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89" r:id="rId2"/>
    <p:sldId id="259" r:id="rId3"/>
    <p:sldId id="260" r:id="rId4"/>
    <p:sldId id="261" r:id="rId5"/>
    <p:sldId id="284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5" r:id="rId23"/>
    <p:sldId id="278" r:id="rId24"/>
    <p:sldId id="279" r:id="rId25"/>
    <p:sldId id="280" r:id="rId26"/>
    <p:sldId id="286" r:id="rId27"/>
    <p:sldId id="281" r:id="rId28"/>
    <p:sldId id="282" r:id="rId29"/>
    <p:sldId id="283" r:id="rId30"/>
    <p:sldId id="287" r:id="rId31"/>
    <p:sldId id="258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4B73F-9667-48B2-B6A0-2B6C3973EA4E}" type="datetimeFigureOut">
              <a:rPr lang="sr-Latn-RS" smtClean="0"/>
              <a:t>26.1.2012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66698-B584-49C4-81E2-07A892FDAB3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866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66698-B584-49C4-81E2-07A892FDAB34}" type="slidenum">
              <a:rPr lang="sr-Latn-RS" smtClean="0"/>
              <a:t>30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6336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5012-94E8-4925-93F7-4485A1FF11A6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45F9-2D70-46D8-99DF-2D848449BFA3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D557-CF5C-4762-97CF-59A578586B8E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F647-CF4B-4D92-BE93-9A38E8AEC8BB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C63C-0808-42B6-ABD0-6D452CD8C25A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A8EC-B5A8-41D1-BF65-8A8DD43B9C2F}" type="datetime1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9388-AA46-44EB-AE12-EF35F819AC3E}" type="datetime1">
              <a:rPr lang="en-US" smtClean="0"/>
              <a:t>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0E66-F4D2-4455-95AC-2E95FB495E60}" type="datetime1">
              <a:rPr lang="en-US" smtClean="0"/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EAAC-A800-4F2D-9BC5-703C944D28BF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DAC-D29B-4D7D-8B97-CB3863EE4A36}" type="datetime1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7B61-6153-41F3-BD0A-71DE3F200DE6}" type="datetime1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B939-2D8C-4940-8BE2-E030CD5F488C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30505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Cambria" pitchFamily="18" charset="0"/>
              </a:rPr>
              <a:t>A Classification and Comparison </a:t>
            </a:r>
            <a:r>
              <a:rPr lang="en-US" sz="2700" dirty="0" smtClean="0">
                <a:latin typeface="Cambria" pitchFamily="18" charset="0"/>
              </a:rPr>
              <a:t/>
            </a:r>
            <a:br>
              <a:rPr lang="en-US" sz="2700" dirty="0" smtClean="0">
                <a:latin typeface="Cambria" pitchFamily="18" charset="0"/>
              </a:rPr>
            </a:br>
            <a:r>
              <a:rPr lang="en-US" sz="2700" dirty="0" smtClean="0">
                <a:latin typeface="Cambria" pitchFamily="18" charset="0"/>
              </a:rPr>
              <a:t>of </a:t>
            </a:r>
            <a:r>
              <a:rPr lang="en-US" sz="2700" dirty="0">
                <a:latin typeface="Cambria" pitchFamily="18" charset="0"/>
              </a:rPr>
              <a:t>Data Mining Algorithms for Wireless Sensor Networks, </a:t>
            </a:r>
            <a:br>
              <a:rPr lang="en-US" sz="2700" dirty="0">
                <a:latin typeface="Cambria" pitchFamily="18" charset="0"/>
              </a:rPr>
            </a:br>
            <a:r>
              <a:rPr lang="en-US" sz="2700" dirty="0">
                <a:latin typeface="Cambria" pitchFamily="18" charset="0"/>
              </a:rPr>
              <a:t>and of Concept Modeling Approaches </a:t>
            </a:r>
            <a:r>
              <a:rPr lang="en-US" sz="2700" dirty="0" smtClean="0">
                <a:latin typeface="Cambria" pitchFamily="18" charset="0"/>
              </a:rPr>
              <a:t> </a:t>
            </a:r>
            <a:br>
              <a:rPr lang="en-US" sz="2700" dirty="0" smtClean="0">
                <a:latin typeface="Cambria" pitchFamily="18" charset="0"/>
              </a:rPr>
            </a:br>
            <a:r>
              <a:rPr lang="en-US" sz="2700" dirty="0" smtClean="0">
                <a:latin typeface="Cambria" pitchFamily="18" charset="0"/>
              </a:rPr>
              <a:t>for </a:t>
            </a:r>
            <a:r>
              <a:rPr lang="en-US" sz="2700" dirty="0">
                <a:latin typeface="Cambria" pitchFamily="18" charset="0"/>
              </a:rPr>
              <a:t>Systems of Wireless Sensor </a:t>
            </a:r>
            <a:r>
              <a:rPr lang="en-US" sz="2700" dirty="0" smtClean="0">
                <a:latin typeface="Cambria" pitchFamily="18" charset="0"/>
              </a:rPr>
              <a:t>Networks</a:t>
            </a:r>
            <a:r>
              <a:rPr lang="en-US" sz="2700" dirty="0">
                <a:latin typeface="Cambria" pitchFamily="18" charset="0"/>
              </a:rPr>
              <a:t/>
            </a:r>
            <a:br>
              <a:rPr lang="en-US" sz="2700" dirty="0">
                <a:latin typeface="Cambria" pitchFamily="18" charset="0"/>
              </a:rPr>
            </a:br>
            <a:r>
              <a:rPr lang="en-US" sz="2700" dirty="0">
                <a:latin typeface="Cambria" pitchFamily="18" charset="0"/>
              </a:rPr>
              <a:t>(</a:t>
            </a:r>
            <a:r>
              <a:rPr lang="en-US" sz="2700" dirty="0" smtClean="0">
                <a:latin typeface="Cambria" pitchFamily="18" charset="0"/>
              </a:rPr>
              <a:t>based </a:t>
            </a:r>
            <a:r>
              <a:rPr lang="en-US" sz="2700" dirty="0">
                <a:latin typeface="Cambria" pitchFamily="18" charset="0"/>
              </a:rPr>
              <a:t>on Natural Language </a:t>
            </a:r>
            <a:r>
              <a:rPr lang="en-US" sz="2700" dirty="0" smtClean="0">
                <a:latin typeface="Cambria" pitchFamily="18" charset="0"/>
              </a:rPr>
              <a:t>Processing)</a:t>
            </a:r>
            <a:endParaRPr lang="sr-Latn-RS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8"/>
            <a:ext cx="6400800" cy="2438402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 smtClean="0">
                <a:latin typeface="Cambria" pitchFamily="18" charset="0"/>
              </a:rPr>
              <a:t>Nemanja Kojić	</a:t>
            </a:r>
            <a:r>
              <a:rPr lang="en-US" dirty="0" err="1" smtClean="0">
                <a:latin typeface="Cambria" pitchFamily="18" charset="0"/>
              </a:rPr>
              <a:t>Goran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Rako</a:t>
            </a:r>
            <a:r>
              <a:rPr lang="sr-Latn-RS" dirty="0" smtClean="0">
                <a:latin typeface="Cambria" pitchFamily="18" charset="0"/>
              </a:rPr>
              <a:t>čević</a:t>
            </a:r>
          </a:p>
          <a:p>
            <a:r>
              <a:rPr lang="en-US" dirty="0" smtClean="0">
                <a:latin typeface="Cambria" pitchFamily="18" charset="0"/>
              </a:rPr>
              <a:t>    </a:t>
            </a:r>
            <a:r>
              <a:rPr lang="sr-Latn-RS" dirty="0" smtClean="0">
                <a:latin typeface="Cambria" pitchFamily="18" charset="0"/>
              </a:rPr>
              <a:t>Dragan Milićev	</a:t>
            </a:r>
            <a:r>
              <a:rPr lang="en-US" dirty="0" smtClean="0">
                <a:latin typeface="Cambria" pitchFamily="18" charset="0"/>
              </a:rPr>
              <a:t>    </a:t>
            </a:r>
            <a:r>
              <a:rPr lang="sr-Latn-RS" dirty="0" smtClean="0">
                <a:latin typeface="Cambria" pitchFamily="18" charset="0"/>
              </a:rPr>
              <a:t>Veljko Milutinović</a:t>
            </a:r>
          </a:p>
          <a:p>
            <a:r>
              <a:rPr lang="sr-Latn-RS" dirty="0" smtClean="0">
                <a:latin typeface="Cambria" pitchFamily="18" charset="0"/>
              </a:rPr>
              <a:t>School of Electrical Engineering </a:t>
            </a:r>
          </a:p>
          <a:p>
            <a:r>
              <a:rPr lang="sr-Latn-RS" dirty="0" smtClean="0">
                <a:latin typeface="Cambria" pitchFamily="18" charset="0"/>
              </a:rPr>
              <a:t>University of Belgrade</a:t>
            </a:r>
          </a:p>
          <a:p>
            <a:endParaRPr lang="sr-Latn-RS" dirty="0">
              <a:latin typeface="Cambria" pitchFamily="18" charset="0"/>
            </a:endParaRPr>
          </a:p>
          <a:p>
            <a:r>
              <a:rPr lang="sr-Latn-RS" dirty="0" smtClean="0">
                <a:latin typeface="Cambria" pitchFamily="18" charset="0"/>
              </a:rPr>
              <a:t>Staša Vujičić Stanković</a:t>
            </a:r>
            <a:endParaRPr lang="en-US" dirty="0" smtClean="0">
              <a:latin typeface="Cambria" pitchFamily="18" charset="0"/>
            </a:endParaRPr>
          </a:p>
          <a:p>
            <a:r>
              <a:rPr lang="sr-Latn-RS" dirty="0" smtClean="0">
                <a:latin typeface="Cambria" pitchFamily="18" charset="0"/>
              </a:rPr>
              <a:t>School </a:t>
            </a:r>
            <a:r>
              <a:rPr lang="sr-Latn-RS" dirty="0" smtClean="0">
                <a:latin typeface="Cambria" pitchFamily="18" charset="0"/>
              </a:rPr>
              <a:t>of Mathematics</a:t>
            </a:r>
          </a:p>
          <a:p>
            <a:r>
              <a:rPr lang="sr-Latn-RS" dirty="0" smtClean="0">
                <a:latin typeface="Cambria" pitchFamily="18" charset="0"/>
              </a:rPr>
              <a:t>University of Belgrade</a:t>
            </a:r>
            <a:endParaRPr lang="sr-Latn-R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Cambria" pitchFamily="18" charset="0"/>
              </a:rPr>
              <a:t>Communication </a:t>
            </a:r>
            <a:r>
              <a:rPr lang="en-US" sz="3600" b="1" dirty="0" smtClean="0">
                <a:latin typeface="Cambria" pitchFamily="18" charset="0"/>
              </a:rPr>
              <a:t>Pattern </a:t>
            </a:r>
            <a:r>
              <a:rPr lang="en-US" sz="3600" b="1" dirty="0">
                <a:latin typeface="Cambria" pitchFamily="18" charset="0"/>
              </a:rPr>
              <a:t>in a Wireless Sensor Network of the </a:t>
            </a:r>
            <a:r>
              <a:rPr lang="en-US" sz="3600" b="1" dirty="0" smtClean="0">
                <a:latin typeface="Cambria" pitchFamily="18" charset="0"/>
              </a:rPr>
              <a:t>Type </a:t>
            </a:r>
            <a:r>
              <a:rPr lang="en-US" sz="3600" b="1" dirty="0" err="1" smtClean="0">
                <a:latin typeface="Cambria" pitchFamily="18" charset="0"/>
              </a:rPr>
              <a:t>ClaMP</a:t>
            </a:r>
            <a:endParaRPr lang="sr-Latn-RS" sz="36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 tIns="0" bIns="0"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Cambria" pitchFamily="18" charset="0"/>
              </a:rPr>
              <a:t>Legend:</a:t>
            </a:r>
            <a:r>
              <a:rPr lang="en-US" sz="2400" dirty="0">
                <a:latin typeface="Cambria" pitchFamily="18" charset="0"/>
              </a:rPr>
              <a:t> 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N</a:t>
            </a:r>
            <a:r>
              <a:rPr lang="en-US" sz="2400" b="1" baseline="-25000" dirty="0" err="1" smtClean="0">
                <a:latin typeface="Cambria" pitchFamily="18" charset="0"/>
              </a:rPr>
              <a:t>x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 WSN node parameterized by a couple [</a:t>
            </a:r>
            <a:r>
              <a:rPr lang="en-US" sz="2400" dirty="0" err="1">
                <a:latin typeface="Cambria" pitchFamily="18" charset="0"/>
              </a:rPr>
              <a:t>N</a:t>
            </a:r>
            <a:r>
              <a:rPr lang="en-US" sz="2400" baseline="-25000" dirty="0" err="1">
                <a:latin typeface="Cambria" pitchFamily="18" charset="0"/>
              </a:rPr>
              <a:t>xG</a:t>
            </a:r>
            <a:r>
              <a:rPr lang="en-US" sz="2400" baseline="-25000" dirty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N</a:t>
            </a:r>
            <a:r>
              <a:rPr lang="en-US" sz="2400" baseline="-25000" dirty="0" err="1" smtClean="0">
                <a:latin typeface="Cambria" pitchFamily="18" charset="0"/>
              </a:rPr>
              <a:t>xL</a:t>
            </a:r>
            <a:r>
              <a:rPr lang="en-US" sz="2400" dirty="0" smtClean="0">
                <a:latin typeface="Cambria" pitchFamily="18" charset="0"/>
              </a:rPr>
              <a:t>]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N</a:t>
            </a:r>
            <a:r>
              <a:rPr lang="en-US" sz="2400" b="1" baseline="-25000" dirty="0" err="1" smtClean="0">
                <a:latin typeface="Cambria" pitchFamily="18" charset="0"/>
              </a:rPr>
              <a:t>xG</a:t>
            </a:r>
            <a:r>
              <a:rPr lang="en-US" sz="2400" baseline="-250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Node’s global parameter: </a:t>
            </a:r>
            <a:r>
              <a:rPr lang="en-US" sz="2400" dirty="0" smtClean="0">
                <a:latin typeface="Cambria" pitchFamily="18" charset="0"/>
              </a:rPr>
              <a:t/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       	 The </a:t>
            </a:r>
            <a:r>
              <a:rPr lang="en-US" sz="2400" dirty="0">
                <a:latin typeface="Cambria" pitchFamily="18" charset="0"/>
              </a:rPr>
              <a:t>set of weights in weighted voting schemes. </a:t>
            </a:r>
            <a:r>
              <a:rPr lang="en-US" sz="2400" dirty="0" smtClean="0">
                <a:latin typeface="Cambria" pitchFamily="18" charset="0"/>
              </a:rPr>
              <a:t/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      	 N/A </a:t>
            </a:r>
            <a:r>
              <a:rPr lang="en-US" sz="2400" dirty="0">
                <a:latin typeface="Cambria" pitchFamily="18" charset="0"/>
              </a:rPr>
              <a:t>in the simple </a:t>
            </a:r>
            <a:r>
              <a:rPr lang="en-US" sz="2400" dirty="0" smtClean="0">
                <a:latin typeface="Cambria" pitchFamily="18" charset="0"/>
              </a:rPr>
              <a:t>voting scheme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N</a:t>
            </a:r>
            <a:r>
              <a:rPr lang="en-US" sz="2400" b="1" baseline="-25000" dirty="0" err="1" smtClean="0">
                <a:latin typeface="Cambria" pitchFamily="18" charset="0"/>
              </a:rPr>
              <a:t>xG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Node’s local parameter: </a:t>
            </a:r>
            <a:r>
              <a:rPr lang="en-US" sz="2400" dirty="0" smtClean="0">
                <a:latin typeface="Cambria" pitchFamily="18" charset="0"/>
              </a:rPr>
              <a:t/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   	Set </a:t>
            </a:r>
            <a:r>
              <a:rPr lang="en-US" sz="2400" dirty="0">
                <a:latin typeface="Cambria" pitchFamily="18" charset="0"/>
              </a:rPr>
              <a:t>of features observable through the node’s </a:t>
            </a:r>
            <a:r>
              <a:rPr lang="en-US" sz="2400" dirty="0" smtClean="0">
                <a:latin typeface="Cambria" pitchFamily="18" charset="0"/>
              </a:rPr>
              <a:t>sensors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smtClean="0">
                <a:latin typeface="Cambria" pitchFamily="18" charset="0"/>
              </a:rPr>
              <a:t>A</a:t>
            </a:r>
            <a:r>
              <a:rPr lang="en-US" sz="2400" b="1" baseline="-25000" dirty="0" smtClean="0">
                <a:latin typeface="Cambria" pitchFamily="18" charset="0"/>
              </a:rPr>
              <a:t>x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An arch denoting a communication line in </a:t>
            </a:r>
            <a:r>
              <a:rPr lang="en-US" sz="2400" dirty="0" smtClean="0">
                <a:latin typeface="Cambria" pitchFamily="18" charset="0"/>
              </a:rPr>
              <a:t>the network 	parameterized </a:t>
            </a:r>
            <a:r>
              <a:rPr lang="en-US" sz="2400" dirty="0">
                <a:latin typeface="Cambria" pitchFamily="18" charset="0"/>
              </a:rPr>
              <a:t>by a couple [</a:t>
            </a:r>
            <a:r>
              <a:rPr lang="en-US" sz="2400" dirty="0" err="1">
                <a:latin typeface="Cambria" pitchFamily="18" charset="0"/>
              </a:rPr>
              <a:t>A</a:t>
            </a:r>
            <a:r>
              <a:rPr lang="en-US" sz="2400" baseline="-25000" dirty="0" err="1">
                <a:latin typeface="Cambria" pitchFamily="18" charset="0"/>
              </a:rPr>
              <a:t>xG</a:t>
            </a:r>
            <a:r>
              <a:rPr lang="en-US" sz="2400" baseline="-25000" dirty="0">
                <a:latin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</a:rPr>
              <a:t>A</a:t>
            </a:r>
            <a:r>
              <a:rPr lang="en-US" sz="2400" baseline="-25000" dirty="0" err="1">
                <a:latin typeface="Cambria" pitchFamily="18" charset="0"/>
              </a:rPr>
              <a:t>xL</a:t>
            </a:r>
            <a:r>
              <a:rPr lang="en-US" sz="2400" dirty="0" smtClean="0">
                <a:latin typeface="Cambria" pitchFamily="18" charset="0"/>
              </a:rPr>
              <a:t>]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A</a:t>
            </a:r>
            <a:r>
              <a:rPr lang="en-US" sz="2400" b="1" baseline="-25000" dirty="0" err="1" smtClean="0">
                <a:latin typeface="Cambria" pitchFamily="18" charset="0"/>
              </a:rPr>
              <a:t>xL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Arch’s local parameter: a couple [N</a:t>
            </a:r>
            <a:r>
              <a:rPr lang="en-US" sz="2400" baseline="-25000" dirty="0">
                <a:latin typeface="Cambria" pitchFamily="18" charset="0"/>
              </a:rPr>
              <a:t>s</a:t>
            </a:r>
            <a:r>
              <a:rPr lang="en-US" sz="2400" dirty="0">
                <a:latin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</a:rPr>
              <a:t>N</a:t>
            </a:r>
            <a:r>
              <a:rPr lang="en-US" sz="2400" baseline="-25000" dirty="0" err="1">
                <a:latin typeface="Cambria" pitchFamily="18" charset="0"/>
              </a:rPr>
              <a:t>d</a:t>
            </a:r>
            <a:r>
              <a:rPr lang="en-US" sz="2400" dirty="0">
                <a:latin typeface="Cambria" pitchFamily="18" charset="0"/>
              </a:rPr>
              <a:t>], </a:t>
            </a:r>
            <a:r>
              <a:rPr lang="sr-Latn-RS" sz="2400" dirty="0" smtClean="0">
                <a:latin typeface="Cambria" pitchFamily="18" charset="0"/>
              </a:rPr>
              <a:t/>
            </a:r>
            <a:br>
              <a:rPr lang="sr-Latn-R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	denoting </a:t>
            </a:r>
            <a:r>
              <a:rPr lang="en-US" sz="2400" dirty="0">
                <a:latin typeface="Cambria" pitchFamily="18" charset="0"/>
              </a:rPr>
              <a:t>the source and destination node, </a:t>
            </a:r>
            <a:r>
              <a:rPr lang="en-US" sz="2400" dirty="0" smtClean="0">
                <a:latin typeface="Cambria" pitchFamily="18" charset="0"/>
              </a:rPr>
              <a:t>respectively 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A</a:t>
            </a:r>
            <a:r>
              <a:rPr lang="en-US" sz="2400" b="1" baseline="-25000" dirty="0" err="1" smtClean="0">
                <a:latin typeface="Cambria" pitchFamily="18" charset="0"/>
              </a:rPr>
              <a:t>xG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Arch’s global parameter: N/A.</a:t>
            </a:r>
            <a:endParaRPr lang="sr-Latn-RS" sz="24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5413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atin typeface="Cambria" pitchFamily="18" charset="0"/>
              </a:rPr>
              <a:t>Training </a:t>
            </a:r>
            <a:r>
              <a:rPr lang="en-US" sz="2800" b="1" dirty="0" smtClean="0">
                <a:latin typeface="Cambria" pitchFamily="18" charset="0"/>
              </a:rPr>
              <a:t>Algorithm </a:t>
            </a:r>
            <a:r>
              <a:rPr lang="en-US" sz="2800" b="1" dirty="0">
                <a:latin typeface="Cambria" pitchFamily="18" charset="0"/>
              </a:rPr>
              <a:t>in </a:t>
            </a:r>
            <a:r>
              <a:rPr lang="en-US" sz="2800" b="1" dirty="0" smtClean="0">
                <a:latin typeface="Cambria" pitchFamily="18" charset="0"/>
              </a:rPr>
              <a:t>a </a:t>
            </a:r>
            <a:r>
              <a:rPr lang="en-US" sz="2800" b="1" dirty="0">
                <a:latin typeface="Cambria" pitchFamily="18" charset="0"/>
              </a:rPr>
              <a:t>Wireless Sensor Network of the </a:t>
            </a:r>
            <a:r>
              <a:rPr lang="en-US" sz="2800" b="1" dirty="0" smtClean="0">
                <a:latin typeface="Cambria" pitchFamily="18" charset="0"/>
              </a:rPr>
              <a:t>Type </a:t>
            </a:r>
            <a:r>
              <a:rPr lang="en-US" sz="2800" b="1" dirty="0" err="1">
                <a:latin typeface="Cambria" pitchFamily="18" charset="0"/>
              </a:rPr>
              <a:t>ClaMP</a:t>
            </a:r>
            <a:endParaRPr lang="sr-Latn-RS" sz="2800" b="1" dirty="0"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49758"/>
              </p:ext>
            </p:extLst>
          </p:nvPr>
        </p:nvGraphicFramePr>
        <p:xfrm>
          <a:off x="381000" y="1600200"/>
          <a:ext cx="8305800" cy="4290646"/>
        </p:xfrm>
        <a:graphic>
          <a:graphicData uri="http://schemas.openxmlformats.org/drawingml/2006/table">
            <a:tbl>
              <a:tblPr firstRow="1" firstCol="1" bandRow="1"/>
              <a:tblGrid>
                <a:gridCol w="8305800"/>
              </a:tblGrid>
              <a:tr h="35755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TRAINING A DISTRIBUTED WSN CLASSIFICATOR </a:t>
                      </a:r>
                      <a:endParaRPr lang="sr-Latn-RS" sz="20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30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2000" b="1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For</a:t>
                      </a:r>
                      <a:r>
                        <a:rPr lang="uz-Cyrl-UZ" sz="20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 each node </a:t>
                      </a:r>
                      <a:r>
                        <a:rPr lang="uz-Cyrl-UZ" sz="2000" b="1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do</a:t>
                      </a:r>
                      <a:endParaRPr lang="sr-Latn-R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20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	The node takes the readings from its local sensors.</a:t>
                      </a:r>
                      <a:endParaRPr lang="sr-Latn-R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20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	The node’s local predictor is used with the readings to make a local prediction.</a:t>
                      </a:r>
                      <a:endParaRPr lang="sr-Latn-R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20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	The node sends the local prediction to the central server.</a:t>
                      </a:r>
                      <a:endParaRPr lang="sr-Latn-R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20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	</a:t>
                      </a:r>
                      <a:r>
                        <a:rPr lang="uz-Cyrl-UZ" sz="2000" b="1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If </a:t>
                      </a:r>
                      <a:r>
                        <a:rPr lang="uz-Cyrl-UZ" sz="20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Voting scheme other than Simple voting is used</a:t>
                      </a:r>
                      <a:endParaRPr lang="sr-Latn-R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20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		Find the appropriate weight associated with the node </a:t>
                      </a:r>
                      <a:br>
                        <a:rPr lang="uz-Cyrl-UZ" sz="20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</a:br>
                      <a:r>
                        <a:rPr lang="uz-Cyrl-UZ" sz="20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		and its local prediction.</a:t>
                      </a:r>
                      <a:endParaRPr lang="sr-Latn-R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20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	</a:t>
                      </a:r>
                      <a:r>
                        <a:rPr lang="uz-Cyrl-UZ" sz="2000" b="1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End If</a:t>
                      </a:r>
                      <a:endParaRPr lang="sr-Latn-R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2000" b="1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End For</a:t>
                      </a:r>
                      <a:endParaRPr lang="sr-Latn-R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20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Sum the votes across all of the nodes to reach a global prediction.</a:t>
                      </a:r>
                      <a:endParaRPr lang="sr-Latn-R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20981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>
                <a:latin typeface="Cambria" pitchFamily="18" charset="0"/>
              </a:rPr>
              <a:t>3.	Clustering Mobile </a:t>
            </a:r>
            <a:r>
              <a:rPr lang="sr-Latn-RS" sz="3600" b="1" dirty="0" smtClean="0">
                <a:latin typeface="Cambria" pitchFamily="18" charset="0"/>
              </a:rPr>
              <a:t>Energy</a:t>
            </a:r>
            <a:r>
              <a:rPr lang="en-US" sz="3600" b="1" dirty="0" smtClean="0">
                <a:latin typeface="Cambria" pitchFamily="18" charset="0"/>
              </a:rPr>
              <a:t>:</a:t>
            </a:r>
            <a:r>
              <a:rPr lang="sr-Latn-RS" sz="3600" b="1" dirty="0" smtClean="0">
                <a:latin typeface="Cambria" pitchFamily="18" charset="0"/>
              </a:rPr>
              <a:t/>
            </a:r>
            <a:br>
              <a:rPr lang="sr-Latn-RS" sz="3600" b="1" dirty="0" smtClean="0">
                <a:latin typeface="Cambria" pitchFamily="18" charset="0"/>
              </a:rPr>
            </a:br>
            <a:r>
              <a:rPr lang="sr-Latn-RS" sz="3600" b="1" dirty="0" smtClean="0">
                <a:latin typeface="Cambria" pitchFamily="18" charset="0"/>
              </a:rPr>
              <a:t>CluME</a:t>
            </a:r>
            <a:endParaRPr lang="sr-Latn-RS" sz="3600" b="1" dirty="0">
              <a:latin typeface="Cambria" pitchFamily="18" charset="0"/>
            </a:endParaRPr>
          </a:p>
        </p:txBody>
      </p:sp>
      <p:pic>
        <p:nvPicPr>
          <p:cNvPr id="4" name="Content Placeholder 3" descr="MAC OSX:Users:goran:Desktop:Screen Shot 2011-11-13 at 1.18.1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3" y="2057400"/>
            <a:ext cx="8796954" cy="37325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1698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ambria" pitchFamily="18" charset="0"/>
              </a:rPr>
              <a:t>Communication pattern in a Wireless Sensor Network of the type </a:t>
            </a:r>
            <a:r>
              <a:rPr lang="en-US" sz="3600" b="1" dirty="0" err="1" smtClean="0">
                <a:latin typeface="Cambria" pitchFamily="18" charset="0"/>
              </a:rPr>
              <a:t>CluME</a:t>
            </a:r>
            <a:endParaRPr lang="sr-Latn-RS" sz="36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244513"/>
          </a:xfrm>
        </p:spPr>
        <p:txBody>
          <a:bodyPr wrap="square" tIns="0" bIns="0">
            <a:sp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mbria" pitchFamily="18" charset="0"/>
              </a:rPr>
              <a:t>Legend</a:t>
            </a:r>
            <a:r>
              <a:rPr lang="en-US" sz="2400" b="1" dirty="0">
                <a:latin typeface="Cambria" pitchFamily="18" charset="0"/>
              </a:rPr>
              <a:t>: </a:t>
            </a:r>
            <a:endParaRPr lang="sr-Latn-RS" sz="2400" b="1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N</a:t>
            </a:r>
            <a:r>
              <a:rPr lang="en-US" sz="2400" b="1" baseline="-25000" dirty="0" err="1" smtClean="0">
                <a:latin typeface="Cambria" pitchFamily="18" charset="0"/>
              </a:rPr>
              <a:t>x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 WSN node parameterized by a couple [</a:t>
            </a:r>
            <a:r>
              <a:rPr lang="en-US" sz="2400" dirty="0" err="1">
                <a:latin typeface="Cambria" pitchFamily="18" charset="0"/>
              </a:rPr>
              <a:t>N</a:t>
            </a:r>
            <a:r>
              <a:rPr lang="en-US" sz="2400" baseline="-25000" dirty="0" err="1">
                <a:latin typeface="Cambria" pitchFamily="18" charset="0"/>
              </a:rPr>
              <a:t>xG</a:t>
            </a:r>
            <a:r>
              <a:rPr lang="en-US" sz="2400" baseline="-25000" dirty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N</a:t>
            </a:r>
            <a:r>
              <a:rPr lang="en-US" sz="2400" baseline="-25000" dirty="0" err="1" smtClean="0">
                <a:latin typeface="Cambria" pitchFamily="18" charset="0"/>
              </a:rPr>
              <a:t>xL</a:t>
            </a:r>
            <a:r>
              <a:rPr lang="en-US" sz="2400" dirty="0" smtClean="0">
                <a:latin typeface="Cambria" pitchFamily="18" charset="0"/>
              </a:rPr>
              <a:t>]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N</a:t>
            </a:r>
            <a:r>
              <a:rPr lang="en-US" sz="2400" b="1" baseline="-25000" dirty="0" err="1" smtClean="0">
                <a:latin typeface="Cambria" pitchFamily="18" charset="0"/>
              </a:rPr>
              <a:t>xG</a:t>
            </a:r>
            <a:r>
              <a:rPr lang="en-US" sz="2400" baseline="-250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Node’s global parameter: </a:t>
            </a:r>
            <a:r>
              <a:rPr lang="en-US" sz="2400" dirty="0" smtClean="0">
                <a:latin typeface="Cambria" pitchFamily="18" charset="0"/>
              </a:rPr>
              <a:t>The </a:t>
            </a:r>
            <a:r>
              <a:rPr lang="en-US" sz="2400" dirty="0">
                <a:latin typeface="Cambria" pitchFamily="18" charset="0"/>
              </a:rPr>
              <a:t>cluster a node belongs </a:t>
            </a:r>
            <a:r>
              <a:rPr lang="en-US" sz="2400" dirty="0" smtClean="0">
                <a:latin typeface="Cambria" pitchFamily="18" charset="0"/>
              </a:rPr>
              <a:t>to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N</a:t>
            </a:r>
            <a:r>
              <a:rPr lang="en-US" sz="2400" b="1" baseline="-25000" dirty="0" err="1" smtClean="0">
                <a:latin typeface="Cambria" pitchFamily="18" charset="0"/>
              </a:rPr>
              <a:t>xL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Node’s local parameter: </a:t>
            </a:r>
            <a:r>
              <a:rPr lang="en-US" sz="2400" dirty="0" smtClean="0">
                <a:latin typeface="Cambria" pitchFamily="18" charset="0"/>
              </a:rPr>
              <a:t/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	Set </a:t>
            </a:r>
            <a:r>
              <a:rPr lang="en-US" sz="2400" dirty="0">
                <a:latin typeface="Cambria" pitchFamily="18" charset="0"/>
              </a:rPr>
              <a:t>of features observable through the node’s </a:t>
            </a:r>
            <a:r>
              <a:rPr lang="en-US" sz="2400" dirty="0" smtClean="0">
                <a:latin typeface="Cambria" pitchFamily="18" charset="0"/>
              </a:rPr>
              <a:t>sensors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smtClean="0">
                <a:latin typeface="Cambria" pitchFamily="18" charset="0"/>
              </a:rPr>
              <a:t>A</a:t>
            </a:r>
            <a:r>
              <a:rPr lang="en-US" sz="2400" b="1" baseline="-25000" dirty="0" smtClean="0">
                <a:latin typeface="Cambria" pitchFamily="18" charset="0"/>
              </a:rPr>
              <a:t>x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An arch denoting that the readings from the sensors </a:t>
            </a:r>
            <a:r>
              <a:rPr lang="en-US" sz="2400" dirty="0" smtClean="0">
                <a:latin typeface="Cambria" pitchFamily="18" charset="0"/>
              </a:rPr>
              <a:t/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	in </a:t>
            </a:r>
            <a:r>
              <a:rPr lang="en-US" sz="2400" dirty="0">
                <a:latin typeface="Cambria" pitchFamily="18" charset="0"/>
              </a:rPr>
              <a:t>the originating node cluster belong to the appropriate </a:t>
            </a:r>
            <a:r>
              <a:rPr lang="en-US" sz="2400" dirty="0" smtClean="0">
                <a:latin typeface="Cambria" pitchFamily="18" charset="0"/>
              </a:rPr>
              <a:t>	cluster </a:t>
            </a:r>
            <a:r>
              <a:rPr lang="en-US" sz="2400" dirty="0">
                <a:latin typeface="Cambria" pitchFamily="18" charset="0"/>
              </a:rPr>
              <a:t>of values [</a:t>
            </a:r>
            <a:r>
              <a:rPr lang="en-US" sz="2400" dirty="0" err="1">
                <a:latin typeface="Cambria" pitchFamily="18" charset="0"/>
              </a:rPr>
              <a:t>A</a:t>
            </a:r>
            <a:r>
              <a:rPr lang="en-US" sz="2400" baseline="-25000" dirty="0" err="1">
                <a:latin typeface="Cambria" pitchFamily="18" charset="0"/>
              </a:rPr>
              <a:t>xG</a:t>
            </a:r>
            <a:r>
              <a:rPr lang="en-US" sz="2400" baseline="-25000" dirty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A</a:t>
            </a:r>
            <a:r>
              <a:rPr lang="en-US" sz="2400" baseline="-25000" dirty="0" err="1" smtClean="0">
                <a:latin typeface="Cambria" pitchFamily="18" charset="0"/>
              </a:rPr>
              <a:t>xL</a:t>
            </a:r>
            <a:r>
              <a:rPr lang="en-US" sz="2400" dirty="0" smtClean="0">
                <a:latin typeface="Cambria" pitchFamily="18" charset="0"/>
              </a:rPr>
              <a:t>]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A</a:t>
            </a:r>
            <a:r>
              <a:rPr lang="en-US" sz="2400" b="1" baseline="-25000" dirty="0" err="1" smtClean="0">
                <a:latin typeface="Cambria" pitchFamily="18" charset="0"/>
              </a:rPr>
              <a:t>xL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Arch’s local parameter: </a:t>
            </a:r>
            <a:r>
              <a:rPr lang="en-US" sz="2400" dirty="0" smtClean="0">
                <a:latin typeface="Cambria" pitchFamily="18" charset="0"/>
              </a:rPr>
              <a:t>A </a:t>
            </a:r>
            <a:r>
              <a:rPr lang="en-US" sz="2400" dirty="0">
                <a:latin typeface="Cambria" pitchFamily="18" charset="0"/>
              </a:rPr>
              <a:t>couple [N</a:t>
            </a:r>
            <a:r>
              <a:rPr lang="en-US" sz="2400" baseline="-25000" dirty="0">
                <a:latin typeface="Cambria" pitchFamily="18" charset="0"/>
              </a:rPr>
              <a:t>s</a:t>
            </a:r>
            <a:r>
              <a:rPr lang="en-US" sz="2400" dirty="0">
                <a:latin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</a:rPr>
              <a:t>N</a:t>
            </a:r>
            <a:r>
              <a:rPr lang="en-US" sz="2400" baseline="-25000" dirty="0" err="1">
                <a:latin typeface="Cambria" pitchFamily="18" charset="0"/>
              </a:rPr>
              <a:t>d</a:t>
            </a:r>
            <a:r>
              <a:rPr lang="en-US" sz="2400" dirty="0">
                <a:latin typeface="Cambria" pitchFamily="18" charset="0"/>
              </a:rPr>
              <a:t>], </a:t>
            </a:r>
            <a:r>
              <a:rPr lang="en-US" sz="2400" dirty="0" smtClean="0">
                <a:latin typeface="Cambria" pitchFamily="18" charset="0"/>
              </a:rPr>
              <a:t/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      	denoting </a:t>
            </a:r>
            <a:r>
              <a:rPr lang="en-US" sz="2400" dirty="0">
                <a:latin typeface="Cambria" pitchFamily="18" charset="0"/>
              </a:rPr>
              <a:t>the source and destination node, </a:t>
            </a:r>
            <a:r>
              <a:rPr lang="en-US" sz="2400" dirty="0" smtClean="0">
                <a:latin typeface="Cambria" pitchFamily="18" charset="0"/>
              </a:rPr>
              <a:t>respectively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A</a:t>
            </a:r>
            <a:r>
              <a:rPr lang="en-US" sz="2400" b="1" baseline="-25000" dirty="0" err="1" smtClean="0">
                <a:latin typeface="Cambria" pitchFamily="18" charset="0"/>
              </a:rPr>
              <a:t>xG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Arch’s global parameter: </a:t>
            </a:r>
            <a:r>
              <a:rPr lang="en-US" sz="2400" dirty="0" smtClean="0">
                <a:latin typeface="Cambria" pitchFamily="18" charset="0"/>
              </a:rPr>
              <a:t/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	Defining </a:t>
            </a:r>
            <a:r>
              <a:rPr lang="en-US" sz="2400" dirty="0">
                <a:latin typeface="Cambria" pitchFamily="18" charset="0"/>
              </a:rPr>
              <a:t>whether the arch denotes communication </a:t>
            </a:r>
            <a:r>
              <a:rPr lang="en-US" sz="2400" dirty="0" smtClean="0">
                <a:latin typeface="Cambria" pitchFamily="18" charset="0"/>
              </a:rPr>
              <a:t/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	within </a:t>
            </a:r>
            <a:r>
              <a:rPr lang="en-US" sz="2400" dirty="0">
                <a:latin typeface="Cambria" pitchFamily="18" charset="0"/>
              </a:rPr>
              <a:t>the cluster, or between two different </a:t>
            </a:r>
            <a:r>
              <a:rPr lang="en-US" sz="2400" dirty="0" smtClean="0">
                <a:latin typeface="Cambria" pitchFamily="18" charset="0"/>
              </a:rPr>
              <a:t>clusters</a:t>
            </a:r>
            <a:endParaRPr lang="sr-Latn-RS" sz="24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0995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mbria" pitchFamily="18" charset="0"/>
              </a:rPr>
              <a:t>Training </a:t>
            </a:r>
            <a:r>
              <a:rPr lang="en-US" sz="2800" b="1" dirty="0" smtClean="0">
                <a:latin typeface="Cambria" pitchFamily="18" charset="0"/>
              </a:rPr>
              <a:t>Algorithm </a:t>
            </a:r>
            <a:r>
              <a:rPr lang="en-US" sz="2800" b="1" dirty="0">
                <a:latin typeface="Cambria" pitchFamily="18" charset="0"/>
              </a:rPr>
              <a:t>in a Wireless Sensor Network </a:t>
            </a:r>
            <a:r>
              <a:rPr lang="sr-Latn-RS" sz="2800" b="1" dirty="0" smtClean="0">
                <a:latin typeface="Cambria" pitchFamily="18" charset="0"/>
              </a:rPr>
              <a:t/>
            </a:r>
            <a:br>
              <a:rPr lang="sr-Latn-RS" sz="2800" b="1" dirty="0" smtClean="0">
                <a:latin typeface="Cambria" pitchFamily="18" charset="0"/>
              </a:rPr>
            </a:br>
            <a:r>
              <a:rPr lang="en-US" sz="2800" b="1" dirty="0" smtClean="0">
                <a:latin typeface="Cambria" pitchFamily="18" charset="0"/>
              </a:rPr>
              <a:t>of </a:t>
            </a:r>
            <a:r>
              <a:rPr lang="en-US" sz="2800" b="1" dirty="0">
                <a:latin typeface="Cambria" pitchFamily="18" charset="0"/>
              </a:rPr>
              <a:t>the </a:t>
            </a:r>
            <a:r>
              <a:rPr lang="en-US" sz="2800" b="1" dirty="0" smtClean="0">
                <a:latin typeface="Cambria" pitchFamily="18" charset="0"/>
              </a:rPr>
              <a:t>Type </a:t>
            </a:r>
            <a:r>
              <a:rPr lang="en-US" sz="2800" b="1" dirty="0" err="1">
                <a:latin typeface="Cambria" pitchFamily="18" charset="0"/>
              </a:rPr>
              <a:t>CluME</a:t>
            </a:r>
            <a:endParaRPr lang="sr-Latn-RS" sz="2800" b="1" dirty="0"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515742"/>
              </p:ext>
            </p:extLst>
          </p:nvPr>
        </p:nvGraphicFramePr>
        <p:xfrm>
          <a:off x="304800" y="2362199"/>
          <a:ext cx="8458200" cy="3238352"/>
        </p:xfrm>
        <a:graphic>
          <a:graphicData uri="http://schemas.openxmlformats.org/drawingml/2006/table">
            <a:tbl>
              <a:tblPr firstRow="1" firstCol="1" bandRow="1"/>
              <a:tblGrid>
                <a:gridCol w="8458200"/>
              </a:tblGrid>
              <a:tr h="7619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20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Calculating Principals Componets from streaming data </a:t>
                      </a:r>
                      <a:r>
                        <a:rPr lang="sr-Latn-RS" sz="20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/>
                      </a:r>
                      <a:br>
                        <a:rPr lang="sr-Latn-RS" sz="20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</a:br>
                      <a:r>
                        <a:rPr lang="uz-Cyrl-UZ" sz="20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(</a:t>
                      </a:r>
                      <a:r>
                        <a:rPr lang="uz-Cyrl-UZ" sz="20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SPIRIT approach) </a:t>
                      </a:r>
                      <a:endParaRPr lang="sr-Latn-RS" sz="2000" b="1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3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z-Cyrl-UZ" sz="2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Cluster the sensor data along each sensor attribute separatly</a:t>
                      </a:r>
                      <a:endParaRPr lang="sr-Latn-RS" sz="20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z-Cyrl-UZ" sz="2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Construct a bipartite graph, </a:t>
                      </a:r>
                      <a:br>
                        <a:rPr lang="uz-Cyrl-UZ" sz="2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</a:br>
                      <a:r>
                        <a:rPr lang="uz-Cyrl-UZ" sz="2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with the set of sensor nodes and the set of the data cluster as vertex sets,</a:t>
                      </a:r>
                      <a:br>
                        <a:rPr lang="uz-Cyrl-UZ" sz="2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</a:br>
                      <a:r>
                        <a:rPr lang="uz-Cyrl-UZ" sz="2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so that a vertiex form a node to a cluster denotes </a:t>
                      </a:r>
                      <a:br>
                        <a:rPr lang="uz-Cyrl-UZ" sz="2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</a:br>
                      <a:r>
                        <a:rPr lang="uz-Cyrl-UZ" sz="2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that the vaules from the node belong to the cluster</a:t>
                      </a:r>
                      <a:endParaRPr lang="sr-Latn-RS" sz="20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z-Cyrl-UZ" sz="2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Find all complete bipartite subgraphs</a:t>
                      </a:r>
                      <a:endParaRPr lang="sr-Latn-RS" sz="20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2476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 smtClean="0">
                <a:latin typeface="Cambria" pitchFamily="18" charset="0"/>
              </a:rPr>
              <a:t>4. </a:t>
            </a:r>
            <a:r>
              <a:rPr lang="en-US" sz="3600" b="1" dirty="0" smtClean="0">
                <a:latin typeface="Cambria" pitchFamily="18" charset="0"/>
              </a:rPr>
              <a:t>Regression </a:t>
            </a:r>
            <a:r>
              <a:rPr lang="en-US" sz="3600" b="1" dirty="0">
                <a:latin typeface="Cambria" pitchFamily="18" charset="0"/>
              </a:rPr>
              <a:t>Mobile </a:t>
            </a:r>
            <a:r>
              <a:rPr lang="en-US" sz="3600" b="1" dirty="0" smtClean="0">
                <a:latin typeface="Cambria" pitchFamily="18" charset="0"/>
              </a:rPr>
              <a:t>Performance:</a:t>
            </a:r>
            <a:r>
              <a:rPr lang="sr-Latn-RS" sz="3600" b="1" dirty="0" smtClean="0">
                <a:latin typeface="Cambria" pitchFamily="18" charset="0"/>
              </a:rPr>
              <a:t/>
            </a:r>
            <a:br>
              <a:rPr lang="sr-Latn-RS" sz="3600" b="1" dirty="0" smtClean="0">
                <a:latin typeface="Cambria" pitchFamily="18" charset="0"/>
              </a:rPr>
            </a:br>
            <a:r>
              <a:rPr lang="en-US" sz="3600" b="1" dirty="0" smtClean="0">
                <a:latin typeface="Cambria" pitchFamily="18" charset="0"/>
              </a:rPr>
              <a:t>RMP</a:t>
            </a:r>
            <a:endParaRPr lang="sr-Latn-RS" sz="3600" b="1" dirty="0">
              <a:latin typeface="Cambria" pitchFamily="18" charset="0"/>
            </a:endParaRPr>
          </a:p>
        </p:txBody>
      </p:sp>
      <p:pic>
        <p:nvPicPr>
          <p:cNvPr id="4" name="Content Placeholder 3" descr="MAC OSX:Users:goran:Desktop:Screen Shot 2011-11-21 at 8.15.5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67" y="2124534"/>
            <a:ext cx="5866667" cy="36666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20225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ambria" pitchFamily="18" charset="0"/>
              </a:rPr>
              <a:t>Communication pattern in a </a:t>
            </a:r>
            <a:r>
              <a:rPr lang="en-US" sz="3600" b="1" dirty="0" smtClean="0">
                <a:latin typeface="Cambria" pitchFamily="18" charset="0"/>
              </a:rPr>
              <a:t>WSN </a:t>
            </a:r>
            <a:br>
              <a:rPr lang="en-US" sz="3600" b="1" dirty="0" smtClean="0">
                <a:latin typeface="Cambria" pitchFamily="18" charset="0"/>
              </a:rPr>
            </a:br>
            <a:r>
              <a:rPr lang="en-US" sz="3600" b="1" dirty="0" smtClean="0">
                <a:latin typeface="Cambria" pitchFamily="18" charset="0"/>
              </a:rPr>
              <a:t>of </a:t>
            </a:r>
            <a:r>
              <a:rPr lang="en-US" sz="3600" b="1" dirty="0">
                <a:latin typeface="Cambria" pitchFamily="18" charset="0"/>
              </a:rPr>
              <a:t>the </a:t>
            </a:r>
            <a:r>
              <a:rPr lang="en-US" sz="3600" b="1" dirty="0" smtClean="0">
                <a:latin typeface="Cambria" pitchFamily="18" charset="0"/>
              </a:rPr>
              <a:t>Type RMP</a:t>
            </a:r>
            <a:endParaRPr lang="sr-Latn-RS" sz="36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mbria" pitchFamily="18" charset="0"/>
              </a:rPr>
              <a:t>Legend</a:t>
            </a:r>
            <a:r>
              <a:rPr lang="en-US" sz="2400" b="1" dirty="0">
                <a:latin typeface="Cambria" pitchFamily="18" charset="0"/>
              </a:rPr>
              <a:t>: </a:t>
            </a:r>
            <a:endParaRPr lang="sr-Latn-RS" sz="2400" b="1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N</a:t>
            </a:r>
            <a:r>
              <a:rPr lang="en-US" sz="2400" b="1" baseline="-25000" dirty="0" err="1" smtClean="0">
                <a:latin typeface="Cambria" pitchFamily="18" charset="0"/>
              </a:rPr>
              <a:t>x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 WSN node parameterized by a couple [</a:t>
            </a:r>
            <a:r>
              <a:rPr lang="en-US" sz="2400" dirty="0" err="1">
                <a:latin typeface="Cambria" pitchFamily="18" charset="0"/>
              </a:rPr>
              <a:t>N</a:t>
            </a:r>
            <a:r>
              <a:rPr lang="en-US" sz="2400" baseline="-25000" dirty="0" err="1">
                <a:latin typeface="Cambria" pitchFamily="18" charset="0"/>
              </a:rPr>
              <a:t>xG</a:t>
            </a:r>
            <a:r>
              <a:rPr lang="en-US" sz="2400" baseline="-25000" dirty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N</a:t>
            </a:r>
            <a:r>
              <a:rPr lang="en-US" sz="2400" baseline="-25000" dirty="0" err="1" smtClean="0">
                <a:latin typeface="Cambria" pitchFamily="18" charset="0"/>
              </a:rPr>
              <a:t>xL</a:t>
            </a:r>
            <a:r>
              <a:rPr lang="en-US" sz="2400" dirty="0" smtClean="0">
                <a:latin typeface="Cambria" pitchFamily="18" charset="0"/>
              </a:rPr>
              <a:t>]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N</a:t>
            </a:r>
            <a:r>
              <a:rPr lang="en-US" sz="2400" b="1" baseline="-25000" dirty="0" err="1" smtClean="0">
                <a:latin typeface="Cambria" pitchFamily="18" charset="0"/>
              </a:rPr>
              <a:t>xG</a:t>
            </a:r>
            <a:r>
              <a:rPr lang="en-US" sz="2400" baseline="-250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</a:t>
            </a:r>
            <a:r>
              <a:rPr lang="en-US" sz="2400" dirty="0" smtClean="0">
                <a:latin typeface="Cambria" pitchFamily="18" charset="0"/>
              </a:rPr>
              <a:t>Weights </a:t>
            </a:r>
            <a:r>
              <a:rPr lang="en-US" sz="2400" dirty="0">
                <a:latin typeface="Cambria" pitchFamily="18" charset="0"/>
              </a:rPr>
              <a:t>corresponding to the node’s </a:t>
            </a:r>
            <a:r>
              <a:rPr lang="en-US" sz="2400" dirty="0" smtClean="0">
                <a:latin typeface="Cambria" pitchFamily="18" charset="0"/>
              </a:rPr>
              <a:t>readings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N</a:t>
            </a:r>
            <a:r>
              <a:rPr lang="en-US" sz="2400" b="1" baseline="-25000" dirty="0" err="1" smtClean="0">
                <a:latin typeface="Cambria" pitchFamily="18" charset="0"/>
              </a:rPr>
              <a:t>xL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Node’s local parameter: S</a:t>
            </a:r>
            <a:r>
              <a:rPr lang="en-US" sz="2400" dirty="0" smtClean="0">
                <a:latin typeface="Cambria" pitchFamily="18" charset="0"/>
              </a:rPr>
              <a:t>et </a:t>
            </a:r>
            <a:r>
              <a:rPr lang="en-US" sz="2400" dirty="0">
                <a:latin typeface="Cambria" pitchFamily="18" charset="0"/>
              </a:rPr>
              <a:t>of features observable </a:t>
            </a:r>
            <a:r>
              <a:rPr lang="en-US" sz="2400" dirty="0" smtClean="0">
                <a:latin typeface="Cambria" pitchFamily="18" charset="0"/>
              </a:rPr>
              <a:t>	through </a:t>
            </a:r>
            <a:r>
              <a:rPr lang="en-US" sz="2400" dirty="0">
                <a:latin typeface="Cambria" pitchFamily="18" charset="0"/>
              </a:rPr>
              <a:t>the node’s </a:t>
            </a:r>
            <a:r>
              <a:rPr lang="en-US" sz="2400" dirty="0" smtClean="0">
                <a:latin typeface="Cambria" pitchFamily="18" charset="0"/>
              </a:rPr>
              <a:t>sensors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smtClean="0">
                <a:latin typeface="Cambria" pitchFamily="18" charset="0"/>
              </a:rPr>
              <a:t>A</a:t>
            </a:r>
            <a:r>
              <a:rPr lang="en-US" sz="2400" b="1" baseline="-25000" dirty="0" smtClean="0">
                <a:latin typeface="Cambria" pitchFamily="18" charset="0"/>
              </a:rPr>
              <a:t>x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>
                <a:latin typeface="Cambria" pitchFamily="18" charset="0"/>
              </a:rPr>
              <a:t>– </a:t>
            </a:r>
            <a:r>
              <a:rPr lang="en-US" sz="2400" b="1" dirty="0" smtClean="0">
                <a:latin typeface="Cambria" pitchFamily="18" charset="0"/>
              </a:rPr>
              <a:t>A</a:t>
            </a:r>
            <a:r>
              <a:rPr lang="sr-Latn-RS" sz="2400" b="1" baseline="-25000" dirty="0">
                <a:latin typeface="Cambria" pitchFamily="18" charset="0"/>
              </a:rPr>
              <a:t>Y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An arch denoting a communication line </a:t>
            </a:r>
            <a:r>
              <a:rPr lang="en-US" sz="2400" dirty="0" smtClean="0">
                <a:latin typeface="Cambria" pitchFamily="18" charset="0"/>
              </a:rPr>
              <a:t/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	in </a:t>
            </a:r>
            <a:r>
              <a:rPr lang="en-US" sz="2400" dirty="0">
                <a:latin typeface="Cambria" pitchFamily="18" charset="0"/>
              </a:rPr>
              <a:t>the </a:t>
            </a:r>
            <a:r>
              <a:rPr lang="en-US" sz="2400" dirty="0" smtClean="0">
                <a:latin typeface="Cambria" pitchFamily="18" charset="0"/>
              </a:rPr>
              <a:t>network</a:t>
            </a:r>
            <a:endParaRPr lang="sr-Latn-RS" sz="2400" dirty="0" smtClean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22685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mbria" pitchFamily="18" charset="0"/>
              </a:rPr>
              <a:t>Training </a:t>
            </a:r>
            <a:r>
              <a:rPr lang="en-US" sz="2400" b="1" dirty="0" smtClean="0">
                <a:latin typeface="Cambria" pitchFamily="18" charset="0"/>
              </a:rPr>
              <a:t>Algorithm </a:t>
            </a:r>
            <a:r>
              <a:rPr lang="en-US" sz="2400" b="1" dirty="0">
                <a:latin typeface="Cambria" pitchFamily="18" charset="0"/>
              </a:rPr>
              <a:t>in a Wireless Sensor Network </a:t>
            </a:r>
            <a:r>
              <a:rPr lang="sr-Latn-RS" sz="2400" b="1" dirty="0" smtClean="0">
                <a:latin typeface="Cambria" pitchFamily="18" charset="0"/>
              </a:rPr>
              <a:t/>
            </a:r>
            <a:br>
              <a:rPr lang="sr-Latn-RS" sz="2400" b="1" dirty="0" smtClean="0">
                <a:latin typeface="Cambria" pitchFamily="18" charset="0"/>
              </a:rPr>
            </a:br>
            <a:r>
              <a:rPr lang="en-US" sz="2400" b="1" dirty="0" smtClean="0">
                <a:latin typeface="Cambria" pitchFamily="18" charset="0"/>
              </a:rPr>
              <a:t>of </a:t>
            </a:r>
            <a:r>
              <a:rPr lang="en-US" sz="2400" b="1" dirty="0">
                <a:latin typeface="Cambria" pitchFamily="18" charset="0"/>
              </a:rPr>
              <a:t>the type </a:t>
            </a:r>
            <a:r>
              <a:rPr lang="en-US" sz="2400" b="1" dirty="0" smtClean="0">
                <a:latin typeface="Cambria" pitchFamily="18" charset="0"/>
              </a:rPr>
              <a:t>RMP</a:t>
            </a:r>
            <a:endParaRPr lang="sr-Latn-RS" sz="2400" b="1" dirty="0">
              <a:latin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800000"/>
              </p:ext>
            </p:extLst>
          </p:nvPr>
        </p:nvGraphicFramePr>
        <p:xfrm>
          <a:off x="152400" y="1371600"/>
          <a:ext cx="8839200" cy="4750308"/>
        </p:xfrm>
        <a:graphic>
          <a:graphicData uri="http://schemas.openxmlformats.org/drawingml/2006/table">
            <a:tbl>
              <a:tblPr firstRow="1" firstCol="1" bandRow="1"/>
              <a:tblGrid>
                <a:gridCol w="8839200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20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Calculating Principals Componets from streaming data (SPIRIT approach) </a:t>
                      </a:r>
                      <a:endParaRPr lang="sr-Latn-RS" sz="2000" b="1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Initialise the k hidden variables W </a:t>
                      </a:r>
                      <a:b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</a:b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to unit vectors w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1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= [10···0]T, w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2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= [010···0]T, etc. 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Initialise di (i = 1, ...k) to a small positive value. 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While  x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t+1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arrives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Update x ́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1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= x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t+1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.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For 1 ≤ i ≤ k.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  Calculate y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, d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w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, x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t+1.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End_For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Update x ́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i+1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= x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 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- y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w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i.</a:t>
                      </a:r>
                      <a:endParaRPr lang="sr-Latn-RS" sz="18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End_While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2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 </a:t>
                      </a:r>
                      <a:r>
                        <a:rPr lang="uz-Cyrl-UZ" sz="18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y</a:t>
                      </a:r>
                      <a:r>
                        <a:rPr lang="uz-Cyrl-UZ" sz="1800" baseline="-250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uz-Cyrl-UZ" sz="18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= </a:t>
                      </a: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w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uz-Cyrl-UZ" sz="1800" baseline="30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x ́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                          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(y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t+1,i 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= projection onto w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)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= </a:t>
                      </a:r>
                      <a:r>
                        <a:rPr lang="uz-Cyrl-UZ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/>
                          <a:cs typeface="Lucida Grande"/>
                        </a:rPr>
                        <a:t>λ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d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 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+ y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uz-Cyrl-UZ" sz="1800" baseline="30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2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(energy ∝ i-th eigenval. of X</a:t>
                      </a:r>
                      <a:r>
                        <a:rPr lang="uz-Cyrl-UZ" sz="1800" baseline="30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X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)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= x ́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- </a:t>
                      </a: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w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y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                   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(error, ei ⊥ wi)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w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 = </a:t>
                      </a: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w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 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+ </a:t>
                      </a: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w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e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/ d</a:t>
                      </a:r>
                      <a:r>
                        <a:rPr lang="uz-Cyrl-UZ" sz="1800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            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(update PC estimate</a:t>
                      </a:r>
                      <a:r>
                        <a:rPr lang="uz-Cyrl-UZ" sz="18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)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25774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 smtClean="0">
                <a:latin typeface="Cambria" pitchFamily="18" charset="0"/>
              </a:rPr>
              <a:t>5. </a:t>
            </a:r>
            <a:r>
              <a:rPr lang="en-US" sz="3600" b="1" dirty="0" smtClean="0">
                <a:latin typeface="Cambria" pitchFamily="18" charset="0"/>
              </a:rPr>
              <a:t>Clustering </a:t>
            </a:r>
            <a:r>
              <a:rPr lang="en-US" sz="3600" b="1" dirty="0">
                <a:latin typeface="Cambria" pitchFamily="18" charset="0"/>
              </a:rPr>
              <a:t>Static </a:t>
            </a:r>
            <a:r>
              <a:rPr lang="en-US" sz="3600" b="1" dirty="0" smtClean="0">
                <a:latin typeface="Cambria" pitchFamily="18" charset="0"/>
              </a:rPr>
              <a:t>Energy:</a:t>
            </a:r>
            <a:r>
              <a:rPr lang="sr-Latn-RS" sz="3600" b="1" dirty="0" smtClean="0">
                <a:latin typeface="Cambria" pitchFamily="18" charset="0"/>
              </a:rPr>
              <a:t/>
            </a:r>
            <a:br>
              <a:rPr lang="sr-Latn-RS" sz="3600" b="1" dirty="0" smtClean="0">
                <a:latin typeface="Cambria" pitchFamily="18" charset="0"/>
              </a:rPr>
            </a:br>
            <a:r>
              <a:rPr lang="en-US" sz="3600" b="1" dirty="0" err="1" smtClean="0">
                <a:latin typeface="Cambria" pitchFamily="18" charset="0"/>
              </a:rPr>
              <a:t>CluSE</a:t>
            </a:r>
            <a:endParaRPr lang="sr-Latn-RS" sz="3600" b="1" dirty="0">
              <a:latin typeface="Cambria" pitchFamily="18" charset="0"/>
            </a:endParaRPr>
          </a:p>
        </p:txBody>
      </p:sp>
      <p:pic>
        <p:nvPicPr>
          <p:cNvPr id="4" name="Content Placeholder 3" descr="MAC OSX:Users:goran:Desktop:Screen Shot 2011-10-25 at 10.33.3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21" y="1752600"/>
            <a:ext cx="7386159" cy="42091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en-US" dirty="0"/>
              <a:t>/32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91595"/>
            <a:ext cx="2340000" cy="165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rc 2"/>
          <p:cNvSpPr/>
          <p:nvPr/>
        </p:nvSpPr>
        <p:spPr>
          <a:xfrm rot="17759676">
            <a:off x="3478393" y="1648749"/>
            <a:ext cx="2947635" cy="2286000"/>
          </a:xfrm>
          <a:prstGeom prst="arc">
            <a:avLst>
              <a:gd name="adj1" fmla="val 16200000"/>
              <a:gd name="adj2" fmla="val 1885245"/>
            </a:avLst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Arc 8"/>
          <p:cNvSpPr/>
          <p:nvPr/>
        </p:nvSpPr>
        <p:spPr>
          <a:xfrm rot="987776">
            <a:off x="5309482" y="2528283"/>
            <a:ext cx="2301119" cy="2012513"/>
          </a:xfrm>
          <a:prstGeom prst="arc">
            <a:avLst>
              <a:gd name="adj1" fmla="val 16200000"/>
              <a:gd name="adj2" fmla="val 1885245"/>
            </a:avLst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Arc 9"/>
          <p:cNvSpPr/>
          <p:nvPr/>
        </p:nvSpPr>
        <p:spPr>
          <a:xfrm rot="14924232">
            <a:off x="3765826" y="1221689"/>
            <a:ext cx="2848227" cy="4876801"/>
          </a:xfrm>
          <a:prstGeom prst="arc">
            <a:avLst>
              <a:gd name="adj1" fmla="val 16199999"/>
              <a:gd name="adj2" fmla="val 3168504"/>
            </a:avLst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302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ambria" pitchFamily="18" charset="0"/>
              </a:rPr>
              <a:t>Communication pattern in a </a:t>
            </a:r>
            <a:r>
              <a:rPr lang="en-US" sz="3600" b="1" dirty="0" smtClean="0">
                <a:latin typeface="Cambria" pitchFamily="18" charset="0"/>
              </a:rPr>
              <a:t>WSN </a:t>
            </a:r>
            <a:br>
              <a:rPr lang="en-US" sz="3600" b="1" dirty="0" smtClean="0">
                <a:latin typeface="Cambria" pitchFamily="18" charset="0"/>
              </a:rPr>
            </a:br>
            <a:r>
              <a:rPr lang="en-US" sz="3600" b="1" dirty="0" smtClean="0">
                <a:latin typeface="Cambria" pitchFamily="18" charset="0"/>
              </a:rPr>
              <a:t>of </a:t>
            </a:r>
            <a:r>
              <a:rPr lang="en-US" sz="3600" b="1" dirty="0">
                <a:latin typeface="Cambria" pitchFamily="18" charset="0"/>
              </a:rPr>
              <a:t>the type </a:t>
            </a:r>
            <a:r>
              <a:rPr lang="en-US" sz="3600" b="1" dirty="0" err="1" smtClean="0">
                <a:latin typeface="Cambria" pitchFamily="18" charset="0"/>
              </a:rPr>
              <a:t>ClaSP</a:t>
            </a:r>
            <a:endParaRPr lang="sr-Latn-RS" sz="36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dirty="0" smtClean="0">
                <a:latin typeface="Cambria" pitchFamily="18" charset="0"/>
              </a:rPr>
              <a:t>Legend</a:t>
            </a:r>
            <a:r>
              <a:rPr lang="en-US" sz="3100" b="1" dirty="0">
                <a:latin typeface="Cambria" pitchFamily="18" charset="0"/>
              </a:rPr>
              <a:t>:</a:t>
            </a:r>
            <a:r>
              <a:rPr lang="en-US" sz="3100" dirty="0">
                <a:latin typeface="Cambria" pitchFamily="18" charset="0"/>
              </a:rPr>
              <a:t> </a:t>
            </a:r>
            <a:endParaRPr lang="sr-Latn-RS" sz="3100" dirty="0" smtClean="0">
              <a:latin typeface="Cambria" pitchFamily="18" charset="0"/>
            </a:endParaRPr>
          </a:p>
          <a:p>
            <a:r>
              <a:rPr lang="en-US" sz="3100" b="1" dirty="0" err="1" smtClean="0">
                <a:latin typeface="Cambria" pitchFamily="18" charset="0"/>
              </a:rPr>
              <a:t>N</a:t>
            </a:r>
            <a:r>
              <a:rPr lang="en-US" sz="3100" b="1" baseline="-25000" dirty="0" err="1" smtClean="0">
                <a:latin typeface="Cambria" pitchFamily="18" charset="0"/>
              </a:rPr>
              <a:t>x</a:t>
            </a:r>
            <a:r>
              <a:rPr lang="en-US" sz="3100" dirty="0" smtClean="0">
                <a:latin typeface="Cambria" pitchFamily="18" charset="0"/>
              </a:rPr>
              <a:t> </a:t>
            </a:r>
            <a:r>
              <a:rPr lang="en-US" sz="3100" dirty="0">
                <a:latin typeface="Cambria" pitchFamily="18" charset="0"/>
              </a:rPr>
              <a:t>– A WSN node parameterized by a couple [</a:t>
            </a:r>
            <a:r>
              <a:rPr lang="en-US" sz="3100" dirty="0" err="1">
                <a:latin typeface="Cambria" pitchFamily="18" charset="0"/>
              </a:rPr>
              <a:t>N</a:t>
            </a:r>
            <a:r>
              <a:rPr lang="en-US" sz="3100" baseline="-25000" dirty="0" err="1">
                <a:latin typeface="Cambria" pitchFamily="18" charset="0"/>
              </a:rPr>
              <a:t>xG</a:t>
            </a:r>
            <a:r>
              <a:rPr lang="en-US" sz="3100" baseline="-25000" dirty="0">
                <a:latin typeface="Cambria" pitchFamily="18" charset="0"/>
              </a:rPr>
              <a:t>, </a:t>
            </a:r>
            <a:r>
              <a:rPr lang="en-US" sz="3100" dirty="0" err="1" smtClean="0">
                <a:latin typeface="Cambria" pitchFamily="18" charset="0"/>
              </a:rPr>
              <a:t>N</a:t>
            </a:r>
            <a:r>
              <a:rPr lang="en-US" sz="3100" baseline="-25000" dirty="0" err="1" smtClean="0">
                <a:latin typeface="Cambria" pitchFamily="18" charset="0"/>
              </a:rPr>
              <a:t>xL</a:t>
            </a:r>
            <a:r>
              <a:rPr lang="en-US" sz="3100" dirty="0" smtClean="0">
                <a:latin typeface="Cambria" pitchFamily="18" charset="0"/>
              </a:rPr>
              <a:t>]</a:t>
            </a:r>
            <a:endParaRPr lang="sr-Latn-RS" sz="3100" dirty="0" smtClean="0">
              <a:latin typeface="Cambria" pitchFamily="18" charset="0"/>
            </a:endParaRPr>
          </a:p>
          <a:p>
            <a:r>
              <a:rPr lang="en-US" sz="3100" b="1" dirty="0" err="1" smtClean="0">
                <a:latin typeface="Cambria" pitchFamily="18" charset="0"/>
              </a:rPr>
              <a:t>N</a:t>
            </a:r>
            <a:r>
              <a:rPr lang="en-US" sz="3100" b="1" baseline="-25000" dirty="0" err="1" smtClean="0">
                <a:latin typeface="Cambria" pitchFamily="18" charset="0"/>
              </a:rPr>
              <a:t>xG</a:t>
            </a:r>
            <a:r>
              <a:rPr lang="en-US" sz="3100" baseline="-25000" dirty="0" smtClean="0">
                <a:latin typeface="Cambria" pitchFamily="18" charset="0"/>
              </a:rPr>
              <a:t> </a:t>
            </a:r>
            <a:r>
              <a:rPr lang="en-US" sz="3100" dirty="0">
                <a:latin typeface="Cambria" pitchFamily="18" charset="0"/>
              </a:rPr>
              <a:t>– Node’s global parameter: The cluster a node belongs </a:t>
            </a:r>
            <a:r>
              <a:rPr lang="en-US" sz="3100" dirty="0" smtClean="0">
                <a:latin typeface="Cambria" pitchFamily="18" charset="0"/>
              </a:rPr>
              <a:t>to</a:t>
            </a:r>
            <a:endParaRPr lang="sr-Latn-RS" sz="3100" dirty="0" smtClean="0">
              <a:latin typeface="Cambria" pitchFamily="18" charset="0"/>
            </a:endParaRPr>
          </a:p>
          <a:p>
            <a:r>
              <a:rPr lang="en-US" sz="3100" b="1" dirty="0" err="1" smtClean="0">
                <a:latin typeface="Cambria" pitchFamily="18" charset="0"/>
              </a:rPr>
              <a:t>N</a:t>
            </a:r>
            <a:r>
              <a:rPr lang="en-US" sz="3100" b="1" baseline="-25000" dirty="0" err="1" smtClean="0">
                <a:latin typeface="Cambria" pitchFamily="18" charset="0"/>
              </a:rPr>
              <a:t>xL</a:t>
            </a:r>
            <a:r>
              <a:rPr lang="en-US" sz="3100" dirty="0" smtClean="0">
                <a:latin typeface="Cambria" pitchFamily="18" charset="0"/>
              </a:rPr>
              <a:t> </a:t>
            </a:r>
            <a:r>
              <a:rPr lang="en-US" sz="3100" dirty="0">
                <a:latin typeface="Cambria" pitchFamily="18" charset="0"/>
              </a:rPr>
              <a:t>– Node’s local parameter: </a:t>
            </a:r>
            <a:r>
              <a:rPr lang="en-US" sz="3100" dirty="0" smtClean="0">
                <a:latin typeface="Cambria" pitchFamily="18" charset="0"/>
              </a:rPr>
              <a:t/>
            </a:r>
            <a:br>
              <a:rPr lang="en-US" sz="3100" dirty="0" smtClean="0">
                <a:latin typeface="Cambria" pitchFamily="18" charset="0"/>
              </a:rPr>
            </a:br>
            <a:r>
              <a:rPr lang="en-US" sz="3100" dirty="0" smtClean="0">
                <a:latin typeface="Cambria" pitchFamily="18" charset="0"/>
              </a:rPr>
              <a:t>	Set </a:t>
            </a:r>
            <a:r>
              <a:rPr lang="en-US" sz="3100" dirty="0">
                <a:latin typeface="Cambria" pitchFamily="18" charset="0"/>
              </a:rPr>
              <a:t>of features observable through the node’s </a:t>
            </a:r>
            <a:r>
              <a:rPr lang="en-US" sz="3100" dirty="0" smtClean="0">
                <a:latin typeface="Cambria" pitchFamily="18" charset="0"/>
              </a:rPr>
              <a:t>sensors</a:t>
            </a:r>
            <a:endParaRPr lang="sr-Latn-RS" sz="3100" dirty="0" smtClean="0">
              <a:latin typeface="Cambria" pitchFamily="18" charset="0"/>
            </a:endParaRPr>
          </a:p>
          <a:p>
            <a:r>
              <a:rPr lang="en-US" sz="3100" b="1" dirty="0" smtClean="0">
                <a:latin typeface="Cambria" pitchFamily="18" charset="0"/>
              </a:rPr>
              <a:t>A</a:t>
            </a:r>
            <a:r>
              <a:rPr lang="en-US" sz="3100" b="1" baseline="-25000" dirty="0" smtClean="0">
                <a:latin typeface="Cambria" pitchFamily="18" charset="0"/>
              </a:rPr>
              <a:t>x</a:t>
            </a:r>
            <a:r>
              <a:rPr lang="en-US" sz="3100" dirty="0" smtClean="0">
                <a:latin typeface="Cambria" pitchFamily="18" charset="0"/>
              </a:rPr>
              <a:t> </a:t>
            </a:r>
            <a:r>
              <a:rPr lang="en-US" sz="3100" dirty="0">
                <a:latin typeface="Cambria" pitchFamily="18" charset="0"/>
              </a:rPr>
              <a:t>– An arch denoting a communication line in the network, </a:t>
            </a:r>
            <a:r>
              <a:rPr lang="en-US" sz="3100" dirty="0" smtClean="0">
                <a:latin typeface="Cambria" pitchFamily="18" charset="0"/>
              </a:rPr>
              <a:t>	parameterized </a:t>
            </a:r>
            <a:r>
              <a:rPr lang="en-US" sz="3100" dirty="0">
                <a:latin typeface="Cambria" pitchFamily="18" charset="0"/>
              </a:rPr>
              <a:t>by a couple [</a:t>
            </a:r>
            <a:r>
              <a:rPr lang="en-US" sz="3100" dirty="0" err="1">
                <a:latin typeface="Cambria" pitchFamily="18" charset="0"/>
              </a:rPr>
              <a:t>A</a:t>
            </a:r>
            <a:r>
              <a:rPr lang="en-US" sz="3100" baseline="-25000" dirty="0" err="1">
                <a:latin typeface="Cambria" pitchFamily="18" charset="0"/>
              </a:rPr>
              <a:t>xG</a:t>
            </a:r>
            <a:r>
              <a:rPr lang="en-US" sz="3100" baseline="-25000" dirty="0">
                <a:latin typeface="Cambria" pitchFamily="18" charset="0"/>
              </a:rPr>
              <a:t>, </a:t>
            </a:r>
            <a:r>
              <a:rPr lang="en-US" sz="3100" dirty="0" err="1" smtClean="0">
                <a:latin typeface="Cambria" pitchFamily="18" charset="0"/>
              </a:rPr>
              <a:t>A</a:t>
            </a:r>
            <a:r>
              <a:rPr lang="en-US" sz="3100" baseline="-25000" dirty="0" err="1" smtClean="0">
                <a:latin typeface="Cambria" pitchFamily="18" charset="0"/>
              </a:rPr>
              <a:t>xL</a:t>
            </a:r>
            <a:r>
              <a:rPr lang="en-US" sz="3100" dirty="0" smtClean="0">
                <a:latin typeface="Cambria" pitchFamily="18" charset="0"/>
              </a:rPr>
              <a:t>]</a:t>
            </a:r>
            <a:endParaRPr lang="sr-Latn-RS" sz="3100" dirty="0" smtClean="0">
              <a:latin typeface="Cambria" pitchFamily="18" charset="0"/>
            </a:endParaRPr>
          </a:p>
          <a:p>
            <a:r>
              <a:rPr lang="en-US" sz="3100" b="1" dirty="0" err="1" smtClean="0">
                <a:latin typeface="Cambria" pitchFamily="18" charset="0"/>
              </a:rPr>
              <a:t>A</a:t>
            </a:r>
            <a:r>
              <a:rPr lang="en-US" sz="3100" b="1" baseline="-25000" dirty="0" err="1" smtClean="0">
                <a:latin typeface="Cambria" pitchFamily="18" charset="0"/>
              </a:rPr>
              <a:t>xL</a:t>
            </a:r>
            <a:r>
              <a:rPr lang="en-US" sz="3100" dirty="0" smtClean="0">
                <a:latin typeface="Cambria" pitchFamily="18" charset="0"/>
              </a:rPr>
              <a:t> </a:t>
            </a:r>
            <a:r>
              <a:rPr lang="en-US" sz="3100" dirty="0">
                <a:latin typeface="Cambria" pitchFamily="18" charset="0"/>
              </a:rPr>
              <a:t>– Arch’s local parameter: A couple [N</a:t>
            </a:r>
            <a:r>
              <a:rPr lang="en-US" sz="3100" baseline="-25000" dirty="0">
                <a:latin typeface="Cambria" pitchFamily="18" charset="0"/>
              </a:rPr>
              <a:t>s</a:t>
            </a:r>
            <a:r>
              <a:rPr lang="en-US" sz="3100" dirty="0">
                <a:latin typeface="Cambria" pitchFamily="18" charset="0"/>
              </a:rPr>
              <a:t>, </a:t>
            </a:r>
            <a:r>
              <a:rPr lang="en-US" sz="3100" dirty="0" err="1">
                <a:latin typeface="Cambria" pitchFamily="18" charset="0"/>
              </a:rPr>
              <a:t>N</a:t>
            </a:r>
            <a:r>
              <a:rPr lang="en-US" sz="3100" baseline="-25000" dirty="0" err="1">
                <a:latin typeface="Cambria" pitchFamily="18" charset="0"/>
              </a:rPr>
              <a:t>d</a:t>
            </a:r>
            <a:r>
              <a:rPr lang="en-US" sz="3100" dirty="0">
                <a:latin typeface="Cambria" pitchFamily="18" charset="0"/>
              </a:rPr>
              <a:t>], </a:t>
            </a:r>
            <a:r>
              <a:rPr lang="en-US" sz="3100" dirty="0" smtClean="0">
                <a:latin typeface="Cambria" pitchFamily="18" charset="0"/>
              </a:rPr>
              <a:t/>
            </a:r>
            <a:br>
              <a:rPr lang="en-US" sz="3100" dirty="0" smtClean="0">
                <a:latin typeface="Cambria" pitchFamily="18" charset="0"/>
              </a:rPr>
            </a:br>
            <a:r>
              <a:rPr lang="en-US" sz="3100" dirty="0" smtClean="0">
                <a:latin typeface="Cambria" pitchFamily="18" charset="0"/>
              </a:rPr>
              <a:t>	denoting </a:t>
            </a:r>
            <a:r>
              <a:rPr lang="en-US" sz="3100" dirty="0">
                <a:latin typeface="Cambria" pitchFamily="18" charset="0"/>
              </a:rPr>
              <a:t>the source and destination node, </a:t>
            </a:r>
            <a:r>
              <a:rPr lang="en-US" sz="3100" dirty="0" smtClean="0">
                <a:latin typeface="Cambria" pitchFamily="18" charset="0"/>
              </a:rPr>
              <a:t>respectively</a:t>
            </a:r>
            <a:endParaRPr lang="sr-Latn-RS" sz="3100" dirty="0" smtClean="0">
              <a:latin typeface="Cambria" pitchFamily="18" charset="0"/>
            </a:endParaRPr>
          </a:p>
          <a:p>
            <a:r>
              <a:rPr lang="en-US" sz="3100" b="1" dirty="0" err="1" smtClean="0">
                <a:latin typeface="Cambria" pitchFamily="18" charset="0"/>
              </a:rPr>
              <a:t>A</a:t>
            </a:r>
            <a:r>
              <a:rPr lang="en-US" sz="3100" b="1" baseline="-25000" dirty="0" err="1" smtClean="0">
                <a:latin typeface="Cambria" pitchFamily="18" charset="0"/>
              </a:rPr>
              <a:t>xG</a:t>
            </a:r>
            <a:r>
              <a:rPr lang="en-US" sz="3100" dirty="0" smtClean="0">
                <a:latin typeface="Cambria" pitchFamily="18" charset="0"/>
              </a:rPr>
              <a:t> </a:t>
            </a:r>
            <a:r>
              <a:rPr lang="en-US" sz="3100" dirty="0">
                <a:latin typeface="Cambria" pitchFamily="18" charset="0"/>
              </a:rPr>
              <a:t>– Arch’s global parameter: </a:t>
            </a:r>
            <a:r>
              <a:rPr lang="en-US" sz="3100" dirty="0" smtClean="0">
                <a:latin typeface="Cambria" pitchFamily="18" charset="0"/>
              </a:rPr>
              <a:t/>
            </a:r>
            <a:br>
              <a:rPr lang="en-US" sz="3100" dirty="0" smtClean="0">
                <a:latin typeface="Cambria" pitchFamily="18" charset="0"/>
              </a:rPr>
            </a:br>
            <a:r>
              <a:rPr lang="en-US" sz="3100" dirty="0" smtClean="0">
                <a:latin typeface="Cambria" pitchFamily="18" charset="0"/>
              </a:rPr>
              <a:t>	Defining </a:t>
            </a:r>
            <a:r>
              <a:rPr lang="en-US" sz="3100" dirty="0">
                <a:latin typeface="Cambria" pitchFamily="18" charset="0"/>
              </a:rPr>
              <a:t>whether the arch denotes communication </a:t>
            </a:r>
            <a:r>
              <a:rPr lang="en-US" sz="3100" dirty="0" smtClean="0">
                <a:latin typeface="Cambria" pitchFamily="18" charset="0"/>
              </a:rPr>
              <a:t>	within </a:t>
            </a:r>
            <a:r>
              <a:rPr lang="en-US" sz="3100" dirty="0">
                <a:latin typeface="Cambria" pitchFamily="18" charset="0"/>
              </a:rPr>
              <a:t>the cluster, or between two different clusters</a:t>
            </a:r>
            <a:r>
              <a:rPr lang="en-US" sz="3100" dirty="0" smtClean="0">
                <a:latin typeface="Cambria" pitchFamily="18" charset="0"/>
              </a:rPr>
              <a:t>.</a:t>
            </a:r>
            <a:r>
              <a:rPr lang="en-US" sz="3100" dirty="0"/>
              <a:t> </a:t>
            </a:r>
            <a:endParaRPr lang="sr-Latn-RS" sz="3100" dirty="0"/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3359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dirty="0" smtClean="0">
                <a:latin typeface="Cambria" pitchFamily="18" charset="0"/>
              </a:rPr>
              <a:t>Wireless Sensor Networks</a:t>
            </a:r>
            <a:endParaRPr lang="sr-Latn-RS" sz="36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W</a:t>
            </a:r>
            <a:r>
              <a:rPr lang="sr-Latn-RS" dirty="0" smtClean="0">
                <a:latin typeface="Cambria" pitchFamily="18" charset="0"/>
              </a:rPr>
              <a:t>ireless </a:t>
            </a:r>
            <a:r>
              <a:rPr lang="en-US" dirty="0" smtClean="0">
                <a:latin typeface="Cambria" pitchFamily="18" charset="0"/>
              </a:rPr>
              <a:t>S</a:t>
            </a:r>
            <a:r>
              <a:rPr lang="sr-Latn-RS" dirty="0" smtClean="0">
                <a:latin typeface="Cambria" pitchFamily="18" charset="0"/>
              </a:rPr>
              <a:t>ensor </a:t>
            </a:r>
            <a:r>
              <a:rPr lang="en-US" dirty="0" smtClean="0">
                <a:latin typeface="Cambria" pitchFamily="18" charset="0"/>
              </a:rPr>
              <a:t>N</a:t>
            </a:r>
            <a:r>
              <a:rPr lang="sr-Latn-RS" dirty="0" smtClean="0">
                <a:latin typeface="Cambria" pitchFamily="18" charset="0"/>
              </a:rPr>
              <a:t>etworks (WSN)</a:t>
            </a:r>
            <a:r>
              <a:rPr lang="en-US" dirty="0" smtClean="0">
                <a:latin typeface="Cambria" pitchFamily="18" charset="0"/>
              </a:rPr>
              <a:t> </a:t>
            </a:r>
            <a:br>
              <a:rPr lang="en-US" dirty="0" smtClean="0"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>have </a:t>
            </a:r>
            <a:r>
              <a:rPr lang="en-US" dirty="0">
                <a:latin typeface="Cambria" pitchFamily="18" charset="0"/>
              </a:rPr>
              <a:t>matured enough, </a:t>
            </a:r>
            <a:r>
              <a:rPr lang="sr-Latn-RS" dirty="0" smtClean="0">
                <a:latin typeface="Cambria" pitchFamily="18" charset="0"/>
              </a:rPr>
              <a:t/>
            </a:r>
            <a:br>
              <a:rPr lang="sr-Latn-RS" dirty="0" smtClean="0"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>so </a:t>
            </a:r>
            <a:r>
              <a:rPr lang="en-US" dirty="0">
                <a:latin typeface="Cambria" pitchFamily="18" charset="0"/>
              </a:rPr>
              <a:t>that the relevant information </a:t>
            </a:r>
            <a:r>
              <a:rPr lang="sr-Latn-RS" dirty="0" smtClean="0">
                <a:latin typeface="Cambria" pitchFamily="18" charset="0"/>
              </a:rPr>
              <a:t/>
            </a:r>
            <a:br>
              <a:rPr lang="sr-Latn-RS" dirty="0" smtClean="0"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>(</a:t>
            </a:r>
            <a:r>
              <a:rPr lang="en-US" dirty="0">
                <a:latin typeface="Cambria" pitchFamily="18" charset="0"/>
              </a:rPr>
              <a:t>for a number of applications) </a:t>
            </a:r>
            <a:r>
              <a:rPr lang="sr-Latn-RS" dirty="0" smtClean="0">
                <a:latin typeface="Cambria" pitchFamily="18" charset="0"/>
              </a:rPr>
              <a:t/>
            </a:r>
            <a:br>
              <a:rPr lang="sr-Latn-RS" dirty="0" smtClean="0"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>can </a:t>
            </a:r>
            <a:r>
              <a:rPr lang="en-US" dirty="0">
                <a:latin typeface="Cambria" pitchFamily="18" charset="0"/>
              </a:rPr>
              <a:t>be generated in a way which is economical, because sensors have become inexpensive. </a:t>
            </a:r>
            <a:endParaRPr lang="sr-Latn-RS" dirty="0" smtClean="0">
              <a:latin typeface="Cambria" pitchFamily="18" charset="0"/>
            </a:endParaRPr>
          </a:p>
          <a:p>
            <a:r>
              <a:rPr lang="sr-Latn-RS" dirty="0">
                <a:latin typeface="Cambria" pitchFamily="18" charset="0"/>
              </a:rPr>
              <a:t>D</a:t>
            </a:r>
            <a:r>
              <a:rPr lang="en-GB" dirty="0" err="1" smtClean="0">
                <a:latin typeface="Cambria" pitchFamily="18" charset="0"/>
              </a:rPr>
              <a:t>ata</a:t>
            </a:r>
            <a:r>
              <a:rPr lang="en-GB" dirty="0" smtClean="0">
                <a:latin typeface="Cambria" pitchFamily="18" charset="0"/>
              </a:rPr>
              <a:t> Mining (DM) techniques </a:t>
            </a:r>
            <a:r>
              <a:rPr lang="en-GB" dirty="0">
                <a:latin typeface="Cambria" pitchFamily="18" charset="0"/>
              </a:rPr>
              <a:t>can be effectively applied to WSN </a:t>
            </a:r>
            <a:r>
              <a:rPr lang="en-GB" dirty="0" smtClean="0">
                <a:latin typeface="Cambria" pitchFamily="18" charset="0"/>
              </a:rPr>
              <a:t>systems,</a:t>
            </a:r>
            <a:r>
              <a:rPr lang="sr-Latn-RS" dirty="0" smtClean="0">
                <a:latin typeface="Cambria" pitchFamily="18" charset="0"/>
              </a:rPr>
              <a:t> to improve the results.</a:t>
            </a:r>
            <a:endParaRPr lang="sr-Latn-R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r>
              <a:rPr lang="en-US" dirty="0" smtClean="0"/>
              <a:t>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mbria" pitchFamily="18" charset="0"/>
              </a:rPr>
              <a:t>Training </a:t>
            </a:r>
            <a:r>
              <a:rPr lang="en-US" sz="2400" b="1" dirty="0" smtClean="0">
                <a:latin typeface="Cambria" pitchFamily="18" charset="0"/>
              </a:rPr>
              <a:t>Algorithm </a:t>
            </a:r>
            <a:r>
              <a:rPr lang="en-US" sz="2400" b="1" dirty="0">
                <a:latin typeface="Cambria" pitchFamily="18" charset="0"/>
              </a:rPr>
              <a:t>in a Wireless Sensor Network </a:t>
            </a:r>
            <a:r>
              <a:rPr lang="sr-Latn-RS" sz="2400" b="1" dirty="0" smtClean="0">
                <a:latin typeface="Cambria" pitchFamily="18" charset="0"/>
              </a:rPr>
              <a:t/>
            </a:r>
            <a:br>
              <a:rPr lang="sr-Latn-RS" sz="2400" b="1" dirty="0" smtClean="0">
                <a:latin typeface="Cambria" pitchFamily="18" charset="0"/>
              </a:rPr>
            </a:br>
            <a:r>
              <a:rPr lang="en-US" sz="2400" b="1" dirty="0" smtClean="0">
                <a:latin typeface="Cambria" pitchFamily="18" charset="0"/>
              </a:rPr>
              <a:t>of </a:t>
            </a:r>
            <a:r>
              <a:rPr lang="en-US" sz="2400" b="1" dirty="0">
                <a:latin typeface="Cambria" pitchFamily="18" charset="0"/>
              </a:rPr>
              <a:t>the type </a:t>
            </a:r>
            <a:r>
              <a:rPr lang="en-US" sz="2400" b="1" dirty="0" err="1">
                <a:latin typeface="Cambria" pitchFamily="18" charset="0"/>
              </a:rPr>
              <a:t>CluSE</a:t>
            </a:r>
            <a:endParaRPr lang="sr-Latn-RS" sz="2400" b="1" dirty="0">
              <a:latin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683448"/>
              </p:ext>
            </p:extLst>
          </p:nvPr>
        </p:nvGraphicFramePr>
        <p:xfrm>
          <a:off x="152400" y="914400"/>
          <a:ext cx="8839200" cy="5791200"/>
        </p:xfrm>
        <a:graphic>
          <a:graphicData uri="http://schemas.openxmlformats.org/drawingml/2006/table">
            <a:tbl>
              <a:tblPr firstRow="1" firstCol="1" bandRow="1"/>
              <a:tblGrid>
                <a:gridCol w="8839200"/>
              </a:tblGrid>
              <a:tr h="280879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u="sng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BASIC ALGORITHM</a:t>
                      </a:r>
                      <a:endParaRPr lang="sr-Latn-RS" sz="18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7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For 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each node </a:t>
                      </a: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	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sensor becomes a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volunteer clusterhead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–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VC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with probability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p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.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If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node became VC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	        node advertises itself as a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clusterhead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–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CH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</a:t>
                      </a:r>
                      <a:b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</a:b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       to the sensors within its radio range.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449580" marR="0" indent="-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      </a:t>
                      </a: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For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(all the sensors that are no more than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k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hops away from the CH) </a:t>
                      </a: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/>
                      </a:r>
                      <a:b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</a:b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 forward the advertisement 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449580" marR="0" indent="-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       End_For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End_If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If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a node that receives a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CH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advertisements is not itself a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CH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the node joins the cluster of the closest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CH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. 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Else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_</a:t>
                      </a: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If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the node is not a clusterhead and sensor has not joined any cluster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the node becomes a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forced clusterhead – FCH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.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End_If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If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node does not receive a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CH 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advertisement within time duration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the node become a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FCH.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End_If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End_For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"/>
                      </a:pP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NewRoman"/>
                        </a:rPr>
                        <a:t>where </a:t>
                      </a:r>
                      <a:r>
                        <a:rPr lang="uz-Cyrl-UZ" sz="1600" i="1" dirty="0">
                          <a:effectLst/>
                          <a:latin typeface="Cambria" pitchFamily="18" charset="0"/>
                          <a:ea typeface="Cambria"/>
                          <a:cs typeface="TimesNewRoman"/>
                        </a:rPr>
                        <a:t>t </a:t>
                      </a: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NewRoman"/>
                        </a:rPr>
                        <a:t>units is the time required for data to reach the clusterhead from any sensor </a:t>
                      </a:r>
                      <a:r>
                        <a:rPr lang="uz-Cyrl-UZ" sz="1600" i="1" dirty="0">
                          <a:effectLst/>
                          <a:latin typeface="Cambria" pitchFamily="18" charset="0"/>
                          <a:ea typeface="Cambria"/>
                          <a:cs typeface="TimesNewRoman"/>
                        </a:rPr>
                        <a:t>k </a:t>
                      </a: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NewRoman"/>
                        </a:rPr>
                        <a:t>hops away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NewRoman"/>
                        </a:rPr>
                        <a:t>.</a:t>
                      </a:r>
                      <a:endParaRPr lang="sr-Latn-RS" sz="16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3623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576840"/>
              </p:ext>
            </p:extLst>
          </p:nvPr>
        </p:nvGraphicFramePr>
        <p:xfrm>
          <a:off x="76200" y="152400"/>
          <a:ext cx="8915400" cy="6553200"/>
        </p:xfrm>
        <a:graphic>
          <a:graphicData uri="http://schemas.openxmlformats.org/drawingml/2006/table">
            <a:tbl>
              <a:tblPr firstRow="1" firstCol="1" bandRow="1"/>
              <a:tblGrid>
                <a:gridCol w="8915400"/>
              </a:tblGrid>
              <a:tr h="381000">
                <a:tc>
                  <a:txBody>
                    <a:bodyPr/>
                    <a:lstStyle/>
                    <a:p>
                      <a:pPr marL="0" marR="0" indent="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u="sng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HIERARCHICAL ALGORITHM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For 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each node </a:t>
                      </a: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	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the node becomes a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level-1 clusterhead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–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level-1 CH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with probability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p</a:t>
                      </a:r>
                      <a:r>
                        <a:rPr lang="uz-Cyrl-UZ" sz="1800" i="1" baseline="-250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1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.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If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node became VC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	        node advertises itself as a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clusterhead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–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CH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</a:t>
                      </a:r>
                      <a:b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</a:b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       to the sensors within its radio range.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449580" marR="0" indent="-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      </a:t>
                      </a: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For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(all the sensors that are no more than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k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hops away from the CH) </a:t>
                      </a: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/>
                      </a:r>
                      <a:b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</a:b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 forward the advertisement 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449580" marR="0" indent="-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       End_For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End_If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End_For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For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each node that receives an advertisement </a:t>
                      </a: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sensors joins the cluster of the closest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level-1CH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End_For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For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each node that does not receive an advertisement </a:t>
                      </a: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the sensors become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forced level-1 CHs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.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End_For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For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each node </a:t>
                      </a: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communicate the gathered data to </a:t>
                      </a:r>
                      <a:r>
                        <a:rPr lang="uz-Cyrl-UZ" sz="1800" i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level-1 CHs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.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End_For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 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21550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815741"/>
              </p:ext>
            </p:extLst>
          </p:nvPr>
        </p:nvGraphicFramePr>
        <p:xfrm>
          <a:off x="228600" y="152400"/>
          <a:ext cx="8686800" cy="6541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86800"/>
              </a:tblGrid>
              <a:tr h="6172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i:=1;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while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(i&lt;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h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) </a:t>
                      </a: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</a:t>
                      </a: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for each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(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level-i CH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) </a:t>
                      </a: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      level-i CH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elect themselves as 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level-(i+1) CHs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with a probability 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p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i+1 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     and broadcast their decision of becoming a 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level-(i+1) CH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</a:t>
                      </a:r>
                      <a:b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</a:b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     to all the sensors within 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k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i+1 hops. 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</a:t>
                      </a: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End_For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For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(all the 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level-i CHs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that receive the advertisements from 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level-(i+1) CHs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) </a:t>
                      </a: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/>
                      </a:r>
                      <a:b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</a:b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		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level-i CHs 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joins the cluster of the closest 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level-(i+1) CH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. 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</a:t>
                      </a: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End_For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</a:t>
                      </a: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For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(all the 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level-i CHs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do not receive an advertisement from 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level-(i+1) CHs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) </a:t>
                      </a: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</a:t>
                      </a:r>
                      <a:b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</a:b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           the 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level-i CHs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become 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forced level-(i+1) CHs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.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</a:t>
                      </a: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End_For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 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For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(all the 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level-i CHs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) </a:t>
                      </a: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</a:t>
                      </a:r>
                      <a:b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</a:b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           aggregate the data and communicate the aggregated data </a:t>
                      </a:r>
                      <a:b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</a:b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           or estimates based on the aggregated data to 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level-(i+1) CHs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</a:t>
                      </a: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End_For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899160" marR="0" indent="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i:=i+1;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End_While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 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The 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level-h CHs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communicate the aggregated data or estimates based on this aggregated data to the processing center. 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"/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NewRoman"/>
                        </a:rPr>
                        <a:t>where 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NewRoman"/>
                        </a:rPr>
                        <a:t>h 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NewRoman"/>
                        </a:rPr>
                        <a:t>is the number of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NewRoman"/>
                        </a:rPr>
                        <a:t> 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NewRoman"/>
                        </a:rPr>
                        <a:t>levels in the clustering hierarchy with level 1 being the lowest level and level </a:t>
                      </a:r>
                      <a:r>
                        <a:rPr lang="uz-Cyrl-UZ" sz="1600" i="1" dirty="0" smtClean="0">
                          <a:effectLst/>
                          <a:latin typeface="Cambria" pitchFamily="18" charset="0"/>
                          <a:ea typeface="Cambria"/>
                          <a:cs typeface="TimesNewRoman"/>
                        </a:rPr>
                        <a:t>h 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NewRoman"/>
                        </a:rPr>
                        <a:t>being the highest.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Cambria"/>
                        <a:cs typeface="TimesNewRoman"/>
                      </a:endParaRPr>
                    </a:p>
                    <a:p>
                      <a:endParaRPr lang="sr-Latn-R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5096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sr-Latn-RS" sz="3600" b="1" dirty="0" smtClean="0">
                <a:latin typeface="Cambria" pitchFamily="18" charset="0"/>
              </a:rPr>
              <a:t>6. </a:t>
            </a:r>
            <a:r>
              <a:rPr lang="en-US" sz="3600" b="1" dirty="0" smtClean="0">
                <a:latin typeface="Cambria" pitchFamily="18" charset="0"/>
              </a:rPr>
              <a:t>Clustering </a:t>
            </a:r>
            <a:r>
              <a:rPr lang="en-US" sz="3600" b="1" dirty="0">
                <a:latin typeface="Cambria" pitchFamily="18" charset="0"/>
              </a:rPr>
              <a:t>Static </a:t>
            </a:r>
            <a:r>
              <a:rPr lang="en-US" sz="3600" b="1" dirty="0" smtClean="0">
                <a:latin typeface="Cambria" pitchFamily="18" charset="0"/>
              </a:rPr>
              <a:t>Energy:</a:t>
            </a:r>
            <a:r>
              <a:rPr lang="sr-Latn-RS" sz="3600" b="1" dirty="0" smtClean="0">
                <a:latin typeface="Cambria" pitchFamily="18" charset="0"/>
              </a:rPr>
              <a:t/>
            </a:r>
            <a:br>
              <a:rPr lang="sr-Latn-RS" sz="3600" b="1" dirty="0" smtClean="0">
                <a:latin typeface="Cambria" pitchFamily="18" charset="0"/>
              </a:rPr>
            </a:br>
            <a:r>
              <a:rPr lang="en-US" sz="3600" b="1" dirty="0" err="1" smtClean="0">
                <a:latin typeface="Cambria" pitchFamily="18" charset="0"/>
              </a:rPr>
              <a:t>CluSE</a:t>
            </a:r>
            <a:endParaRPr lang="sr-Latn-RS" sz="3600" dirty="0">
              <a:latin typeface="Cambria" pitchFamily="18" charset="0"/>
            </a:endParaRPr>
          </a:p>
        </p:txBody>
      </p:sp>
      <p:pic>
        <p:nvPicPr>
          <p:cNvPr id="4" name="Content Placeholder 3" descr="MAC OSX:Users:goran:Desktop:Untitled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2" y="1600200"/>
            <a:ext cx="792483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40743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ambria" pitchFamily="18" charset="0"/>
              </a:rPr>
              <a:t>Communication pattern in a </a:t>
            </a:r>
            <a:r>
              <a:rPr lang="en-US" sz="3600" b="1" dirty="0" smtClean="0">
                <a:latin typeface="Cambria" pitchFamily="18" charset="0"/>
              </a:rPr>
              <a:t>WSN </a:t>
            </a:r>
            <a:br>
              <a:rPr lang="en-US" sz="3600" b="1" dirty="0" smtClean="0">
                <a:latin typeface="Cambria" pitchFamily="18" charset="0"/>
              </a:rPr>
            </a:br>
            <a:r>
              <a:rPr lang="en-US" sz="3600" b="1" dirty="0" smtClean="0">
                <a:latin typeface="Cambria" pitchFamily="18" charset="0"/>
              </a:rPr>
              <a:t>of </a:t>
            </a:r>
            <a:r>
              <a:rPr lang="en-US" sz="3600" b="1" dirty="0">
                <a:latin typeface="Cambria" pitchFamily="18" charset="0"/>
              </a:rPr>
              <a:t>the type </a:t>
            </a:r>
            <a:r>
              <a:rPr lang="en-US" sz="3600" b="1" dirty="0" err="1" smtClean="0">
                <a:latin typeface="Cambria" pitchFamily="18" charset="0"/>
              </a:rPr>
              <a:t>CluSE</a:t>
            </a:r>
            <a:endParaRPr lang="sr-Latn-RS" sz="36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678363"/>
          </a:xfrm>
        </p:spPr>
        <p:txBody>
          <a:bodyPr tIns="0" rIns="0" bIns="0"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mbria" pitchFamily="18" charset="0"/>
              </a:rPr>
              <a:t>Legend</a:t>
            </a:r>
            <a:r>
              <a:rPr lang="en-US" sz="2400" b="1" dirty="0">
                <a:latin typeface="Cambria" pitchFamily="18" charset="0"/>
              </a:rPr>
              <a:t>: </a:t>
            </a:r>
            <a:endParaRPr lang="sr-Latn-RS" sz="2400" b="1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Nx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 WSN node parameterized by a couple [</a:t>
            </a:r>
            <a:r>
              <a:rPr lang="en-US" sz="2400" dirty="0" err="1">
                <a:latin typeface="Cambria" pitchFamily="18" charset="0"/>
              </a:rPr>
              <a:t>NxG</a:t>
            </a:r>
            <a:r>
              <a:rPr lang="en-US" sz="2400" dirty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NxL</a:t>
            </a:r>
            <a:r>
              <a:rPr lang="en-US" sz="2400" dirty="0" smtClean="0">
                <a:latin typeface="Cambria" pitchFamily="18" charset="0"/>
              </a:rPr>
              <a:t>]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NxG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Node’s global parameter: The cluster a node belongs </a:t>
            </a:r>
            <a:r>
              <a:rPr lang="en-US" sz="2400" dirty="0" smtClean="0">
                <a:latin typeface="Cambria" pitchFamily="18" charset="0"/>
              </a:rPr>
              <a:t>to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NxL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Node’s local parameter: </a:t>
            </a:r>
            <a:r>
              <a:rPr lang="en-US" sz="2400" dirty="0" smtClean="0">
                <a:latin typeface="Cambria" pitchFamily="18" charset="0"/>
              </a:rPr>
              <a:t/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Set </a:t>
            </a:r>
            <a:r>
              <a:rPr lang="en-US" sz="2400" dirty="0">
                <a:latin typeface="Cambria" pitchFamily="18" charset="0"/>
              </a:rPr>
              <a:t>of features observable through the node’s </a:t>
            </a:r>
            <a:r>
              <a:rPr lang="en-US" sz="2400" dirty="0" smtClean="0">
                <a:latin typeface="Cambria" pitchFamily="18" charset="0"/>
              </a:rPr>
              <a:t>sensors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smtClean="0">
                <a:latin typeface="Cambria" pitchFamily="18" charset="0"/>
              </a:rPr>
              <a:t>Ax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An arch denoting a communication line in the network, parameterized by a couple [</a:t>
            </a:r>
            <a:r>
              <a:rPr lang="en-US" sz="2400" dirty="0" err="1">
                <a:latin typeface="Cambria" pitchFamily="18" charset="0"/>
              </a:rPr>
              <a:t>AxG</a:t>
            </a:r>
            <a:r>
              <a:rPr lang="en-US" sz="2400" dirty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AxL</a:t>
            </a:r>
            <a:r>
              <a:rPr lang="en-US" sz="2400" dirty="0" smtClean="0">
                <a:latin typeface="Cambria" pitchFamily="18" charset="0"/>
              </a:rPr>
              <a:t>]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AxL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Arch’s local parameter: A couple [Ns, </a:t>
            </a:r>
            <a:r>
              <a:rPr lang="en-US" sz="2400" dirty="0" err="1">
                <a:latin typeface="Cambria" pitchFamily="18" charset="0"/>
              </a:rPr>
              <a:t>Nd</a:t>
            </a:r>
            <a:r>
              <a:rPr lang="en-US" sz="2400" dirty="0">
                <a:latin typeface="Cambria" pitchFamily="18" charset="0"/>
              </a:rPr>
              <a:t>], </a:t>
            </a:r>
            <a:r>
              <a:rPr lang="sr-Latn-RS" sz="2400" dirty="0" smtClean="0">
                <a:latin typeface="Cambria" pitchFamily="18" charset="0"/>
              </a:rPr>
              <a:t/>
            </a:r>
            <a:br>
              <a:rPr lang="sr-Latn-R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denoting </a:t>
            </a:r>
            <a:r>
              <a:rPr lang="en-US" sz="2400" dirty="0">
                <a:latin typeface="Cambria" pitchFamily="18" charset="0"/>
              </a:rPr>
              <a:t>the source and destination node, </a:t>
            </a:r>
            <a:r>
              <a:rPr lang="en-US" sz="2400" dirty="0" smtClean="0">
                <a:latin typeface="Cambria" pitchFamily="18" charset="0"/>
              </a:rPr>
              <a:t>respectively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AxG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Arch’s global parameter: </a:t>
            </a:r>
            <a:r>
              <a:rPr lang="en-US" sz="2400" dirty="0" smtClean="0">
                <a:latin typeface="Cambria" pitchFamily="18" charset="0"/>
              </a:rPr>
              <a:t/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Defining </a:t>
            </a:r>
            <a:r>
              <a:rPr lang="en-US" sz="2400" dirty="0">
                <a:latin typeface="Cambria" pitchFamily="18" charset="0"/>
              </a:rPr>
              <a:t>whether the arch denotes communication </a:t>
            </a:r>
            <a:r>
              <a:rPr lang="en-US" sz="2400" dirty="0" smtClean="0">
                <a:latin typeface="Cambria" pitchFamily="18" charset="0"/>
              </a:rPr>
              <a:t/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within </a:t>
            </a:r>
            <a:r>
              <a:rPr lang="en-US" sz="2400" dirty="0">
                <a:latin typeface="Cambria" pitchFamily="18" charset="0"/>
              </a:rPr>
              <a:t>the cluster, or between two different clusters. 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C</a:t>
            </a:r>
            <a:r>
              <a:rPr lang="en-US" sz="2400" b="1" baseline="-25000" dirty="0" err="1" smtClean="0">
                <a:latin typeface="Cambria" pitchFamily="18" charset="0"/>
              </a:rPr>
              <a:t>x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gateway to the </a:t>
            </a:r>
            <a:r>
              <a:rPr lang="en-US" sz="2400" dirty="0" smtClean="0">
                <a:latin typeface="Cambria" pitchFamily="18" charset="0"/>
              </a:rPr>
              <a:t>internet/outs</a:t>
            </a:r>
            <a:r>
              <a:rPr lang="sr-Latn-RS" sz="2400" dirty="0" smtClean="0">
                <a:latin typeface="Cambria" pitchFamily="18" charset="0"/>
              </a:rPr>
              <a:t>id</a:t>
            </a:r>
            <a:r>
              <a:rPr lang="en-US" sz="2400" dirty="0" smtClean="0">
                <a:latin typeface="Cambria" pitchFamily="18" charset="0"/>
              </a:rPr>
              <a:t>e world</a:t>
            </a:r>
            <a:endParaRPr lang="sr-Latn-RS" sz="2400" dirty="0" smtClean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9593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94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mbria" pitchFamily="18" charset="0"/>
              </a:rPr>
              <a:t>Training </a:t>
            </a:r>
            <a:r>
              <a:rPr lang="en-US" sz="2400" b="1" dirty="0" smtClean="0">
                <a:latin typeface="Cambria" pitchFamily="18" charset="0"/>
              </a:rPr>
              <a:t>Algorithm </a:t>
            </a:r>
            <a:r>
              <a:rPr lang="en-US" sz="2400" b="1" dirty="0">
                <a:latin typeface="Cambria" pitchFamily="18" charset="0"/>
              </a:rPr>
              <a:t>in a Wireless Sensor Network </a:t>
            </a:r>
            <a:r>
              <a:rPr lang="sr-Latn-RS" sz="2400" b="1" dirty="0" smtClean="0">
                <a:latin typeface="Cambria" pitchFamily="18" charset="0"/>
              </a:rPr>
              <a:t/>
            </a:r>
            <a:br>
              <a:rPr lang="sr-Latn-RS" sz="2400" b="1" dirty="0" smtClean="0">
                <a:latin typeface="Cambria" pitchFamily="18" charset="0"/>
              </a:rPr>
            </a:br>
            <a:r>
              <a:rPr lang="en-US" sz="2400" b="1" dirty="0" smtClean="0">
                <a:latin typeface="Cambria" pitchFamily="18" charset="0"/>
              </a:rPr>
              <a:t>of </a:t>
            </a:r>
            <a:r>
              <a:rPr lang="en-US" sz="2400" b="1" dirty="0">
                <a:latin typeface="Cambria" pitchFamily="18" charset="0"/>
              </a:rPr>
              <a:t>the </a:t>
            </a:r>
            <a:r>
              <a:rPr lang="en-US" sz="2400" b="1" dirty="0" smtClean="0">
                <a:latin typeface="Cambria" pitchFamily="18" charset="0"/>
              </a:rPr>
              <a:t>Type </a:t>
            </a:r>
            <a:r>
              <a:rPr lang="en-US" sz="2400" b="1" dirty="0" err="1">
                <a:latin typeface="Cambria" pitchFamily="18" charset="0"/>
              </a:rPr>
              <a:t>CluSE</a:t>
            </a:r>
            <a:endParaRPr lang="sr-Latn-RS" sz="2400" b="1" dirty="0">
              <a:latin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266718"/>
              </p:ext>
            </p:extLst>
          </p:nvPr>
        </p:nvGraphicFramePr>
        <p:xfrm>
          <a:off x="152400" y="1207008"/>
          <a:ext cx="8610599" cy="5419344"/>
        </p:xfrm>
        <a:graphic>
          <a:graphicData uri="http://schemas.openxmlformats.org/drawingml/2006/table">
            <a:tbl>
              <a:tblPr firstRow="1" firstCol="1" bandRow="1"/>
              <a:tblGrid>
                <a:gridCol w="8610599"/>
              </a:tblGrid>
              <a:tr h="3169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Generating Clusters in a static, energy aware, clustering apporach</a:t>
                      </a:r>
                      <a:endParaRPr lang="sr-Latn-RS" sz="1600" b="1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</a:txBody>
                  <a:tcPr marL="47714" marR="477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352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The clusterhead (CH) generates a prediction-model inside  a prediction model unit. </a:t>
                      </a:r>
                      <a:endParaRPr lang="sr-Latn-RS" sz="16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 </a:t>
                      </a:r>
                      <a:endParaRPr lang="sr-Latn-RS" sz="16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While</a:t>
                      </a: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next time unit </a:t>
                      </a: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endParaRPr lang="sr-Latn-RS" sz="16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 </a:t>
                      </a:r>
                      <a:endParaRPr lang="sr-Latn-RS" sz="16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The CH sends a prediction-model to all the sensors in the cluster.</a:t>
                      </a:r>
                      <a:endParaRPr lang="sr-Latn-RS" sz="16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 </a:t>
                      </a:r>
                      <a:endParaRPr lang="sr-Latn-RS" sz="16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while </a:t>
                      </a: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(the prediction-model is valid)</a:t>
                      </a: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do</a:t>
                      </a:r>
                      <a:endParaRPr lang="sr-Latn-RS" sz="16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 indent="2209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For each</a:t>
                      </a: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node </a:t>
                      </a: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endParaRPr lang="sr-Latn-RS" sz="16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	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recieve </a:t>
                      </a: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a prediction-model from the 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CH</a:t>
                      </a:r>
                      <a:endParaRPr lang="sr-Latn-RS" sz="16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  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compare </a:t>
                      </a: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the sensor’s reading </a:t>
                      </a:r>
                      <a:b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</a:b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  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with </a:t>
                      </a: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the reading predicted by the prediction-model.</a:t>
                      </a:r>
                      <a:endParaRPr lang="sr-Latn-RS" sz="16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		</a:t>
                      </a: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If</a:t>
                      </a: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they differ for more than some preconfigured margin of error</a:t>
                      </a:r>
                      <a:endParaRPr lang="sr-Latn-RS" sz="16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			send sensor’s readings to the CH.</a:t>
                      </a:r>
                      <a:endParaRPr lang="sr-Latn-RS" sz="16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       </a:t>
                      </a: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End_If</a:t>
                      </a:r>
                      <a:endParaRPr lang="sr-Latn-RS" sz="16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  </a:t>
                      </a: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End_for</a:t>
                      </a: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 </a:t>
                      </a:r>
                      <a:endParaRPr lang="sr-Latn-RS" sz="1600" b="1" dirty="0" smtClean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The CH collects updates from the sensors and the prediction model generation unit computes new prediction model.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End_while </a:t>
                      </a:r>
                      <a:endParaRPr lang="sr-Latn-RS" sz="16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47714" marR="477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42639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103408"/>
              </p:ext>
            </p:extLst>
          </p:nvPr>
        </p:nvGraphicFramePr>
        <p:xfrm>
          <a:off x="228600" y="152400"/>
          <a:ext cx="8686800" cy="617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86800"/>
              </a:tblGrid>
              <a:tr h="6172200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sz="1600" dirty="0" smtClean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If 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the prediction-model resulted in fewer update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4495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CH sends encoded set of prediction models, followed by the updates necessary to override wrong predictions to an access point.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End_If</a:t>
                      </a:r>
                      <a:endParaRPr lang="sr-Latn-RS" sz="1600" b="1" dirty="0" smtClean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sz="1600" dirty="0" smtClean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The access points  collectively maintain a database of current readings of all the sensors in the sensor fields, so the user interest in monitoring a query may register its interest with the appropriate access point.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26797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Cambria" pitchFamily="18" charset="0"/>
              </a:rPr>
              <a:t>7.	Association rule mining Static </a:t>
            </a:r>
            <a:r>
              <a:rPr lang="en-US" sz="3200" b="1" dirty="0" smtClean="0">
                <a:latin typeface="Cambria" pitchFamily="18" charset="0"/>
              </a:rPr>
              <a:t>Energy:</a:t>
            </a:r>
            <a:r>
              <a:rPr lang="sr-Latn-RS" sz="3200" b="1" dirty="0" smtClean="0">
                <a:latin typeface="Cambria" pitchFamily="18" charset="0"/>
              </a:rPr>
              <a:t/>
            </a:r>
            <a:br>
              <a:rPr lang="sr-Latn-RS" sz="3200" b="1" dirty="0" smtClean="0">
                <a:latin typeface="Cambria" pitchFamily="18" charset="0"/>
              </a:rPr>
            </a:br>
            <a:r>
              <a:rPr lang="en-US" sz="3200" b="1" dirty="0" err="1" smtClean="0">
                <a:latin typeface="Cambria" pitchFamily="18" charset="0"/>
              </a:rPr>
              <a:t>ArmSE</a:t>
            </a:r>
            <a:endParaRPr lang="sr-Latn-RS" sz="3200" b="1" dirty="0">
              <a:latin typeface="Cambria" pitchFamily="18" charset="0"/>
            </a:endParaRPr>
          </a:p>
        </p:txBody>
      </p:sp>
      <p:pic>
        <p:nvPicPr>
          <p:cNvPr id="4" name="Content Placeholder 3" descr="MAC OSX:Users:goran:Desktop:Screen Shot 2011-10-25 at 10.33.3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0" y="1676400"/>
            <a:ext cx="8258540" cy="47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r>
              <a:rPr lang="en-US" dirty="0"/>
              <a:t>/32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8" b="12944"/>
          <a:stretch/>
        </p:blipFill>
        <p:spPr bwMode="auto">
          <a:xfrm>
            <a:off x="3400425" y="5514109"/>
            <a:ext cx="2341563" cy="109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8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ambria" pitchFamily="18" charset="0"/>
              </a:rPr>
              <a:t>Communication pattern in a </a:t>
            </a:r>
            <a:r>
              <a:rPr lang="en-US" sz="3600" b="1" dirty="0" smtClean="0">
                <a:latin typeface="Cambria" pitchFamily="18" charset="0"/>
              </a:rPr>
              <a:t>WSN </a:t>
            </a:r>
            <a:br>
              <a:rPr lang="en-US" sz="3600" b="1" dirty="0" smtClean="0">
                <a:latin typeface="Cambria" pitchFamily="18" charset="0"/>
              </a:rPr>
            </a:br>
            <a:r>
              <a:rPr lang="en-US" sz="3600" b="1" dirty="0" smtClean="0">
                <a:latin typeface="Cambria" pitchFamily="18" charset="0"/>
              </a:rPr>
              <a:t>of </a:t>
            </a:r>
            <a:r>
              <a:rPr lang="en-US" sz="3600" b="1" dirty="0">
                <a:latin typeface="Cambria" pitchFamily="18" charset="0"/>
              </a:rPr>
              <a:t>the type </a:t>
            </a:r>
            <a:r>
              <a:rPr lang="en-US" sz="3600" b="1" dirty="0" err="1">
                <a:latin typeface="Cambria" pitchFamily="18" charset="0"/>
              </a:rPr>
              <a:t>ClaSP</a:t>
            </a:r>
            <a:r>
              <a:rPr lang="en-US" sz="3600" b="1" dirty="0">
                <a:latin typeface="Cambria" pitchFamily="18" charset="0"/>
              </a:rPr>
              <a:t>.</a:t>
            </a:r>
            <a:endParaRPr lang="sr-Latn-RS" sz="36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mbria" pitchFamily="18" charset="0"/>
              </a:rPr>
              <a:t>Legend</a:t>
            </a:r>
            <a:r>
              <a:rPr lang="en-US" sz="2400" b="1" dirty="0">
                <a:latin typeface="Cambria" pitchFamily="18" charset="0"/>
              </a:rPr>
              <a:t>:</a:t>
            </a:r>
            <a:r>
              <a:rPr lang="en-US" sz="2400" dirty="0">
                <a:latin typeface="Cambria" pitchFamily="18" charset="0"/>
              </a:rPr>
              <a:t> 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N</a:t>
            </a:r>
            <a:r>
              <a:rPr lang="en-US" sz="2400" b="1" baseline="-25000" dirty="0" err="1" smtClean="0">
                <a:latin typeface="Cambria" pitchFamily="18" charset="0"/>
              </a:rPr>
              <a:t>x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 WSN node parameterized by a couple [</a:t>
            </a:r>
            <a:r>
              <a:rPr lang="en-US" sz="2400" dirty="0" err="1">
                <a:latin typeface="Cambria" pitchFamily="18" charset="0"/>
              </a:rPr>
              <a:t>N</a:t>
            </a:r>
            <a:r>
              <a:rPr lang="en-US" sz="2400" baseline="-25000" dirty="0" err="1">
                <a:latin typeface="Cambria" pitchFamily="18" charset="0"/>
              </a:rPr>
              <a:t>xG</a:t>
            </a:r>
            <a:r>
              <a:rPr lang="en-US" sz="2400" baseline="-25000" dirty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N</a:t>
            </a:r>
            <a:r>
              <a:rPr lang="en-US" sz="2400" baseline="-25000" dirty="0" err="1" smtClean="0">
                <a:latin typeface="Cambria" pitchFamily="18" charset="0"/>
              </a:rPr>
              <a:t>xL</a:t>
            </a:r>
            <a:r>
              <a:rPr lang="en-US" sz="2400" dirty="0" smtClean="0">
                <a:latin typeface="Cambria" pitchFamily="18" charset="0"/>
              </a:rPr>
              <a:t>]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N</a:t>
            </a:r>
            <a:r>
              <a:rPr lang="en-US" sz="2400" b="1" baseline="-25000" dirty="0" err="1" smtClean="0">
                <a:latin typeface="Cambria" pitchFamily="18" charset="0"/>
              </a:rPr>
              <a:t>xG</a:t>
            </a:r>
            <a:r>
              <a:rPr lang="en-US" sz="2400" baseline="-250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Node’s global parameter: The cluster a node belongs </a:t>
            </a:r>
            <a:r>
              <a:rPr lang="en-US" sz="2400" dirty="0" smtClean="0">
                <a:latin typeface="Cambria" pitchFamily="18" charset="0"/>
              </a:rPr>
              <a:t>to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N</a:t>
            </a:r>
            <a:r>
              <a:rPr lang="en-US" sz="2400" b="1" baseline="-25000" dirty="0" err="1" smtClean="0">
                <a:latin typeface="Cambria" pitchFamily="18" charset="0"/>
              </a:rPr>
              <a:t>xL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Node’s local parameter: </a:t>
            </a:r>
            <a:r>
              <a:rPr lang="en-US" sz="2400" dirty="0" smtClean="0">
                <a:latin typeface="Cambria" pitchFamily="18" charset="0"/>
              </a:rPr>
              <a:t/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Set </a:t>
            </a:r>
            <a:r>
              <a:rPr lang="en-US" sz="2400" dirty="0">
                <a:latin typeface="Cambria" pitchFamily="18" charset="0"/>
              </a:rPr>
              <a:t>of features observable through the node’s </a:t>
            </a:r>
            <a:r>
              <a:rPr lang="en-US" sz="2400" dirty="0" smtClean="0">
                <a:latin typeface="Cambria" pitchFamily="18" charset="0"/>
              </a:rPr>
              <a:t>sensors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smtClean="0">
                <a:latin typeface="Cambria" pitchFamily="18" charset="0"/>
              </a:rPr>
              <a:t>A</a:t>
            </a:r>
            <a:r>
              <a:rPr lang="en-US" sz="2400" b="1" baseline="-25000" dirty="0" smtClean="0">
                <a:latin typeface="Cambria" pitchFamily="18" charset="0"/>
              </a:rPr>
              <a:t>x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An arch denoting a communication line in the network, parameterized by a couple [</a:t>
            </a:r>
            <a:r>
              <a:rPr lang="en-US" sz="2400" dirty="0" err="1">
                <a:latin typeface="Cambria" pitchFamily="18" charset="0"/>
              </a:rPr>
              <a:t>A</a:t>
            </a:r>
            <a:r>
              <a:rPr lang="en-US" sz="2400" baseline="-25000" dirty="0" err="1">
                <a:latin typeface="Cambria" pitchFamily="18" charset="0"/>
              </a:rPr>
              <a:t>xG</a:t>
            </a:r>
            <a:r>
              <a:rPr lang="en-US" sz="2400" baseline="-25000" dirty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A</a:t>
            </a:r>
            <a:r>
              <a:rPr lang="en-US" sz="2400" baseline="-25000" dirty="0" err="1" smtClean="0">
                <a:latin typeface="Cambria" pitchFamily="18" charset="0"/>
              </a:rPr>
              <a:t>xL</a:t>
            </a:r>
            <a:r>
              <a:rPr lang="en-US" sz="2400" dirty="0" smtClean="0">
                <a:latin typeface="Cambria" pitchFamily="18" charset="0"/>
              </a:rPr>
              <a:t>]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A</a:t>
            </a:r>
            <a:r>
              <a:rPr lang="en-US" sz="2400" b="1" baseline="-25000" dirty="0" err="1" smtClean="0">
                <a:latin typeface="Cambria" pitchFamily="18" charset="0"/>
              </a:rPr>
              <a:t>xL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Arch’s local parameter: A couple [N</a:t>
            </a:r>
            <a:r>
              <a:rPr lang="en-US" sz="2400" baseline="-25000" dirty="0">
                <a:latin typeface="Cambria" pitchFamily="18" charset="0"/>
              </a:rPr>
              <a:t>s</a:t>
            </a:r>
            <a:r>
              <a:rPr lang="en-US" sz="2400" dirty="0">
                <a:latin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</a:rPr>
              <a:t>N</a:t>
            </a:r>
            <a:r>
              <a:rPr lang="en-US" sz="2400" baseline="-25000" dirty="0" err="1">
                <a:latin typeface="Cambria" pitchFamily="18" charset="0"/>
              </a:rPr>
              <a:t>d</a:t>
            </a:r>
            <a:r>
              <a:rPr lang="en-US" sz="2400" dirty="0">
                <a:latin typeface="Cambria" pitchFamily="18" charset="0"/>
              </a:rPr>
              <a:t>], </a:t>
            </a:r>
            <a:r>
              <a:rPr lang="en-US" sz="2400" dirty="0" smtClean="0">
                <a:latin typeface="Cambria" pitchFamily="18" charset="0"/>
              </a:rPr>
              <a:t/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denoting </a:t>
            </a:r>
            <a:r>
              <a:rPr lang="en-US" sz="2400" dirty="0">
                <a:latin typeface="Cambria" pitchFamily="18" charset="0"/>
              </a:rPr>
              <a:t>the source and destination node, </a:t>
            </a:r>
            <a:r>
              <a:rPr lang="en-US" sz="2400" dirty="0" smtClean="0">
                <a:latin typeface="Cambria" pitchFamily="18" charset="0"/>
              </a:rPr>
              <a:t>respectively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A</a:t>
            </a:r>
            <a:r>
              <a:rPr lang="en-US" sz="2400" b="1" baseline="-25000" dirty="0" err="1" smtClean="0">
                <a:latin typeface="Cambria" pitchFamily="18" charset="0"/>
              </a:rPr>
              <a:t>xG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Arch’s global parameter: </a:t>
            </a:r>
            <a:r>
              <a:rPr lang="en-US" sz="2400" dirty="0" smtClean="0">
                <a:latin typeface="Cambria" pitchFamily="18" charset="0"/>
              </a:rPr>
              <a:t/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Defining </a:t>
            </a:r>
            <a:r>
              <a:rPr lang="en-US" sz="2400" dirty="0">
                <a:latin typeface="Cambria" pitchFamily="18" charset="0"/>
              </a:rPr>
              <a:t>whether the arch denotes communication </a:t>
            </a:r>
            <a:r>
              <a:rPr lang="en-US" sz="2400" dirty="0" smtClean="0">
                <a:latin typeface="Cambria" pitchFamily="18" charset="0"/>
              </a:rPr>
              <a:t/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within </a:t>
            </a:r>
            <a:r>
              <a:rPr lang="en-US" sz="2400" dirty="0">
                <a:latin typeface="Cambria" pitchFamily="18" charset="0"/>
              </a:rPr>
              <a:t>the cluster, or between two different clusters.</a:t>
            </a:r>
            <a:endParaRPr lang="sr-Latn-RS" sz="2400" dirty="0">
              <a:latin typeface="Cambria" pitchFamily="18" charset="0"/>
            </a:endParaRP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5284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 </a:t>
            </a:r>
            <a:r>
              <a:rPr lang="en-US" sz="2700" b="1" dirty="0">
                <a:latin typeface="Cambria" pitchFamily="18" charset="0"/>
              </a:rPr>
              <a:t>Training </a:t>
            </a:r>
            <a:r>
              <a:rPr lang="en-US" sz="2700" b="1" dirty="0" smtClean="0">
                <a:latin typeface="Cambria" pitchFamily="18" charset="0"/>
              </a:rPr>
              <a:t>Algorithm </a:t>
            </a:r>
            <a:r>
              <a:rPr lang="en-US" sz="2700" b="1" dirty="0">
                <a:latin typeface="Cambria" pitchFamily="18" charset="0"/>
              </a:rPr>
              <a:t>in a Wireless Sensor Network </a:t>
            </a:r>
            <a:r>
              <a:rPr lang="sr-Latn-RS" sz="2700" b="1" dirty="0" smtClean="0">
                <a:latin typeface="Cambria" pitchFamily="18" charset="0"/>
              </a:rPr>
              <a:t/>
            </a:r>
            <a:br>
              <a:rPr lang="sr-Latn-RS" sz="2700" b="1" dirty="0" smtClean="0">
                <a:latin typeface="Cambria" pitchFamily="18" charset="0"/>
              </a:rPr>
            </a:br>
            <a:r>
              <a:rPr lang="en-US" sz="2700" b="1" dirty="0" smtClean="0">
                <a:latin typeface="Cambria" pitchFamily="18" charset="0"/>
              </a:rPr>
              <a:t>of </a:t>
            </a:r>
            <a:r>
              <a:rPr lang="en-US" sz="2700" b="1" dirty="0">
                <a:latin typeface="Cambria" pitchFamily="18" charset="0"/>
              </a:rPr>
              <a:t>the </a:t>
            </a:r>
            <a:r>
              <a:rPr lang="en-US" sz="2700" b="1" dirty="0" smtClean="0">
                <a:latin typeface="Cambria" pitchFamily="18" charset="0"/>
              </a:rPr>
              <a:t>Type </a:t>
            </a:r>
            <a:r>
              <a:rPr lang="en-US" sz="2700" b="1" dirty="0" err="1" smtClean="0">
                <a:latin typeface="Cambria" pitchFamily="18" charset="0"/>
              </a:rPr>
              <a:t>ArmSE</a:t>
            </a:r>
            <a:endParaRPr lang="sr-Latn-RS" sz="2700" b="1" dirty="0">
              <a:latin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15212"/>
              </p:ext>
            </p:extLst>
          </p:nvPr>
        </p:nvGraphicFramePr>
        <p:xfrm>
          <a:off x="304800" y="1456902"/>
          <a:ext cx="8534400" cy="5161788"/>
        </p:xfrm>
        <a:graphic>
          <a:graphicData uri="http://schemas.openxmlformats.org/drawingml/2006/table">
            <a:tbl>
              <a:tblPr firstRow="1" firstCol="1" bandRow="1"/>
              <a:tblGrid>
                <a:gridCol w="8534400"/>
              </a:tblGrid>
              <a:tr h="1064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Static, energy aware, Associaation Rule Mining Alghoritam</a:t>
                      </a:r>
                      <a:endParaRPr lang="sr-Latn-RS" sz="1800" b="1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</a:txBody>
                  <a:tcPr marL="36532" marR="3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26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for</a:t>
                      </a: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(all rounds of sensor readings) </a:t>
                      </a: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endParaRPr lang="sr-Latn-RS" sz="16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begin</a:t>
                      </a:r>
                      <a:endParaRPr lang="sr-Latn-RS" sz="16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 indent="2209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checkBuffer();</a:t>
                      </a:r>
                      <a:endParaRPr lang="sr-Latn-RS" sz="16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 indent="2209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update();</a:t>
                      </a:r>
                      <a:endParaRPr lang="sr-Latn-RS" sz="16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 indent="2209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estimateValue();</a:t>
                      </a:r>
                      <a:endParaRPr lang="sr-Latn-RS" sz="16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end.</a:t>
                      </a:r>
                      <a:endParaRPr lang="sr-Latn-RS" sz="1600" dirty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u="sng" dirty="0">
                          <a:effectLst/>
                          <a:latin typeface="Cambria" pitchFamily="18" charset="0"/>
                          <a:ea typeface="Cambria"/>
                          <a:cs typeface="TimesNewRomanPS-BoldItalicMT"/>
                        </a:rPr>
                        <a:t>checkBuffer() </a:t>
                      </a:r>
                      <a:endParaRPr lang="sr-Latn-RS" sz="16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while</a:t>
                      </a: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(the current session lasts) </a:t>
                      </a: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endParaRPr lang="sr-Latn-RS" sz="16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record the data received from a particular sensor to corresponding field in the Buffer</a:t>
                      </a:r>
                      <a:endParaRPr lang="sr-Latn-RS" sz="16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for </a:t>
                      </a: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(all fields in the Buffer) </a:t>
                      </a: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endParaRPr lang="sr-Latn-RS" sz="16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check if there is a missing value </a:t>
                      </a:r>
                      <a:endParaRPr lang="sr-Latn-RS" sz="16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if</a:t>
                      </a: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missing value exists</a:t>
                      </a:r>
                      <a:endParaRPr lang="sr-Latn-RS" sz="16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estimateValue() for that missing value</a:t>
                      </a:r>
                      <a:endParaRPr lang="sr-Latn-RS" sz="16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Else</a:t>
                      </a:r>
                      <a:endParaRPr lang="sr-Latn-RS" sz="16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send OK signal to queries</a:t>
                      </a:r>
                      <a:endParaRPr lang="sr-Latn-RS" sz="16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update()</a:t>
                      </a:r>
                      <a:endParaRPr lang="sr-Latn-RS" sz="16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End_If</a:t>
                      </a:r>
                      <a:endParaRPr lang="sr-Latn-RS" sz="1600" b="1" dirty="0" smtClean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sz="16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"/>
                      </a:pPr>
                      <a:r>
                        <a:rPr lang="uz-Cyrl-UZ" sz="1400" dirty="0">
                          <a:effectLst/>
                          <a:latin typeface="Cambria" pitchFamily="18" charset="0"/>
                          <a:ea typeface="Cambria"/>
                          <a:cs typeface="TimesNewRoman"/>
                        </a:rPr>
                        <a:t>The Buffer is the data structure to store the arriving readings associated with the corresponding sensors</a:t>
                      </a:r>
                      <a:r>
                        <a:rPr lang="uz-Cyrl-UZ" sz="1400" dirty="0" smtClean="0">
                          <a:effectLst/>
                          <a:latin typeface="Cambria" pitchFamily="18" charset="0"/>
                          <a:ea typeface="Cambria"/>
                          <a:cs typeface="TimesNewRoman"/>
                        </a:rPr>
                        <a:t>.</a:t>
                      </a:r>
                      <a:r>
                        <a:rPr lang="uz-Cyrl-UZ" sz="1800" dirty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 </a:t>
                      </a:r>
                      <a:endParaRPr lang="sr-Latn-RS" sz="18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</a:txBody>
                  <a:tcPr marL="36532" marR="3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0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dirty="0" smtClean="0">
                <a:latin typeface="Cambria" pitchFamily="18" charset="0"/>
              </a:rPr>
              <a:t>Data Mining</a:t>
            </a:r>
            <a:endParaRPr lang="sr-Latn-RS" sz="36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ambria" pitchFamily="18" charset="0"/>
              </a:rPr>
              <a:t>On the level of a single (e.g., national) </a:t>
            </a:r>
            <a:br>
              <a:rPr lang="en-US" dirty="0">
                <a:latin typeface="Cambria" pitchFamily="18" charset="0"/>
              </a:rPr>
            </a:br>
            <a:r>
              <a:rPr lang="en-US" dirty="0">
                <a:latin typeface="Cambria" pitchFamily="18" charset="0"/>
              </a:rPr>
              <a:t>Wireless Sensor Network, </a:t>
            </a:r>
            <a:br>
              <a:rPr lang="en-US" dirty="0">
                <a:latin typeface="Cambria" pitchFamily="18" charset="0"/>
              </a:rPr>
            </a:br>
            <a:r>
              <a:rPr lang="en-US" dirty="0">
                <a:latin typeface="Cambria" pitchFamily="18" charset="0"/>
              </a:rPr>
              <a:t>the major research problems </a:t>
            </a:r>
            <a:br>
              <a:rPr lang="en-US" dirty="0">
                <a:latin typeface="Cambria" pitchFamily="18" charset="0"/>
              </a:rPr>
            </a:br>
            <a:r>
              <a:rPr lang="en-US" dirty="0">
                <a:latin typeface="Cambria" pitchFamily="18" charset="0"/>
              </a:rPr>
              <a:t>are related to D</a:t>
            </a:r>
            <a:r>
              <a:rPr lang="en-US" dirty="0" smtClean="0">
                <a:latin typeface="Cambria" pitchFamily="18" charset="0"/>
              </a:rPr>
              <a:t>ata Mining</a:t>
            </a:r>
            <a:r>
              <a:rPr lang="en-US" dirty="0">
                <a:latin typeface="Cambria" pitchFamily="18" charset="0"/>
              </a:rPr>
              <a:t>, </a:t>
            </a:r>
            <a:br>
              <a:rPr lang="en-US" dirty="0">
                <a:latin typeface="Cambria" pitchFamily="18" charset="0"/>
              </a:rPr>
            </a:br>
            <a:r>
              <a:rPr lang="en-US" dirty="0">
                <a:latin typeface="Cambria" pitchFamily="18" charset="0"/>
              </a:rPr>
              <a:t>along the following four problem areas:</a:t>
            </a:r>
            <a:br>
              <a:rPr lang="en-US" dirty="0">
                <a:latin typeface="Cambria" pitchFamily="18" charset="0"/>
              </a:rPr>
            </a:br>
            <a:endParaRPr lang="en-US" dirty="0">
              <a:latin typeface="Cambria" pitchFamily="18" charset="0"/>
            </a:endParaRPr>
          </a:p>
          <a:p>
            <a:pPr lvl="1"/>
            <a:r>
              <a:rPr lang="en-US" dirty="0">
                <a:latin typeface="Cambria" pitchFamily="18" charset="0"/>
              </a:rPr>
              <a:t>Classification</a:t>
            </a:r>
          </a:p>
          <a:p>
            <a:pPr lvl="1"/>
            <a:r>
              <a:rPr lang="en-US" dirty="0">
                <a:latin typeface="Cambria" pitchFamily="18" charset="0"/>
              </a:rPr>
              <a:t>Clustering</a:t>
            </a:r>
          </a:p>
          <a:p>
            <a:pPr lvl="1"/>
            <a:r>
              <a:rPr lang="en-US" dirty="0">
                <a:latin typeface="Cambria" pitchFamily="18" charset="0"/>
              </a:rPr>
              <a:t>Regression, and </a:t>
            </a:r>
          </a:p>
          <a:p>
            <a:pPr lvl="1"/>
            <a:r>
              <a:rPr lang="en-US" dirty="0">
                <a:latin typeface="Cambria" pitchFamily="18" charset="0"/>
              </a:rPr>
              <a:t>Association rule mining</a:t>
            </a: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7675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715970"/>
              </p:ext>
            </p:extLst>
          </p:nvPr>
        </p:nvGraphicFramePr>
        <p:xfrm>
          <a:off x="228600" y="152400"/>
          <a:ext cx="8686800" cy="6440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86800"/>
              </a:tblGrid>
              <a:tr h="6172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u="sng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update()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// The purpose of this algorithm is to update the Cube and the Counter every time a new round </a:t>
                      </a:r>
                      <a:b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</a:b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(without missing values) of sensor readings is stored in the Buffer.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For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all sensor readings in the Buffer </a:t>
                      </a: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update 1-itemsets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add new nodes at the front of the Cube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discard the oldest nodes at the back of the Cube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update the Counter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End_for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 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For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all sensor readings in the Buffer </a:t>
                      </a: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	generate 2-itemsets between the sensor readings in the particular roun</a:t>
                      </a:r>
                      <a:r>
                        <a:rPr lang="sr-Latn-RS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add new nodes at the front of the Cube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discard the oldest nodes at the back of the Cube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update the Counter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End_For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 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"/>
                      </a:pPr>
                      <a:r>
                        <a:rPr lang="uz-Cyrl-UZ" sz="1400" dirty="0" smtClean="0">
                          <a:effectLst/>
                          <a:latin typeface="Cambria" pitchFamily="18" charset="0"/>
                          <a:ea typeface="Cambria"/>
                          <a:cs typeface="TimesNewRoman"/>
                        </a:rPr>
                        <a:t>The Cube keep track of all existing 1- and 2-itemsets in each round, which are stored</a:t>
                      </a:r>
                      <a:endParaRPr lang="sr-Latn-RS" sz="1400" dirty="0" smtClean="0">
                        <a:effectLst/>
                        <a:latin typeface="Cambria" pitchFamily="18" charset="0"/>
                        <a:ea typeface="Cambria"/>
                        <a:cs typeface="TimesNewRoman"/>
                      </a:endParaRPr>
                    </a:p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4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in the corresponding nodes and slices.</a:t>
                      </a:r>
                      <a:endParaRPr lang="sr-Latn-RS" sz="14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"/>
                      </a:pPr>
                      <a:r>
                        <a:rPr lang="uz-Cyrl-UZ" sz="1400" dirty="0" smtClean="0">
                          <a:effectLst/>
                          <a:latin typeface="Cambria" pitchFamily="18" charset="0"/>
                          <a:ea typeface="Cambria"/>
                          <a:cs typeface="TimesNewRoman"/>
                        </a:rPr>
                        <a:t>The Counter data structure speeds up the estimation of a missing value.</a:t>
                      </a:r>
                      <a:endParaRPr lang="sr-Latn-RS" sz="1400" dirty="0" smtClean="0">
                        <a:effectLst/>
                        <a:latin typeface="Cambria" pitchFamily="18" charset="0"/>
                        <a:ea typeface="Cambria"/>
                        <a:cs typeface="TimesNew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 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u="sng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estimateValue()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for</a:t>
                      </a: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all missing values </a:t>
                      </a: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do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estimate the missing value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         store it in the Buffer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End_For</a:t>
                      </a:r>
                      <a:endParaRPr lang="sr-Latn-RS" sz="1600" dirty="0" smtClean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  <a:latin typeface="Cambria" pitchFamily="18" charset="0"/>
                          <a:ea typeface="Cambria"/>
                          <a:cs typeface="Times New Roman"/>
                        </a:rPr>
                        <a:t>update()</a:t>
                      </a:r>
                      <a:endParaRPr lang="sr-Latn-RS" sz="1600" dirty="0">
                        <a:effectLst/>
                        <a:latin typeface="Cambria" pitchFamily="18" charset="0"/>
                        <a:ea typeface="MS Mincho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0345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dirty="0" smtClean="0">
                <a:latin typeface="Cambria" pitchFamily="18" charset="0"/>
              </a:rPr>
              <a:t>Thank you for your attention!</a:t>
            </a:r>
            <a:endParaRPr lang="sr-Latn-RS" sz="3600" b="1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276600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7525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30505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Cambria" pitchFamily="18" charset="0"/>
              </a:rPr>
              <a:t>A Classification and Comparison </a:t>
            </a:r>
            <a:r>
              <a:rPr lang="en-US" sz="2700" dirty="0" smtClean="0">
                <a:latin typeface="Cambria" pitchFamily="18" charset="0"/>
              </a:rPr>
              <a:t/>
            </a:r>
            <a:br>
              <a:rPr lang="en-US" sz="2700" dirty="0" smtClean="0">
                <a:latin typeface="Cambria" pitchFamily="18" charset="0"/>
              </a:rPr>
            </a:br>
            <a:r>
              <a:rPr lang="en-US" sz="2700" dirty="0" smtClean="0">
                <a:latin typeface="Cambria" pitchFamily="18" charset="0"/>
              </a:rPr>
              <a:t>of </a:t>
            </a:r>
            <a:r>
              <a:rPr lang="en-US" sz="2700" dirty="0">
                <a:latin typeface="Cambria" pitchFamily="18" charset="0"/>
              </a:rPr>
              <a:t>Data Mining Algorithms for Wireless Sensor Networks, </a:t>
            </a:r>
            <a:br>
              <a:rPr lang="en-US" sz="2700" dirty="0">
                <a:latin typeface="Cambria" pitchFamily="18" charset="0"/>
              </a:rPr>
            </a:br>
            <a:r>
              <a:rPr lang="en-US" sz="2700" dirty="0">
                <a:latin typeface="Cambria" pitchFamily="18" charset="0"/>
              </a:rPr>
              <a:t>and of Concept Modeling Approaches </a:t>
            </a:r>
            <a:r>
              <a:rPr lang="en-US" sz="2700" dirty="0" smtClean="0">
                <a:latin typeface="Cambria" pitchFamily="18" charset="0"/>
              </a:rPr>
              <a:t> </a:t>
            </a:r>
            <a:br>
              <a:rPr lang="en-US" sz="2700" dirty="0" smtClean="0">
                <a:latin typeface="Cambria" pitchFamily="18" charset="0"/>
              </a:rPr>
            </a:br>
            <a:r>
              <a:rPr lang="en-US" sz="2700" dirty="0" smtClean="0">
                <a:latin typeface="Cambria" pitchFamily="18" charset="0"/>
              </a:rPr>
              <a:t>for </a:t>
            </a:r>
            <a:r>
              <a:rPr lang="en-US" sz="2700" dirty="0">
                <a:latin typeface="Cambria" pitchFamily="18" charset="0"/>
              </a:rPr>
              <a:t>Systems of Wireless Sensor </a:t>
            </a:r>
            <a:r>
              <a:rPr lang="en-US" sz="2700" dirty="0" smtClean="0">
                <a:latin typeface="Cambria" pitchFamily="18" charset="0"/>
              </a:rPr>
              <a:t>Networks</a:t>
            </a:r>
            <a:r>
              <a:rPr lang="en-US" sz="2700" dirty="0">
                <a:latin typeface="Cambria" pitchFamily="18" charset="0"/>
              </a:rPr>
              <a:t/>
            </a:r>
            <a:br>
              <a:rPr lang="en-US" sz="2700" dirty="0">
                <a:latin typeface="Cambria" pitchFamily="18" charset="0"/>
              </a:rPr>
            </a:br>
            <a:r>
              <a:rPr lang="en-US" sz="2700" dirty="0">
                <a:latin typeface="Cambria" pitchFamily="18" charset="0"/>
              </a:rPr>
              <a:t>(</a:t>
            </a:r>
            <a:r>
              <a:rPr lang="en-US" sz="2700" dirty="0" smtClean="0">
                <a:latin typeface="Cambria" pitchFamily="18" charset="0"/>
              </a:rPr>
              <a:t>based </a:t>
            </a:r>
            <a:r>
              <a:rPr lang="en-US" sz="2700" dirty="0">
                <a:latin typeface="Cambria" pitchFamily="18" charset="0"/>
              </a:rPr>
              <a:t>on Natural Language </a:t>
            </a:r>
            <a:r>
              <a:rPr lang="en-US" sz="2700" dirty="0" smtClean="0">
                <a:latin typeface="Cambria" pitchFamily="18" charset="0"/>
              </a:rPr>
              <a:t>Processing)</a:t>
            </a:r>
            <a:endParaRPr lang="sr-Latn-RS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8"/>
            <a:ext cx="6400800" cy="2438402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 smtClean="0">
                <a:latin typeface="Cambria" pitchFamily="18" charset="0"/>
              </a:rPr>
              <a:t>Nemanja Kojić	</a:t>
            </a:r>
            <a:r>
              <a:rPr lang="en-US" dirty="0" err="1" smtClean="0">
                <a:latin typeface="Cambria" pitchFamily="18" charset="0"/>
              </a:rPr>
              <a:t>Goran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Rako</a:t>
            </a:r>
            <a:r>
              <a:rPr lang="sr-Latn-RS" dirty="0" smtClean="0">
                <a:latin typeface="Cambria" pitchFamily="18" charset="0"/>
              </a:rPr>
              <a:t>čević</a:t>
            </a:r>
          </a:p>
          <a:p>
            <a:r>
              <a:rPr lang="en-US" dirty="0" smtClean="0">
                <a:latin typeface="Cambria" pitchFamily="18" charset="0"/>
              </a:rPr>
              <a:t>    </a:t>
            </a:r>
            <a:r>
              <a:rPr lang="sr-Latn-RS" dirty="0" smtClean="0">
                <a:latin typeface="Cambria" pitchFamily="18" charset="0"/>
              </a:rPr>
              <a:t>Dragan Milićev	</a:t>
            </a:r>
            <a:r>
              <a:rPr lang="en-US" dirty="0" smtClean="0">
                <a:latin typeface="Cambria" pitchFamily="18" charset="0"/>
              </a:rPr>
              <a:t>    </a:t>
            </a:r>
            <a:r>
              <a:rPr lang="sr-Latn-RS" dirty="0" smtClean="0">
                <a:latin typeface="Cambria" pitchFamily="18" charset="0"/>
              </a:rPr>
              <a:t>Veljko Milutinović</a:t>
            </a:r>
          </a:p>
          <a:p>
            <a:r>
              <a:rPr lang="sr-Latn-RS" dirty="0" smtClean="0">
                <a:latin typeface="Cambria" pitchFamily="18" charset="0"/>
              </a:rPr>
              <a:t>School of Electrical Engineering </a:t>
            </a:r>
          </a:p>
          <a:p>
            <a:r>
              <a:rPr lang="sr-Latn-RS" dirty="0" smtClean="0">
                <a:latin typeface="Cambria" pitchFamily="18" charset="0"/>
              </a:rPr>
              <a:t>University of Belgrade</a:t>
            </a:r>
          </a:p>
          <a:p>
            <a:endParaRPr lang="sr-Latn-RS" dirty="0">
              <a:latin typeface="Cambria" pitchFamily="18" charset="0"/>
            </a:endParaRPr>
          </a:p>
          <a:p>
            <a:r>
              <a:rPr lang="sr-Latn-RS" dirty="0" smtClean="0">
                <a:latin typeface="Cambria" pitchFamily="18" charset="0"/>
              </a:rPr>
              <a:t>Staša Vujičić Stanković</a:t>
            </a:r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Du</a:t>
            </a:r>
            <a:r>
              <a:rPr lang="sr-Latn-RS" dirty="0">
                <a:latin typeface="Cambria" pitchFamily="18" charset="0"/>
              </a:rPr>
              <a:t>š</a:t>
            </a:r>
            <a:r>
              <a:rPr lang="en-US" dirty="0" err="1" smtClean="0">
                <a:latin typeface="Cambria" pitchFamily="18" charset="0"/>
              </a:rPr>
              <a:t>ko</a:t>
            </a:r>
            <a:r>
              <a:rPr lang="en-US" dirty="0" smtClean="0">
                <a:latin typeface="Cambria" pitchFamily="18" charset="0"/>
              </a:rPr>
              <a:t> Vitas</a:t>
            </a:r>
            <a:endParaRPr lang="sr-Latn-RS" dirty="0" smtClean="0">
              <a:latin typeface="Cambria" pitchFamily="18" charset="0"/>
            </a:endParaRPr>
          </a:p>
          <a:p>
            <a:r>
              <a:rPr lang="sr-Latn-RS" dirty="0" smtClean="0">
                <a:latin typeface="Cambria" pitchFamily="18" charset="0"/>
              </a:rPr>
              <a:t>University </a:t>
            </a:r>
            <a:r>
              <a:rPr lang="sr-Latn-RS" dirty="0" smtClean="0">
                <a:latin typeface="Cambria" pitchFamily="18" charset="0"/>
              </a:rPr>
              <a:t>of Belgrade</a:t>
            </a:r>
            <a:endParaRPr lang="sr-Latn-R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 smtClean="0">
                <a:latin typeface="Cambria" pitchFamily="18" charset="0"/>
              </a:rPr>
              <a:t>Natural Language Processing </a:t>
            </a:r>
            <a:br>
              <a:rPr lang="sr-Latn-RS" sz="3600" b="1" dirty="0" smtClean="0">
                <a:latin typeface="Cambria" pitchFamily="18" charset="0"/>
              </a:rPr>
            </a:br>
            <a:r>
              <a:rPr lang="sr-Latn-RS" sz="2000" b="1" dirty="0" smtClean="0">
                <a:latin typeface="Cambria" pitchFamily="18" charset="0"/>
              </a:rPr>
              <a:t>&amp;</a:t>
            </a:r>
            <a:r>
              <a:rPr lang="sr-Latn-RS" sz="3600" b="1" dirty="0" smtClean="0">
                <a:latin typeface="Cambria" pitchFamily="18" charset="0"/>
              </a:rPr>
              <a:t/>
            </a:r>
            <a:br>
              <a:rPr lang="sr-Latn-RS" sz="3600" b="1" dirty="0" smtClean="0">
                <a:latin typeface="Cambria" pitchFamily="18" charset="0"/>
              </a:rPr>
            </a:br>
            <a:r>
              <a:rPr lang="sr-Latn-RS" sz="3600" b="1" dirty="0" smtClean="0">
                <a:latin typeface="Cambria" pitchFamily="18" charset="0"/>
              </a:rPr>
              <a:t>Concept Modeling</a:t>
            </a:r>
            <a:endParaRPr lang="sr-Latn-RS" sz="36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mbria" pitchFamily="18" charset="0"/>
              </a:rPr>
              <a:t>Once the set of single (e.g., national) </a:t>
            </a:r>
            <a:br>
              <a:rPr lang="en-US" dirty="0">
                <a:latin typeface="Cambria" pitchFamily="18" charset="0"/>
              </a:rPr>
            </a:br>
            <a:r>
              <a:rPr lang="en-US" dirty="0">
                <a:latin typeface="Cambria" pitchFamily="18" charset="0"/>
              </a:rPr>
              <a:t>Wireless Sensor Networks is connected </a:t>
            </a:r>
            <a:br>
              <a:rPr lang="en-US" dirty="0">
                <a:latin typeface="Cambria" pitchFamily="18" charset="0"/>
              </a:rPr>
            </a:br>
            <a:r>
              <a:rPr lang="en-US" dirty="0">
                <a:latin typeface="Cambria" pitchFamily="18" charset="0"/>
              </a:rPr>
              <a:t>into a system of Wireless Sensor Networks, </a:t>
            </a:r>
            <a:br>
              <a:rPr lang="en-US" dirty="0">
                <a:latin typeface="Cambria" pitchFamily="18" charset="0"/>
              </a:rPr>
            </a:br>
            <a:r>
              <a:rPr lang="en-US" dirty="0">
                <a:latin typeface="Cambria" pitchFamily="18" charset="0"/>
              </a:rPr>
              <a:t>the major research problems </a:t>
            </a:r>
            <a:r>
              <a:rPr lang="en-US" dirty="0" smtClean="0">
                <a:latin typeface="Cambria" pitchFamily="18" charset="0"/>
              </a:rPr>
              <a:t>are </a:t>
            </a:r>
            <a:r>
              <a:rPr lang="en-US" dirty="0">
                <a:latin typeface="Cambria" pitchFamily="18" charset="0"/>
              </a:rPr>
              <a:t>related </a:t>
            </a:r>
            <a:r>
              <a:rPr lang="en-US" dirty="0" smtClean="0">
                <a:latin typeface="Cambria" pitchFamily="18" charset="0"/>
              </a:rPr>
              <a:t>to</a:t>
            </a:r>
            <a:r>
              <a:rPr lang="sr-Latn-RS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r>
              <a:rPr lang="sr-Latn-RS" dirty="0" smtClean="0">
                <a:latin typeface="Cambria" pitchFamily="18" charset="0"/>
              </a:rPr>
              <a:t>Natural La</a:t>
            </a:r>
            <a:r>
              <a:rPr lang="en-US" dirty="0" smtClean="0">
                <a:latin typeface="Cambria" pitchFamily="18" charset="0"/>
              </a:rPr>
              <a:t>n</a:t>
            </a:r>
            <a:r>
              <a:rPr lang="sr-Latn-RS" dirty="0" smtClean="0">
                <a:latin typeface="Cambria" pitchFamily="18" charset="0"/>
              </a:rPr>
              <a:t>guage Processing </a:t>
            </a:r>
            <a:r>
              <a:rPr lang="en-US" dirty="0" smtClean="0">
                <a:latin typeface="Cambria" pitchFamily="18" charset="0"/>
              </a:rPr>
              <a:t>(NLP)</a:t>
            </a:r>
            <a:br>
              <a:rPr lang="en-US" dirty="0" smtClean="0">
                <a:latin typeface="Cambria" pitchFamily="18" charset="0"/>
              </a:rPr>
            </a:br>
            <a:r>
              <a:rPr lang="sr-Latn-RS" dirty="0" smtClean="0">
                <a:latin typeface="Cambria" pitchFamily="18" charset="0"/>
              </a:rPr>
              <a:t>and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Concept </a:t>
            </a:r>
            <a:r>
              <a:rPr lang="en-US" dirty="0" smtClean="0">
                <a:latin typeface="Cambria" pitchFamily="18" charset="0"/>
              </a:rPr>
              <a:t>Modeling (CM): </a:t>
            </a:r>
            <a:r>
              <a:rPr lang="en-US" dirty="0">
                <a:latin typeface="Cambria" pitchFamily="18" charset="0"/>
              </a:rPr>
              <a:t/>
            </a:r>
            <a:br>
              <a:rPr lang="en-US" dirty="0">
                <a:latin typeface="Cambria" pitchFamily="18" charset="0"/>
              </a:rPr>
            </a:br>
            <a:endParaRPr lang="en-US" dirty="0">
              <a:latin typeface="Cambria" pitchFamily="18" charset="0"/>
            </a:endParaRPr>
          </a:p>
          <a:p>
            <a:pPr lvl="1"/>
            <a:r>
              <a:rPr lang="en-US" dirty="0">
                <a:latin typeface="Cambria" pitchFamily="18" charset="0"/>
              </a:rPr>
              <a:t>Different Wireless Sensor Networks </a:t>
            </a:r>
            <a:br>
              <a:rPr lang="en-US" dirty="0">
                <a:latin typeface="Cambria" pitchFamily="18" charset="0"/>
              </a:rPr>
            </a:br>
            <a:r>
              <a:rPr lang="en-US" dirty="0">
                <a:latin typeface="Cambria" pitchFamily="18" charset="0"/>
              </a:rPr>
              <a:t>utilize different terminologies </a:t>
            </a:r>
            <a:br>
              <a:rPr lang="en-US" dirty="0">
                <a:latin typeface="Cambria" pitchFamily="18" charset="0"/>
              </a:rPr>
            </a:br>
            <a:r>
              <a:rPr lang="en-US" dirty="0">
                <a:latin typeface="Cambria" pitchFamily="18" charset="0"/>
              </a:rPr>
              <a:t>(or even different ontologies) </a:t>
            </a:r>
            <a:br>
              <a:rPr lang="en-US" dirty="0">
                <a:latin typeface="Cambria" pitchFamily="18" charset="0"/>
              </a:rPr>
            </a:br>
            <a:r>
              <a:rPr lang="en-US" dirty="0">
                <a:latin typeface="Cambria" pitchFamily="18" charset="0"/>
              </a:rPr>
              <a:t>to refer to the same concepts</a:t>
            </a:r>
            <a:r>
              <a:rPr lang="en-US" dirty="0" smtClean="0">
                <a:latin typeface="Cambria" pitchFamily="18" charset="0"/>
              </a:rPr>
              <a:t>.</a:t>
            </a:r>
            <a:endParaRPr lang="sr-Latn-R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26570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latin typeface="Cambria" pitchFamily="18" charset="0"/>
              </a:rPr>
              <a:t>Classification </a:t>
            </a:r>
            <a:r>
              <a:rPr lang="en-US" sz="3600" b="1" dirty="0" smtClean="0">
                <a:latin typeface="Cambria" pitchFamily="18" charset="0"/>
              </a:rPr>
              <a:t>T</a:t>
            </a:r>
            <a:r>
              <a:rPr lang="sr-Latn-RS" sz="3600" b="1" dirty="0" smtClean="0">
                <a:latin typeface="Cambria" pitchFamily="18" charset="0"/>
              </a:rPr>
              <a:t>ree</a:t>
            </a:r>
            <a:r>
              <a:rPr lang="en-US" sz="3600" b="1" dirty="0" smtClean="0">
                <a:latin typeface="Cambria" pitchFamily="18" charset="0"/>
              </a:rPr>
              <a:t> (DM@WSNs)</a:t>
            </a:r>
            <a:endParaRPr lang="sr-Latn-RS" sz="3600" b="1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r>
              <a:rPr lang="en-US" dirty="0"/>
              <a:t>/32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914400"/>
            <a:ext cx="4003821" cy="5832000"/>
          </a:xfrm>
        </p:spPr>
      </p:pic>
    </p:spTree>
    <p:extLst>
      <p:ext uri="{BB962C8B-B14F-4D97-AF65-F5344CB8AC3E}">
        <p14:creationId xmlns:p14="http://schemas.microsoft.com/office/powerpoint/2010/main" val="29425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b="1" dirty="0">
                <a:latin typeface="Cambria" pitchFamily="18" charset="0"/>
              </a:rPr>
              <a:t>1.	Classification Static </a:t>
            </a:r>
            <a:r>
              <a:rPr lang="sr-Latn-RS" sz="3600" b="1" dirty="0" smtClean="0">
                <a:latin typeface="Cambria" pitchFamily="18" charset="0"/>
              </a:rPr>
              <a:t>Performance</a:t>
            </a:r>
            <a:r>
              <a:rPr lang="en-US" sz="3600" b="1" dirty="0" smtClean="0">
                <a:latin typeface="Cambria" pitchFamily="18" charset="0"/>
              </a:rPr>
              <a:t>:</a:t>
            </a:r>
            <a:r>
              <a:rPr lang="sr-Latn-RS" sz="3600" b="1" dirty="0" smtClean="0">
                <a:latin typeface="Cambria" pitchFamily="18" charset="0"/>
              </a:rPr>
              <a:t> ClaSP</a:t>
            </a:r>
            <a:endParaRPr lang="sr-Latn-RS" sz="3600" b="1" dirty="0">
              <a:latin typeface="Cambria" pitchFamily="18" charset="0"/>
            </a:endParaRPr>
          </a:p>
        </p:txBody>
      </p:sp>
      <p:pic>
        <p:nvPicPr>
          <p:cNvPr id="4" name="Content Placeholder 3" descr="MAC OSX:Users:goran:Desktop:Screen Shot 2011-10-25 at 10.33.3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" y="1752593"/>
            <a:ext cx="9033659" cy="51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20179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ambria" pitchFamily="18" charset="0"/>
              </a:rPr>
              <a:t>Communication pattern in a </a:t>
            </a:r>
            <a:r>
              <a:rPr lang="en-US" sz="3600" b="1" dirty="0" smtClean="0">
                <a:latin typeface="Cambria" pitchFamily="18" charset="0"/>
              </a:rPr>
              <a:t>WSN </a:t>
            </a:r>
            <a:br>
              <a:rPr lang="en-US" sz="3600" b="1" dirty="0" smtClean="0">
                <a:latin typeface="Cambria" pitchFamily="18" charset="0"/>
              </a:rPr>
            </a:br>
            <a:r>
              <a:rPr lang="en-US" sz="3600" b="1" dirty="0" smtClean="0">
                <a:latin typeface="Cambria" pitchFamily="18" charset="0"/>
              </a:rPr>
              <a:t>of </a:t>
            </a:r>
            <a:r>
              <a:rPr lang="en-US" sz="3600" b="1" dirty="0">
                <a:latin typeface="Cambria" pitchFamily="18" charset="0"/>
              </a:rPr>
              <a:t>the type </a:t>
            </a:r>
            <a:r>
              <a:rPr lang="en-US" sz="3600" b="1" dirty="0" err="1" smtClean="0">
                <a:latin typeface="Cambria" pitchFamily="18" charset="0"/>
              </a:rPr>
              <a:t>ClaSP</a:t>
            </a:r>
            <a:endParaRPr lang="sr-Latn-RS" sz="36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49047"/>
          </a:xfrm>
        </p:spPr>
        <p:txBody>
          <a:bodyPr wrap="square" tIns="0" bIns="0">
            <a:sp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mbria" pitchFamily="18" charset="0"/>
              </a:rPr>
              <a:t>Legend</a:t>
            </a:r>
            <a:r>
              <a:rPr lang="en-US" sz="2400" b="1" dirty="0">
                <a:latin typeface="Cambria" pitchFamily="18" charset="0"/>
              </a:rPr>
              <a:t>:</a:t>
            </a:r>
            <a:r>
              <a:rPr lang="en-US" sz="2400" dirty="0">
                <a:latin typeface="Cambria" pitchFamily="18" charset="0"/>
              </a:rPr>
              <a:t> </a:t>
            </a:r>
            <a:endParaRPr lang="sr-Latn-RS" sz="2400" dirty="0" smtClean="0">
              <a:latin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</a:rPr>
              <a:t>N</a:t>
            </a:r>
            <a:r>
              <a:rPr lang="en-US" sz="2400" b="1" baseline="-25000" dirty="0" err="1" smtClean="0">
                <a:latin typeface="Cambria" pitchFamily="18" charset="0"/>
              </a:rPr>
              <a:t>x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 WSN node parameterized by a couple [</a:t>
            </a:r>
            <a:r>
              <a:rPr lang="en-US" sz="2400" dirty="0" err="1">
                <a:latin typeface="Cambria" pitchFamily="18" charset="0"/>
              </a:rPr>
              <a:t>N</a:t>
            </a:r>
            <a:r>
              <a:rPr lang="en-US" sz="2400" baseline="-25000" dirty="0" err="1">
                <a:latin typeface="Cambria" pitchFamily="18" charset="0"/>
              </a:rPr>
              <a:t>xG</a:t>
            </a:r>
            <a:r>
              <a:rPr lang="en-US" sz="2400" baseline="-25000" dirty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N</a:t>
            </a:r>
            <a:r>
              <a:rPr lang="en-US" sz="2400" baseline="-25000" dirty="0" err="1" smtClean="0">
                <a:latin typeface="Cambria" pitchFamily="18" charset="0"/>
              </a:rPr>
              <a:t>xL</a:t>
            </a:r>
            <a:r>
              <a:rPr lang="en-US" sz="2400" dirty="0" smtClean="0">
                <a:latin typeface="Cambria" pitchFamily="18" charset="0"/>
              </a:rPr>
              <a:t>]</a:t>
            </a:r>
            <a:r>
              <a:rPr lang="sr-Latn-RS" sz="2400" dirty="0" smtClean="0">
                <a:latin typeface="Cambria" pitchFamily="18" charset="0"/>
              </a:rPr>
              <a:t>.</a:t>
            </a:r>
          </a:p>
          <a:p>
            <a:r>
              <a:rPr lang="en-US" sz="2400" b="1" dirty="0" err="1" smtClean="0">
                <a:latin typeface="Cambria" pitchFamily="18" charset="0"/>
              </a:rPr>
              <a:t>N</a:t>
            </a:r>
            <a:r>
              <a:rPr lang="en-US" sz="2400" b="1" baseline="-25000" dirty="0" err="1" smtClean="0">
                <a:latin typeface="Cambria" pitchFamily="18" charset="0"/>
              </a:rPr>
              <a:t>xG</a:t>
            </a:r>
            <a:r>
              <a:rPr lang="en-US" sz="2400" b="1" baseline="-250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Node’s global parameter: The cluster a node belongs </a:t>
            </a:r>
            <a:r>
              <a:rPr lang="en-US" sz="2400" dirty="0" smtClean="0">
                <a:latin typeface="Cambria" pitchFamily="18" charset="0"/>
              </a:rPr>
              <a:t>to</a:t>
            </a:r>
            <a:r>
              <a:rPr lang="sr-Latn-RS" sz="2400" dirty="0" smtClean="0">
                <a:latin typeface="Cambria" pitchFamily="18" charset="0"/>
              </a:rPr>
              <a:t>.</a:t>
            </a:r>
          </a:p>
          <a:p>
            <a:r>
              <a:rPr lang="en-US" sz="2400" b="1" dirty="0" err="1" smtClean="0">
                <a:latin typeface="Cambria" pitchFamily="18" charset="0"/>
              </a:rPr>
              <a:t>N</a:t>
            </a:r>
            <a:r>
              <a:rPr lang="en-US" sz="2400" b="1" baseline="-25000" dirty="0" err="1" smtClean="0">
                <a:latin typeface="Cambria" pitchFamily="18" charset="0"/>
              </a:rPr>
              <a:t>xL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Node’s local </a:t>
            </a:r>
            <a:r>
              <a:rPr lang="en-US" sz="2400" dirty="0" smtClean="0">
                <a:latin typeface="Cambria" pitchFamily="18" charset="0"/>
              </a:rPr>
              <a:t>parameter:</a:t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	Set </a:t>
            </a:r>
            <a:r>
              <a:rPr lang="en-US" sz="2400" dirty="0">
                <a:latin typeface="Cambria" pitchFamily="18" charset="0"/>
              </a:rPr>
              <a:t>of features observable through the node’s </a:t>
            </a:r>
            <a:r>
              <a:rPr lang="en-US" sz="2400" dirty="0" smtClean="0">
                <a:latin typeface="Cambria" pitchFamily="18" charset="0"/>
              </a:rPr>
              <a:t>sensors</a:t>
            </a:r>
            <a:r>
              <a:rPr lang="sr-Latn-RS" sz="2400" dirty="0" smtClean="0">
                <a:latin typeface="Cambria" pitchFamily="18" charset="0"/>
              </a:rPr>
              <a:t>.</a:t>
            </a:r>
          </a:p>
          <a:p>
            <a:r>
              <a:rPr lang="en-US" sz="2400" b="1" dirty="0" smtClean="0">
                <a:latin typeface="Cambria" pitchFamily="18" charset="0"/>
              </a:rPr>
              <a:t>A</a:t>
            </a:r>
            <a:r>
              <a:rPr lang="en-US" sz="2400" b="1" baseline="-25000" dirty="0" smtClean="0">
                <a:latin typeface="Cambria" pitchFamily="18" charset="0"/>
              </a:rPr>
              <a:t>x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An arch denoting a communication line in the network, </a:t>
            </a:r>
            <a:r>
              <a:rPr lang="en-US" sz="2400" dirty="0" smtClean="0">
                <a:latin typeface="Cambria" pitchFamily="18" charset="0"/>
              </a:rPr>
              <a:t>   	parameterized </a:t>
            </a:r>
            <a:r>
              <a:rPr lang="en-US" sz="2400" dirty="0">
                <a:latin typeface="Cambria" pitchFamily="18" charset="0"/>
              </a:rPr>
              <a:t>by a couple [</a:t>
            </a:r>
            <a:r>
              <a:rPr lang="en-US" sz="2400" dirty="0" err="1">
                <a:latin typeface="Cambria" pitchFamily="18" charset="0"/>
              </a:rPr>
              <a:t>A</a:t>
            </a:r>
            <a:r>
              <a:rPr lang="en-US" sz="2400" baseline="-25000" dirty="0" err="1">
                <a:latin typeface="Cambria" pitchFamily="18" charset="0"/>
              </a:rPr>
              <a:t>xG</a:t>
            </a:r>
            <a:r>
              <a:rPr lang="en-US" sz="2400" baseline="-25000" dirty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A</a:t>
            </a:r>
            <a:r>
              <a:rPr lang="en-US" sz="2400" baseline="-25000" dirty="0" err="1" smtClean="0">
                <a:latin typeface="Cambria" pitchFamily="18" charset="0"/>
              </a:rPr>
              <a:t>xL</a:t>
            </a:r>
            <a:r>
              <a:rPr lang="en-US" sz="2400" dirty="0" smtClean="0">
                <a:latin typeface="Cambria" pitchFamily="18" charset="0"/>
              </a:rPr>
              <a:t>]</a:t>
            </a:r>
            <a:r>
              <a:rPr lang="sr-Latn-RS" sz="2400" dirty="0" smtClean="0">
                <a:latin typeface="Cambria" pitchFamily="18" charset="0"/>
              </a:rPr>
              <a:t>.</a:t>
            </a:r>
          </a:p>
          <a:p>
            <a:r>
              <a:rPr lang="en-US" sz="2400" b="1" dirty="0" err="1" smtClean="0">
                <a:latin typeface="Cambria" pitchFamily="18" charset="0"/>
              </a:rPr>
              <a:t>A</a:t>
            </a:r>
            <a:r>
              <a:rPr lang="en-US" sz="2400" b="1" baseline="-25000" dirty="0" err="1" smtClean="0">
                <a:latin typeface="Cambria" pitchFamily="18" charset="0"/>
              </a:rPr>
              <a:t>xL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Arch’s local parameter: A couple [N</a:t>
            </a:r>
            <a:r>
              <a:rPr lang="en-US" sz="2400" baseline="-25000" dirty="0">
                <a:latin typeface="Cambria" pitchFamily="18" charset="0"/>
              </a:rPr>
              <a:t>s</a:t>
            </a:r>
            <a:r>
              <a:rPr lang="en-US" sz="2400" dirty="0">
                <a:latin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</a:rPr>
              <a:t>N</a:t>
            </a:r>
            <a:r>
              <a:rPr lang="en-US" sz="2400" baseline="-25000" dirty="0" err="1">
                <a:latin typeface="Cambria" pitchFamily="18" charset="0"/>
              </a:rPr>
              <a:t>d</a:t>
            </a:r>
            <a:r>
              <a:rPr lang="en-US" sz="2400" dirty="0">
                <a:latin typeface="Cambria" pitchFamily="18" charset="0"/>
              </a:rPr>
              <a:t>], denoting the </a:t>
            </a:r>
            <a:r>
              <a:rPr lang="en-US" sz="2400" dirty="0" smtClean="0">
                <a:latin typeface="Cambria" pitchFamily="18" charset="0"/>
              </a:rPr>
              <a:t>  	source </a:t>
            </a:r>
            <a:r>
              <a:rPr lang="en-US" sz="2400" dirty="0">
                <a:latin typeface="Cambria" pitchFamily="18" charset="0"/>
              </a:rPr>
              <a:t>and destination node, </a:t>
            </a:r>
            <a:r>
              <a:rPr lang="en-US" sz="2400" dirty="0" smtClean="0">
                <a:latin typeface="Cambria" pitchFamily="18" charset="0"/>
              </a:rPr>
              <a:t>respectively</a:t>
            </a:r>
            <a:r>
              <a:rPr lang="sr-Latn-RS" sz="2400" dirty="0" smtClean="0">
                <a:latin typeface="Cambria" pitchFamily="18" charset="0"/>
              </a:rPr>
              <a:t>.</a:t>
            </a:r>
          </a:p>
          <a:p>
            <a:r>
              <a:rPr lang="en-US" sz="2400" b="1" dirty="0" err="1" smtClean="0">
                <a:latin typeface="Cambria" pitchFamily="18" charset="0"/>
              </a:rPr>
              <a:t>A</a:t>
            </a:r>
            <a:r>
              <a:rPr lang="en-US" sz="2400" b="1" baseline="-25000" dirty="0" err="1" smtClean="0">
                <a:latin typeface="Cambria" pitchFamily="18" charset="0"/>
              </a:rPr>
              <a:t>xG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– Arch’s global parameter: </a:t>
            </a:r>
            <a:r>
              <a:rPr lang="en-US" sz="2400" dirty="0" smtClean="0">
                <a:latin typeface="Cambria" pitchFamily="18" charset="0"/>
              </a:rPr>
              <a:t/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	Defining </a:t>
            </a:r>
            <a:r>
              <a:rPr lang="en-US" sz="2400" dirty="0">
                <a:latin typeface="Cambria" pitchFamily="18" charset="0"/>
              </a:rPr>
              <a:t>whether the arch </a:t>
            </a:r>
            <a:r>
              <a:rPr lang="en-US" sz="2400" dirty="0" smtClean="0">
                <a:latin typeface="Cambria" pitchFamily="18" charset="0"/>
              </a:rPr>
              <a:t>denotes </a:t>
            </a:r>
            <a:r>
              <a:rPr lang="en-US" sz="2400" dirty="0">
                <a:latin typeface="Cambria" pitchFamily="18" charset="0"/>
              </a:rPr>
              <a:t>communication </a:t>
            </a:r>
            <a:r>
              <a:rPr lang="en-US" sz="2400" dirty="0" smtClean="0">
                <a:latin typeface="Cambria" pitchFamily="18" charset="0"/>
              </a:rPr>
              <a:t>	within </a:t>
            </a:r>
            <a:r>
              <a:rPr lang="en-US" sz="2400" dirty="0">
                <a:latin typeface="Cambria" pitchFamily="18" charset="0"/>
              </a:rPr>
              <a:t>the cluster, or between two different clusters</a:t>
            </a:r>
            <a:r>
              <a:rPr lang="en-US" sz="2400" dirty="0" smtClean="0">
                <a:latin typeface="Cambria" pitchFamily="18" charset="0"/>
              </a:rPr>
              <a:t>.</a:t>
            </a:r>
            <a:endParaRPr lang="sr-Latn-RS" sz="24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3676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096776"/>
              </p:ext>
            </p:extLst>
          </p:nvPr>
        </p:nvGraphicFramePr>
        <p:xfrm>
          <a:off x="228601" y="685799"/>
          <a:ext cx="8686799" cy="6080759"/>
        </p:xfrm>
        <a:graphic>
          <a:graphicData uri="http://schemas.openxmlformats.org/drawingml/2006/table">
            <a:tbl>
              <a:tblPr firstRow="1" firstCol="1" bandRow="1"/>
              <a:tblGrid>
                <a:gridCol w="4307159"/>
                <a:gridCol w="4379640"/>
              </a:tblGrid>
              <a:tr h="554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DISTIRBUTED FIXED-PARTITION </a:t>
                      </a:r>
                      <a:br>
                        <a:rPr lang="uz-Cyrl-UZ" sz="1600" b="1" dirty="0">
                          <a:effectLst/>
                          <a:latin typeface="Cambria"/>
                          <a:ea typeface="Cambria"/>
                          <a:cs typeface="Times New Roman"/>
                        </a:rPr>
                      </a:br>
                      <a:r>
                        <a:rPr lang="uz-Cyrl-UZ" sz="1600" b="1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SVM TRAINING DFP-SVM </a:t>
                      </a:r>
                      <a:endParaRPr lang="sr-Latn-RS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b="1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WEIGHTED DISTIRBUTED FIXED-PARTITION </a:t>
                      </a:r>
                      <a:br>
                        <a:rPr lang="uz-Cyrl-UZ" sz="1600" b="1" dirty="0">
                          <a:effectLst/>
                          <a:latin typeface="Cambria"/>
                          <a:ea typeface="Cambria"/>
                          <a:cs typeface="Times New Roman"/>
                        </a:rPr>
                      </a:br>
                      <a:r>
                        <a:rPr lang="uz-Cyrl-UZ" sz="1600" b="1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SVM TRAINING WDFP-SVM</a:t>
                      </a:r>
                      <a:endParaRPr lang="sr-Latn-RS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97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Divide samples into clusters, where each cluster is of the same size.  </a:t>
                      </a:r>
                      <a:b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</a:br>
                      <a:r>
                        <a:rPr lang="uz-Cyrl-UZ" sz="1600" b="1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For</a:t>
                      </a: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 every cluster </a:t>
                      </a:r>
                      <a:r>
                        <a:rPr lang="uz-Cyrl-UZ" sz="1600" b="1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do</a:t>
                      </a:r>
                      <a:endParaRPr lang="sr-Latn-R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	Define the cluster head (A sensor which receives data </a:t>
                      </a:r>
                      <a:r>
                        <a:rPr lang="en-US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/>
                      </a:r>
                      <a:br>
                        <a:rPr lang="en-US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</a:br>
                      <a:r>
                        <a:rPr lang="en-US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	</a:t>
                      </a: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from all other sensors in the cluster, </a:t>
                      </a:r>
                      <a:b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</a:b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	performs data fusion, and transmits the results to the base station.)</a:t>
                      </a:r>
                      <a:b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</a:br>
                      <a:endParaRPr lang="sr-Latn-R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	Each sensor transmits its measurement sample vector to the cluster head.</a:t>
                      </a:r>
                      <a:b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</a:b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     	Cluster head combines the measurement sample vector with an estimation </a:t>
                      </a:r>
                      <a:b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</a:b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	calculated (equations 1, 4) for the previous cluster head, </a:t>
                      </a:r>
                      <a:b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</a:b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	to make a new SVM.</a:t>
                      </a:r>
                      <a:endParaRPr lang="sr-Latn-R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  <a:endParaRPr lang="sr-Latn-R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Cluster head sends the estimated SVM to the cluster head </a:t>
                      </a:r>
                      <a:b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</a:b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that is the next one in order.</a:t>
                      </a:r>
                      <a:endParaRPr lang="sr-Latn-R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2141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Cost function for estimation, </a:t>
                      </a:r>
                      <a:b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</a:b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equation for DFP-SVM</a:t>
                      </a:r>
                      <a:r>
                        <a:rPr lang="uz-Cyrl-UZ" sz="1600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:</a:t>
                      </a:r>
                      <a:endParaRPr lang="sr-Latn-RS" sz="1600" dirty="0" smtClean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sz="1600" dirty="0" smtClean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sz="1600" dirty="0" smtClean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where the parameter </a:t>
                      </a:r>
                      <a:r>
                        <a:rPr lang="uz-Cyrl-UZ" sz="1600" i="1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C </a:t>
                      </a: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 defines the cost of constraint violation giving  weight to measurements in the set.</a:t>
                      </a:r>
                      <a:b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</a:br>
                      <a:endParaRPr lang="sr-Latn-R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Cost function for estimation, </a:t>
                      </a:r>
                      <a:endParaRPr lang="sr-Latn-R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Equation for WDFP-SVM</a:t>
                      </a:r>
                      <a:r>
                        <a:rPr lang="uz-Cyrl-UZ" sz="1600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:</a:t>
                      </a:r>
                      <a:endParaRPr lang="sr-Latn-RS" sz="1600" dirty="0" smtClean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sz="1600" dirty="0" smtClean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sz="1600" dirty="0" smtClean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where the parameter </a:t>
                      </a:r>
                      <a:r>
                        <a:rPr lang="uz-Cyrl-UZ" sz="1600" i="1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L</a:t>
                      </a:r>
                      <a: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 increases the cost for the old support vectors giving more weight to former measurements.</a:t>
                      </a:r>
                      <a:br>
                        <a:rPr lang="uz-Cyrl-UZ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</a:br>
                      <a:endParaRPr lang="sr-Latn-R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9259"/>
          <a:stretch>
            <a:fillRect/>
          </a:stretch>
        </p:blipFill>
        <p:spPr bwMode="auto">
          <a:xfrm>
            <a:off x="304800" y="5181600"/>
            <a:ext cx="3849158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81600"/>
            <a:ext cx="4106842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76200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mbria" pitchFamily="18" charset="0"/>
              </a:rPr>
              <a:t>Training </a:t>
            </a:r>
            <a:r>
              <a:rPr lang="en-US" sz="2200" b="1" dirty="0" smtClean="0">
                <a:latin typeface="Cambria" pitchFamily="18" charset="0"/>
              </a:rPr>
              <a:t>Algorithm </a:t>
            </a:r>
            <a:r>
              <a:rPr lang="en-US" sz="2200" b="1" dirty="0">
                <a:latin typeface="Cambria" pitchFamily="18" charset="0"/>
              </a:rPr>
              <a:t>in a Wireless Sensor Network of the </a:t>
            </a:r>
            <a:r>
              <a:rPr lang="en-US" sz="2200" b="1" dirty="0" smtClean="0">
                <a:latin typeface="Cambria" pitchFamily="18" charset="0"/>
              </a:rPr>
              <a:t>Type </a:t>
            </a:r>
            <a:r>
              <a:rPr lang="en-US" sz="2200" b="1" dirty="0" err="1">
                <a:latin typeface="Cambria" pitchFamily="18" charset="0"/>
              </a:rPr>
              <a:t>ClaSP</a:t>
            </a:r>
            <a:endParaRPr lang="sr-Latn-RS" sz="2200" b="1" dirty="0">
              <a:latin typeface="Cambri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670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>
            <a:noAutofit/>
          </a:bodyPr>
          <a:lstStyle/>
          <a:p>
            <a:pPr lvl="0"/>
            <a:r>
              <a:rPr lang="sr-Latn-RS" sz="3600" b="1" dirty="0">
                <a:latin typeface="Cambria" pitchFamily="18" charset="0"/>
              </a:rPr>
              <a:t>2.	Classification </a:t>
            </a:r>
            <a:r>
              <a:rPr lang="sr-Latn-RS" sz="3600" b="1" dirty="0" smtClean="0">
                <a:latin typeface="Cambria" pitchFamily="18" charset="0"/>
              </a:rPr>
              <a:t>Mobile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sr-Latn-RS" sz="3600" b="1" dirty="0" smtClean="0">
                <a:latin typeface="Cambria" pitchFamily="18" charset="0"/>
              </a:rPr>
              <a:t>Performance</a:t>
            </a:r>
            <a:r>
              <a:rPr lang="en-US" sz="3600" b="1" dirty="0" smtClean="0">
                <a:latin typeface="Cambria" pitchFamily="18" charset="0"/>
              </a:rPr>
              <a:t>:</a:t>
            </a:r>
            <a:r>
              <a:rPr lang="sr-Latn-RS" sz="3600" b="1" dirty="0" smtClean="0">
                <a:latin typeface="Cambria" pitchFamily="18" charset="0"/>
              </a:rPr>
              <a:t/>
            </a:r>
            <a:br>
              <a:rPr lang="sr-Latn-RS" sz="3600" b="1" dirty="0" smtClean="0">
                <a:latin typeface="Cambria" pitchFamily="18" charset="0"/>
              </a:rPr>
            </a:br>
            <a:r>
              <a:rPr lang="sr-Latn-RS" sz="3600" b="1" dirty="0" smtClean="0">
                <a:latin typeface="Cambria" pitchFamily="18" charset="0"/>
              </a:rPr>
              <a:t>ClaMP</a:t>
            </a:r>
            <a:endParaRPr lang="sr-Latn-RS" sz="3600" b="1" dirty="0">
              <a:latin typeface="Cambria" pitchFamily="18" charset="0"/>
            </a:endParaRPr>
          </a:p>
        </p:txBody>
      </p:sp>
      <p:pic>
        <p:nvPicPr>
          <p:cNvPr id="4" name="Content Placeholder 3" descr="MAC OSX:Users:goran:Desktop:Screen Shot 2011-10-25 at 12.00.4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615873" cy="52844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r>
              <a:rPr lang="en-US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2642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750</TotalTime>
  <Words>821</Words>
  <Application>Microsoft Office PowerPoint</Application>
  <PresentationFormat>On-screen Show (4:3)</PresentationFormat>
  <Paragraphs>300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 Classification and Comparison  of Data Mining Algorithms for Wireless Sensor Networks,  and of Concept Modeling Approaches   for Systems of Wireless Sensor Networks (based on Natural Language Processing)</vt:lpstr>
      <vt:lpstr>Wireless Sensor Networks</vt:lpstr>
      <vt:lpstr>Data Mining</vt:lpstr>
      <vt:lpstr>Natural Language Processing  &amp; Concept Modeling</vt:lpstr>
      <vt:lpstr>Classification Tree (DM@WSNs)</vt:lpstr>
      <vt:lpstr>1. Classification Static Performance: ClaSP</vt:lpstr>
      <vt:lpstr>Communication pattern in a WSN  of the type ClaSP</vt:lpstr>
      <vt:lpstr>PowerPoint Presentation</vt:lpstr>
      <vt:lpstr>2. Classification Mobile Performance: ClaMP</vt:lpstr>
      <vt:lpstr>Communication Pattern in a Wireless Sensor Network of the Type ClaMP</vt:lpstr>
      <vt:lpstr>Training Algorithm in a Wireless Sensor Network of the Type ClaMP</vt:lpstr>
      <vt:lpstr>3. Clustering Mobile Energy: CluME</vt:lpstr>
      <vt:lpstr>Communication pattern in a Wireless Sensor Network of the type CluME</vt:lpstr>
      <vt:lpstr>Training Algorithm in a Wireless Sensor Network  of the Type CluME</vt:lpstr>
      <vt:lpstr>4. Regression Mobile Performance: RMP</vt:lpstr>
      <vt:lpstr>Communication pattern in a WSN  of the Type RMP</vt:lpstr>
      <vt:lpstr>Training Algorithm in a Wireless Sensor Network  of the type RMP</vt:lpstr>
      <vt:lpstr>5. Clustering Static Energy: CluSE</vt:lpstr>
      <vt:lpstr>Communication pattern in a WSN  of the type ClaSP</vt:lpstr>
      <vt:lpstr>Training Algorithm in a Wireless Sensor Network  of the type CluSE</vt:lpstr>
      <vt:lpstr>PowerPoint Presentation</vt:lpstr>
      <vt:lpstr>PowerPoint Presentation</vt:lpstr>
      <vt:lpstr>6. Clustering Static Energy: CluSE</vt:lpstr>
      <vt:lpstr>Communication pattern in a WSN  of the type CluSE</vt:lpstr>
      <vt:lpstr>Training Algorithm in a Wireless Sensor Network  of the Type CluSE</vt:lpstr>
      <vt:lpstr>PowerPoint Presentation</vt:lpstr>
      <vt:lpstr>7. Association rule mining Static Energy: ArmSE</vt:lpstr>
      <vt:lpstr>Communication pattern in a WSN  of the type ClaSP.</vt:lpstr>
      <vt:lpstr> Training Algorithm in a Wireless Sensor Network  of the Type ArmSE</vt:lpstr>
      <vt:lpstr>PowerPoint Presentation</vt:lpstr>
      <vt:lpstr>Thank you for your attention!</vt:lpstr>
      <vt:lpstr>A Classification and Comparison  of Data Mining Algorithms for Wireless Sensor Networks,  and of Concept Modeling Approaches   for Systems of Wireless Sensor Networks (based on Natural Language Processing)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Classification and Comparison of Data Mining Algorithms for Wireless Sensor Networks,  and of Concept Modeling Approaches  based on Natural Language Processing  for Systems of Wireless Sensor Networks</dc:title>
  <dc:creator>STASA</dc:creator>
  <cp:lastModifiedBy>STASA</cp:lastModifiedBy>
  <cp:revision>31</cp:revision>
  <dcterms:created xsi:type="dcterms:W3CDTF">2006-08-16T00:00:00Z</dcterms:created>
  <dcterms:modified xsi:type="dcterms:W3CDTF">2012-01-26T17:25:15Z</dcterms:modified>
</cp:coreProperties>
</file>