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43"/>
  </p:notesMasterIdLst>
  <p:sldIdLst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342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347" r:id="rId32"/>
    <p:sldId id="300" r:id="rId33"/>
    <p:sldId id="301" r:id="rId34"/>
    <p:sldId id="302" r:id="rId35"/>
    <p:sldId id="344" r:id="rId36"/>
    <p:sldId id="304" r:id="rId37"/>
    <p:sldId id="305" r:id="rId38"/>
    <p:sldId id="315" r:id="rId39"/>
    <p:sldId id="317" r:id="rId40"/>
    <p:sldId id="318" r:id="rId41"/>
    <p:sldId id="34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373"/>
    <a:srgbClr val="54004A"/>
    <a:srgbClr val="D26E00"/>
    <a:srgbClr val="688F29"/>
    <a:srgbClr val="DF9EC8"/>
    <a:srgbClr val="FFCD78"/>
    <a:srgbClr val="FF9E1D"/>
    <a:srgbClr val="4F6228"/>
    <a:srgbClr val="4F81BD"/>
    <a:srgbClr val="953735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498B1-DBA4-462D-AF78-5EF9A056FBDC}" type="datetimeFigureOut">
              <a:rPr lang="en-GB" smtClean="0"/>
              <a:pPr/>
              <a:t>28/09/2011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2BF07-5018-4829-BCDB-3778A5A69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2BF07-5018-4829-BCDB-3778A5A6970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0A64DE3-28F5-48C3-9426-342A7207B4C5}" type="slidenum">
              <a:rPr lang="en-GB"/>
              <a:pPr/>
              <a:t>10</a:t>
            </a:fld>
            <a:endParaRPr lang="en-GB"/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29F022-63A3-43EE-9C0F-E0613630D12F}" type="slidenum">
              <a:rPr lang="en-GB"/>
              <a:pPr/>
              <a:t>11</a:t>
            </a:fld>
            <a:endParaRPr lang="en-GB"/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6728DD3-7EEE-4B2B-BE82-F9F76971E94E}" type="slidenum">
              <a:rPr lang="en-GB"/>
              <a:pPr/>
              <a:t>12</a:t>
            </a:fld>
            <a:endParaRPr lang="en-GB"/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8D7EA5-3624-4E5C-8D99-5E92E82580B5}" type="slidenum">
              <a:rPr lang="en-GB"/>
              <a:pPr/>
              <a:t>13</a:t>
            </a:fld>
            <a:endParaRPr lang="en-GB"/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08D797-A92B-4E0F-A567-67F75DFFDF00}" type="slidenum">
              <a:rPr lang="en-GB"/>
              <a:pPr/>
              <a:t>14</a:t>
            </a:fld>
            <a:endParaRPr lang="en-GB"/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2BF07-5018-4829-BCDB-3778A5A69704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D51AA8-BB00-4B93-9C4F-ADCCA598AB0E}" type="slidenum">
              <a:rPr lang="en-GB"/>
              <a:pPr/>
              <a:t>16</a:t>
            </a:fld>
            <a:endParaRPr lang="en-GB"/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966DA8-DAE0-49DD-B18B-764B124C9DDD}" type="slidenum">
              <a:rPr lang="en-GB"/>
              <a:pPr/>
              <a:t>17</a:t>
            </a:fld>
            <a:endParaRPr lang="en-GB"/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2CC8E2D-A1C7-45B3-9D8F-695D0843535F}" type="slidenum">
              <a:rPr lang="en-GB"/>
              <a:pPr/>
              <a:t>18</a:t>
            </a:fld>
            <a:endParaRPr lang="en-GB"/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78D58EF-40F2-404F-8D0D-C7B44CB76162}" type="slidenum">
              <a:rPr lang="en-GB"/>
              <a:pPr/>
              <a:t>19</a:t>
            </a:fld>
            <a:endParaRPr lang="en-GB"/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C439AEA-14C3-46B6-90B2-73B9B23D49F1}" type="slidenum">
              <a:rPr lang="en-GB"/>
              <a:pPr/>
              <a:t>2</a:t>
            </a:fld>
            <a:endParaRPr lang="en-GB"/>
          </a:p>
        </p:txBody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3"/>
          <p:cNvSpPr>
            <a:spLocks noGrp="1" noChangeArrowheads="1"/>
          </p:cNvSpPr>
          <p:nvPr>
            <p:ph type="body"/>
          </p:nvPr>
        </p:nvSpPr>
        <p:spPr>
          <a:xfrm>
            <a:off x="685801" y="4343839"/>
            <a:ext cx="5484813" cy="4114215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24FC10-25D9-4EC6-8A6F-C3E006AE0136}" type="slidenum">
              <a:rPr lang="en-GB"/>
              <a:pPr/>
              <a:t>20</a:t>
            </a:fld>
            <a:endParaRPr lang="en-GB"/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A72DB55-E2E8-4BF3-AABA-6AE4851E15CE}" type="slidenum">
              <a:rPr lang="en-GB"/>
              <a:pPr/>
              <a:t>21</a:t>
            </a:fld>
            <a:endParaRPr lang="en-GB"/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C004DD-4557-48B7-9A10-85CD6534428B}" type="slidenum">
              <a:rPr lang="en-GB"/>
              <a:pPr/>
              <a:t>22</a:t>
            </a:fld>
            <a:endParaRPr lang="en-GB"/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AFBD307-552B-4DB5-BA66-E4919437B6BF}" type="slidenum">
              <a:rPr lang="en-GB"/>
              <a:pPr/>
              <a:t>23</a:t>
            </a:fld>
            <a:endParaRPr lang="en-GB"/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463CAD-86D3-4F7F-978E-8101CB0BFE95}" type="slidenum">
              <a:rPr lang="en-GB"/>
              <a:pPr/>
              <a:t>24</a:t>
            </a:fld>
            <a:endParaRPr lang="en-GB"/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FDFA98-16E2-4295-830B-BB42A3DF1008}" type="slidenum">
              <a:rPr lang="en-GB"/>
              <a:pPr/>
              <a:t>25</a:t>
            </a:fld>
            <a:endParaRPr lang="en-GB"/>
          </a:p>
        </p:txBody>
      </p:sp>
      <p:sp>
        <p:nvSpPr>
          <p:cNvPr id="97283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144BFC-46DF-421E-9B12-47D7591CB36D}" type="slidenum">
              <a:rPr lang="en-GB"/>
              <a:pPr/>
              <a:t>26</a:t>
            </a:fld>
            <a:endParaRPr lang="en-GB"/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D2F9DE8-B4DF-4475-A7A0-CD4FCEFE3A06}" type="slidenum">
              <a:rPr lang="en-GB"/>
              <a:pPr/>
              <a:t>27</a:t>
            </a:fld>
            <a:endParaRPr lang="en-GB"/>
          </a:p>
        </p:txBody>
      </p:sp>
      <p:sp>
        <p:nvSpPr>
          <p:cNvPr id="99331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38EB1E-76A7-41BF-BD58-5CD5EF238A49}" type="slidenum">
              <a:rPr lang="en-GB"/>
              <a:pPr/>
              <a:t>28</a:t>
            </a:fld>
            <a:endParaRPr lang="en-GB"/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1389CA2-46A8-4120-B0D7-0EB9F0FE805D}" type="slidenum">
              <a:rPr lang="en-GB"/>
              <a:pPr/>
              <a:t>29</a:t>
            </a:fld>
            <a:endParaRPr lang="en-GB"/>
          </a:p>
        </p:txBody>
      </p:sp>
      <p:sp>
        <p:nvSpPr>
          <p:cNvPr id="101379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BFD318-55C5-4D39-BB84-5C118623A50B}" type="slidenum">
              <a:rPr lang="en-GB"/>
              <a:pPr/>
              <a:t>3</a:t>
            </a:fld>
            <a:endParaRPr lang="en-GB"/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23AA39-89D7-494F-9C03-6963C27BCF08}" type="slidenum">
              <a:rPr lang="en-GB"/>
              <a:pPr/>
              <a:t>31</a:t>
            </a:fld>
            <a:endParaRPr lang="en-GB"/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1EA87D-D8AC-4F87-AAED-58B180CFC486}" type="slidenum">
              <a:rPr lang="en-GB"/>
              <a:pPr/>
              <a:t>32</a:t>
            </a:fld>
            <a:endParaRPr lang="en-GB"/>
          </a:p>
        </p:txBody>
      </p:sp>
      <p:sp>
        <p:nvSpPr>
          <p:cNvPr id="108547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7B34579-BAA3-45B5-BE54-37CDEE0AEDD3}" type="slidenum">
              <a:rPr lang="en-GB"/>
              <a:pPr/>
              <a:t>33</a:t>
            </a:fld>
            <a:endParaRPr lang="en-GB"/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2BF07-5018-4829-BCDB-3778A5A69704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1CFD2F6-9F21-4FD1-A20C-3BF7DE03E618}" type="slidenum">
              <a:rPr lang="en-GB"/>
              <a:pPr/>
              <a:t>35</a:t>
            </a:fld>
            <a:endParaRPr lang="en-GB"/>
          </a:p>
        </p:txBody>
      </p:sp>
      <p:sp>
        <p:nvSpPr>
          <p:cNvPr id="111619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0281B09-64A7-41F4-822B-9E05F267431A}" type="slidenum">
              <a:rPr lang="en-GB"/>
              <a:pPr/>
              <a:t>36</a:t>
            </a:fld>
            <a:endParaRPr lang="en-GB"/>
          </a:p>
        </p:txBody>
      </p:sp>
      <p:sp>
        <p:nvSpPr>
          <p:cNvPr id="112643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F436F8-CBFF-4A1F-B7B0-097EF42FECF4}" type="slidenum">
              <a:rPr lang="en-GB"/>
              <a:pPr/>
              <a:t>37</a:t>
            </a:fld>
            <a:endParaRPr lang="en-GB"/>
          </a:p>
        </p:txBody>
      </p:sp>
      <p:sp>
        <p:nvSpPr>
          <p:cNvPr id="122883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274C0DF-AFF7-463D-BC50-239FF33912B8}" type="slidenum">
              <a:rPr lang="en-GB"/>
              <a:pPr/>
              <a:t>38</a:t>
            </a:fld>
            <a:endParaRPr lang="en-GB"/>
          </a:p>
        </p:txBody>
      </p:sp>
      <p:sp>
        <p:nvSpPr>
          <p:cNvPr id="124931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8B94C7-69E6-41A1-87D6-22AD72408833}" type="slidenum">
              <a:rPr lang="en-GB"/>
              <a:pPr/>
              <a:t>39</a:t>
            </a:fld>
            <a:endParaRPr lang="en-GB"/>
          </a:p>
        </p:txBody>
      </p:sp>
      <p:sp>
        <p:nvSpPr>
          <p:cNvPr id="125955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2BF07-5018-4829-BCDB-3778A5A69704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DC485E8-7012-4BAB-998B-BE6E4A11D990}" type="slidenum">
              <a:rPr lang="en-GB"/>
              <a:pPr/>
              <a:t>4</a:t>
            </a:fld>
            <a:endParaRPr lang="en-GB"/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CBC82F-A395-482E-9AC4-AEB20A270379}" type="slidenum">
              <a:rPr lang="en-GB"/>
              <a:pPr/>
              <a:t>5</a:t>
            </a:fld>
            <a:endParaRPr lang="en-GB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0FFFD1-AE78-4100-9A3A-E92F00040189}" type="slidenum">
              <a:rPr lang="en-GB"/>
              <a:pPr/>
              <a:t>6</a:t>
            </a:fld>
            <a:endParaRPr lang="en-GB"/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8ABE8FD-147B-45AC-90C0-D0B30C2F9FF0}" type="slidenum">
              <a:rPr lang="en-GB"/>
              <a:pPr/>
              <a:t>7</a:t>
            </a:fld>
            <a:endParaRPr lang="en-GB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DB84D4-BD5F-4345-9535-F27C4245D5EA}" type="slidenum">
              <a:rPr lang="en-GB"/>
              <a:pPr/>
              <a:t>8</a:t>
            </a:fld>
            <a:endParaRPr lang="en-GB"/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57176BE-C22E-4F22-8A99-5D47773C863E}" type="slidenum">
              <a:rPr lang="en-GB"/>
              <a:pPr/>
              <a:t>9</a:t>
            </a:fld>
            <a:endParaRPr lang="en-GB"/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947739" y="685947"/>
            <a:ext cx="4960937" cy="342826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839"/>
            <a:ext cx="5481638" cy="411275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584" y="5924872"/>
            <a:ext cx="5752728" cy="52846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GB" dirty="0"/>
          </a:p>
        </p:txBody>
      </p:sp>
      <p:pic>
        <p:nvPicPr>
          <p:cNvPr id="7" name="Picture 6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38584" y="6309320"/>
            <a:ext cx="5689600" cy="647700"/>
          </a:xfrm>
        </p:spPr>
        <p:txBody>
          <a:bodyPr>
            <a:normAutofit/>
          </a:bodyPr>
          <a:lstStyle>
            <a:lvl1pPr>
              <a:buNone/>
              <a:defRPr sz="2000" b="0" baseline="0">
                <a:solidFill>
                  <a:schemeClr val="accent3"/>
                </a:solidFill>
              </a:defRPr>
            </a:lvl1pPr>
            <a:lvl5pPr algn="l">
              <a:buNone/>
              <a:defRPr/>
            </a:lvl5pPr>
          </a:lstStyle>
          <a:p>
            <a:pPr lvl="0"/>
            <a:r>
              <a:rPr lang="en-GB" dirty="0" smtClean="0"/>
              <a:t>Speaker, Month YYYY</a:t>
            </a:r>
            <a:endParaRPr lang="en-GB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6296" y="260648"/>
            <a:ext cx="1728192" cy="5865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7909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417" y="1892778"/>
            <a:ext cx="4677687" cy="2143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EA463-01D7-4F35-A57C-0F538B4987D5}" type="slidenum">
              <a:rPr lang="en-GB"/>
              <a:pPr>
                <a:defRPr/>
              </a:pPr>
              <a:t>‹#›</a:t>
            </a:fld>
            <a:r>
              <a:rPr lang="en-GB"/>
              <a:t> / 75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E3252-70F1-4BB0-AE99-43E5D36DC2C8}" type="slidenum">
              <a:rPr lang="en-GB"/>
              <a:pPr>
                <a:defRPr/>
              </a:pPr>
              <a:t>‹#›</a:t>
            </a:fld>
            <a:r>
              <a:rPr lang="en-GB"/>
              <a:t> / 75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Survivng the end of frequency scaling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E7DA-F94B-4684-82D1-1B40ABCED2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2-MaxBlue-0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E2A2-5F50-45A9-B0ED-7EB9A391C6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ttom-wave3-MaxBlue.png"/>
          <p:cNvPicPr>
            <a:picLocks noChangeAspect="1"/>
          </p:cNvPicPr>
          <p:nvPr/>
        </p:nvPicPr>
        <p:blipFill>
          <a:blip r:embed="rId13" cstate="print"/>
          <a:srcRect t="8984" r="28654" b="31546"/>
          <a:stretch>
            <a:fillRect/>
          </a:stretch>
        </p:blipFill>
        <p:spPr>
          <a:xfrm>
            <a:off x="0" y="6237312"/>
            <a:ext cx="9144000" cy="6480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9" name="Picture 8" descr="FullLogoVector_Inverted3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856282" y="6355746"/>
            <a:ext cx="1180214" cy="467540"/>
          </a:xfrm>
          <a:prstGeom prst="rect">
            <a:avLst/>
          </a:prstGeom>
          <a:effectLst>
            <a:outerShdw blurRad="50800" dist="38100" dir="2700000" algn="ctr" rotWithShape="0">
              <a:schemeClr val="accent5">
                <a:alpha val="70000"/>
              </a:scheme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7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fld id="{F162D9C5-9C72-4C75-A1BC-B4986A40F6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0736" y="6552076"/>
            <a:ext cx="2895600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9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7373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Presenter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MaxAcademy</a:t>
            </a:r>
            <a:r>
              <a:rPr lang="en-GB" dirty="0" smtClean="0"/>
              <a:t> Lecture Series – V1.0, September 2011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Stream Scheduling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9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40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41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43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44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6" name="AutoShape 9"/>
          <p:cNvCxnSpPr>
            <a:cxnSpLocks noChangeShapeType="1"/>
            <a:stCxn id="52" idx="1"/>
            <a:endCxn id="38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7" name="AutoShape 10"/>
          <p:cNvCxnSpPr>
            <a:cxnSpLocks noChangeShapeType="1"/>
            <a:stCxn id="44" idx="1"/>
            <a:endCxn id="38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8" name="AutoShape 11"/>
          <p:cNvCxnSpPr>
            <a:cxnSpLocks noChangeShapeType="1"/>
            <a:stCxn id="55" idx="1"/>
            <a:endCxn id="39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" name="AutoShape 12"/>
          <p:cNvCxnSpPr>
            <a:cxnSpLocks noChangeShapeType="1"/>
            <a:stCxn id="38" idx="4"/>
            <a:endCxn id="39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0" name="AutoShape 13"/>
          <p:cNvCxnSpPr>
            <a:cxnSpLocks noChangeShapeType="1"/>
            <a:stCxn id="39" idx="4"/>
            <a:endCxn id="41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1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52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54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55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57" name="AutoShape 30"/>
          <p:cNvSpPr>
            <a:spLocks noChangeArrowheads="1"/>
          </p:cNvSpPr>
          <p:nvPr/>
        </p:nvSpPr>
        <p:spPr bwMode="auto">
          <a:xfrm>
            <a:off x="5029200" y="22860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C3C6D-1AB6-4A85-A907-638D0005A7CA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1282" name="Oval 30"/>
          <p:cNvSpPr>
            <a:spLocks noChangeArrowheads="1"/>
          </p:cNvSpPr>
          <p:nvPr/>
        </p:nvSpPr>
        <p:spPr bwMode="auto">
          <a:xfrm>
            <a:off x="2514600" y="2286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83" name="Oval 31"/>
          <p:cNvSpPr>
            <a:spLocks noChangeArrowheads="1"/>
          </p:cNvSpPr>
          <p:nvPr/>
        </p:nvSpPr>
        <p:spPr bwMode="auto">
          <a:xfrm>
            <a:off x="3886200" y="2286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284" name="Oval 32"/>
          <p:cNvSpPr>
            <a:spLocks noChangeArrowheads="1"/>
          </p:cNvSpPr>
          <p:nvPr/>
        </p:nvSpPr>
        <p:spPr bwMode="auto">
          <a:xfrm>
            <a:off x="5257800" y="2286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8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39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5" name="AutoShape 9"/>
          <p:cNvCxnSpPr>
            <a:cxnSpLocks noChangeShapeType="1"/>
            <a:stCxn id="51" idx="1"/>
            <a:endCxn id="37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" name="AutoShape 10"/>
          <p:cNvCxnSpPr>
            <a:cxnSpLocks noChangeShapeType="1"/>
            <a:stCxn id="43" idx="1"/>
            <a:endCxn id="37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7" name="AutoShape 11"/>
          <p:cNvCxnSpPr>
            <a:cxnSpLocks noChangeShapeType="1"/>
            <a:stCxn id="54" idx="1"/>
            <a:endCxn id="38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8" name="AutoShape 12"/>
          <p:cNvCxnSpPr>
            <a:cxnSpLocks noChangeShapeType="1"/>
            <a:stCxn id="37" idx="4"/>
            <a:endCxn id="38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" name="AutoShape 13"/>
          <p:cNvCxnSpPr>
            <a:cxnSpLocks noChangeShapeType="1"/>
            <a:stCxn id="38" idx="4"/>
            <a:endCxn id="40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0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51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53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54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56" name="AutoShape 30"/>
          <p:cNvSpPr>
            <a:spLocks noChangeArrowheads="1"/>
          </p:cNvSpPr>
          <p:nvPr/>
        </p:nvSpPr>
        <p:spPr bwMode="auto">
          <a:xfrm>
            <a:off x="5029200" y="22860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044966-5B46-4BD8-AE56-6B2D2201AABD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2306" name="Oval 30"/>
          <p:cNvSpPr>
            <a:spLocks noChangeArrowheads="1"/>
          </p:cNvSpPr>
          <p:nvPr/>
        </p:nvSpPr>
        <p:spPr bwMode="auto">
          <a:xfrm>
            <a:off x="3200400" y="2971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307" name="Oval 31"/>
          <p:cNvSpPr>
            <a:spLocks noChangeArrowheads="1"/>
          </p:cNvSpPr>
          <p:nvPr/>
        </p:nvSpPr>
        <p:spPr bwMode="auto">
          <a:xfrm>
            <a:off x="5257800" y="2971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8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39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5" name="AutoShape 9"/>
          <p:cNvCxnSpPr>
            <a:cxnSpLocks noChangeShapeType="1"/>
            <a:stCxn id="51" idx="1"/>
            <a:endCxn id="37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" name="AutoShape 10"/>
          <p:cNvCxnSpPr>
            <a:cxnSpLocks noChangeShapeType="1"/>
            <a:stCxn id="43" idx="1"/>
            <a:endCxn id="37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7" name="AutoShape 11"/>
          <p:cNvCxnSpPr>
            <a:cxnSpLocks noChangeShapeType="1"/>
            <a:stCxn id="54" idx="1"/>
            <a:endCxn id="38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8" name="AutoShape 12"/>
          <p:cNvCxnSpPr>
            <a:cxnSpLocks noChangeShapeType="1"/>
            <a:stCxn id="37" idx="4"/>
            <a:endCxn id="38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" name="AutoShape 13"/>
          <p:cNvCxnSpPr>
            <a:cxnSpLocks noChangeShapeType="1"/>
            <a:stCxn id="38" idx="4"/>
            <a:endCxn id="40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0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51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53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54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56" name="AutoShape 30"/>
          <p:cNvSpPr>
            <a:spLocks noChangeArrowheads="1"/>
          </p:cNvSpPr>
          <p:nvPr/>
        </p:nvSpPr>
        <p:spPr bwMode="auto">
          <a:xfrm>
            <a:off x="5029200" y="22860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DE6ADA-6BF7-4615-842B-BD78725D0E9A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3327" name="Oval 25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330" name="Oval 30"/>
          <p:cNvSpPr>
            <a:spLocks noChangeArrowheads="1"/>
          </p:cNvSpPr>
          <p:nvPr/>
        </p:nvSpPr>
        <p:spPr bwMode="auto">
          <a:xfrm>
            <a:off x="5029200" y="3657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57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58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59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61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62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64" name="AutoShape 9"/>
          <p:cNvCxnSpPr>
            <a:cxnSpLocks noChangeShapeType="1"/>
            <a:stCxn id="70" idx="1"/>
            <a:endCxn id="56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5" name="AutoShape 10"/>
          <p:cNvCxnSpPr>
            <a:cxnSpLocks noChangeShapeType="1"/>
            <a:stCxn id="62" idx="1"/>
            <a:endCxn id="56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6" name="AutoShape 11"/>
          <p:cNvCxnSpPr>
            <a:cxnSpLocks noChangeShapeType="1"/>
            <a:stCxn id="73" idx="1"/>
            <a:endCxn id="57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7" name="AutoShape 12"/>
          <p:cNvCxnSpPr>
            <a:cxnSpLocks noChangeShapeType="1"/>
            <a:stCxn id="56" idx="4"/>
            <a:endCxn id="57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8" name="AutoShape 13"/>
          <p:cNvCxnSpPr>
            <a:cxnSpLocks noChangeShapeType="1"/>
            <a:stCxn id="57" idx="4"/>
            <a:endCxn id="59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69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70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72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73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75" name="AutoShape 30"/>
          <p:cNvSpPr>
            <a:spLocks noChangeArrowheads="1"/>
          </p:cNvSpPr>
          <p:nvPr/>
        </p:nvSpPr>
        <p:spPr bwMode="auto">
          <a:xfrm>
            <a:off x="5029200" y="22860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78CDC9-35C2-4688-BA5E-2A2FE5749FC7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4354" name="Oval 30"/>
          <p:cNvSpPr>
            <a:spLocks noChangeArrowheads="1"/>
          </p:cNvSpPr>
          <p:nvPr/>
        </p:nvSpPr>
        <p:spPr bwMode="auto">
          <a:xfrm>
            <a:off x="4343400" y="4343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8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39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5" name="AutoShape 9"/>
          <p:cNvCxnSpPr>
            <a:cxnSpLocks noChangeShapeType="1"/>
            <a:stCxn id="51" idx="1"/>
            <a:endCxn id="37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" name="AutoShape 10"/>
          <p:cNvCxnSpPr>
            <a:cxnSpLocks noChangeShapeType="1"/>
            <a:stCxn id="43" idx="1"/>
            <a:endCxn id="37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7" name="AutoShape 11"/>
          <p:cNvCxnSpPr>
            <a:cxnSpLocks noChangeShapeType="1"/>
            <a:stCxn id="54" idx="1"/>
            <a:endCxn id="38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8" name="AutoShape 12"/>
          <p:cNvCxnSpPr>
            <a:cxnSpLocks noChangeShapeType="1"/>
            <a:stCxn id="37" idx="4"/>
            <a:endCxn id="38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" name="AutoShape 13"/>
          <p:cNvCxnSpPr>
            <a:cxnSpLocks noChangeShapeType="1"/>
            <a:stCxn id="38" idx="4"/>
            <a:endCxn id="40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0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51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53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54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56" name="AutoShape 30"/>
          <p:cNvSpPr>
            <a:spLocks noChangeArrowheads="1"/>
          </p:cNvSpPr>
          <p:nvPr/>
        </p:nvSpPr>
        <p:spPr bwMode="auto">
          <a:xfrm>
            <a:off x="5029200" y="22860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0E52AF-B45C-4300-B58F-E0C7D8DD57A1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5378" name="Oval 30"/>
          <p:cNvSpPr>
            <a:spLocks noChangeArrowheads="1"/>
          </p:cNvSpPr>
          <p:nvPr/>
        </p:nvSpPr>
        <p:spPr bwMode="auto">
          <a:xfrm>
            <a:off x="4343400" y="5257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395536" y="4437112"/>
            <a:ext cx="3312368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b"/>
          <a:lstStyle/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Success!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stream scheduling algorithm transforms an abstract dataflow graph into one that produces the correct results given the latencies of the operations</a:t>
            </a:r>
          </a:p>
          <a:p>
            <a:r>
              <a:rPr lang="en-GB" dirty="0" smtClean="0"/>
              <a:t>Can be automatically applied on a large dataflow graph (many thousands of nodes)</a:t>
            </a:r>
          </a:p>
          <a:p>
            <a:r>
              <a:rPr lang="en-GB" dirty="0" smtClean="0"/>
              <a:t>Can try to optimize for various metrics</a:t>
            </a:r>
          </a:p>
          <a:p>
            <a:pPr lvl="1"/>
            <a:r>
              <a:rPr lang="en-GB" dirty="0" smtClean="0"/>
              <a:t>Latency from inputs to outputs</a:t>
            </a:r>
          </a:p>
          <a:p>
            <a:pPr lvl="1"/>
            <a:r>
              <a:rPr lang="en-GB" dirty="0" smtClean="0"/>
              <a:t>Amount of buffering inserted </a:t>
            </a:r>
            <a:r>
              <a:rPr lang="en-GB" dirty="0" smtClean="0">
                <a:sym typeface="Wingdings" pitchFamily="2" charset="2"/>
              </a:rPr>
              <a:t> generally most interesting</a:t>
            </a:r>
            <a:endParaRPr lang="en-GB" dirty="0" smtClean="0"/>
          </a:p>
          <a:p>
            <a:pPr lvl="1"/>
            <a:r>
              <a:rPr lang="en-GB" dirty="0" smtClean="0"/>
              <a:t>Area (resource sharing)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Stream Scheduling Algorithms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2AAEC7-25A5-42B5-9244-826307AEBDD5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710532" y="2481263"/>
            <a:ext cx="5722937" cy="1404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800">
                <a:solidFill>
                  <a:srgbClr val="000000"/>
                </a:solidFill>
              </a:rPr>
              <a:t>ASAP</a:t>
            </a:r>
          </a:p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800">
                <a:solidFill>
                  <a:srgbClr val="000000"/>
                </a:solidFill>
              </a:rPr>
              <a:t>As Soon As Possible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7155D-13CC-41B3-AD3E-7BA051CABE2A}" type="slidenum">
              <a:rPr lang="en-GB" smtClean="0"/>
              <a:pPr/>
              <a:t>17</a:t>
            </a:fld>
            <a:endParaRPr lang="en-GB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17435" name="Freeform 2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6" name="Text Box 3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17433" name="Freeform 5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4" name="Text Box 6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17431" name="Freeform 8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2" name="Text Box 9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17429" name="Freeform 11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0" name="Text Box 12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17427" name="Freeform 14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28" name="Text Box 15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17425" name="Freeform 17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  <a:br>
                <a:rPr lang="en-GB">
                  <a:solidFill>
                    <a:srgbClr val="000000"/>
                  </a:solidFill>
                </a:rPr>
              </a:br>
              <a:r>
                <a:rPr lang="en-GB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17417" name="Text Box 19"/>
          <p:cNvSpPr txBox="1">
            <a:spLocks noChangeArrowheads="1"/>
          </p:cNvSpPr>
          <p:nvPr/>
        </p:nvSpPr>
        <p:spPr bwMode="auto">
          <a:xfrm>
            <a:off x="24368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418" name="Text Box 20"/>
          <p:cNvSpPr txBox="1">
            <a:spLocks noChangeArrowheads="1"/>
          </p:cNvSpPr>
          <p:nvPr/>
        </p:nvSpPr>
        <p:spPr bwMode="auto">
          <a:xfrm>
            <a:off x="51800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38084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7420" name="AutoShape 22"/>
          <p:cNvCxnSpPr>
            <a:cxnSpLocks noChangeShapeType="1"/>
          </p:cNvCxnSpPr>
          <p:nvPr/>
        </p:nvCxnSpPr>
        <p:spPr bwMode="auto">
          <a:xfrm>
            <a:off x="5486400" y="1600200"/>
            <a:ext cx="6350" cy="10350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21" name="AutoShape 23"/>
          <p:cNvCxnSpPr>
            <a:cxnSpLocks noChangeShapeType="1"/>
          </p:cNvCxnSpPr>
          <p:nvPr/>
        </p:nvCxnSpPr>
        <p:spPr bwMode="auto">
          <a:xfrm>
            <a:off x="2743200" y="1600200"/>
            <a:ext cx="6350" cy="10350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22" name="AutoShape 24"/>
          <p:cNvCxnSpPr>
            <a:cxnSpLocks noChangeShapeType="1"/>
          </p:cNvCxnSpPr>
          <p:nvPr/>
        </p:nvCxnSpPr>
        <p:spPr bwMode="auto">
          <a:xfrm>
            <a:off x="4114800" y="1600200"/>
            <a:ext cx="6350" cy="10350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423" name="Text Box 25"/>
          <p:cNvSpPr txBox="1">
            <a:spLocks noChangeArrowheads="1"/>
          </p:cNvSpPr>
          <p:nvPr/>
        </p:nvSpPr>
        <p:spPr bwMode="auto">
          <a:xfrm>
            <a:off x="1446213" y="3886200"/>
            <a:ext cx="5868987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>
                <a:solidFill>
                  <a:srgbClr val="000000"/>
                </a:solidFill>
              </a:rPr>
              <a:t>Build up circuit incrementally</a:t>
            </a:r>
          </a:p>
        </p:txBody>
      </p:sp>
      <p:sp>
        <p:nvSpPr>
          <p:cNvPr id="17424" name="Text Box 26"/>
          <p:cNvSpPr txBox="1">
            <a:spLocks noChangeArrowheads="1"/>
          </p:cNvSpPr>
          <p:nvPr/>
        </p:nvSpPr>
        <p:spPr bwMode="auto">
          <a:xfrm>
            <a:off x="1961356" y="5168900"/>
            <a:ext cx="4838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>
                <a:solidFill>
                  <a:srgbClr val="000000"/>
                </a:solidFill>
              </a:rPr>
              <a:t>Keeping track of latencies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D1CEDE-A95B-436E-B829-674C04BC7215}" type="slidenum">
              <a:rPr lang="en-GB"/>
              <a:pPr/>
              <a:t>18</a:t>
            </a:fld>
            <a:r>
              <a:rPr lang="en-GB" dirty="0"/>
              <a:t> </a:t>
            </a:r>
          </a:p>
        </p:txBody>
      </p:sp>
      <p:sp>
        <p:nvSpPr>
          <p:cNvPr id="18435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18461" name="Freeform 3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2" name="Text Box 4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18459" name="Freeform 6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0" name="Text Box 7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cxnSp>
        <p:nvCxnSpPr>
          <p:cNvPr id="18438" name="AutoShape 8"/>
          <p:cNvCxnSpPr>
            <a:cxnSpLocks noChangeShapeType="1"/>
            <a:stCxn id="18459" idx="1"/>
            <a:endCxn id="18435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39" name="AutoShape 9"/>
          <p:cNvCxnSpPr>
            <a:cxnSpLocks noChangeShapeType="1"/>
            <a:stCxn id="18461" idx="1"/>
            <a:endCxn id="18435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18457" name="Freeform 11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8" name="Text Box 12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18455" name="Freeform 14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6" name="Text Box 15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18453" name="Freeform 17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4" name="Text Box 18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18451" name="Freeform 20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2" name="Text Box 21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  <a:br>
                <a:rPr lang="en-GB">
                  <a:solidFill>
                    <a:srgbClr val="000000"/>
                  </a:solidFill>
                </a:rPr>
              </a:br>
              <a:r>
                <a:rPr lang="en-GB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18444" name="Text Box 22"/>
          <p:cNvSpPr txBox="1">
            <a:spLocks noChangeArrowheads="1"/>
          </p:cNvSpPr>
          <p:nvPr/>
        </p:nvSpPr>
        <p:spPr bwMode="auto">
          <a:xfrm>
            <a:off x="24368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8445" name="Text Box 23"/>
          <p:cNvSpPr txBox="1">
            <a:spLocks noChangeArrowheads="1"/>
          </p:cNvSpPr>
          <p:nvPr/>
        </p:nvSpPr>
        <p:spPr bwMode="auto">
          <a:xfrm>
            <a:off x="51800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8446" name="Text Box 24"/>
          <p:cNvSpPr txBox="1">
            <a:spLocks noChangeArrowheads="1"/>
          </p:cNvSpPr>
          <p:nvPr/>
        </p:nvSpPr>
        <p:spPr bwMode="auto">
          <a:xfrm>
            <a:off x="38084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8447" name="Text Box 25"/>
          <p:cNvSpPr txBox="1">
            <a:spLocks noChangeArrowheads="1"/>
          </p:cNvSpPr>
          <p:nvPr/>
        </p:nvSpPr>
        <p:spPr bwMode="auto">
          <a:xfrm>
            <a:off x="3119438" y="2971800"/>
            <a:ext cx="3095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448" name="Text Box 26"/>
          <p:cNvSpPr txBox="1">
            <a:spLocks noChangeArrowheads="1"/>
          </p:cNvSpPr>
          <p:nvPr/>
        </p:nvSpPr>
        <p:spPr bwMode="auto">
          <a:xfrm>
            <a:off x="2971800" y="2743200"/>
            <a:ext cx="2286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49" name="AutoShape 27"/>
          <p:cNvCxnSpPr>
            <a:cxnSpLocks noChangeShapeType="1"/>
          </p:cNvCxnSpPr>
          <p:nvPr/>
        </p:nvCxnSpPr>
        <p:spPr bwMode="auto">
          <a:xfrm>
            <a:off x="5486400" y="1600200"/>
            <a:ext cx="6350" cy="10350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8450" name="AutoShape 28"/>
          <p:cNvCxnSpPr>
            <a:cxnSpLocks noChangeShapeType="1"/>
          </p:cNvCxnSpPr>
          <p:nvPr/>
        </p:nvCxnSpPr>
        <p:spPr bwMode="auto">
          <a:xfrm>
            <a:off x="3429000" y="29718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A622F-BE67-4BE0-AAA2-917DCC8FF029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19459" name="AutoShape 1"/>
          <p:cNvSpPr>
            <a:spLocks noChangeArrowheads="1"/>
          </p:cNvSpPr>
          <p:nvPr/>
        </p:nvSpPr>
        <p:spPr bwMode="auto">
          <a:xfrm>
            <a:off x="2971800" y="2743200"/>
            <a:ext cx="685800" cy="685800"/>
          </a:xfrm>
          <a:prstGeom prst="roundRect">
            <a:avLst>
              <a:gd name="adj" fmla="val 231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2"/>
          <p:cNvSpPr>
            <a:spLocks noChangeArrowheads="1"/>
          </p:cNvSpPr>
          <p:nvPr/>
        </p:nvSpPr>
        <p:spPr bwMode="auto">
          <a:xfrm>
            <a:off x="5029200" y="1371600"/>
            <a:ext cx="685800" cy="685800"/>
          </a:xfrm>
          <a:prstGeom prst="roundRect">
            <a:avLst>
              <a:gd name="adj" fmla="val 231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3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19489" name="Freeform 6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90" name="Text Box 7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19487" name="Freeform 9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88" name="Text Box 10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cxnSp>
        <p:nvCxnSpPr>
          <p:cNvPr id="19465" name="AutoShape 11"/>
          <p:cNvCxnSpPr>
            <a:cxnSpLocks noChangeShapeType="1"/>
            <a:stCxn id="19487" idx="1"/>
            <a:endCxn id="19461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66" name="AutoShape 12"/>
          <p:cNvCxnSpPr>
            <a:cxnSpLocks noChangeShapeType="1"/>
            <a:stCxn id="19489" idx="1"/>
            <a:endCxn id="19461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67" name="AutoShape 13"/>
          <p:cNvCxnSpPr>
            <a:cxnSpLocks noChangeShapeType="1"/>
            <a:stCxn id="19479" idx="1"/>
            <a:endCxn id="19462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68" name="AutoShape 14"/>
          <p:cNvCxnSpPr>
            <a:cxnSpLocks noChangeShapeType="1"/>
            <a:stCxn id="19461" idx="4"/>
            <a:endCxn id="19462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19485" name="Freeform 16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86" name="Text Box 17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19483" name="Freeform 19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84" name="Text Box 20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19481" name="Freeform 22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82" name="Text Box 23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19479" name="Freeform 25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80" name="Text Box 26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  <a:br>
                <a:rPr lang="en-GB">
                  <a:solidFill>
                    <a:srgbClr val="000000"/>
                  </a:solidFill>
                </a:rPr>
              </a:br>
              <a:r>
                <a:rPr lang="en-GB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19473" name="Text Box 27"/>
          <p:cNvSpPr txBox="1">
            <a:spLocks noChangeArrowheads="1"/>
          </p:cNvSpPr>
          <p:nvPr/>
        </p:nvSpPr>
        <p:spPr bwMode="auto">
          <a:xfrm>
            <a:off x="3119438" y="2971800"/>
            <a:ext cx="3095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74" name="Text Box 28"/>
          <p:cNvSpPr txBox="1">
            <a:spLocks noChangeArrowheads="1"/>
          </p:cNvSpPr>
          <p:nvPr/>
        </p:nvSpPr>
        <p:spPr bwMode="auto">
          <a:xfrm>
            <a:off x="24368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9475" name="Text Box 29"/>
          <p:cNvSpPr txBox="1">
            <a:spLocks noChangeArrowheads="1"/>
          </p:cNvSpPr>
          <p:nvPr/>
        </p:nvSpPr>
        <p:spPr bwMode="auto">
          <a:xfrm>
            <a:off x="51800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476" name="Text Box 30"/>
          <p:cNvSpPr txBox="1">
            <a:spLocks noChangeArrowheads="1"/>
          </p:cNvSpPr>
          <p:nvPr/>
        </p:nvSpPr>
        <p:spPr bwMode="auto">
          <a:xfrm>
            <a:off x="38084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9477" name="AutoShape 31"/>
          <p:cNvCxnSpPr>
            <a:cxnSpLocks noChangeShapeType="1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478" name="Text Box 32"/>
          <p:cNvSpPr txBox="1">
            <a:spLocks noChangeArrowheads="1"/>
          </p:cNvSpPr>
          <p:nvPr/>
        </p:nvSpPr>
        <p:spPr bwMode="auto">
          <a:xfrm>
            <a:off x="1160463" y="5341938"/>
            <a:ext cx="6383337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>
                <a:solidFill>
                  <a:srgbClr val="000000"/>
                </a:solidFill>
              </a:rPr>
              <a:t>Input latencies are mismatched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Latencies in stream computing</a:t>
            </a:r>
          </a:p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Scheduling </a:t>
            </a:r>
            <a:r>
              <a:rPr lang="en-GB" dirty="0" smtClean="0"/>
              <a:t>algorithms</a:t>
            </a:r>
          </a:p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Stream offsets</a:t>
            </a:r>
            <a:endParaRPr lang="en-GB" dirty="0" smtClean="0"/>
          </a:p>
        </p:txBody>
      </p:sp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0C72FF-54F0-4B84-8E16-1C5EC40C954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Overview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85F99F-9B8C-47BB-A84B-98B18C4F3B3C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20483" name="AutoShape 1"/>
          <p:cNvSpPr>
            <a:spLocks noChangeArrowheads="1"/>
          </p:cNvSpPr>
          <p:nvPr/>
        </p:nvSpPr>
        <p:spPr bwMode="auto">
          <a:xfrm>
            <a:off x="4572000" y="2057400"/>
            <a:ext cx="1828800" cy="1143000"/>
          </a:xfrm>
          <a:prstGeom prst="roundRect">
            <a:avLst>
              <a:gd name="adj" fmla="val 139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2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0485" name="Oval 3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0515" name="Freeform 5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6" name="Text Box 6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0513" name="Freeform 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4" name="Text Box 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cxnSp>
        <p:nvCxnSpPr>
          <p:cNvPr id="20488" name="AutoShape 10"/>
          <p:cNvCxnSpPr>
            <a:cxnSpLocks noChangeShapeType="1"/>
            <a:stCxn id="20513" idx="1"/>
            <a:endCxn id="20484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489" name="AutoShape 11"/>
          <p:cNvCxnSpPr>
            <a:cxnSpLocks noChangeShapeType="1"/>
            <a:stCxn id="20515" idx="1"/>
            <a:endCxn id="20484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490" name="AutoShape 12"/>
          <p:cNvCxnSpPr>
            <a:cxnSpLocks noChangeShapeType="1"/>
            <a:stCxn id="20505" idx="1"/>
            <a:endCxn id="20485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491" name="AutoShape 13"/>
          <p:cNvCxnSpPr>
            <a:cxnSpLocks noChangeShapeType="1"/>
            <a:stCxn id="20484" idx="4"/>
            <a:endCxn id="20485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492" name="AutoShape 14"/>
          <p:cNvCxnSpPr>
            <a:cxnSpLocks noChangeShapeType="1"/>
            <a:stCxn id="20485" idx="4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0511" name="Freeform 16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2" name="Text Box 17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0509" name="Freeform 19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0" name="Text Box 20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0507" name="Freeform 22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08" name="Text Box 23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20505" name="Freeform 25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  <a:br>
                <a:rPr lang="en-GB">
                  <a:solidFill>
                    <a:srgbClr val="000000"/>
                  </a:solidFill>
                </a:rPr>
              </a:br>
              <a:r>
                <a:rPr lang="en-GB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20497" name="AutoShape 27"/>
          <p:cNvSpPr>
            <a:spLocks noChangeArrowheads="1"/>
          </p:cNvSpPr>
          <p:nvPr/>
        </p:nvSpPr>
        <p:spPr bwMode="auto">
          <a:xfrm>
            <a:off x="5029200" y="22860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28"/>
          <p:cNvSpPr txBox="1">
            <a:spLocks noChangeArrowheads="1"/>
          </p:cNvSpPr>
          <p:nvPr/>
        </p:nvSpPr>
        <p:spPr bwMode="auto">
          <a:xfrm>
            <a:off x="24368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499" name="Text Box 29"/>
          <p:cNvSpPr txBox="1">
            <a:spLocks noChangeArrowheads="1"/>
          </p:cNvSpPr>
          <p:nvPr/>
        </p:nvSpPr>
        <p:spPr bwMode="auto">
          <a:xfrm>
            <a:off x="51800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500" name="Text Box 30"/>
          <p:cNvSpPr txBox="1">
            <a:spLocks noChangeArrowheads="1"/>
          </p:cNvSpPr>
          <p:nvPr/>
        </p:nvSpPr>
        <p:spPr bwMode="auto">
          <a:xfrm>
            <a:off x="38084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501" name="Text Box 31"/>
          <p:cNvSpPr txBox="1">
            <a:spLocks noChangeArrowheads="1"/>
          </p:cNvSpPr>
          <p:nvPr/>
        </p:nvSpPr>
        <p:spPr bwMode="auto">
          <a:xfrm>
            <a:off x="3119438" y="2971800"/>
            <a:ext cx="3095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502" name="Text Box 32"/>
          <p:cNvSpPr txBox="1">
            <a:spLocks noChangeArrowheads="1"/>
          </p:cNvSpPr>
          <p:nvPr/>
        </p:nvSpPr>
        <p:spPr bwMode="auto">
          <a:xfrm>
            <a:off x="5176838" y="2743200"/>
            <a:ext cx="3095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503" name="Text Box 33"/>
          <p:cNvSpPr txBox="1">
            <a:spLocks noChangeArrowheads="1"/>
          </p:cNvSpPr>
          <p:nvPr/>
        </p:nvSpPr>
        <p:spPr bwMode="auto">
          <a:xfrm>
            <a:off x="4265613" y="43434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504" name="Text Box 34"/>
          <p:cNvSpPr txBox="1">
            <a:spLocks noChangeArrowheads="1"/>
          </p:cNvSpPr>
          <p:nvPr/>
        </p:nvSpPr>
        <p:spPr bwMode="auto">
          <a:xfrm>
            <a:off x="2743200" y="5341938"/>
            <a:ext cx="3167063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>
                <a:solidFill>
                  <a:srgbClr val="000000"/>
                </a:solidFill>
              </a:rPr>
              <a:t>Insert buffering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E8E72-86D7-4F9D-8E6D-809289576B77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21507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1508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21540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41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1538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9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1536" name="Freeform 10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7" name="Text Box 11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cxnSp>
        <p:nvCxnSpPr>
          <p:cNvPr id="21512" name="AutoShape 12"/>
          <p:cNvCxnSpPr>
            <a:cxnSpLocks noChangeShapeType="1"/>
            <a:stCxn id="21536" idx="1"/>
            <a:endCxn id="21507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1513" name="AutoShape 13"/>
          <p:cNvCxnSpPr>
            <a:cxnSpLocks noChangeShapeType="1"/>
            <a:stCxn id="21538" idx="1"/>
            <a:endCxn id="21507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1514" name="AutoShape 14"/>
          <p:cNvCxnSpPr>
            <a:cxnSpLocks noChangeShapeType="1"/>
            <a:stCxn id="21528" idx="1"/>
            <a:endCxn id="21508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1515" name="AutoShape 15"/>
          <p:cNvCxnSpPr>
            <a:cxnSpLocks noChangeShapeType="1"/>
            <a:stCxn id="21507" idx="4"/>
            <a:endCxn id="21508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1516" name="AutoShape 16"/>
          <p:cNvCxnSpPr>
            <a:cxnSpLocks noChangeShapeType="1"/>
            <a:stCxn id="21508" idx="4"/>
            <a:endCxn id="21540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1534" name="Freeform 18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5" name="Text Box 19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1532" name="Freeform 21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3" name="Text Box 22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1530" name="Freeform 24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1" name="Text Box 25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21528" name="Freeform 27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9" name="Text Box 28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21521" name="AutoShape 29"/>
          <p:cNvSpPr>
            <a:spLocks noChangeArrowheads="1"/>
          </p:cNvSpPr>
          <p:nvPr/>
        </p:nvSpPr>
        <p:spPr bwMode="auto">
          <a:xfrm>
            <a:off x="5029200" y="22860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Text Box 30"/>
          <p:cNvSpPr txBox="1">
            <a:spLocks noChangeArrowheads="1"/>
          </p:cNvSpPr>
          <p:nvPr/>
        </p:nvSpPr>
        <p:spPr bwMode="auto">
          <a:xfrm>
            <a:off x="24368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1523" name="Text Box 31"/>
          <p:cNvSpPr txBox="1">
            <a:spLocks noChangeArrowheads="1"/>
          </p:cNvSpPr>
          <p:nvPr/>
        </p:nvSpPr>
        <p:spPr bwMode="auto">
          <a:xfrm>
            <a:off x="51800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1524" name="Text Box 32"/>
          <p:cNvSpPr txBox="1">
            <a:spLocks noChangeArrowheads="1"/>
          </p:cNvSpPr>
          <p:nvPr/>
        </p:nvSpPr>
        <p:spPr bwMode="auto">
          <a:xfrm>
            <a:off x="3808413" y="16002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1525" name="Text Box 33"/>
          <p:cNvSpPr txBox="1">
            <a:spLocks noChangeArrowheads="1"/>
          </p:cNvSpPr>
          <p:nvPr/>
        </p:nvSpPr>
        <p:spPr bwMode="auto">
          <a:xfrm>
            <a:off x="3119438" y="2971800"/>
            <a:ext cx="3095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26" name="Text Box 34"/>
          <p:cNvSpPr txBox="1">
            <a:spLocks noChangeArrowheads="1"/>
          </p:cNvSpPr>
          <p:nvPr/>
        </p:nvSpPr>
        <p:spPr bwMode="auto">
          <a:xfrm>
            <a:off x="5176838" y="2743200"/>
            <a:ext cx="3095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27" name="Text Box 35"/>
          <p:cNvSpPr txBox="1">
            <a:spLocks noChangeArrowheads="1"/>
          </p:cNvSpPr>
          <p:nvPr/>
        </p:nvSpPr>
        <p:spPr bwMode="auto">
          <a:xfrm>
            <a:off x="4265613" y="43434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09296-F52C-4057-8D3F-28307D17E6A4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826419" y="2481263"/>
            <a:ext cx="5491162" cy="1404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800">
                <a:solidFill>
                  <a:srgbClr val="000000"/>
                </a:solidFill>
              </a:rPr>
              <a:t>ALAP</a:t>
            </a:r>
          </a:p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800">
                <a:solidFill>
                  <a:srgbClr val="000000"/>
                </a:solidFill>
              </a:rPr>
              <a:t>As Late As Possible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DCFC9-A652-443C-8C0D-AF9CF4374088}" type="slidenum">
              <a:rPr lang="en-GB" smtClean="0"/>
              <a:pPr/>
              <a:t>23</a:t>
            </a:fld>
            <a:endParaRPr lang="en-GB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23559" name="Freeform 2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0" name="Text Box 3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cxnSp>
        <p:nvCxnSpPr>
          <p:cNvPr id="23556" name="AutoShape 4"/>
          <p:cNvCxnSpPr>
            <a:cxnSpLocks noChangeShapeType="1"/>
            <a:endCxn id="23559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265613" y="4454525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927350" y="2141538"/>
            <a:ext cx="3001963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>
                <a:solidFill>
                  <a:srgbClr val="000000"/>
                </a:solidFill>
              </a:rPr>
              <a:t>Start at output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2C5D4-E790-4EF5-8973-FAB2EB1E20C3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24579" name="AutoShape 1"/>
          <p:cNvSpPr>
            <a:spLocks noChangeArrowheads="1"/>
          </p:cNvSpPr>
          <p:nvPr/>
        </p:nvSpPr>
        <p:spPr bwMode="auto">
          <a:xfrm>
            <a:off x="5029200" y="3429000"/>
            <a:ext cx="457200" cy="457200"/>
          </a:xfrm>
          <a:prstGeom prst="roundRect">
            <a:avLst>
              <a:gd name="adj" fmla="val 231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2"/>
          <p:cNvSpPr>
            <a:spLocks noChangeArrowheads="1"/>
          </p:cNvSpPr>
          <p:nvPr/>
        </p:nvSpPr>
        <p:spPr bwMode="auto">
          <a:xfrm>
            <a:off x="3657600" y="3429000"/>
            <a:ext cx="457200" cy="457200"/>
          </a:xfrm>
          <a:prstGeom prst="roundRect">
            <a:avLst>
              <a:gd name="adj" fmla="val 231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3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24590" name="Freeform 5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91" name="Text Box 6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cxnSp>
        <p:nvCxnSpPr>
          <p:cNvPr id="24583" name="AutoShape 7"/>
          <p:cNvCxnSpPr>
            <a:cxnSpLocks noChangeShapeType="1"/>
            <a:stCxn id="24581" idx="4"/>
            <a:endCxn id="24590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65760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265613" y="4454525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9905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290763" y="914400"/>
            <a:ext cx="4795837" cy="1077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>
                <a:solidFill>
                  <a:srgbClr val="000000"/>
                </a:solidFill>
              </a:rPr>
              <a:t>Latencies are negative</a:t>
            </a:r>
          </a:p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>
                <a:solidFill>
                  <a:srgbClr val="000000"/>
                </a:solidFill>
              </a:rPr>
              <a:t>relative to end of circuit</a:t>
            </a:r>
          </a:p>
        </p:txBody>
      </p:sp>
      <p:cxnSp>
        <p:nvCxnSpPr>
          <p:cNvPr id="24588" name="AutoShape 12"/>
          <p:cNvCxnSpPr>
            <a:cxnSpLocks noChangeShapeType="1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</p:cNvCxnSpPr>
          <p:nvPr/>
        </p:nvCxnSpPr>
        <p:spPr bwMode="auto">
          <a:xfrm flipH="1">
            <a:off x="5029200" y="2743200"/>
            <a:ext cx="4572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CA11E-E931-45EB-8461-DEC02CD0D2E0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25603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5604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25620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1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cxnSp>
        <p:nvCxnSpPr>
          <p:cNvPr id="25606" name="AutoShape 6"/>
          <p:cNvCxnSpPr>
            <a:cxnSpLocks noChangeShapeType="1"/>
            <a:stCxn id="25618" idx="1"/>
            <a:endCxn id="25604" idx="6"/>
          </p:cNvCxnSpPr>
          <p:nvPr/>
        </p:nvCxnSpPr>
        <p:spPr bwMode="auto">
          <a:xfrm flipH="1">
            <a:off x="5029200" y="2743200"/>
            <a:ext cx="4572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607" name="AutoShape 7"/>
          <p:cNvCxnSpPr>
            <a:cxnSpLocks noChangeShapeType="1"/>
            <a:stCxn id="25603" idx="4"/>
            <a:endCxn id="25604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608" name="AutoShape 8"/>
          <p:cNvCxnSpPr>
            <a:cxnSpLocks noChangeShapeType="1"/>
            <a:stCxn id="25604" idx="4"/>
            <a:endCxn id="25620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029200" y="1828800"/>
            <a:ext cx="912813" cy="912813"/>
            <a:chOff x="3168" y="1152"/>
            <a:chExt cx="575" cy="575"/>
          </a:xfrm>
        </p:grpSpPr>
        <p:sp>
          <p:nvSpPr>
            <p:cNvPr id="25618" name="Freeform 10"/>
            <p:cNvSpPr>
              <a:spLocks noChangeArrowheads="1"/>
            </p:cNvSpPr>
            <p:nvPr/>
          </p:nvSpPr>
          <p:spPr bwMode="auto">
            <a:xfrm>
              <a:off x="3168" y="115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9" name="Text Box 11"/>
            <p:cNvSpPr txBox="1">
              <a:spLocks noChangeArrowheads="1"/>
            </p:cNvSpPr>
            <p:nvPr/>
          </p:nvSpPr>
          <p:spPr bwMode="auto">
            <a:xfrm>
              <a:off x="3168" y="115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  <a:br>
                <a:rPr lang="en-GB">
                  <a:solidFill>
                    <a:srgbClr val="000000"/>
                  </a:solidFill>
                </a:rPr>
              </a:br>
              <a:r>
                <a:rPr lang="en-GB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2359025" y="2057400"/>
            <a:ext cx="3841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4114800" y="2057400"/>
            <a:ext cx="4572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4265613" y="4343400"/>
            <a:ext cx="180975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365760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509905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4265613" y="4454525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25616" name="AutoShape 18"/>
          <p:cNvCxnSpPr>
            <a:cxnSpLocks noChangeShapeType="1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617" name="AutoShape 19"/>
          <p:cNvCxnSpPr>
            <a:cxnSpLocks noChangeShapeType="1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32597-A796-4329-BC40-2A08BD416CCF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26627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6628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26659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0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6657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8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6655" name="Freeform 10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6" name="Text Box 11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cxnSp>
        <p:nvCxnSpPr>
          <p:cNvPr id="26632" name="AutoShape 12"/>
          <p:cNvCxnSpPr>
            <a:cxnSpLocks noChangeShapeType="1"/>
            <a:stCxn id="26655" idx="1"/>
            <a:endCxn id="26627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633" name="AutoShape 13"/>
          <p:cNvCxnSpPr>
            <a:cxnSpLocks noChangeShapeType="1"/>
            <a:stCxn id="26657" idx="1"/>
            <a:endCxn id="26627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634" name="AutoShape 14"/>
          <p:cNvCxnSpPr>
            <a:cxnSpLocks noChangeShapeType="1"/>
            <a:stCxn id="26647" idx="1"/>
            <a:endCxn id="26628" idx="6"/>
          </p:cNvCxnSpPr>
          <p:nvPr/>
        </p:nvCxnSpPr>
        <p:spPr bwMode="auto">
          <a:xfrm flipH="1">
            <a:off x="5029200" y="2743200"/>
            <a:ext cx="4572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635" name="AutoShape 15"/>
          <p:cNvCxnSpPr>
            <a:cxnSpLocks noChangeShapeType="1"/>
            <a:stCxn id="26627" idx="4"/>
            <a:endCxn id="26628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636" name="AutoShape 16"/>
          <p:cNvCxnSpPr>
            <a:cxnSpLocks noChangeShapeType="1"/>
            <a:stCxn id="26628" idx="4"/>
            <a:endCxn id="26659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6653" name="Freeform 18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4" name="Text Box 19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6651" name="Freeform 21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2" name="Text Box 22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6649" name="Freeform 24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0" name="Text Box 25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5029200" y="1828800"/>
            <a:ext cx="912813" cy="912813"/>
            <a:chOff x="3168" y="1152"/>
            <a:chExt cx="575" cy="575"/>
          </a:xfrm>
        </p:grpSpPr>
        <p:sp>
          <p:nvSpPr>
            <p:cNvPr id="26647" name="Freeform 27"/>
            <p:cNvSpPr>
              <a:spLocks noChangeArrowheads="1"/>
            </p:cNvSpPr>
            <p:nvPr/>
          </p:nvSpPr>
          <p:spPr bwMode="auto">
            <a:xfrm>
              <a:off x="3168" y="115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8" name="Text Box 28"/>
            <p:cNvSpPr txBox="1">
              <a:spLocks noChangeArrowheads="1"/>
            </p:cNvSpPr>
            <p:nvPr/>
          </p:nvSpPr>
          <p:spPr bwMode="auto">
            <a:xfrm>
              <a:off x="3168" y="115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  <a:br>
                <a:rPr lang="en-GB">
                  <a:solidFill>
                    <a:srgbClr val="000000"/>
                  </a:solidFill>
                </a:rPr>
              </a:br>
              <a:r>
                <a:rPr lang="en-GB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26641" name="Text Box 29"/>
          <p:cNvSpPr txBox="1">
            <a:spLocks noChangeArrowheads="1"/>
          </p:cNvSpPr>
          <p:nvPr/>
        </p:nvSpPr>
        <p:spPr bwMode="auto">
          <a:xfrm>
            <a:off x="2359025" y="2057400"/>
            <a:ext cx="3841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26642" name="Text Box 30"/>
          <p:cNvSpPr txBox="1">
            <a:spLocks noChangeArrowheads="1"/>
          </p:cNvSpPr>
          <p:nvPr/>
        </p:nvSpPr>
        <p:spPr bwMode="auto">
          <a:xfrm>
            <a:off x="4114800" y="2057400"/>
            <a:ext cx="4572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26643" name="Text Box 31"/>
          <p:cNvSpPr txBox="1">
            <a:spLocks noChangeArrowheads="1"/>
          </p:cNvSpPr>
          <p:nvPr/>
        </p:nvSpPr>
        <p:spPr bwMode="auto">
          <a:xfrm>
            <a:off x="4265613" y="4343400"/>
            <a:ext cx="180975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6644" name="Text Box 32"/>
          <p:cNvSpPr txBox="1">
            <a:spLocks noChangeArrowheads="1"/>
          </p:cNvSpPr>
          <p:nvPr/>
        </p:nvSpPr>
        <p:spPr bwMode="auto">
          <a:xfrm>
            <a:off x="365760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6645" name="Text Box 33"/>
          <p:cNvSpPr txBox="1">
            <a:spLocks noChangeArrowheads="1"/>
          </p:cNvSpPr>
          <p:nvPr/>
        </p:nvSpPr>
        <p:spPr bwMode="auto">
          <a:xfrm>
            <a:off x="509905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6646" name="Text Box 34"/>
          <p:cNvSpPr txBox="1">
            <a:spLocks noChangeArrowheads="1"/>
          </p:cNvSpPr>
          <p:nvPr/>
        </p:nvSpPr>
        <p:spPr bwMode="auto">
          <a:xfrm>
            <a:off x="4265613" y="4454525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ACC371-1295-4B6E-8D8D-4DE37B400B0D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27651" name="AutoShape 1"/>
          <p:cNvSpPr>
            <a:spLocks noChangeArrowheads="1"/>
          </p:cNvSpPr>
          <p:nvPr/>
        </p:nvSpPr>
        <p:spPr bwMode="auto">
          <a:xfrm>
            <a:off x="4800600" y="685800"/>
            <a:ext cx="3657600" cy="2286000"/>
          </a:xfrm>
          <a:prstGeom prst="roundRect">
            <a:avLst>
              <a:gd name="adj" fmla="val 69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Oval 2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7653" name="Oval 3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27685" name="Freeform 5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6" name="Text Box 6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7683" name="Freeform 8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4" name="Text Box 9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7681" name="Freeform 11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2" name="Text Box 12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cxnSp>
        <p:nvCxnSpPr>
          <p:cNvPr id="27657" name="AutoShape 13"/>
          <p:cNvCxnSpPr>
            <a:cxnSpLocks noChangeShapeType="1"/>
            <a:stCxn id="27681" idx="1"/>
            <a:endCxn id="27652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7658" name="AutoShape 14"/>
          <p:cNvCxnSpPr>
            <a:cxnSpLocks noChangeShapeType="1"/>
            <a:stCxn id="27683" idx="1"/>
            <a:endCxn id="27652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7659" name="AutoShape 15"/>
          <p:cNvCxnSpPr>
            <a:cxnSpLocks noChangeShapeType="1"/>
            <a:stCxn id="27673" idx="1"/>
            <a:endCxn id="27653" idx="6"/>
          </p:cNvCxnSpPr>
          <p:nvPr/>
        </p:nvCxnSpPr>
        <p:spPr bwMode="auto">
          <a:xfrm flipH="1">
            <a:off x="5029200" y="2743200"/>
            <a:ext cx="4572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7660" name="AutoShape 16"/>
          <p:cNvCxnSpPr>
            <a:cxnSpLocks noChangeShapeType="1"/>
            <a:stCxn id="27652" idx="4"/>
            <a:endCxn id="27653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7661" name="AutoShape 17"/>
          <p:cNvCxnSpPr>
            <a:cxnSpLocks noChangeShapeType="1"/>
            <a:stCxn id="27653" idx="4"/>
            <a:endCxn id="27685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7679" name="Freeform 19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0" name="Text Box 20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7677" name="Freeform 22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8" name="Text Box 23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7675" name="Freeform 25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6" name="Text Box 26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5029200" y="1828800"/>
            <a:ext cx="912813" cy="912813"/>
            <a:chOff x="3168" y="1152"/>
            <a:chExt cx="575" cy="575"/>
          </a:xfrm>
        </p:grpSpPr>
        <p:sp>
          <p:nvSpPr>
            <p:cNvPr id="27673" name="Freeform 28"/>
            <p:cNvSpPr>
              <a:spLocks noChangeArrowheads="1"/>
            </p:cNvSpPr>
            <p:nvPr/>
          </p:nvSpPr>
          <p:spPr bwMode="auto">
            <a:xfrm>
              <a:off x="3168" y="115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4" name="Text Box 29"/>
            <p:cNvSpPr txBox="1">
              <a:spLocks noChangeArrowheads="1"/>
            </p:cNvSpPr>
            <p:nvPr/>
          </p:nvSpPr>
          <p:spPr bwMode="auto">
            <a:xfrm>
              <a:off x="3168" y="115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27666" name="Text Box 30"/>
          <p:cNvSpPr txBox="1">
            <a:spLocks noChangeArrowheads="1"/>
          </p:cNvSpPr>
          <p:nvPr/>
        </p:nvSpPr>
        <p:spPr bwMode="auto">
          <a:xfrm>
            <a:off x="2359025" y="2057400"/>
            <a:ext cx="3841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27667" name="Text Box 31"/>
          <p:cNvSpPr txBox="1">
            <a:spLocks noChangeArrowheads="1"/>
          </p:cNvSpPr>
          <p:nvPr/>
        </p:nvSpPr>
        <p:spPr bwMode="auto">
          <a:xfrm>
            <a:off x="4114800" y="2057400"/>
            <a:ext cx="4572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27668" name="Text Box 32"/>
          <p:cNvSpPr txBox="1">
            <a:spLocks noChangeArrowheads="1"/>
          </p:cNvSpPr>
          <p:nvPr/>
        </p:nvSpPr>
        <p:spPr bwMode="auto">
          <a:xfrm>
            <a:off x="4265613" y="4343400"/>
            <a:ext cx="180975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69" name="Text Box 33"/>
          <p:cNvSpPr txBox="1">
            <a:spLocks noChangeArrowheads="1"/>
          </p:cNvSpPr>
          <p:nvPr/>
        </p:nvSpPr>
        <p:spPr bwMode="auto">
          <a:xfrm>
            <a:off x="365760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7670" name="Text Box 34"/>
          <p:cNvSpPr txBox="1">
            <a:spLocks noChangeArrowheads="1"/>
          </p:cNvSpPr>
          <p:nvPr/>
        </p:nvSpPr>
        <p:spPr bwMode="auto">
          <a:xfrm>
            <a:off x="509905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7671" name="Text Box 35"/>
          <p:cNvSpPr txBox="1">
            <a:spLocks noChangeArrowheads="1"/>
          </p:cNvSpPr>
          <p:nvPr/>
        </p:nvSpPr>
        <p:spPr bwMode="auto">
          <a:xfrm>
            <a:off x="4265613" y="4454525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672" name="Text Box 36"/>
          <p:cNvSpPr txBox="1">
            <a:spLocks noChangeArrowheads="1"/>
          </p:cNvSpPr>
          <p:nvPr/>
        </p:nvSpPr>
        <p:spPr bwMode="auto">
          <a:xfrm>
            <a:off x="4748213" y="884238"/>
            <a:ext cx="3744912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>
                <a:solidFill>
                  <a:srgbClr val="000000"/>
                </a:solidFill>
              </a:rPr>
              <a:t>Buffering is saved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1F7E0-0FE8-448D-8801-48FBE3640810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28675" name="AutoShape 1"/>
          <p:cNvSpPr>
            <a:spLocks noChangeArrowheads="1"/>
          </p:cNvSpPr>
          <p:nvPr/>
        </p:nvSpPr>
        <p:spPr bwMode="auto">
          <a:xfrm>
            <a:off x="1143000" y="3886200"/>
            <a:ext cx="1828800" cy="1600200"/>
          </a:xfrm>
          <a:prstGeom prst="roundRect">
            <a:avLst>
              <a:gd name="adj" fmla="val 69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Oval 2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28710" name="Freeform 5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11" name="Text Box 6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>
                <a:solidFill>
                  <a:srgbClr val="000000"/>
                </a:solidFill>
              </a:endParaRPr>
            </a:p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8708" name="Freeform 8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09" name="Text Box 9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8706" name="Freeform 11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07" name="Text Box 12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cxnSp>
        <p:nvCxnSpPr>
          <p:cNvPr id="28681" name="AutoShape 13"/>
          <p:cNvCxnSpPr>
            <a:cxnSpLocks noChangeShapeType="1"/>
            <a:stCxn id="28706" idx="1"/>
            <a:endCxn id="28676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8682" name="AutoShape 14"/>
          <p:cNvCxnSpPr>
            <a:cxnSpLocks noChangeShapeType="1"/>
            <a:stCxn id="28708" idx="1"/>
            <a:endCxn id="28676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8683" name="AutoShape 15"/>
          <p:cNvCxnSpPr>
            <a:cxnSpLocks noChangeShapeType="1"/>
            <a:stCxn id="28698" idx="1"/>
            <a:endCxn id="28677" idx="6"/>
          </p:cNvCxnSpPr>
          <p:nvPr/>
        </p:nvCxnSpPr>
        <p:spPr bwMode="auto">
          <a:xfrm flipH="1">
            <a:off x="5029200" y="3429000"/>
            <a:ext cx="457200" cy="4572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8684" name="AutoShape 16"/>
          <p:cNvCxnSpPr>
            <a:cxnSpLocks noChangeShapeType="1"/>
            <a:stCxn id="28676" idx="4"/>
            <a:endCxn id="28677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8685" name="AutoShape 17"/>
          <p:cNvCxnSpPr>
            <a:cxnSpLocks noChangeShapeType="1"/>
            <a:stCxn id="28677" idx="4"/>
            <a:endCxn id="28710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8704" name="Freeform 19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05" name="Text Box 20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8702" name="Freeform 22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03" name="Text Box 23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8700" name="Freeform 25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01" name="Text Box 26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5029200" y="2514600"/>
            <a:ext cx="912813" cy="912813"/>
            <a:chOff x="3168" y="1584"/>
            <a:chExt cx="575" cy="575"/>
          </a:xfrm>
        </p:grpSpPr>
        <p:sp>
          <p:nvSpPr>
            <p:cNvPr id="28698" name="Freeform 28"/>
            <p:cNvSpPr>
              <a:spLocks noChangeArrowheads="1"/>
            </p:cNvSpPr>
            <p:nvPr/>
          </p:nvSpPr>
          <p:spPr bwMode="auto">
            <a:xfrm>
              <a:off x="3168" y="1584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9" name="Text Box 29"/>
            <p:cNvSpPr txBox="1">
              <a:spLocks noChangeArrowheads="1"/>
            </p:cNvSpPr>
            <p:nvPr/>
          </p:nvSpPr>
          <p:spPr bwMode="auto">
            <a:xfrm>
              <a:off x="3168" y="1584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  <a:br>
                <a:rPr lang="en-GB">
                  <a:solidFill>
                    <a:srgbClr val="000000"/>
                  </a:solidFill>
                </a:rPr>
              </a:br>
              <a:r>
                <a:rPr lang="en-GB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28690" name="Text Box 30"/>
          <p:cNvSpPr txBox="1">
            <a:spLocks noChangeArrowheads="1"/>
          </p:cNvSpPr>
          <p:nvPr/>
        </p:nvSpPr>
        <p:spPr bwMode="auto">
          <a:xfrm>
            <a:off x="4265613" y="4343400"/>
            <a:ext cx="180975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691" name="Text Box 31"/>
          <p:cNvSpPr txBox="1">
            <a:spLocks noChangeArrowheads="1"/>
          </p:cNvSpPr>
          <p:nvPr/>
        </p:nvSpPr>
        <p:spPr bwMode="auto">
          <a:xfrm>
            <a:off x="4265613" y="4454525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1600200" y="4114800"/>
            <a:ext cx="912813" cy="912813"/>
            <a:chOff x="1008" y="2592"/>
            <a:chExt cx="575" cy="575"/>
          </a:xfrm>
        </p:grpSpPr>
        <p:sp>
          <p:nvSpPr>
            <p:cNvPr id="28696" name="Freeform 33"/>
            <p:cNvSpPr>
              <a:spLocks noChangeArrowheads="1"/>
            </p:cNvSpPr>
            <p:nvPr/>
          </p:nvSpPr>
          <p:spPr bwMode="auto">
            <a:xfrm>
              <a:off x="1008" y="2592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7" name="Text Box 34"/>
            <p:cNvSpPr txBox="1">
              <a:spLocks noChangeArrowheads="1"/>
            </p:cNvSpPr>
            <p:nvPr/>
          </p:nvSpPr>
          <p:spPr bwMode="auto">
            <a:xfrm>
              <a:off x="1008" y="259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>
                <a:solidFill>
                  <a:srgbClr val="000000"/>
                </a:solidFill>
              </a:endParaRPr>
            </a:p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2</a:t>
              </a:r>
            </a:p>
          </p:txBody>
        </p:sp>
      </p:grpSp>
      <p:cxnSp>
        <p:nvCxnSpPr>
          <p:cNvPr id="28693" name="AutoShape 35"/>
          <p:cNvCxnSpPr>
            <a:cxnSpLocks noChangeShapeType="1"/>
            <a:stCxn id="28676" idx="4"/>
            <a:endCxn id="28696" idx="2"/>
          </p:cNvCxnSpPr>
          <p:nvPr/>
        </p:nvCxnSpPr>
        <p:spPr bwMode="auto">
          <a:xfrm flipH="1">
            <a:off x="2057400" y="2971800"/>
            <a:ext cx="13716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8694" name="Text Box 36"/>
          <p:cNvSpPr txBox="1">
            <a:spLocks noChangeArrowheads="1"/>
          </p:cNvSpPr>
          <p:nvPr/>
        </p:nvSpPr>
        <p:spPr bwMode="auto">
          <a:xfrm>
            <a:off x="4356100" y="1570038"/>
            <a:ext cx="4787900" cy="487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Sometimes this is suboptimal</a:t>
            </a:r>
          </a:p>
        </p:txBody>
      </p:sp>
      <p:sp>
        <p:nvSpPr>
          <p:cNvPr id="28695" name="Text Box 37"/>
          <p:cNvSpPr txBox="1">
            <a:spLocks noChangeArrowheads="1"/>
          </p:cNvSpPr>
          <p:nvPr/>
        </p:nvSpPr>
        <p:spPr bwMode="auto">
          <a:xfrm>
            <a:off x="5943600" y="3968750"/>
            <a:ext cx="2746375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l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What if we add</a:t>
            </a:r>
          </a:p>
          <a:p>
            <a:pPr algn="l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an extra output?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19DB6-660A-4ED7-B262-49EEF5707D23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29699" name="AutoShape 1"/>
          <p:cNvSpPr>
            <a:spLocks noChangeArrowheads="1"/>
          </p:cNvSpPr>
          <p:nvPr/>
        </p:nvSpPr>
        <p:spPr bwMode="auto">
          <a:xfrm>
            <a:off x="914400" y="3657600"/>
            <a:ext cx="2286000" cy="1371600"/>
          </a:xfrm>
          <a:prstGeom prst="roundRect">
            <a:avLst>
              <a:gd name="adj" fmla="val 69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2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9701" name="Oval 3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29739" name="Freeform 5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40" name="Text Box 6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>
                <a:solidFill>
                  <a:srgbClr val="000000"/>
                </a:solidFill>
              </a:endParaRPr>
            </a:p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9737" name="Freeform 8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8" name="Text Box 9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9735" name="Freeform 11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6" name="Text Box 12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</p:txBody>
        </p:sp>
      </p:grpSp>
      <p:cxnSp>
        <p:nvCxnSpPr>
          <p:cNvPr id="29705" name="AutoShape 13"/>
          <p:cNvCxnSpPr>
            <a:cxnSpLocks noChangeShapeType="1"/>
            <a:stCxn id="29735" idx="1"/>
            <a:endCxn id="29700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9706" name="AutoShape 14"/>
          <p:cNvCxnSpPr>
            <a:cxnSpLocks noChangeShapeType="1"/>
            <a:stCxn id="29737" idx="1"/>
            <a:endCxn id="29700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9707" name="AutoShape 15"/>
          <p:cNvCxnSpPr>
            <a:cxnSpLocks noChangeShapeType="1"/>
            <a:stCxn id="29727" idx="1"/>
            <a:endCxn id="29701" idx="6"/>
          </p:cNvCxnSpPr>
          <p:nvPr/>
        </p:nvCxnSpPr>
        <p:spPr bwMode="auto">
          <a:xfrm flipH="1">
            <a:off x="5029200" y="3429000"/>
            <a:ext cx="457200" cy="4572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9708" name="AutoShape 16"/>
          <p:cNvCxnSpPr>
            <a:cxnSpLocks noChangeShapeType="1"/>
            <a:stCxn id="29700" idx="4"/>
            <a:endCxn id="29701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9709" name="AutoShape 17"/>
          <p:cNvCxnSpPr>
            <a:cxnSpLocks noChangeShapeType="1"/>
            <a:stCxn id="29701" idx="4"/>
            <a:endCxn id="29739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9733" name="Freeform 19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4" name="Text Box 20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29731" name="Freeform 22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2" name="Text Box 23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29729" name="Freeform 25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0" name="Text Box 26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5029200" y="2514600"/>
            <a:ext cx="912813" cy="912813"/>
            <a:chOff x="3168" y="1584"/>
            <a:chExt cx="575" cy="575"/>
          </a:xfrm>
        </p:grpSpPr>
        <p:sp>
          <p:nvSpPr>
            <p:cNvPr id="29727" name="Freeform 28"/>
            <p:cNvSpPr>
              <a:spLocks noChangeArrowheads="1"/>
            </p:cNvSpPr>
            <p:nvPr/>
          </p:nvSpPr>
          <p:spPr bwMode="auto">
            <a:xfrm>
              <a:off x="3168" y="1584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28" name="Text Box 29"/>
            <p:cNvSpPr txBox="1">
              <a:spLocks noChangeArrowheads="1"/>
            </p:cNvSpPr>
            <p:nvPr/>
          </p:nvSpPr>
          <p:spPr bwMode="auto">
            <a:xfrm>
              <a:off x="3168" y="1584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  <a:br>
                <a:rPr lang="en-GB">
                  <a:solidFill>
                    <a:srgbClr val="000000"/>
                  </a:solidFill>
                </a:rPr>
              </a:br>
              <a:r>
                <a:rPr lang="en-GB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29714" name="Text Box 30"/>
          <p:cNvSpPr txBox="1">
            <a:spLocks noChangeArrowheads="1"/>
          </p:cNvSpPr>
          <p:nvPr/>
        </p:nvSpPr>
        <p:spPr bwMode="auto">
          <a:xfrm>
            <a:off x="2359025" y="2057400"/>
            <a:ext cx="3841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29715" name="Text Box 31"/>
          <p:cNvSpPr txBox="1">
            <a:spLocks noChangeArrowheads="1"/>
          </p:cNvSpPr>
          <p:nvPr/>
        </p:nvSpPr>
        <p:spPr bwMode="auto">
          <a:xfrm>
            <a:off x="4114800" y="2057400"/>
            <a:ext cx="4572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29716" name="Text Box 32"/>
          <p:cNvSpPr txBox="1">
            <a:spLocks noChangeArrowheads="1"/>
          </p:cNvSpPr>
          <p:nvPr/>
        </p:nvSpPr>
        <p:spPr bwMode="auto">
          <a:xfrm>
            <a:off x="365760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9717" name="Text Box 33"/>
          <p:cNvSpPr txBox="1">
            <a:spLocks noChangeArrowheads="1"/>
          </p:cNvSpPr>
          <p:nvPr/>
        </p:nvSpPr>
        <p:spPr bwMode="auto">
          <a:xfrm>
            <a:off x="5099050" y="35401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9718" name="Text Box 34"/>
          <p:cNvSpPr txBox="1">
            <a:spLocks noChangeArrowheads="1"/>
          </p:cNvSpPr>
          <p:nvPr/>
        </p:nvSpPr>
        <p:spPr bwMode="auto">
          <a:xfrm>
            <a:off x="4265613" y="4454525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1600200" y="5029200"/>
            <a:ext cx="912813" cy="912813"/>
            <a:chOff x="1008" y="3168"/>
            <a:chExt cx="575" cy="575"/>
          </a:xfrm>
        </p:grpSpPr>
        <p:sp>
          <p:nvSpPr>
            <p:cNvPr id="29725" name="Freeform 36"/>
            <p:cNvSpPr>
              <a:spLocks noChangeArrowheads="1"/>
            </p:cNvSpPr>
            <p:nvPr/>
          </p:nvSpPr>
          <p:spPr bwMode="auto">
            <a:xfrm>
              <a:off x="1008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26" name="Text Box 37"/>
            <p:cNvSpPr txBox="1">
              <a:spLocks noChangeArrowheads="1"/>
            </p:cNvSpPr>
            <p:nvPr/>
          </p:nvSpPr>
          <p:spPr bwMode="auto">
            <a:xfrm>
              <a:off x="1008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>
                <a:solidFill>
                  <a:srgbClr val="000000"/>
                </a:solidFill>
              </a:endParaRPr>
            </a:p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2</a:t>
              </a:r>
            </a:p>
          </p:txBody>
        </p:sp>
      </p:grpSp>
      <p:cxnSp>
        <p:nvCxnSpPr>
          <p:cNvPr id="29720" name="AutoShape 38"/>
          <p:cNvCxnSpPr>
            <a:cxnSpLocks noChangeShapeType="1"/>
            <a:stCxn id="29700" idx="4"/>
            <a:endCxn id="29726" idx="0"/>
          </p:cNvCxnSpPr>
          <p:nvPr/>
        </p:nvCxnSpPr>
        <p:spPr bwMode="auto">
          <a:xfrm rot="5400000">
            <a:off x="1714500" y="3314700"/>
            <a:ext cx="2057400" cy="1371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9721" name="Text Box 39"/>
          <p:cNvSpPr txBox="1">
            <a:spLocks noChangeArrowheads="1"/>
          </p:cNvSpPr>
          <p:nvPr/>
        </p:nvSpPr>
        <p:spPr bwMode="auto">
          <a:xfrm>
            <a:off x="5162550" y="1425575"/>
            <a:ext cx="3657600" cy="487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Unnecessary buffering</a:t>
            </a:r>
          </a:p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is added</a:t>
            </a:r>
          </a:p>
        </p:txBody>
      </p:sp>
      <p:sp>
        <p:nvSpPr>
          <p:cNvPr id="29722" name="Text Box 40"/>
          <p:cNvSpPr txBox="1">
            <a:spLocks noChangeArrowheads="1"/>
          </p:cNvSpPr>
          <p:nvPr/>
        </p:nvSpPr>
        <p:spPr bwMode="auto">
          <a:xfrm>
            <a:off x="1751013" y="4683125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l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9723" name="AutoShape 41"/>
          <p:cNvSpPr>
            <a:spLocks noChangeArrowheads="1"/>
          </p:cNvSpPr>
          <p:nvPr/>
        </p:nvSpPr>
        <p:spPr bwMode="auto">
          <a:xfrm>
            <a:off x="1600200" y="41148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Text Box 42"/>
          <p:cNvSpPr txBox="1">
            <a:spLocks noChangeArrowheads="1"/>
          </p:cNvSpPr>
          <p:nvPr/>
        </p:nvSpPr>
        <p:spPr bwMode="auto">
          <a:xfrm>
            <a:off x="5029200" y="4148138"/>
            <a:ext cx="4076700" cy="1176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Neither ASAP nor ALAP</a:t>
            </a:r>
          </a:p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can schedule this design</a:t>
            </a:r>
          </a:p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optimally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a simple arithmetic pipeline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Each operation has a </a:t>
            </a:r>
            <a:r>
              <a:rPr lang="en-GB" i="1" dirty="0" smtClean="0"/>
              <a:t>latency</a:t>
            </a:r>
            <a:endParaRPr lang="en-GB" dirty="0" smtClean="0"/>
          </a:p>
          <a:p>
            <a:pPr lvl="1"/>
            <a:r>
              <a:rPr lang="en-GB" dirty="0" smtClean="0"/>
              <a:t>Number of cycles from input to output</a:t>
            </a:r>
          </a:p>
          <a:p>
            <a:pPr lvl="1"/>
            <a:r>
              <a:rPr lang="en-GB" dirty="0" smtClean="0"/>
              <a:t>May be zero</a:t>
            </a:r>
          </a:p>
          <a:p>
            <a:pPr lvl="1"/>
            <a:r>
              <a:rPr lang="en-GB" dirty="0" smtClean="0"/>
              <a:t>Throughput is still 1 value per cycle, </a:t>
            </a:r>
            <a:r>
              <a:rPr lang="en-GB" i="1" dirty="0" smtClean="0"/>
              <a:t>L</a:t>
            </a:r>
            <a:r>
              <a:rPr lang="en-GB" dirty="0" smtClean="0"/>
              <a:t> values can be </a:t>
            </a:r>
            <a:br>
              <a:rPr lang="en-GB" dirty="0" smtClean="0"/>
            </a:br>
            <a:r>
              <a:rPr lang="en-GB" dirty="0" smtClean="0"/>
              <a:t>in-flight in the pipeline</a:t>
            </a:r>
          </a:p>
          <a:p>
            <a:pPr lvl="1"/>
            <a:endParaRPr lang="en-GB" dirty="0" smtClean="0"/>
          </a:p>
        </p:txBody>
      </p:sp>
      <p:sp>
        <p:nvSpPr>
          <p:cNvPr id="40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329174-C98A-490E-9647-A388DC50B4B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Latencies in Stream Computing</a:t>
            </a:r>
            <a:endParaRPr lang="en-GB" dirty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337617" y="1828800"/>
            <a:ext cx="6162675" cy="145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600" dirty="0">
                <a:solidFill>
                  <a:srgbClr val="000000"/>
                </a:solidFill>
              </a:rPr>
              <a:t>(A + B) + 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ASAP and ALAP both fix either inputs or outputs in place</a:t>
            </a:r>
          </a:p>
          <a:p>
            <a:r>
              <a:rPr lang="en-GB" dirty="0" smtClean="0"/>
              <a:t>More complex scheduling algorithms may be able to develop a more optimal schedule e.g. using ILP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Scheduling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24744"/>
            <a:ext cx="8572500" cy="5001419"/>
          </a:xfrm>
        </p:spPr>
        <p:txBody>
          <a:bodyPr/>
          <a:lstStyle/>
          <a:p>
            <a:r>
              <a:rPr lang="en-GB" dirty="0" smtClean="0"/>
              <a:t>Consider: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 can see that we might need some explicit buffering to hold more than one data element on-chip</a:t>
            </a:r>
          </a:p>
          <a:p>
            <a:r>
              <a:rPr lang="en-GB" dirty="0" smtClean="0"/>
              <a:t>We could do this explicitly, with buffering elements</a:t>
            </a:r>
          </a:p>
        </p:txBody>
      </p:sp>
      <p:sp>
        <p:nvSpPr>
          <p:cNvPr id="358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C54CC5-43DA-42B9-850D-397DAA8FB27E}" type="slidenum">
              <a:rPr lang="en-GB" smtClean="0"/>
              <a:pPr/>
              <a:t>31</a:t>
            </a:fld>
            <a:endParaRPr lang="en-GB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Buffering data on-chip</a:t>
            </a:r>
            <a:endParaRPr lang="en-GB" dirty="0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052761" y="4259536"/>
            <a:ext cx="5180012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dirty="0">
                <a:solidFill>
                  <a:srgbClr val="000000"/>
                </a:solidFill>
              </a:rPr>
              <a:t>a = a + </a:t>
            </a:r>
            <a:r>
              <a:rPr lang="en-GB" sz="3400" dirty="0" smtClean="0">
                <a:solidFill>
                  <a:srgbClr val="000000"/>
                </a:solidFill>
              </a:rPr>
              <a:t>(buffer(a, 1) </a:t>
            </a:r>
            <a:r>
              <a:rPr lang="en-GB" sz="3400" dirty="0">
                <a:solidFill>
                  <a:srgbClr val="000000"/>
                </a:solidFill>
              </a:rPr>
              <a:t>+ </a:t>
            </a:r>
            <a:r>
              <a:rPr lang="en-GB" sz="3400" dirty="0" smtClean="0">
                <a:solidFill>
                  <a:srgbClr val="000000"/>
                </a:solidFill>
              </a:rPr>
              <a:t>buffer(b, 1))</a:t>
            </a:r>
            <a:endParaRPr lang="en-GB" sz="3400" dirty="0">
              <a:solidFill>
                <a:srgbClr val="000000"/>
              </a:solidFill>
            </a:endParaRP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1907505" y="1803673"/>
            <a:ext cx="5184775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dirty="0">
                <a:solidFill>
                  <a:srgbClr val="000000"/>
                </a:solidFill>
              </a:rPr>
              <a:t>a[</a:t>
            </a:r>
            <a:r>
              <a:rPr lang="en-GB" sz="3400" dirty="0" err="1">
                <a:solidFill>
                  <a:srgbClr val="000000"/>
                </a:solidFill>
              </a:rPr>
              <a:t>i</a:t>
            </a:r>
            <a:r>
              <a:rPr lang="en-GB" sz="3400" dirty="0">
                <a:solidFill>
                  <a:srgbClr val="000000"/>
                </a:solidFill>
              </a:rPr>
              <a:t>] = a[</a:t>
            </a:r>
            <a:r>
              <a:rPr lang="en-GB" sz="3400" dirty="0" err="1">
                <a:solidFill>
                  <a:srgbClr val="000000"/>
                </a:solidFill>
              </a:rPr>
              <a:t>i</a:t>
            </a:r>
            <a:r>
              <a:rPr lang="en-GB" sz="3400" dirty="0">
                <a:solidFill>
                  <a:srgbClr val="000000"/>
                </a:solidFill>
              </a:rPr>
              <a:t>] + (a[</a:t>
            </a:r>
            <a:r>
              <a:rPr lang="en-GB" sz="3400" dirty="0" err="1">
                <a:solidFill>
                  <a:srgbClr val="000000"/>
                </a:solidFill>
              </a:rPr>
              <a:t>i</a:t>
            </a:r>
            <a:r>
              <a:rPr lang="en-GB" sz="3400" dirty="0">
                <a:solidFill>
                  <a:srgbClr val="000000"/>
                </a:solidFill>
              </a:rPr>
              <a:t> - 1] + b[</a:t>
            </a:r>
            <a:r>
              <a:rPr lang="en-GB" sz="3400" dirty="0" err="1">
                <a:solidFill>
                  <a:srgbClr val="000000"/>
                </a:solidFill>
              </a:rPr>
              <a:t>i</a:t>
            </a:r>
            <a:r>
              <a:rPr lang="en-GB" sz="3400" dirty="0">
                <a:solidFill>
                  <a:srgbClr val="000000"/>
                </a:solidFill>
              </a:rPr>
              <a:t> - 1])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A6A18-F9C6-400B-A392-84C050D8ACE5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36867" name="Oval 1"/>
          <p:cNvSpPr>
            <a:spLocks noChangeArrowheads="1"/>
          </p:cNvSpPr>
          <p:nvPr/>
        </p:nvSpPr>
        <p:spPr bwMode="auto">
          <a:xfrm>
            <a:off x="1371600" y="36576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6868" name="Oval 2"/>
          <p:cNvSpPr>
            <a:spLocks noChangeArrowheads="1"/>
          </p:cNvSpPr>
          <p:nvPr/>
        </p:nvSpPr>
        <p:spPr bwMode="auto">
          <a:xfrm>
            <a:off x="3657600" y="29718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5486400"/>
            <a:ext cx="912813" cy="912813"/>
            <a:chOff x="864" y="3456"/>
            <a:chExt cx="575" cy="575"/>
          </a:xfrm>
        </p:grpSpPr>
        <p:sp>
          <p:nvSpPr>
            <p:cNvPr id="36887" name="Freeform 4"/>
            <p:cNvSpPr>
              <a:spLocks noChangeArrowheads="1"/>
            </p:cNvSpPr>
            <p:nvPr/>
          </p:nvSpPr>
          <p:spPr bwMode="auto">
            <a:xfrm>
              <a:off x="864" y="3456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8" name="Text Box 5"/>
            <p:cNvSpPr txBox="1">
              <a:spLocks noChangeArrowheads="1"/>
            </p:cNvSpPr>
            <p:nvPr/>
          </p:nvSpPr>
          <p:spPr bwMode="auto">
            <a:xfrm>
              <a:off x="864" y="3456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828800" y="457200"/>
            <a:ext cx="912813" cy="912813"/>
            <a:chOff x="1152" y="288"/>
            <a:chExt cx="575" cy="575"/>
          </a:xfrm>
        </p:grpSpPr>
        <p:sp>
          <p:nvSpPr>
            <p:cNvPr id="36885" name="Freeform 7"/>
            <p:cNvSpPr>
              <a:spLocks noChangeArrowheads="1"/>
            </p:cNvSpPr>
            <p:nvPr/>
          </p:nvSpPr>
          <p:spPr bwMode="auto">
            <a:xfrm>
              <a:off x="1152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6" name="Text Box 8"/>
            <p:cNvSpPr txBox="1">
              <a:spLocks noChangeArrowheads="1"/>
            </p:cNvSpPr>
            <p:nvPr/>
          </p:nvSpPr>
          <p:spPr bwMode="auto">
            <a:xfrm>
              <a:off x="1152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686300" y="457200"/>
            <a:ext cx="912813" cy="912813"/>
            <a:chOff x="2952" y="288"/>
            <a:chExt cx="575" cy="575"/>
          </a:xfrm>
        </p:grpSpPr>
        <p:sp>
          <p:nvSpPr>
            <p:cNvPr id="36883" name="Freeform 10"/>
            <p:cNvSpPr>
              <a:spLocks noChangeArrowheads="1"/>
            </p:cNvSpPr>
            <p:nvPr/>
          </p:nvSpPr>
          <p:spPr bwMode="auto">
            <a:xfrm>
              <a:off x="2952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4" name="Text Box 11"/>
            <p:cNvSpPr txBox="1">
              <a:spLocks noChangeArrowheads="1"/>
            </p:cNvSpPr>
            <p:nvPr/>
          </p:nvSpPr>
          <p:spPr bwMode="auto">
            <a:xfrm>
              <a:off x="2952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sp>
        <p:nvSpPr>
          <p:cNvPr id="36872" name="Text Box 12"/>
          <p:cNvSpPr txBox="1">
            <a:spLocks noChangeArrowheads="1"/>
          </p:cNvSpPr>
          <p:nvPr/>
        </p:nvSpPr>
        <p:spPr bwMode="auto">
          <a:xfrm>
            <a:off x="457200" y="1828800"/>
            <a:ext cx="11430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AutoShape 13"/>
          <p:cNvSpPr>
            <a:spLocks noChangeArrowheads="1"/>
          </p:cNvSpPr>
          <p:nvPr/>
        </p:nvSpPr>
        <p:spPr bwMode="auto">
          <a:xfrm>
            <a:off x="2743200" y="2057400"/>
            <a:ext cx="11430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Buffer(1)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6874" name="AutoShape 14"/>
          <p:cNvSpPr>
            <a:spLocks noChangeArrowheads="1"/>
          </p:cNvSpPr>
          <p:nvPr/>
        </p:nvSpPr>
        <p:spPr bwMode="auto">
          <a:xfrm>
            <a:off x="4572000" y="2057400"/>
            <a:ext cx="11430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Buffer(1)</a:t>
            </a:r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36875" name="AutoShape 15"/>
          <p:cNvCxnSpPr>
            <a:cxnSpLocks noChangeShapeType="1"/>
            <a:stCxn id="36886" idx="2"/>
            <a:endCxn id="36867" idx="2"/>
          </p:cNvCxnSpPr>
          <p:nvPr/>
        </p:nvCxnSpPr>
        <p:spPr bwMode="auto">
          <a:xfrm rot="5400000">
            <a:off x="457200" y="2286000"/>
            <a:ext cx="2743200" cy="914400"/>
          </a:xfrm>
          <a:prstGeom prst="bentConnector4">
            <a:avLst>
              <a:gd name="adj1" fmla="val 41667"/>
              <a:gd name="adj2" fmla="val 125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6876" name="AutoShape 16"/>
          <p:cNvCxnSpPr>
            <a:cxnSpLocks noChangeShapeType="1"/>
            <a:stCxn id="36886" idx="2"/>
            <a:endCxn id="36873" idx="0"/>
          </p:cNvCxnSpPr>
          <p:nvPr/>
        </p:nvCxnSpPr>
        <p:spPr bwMode="auto">
          <a:xfrm rot="16200000" flipH="1">
            <a:off x="2457450" y="1200150"/>
            <a:ext cx="685800" cy="10287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6877" name="AutoShape 17"/>
          <p:cNvCxnSpPr>
            <a:cxnSpLocks noChangeShapeType="1"/>
            <a:endCxn id="36874" idx="0"/>
          </p:cNvCxnSpPr>
          <p:nvPr/>
        </p:nvCxnSpPr>
        <p:spPr bwMode="auto">
          <a:xfrm>
            <a:off x="5143500" y="13716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6878" name="AutoShape 18"/>
          <p:cNvCxnSpPr>
            <a:cxnSpLocks noChangeShapeType="1"/>
            <a:stCxn id="36873" idx="2"/>
            <a:endCxn id="36868" idx="2"/>
          </p:cNvCxnSpPr>
          <p:nvPr/>
        </p:nvCxnSpPr>
        <p:spPr bwMode="auto">
          <a:xfrm>
            <a:off x="3314700" y="2514600"/>
            <a:ext cx="3429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6879" name="AutoShape 19"/>
          <p:cNvCxnSpPr>
            <a:cxnSpLocks noChangeShapeType="1"/>
            <a:stCxn id="36874" idx="2"/>
            <a:endCxn id="36868" idx="6"/>
          </p:cNvCxnSpPr>
          <p:nvPr/>
        </p:nvCxnSpPr>
        <p:spPr bwMode="auto">
          <a:xfrm flipH="1">
            <a:off x="4572000" y="2514600"/>
            <a:ext cx="5715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6880" name="AutoShape 20"/>
          <p:cNvCxnSpPr>
            <a:cxnSpLocks noChangeShapeType="1"/>
            <a:stCxn id="36868" idx="4"/>
            <a:endCxn id="36867" idx="6"/>
          </p:cNvCxnSpPr>
          <p:nvPr/>
        </p:nvCxnSpPr>
        <p:spPr bwMode="auto">
          <a:xfrm flipH="1">
            <a:off x="2286000" y="3886200"/>
            <a:ext cx="18288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6881" name="AutoShape 21"/>
          <p:cNvCxnSpPr>
            <a:cxnSpLocks noChangeShapeType="1"/>
            <a:stCxn id="36867" idx="4"/>
          </p:cNvCxnSpPr>
          <p:nvPr/>
        </p:nvCxnSpPr>
        <p:spPr bwMode="auto">
          <a:xfrm>
            <a:off x="1828800" y="4572000"/>
            <a:ext cx="1588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6882" name="Text Box 22"/>
          <p:cNvSpPr txBox="1">
            <a:spLocks noChangeArrowheads="1"/>
          </p:cNvSpPr>
          <p:nvPr/>
        </p:nvSpPr>
        <p:spPr bwMode="auto">
          <a:xfrm>
            <a:off x="2428875" y="4772025"/>
            <a:ext cx="6375400" cy="94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The buffer has zero latency in the schedule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DBDC1E-AC3B-4CFB-8039-D98E9B14FC7A}" type="slidenum">
              <a:rPr lang="en-GB"/>
              <a:pPr/>
              <a:t>33</a:t>
            </a:fld>
            <a:r>
              <a:rPr lang="en-GB" dirty="0"/>
              <a:t> </a:t>
            </a:r>
          </a:p>
        </p:txBody>
      </p:sp>
      <p:sp>
        <p:nvSpPr>
          <p:cNvPr id="37891" name="Oval 1"/>
          <p:cNvSpPr>
            <a:spLocks noChangeArrowheads="1"/>
          </p:cNvSpPr>
          <p:nvPr/>
        </p:nvSpPr>
        <p:spPr bwMode="auto">
          <a:xfrm>
            <a:off x="1371600" y="36576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7892" name="Oval 2"/>
          <p:cNvSpPr>
            <a:spLocks noChangeArrowheads="1"/>
          </p:cNvSpPr>
          <p:nvPr/>
        </p:nvSpPr>
        <p:spPr bwMode="auto">
          <a:xfrm>
            <a:off x="3657600" y="29718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5486400"/>
            <a:ext cx="912813" cy="912813"/>
            <a:chOff x="864" y="3456"/>
            <a:chExt cx="575" cy="575"/>
          </a:xfrm>
        </p:grpSpPr>
        <p:sp>
          <p:nvSpPr>
            <p:cNvPr id="37920" name="Freeform 4"/>
            <p:cNvSpPr>
              <a:spLocks noChangeArrowheads="1"/>
            </p:cNvSpPr>
            <p:nvPr/>
          </p:nvSpPr>
          <p:spPr bwMode="auto">
            <a:xfrm>
              <a:off x="864" y="3456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1" name="Text Box 5"/>
            <p:cNvSpPr txBox="1">
              <a:spLocks noChangeArrowheads="1"/>
            </p:cNvSpPr>
            <p:nvPr/>
          </p:nvSpPr>
          <p:spPr bwMode="auto">
            <a:xfrm>
              <a:off x="864" y="3456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828800" y="457200"/>
            <a:ext cx="912813" cy="912813"/>
            <a:chOff x="1152" y="288"/>
            <a:chExt cx="575" cy="575"/>
          </a:xfrm>
        </p:grpSpPr>
        <p:sp>
          <p:nvSpPr>
            <p:cNvPr id="37918" name="Freeform 7"/>
            <p:cNvSpPr>
              <a:spLocks noChangeArrowheads="1"/>
            </p:cNvSpPr>
            <p:nvPr/>
          </p:nvSpPr>
          <p:spPr bwMode="auto">
            <a:xfrm>
              <a:off x="1152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9" name="Text Box 8"/>
            <p:cNvSpPr txBox="1">
              <a:spLocks noChangeArrowheads="1"/>
            </p:cNvSpPr>
            <p:nvPr/>
          </p:nvSpPr>
          <p:spPr bwMode="auto">
            <a:xfrm>
              <a:off x="1152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686300" y="457200"/>
            <a:ext cx="912813" cy="912813"/>
            <a:chOff x="2952" y="288"/>
            <a:chExt cx="575" cy="575"/>
          </a:xfrm>
        </p:grpSpPr>
        <p:sp>
          <p:nvSpPr>
            <p:cNvPr id="37916" name="Freeform 10"/>
            <p:cNvSpPr>
              <a:spLocks noChangeArrowheads="1"/>
            </p:cNvSpPr>
            <p:nvPr/>
          </p:nvSpPr>
          <p:spPr bwMode="auto">
            <a:xfrm>
              <a:off x="2952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7" name="Text Box 11"/>
            <p:cNvSpPr txBox="1">
              <a:spLocks noChangeArrowheads="1"/>
            </p:cNvSpPr>
            <p:nvPr/>
          </p:nvSpPr>
          <p:spPr bwMode="auto">
            <a:xfrm>
              <a:off x="2952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sp>
        <p:nvSpPr>
          <p:cNvPr id="37896" name="Text Box 12"/>
          <p:cNvSpPr txBox="1">
            <a:spLocks noChangeArrowheads="1"/>
          </p:cNvSpPr>
          <p:nvPr/>
        </p:nvSpPr>
        <p:spPr bwMode="auto">
          <a:xfrm>
            <a:off x="457200" y="1828800"/>
            <a:ext cx="11430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AutoShape 13"/>
          <p:cNvSpPr>
            <a:spLocks noChangeArrowheads="1"/>
          </p:cNvSpPr>
          <p:nvPr/>
        </p:nvSpPr>
        <p:spPr bwMode="auto">
          <a:xfrm>
            <a:off x="2743200" y="2057400"/>
            <a:ext cx="11430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Buffer(1)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7898" name="AutoShape 14"/>
          <p:cNvSpPr>
            <a:spLocks noChangeArrowheads="1"/>
          </p:cNvSpPr>
          <p:nvPr/>
        </p:nvSpPr>
        <p:spPr bwMode="auto">
          <a:xfrm>
            <a:off x="4572000" y="2057400"/>
            <a:ext cx="11430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Buffer(1)</a:t>
            </a:r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37899" name="AutoShape 15"/>
          <p:cNvCxnSpPr>
            <a:cxnSpLocks noChangeShapeType="1"/>
            <a:endCxn id="37907" idx="0"/>
          </p:cNvCxnSpPr>
          <p:nvPr/>
        </p:nvCxnSpPr>
        <p:spPr bwMode="auto">
          <a:xfrm rot="5400000">
            <a:off x="1119188" y="1552575"/>
            <a:ext cx="1347788" cy="985837"/>
          </a:xfrm>
          <a:prstGeom prst="bentConnector3">
            <a:avLst>
              <a:gd name="adj1" fmla="val 49824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7900" name="AutoShape 16"/>
          <p:cNvCxnSpPr>
            <a:cxnSpLocks noChangeShapeType="1"/>
            <a:stCxn id="37919" idx="2"/>
            <a:endCxn id="37897" idx="0"/>
          </p:cNvCxnSpPr>
          <p:nvPr/>
        </p:nvCxnSpPr>
        <p:spPr bwMode="auto">
          <a:xfrm rot="16200000" flipH="1">
            <a:off x="2457450" y="1200150"/>
            <a:ext cx="685800" cy="10287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7901" name="AutoShape 17"/>
          <p:cNvCxnSpPr>
            <a:cxnSpLocks noChangeShapeType="1"/>
            <a:endCxn id="37898" idx="0"/>
          </p:cNvCxnSpPr>
          <p:nvPr/>
        </p:nvCxnSpPr>
        <p:spPr bwMode="auto">
          <a:xfrm>
            <a:off x="5143500" y="13716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7902" name="AutoShape 18"/>
          <p:cNvCxnSpPr>
            <a:cxnSpLocks noChangeShapeType="1"/>
            <a:stCxn id="37897" idx="2"/>
            <a:endCxn id="37892" idx="2"/>
          </p:cNvCxnSpPr>
          <p:nvPr/>
        </p:nvCxnSpPr>
        <p:spPr bwMode="auto">
          <a:xfrm>
            <a:off x="3314700" y="2514600"/>
            <a:ext cx="3429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7903" name="AutoShape 19"/>
          <p:cNvCxnSpPr>
            <a:cxnSpLocks noChangeShapeType="1"/>
            <a:stCxn id="37898" idx="2"/>
            <a:endCxn id="37892" idx="6"/>
          </p:cNvCxnSpPr>
          <p:nvPr/>
        </p:nvCxnSpPr>
        <p:spPr bwMode="auto">
          <a:xfrm flipH="1">
            <a:off x="4572000" y="2514600"/>
            <a:ext cx="5715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7904" name="AutoShape 20"/>
          <p:cNvCxnSpPr>
            <a:cxnSpLocks noChangeShapeType="1"/>
            <a:stCxn id="37892" idx="4"/>
            <a:endCxn id="37891" idx="6"/>
          </p:cNvCxnSpPr>
          <p:nvPr/>
        </p:nvCxnSpPr>
        <p:spPr bwMode="auto">
          <a:xfrm flipH="1">
            <a:off x="2286000" y="3886200"/>
            <a:ext cx="18288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7905" name="AutoShape 21"/>
          <p:cNvCxnSpPr>
            <a:cxnSpLocks noChangeShapeType="1"/>
            <a:stCxn id="37891" idx="4"/>
          </p:cNvCxnSpPr>
          <p:nvPr/>
        </p:nvCxnSpPr>
        <p:spPr bwMode="auto">
          <a:xfrm>
            <a:off x="1828800" y="4572000"/>
            <a:ext cx="1588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7906" name="Text Box 22"/>
          <p:cNvSpPr txBox="1">
            <a:spLocks noChangeArrowheads="1"/>
          </p:cNvSpPr>
          <p:nvPr/>
        </p:nvSpPr>
        <p:spPr bwMode="auto">
          <a:xfrm>
            <a:off x="3070225" y="4800600"/>
            <a:ext cx="4244975" cy="133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000000"/>
                </a:solidFill>
              </a:rPr>
              <a:t>This will schedule thus</a:t>
            </a:r>
          </a:p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200">
              <a:solidFill>
                <a:srgbClr val="000000"/>
              </a:solidFill>
            </a:endParaRPr>
          </a:p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000000"/>
                </a:solidFill>
              </a:rPr>
              <a:t>Buffering = 3</a:t>
            </a:r>
          </a:p>
        </p:txBody>
      </p:sp>
      <p:sp>
        <p:nvSpPr>
          <p:cNvPr id="37907" name="AutoShape 23"/>
          <p:cNvSpPr>
            <a:spLocks noChangeArrowheads="1"/>
          </p:cNvSpPr>
          <p:nvPr/>
        </p:nvSpPr>
        <p:spPr bwMode="auto">
          <a:xfrm>
            <a:off x="728663" y="2719388"/>
            <a:ext cx="11430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Text Box 24"/>
          <p:cNvSpPr txBox="1">
            <a:spLocks noChangeArrowheads="1"/>
          </p:cNvSpPr>
          <p:nvPr/>
        </p:nvSpPr>
        <p:spPr bwMode="auto">
          <a:xfrm>
            <a:off x="1979613" y="13716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909" name="Text Box 25"/>
          <p:cNvSpPr txBox="1">
            <a:spLocks noChangeArrowheads="1"/>
          </p:cNvSpPr>
          <p:nvPr/>
        </p:nvSpPr>
        <p:spPr bwMode="auto">
          <a:xfrm>
            <a:off x="4800600" y="13716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910" name="Text Box 26"/>
          <p:cNvSpPr txBox="1">
            <a:spLocks noChangeArrowheads="1"/>
          </p:cNvSpPr>
          <p:nvPr/>
        </p:nvSpPr>
        <p:spPr bwMode="auto">
          <a:xfrm>
            <a:off x="4800600" y="25146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911" name="Text Box 27"/>
          <p:cNvSpPr txBox="1">
            <a:spLocks noChangeArrowheads="1"/>
          </p:cNvSpPr>
          <p:nvPr/>
        </p:nvSpPr>
        <p:spPr bwMode="auto">
          <a:xfrm>
            <a:off x="2971800" y="25146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912" name="Text Box 28"/>
          <p:cNvSpPr txBox="1">
            <a:spLocks noChangeArrowheads="1"/>
          </p:cNvSpPr>
          <p:nvPr/>
        </p:nvSpPr>
        <p:spPr bwMode="auto">
          <a:xfrm>
            <a:off x="1001713" y="3228975"/>
            <a:ext cx="3095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913" name="Text Box 29"/>
          <p:cNvSpPr txBox="1">
            <a:spLocks noChangeArrowheads="1"/>
          </p:cNvSpPr>
          <p:nvPr/>
        </p:nvSpPr>
        <p:spPr bwMode="auto">
          <a:xfrm>
            <a:off x="4114800" y="3886200"/>
            <a:ext cx="309563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914" name="Text Box 30"/>
          <p:cNvSpPr txBox="1">
            <a:spLocks noChangeArrowheads="1"/>
          </p:cNvSpPr>
          <p:nvPr/>
        </p:nvSpPr>
        <p:spPr bwMode="auto">
          <a:xfrm>
            <a:off x="1522413" y="45720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7915" name="AutoShape 32"/>
          <p:cNvCxnSpPr>
            <a:cxnSpLocks noChangeShapeType="1"/>
            <a:stCxn id="37907" idx="2"/>
            <a:endCxn id="37891" idx="2"/>
          </p:cNvCxnSpPr>
          <p:nvPr/>
        </p:nvCxnSpPr>
        <p:spPr bwMode="auto">
          <a:xfrm rot="16200000" flipH="1">
            <a:off x="866776" y="3609975"/>
            <a:ext cx="938212" cy="71437"/>
          </a:xfrm>
          <a:prstGeom prst="bentConnector2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Accessing previous values with buffers is looking backwards in the stream</a:t>
            </a:r>
          </a:p>
          <a:p>
            <a:r>
              <a:rPr lang="en-GB" dirty="0" smtClean="0"/>
              <a:t>This is equivalent to having a wire with negative latency</a:t>
            </a:r>
          </a:p>
          <a:p>
            <a:pPr lvl="1"/>
            <a:r>
              <a:rPr lang="en-GB" dirty="0" smtClean="0"/>
              <a:t>Can not be implemented directly, but can affect the schedule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Buffers and Latency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E9E1A-2872-4DBB-B7C6-7A89BC46985A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39939" name="AutoShape 1"/>
          <p:cNvSpPr>
            <a:spLocks noChangeArrowheads="1"/>
          </p:cNvSpPr>
          <p:nvPr/>
        </p:nvSpPr>
        <p:spPr bwMode="auto">
          <a:xfrm>
            <a:off x="4764088" y="2814638"/>
            <a:ext cx="493712" cy="457200"/>
          </a:xfrm>
          <a:prstGeom prst="roundRect">
            <a:avLst>
              <a:gd name="adj" fmla="val 69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2"/>
          <p:cNvSpPr>
            <a:spLocks noChangeArrowheads="1"/>
          </p:cNvSpPr>
          <p:nvPr/>
        </p:nvSpPr>
        <p:spPr bwMode="auto">
          <a:xfrm>
            <a:off x="2971800" y="2792413"/>
            <a:ext cx="457200" cy="457200"/>
          </a:xfrm>
          <a:prstGeom prst="roundRect">
            <a:avLst>
              <a:gd name="adj" fmla="val 69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3"/>
          <p:cNvSpPr>
            <a:spLocks noChangeArrowheads="1"/>
          </p:cNvSpPr>
          <p:nvPr/>
        </p:nvSpPr>
        <p:spPr bwMode="auto">
          <a:xfrm>
            <a:off x="1371600" y="36576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9942" name="Oval 4"/>
          <p:cNvSpPr>
            <a:spLocks noChangeArrowheads="1"/>
          </p:cNvSpPr>
          <p:nvPr/>
        </p:nvSpPr>
        <p:spPr bwMode="auto">
          <a:xfrm>
            <a:off x="3657600" y="29718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5486400"/>
            <a:ext cx="912813" cy="912813"/>
            <a:chOff x="864" y="3456"/>
            <a:chExt cx="575" cy="575"/>
          </a:xfrm>
        </p:grpSpPr>
        <p:sp>
          <p:nvSpPr>
            <p:cNvPr id="39969" name="Freeform 6"/>
            <p:cNvSpPr>
              <a:spLocks noChangeArrowheads="1"/>
            </p:cNvSpPr>
            <p:nvPr/>
          </p:nvSpPr>
          <p:spPr bwMode="auto">
            <a:xfrm>
              <a:off x="864" y="3456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70" name="Text Box 7"/>
            <p:cNvSpPr txBox="1">
              <a:spLocks noChangeArrowheads="1"/>
            </p:cNvSpPr>
            <p:nvPr/>
          </p:nvSpPr>
          <p:spPr bwMode="auto">
            <a:xfrm>
              <a:off x="864" y="3456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28800" y="457200"/>
            <a:ext cx="912813" cy="912813"/>
            <a:chOff x="1152" y="288"/>
            <a:chExt cx="575" cy="575"/>
          </a:xfrm>
        </p:grpSpPr>
        <p:sp>
          <p:nvSpPr>
            <p:cNvPr id="39967" name="Freeform 9"/>
            <p:cNvSpPr>
              <a:spLocks noChangeArrowheads="1"/>
            </p:cNvSpPr>
            <p:nvPr/>
          </p:nvSpPr>
          <p:spPr bwMode="auto">
            <a:xfrm>
              <a:off x="1152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68" name="Text Box 10"/>
            <p:cNvSpPr txBox="1">
              <a:spLocks noChangeArrowheads="1"/>
            </p:cNvSpPr>
            <p:nvPr/>
          </p:nvSpPr>
          <p:spPr bwMode="auto">
            <a:xfrm>
              <a:off x="1152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687888" y="457200"/>
            <a:ext cx="912812" cy="912813"/>
            <a:chOff x="2953" y="288"/>
            <a:chExt cx="576" cy="576"/>
          </a:xfrm>
        </p:grpSpPr>
        <p:sp>
          <p:nvSpPr>
            <p:cNvPr id="39965" name="Freeform 12"/>
            <p:cNvSpPr>
              <a:spLocks noChangeArrowheads="1"/>
            </p:cNvSpPr>
            <p:nvPr/>
          </p:nvSpPr>
          <p:spPr bwMode="auto">
            <a:xfrm>
              <a:off x="2953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66" name="Text Box 13"/>
            <p:cNvSpPr txBox="1">
              <a:spLocks noChangeArrowheads="1"/>
            </p:cNvSpPr>
            <p:nvPr/>
          </p:nvSpPr>
          <p:spPr bwMode="auto">
            <a:xfrm>
              <a:off x="2953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B</a:t>
              </a:r>
            </a:p>
          </p:txBody>
        </p:sp>
      </p:grp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457200" y="1828800"/>
            <a:ext cx="11430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47" name="AutoShape 15"/>
          <p:cNvCxnSpPr>
            <a:cxnSpLocks noChangeShapeType="1"/>
            <a:stCxn id="39968" idx="2"/>
            <a:endCxn id="39941" idx="2"/>
          </p:cNvCxnSpPr>
          <p:nvPr/>
        </p:nvCxnSpPr>
        <p:spPr bwMode="auto">
          <a:xfrm rot="5400000">
            <a:off x="457200" y="2286000"/>
            <a:ext cx="2743200" cy="914400"/>
          </a:xfrm>
          <a:prstGeom prst="bentConnector4">
            <a:avLst>
              <a:gd name="adj1" fmla="val 41667"/>
              <a:gd name="adj2" fmla="val 125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9948" name="AutoShape 16"/>
          <p:cNvCxnSpPr>
            <a:cxnSpLocks noChangeShapeType="1"/>
            <a:stCxn id="39968" idx="2"/>
            <a:endCxn id="39961" idx="0"/>
          </p:cNvCxnSpPr>
          <p:nvPr/>
        </p:nvCxnSpPr>
        <p:spPr bwMode="auto">
          <a:xfrm rot="16200000" flipH="1">
            <a:off x="2497933" y="1159669"/>
            <a:ext cx="685799" cy="1109662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9949" name="AutoShape 17"/>
          <p:cNvCxnSpPr>
            <a:cxnSpLocks noChangeShapeType="1"/>
            <a:endCxn id="39962" idx="0"/>
          </p:cNvCxnSpPr>
          <p:nvPr/>
        </p:nvCxnSpPr>
        <p:spPr bwMode="auto">
          <a:xfrm>
            <a:off x="5145088" y="1371600"/>
            <a:ext cx="1587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9950" name="AutoShape 18"/>
          <p:cNvCxnSpPr>
            <a:cxnSpLocks noChangeShapeType="1"/>
            <a:stCxn id="39961" idx="2"/>
            <a:endCxn id="39942" idx="2"/>
          </p:cNvCxnSpPr>
          <p:nvPr/>
        </p:nvCxnSpPr>
        <p:spPr bwMode="auto">
          <a:xfrm rot="16200000" flipH="1">
            <a:off x="3298031" y="3069431"/>
            <a:ext cx="457200" cy="261937"/>
          </a:xfrm>
          <a:prstGeom prst="bentConnector2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9951" name="AutoShape 19"/>
          <p:cNvCxnSpPr>
            <a:cxnSpLocks noChangeShapeType="1"/>
            <a:stCxn id="39962" idx="2"/>
            <a:endCxn id="39942" idx="6"/>
          </p:cNvCxnSpPr>
          <p:nvPr/>
        </p:nvCxnSpPr>
        <p:spPr bwMode="auto">
          <a:xfrm flipH="1">
            <a:off x="4572000" y="2971800"/>
            <a:ext cx="573088" cy="4572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9952" name="AutoShape 20"/>
          <p:cNvCxnSpPr>
            <a:cxnSpLocks noChangeShapeType="1"/>
            <a:stCxn id="39942" idx="4"/>
            <a:endCxn id="39941" idx="6"/>
          </p:cNvCxnSpPr>
          <p:nvPr/>
        </p:nvCxnSpPr>
        <p:spPr bwMode="auto">
          <a:xfrm flipH="1">
            <a:off x="2286000" y="3886200"/>
            <a:ext cx="18288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9953" name="AutoShape 21"/>
          <p:cNvCxnSpPr>
            <a:cxnSpLocks noChangeShapeType="1"/>
            <a:stCxn id="39941" idx="4"/>
          </p:cNvCxnSpPr>
          <p:nvPr/>
        </p:nvCxnSpPr>
        <p:spPr bwMode="auto">
          <a:xfrm>
            <a:off x="1828800" y="4572000"/>
            <a:ext cx="1588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9954" name="Text Box 22"/>
          <p:cNvSpPr txBox="1">
            <a:spLocks noChangeArrowheads="1"/>
          </p:cNvSpPr>
          <p:nvPr/>
        </p:nvSpPr>
        <p:spPr bwMode="auto">
          <a:xfrm>
            <a:off x="1979613" y="13716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9955" name="Text Box 23"/>
          <p:cNvSpPr txBox="1">
            <a:spLocks noChangeArrowheads="1"/>
          </p:cNvSpPr>
          <p:nvPr/>
        </p:nvSpPr>
        <p:spPr bwMode="auto">
          <a:xfrm>
            <a:off x="4800600" y="13716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9956" name="Text Box 24"/>
          <p:cNvSpPr txBox="1">
            <a:spLocks noChangeArrowheads="1"/>
          </p:cNvSpPr>
          <p:nvPr/>
        </p:nvSpPr>
        <p:spPr bwMode="auto">
          <a:xfrm>
            <a:off x="4951413" y="2514600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39957" name="Text Box 25"/>
          <p:cNvSpPr txBox="1">
            <a:spLocks noChangeArrowheads="1"/>
          </p:cNvSpPr>
          <p:nvPr/>
        </p:nvSpPr>
        <p:spPr bwMode="auto">
          <a:xfrm>
            <a:off x="2971800" y="28543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39958" name="Text Box 26"/>
          <p:cNvSpPr txBox="1">
            <a:spLocks noChangeArrowheads="1"/>
          </p:cNvSpPr>
          <p:nvPr/>
        </p:nvSpPr>
        <p:spPr bwMode="auto">
          <a:xfrm>
            <a:off x="4114800" y="38862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9959" name="Text Box 27"/>
          <p:cNvSpPr txBox="1">
            <a:spLocks noChangeArrowheads="1"/>
          </p:cNvSpPr>
          <p:nvPr/>
        </p:nvSpPr>
        <p:spPr bwMode="auto">
          <a:xfrm>
            <a:off x="1522413" y="45720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960" name="Text Box 28"/>
          <p:cNvSpPr txBox="1">
            <a:spLocks noChangeArrowheads="1"/>
          </p:cNvSpPr>
          <p:nvPr/>
        </p:nvSpPr>
        <p:spPr bwMode="auto">
          <a:xfrm>
            <a:off x="3649663" y="4992688"/>
            <a:ext cx="35194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Offset wires can have </a:t>
            </a:r>
            <a:r>
              <a:rPr lang="en-GB" sz="3200" dirty="0">
                <a:solidFill>
                  <a:srgbClr val="000000"/>
                </a:solidFill>
              </a:rPr>
              <a:t>negative latency</a:t>
            </a:r>
          </a:p>
        </p:txBody>
      </p:sp>
      <p:sp>
        <p:nvSpPr>
          <p:cNvPr id="39961" name="AutoShape 29"/>
          <p:cNvSpPr>
            <a:spLocks noChangeArrowheads="1"/>
          </p:cNvSpPr>
          <p:nvPr/>
        </p:nvSpPr>
        <p:spPr bwMode="auto">
          <a:xfrm>
            <a:off x="2905125" y="2057400"/>
            <a:ext cx="981075" cy="914400"/>
          </a:xfrm>
          <a:prstGeom prst="diamond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Offset(-1)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9962" name="AutoShape 30"/>
          <p:cNvSpPr>
            <a:spLocks noChangeArrowheads="1"/>
          </p:cNvSpPr>
          <p:nvPr/>
        </p:nvSpPr>
        <p:spPr bwMode="auto">
          <a:xfrm>
            <a:off x="4687888" y="2057400"/>
            <a:ext cx="914400" cy="914400"/>
          </a:xfrm>
          <a:prstGeom prst="diamond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Offset(-1</a:t>
            </a:r>
            <a:r>
              <a:rPr lang="en-GB" sz="16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9963" name="Text Box 31"/>
          <p:cNvSpPr txBox="1">
            <a:spLocks noChangeArrowheads="1"/>
          </p:cNvSpPr>
          <p:nvPr/>
        </p:nvSpPr>
        <p:spPr bwMode="auto">
          <a:xfrm>
            <a:off x="4800600" y="3200400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FFFF"/>
                </a:solidFill>
              </a:rPr>
              <a:t>-1</a:t>
            </a:r>
          </a:p>
        </p:txBody>
      </p:sp>
      <p:sp>
        <p:nvSpPr>
          <p:cNvPr id="39964" name="Text Box 32"/>
          <p:cNvSpPr txBox="1">
            <a:spLocks noChangeArrowheads="1"/>
          </p:cNvSpPr>
          <p:nvPr/>
        </p:nvSpPr>
        <p:spPr bwMode="auto">
          <a:xfrm>
            <a:off x="4800600" y="28543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5BD3A-3A29-4F7B-9172-1DA265CA1D0D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40963" name="Oval 1"/>
          <p:cNvSpPr>
            <a:spLocks noChangeArrowheads="1"/>
          </p:cNvSpPr>
          <p:nvPr/>
        </p:nvSpPr>
        <p:spPr bwMode="auto">
          <a:xfrm>
            <a:off x="1371600" y="36576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40964" name="Oval 2"/>
          <p:cNvSpPr>
            <a:spLocks noChangeArrowheads="1"/>
          </p:cNvSpPr>
          <p:nvPr/>
        </p:nvSpPr>
        <p:spPr bwMode="auto">
          <a:xfrm>
            <a:off x="3657600" y="29718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5486400"/>
            <a:ext cx="912813" cy="912813"/>
            <a:chOff x="864" y="3456"/>
            <a:chExt cx="575" cy="575"/>
          </a:xfrm>
        </p:grpSpPr>
        <p:sp>
          <p:nvSpPr>
            <p:cNvPr id="40991" name="Freeform 4"/>
            <p:cNvSpPr>
              <a:spLocks noChangeArrowheads="1"/>
            </p:cNvSpPr>
            <p:nvPr/>
          </p:nvSpPr>
          <p:spPr bwMode="auto">
            <a:xfrm>
              <a:off x="864" y="3456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2" name="Text Box 5"/>
            <p:cNvSpPr txBox="1">
              <a:spLocks noChangeArrowheads="1"/>
            </p:cNvSpPr>
            <p:nvPr/>
          </p:nvSpPr>
          <p:spPr bwMode="auto">
            <a:xfrm>
              <a:off x="864" y="3456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828800" y="457200"/>
            <a:ext cx="912813" cy="912813"/>
            <a:chOff x="1152" y="288"/>
            <a:chExt cx="575" cy="575"/>
          </a:xfrm>
        </p:grpSpPr>
        <p:sp>
          <p:nvSpPr>
            <p:cNvPr id="40989" name="Freeform 7"/>
            <p:cNvSpPr>
              <a:spLocks noChangeArrowheads="1"/>
            </p:cNvSpPr>
            <p:nvPr/>
          </p:nvSpPr>
          <p:spPr bwMode="auto">
            <a:xfrm>
              <a:off x="1152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0" name="Text Box 8"/>
            <p:cNvSpPr txBox="1">
              <a:spLocks noChangeArrowheads="1"/>
            </p:cNvSpPr>
            <p:nvPr/>
          </p:nvSpPr>
          <p:spPr bwMode="auto">
            <a:xfrm>
              <a:off x="1152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687888" y="457200"/>
            <a:ext cx="912812" cy="912813"/>
            <a:chOff x="2953" y="288"/>
            <a:chExt cx="575" cy="575"/>
          </a:xfrm>
        </p:grpSpPr>
        <p:sp>
          <p:nvSpPr>
            <p:cNvPr id="40987" name="Freeform 10"/>
            <p:cNvSpPr>
              <a:spLocks noChangeArrowheads="1"/>
            </p:cNvSpPr>
            <p:nvPr/>
          </p:nvSpPr>
          <p:spPr bwMode="auto">
            <a:xfrm>
              <a:off x="2953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8" name="Text Box 11"/>
            <p:cNvSpPr txBox="1">
              <a:spLocks noChangeArrowheads="1"/>
            </p:cNvSpPr>
            <p:nvPr/>
          </p:nvSpPr>
          <p:spPr bwMode="auto">
            <a:xfrm>
              <a:off x="2953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sp>
        <p:nvSpPr>
          <p:cNvPr id="40968" name="Text Box 12"/>
          <p:cNvSpPr txBox="1">
            <a:spLocks noChangeArrowheads="1"/>
          </p:cNvSpPr>
          <p:nvPr/>
        </p:nvSpPr>
        <p:spPr bwMode="auto">
          <a:xfrm>
            <a:off x="457200" y="1828800"/>
            <a:ext cx="11430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69" name="AutoShape 13"/>
          <p:cNvCxnSpPr>
            <a:cxnSpLocks noChangeShapeType="1"/>
            <a:stCxn id="40990" idx="2"/>
            <a:endCxn id="40963" idx="2"/>
          </p:cNvCxnSpPr>
          <p:nvPr/>
        </p:nvCxnSpPr>
        <p:spPr bwMode="auto">
          <a:xfrm rot="5400000">
            <a:off x="457200" y="2286000"/>
            <a:ext cx="2743200" cy="914400"/>
          </a:xfrm>
          <a:prstGeom prst="bentConnector4">
            <a:avLst>
              <a:gd name="adj1" fmla="val 41667"/>
              <a:gd name="adj2" fmla="val 125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0970" name="AutoShape 14"/>
          <p:cNvCxnSpPr>
            <a:cxnSpLocks noChangeShapeType="1"/>
            <a:stCxn id="40990" idx="2"/>
            <a:endCxn id="40983" idx="0"/>
          </p:cNvCxnSpPr>
          <p:nvPr/>
        </p:nvCxnSpPr>
        <p:spPr bwMode="auto">
          <a:xfrm rot="16200000" flipH="1">
            <a:off x="2505076" y="1152525"/>
            <a:ext cx="685799" cy="1123949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0971" name="AutoShape 15"/>
          <p:cNvCxnSpPr>
            <a:cxnSpLocks noChangeShapeType="1"/>
            <a:endCxn id="40984" idx="0"/>
          </p:cNvCxnSpPr>
          <p:nvPr/>
        </p:nvCxnSpPr>
        <p:spPr bwMode="auto">
          <a:xfrm>
            <a:off x="5145088" y="1371600"/>
            <a:ext cx="1587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0972" name="AutoShape 16"/>
          <p:cNvCxnSpPr>
            <a:cxnSpLocks noChangeShapeType="1"/>
            <a:stCxn id="40983" idx="2"/>
            <a:endCxn id="40964" idx="2"/>
          </p:cNvCxnSpPr>
          <p:nvPr/>
        </p:nvCxnSpPr>
        <p:spPr bwMode="auto">
          <a:xfrm rot="16200000" flipH="1">
            <a:off x="3305175" y="3076575"/>
            <a:ext cx="457200" cy="247650"/>
          </a:xfrm>
          <a:prstGeom prst="bentConnector2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0973" name="AutoShape 17"/>
          <p:cNvCxnSpPr>
            <a:cxnSpLocks noChangeShapeType="1"/>
            <a:stCxn id="40984" idx="2"/>
            <a:endCxn id="40964" idx="6"/>
          </p:cNvCxnSpPr>
          <p:nvPr/>
        </p:nvCxnSpPr>
        <p:spPr bwMode="auto">
          <a:xfrm flipH="1">
            <a:off x="4572000" y="2971800"/>
            <a:ext cx="573088" cy="4572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0974" name="AutoShape 18"/>
          <p:cNvCxnSpPr>
            <a:cxnSpLocks noChangeShapeType="1"/>
            <a:stCxn id="40964" idx="4"/>
            <a:endCxn id="40963" idx="6"/>
          </p:cNvCxnSpPr>
          <p:nvPr/>
        </p:nvCxnSpPr>
        <p:spPr bwMode="auto">
          <a:xfrm flipH="1">
            <a:off x="2286000" y="3886200"/>
            <a:ext cx="18288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0975" name="AutoShape 19"/>
          <p:cNvCxnSpPr>
            <a:cxnSpLocks noChangeShapeType="1"/>
            <a:stCxn id="40963" idx="4"/>
          </p:cNvCxnSpPr>
          <p:nvPr/>
        </p:nvCxnSpPr>
        <p:spPr bwMode="auto">
          <a:xfrm>
            <a:off x="1828800" y="4572000"/>
            <a:ext cx="1588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0976" name="Text Box 20"/>
          <p:cNvSpPr txBox="1">
            <a:spLocks noChangeArrowheads="1"/>
          </p:cNvSpPr>
          <p:nvPr/>
        </p:nvSpPr>
        <p:spPr bwMode="auto">
          <a:xfrm>
            <a:off x="1979613" y="13716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0977" name="Text Box 21"/>
          <p:cNvSpPr txBox="1">
            <a:spLocks noChangeArrowheads="1"/>
          </p:cNvSpPr>
          <p:nvPr/>
        </p:nvSpPr>
        <p:spPr bwMode="auto">
          <a:xfrm>
            <a:off x="4800600" y="13716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0978" name="Text Box 22"/>
          <p:cNvSpPr txBox="1">
            <a:spLocks noChangeArrowheads="1"/>
          </p:cNvSpPr>
          <p:nvPr/>
        </p:nvSpPr>
        <p:spPr bwMode="auto">
          <a:xfrm>
            <a:off x="4951413" y="2514600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40979" name="Text Box 23"/>
          <p:cNvSpPr txBox="1">
            <a:spLocks noChangeArrowheads="1"/>
          </p:cNvSpPr>
          <p:nvPr/>
        </p:nvSpPr>
        <p:spPr bwMode="auto">
          <a:xfrm>
            <a:off x="2971800" y="28543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40980" name="Text Box 24"/>
          <p:cNvSpPr txBox="1">
            <a:spLocks noChangeArrowheads="1"/>
          </p:cNvSpPr>
          <p:nvPr/>
        </p:nvSpPr>
        <p:spPr bwMode="auto">
          <a:xfrm>
            <a:off x="4114800" y="38862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0981" name="Text Box 25"/>
          <p:cNvSpPr txBox="1">
            <a:spLocks noChangeArrowheads="1"/>
          </p:cNvSpPr>
          <p:nvPr/>
        </p:nvSpPr>
        <p:spPr bwMode="auto">
          <a:xfrm>
            <a:off x="1522413" y="4572000"/>
            <a:ext cx="3063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0982" name="Text Box 26"/>
          <p:cNvSpPr txBox="1">
            <a:spLocks noChangeArrowheads="1"/>
          </p:cNvSpPr>
          <p:nvPr/>
        </p:nvSpPr>
        <p:spPr bwMode="auto">
          <a:xfrm>
            <a:off x="3649663" y="4797152"/>
            <a:ext cx="3519487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This is scheduled</a:t>
            </a:r>
          </a:p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200" dirty="0">
              <a:solidFill>
                <a:srgbClr val="000000"/>
              </a:solidFill>
            </a:endParaRPr>
          </a:p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Buffering = 0</a:t>
            </a:r>
          </a:p>
        </p:txBody>
      </p:sp>
      <p:sp>
        <p:nvSpPr>
          <p:cNvPr id="40983" name="AutoShape 27"/>
          <p:cNvSpPr>
            <a:spLocks noChangeArrowheads="1"/>
          </p:cNvSpPr>
          <p:nvPr/>
        </p:nvSpPr>
        <p:spPr bwMode="auto">
          <a:xfrm>
            <a:off x="2933700" y="2057400"/>
            <a:ext cx="952500" cy="914400"/>
          </a:xfrm>
          <a:prstGeom prst="diamond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Offset(-1)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40984" name="AutoShape 28"/>
          <p:cNvSpPr>
            <a:spLocks noChangeArrowheads="1"/>
          </p:cNvSpPr>
          <p:nvPr/>
        </p:nvSpPr>
        <p:spPr bwMode="auto">
          <a:xfrm>
            <a:off x="4687888" y="2057400"/>
            <a:ext cx="914400" cy="914400"/>
          </a:xfrm>
          <a:prstGeom prst="diamond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Offset(-1)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40985" name="Text Box 29"/>
          <p:cNvSpPr txBox="1">
            <a:spLocks noChangeArrowheads="1"/>
          </p:cNvSpPr>
          <p:nvPr/>
        </p:nvSpPr>
        <p:spPr bwMode="auto">
          <a:xfrm>
            <a:off x="4800600" y="3200400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FFFF"/>
                </a:solidFill>
              </a:rPr>
              <a:t>-1</a:t>
            </a:r>
          </a:p>
        </p:txBody>
      </p:sp>
      <p:sp>
        <p:nvSpPr>
          <p:cNvPr id="40986" name="Text Box 30"/>
          <p:cNvSpPr txBox="1">
            <a:spLocks noChangeArrowheads="1"/>
          </p:cNvSpPr>
          <p:nvPr/>
        </p:nvSpPr>
        <p:spPr bwMode="auto">
          <a:xfrm>
            <a:off x="4800600" y="2854325"/>
            <a:ext cx="3873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A stream offset is just a wire with a positive or negative latency</a:t>
            </a:r>
          </a:p>
          <a:p>
            <a:pPr marL="736600" lvl="1" indent="-336550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Negative latencies look backwards in the stream</a:t>
            </a:r>
          </a:p>
          <a:p>
            <a:pPr marL="736600" lvl="1" indent="-336550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Positive latencies look forwards in the stream</a:t>
            </a:r>
          </a:p>
          <a:p>
            <a:pPr marL="336550" indent="-336550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The entire dataflow graph will re-schedule to make sure the right data value is present when needed</a:t>
            </a:r>
          </a:p>
          <a:p>
            <a:pPr marL="336550" indent="-336550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Buffering could be placed anywhere, or pushed into inputs or outputs </a:t>
            </a:r>
            <a:r>
              <a:rPr lang="en-GB" dirty="0" smtClean="0">
                <a:solidFill>
                  <a:srgbClr val="000000"/>
                </a:solidFill>
                <a:sym typeface="Wingdings" pitchFamily="2" charset="2"/>
              </a:rPr>
              <a:t> more optimal than manual instantiation</a:t>
            </a:r>
          </a:p>
        </p:txBody>
      </p:sp>
      <p:sp>
        <p:nvSpPr>
          <p:cNvPr id="51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A539E8-180B-4D17-9763-2F6D38B55297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Stream Offsets</a:t>
            </a:r>
            <a:endParaRPr lang="en-GB" dirty="0"/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algn="l">
              <a:lnSpc>
                <a:spcPct val="93000"/>
              </a:lnSpc>
              <a:spcBef>
                <a:spcPts val="80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FE12FC-A29C-4FEB-B382-02D6C7584361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3251" name="Oval 1"/>
          <p:cNvSpPr>
            <a:spLocks noChangeArrowheads="1"/>
          </p:cNvSpPr>
          <p:nvPr/>
        </p:nvSpPr>
        <p:spPr bwMode="auto">
          <a:xfrm>
            <a:off x="1371600" y="36576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5257800"/>
            <a:ext cx="912813" cy="912813"/>
            <a:chOff x="864" y="3312"/>
            <a:chExt cx="575" cy="575"/>
          </a:xfrm>
        </p:grpSpPr>
        <p:sp>
          <p:nvSpPr>
            <p:cNvPr id="53265" name="Freeform 3"/>
            <p:cNvSpPr>
              <a:spLocks noChangeArrowheads="1"/>
            </p:cNvSpPr>
            <p:nvPr/>
          </p:nvSpPr>
          <p:spPr bwMode="auto">
            <a:xfrm>
              <a:off x="864" y="3312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266" name="Text Box 4"/>
            <p:cNvSpPr txBox="1">
              <a:spLocks noChangeArrowheads="1"/>
            </p:cNvSpPr>
            <p:nvPr/>
          </p:nvSpPr>
          <p:spPr bwMode="auto">
            <a:xfrm>
              <a:off x="864" y="331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143000" y="457200"/>
            <a:ext cx="912813" cy="912813"/>
            <a:chOff x="720" y="288"/>
            <a:chExt cx="575" cy="575"/>
          </a:xfrm>
        </p:grpSpPr>
        <p:sp>
          <p:nvSpPr>
            <p:cNvPr id="53263" name="Freeform 6"/>
            <p:cNvSpPr>
              <a:spLocks noChangeArrowheads="1"/>
            </p:cNvSpPr>
            <p:nvPr/>
          </p:nvSpPr>
          <p:spPr bwMode="auto">
            <a:xfrm>
              <a:off x="720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264" name="Text Box 7"/>
            <p:cNvSpPr txBox="1">
              <a:spLocks noChangeArrowheads="1"/>
            </p:cNvSpPr>
            <p:nvPr/>
          </p:nvSpPr>
          <p:spPr bwMode="auto">
            <a:xfrm>
              <a:off x="720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sp>
        <p:nvSpPr>
          <p:cNvPr id="53254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11430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255" name="AutoShape 9"/>
          <p:cNvCxnSpPr>
            <a:cxnSpLocks noChangeShapeType="1"/>
            <a:stCxn id="53264" idx="2"/>
            <a:endCxn id="53260" idx="0"/>
          </p:cNvCxnSpPr>
          <p:nvPr/>
        </p:nvCxnSpPr>
        <p:spPr bwMode="auto">
          <a:xfrm rot="16200000" flipH="1">
            <a:off x="1600200" y="1371600"/>
            <a:ext cx="11430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3256" name="Text Box 10"/>
          <p:cNvSpPr txBox="1">
            <a:spLocks noChangeArrowheads="1"/>
          </p:cNvSpPr>
          <p:nvPr/>
        </p:nvSpPr>
        <p:spPr bwMode="auto">
          <a:xfrm>
            <a:off x="5486400" y="3184525"/>
            <a:ext cx="1809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257" name="AutoShape 11"/>
          <p:cNvCxnSpPr>
            <a:cxnSpLocks noChangeShapeType="1"/>
            <a:endCxn id="53251" idx="2"/>
          </p:cNvCxnSpPr>
          <p:nvPr/>
        </p:nvCxnSpPr>
        <p:spPr bwMode="auto">
          <a:xfrm rot="5400000">
            <a:off x="114300" y="2628900"/>
            <a:ext cx="2743200" cy="228600"/>
          </a:xfrm>
          <a:prstGeom prst="bentConnector4">
            <a:avLst>
              <a:gd name="adj1" fmla="val 41611"/>
              <a:gd name="adj2" fmla="val 20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3259" name="Text Box 13"/>
          <p:cNvSpPr txBox="1">
            <a:spLocks noChangeArrowheads="1"/>
          </p:cNvSpPr>
          <p:nvPr/>
        </p:nvSpPr>
        <p:spPr bwMode="auto">
          <a:xfrm>
            <a:off x="1371600" y="13716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3260" name="AutoShape 14"/>
          <p:cNvSpPr>
            <a:spLocks noChangeArrowheads="1"/>
          </p:cNvSpPr>
          <p:nvPr/>
        </p:nvSpPr>
        <p:spPr bwMode="auto">
          <a:xfrm>
            <a:off x="2286000" y="2514600"/>
            <a:ext cx="914400" cy="914400"/>
          </a:xfrm>
          <a:prstGeom prst="diamond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Offset(1)</a:t>
            </a:r>
          </a:p>
        </p:txBody>
      </p:sp>
      <p:cxnSp>
        <p:nvCxnSpPr>
          <p:cNvPr id="53261" name="AutoShape 15"/>
          <p:cNvCxnSpPr>
            <a:cxnSpLocks noChangeShapeType="1"/>
            <a:stCxn id="53260" idx="2"/>
            <a:endCxn id="53251" idx="6"/>
          </p:cNvCxnSpPr>
          <p:nvPr/>
        </p:nvCxnSpPr>
        <p:spPr bwMode="auto">
          <a:xfrm rot="5400000">
            <a:off x="2171700" y="3543300"/>
            <a:ext cx="685800" cy="457200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262" name="AutoShape 16"/>
          <p:cNvCxnSpPr>
            <a:cxnSpLocks noChangeShapeType="1"/>
            <a:stCxn id="53251" idx="4"/>
          </p:cNvCxnSpPr>
          <p:nvPr/>
        </p:nvCxnSpPr>
        <p:spPr bwMode="auto">
          <a:xfrm>
            <a:off x="1828800" y="4572000"/>
            <a:ext cx="1588" cy="685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481710" y="3789388"/>
            <a:ext cx="5180012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>
                <a:solidFill>
                  <a:srgbClr val="000000"/>
                </a:solidFill>
              </a:rPr>
              <a:t>a = a + </a:t>
            </a:r>
            <a:r>
              <a:rPr lang="en-GB" sz="4000" dirty="0" err="1" smtClean="0">
                <a:solidFill>
                  <a:srgbClr val="000000"/>
                </a:solidFill>
              </a:rPr>
              <a:t>stream.offset</a:t>
            </a:r>
            <a:r>
              <a:rPr lang="en-GB" sz="4000" dirty="0" smtClean="0">
                <a:solidFill>
                  <a:srgbClr val="000000"/>
                </a:solidFill>
              </a:rPr>
              <a:t>(a</a:t>
            </a:r>
            <a:r>
              <a:rPr lang="en-GB" sz="4000" dirty="0">
                <a:solidFill>
                  <a:srgbClr val="000000"/>
                </a:solidFill>
              </a:rPr>
              <a:t>, +1)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479329" y="1419250"/>
            <a:ext cx="5184775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>
                <a:solidFill>
                  <a:srgbClr val="000000"/>
                </a:solidFill>
              </a:rPr>
              <a:t>a[</a:t>
            </a:r>
            <a:r>
              <a:rPr lang="en-GB" sz="4000" dirty="0" err="1">
                <a:solidFill>
                  <a:srgbClr val="000000"/>
                </a:solidFill>
              </a:rPr>
              <a:t>i</a:t>
            </a:r>
            <a:r>
              <a:rPr lang="en-GB" sz="4000" dirty="0">
                <a:solidFill>
                  <a:srgbClr val="000000"/>
                </a:solidFill>
              </a:rPr>
              <a:t>] = a + a[</a:t>
            </a:r>
            <a:r>
              <a:rPr lang="en-GB" sz="4000" dirty="0" err="1">
                <a:solidFill>
                  <a:srgbClr val="000000"/>
                </a:solidFill>
              </a:rPr>
              <a:t>i</a:t>
            </a:r>
            <a:r>
              <a:rPr lang="en-GB" sz="4000" dirty="0">
                <a:solidFill>
                  <a:srgbClr val="000000"/>
                </a:solidFill>
              </a:rPr>
              <a:t> + 1]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5324475" y="2295525"/>
            <a:ext cx="1438275" cy="1276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051CBB-BD3B-40F8-88BF-0D0DF7BA911E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4275" name="Oval 1"/>
          <p:cNvSpPr>
            <a:spLocks noChangeArrowheads="1"/>
          </p:cNvSpPr>
          <p:nvPr/>
        </p:nvSpPr>
        <p:spPr bwMode="auto">
          <a:xfrm>
            <a:off x="1371600" y="36576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5257800"/>
            <a:ext cx="912813" cy="912813"/>
            <a:chOff x="864" y="3312"/>
            <a:chExt cx="575" cy="575"/>
          </a:xfrm>
        </p:grpSpPr>
        <p:sp>
          <p:nvSpPr>
            <p:cNvPr id="54294" name="Freeform 3"/>
            <p:cNvSpPr>
              <a:spLocks noChangeArrowheads="1"/>
            </p:cNvSpPr>
            <p:nvPr/>
          </p:nvSpPr>
          <p:spPr bwMode="auto">
            <a:xfrm>
              <a:off x="864" y="3312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95" name="Text Box 4"/>
            <p:cNvSpPr txBox="1">
              <a:spLocks noChangeArrowheads="1"/>
            </p:cNvSpPr>
            <p:nvPr/>
          </p:nvSpPr>
          <p:spPr bwMode="auto">
            <a:xfrm>
              <a:off x="864" y="331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143000" y="457200"/>
            <a:ext cx="912813" cy="912813"/>
            <a:chOff x="720" y="288"/>
            <a:chExt cx="575" cy="575"/>
          </a:xfrm>
        </p:grpSpPr>
        <p:sp>
          <p:nvSpPr>
            <p:cNvPr id="54292" name="Freeform 6"/>
            <p:cNvSpPr>
              <a:spLocks noChangeArrowheads="1"/>
            </p:cNvSpPr>
            <p:nvPr/>
          </p:nvSpPr>
          <p:spPr bwMode="auto">
            <a:xfrm>
              <a:off x="720" y="288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93" name="Text Box 7"/>
            <p:cNvSpPr txBox="1">
              <a:spLocks noChangeArrowheads="1"/>
            </p:cNvSpPr>
            <p:nvPr/>
          </p:nvSpPr>
          <p:spPr bwMode="auto">
            <a:xfrm>
              <a:off x="720" y="28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A</a:t>
              </a:r>
            </a:p>
          </p:txBody>
        </p:sp>
      </p:grpSp>
      <p:sp>
        <p:nvSpPr>
          <p:cNvPr id="54278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11430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79" name="AutoShape 9"/>
          <p:cNvCxnSpPr>
            <a:cxnSpLocks noChangeShapeType="1"/>
            <a:stCxn id="54293" idx="2"/>
            <a:endCxn id="54284" idx="0"/>
          </p:cNvCxnSpPr>
          <p:nvPr/>
        </p:nvCxnSpPr>
        <p:spPr bwMode="auto">
          <a:xfrm rot="16200000" flipH="1">
            <a:off x="1600200" y="1371600"/>
            <a:ext cx="11430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4280" name="Text Box 10"/>
          <p:cNvSpPr txBox="1">
            <a:spLocks noChangeArrowheads="1"/>
          </p:cNvSpPr>
          <p:nvPr/>
        </p:nvSpPr>
        <p:spPr bwMode="auto">
          <a:xfrm>
            <a:off x="5486400" y="3184525"/>
            <a:ext cx="1809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81" name="AutoShape 11"/>
          <p:cNvCxnSpPr>
            <a:cxnSpLocks noChangeShapeType="1"/>
            <a:endCxn id="54288" idx="0"/>
          </p:cNvCxnSpPr>
          <p:nvPr/>
        </p:nvCxnSpPr>
        <p:spPr bwMode="auto">
          <a:xfrm rot="5400000">
            <a:off x="685800" y="1828800"/>
            <a:ext cx="1371600" cy="457200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4282" name="Text Box 12"/>
          <p:cNvSpPr txBox="1">
            <a:spLocks noChangeArrowheads="1"/>
          </p:cNvSpPr>
          <p:nvPr/>
        </p:nvSpPr>
        <p:spPr bwMode="auto">
          <a:xfrm>
            <a:off x="3360738" y="4629149"/>
            <a:ext cx="5516562" cy="103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chemeClr val="accent5"/>
                </a:solidFill>
              </a:rPr>
              <a:t>Scheduling produces a circuit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chemeClr val="accent5"/>
                </a:solidFill>
              </a:rPr>
              <a:t>with 1 buffer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54283" name="Text Box 13"/>
          <p:cNvSpPr txBox="1">
            <a:spLocks noChangeArrowheads="1"/>
          </p:cNvSpPr>
          <p:nvPr/>
        </p:nvSpPr>
        <p:spPr bwMode="auto">
          <a:xfrm>
            <a:off x="1371600" y="13716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4284" name="AutoShape 14"/>
          <p:cNvSpPr>
            <a:spLocks noChangeArrowheads="1"/>
          </p:cNvSpPr>
          <p:nvPr/>
        </p:nvSpPr>
        <p:spPr bwMode="auto">
          <a:xfrm>
            <a:off x="2286000" y="2514600"/>
            <a:ext cx="914400" cy="914400"/>
          </a:xfrm>
          <a:prstGeom prst="diamond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8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Offset(1)</a:t>
            </a:r>
          </a:p>
        </p:txBody>
      </p:sp>
      <p:cxnSp>
        <p:nvCxnSpPr>
          <p:cNvPr id="54285" name="AutoShape 15"/>
          <p:cNvCxnSpPr>
            <a:cxnSpLocks noChangeShapeType="1"/>
            <a:stCxn id="54284" idx="2"/>
            <a:endCxn id="54275" idx="6"/>
          </p:cNvCxnSpPr>
          <p:nvPr/>
        </p:nvCxnSpPr>
        <p:spPr bwMode="auto">
          <a:xfrm rot="5400000">
            <a:off x="2171700" y="3543300"/>
            <a:ext cx="685800" cy="457200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4286" name="AutoShape 16"/>
          <p:cNvCxnSpPr>
            <a:cxnSpLocks noChangeShapeType="1"/>
            <a:stCxn id="54275" idx="4"/>
          </p:cNvCxnSpPr>
          <p:nvPr/>
        </p:nvCxnSpPr>
        <p:spPr bwMode="auto">
          <a:xfrm>
            <a:off x="1828800" y="4572000"/>
            <a:ext cx="1588" cy="685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4287" name="Text Box 17"/>
          <p:cNvSpPr txBox="1">
            <a:spLocks noChangeArrowheads="1"/>
          </p:cNvSpPr>
          <p:nvPr/>
        </p:nvSpPr>
        <p:spPr bwMode="auto">
          <a:xfrm>
            <a:off x="2355850" y="3311525"/>
            <a:ext cx="309563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288" name="AutoShape 18"/>
          <p:cNvSpPr>
            <a:spLocks noChangeArrowheads="1"/>
          </p:cNvSpPr>
          <p:nvPr/>
        </p:nvSpPr>
        <p:spPr bwMode="auto">
          <a:xfrm>
            <a:off x="685800" y="27432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89" name="AutoShape 19"/>
          <p:cNvCxnSpPr>
            <a:cxnSpLocks noChangeShapeType="1"/>
            <a:stCxn id="54288" idx="2"/>
            <a:endCxn id="54275" idx="2"/>
          </p:cNvCxnSpPr>
          <p:nvPr/>
        </p:nvCxnSpPr>
        <p:spPr bwMode="auto">
          <a:xfrm rot="16200000" flipH="1">
            <a:off x="800100" y="3543300"/>
            <a:ext cx="914400" cy="228600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4290" name="Text Box 20"/>
          <p:cNvSpPr txBox="1">
            <a:spLocks noChangeArrowheads="1"/>
          </p:cNvSpPr>
          <p:nvPr/>
        </p:nvSpPr>
        <p:spPr bwMode="auto">
          <a:xfrm>
            <a:off x="833438" y="3200400"/>
            <a:ext cx="3095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291" name="Text Box 21"/>
          <p:cNvSpPr txBox="1">
            <a:spLocks noChangeArrowheads="1"/>
          </p:cNvSpPr>
          <p:nvPr/>
        </p:nvSpPr>
        <p:spPr bwMode="auto">
          <a:xfrm>
            <a:off x="1600200" y="4572000"/>
            <a:ext cx="3063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85C413-E42C-436F-B1CE-B5826DC774D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123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5124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5144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5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5142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3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5127" name="AutoShape 9"/>
          <p:cNvCxnSpPr>
            <a:cxnSpLocks noChangeShapeType="1"/>
            <a:stCxn id="5138" idx="1"/>
            <a:endCxn id="5123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28" name="AutoShape 10"/>
          <p:cNvCxnSpPr>
            <a:cxnSpLocks noChangeShapeType="1"/>
            <a:stCxn id="5142" idx="1"/>
            <a:endCxn id="5123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29" name="AutoShape 11"/>
          <p:cNvCxnSpPr>
            <a:cxnSpLocks noChangeShapeType="1"/>
            <a:stCxn id="5136" idx="1"/>
            <a:endCxn id="5124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0" name="AutoShape 12"/>
          <p:cNvCxnSpPr>
            <a:cxnSpLocks noChangeShapeType="1"/>
            <a:stCxn id="5123" idx="4"/>
            <a:endCxn id="5124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1" name="AutoShape 13"/>
          <p:cNvCxnSpPr>
            <a:cxnSpLocks noChangeShapeType="1"/>
            <a:stCxn id="5124" idx="4"/>
            <a:endCxn id="5144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5138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5136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7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395536" y="4437112"/>
            <a:ext cx="3312368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b"/>
          <a:lstStyle/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Basic hardware </a:t>
            </a:r>
            <a:endParaRPr lang="en-GB" sz="3200" dirty="0" smtClean="0">
              <a:solidFill>
                <a:srgbClr val="000000"/>
              </a:solidFill>
            </a:endParaRPr>
          </a:p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implementation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1712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600" dirty="0" smtClean="0"/>
              <a:t>For the questions below, assume that the latency of an addition operation is 10 cycles, and a multiply takes 5 cycles, while inputs/outputs take 0 cycles.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smtClean="0"/>
              <a:t>Write pseudo-code algorithms </a:t>
            </a:r>
            <a:r>
              <a:rPr lang="en-GB" sz="1600" dirty="0" smtClean="0"/>
              <a:t>for ASAP and ALAP scheduling of a dataflow graph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Consider a </a:t>
            </a:r>
            <a:r>
              <a:rPr lang="en-GB" sz="1600" dirty="0" err="1" smtClean="0"/>
              <a:t>MaxCompiler</a:t>
            </a:r>
            <a:r>
              <a:rPr lang="en-GB" sz="1600" dirty="0" smtClean="0"/>
              <a:t> kernel with inputs </a:t>
            </a:r>
            <a:r>
              <a:rPr lang="en-GB" sz="1600" i="1" dirty="0" smtClean="0"/>
              <a:t>a1, a2, a3, a4</a:t>
            </a:r>
            <a:r>
              <a:rPr lang="en-GB" sz="1600" dirty="0" smtClean="0"/>
              <a:t> and an output </a:t>
            </a:r>
            <a:r>
              <a:rPr lang="en-GB" sz="1600" i="1" dirty="0" smtClean="0"/>
              <a:t>c</a:t>
            </a:r>
            <a:r>
              <a:rPr lang="en-GB" sz="1600" dirty="0" smtClean="0"/>
              <a:t>. </a:t>
            </a:r>
            <a:br>
              <a:rPr lang="en-GB" sz="1600" dirty="0" smtClean="0"/>
            </a:br>
            <a:r>
              <a:rPr lang="en-GB" sz="1600" dirty="0" smtClean="0"/>
              <a:t>Draw the dataflow graph and draw the buffering introduced by ASAP scheduling to: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1314450" lvl="2" indent="-514350">
              <a:buFont typeface="+mj-lt"/>
              <a:buAutoNum type="alphaLcParenR"/>
            </a:pPr>
            <a:r>
              <a:rPr lang="en-GB" sz="1600" dirty="0" smtClean="0"/>
              <a:t>c =  ( (a1 + a2) + a3) + a4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sz="1600" dirty="0" smtClean="0"/>
              <a:t>c =  (a1 + a2) + (a3 + a4)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Consider a </a:t>
            </a:r>
            <a:r>
              <a:rPr lang="en-GB" sz="1600" dirty="0" err="1" smtClean="0"/>
              <a:t>MaxCompiler</a:t>
            </a:r>
            <a:r>
              <a:rPr lang="en-GB" sz="1600" dirty="0" smtClean="0"/>
              <a:t> kernel with inputs </a:t>
            </a:r>
            <a:r>
              <a:rPr lang="en-GB" sz="1600" i="1" dirty="0" smtClean="0"/>
              <a:t>a1, a2, a3, a4</a:t>
            </a:r>
            <a:r>
              <a:rPr lang="en-GB" sz="1600" dirty="0" smtClean="0"/>
              <a:t> and an output </a:t>
            </a:r>
            <a:r>
              <a:rPr lang="en-GB" sz="1600" i="1" dirty="0" smtClean="0"/>
              <a:t>c</a:t>
            </a:r>
            <a:r>
              <a:rPr lang="en-GB" sz="1600" dirty="0" smtClean="0"/>
              <a:t>. </a:t>
            </a:r>
            <a:br>
              <a:rPr lang="en-GB" sz="1600" dirty="0" smtClean="0"/>
            </a:br>
            <a:r>
              <a:rPr lang="en-GB" sz="1600" dirty="0" smtClean="0"/>
              <a:t>Draw the dataflow graph and write out the inequalities that must be satisfied to schedule: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1371600" lvl="3" indent="-514350">
              <a:buFont typeface="+mj-lt"/>
              <a:buAutoNum type="alphaLcParenR"/>
            </a:pPr>
            <a:r>
              <a:rPr lang="en-GB" sz="1600" dirty="0" smtClean="0"/>
              <a:t>c = ((a1 * a2) + (a3 * a4)) + a1</a:t>
            </a:r>
          </a:p>
          <a:p>
            <a:pPr marL="1371600" lvl="3" indent="-514350">
              <a:buFont typeface="+mj-lt"/>
              <a:buAutoNum type="alphaLcParenR"/>
            </a:pPr>
            <a:r>
              <a:rPr lang="en-GB" sz="1600" dirty="0" smtClean="0"/>
              <a:t>c = </a:t>
            </a:r>
            <a:r>
              <a:rPr lang="en-GB" sz="1600" dirty="0" err="1" smtClean="0"/>
              <a:t>stream.offset</a:t>
            </a:r>
            <a:r>
              <a:rPr lang="en-GB" sz="1600" dirty="0" smtClean="0"/>
              <a:t>(a1, -10)*a2 + </a:t>
            </a:r>
            <a:r>
              <a:rPr lang="en-GB" sz="1600" dirty="0" err="1" smtClean="0"/>
              <a:t>stream.offset</a:t>
            </a:r>
            <a:r>
              <a:rPr lang="en-GB" sz="1600" dirty="0" smtClean="0"/>
              <a:t>(a1, -5)*a3 + </a:t>
            </a:r>
            <a:r>
              <a:rPr lang="en-GB" sz="1600" dirty="0" err="1" smtClean="0"/>
              <a:t>stream.offset</a:t>
            </a:r>
            <a:r>
              <a:rPr lang="en-GB" sz="1600" dirty="0" smtClean="0"/>
              <a:t>(a1, +15)*a4 </a:t>
            </a:r>
          </a:p>
          <a:p>
            <a:pPr marL="914400" lvl="2" indent="-514350">
              <a:buFont typeface="+mj-lt"/>
              <a:buAutoNum type="alphaLcParenR"/>
            </a:pPr>
            <a:endParaRPr lang="en-GB" sz="1600" dirty="0" smtClean="0"/>
          </a:p>
          <a:p>
            <a:pPr marL="914400" lvl="1" indent="-514350">
              <a:buNone/>
            </a:pPr>
            <a:r>
              <a:rPr lang="en-GB" sz="1600" dirty="0" smtClean="0"/>
              <a:t>How many values of stream </a:t>
            </a:r>
            <a:r>
              <a:rPr lang="en-GB" sz="1600" i="1" dirty="0" smtClean="0"/>
              <a:t>a1</a:t>
            </a:r>
            <a:r>
              <a:rPr lang="en-GB" sz="1600" dirty="0" smtClean="0"/>
              <a:t> will be buffered on-chip for (b)?</a:t>
            </a:r>
            <a:br>
              <a:rPr lang="en-GB" sz="1600" dirty="0" smtClean="0"/>
            </a:b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None/>
            </a:pPr>
            <a:endParaRPr lang="en-GB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Exercises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40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41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42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44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45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7" name="AutoShape 9"/>
          <p:cNvCxnSpPr>
            <a:cxnSpLocks noChangeShapeType="1"/>
            <a:stCxn id="53" idx="1"/>
            <a:endCxn id="39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8" name="AutoShape 10"/>
          <p:cNvCxnSpPr>
            <a:cxnSpLocks noChangeShapeType="1"/>
            <a:stCxn id="45" idx="1"/>
            <a:endCxn id="39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" name="AutoShape 11"/>
          <p:cNvCxnSpPr>
            <a:cxnSpLocks noChangeShapeType="1"/>
            <a:stCxn id="56" idx="1"/>
            <a:endCxn id="40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0" name="AutoShape 12"/>
          <p:cNvCxnSpPr>
            <a:cxnSpLocks noChangeShapeType="1"/>
            <a:stCxn id="39" idx="4"/>
            <a:endCxn id="40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" name="AutoShape 13"/>
          <p:cNvCxnSpPr>
            <a:cxnSpLocks noChangeShapeType="1"/>
            <a:stCxn id="40" idx="4"/>
            <a:endCxn id="42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2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53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55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56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7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61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0AD6D-61EF-4422-99FA-EE4E027E3A8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159" name="Oval 23"/>
          <p:cNvSpPr>
            <a:spLocks noChangeArrowheads="1"/>
          </p:cNvSpPr>
          <p:nvPr/>
        </p:nvSpPr>
        <p:spPr bwMode="auto">
          <a:xfrm>
            <a:off x="5257800" y="914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161" name="Oval 27"/>
          <p:cNvSpPr>
            <a:spLocks noChangeArrowheads="1"/>
          </p:cNvSpPr>
          <p:nvPr/>
        </p:nvSpPr>
        <p:spPr bwMode="auto">
          <a:xfrm>
            <a:off x="3886200" y="914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162" name="Oval 28"/>
          <p:cNvSpPr>
            <a:spLocks noChangeArrowheads="1"/>
          </p:cNvSpPr>
          <p:nvPr/>
        </p:nvSpPr>
        <p:spPr bwMode="auto">
          <a:xfrm>
            <a:off x="2514600" y="914400"/>
            <a:ext cx="457200" cy="457200"/>
          </a:xfrm>
          <a:prstGeom prst="ellipse">
            <a:avLst/>
          </a:prstGeom>
          <a:solidFill>
            <a:srgbClr val="23FF2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32"/>
          <p:cNvSpPr>
            <a:spLocks noChangeArrowheads="1"/>
          </p:cNvSpPr>
          <p:nvPr/>
        </p:nvSpPr>
        <p:spPr bwMode="auto">
          <a:xfrm>
            <a:off x="2514600" y="914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395536" y="4437112"/>
            <a:ext cx="3312368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b"/>
          <a:lstStyle/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Data propagates </a:t>
            </a:r>
          </a:p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through the circuit </a:t>
            </a:r>
          </a:p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in “lock step”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8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39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5" name="AutoShape 9"/>
          <p:cNvCxnSpPr>
            <a:cxnSpLocks noChangeShapeType="1"/>
            <a:stCxn id="51" idx="1"/>
            <a:endCxn id="37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" name="AutoShape 10"/>
          <p:cNvCxnSpPr>
            <a:cxnSpLocks noChangeShapeType="1"/>
            <a:stCxn id="43" idx="1"/>
            <a:endCxn id="37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7" name="AutoShape 11"/>
          <p:cNvCxnSpPr>
            <a:cxnSpLocks noChangeShapeType="1"/>
            <a:stCxn id="54" idx="1"/>
            <a:endCxn id="38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8" name="AutoShape 12"/>
          <p:cNvCxnSpPr>
            <a:cxnSpLocks noChangeShapeType="1"/>
            <a:stCxn id="37" idx="4"/>
            <a:endCxn id="38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" name="AutoShape 13"/>
          <p:cNvCxnSpPr>
            <a:cxnSpLocks noChangeShapeType="1"/>
            <a:stCxn id="38" idx="4"/>
            <a:endCxn id="40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0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51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53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54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71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D8F0F-89FE-4493-8642-565BED4B2E4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181" name="Oval 17"/>
          <p:cNvSpPr>
            <a:spLocks noChangeArrowheads="1"/>
          </p:cNvSpPr>
          <p:nvPr/>
        </p:nvSpPr>
        <p:spPr bwMode="auto">
          <a:xfrm>
            <a:off x="5257800" y="2514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182" name="Oval 18"/>
          <p:cNvSpPr>
            <a:spLocks noChangeArrowheads="1"/>
          </p:cNvSpPr>
          <p:nvPr/>
        </p:nvSpPr>
        <p:spPr bwMode="auto">
          <a:xfrm>
            <a:off x="3886200" y="1828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183" name="Oval 19"/>
          <p:cNvSpPr>
            <a:spLocks noChangeArrowheads="1"/>
          </p:cNvSpPr>
          <p:nvPr/>
        </p:nvSpPr>
        <p:spPr bwMode="auto">
          <a:xfrm>
            <a:off x="2514600" y="1828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1"/>
          <p:cNvSpPr>
            <a:spLocks noChangeArrowheads="1"/>
          </p:cNvSpPr>
          <p:nvPr/>
        </p:nvSpPr>
        <p:spPr bwMode="auto">
          <a:xfrm>
            <a:off x="3200400" y="3200400"/>
            <a:ext cx="2743200" cy="1371600"/>
          </a:xfrm>
          <a:prstGeom prst="roundRect">
            <a:avLst>
              <a:gd name="adj" fmla="val 116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41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42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43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45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46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8" name="AutoShape 9"/>
          <p:cNvCxnSpPr>
            <a:cxnSpLocks noChangeShapeType="1"/>
            <a:stCxn id="54" idx="1"/>
            <a:endCxn id="40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" name="AutoShape 10"/>
          <p:cNvCxnSpPr>
            <a:cxnSpLocks noChangeShapeType="1"/>
            <a:stCxn id="46" idx="1"/>
            <a:endCxn id="40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0" name="AutoShape 11"/>
          <p:cNvCxnSpPr>
            <a:cxnSpLocks noChangeShapeType="1"/>
            <a:stCxn id="57" idx="1"/>
            <a:endCxn id="41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" name="AutoShape 12"/>
          <p:cNvCxnSpPr>
            <a:cxnSpLocks noChangeShapeType="1"/>
            <a:stCxn id="40" idx="4"/>
            <a:endCxn id="41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2" name="AutoShape 13"/>
          <p:cNvCxnSpPr>
            <a:cxnSpLocks noChangeShapeType="1"/>
            <a:stCxn id="41" idx="4"/>
            <a:endCxn id="43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3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54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56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57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2871AF-6343-4063-B644-EDF28DF2BF8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206" name="Oval 18"/>
          <p:cNvSpPr>
            <a:spLocks noChangeArrowheads="1"/>
          </p:cNvSpPr>
          <p:nvPr/>
        </p:nvSpPr>
        <p:spPr bwMode="auto">
          <a:xfrm>
            <a:off x="5029200" y="3657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207" name="Oval 19"/>
          <p:cNvSpPr>
            <a:spLocks noChangeArrowheads="1"/>
          </p:cNvSpPr>
          <p:nvPr/>
        </p:nvSpPr>
        <p:spPr bwMode="auto">
          <a:xfrm>
            <a:off x="3886200" y="2286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208" name="Oval 20"/>
          <p:cNvSpPr>
            <a:spLocks noChangeArrowheads="1"/>
          </p:cNvSpPr>
          <p:nvPr/>
        </p:nvSpPr>
        <p:spPr bwMode="auto">
          <a:xfrm>
            <a:off x="2514600" y="2286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209" name="Oval 21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395536" y="4437112"/>
            <a:ext cx="3312368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b"/>
          <a:lstStyle/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Data arrives at </a:t>
            </a:r>
          </a:p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wrong time due to </a:t>
            </a:r>
          </a:p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pipeline latency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4035EE-8EA8-4F8D-BBAC-CA19B9F1E69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219" name="AutoShape 1"/>
          <p:cNvSpPr>
            <a:spLocks noChangeArrowheads="1"/>
          </p:cNvSpPr>
          <p:nvPr/>
        </p:nvSpPr>
        <p:spPr bwMode="auto">
          <a:xfrm>
            <a:off x="4572000" y="1828800"/>
            <a:ext cx="1828800" cy="1371600"/>
          </a:xfrm>
          <a:prstGeom prst="roundRect">
            <a:avLst>
              <a:gd name="adj" fmla="val 116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41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42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43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45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46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8" name="AutoShape 9"/>
          <p:cNvCxnSpPr>
            <a:cxnSpLocks noChangeShapeType="1"/>
            <a:stCxn id="54" idx="1"/>
            <a:endCxn id="40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" name="AutoShape 10"/>
          <p:cNvCxnSpPr>
            <a:cxnSpLocks noChangeShapeType="1"/>
            <a:stCxn id="46" idx="1"/>
            <a:endCxn id="40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0" name="AutoShape 11"/>
          <p:cNvCxnSpPr>
            <a:cxnSpLocks noChangeShapeType="1"/>
            <a:stCxn id="57" idx="1"/>
            <a:endCxn id="41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" name="AutoShape 12"/>
          <p:cNvCxnSpPr>
            <a:cxnSpLocks noChangeShapeType="1"/>
            <a:stCxn id="40" idx="4"/>
            <a:endCxn id="41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2" name="AutoShape 13"/>
          <p:cNvCxnSpPr>
            <a:cxnSpLocks noChangeShapeType="1"/>
            <a:stCxn id="41" idx="4"/>
            <a:endCxn id="43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3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54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56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57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9234" name="AutoShape 30"/>
          <p:cNvSpPr>
            <a:spLocks noChangeArrowheads="1"/>
          </p:cNvSpPr>
          <p:nvPr/>
        </p:nvSpPr>
        <p:spPr bwMode="auto">
          <a:xfrm>
            <a:off x="5029200" y="22860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395536" y="4437112"/>
            <a:ext cx="3312368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b"/>
          <a:lstStyle/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Insert buffering </a:t>
            </a:r>
          </a:p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to correct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1"/>
          <p:cNvSpPr>
            <a:spLocks noChangeArrowheads="1"/>
          </p:cNvSpPr>
          <p:nvPr/>
        </p:nvSpPr>
        <p:spPr bwMode="auto">
          <a:xfrm>
            <a:off x="2971800" y="20574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60" name="Oval 2"/>
          <p:cNvSpPr>
            <a:spLocks noChangeArrowheads="1"/>
          </p:cNvSpPr>
          <p:nvPr/>
        </p:nvSpPr>
        <p:spPr bwMode="auto">
          <a:xfrm>
            <a:off x="4114800" y="3429000"/>
            <a:ext cx="914400" cy="914400"/>
          </a:xfrm>
          <a:prstGeom prst="ellipse">
            <a:avLst/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72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61" name="Group 3"/>
          <p:cNvGrpSpPr>
            <a:grpSpLocks/>
          </p:cNvGrpSpPr>
          <p:nvPr/>
        </p:nvGrpSpPr>
        <p:grpSpPr bwMode="auto">
          <a:xfrm>
            <a:off x="4114800" y="5029200"/>
            <a:ext cx="912813" cy="912813"/>
            <a:chOff x="2592" y="3168"/>
            <a:chExt cx="575" cy="575"/>
          </a:xfrm>
        </p:grpSpPr>
        <p:sp>
          <p:nvSpPr>
            <p:cNvPr id="62" name="Freeform 4"/>
            <p:cNvSpPr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custGeom>
              <a:avLst/>
              <a:gdLst>
                <a:gd name="T0" fmla="*/ 2540 w 2541"/>
                <a:gd name="T1" fmla="*/ 2540 h 2541"/>
                <a:gd name="T2" fmla="*/ 2540 w 2541"/>
                <a:gd name="T3" fmla="*/ 1270 h 2541"/>
                <a:gd name="T4" fmla="*/ 1270 w 2541"/>
                <a:gd name="T5" fmla="*/ 0 h 2541"/>
                <a:gd name="T6" fmla="*/ 0 w 2541"/>
                <a:gd name="T7" fmla="*/ 1270 h 2541"/>
                <a:gd name="T8" fmla="*/ 0 w 2541"/>
                <a:gd name="T9" fmla="*/ 2540 h 2541"/>
                <a:gd name="T10" fmla="*/ 2540 w 2541"/>
                <a:gd name="T11" fmla="*/ 254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2540" y="2540"/>
                  </a:moveTo>
                  <a:lnTo>
                    <a:pt x="2540" y="1270"/>
                  </a:lnTo>
                  <a:lnTo>
                    <a:pt x="127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2540" y="254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" name="Text Box 5"/>
            <p:cNvSpPr txBox="1">
              <a:spLocks noChangeArrowheads="1"/>
            </p:cNvSpPr>
            <p:nvPr/>
          </p:nvSpPr>
          <p:spPr bwMode="auto">
            <a:xfrm>
              <a:off x="2592" y="3168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l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Output</a:t>
              </a:r>
            </a:p>
          </p:txBody>
        </p:sp>
      </p:grpSp>
      <p:grpSp>
        <p:nvGrpSpPr>
          <p:cNvPr id="64" name="Group 6"/>
          <p:cNvGrpSpPr>
            <a:grpSpLocks/>
          </p:cNvGrpSpPr>
          <p:nvPr/>
        </p:nvGrpSpPr>
        <p:grpSpPr bwMode="auto">
          <a:xfrm>
            <a:off x="2286000" y="685800"/>
            <a:ext cx="912813" cy="912813"/>
            <a:chOff x="1440" y="432"/>
            <a:chExt cx="575" cy="575"/>
          </a:xfrm>
        </p:grpSpPr>
        <p:sp>
          <p:nvSpPr>
            <p:cNvPr id="65" name="Freeform 7"/>
            <p:cNvSpPr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" name="Text Box 8"/>
            <p:cNvSpPr txBox="1">
              <a:spLocks noChangeArrowheads="1"/>
            </p:cNvSpPr>
            <p:nvPr/>
          </p:nvSpPr>
          <p:spPr bwMode="auto">
            <a:xfrm>
              <a:off x="1440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67" name="AutoShape 9"/>
          <p:cNvCxnSpPr>
            <a:cxnSpLocks noChangeShapeType="1"/>
            <a:stCxn id="73" idx="1"/>
            <a:endCxn id="59" idx="6"/>
          </p:cNvCxnSpPr>
          <p:nvPr/>
        </p:nvCxnSpPr>
        <p:spPr bwMode="auto">
          <a:xfrm flipH="1">
            <a:off x="3886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8" name="AutoShape 10"/>
          <p:cNvCxnSpPr>
            <a:cxnSpLocks noChangeShapeType="1"/>
            <a:stCxn id="65" idx="1"/>
            <a:endCxn id="59" idx="2"/>
          </p:cNvCxnSpPr>
          <p:nvPr/>
        </p:nvCxnSpPr>
        <p:spPr bwMode="auto">
          <a:xfrm>
            <a:off x="2743200" y="16002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9" name="AutoShape 11"/>
          <p:cNvCxnSpPr>
            <a:cxnSpLocks noChangeShapeType="1"/>
            <a:stCxn id="76" idx="1"/>
            <a:endCxn id="60" idx="6"/>
          </p:cNvCxnSpPr>
          <p:nvPr/>
        </p:nvCxnSpPr>
        <p:spPr bwMode="auto">
          <a:xfrm flipH="1">
            <a:off x="5029200" y="1600200"/>
            <a:ext cx="457200" cy="2286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0" name="AutoShape 12"/>
          <p:cNvCxnSpPr>
            <a:cxnSpLocks noChangeShapeType="1"/>
            <a:stCxn id="59" idx="4"/>
            <a:endCxn id="60" idx="2"/>
          </p:cNvCxnSpPr>
          <p:nvPr/>
        </p:nvCxnSpPr>
        <p:spPr bwMode="auto">
          <a:xfrm>
            <a:off x="3429000" y="2971800"/>
            <a:ext cx="6858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" name="AutoShape 13"/>
          <p:cNvCxnSpPr>
            <a:cxnSpLocks noChangeShapeType="1"/>
            <a:stCxn id="60" idx="4"/>
            <a:endCxn id="62" idx="2"/>
          </p:cNvCxnSpPr>
          <p:nvPr/>
        </p:nvCxnSpPr>
        <p:spPr bwMode="auto">
          <a:xfrm>
            <a:off x="4572000" y="4343400"/>
            <a:ext cx="1588" cy="685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72" name="Group 17"/>
          <p:cNvGrpSpPr>
            <a:grpSpLocks/>
          </p:cNvGrpSpPr>
          <p:nvPr/>
        </p:nvGrpSpPr>
        <p:grpSpPr bwMode="auto">
          <a:xfrm>
            <a:off x="3657600" y="685800"/>
            <a:ext cx="912813" cy="912813"/>
            <a:chOff x="2304" y="432"/>
            <a:chExt cx="575" cy="575"/>
          </a:xfrm>
        </p:grpSpPr>
        <p:sp>
          <p:nvSpPr>
            <p:cNvPr id="73" name="Freeform 18"/>
            <p:cNvSpPr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Text Box 19"/>
            <p:cNvSpPr txBox="1">
              <a:spLocks noChangeArrowheads="1"/>
            </p:cNvSpPr>
            <p:nvPr/>
          </p:nvSpPr>
          <p:spPr bwMode="auto">
            <a:xfrm>
              <a:off x="2304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Input</a:t>
              </a:r>
            </a:p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75" name="Group 20"/>
          <p:cNvGrpSpPr>
            <a:grpSpLocks/>
          </p:cNvGrpSpPr>
          <p:nvPr/>
        </p:nvGrpSpPr>
        <p:grpSpPr bwMode="auto">
          <a:xfrm>
            <a:off x="5029200" y="685800"/>
            <a:ext cx="912813" cy="912813"/>
            <a:chOff x="3168" y="432"/>
            <a:chExt cx="575" cy="575"/>
          </a:xfrm>
        </p:grpSpPr>
        <p:sp>
          <p:nvSpPr>
            <p:cNvPr id="76" name="Freeform 21"/>
            <p:cNvSpPr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custGeom>
              <a:avLst/>
              <a:gdLst>
                <a:gd name="T0" fmla="*/ 0 w 2541"/>
                <a:gd name="T1" fmla="*/ 1270 h 2541"/>
                <a:gd name="T2" fmla="*/ 1270 w 2541"/>
                <a:gd name="T3" fmla="*/ 2540 h 2541"/>
                <a:gd name="T4" fmla="*/ 2540 w 2541"/>
                <a:gd name="T5" fmla="*/ 1270 h 2541"/>
                <a:gd name="T6" fmla="*/ 2540 w 2541"/>
                <a:gd name="T7" fmla="*/ 0 h 2541"/>
                <a:gd name="T8" fmla="*/ 0 w 2541"/>
                <a:gd name="T9" fmla="*/ 0 h 2541"/>
                <a:gd name="T10" fmla="*/ 0 w 2541"/>
                <a:gd name="T11" fmla="*/ 1270 h 25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1"/>
                <a:gd name="T19" fmla="*/ 0 h 2541"/>
                <a:gd name="T20" fmla="*/ 2541 w 2541"/>
                <a:gd name="T21" fmla="*/ 2541 h 25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1" h="2541">
                  <a:moveTo>
                    <a:pt x="0" y="1270"/>
                  </a:moveTo>
                  <a:lnTo>
                    <a:pt x="1270" y="2540"/>
                  </a:lnTo>
                  <a:lnTo>
                    <a:pt x="2540" y="127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270"/>
                  </a:lnTo>
                </a:path>
              </a:pathLst>
            </a:custGeom>
            <a:solidFill>
              <a:schemeClr val="accent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" name="Text Box 22"/>
            <p:cNvSpPr txBox="1">
              <a:spLocks noChangeArrowheads="1"/>
            </p:cNvSpPr>
            <p:nvPr/>
          </p:nvSpPr>
          <p:spPr bwMode="auto">
            <a:xfrm>
              <a:off x="3168" y="432"/>
              <a:ext cx="576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 algn="ctr">
                <a:lnSpc>
                  <a:spcPct val="87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Input</a:t>
              </a:r>
              <a:br>
                <a:rPr lang="en-GB" dirty="0">
                  <a:solidFill>
                    <a:srgbClr val="000000"/>
                  </a:solidFill>
                </a:rPr>
              </a:br>
              <a:r>
                <a:rPr lang="en-GB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78" name="AutoShape 30"/>
          <p:cNvSpPr>
            <a:spLocks noChangeArrowheads="1"/>
          </p:cNvSpPr>
          <p:nvPr/>
        </p:nvSpPr>
        <p:spPr bwMode="auto">
          <a:xfrm>
            <a:off x="5029200" y="2286000"/>
            <a:ext cx="914400" cy="457200"/>
          </a:xfrm>
          <a:prstGeom prst="roundRect">
            <a:avLst>
              <a:gd name="adj" fmla="val 347"/>
            </a:avLst>
          </a:prstGeom>
          <a:solidFill>
            <a:schemeClr val="accent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98A46F-1E57-47DC-BD66-00E37EB640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0258" name="Oval 30"/>
          <p:cNvSpPr>
            <a:spLocks noChangeArrowheads="1"/>
          </p:cNvSpPr>
          <p:nvPr/>
        </p:nvSpPr>
        <p:spPr bwMode="auto">
          <a:xfrm>
            <a:off x="2514600" y="914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59" name="Oval 31"/>
          <p:cNvSpPr>
            <a:spLocks noChangeArrowheads="1"/>
          </p:cNvSpPr>
          <p:nvPr/>
        </p:nvSpPr>
        <p:spPr bwMode="auto">
          <a:xfrm>
            <a:off x="3886200" y="914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260" name="Oval 32"/>
          <p:cNvSpPr>
            <a:spLocks noChangeArrowheads="1"/>
          </p:cNvSpPr>
          <p:nvPr/>
        </p:nvSpPr>
        <p:spPr bwMode="auto">
          <a:xfrm>
            <a:off x="5257800" y="914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l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395536" y="4437112"/>
            <a:ext cx="3312368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="b"/>
          <a:lstStyle/>
          <a:p>
            <a:pPr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Now with buffering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tion 1 - MaxBlue">
  <a:themeElements>
    <a:clrScheme name="Maxeler">
      <a:dk1>
        <a:srgbClr val="000000"/>
      </a:dk1>
      <a:lt1>
        <a:srgbClr val="FFFFFF"/>
      </a:lt1>
      <a:dk2>
        <a:srgbClr val="535353"/>
      </a:dk2>
      <a:lt2>
        <a:srgbClr val="FFFFFF"/>
      </a:lt2>
      <a:accent1>
        <a:srgbClr val="005089"/>
      </a:accent1>
      <a:accent2>
        <a:srgbClr val="FFFFFF"/>
      </a:accent2>
      <a:accent3>
        <a:srgbClr val="A6A6A6"/>
      </a:accent3>
      <a:accent4>
        <a:srgbClr val="333333"/>
      </a:accent4>
      <a:accent5>
        <a:srgbClr val="000000"/>
      </a:accent5>
      <a:accent6>
        <a:srgbClr val="535353"/>
      </a:accent6>
      <a:hlink>
        <a:srgbClr val="0000FF"/>
      </a:hlink>
      <a:folHlink>
        <a:srgbClr val="800080"/>
      </a:folHlink>
    </a:clrScheme>
    <a:fontScheme name="Maxel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xBlue slides - wave footer">
  <a:themeElements>
    <a:clrScheme name="Maxeler">
      <a:dk1>
        <a:srgbClr val="333333"/>
      </a:dk1>
      <a:lt1>
        <a:srgbClr val="FFFFFF"/>
      </a:lt1>
      <a:dk2>
        <a:srgbClr val="005089"/>
      </a:dk2>
      <a:lt2>
        <a:srgbClr val="FFFFFF"/>
      </a:lt2>
      <a:accent1>
        <a:srgbClr val="A6A6A6"/>
      </a:accent1>
      <a:accent2>
        <a:srgbClr val="FFFFFF"/>
      </a:accent2>
      <a:accent3>
        <a:srgbClr val="005089"/>
      </a:accent3>
      <a:accent4>
        <a:srgbClr val="333333"/>
      </a:accent4>
      <a:accent5>
        <a:srgbClr val="000000"/>
      </a:accent5>
      <a:accent6>
        <a:srgbClr val="535353"/>
      </a:accent6>
      <a:hlink>
        <a:srgbClr val="0000FF"/>
      </a:hlink>
      <a:folHlink>
        <a:srgbClr val="800080"/>
      </a:folHlink>
    </a:clrScheme>
    <a:fontScheme name="Maxel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MaxTemplate_July15_2011</Template>
  <TotalTime>541</TotalTime>
  <Words>994</Words>
  <Application>Microsoft Office PowerPoint</Application>
  <PresentationFormat>On-screen Show (4:3)</PresentationFormat>
  <Paragraphs>536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Section 1 - MaxBlue</vt:lpstr>
      <vt:lpstr>MaxBlue slides - wave footer</vt:lpstr>
      <vt:lpstr>Slide 1</vt:lpstr>
      <vt:lpstr>Overview</vt:lpstr>
      <vt:lpstr>Latencies in Stream Computing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Stream Scheduling Algorithms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Optimal Scheduling</vt:lpstr>
      <vt:lpstr>Buffering data on-chip</vt:lpstr>
      <vt:lpstr>Slide 32</vt:lpstr>
      <vt:lpstr>Slide 33</vt:lpstr>
      <vt:lpstr>Buffers and Latency</vt:lpstr>
      <vt:lpstr>Slide 35</vt:lpstr>
      <vt:lpstr>Slide 36</vt:lpstr>
      <vt:lpstr>Stream Offsets</vt:lpstr>
      <vt:lpstr>Slide 38</vt:lpstr>
      <vt:lpstr>Slide 39</vt:lpstr>
      <vt:lpstr>Exercises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 Collicutt</dc:creator>
  <cp:lastModifiedBy>oliver</cp:lastModifiedBy>
  <cp:revision>66</cp:revision>
  <dcterms:created xsi:type="dcterms:W3CDTF">2011-07-15T22:28:52Z</dcterms:created>
  <dcterms:modified xsi:type="dcterms:W3CDTF">2011-09-28T19:00:32Z</dcterms:modified>
</cp:coreProperties>
</file>