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0"/>
  </p:notesMasterIdLst>
  <p:sldIdLst>
    <p:sldId id="271" r:id="rId3"/>
    <p:sldId id="369" r:id="rId4"/>
    <p:sldId id="454" r:id="rId5"/>
    <p:sldId id="455" r:id="rId6"/>
    <p:sldId id="457" r:id="rId7"/>
    <p:sldId id="459" r:id="rId8"/>
    <p:sldId id="460" r:id="rId9"/>
    <p:sldId id="462" r:id="rId10"/>
    <p:sldId id="463" r:id="rId11"/>
    <p:sldId id="452" r:id="rId12"/>
    <p:sldId id="453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6" r:id="rId24"/>
    <p:sldId id="464" r:id="rId25"/>
    <p:sldId id="461" r:id="rId26"/>
    <p:sldId id="281" r:id="rId27"/>
    <p:sldId id="466" r:id="rId28"/>
    <p:sldId id="4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171"/>
    <a:srgbClr val="9EB3D7"/>
    <a:srgbClr val="FFCD78"/>
    <a:srgbClr val="737373"/>
    <a:srgbClr val="FF9E1D"/>
    <a:srgbClr val="808080"/>
    <a:srgbClr val="C95EA4"/>
    <a:srgbClr val="5B7AAF"/>
    <a:srgbClr val="02B2AE"/>
    <a:srgbClr val="9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2150" autoAdjust="0"/>
  </p:normalViewPr>
  <p:slideViewPr>
    <p:cSldViewPr>
      <p:cViewPr varScale="1">
        <p:scale>
          <a:sx n="78" d="100"/>
          <a:sy n="78" d="100"/>
        </p:scale>
        <p:origin x="-1493" y="-62"/>
      </p:cViewPr>
      <p:guideLst>
        <p:guide orient="horz" pos="1253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98B1-DBA4-462D-AF78-5EF9A056FBDC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MaxAcademy</a:t>
            </a:r>
            <a:r>
              <a:rPr lang="en-GB" smtClean="0"/>
              <a:t> Lecture Series – V1.0, September 2011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More </a:t>
            </a:r>
            <a:r>
              <a:rPr lang="en-GB" dirty="0" err="1" smtClean="0"/>
              <a:t>MaxCompiler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Programming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far, we’ve only performed operations on each individual point of a stream</a:t>
            </a:r>
          </a:p>
          <a:p>
            <a:pPr lvl="1"/>
            <a:r>
              <a:rPr lang="en-GB" dirty="0" smtClean="0"/>
              <a:t>The stream size doesn’t actually matter (functionally)!</a:t>
            </a:r>
          </a:p>
          <a:p>
            <a:pPr lvl="1"/>
            <a:r>
              <a:rPr lang="en-GB" dirty="0" smtClean="0"/>
              <a:t>At each point computation is independent</a:t>
            </a:r>
          </a:p>
          <a:p>
            <a:r>
              <a:rPr lang="en-GB" dirty="0" smtClean="0"/>
              <a:t>Real world computations often need to access values from more than one position in a stream</a:t>
            </a:r>
          </a:p>
          <a:p>
            <a:pPr lvl="1"/>
            <a:r>
              <a:rPr lang="en-GB" dirty="0" smtClean="0"/>
              <a:t>For example, a 3-pt moving average filter: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Offsets</a:t>
            </a:r>
            <a:endParaRPr lang="en-GB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627313" y="4431219"/>
          <a:ext cx="3530294" cy="583718"/>
        </p:xfrm>
        <a:graphic>
          <a:graphicData uri="http://schemas.openxmlformats.org/presentationml/2006/ole">
            <p:oleObj spid="_x0000_s52226" name="Equation" r:id="rId3" imgW="1384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24744"/>
            <a:ext cx="8531157" cy="5001419"/>
          </a:xfrm>
        </p:spPr>
        <p:txBody>
          <a:bodyPr/>
          <a:lstStyle/>
          <a:p>
            <a:r>
              <a:rPr lang="en-GB" i="1" dirty="0" smtClean="0"/>
              <a:t>Stream offsets</a:t>
            </a:r>
            <a:r>
              <a:rPr lang="en-GB" dirty="0" smtClean="0"/>
              <a:t> allow us to compute on values in a stream other than the current value.</a:t>
            </a:r>
          </a:p>
          <a:p>
            <a:r>
              <a:rPr lang="en-GB" dirty="0" smtClean="0"/>
              <a:t>Offsets are relative to the </a:t>
            </a:r>
            <a:r>
              <a:rPr lang="en-GB" i="1" dirty="0" smtClean="0"/>
              <a:t>current</a:t>
            </a:r>
            <a:r>
              <a:rPr lang="en-GB" dirty="0" smtClean="0"/>
              <a:t> </a:t>
            </a:r>
            <a:r>
              <a:rPr lang="en-GB" i="1" dirty="0" smtClean="0"/>
              <a:t>position</a:t>
            </a:r>
            <a:r>
              <a:rPr lang="en-GB" dirty="0" smtClean="0"/>
              <a:t> in a stream; </a:t>
            </a:r>
            <a:r>
              <a:rPr lang="en-GB" i="1" dirty="0" smtClean="0"/>
              <a:t>not</a:t>
            </a:r>
            <a:r>
              <a:rPr lang="en-GB" dirty="0" smtClean="0"/>
              <a:t> the start of the stream</a:t>
            </a:r>
          </a:p>
          <a:p>
            <a:r>
              <a:rPr lang="en-GB" dirty="0" smtClean="0"/>
              <a:t>Stream data will be buffered on-chip in order to be available when needed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uses BRAM</a:t>
            </a:r>
          </a:p>
          <a:p>
            <a:pPr lvl="1"/>
            <a:r>
              <a:rPr lang="en-GB" dirty="0" smtClean="0"/>
              <a:t>Maximum supported offset size depends on the amount of on-chip BRAM available. Typically 10s of thousands of points.</a:t>
            </a:r>
          </a:p>
          <a:p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Offsets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 in </a:t>
            </a:r>
            <a:r>
              <a:rPr lang="en-GB" dirty="0" err="1" smtClean="0"/>
              <a:t>MaxCompiler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08504"/>
            <a:ext cx="8358214" cy="4596759"/>
          </a:xfrm>
          <a:prstGeom prst="rect">
            <a:avLst/>
          </a:prstGeom>
        </p:spPr>
      </p:pic>
      <p:pic>
        <p:nvPicPr>
          <p:cNvPr id="7" name="Picture 6" descr="Fig_SimpleMAVKernelSource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208504"/>
            <a:ext cx="8358212" cy="4596759"/>
          </a:xfrm>
          <a:prstGeom prst="rect">
            <a:avLst/>
          </a:prstGeom>
        </p:spPr>
      </p:pic>
      <p:pic>
        <p:nvPicPr>
          <p:cNvPr id="8" name="Picture 7" descr="Fig_SimpleMAVKernelSource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08504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1196752"/>
            <a:ext cx="307183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86116" y="1196752"/>
            <a:ext cx="285752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47846" y="1196752"/>
            <a:ext cx="221457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9024" y="1268760"/>
            <a:ext cx="2143108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97002" y="1268760"/>
            <a:ext cx="2500331" cy="44797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Execution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 descr="Fig_SimpleMAVGraph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81229" y="1268760"/>
            <a:ext cx="307183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_SimpleMAVGraphTi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81229" y="1268760"/>
            <a:ext cx="3071834" cy="45005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Cases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05427" y="5306382"/>
            <a:ext cx="420078" cy="481802"/>
          </a:xfrm>
          <a:prstGeom prst="rect">
            <a:avLst/>
          </a:prstGeom>
          <a:solidFill>
            <a:srgbClr val="C95EA4">
              <a:alpha val="50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65403" y="5306382"/>
            <a:ext cx="420078" cy="481802"/>
          </a:xfrm>
          <a:prstGeom prst="rect">
            <a:avLst/>
          </a:prstGeom>
          <a:solidFill>
            <a:srgbClr val="C95EA4">
              <a:alpha val="50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31640" y="4010238"/>
            <a:ext cx="175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about the </a:t>
            </a:r>
            <a:br>
              <a:rPr lang="en-GB" dirty="0" smtClean="0"/>
            </a:br>
            <a:r>
              <a:rPr lang="en-GB" dirty="0" smtClean="0"/>
              <a:t>boundary cases?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87824" y="4514294"/>
            <a:ext cx="294017" cy="792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0224" y="4514294"/>
            <a:ext cx="1215752" cy="792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2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Counters / loop iteration variables</a:t>
            </a:r>
          </a:p>
          <a:p>
            <a:r>
              <a:rPr lang="en-GB" dirty="0" smtClean="0"/>
              <a:t>Ways of getting data in and out of the chip</a:t>
            </a:r>
          </a:p>
          <a:p>
            <a:r>
              <a:rPr lang="en-GB" dirty="0" smtClean="0"/>
              <a:t>Stream offsets</a:t>
            </a:r>
          </a:p>
          <a:p>
            <a:r>
              <a:rPr lang="en-GB" dirty="0" smtClean="0"/>
              <a:t>How </a:t>
            </a:r>
            <a:r>
              <a:rPr lang="en-GB" dirty="0" err="1" smtClean="0"/>
              <a:t>MaxCompiler</a:t>
            </a:r>
            <a:r>
              <a:rPr lang="en-GB" dirty="0" smtClean="0"/>
              <a:t> maps to hardware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handle the boundary cases, we must explicitly code special cases at each boundary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Complex Moving Average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44738" y="2786063"/>
          <a:ext cx="4498975" cy="1439862"/>
        </p:xfrm>
        <a:graphic>
          <a:graphicData uri="http://schemas.openxmlformats.org/presentationml/2006/ole">
            <p:oleObj spid="_x0000_s51202" name="Equation" r:id="rId3" imgW="2222280" imgH="7110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013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Kernel Handling Boundary Cases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" y="1081944"/>
            <a:ext cx="8643421" cy="486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ig_MAVKernelSource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43" y="1081944"/>
            <a:ext cx="8645653" cy="486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4" y="1076762"/>
            <a:ext cx="8643421" cy="486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Streams are one-dimensional but can be interpreted as multi-dimensional structures</a:t>
            </a:r>
          </a:p>
          <a:p>
            <a:pPr lvl="1"/>
            <a:r>
              <a:rPr lang="en-GB" dirty="0" smtClean="0"/>
              <a:t>Just like arrays in CPU memory</a:t>
            </a:r>
          </a:p>
          <a:p>
            <a:r>
              <a:rPr lang="en-GB" dirty="0" smtClean="0"/>
              <a:t>A multidimensional offset, is the distance between the points in the one dimensional stream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err="1" smtClean="0">
                <a:sym typeface="Wingdings" pitchFamily="2" charset="2"/>
              </a:rPr>
              <a:t>linearize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Multidimensional Offsets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272" y="3424119"/>
            <a:ext cx="8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 = 0; y &lt; N; y++)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0; x &lt; N; x++)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p[y][x] = q[y-1][x] + q[y][x-1] + q[y][x] + q[y][x+1] + q[y+1][x]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66" y="4724395"/>
            <a:ext cx="891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y = 0; y &lt; N; y++)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0; x &lt; N; x++)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p[y*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N+x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= 	q[(y-1)*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N+x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+ q[y*N+x-1] + 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	q[y*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N+x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+ q[y*N+x+1] + q[(y+1)*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N+x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6262" y="4260707"/>
            <a:ext cx="632420" cy="486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6162" y="5797682"/>
            <a:ext cx="507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of course we now need to handle boundaries in both dimensions…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3481536" y="1124744"/>
            <a:ext cx="5662464" cy="5184576"/>
          </a:xfrm>
        </p:spPr>
        <p:txBody>
          <a:bodyPr>
            <a:normAutofit/>
          </a:bodyPr>
          <a:lstStyle/>
          <a:p>
            <a:r>
              <a:rPr lang="en-GB" dirty="0" err="1" smtClean="0"/>
              <a:t>MaxCompiler</a:t>
            </a:r>
            <a:r>
              <a:rPr lang="en-GB" dirty="0" smtClean="0"/>
              <a:t> generates VHDL ready for FPGA vendor tools</a:t>
            </a:r>
          </a:p>
          <a:p>
            <a:r>
              <a:rPr lang="en-GB" dirty="0" smtClean="0"/>
              <a:t>Synthesis transforms VHDL into logical “</a:t>
            </a:r>
            <a:r>
              <a:rPr lang="en-GB" dirty="0" err="1" smtClean="0"/>
              <a:t>netlist</a:t>
            </a:r>
            <a:r>
              <a:rPr lang="en-GB" dirty="0" smtClean="0"/>
              <a:t>” – sets of basic logic expressions</a:t>
            </a:r>
          </a:p>
          <a:p>
            <a:r>
              <a:rPr lang="en-GB" dirty="0" smtClean="0"/>
              <a:t>Map fits basic logic into N-input look-up tables</a:t>
            </a:r>
          </a:p>
          <a:p>
            <a:r>
              <a:rPr lang="en-GB" dirty="0" smtClean="0"/>
              <a:t>Place puts LUTs, DSPs, RAMs etc at specific locations on chip</a:t>
            </a:r>
          </a:p>
          <a:p>
            <a:r>
              <a:rPr lang="en-GB" dirty="0" smtClean="0"/>
              <a:t>Route sets up wiring between blocks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Compilation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1520788"/>
            <a:ext cx="2916324" cy="3960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MaxCompiler</a:t>
            </a:r>
            <a:r>
              <a:rPr lang="en-GB" dirty="0" smtClean="0"/>
              <a:t> compilation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2313175"/>
            <a:ext cx="2916324" cy="39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Synthesis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3104964"/>
            <a:ext cx="2916324" cy="39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3861049"/>
            <a:ext cx="2916324" cy="39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Place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8" y="4617133"/>
            <a:ext cx="2916324" cy="39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Route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5409221"/>
            <a:ext cx="2916324" cy="3960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Generate </a:t>
            </a:r>
            <a:r>
              <a:rPr lang="en-GB" dirty="0" err="1" smtClean="0"/>
              <a:t>Maxfile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rot="5400000">
            <a:off x="1583519" y="2115003"/>
            <a:ext cx="396343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3688" y="19075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VHDL</a:t>
            </a:r>
            <a:endParaRPr lang="en-GB" i="1" dirty="0"/>
          </a:p>
        </p:txBody>
      </p: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rot="5400000">
            <a:off x="1583817" y="2907091"/>
            <a:ext cx="395746" cy="1588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 rot="5400000">
            <a:off x="1601669" y="3681028"/>
            <a:ext cx="360042" cy="1588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9" idx="0"/>
          </p:cNvCxnSpPr>
          <p:nvPr/>
        </p:nvCxnSpPr>
        <p:spPr>
          <a:xfrm rot="5400000">
            <a:off x="1601670" y="4437112"/>
            <a:ext cx="360041" cy="1588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0" idx="0"/>
          </p:cNvCxnSpPr>
          <p:nvPr/>
        </p:nvCxnSpPr>
        <p:spPr>
          <a:xfrm rot="5400000">
            <a:off x="1583668" y="5211198"/>
            <a:ext cx="396045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3688" y="50131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Complete FPGA</a:t>
            </a:r>
            <a:endParaRPr lang="en-GB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Netlist</a:t>
            </a:r>
            <a:endParaRPr lang="en-GB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34917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LUTs</a:t>
            </a:r>
            <a:endParaRPr lang="en-GB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63688" y="42570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Placed FPGA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maps to hardware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3508" y="980728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MaxCompiler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 version: 2010.1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Build "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MovingAverage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" start time: Tue Feb 16 15:00:27 GMT 2010</a:t>
            </a:r>
          </a:p>
          <a:p>
            <a:r>
              <a:rPr lang="en-GB" sz="1200" dirty="0" smtClean="0">
                <a:latin typeface="Courier New" pitchFamily="49" charset="0"/>
              </a:rPr>
              <a:t>Tue 15:00: Instantiating manager</a:t>
            </a:r>
          </a:p>
          <a:p>
            <a:r>
              <a:rPr lang="en-GB" sz="1200" dirty="0" smtClean="0">
                <a:latin typeface="Courier New" pitchFamily="49" charset="0"/>
              </a:rPr>
              <a:t>Tue 15:00: Instantiating kernel "</a:t>
            </a:r>
            <a:r>
              <a:rPr lang="en-GB" sz="1200" dirty="0" err="1" smtClean="0">
                <a:latin typeface="Courier New" pitchFamily="49" charset="0"/>
              </a:rPr>
              <a:t>MovingAverageKernel</a:t>
            </a:r>
            <a:r>
              <a:rPr lang="en-GB" sz="1200" dirty="0" smtClean="0">
                <a:latin typeface="Courier New" pitchFamily="49" charset="0"/>
              </a:rPr>
              <a:t>"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Compiling manager (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PCIe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 Only)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Compiling kernel "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MovingAverageKernel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"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Generating hardware for kernel "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MovingAverageKernel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"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Generating VHDL +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netlists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 (including running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CoreGen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Running back-end hardware build (10 build phases)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(1/10)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GenerateMaxFileDataFile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15:00: (2/10) - XST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15:02: (3/10)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NGCBuild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15:02: (4/10)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ResourceCounter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15:03: (5/10)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NGDBuild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15:03: (6/10) - MPPR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15:19: (7/10)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GenerateMaxFile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15:21: (8/10) –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XDLBuild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(9/10)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ResourceUsageBuild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(10/10) -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ResourceAnnotationBuildPass</a:t>
            </a:r>
            <a:endParaRPr lang="en-GB" sz="1200" dirty="0" smtClean="0">
              <a:solidFill>
                <a:srgbClr val="5F5F5F"/>
              </a:solidFill>
              <a:latin typeface="Courier New" pitchFamily="49" charset="0"/>
            </a:endParaRP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FINAL RESOURCE USAGE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LUTs: 9154 / 149760 (6.11%)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FFs: 10736 / 149760 (7.17%)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BRAMs: 21 / 516 (4.07%)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DSPs: 0 / 1056 (0.00%)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MAX file: /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oliver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/builds/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MovingAverage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/results/MovingAverage.max</a:t>
            </a:r>
          </a:p>
          <a:p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Tue 15:22: Build completed: Tue Feb 16 15:22:25 GMT 2010 (took 21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mins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, 57 </a:t>
            </a:r>
            <a:r>
              <a:rPr lang="en-GB" sz="1200" dirty="0" err="1" smtClean="0">
                <a:solidFill>
                  <a:srgbClr val="5F5F5F"/>
                </a:solidFill>
                <a:latin typeface="Courier New" pitchFamily="49" charset="0"/>
              </a:rPr>
              <a:t>secs</a:t>
            </a:r>
            <a:r>
              <a:rPr lang="en-GB" sz="1200" dirty="0" smtClean="0">
                <a:solidFill>
                  <a:srgbClr val="5F5F5F"/>
                </a:solidFill>
                <a:latin typeface="Courier New" pitchFamily="49" charset="0"/>
              </a:rPr>
              <a:t>)</a:t>
            </a:r>
          </a:p>
          <a:p>
            <a:endParaRPr lang="en-GB" sz="1200" dirty="0">
              <a:solidFill>
                <a:srgbClr val="5F5F5F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5956" y="2655652"/>
            <a:ext cx="3511687" cy="1916349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76664" y="2957204"/>
            <a:ext cx="309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FPGA vendor specific </a:t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back-end tool flow</a:t>
            </a:r>
          </a:p>
          <a:p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Abstracted by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MaxCompiler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4815188" y="3239308"/>
            <a:ext cx="642026" cy="5252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66"/>
          <p:cNvSpPr/>
          <p:nvPr/>
        </p:nvSpPr>
        <p:spPr>
          <a:xfrm>
            <a:off x="5176027" y="325655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Content Placeholder 368"/>
          <p:cNvSpPr>
            <a:spLocks noGrp="1"/>
          </p:cNvSpPr>
          <p:nvPr>
            <p:ph idx="1"/>
          </p:nvPr>
        </p:nvSpPr>
        <p:spPr>
          <a:xfrm>
            <a:off x="395536" y="1124744"/>
            <a:ext cx="4762872" cy="5001419"/>
          </a:xfrm>
        </p:spPr>
        <p:txBody>
          <a:bodyPr/>
          <a:lstStyle/>
          <a:p>
            <a:r>
              <a:rPr lang="en-GB" dirty="0" smtClean="0"/>
              <a:t>Different operations use different resources</a:t>
            </a:r>
          </a:p>
          <a:p>
            <a:r>
              <a:rPr lang="en-GB" dirty="0" smtClean="0"/>
              <a:t>Main resources</a:t>
            </a:r>
          </a:p>
          <a:p>
            <a:pPr lvl="1"/>
            <a:r>
              <a:rPr lang="en-GB" dirty="0" smtClean="0"/>
              <a:t>LUTs</a:t>
            </a:r>
          </a:p>
          <a:p>
            <a:pPr lvl="1"/>
            <a:r>
              <a:rPr lang="en-GB" dirty="0" smtClean="0"/>
              <a:t>Flip-flops</a:t>
            </a:r>
          </a:p>
          <a:p>
            <a:pPr lvl="1"/>
            <a:r>
              <a:rPr lang="en-GB" dirty="0" smtClean="0"/>
              <a:t>DSP blocks (25x18 multipliers)</a:t>
            </a:r>
          </a:p>
          <a:p>
            <a:pPr lvl="1"/>
            <a:r>
              <a:rPr lang="en-GB" dirty="0" smtClean="0"/>
              <a:t>Block RAM (36Kbit)</a:t>
            </a:r>
          </a:p>
          <a:p>
            <a:pPr lvl="1"/>
            <a:r>
              <a:rPr lang="en-GB" dirty="0" smtClean="0"/>
              <a:t>Routing!</a:t>
            </a:r>
          </a:p>
        </p:txBody>
      </p:sp>
      <p:sp>
        <p:nvSpPr>
          <p:cNvPr id="363" name="Slide Number Placeholder 3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On-chip Resources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176027" y="1470606"/>
            <a:ext cx="276228" cy="276228"/>
          </a:xfrm>
          <a:custGeom>
            <a:avLst/>
            <a:gdLst>
              <a:gd name="connsiteX0" fmla="*/ 0 w 276228"/>
              <a:gd name="connsiteY0" fmla="*/ 0 h 276228"/>
              <a:gd name="connsiteX1" fmla="*/ 276228 w 276228"/>
              <a:gd name="connsiteY1" fmla="*/ 0 h 276228"/>
              <a:gd name="connsiteX2" fmla="*/ 276228 w 276228"/>
              <a:gd name="connsiteY2" fmla="*/ 276228 h 276228"/>
              <a:gd name="connsiteX3" fmla="*/ 0 w 276228"/>
              <a:gd name="connsiteY3" fmla="*/ 276228 h 276228"/>
              <a:gd name="connsiteX4" fmla="*/ 0 w 276228"/>
              <a:gd name="connsiteY4" fmla="*/ 0 h 276228"/>
              <a:gd name="connsiteX0" fmla="*/ 0 w 276228"/>
              <a:gd name="connsiteY0" fmla="*/ 0 h 276228"/>
              <a:gd name="connsiteX1" fmla="*/ 125784 w 276228"/>
              <a:gd name="connsiteY1" fmla="*/ 3220 h 276228"/>
              <a:gd name="connsiteX2" fmla="*/ 276228 w 276228"/>
              <a:gd name="connsiteY2" fmla="*/ 0 h 276228"/>
              <a:gd name="connsiteX3" fmla="*/ 276228 w 276228"/>
              <a:gd name="connsiteY3" fmla="*/ 276228 h 276228"/>
              <a:gd name="connsiteX4" fmla="*/ 0 w 276228"/>
              <a:gd name="connsiteY4" fmla="*/ 276228 h 276228"/>
              <a:gd name="connsiteX5" fmla="*/ 0 w 276228"/>
              <a:gd name="connsiteY5" fmla="*/ 0 h 27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8" h="276228">
                <a:moveTo>
                  <a:pt x="0" y="0"/>
                </a:moveTo>
                <a:lnTo>
                  <a:pt x="125784" y="3220"/>
                </a:lnTo>
                <a:lnTo>
                  <a:pt x="276228" y="0"/>
                </a:lnTo>
                <a:lnTo>
                  <a:pt x="276228" y="276228"/>
                </a:lnTo>
                <a:lnTo>
                  <a:pt x="0" y="276228"/>
                </a:lnTo>
                <a:lnTo>
                  <a:pt x="0" y="0"/>
                </a:lnTo>
                <a:close/>
              </a:path>
            </a:pathLst>
          </a:cu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176027" y="18373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542741" y="147060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42741" y="182779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176027" y="218498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76027" y="255170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542741" y="218498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542741" y="254217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76027" y="289936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542741" y="289936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542741" y="325655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176027" y="361374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76027" y="398046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542741" y="361374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542741" y="397093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176027" y="432812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176027" y="469484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542741" y="432812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542741" y="468531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176027" y="504250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542741" y="5042506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890407" y="147060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7" name="Rectangle 46"/>
          <p:cNvSpPr/>
          <p:nvPr/>
        </p:nvSpPr>
        <p:spPr>
          <a:xfrm>
            <a:off x="5890407" y="289936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8" name="Rectangle 47"/>
          <p:cNvSpPr/>
          <p:nvPr/>
        </p:nvSpPr>
        <p:spPr>
          <a:xfrm>
            <a:off x="5176027" y="54092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42741" y="5409220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890407" y="432812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1" name="Rectangle 50"/>
          <p:cNvSpPr/>
          <p:nvPr/>
        </p:nvSpPr>
        <p:spPr>
          <a:xfrm>
            <a:off x="6257121" y="147060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247597" y="289936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247597" y="432812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319167" y="147060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7" name="Rectangle 76"/>
          <p:cNvSpPr/>
          <p:nvPr/>
        </p:nvSpPr>
        <p:spPr>
          <a:xfrm>
            <a:off x="7319167" y="289936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0" name="Rectangle 79"/>
          <p:cNvSpPr/>
          <p:nvPr/>
        </p:nvSpPr>
        <p:spPr>
          <a:xfrm>
            <a:off x="7319167" y="4328126"/>
            <a:ext cx="276228" cy="1357322"/>
          </a:xfrm>
          <a:prstGeom prst="rect">
            <a:avLst/>
          </a:prstGeom>
          <a:solidFill>
            <a:srgbClr val="C95E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1" name="Rectangle 80"/>
          <p:cNvSpPr/>
          <p:nvPr/>
        </p:nvSpPr>
        <p:spPr>
          <a:xfrm>
            <a:off x="7685881" y="147060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2" name="Rectangle 81"/>
          <p:cNvSpPr/>
          <p:nvPr/>
        </p:nvSpPr>
        <p:spPr>
          <a:xfrm>
            <a:off x="7676357" y="289936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3" name="Rectangle 82"/>
          <p:cNvSpPr/>
          <p:nvPr/>
        </p:nvSpPr>
        <p:spPr>
          <a:xfrm>
            <a:off x="7676357" y="4328126"/>
            <a:ext cx="276228" cy="1357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5033151" y="1399168"/>
            <a:ext cx="3857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6680989" y="3608985"/>
            <a:ext cx="4419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4961713" y="139916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H="1">
            <a:off x="4961713" y="147060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4961713" y="154204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H="1">
            <a:off x="4961713" y="161348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4961713" y="168492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>
            <a:off x="4961712" y="175635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4961712" y="182779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H="1">
            <a:off x="4961712" y="189923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4961712" y="197067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4961712" y="204211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4961712" y="211354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4961712" y="218498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4961712" y="22564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H="1">
            <a:off x="4961714" y="232786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4961714" y="239930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H="1">
            <a:off x="4961714" y="247073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4961714" y="254217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4961714" y="261361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4961714" y="268505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4961714" y="275649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4961714" y="282792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H="1">
            <a:off x="4961713" y="289936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4961713" y="297080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H="1">
            <a:off x="4961713" y="304224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4961713" y="311368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H="1">
            <a:off x="4961713" y="318511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4961713" y="325655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H="1">
            <a:off x="4961713" y="332799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4961713" y="339943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H="1">
            <a:off x="4961714" y="347087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H="1">
            <a:off x="4961714" y="361374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4961714" y="368518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4961714" y="375662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4961714" y="382806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6200000" flipH="1">
            <a:off x="4961714" y="389949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4961714" y="397093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H="1">
            <a:off x="4961713" y="404237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4961713" y="411381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6200000" flipH="1">
            <a:off x="4961713" y="418525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4961713" y="425668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6200000" flipH="1">
            <a:off x="4961713" y="43281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4961713" y="439956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6200000" flipH="1">
            <a:off x="4961713" y="447100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4961713" y="454244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4961712" y="461387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4961712" y="468531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 flipH="1">
            <a:off x="4961713" y="475675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961713" y="482819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H="1">
            <a:off x="4961713" y="489963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4961713" y="497106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6200000" flipH="1">
            <a:off x="4961713" y="504250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4961713" y="511394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6200000" flipH="1">
            <a:off x="4961713" y="518538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961713" y="525682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6200000" flipH="1">
            <a:off x="4961712" y="532825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4961712" y="539969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6200000" flipH="1">
            <a:off x="4961712" y="547113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4961712" y="554257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6200000" flipH="1">
            <a:off x="4961712" y="561401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4961712" y="568544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6200000" flipH="1">
            <a:off x="4961712" y="575688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0800000">
            <a:off x="874792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867649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0800000">
            <a:off x="860505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8533614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0800000">
            <a:off x="8462176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839073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0800000">
            <a:off x="831930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24786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0800000">
            <a:off x="8176424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8104986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0800000">
            <a:off x="8033548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7962110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0800000">
            <a:off x="7890672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7819234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0800000">
            <a:off x="7747796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7676358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0800000">
            <a:off x="7604920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7533482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7462044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7390606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>
            <a:off x="7319168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7247730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0800000">
            <a:off x="7176292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7104854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0800000">
            <a:off x="7033416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96197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10800000">
            <a:off x="689054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681910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0800000">
            <a:off x="6747664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6676226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10800000">
            <a:off x="660478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653335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0800000">
            <a:off x="6461912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6390474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0800000">
            <a:off x="6319036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>
            <a:off x="6247598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0800000">
            <a:off x="6176160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6104722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0800000">
            <a:off x="6033284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5961846" y="58283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10800000">
            <a:off x="589040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81897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>
            <a:off x="574753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>
            <a:off x="5676094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0800000">
            <a:off x="5604656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553321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10800000">
            <a:off x="546178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>
            <a:off x="539034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10800000">
            <a:off x="5318904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247466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10800000">
            <a:off x="5176028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5104590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0800000">
            <a:off x="5033152" y="5828325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8819365" y="582832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/>
          <p:cNvSpPr/>
          <p:nvPr/>
        </p:nvSpPr>
        <p:spPr>
          <a:xfrm>
            <a:off x="6604787" y="14706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>
            <a:off x="6604787" y="18373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/>
          <p:cNvSpPr/>
          <p:nvPr/>
        </p:nvSpPr>
        <p:spPr>
          <a:xfrm>
            <a:off x="6971501" y="14706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/>
          <p:cNvSpPr/>
          <p:nvPr/>
        </p:nvSpPr>
        <p:spPr>
          <a:xfrm>
            <a:off x="6971501" y="182779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/>
          <p:cNvSpPr/>
          <p:nvPr/>
        </p:nvSpPr>
        <p:spPr>
          <a:xfrm>
            <a:off x="6604787" y="218498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/>
          <p:cNvSpPr/>
          <p:nvPr/>
        </p:nvSpPr>
        <p:spPr>
          <a:xfrm>
            <a:off x="6604787" y="255170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/>
          <p:cNvSpPr/>
          <p:nvPr/>
        </p:nvSpPr>
        <p:spPr>
          <a:xfrm>
            <a:off x="6971501" y="218498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>
            <a:off x="6971501" y="254217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/>
          <p:cNvSpPr/>
          <p:nvPr/>
        </p:nvSpPr>
        <p:spPr>
          <a:xfrm>
            <a:off x="6604787" y="289936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/>
          <p:cNvSpPr/>
          <p:nvPr/>
        </p:nvSpPr>
        <p:spPr>
          <a:xfrm>
            <a:off x="6604787" y="326608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/>
          <p:cNvSpPr/>
          <p:nvPr/>
        </p:nvSpPr>
        <p:spPr>
          <a:xfrm>
            <a:off x="6971501" y="289936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>
            <a:off x="6971501" y="325655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/>
          <p:cNvSpPr/>
          <p:nvPr/>
        </p:nvSpPr>
        <p:spPr>
          <a:xfrm>
            <a:off x="6604787" y="361374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/>
          <p:cNvSpPr/>
          <p:nvPr/>
        </p:nvSpPr>
        <p:spPr>
          <a:xfrm>
            <a:off x="6604787" y="398046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/>
          <p:cNvSpPr/>
          <p:nvPr/>
        </p:nvSpPr>
        <p:spPr>
          <a:xfrm>
            <a:off x="6971501" y="361374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/>
          <p:cNvSpPr/>
          <p:nvPr/>
        </p:nvSpPr>
        <p:spPr>
          <a:xfrm>
            <a:off x="6971501" y="397093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/>
          <p:cNvSpPr/>
          <p:nvPr/>
        </p:nvSpPr>
        <p:spPr>
          <a:xfrm>
            <a:off x="6604787" y="432812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/>
          <p:cNvSpPr/>
          <p:nvPr/>
        </p:nvSpPr>
        <p:spPr>
          <a:xfrm>
            <a:off x="6604787" y="469484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/>
          <p:cNvSpPr/>
          <p:nvPr/>
        </p:nvSpPr>
        <p:spPr>
          <a:xfrm>
            <a:off x="6971501" y="432812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/>
          <p:cNvSpPr/>
          <p:nvPr/>
        </p:nvSpPr>
        <p:spPr>
          <a:xfrm>
            <a:off x="6971501" y="468531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/>
          <p:cNvSpPr/>
          <p:nvPr/>
        </p:nvSpPr>
        <p:spPr>
          <a:xfrm>
            <a:off x="6604787" y="50425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/>
          <p:cNvSpPr/>
          <p:nvPr/>
        </p:nvSpPr>
        <p:spPr>
          <a:xfrm>
            <a:off x="6971501" y="50425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/>
          <p:cNvSpPr/>
          <p:nvPr/>
        </p:nvSpPr>
        <p:spPr>
          <a:xfrm>
            <a:off x="6604787" y="54092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/>
          <p:cNvSpPr/>
          <p:nvPr/>
        </p:nvSpPr>
        <p:spPr>
          <a:xfrm>
            <a:off x="6971501" y="54092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/>
          <p:cNvSpPr/>
          <p:nvPr/>
        </p:nvSpPr>
        <p:spPr>
          <a:xfrm>
            <a:off x="8033547" y="14706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/>
          <p:cNvSpPr/>
          <p:nvPr/>
        </p:nvSpPr>
        <p:spPr>
          <a:xfrm>
            <a:off x="8033547" y="18373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/>
          <p:cNvSpPr/>
          <p:nvPr/>
        </p:nvSpPr>
        <p:spPr>
          <a:xfrm>
            <a:off x="8400261" y="14706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/>
          <p:cNvSpPr/>
          <p:nvPr/>
        </p:nvSpPr>
        <p:spPr>
          <a:xfrm>
            <a:off x="8400261" y="182779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/>
          <p:cNvSpPr/>
          <p:nvPr/>
        </p:nvSpPr>
        <p:spPr>
          <a:xfrm>
            <a:off x="8033547" y="218498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/>
          <p:cNvSpPr/>
          <p:nvPr/>
        </p:nvSpPr>
        <p:spPr>
          <a:xfrm>
            <a:off x="8033547" y="255170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/>
          <p:cNvSpPr/>
          <p:nvPr/>
        </p:nvSpPr>
        <p:spPr>
          <a:xfrm>
            <a:off x="8400261" y="218498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/>
          <p:cNvSpPr/>
          <p:nvPr/>
        </p:nvSpPr>
        <p:spPr>
          <a:xfrm>
            <a:off x="8400261" y="254217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/>
          <p:cNvSpPr/>
          <p:nvPr/>
        </p:nvSpPr>
        <p:spPr>
          <a:xfrm>
            <a:off x="8033547" y="289936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/>
          <p:cNvSpPr/>
          <p:nvPr/>
        </p:nvSpPr>
        <p:spPr>
          <a:xfrm>
            <a:off x="8033547" y="326608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/>
          <p:cNvSpPr/>
          <p:nvPr/>
        </p:nvSpPr>
        <p:spPr>
          <a:xfrm>
            <a:off x="8400261" y="289936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/>
          <p:cNvSpPr/>
          <p:nvPr/>
        </p:nvSpPr>
        <p:spPr>
          <a:xfrm>
            <a:off x="8400261" y="325655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/>
          <p:cNvSpPr/>
          <p:nvPr/>
        </p:nvSpPr>
        <p:spPr>
          <a:xfrm>
            <a:off x="8033547" y="361374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/>
          <p:cNvSpPr/>
          <p:nvPr/>
        </p:nvSpPr>
        <p:spPr>
          <a:xfrm>
            <a:off x="8033547" y="398046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/>
          <p:cNvSpPr/>
          <p:nvPr/>
        </p:nvSpPr>
        <p:spPr>
          <a:xfrm>
            <a:off x="8400261" y="361374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/>
          <p:cNvSpPr/>
          <p:nvPr/>
        </p:nvSpPr>
        <p:spPr>
          <a:xfrm>
            <a:off x="8400261" y="397093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/>
          <p:cNvSpPr/>
          <p:nvPr/>
        </p:nvSpPr>
        <p:spPr>
          <a:xfrm>
            <a:off x="8033547" y="432812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/>
          <p:cNvSpPr/>
          <p:nvPr/>
        </p:nvSpPr>
        <p:spPr>
          <a:xfrm>
            <a:off x="8033547" y="469484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/>
          <p:cNvSpPr/>
          <p:nvPr/>
        </p:nvSpPr>
        <p:spPr>
          <a:xfrm>
            <a:off x="8400261" y="432812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/>
          <p:cNvSpPr/>
          <p:nvPr/>
        </p:nvSpPr>
        <p:spPr>
          <a:xfrm>
            <a:off x="8400261" y="468531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/>
          <p:cNvSpPr/>
          <p:nvPr/>
        </p:nvSpPr>
        <p:spPr>
          <a:xfrm>
            <a:off x="8033547" y="50425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/>
          <p:cNvSpPr/>
          <p:nvPr/>
        </p:nvSpPr>
        <p:spPr>
          <a:xfrm>
            <a:off x="8400261" y="5042509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/>
          <p:cNvSpPr/>
          <p:nvPr/>
        </p:nvSpPr>
        <p:spPr>
          <a:xfrm>
            <a:off x="8033547" y="54092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/>
          <p:cNvSpPr/>
          <p:nvPr/>
        </p:nvSpPr>
        <p:spPr>
          <a:xfrm>
            <a:off x="8400261" y="5409223"/>
            <a:ext cx="276228" cy="276228"/>
          </a:xfrm>
          <a:prstGeom prst="rect">
            <a:avLst/>
          </a:prstGeom>
          <a:solidFill>
            <a:srgbClr val="FFCD7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/>
          <p:cNvSpPr/>
          <p:nvPr/>
        </p:nvSpPr>
        <p:spPr>
          <a:xfrm>
            <a:off x="8747927" y="147060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/>
          <p:cNvSpPr/>
          <p:nvPr/>
        </p:nvSpPr>
        <p:spPr>
          <a:xfrm>
            <a:off x="8747927" y="182779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/>
          <p:cNvSpPr/>
          <p:nvPr/>
        </p:nvSpPr>
        <p:spPr>
          <a:xfrm>
            <a:off x="8747927" y="218498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/>
          <p:cNvSpPr/>
          <p:nvPr/>
        </p:nvSpPr>
        <p:spPr>
          <a:xfrm>
            <a:off x="8747927" y="254217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/>
          <p:cNvSpPr/>
          <p:nvPr/>
        </p:nvSpPr>
        <p:spPr>
          <a:xfrm>
            <a:off x="8747927" y="289936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/>
          <p:cNvSpPr/>
          <p:nvPr/>
        </p:nvSpPr>
        <p:spPr>
          <a:xfrm>
            <a:off x="8747927" y="325655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/>
          <p:cNvSpPr/>
          <p:nvPr/>
        </p:nvSpPr>
        <p:spPr>
          <a:xfrm>
            <a:off x="8747927" y="361374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/>
          <p:cNvSpPr/>
          <p:nvPr/>
        </p:nvSpPr>
        <p:spPr>
          <a:xfrm>
            <a:off x="8747927" y="397093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/>
          <p:cNvSpPr/>
          <p:nvPr/>
        </p:nvSpPr>
        <p:spPr>
          <a:xfrm>
            <a:off x="8747927" y="432812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/>
          <p:cNvSpPr/>
          <p:nvPr/>
        </p:nvSpPr>
        <p:spPr>
          <a:xfrm>
            <a:off x="8747927" y="468531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/>
          <p:cNvSpPr/>
          <p:nvPr/>
        </p:nvSpPr>
        <p:spPr>
          <a:xfrm>
            <a:off x="8747927" y="504250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/>
          <p:cNvSpPr/>
          <p:nvPr/>
        </p:nvSpPr>
        <p:spPr>
          <a:xfrm>
            <a:off x="8747927" y="5399699"/>
            <a:ext cx="71438" cy="27622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TextBox 263"/>
          <p:cNvSpPr txBox="1"/>
          <p:nvPr/>
        </p:nvSpPr>
        <p:spPr>
          <a:xfrm>
            <a:off x="5030871" y="808857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DSP Block (~2000)</a:t>
            </a:r>
            <a:endParaRPr lang="en-GB" sz="2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5396938" y="5849417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Block RAM (~1000)</a:t>
            </a:r>
            <a:endParaRPr lang="en-GB" sz="2800" dirty="0"/>
          </a:p>
        </p:txBody>
      </p:sp>
      <p:sp>
        <p:nvSpPr>
          <p:cNvPr id="266" name="TextBox 265"/>
          <p:cNvSpPr txBox="1"/>
          <p:nvPr/>
        </p:nvSpPr>
        <p:spPr>
          <a:xfrm>
            <a:off x="7839183" y="808857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IO Block</a:t>
            </a:r>
            <a:endParaRPr lang="en-GB" sz="2800" dirty="0"/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6166635" y="1240905"/>
            <a:ext cx="188119" cy="694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327" idx="0"/>
          </p:cNvCxnSpPr>
          <p:nvPr/>
        </p:nvCxnSpPr>
        <p:spPr>
          <a:xfrm>
            <a:off x="8533614" y="1240905"/>
            <a:ext cx="250032" cy="229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 rot="16200000" flipV="1">
            <a:off x="5964590" y="5441294"/>
            <a:ext cx="576612" cy="4219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4961714" y="3542308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3131840" y="5805264"/>
            <a:ext cx="237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LUT/FF (~300k)</a:t>
            </a:r>
            <a:endParaRPr lang="en-GB" sz="2800" dirty="0"/>
          </a:p>
        </p:txBody>
      </p:sp>
      <p:cxnSp>
        <p:nvCxnSpPr>
          <p:cNvPr id="365" name="Straight Arrow Connector 364"/>
          <p:cNvCxnSpPr/>
          <p:nvPr/>
        </p:nvCxnSpPr>
        <p:spPr>
          <a:xfrm flipV="1">
            <a:off x="4642881" y="5157192"/>
            <a:ext cx="649199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Allows you to see what lines of code are using what resources and focus optimization</a:t>
            </a:r>
          </a:p>
          <a:p>
            <a:pPr lvl="1"/>
            <a:r>
              <a:rPr lang="en-GB" dirty="0" smtClean="0"/>
              <a:t>Separate reports for each kernel and for the manager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Usage Reporting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72516" y="2503924"/>
            <a:ext cx="113052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LUTs     FFs   BRAMs    DSPs : MyKernel.java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727     871     1.0       2 : resources used by this file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0.24%   0.15%   0.09%   0.10% : % of available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71.41%  61.82% 100.00% 100.00% : % of total used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94.29%  97.21% 100.00% 100.00% : % of user resources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public class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extends Kernel {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public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KernelParameters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parameters) {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   super(parameters);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1      31     0.0       0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 =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("p",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(8,24));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2       9     0.0       0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q =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("q",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hwUInt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(8));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offset =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io.scalarInput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("offset",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hwUInt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(8));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8       8     0.0       0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addr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= offset + q;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18      40     1.0       0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v =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mem.romMapped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("table",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addr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                     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(8,24), 256);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139     145     0.0       2 :      p = p * p;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401     541     0.0       0 :      p = p + v;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  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("r", p,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hwFloat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(8,24));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  }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                               : }</a:t>
            </a:r>
            <a:endParaRPr lang="en-GB" sz="13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Write a </a:t>
            </a:r>
            <a:r>
              <a:rPr lang="en-GB" sz="1600" dirty="0" err="1" smtClean="0"/>
              <a:t>MaxCompiler</a:t>
            </a:r>
            <a:r>
              <a:rPr lang="en-GB" sz="1600" dirty="0" smtClean="0"/>
              <a:t> kernel program (using </a:t>
            </a:r>
            <a:r>
              <a:rPr lang="en-GB" sz="1600" i="1" dirty="0" err="1" smtClean="0"/>
              <a:t>hwFloat</a:t>
            </a:r>
            <a:r>
              <a:rPr lang="en-GB" sz="1600" i="1" dirty="0" smtClean="0"/>
              <a:t>(8,24)</a:t>
            </a:r>
            <a:r>
              <a:rPr lang="en-GB" sz="1600" dirty="0" smtClean="0"/>
              <a:t>) that computes:</a:t>
            </a:r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514350" indent="-514350">
              <a:buNone/>
            </a:pPr>
            <a:endParaRPr lang="en-GB" sz="1600" dirty="0" smtClean="0"/>
          </a:p>
          <a:p>
            <a:pPr marL="514350" indent="-514350">
              <a:buNone/>
            </a:pPr>
            <a:r>
              <a:rPr lang="en-GB" sz="1600" dirty="0" smtClean="0"/>
              <a:t>	Draw the kernel dataflow graph. </a:t>
            </a:r>
          </a:p>
          <a:p>
            <a:pPr marL="514350" indent="-514350">
              <a:buNone/>
            </a:pPr>
            <a:endParaRPr lang="en-GB" sz="16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GB" sz="1600" dirty="0" smtClean="0"/>
              <a:t>Write a </a:t>
            </a:r>
            <a:r>
              <a:rPr lang="en-GB" sz="1600" dirty="0" err="1" smtClean="0"/>
              <a:t>MaxCompiler</a:t>
            </a:r>
            <a:r>
              <a:rPr lang="en-GB" sz="1600" dirty="0" smtClean="0"/>
              <a:t> kernel program </a:t>
            </a:r>
            <a:r>
              <a:rPr lang="en-GB" sz="1600" smtClean="0"/>
              <a:t>that computes </a:t>
            </a:r>
            <a:r>
              <a:rPr lang="en-GB" sz="1600" dirty="0" smtClean="0"/>
              <a:t>a 3x3 2D moving average on a single input stream of 1024x1024 values, ignoring any boundary conditions.</a:t>
            </a:r>
          </a:p>
          <a:p>
            <a:pPr marL="514350" indent="-514350">
              <a:buFont typeface="+mj-lt"/>
              <a:buAutoNum type="arabicPeriod" startAt="2"/>
            </a:pPr>
            <a:endParaRPr lang="en-GB" sz="16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GB" sz="1600" dirty="0" smtClean="0"/>
              <a:t>Extend the 3x3 moving average kernel from (2) to support a variable problem size at run-time, from 256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to 2048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. Hint: you will need to use </a:t>
            </a:r>
            <a:r>
              <a:rPr lang="en-GB" sz="1600" i="1" dirty="0" smtClean="0"/>
              <a:t>variable stream offsets</a:t>
            </a:r>
            <a:r>
              <a:rPr lang="en-GB" sz="1600" dirty="0" smtClean="0"/>
              <a:t> (see </a:t>
            </a:r>
            <a:r>
              <a:rPr lang="en-GB" sz="1600" dirty="0" err="1" smtClean="0"/>
              <a:t>MaxCompiler</a:t>
            </a:r>
            <a:r>
              <a:rPr lang="en-GB" sz="1600" dirty="0" smtClean="0"/>
              <a:t> Kernel Compiler tutorial for more information).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Exercises</a:t>
            </a:r>
            <a:endParaRPr lang="en-GB" dirty="0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965450" y="1514996"/>
          <a:ext cx="2981325" cy="977900"/>
        </p:xfrm>
        <a:graphic>
          <a:graphicData uri="http://schemas.openxmlformats.org/presentationml/2006/ole">
            <p:oleObj spid="_x0000_s102403" name="Equation" r:id="rId3" imgW="14731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608728"/>
          </a:xfrm>
        </p:spPr>
        <p:txBody>
          <a:bodyPr/>
          <a:lstStyle/>
          <a:p>
            <a:r>
              <a:rPr lang="en-GB" dirty="0" smtClean="0"/>
              <a:t>How can we implement this in </a:t>
            </a:r>
            <a:r>
              <a:rPr lang="en-GB" dirty="0" err="1" smtClean="0"/>
              <a:t>MaxCompiler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Loop Counters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76273" y="1741252"/>
            <a:ext cx="4309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q[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= p[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+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18179" y="2957210"/>
            <a:ext cx="7509401" cy="2975411"/>
            <a:chOff x="1018179" y="2957210"/>
            <a:chExt cx="7509401" cy="2975411"/>
          </a:xfrm>
        </p:grpSpPr>
        <p:grpSp>
          <p:nvGrpSpPr>
            <p:cNvPr id="21" name="Group 20"/>
            <p:cNvGrpSpPr/>
            <p:nvPr/>
          </p:nvGrpSpPr>
          <p:grpSpPr>
            <a:xfrm>
              <a:off x="6877451" y="3091467"/>
              <a:ext cx="1650129" cy="2841154"/>
              <a:chOff x="7013643" y="2974731"/>
              <a:chExt cx="1650129" cy="2841154"/>
            </a:xfrm>
          </p:grpSpPr>
          <p:sp>
            <p:nvSpPr>
              <p:cNvPr id="10" name="Pentagon 9"/>
              <p:cNvSpPr/>
              <p:nvPr/>
            </p:nvSpPr>
            <p:spPr>
              <a:xfrm rot="5400000">
                <a:off x="7027997" y="2994986"/>
                <a:ext cx="673502" cy="658944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d</a:t>
                </a:r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013643" y="4070707"/>
                <a:ext cx="706010" cy="725310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13" name="Straight Arrow Connector 12"/>
              <p:cNvCxnSpPr>
                <a:stCxn id="10" idx="3"/>
                <a:endCxn id="12" idx="0"/>
              </p:cNvCxnSpPr>
              <p:nvPr/>
            </p:nvCxnSpPr>
            <p:spPr>
              <a:xfrm rot="16200000" flipH="1">
                <a:off x="7160949" y="3865008"/>
                <a:ext cx="409498" cy="19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hape 14"/>
              <p:cNvCxnSpPr>
                <a:stCxn id="19" idx="3"/>
                <a:endCxn id="12" idx="6"/>
              </p:cNvCxnSpPr>
              <p:nvPr/>
            </p:nvCxnSpPr>
            <p:spPr>
              <a:xfrm rot="5400000">
                <a:off x="7634413" y="3733474"/>
                <a:ext cx="785129" cy="614647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entagon 15"/>
              <p:cNvSpPr/>
              <p:nvPr/>
            </p:nvSpPr>
            <p:spPr>
              <a:xfrm rot="16200000">
                <a:off x="7031799" y="5149662"/>
                <a:ext cx="673502" cy="658944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q</a:t>
                </a:r>
                <a:endParaRPr lang="en-GB" dirty="0"/>
              </a:p>
            </p:txBody>
          </p:sp>
          <p:cxnSp>
            <p:nvCxnSpPr>
              <p:cNvPr id="17" name="Straight Arrow Connector 16"/>
              <p:cNvCxnSpPr>
                <a:stCxn id="12" idx="4"/>
                <a:endCxn id="16" idx="3"/>
              </p:cNvCxnSpPr>
              <p:nvPr/>
            </p:nvCxnSpPr>
            <p:spPr>
              <a:xfrm rot="16200000" flipH="1">
                <a:off x="7194416" y="4968249"/>
                <a:ext cx="346366" cy="190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entagon 18"/>
              <p:cNvSpPr/>
              <p:nvPr/>
            </p:nvSpPr>
            <p:spPr>
              <a:xfrm rot="5400000">
                <a:off x="7997549" y="2982010"/>
                <a:ext cx="673502" cy="658944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dirty="0" err="1" smtClean="0"/>
                  <a:t>i</a:t>
                </a:r>
                <a:endParaRPr lang="en-GB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179" y="3469549"/>
              <a:ext cx="5616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p =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io.input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(“p”,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io.input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”,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  <a:p>
              <a:endParaRPr lang="en-GB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q = p +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endParaRPr lang="en-GB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io.output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(“q”, q,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1401" y="2957210"/>
              <a:ext cx="348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How about this?</a:t>
              </a:r>
              <a:endParaRPr lang="en-GB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02603" y="5191319"/>
            <a:ext cx="348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Yes…. </a:t>
            </a:r>
            <a:r>
              <a:rPr lang="en-GB" dirty="0" smtClean="0">
                <a:solidFill>
                  <a:srgbClr val="FF0000"/>
                </a:solidFill>
              </a:rPr>
              <a:t>But, now we need to create an array </a:t>
            </a:r>
            <a:r>
              <a:rPr lang="en-GB" i="1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 in software and send it to the FPGA as well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608728"/>
          </a:xfrm>
        </p:spPr>
        <p:txBody>
          <a:bodyPr/>
          <a:lstStyle/>
          <a:p>
            <a:r>
              <a:rPr lang="en-GB" dirty="0" smtClean="0"/>
              <a:t>There is very little ‘information’ in the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dirty="0" smtClean="0"/>
              <a:t>stream. </a:t>
            </a:r>
          </a:p>
          <a:p>
            <a:pPr lvl="1"/>
            <a:r>
              <a:rPr lang="en-GB" dirty="0" smtClean="0"/>
              <a:t>Could compute it directly on the FPGA itself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Loop Counters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77710" y="2117381"/>
            <a:ext cx="578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p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(“p”,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control.count.simpleCounter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(32, N);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q = p +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(“q”, q,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1315" y="3683519"/>
            <a:ext cx="348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Half as many inputs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data transfer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84459" y="2219195"/>
            <a:ext cx="1721797" cy="2584978"/>
            <a:chOff x="6877451" y="3240635"/>
            <a:chExt cx="1721797" cy="2584978"/>
          </a:xfrm>
        </p:grpSpPr>
        <p:sp>
          <p:nvSpPr>
            <p:cNvPr id="10" name="Pentagon 9"/>
            <p:cNvSpPr/>
            <p:nvPr/>
          </p:nvSpPr>
          <p:spPr>
            <a:xfrm rot="5400000">
              <a:off x="6891805" y="3247914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77451" y="4187443"/>
              <a:ext cx="706010" cy="72531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stCxn id="10" idx="3"/>
              <a:endCxn id="12" idx="0"/>
            </p:cNvCxnSpPr>
            <p:nvPr/>
          </p:nvCxnSpPr>
          <p:spPr>
            <a:xfrm rot="16200000" flipH="1">
              <a:off x="7092853" y="4049840"/>
              <a:ext cx="273306" cy="19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>
              <a:endCxn id="12" idx="6"/>
            </p:cNvCxnSpPr>
            <p:nvPr/>
          </p:nvCxnSpPr>
          <p:spPr>
            <a:xfrm rot="5400000">
              <a:off x="7508920" y="3780780"/>
              <a:ext cx="843860" cy="694777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entagon 15"/>
            <p:cNvSpPr/>
            <p:nvPr/>
          </p:nvSpPr>
          <p:spPr>
            <a:xfrm rot="16200000">
              <a:off x="6895607" y="5159390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q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2" idx="4"/>
              <a:endCxn id="16" idx="3"/>
            </p:cNvCxnSpPr>
            <p:nvPr/>
          </p:nvCxnSpPr>
          <p:spPr>
            <a:xfrm rot="16200000" flipH="1">
              <a:off x="7111728" y="5031481"/>
              <a:ext cx="239358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Hexagon 17"/>
            <p:cNvSpPr/>
            <p:nvPr/>
          </p:nvSpPr>
          <p:spPr>
            <a:xfrm>
              <a:off x="7762670" y="3579795"/>
              <a:ext cx="836578" cy="5836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cnt</a:t>
              </a:r>
              <a:endParaRPr lang="en-GB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239346" y="3764590"/>
            <a:ext cx="817123" cy="457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453952" y="4973785"/>
            <a:ext cx="8229600" cy="1608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Counters can be used to generate sequences of numbers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counters can have strides, wrap points, triggers: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5"/>
                </a:solidFill>
              </a:rPr>
              <a:t>E.g.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(y==10) y=0; else if (en==1) y=y+2; 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70068" cy="522741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Stream inputs/outputs process arrays</a:t>
            </a:r>
          </a:p>
          <a:p>
            <a:pPr lvl="1"/>
            <a:r>
              <a:rPr lang="en-GB" dirty="0" smtClean="0"/>
              <a:t>Read and write a new value each cycle</a:t>
            </a:r>
          </a:p>
          <a:p>
            <a:pPr lvl="1"/>
            <a:r>
              <a:rPr lang="en-GB" dirty="0" smtClean="0"/>
              <a:t>Off-chip data transfer required: </a:t>
            </a:r>
            <a:r>
              <a:rPr lang="en-GB" i="1" dirty="0" smtClean="0"/>
              <a:t>O(N)</a:t>
            </a:r>
          </a:p>
          <a:p>
            <a:r>
              <a:rPr lang="en-GB" dirty="0" smtClean="0"/>
              <a:t>Counters can compute intermediate streams on-chip</a:t>
            </a:r>
          </a:p>
          <a:p>
            <a:pPr lvl="1"/>
            <a:r>
              <a:rPr lang="en-GB" dirty="0" smtClean="0"/>
              <a:t>New value every cycle</a:t>
            </a:r>
          </a:p>
          <a:p>
            <a:pPr lvl="1"/>
            <a:r>
              <a:rPr lang="en-GB" dirty="0" smtClean="0"/>
              <a:t>Off-chip data transfer required: None</a:t>
            </a:r>
          </a:p>
          <a:p>
            <a:r>
              <a:rPr lang="en-GB" dirty="0" smtClean="0"/>
              <a:t>Compile time constants can be combined with streams</a:t>
            </a:r>
          </a:p>
          <a:p>
            <a:pPr lvl="1"/>
            <a:r>
              <a:rPr lang="en-GB" dirty="0" smtClean="0"/>
              <a:t>Static value through the whole computation</a:t>
            </a:r>
          </a:p>
          <a:p>
            <a:pPr lvl="1"/>
            <a:r>
              <a:rPr lang="en-GB" dirty="0" smtClean="0"/>
              <a:t>Off-chip data transfer required: None</a:t>
            </a:r>
          </a:p>
          <a:p>
            <a:r>
              <a:rPr lang="en-GB" dirty="0" smtClean="0"/>
              <a:t>What about something that changes occasionally?</a:t>
            </a:r>
          </a:p>
          <a:p>
            <a:pPr lvl="1"/>
            <a:r>
              <a:rPr lang="en-GB" dirty="0" smtClean="0"/>
              <a:t>Don’t want to have to recompile </a:t>
            </a:r>
            <a:r>
              <a:rPr lang="en-GB" dirty="0" smtClean="0">
                <a:sym typeface="Wingdings" pitchFamily="2" charset="2"/>
              </a:rPr>
              <a:t> Scalar input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Off-chip</a:t>
            </a:r>
            <a:r>
              <a:rPr lang="en-GB" dirty="0" smtClean="0"/>
              <a:t> data transfer </a:t>
            </a:r>
            <a:r>
              <a:rPr lang="en-GB" dirty="0" smtClean="0">
                <a:sym typeface="Wingdings" pitchFamily="2" charset="2"/>
              </a:rPr>
              <a:t>required: O(1)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 Inputs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27723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Consider: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fn2, we can change the value of C without recompiling, but it is constant for the whole loop</a:t>
            </a:r>
          </a:p>
          <a:p>
            <a:r>
              <a:rPr lang="en-GB" dirty="0" err="1" smtClean="0"/>
              <a:t>MaxCompiler</a:t>
            </a:r>
            <a:r>
              <a:rPr lang="en-GB" dirty="0" smtClean="0"/>
              <a:t> equivalent: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 Inputs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745" y="1478596"/>
            <a:ext cx="4610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void fn1(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N,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*q,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*p) {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for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q[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] = p[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] + 4;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9286" y="1494810"/>
            <a:ext cx="476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void fn2(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N,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*q,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*p,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C) {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for 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q[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] = p[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] + C;</a:t>
            </a:r>
          </a:p>
          <a:p>
            <a:pPr>
              <a:tabLst>
                <a:tab pos="447675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168" y="1707192"/>
            <a:ext cx="79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VS.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19325" y="3312541"/>
            <a:ext cx="8392927" cy="3000478"/>
            <a:chOff x="819325" y="3312541"/>
            <a:chExt cx="8392927" cy="3000478"/>
          </a:xfrm>
        </p:grpSpPr>
        <p:sp>
          <p:nvSpPr>
            <p:cNvPr id="10" name="Pentagon 9"/>
            <p:cNvSpPr/>
            <p:nvPr/>
          </p:nvSpPr>
          <p:spPr>
            <a:xfrm rot="5400000">
              <a:off x="6187095" y="3319820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172741" y="4395541"/>
              <a:ext cx="706010" cy="725310"/>
            </a:xfrm>
            <a:prstGeom prst="ellips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stCxn id="10" idx="3"/>
              <a:endCxn id="12" idx="0"/>
            </p:cNvCxnSpPr>
            <p:nvPr/>
          </p:nvCxnSpPr>
          <p:spPr>
            <a:xfrm rot="16200000" flipH="1">
              <a:off x="6320047" y="4189842"/>
              <a:ext cx="409498" cy="19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>
              <a:stCxn id="21" idx="2"/>
              <a:endCxn id="12" idx="6"/>
            </p:cNvCxnSpPr>
            <p:nvPr/>
          </p:nvCxnSpPr>
          <p:spPr>
            <a:xfrm rot="5400000">
              <a:off x="7005896" y="4143485"/>
              <a:ext cx="487566" cy="741856"/>
            </a:xfrm>
            <a:prstGeom prst="bentConnector2">
              <a:avLst/>
            </a:prstGeom>
            <a:ln w="15875">
              <a:solidFill>
                <a:schemeClr val="accent5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entagon 15"/>
            <p:cNvSpPr/>
            <p:nvPr/>
          </p:nvSpPr>
          <p:spPr>
            <a:xfrm rot="16200000">
              <a:off x="6190897" y="5474496"/>
              <a:ext cx="673502" cy="65894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/>
                <a:t>q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2" idx="4"/>
              <a:endCxn id="16" idx="3"/>
            </p:cNvCxnSpPr>
            <p:nvPr/>
          </p:nvCxnSpPr>
          <p:spPr>
            <a:xfrm rot="16200000" flipH="1">
              <a:off x="6353514" y="5293083"/>
              <a:ext cx="346366" cy="19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19325" y="3667919"/>
              <a:ext cx="5616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p =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io.input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(“p”,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C =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io.scalarInput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(“C”,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  <a:p>
              <a:endParaRPr lang="en-GB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HWVar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 q = p + C;</a:t>
              </a:r>
            </a:p>
            <a:p>
              <a:endParaRPr lang="en-GB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io.output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(“q”, q, </a:t>
              </a:r>
              <a:r>
                <a:rPr lang="en-GB" sz="1600" dirty="0" err="1" smtClean="0">
                  <a:latin typeface="Courier New" pitchFamily="49" charset="0"/>
                  <a:cs typeface="Courier New" pitchFamily="49" charset="0"/>
                </a:rPr>
                <a:t>hwInt</a:t>
              </a:r>
              <a:r>
                <a:rPr lang="en-GB" sz="1600" dirty="0" smtClean="0">
                  <a:latin typeface="Courier New" pitchFamily="49" charset="0"/>
                  <a:cs typeface="Courier New" pitchFamily="49" charset="0"/>
                </a:rPr>
                <a:t>(32));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645" y="5389689"/>
              <a:ext cx="34825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A scalar input can be changed once per stream, loaded into the chip before computation starts.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32084" y="3696698"/>
              <a:ext cx="1177046" cy="5739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96936" y="3765740"/>
              <a:ext cx="1046392" cy="43204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</a:rPr>
                <a:t>C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8229800" y="3991740"/>
              <a:ext cx="681462" cy="1029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sysDash"/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385482" y="3572640"/>
              <a:ext cx="826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Written by host</a:t>
              </a:r>
              <a:endParaRPr lang="en-GB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en-GB" dirty="0" smtClean="0"/>
              <a:t>Things that do not change every cycle, but do change sometimes and we do not want to rebuild the .max file.</a:t>
            </a:r>
          </a:p>
          <a:p>
            <a:endParaRPr lang="en-GB" dirty="0" smtClean="0"/>
          </a:p>
          <a:p>
            <a:r>
              <a:rPr lang="en-GB" dirty="0" smtClean="0"/>
              <a:t>Constants in expressions</a:t>
            </a:r>
          </a:p>
          <a:p>
            <a:r>
              <a:rPr lang="en-GB" dirty="0" smtClean="0"/>
              <a:t>Flags to switch between two behaviours</a:t>
            </a:r>
          </a:p>
          <a:p>
            <a:pPr lvl="1"/>
            <a:r>
              <a:rPr lang="en-GB" dirty="0" smtClean="0"/>
              <a:t>result = </a:t>
            </a:r>
            <a:r>
              <a:rPr lang="en-GB" b="1" dirty="0" smtClean="0"/>
              <a:t>enabled</a:t>
            </a:r>
            <a:r>
              <a:rPr lang="en-GB" dirty="0" smtClean="0"/>
              <a:t> ? x+7 : x;</a:t>
            </a:r>
          </a:p>
          <a:p>
            <a:r>
              <a:rPr lang="en-GB" dirty="0" smtClean="0"/>
              <a:t>Control parameters to counters, e.g. max, stride, etc</a:t>
            </a:r>
          </a:p>
          <a:p>
            <a:pPr lvl="1"/>
            <a:r>
              <a:rPr lang="en-GB" dirty="0" smtClean="0"/>
              <a:t>if (</a:t>
            </a:r>
            <a:r>
              <a:rPr lang="en-GB" dirty="0" err="1" smtClean="0"/>
              <a:t>cnt</a:t>
            </a:r>
            <a:r>
              <a:rPr lang="en-GB" dirty="0" smtClean="0"/>
              <a:t>==</a:t>
            </a:r>
            <a:r>
              <a:rPr lang="en-GB" b="1" dirty="0" err="1" smtClean="0"/>
              <a:t>cnt_max</a:t>
            </a:r>
            <a:r>
              <a:rPr lang="en-GB" dirty="0" smtClean="0"/>
              <a:t>) </a:t>
            </a:r>
            <a:r>
              <a:rPr lang="en-GB" dirty="0" err="1" smtClean="0"/>
              <a:t>cnt</a:t>
            </a:r>
            <a:r>
              <a:rPr lang="en-GB" dirty="0" smtClean="0"/>
              <a:t>=0; else </a:t>
            </a:r>
            <a:r>
              <a:rPr lang="en-GB" dirty="0" err="1" smtClean="0"/>
              <a:t>cnt</a:t>
            </a:r>
            <a:r>
              <a:rPr lang="en-GB" dirty="0" smtClean="0"/>
              <a:t> = </a:t>
            </a:r>
            <a:r>
              <a:rPr lang="en-GB" dirty="0" err="1" smtClean="0"/>
              <a:t>cnt</a:t>
            </a:r>
            <a:r>
              <a:rPr lang="en-GB" dirty="0" smtClean="0"/>
              <a:t> + </a:t>
            </a:r>
            <a:r>
              <a:rPr lang="en-GB" b="1" dirty="0" err="1" smtClean="0"/>
              <a:t>cnt_step</a:t>
            </a:r>
            <a:r>
              <a:rPr lang="en-GB" dirty="0" smtClean="0"/>
              <a:t>;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uses for Scalar Inputs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4122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 FPGA has a few MB of very fast block RAM</a:t>
            </a:r>
          </a:p>
          <a:p>
            <a:r>
              <a:rPr lang="en-GB" dirty="0" smtClean="0"/>
              <a:t>Can be used to explicitly store data on chip:</a:t>
            </a:r>
          </a:p>
          <a:p>
            <a:pPr lvl="1"/>
            <a:r>
              <a:rPr lang="en-GB" dirty="0" smtClean="0"/>
              <a:t>Lookup tables</a:t>
            </a:r>
          </a:p>
          <a:p>
            <a:pPr lvl="1"/>
            <a:r>
              <a:rPr lang="en-GB" dirty="0" smtClean="0"/>
              <a:t>Temporary Buffers</a:t>
            </a:r>
          </a:p>
          <a:p>
            <a:r>
              <a:rPr lang="en-GB" i="1" dirty="0" smtClean="0"/>
              <a:t>Mapped</a:t>
            </a:r>
            <a:r>
              <a:rPr lang="en-GB" dirty="0" smtClean="0"/>
              <a:t> ROMs/RAMs can also be accessed by host</a:t>
            </a:r>
            <a:endParaRPr lang="en-GB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On-chip memories / tables</a:t>
            </a:r>
            <a:endParaRPr lang="en-GB" dirty="0"/>
          </a:p>
        </p:txBody>
      </p:sp>
      <p:sp>
        <p:nvSpPr>
          <p:cNvPr id="6" name="Pentagon 5"/>
          <p:cNvSpPr/>
          <p:nvPr/>
        </p:nvSpPr>
        <p:spPr>
          <a:xfrm rot="5400000">
            <a:off x="6726429" y="3436279"/>
            <a:ext cx="673502" cy="65894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3"/>
            <a:endCxn id="14" idx="0"/>
          </p:cNvCxnSpPr>
          <p:nvPr/>
        </p:nvCxnSpPr>
        <p:spPr>
          <a:xfrm rot="5400000">
            <a:off x="6892423" y="4266355"/>
            <a:ext cx="334611" cy="690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 rot="16200000">
            <a:off x="6730231" y="5590955"/>
            <a:ext cx="673502" cy="65894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14" idx="2"/>
            <a:endCxn id="10" idx="3"/>
          </p:cNvCxnSpPr>
          <p:nvPr/>
        </p:nvCxnSpPr>
        <p:spPr>
          <a:xfrm rot="16200000" flipH="1">
            <a:off x="6902394" y="5419087"/>
            <a:ext cx="318471" cy="107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4895" y="4631648"/>
            <a:ext cx="628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p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(“p”,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(10));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q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mem.romMapped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(“table”, p, </a:t>
            </a:r>
            <a:br>
              <a:rPr lang="en-GB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(32), 1024);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(“q”, q,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hwInt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8204" y="4437113"/>
            <a:ext cx="1296144" cy="8280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Mapped ROM </a:t>
            </a:r>
            <a:r>
              <a:rPr lang="en-GB" i="1" dirty="0" smtClean="0">
                <a:solidFill>
                  <a:schemeClr val="accent5"/>
                </a:solidFill>
              </a:rPr>
              <a:t>table</a:t>
            </a:r>
            <a:endParaRPr lang="en-GB" dirty="0">
              <a:solidFill>
                <a:schemeClr val="accent5"/>
              </a:solidFill>
            </a:endParaRPr>
          </a:p>
        </p:txBody>
      </p:sp>
      <p:cxnSp>
        <p:nvCxnSpPr>
          <p:cNvPr id="21" name="Straight Arrow Connector 20"/>
          <p:cNvCxnSpPr>
            <a:stCxn id="14" idx="3"/>
          </p:cNvCxnSpPr>
          <p:nvPr/>
        </p:nvCxnSpPr>
        <p:spPr>
          <a:xfrm flipV="1">
            <a:off x="7704348" y="4850130"/>
            <a:ext cx="681462" cy="1029"/>
          </a:xfrm>
          <a:prstGeom prst="straightConnector1">
            <a:avLst/>
          </a:prstGeom>
          <a:ln w="15875">
            <a:solidFill>
              <a:schemeClr val="accent1"/>
            </a:solidFill>
            <a:prstDash val="sys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0030" y="4431030"/>
            <a:ext cx="82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Written by host</a:t>
            </a:r>
            <a:endParaRPr lang="en-GB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891" y="3426095"/>
            <a:ext cx="628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tabLst>
                <a:tab pos="534988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q[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= table[ p[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] ];</a:t>
            </a:r>
          </a:p>
          <a:p>
            <a:pPr>
              <a:tabLst>
                <a:tab pos="534988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Down Arrow 15"/>
          <p:cNvSpPr/>
          <p:nvPr/>
        </p:nvSpPr>
        <p:spPr>
          <a:xfrm rot="19800000">
            <a:off x="1437067" y="4113895"/>
            <a:ext cx="435579" cy="538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en-GB" dirty="0" smtClean="0"/>
              <a:t>In general we have streams, ROMs (tables) and scalars</a:t>
            </a:r>
          </a:p>
          <a:p>
            <a:r>
              <a:rPr lang="en-GB" dirty="0" smtClean="0"/>
              <a:t>Use the most appropriate mechanism for the type of data and required host access speed. </a:t>
            </a:r>
          </a:p>
          <a:p>
            <a:r>
              <a:rPr lang="en-GB" dirty="0" smtClean="0"/>
              <a:t>Stream inputs/outputs can operate for a subset of cycles using a </a:t>
            </a:r>
            <a:r>
              <a:rPr lang="en-GB" i="1" dirty="0" smtClean="0"/>
              <a:t>control</a:t>
            </a:r>
            <a:r>
              <a:rPr lang="en-GB" dirty="0" smtClean="0"/>
              <a:t> signal to turn them on/off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data in and out of the chip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6186" y="3654588"/>
          <a:ext cx="8852172" cy="254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1618"/>
                <a:gridCol w="2016224"/>
                <a:gridCol w="2196244"/>
                <a:gridCol w="1968086"/>
              </a:tblGrid>
              <a:tr h="51136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Type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Size (items)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Host write speed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Chip</a:t>
                      </a:r>
                      <a:r>
                        <a:rPr lang="en-GB" sz="2200" baseline="0" dirty="0" smtClean="0"/>
                        <a:t> area cost</a:t>
                      </a:r>
                      <a:endParaRPr lang="en-GB" sz="2200" dirty="0"/>
                    </a:p>
                  </a:txBody>
                  <a:tcPr/>
                </a:tc>
              </a:tr>
              <a:tr h="51136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Scalar input/output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Slow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Low</a:t>
                      </a:r>
                      <a:endParaRPr lang="en-GB" sz="2200" dirty="0"/>
                    </a:p>
                  </a:txBody>
                  <a:tcPr/>
                </a:tc>
              </a:tr>
              <a:tr h="67383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Mapped memory</a:t>
                      </a:r>
                    </a:p>
                    <a:p>
                      <a:r>
                        <a:rPr lang="en-GB" sz="2200" dirty="0" smtClean="0"/>
                        <a:t>(ROM</a:t>
                      </a:r>
                      <a:r>
                        <a:rPr lang="en-GB" sz="2200" baseline="0" dirty="0" smtClean="0"/>
                        <a:t> / RAM)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Up to a</a:t>
                      </a:r>
                      <a:r>
                        <a:rPr lang="en-GB" sz="2200" baseline="0" dirty="0" smtClean="0"/>
                        <a:t> few thousand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Slow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Moderate</a:t>
                      </a:r>
                      <a:endParaRPr lang="en-GB" sz="2200" dirty="0"/>
                    </a:p>
                  </a:txBody>
                  <a:tcPr/>
                </a:tc>
              </a:tr>
              <a:tr h="67383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Stream input/output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Thousands to billions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Fast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Highest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 - MaxBlue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MaxTemplate_July15_2011</Template>
  <TotalTime>2894</TotalTime>
  <Words>1603</Words>
  <Application>Microsoft Office PowerPoint</Application>
  <PresentationFormat>On-screen Show (4:3)</PresentationFormat>
  <Paragraphs>289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Section 1 - MaxBlue</vt:lpstr>
      <vt:lpstr>MaxBlue slides - wave footer</vt:lpstr>
      <vt:lpstr>Equation</vt:lpstr>
      <vt:lpstr>Slide 1</vt:lpstr>
      <vt:lpstr>Lecture Overview</vt:lpstr>
      <vt:lpstr>Working with Loop Counters</vt:lpstr>
      <vt:lpstr>Working with Loop Counters</vt:lpstr>
      <vt:lpstr>Scalar Inputs</vt:lpstr>
      <vt:lpstr>Scalar Inputs</vt:lpstr>
      <vt:lpstr>Common uses for Scalar Inputs</vt:lpstr>
      <vt:lpstr>On-chip memories / tables</vt:lpstr>
      <vt:lpstr>Getting data in and out of the chip</vt:lpstr>
      <vt:lpstr>Stream Offsets</vt:lpstr>
      <vt:lpstr>Stream Offsets</vt:lpstr>
      <vt:lpstr>Moving Average in MaxCompiler</vt:lpstr>
      <vt:lpstr>Kernel Execution</vt:lpstr>
      <vt:lpstr>Kernel Execution</vt:lpstr>
      <vt:lpstr>Kernel Execution</vt:lpstr>
      <vt:lpstr>Kernel Execution</vt:lpstr>
      <vt:lpstr>Kernel Execution</vt:lpstr>
      <vt:lpstr>Kernel Execution</vt:lpstr>
      <vt:lpstr>Boundary Cases</vt:lpstr>
      <vt:lpstr>More Complex Moving Average</vt:lpstr>
      <vt:lpstr>Kernel Handling Boundary Cases</vt:lpstr>
      <vt:lpstr>Multidimensional Offsets</vt:lpstr>
      <vt:lpstr>Stages of Compilation</vt:lpstr>
      <vt:lpstr>How it maps to hardware</vt:lpstr>
      <vt:lpstr>On-chip Resources</vt:lpstr>
      <vt:lpstr>Resource Usage Reporting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Collicutt</dc:creator>
  <cp:lastModifiedBy>oliver</cp:lastModifiedBy>
  <cp:revision>80</cp:revision>
  <dcterms:created xsi:type="dcterms:W3CDTF">2011-07-15T19:39:06Z</dcterms:created>
  <dcterms:modified xsi:type="dcterms:W3CDTF">2011-09-28T18:39:57Z</dcterms:modified>
</cp:coreProperties>
</file>