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0.xml" ContentType="application/vnd.openxmlformats-officedocument.presentationml.slideLayout+xml"/>
  <Default Extension="tiff" ContentType="image/tiff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2" r:id="rId4"/>
    <p:sldMasterId id="2147483688" r:id="rId5"/>
    <p:sldMasterId id="2147483686" r:id="rId6"/>
    <p:sldMasterId id="2147483690" r:id="rId7"/>
    <p:sldMasterId id="2147483684" r:id="rId8"/>
  </p:sldMasterIdLst>
  <p:notesMasterIdLst>
    <p:notesMasterId r:id="rId31"/>
  </p:notesMasterIdLst>
  <p:sldIdLst>
    <p:sldId id="271" r:id="rId9"/>
    <p:sldId id="369" r:id="rId10"/>
    <p:sldId id="365" r:id="rId11"/>
    <p:sldId id="366" r:id="rId12"/>
    <p:sldId id="367" r:id="rId13"/>
    <p:sldId id="368" r:id="rId14"/>
    <p:sldId id="347" r:id="rId15"/>
    <p:sldId id="351" r:id="rId16"/>
    <p:sldId id="352" r:id="rId17"/>
    <p:sldId id="353" r:id="rId18"/>
    <p:sldId id="370" r:id="rId19"/>
    <p:sldId id="371" r:id="rId20"/>
    <p:sldId id="354" r:id="rId21"/>
    <p:sldId id="372" r:id="rId22"/>
    <p:sldId id="373" r:id="rId23"/>
    <p:sldId id="374" r:id="rId24"/>
    <p:sldId id="377" r:id="rId25"/>
    <p:sldId id="375" r:id="rId26"/>
    <p:sldId id="281" r:id="rId27"/>
    <p:sldId id="280" r:id="rId28"/>
    <p:sldId id="334" r:id="rId29"/>
    <p:sldId id="37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737373"/>
    <a:srgbClr val="C95EA4"/>
    <a:srgbClr val="5B7AAF"/>
    <a:srgbClr val="CCF171"/>
    <a:srgbClr val="FFCD78"/>
    <a:srgbClr val="02B2AE"/>
    <a:srgbClr val="FF9E1D"/>
    <a:srgbClr val="920000"/>
    <a:srgbClr val="02CEC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1" autoAdjust="0"/>
    <p:restoredTop sz="92150" autoAdjust="0"/>
  </p:normalViewPr>
  <p:slideViewPr>
    <p:cSldViewPr>
      <p:cViewPr varScale="1">
        <p:scale>
          <a:sx n="71" d="100"/>
          <a:sy n="71" d="100"/>
        </p:scale>
        <p:origin x="-1134" y="-102"/>
      </p:cViewPr>
      <p:guideLst>
        <p:guide orient="horz" pos="1253"/>
        <p:guide pos="165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498B1-DBA4-462D-AF78-5EF9A056FBDC}" type="datetimeFigureOut">
              <a:rPr lang="en-GB" smtClean="0"/>
              <a:pPr/>
              <a:t>15/11/2012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2BF07-5018-4829-BCDB-3778A5A6970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First memory bandwidth</a:t>
            </a:r>
          </a:p>
          <a:p>
            <a:r>
              <a:rPr lang="en-GB" dirty="0" smtClean="0"/>
              <a:t>Second ALU latency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Incur an overhead/cost for this </a:t>
            </a:r>
            <a:r>
              <a:rPr lang="en-GB" dirty="0" err="1" smtClean="0"/>
              <a:t>reconfigurability</a:t>
            </a:r>
            <a:r>
              <a:rPr lang="en-GB" dirty="0" smtClean="0"/>
              <a:t>;</a:t>
            </a:r>
            <a:r>
              <a:rPr lang="en-GB" baseline="0" dirty="0" smtClean="0"/>
              <a:t> but can make that back by efficient architecture </a:t>
            </a:r>
            <a:r>
              <a:rPr lang="en-GB" baseline="0" smtClean="0"/>
              <a:t>(dataflow)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44D82-E3D9-49AD-A9E8-772D26B65BA5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ED4CDB2-B670-4A5E-9127-451AAF02DA11}" type="slidenum">
              <a:rPr lang="en-US" sz="1200"/>
              <a:pPr algn="r"/>
              <a:t>21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658C24-CF5E-43A0-A55E-78C91122644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x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584" y="5924872"/>
            <a:ext cx="5752728" cy="52846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pic>
        <p:nvPicPr>
          <p:cNvPr id="7" name="Picture 6" descr="FullLogoVector_Inverted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8518" y="4498112"/>
            <a:ext cx="2235290" cy="101912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38584" y="6309320"/>
            <a:ext cx="5689600" cy="647700"/>
          </a:xfrm>
        </p:spPr>
        <p:txBody>
          <a:bodyPr>
            <a:normAutofit/>
          </a:bodyPr>
          <a:lstStyle>
            <a:lvl1pPr>
              <a:buNone/>
              <a:defRPr sz="2000" b="0" baseline="0">
                <a:solidFill>
                  <a:schemeClr val="accent3"/>
                </a:solidFill>
              </a:defRPr>
            </a:lvl1pPr>
            <a:lvl5pPr algn="l">
              <a:buNone/>
              <a:defRPr/>
            </a:lvl5pPr>
          </a:lstStyle>
          <a:p>
            <a:pPr lvl="0"/>
            <a:r>
              <a:rPr lang="en-GB" dirty="0" smtClean="0"/>
              <a:t>Speaker, Month YYYY</a:t>
            </a:r>
            <a:endParaRPr lang="en-GB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75656" y="1628800"/>
            <a:ext cx="7524328" cy="2088232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6296" y="260648"/>
            <a:ext cx="1728192" cy="58655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77909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LogoVector_Inverted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8518" y="4498112"/>
            <a:ext cx="2235290" cy="1019120"/>
          </a:xfrm>
          <a:prstGeom prst="rect">
            <a:avLst/>
          </a:prstGeom>
        </p:spPr>
      </p:pic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75656" y="1628800"/>
            <a:ext cx="7524328" cy="2088232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LogoVector_Inverted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8518" y="4498112"/>
            <a:ext cx="2235290" cy="1019120"/>
          </a:xfrm>
          <a:prstGeom prst="rect">
            <a:avLst/>
          </a:prstGeom>
        </p:spPr>
      </p:pic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75656" y="1628800"/>
            <a:ext cx="7524328" cy="2088232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LogoVector_Inverted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8518" y="4498112"/>
            <a:ext cx="2235290" cy="1019120"/>
          </a:xfrm>
          <a:prstGeom prst="rect">
            <a:avLst/>
          </a:prstGeom>
        </p:spPr>
      </p:pic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75656" y="1628800"/>
            <a:ext cx="7524328" cy="2088232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LogoVector_Inverted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8518" y="4498112"/>
            <a:ext cx="2235290" cy="1019120"/>
          </a:xfrm>
          <a:prstGeom prst="rect">
            <a:avLst/>
          </a:prstGeom>
        </p:spPr>
      </p:pic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75656" y="1628800"/>
            <a:ext cx="7524328" cy="2088232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LogoVector_Inverted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8518" y="4498112"/>
            <a:ext cx="2235290" cy="1019120"/>
          </a:xfrm>
          <a:prstGeom prst="rect">
            <a:avLst/>
          </a:prstGeom>
        </p:spPr>
      </p:pic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75656" y="1628800"/>
            <a:ext cx="7524328" cy="2088232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LogoVector_Inverted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8518" y="4498112"/>
            <a:ext cx="2235290" cy="1019120"/>
          </a:xfrm>
          <a:prstGeom prst="rect">
            <a:avLst/>
          </a:prstGeom>
        </p:spPr>
      </p:pic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75656" y="1628800"/>
            <a:ext cx="7524328" cy="2088232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Max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LogoVector_Inverted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8518" y="4498112"/>
            <a:ext cx="2235290" cy="1019120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75656" y="1628800"/>
            <a:ext cx="7524328" cy="2088232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Survivng the end of frequency scaling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E7DA-F94B-4684-82D1-1B40ABCED2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60648"/>
            <a:ext cx="5111750" cy="5865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ve2-MaxBlue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2E2A2-5F50-45A9-B0ED-7EB9A391C62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ttom-wave3-MaxBlue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0" y="6237312"/>
            <a:ext cx="9144000" cy="6480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94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9" name="Picture 8" descr="FullLogoVector_Inverted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856282" y="6355746"/>
            <a:ext cx="1180214" cy="467540"/>
          </a:xfrm>
          <a:prstGeom prst="rect">
            <a:avLst/>
          </a:prstGeom>
          <a:effectLst>
            <a:outerShdw blurRad="50800" dist="38100" dir="2700000" algn="ctr" rotWithShape="0">
              <a:schemeClr val="accent5">
                <a:alpha val="70000"/>
              </a:scheme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72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fld id="{F162D9C5-9C72-4C75-A1BC-B4986A40F6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00736" y="6552076"/>
            <a:ext cx="2895600" cy="4303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73737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Survivng the end of frequency scaling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833E9-C6A2-4CD1-8E06-3D4C54F9721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wave2-orange-02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Survivng the end of frequency scaling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833E9-C6A2-4CD1-8E06-3D4C54F9721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wave2-orange-02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Survivng the end of frequency scaling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833E9-C6A2-4CD1-8E06-3D4C54F9721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wave2-orange-02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4" cy="68579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Survivng the end of frequency scaling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833E9-C6A2-4CD1-8E06-3D4C54F9721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wave2-orange-02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0" y="0"/>
            <a:ext cx="9141257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Survivng the end of frequency scaling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833E9-C6A2-4CD1-8E06-3D4C54F9721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wave2-orange-02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" y="0"/>
            <a:ext cx="9143083" cy="68579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8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Survivng the end of frequency scaling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833E9-C6A2-4CD1-8E06-3D4C54F9721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wave2-orange-02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Presenter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MaxAcademy</a:t>
            </a:r>
            <a:r>
              <a:rPr lang="en-GB" dirty="0" smtClean="0"/>
              <a:t> Lecture Series – V1.0, September 2011</a:t>
            </a:r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Introduction </a:t>
            </a:r>
            <a:br>
              <a:rPr lang="en-GB" dirty="0" smtClean="0"/>
            </a:br>
            <a:r>
              <a:rPr lang="en-GB" dirty="0" smtClean="0"/>
              <a:t>and Motivation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2952328"/>
          </a:xfrm>
        </p:spPr>
        <p:txBody>
          <a:bodyPr>
            <a:normAutofit/>
          </a:bodyPr>
          <a:lstStyle/>
          <a:p>
            <a:r>
              <a:rPr lang="en-GB" dirty="0" smtClean="0"/>
              <a:t>Use a </a:t>
            </a:r>
            <a:r>
              <a:rPr lang="en-GB" i="1" dirty="0" smtClean="0"/>
              <a:t>reconfigurable</a:t>
            </a:r>
            <a:r>
              <a:rPr lang="en-GB" dirty="0" smtClean="0"/>
              <a:t> chip that can be reprogrammed at runtime to implement: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Different applications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Or different versions of the same application</a:t>
            </a:r>
          </a:p>
          <a:p>
            <a:endParaRPr lang="en-GB" dirty="0" smtClean="0">
              <a:solidFill>
                <a:schemeClr val="tx2"/>
              </a:solidFill>
            </a:endParaRP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Special Purpose Computer</a:t>
            </a:r>
            <a:endParaRPr lang="en-GB" dirty="0"/>
          </a:p>
        </p:txBody>
      </p:sp>
      <p:grpSp>
        <p:nvGrpSpPr>
          <p:cNvPr id="2" name="Group 9"/>
          <p:cNvGrpSpPr/>
          <p:nvPr/>
        </p:nvGrpSpPr>
        <p:grpSpPr>
          <a:xfrm>
            <a:off x="1332111" y="4149080"/>
            <a:ext cx="5976193" cy="1440160"/>
            <a:chOff x="1259632" y="4149080"/>
            <a:chExt cx="5976193" cy="1440160"/>
          </a:xfrm>
        </p:grpSpPr>
        <p:sp>
          <p:nvSpPr>
            <p:cNvPr id="6" name="Rectangle 5"/>
            <p:cNvSpPr/>
            <p:nvPr/>
          </p:nvSpPr>
          <p:spPr>
            <a:xfrm>
              <a:off x="4283497" y="4149080"/>
              <a:ext cx="1584176" cy="144016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err="1" smtClean="0"/>
                <a:t>Config</a:t>
              </a:r>
              <a:r>
                <a:rPr lang="en-GB" dirty="0" smtClean="0"/>
                <a:t> 1</a:t>
              </a:r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6083697" y="4437112"/>
              <a:ext cx="1440160" cy="86409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Memory</a:t>
              </a:r>
              <a:endParaRPr lang="en-GB" dirty="0"/>
            </a:p>
          </p:txBody>
        </p:sp>
        <p:cxnSp>
          <p:nvCxnSpPr>
            <p:cNvPr id="9" name="Straight Arrow Connector 8"/>
            <p:cNvCxnSpPr>
              <a:stCxn id="6" idx="3"/>
              <a:endCxn id="7" idx="2"/>
            </p:cNvCxnSpPr>
            <p:nvPr/>
          </p:nvCxnSpPr>
          <p:spPr>
            <a:xfrm>
              <a:off x="5867673" y="4869160"/>
              <a:ext cx="504056" cy="1588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loud 10"/>
            <p:cNvSpPr/>
            <p:nvPr/>
          </p:nvSpPr>
          <p:spPr>
            <a:xfrm>
              <a:off x="1259632" y="4149080"/>
              <a:ext cx="2159769" cy="1440160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Network</a:t>
              </a:r>
              <a:endParaRPr lang="en-GB" dirty="0"/>
            </a:p>
          </p:txBody>
        </p:sp>
        <p:cxnSp>
          <p:nvCxnSpPr>
            <p:cNvPr id="12" name="Straight Arrow Connector 11"/>
            <p:cNvCxnSpPr>
              <a:stCxn id="11" idx="0"/>
              <a:endCxn id="6" idx="1"/>
            </p:cNvCxnSpPr>
            <p:nvPr/>
          </p:nvCxnSpPr>
          <p:spPr>
            <a:xfrm>
              <a:off x="3417601" y="4869160"/>
              <a:ext cx="865896" cy="1588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4355976" y="4149080"/>
            <a:ext cx="1584176" cy="14401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Optimized for Application A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4355976" y="4149080"/>
            <a:ext cx="1584176" cy="144016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Optimized for Application B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4355976" y="4149080"/>
            <a:ext cx="1584176" cy="1440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Optimized for Application C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4355976" y="4149080"/>
            <a:ext cx="1584176" cy="144016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Optimized for Application D</a:t>
            </a:r>
            <a:endParaRPr lang="en-GB" dirty="0"/>
          </a:p>
        </p:txBody>
      </p:sp>
      <p:sp>
        <p:nvSpPr>
          <p:cNvPr id="34" name="Rectangle 33"/>
          <p:cNvSpPr/>
          <p:nvPr/>
        </p:nvSpPr>
        <p:spPr>
          <a:xfrm>
            <a:off x="4355976" y="4149080"/>
            <a:ext cx="1584176" cy="14401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Optimized for Application E</a:t>
            </a:r>
            <a:endParaRPr lang="en-GB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g_CPUDataFlow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tretch/>
        </p:blipFill>
        <p:spPr>
          <a:xfrm>
            <a:off x="821531" y="804639"/>
            <a:ext cx="7500938" cy="500062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Instruction Processors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_StreamDataFlow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2194" y="1052736"/>
            <a:ext cx="6779612" cy="50006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Dataflow/Stream Processors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043608" y="4149080"/>
          <a:ext cx="6984776" cy="208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16424"/>
                <a:gridCol w="3168352"/>
              </a:tblGrid>
              <a:tr h="52186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Lines of code</a:t>
                      </a:r>
                      <a:endParaRPr lang="en-GB" sz="2400" dirty="0"/>
                    </a:p>
                  </a:txBody>
                  <a:tcPr/>
                </a:tc>
              </a:tr>
              <a:tr h="52186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Total</a:t>
                      </a:r>
                      <a:r>
                        <a:rPr lang="en-GB" sz="2400" baseline="0" dirty="0" smtClean="0"/>
                        <a:t> Application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/>
                        <a:t>1,000,000</a:t>
                      </a:r>
                      <a:endParaRPr lang="en-GB" sz="2400" dirty="0"/>
                    </a:p>
                  </a:txBody>
                  <a:tcPr/>
                </a:tc>
              </a:tr>
              <a:tr h="52186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Kernel to accelerate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/>
                        <a:t>2,00</a:t>
                      </a:r>
                      <a:r>
                        <a:rPr lang="en-GB" sz="2400" baseline="0" dirty="0" smtClean="0"/>
                        <a:t>0</a:t>
                      </a:r>
                      <a:endParaRPr lang="en-GB" sz="2400" dirty="0"/>
                    </a:p>
                  </a:txBody>
                  <a:tcPr/>
                </a:tc>
              </a:tr>
              <a:tr h="52186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Software to restructure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/>
                        <a:t>20,000</a:t>
                      </a:r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Accelerating Real Applications</a:t>
            </a:r>
            <a:endParaRPr lang="en-GB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7200" y="1268760"/>
            <a:ext cx="8229600" cy="30243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majority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GB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most applications are scalar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2800" dirty="0" smtClean="0">
                <a:solidFill>
                  <a:schemeClr val="accent5"/>
                </a:solidFill>
              </a:rPr>
              <a:t>CPUs are good for: latency-sensitive, control-intensive, non-repetitive code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Dataflow engines are good for: high throughput repetitive processing on large data volumes</a:t>
            </a:r>
            <a:r>
              <a:rPr lang="en-GB" sz="2800" dirty="0" smtClean="0">
                <a:solidFill>
                  <a:schemeClr val="accent5"/>
                </a:solidFill>
                <a:sym typeface="Wingdings" pitchFamily="2" charset="2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900" dirty="0" smtClean="0">
              <a:solidFill>
                <a:schemeClr val="accent5"/>
              </a:solidFill>
              <a:sym typeface="Wingdings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 smtClean="0">
                <a:solidFill>
                  <a:schemeClr val="accent5"/>
                </a:solidFill>
                <a:sym typeface="Wingdings" pitchFamily="2" charset="2"/>
              </a:rPr>
              <a:t>			 A system should contain both</a:t>
            </a:r>
            <a:endParaRPr kumimoji="0" lang="en-GB" sz="2800" b="0" i="0" u="none" strike="noStrike" kern="1200" cap="none" spc="0" normalizeH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54A9FC-DB69-40B1-8999-127544A0B04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Custom Computing in a PC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41325" y="1487077"/>
            <a:ext cx="1676400" cy="1371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Arial" charset="0"/>
              </a:rPr>
              <a:t> Processor </a:t>
            </a:r>
          </a:p>
          <a:p>
            <a:pPr algn="ctr"/>
            <a:r>
              <a:rPr lang="en-US" b="1" dirty="0" smtClean="0">
                <a:latin typeface="Arial" charset="0"/>
              </a:rPr>
              <a:t/>
            </a:r>
            <a:br>
              <a:rPr lang="en-US" b="1" dirty="0" smtClean="0">
                <a:latin typeface="Arial" charset="0"/>
              </a:rPr>
            </a:br>
            <a:r>
              <a:rPr lang="en-US" b="1" dirty="0" smtClean="0">
                <a:latin typeface="Arial" charset="0"/>
              </a:rPr>
              <a:t>Register </a:t>
            </a:r>
            <a:endParaRPr lang="en-US" b="1" dirty="0">
              <a:latin typeface="Arial" charset="0"/>
            </a:endParaRPr>
          </a:p>
          <a:p>
            <a:pPr algn="ctr"/>
            <a:r>
              <a:rPr lang="en-US" b="1" dirty="0">
                <a:latin typeface="Arial" charset="0"/>
              </a:rPr>
              <a:t>file</a:t>
            </a:r>
            <a:r>
              <a:rPr lang="en-US" dirty="0"/>
              <a:t> </a:t>
            </a: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917700" y="2344327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612775" y="2154549"/>
            <a:ext cx="1295400" cy="5543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2335213" y="2025240"/>
            <a:ext cx="1119187" cy="650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Arial" charset="0"/>
              </a:rPr>
              <a:t>L1$</a:t>
            </a:r>
          </a:p>
        </p:txBody>
      </p:sp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354013" y="1355315"/>
            <a:ext cx="3228975" cy="16049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1082675" y="3128552"/>
            <a:ext cx="1878013" cy="7715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>
                <a:latin typeface="Arial" charset="0"/>
              </a:rPr>
              <a:t>L2$</a:t>
            </a:r>
          </a:p>
        </p:txBody>
      </p:sp>
      <p:sp>
        <p:nvSpPr>
          <p:cNvPr id="4107" name="Line 12"/>
          <p:cNvSpPr>
            <a:spLocks noChangeShapeType="1"/>
          </p:cNvSpPr>
          <p:nvPr/>
        </p:nvSpPr>
        <p:spPr bwMode="auto">
          <a:xfrm flipH="1">
            <a:off x="2033588" y="2949165"/>
            <a:ext cx="1587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08" name="Text Box 13"/>
          <p:cNvSpPr txBox="1">
            <a:spLocks noChangeArrowheads="1"/>
          </p:cNvSpPr>
          <p:nvPr/>
        </p:nvSpPr>
        <p:spPr bwMode="auto">
          <a:xfrm>
            <a:off x="3779912" y="1556792"/>
            <a:ext cx="5256584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Where is the Custom Architecture</a:t>
            </a:r>
            <a:r>
              <a:rPr lang="en-US" sz="2800" dirty="0" smtClean="0"/>
              <a:t>?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/>
              <a:t>On-Chip </a:t>
            </a:r>
            <a:r>
              <a:rPr lang="en-US" sz="2000" dirty="0"/>
              <a:t>w/ access to register file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/>
              <a:t>Co-processor </a:t>
            </a:r>
            <a:r>
              <a:rPr lang="en-US" sz="2000" dirty="0"/>
              <a:t>w/ access to </a:t>
            </a:r>
            <a:r>
              <a:rPr lang="en-US" sz="2000" dirty="0" smtClean="0"/>
              <a:t>level </a:t>
            </a:r>
            <a:r>
              <a:rPr lang="en-US" sz="2000" dirty="0"/>
              <a:t>1 cache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/>
              <a:t>Next </a:t>
            </a:r>
            <a:r>
              <a:rPr lang="en-US" sz="2000" dirty="0"/>
              <a:t>to level 2 cache </a:t>
            </a:r>
            <a:endParaRPr lang="en-US" sz="2000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/>
              <a:t>In an adjacent processor socket, connected using QPI/</a:t>
            </a:r>
            <a:r>
              <a:rPr lang="en-US" sz="2000" dirty="0" err="1" smtClean="0"/>
              <a:t>Hypertransport</a:t>
            </a:r>
            <a:endParaRPr lang="en-US" sz="2000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/>
              <a:t>As </a:t>
            </a:r>
            <a:r>
              <a:rPr lang="en-US" sz="2000" dirty="0"/>
              <a:t>Memory Controller instead of </a:t>
            </a:r>
            <a:r>
              <a:rPr lang="en-US" sz="2000" dirty="0" smtClean="0"/>
              <a:t>North/South </a:t>
            </a:r>
            <a:r>
              <a:rPr lang="en-US" sz="2000" dirty="0"/>
              <a:t>Bridge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/>
              <a:t>As </a:t>
            </a:r>
            <a:r>
              <a:rPr lang="en-US" sz="2000" dirty="0"/>
              <a:t>main memory (DIMMs)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/>
              <a:t>As </a:t>
            </a:r>
            <a:r>
              <a:rPr lang="en-US" sz="2000" dirty="0"/>
              <a:t>a peripheral on PCI </a:t>
            </a:r>
            <a:r>
              <a:rPr lang="en-US" sz="2000" dirty="0" smtClean="0"/>
              <a:t>Express bus</a:t>
            </a:r>
            <a:endParaRPr lang="en-US" sz="2000" dirty="0"/>
          </a:p>
          <a:p>
            <a:pPr marL="174625" indent="-174625">
              <a:buFont typeface="Arial" pitchFamily="34" charset="0"/>
              <a:buChar char="•"/>
            </a:pPr>
            <a:r>
              <a:rPr lang="en-US" sz="2000" dirty="0" smtClean="0"/>
              <a:t>Inside </a:t>
            </a:r>
            <a:r>
              <a:rPr lang="en-US" sz="2000" dirty="0"/>
              <a:t>the peripheral</a:t>
            </a:r>
            <a:r>
              <a:rPr lang="en-US" sz="2000" dirty="0" smtClean="0"/>
              <a:t>, </a:t>
            </a:r>
            <a:r>
              <a:rPr lang="en-US" sz="2000" dirty="0"/>
              <a:t>i.e. a customizable Disk controller </a:t>
            </a:r>
          </a:p>
        </p:txBody>
      </p:sp>
      <p:sp>
        <p:nvSpPr>
          <p:cNvPr id="4109" name="Text Box 14"/>
          <p:cNvSpPr txBox="1">
            <a:spLocks noChangeArrowheads="1"/>
          </p:cNvSpPr>
          <p:nvPr/>
        </p:nvSpPr>
        <p:spPr bwMode="auto">
          <a:xfrm>
            <a:off x="242888" y="4019140"/>
            <a:ext cx="344646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latin typeface="Arial" charset="0"/>
              </a:rPr>
              <a:t>North/South Bridge</a:t>
            </a:r>
          </a:p>
        </p:txBody>
      </p:sp>
      <p:sp>
        <p:nvSpPr>
          <p:cNvPr id="4110" name="Line 15"/>
          <p:cNvSpPr>
            <a:spLocks noChangeShapeType="1"/>
          </p:cNvSpPr>
          <p:nvPr/>
        </p:nvSpPr>
        <p:spPr bwMode="auto">
          <a:xfrm>
            <a:off x="2006600" y="3892140"/>
            <a:ext cx="3175" cy="119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11" name="Text Box 16"/>
          <p:cNvSpPr txBox="1">
            <a:spLocks noChangeArrowheads="1"/>
          </p:cNvSpPr>
          <p:nvPr/>
        </p:nvSpPr>
        <p:spPr bwMode="auto">
          <a:xfrm rot="-5391285">
            <a:off x="-361206" y="5188411"/>
            <a:ext cx="171727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charset="0"/>
              </a:rPr>
              <a:t>QPI/</a:t>
            </a:r>
            <a:br>
              <a:rPr lang="en-US" sz="1400" b="1" dirty="0" smtClean="0">
                <a:latin typeface="Arial" charset="0"/>
              </a:rPr>
            </a:br>
            <a:r>
              <a:rPr lang="en-US" sz="1400" b="1" dirty="0" err="1" smtClean="0">
                <a:latin typeface="Arial" charset="0"/>
              </a:rPr>
              <a:t>Hypertransport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4112" name="Line 20"/>
          <p:cNvSpPr>
            <a:spLocks noChangeShapeType="1"/>
          </p:cNvSpPr>
          <p:nvPr/>
        </p:nvSpPr>
        <p:spPr bwMode="auto">
          <a:xfrm>
            <a:off x="506413" y="4383421"/>
            <a:ext cx="3175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13" name="Text Box 22"/>
          <p:cNvSpPr txBox="1">
            <a:spLocks noChangeArrowheads="1"/>
          </p:cNvSpPr>
          <p:nvPr/>
        </p:nvSpPr>
        <p:spPr bwMode="auto">
          <a:xfrm>
            <a:off x="1635125" y="4586621"/>
            <a:ext cx="1878013" cy="5889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Arial" charset="0"/>
              </a:rPr>
              <a:t>PCI Bus</a:t>
            </a:r>
          </a:p>
        </p:txBody>
      </p:sp>
      <p:sp>
        <p:nvSpPr>
          <p:cNvPr id="4114" name="Line 23"/>
          <p:cNvSpPr>
            <a:spLocks noChangeShapeType="1"/>
          </p:cNvSpPr>
          <p:nvPr/>
        </p:nvSpPr>
        <p:spPr bwMode="auto">
          <a:xfrm>
            <a:off x="2565400" y="4364371"/>
            <a:ext cx="7938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15" name="Text Box 25"/>
          <p:cNvSpPr txBox="1">
            <a:spLocks noChangeArrowheads="1"/>
          </p:cNvSpPr>
          <p:nvPr/>
        </p:nvSpPr>
        <p:spPr bwMode="auto">
          <a:xfrm>
            <a:off x="1635125" y="5285121"/>
            <a:ext cx="1878013" cy="466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Arial" charset="0"/>
              </a:rPr>
              <a:t>Disk </a:t>
            </a:r>
          </a:p>
        </p:txBody>
      </p:sp>
      <p:sp>
        <p:nvSpPr>
          <p:cNvPr id="4116" name="Line 26"/>
          <p:cNvSpPr>
            <a:spLocks noChangeShapeType="1"/>
          </p:cNvSpPr>
          <p:nvPr/>
        </p:nvSpPr>
        <p:spPr bwMode="auto">
          <a:xfrm>
            <a:off x="2576513" y="5170821"/>
            <a:ext cx="3175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17" name="Line 27"/>
          <p:cNvSpPr>
            <a:spLocks noChangeShapeType="1"/>
          </p:cNvSpPr>
          <p:nvPr/>
        </p:nvSpPr>
        <p:spPr bwMode="auto">
          <a:xfrm>
            <a:off x="1135063" y="4365959"/>
            <a:ext cx="3175" cy="219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19" name="Text Box 32"/>
          <p:cNvSpPr txBox="1">
            <a:spLocks noChangeArrowheads="1"/>
          </p:cNvSpPr>
          <p:nvPr/>
        </p:nvSpPr>
        <p:spPr bwMode="auto">
          <a:xfrm rot="-5400000">
            <a:off x="545306" y="4952540"/>
            <a:ext cx="1211263" cy="466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rial" charset="0"/>
              </a:rPr>
              <a:t>Dimms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2FF30B-198F-4F8C-BB70-935AB2D6A71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Embedded Systems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57650" y="2057400"/>
            <a:ext cx="4572000" cy="3486150"/>
          </a:xfrm>
        </p:spPr>
        <p:txBody>
          <a:bodyPr/>
          <a:lstStyle/>
          <a:p>
            <a:pPr eaLnBrk="1" hangingPunct="1"/>
            <a:r>
              <a:rPr lang="en-US" sz="2000" smtClean="0"/>
              <a:t>“Harvard” Architecture</a:t>
            </a:r>
          </a:p>
          <a:p>
            <a:pPr eaLnBrk="1" hangingPunct="1"/>
            <a:r>
              <a:rPr lang="en-US" sz="2000" smtClean="0"/>
              <a:t>Partitioning of Programs into software and hardware (custom architecture) is called Hardware Software Co</a:t>
            </a:r>
            <a:r>
              <a:rPr lang="en-GB" sz="2000" smtClean="0"/>
              <a:t>-</a:t>
            </a:r>
            <a:r>
              <a:rPr lang="en-US" sz="2000" smtClean="0"/>
              <a:t>design</a:t>
            </a:r>
          </a:p>
          <a:p>
            <a:pPr eaLnBrk="1" hangingPunct="1"/>
            <a:r>
              <a:rPr lang="en-US" sz="2000" smtClean="0"/>
              <a:t>System-on-a-Chip (SoC)</a:t>
            </a:r>
          </a:p>
          <a:p>
            <a:pPr eaLnBrk="1" hangingPunct="1"/>
            <a:r>
              <a:rPr lang="en-US" sz="2000" smtClean="0"/>
              <a:t>Custom architecture as extension of the processor instruction set. </a:t>
            </a:r>
          </a:p>
          <a:p>
            <a:pPr eaLnBrk="1" hangingPunct="1"/>
            <a:endParaRPr lang="en-US" sz="2000" smtClean="0"/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727075" y="2914650"/>
            <a:ext cx="1676400" cy="1371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Arial" charset="0"/>
              </a:rPr>
              <a:t> Processor </a:t>
            </a:r>
          </a:p>
          <a:p>
            <a:pPr algn="ctr"/>
            <a:r>
              <a:rPr lang="en-US" b="1">
                <a:latin typeface="Arial" charset="0"/>
              </a:rPr>
              <a:t>Register </a:t>
            </a:r>
          </a:p>
          <a:p>
            <a:pPr algn="ctr"/>
            <a:r>
              <a:rPr lang="en-US" b="1">
                <a:latin typeface="Arial" charset="0"/>
              </a:rPr>
              <a:t>file</a:t>
            </a:r>
            <a:r>
              <a:rPr lang="en-US"/>
              <a:t> </a:t>
            </a:r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898525" y="3429000"/>
            <a:ext cx="1295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1008063" y="4557713"/>
            <a:ext cx="1119187" cy="466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rial" charset="0"/>
              </a:rPr>
              <a:t>Data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587375" y="2098675"/>
            <a:ext cx="1973263" cy="466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rial" charset="0"/>
              </a:rPr>
              <a:t>Instructions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>
            <a:off x="1576388" y="2559050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131" name="Line 21"/>
          <p:cNvSpPr>
            <a:spLocks noChangeShapeType="1"/>
          </p:cNvSpPr>
          <p:nvPr/>
        </p:nvSpPr>
        <p:spPr bwMode="auto">
          <a:xfrm flipH="1">
            <a:off x="1576388" y="4278313"/>
            <a:ext cx="1587" cy="271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132" name="Text Box 22"/>
          <p:cNvSpPr txBox="1">
            <a:spLocks noChangeArrowheads="1"/>
          </p:cNvSpPr>
          <p:nvPr/>
        </p:nvSpPr>
        <p:spPr bwMode="auto">
          <a:xfrm rot="-5400000">
            <a:off x="1578770" y="3126581"/>
            <a:ext cx="3001962" cy="955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Arial" charset="0"/>
              </a:rPr>
              <a:t>Custom</a:t>
            </a:r>
          </a:p>
          <a:p>
            <a:pPr algn="ctr"/>
            <a:r>
              <a:rPr lang="en-US" sz="2800">
                <a:latin typeface="Arial" charset="0"/>
              </a:rPr>
              <a:t>Architecture</a:t>
            </a:r>
          </a:p>
        </p:txBody>
      </p:sp>
      <p:sp>
        <p:nvSpPr>
          <p:cNvPr id="5133" name="Rectangle 24"/>
          <p:cNvSpPr>
            <a:spLocks noChangeArrowheads="1"/>
          </p:cNvSpPr>
          <p:nvPr/>
        </p:nvSpPr>
        <p:spPr bwMode="auto">
          <a:xfrm>
            <a:off x="533400" y="1885950"/>
            <a:ext cx="3352800" cy="3467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134" name="Line 25"/>
          <p:cNvSpPr>
            <a:spLocks noChangeShapeType="1"/>
          </p:cNvSpPr>
          <p:nvPr/>
        </p:nvSpPr>
        <p:spPr bwMode="auto">
          <a:xfrm>
            <a:off x="2400300" y="3486150"/>
            <a:ext cx="19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4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Depends on the application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More specifically it depends on the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	systems “Bottleneck” for the application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Possible Bottlenecks: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Memory access latency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Memory access bandwidth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Memory size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Processor local memory size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Processor ALU resource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Processor ALU operation latency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Various bus bandwidths   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Is there an optimal location?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11561" y="1412776"/>
          <a:ext cx="7992888" cy="4320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32247"/>
                <a:gridCol w="2952328"/>
                <a:gridCol w="2808313"/>
              </a:tblGrid>
              <a:tr h="1440160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Throughput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Latency</a:t>
                      </a:r>
                      <a:endParaRPr lang="en-GB" sz="2800" dirty="0"/>
                    </a:p>
                  </a:txBody>
                  <a:tcPr/>
                </a:tc>
              </a:tr>
              <a:tr h="144016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accent2"/>
                          </a:solidFill>
                        </a:rPr>
                        <a:t>Memory</a:t>
                      </a:r>
                      <a:endParaRPr lang="en-GB" sz="28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Convolution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Graph algorithms</a:t>
                      </a:r>
                      <a:endParaRPr lang="en-GB" sz="2800" dirty="0"/>
                    </a:p>
                  </a:txBody>
                  <a:tcPr/>
                </a:tc>
              </a:tr>
              <a:tr h="144016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accent2"/>
                          </a:solidFill>
                        </a:rPr>
                        <a:t>CPU</a:t>
                      </a:r>
                      <a:endParaRPr lang="en-GB" sz="28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Monte Carlo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Optimization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Major Bottlenecks: Examples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</a:t>
            </a:r>
            <a:endParaRPr lang="en-GB" dirty="0"/>
          </a:p>
        </p:txBody>
      </p:sp>
      <p:sp>
        <p:nvSpPr>
          <p:cNvPr id="4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b="1" dirty="0" smtClean="0">
                <a:latin typeface="Courier New" pitchFamily="49" charset="0"/>
              </a:rPr>
              <a:t>for(</a:t>
            </a:r>
            <a:r>
              <a:rPr lang="en-US" b="1" dirty="0" err="1" smtClean="0">
                <a:latin typeface="Courier New" pitchFamily="49" charset="0"/>
              </a:rPr>
              <a:t>int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</a:rPr>
              <a:t>i</a:t>
            </a:r>
            <a:r>
              <a:rPr lang="en-US" b="1" dirty="0" smtClean="0">
                <a:latin typeface="Courier New" pitchFamily="49" charset="0"/>
              </a:rPr>
              <a:t>=0;i&lt;</a:t>
            </a:r>
            <a:r>
              <a:rPr lang="en-US" b="1" dirty="0" err="1" smtClean="0">
                <a:latin typeface="Courier New" pitchFamily="49" charset="0"/>
              </a:rPr>
              <a:t>N;i</a:t>
            </a:r>
            <a:r>
              <a:rPr lang="en-US" b="1" dirty="0" smtClean="0">
                <a:latin typeface="Courier New" pitchFamily="49" charset="0"/>
              </a:rPr>
              <a:t>++){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>
                <a:latin typeface="Courier New" pitchFamily="49" charset="0"/>
              </a:rPr>
              <a:t>	a[</a:t>
            </a:r>
            <a:r>
              <a:rPr lang="en-US" b="1" dirty="0" err="1" smtClean="0">
                <a:latin typeface="Courier New" pitchFamily="49" charset="0"/>
              </a:rPr>
              <a:t>i</a:t>
            </a:r>
            <a:r>
              <a:rPr lang="en-US" b="1" dirty="0" smtClean="0">
                <a:latin typeface="Courier New" pitchFamily="49" charset="0"/>
              </a:rPr>
              <a:t>]=b[</a:t>
            </a:r>
            <a:r>
              <a:rPr lang="en-US" b="1" dirty="0" err="1" smtClean="0">
                <a:latin typeface="Courier New" pitchFamily="49" charset="0"/>
              </a:rPr>
              <a:t>i</a:t>
            </a:r>
            <a:r>
              <a:rPr lang="en-US" b="1" dirty="0" smtClean="0">
                <a:latin typeface="Courier New" pitchFamily="49" charset="0"/>
              </a:rPr>
              <a:t>];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>
                <a:latin typeface="Courier New" pitchFamily="49" charset="0"/>
              </a:rPr>
              <a:t>}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is limited by: ………………………….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>
                <a:latin typeface="Courier New" pitchFamily="49" charset="0"/>
              </a:rPr>
              <a:t>for(</a:t>
            </a:r>
            <a:r>
              <a:rPr lang="en-US" b="1" dirty="0" err="1" smtClean="0">
                <a:latin typeface="Courier New" pitchFamily="49" charset="0"/>
              </a:rPr>
              <a:t>int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</a:rPr>
              <a:t>i</a:t>
            </a:r>
            <a:r>
              <a:rPr lang="en-US" b="1" dirty="0" smtClean="0">
                <a:latin typeface="Courier New" pitchFamily="49" charset="0"/>
              </a:rPr>
              <a:t>=0;i&lt;</a:t>
            </a:r>
            <a:r>
              <a:rPr lang="en-US" b="1" dirty="0" err="1" smtClean="0">
                <a:latin typeface="Courier New" pitchFamily="49" charset="0"/>
              </a:rPr>
              <a:t>N;i</a:t>
            </a:r>
            <a:r>
              <a:rPr lang="en-US" b="1" dirty="0" smtClean="0">
                <a:latin typeface="Courier New" pitchFamily="49" charset="0"/>
              </a:rPr>
              <a:t>++){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</a:rPr>
              <a:t>	for(</a:t>
            </a:r>
            <a:r>
              <a:rPr lang="en-US" b="1" dirty="0" err="1" smtClean="0">
                <a:latin typeface="Courier New" pitchFamily="49" charset="0"/>
              </a:rPr>
              <a:t>int</a:t>
            </a:r>
            <a:r>
              <a:rPr lang="en-US" b="1" dirty="0" smtClean="0">
                <a:latin typeface="Courier New" pitchFamily="49" charset="0"/>
              </a:rPr>
              <a:t> j=0;j&lt;1000;j++){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</a:rPr>
              <a:t>		a[</a:t>
            </a:r>
            <a:r>
              <a:rPr lang="en-US" b="1" dirty="0" err="1" smtClean="0">
                <a:latin typeface="Courier New" pitchFamily="49" charset="0"/>
              </a:rPr>
              <a:t>i</a:t>
            </a:r>
            <a:r>
              <a:rPr lang="en-US" b="1" dirty="0" smtClean="0">
                <a:latin typeface="Courier New" pitchFamily="49" charset="0"/>
              </a:rPr>
              <a:t>]=a[</a:t>
            </a:r>
            <a:r>
              <a:rPr lang="en-US" b="1" dirty="0" err="1" smtClean="0">
                <a:latin typeface="Courier New" pitchFamily="49" charset="0"/>
              </a:rPr>
              <a:t>i</a:t>
            </a:r>
            <a:r>
              <a:rPr lang="en-US" b="1" dirty="0" smtClean="0">
                <a:latin typeface="Courier New" pitchFamily="49" charset="0"/>
              </a:rPr>
              <a:t>]+j;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</a:rPr>
              <a:t>  }</a:t>
            </a:r>
          </a:p>
          <a:p>
            <a:pPr>
              <a:buNone/>
            </a:pPr>
            <a:r>
              <a:rPr lang="en-US" b="1" dirty="0" smtClean="0">
                <a:latin typeface="Courier New" pitchFamily="49" charset="0"/>
              </a:rPr>
              <a:t>}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is limited by: ………………………….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 266"/>
          <p:cNvSpPr/>
          <p:nvPr/>
        </p:nvSpPr>
        <p:spPr>
          <a:xfrm>
            <a:off x="4436270" y="326525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Reconfigurable Computing with FPGAs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4436270" y="1479297"/>
            <a:ext cx="276228" cy="276228"/>
          </a:xfrm>
          <a:custGeom>
            <a:avLst/>
            <a:gdLst>
              <a:gd name="connsiteX0" fmla="*/ 0 w 276228"/>
              <a:gd name="connsiteY0" fmla="*/ 0 h 276228"/>
              <a:gd name="connsiteX1" fmla="*/ 276228 w 276228"/>
              <a:gd name="connsiteY1" fmla="*/ 0 h 276228"/>
              <a:gd name="connsiteX2" fmla="*/ 276228 w 276228"/>
              <a:gd name="connsiteY2" fmla="*/ 276228 h 276228"/>
              <a:gd name="connsiteX3" fmla="*/ 0 w 276228"/>
              <a:gd name="connsiteY3" fmla="*/ 276228 h 276228"/>
              <a:gd name="connsiteX4" fmla="*/ 0 w 276228"/>
              <a:gd name="connsiteY4" fmla="*/ 0 h 276228"/>
              <a:gd name="connsiteX0" fmla="*/ 0 w 276228"/>
              <a:gd name="connsiteY0" fmla="*/ 0 h 276228"/>
              <a:gd name="connsiteX1" fmla="*/ 125784 w 276228"/>
              <a:gd name="connsiteY1" fmla="*/ 3220 h 276228"/>
              <a:gd name="connsiteX2" fmla="*/ 276228 w 276228"/>
              <a:gd name="connsiteY2" fmla="*/ 0 h 276228"/>
              <a:gd name="connsiteX3" fmla="*/ 276228 w 276228"/>
              <a:gd name="connsiteY3" fmla="*/ 276228 h 276228"/>
              <a:gd name="connsiteX4" fmla="*/ 0 w 276228"/>
              <a:gd name="connsiteY4" fmla="*/ 276228 h 276228"/>
              <a:gd name="connsiteX5" fmla="*/ 0 w 276228"/>
              <a:gd name="connsiteY5" fmla="*/ 0 h 27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228" h="276228">
                <a:moveTo>
                  <a:pt x="0" y="0"/>
                </a:moveTo>
                <a:lnTo>
                  <a:pt x="125784" y="3220"/>
                </a:lnTo>
                <a:lnTo>
                  <a:pt x="276228" y="0"/>
                </a:lnTo>
                <a:lnTo>
                  <a:pt x="276228" y="276228"/>
                </a:lnTo>
                <a:lnTo>
                  <a:pt x="0" y="276228"/>
                </a:lnTo>
                <a:lnTo>
                  <a:pt x="0" y="0"/>
                </a:lnTo>
                <a:close/>
              </a:path>
            </a:pathLst>
          </a:cu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436270" y="1846011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802984" y="147929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4802984" y="183648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4436270" y="219367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4436270" y="2560391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4802984" y="219367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802984" y="255086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4436270" y="290805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4802984" y="290805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4802984" y="326524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436270" y="362243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4436270" y="3989151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4802984" y="362243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4802984" y="397962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4436270" y="433681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4436270" y="4703531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4802984" y="433681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4802984" y="469400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4436270" y="505119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4802984" y="5051197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5150650" y="1479297"/>
            <a:ext cx="276228" cy="1357322"/>
          </a:xfrm>
          <a:prstGeom prst="rect">
            <a:avLst/>
          </a:prstGeom>
          <a:solidFill>
            <a:srgbClr val="C95EA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47" name="Rectangle 46"/>
          <p:cNvSpPr/>
          <p:nvPr/>
        </p:nvSpPr>
        <p:spPr>
          <a:xfrm>
            <a:off x="5150650" y="2908057"/>
            <a:ext cx="276228" cy="1357322"/>
          </a:xfrm>
          <a:prstGeom prst="rect">
            <a:avLst/>
          </a:prstGeom>
          <a:solidFill>
            <a:srgbClr val="C95EA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48" name="Rectangle 47"/>
          <p:cNvSpPr/>
          <p:nvPr/>
        </p:nvSpPr>
        <p:spPr>
          <a:xfrm>
            <a:off x="4436270" y="5417911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4802984" y="5417911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5150650" y="4336817"/>
            <a:ext cx="276228" cy="1357322"/>
          </a:xfrm>
          <a:prstGeom prst="rect">
            <a:avLst/>
          </a:prstGeom>
          <a:solidFill>
            <a:srgbClr val="C95EA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51" name="Rectangle 50"/>
          <p:cNvSpPr/>
          <p:nvPr/>
        </p:nvSpPr>
        <p:spPr>
          <a:xfrm>
            <a:off x="5517364" y="1479297"/>
            <a:ext cx="276228" cy="1357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5507840" y="2908057"/>
            <a:ext cx="276228" cy="1357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5507840" y="4336817"/>
            <a:ext cx="276228" cy="1357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6579410" y="1479297"/>
            <a:ext cx="276228" cy="1357322"/>
          </a:xfrm>
          <a:prstGeom prst="rect">
            <a:avLst/>
          </a:prstGeom>
          <a:solidFill>
            <a:srgbClr val="C95EA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77" name="Rectangle 76"/>
          <p:cNvSpPr/>
          <p:nvPr/>
        </p:nvSpPr>
        <p:spPr>
          <a:xfrm>
            <a:off x="6579410" y="2908057"/>
            <a:ext cx="276228" cy="1357322"/>
          </a:xfrm>
          <a:prstGeom prst="rect">
            <a:avLst/>
          </a:prstGeom>
          <a:solidFill>
            <a:srgbClr val="C95EA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80" name="Rectangle 79"/>
          <p:cNvSpPr/>
          <p:nvPr/>
        </p:nvSpPr>
        <p:spPr>
          <a:xfrm>
            <a:off x="6579410" y="4336817"/>
            <a:ext cx="276228" cy="1357322"/>
          </a:xfrm>
          <a:prstGeom prst="rect">
            <a:avLst/>
          </a:prstGeom>
          <a:solidFill>
            <a:srgbClr val="C95EA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81" name="Rectangle 80"/>
          <p:cNvSpPr/>
          <p:nvPr/>
        </p:nvSpPr>
        <p:spPr>
          <a:xfrm>
            <a:off x="6946124" y="1479297"/>
            <a:ext cx="276228" cy="1357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82" name="Rectangle 81"/>
          <p:cNvSpPr/>
          <p:nvPr/>
        </p:nvSpPr>
        <p:spPr>
          <a:xfrm>
            <a:off x="6936600" y="2908057"/>
            <a:ext cx="276228" cy="1357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83" name="Rectangle 82"/>
          <p:cNvSpPr/>
          <p:nvPr/>
        </p:nvSpPr>
        <p:spPr>
          <a:xfrm>
            <a:off x="6936600" y="4336817"/>
            <a:ext cx="276228" cy="1357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cxnSp>
        <p:nvCxnSpPr>
          <p:cNvPr id="133" name="Straight Connector 132"/>
          <p:cNvCxnSpPr/>
          <p:nvPr/>
        </p:nvCxnSpPr>
        <p:spPr>
          <a:xfrm>
            <a:off x="4293394" y="1407859"/>
            <a:ext cx="38576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rot="5400000">
            <a:off x="5941232" y="3617676"/>
            <a:ext cx="44196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5400000">
            <a:off x="4221956" y="1407859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16200000" flipH="1">
            <a:off x="4221956" y="147929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>
            <a:off x="4221956" y="155073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rot="16200000" flipH="1">
            <a:off x="4221956" y="1622173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5400000">
            <a:off x="4221956" y="1693611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rot="16200000" flipH="1">
            <a:off x="4221955" y="1765049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rot="5400000">
            <a:off x="4221955" y="183648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16200000" flipH="1">
            <a:off x="4221955" y="190792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rot="5400000">
            <a:off x="4221955" y="1979363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rot="16200000" flipH="1">
            <a:off x="4221955" y="2050801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rot="5400000">
            <a:off x="4221955" y="2122239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rot="16200000" flipH="1">
            <a:off x="4221955" y="219367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4221955" y="226511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rot="16200000" flipH="1">
            <a:off x="4221957" y="2336553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rot="5400000">
            <a:off x="4221957" y="2407991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rot="16200000" flipH="1">
            <a:off x="4221957" y="2479429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rot="5400000">
            <a:off x="4221957" y="255086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rot="16200000" flipH="1">
            <a:off x="4221957" y="262230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rot="5400000">
            <a:off x="4221957" y="2693743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rot="16200000" flipH="1">
            <a:off x="4221957" y="2765181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rot="5400000">
            <a:off x="4221957" y="2836619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rot="16200000" flipH="1">
            <a:off x="4221956" y="290805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rot="5400000">
            <a:off x="4221956" y="297949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rot="16200000" flipH="1">
            <a:off x="4221956" y="3050933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rot="5400000">
            <a:off x="4221956" y="3122371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rot="16200000" flipH="1">
            <a:off x="4221956" y="3193809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rot="5400000">
            <a:off x="4221956" y="326524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16200000" flipH="1">
            <a:off x="4221956" y="333668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rot="5400000">
            <a:off x="4221956" y="3408123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rot="16200000" flipH="1">
            <a:off x="4221957" y="3479561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rot="16200000" flipH="1">
            <a:off x="4221957" y="362243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5400000">
            <a:off x="4221957" y="369387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rot="16200000" flipH="1">
            <a:off x="4221957" y="3765313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rot="5400000">
            <a:off x="4221957" y="3836751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16200000" flipH="1">
            <a:off x="4221957" y="3908189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rot="5400000">
            <a:off x="4221957" y="397962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rot="16200000" flipH="1">
            <a:off x="4221956" y="405106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rot="5400000">
            <a:off x="4221956" y="4122503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rot="16200000" flipH="1">
            <a:off x="4221956" y="4193941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5400000">
            <a:off x="4221956" y="4265379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16200000" flipH="1">
            <a:off x="4221956" y="43368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rot="5400000">
            <a:off x="4221956" y="440825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16200000" flipH="1">
            <a:off x="4221956" y="4479693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rot="5400000">
            <a:off x="4221956" y="4551131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rot="16200000" flipH="1">
            <a:off x="4221955" y="4622569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 rot="5400000">
            <a:off x="4221955" y="469400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rot="16200000" flipH="1">
            <a:off x="4221956" y="476544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rot="5400000">
            <a:off x="4221956" y="4836883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rot="16200000" flipH="1">
            <a:off x="4221956" y="4908321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rot="5400000">
            <a:off x="4221956" y="4979759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rot="16200000" flipH="1">
            <a:off x="4221956" y="505119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rot="5400000">
            <a:off x="4221956" y="512263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rot="16200000" flipH="1">
            <a:off x="4221956" y="5194073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rot="5400000">
            <a:off x="4221956" y="5265511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rot="16200000" flipH="1">
            <a:off x="4221955" y="5336949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 rot="5400000">
            <a:off x="4221955" y="540838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rot="16200000" flipH="1">
            <a:off x="4221955" y="547982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 rot="5400000">
            <a:off x="4221955" y="5551263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rot="16200000" flipH="1">
            <a:off x="4221955" y="5622701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 rot="5400000">
            <a:off x="4221955" y="5694139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 rot="16200000" flipH="1">
            <a:off x="4221955" y="576557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rot="10800000">
            <a:off x="8008171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H="1">
            <a:off x="7936733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rot="10800000">
            <a:off x="7865295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flipH="1">
            <a:off x="7793857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rot="10800000">
            <a:off x="7722419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flipH="1">
            <a:off x="7650981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rot="10800000">
            <a:off x="7579543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H="1">
            <a:off x="7508105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rot="10800000">
            <a:off x="7436667" y="583701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H="1">
            <a:off x="7365229" y="583701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rot="10800000">
            <a:off x="7293791" y="583701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>
            <a:off x="7222353" y="583701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rot="10800000">
            <a:off x="7150915" y="583701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>
            <a:off x="7079477" y="583701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rot="10800000">
            <a:off x="7008039" y="583701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H="1">
            <a:off x="6936601" y="583701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rot="10800000">
            <a:off x="6865163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H="1">
            <a:off x="6793725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rot="10800000">
            <a:off x="6722287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 flipH="1">
            <a:off x="6650849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rot="10800000">
            <a:off x="6579411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 flipH="1">
            <a:off x="6507973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 rot="10800000">
            <a:off x="6436535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6365097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rot="10800000">
            <a:off x="6293659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 flipH="1">
            <a:off x="6222221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rot="10800000">
            <a:off x="6150783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 flipH="1">
            <a:off x="6079345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 rot="10800000">
            <a:off x="6007907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 flipH="1">
            <a:off x="5936469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rot="10800000">
            <a:off x="5865031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 flipH="1">
            <a:off x="5793593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 rot="10800000">
            <a:off x="5722155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flipH="1">
            <a:off x="5650717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 rot="10800000">
            <a:off x="5579279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flipH="1">
            <a:off x="5507841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 rot="10800000">
            <a:off x="5436403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H="1">
            <a:off x="5364965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rot="10800000">
            <a:off x="5293527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flipH="1">
            <a:off x="5222089" y="5837017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rot="10800000">
            <a:off x="5150651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flipH="1">
            <a:off x="5079213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rot="10800000">
            <a:off x="5007775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flipH="1">
            <a:off x="4936337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rot="10800000">
            <a:off x="4864899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 flipH="1">
            <a:off x="4793461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 rot="10800000">
            <a:off x="4722023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flipH="1">
            <a:off x="4650585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 rot="10800000">
            <a:off x="4579147" y="583701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 flipH="1">
            <a:off x="4507709" y="583701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rot="10800000">
            <a:off x="4436271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flipH="1">
            <a:off x="4364833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rot="10800000">
            <a:off x="4293395" y="5837016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>
            <a:off x="8079608" y="5837015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Rectangle 277"/>
          <p:cNvSpPr/>
          <p:nvPr/>
        </p:nvSpPr>
        <p:spPr>
          <a:xfrm>
            <a:off x="5865030" y="147930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5865030" y="184601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6231744" y="147930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6231744" y="183649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5865030" y="219368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5865030" y="256039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6231744" y="219368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6231744" y="255087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5865030" y="290806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5865030" y="327477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6231744" y="290806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6231744" y="326525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5865030" y="362244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5865030" y="398915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6231744" y="362244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6231744" y="397963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5865030" y="433682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5865030" y="470353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6231744" y="433682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6231744" y="469401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865030" y="505120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6231744" y="505120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865030" y="541791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6231744" y="541791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7293790" y="147930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7293790" y="184601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7660504" y="147930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7660504" y="183649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7293790" y="219368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7293790" y="256039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7660504" y="219368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660504" y="255087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93790" y="290806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293790" y="327477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660504" y="290806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0504" y="326525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293790" y="362244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293790" y="398915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7660504" y="362244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7660504" y="397963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7293790" y="433682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7293790" y="470353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7660504" y="433682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7660504" y="469401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7293790" y="505120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7660504" y="5051200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7293790" y="541791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7660504" y="5417914"/>
            <a:ext cx="276228" cy="276228"/>
          </a:xfrm>
          <a:prstGeom prst="rect">
            <a:avLst/>
          </a:prstGeom>
          <a:solidFill>
            <a:srgbClr val="FFCD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8008170" y="1479300"/>
            <a:ext cx="71438" cy="276228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8008170" y="1836490"/>
            <a:ext cx="71438" cy="276228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8008170" y="2193680"/>
            <a:ext cx="71438" cy="276228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8008170" y="2550870"/>
            <a:ext cx="71438" cy="276228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8008170" y="2908060"/>
            <a:ext cx="71438" cy="276228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8008170" y="3265250"/>
            <a:ext cx="71438" cy="276228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8008170" y="3622440"/>
            <a:ext cx="71438" cy="276228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8008170" y="3979630"/>
            <a:ext cx="71438" cy="276228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8008170" y="4336820"/>
            <a:ext cx="71438" cy="276228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8008170" y="4694010"/>
            <a:ext cx="71438" cy="276228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8008170" y="5051200"/>
            <a:ext cx="71438" cy="276228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8008170" y="5408390"/>
            <a:ext cx="71438" cy="276228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TextBox 263"/>
          <p:cNvSpPr txBox="1"/>
          <p:nvPr/>
        </p:nvSpPr>
        <p:spPr>
          <a:xfrm>
            <a:off x="4291114" y="81754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DSP Block</a:t>
            </a:r>
            <a:endParaRPr lang="en-GB" sz="2800" dirty="0"/>
          </a:p>
        </p:txBody>
      </p:sp>
      <p:sp>
        <p:nvSpPr>
          <p:cNvPr id="265" name="TextBox 264"/>
          <p:cNvSpPr txBox="1"/>
          <p:nvPr/>
        </p:nvSpPr>
        <p:spPr>
          <a:xfrm>
            <a:off x="4657181" y="5858108"/>
            <a:ext cx="306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Block RAM (20TB/s)</a:t>
            </a:r>
            <a:endParaRPr lang="en-GB" sz="2800" dirty="0"/>
          </a:p>
        </p:txBody>
      </p:sp>
      <p:sp>
        <p:nvSpPr>
          <p:cNvPr id="266" name="TextBox 265"/>
          <p:cNvSpPr txBox="1"/>
          <p:nvPr/>
        </p:nvSpPr>
        <p:spPr>
          <a:xfrm>
            <a:off x="7099426" y="817548"/>
            <a:ext cx="1375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IO Block</a:t>
            </a:r>
            <a:endParaRPr lang="en-GB" sz="2800" dirty="0"/>
          </a:p>
        </p:txBody>
      </p:sp>
      <p:cxnSp>
        <p:nvCxnSpPr>
          <p:cNvPr id="268" name="Straight Arrow Connector 267"/>
          <p:cNvCxnSpPr/>
          <p:nvPr/>
        </p:nvCxnSpPr>
        <p:spPr>
          <a:xfrm>
            <a:off x="5426878" y="1249596"/>
            <a:ext cx="188119" cy="69404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Arrow Connector 269"/>
          <p:cNvCxnSpPr>
            <a:endCxn id="327" idx="0"/>
          </p:cNvCxnSpPr>
          <p:nvPr/>
        </p:nvCxnSpPr>
        <p:spPr>
          <a:xfrm>
            <a:off x="7793857" y="1249596"/>
            <a:ext cx="250032" cy="2297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/>
          <p:nvPr/>
        </p:nvCxnSpPr>
        <p:spPr>
          <a:xfrm rot="16200000" flipV="1">
            <a:off x="5224833" y="5449985"/>
            <a:ext cx="576612" cy="4219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rot="5400000">
            <a:off x="4221957" y="3550999"/>
            <a:ext cx="71438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68"/>
          <p:cNvGrpSpPr/>
          <p:nvPr/>
        </p:nvGrpSpPr>
        <p:grpSpPr>
          <a:xfrm>
            <a:off x="467544" y="1105580"/>
            <a:ext cx="4243814" cy="4659997"/>
            <a:chOff x="460398" y="1340768"/>
            <a:chExt cx="4243814" cy="4659997"/>
          </a:xfrm>
        </p:grpSpPr>
        <p:sp>
          <p:nvSpPr>
            <p:cNvPr id="261" name="Rectangle 21"/>
            <p:cNvSpPr/>
            <p:nvPr/>
          </p:nvSpPr>
          <p:spPr>
            <a:xfrm>
              <a:off x="4427984" y="3501008"/>
              <a:ext cx="276228" cy="276228"/>
            </a:xfrm>
            <a:custGeom>
              <a:avLst/>
              <a:gdLst>
                <a:gd name="connsiteX0" fmla="*/ 0 w 276228"/>
                <a:gd name="connsiteY0" fmla="*/ 0 h 276228"/>
                <a:gd name="connsiteX1" fmla="*/ 276228 w 276228"/>
                <a:gd name="connsiteY1" fmla="*/ 0 h 276228"/>
                <a:gd name="connsiteX2" fmla="*/ 276228 w 276228"/>
                <a:gd name="connsiteY2" fmla="*/ 276228 h 276228"/>
                <a:gd name="connsiteX3" fmla="*/ 0 w 276228"/>
                <a:gd name="connsiteY3" fmla="*/ 276228 h 276228"/>
                <a:gd name="connsiteX4" fmla="*/ 0 w 276228"/>
                <a:gd name="connsiteY4" fmla="*/ 0 h 276228"/>
                <a:gd name="connsiteX0" fmla="*/ 0 w 276228"/>
                <a:gd name="connsiteY0" fmla="*/ 0 h 276228"/>
                <a:gd name="connsiteX1" fmla="*/ 125784 w 276228"/>
                <a:gd name="connsiteY1" fmla="*/ 3220 h 276228"/>
                <a:gd name="connsiteX2" fmla="*/ 276228 w 276228"/>
                <a:gd name="connsiteY2" fmla="*/ 0 h 276228"/>
                <a:gd name="connsiteX3" fmla="*/ 276228 w 276228"/>
                <a:gd name="connsiteY3" fmla="*/ 276228 h 276228"/>
                <a:gd name="connsiteX4" fmla="*/ 0 w 276228"/>
                <a:gd name="connsiteY4" fmla="*/ 276228 h 276228"/>
                <a:gd name="connsiteX5" fmla="*/ 0 w 276228"/>
                <a:gd name="connsiteY5" fmla="*/ 0 h 2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8" h="276228">
                  <a:moveTo>
                    <a:pt x="0" y="0"/>
                  </a:moveTo>
                  <a:lnTo>
                    <a:pt x="125784" y="3220"/>
                  </a:lnTo>
                  <a:lnTo>
                    <a:pt x="276228" y="0"/>
                  </a:lnTo>
                  <a:lnTo>
                    <a:pt x="276228" y="276228"/>
                  </a:lnTo>
                  <a:lnTo>
                    <a:pt x="0" y="276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D78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" name="Straight Connector 44"/>
            <p:cNvCxnSpPr>
              <a:endCxn id="261" idx="2"/>
            </p:cNvCxnSpPr>
            <p:nvPr/>
          </p:nvCxnSpPr>
          <p:spPr>
            <a:xfrm>
              <a:off x="3851920" y="1893081"/>
              <a:ext cx="852292" cy="160792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endCxn id="261" idx="0"/>
            </p:cNvCxnSpPr>
            <p:nvPr/>
          </p:nvCxnSpPr>
          <p:spPr>
            <a:xfrm>
              <a:off x="611560" y="1893081"/>
              <a:ext cx="3816424" cy="160792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endCxn id="261" idx="3"/>
            </p:cNvCxnSpPr>
            <p:nvPr/>
          </p:nvCxnSpPr>
          <p:spPr>
            <a:xfrm flipV="1">
              <a:off x="3851920" y="3777236"/>
              <a:ext cx="852292" cy="222352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>
              <a:endCxn id="261" idx="4"/>
            </p:cNvCxnSpPr>
            <p:nvPr/>
          </p:nvCxnSpPr>
          <p:spPr>
            <a:xfrm flipV="1">
              <a:off x="611560" y="3777236"/>
              <a:ext cx="3816424" cy="2223528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TextBox 262"/>
            <p:cNvSpPr txBox="1"/>
            <p:nvPr/>
          </p:nvSpPr>
          <p:spPr>
            <a:xfrm>
              <a:off x="460398" y="1340768"/>
              <a:ext cx="38842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/>
                <a:t>Logic Cell (10</a:t>
              </a:r>
              <a:r>
                <a:rPr lang="en-GB" sz="2800" baseline="30000" dirty="0" smtClean="0"/>
                <a:t>5</a:t>
              </a:r>
              <a:r>
                <a:rPr lang="en-GB" sz="2800" dirty="0" smtClean="0"/>
                <a:t> elements)</a:t>
              </a:r>
              <a:endParaRPr lang="en-GB" sz="28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560" y="1893080"/>
              <a:ext cx="3240360" cy="41076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60" name="Content Placeholder 9" descr="V6_Slice.pn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40747" y="1744812"/>
            <a:ext cx="3171600" cy="3912138"/>
          </a:xfrm>
          <a:ln>
            <a:noFill/>
          </a:ln>
        </p:spPr>
      </p:pic>
      <p:grpSp>
        <p:nvGrpSpPr>
          <p:cNvPr id="362" name="Group 361"/>
          <p:cNvGrpSpPr/>
          <p:nvPr/>
        </p:nvGrpSpPr>
        <p:grpSpPr>
          <a:xfrm>
            <a:off x="251520" y="1381225"/>
            <a:ext cx="4041775" cy="4712071"/>
            <a:chOff x="188839" y="1790954"/>
            <a:chExt cx="4041775" cy="4712071"/>
          </a:xfrm>
        </p:grpSpPr>
        <p:sp>
          <p:nvSpPr>
            <p:cNvPr id="269" name="Text Placeholder 4"/>
            <p:cNvSpPr txBox="1">
              <a:spLocks/>
            </p:cNvSpPr>
            <p:nvPr/>
          </p:nvSpPr>
          <p:spPr>
            <a:xfrm>
              <a:off x="188839" y="1790954"/>
              <a:ext cx="4041775" cy="639762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Xilinx Virtex-6 FPGA</a:t>
              </a:r>
            </a:p>
          </p:txBody>
        </p:sp>
        <p:pic>
          <p:nvPicPr>
            <p:cNvPr id="271" name="Content Placeholder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9860" y="2564904"/>
              <a:ext cx="3179035" cy="320467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72" name="Rectangle 271"/>
            <p:cNvSpPr/>
            <p:nvPr/>
          </p:nvSpPr>
          <p:spPr>
            <a:xfrm>
              <a:off x="1106296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1322320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1564633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1826376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818264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2860777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3076801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3319114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3580857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2572745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2330432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2042400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746256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1034288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1250312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1492625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1754368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1970392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2258424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2500737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2788769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3004793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3266536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508849" y="2740627"/>
              <a:ext cx="45719" cy="28803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8" name="Straight Arrow Connector 357"/>
            <p:cNvCxnSpPr>
              <a:endCxn id="349" idx="2"/>
            </p:cNvCxnSpPr>
            <p:nvPr/>
          </p:nvCxnSpPr>
          <p:spPr>
            <a:xfrm flipV="1">
              <a:off x="1345179" y="5620947"/>
              <a:ext cx="170306" cy="5760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Arrow Connector 359"/>
            <p:cNvCxnSpPr/>
            <p:nvPr/>
          </p:nvCxnSpPr>
          <p:spPr>
            <a:xfrm flipH="1" flipV="1">
              <a:off x="2618464" y="5620947"/>
              <a:ext cx="310891" cy="5760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TextBox 360"/>
            <p:cNvSpPr txBox="1"/>
            <p:nvPr/>
          </p:nvSpPr>
          <p:spPr>
            <a:xfrm>
              <a:off x="2373947" y="6133693"/>
              <a:ext cx="1106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DSP Block</a:t>
              </a:r>
              <a:endParaRPr lang="en-GB" dirty="0"/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722935" y="6125003"/>
              <a:ext cx="1247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 Block RAM</a:t>
              </a:r>
              <a:endParaRPr lang="en-GB" dirty="0"/>
            </a:p>
          </p:txBody>
        </p:sp>
      </p:grpSp>
      <p:sp>
        <p:nvSpPr>
          <p:cNvPr id="363" name="Slide Number Placeholder 3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Challenges of the </a:t>
            </a:r>
            <a:r>
              <a:rPr lang="en-GB" dirty="0" err="1" smtClean="0"/>
              <a:t>Exaflop</a:t>
            </a:r>
            <a:r>
              <a:rPr lang="en-GB" dirty="0" smtClean="0"/>
              <a:t> Supercomputer</a:t>
            </a:r>
          </a:p>
          <a:p>
            <a:r>
              <a:rPr lang="en-GB" dirty="0" smtClean="0"/>
              <a:t>How much of a processor does processing?</a:t>
            </a:r>
          </a:p>
          <a:p>
            <a:r>
              <a:rPr lang="en-GB" dirty="0" smtClean="0"/>
              <a:t>Custom computers</a:t>
            </a:r>
          </a:p>
          <a:p>
            <a:r>
              <a:rPr lang="en-GB" dirty="0" smtClean="0"/>
              <a:t>FPGA accelerator hardware</a:t>
            </a:r>
          </a:p>
          <a:p>
            <a:r>
              <a:rPr lang="en-GB" dirty="0" smtClean="0"/>
              <a:t>Programmability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Lecture Overview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CPU and FPGA Scaling</a:t>
            </a:r>
            <a:endParaRPr lang="en-GB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981200" y="1905000"/>
            <a:ext cx="2667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FPGAs on the same curve as CPUs (Moore’s law)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228600" y="1004912"/>
            <a:ext cx="8553450" cy="5232400"/>
            <a:chOff x="144" y="672"/>
            <a:chExt cx="5388" cy="3296"/>
          </a:xfrm>
        </p:grpSpPr>
        <p:sp>
          <p:nvSpPr>
            <p:cNvPr id="21506" name="AutoShape 2"/>
            <p:cNvSpPr>
              <a:spLocks noChangeAspect="1" noChangeArrowheads="1" noTextEdit="1"/>
            </p:cNvSpPr>
            <p:nvPr/>
          </p:nvSpPr>
          <p:spPr bwMode="auto">
            <a:xfrm>
              <a:off x="144" y="672"/>
              <a:ext cx="5376" cy="3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08" name="Rectangle 4"/>
            <p:cNvSpPr>
              <a:spLocks noChangeArrowheads="1"/>
            </p:cNvSpPr>
            <p:nvPr/>
          </p:nvSpPr>
          <p:spPr bwMode="auto">
            <a:xfrm>
              <a:off x="180" y="720"/>
              <a:ext cx="5266" cy="319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029" y="971"/>
              <a:ext cx="3761" cy="2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10" name="Line 6"/>
            <p:cNvSpPr>
              <a:spLocks noChangeShapeType="1"/>
            </p:cNvSpPr>
            <p:nvPr/>
          </p:nvSpPr>
          <p:spPr bwMode="auto">
            <a:xfrm>
              <a:off x="1029" y="2884"/>
              <a:ext cx="3761" cy="1"/>
            </a:xfrm>
            <a:prstGeom prst="line">
              <a:avLst/>
            </a:prstGeom>
            <a:noFill/>
            <a:ln w="0">
              <a:solidFill>
                <a:srgbClr val="B3B3B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>
              <a:off x="1029" y="2243"/>
              <a:ext cx="3761" cy="1"/>
            </a:xfrm>
            <a:prstGeom prst="line">
              <a:avLst/>
            </a:prstGeom>
            <a:noFill/>
            <a:ln w="0">
              <a:solidFill>
                <a:srgbClr val="B3B3B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>
              <a:off x="1029" y="1612"/>
              <a:ext cx="3761" cy="1"/>
            </a:xfrm>
            <a:prstGeom prst="line">
              <a:avLst/>
            </a:prstGeom>
            <a:noFill/>
            <a:ln w="0">
              <a:solidFill>
                <a:srgbClr val="B3B3B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>
              <a:off x="1029" y="971"/>
              <a:ext cx="3761" cy="1"/>
            </a:xfrm>
            <a:prstGeom prst="line">
              <a:avLst/>
            </a:prstGeom>
            <a:noFill/>
            <a:ln w="0">
              <a:solidFill>
                <a:srgbClr val="B3B3B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14" name="Rectangle 10"/>
            <p:cNvSpPr>
              <a:spLocks noChangeArrowheads="1"/>
            </p:cNvSpPr>
            <p:nvPr/>
          </p:nvSpPr>
          <p:spPr bwMode="auto">
            <a:xfrm>
              <a:off x="1029" y="971"/>
              <a:ext cx="3761" cy="2543"/>
            </a:xfrm>
            <a:prstGeom prst="rect">
              <a:avLst/>
            </a:prstGeom>
            <a:noFill/>
            <a:ln w="0">
              <a:solidFill>
                <a:srgbClr val="B3B3B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>
              <a:off x="1029" y="971"/>
              <a:ext cx="1" cy="25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16" name="Line 12"/>
            <p:cNvSpPr>
              <a:spLocks noChangeShapeType="1"/>
            </p:cNvSpPr>
            <p:nvPr/>
          </p:nvSpPr>
          <p:spPr bwMode="auto">
            <a:xfrm>
              <a:off x="996" y="3514"/>
              <a:ext cx="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17" name="Line 13"/>
            <p:cNvSpPr>
              <a:spLocks noChangeShapeType="1"/>
            </p:cNvSpPr>
            <p:nvPr/>
          </p:nvSpPr>
          <p:spPr bwMode="auto">
            <a:xfrm>
              <a:off x="996" y="2884"/>
              <a:ext cx="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18" name="Line 14"/>
            <p:cNvSpPr>
              <a:spLocks noChangeShapeType="1"/>
            </p:cNvSpPr>
            <p:nvPr/>
          </p:nvSpPr>
          <p:spPr bwMode="auto">
            <a:xfrm>
              <a:off x="996" y="2243"/>
              <a:ext cx="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19" name="Line 15"/>
            <p:cNvSpPr>
              <a:spLocks noChangeShapeType="1"/>
            </p:cNvSpPr>
            <p:nvPr/>
          </p:nvSpPr>
          <p:spPr bwMode="auto">
            <a:xfrm>
              <a:off x="996" y="1612"/>
              <a:ext cx="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20" name="Line 16"/>
            <p:cNvSpPr>
              <a:spLocks noChangeShapeType="1"/>
            </p:cNvSpPr>
            <p:nvPr/>
          </p:nvSpPr>
          <p:spPr bwMode="auto">
            <a:xfrm>
              <a:off x="996" y="971"/>
              <a:ext cx="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21" name="Line 17"/>
            <p:cNvSpPr>
              <a:spLocks noChangeShapeType="1"/>
            </p:cNvSpPr>
            <p:nvPr/>
          </p:nvSpPr>
          <p:spPr bwMode="auto">
            <a:xfrm>
              <a:off x="1029" y="3514"/>
              <a:ext cx="376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22" name="Line 18"/>
            <p:cNvSpPr>
              <a:spLocks noChangeShapeType="1"/>
            </p:cNvSpPr>
            <p:nvPr/>
          </p:nvSpPr>
          <p:spPr bwMode="auto">
            <a:xfrm flipV="1">
              <a:off x="1029" y="3514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23" name="Line 19"/>
            <p:cNvSpPr>
              <a:spLocks noChangeShapeType="1"/>
            </p:cNvSpPr>
            <p:nvPr/>
          </p:nvSpPr>
          <p:spPr bwMode="auto">
            <a:xfrm flipV="1">
              <a:off x="1571" y="3514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24" name="Line 20"/>
            <p:cNvSpPr>
              <a:spLocks noChangeShapeType="1"/>
            </p:cNvSpPr>
            <p:nvPr/>
          </p:nvSpPr>
          <p:spPr bwMode="auto">
            <a:xfrm flipV="1">
              <a:off x="2102" y="3514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25" name="Line 21"/>
            <p:cNvSpPr>
              <a:spLocks noChangeShapeType="1"/>
            </p:cNvSpPr>
            <p:nvPr/>
          </p:nvSpPr>
          <p:spPr bwMode="auto">
            <a:xfrm flipV="1">
              <a:off x="2644" y="3514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26" name="Line 22"/>
            <p:cNvSpPr>
              <a:spLocks noChangeShapeType="1"/>
            </p:cNvSpPr>
            <p:nvPr/>
          </p:nvSpPr>
          <p:spPr bwMode="auto">
            <a:xfrm flipV="1">
              <a:off x="3175" y="3514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27" name="Line 23"/>
            <p:cNvSpPr>
              <a:spLocks noChangeShapeType="1"/>
            </p:cNvSpPr>
            <p:nvPr/>
          </p:nvSpPr>
          <p:spPr bwMode="auto">
            <a:xfrm flipV="1">
              <a:off x="3717" y="3514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28" name="Line 24"/>
            <p:cNvSpPr>
              <a:spLocks noChangeShapeType="1"/>
            </p:cNvSpPr>
            <p:nvPr/>
          </p:nvSpPr>
          <p:spPr bwMode="auto">
            <a:xfrm flipV="1">
              <a:off x="4248" y="3514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29" name="Line 25"/>
            <p:cNvSpPr>
              <a:spLocks noChangeShapeType="1"/>
            </p:cNvSpPr>
            <p:nvPr/>
          </p:nvSpPr>
          <p:spPr bwMode="auto">
            <a:xfrm flipV="1">
              <a:off x="4790" y="3514"/>
              <a:ext cx="1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30" name="Freeform 26"/>
            <p:cNvSpPr>
              <a:spLocks/>
            </p:cNvSpPr>
            <p:nvPr/>
          </p:nvSpPr>
          <p:spPr bwMode="auto">
            <a:xfrm>
              <a:off x="4027" y="1369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31" name="Freeform 27"/>
            <p:cNvSpPr>
              <a:spLocks/>
            </p:cNvSpPr>
            <p:nvPr/>
          </p:nvSpPr>
          <p:spPr bwMode="auto">
            <a:xfrm>
              <a:off x="4027" y="1369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32" name="Freeform 28"/>
            <p:cNvSpPr>
              <a:spLocks/>
            </p:cNvSpPr>
            <p:nvPr/>
          </p:nvSpPr>
          <p:spPr bwMode="auto">
            <a:xfrm>
              <a:off x="4027" y="1369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33" name="Freeform 29"/>
            <p:cNvSpPr>
              <a:spLocks/>
            </p:cNvSpPr>
            <p:nvPr/>
          </p:nvSpPr>
          <p:spPr bwMode="auto">
            <a:xfrm>
              <a:off x="4027" y="1369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34" name="Freeform 30"/>
            <p:cNvSpPr>
              <a:spLocks/>
            </p:cNvSpPr>
            <p:nvPr/>
          </p:nvSpPr>
          <p:spPr bwMode="auto">
            <a:xfrm>
              <a:off x="4027" y="1369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35" name="Freeform 31"/>
            <p:cNvSpPr>
              <a:spLocks/>
            </p:cNvSpPr>
            <p:nvPr/>
          </p:nvSpPr>
          <p:spPr bwMode="auto">
            <a:xfrm>
              <a:off x="4027" y="1369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36" name="Freeform 32"/>
            <p:cNvSpPr>
              <a:spLocks/>
            </p:cNvSpPr>
            <p:nvPr/>
          </p:nvSpPr>
          <p:spPr bwMode="auto">
            <a:xfrm>
              <a:off x="4027" y="1369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37" name="Freeform 33"/>
            <p:cNvSpPr>
              <a:spLocks/>
            </p:cNvSpPr>
            <p:nvPr/>
          </p:nvSpPr>
          <p:spPr bwMode="auto">
            <a:xfrm>
              <a:off x="3905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38" name="Freeform 34"/>
            <p:cNvSpPr>
              <a:spLocks/>
            </p:cNvSpPr>
            <p:nvPr/>
          </p:nvSpPr>
          <p:spPr bwMode="auto">
            <a:xfrm>
              <a:off x="3905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39" name="Freeform 35"/>
            <p:cNvSpPr>
              <a:spLocks/>
            </p:cNvSpPr>
            <p:nvPr/>
          </p:nvSpPr>
          <p:spPr bwMode="auto">
            <a:xfrm>
              <a:off x="3905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0" name="Freeform 36"/>
            <p:cNvSpPr>
              <a:spLocks/>
            </p:cNvSpPr>
            <p:nvPr/>
          </p:nvSpPr>
          <p:spPr bwMode="auto">
            <a:xfrm>
              <a:off x="3905" y="1800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1" name="Freeform 37"/>
            <p:cNvSpPr>
              <a:spLocks/>
            </p:cNvSpPr>
            <p:nvPr/>
          </p:nvSpPr>
          <p:spPr bwMode="auto">
            <a:xfrm>
              <a:off x="3839" y="170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2" name="Freeform 38"/>
            <p:cNvSpPr>
              <a:spLocks/>
            </p:cNvSpPr>
            <p:nvPr/>
          </p:nvSpPr>
          <p:spPr bwMode="auto">
            <a:xfrm>
              <a:off x="3839" y="170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3" name="Freeform 39"/>
            <p:cNvSpPr>
              <a:spLocks/>
            </p:cNvSpPr>
            <p:nvPr/>
          </p:nvSpPr>
          <p:spPr bwMode="auto">
            <a:xfrm>
              <a:off x="3839" y="170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4" name="Freeform 40"/>
            <p:cNvSpPr>
              <a:spLocks/>
            </p:cNvSpPr>
            <p:nvPr/>
          </p:nvSpPr>
          <p:spPr bwMode="auto">
            <a:xfrm>
              <a:off x="3839" y="170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5" name="Freeform 41"/>
            <p:cNvSpPr>
              <a:spLocks/>
            </p:cNvSpPr>
            <p:nvPr/>
          </p:nvSpPr>
          <p:spPr bwMode="auto">
            <a:xfrm>
              <a:off x="3839" y="170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6" name="Freeform 42"/>
            <p:cNvSpPr>
              <a:spLocks/>
            </p:cNvSpPr>
            <p:nvPr/>
          </p:nvSpPr>
          <p:spPr bwMode="auto">
            <a:xfrm>
              <a:off x="3839" y="170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7" name="Freeform 43"/>
            <p:cNvSpPr>
              <a:spLocks/>
            </p:cNvSpPr>
            <p:nvPr/>
          </p:nvSpPr>
          <p:spPr bwMode="auto">
            <a:xfrm>
              <a:off x="3872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8" name="Freeform 44"/>
            <p:cNvSpPr>
              <a:spLocks/>
            </p:cNvSpPr>
            <p:nvPr/>
          </p:nvSpPr>
          <p:spPr bwMode="auto">
            <a:xfrm>
              <a:off x="3872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9" name="Freeform 45"/>
            <p:cNvSpPr>
              <a:spLocks/>
            </p:cNvSpPr>
            <p:nvPr/>
          </p:nvSpPr>
          <p:spPr bwMode="auto">
            <a:xfrm>
              <a:off x="3872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50" name="Freeform 46"/>
            <p:cNvSpPr>
              <a:spLocks/>
            </p:cNvSpPr>
            <p:nvPr/>
          </p:nvSpPr>
          <p:spPr bwMode="auto">
            <a:xfrm>
              <a:off x="3872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51" name="Freeform 47"/>
            <p:cNvSpPr>
              <a:spLocks/>
            </p:cNvSpPr>
            <p:nvPr/>
          </p:nvSpPr>
          <p:spPr bwMode="auto">
            <a:xfrm>
              <a:off x="3872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52" name="Freeform 48"/>
            <p:cNvSpPr>
              <a:spLocks/>
            </p:cNvSpPr>
            <p:nvPr/>
          </p:nvSpPr>
          <p:spPr bwMode="auto">
            <a:xfrm>
              <a:off x="3872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53" name="Freeform 49"/>
            <p:cNvSpPr>
              <a:spLocks/>
            </p:cNvSpPr>
            <p:nvPr/>
          </p:nvSpPr>
          <p:spPr bwMode="auto">
            <a:xfrm>
              <a:off x="3872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54" name="Freeform 50"/>
            <p:cNvSpPr>
              <a:spLocks/>
            </p:cNvSpPr>
            <p:nvPr/>
          </p:nvSpPr>
          <p:spPr bwMode="auto">
            <a:xfrm>
              <a:off x="3872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55" name="Freeform 51"/>
            <p:cNvSpPr>
              <a:spLocks/>
            </p:cNvSpPr>
            <p:nvPr/>
          </p:nvSpPr>
          <p:spPr bwMode="auto">
            <a:xfrm>
              <a:off x="3872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56" name="Freeform 52"/>
            <p:cNvSpPr>
              <a:spLocks/>
            </p:cNvSpPr>
            <p:nvPr/>
          </p:nvSpPr>
          <p:spPr bwMode="auto">
            <a:xfrm>
              <a:off x="3872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57" name="Freeform 53"/>
            <p:cNvSpPr>
              <a:spLocks/>
            </p:cNvSpPr>
            <p:nvPr/>
          </p:nvSpPr>
          <p:spPr bwMode="auto">
            <a:xfrm>
              <a:off x="3872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58" name="Freeform 54"/>
            <p:cNvSpPr>
              <a:spLocks/>
            </p:cNvSpPr>
            <p:nvPr/>
          </p:nvSpPr>
          <p:spPr bwMode="auto">
            <a:xfrm>
              <a:off x="3872" y="160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59" name="Freeform 55"/>
            <p:cNvSpPr>
              <a:spLocks/>
            </p:cNvSpPr>
            <p:nvPr/>
          </p:nvSpPr>
          <p:spPr bwMode="auto">
            <a:xfrm>
              <a:off x="3817" y="170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60" name="Freeform 56"/>
            <p:cNvSpPr>
              <a:spLocks/>
            </p:cNvSpPr>
            <p:nvPr/>
          </p:nvSpPr>
          <p:spPr bwMode="auto">
            <a:xfrm>
              <a:off x="3739" y="1701"/>
              <a:ext cx="111" cy="11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1" y="55"/>
                </a:cxn>
                <a:cxn ang="0">
                  <a:pos x="56" y="110"/>
                </a:cxn>
                <a:cxn ang="0">
                  <a:pos x="0" y="55"/>
                </a:cxn>
                <a:cxn ang="0">
                  <a:pos x="56" y="0"/>
                </a:cxn>
              </a:cxnLst>
              <a:rect l="0" t="0" r="r" b="b"/>
              <a:pathLst>
                <a:path w="111" h="110">
                  <a:moveTo>
                    <a:pt x="56" y="0"/>
                  </a:moveTo>
                  <a:lnTo>
                    <a:pt x="111" y="55"/>
                  </a:lnTo>
                  <a:lnTo>
                    <a:pt x="56" y="110"/>
                  </a:lnTo>
                  <a:lnTo>
                    <a:pt x="0" y="5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61" name="Freeform 57"/>
            <p:cNvSpPr>
              <a:spLocks/>
            </p:cNvSpPr>
            <p:nvPr/>
          </p:nvSpPr>
          <p:spPr bwMode="auto">
            <a:xfrm>
              <a:off x="3706" y="1701"/>
              <a:ext cx="111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0">
                  <a:moveTo>
                    <a:pt x="55" y="0"/>
                  </a:moveTo>
                  <a:lnTo>
                    <a:pt x="111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62" name="Freeform 58"/>
            <p:cNvSpPr>
              <a:spLocks/>
            </p:cNvSpPr>
            <p:nvPr/>
          </p:nvSpPr>
          <p:spPr bwMode="auto">
            <a:xfrm>
              <a:off x="3817" y="170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63" name="Freeform 59"/>
            <p:cNvSpPr>
              <a:spLocks/>
            </p:cNvSpPr>
            <p:nvPr/>
          </p:nvSpPr>
          <p:spPr bwMode="auto">
            <a:xfrm>
              <a:off x="3673" y="170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64" name="Freeform 60"/>
            <p:cNvSpPr>
              <a:spLocks/>
            </p:cNvSpPr>
            <p:nvPr/>
          </p:nvSpPr>
          <p:spPr bwMode="auto">
            <a:xfrm>
              <a:off x="3673" y="170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65" name="Freeform 61"/>
            <p:cNvSpPr>
              <a:spLocks/>
            </p:cNvSpPr>
            <p:nvPr/>
          </p:nvSpPr>
          <p:spPr bwMode="auto">
            <a:xfrm>
              <a:off x="3739" y="1701"/>
              <a:ext cx="111" cy="11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1" y="55"/>
                </a:cxn>
                <a:cxn ang="0">
                  <a:pos x="56" y="110"/>
                </a:cxn>
                <a:cxn ang="0">
                  <a:pos x="0" y="55"/>
                </a:cxn>
                <a:cxn ang="0">
                  <a:pos x="56" y="0"/>
                </a:cxn>
              </a:cxnLst>
              <a:rect l="0" t="0" r="r" b="b"/>
              <a:pathLst>
                <a:path w="111" h="110">
                  <a:moveTo>
                    <a:pt x="56" y="0"/>
                  </a:moveTo>
                  <a:lnTo>
                    <a:pt x="111" y="55"/>
                  </a:lnTo>
                  <a:lnTo>
                    <a:pt x="56" y="110"/>
                  </a:lnTo>
                  <a:lnTo>
                    <a:pt x="0" y="5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66" name="Freeform 62"/>
            <p:cNvSpPr>
              <a:spLocks/>
            </p:cNvSpPr>
            <p:nvPr/>
          </p:nvSpPr>
          <p:spPr bwMode="auto">
            <a:xfrm>
              <a:off x="3673" y="170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67" name="Freeform 63"/>
            <p:cNvSpPr>
              <a:spLocks/>
            </p:cNvSpPr>
            <p:nvPr/>
          </p:nvSpPr>
          <p:spPr bwMode="auto">
            <a:xfrm>
              <a:off x="3673" y="170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68" name="Freeform 64"/>
            <p:cNvSpPr>
              <a:spLocks/>
            </p:cNvSpPr>
            <p:nvPr/>
          </p:nvSpPr>
          <p:spPr bwMode="auto">
            <a:xfrm>
              <a:off x="3618" y="1468"/>
              <a:ext cx="110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6"/>
                </a:cxn>
                <a:cxn ang="0">
                  <a:pos x="55" y="111"/>
                </a:cxn>
                <a:cxn ang="0">
                  <a:pos x="0" y="56"/>
                </a:cxn>
                <a:cxn ang="0">
                  <a:pos x="55" y="0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lnTo>
                    <a:pt x="110" y="56"/>
                  </a:lnTo>
                  <a:lnTo>
                    <a:pt x="55" y="111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69" name="Freeform 65"/>
            <p:cNvSpPr>
              <a:spLocks/>
            </p:cNvSpPr>
            <p:nvPr/>
          </p:nvSpPr>
          <p:spPr bwMode="auto">
            <a:xfrm>
              <a:off x="3618" y="1468"/>
              <a:ext cx="110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6"/>
                </a:cxn>
                <a:cxn ang="0">
                  <a:pos x="55" y="111"/>
                </a:cxn>
                <a:cxn ang="0">
                  <a:pos x="0" y="56"/>
                </a:cxn>
                <a:cxn ang="0">
                  <a:pos x="55" y="0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lnTo>
                    <a:pt x="110" y="56"/>
                  </a:lnTo>
                  <a:lnTo>
                    <a:pt x="55" y="111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70" name="Freeform 66"/>
            <p:cNvSpPr>
              <a:spLocks/>
            </p:cNvSpPr>
            <p:nvPr/>
          </p:nvSpPr>
          <p:spPr bwMode="auto">
            <a:xfrm>
              <a:off x="3618" y="1468"/>
              <a:ext cx="110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6"/>
                </a:cxn>
                <a:cxn ang="0">
                  <a:pos x="55" y="111"/>
                </a:cxn>
                <a:cxn ang="0">
                  <a:pos x="0" y="56"/>
                </a:cxn>
                <a:cxn ang="0">
                  <a:pos x="55" y="0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lnTo>
                    <a:pt x="110" y="56"/>
                  </a:lnTo>
                  <a:lnTo>
                    <a:pt x="55" y="111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71" name="Freeform 67"/>
            <p:cNvSpPr>
              <a:spLocks/>
            </p:cNvSpPr>
            <p:nvPr/>
          </p:nvSpPr>
          <p:spPr bwMode="auto">
            <a:xfrm>
              <a:off x="3618" y="1468"/>
              <a:ext cx="110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6"/>
                </a:cxn>
                <a:cxn ang="0">
                  <a:pos x="55" y="111"/>
                </a:cxn>
                <a:cxn ang="0">
                  <a:pos x="0" y="56"/>
                </a:cxn>
                <a:cxn ang="0">
                  <a:pos x="55" y="0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lnTo>
                    <a:pt x="110" y="56"/>
                  </a:lnTo>
                  <a:lnTo>
                    <a:pt x="55" y="111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72" name="Freeform 68"/>
            <p:cNvSpPr>
              <a:spLocks/>
            </p:cNvSpPr>
            <p:nvPr/>
          </p:nvSpPr>
          <p:spPr bwMode="auto">
            <a:xfrm>
              <a:off x="3584" y="1889"/>
              <a:ext cx="111" cy="11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1" y="55"/>
                </a:cxn>
                <a:cxn ang="0">
                  <a:pos x="56" y="110"/>
                </a:cxn>
                <a:cxn ang="0">
                  <a:pos x="0" y="55"/>
                </a:cxn>
                <a:cxn ang="0">
                  <a:pos x="56" y="0"/>
                </a:cxn>
              </a:cxnLst>
              <a:rect l="0" t="0" r="r" b="b"/>
              <a:pathLst>
                <a:path w="111" h="110">
                  <a:moveTo>
                    <a:pt x="56" y="0"/>
                  </a:moveTo>
                  <a:lnTo>
                    <a:pt x="111" y="55"/>
                  </a:lnTo>
                  <a:lnTo>
                    <a:pt x="56" y="110"/>
                  </a:lnTo>
                  <a:lnTo>
                    <a:pt x="0" y="5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73" name="Freeform 69"/>
            <p:cNvSpPr>
              <a:spLocks/>
            </p:cNvSpPr>
            <p:nvPr/>
          </p:nvSpPr>
          <p:spPr bwMode="auto">
            <a:xfrm>
              <a:off x="3872" y="1800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74" name="Freeform 70"/>
            <p:cNvSpPr>
              <a:spLocks/>
            </p:cNvSpPr>
            <p:nvPr/>
          </p:nvSpPr>
          <p:spPr bwMode="auto">
            <a:xfrm>
              <a:off x="3872" y="1800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75" name="Freeform 71"/>
            <p:cNvSpPr>
              <a:spLocks/>
            </p:cNvSpPr>
            <p:nvPr/>
          </p:nvSpPr>
          <p:spPr bwMode="auto">
            <a:xfrm>
              <a:off x="3573" y="1822"/>
              <a:ext cx="111" cy="11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1" y="56"/>
                </a:cxn>
                <a:cxn ang="0">
                  <a:pos x="56" y="111"/>
                </a:cxn>
                <a:cxn ang="0">
                  <a:pos x="0" y="56"/>
                </a:cxn>
                <a:cxn ang="0">
                  <a:pos x="56" y="0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56"/>
                  </a:lnTo>
                  <a:lnTo>
                    <a:pt x="56" y="111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76" name="Freeform 72"/>
            <p:cNvSpPr>
              <a:spLocks/>
            </p:cNvSpPr>
            <p:nvPr/>
          </p:nvSpPr>
          <p:spPr bwMode="auto">
            <a:xfrm>
              <a:off x="3573" y="1822"/>
              <a:ext cx="111" cy="11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1" y="56"/>
                </a:cxn>
                <a:cxn ang="0">
                  <a:pos x="56" y="111"/>
                </a:cxn>
                <a:cxn ang="0">
                  <a:pos x="0" y="56"/>
                </a:cxn>
                <a:cxn ang="0">
                  <a:pos x="56" y="0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56"/>
                  </a:lnTo>
                  <a:lnTo>
                    <a:pt x="56" y="111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77" name="Freeform 73"/>
            <p:cNvSpPr>
              <a:spLocks/>
            </p:cNvSpPr>
            <p:nvPr/>
          </p:nvSpPr>
          <p:spPr bwMode="auto">
            <a:xfrm>
              <a:off x="3474" y="1855"/>
              <a:ext cx="110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6"/>
                </a:cxn>
                <a:cxn ang="0">
                  <a:pos x="55" y="111"/>
                </a:cxn>
                <a:cxn ang="0">
                  <a:pos x="0" y="56"/>
                </a:cxn>
                <a:cxn ang="0">
                  <a:pos x="55" y="0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lnTo>
                    <a:pt x="110" y="56"/>
                  </a:lnTo>
                  <a:lnTo>
                    <a:pt x="55" y="111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78" name="Freeform 74"/>
            <p:cNvSpPr>
              <a:spLocks/>
            </p:cNvSpPr>
            <p:nvPr/>
          </p:nvSpPr>
          <p:spPr bwMode="auto">
            <a:xfrm>
              <a:off x="3463" y="1855"/>
              <a:ext cx="110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6"/>
                </a:cxn>
                <a:cxn ang="0">
                  <a:pos x="55" y="111"/>
                </a:cxn>
                <a:cxn ang="0">
                  <a:pos x="0" y="56"/>
                </a:cxn>
                <a:cxn ang="0">
                  <a:pos x="55" y="0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lnTo>
                    <a:pt x="110" y="56"/>
                  </a:lnTo>
                  <a:lnTo>
                    <a:pt x="55" y="111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79" name="Freeform 75"/>
            <p:cNvSpPr>
              <a:spLocks/>
            </p:cNvSpPr>
            <p:nvPr/>
          </p:nvSpPr>
          <p:spPr bwMode="auto">
            <a:xfrm>
              <a:off x="3872" y="1800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80" name="Freeform 76"/>
            <p:cNvSpPr>
              <a:spLocks/>
            </p:cNvSpPr>
            <p:nvPr/>
          </p:nvSpPr>
          <p:spPr bwMode="auto">
            <a:xfrm>
              <a:off x="3341" y="2121"/>
              <a:ext cx="111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0">
                  <a:moveTo>
                    <a:pt x="55" y="0"/>
                  </a:moveTo>
                  <a:lnTo>
                    <a:pt x="111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81" name="Freeform 77"/>
            <p:cNvSpPr>
              <a:spLocks/>
            </p:cNvSpPr>
            <p:nvPr/>
          </p:nvSpPr>
          <p:spPr bwMode="auto">
            <a:xfrm>
              <a:off x="3341" y="1656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6"/>
                </a:cxn>
                <a:cxn ang="0">
                  <a:pos x="55" y="111"/>
                </a:cxn>
                <a:cxn ang="0">
                  <a:pos x="0" y="56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6"/>
                  </a:lnTo>
                  <a:lnTo>
                    <a:pt x="55" y="111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82" name="Freeform 78"/>
            <p:cNvSpPr>
              <a:spLocks/>
            </p:cNvSpPr>
            <p:nvPr/>
          </p:nvSpPr>
          <p:spPr bwMode="auto">
            <a:xfrm>
              <a:off x="3330" y="2043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6"/>
                </a:cxn>
                <a:cxn ang="0">
                  <a:pos x="55" y="111"/>
                </a:cxn>
                <a:cxn ang="0">
                  <a:pos x="0" y="56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6"/>
                  </a:lnTo>
                  <a:lnTo>
                    <a:pt x="55" y="111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83" name="Freeform 79"/>
            <p:cNvSpPr>
              <a:spLocks/>
            </p:cNvSpPr>
            <p:nvPr/>
          </p:nvSpPr>
          <p:spPr bwMode="auto">
            <a:xfrm>
              <a:off x="3197" y="2121"/>
              <a:ext cx="111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0">
                  <a:moveTo>
                    <a:pt x="55" y="0"/>
                  </a:moveTo>
                  <a:lnTo>
                    <a:pt x="111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84" name="Freeform 80"/>
            <p:cNvSpPr>
              <a:spLocks/>
            </p:cNvSpPr>
            <p:nvPr/>
          </p:nvSpPr>
          <p:spPr bwMode="auto">
            <a:xfrm>
              <a:off x="2887" y="1900"/>
              <a:ext cx="111" cy="11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1" y="55"/>
                </a:cxn>
                <a:cxn ang="0">
                  <a:pos x="56" y="110"/>
                </a:cxn>
                <a:cxn ang="0">
                  <a:pos x="0" y="55"/>
                </a:cxn>
                <a:cxn ang="0">
                  <a:pos x="56" y="0"/>
                </a:cxn>
              </a:cxnLst>
              <a:rect l="0" t="0" r="r" b="b"/>
              <a:pathLst>
                <a:path w="111" h="110">
                  <a:moveTo>
                    <a:pt x="56" y="0"/>
                  </a:moveTo>
                  <a:lnTo>
                    <a:pt x="111" y="55"/>
                  </a:lnTo>
                  <a:lnTo>
                    <a:pt x="56" y="110"/>
                  </a:lnTo>
                  <a:lnTo>
                    <a:pt x="0" y="5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85" name="Freeform 81"/>
            <p:cNvSpPr>
              <a:spLocks/>
            </p:cNvSpPr>
            <p:nvPr/>
          </p:nvSpPr>
          <p:spPr bwMode="auto">
            <a:xfrm>
              <a:off x="2721" y="2353"/>
              <a:ext cx="111" cy="11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1" y="55"/>
                </a:cxn>
                <a:cxn ang="0">
                  <a:pos x="56" y="111"/>
                </a:cxn>
                <a:cxn ang="0">
                  <a:pos x="0" y="55"/>
                </a:cxn>
                <a:cxn ang="0">
                  <a:pos x="56" y="0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55"/>
                  </a:lnTo>
                  <a:lnTo>
                    <a:pt x="56" y="111"/>
                  </a:lnTo>
                  <a:lnTo>
                    <a:pt x="0" y="5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86" name="Freeform 82"/>
            <p:cNvSpPr>
              <a:spLocks/>
            </p:cNvSpPr>
            <p:nvPr/>
          </p:nvSpPr>
          <p:spPr bwMode="auto">
            <a:xfrm>
              <a:off x="2755" y="2165"/>
              <a:ext cx="110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lnTo>
                    <a:pt x="110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87" name="Freeform 83"/>
            <p:cNvSpPr>
              <a:spLocks/>
            </p:cNvSpPr>
            <p:nvPr/>
          </p:nvSpPr>
          <p:spPr bwMode="auto">
            <a:xfrm>
              <a:off x="2589" y="243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88" name="Freeform 84"/>
            <p:cNvSpPr>
              <a:spLocks/>
            </p:cNvSpPr>
            <p:nvPr/>
          </p:nvSpPr>
          <p:spPr bwMode="auto">
            <a:xfrm>
              <a:off x="3153" y="1900"/>
              <a:ext cx="111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0">
                  <a:moveTo>
                    <a:pt x="55" y="0"/>
                  </a:moveTo>
                  <a:lnTo>
                    <a:pt x="111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89" name="Freeform 85"/>
            <p:cNvSpPr>
              <a:spLocks/>
            </p:cNvSpPr>
            <p:nvPr/>
          </p:nvSpPr>
          <p:spPr bwMode="auto">
            <a:xfrm>
              <a:off x="2810" y="2032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6"/>
                </a:cxn>
                <a:cxn ang="0">
                  <a:pos x="55" y="111"/>
                </a:cxn>
                <a:cxn ang="0">
                  <a:pos x="0" y="56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6"/>
                  </a:lnTo>
                  <a:lnTo>
                    <a:pt x="55" y="111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90" name="Freeform 86"/>
            <p:cNvSpPr>
              <a:spLocks/>
            </p:cNvSpPr>
            <p:nvPr/>
          </p:nvSpPr>
          <p:spPr bwMode="auto">
            <a:xfrm>
              <a:off x="2887" y="2032"/>
              <a:ext cx="111" cy="11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1" y="56"/>
                </a:cxn>
                <a:cxn ang="0">
                  <a:pos x="56" y="111"/>
                </a:cxn>
                <a:cxn ang="0">
                  <a:pos x="0" y="56"/>
                </a:cxn>
                <a:cxn ang="0">
                  <a:pos x="56" y="0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56"/>
                  </a:lnTo>
                  <a:lnTo>
                    <a:pt x="56" y="111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91" name="Freeform 87"/>
            <p:cNvSpPr>
              <a:spLocks/>
            </p:cNvSpPr>
            <p:nvPr/>
          </p:nvSpPr>
          <p:spPr bwMode="auto">
            <a:xfrm>
              <a:off x="2755" y="2165"/>
              <a:ext cx="110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lnTo>
                    <a:pt x="110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92" name="Freeform 88"/>
            <p:cNvSpPr>
              <a:spLocks/>
            </p:cNvSpPr>
            <p:nvPr/>
          </p:nvSpPr>
          <p:spPr bwMode="auto">
            <a:xfrm>
              <a:off x="3064" y="2032"/>
              <a:ext cx="111" cy="11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1" y="56"/>
                </a:cxn>
                <a:cxn ang="0">
                  <a:pos x="56" y="111"/>
                </a:cxn>
                <a:cxn ang="0">
                  <a:pos x="0" y="56"/>
                </a:cxn>
                <a:cxn ang="0">
                  <a:pos x="56" y="0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56"/>
                  </a:lnTo>
                  <a:lnTo>
                    <a:pt x="56" y="111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93" name="Freeform 89"/>
            <p:cNvSpPr>
              <a:spLocks/>
            </p:cNvSpPr>
            <p:nvPr/>
          </p:nvSpPr>
          <p:spPr bwMode="auto">
            <a:xfrm>
              <a:off x="3020" y="2032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6"/>
                </a:cxn>
                <a:cxn ang="0">
                  <a:pos x="55" y="111"/>
                </a:cxn>
                <a:cxn ang="0">
                  <a:pos x="0" y="56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6"/>
                  </a:lnTo>
                  <a:lnTo>
                    <a:pt x="55" y="111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94" name="Freeform 90"/>
            <p:cNvSpPr>
              <a:spLocks/>
            </p:cNvSpPr>
            <p:nvPr/>
          </p:nvSpPr>
          <p:spPr bwMode="auto">
            <a:xfrm>
              <a:off x="2954" y="2353"/>
              <a:ext cx="110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lnTo>
                    <a:pt x="110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95" name="Freeform 91"/>
            <p:cNvSpPr>
              <a:spLocks/>
            </p:cNvSpPr>
            <p:nvPr/>
          </p:nvSpPr>
          <p:spPr bwMode="auto">
            <a:xfrm>
              <a:off x="2887" y="2353"/>
              <a:ext cx="111" cy="11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1" y="55"/>
                </a:cxn>
                <a:cxn ang="0">
                  <a:pos x="56" y="111"/>
                </a:cxn>
                <a:cxn ang="0">
                  <a:pos x="0" y="55"/>
                </a:cxn>
                <a:cxn ang="0">
                  <a:pos x="56" y="0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55"/>
                  </a:lnTo>
                  <a:lnTo>
                    <a:pt x="56" y="111"/>
                  </a:lnTo>
                  <a:lnTo>
                    <a:pt x="0" y="5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96" name="Freeform 92"/>
            <p:cNvSpPr>
              <a:spLocks/>
            </p:cNvSpPr>
            <p:nvPr/>
          </p:nvSpPr>
          <p:spPr bwMode="auto">
            <a:xfrm>
              <a:off x="2721" y="2353"/>
              <a:ext cx="111" cy="11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1" y="55"/>
                </a:cxn>
                <a:cxn ang="0">
                  <a:pos x="56" y="111"/>
                </a:cxn>
                <a:cxn ang="0">
                  <a:pos x="0" y="55"/>
                </a:cxn>
                <a:cxn ang="0">
                  <a:pos x="56" y="0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55"/>
                  </a:lnTo>
                  <a:lnTo>
                    <a:pt x="56" y="111"/>
                  </a:lnTo>
                  <a:lnTo>
                    <a:pt x="0" y="5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97" name="Freeform 93"/>
            <p:cNvSpPr>
              <a:spLocks/>
            </p:cNvSpPr>
            <p:nvPr/>
          </p:nvSpPr>
          <p:spPr bwMode="auto">
            <a:xfrm>
              <a:off x="2589" y="2431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98" name="Freeform 94"/>
            <p:cNvSpPr>
              <a:spLocks/>
            </p:cNvSpPr>
            <p:nvPr/>
          </p:nvSpPr>
          <p:spPr bwMode="auto">
            <a:xfrm>
              <a:off x="2556" y="2541"/>
              <a:ext cx="110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lnTo>
                    <a:pt x="110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99" name="Freeform 95"/>
            <p:cNvSpPr>
              <a:spLocks/>
            </p:cNvSpPr>
            <p:nvPr/>
          </p:nvSpPr>
          <p:spPr bwMode="auto">
            <a:xfrm>
              <a:off x="2401" y="2541"/>
              <a:ext cx="110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lnTo>
                    <a:pt x="110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00" name="Freeform 96"/>
            <p:cNvSpPr>
              <a:spLocks/>
            </p:cNvSpPr>
            <p:nvPr/>
          </p:nvSpPr>
          <p:spPr bwMode="auto">
            <a:xfrm>
              <a:off x="2401" y="2541"/>
              <a:ext cx="110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lnTo>
                    <a:pt x="110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01" name="Freeform 97"/>
            <p:cNvSpPr>
              <a:spLocks/>
            </p:cNvSpPr>
            <p:nvPr/>
          </p:nvSpPr>
          <p:spPr bwMode="auto">
            <a:xfrm>
              <a:off x="2279" y="254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02" name="Freeform 98"/>
            <p:cNvSpPr>
              <a:spLocks/>
            </p:cNvSpPr>
            <p:nvPr/>
          </p:nvSpPr>
          <p:spPr bwMode="auto">
            <a:xfrm>
              <a:off x="2168" y="2840"/>
              <a:ext cx="111" cy="11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1" y="55"/>
                </a:cxn>
                <a:cxn ang="0">
                  <a:pos x="56" y="110"/>
                </a:cxn>
                <a:cxn ang="0">
                  <a:pos x="0" y="55"/>
                </a:cxn>
                <a:cxn ang="0">
                  <a:pos x="56" y="0"/>
                </a:cxn>
              </a:cxnLst>
              <a:rect l="0" t="0" r="r" b="b"/>
              <a:pathLst>
                <a:path w="111" h="110">
                  <a:moveTo>
                    <a:pt x="56" y="0"/>
                  </a:moveTo>
                  <a:lnTo>
                    <a:pt x="111" y="55"/>
                  </a:lnTo>
                  <a:lnTo>
                    <a:pt x="56" y="110"/>
                  </a:lnTo>
                  <a:lnTo>
                    <a:pt x="0" y="5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03" name="Freeform 99"/>
            <p:cNvSpPr>
              <a:spLocks/>
            </p:cNvSpPr>
            <p:nvPr/>
          </p:nvSpPr>
          <p:spPr bwMode="auto">
            <a:xfrm>
              <a:off x="2279" y="2541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04" name="Freeform 100"/>
            <p:cNvSpPr>
              <a:spLocks/>
            </p:cNvSpPr>
            <p:nvPr/>
          </p:nvSpPr>
          <p:spPr bwMode="auto">
            <a:xfrm>
              <a:off x="2135" y="2906"/>
              <a:ext cx="111" cy="11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1" y="55"/>
                </a:cxn>
                <a:cxn ang="0">
                  <a:pos x="56" y="111"/>
                </a:cxn>
                <a:cxn ang="0">
                  <a:pos x="0" y="55"/>
                </a:cxn>
                <a:cxn ang="0">
                  <a:pos x="56" y="0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55"/>
                  </a:lnTo>
                  <a:lnTo>
                    <a:pt x="56" y="111"/>
                  </a:lnTo>
                  <a:lnTo>
                    <a:pt x="0" y="5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05" name="Freeform 101"/>
            <p:cNvSpPr>
              <a:spLocks/>
            </p:cNvSpPr>
            <p:nvPr/>
          </p:nvSpPr>
          <p:spPr bwMode="auto">
            <a:xfrm>
              <a:off x="2080" y="2906"/>
              <a:ext cx="111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1">
                  <a:moveTo>
                    <a:pt x="55" y="0"/>
                  </a:moveTo>
                  <a:lnTo>
                    <a:pt x="111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06" name="Freeform 102"/>
            <p:cNvSpPr>
              <a:spLocks/>
            </p:cNvSpPr>
            <p:nvPr/>
          </p:nvSpPr>
          <p:spPr bwMode="auto">
            <a:xfrm>
              <a:off x="2025" y="2906"/>
              <a:ext cx="110" cy="11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1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1">
                  <a:moveTo>
                    <a:pt x="55" y="0"/>
                  </a:moveTo>
                  <a:lnTo>
                    <a:pt x="110" y="55"/>
                  </a:lnTo>
                  <a:lnTo>
                    <a:pt x="55" y="111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07" name="Freeform 103"/>
            <p:cNvSpPr>
              <a:spLocks/>
            </p:cNvSpPr>
            <p:nvPr/>
          </p:nvSpPr>
          <p:spPr bwMode="auto">
            <a:xfrm>
              <a:off x="1516" y="2984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08" name="Freeform 104"/>
            <p:cNvSpPr>
              <a:spLocks/>
            </p:cNvSpPr>
            <p:nvPr/>
          </p:nvSpPr>
          <p:spPr bwMode="auto">
            <a:xfrm>
              <a:off x="1549" y="2984"/>
              <a:ext cx="111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1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1" h="110">
                  <a:moveTo>
                    <a:pt x="55" y="0"/>
                  </a:moveTo>
                  <a:lnTo>
                    <a:pt x="111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09" name="Freeform 105"/>
            <p:cNvSpPr>
              <a:spLocks/>
            </p:cNvSpPr>
            <p:nvPr/>
          </p:nvSpPr>
          <p:spPr bwMode="auto">
            <a:xfrm>
              <a:off x="1516" y="2984"/>
              <a:ext cx="110" cy="11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110" y="55"/>
                </a:cxn>
                <a:cxn ang="0">
                  <a:pos x="55" y="110"/>
                </a:cxn>
                <a:cxn ang="0">
                  <a:pos x="0" y="55"/>
                </a:cxn>
                <a:cxn ang="0">
                  <a:pos x="55" y="0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110" y="55"/>
                  </a:lnTo>
                  <a:lnTo>
                    <a:pt x="55" y="110"/>
                  </a:lnTo>
                  <a:lnTo>
                    <a:pt x="0" y="5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10" name="Line 106"/>
            <p:cNvSpPr>
              <a:spLocks noChangeShapeType="1"/>
            </p:cNvSpPr>
            <p:nvPr/>
          </p:nvSpPr>
          <p:spPr bwMode="auto">
            <a:xfrm>
              <a:off x="4790" y="971"/>
              <a:ext cx="1" cy="25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11" name="Line 107"/>
            <p:cNvSpPr>
              <a:spLocks noChangeShapeType="1"/>
            </p:cNvSpPr>
            <p:nvPr/>
          </p:nvSpPr>
          <p:spPr bwMode="auto">
            <a:xfrm>
              <a:off x="4746" y="3514"/>
              <a:ext cx="8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12" name="Line 108"/>
            <p:cNvSpPr>
              <a:spLocks noChangeShapeType="1"/>
            </p:cNvSpPr>
            <p:nvPr/>
          </p:nvSpPr>
          <p:spPr bwMode="auto">
            <a:xfrm>
              <a:off x="4746" y="2663"/>
              <a:ext cx="8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13" name="Line 109"/>
            <p:cNvSpPr>
              <a:spLocks noChangeShapeType="1"/>
            </p:cNvSpPr>
            <p:nvPr/>
          </p:nvSpPr>
          <p:spPr bwMode="auto">
            <a:xfrm>
              <a:off x="4746" y="1822"/>
              <a:ext cx="8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14" name="Line 110"/>
            <p:cNvSpPr>
              <a:spLocks noChangeShapeType="1"/>
            </p:cNvSpPr>
            <p:nvPr/>
          </p:nvSpPr>
          <p:spPr bwMode="auto">
            <a:xfrm>
              <a:off x="4746" y="971"/>
              <a:ext cx="8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15" name="Rectangle 111"/>
            <p:cNvSpPr>
              <a:spLocks noChangeArrowheads="1"/>
            </p:cNvSpPr>
            <p:nvPr/>
          </p:nvSpPr>
          <p:spPr bwMode="auto">
            <a:xfrm>
              <a:off x="4292" y="1048"/>
              <a:ext cx="100" cy="100"/>
            </a:xfrm>
            <a:prstGeom prst="rect">
              <a:avLst/>
            </a:prstGeom>
            <a:solidFill>
              <a:srgbClr val="004586"/>
            </a:solidFill>
            <a:ln w="11">
              <a:solidFill>
                <a:srgbClr val="00458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16" name="Rectangle 112"/>
            <p:cNvSpPr>
              <a:spLocks noChangeArrowheads="1"/>
            </p:cNvSpPr>
            <p:nvPr/>
          </p:nvSpPr>
          <p:spPr bwMode="auto">
            <a:xfrm>
              <a:off x="4292" y="1103"/>
              <a:ext cx="100" cy="100"/>
            </a:xfrm>
            <a:prstGeom prst="rect">
              <a:avLst/>
            </a:prstGeom>
            <a:solidFill>
              <a:srgbClr val="004586"/>
            </a:solidFill>
            <a:ln w="11">
              <a:solidFill>
                <a:srgbClr val="00458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17" name="Rectangle 113"/>
            <p:cNvSpPr>
              <a:spLocks noChangeArrowheads="1"/>
            </p:cNvSpPr>
            <p:nvPr/>
          </p:nvSpPr>
          <p:spPr bwMode="auto">
            <a:xfrm>
              <a:off x="3905" y="1490"/>
              <a:ext cx="100" cy="100"/>
            </a:xfrm>
            <a:prstGeom prst="rect">
              <a:avLst/>
            </a:prstGeom>
            <a:solidFill>
              <a:srgbClr val="004586"/>
            </a:solidFill>
            <a:ln w="11">
              <a:solidFill>
                <a:srgbClr val="00458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18" name="Rectangle 114"/>
            <p:cNvSpPr>
              <a:spLocks noChangeArrowheads="1"/>
            </p:cNvSpPr>
            <p:nvPr/>
          </p:nvSpPr>
          <p:spPr bwMode="auto">
            <a:xfrm>
              <a:off x="3905" y="1612"/>
              <a:ext cx="100" cy="100"/>
            </a:xfrm>
            <a:prstGeom prst="rect">
              <a:avLst/>
            </a:prstGeom>
            <a:solidFill>
              <a:srgbClr val="004586"/>
            </a:solidFill>
            <a:ln w="11">
              <a:solidFill>
                <a:srgbClr val="00458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19" name="Rectangle 115"/>
            <p:cNvSpPr>
              <a:spLocks noChangeArrowheads="1"/>
            </p:cNvSpPr>
            <p:nvPr/>
          </p:nvSpPr>
          <p:spPr bwMode="auto">
            <a:xfrm>
              <a:off x="3507" y="1822"/>
              <a:ext cx="99" cy="100"/>
            </a:xfrm>
            <a:prstGeom prst="rect">
              <a:avLst/>
            </a:prstGeom>
            <a:solidFill>
              <a:srgbClr val="004586"/>
            </a:solidFill>
            <a:ln w="11">
              <a:solidFill>
                <a:srgbClr val="00458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20" name="Rectangle 116"/>
            <p:cNvSpPr>
              <a:spLocks noChangeArrowheads="1"/>
            </p:cNvSpPr>
            <p:nvPr/>
          </p:nvSpPr>
          <p:spPr bwMode="auto">
            <a:xfrm>
              <a:off x="3120" y="1767"/>
              <a:ext cx="99" cy="99"/>
            </a:xfrm>
            <a:prstGeom prst="rect">
              <a:avLst/>
            </a:prstGeom>
            <a:solidFill>
              <a:srgbClr val="004586"/>
            </a:solidFill>
            <a:ln w="11">
              <a:solidFill>
                <a:srgbClr val="00458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21" name="Rectangle 117"/>
            <p:cNvSpPr>
              <a:spLocks noChangeArrowheads="1"/>
            </p:cNvSpPr>
            <p:nvPr/>
          </p:nvSpPr>
          <p:spPr bwMode="auto">
            <a:xfrm>
              <a:off x="2522" y="1789"/>
              <a:ext cx="100" cy="100"/>
            </a:xfrm>
            <a:prstGeom prst="rect">
              <a:avLst/>
            </a:prstGeom>
            <a:solidFill>
              <a:srgbClr val="004586"/>
            </a:solidFill>
            <a:ln w="11">
              <a:solidFill>
                <a:srgbClr val="00458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22" name="Rectangle 118"/>
            <p:cNvSpPr>
              <a:spLocks noChangeArrowheads="1"/>
            </p:cNvSpPr>
            <p:nvPr/>
          </p:nvSpPr>
          <p:spPr bwMode="auto">
            <a:xfrm>
              <a:off x="2334" y="2176"/>
              <a:ext cx="100" cy="100"/>
            </a:xfrm>
            <a:prstGeom prst="rect">
              <a:avLst/>
            </a:prstGeom>
            <a:solidFill>
              <a:srgbClr val="004586"/>
            </a:solidFill>
            <a:ln w="11">
              <a:solidFill>
                <a:srgbClr val="00458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23" name="Rectangle 119"/>
            <p:cNvSpPr>
              <a:spLocks noChangeArrowheads="1"/>
            </p:cNvSpPr>
            <p:nvPr/>
          </p:nvSpPr>
          <p:spPr bwMode="auto">
            <a:xfrm>
              <a:off x="2135" y="2530"/>
              <a:ext cx="100" cy="100"/>
            </a:xfrm>
            <a:prstGeom prst="rect">
              <a:avLst/>
            </a:prstGeom>
            <a:solidFill>
              <a:srgbClr val="004586"/>
            </a:solidFill>
            <a:ln w="11">
              <a:solidFill>
                <a:srgbClr val="00458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24" name="Rectangle 120"/>
            <p:cNvSpPr>
              <a:spLocks noChangeArrowheads="1"/>
            </p:cNvSpPr>
            <p:nvPr/>
          </p:nvSpPr>
          <p:spPr bwMode="auto">
            <a:xfrm>
              <a:off x="1748" y="2784"/>
              <a:ext cx="100" cy="100"/>
            </a:xfrm>
            <a:prstGeom prst="rect">
              <a:avLst/>
            </a:prstGeom>
            <a:solidFill>
              <a:srgbClr val="004586"/>
            </a:solidFill>
            <a:ln w="11">
              <a:solidFill>
                <a:srgbClr val="00458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25" name="Rectangle 121"/>
            <p:cNvSpPr>
              <a:spLocks noChangeArrowheads="1"/>
            </p:cNvSpPr>
            <p:nvPr/>
          </p:nvSpPr>
          <p:spPr bwMode="auto">
            <a:xfrm>
              <a:off x="376" y="3437"/>
              <a:ext cx="708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1.00E+006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26" name="Rectangle 122"/>
            <p:cNvSpPr>
              <a:spLocks noChangeArrowheads="1"/>
            </p:cNvSpPr>
            <p:nvPr/>
          </p:nvSpPr>
          <p:spPr bwMode="auto">
            <a:xfrm>
              <a:off x="376" y="2807"/>
              <a:ext cx="708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1.00E+007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27" name="Rectangle 123"/>
            <p:cNvSpPr>
              <a:spLocks noChangeArrowheads="1"/>
            </p:cNvSpPr>
            <p:nvPr/>
          </p:nvSpPr>
          <p:spPr bwMode="auto">
            <a:xfrm>
              <a:off x="376" y="2165"/>
              <a:ext cx="708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1.00E+008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28" name="Rectangle 124"/>
            <p:cNvSpPr>
              <a:spLocks noChangeArrowheads="1"/>
            </p:cNvSpPr>
            <p:nvPr/>
          </p:nvSpPr>
          <p:spPr bwMode="auto">
            <a:xfrm>
              <a:off x="376" y="1535"/>
              <a:ext cx="708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1.00E+009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29" name="Rectangle 125"/>
            <p:cNvSpPr>
              <a:spLocks noChangeArrowheads="1"/>
            </p:cNvSpPr>
            <p:nvPr/>
          </p:nvSpPr>
          <p:spPr bwMode="auto">
            <a:xfrm>
              <a:off x="376" y="893"/>
              <a:ext cx="708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1.00E+010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30" name="Rectangle 126"/>
            <p:cNvSpPr>
              <a:spLocks noChangeArrowheads="1"/>
            </p:cNvSpPr>
            <p:nvPr/>
          </p:nvSpPr>
          <p:spPr bwMode="auto">
            <a:xfrm>
              <a:off x="893" y="3614"/>
              <a:ext cx="27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1993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31" name="Rectangle 127"/>
            <p:cNvSpPr>
              <a:spLocks noChangeArrowheads="1"/>
            </p:cNvSpPr>
            <p:nvPr/>
          </p:nvSpPr>
          <p:spPr bwMode="auto">
            <a:xfrm>
              <a:off x="1441" y="3614"/>
              <a:ext cx="27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1995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32" name="Rectangle 128"/>
            <p:cNvSpPr>
              <a:spLocks noChangeArrowheads="1"/>
            </p:cNvSpPr>
            <p:nvPr/>
          </p:nvSpPr>
          <p:spPr bwMode="auto">
            <a:xfrm>
              <a:off x="1968" y="3614"/>
              <a:ext cx="27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1998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33" name="Rectangle 129"/>
            <p:cNvSpPr>
              <a:spLocks noChangeArrowheads="1"/>
            </p:cNvSpPr>
            <p:nvPr/>
          </p:nvSpPr>
          <p:spPr bwMode="auto">
            <a:xfrm>
              <a:off x="2508" y="3614"/>
              <a:ext cx="27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2001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34" name="Rectangle 130"/>
            <p:cNvSpPr>
              <a:spLocks noChangeArrowheads="1"/>
            </p:cNvSpPr>
            <p:nvPr/>
          </p:nvSpPr>
          <p:spPr bwMode="auto">
            <a:xfrm>
              <a:off x="3048" y="3614"/>
              <a:ext cx="27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2004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35" name="Rectangle 131"/>
            <p:cNvSpPr>
              <a:spLocks noChangeArrowheads="1"/>
            </p:cNvSpPr>
            <p:nvPr/>
          </p:nvSpPr>
          <p:spPr bwMode="auto">
            <a:xfrm>
              <a:off x="3588" y="3614"/>
              <a:ext cx="27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2006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36" name="Rectangle 132"/>
            <p:cNvSpPr>
              <a:spLocks noChangeArrowheads="1"/>
            </p:cNvSpPr>
            <p:nvPr/>
          </p:nvSpPr>
          <p:spPr bwMode="auto">
            <a:xfrm>
              <a:off x="4122" y="3614"/>
              <a:ext cx="27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2009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37" name="Rectangle 133"/>
            <p:cNvSpPr>
              <a:spLocks noChangeArrowheads="1"/>
            </p:cNvSpPr>
            <p:nvPr/>
          </p:nvSpPr>
          <p:spPr bwMode="auto">
            <a:xfrm>
              <a:off x="4662" y="3614"/>
              <a:ext cx="27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2012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38" name="Rectangle 134"/>
            <p:cNvSpPr>
              <a:spLocks noChangeArrowheads="1"/>
            </p:cNvSpPr>
            <p:nvPr/>
          </p:nvSpPr>
          <p:spPr bwMode="auto">
            <a:xfrm>
              <a:off x="4901" y="3426"/>
              <a:ext cx="387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39" name="Rectangle 135"/>
            <p:cNvSpPr>
              <a:spLocks noChangeArrowheads="1"/>
            </p:cNvSpPr>
            <p:nvPr/>
          </p:nvSpPr>
          <p:spPr bwMode="auto">
            <a:xfrm>
              <a:off x="4901" y="2574"/>
              <a:ext cx="465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40" name="Rectangle 136"/>
            <p:cNvSpPr>
              <a:spLocks noChangeArrowheads="1"/>
            </p:cNvSpPr>
            <p:nvPr/>
          </p:nvSpPr>
          <p:spPr bwMode="auto">
            <a:xfrm>
              <a:off x="4901" y="1734"/>
              <a:ext cx="542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100000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41" name="Rectangle 137"/>
            <p:cNvSpPr>
              <a:spLocks noChangeArrowheads="1"/>
            </p:cNvSpPr>
            <p:nvPr/>
          </p:nvSpPr>
          <p:spPr bwMode="auto">
            <a:xfrm>
              <a:off x="4901" y="882"/>
              <a:ext cx="631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1000000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42" name="Rectangle 138"/>
            <p:cNvSpPr>
              <a:spLocks noChangeArrowheads="1"/>
            </p:cNvSpPr>
            <p:nvPr/>
          </p:nvSpPr>
          <p:spPr bwMode="auto">
            <a:xfrm>
              <a:off x="3308" y="2829"/>
              <a:ext cx="1261" cy="46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43" name="Freeform 139"/>
            <p:cNvSpPr>
              <a:spLocks/>
            </p:cNvSpPr>
            <p:nvPr/>
          </p:nvSpPr>
          <p:spPr bwMode="auto">
            <a:xfrm>
              <a:off x="3363" y="2917"/>
              <a:ext cx="89" cy="89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89" y="44"/>
                </a:cxn>
                <a:cxn ang="0">
                  <a:pos x="44" y="89"/>
                </a:cxn>
                <a:cxn ang="0">
                  <a:pos x="0" y="44"/>
                </a:cxn>
                <a:cxn ang="0">
                  <a:pos x="44" y="0"/>
                </a:cxn>
              </a:cxnLst>
              <a:rect l="0" t="0" r="r" b="b"/>
              <a:pathLst>
                <a:path w="89" h="89">
                  <a:moveTo>
                    <a:pt x="44" y="0"/>
                  </a:moveTo>
                  <a:lnTo>
                    <a:pt x="89" y="44"/>
                  </a:lnTo>
                  <a:lnTo>
                    <a:pt x="44" y="89"/>
                  </a:lnTo>
                  <a:lnTo>
                    <a:pt x="0" y="4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BBE0E3"/>
            </a:solidFill>
            <a:ln w="11">
              <a:solidFill>
                <a:srgbClr val="BBE0E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44" name="Rectangle 140"/>
            <p:cNvSpPr>
              <a:spLocks noChangeArrowheads="1"/>
            </p:cNvSpPr>
            <p:nvPr/>
          </p:nvSpPr>
          <p:spPr bwMode="auto">
            <a:xfrm>
              <a:off x="3485" y="2862"/>
              <a:ext cx="1117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CPU Transistors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45" name="Rectangle 141"/>
            <p:cNvSpPr>
              <a:spLocks noChangeArrowheads="1"/>
            </p:cNvSpPr>
            <p:nvPr/>
          </p:nvSpPr>
          <p:spPr bwMode="auto">
            <a:xfrm>
              <a:off x="3363" y="3149"/>
              <a:ext cx="78" cy="78"/>
            </a:xfrm>
            <a:prstGeom prst="rect">
              <a:avLst/>
            </a:prstGeom>
            <a:solidFill>
              <a:srgbClr val="004586"/>
            </a:solidFill>
            <a:ln w="11">
              <a:solidFill>
                <a:srgbClr val="00458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46" name="Rectangle 142"/>
            <p:cNvSpPr>
              <a:spLocks noChangeArrowheads="1"/>
            </p:cNvSpPr>
            <p:nvPr/>
          </p:nvSpPr>
          <p:spPr bwMode="auto">
            <a:xfrm>
              <a:off x="3485" y="3094"/>
              <a:ext cx="1106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FPGA Registers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5" name="Slide Number Placeholder 1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2973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1U Form Factor </a:t>
            </a:r>
          </a:p>
          <a:p>
            <a:r>
              <a:rPr lang="en-GB" dirty="0"/>
              <a:t>4x MAX3 cards </a:t>
            </a:r>
            <a:br>
              <a:rPr lang="en-GB" dirty="0"/>
            </a:br>
            <a:r>
              <a:rPr lang="en-GB" dirty="0"/>
              <a:t>with Virtex-6 </a:t>
            </a:r>
            <a:r>
              <a:rPr lang="en-GB" dirty="0" smtClean="0"/>
              <a:t>FPGAs</a:t>
            </a:r>
          </a:p>
          <a:p>
            <a:r>
              <a:rPr lang="en-GB" dirty="0" smtClean="0"/>
              <a:t>12 Intel Xeon cores</a:t>
            </a:r>
          </a:p>
          <a:p>
            <a:r>
              <a:rPr lang="en-GB" dirty="0" smtClean="0"/>
              <a:t>Up to 192GB FPGA RAM</a:t>
            </a:r>
          </a:p>
          <a:p>
            <a:r>
              <a:rPr lang="en-GB" dirty="0" smtClean="0"/>
              <a:t>Up to 192GB host RAM</a:t>
            </a:r>
          </a:p>
          <a:p>
            <a:r>
              <a:rPr lang="en-GB" i="1" dirty="0" err="1" smtClean="0"/>
              <a:t>MaxRing</a:t>
            </a:r>
            <a:r>
              <a:rPr lang="en-GB" dirty="0" smtClean="0"/>
              <a:t> interconnect</a:t>
            </a:r>
            <a:endParaRPr lang="en-GB" i="1" dirty="0" smtClean="0"/>
          </a:p>
          <a:p>
            <a:r>
              <a:rPr lang="en-GB" dirty="0" err="1" smtClean="0"/>
              <a:t>Infiniband</a:t>
            </a:r>
            <a:r>
              <a:rPr lang="en-GB" dirty="0" smtClean="0"/>
              <a:t>/10GE</a:t>
            </a:r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High Density Compute with FPGAs</a:t>
            </a:r>
            <a:endParaRPr lang="en-US" dirty="0"/>
          </a:p>
        </p:txBody>
      </p:sp>
      <p:pic>
        <p:nvPicPr>
          <p:cNvPr id="107521" name="Picture 1" descr="Y:\maxeler\MaxelerInc\salesInc\marketing\Products\MaxNode\photos\maxnode_shad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9583" y="1074359"/>
            <a:ext cx="4174820" cy="2560229"/>
          </a:xfrm>
          <a:prstGeom prst="rect">
            <a:avLst/>
          </a:prstGeom>
          <a:noFill/>
        </p:spPr>
      </p:pic>
      <p:pic>
        <p:nvPicPr>
          <p:cNvPr id="7" name="Picture 2" descr="Y:\maxeler\MaxelerInc\salesInc\marketing\Products\MAX3\photos\heatsink-off\front_no_heatsi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2398" y="3675234"/>
            <a:ext cx="3915784" cy="2346054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+mj-lt"/>
              <a:buAutoNum type="arabicPeriod"/>
            </a:pPr>
            <a:r>
              <a:rPr lang="en-US" sz="1600" dirty="0" smtClean="0"/>
              <a:t>Given a computer system which is never limited by the memory bus with N Mb memory and a processor with 2 ALUs (write down any additional assumptions you make). For each of the points below write a pseudo program which is limited in performance by:</a:t>
            </a:r>
          </a:p>
          <a:p>
            <a:pPr marL="742950" lvl="2" indent="-342900">
              <a:buFont typeface="+mj-lt"/>
              <a:buAutoNum type="alphaLcParenR"/>
            </a:pPr>
            <a:r>
              <a:rPr lang="en-US" sz="1600" dirty="0" smtClean="0"/>
              <a:t>Memory access latency</a:t>
            </a:r>
          </a:p>
          <a:p>
            <a:pPr marL="742950" lvl="2" indent="-342900">
              <a:buFont typeface="+mj-lt"/>
              <a:buAutoNum type="alphaLcParenR"/>
            </a:pPr>
            <a:r>
              <a:rPr lang="en-US" sz="1600" dirty="0" smtClean="0"/>
              <a:t>Memory size  </a:t>
            </a:r>
          </a:p>
          <a:p>
            <a:pPr marL="742950" lvl="2" indent="-342900">
              <a:buFont typeface="+mj-lt"/>
              <a:buAutoNum type="alphaLcParenR"/>
            </a:pPr>
            <a:r>
              <a:rPr lang="en-US" sz="1600" dirty="0" smtClean="0"/>
              <a:t>Processor ALU resources</a:t>
            </a:r>
          </a:p>
          <a:p>
            <a:pPr eaLnBrk="1" hangingPunct="1">
              <a:buFont typeface="+mj-lt"/>
              <a:buAutoNum type="arabicPeriod"/>
            </a:pPr>
            <a:endParaRPr lang="en-US" sz="1600" dirty="0" smtClean="0"/>
          </a:p>
          <a:p>
            <a:pPr eaLnBrk="1" hangingPunct="1">
              <a:buFont typeface="+mj-lt"/>
              <a:buAutoNum type="arabicPeriod"/>
            </a:pPr>
            <a:r>
              <a:rPr lang="en-US" sz="1600" dirty="0" smtClean="0"/>
              <a:t>Find 3 research projects on the web, working on something related to this lecture and describe what they do and why in your own words.</a:t>
            </a: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Exercises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Rise of x86 Supercomputers</a:t>
            </a:r>
            <a:endParaRPr lang="en-GB" dirty="0"/>
          </a:p>
        </p:txBody>
      </p:sp>
      <p:pic>
        <p:nvPicPr>
          <p:cNvPr id="5" name="Picture 4" descr="TOP500_RiseOfIntel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6406" y="1052736"/>
            <a:ext cx="5634188" cy="50761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1 </a:t>
            </a:r>
            <a:r>
              <a:rPr lang="en-GB" dirty="0" err="1" smtClean="0"/>
              <a:t>exaflop</a:t>
            </a:r>
            <a:r>
              <a:rPr lang="en-GB" dirty="0" smtClean="0"/>
              <a:t> = 10</a:t>
            </a:r>
            <a:r>
              <a:rPr lang="en-GB" baseline="30000" dirty="0" smtClean="0"/>
              <a:t>18</a:t>
            </a:r>
            <a:r>
              <a:rPr lang="en-GB" dirty="0" smtClean="0"/>
              <a:t> FLOPS</a:t>
            </a:r>
          </a:p>
          <a:p>
            <a:r>
              <a:rPr lang="en-GB" dirty="0" smtClean="0"/>
              <a:t>Using processor cores with 8FLOPS/clock at 2.5GHz</a:t>
            </a:r>
          </a:p>
          <a:p>
            <a:r>
              <a:rPr lang="en-GB" b="1" dirty="0" smtClean="0"/>
              <a:t>50M CPU cores</a:t>
            </a:r>
          </a:p>
          <a:p>
            <a:r>
              <a:rPr lang="en-GB" dirty="0" smtClean="0"/>
              <a:t>What about power?</a:t>
            </a:r>
          </a:p>
          <a:p>
            <a:pPr lvl="1"/>
            <a:r>
              <a:rPr lang="en-GB" dirty="0" smtClean="0"/>
              <a:t>Assume power envelope of 100W per chip</a:t>
            </a:r>
          </a:p>
          <a:p>
            <a:pPr lvl="1"/>
            <a:r>
              <a:rPr lang="en-GB" dirty="0" smtClean="0"/>
              <a:t>Moore’s Law scaling: 6 cores today </a:t>
            </a:r>
            <a:r>
              <a:rPr lang="en-GB" dirty="0" smtClean="0">
                <a:sym typeface="Wingdings" pitchFamily="2" charset="2"/>
              </a:rPr>
              <a:t> ~100 cores/chip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500k CPU chips</a:t>
            </a:r>
          </a:p>
          <a:p>
            <a:r>
              <a:rPr lang="en-GB" b="1" dirty="0" smtClean="0">
                <a:sym typeface="Wingdings" pitchFamily="2" charset="2"/>
              </a:rPr>
              <a:t>50MW</a:t>
            </a:r>
            <a:r>
              <a:rPr lang="en-GB" dirty="0" smtClean="0">
                <a:sym typeface="Wingdings" pitchFamily="2" charset="2"/>
              </a:rPr>
              <a:t> (</a:t>
            </a:r>
            <a:r>
              <a:rPr lang="en-GB" i="1" dirty="0" smtClean="0">
                <a:sym typeface="Wingdings" pitchFamily="2" charset="2"/>
              </a:rPr>
              <a:t>just for CPUs!) </a:t>
            </a:r>
            <a:r>
              <a:rPr lang="en-GB" b="1" dirty="0" smtClean="0">
                <a:sym typeface="Wingdings" pitchFamily="2" charset="2"/>
              </a:rPr>
              <a:t> 100MW likely</a:t>
            </a:r>
          </a:p>
          <a:p>
            <a:r>
              <a:rPr lang="en-GB" dirty="0" smtClean="0">
                <a:sym typeface="Wingdings" pitchFamily="2" charset="2"/>
              </a:rPr>
              <a:t>‘Jaguar’ power consumption: 6MW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98A8B99-9408-4755-83CD-5550CF8601E7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Exaflop</a:t>
            </a:r>
            <a:r>
              <a:rPr lang="en-GB" dirty="0" smtClean="0"/>
              <a:t> Supercomputer (2018)</a:t>
            </a:r>
            <a:endParaRPr lang="en-GB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3060834" y="866287"/>
            <a:ext cx="4456497" cy="1357162"/>
          </a:xfrm>
          <a:prstGeom prst="wedgeRoundRectCallout">
            <a:avLst>
              <a:gd name="adj1" fmla="val -43496"/>
              <a:gd name="adj2" fmla="val 70850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How do we program this?</a:t>
            </a:r>
            <a:endParaRPr lang="en-GB" sz="28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572000" y="3319115"/>
            <a:ext cx="4456497" cy="1357162"/>
          </a:xfrm>
          <a:prstGeom prst="wedgeRoundRectCallout">
            <a:avLst>
              <a:gd name="adj1" fmla="val -38313"/>
              <a:gd name="adj2" fmla="val 69432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Who pays for this?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50M cores look like?</a:t>
            </a:r>
            <a:endParaRPr lang="en-GB" dirty="0"/>
          </a:p>
        </p:txBody>
      </p:sp>
      <p:pic>
        <p:nvPicPr>
          <p:cNvPr id="6" name="Content Placeholder 4" descr="TOP500_NumberOfProcessors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18905"/>
            <a:ext cx="4038600" cy="3613891"/>
          </a:xfrm>
          <a:ln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Spatial decomposition on a 10000</a:t>
            </a:r>
            <a:r>
              <a:rPr lang="en-GB" baseline="30000" dirty="0" smtClean="0"/>
              <a:t>3</a:t>
            </a:r>
            <a:r>
              <a:rPr lang="en-GB" dirty="0" smtClean="0"/>
              <a:t> regular grid</a:t>
            </a:r>
          </a:p>
          <a:p>
            <a:r>
              <a:rPr lang="en-GB" dirty="0" smtClean="0"/>
              <a:t>1.0 </a:t>
            </a:r>
            <a:r>
              <a:rPr lang="en-GB" dirty="0" err="1" smtClean="0"/>
              <a:t>Terapoints</a:t>
            </a:r>
            <a:endParaRPr lang="en-GB" dirty="0" smtClean="0"/>
          </a:p>
          <a:p>
            <a:r>
              <a:rPr lang="en-GB" dirty="0" smtClean="0"/>
              <a:t>20k points per core</a:t>
            </a:r>
          </a:p>
          <a:p>
            <a:r>
              <a:rPr lang="en-GB" dirty="0" smtClean="0"/>
              <a:t>27</a:t>
            </a:r>
            <a:r>
              <a:rPr lang="en-GB" baseline="30000" dirty="0" smtClean="0"/>
              <a:t>3</a:t>
            </a:r>
            <a:r>
              <a:rPr lang="en-GB" dirty="0" smtClean="0"/>
              <a:t> region per core</a:t>
            </a:r>
          </a:p>
          <a:p>
            <a:r>
              <a:rPr lang="en-GB" dirty="0" smtClean="0"/>
              <a:t>Computing a 13x13x13 convolution stencil:</a:t>
            </a:r>
            <a:br>
              <a:rPr lang="en-GB" dirty="0" smtClean="0"/>
            </a:br>
            <a:r>
              <a:rPr lang="en-GB" i="1" dirty="0" smtClean="0"/>
              <a:t>66% halo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98A8B99-9408-4755-83CD-5550CF8601E7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Power Efficiency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676456" cy="5107795"/>
          </a:xfrm>
        </p:spPr>
        <p:txBody>
          <a:bodyPr>
            <a:normAutofit/>
          </a:bodyPr>
          <a:lstStyle/>
          <a:p>
            <a:r>
              <a:rPr lang="en-GB" dirty="0" smtClean="0"/>
              <a:t>Green500 list identifies the most energy efficient supercomputers from the Top500 list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At 1.6 GFLOPs/W; 1 </a:t>
            </a:r>
            <a:r>
              <a:rPr lang="en-GB" dirty="0" err="1" smtClean="0"/>
              <a:t>exaflop</a:t>
            </a:r>
            <a:r>
              <a:rPr lang="en-GB" dirty="0" smtClean="0"/>
              <a:t> = 625MW</a:t>
            </a:r>
          </a:p>
          <a:p>
            <a:r>
              <a:rPr lang="en-GB" dirty="0" smtClean="0"/>
              <a:t>To deliver 1 </a:t>
            </a:r>
            <a:r>
              <a:rPr lang="en-GB" dirty="0" err="1" smtClean="0"/>
              <a:t>Exaflop</a:t>
            </a:r>
            <a:r>
              <a:rPr lang="en-GB" dirty="0" smtClean="0"/>
              <a:t> at 6MW we need 170 GFLOPS/W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8A8B99-9408-4755-83CD-5550CF8601E7}" type="slidenum">
              <a:rPr lang="en-GB" smtClean="0"/>
              <a:pPr/>
              <a:t>6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49932" y="2410025"/>
          <a:ext cx="5663386" cy="19994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31693"/>
                <a:gridCol w="2831693"/>
              </a:tblGrid>
              <a:tr h="432803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Power efficiency (GFLOPS/W)</a:t>
                      </a:r>
                      <a:endParaRPr lang="en-GB" sz="2000" dirty="0"/>
                    </a:p>
                  </a:txBody>
                  <a:tcPr/>
                </a:tc>
              </a:tr>
              <a:tr h="4328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Best (</a:t>
                      </a:r>
                      <a:r>
                        <a:rPr lang="en-GB" sz="2000" dirty="0" err="1" smtClean="0"/>
                        <a:t>BlueGene</a:t>
                      </a:r>
                      <a:r>
                        <a:rPr lang="en-GB" sz="2000" dirty="0" smtClean="0"/>
                        <a:t>/Q)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1.6</a:t>
                      </a:r>
                      <a:endParaRPr lang="en-GB" sz="2000" dirty="0"/>
                    </a:p>
                  </a:txBody>
                  <a:tcPr/>
                </a:tc>
              </a:tr>
              <a:tr h="432803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Average accelerator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0.76</a:t>
                      </a:r>
                      <a:endParaRPr lang="en-GB" sz="2000" dirty="0"/>
                    </a:p>
                  </a:txBody>
                  <a:tcPr/>
                </a:tc>
              </a:tr>
              <a:tr h="432803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Average</a:t>
                      </a:r>
                      <a:r>
                        <a:rPr lang="en-GB" sz="2000" baseline="0" dirty="0" smtClean="0"/>
                        <a:t> non-accelerator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/>
                        <a:t>0.21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urved Left Arrow 5"/>
          <p:cNvSpPr/>
          <p:nvPr/>
        </p:nvSpPr>
        <p:spPr>
          <a:xfrm>
            <a:off x="7478830" y="3715350"/>
            <a:ext cx="327259" cy="587144"/>
          </a:xfrm>
          <a:prstGeom prst="curvedLeftArrow">
            <a:avLst>
              <a:gd name="adj1" fmla="val 0"/>
              <a:gd name="adj2" fmla="val 50000"/>
              <a:gd name="adj3" fmla="val 25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06090" y="3773103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3.6x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27785" y="3716759"/>
            <a:ext cx="3816424" cy="19442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00"/>
          </a:p>
        </p:txBody>
      </p:sp>
      <p:grpSp>
        <p:nvGrpSpPr>
          <p:cNvPr id="12" name="Group 11"/>
          <p:cNvGrpSpPr/>
          <p:nvPr/>
        </p:nvGrpSpPr>
        <p:grpSpPr>
          <a:xfrm>
            <a:off x="2627785" y="1592523"/>
            <a:ext cx="3816424" cy="1944216"/>
            <a:chOff x="467544" y="2276872"/>
            <a:chExt cx="3816424" cy="1944216"/>
          </a:xfrm>
        </p:grpSpPr>
        <p:sp>
          <p:nvSpPr>
            <p:cNvPr id="13" name="Rectangle 12"/>
            <p:cNvSpPr/>
            <p:nvPr/>
          </p:nvSpPr>
          <p:spPr>
            <a:xfrm>
              <a:off x="467544" y="2276872"/>
              <a:ext cx="1224136" cy="10081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smtClean="0"/>
                <a:t>Execution units</a:t>
              </a:r>
              <a:endParaRPr lang="en-GB" sz="13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7544" y="3284984"/>
              <a:ext cx="1224136" cy="93610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smtClean="0"/>
                <a:t>Out-of-order scheduling &amp; retirement</a:t>
              </a:r>
              <a:endParaRPr lang="en-GB" sz="13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91680" y="2276872"/>
              <a:ext cx="1296144" cy="5040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smtClean="0"/>
                <a:t>L1 data cache</a:t>
              </a:r>
              <a:endParaRPr lang="en-GB" sz="13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91680" y="2780928"/>
              <a:ext cx="1296144" cy="6480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smtClean="0"/>
                <a:t>Memory ordering and execution</a:t>
              </a:r>
              <a:endParaRPr lang="en-GB" sz="13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91680" y="3429000"/>
              <a:ext cx="1296144" cy="79208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smtClean="0"/>
                <a:t>Instruction decode and microcode</a:t>
              </a:r>
              <a:endParaRPr lang="en-GB" sz="13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87824" y="2276872"/>
              <a:ext cx="1296144" cy="720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smtClean="0"/>
                <a:t>L2 Cache &amp; </a:t>
              </a:r>
              <a:r>
                <a:rPr lang="en-GB" sz="1300" dirty="0"/>
                <a:t>i</a:t>
              </a:r>
              <a:r>
                <a:rPr lang="en-GB" sz="1300" dirty="0" smtClean="0"/>
                <a:t>nterrupt servicing</a:t>
              </a:r>
              <a:endParaRPr lang="en-GB" sz="13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87824" y="2996952"/>
              <a:ext cx="1296144" cy="3600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smtClean="0"/>
                <a:t>Paging</a:t>
              </a:r>
              <a:endParaRPr lang="en-GB" sz="13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87824" y="3356992"/>
              <a:ext cx="1296144" cy="4320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smtClean="0"/>
                <a:t>Branch prediction</a:t>
              </a:r>
              <a:endParaRPr lang="en-GB" sz="13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87824" y="3789040"/>
              <a:ext cx="1296144" cy="4320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smtClean="0"/>
                <a:t>Instruction fetch &amp; L1 cache</a:t>
              </a:r>
              <a:endParaRPr lang="en-GB" sz="13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67544" y="2276872"/>
              <a:ext cx="3816424" cy="1944216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3203849" y="3716759"/>
            <a:ext cx="2808312" cy="360313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/>
              <a:t>Memory controller</a:t>
            </a:r>
            <a:endParaRPr lang="en-GB" sz="1300" dirty="0"/>
          </a:p>
        </p:txBody>
      </p:sp>
      <p:sp>
        <p:nvSpPr>
          <p:cNvPr id="27" name="Rectangle 26"/>
          <p:cNvSpPr/>
          <p:nvPr/>
        </p:nvSpPr>
        <p:spPr>
          <a:xfrm>
            <a:off x="2808313" y="5084911"/>
            <a:ext cx="1619672" cy="57633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/>
              <a:t>Shared L3 cache</a:t>
            </a:r>
            <a:endParaRPr lang="en-GB" sz="1300" dirty="0"/>
          </a:p>
        </p:txBody>
      </p:sp>
      <p:sp>
        <p:nvSpPr>
          <p:cNvPr id="29" name="Rectangle 28"/>
          <p:cNvSpPr/>
          <p:nvPr/>
        </p:nvSpPr>
        <p:spPr>
          <a:xfrm rot="16200000">
            <a:off x="3959933" y="4976899"/>
            <a:ext cx="1152128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err="1" smtClean="0"/>
              <a:t>Uncore</a:t>
            </a:r>
            <a:endParaRPr lang="en-GB" sz="1300" dirty="0"/>
          </a:p>
        </p:txBody>
      </p:sp>
      <p:sp>
        <p:nvSpPr>
          <p:cNvPr id="30" name="Rectangle 29"/>
          <p:cNvSpPr/>
          <p:nvPr/>
        </p:nvSpPr>
        <p:spPr>
          <a:xfrm>
            <a:off x="5724129" y="4077071"/>
            <a:ext cx="540060" cy="1007839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/>
              <a:t>Core</a:t>
            </a:r>
            <a:endParaRPr lang="en-GB" sz="1300" dirty="0"/>
          </a:p>
        </p:txBody>
      </p:sp>
      <p:sp>
        <p:nvSpPr>
          <p:cNvPr id="31" name="Rectangle 30"/>
          <p:cNvSpPr/>
          <p:nvPr/>
        </p:nvSpPr>
        <p:spPr>
          <a:xfrm rot="16200000">
            <a:off x="2087725" y="4976900"/>
            <a:ext cx="1224138" cy="144014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/>
              <a:t>I/O and QPI</a:t>
            </a:r>
            <a:endParaRPr lang="en-GB" sz="1300" dirty="0"/>
          </a:p>
        </p:txBody>
      </p:sp>
      <p:sp>
        <p:nvSpPr>
          <p:cNvPr id="32" name="Rectangle 31"/>
          <p:cNvSpPr/>
          <p:nvPr/>
        </p:nvSpPr>
        <p:spPr>
          <a:xfrm rot="5400000">
            <a:off x="5832140" y="5048908"/>
            <a:ext cx="1080122" cy="144016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/>
              <a:t>I/O and QPI</a:t>
            </a:r>
            <a:endParaRPr lang="en-GB" sz="1300" dirty="0"/>
          </a:p>
        </p:txBody>
      </p:sp>
      <p:sp>
        <p:nvSpPr>
          <p:cNvPr id="34" name="Rectangle 33"/>
          <p:cNvSpPr/>
          <p:nvPr/>
        </p:nvSpPr>
        <p:spPr>
          <a:xfrm>
            <a:off x="4644009" y="5084911"/>
            <a:ext cx="1656184" cy="57633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/>
              <a:t>Shared L3 cache</a:t>
            </a:r>
            <a:endParaRPr lang="en-GB" sz="1300" dirty="0"/>
          </a:p>
        </p:txBody>
      </p:sp>
      <p:sp>
        <p:nvSpPr>
          <p:cNvPr id="35" name="Rectangle 34"/>
          <p:cNvSpPr/>
          <p:nvPr/>
        </p:nvSpPr>
        <p:spPr>
          <a:xfrm>
            <a:off x="5184069" y="4076799"/>
            <a:ext cx="540060" cy="1007839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/>
              <a:t>Core</a:t>
            </a:r>
            <a:endParaRPr lang="en-GB" sz="1300" dirty="0"/>
          </a:p>
        </p:txBody>
      </p:sp>
      <p:sp>
        <p:nvSpPr>
          <p:cNvPr id="36" name="Rectangle 35"/>
          <p:cNvSpPr/>
          <p:nvPr/>
        </p:nvSpPr>
        <p:spPr>
          <a:xfrm>
            <a:off x="4644009" y="4076799"/>
            <a:ext cx="540060" cy="1007839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/>
              <a:t>Core</a:t>
            </a:r>
            <a:endParaRPr lang="en-GB" sz="1300" dirty="0"/>
          </a:p>
        </p:txBody>
      </p:sp>
      <p:sp>
        <p:nvSpPr>
          <p:cNvPr id="37" name="Rectangle 36"/>
          <p:cNvSpPr/>
          <p:nvPr/>
        </p:nvSpPr>
        <p:spPr>
          <a:xfrm>
            <a:off x="3887925" y="4077072"/>
            <a:ext cx="540060" cy="1007839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/>
              <a:t>Core</a:t>
            </a:r>
            <a:endParaRPr lang="en-GB" sz="1300" dirty="0"/>
          </a:p>
        </p:txBody>
      </p:sp>
      <p:sp>
        <p:nvSpPr>
          <p:cNvPr id="38" name="Rectangle 37"/>
          <p:cNvSpPr/>
          <p:nvPr/>
        </p:nvSpPr>
        <p:spPr>
          <a:xfrm>
            <a:off x="3347865" y="4077072"/>
            <a:ext cx="540060" cy="1007839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/>
              <a:t>Core</a:t>
            </a:r>
            <a:endParaRPr lang="en-GB" sz="1300" dirty="0"/>
          </a:p>
        </p:txBody>
      </p:sp>
      <p:sp>
        <p:nvSpPr>
          <p:cNvPr id="39" name="Rectangle 38"/>
          <p:cNvSpPr/>
          <p:nvPr/>
        </p:nvSpPr>
        <p:spPr>
          <a:xfrm>
            <a:off x="2807805" y="4077072"/>
            <a:ext cx="540060" cy="1007839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/>
              <a:t>Core</a:t>
            </a:r>
            <a:endParaRPr lang="en-GB" sz="1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Intel 6-Core X5680 “</a:t>
            </a:r>
            <a:r>
              <a:rPr lang="en-GB" dirty="0" err="1" smtClean="0"/>
              <a:t>Westmere</a:t>
            </a:r>
            <a:r>
              <a:rPr lang="en-GB" dirty="0" smtClean="0"/>
              <a:t>”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7</a:t>
            </a:fld>
            <a:endParaRPr lang="en-GB"/>
          </a:p>
        </p:txBody>
      </p:sp>
      <p:grpSp>
        <p:nvGrpSpPr>
          <p:cNvPr id="72" name="Group 71"/>
          <p:cNvGrpSpPr/>
          <p:nvPr/>
        </p:nvGrpSpPr>
        <p:grpSpPr>
          <a:xfrm>
            <a:off x="2627784" y="1592523"/>
            <a:ext cx="3634124" cy="2857520"/>
            <a:chOff x="2627784" y="1592523"/>
            <a:chExt cx="3634124" cy="2857520"/>
          </a:xfrm>
        </p:grpSpPr>
        <p:cxnSp>
          <p:nvCxnSpPr>
            <p:cNvPr id="59" name="Straight Connector 58"/>
            <p:cNvCxnSpPr/>
            <p:nvPr/>
          </p:nvCxnSpPr>
          <p:spPr>
            <a:xfrm rot="16200000" flipV="1">
              <a:off x="1917395" y="3311025"/>
              <a:ext cx="1849408" cy="428628"/>
            </a:xfrm>
            <a:prstGeom prst="line">
              <a:avLst/>
            </a:prstGeom>
            <a:noFill/>
            <a:ln w="25400" cap="flat" cmpd="sng" algn="ctr">
              <a:solidFill>
                <a:schemeClr val="tx2"/>
              </a:solidFill>
              <a:prstDash val="solid"/>
              <a:tailEnd type="none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 rot="5400000" flipH="1" flipV="1">
              <a:off x="2672339" y="3270461"/>
              <a:ext cx="1849408" cy="509756"/>
            </a:xfrm>
            <a:prstGeom prst="line">
              <a:avLst/>
            </a:prstGeom>
            <a:noFill/>
            <a:ln w="25400" cap="flat" cmpd="sng" algn="ctr">
              <a:solidFill>
                <a:schemeClr val="tx2"/>
              </a:solidFill>
              <a:prstDash val="solid"/>
              <a:tailEnd type="none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>
            <a:xfrm flipV="1">
              <a:off x="3342165" y="1592523"/>
              <a:ext cx="500066" cy="2500330"/>
            </a:xfrm>
            <a:prstGeom prst="line">
              <a:avLst/>
            </a:prstGeom>
            <a:noFill/>
            <a:ln w="25400" cap="flat" cmpd="sng" algn="ctr">
              <a:solidFill>
                <a:schemeClr val="tx2"/>
              </a:solidFill>
              <a:prstDash val="solid"/>
              <a:tailEnd type="none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2627785" y="1592523"/>
              <a:ext cx="428628" cy="2500330"/>
            </a:xfrm>
            <a:prstGeom prst="line">
              <a:avLst/>
            </a:prstGeom>
            <a:noFill/>
            <a:ln w="25400" cap="flat" cmpd="sng" algn="ctr">
              <a:solidFill>
                <a:schemeClr val="tx2"/>
              </a:solidFill>
              <a:prstDash val="solid"/>
              <a:tailEnd type="none"/>
            </a:ln>
            <a:effectLst/>
          </p:spPr>
        </p:cxnSp>
        <p:sp>
          <p:nvSpPr>
            <p:cNvPr id="65" name="Rectangle 64"/>
            <p:cNvSpPr/>
            <p:nvPr/>
          </p:nvSpPr>
          <p:spPr>
            <a:xfrm>
              <a:off x="3056412" y="4079922"/>
              <a:ext cx="285752" cy="357190"/>
            </a:xfrm>
            <a:prstGeom prst="rect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70000"/>
                  </a:schemeClr>
                </a:gs>
                <a:gs pos="80000">
                  <a:schemeClr val="accent3">
                    <a:shade val="93000"/>
                    <a:satMod val="130000"/>
                    <a:alpha val="70000"/>
                  </a:schemeClr>
                </a:gs>
                <a:gs pos="100000">
                  <a:schemeClr val="accent3">
                    <a:shade val="94000"/>
                    <a:satMod val="135000"/>
                    <a:alpha val="7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602172" y="4079922"/>
              <a:ext cx="285752" cy="357190"/>
            </a:xfrm>
            <a:prstGeom prst="rect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70000"/>
                  </a:schemeClr>
                </a:gs>
                <a:gs pos="80000">
                  <a:schemeClr val="accent3">
                    <a:shade val="93000"/>
                    <a:satMod val="130000"/>
                    <a:alpha val="70000"/>
                  </a:schemeClr>
                </a:gs>
                <a:gs pos="100000">
                  <a:schemeClr val="accent3">
                    <a:shade val="94000"/>
                    <a:satMod val="135000"/>
                    <a:alpha val="7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139952" y="4079922"/>
              <a:ext cx="285752" cy="357190"/>
            </a:xfrm>
            <a:prstGeom prst="rect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70000"/>
                  </a:schemeClr>
                </a:gs>
                <a:gs pos="80000">
                  <a:schemeClr val="accent3">
                    <a:shade val="93000"/>
                    <a:satMod val="130000"/>
                    <a:alpha val="70000"/>
                  </a:schemeClr>
                </a:gs>
                <a:gs pos="100000">
                  <a:schemeClr val="accent3">
                    <a:shade val="94000"/>
                    <a:satMod val="135000"/>
                    <a:alpha val="7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896036" y="4079922"/>
              <a:ext cx="285752" cy="357190"/>
            </a:xfrm>
            <a:prstGeom prst="rect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70000"/>
                  </a:schemeClr>
                </a:gs>
                <a:gs pos="80000">
                  <a:schemeClr val="accent3">
                    <a:shade val="93000"/>
                    <a:satMod val="130000"/>
                    <a:alpha val="70000"/>
                  </a:schemeClr>
                </a:gs>
                <a:gs pos="100000">
                  <a:schemeClr val="accent3">
                    <a:shade val="94000"/>
                    <a:satMod val="135000"/>
                    <a:alpha val="7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438376" y="4079922"/>
              <a:ext cx="285752" cy="357190"/>
            </a:xfrm>
            <a:prstGeom prst="rect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70000"/>
                  </a:schemeClr>
                </a:gs>
                <a:gs pos="80000">
                  <a:schemeClr val="accent3">
                    <a:shade val="93000"/>
                    <a:satMod val="130000"/>
                    <a:alpha val="70000"/>
                  </a:schemeClr>
                </a:gs>
                <a:gs pos="100000">
                  <a:schemeClr val="accent3">
                    <a:shade val="94000"/>
                    <a:satMod val="135000"/>
                    <a:alpha val="7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976156" y="4079922"/>
              <a:ext cx="285752" cy="357190"/>
            </a:xfrm>
            <a:prstGeom prst="rect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70000"/>
                  </a:schemeClr>
                </a:gs>
                <a:gs pos="80000">
                  <a:schemeClr val="accent3">
                    <a:shade val="93000"/>
                    <a:satMod val="130000"/>
                    <a:alpha val="70000"/>
                  </a:schemeClr>
                </a:gs>
                <a:gs pos="100000">
                  <a:schemeClr val="accent3">
                    <a:shade val="94000"/>
                    <a:satMod val="135000"/>
                    <a:alpha val="7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627784" y="1601346"/>
              <a:ext cx="1214446" cy="999562"/>
            </a:xfrm>
            <a:prstGeom prst="rect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70000"/>
                  </a:schemeClr>
                </a:gs>
                <a:gs pos="80000">
                  <a:schemeClr val="accent3">
                    <a:shade val="93000"/>
                    <a:satMod val="130000"/>
                    <a:alpha val="70000"/>
                  </a:schemeClr>
                </a:gs>
                <a:gs pos="100000">
                  <a:schemeClr val="accent3">
                    <a:shade val="94000"/>
                    <a:satMod val="135000"/>
                    <a:alpha val="7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Computation</a:t>
              </a:r>
              <a:endParaRPr lang="en-GB" sz="1400" dirty="0"/>
            </a:p>
          </p:txBody>
        </p:sp>
      </p:grpSp>
      <p:sp>
        <p:nvSpPr>
          <p:cNvPr id="40" name="Right Brace 39"/>
          <p:cNvSpPr/>
          <p:nvPr/>
        </p:nvSpPr>
        <p:spPr>
          <a:xfrm>
            <a:off x="6588224" y="1592796"/>
            <a:ext cx="360040" cy="1944216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>
            <a:off x="6912260" y="2384884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2952328"/>
          </a:xfrm>
        </p:spPr>
        <p:txBody>
          <a:bodyPr>
            <a:normAutofit/>
          </a:bodyPr>
          <a:lstStyle/>
          <a:p>
            <a:r>
              <a:rPr lang="en-GB" dirty="0" smtClean="0"/>
              <a:t>A custom chip for a specific application</a:t>
            </a:r>
          </a:p>
          <a:p>
            <a:r>
              <a:rPr lang="en-GB" dirty="0" smtClean="0"/>
              <a:t>No instructions </a:t>
            </a:r>
            <a:r>
              <a:rPr lang="en-GB" dirty="0" smtClean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en-GB" dirty="0" smtClean="0">
                <a:solidFill>
                  <a:schemeClr val="tx2"/>
                </a:solidFill>
              </a:rPr>
              <a:t>no instruction decode logic</a:t>
            </a:r>
          </a:p>
          <a:p>
            <a:r>
              <a:rPr lang="en-GB" dirty="0" smtClean="0"/>
              <a:t>No branches </a:t>
            </a:r>
            <a:r>
              <a:rPr lang="en-GB" dirty="0" smtClean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en-GB" dirty="0" smtClean="0">
                <a:solidFill>
                  <a:schemeClr val="tx2"/>
                </a:solidFill>
              </a:rPr>
              <a:t>no branch prediction</a:t>
            </a:r>
          </a:p>
          <a:p>
            <a:r>
              <a:rPr lang="en-GB" dirty="0" smtClean="0"/>
              <a:t>Explicit parallelism </a:t>
            </a:r>
            <a:r>
              <a:rPr lang="en-GB" dirty="0" smtClean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en-GB" dirty="0" smtClean="0">
                <a:solidFill>
                  <a:schemeClr val="tx2"/>
                </a:solidFill>
              </a:rPr>
              <a:t>No out-of-order scheduling</a:t>
            </a:r>
          </a:p>
          <a:p>
            <a:r>
              <a:rPr lang="en-GB" dirty="0" smtClean="0"/>
              <a:t>Data streamed onto-chip </a:t>
            </a:r>
            <a:r>
              <a:rPr lang="en-GB" dirty="0" smtClean="0">
                <a:solidFill>
                  <a:schemeClr val="tx2"/>
                </a:solidFill>
                <a:sym typeface="Wingdings" pitchFamily="2" charset="2"/>
              </a:rPr>
              <a:t> No multi-level caches</a:t>
            </a:r>
            <a:endParaRPr lang="en-GB" dirty="0" smtClean="0">
              <a:solidFill>
                <a:schemeClr val="tx2"/>
              </a:solidFill>
            </a:endParaRP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Special Purpose Computer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355976" y="4149080"/>
            <a:ext cx="1584176" cy="14401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MyApplication</a:t>
            </a:r>
            <a:r>
              <a:rPr lang="en-GB" dirty="0" smtClean="0"/>
              <a:t> Chip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 rot="5400000">
            <a:off x="6156176" y="4437112"/>
            <a:ext cx="1440160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(Lots of) Memory</a:t>
            </a:r>
            <a:endParaRPr lang="en-GB" dirty="0"/>
          </a:p>
        </p:txBody>
      </p:sp>
      <p:cxnSp>
        <p:nvCxnSpPr>
          <p:cNvPr id="9" name="Straight Arrow Connector 8"/>
          <p:cNvCxnSpPr>
            <a:stCxn id="6" idx="3"/>
            <a:endCxn id="7" idx="2"/>
          </p:cNvCxnSpPr>
          <p:nvPr/>
        </p:nvCxnSpPr>
        <p:spPr>
          <a:xfrm>
            <a:off x="5940152" y="4869160"/>
            <a:ext cx="504056" cy="1588"/>
          </a:xfrm>
          <a:prstGeom prst="straightConnector1">
            <a:avLst/>
          </a:prstGeom>
          <a:ln w="31750">
            <a:solidFill>
              <a:schemeClr val="tx2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loud 10"/>
          <p:cNvSpPr/>
          <p:nvPr/>
        </p:nvSpPr>
        <p:spPr>
          <a:xfrm>
            <a:off x="1332111" y="4149080"/>
            <a:ext cx="2159769" cy="144016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Rest of the world</a:t>
            </a:r>
            <a:endParaRPr lang="en-GB" dirty="0"/>
          </a:p>
        </p:txBody>
      </p:sp>
      <p:cxnSp>
        <p:nvCxnSpPr>
          <p:cNvPr id="12" name="Straight Arrow Connector 11"/>
          <p:cNvCxnSpPr>
            <a:stCxn id="11" idx="0"/>
            <a:endCxn id="6" idx="1"/>
          </p:cNvCxnSpPr>
          <p:nvPr/>
        </p:nvCxnSpPr>
        <p:spPr>
          <a:xfrm>
            <a:off x="3490080" y="4869160"/>
            <a:ext cx="865896" cy="1588"/>
          </a:xfrm>
          <a:prstGeom prst="straightConnector1">
            <a:avLst/>
          </a:prstGeom>
          <a:ln w="31750">
            <a:solidFill>
              <a:schemeClr val="tx2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2952328"/>
          </a:xfrm>
        </p:spPr>
        <p:txBody>
          <a:bodyPr>
            <a:normAutofit/>
          </a:bodyPr>
          <a:lstStyle/>
          <a:p>
            <a:r>
              <a:rPr lang="en-GB" dirty="0" smtClean="0"/>
              <a:t>But we have more than one application</a:t>
            </a:r>
          </a:p>
          <a:p>
            <a:r>
              <a:rPr lang="en-GB" dirty="0" smtClean="0"/>
              <a:t>Generally impractical to have machines that are completely optimized for only one code</a:t>
            </a:r>
          </a:p>
          <a:p>
            <a:pPr lvl="1"/>
            <a:r>
              <a:rPr lang="en-GB" dirty="0" smtClean="0"/>
              <a:t>Need to run many applications on a typical cluster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Special Purpose Computer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1332111" y="4149080"/>
            <a:ext cx="5976193" cy="1440160"/>
            <a:chOff x="1259632" y="4149080"/>
            <a:chExt cx="5976193" cy="1440160"/>
          </a:xfrm>
        </p:grpSpPr>
        <p:sp>
          <p:nvSpPr>
            <p:cNvPr id="6" name="Rectangle 5"/>
            <p:cNvSpPr/>
            <p:nvPr/>
          </p:nvSpPr>
          <p:spPr>
            <a:xfrm>
              <a:off x="4283497" y="4149080"/>
              <a:ext cx="1584176" cy="144016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err="1" smtClean="0"/>
                <a:t>MyApplication</a:t>
              </a:r>
              <a:r>
                <a:rPr lang="en-GB" dirty="0" smtClean="0"/>
                <a:t> Chip</a:t>
              </a:r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6083697" y="4437112"/>
              <a:ext cx="1440160" cy="86409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Memory</a:t>
              </a:r>
              <a:endParaRPr lang="en-GB" dirty="0"/>
            </a:p>
          </p:txBody>
        </p:sp>
        <p:cxnSp>
          <p:nvCxnSpPr>
            <p:cNvPr id="9" name="Straight Arrow Connector 8"/>
            <p:cNvCxnSpPr>
              <a:stCxn id="6" idx="3"/>
              <a:endCxn id="7" idx="2"/>
            </p:cNvCxnSpPr>
            <p:nvPr/>
          </p:nvCxnSpPr>
          <p:spPr>
            <a:xfrm>
              <a:off x="5867673" y="4869160"/>
              <a:ext cx="504056" cy="1588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loud 10"/>
            <p:cNvSpPr/>
            <p:nvPr/>
          </p:nvSpPr>
          <p:spPr>
            <a:xfrm>
              <a:off x="1259632" y="4149080"/>
              <a:ext cx="2159769" cy="1440160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Network</a:t>
              </a:r>
              <a:endParaRPr lang="en-GB" dirty="0"/>
            </a:p>
          </p:txBody>
        </p:sp>
        <p:cxnSp>
          <p:nvCxnSpPr>
            <p:cNvPr id="12" name="Straight Arrow Connector 11"/>
            <p:cNvCxnSpPr>
              <a:stCxn id="11" idx="0"/>
              <a:endCxn id="6" idx="1"/>
            </p:cNvCxnSpPr>
            <p:nvPr/>
          </p:nvCxnSpPr>
          <p:spPr>
            <a:xfrm>
              <a:off x="3417601" y="4869160"/>
              <a:ext cx="865896" cy="1588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188095" y="4005064"/>
            <a:ext cx="5976193" cy="1440160"/>
            <a:chOff x="1259632" y="4149080"/>
            <a:chExt cx="5976193" cy="1440160"/>
          </a:xfrm>
        </p:grpSpPr>
        <p:sp>
          <p:nvSpPr>
            <p:cNvPr id="14" name="Rectangle 13"/>
            <p:cNvSpPr/>
            <p:nvPr/>
          </p:nvSpPr>
          <p:spPr>
            <a:xfrm>
              <a:off x="4283497" y="4149080"/>
              <a:ext cx="1584176" cy="1440160"/>
            </a:xfrm>
            <a:prstGeom prst="rect">
              <a:avLst/>
            </a:prstGeom>
            <a:solidFill>
              <a:srgbClr val="00B05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err="1" smtClean="0"/>
                <a:t>MyApplication</a:t>
              </a:r>
              <a:r>
                <a:rPr lang="en-GB" dirty="0" smtClean="0"/>
                <a:t> Chip</a:t>
              </a:r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6083697" y="4437112"/>
              <a:ext cx="1440160" cy="86409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Memory</a:t>
              </a:r>
              <a:endParaRPr lang="en-GB" dirty="0"/>
            </a:p>
          </p:txBody>
        </p:sp>
        <p:cxnSp>
          <p:nvCxnSpPr>
            <p:cNvPr id="16" name="Straight Arrow Connector 15"/>
            <p:cNvCxnSpPr>
              <a:stCxn id="14" idx="3"/>
              <a:endCxn id="15" idx="2"/>
            </p:cNvCxnSpPr>
            <p:nvPr/>
          </p:nvCxnSpPr>
          <p:spPr>
            <a:xfrm>
              <a:off x="5867673" y="4869160"/>
              <a:ext cx="504056" cy="1588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loud 16"/>
            <p:cNvSpPr/>
            <p:nvPr/>
          </p:nvSpPr>
          <p:spPr>
            <a:xfrm>
              <a:off x="1259632" y="4149080"/>
              <a:ext cx="2159769" cy="1440160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Network</a:t>
              </a:r>
              <a:endParaRPr lang="en-GB" dirty="0"/>
            </a:p>
          </p:txBody>
        </p:sp>
        <p:cxnSp>
          <p:nvCxnSpPr>
            <p:cNvPr id="18" name="Straight Arrow Connector 17"/>
            <p:cNvCxnSpPr>
              <a:stCxn id="17" idx="0"/>
              <a:endCxn id="14" idx="1"/>
            </p:cNvCxnSpPr>
            <p:nvPr/>
          </p:nvCxnSpPr>
          <p:spPr>
            <a:xfrm>
              <a:off x="3417601" y="4869160"/>
              <a:ext cx="865896" cy="1588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043608" y="3861048"/>
            <a:ext cx="5976193" cy="1440160"/>
            <a:chOff x="1259632" y="4149080"/>
            <a:chExt cx="5976193" cy="1440160"/>
          </a:xfrm>
        </p:grpSpPr>
        <p:sp>
          <p:nvSpPr>
            <p:cNvPr id="20" name="Rectangle 19"/>
            <p:cNvSpPr/>
            <p:nvPr/>
          </p:nvSpPr>
          <p:spPr>
            <a:xfrm>
              <a:off x="4283497" y="4149080"/>
              <a:ext cx="1584176" cy="144016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err="1" smtClean="0"/>
                <a:t>MyApplication</a:t>
              </a:r>
              <a:r>
                <a:rPr lang="en-GB" dirty="0" smtClean="0"/>
                <a:t> Chip</a:t>
              </a:r>
              <a:endParaRPr lang="en-GB" dirty="0"/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6083697" y="4437112"/>
              <a:ext cx="1440160" cy="86409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Memory</a:t>
              </a:r>
              <a:endParaRPr lang="en-GB" dirty="0"/>
            </a:p>
          </p:txBody>
        </p:sp>
        <p:cxnSp>
          <p:nvCxnSpPr>
            <p:cNvPr id="22" name="Straight Arrow Connector 21"/>
            <p:cNvCxnSpPr>
              <a:stCxn id="20" idx="3"/>
              <a:endCxn id="21" idx="2"/>
            </p:cNvCxnSpPr>
            <p:nvPr/>
          </p:nvCxnSpPr>
          <p:spPr>
            <a:xfrm>
              <a:off x="5867673" y="4869160"/>
              <a:ext cx="504056" cy="1588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loud 22"/>
            <p:cNvSpPr/>
            <p:nvPr/>
          </p:nvSpPr>
          <p:spPr>
            <a:xfrm>
              <a:off x="1259632" y="4149080"/>
              <a:ext cx="2159769" cy="1440160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Network</a:t>
              </a:r>
              <a:endParaRPr lang="en-GB" dirty="0"/>
            </a:p>
          </p:txBody>
        </p:sp>
        <p:cxnSp>
          <p:nvCxnSpPr>
            <p:cNvPr id="24" name="Straight Arrow Connector 23"/>
            <p:cNvCxnSpPr>
              <a:stCxn id="23" idx="0"/>
              <a:endCxn id="20" idx="1"/>
            </p:cNvCxnSpPr>
            <p:nvPr/>
          </p:nvCxnSpPr>
          <p:spPr>
            <a:xfrm>
              <a:off x="3417601" y="4869160"/>
              <a:ext cx="865896" cy="1588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899592" y="3717032"/>
            <a:ext cx="5976193" cy="1440160"/>
            <a:chOff x="1259632" y="4149080"/>
            <a:chExt cx="5976193" cy="1440160"/>
          </a:xfrm>
        </p:grpSpPr>
        <p:sp>
          <p:nvSpPr>
            <p:cNvPr id="44" name="Rectangle 43"/>
            <p:cNvSpPr/>
            <p:nvPr/>
          </p:nvSpPr>
          <p:spPr>
            <a:xfrm>
              <a:off x="4283497" y="4149080"/>
              <a:ext cx="1584176" cy="144016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500" dirty="0" err="1" smtClean="0"/>
                <a:t>OtherApplication</a:t>
              </a:r>
              <a:r>
                <a:rPr lang="en-GB" sz="1500" dirty="0" smtClean="0"/>
                <a:t> Chip</a:t>
              </a:r>
              <a:endParaRPr lang="en-GB" sz="1500" dirty="0"/>
            </a:p>
          </p:txBody>
        </p:sp>
        <p:sp>
          <p:nvSpPr>
            <p:cNvPr id="45" name="Rectangle 44"/>
            <p:cNvSpPr/>
            <p:nvPr/>
          </p:nvSpPr>
          <p:spPr>
            <a:xfrm rot="5400000">
              <a:off x="6083697" y="4437112"/>
              <a:ext cx="1440160" cy="86409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Memory</a:t>
              </a:r>
              <a:endParaRPr lang="en-GB" dirty="0"/>
            </a:p>
          </p:txBody>
        </p:sp>
        <p:cxnSp>
          <p:nvCxnSpPr>
            <p:cNvPr id="46" name="Straight Arrow Connector 45"/>
            <p:cNvCxnSpPr>
              <a:stCxn id="44" idx="3"/>
              <a:endCxn id="45" idx="2"/>
            </p:cNvCxnSpPr>
            <p:nvPr/>
          </p:nvCxnSpPr>
          <p:spPr>
            <a:xfrm>
              <a:off x="5867673" y="4869160"/>
              <a:ext cx="504056" cy="1588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loud 46"/>
            <p:cNvSpPr/>
            <p:nvPr/>
          </p:nvSpPr>
          <p:spPr>
            <a:xfrm>
              <a:off x="1259632" y="4149080"/>
              <a:ext cx="2159769" cy="1440160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Rest of the world</a:t>
              </a:r>
            </a:p>
          </p:txBody>
        </p:sp>
        <p:cxnSp>
          <p:nvCxnSpPr>
            <p:cNvPr id="48" name="Straight Arrow Connector 47"/>
            <p:cNvCxnSpPr>
              <a:stCxn id="47" idx="0"/>
              <a:endCxn id="44" idx="1"/>
            </p:cNvCxnSpPr>
            <p:nvPr/>
          </p:nvCxnSpPr>
          <p:spPr>
            <a:xfrm>
              <a:off x="3417601" y="4869160"/>
              <a:ext cx="865896" cy="1588"/>
            </a:xfrm>
            <a:prstGeom prst="straightConnector1">
              <a:avLst/>
            </a:prstGeom>
            <a:ln w="31750">
              <a:solidFill>
                <a:schemeClr val="tx2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ion 1 - MaxBlue">
  <a:themeElements>
    <a:clrScheme name="Maxeler">
      <a:dk1>
        <a:srgbClr val="000000"/>
      </a:dk1>
      <a:lt1>
        <a:srgbClr val="FFFFFF"/>
      </a:lt1>
      <a:dk2>
        <a:srgbClr val="535353"/>
      </a:dk2>
      <a:lt2>
        <a:srgbClr val="FFFFFF"/>
      </a:lt2>
      <a:accent1>
        <a:srgbClr val="005089"/>
      </a:accent1>
      <a:accent2>
        <a:srgbClr val="FFFFFF"/>
      </a:accent2>
      <a:accent3>
        <a:srgbClr val="A6A6A6"/>
      </a:accent3>
      <a:accent4>
        <a:srgbClr val="333333"/>
      </a:accent4>
      <a:accent5>
        <a:srgbClr val="000000"/>
      </a:accent5>
      <a:accent6>
        <a:srgbClr val="535353"/>
      </a:accent6>
      <a:hlink>
        <a:srgbClr val="0000FF"/>
      </a:hlink>
      <a:folHlink>
        <a:srgbClr val="800080"/>
      </a:folHlink>
    </a:clrScheme>
    <a:fontScheme name="Maxeler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xBlue slides - wave footer">
  <a:themeElements>
    <a:clrScheme name="Maxeler">
      <a:dk1>
        <a:srgbClr val="333333"/>
      </a:dk1>
      <a:lt1>
        <a:srgbClr val="FFFFFF"/>
      </a:lt1>
      <a:dk2>
        <a:srgbClr val="005089"/>
      </a:dk2>
      <a:lt2>
        <a:srgbClr val="FFFFFF"/>
      </a:lt2>
      <a:accent1>
        <a:srgbClr val="A6A6A6"/>
      </a:accent1>
      <a:accent2>
        <a:srgbClr val="FFFFFF"/>
      </a:accent2>
      <a:accent3>
        <a:srgbClr val="005089"/>
      </a:accent3>
      <a:accent4>
        <a:srgbClr val="333333"/>
      </a:accent4>
      <a:accent5>
        <a:srgbClr val="000000"/>
      </a:accent5>
      <a:accent6>
        <a:srgbClr val="535353"/>
      </a:accent6>
      <a:hlink>
        <a:srgbClr val="0000FF"/>
      </a:hlink>
      <a:folHlink>
        <a:srgbClr val="800080"/>
      </a:folHlink>
    </a:clrScheme>
    <a:fontScheme name="Maxeler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2 - Orange">
  <a:themeElements>
    <a:clrScheme name="Maxeler">
      <a:dk1>
        <a:srgbClr val="333333"/>
      </a:dk1>
      <a:lt1>
        <a:srgbClr val="FFFFFF"/>
      </a:lt1>
      <a:dk2>
        <a:srgbClr val="005089"/>
      </a:dk2>
      <a:lt2>
        <a:srgbClr val="FFFFFF"/>
      </a:lt2>
      <a:accent1>
        <a:srgbClr val="A6A6A6"/>
      </a:accent1>
      <a:accent2>
        <a:srgbClr val="FFFFFF"/>
      </a:accent2>
      <a:accent3>
        <a:srgbClr val="005089"/>
      </a:accent3>
      <a:accent4>
        <a:srgbClr val="333333"/>
      </a:accent4>
      <a:accent5>
        <a:srgbClr val="000000"/>
      </a:accent5>
      <a:accent6>
        <a:srgbClr val="535353"/>
      </a:accent6>
      <a:hlink>
        <a:srgbClr val="0000FF"/>
      </a:hlink>
      <a:folHlink>
        <a:srgbClr val="800080"/>
      </a:folHlink>
    </a:clrScheme>
    <a:fontScheme name="Maxeler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ection 3 - Green">
  <a:themeElements>
    <a:clrScheme name="Maxeler">
      <a:dk1>
        <a:srgbClr val="333333"/>
      </a:dk1>
      <a:lt1>
        <a:srgbClr val="FFFFFF"/>
      </a:lt1>
      <a:dk2>
        <a:srgbClr val="005089"/>
      </a:dk2>
      <a:lt2>
        <a:srgbClr val="FFFFFF"/>
      </a:lt2>
      <a:accent1>
        <a:srgbClr val="A6A6A6"/>
      </a:accent1>
      <a:accent2>
        <a:srgbClr val="FFFFFF"/>
      </a:accent2>
      <a:accent3>
        <a:srgbClr val="005089"/>
      </a:accent3>
      <a:accent4>
        <a:srgbClr val="333333"/>
      </a:accent4>
      <a:accent5>
        <a:srgbClr val="000000"/>
      </a:accent5>
      <a:accent6>
        <a:srgbClr val="535353"/>
      </a:accent6>
      <a:hlink>
        <a:srgbClr val="0000FF"/>
      </a:hlink>
      <a:folHlink>
        <a:srgbClr val="800080"/>
      </a:folHlink>
    </a:clrScheme>
    <a:fontScheme name="Maxeler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ection 4 - Purple">
  <a:themeElements>
    <a:clrScheme name="Maxeler">
      <a:dk1>
        <a:srgbClr val="333333"/>
      </a:dk1>
      <a:lt1>
        <a:srgbClr val="FFFFFF"/>
      </a:lt1>
      <a:dk2>
        <a:srgbClr val="005089"/>
      </a:dk2>
      <a:lt2>
        <a:srgbClr val="FFFFFF"/>
      </a:lt2>
      <a:accent1>
        <a:srgbClr val="A6A6A6"/>
      </a:accent1>
      <a:accent2>
        <a:srgbClr val="FFFFFF"/>
      </a:accent2>
      <a:accent3>
        <a:srgbClr val="005089"/>
      </a:accent3>
      <a:accent4>
        <a:srgbClr val="333333"/>
      </a:accent4>
      <a:accent5>
        <a:srgbClr val="000000"/>
      </a:accent5>
      <a:accent6>
        <a:srgbClr val="535353"/>
      </a:accent6>
      <a:hlink>
        <a:srgbClr val="0000FF"/>
      </a:hlink>
      <a:folHlink>
        <a:srgbClr val="800080"/>
      </a:folHlink>
    </a:clrScheme>
    <a:fontScheme name="Maxeler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ection 5 - Red">
  <a:themeElements>
    <a:clrScheme name="Maxeler">
      <a:dk1>
        <a:srgbClr val="333333"/>
      </a:dk1>
      <a:lt1>
        <a:srgbClr val="FFFFFF"/>
      </a:lt1>
      <a:dk2>
        <a:srgbClr val="005089"/>
      </a:dk2>
      <a:lt2>
        <a:srgbClr val="FFFFFF"/>
      </a:lt2>
      <a:accent1>
        <a:srgbClr val="A6A6A6"/>
      </a:accent1>
      <a:accent2>
        <a:srgbClr val="FFFFFF"/>
      </a:accent2>
      <a:accent3>
        <a:srgbClr val="005089"/>
      </a:accent3>
      <a:accent4>
        <a:srgbClr val="333333"/>
      </a:accent4>
      <a:accent5>
        <a:srgbClr val="000000"/>
      </a:accent5>
      <a:accent6>
        <a:srgbClr val="535353"/>
      </a:accent6>
      <a:hlink>
        <a:srgbClr val="0000FF"/>
      </a:hlink>
      <a:folHlink>
        <a:srgbClr val="800080"/>
      </a:folHlink>
    </a:clrScheme>
    <a:fontScheme name="Maxeler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ection 6 - Aqua">
  <a:themeElements>
    <a:clrScheme name="Maxeler">
      <a:dk1>
        <a:srgbClr val="333333"/>
      </a:dk1>
      <a:lt1>
        <a:srgbClr val="FFFFFF"/>
      </a:lt1>
      <a:dk2>
        <a:srgbClr val="005089"/>
      </a:dk2>
      <a:lt2>
        <a:srgbClr val="FFFFFF"/>
      </a:lt2>
      <a:accent1>
        <a:srgbClr val="A6A6A6"/>
      </a:accent1>
      <a:accent2>
        <a:srgbClr val="FFFFFF"/>
      </a:accent2>
      <a:accent3>
        <a:srgbClr val="005089"/>
      </a:accent3>
      <a:accent4>
        <a:srgbClr val="333333"/>
      </a:accent4>
      <a:accent5>
        <a:srgbClr val="000000"/>
      </a:accent5>
      <a:accent6>
        <a:srgbClr val="535353"/>
      </a:accent6>
      <a:hlink>
        <a:srgbClr val="0000FF"/>
      </a:hlink>
      <a:folHlink>
        <a:srgbClr val="800080"/>
      </a:folHlink>
    </a:clrScheme>
    <a:fontScheme name="Maxeler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ection 7 - Yellow">
  <a:themeElements>
    <a:clrScheme name="Maxeler">
      <a:dk1>
        <a:srgbClr val="333333"/>
      </a:dk1>
      <a:lt1>
        <a:srgbClr val="FFFFFF"/>
      </a:lt1>
      <a:dk2>
        <a:srgbClr val="005089"/>
      </a:dk2>
      <a:lt2>
        <a:srgbClr val="FFFFFF"/>
      </a:lt2>
      <a:accent1>
        <a:srgbClr val="A6A6A6"/>
      </a:accent1>
      <a:accent2>
        <a:srgbClr val="FFFFFF"/>
      </a:accent2>
      <a:accent3>
        <a:srgbClr val="005089"/>
      </a:accent3>
      <a:accent4>
        <a:srgbClr val="333333"/>
      </a:accent4>
      <a:accent5>
        <a:srgbClr val="000000"/>
      </a:accent5>
      <a:accent6>
        <a:srgbClr val="535353"/>
      </a:accent6>
      <a:hlink>
        <a:srgbClr val="0000FF"/>
      </a:hlink>
      <a:folHlink>
        <a:srgbClr val="800080"/>
      </a:folHlink>
    </a:clrScheme>
    <a:fontScheme name="Maxeler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MaxTemplate_July15_2011</Template>
  <TotalTime>1118</TotalTime>
  <Words>825</Words>
  <Application>Microsoft Office PowerPoint</Application>
  <PresentationFormat>On-screen Show (4:3)</PresentationFormat>
  <Paragraphs>269</Paragraphs>
  <Slides>22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Section 1 - MaxBlue</vt:lpstr>
      <vt:lpstr>MaxBlue slides - wave footer</vt:lpstr>
      <vt:lpstr>Section 2 - Orange</vt:lpstr>
      <vt:lpstr>Section 3 - Green</vt:lpstr>
      <vt:lpstr>Section 4 - Purple</vt:lpstr>
      <vt:lpstr>Section 5 - Red</vt:lpstr>
      <vt:lpstr>Section 6 - Aqua</vt:lpstr>
      <vt:lpstr>Section 7 - Yellow</vt:lpstr>
      <vt:lpstr>Slide 1</vt:lpstr>
      <vt:lpstr>Lecture Overview</vt:lpstr>
      <vt:lpstr>Rise of x86 Supercomputers</vt:lpstr>
      <vt:lpstr>The Exaflop Supercomputer (2018)</vt:lpstr>
      <vt:lpstr>What do 50M cores look like?</vt:lpstr>
      <vt:lpstr>Power Efficiency</vt:lpstr>
      <vt:lpstr>Intel 6-Core X5680 “Westmere”</vt:lpstr>
      <vt:lpstr>A Special Purpose Computer</vt:lpstr>
      <vt:lpstr>A Special Purpose Computer</vt:lpstr>
      <vt:lpstr>A Special Purpose Computer</vt:lpstr>
      <vt:lpstr>Instruction Processors</vt:lpstr>
      <vt:lpstr>Dataflow/Stream Processors</vt:lpstr>
      <vt:lpstr>Accelerating Real Applications</vt:lpstr>
      <vt:lpstr>Custom Computing in a PC</vt:lpstr>
      <vt:lpstr>Embedded Systems</vt:lpstr>
      <vt:lpstr>Is there an optimal location? </vt:lpstr>
      <vt:lpstr>Major Bottlenecks: Examples</vt:lpstr>
      <vt:lpstr>Examples</vt:lpstr>
      <vt:lpstr>Reconfigurable Computing with FPGAs</vt:lpstr>
      <vt:lpstr>CPU and FPGA Scaling</vt:lpstr>
      <vt:lpstr>High Density Compute with FPGAs</vt:lpstr>
      <vt:lpstr>Exercises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Helen Collicutt</dc:creator>
  <cp:lastModifiedBy>F</cp:lastModifiedBy>
  <cp:revision>56</cp:revision>
  <dcterms:created xsi:type="dcterms:W3CDTF">2011-07-15T19:39:06Z</dcterms:created>
  <dcterms:modified xsi:type="dcterms:W3CDTF">2012-11-15T13:14:48Z</dcterms:modified>
</cp:coreProperties>
</file>