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3"/>
  </p:notesMasterIdLst>
  <p:sldIdLst>
    <p:sldId id="256" r:id="rId2"/>
    <p:sldId id="334" r:id="rId3"/>
    <p:sldId id="335" r:id="rId4"/>
    <p:sldId id="336" r:id="rId5"/>
    <p:sldId id="337" r:id="rId6"/>
    <p:sldId id="338" r:id="rId7"/>
    <p:sldId id="339" r:id="rId8"/>
    <p:sldId id="342" r:id="rId9"/>
    <p:sldId id="323" r:id="rId10"/>
    <p:sldId id="257" r:id="rId11"/>
    <p:sldId id="305" r:id="rId12"/>
    <p:sldId id="260" r:id="rId13"/>
    <p:sldId id="262" r:id="rId14"/>
    <p:sldId id="264" r:id="rId15"/>
    <p:sldId id="263" r:id="rId16"/>
    <p:sldId id="261" r:id="rId17"/>
    <p:sldId id="265" r:id="rId18"/>
    <p:sldId id="266" r:id="rId19"/>
    <p:sldId id="267" r:id="rId20"/>
    <p:sldId id="284" r:id="rId21"/>
    <p:sldId id="282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599" autoAdjust="0"/>
  </p:normalViewPr>
  <p:slideViewPr>
    <p:cSldViewPr>
      <p:cViewPr>
        <p:scale>
          <a:sx n="75" d="100"/>
          <a:sy n="75" d="100"/>
        </p:scale>
        <p:origin x="-10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35B8373-F05D-4744-8C36-1FCE40D229AD}" type="datetimeFigureOut">
              <a:rPr lang="en-US"/>
              <a:pPr>
                <a:defRPr/>
              </a:pPr>
              <a:t>11/15/2012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5C006C-065B-470A-888C-B681950B9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 userDrawn="1"/>
        </p:nvSpPr>
        <p:spPr>
          <a:xfrm>
            <a:off x="609600" y="3505200"/>
            <a:ext cx="7924800" cy="46038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223618C-74FA-4D3C-B9CB-AC9BF640D23D}" type="datetime1">
              <a:rPr lang="en-US"/>
              <a:pPr>
                <a:defRPr/>
              </a:pPr>
              <a:t>11/15/2012</a:t>
            </a:fld>
            <a:endParaRPr lang="en-US"/>
          </a:p>
        </p:txBody>
      </p:sp>
      <p:sp>
        <p:nvSpPr>
          <p:cNvPr id="13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8229600" y="6408738"/>
            <a:ext cx="7842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DDD016C-F2E6-4C37-9AD8-4D600CB3D4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" y="1143000"/>
            <a:ext cx="5334000" cy="762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093987-C8D1-4DDE-B828-D9D1E6CF80B2}" type="datetime1">
              <a:rPr lang="en-US"/>
              <a:pPr>
                <a:defRPr/>
              </a:pPr>
              <a:t>11/15/2012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08738"/>
            <a:ext cx="7842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68B9230-8A06-458E-8E37-E453A8D84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C27F84-09CA-44D2-95C5-CC89B3E39EA9}" type="datetime1">
              <a:rPr lang="en-US"/>
              <a:pPr>
                <a:defRPr/>
              </a:pPr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08738"/>
            <a:ext cx="7842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7BD5BBC-D965-4213-BDAF-4B4D8F693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57200" y="1143000"/>
            <a:ext cx="5334000" cy="762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6553200" y="0"/>
            <a:ext cx="2590800" cy="381000"/>
          </a:xfrm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D00B68-FD00-4CCC-9161-307887155C90}" type="datetime1">
              <a:rPr lang="en-US"/>
              <a:pPr>
                <a:defRPr/>
              </a:pPr>
              <a:t>11/15/2012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9CA589-3A96-41D7-934C-762B4D095243}" type="datetime1">
              <a:rPr lang="en-US"/>
              <a:pPr>
                <a:defRPr/>
              </a:pPr>
              <a:t>11/15/2012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08738"/>
            <a:ext cx="7842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E630EE9-DF24-4390-82FF-37AEBDA04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C50B5B-9273-4E49-9DD7-E899179D9EF4}" type="datetime1">
              <a:rPr lang="en-US"/>
              <a:pPr>
                <a:defRPr/>
              </a:pPr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08738"/>
            <a:ext cx="7842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F05ECAD-E562-4CA7-AD29-418BB5E20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57200" y="1143000"/>
            <a:ext cx="5334000" cy="7620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DD9609-E6B7-4F35-941A-CCA09E145D8B}" type="datetime1">
              <a:rPr lang="en-US"/>
              <a:pPr>
                <a:defRPr/>
              </a:pPr>
              <a:t>11/15/2012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9600" y="6408738"/>
            <a:ext cx="7842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3B49AB3-5E29-4539-B8B8-17719E119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CB46B9-AC6B-4621-B2E8-EE9E59B51798}" type="datetime1">
              <a:rPr lang="en-US"/>
              <a:pPr>
                <a:defRPr/>
              </a:pPr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08738"/>
            <a:ext cx="7842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77A4DCD-1168-4A37-B1D1-090861EB8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989114-3491-45D4-B4D3-F575596FDBA8}" type="datetime1">
              <a:rPr lang="en-US"/>
              <a:pPr>
                <a:defRPr/>
              </a:pPr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408738"/>
            <a:ext cx="7842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B49C4C4-7A22-4A76-A491-F5F69C010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A80501-9674-47EF-A5CA-107BDC61F3EA}" type="datetime1">
              <a:rPr lang="en-US"/>
              <a:pPr>
                <a:defRPr/>
              </a:pPr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08738"/>
            <a:ext cx="7842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5D66CC4-679C-4842-B334-4CAFF5F53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AC03CE7-70B2-408B-9793-709B46C84D35}" type="datetime1">
              <a:rPr lang="en-US"/>
              <a:pPr>
                <a:defRPr/>
              </a:pPr>
              <a:t>11/15/2012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08738"/>
            <a:ext cx="7842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9BB137B-610C-4869-8CA7-F8C0739D8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62000" y="5562600"/>
            <a:ext cx="3802063" cy="1035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36513" y="6118225"/>
            <a:ext cx="3886201" cy="5873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6095999"/>
            <a:ext cx="3402314" cy="77612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>
            <a:stCxn id="14" idx="0"/>
            <a:endCxn id="14" idx="4"/>
          </p:cNvCxnSpPr>
          <p:nvPr/>
        </p:nvCxnSpPr>
        <p:spPr>
          <a:xfrm rot="16200000" flipH="1">
            <a:off x="1307054" y="4782902"/>
            <a:ext cx="776121" cy="3402314"/>
          </a:xfrm>
          <a:prstGeom prst="line">
            <a:avLst/>
          </a:prstGeom>
          <a:noFill/>
          <a:ln w="2857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425575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F42F3E1-6AC7-43D9-B830-0D5EF5E01814}" type="datetime1">
              <a:rPr lang="en-US"/>
              <a:pPr>
                <a:defRPr/>
              </a:pPr>
              <a:t>11/15/2012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Freeform 16"/>
          <p:cNvSpPr/>
          <p:nvPr userDrawn="1"/>
        </p:nvSpPr>
        <p:spPr>
          <a:xfrm>
            <a:off x="95250" y="722313"/>
            <a:ext cx="133350" cy="5145087"/>
          </a:xfrm>
          <a:custGeom>
            <a:avLst/>
            <a:gdLst>
              <a:gd name="connsiteX0" fmla="*/ 389466 w 389466"/>
              <a:gd name="connsiteY0" fmla="*/ 0 h 5840118"/>
              <a:gd name="connsiteX1" fmla="*/ 95955 w 389466"/>
              <a:gd name="connsiteY1" fmla="*/ 914400 h 5840118"/>
              <a:gd name="connsiteX2" fmla="*/ 299155 w 389466"/>
              <a:gd name="connsiteY2" fmla="*/ 2348089 h 5840118"/>
              <a:gd name="connsiteX3" fmla="*/ 16933 w 389466"/>
              <a:gd name="connsiteY3" fmla="*/ 3815644 h 5840118"/>
              <a:gd name="connsiteX4" fmla="*/ 197555 w 389466"/>
              <a:gd name="connsiteY4" fmla="*/ 5542844 h 5840118"/>
              <a:gd name="connsiteX5" fmla="*/ 186266 w 389466"/>
              <a:gd name="connsiteY5" fmla="*/ 5599289 h 5840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9466" h="5840118">
                <a:moveTo>
                  <a:pt x="389466" y="0"/>
                </a:moveTo>
                <a:cubicBezTo>
                  <a:pt x="250236" y="261526"/>
                  <a:pt x="111007" y="523052"/>
                  <a:pt x="95955" y="914400"/>
                </a:cubicBezTo>
                <a:cubicBezTo>
                  <a:pt x="80903" y="1305748"/>
                  <a:pt x="312325" y="1864548"/>
                  <a:pt x="299155" y="2348089"/>
                </a:cubicBezTo>
                <a:cubicBezTo>
                  <a:pt x="285985" y="2831630"/>
                  <a:pt x="33866" y="3283185"/>
                  <a:pt x="16933" y="3815644"/>
                </a:cubicBezTo>
                <a:cubicBezTo>
                  <a:pt x="0" y="4348103"/>
                  <a:pt x="169333" y="5245570"/>
                  <a:pt x="197555" y="5542844"/>
                </a:cubicBezTo>
                <a:cubicBezTo>
                  <a:pt x="225777" y="5840118"/>
                  <a:pt x="206021" y="5719703"/>
                  <a:pt x="186266" y="5599289"/>
                </a:cubicBezTo>
              </a:path>
            </a:pathLst>
          </a:custGeom>
          <a:effectLst>
            <a:outerShdw blurRad="76200" dist="50800" dir="5400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Freeform 18"/>
          <p:cNvSpPr/>
          <p:nvPr userDrawn="1"/>
        </p:nvSpPr>
        <p:spPr>
          <a:xfrm>
            <a:off x="152400" y="703263"/>
            <a:ext cx="123825" cy="5164137"/>
          </a:xfrm>
          <a:custGeom>
            <a:avLst/>
            <a:gdLst>
              <a:gd name="connsiteX0" fmla="*/ 101600 w 129822"/>
              <a:gd name="connsiteY0" fmla="*/ 52682 h 5900326"/>
              <a:gd name="connsiteX1" fmla="*/ 101600 w 129822"/>
              <a:gd name="connsiteY1" fmla="*/ 176859 h 5900326"/>
              <a:gd name="connsiteX2" fmla="*/ 112888 w 129822"/>
              <a:gd name="connsiteY2" fmla="*/ 1113837 h 5900326"/>
              <a:gd name="connsiteX3" fmla="*/ 11288 w 129822"/>
              <a:gd name="connsiteY3" fmla="*/ 1949215 h 5900326"/>
              <a:gd name="connsiteX4" fmla="*/ 124177 w 129822"/>
              <a:gd name="connsiteY4" fmla="*/ 3123259 h 5900326"/>
              <a:gd name="connsiteX5" fmla="*/ 45155 w 129822"/>
              <a:gd name="connsiteY5" fmla="*/ 4466637 h 5900326"/>
              <a:gd name="connsiteX6" fmla="*/ 11288 w 129822"/>
              <a:gd name="connsiteY6" fmla="*/ 5866459 h 5900326"/>
              <a:gd name="connsiteX7" fmla="*/ 11288 w 129822"/>
              <a:gd name="connsiteY7" fmla="*/ 5866459 h 5900326"/>
              <a:gd name="connsiteX8" fmla="*/ 0 w 129822"/>
              <a:gd name="connsiteY8" fmla="*/ 5900326 h 5900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822" h="5900326">
                <a:moveTo>
                  <a:pt x="101600" y="52682"/>
                </a:moveTo>
                <a:cubicBezTo>
                  <a:pt x="100659" y="26341"/>
                  <a:pt x="99719" y="0"/>
                  <a:pt x="101600" y="176859"/>
                </a:cubicBezTo>
                <a:cubicBezTo>
                  <a:pt x="103481" y="353718"/>
                  <a:pt x="127940" y="818444"/>
                  <a:pt x="112888" y="1113837"/>
                </a:cubicBezTo>
                <a:cubicBezTo>
                  <a:pt x="97836" y="1409230"/>
                  <a:pt x="9407" y="1614311"/>
                  <a:pt x="11288" y="1949215"/>
                </a:cubicBezTo>
                <a:cubicBezTo>
                  <a:pt x="13169" y="2284119"/>
                  <a:pt x="118532" y="2703689"/>
                  <a:pt x="124177" y="3123259"/>
                </a:cubicBezTo>
                <a:cubicBezTo>
                  <a:pt x="129822" y="3542829"/>
                  <a:pt x="63970" y="4009437"/>
                  <a:pt x="45155" y="4466637"/>
                </a:cubicBezTo>
                <a:cubicBezTo>
                  <a:pt x="26340" y="4923837"/>
                  <a:pt x="11288" y="5866459"/>
                  <a:pt x="11288" y="5866459"/>
                </a:cubicBezTo>
                <a:lnTo>
                  <a:pt x="11288" y="5866459"/>
                </a:lnTo>
                <a:lnTo>
                  <a:pt x="0" y="5900326"/>
                </a:lnTo>
              </a:path>
            </a:pathLst>
          </a:custGeom>
          <a:ln>
            <a:solidFill>
              <a:schemeClr val="bg2">
                <a:lumMod val="75000"/>
              </a:schemeClr>
            </a:solidFill>
          </a:ln>
          <a:effectLst>
            <a:outerShdw blurRad="50800" dist="38100" algn="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Freeform 19"/>
          <p:cNvSpPr/>
          <p:nvPr userDrawn="1"/>
        </p:nvSpPr>
        <p:spPr>
          <a:xfrm>
            <a:off x="112713" y="801688"/>
            <a:ext cx="193675" cy="5033962"/>
          </a:xfrm>
          <a:custGeom>
            <a:avLst/>
            <a:gdLst>
              <a:gd name="connsiteX0" fmla="*/ 45155 w 193792"/>
              <a:gd name="connsiteY0" fmla="*/ 0 h 5034845"/>
              <a:gd name="connsiteX1" fmla="*/ 101600 w 193792"/>
              <a:gd name="connsiteY1" fmla="*/ 711200 h 5034845"/>
              <a:gd name="connsiteX2" fmla="*/ 180622 w 193792"/>
              <a:gd name="connsiteY2" fmla="*/ 1535289 h 5034845"/>
              <a:gd name="connsiteX3" fmla="*/ 22578 w 193792"/>
              <a:gd name="connsiteY3" fmla="*/ 2630311 h 5034845"/>
              <a:gd name="connsiteX4" fmla="*/ 124178 w 193792"/>
              <a:gd name="connsiteY4" fmla="*/ 3635022 h 5034845"/>
              <a:gd name="connsiteX5" fmla="*/ 0 w 193792"/>
              <a:gd name="connsiteY5" fmla="*/ 5034845 h 5034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792" h="5034845">
                <a:moveTo>
                  <a:pt x="45155" y="0"/>
                </a:moveTo>
                <a:cubicBezTo>
                  <a:pt x="62088" y="227659"/>
                  <a:pt x="79022" y="455319"/>
                  <a:pt x="101600" y="711200"/>
                </a:cubicBezTo>
                <a:cubicBezTo>
                  <a:pt x="124178" y="967082"/>
                  <a:pt x="193792" y="1215437"/>
                  <a:pt x="180622" y="1535289"/>
                </a:cubicBezTo>
                <a:cubicBezTo>
                  <a:pt x="167452" y="1855141"/>
                  <a:pt x="31985" y="2280356"/>
                  <a:pt x="22578" y="2630311"/>
                </a:cubicBezTo>
                <a:cubicBezTo>
                  <a:pt x="13171" y="2980266"/>
                  <a:pt x="127941" y="3234266"/>
                  <a:pt x="124178" y="3635022"/>
                </a:cubicBezTo>
                <a:cubicBezTo>
                  <a:pt x="120415" y="4035778"/>
                  <a:pt x="60207" y="4535311"/>
                  <a:pt x="0" y="5034845"/>
                </a:cubicBezTo>
              </a:path>
            </a:pathLst>
          </a:custGeom>
          <a:effectLst>
            <a:outerShdw blurRad="50800" dist="38100" algn="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TextBox 22"/>
          <p:cNvSpPr txBox="1"/>
          <p:nvPr userDrawn="1"/>
        </p:nvSpPr>
        <p:spPr>
          <a:xfrm>
            <a:off x="8153400" y="6446838"/>
            <a:ext cx="914400" cy="27781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2F53E69-EA47-438A-902F-EC1EB1DE3871}" type="slidenum">
              <a:rPr lang="en-US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1200" dirty="0">
                <a:latin typeface="+mn-lt"/>
                <a:cs typeface="+mn-cs"/>
              </a:rPr>
              <a:t>/</a:t>
            </a:r>
            <a:r>
              <a:rPr lang="en-US" sz="1200" dirty="0" smtClean="0">
                <a:latin typeface="+mn-lt"/>
                <a:cs typeface="+mn-cs"/>
              </a:rPr>
              <a:t>21</a:t>
            </a:r>
            <a:endParaRPr lang="en-US" sz="120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Selected </a:t>
            </a:r>
            <a:br>
              <a:rPr lang="en-US" dirty="0" smtClean="0"/>
            </a:br>
            <a:r>
              <a:rPr lang="en-US" dirty="0" err="1" smtClean="0"/>
              <a:t>MaxCompiler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493837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en-US" sz="2500" smtClean="0"/>
              <a:t>Sasa Stojanovic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2500" smtClean="0"/>
              <a:t>stojsasa@etf.rs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2500" smtClean="0"/>
              <a:t>Veljko Milutinovic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2500" smtClean="0"/>
              <a:t>vm@etf.rs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81138"/>
            <a:ext cx="8991600" cy="4386262"/>
          </a:xfrm>
        </p:spPr>
        <p:txBody>
          <a:bodyPr>
            <a:normAutofit fontScale="70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Write a program that sends the “Hello World!” string</a:t>
            </a:r>
            <a:br>
              <a:rPr lang="en-US" dirty="0" smtClean="0"/>
            </a:br>
            <a:r>
              <a:rPr lang="en-US" dirty="0" smtClean="0"/>
              <a:t>from the Host to the MAX2 card, </a:t>
            </a:r>
            <a:br>
              <a:rPr lang="en-US" dirty="0" smtClean="0"/>
            </a:br>
            <a:r>
              <a:rPr lang="en-US" dirty="0" smtClean="0"/>
              <a:t>for the MAX2 card kernel to return it back to the host.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To be learned through this example: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How to make the configuration of the accelerator (MAX2 card) using Java: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How to make a simple kernel (ops description) </a:t>
            </a:r>
            <a:br>
              <a:rPr lang="en-US" dirty="0" smtClean="0"/>
            </a:br>
            <a:r>
              <a:rPr lang="en-US" dirty="0" smtClean="0"/>
              <a:t>using Java (the only language),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How to write the standard manager (configuration description based on kernel(s))</a:t>
            </a:r>
            <a:br>
              <a:rPr lang="en-US" dirty="0" smtClean="0"/>
            </a:br>
            <a:r>
              <a:rPr lang="en-US" dirty="0" smtClean="0"/>
              <a:t>using Java,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How to test the kernel using a test (</a:t>
            </a:r>
            <a:r>
              <a:rPr lang="en-US" dirty="0" err="1" smtClean="0"/>
              <a:t>code+data</a:t>
            </a:r>
            <a:r>
              <a:rPr lang="en-US" dirty="0" smtClean="0"/>
              <a:t>) written in Java,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How to compile the Java code for MAX2,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How to write a simple C code that runs on the host</a:t>
            </a:r>
            <a:br>
              <a:rPr lang="en-US" dirty="0" smtClean="0"/>
            </a:br>
            <a:r>
              <a:rPr lang="en-US" dirty="0" smtClean="0"/>
              <a:t>and triggers the kernel,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How to write the C code that streams data to the kernel,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How to write the C code that accepts data from the kernel,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How to simulate and execute an application program in C</a:t>
            </a:r>
            <a:br>
              <a:rPr lang="en-US" dirty="0" smtClean="0"/>
            </a:br>
            <a:r>
              <a:rPr lang="en-US" dirty="0" smtClean="0"/>
              <a:t>that runs on the host and periodically calls the accelerator.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 No.1: Hello World!</a:t>
            </a:r>
            <a:endParaRPr lang="en-US" dirty="0"/>
          </a:p>
        </p:txBody>
      </p:sp>
      <p:sp>
        <p:nvSpPr>
          <p:cNvPr id="25604" name="Content Placeholder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No.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138"/>
            <a:ext cx="8763000" cy="4525962"/>
          </a:xfrm>
        </p:spPr>
        <p:txBody>
          <a:bodyPr>
            <a:normAutofit fontScale="5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One or more kernel files, to define operations of the application: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&lt;</a:t>
            </a:r>
            <a:r>
              <a:rPr lang="en-US" dirty="0" err="1" smtClean="0"/>
              <a:t>app_name</a:t>
            </a:r>
            <a:r>
              <a:rPr lang="en-US" dirty="0" smtClean="0"/>
              <a:t>&gt;Kernel[&lt;</a:t>
            </a:r>
            <a:r>
              <a:rPr lang="en-US" dirty="0" err="1" smtClean="0"/>
              <a:t>additional_name</a:t>
            </a:r>
            <a:r>
              <a:rPr lang="en-US" dirty="0" smtClean="0"/>
              <a:t>&gt;].java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One (or more) Java file, for simulator-based testing of the kernel(s);</a:t>
            </a:r>
            <a:br>
              <a:rPr lang="en-US" dirty="0" smtClean="0"/>
            </a:br>
            <a:r>
              <a:rPr lang="en-US" dirty="0" smtClean="0"/>
              <a:t>here we only test the kernel(s), with various data inputs: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&lt;</a:t>
            </a:r>
            <a:r>
              <a:rPr lang="en-US" dirty="0" err="1" smtClean="0"/>
              <a:t>app_name</a:t>
            </a:r>
            <a:r>
              <a:rPr lang="en-US" dirty="0" smtClean="0"/>
              <a:t>&gt;SimRunner.java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One manager file for transforming the kernel(s) </a:t>
            </a:r>
            <a:br>
              <a:rPr lang="en-US" dirty="0" smtClean="0"/>
            </a:br>
            <a:r>
              <a:rPr lang="en-US" dirty="0" smtClean="0"/>
              <a:t>into the configuration of the MAX card</a:t>
            </a:r>
            <a:br>
              <a:rPr lang="en-US" dirty="0" smtClean="0"/>
            </a:br>
            <a:r>
              <a:rPr lang="en-US" dirty="0" smtClean="0"/>
              <a:t>(instantiation and connection of kernels);</a:t>
            </a:r>
            <a:br>
              <a:rPr lang="en-US" dirty="0" smtClean="0"/>
            </a:br>
            <a:r>
              <a:rPr lang="en-US" dirty="0" smtClean="0"/>
              <a:t>instantiation maps into DFEs the behavior defined by kernels;</a:t>
            </a:r>
            <a:br>
              <a:rPr lang="en-US" dirty="0" smtClean="0"/>
            </a:br>
            <a:r>
              <a:rPr lang="en-US" dirty="0" smtClean="0"/>
              <a:t>if more kernels, connection links outputs and inputs of kernels: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&lt;</a:t>
            </a:r>
            <a:r>
              <a:rPr lang="en-US" dirty="0" err="1" smtClean="0"/>
              <a:t>app_name</a:t>
            </a:r>
            <a:r>
              <a:rPr lang="en-US" dirty="0" smtClean="0"/>
              <a:t>&gt;Manager.java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Simulator builder (Java kernel(s) compiled and linked to host code, for simulation </a:t>
            </a:r>
            <a:br>
              <a:rPr lang="en-US" dirty="0" smtClean="0"/>
            </a:br>
            <a:r>
              <a:rPr lang="en-US" dirty="0" smtClean="0"/>
              <a:t>(on a PC):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&lt;</a:t>
            </a:r>
            <a:r>
              <a:rPr lang="en-US" dirty="0" err="1" smtClean="0"/>
              <a:t>app_name</a:t>
            </a:r>
            <a:r>
              <a:rPr lang="en-US" dirty="0" smtClean="0"/>
              <a:t>&gt;HostSimBuilder.java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Hardware builder (same as above, for execution (on a MAX card or a MAX system):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&lt;</a:t>
            </a:r>
            <a:r>
              <a:rPr lang="en-US" dirty="0" err="1" smtClean="0"/>
              <a:t>app_name</a:t>
            </a:r>
            <a:r>
              <a:rPr lang="en-US" dirty="0" smtClean="0"/>
              <a:t>&gt;HWBuilder.java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Application code that uses the MAX card accelerator: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&lt;</a:t>
            </a:r>
            <a:r>
              <a:rPr lang="en-US" dirty="0" err="1" smtClean="0"/>
              <a:t>app_name</a:t>
            </a:r>
            <a:r>
              <a:rPr lang="en-US" dirty="0" smtClean="0"/>
              <a:t>&gt;</a:t>
            </a:r>
            <a:r>
              <a:rPr lang="en-US" dirty="0" err="1" smtClean="0"/>
              <a:t>HostCode.c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Makefile</a:t>
            </a:r>
            <a:r>
              <a:rPr lang="en-US" dirty="0" smtClean="0"/>
              <a:t> (comes together with any </a:t>
            </a:r>
            <a:r>
              <a:rPr lang="en-US" dirty="0" err="1" smtClean="0"/>
              <a:t>Maxeler</a:t>
            </a:r>
            <a:r>
              <a:rPr lang="en-US" dirty="0" smtClean="0"/>
              <a:t> package)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A script file that defines the compilation related commands and their sequence,</a:t>
            </a:r>
            <a:br>
              <a:rPr lang="en-US" dirty="0" smtClean="0"/>
            </a:br>
            <a:r>
              <a:rPr lang="en-US" dirty="0" smtClean="0"/>
              <a:t>plus the user’s selection of the “make” argument, </a:t>
            </a:r>
            <a:br>
              <a:rPr lang="en-US" dirty="0" smtClean="0"/>
            </a:br>
            <a:r>
              <a:rPr lang="en-US" dirty="0" smtClean="0"/>
              <a:t>e.g. “make app-</a:t>
            </a:r>
            <a:r>
              <a:rPr lang="en-US" dirty="0" err="1" smtClean="0"/>
              <a:t>sim</a:t>
            </a:r>
            <a:r>
              <a:rPr lang="en-US" dirty="0" smtClean="0"/>
              <a:t>,” “make build-</a:t>
            </a:r>
            <a:r>
              <a:rPr lang="en-US" dirty="0" err="1" smtClean="0"/>
              <a:t>sim</a:t>
            </a:r>
            <a:r>
              <a:rPr lang="en-US" dirty="0" smtClean="0"/>
              <a:t>,” etc (type: make w/o an argument, to see options).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Standard Files in a MAX Project</a:t>
            </a:r>
            <a:endParaRPr lang="en-US" dirty="0"/>
          </a:p>
        </p:txBody>
      </p:sp>
      <p:sp>
        <p:nvSpPr>
          <p:cNvPr id="26628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No.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package ind.z1;  // it is always good to have an easy reusability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import com.maxeler.maxcompiler.v1.kernelcompiler.Kernel;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import com.maxeler.maxcompiler.v1.kernelcompiler.KernelParameters;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import com.maxeler.maxcompiler.v1.kernelcompiler.types.base.HWVar;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// all above comes with the </a:t>
            </a:r>
            <a:r>
              <a:rPr lang="en-US" dirty="0" err="1" smtClean="0"/>
              <a:t>MaxelerOS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// the class Kernel includes all the necessary code and is open for the user to extend it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public class </a:t>
            </a:r>
            <a:r>
              <a:rPr lang="en-US" dirty="0" err="1" smtClean="0"/>
              <a:t>helloKernel</a:t>
            </a:r>
            <a:r>
              <a:rPr lang="en-US" dirty="0" smtClean="0"/>
              <a:t> extends Kernel {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public </a:t>
            </a:r>
            <a:r>
              <a:rPr lang="en-US" dirty="0" err="1" smtClean="0"/>
              <a:t>helloKernel</a:t>
            </a:r>
            <a:r>
              <a:rPr lang="en-US" dirty="0" smtClean="0"/>
              <a:t>(</a:t>
            </a:r>
            <a:r>
              <a:rPr lang="en-US" dirty="0" err="1" smtClean="0"/>
              <a:t>KernelParameters</a:t>
            </a:r>
            <a:r>
              <a:rPr lang="en-US" dirty="0" smtClean="0"/>
              <a:t> parameters) {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super(parameters);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// Input: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x1 = </a:t>
            </a:r>
            <a:r>
              <a:rPr lang="en-US" dirty="0" err="1" smtClean="0"/>
              <a:t>io.input</a:t>
            </a:r>
            <a:r>
              <a:rPr lang="en-US" dirty="0" smtClean="0"/>
              <a:t>("x", </a:t>
            </a:r>
            <a:r>
              <a:rPr lang="en-US" dirty="0" err="1" smtClean="0"/>
              <a:t>hwInt</a:t>
            </a:r>
            <a:r>
              <a:rPr lang="en-US" dirty="0" smtClean="0"/>
              <a:t>(8));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HWVar</a:t>
            </a:r>
            <a:r>
              <a:rPr lang="en-US" dirty="0" smtClean="0"/>
              <a:t> result = x1;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// Output: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io.output</a:t>
            </a:r>
            <a:r>
              <a:rPr lang="en-US" dirty="0" smtClean="0"/>
              <a:t>("z", result, </a:t>
            </a:r>
            <a:r>
              <a:rPr lang="en-US" dirty="0" err="1" smtClean="0"/>
              <a:t>hwInt</a:t>
            </a:r>
            <a:r>
              <a:rPr lang="en-US" dirty="0" smtClean="0"/>
              <a:t>(8));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}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}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// concrete parameters are passed to the general Kernel = passing to a </a:t>
            </a:r>
            <a:r>
              <a:rPr lang="en-US" dirty="0" err="1" smtClean="0"/>
              <a:t>superClass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// x comes from the </a:t>
            </a:r>
            <a:r>
              <a:rPr lang="en-US" dirty="0" err="1" smtClean="0"/>
              <a:t>PCIe</a:t>
            </a:r>
            <a:r>
              <a:rPr lang="en-US" dirty="0" smtClean="0"/>
              <a:t> bus; </a:t>
            </a:r>
            <a:r>
              <a:rPr lang="en-US" dirty="0" err="1" smtClean="0"/>
              <a:t>HWVar</a:t>
            </a:r>
            <a:r>
              <a:rPr lang="en-US" dirty="0" smtClean="0"/>
              <a:t> x1 is a memory location on the FPGA chip, of the type </a:t>
            </a:r>
            <a:r>
              <a:rPr lang="en-US" dirty="0" err="1" smtClean="0"/>
              <a:t>HWVar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// type </a:t>
            </a:r>
            <a:r>
              <a:rPr lang="en-US" dirty="0" err="1" smtClean="0"/>
              <a:t>HWVar</a:t>
            </a:r>
            <a:r>
              <a:rPr lang="en-US" dirty="0" smtClean="0"/>
              <a:t> is defined by the package imported from the </a:t>
            </a:r>
            <a:r>
              <a:rPr lang="en-US" dirty="0" err="1" smtClean="0"/>
              <a:t>Maxeler</a:t>
            </a:r>
            <a:r>
              <a:rPr lang="en-US" dirty="0" smtClean="0"/>
              <a:t> library (the line 3 above)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example1Kernel.java</a:t>
            </a:r>
            <a:endParaRPr lang="en-US" dirty="0"/>
          </a:p>
        </p:txBody>
      </p:sp>
      <p:sp>
        <p:nvSpPr>
          <p:cNvPr id="27652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No. 1</a:t>
            </a:r>
          </a:p>
        </p:txBody>
      </p:sp>
      <p:sp>
        <p:nvSpPr>
          <p:cNvPr id="4" name="Right Brace 3"/>
          <p:cNvSpPr/>
          <p:nvPr/>
        </p:nvSpPr>
        <p:spPr>
          <a:xfrm>
            <a:off x="4191000" y="4267200"/>
            <a:ext cx="228600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95800" y="4114800"/>
            <a:ext cx="45720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It is possible to substitute the last three lines with: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/>
              <a:t>io.output</a:t>
            </a:r>
            <a:r>
              <a:rPr lang="en-US" sz="1400" dirty="0"/>
              <a:t>("z", </a:t>
            </a:r>
            <a:endParaRPr lang="en-US" sz="1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 </a:t>
            </a:r>
            <a:r>
              <a:rPr lang="en-US" sz="1400" dirty="0"/>
              <a:t>               </a:t>
            </a:r>
            <a:r>
              <a:rPr lang="en-US" sz="1400" dirty="0" err="1"/>
              <a:t>io.input</a:t>
            </a:r>
            <a:r>
              <a:rPr lang="en-US" sz="1400" dirty="0"/>
              <a:t>(“x”, </a:t>
            </a:r>
            <a:r>
              <a:rPr lang="en-US" sz="1400" dirty="0" err="1"/>
              <a:t>hwInt</a:t>
            </a:r>
            <a:r>
              <a:rPr lang="en-US" sz="1400" dirty="0"/>
              <a:t>(8)),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 </a:t>
            </a:r>
            <a:r>
              <a:rPr lang="en-US" sz="1400" dirty="0"/>
              <a:t>               </a:t>
            </a:r>
            <a:r>
              <a:rPr lang="en-US" sz="1400" dirty="0" err="1"/>
              <a:t>hwInt</a:t>
            </a:r>
            <a:r>
              <a:rPr lang="en-US" sz="1400" dirty="0"/>
              <a:t>(8</a:t>
            </a:r>
            <a:r>
              <a:rPr lang="en-US" sz="1400" dirty="0"/>
              <a:t>));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1138"/>
            <a:ext cx="8915400" cy="4525962"/>
          </a:xfrm>
        </p:spPr>
        <p:txBody>
          <a:bodyPr>
            <a:normAutofit fontScale="4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package ind.z1;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import com.maxeler.maxcompiler.v1.managers.standard.SimulationManager;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// now the kernel has to be tested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public class </a:t>
            </a:r>
            <a:r>
              <a:rPr lang="en-US" dirty="0" err="1" smtClean="0"/>
              <a:t>helloSimRunner</a:t>
            </a:r>
            <a:r>
              <a:rPr lang="en-US" dirty="0" smtClean="0"/>
              <a:t> {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SimulationManager</a:t>
            </a:r>
            <a:r>
              <a:rPr lang="en-US" dirty="0" smtClean="0"/>
              <a:t> m = new </a:t>
            </a:r>
            <a:r>
              <a:rPr lang="en-US" dirty="0" err="1" smtClean="0"/>
              <a:t>SimulationManager</a:t>
            </a:r>
            <a:r>
              <a:rPr lang="en-US" dirty="0" smtClean="0"/>
              <a:t>(“</a:t>
            </a:r>
            <a:r>
              <a:rPr lang="en-US" dirty="0" err="1" smtClean="0"/>
              <a:t>helloSim</a:t>
            </a:r>
            <a:r>
              <a:rPr lang="en-US" dirty="0" smtClean="0"/>
              <a:t>");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helloKernel</a:t>
            </a:r>
            <a:r>
              <a:rPr lang="en-US" dirty="0" smtClean="0"/>
              <a:t> k = new </a:t>
            </a:r>
            <a:r>
              <a:rPr lang="en-US" dirty="0" err="1" smtClean="0"/>
              <a:t>helloKernel</a:t>
            </a:r>
            <a:r>
              <a:rPr lang="en-US" dirty="0" smtClean="0"/>
              <a:t>(</a:t>
            </a:r>
            <a:r>
              <a:rPr lang="en-US" dirty="0" err="1" smtClean="0"/>
              <a:t>m.makeKernelParameters</a:t>
            </a:r>
            <a:r>
              <a:rPr lang="en-US" dirty="0" smtClean="0"/>
              <a:t>());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 // the simulation manager m is set to use the kernel k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m.setInputData</a:t>
            </a:r>
            <a:r>
              <a:rPr lang="en-US" dirty="0" smtClean="0"/>
              <a:t>("x", 1, 2, 3, 4, 5, 6, 7, 8); // this method passes test data to the kernel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m.setKernelCycles</a:t>
            </a:r>
            <a:r>
              <a:rPr lang="en-US" dirty="0" smtClean="0"/>
              <a:t>(8); // it is specified that the kernel will be executed 8 times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m.runTest</a:t>
            </a:r>
            <a:r>
              <a:rPr lang="en-US" dirty="0" smtClean="0"/>
              <a:t>(); // the manager is activated, to start the process of 8 kernel runs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m.dumpOutput</a:t>
            </a:r>
            <a:r>
              <a:rPr lang="en-US" dirty="0" smtClean="0"/>
              <a:t>(); // the method to prepare the output is also provided by </a:t>
            </a:r>
            <a:r>
              <a:rPr lang="en-US" dirty="0" err="1" smtClean="0"/>
              <a:t>Maxeler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double </a:t>
            </a:r>
            <a:r>
              <a:rPr lang="en-US" dirty="0" err="1" smtClean="0"/>
              <a:t>expectedOutput</a:t>
            </a:r>
            <a:r>
              <a:rPr lang="en-US" dirty="0" smtClean="0"/>
              <a:t>[] = {1, 2, 3, 4, 5, 6, 7, 8}; // we define what we expect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m.checkOutputData</a:t>
            </a:r>
            <a:r>
              <a:rPr lang="en-US" dirty="0" smtClean="0"/>
              <a:t>("z", </a:t>
            </a:r>
            <a:r>
              <a:rPr lang="en-US" dirty="0" err="1" smtClean="0"/>
              <a:t>expectedOutput</a:t>
            </a:r>
            <a:r>
              <a:rPr lang="en-US" dirty="0" smtClean="0"/>
              <a:t>); // we compare the obtained and the expected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m.logMsg</a:t>
            </a:r>
            <a:r>
              <a:rPr lang="en-US" dirty="0" smtClean="0"/>
              <a:t>("Test passed OK!"); // if “execution came till here,” a screen message is displayed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}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}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// static – only one instance of main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// </a:t>
            </a:r>
            <a:r>
              <a:rPr lang="en-US" dirty="0" err="1" smtClean="0"/>
              <a:t>viod</a:t>
            </a:r>
            <a:r>
              <a:rPr lang="en-US" dirty="0" smtClean="0"/>
              <a:t> – main returns no data; just shows data on the screen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example1SimRunner.java</a:t>
            </a:r>
            <a:endParaRPr lang="en-US" dirty="0"/>
          </a:p>
        </p:txBody>
      </p:sp>
      <p:sp>
        <p:nvSpPr>
          <p:cNvPr id="28676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No.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package ind.z1;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// more import from the </a:t>
            </a:r>
            <a:r>
              <a:rPr lang="en-US" dirty="0" err="1" smtClean="0"/>
              <a:t>Maxeler</a:t>
            </a:r>
            <a:r>
              <a:rPr lang="en-US" dirty="0" smtClean="0"/>
              <a:t> library is needed!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import static </a:t>
            </a:r>
            <a:r>
              <a:rPr lang="en-US" dirty="0" err="1" smtClean="0"/>
              <a:t>config.BoardModel.BOARDMODEL</a:t>
            </a:r>
            <a:r>
              <a:rPr lang="en-US" dirty="0" smtClean="0"/>
              <a:t>; // the universal simulator is nailed down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import com.maxeler.maxcompiler.v1.kernelcompiler.Kernel; // now we can use Kernel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import com.maxeler.maxcompiler.v1.managers.standard.Manager; // now we can use Manager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import com.maxeler.maxcompiler.v1.managers.standard.Manager.IOType; // now can use </a:t>
            </a:r>
            <a:r>
              <a:rPr lang="en-US" dirty="0" err="1" smtClean="0"/>
              <a:t>IOType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public class </a:t>
            </a:r>
            <a:r>
              <a:rPr lang="en-US" dirty="0" err="1" smtClean="0"/>
              <a:t>helloHostSimBuilder</a:t>
            </a:r>
            <a:r>
              <a:rPr lang="en-US" dirty="0" smtClean="0"/>
              <a:t> {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Manager m = new Manager(</a:t>
            </a:r>
            <a:r>
              <a:rPr lang="en-US" dirty="0" err="1" smtClean="0"/>
              <a:t>true,”helloHostSim</a:t>
            </a:r>
            <a:r>
              <a:rPr lang="en-US" dirty="0" smtClean="0"/>
              <a:t>", BOARDMODEL); // making Manager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Kernel k = new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	</a:t>
            </a:r>
            <a:r>
              <a:rPr lang="en-US" dirty="0" err="1" smtClean="0"/>
              <a:t>helloKernel</a:t>
            </a:r>
            <a:r>
              <a:rPr lang="en-US" dirty="0" smtClean="0"/>
              <a:t>(</a:t>
            </a:r>
            <a:r>
              <a:rPr lang="en-US" dirty="0" err="1" smtClean="0"/>
              <a:t>m.makeKernelParameters</a:t>
            </a:r>
            <a:r>
              <a:rPr lang="en-US" dirty="0" smtClean="0"/>
              <a:t>(“</a:t>
            </a:r>
            <a:r>
              <a:rPr lang="en-US" dirty="0" err="1" smtClean="0"/>
              <a:t>helloKernel</a:t>
            </a:r>
            <a:r>
              <a:rPr lang="en-US" dirty="0" smtClean="0"/>
              <a:t>")); // making Kernel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 // linking Kernel k to Manager m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m.setIO</a:t>
            </a:r>
            <a:r>
              <a:rPr lang="en-US" dirty="0" smtClean="0"/>
              <a:t>(</a:t>
            </a:r>
            <a:r>
              <a:rPr lang="en-US" dirty="0" err="1" smtClean="0"/>
              <a:t>IOType.ALL_PCIE</a:t>
            </a:r>
            <a:r>
              <a:rPr lang="en-US" dirty="0" smtClean="0"/>
              <a:t>); // the selected type is bit-compatible with </a:t>
            </a:r>
            <a:r>
              <a:rPr lang="en-US" dirty="0" err="1" smtClean="0"/>
              <a:t>PCIe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m.build</a:t>
            </a:r>
            <a:r>
              <a:rPr lang="en-US" dirty="0" smtClean="0"/>
              <a:t>(); // an executable code is generated, to be executed later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                               // the build method is defined by </a:t>
            </a:r>
            <a:r>
              <a:rPr lang="en-US" dirty="0" err="1" smtClean="0"/>
              <a:t>Maxeler</a:t>
            </a:r>
            <a:r>
              <a:rPr lang="en-US" dirty="0" smtClean="0"/>
              <a:t> inside the imported manager class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}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example1HostSimBuilder.java</a:t>
            </a:r>
            <a:endParaRPr lang="en-US" dirty="0"/>
          </a:p>
        </p:txBody>
      </p:sp>
      <p:sp>
        <p:nvSpPr>
          <p:cNvPr id="29700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No.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1138"/>
            <a:ext cx="8686800" cy="4462462"/>
          </a:xfrm>
        </p:spPr>
        <p:txBody>
          <a:bodyPr>
            <a:normAutofit fontScale="4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package ind.z1;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// the next 4 lines are the same as before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import static </a:t>
            </a:r>
            <a:r>
              <a:rPr lang="en-US" dirty="0" err="1" smtClean="0"/>
              <a:t>config.BoardModel.BOARDMODEL</a:t>
            </a:r>
            <a:r>
              <a:rPr lang="en-US" dirty="0" smtClean="0"/>
              <a:t>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import com.maxeler.maxcompiler.v1.kernelcompiler.Kernel;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import com.maxeler.maxcompiler.v1.managers.standard.Manager;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import com.maxeler.maxcompiler.v1.managers.standard.Manager.IOType;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// the next lines differ in only one detail: The parameter “true” is missing; defined by </a:t>
            </a:r>
            <a:r>
              <a:rPr lang="en-US" dirty="0" err="1" smtClean="0"/>
              <a:t>Maxeler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public class </a:t>
            </a:r>
            <a:r>
              <a:rPr lang="en-US" dirty="0" err="1" smtClean="0"/>
              <a:t>helloHWBuilder</a:t>
            </a:r>
            <a:r>
              <a:rPr lang="en-US" dirty="0" smtClean="0"/>
              <a:t> {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Manager m = new Manager(“hello", BOARDMODEL);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Kernel k = new </a:t>
            </a:r>
            <a:r>
              <a:rPr lang="en-US" dirty="0" err="1" smtClean="0"/>
              <a:t>helloKernel</a:t>
            </a:r>
            <a:r>
              <a:rPr lang="en-US" dirty="0" smtClean="0"/>
              <a:t>( </a:t>
            </a:r>
            <a:r>
              <a:rPr lang="en-US" dirty="0" err="1" smtClean="0"/>
              <a:t>m.makeKernelParameters</a:t>
            </a:r>
            <a:r>
              <a:rPr lang="en-US" dirty="0" smtClean="0"/>
              <a:t>() );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m.setKernel</a:t>
            </a:r>
            <a:r>
              <a:rPr lang="en-US" dirty="0" smtClean="0"/>
              <a:t>(k);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m.setIO</a:t>
            </a:r>
            <a:r>
              <a:rPr lang="en-US" dirty="0" smtClean="0"/>
              <a:t>(</a:t>
            </a:r>
            <a:r>
              <a:rPr lang="en-US" dirty="0" err="1" smtClean="0"/>
              <a:t>IOType.ALL_PCIE</a:t>
            </a:r>
            <a:r>
              <a:rPr lang="en-US" dirty="0" smtClean="0"/>
              <a:t>);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m.build</a:t>
            </a:r>
            <a:r>
              <a:rPr lang="en-US" dirty="0" smtClean="0"/>
              <a:t>();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}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example1HwBuilder.java</a:t>
            </a:r>
            <a:endParaRPr lang="en-US" dirty="0"/>
          </a:p>
        </p:txBody>
      </p:sp>
      <p:sp>
        <p:nvSpPr>
          <p:cNvPr id="30724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No.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4525963"/>
          </a:xfrm>
        </p:spPr>
        <p:txBody>
          <a:bodyPr>
            <a:normAutofit fontScale="5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 // standard input/output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#include &lt;</a:t>
            </a:r>
            <a:r>
              <a:rPr lang="en-US" dirty="0" err="1" smtClean="0"/>
              <a:t>MaxCompilerRT.h</a:t>
            </a:r>
            <a:r>
              <a:rPr lang="en-US" dirty="0" smtClean="0"/>
              <a:t>&gt; // the </a:t>
            </a:r>
            <a:r>
              <a:rPr lang="en-US" dirty="0" err="1" smtClean="0"/>
              <a:t>MaxCompilerRT</a:t>
            </a:r>
            <a:r>
              <a:rPr lang="en-US" dirty="0" smtClean="0"/>
              <a:t> functionality is included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char* </a:t>
            </a:r>
            <a:r>
              <a:rPr lang="en-US" dirty="0" err="1" smtClean="0"/>
              <a:t>argv</a:t>
            </a:r>
            <a:r>
              <a:rPr lang="en-US" dirty="0" smtClean="0"/>
              <a:t>[])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{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            // the next 5 lines define data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char *</a:t>
            </a:r>
            <a:r>
              <a:rPr lang="en-US" dirty="0" err="1" smtClean="0"/>
              <a:t>device_name</a:t>
            </a:r>
            <a:r>
              <a:rPr lang="en-US" dirty="0" smtClean="0"/>
              <a:t> = (</a:t>
            </a:r>
            <a:r>
              <a:rPr lang="en-US" dirty="0" err="1" smtClean="0"/>
              <a:t>argc</a:t>
            </a:r>
            <a:r>
              <a:rPr lang="en-US" dirty="0" smtClean="0"/>
              <a:t>==2 ? </a:t>
            </a:r>
            <a:r>
              <a:rPr lang="en-US" dirty="0" err="1" smtClean="0"/>
              <a:t>argv</a:t>
            </a:r>
            <a:r>
              <a:rPr lang="en-US" dirty="0" smtClean="0"/>
              <a:t>[1] : "/dev/maxeler0");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            // default device defined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max_maxfile_t</a:t>
            </a:r>
            <a:r>
              <a:rPr lang="en-US" dirty="0" smtClean="0"/>
              <a:t>* </a:t>
            </a:r>
            <a:r>
              <a:rPr lang="en-US" dirty="0" err="1" smtClean="0"/>
              <a:t>maxfile</a:t>
            </a:r>
            <a:r>
              <a:rPr lang="en-US" dirty="0" smtClean="0"/>
              <a:t>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max_device_handle_t</a:t>
            </a:r>
            <a:r>
              <a:rPr lang="en-US" dirty="0" smtClean="0"/>
              <a:t>* device;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char data_in1[16] = "Hello world!";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char </a:t>
            </a:r>
            <a:r>
              <a:rPr lang="en-US" dirty="0" err="1" smtClean="0"/>
              <a:t>data_out</a:t>
            </a:r>
            <a:r>
              <a:rPr lang="en-US" dirty="0" smtClean="0"/>
              <a:t>[16];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("Opening and configuring FPGA.\n"); // the lines to follow initialize </a:t>
            </a:r>
            <a:r>
              <a:rPr lang="en-US" dirty="0" err="1" smtClean="0"/>
              <a:t>Maxeler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maxfile</a:t>
            </a:r>
            <a:r>
              <a:rPr lang="en-US" dirty="0" smtClean="0"/>
              <a:t> = </a:t>
            </a:r>
            <a:r>
              <a:rPr lang="en-US" dirty="0" err="1" smtClean="0"/>
              <a:t>max_maxfile_init_hello</a:t>
            </a:r>
            <a:r>
              <a:rPr lang="en-US" dirty="0" smtClean="0"/>
              <a:t>(); // defined in </a:t>
            </a:r>
            <a:r>
              <a:rPr lang="en-US" dirty="0" err="1" smtClean="0"/>
              <a:t>MaxCompilerRT.h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device = </a:t>
            </a:r>
            <a:r>
              <a:rPr lang="en-US" dirty="0" err="1" smtClean="0"/>
              <a:t>max_open_device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, </a:t>
            </a:r>
            <a:r>
              <a:rPr lang="en-US" dirty="0" err="1" smtClean="0"/>
              <a:t>device_name</a:t>
            </a:r>
            <a:r>
              <a:rPr lang="en-US" dirty="0" smtClean="0"/>
              <a:t>);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max_set_terminate_on_error</a:t>
            </a:r>
            <a:r>
              <a:rPr lang="en-US" dirty="0" smtClean="0"/>
              <a:t>(device);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example1HostCode.c          1/2</a:t>
            </a:r>
            <a:endParaRPr lang="en-US" dirty="0"/>
          </a:p>
        </p:txBody>
      </p:sp>
      <p:sp>
        <p:nvSpPr>
          <p:cNvPr id="31748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No.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("Streaming data to/from FPGA...\n");    // screen dump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    // the next statement passes data to/from </a:t>
            </a:r>
            <a:r>
              <a:rPr lang="en-US" dirty="0" err="1" smtClean="0"/>
              <a:t>Maxeler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    // and tells Manager to run Kernel 16 times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max_run</a:t>
            </a:r>
            <a:r>
              <a:rPr lang="en-US" dirty="0" smtClean="0"/>
              <a:t>(device,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	</a:t>
            </a:r>
            <a:r>
              <a:rPr lang="en-US" dirty="0" err="1" smtClean="0"/>
              <a:t>max_input</a:t>
            </a:r>
            <a:r>
              <a:rPr lang="en-US" dirty="0" smtClean="0"/>
              <a:t>("x", data_in1, 16 * </a:t>
            </a:r>
            <a:r>
              <a:rPr lang="en-US" dirty="0" err="1" smtClean="0"/>
              <a:t>sizeof</a:t>
            </a:r>
            <a:r>
              <a:rPr lang="en-US" dirty="0" smtClean="0"/>
              <a:t>(char)),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	</a:t>
            </a:r>
            <a:r>
              <a:rPr lang="en-US" dirty="0" err="1" smtClean="0"/>
              <a:t>max_output</a:t>
            </a:r>
            <a:r>
              <a:rPr lang="en-US" dirty="0" smtClean="0"/>
              <a:t>("z", </a:t>
            </a:r>
            <a:r>
              <a:rPr lang="en-US" dirty="0" err="1" smtClean="0"/>
              <a:t>data_out</a:t>
            </a:r>
            <a:r>
              <a:rPr lang="en-US" dirty="0" smtClean="0"/>
              <a:t>, 16 * </a:t>
            </a:r>
            <a:r>
              <a:rPr lang="en-US" dirty="0" err="1" smtClean="0"/>
              <a:t>sizeof</a:t>
            </a:r>
            <a:r>
              <a:rPr lang="en-US" dirty="0" smtClean="0"/>
              <a:t>(char)),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	</a:t>
            </a:r>
            <a:r>
              <a:rPr lang="en-US" dirty="0" err="1" smtClean="0"/>
              <a:t>max_runfor</a:t>
            </a:r>
            <a:r>
              <a:rPr lang="en-US" dirty="0" smtClean="0"/>
              <a:t>(“</a:t>
            </a:r>
            <a:r>
              <a:rPr lang="en-US" dirty="0" err="1" smtClean="0"/>
              <a:t>helloKernel</a:t>
            </a:r>
            <a:r>
              <a:rPr lang="en-US" dirty="0" smtClean="0"/>
              <a:t>", 16),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	</a:t>
            </a:r>
            <a:r>
              <a:rPr lang="en-US" dirty="0" err="1" smtClean="0"/>
              <a:t>max_end</a:t>
            </a:r>
            <a:r>
              <a:rPr lang="en-US" dirty="0" smtClean="0"/>
              <a:t>());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("Checking data read from FPGA.\n");     // screen dump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max_close_device</a:t>
            </a:r>
            <a:r>
              <a:rPr lang="en-US" dirty="0" smtClean="0"/>
              <a:t>(device);    // freeing the memory, by closing the device,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max_destroy</a:t>
            </a:r>
            <a:r>
              <a:rPr lang="en-US" dirty="0" smtClean="0"/>
              <a:t>(</a:t>
            </a:r>
            <a:r>
              <a:rPr lang="en-US" dirty="0" err="1" smtClean="0"/>
              <a:t>maxfile</a:t>
            </a:r>
            <a:r>
              <a:rPr lang="en-US" dirty="0" smtClean="0"/>
              <a:t>);          // and by destroying the </a:t>
            </a:r>
            <a:r>
              <a:rPr lang="en-US" dirty="0" err="1" smtClean="0"/>
              <a:t>maxfile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return 0;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}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example1HostCode.c          2/2</a:t>
            </a:r>
            <a:endParaRPr lang="en-US" dirty="0"/>
          </a:p>
        </p:txBody>
      </p:sp>
      <p:sp>
        <p:nvSpPr>
          <p:cNvPr id="32772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No.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# ALL THE CODE BELOW IS DEFINED BY MAXELER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# Root of the project directory tree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BASEDIR=../../..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# Java package name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PACKAGE=</a:t>
            </a:r>
            <a:r>
              <a:rPr lang="en-US" dirty="0" err="1" smtClean="0"/>
              <a:t>ind</a:t>
            </a:r>
            <a:r>
              <a:rPr lang="en-US" dirty="0" smtClean="0"/>
              <a:t>/z1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# Application name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APP=example1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# Names of your </a:t>
            </a:r>
            <a:r>
              <a:rPr lang="en-US" dirty="0" err="1" smtClean="0"/>
              <a:t>maxfiles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HWMAXFILE=$(APP).max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HOSTSIMMAXFILE=$(APP)HostSim.max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# Java application builders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HWBUILDER=$(APP)HWBuilder.java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HOSTSIMBUILDER=$(APP)HostSimBuilder.java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SIMRUNNER=$(APP)SimRunner.java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# C host code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HOSTCODE=$(APP)</a:t>
            </a:r>
            <a:r>
              <a:rPr lang="en-US" dirty="0" err="1" smtClean="0"/>
              <a:t>HostCode.c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# Target board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BOARD_MODEL=23312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# Include the master </a:t>
            </a:r>
            <a:r>
              <a:rPr lang="en-US" dirty="0" err="1" smtClean="0"/>
              <a:t>makefile.include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err="1" smtClean="0"/>
              <a:t>nullstring</a:t>
            </a:r>
            <a:r>
              <a:rPr lang="en-US" dirty="0" smtClean="0"/>
              <a:t> :=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space := $(</a:t>
            </a:r>
            <a:r>
              <a:rPr lang="en-US" dirty="0" err="1" smtClean="0"/>
              <a:t>nullstring</a:t>
            </a:r>
            <a:r>
              <a:rPr lang="en-US" dirty="0" smtClean="0"/>
              <a:t>) # comment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MAXCOMPILERDIR_QUOTE:=$(</a:t>
            </a:r>
            <a:r>
              <a:rPr lang="en-US" dirty="0" err="1" smtClean="0"/>
              <a:t>subst</a:t>
            </a:r>
            <a:r>
              <a:rPr lang="en-US" dirty="0" smtClean="0"/>
              <a:t> $(space),\ ,$(MAXCOMPILERDIR))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include $(MAXCOMPILERDIR_QUOTE)/examples/common/</a:t>
            </a:r>
            <a:r>
              <a:rPr lang="en-US" dirty="0" err="1" smtClean="0"/>
              <a:t>Makefile.include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Makefile</a:t>
            </a:r>
            <a:r>
              <a:rPr lang="en-US" dirty="0" smtClean="0"/>
              <a:t>: Always the Same</a:t>
            </a:r>
            <a:endParaRPr lang="en-US" dirty="0"/>
          </a:p>
        </p:txBody>
      </p:sp>
      <p:sp>
        <p:nvSpPr>
          <p:cNvPr id="33796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No.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81138"/>
            <a:ext cx="8839200" cy="3167062"/>
          </a:xfrm>
        </p:spPr>
        <p:txBody>
          <a:bodyPr>
            <a:normAutofit fontScale="6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package </a:t>
            </a:r>
            <a:r>
              <a:rPr lang="en-US" dirty="0" err="1" smtClean="0"/>
              <a:t>config</a:t>
            </a:r>
            <a:r>
              <a:rPr lang="en-US" dirty="0" smtClean="0"/>
              <a:t>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import com.maxeler.maxcompiler.v1.managers.MAX2BoardModel;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public class </a:t>
            </a:r>
            <a:r>
              <a:rPr lang="en-US" dirty="0" err="1" smtClean="0"/>
              <a:t>BoardModel</a:t>
            </a:r>
            <a:r>
              <a:rPr lang="en-US" dirty="0" smtClean="0"/>
              <a:t> {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public static final MAX2BoardModel BOARDMODEL = 		MAX2BoardModel.MAX2336B;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}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// THIS ENABLES THE USER TO WRITE BOARDMODEL,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// INSTEAD OF USING THE COMPLICATED NAME EXPRESSION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// IN THE LAST LINE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BoardModel.java</a:t>
            </a:r>
            <a:endParaRPr lang="en-US" dirty="0"/>
          </a:p>
        </p:txBody>
      </p:sp>
      <p:sp>
        <p:nvSpPr>
          <p:cNvPr id="34820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No.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One has to know</a:t>
            </a:r>
            <a:br>
              <a:rPr lang="en-US" dirty="0" smtClean="0"/>
            </a:br>
            <a:r>
              <a:rPr lang="en-US" dirty="0" smtClean="0"/>
              <a:t>how to program </a:t>
            </a:r>
            <a:r>
              <a:rPr lang="en-US" dirty="0" err="1" smtClean="0"/>
              <a:t>Maxeler</a:t>
            </a:r>
            <a:r>
              <a:rPr lang="en-US" dirty="0" smtClean="0"/>
              <a:t> machines,</a:t>
            </a:r>
            <a:br>
              <a:rPr lang="en-US" dirty="0" smtClean="0"/>
            </a:br>
            <a:r>
              <a:rPr lang="en-US" dirty="0" smtClean="0"/>
              <a:t>in order to get </a:t>
            </a:r>
            <a:br>
              <a:rPr lang="en-US" dirty="0" smtClean="0"/>
            </a:br>
            <a:r>
              <a:rPr lang="en-US" dirty="0" smtClean="0"/>
              <a:t>the best possible speedup out of them!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For some applications (G),</a:t>
            </a:r>
            <a:br>
              <a:rPr lang="en-US" dirty="0" smtClean="0"/>
            </a:br>
            <a:r>
              <a:rPr lang="en-US" dirty="0" smtClean="0"/>
              <a:t>there is a large difference between</a:t>
            </a:r>
            <a:br>
              <a:rPr lang="en-US" dirty="0" smtClean="0"/>
            </a:br>
            <a:r>
              <a:rPr lang="en-US" dirty="0" smtClean="0"/>
              <a:t>what an experienced programmer achieves,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what an un-experienced one can achieve!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For some other applications (B),</a:t>
            </a:r>
            <a:br>
              <a:rPr lang="en-US" dirty="0" smtClean="0"/>
            </a:br>
            <a:r>
              <a:rPr lang="en-US" dirty="0" smtClean="0"/>
              <a:t>no matter how experienced the programmer is,</a:t>
            </a:r>
            <a:br>
              <a:rPr lang="en-US" dirty="0" smtClean="0"/>
            </a:br>
            <a:r>
              <a:rPr lang="en-US" dirty="0" smtClean="0"/>
              <a:t>the speedup will not be revolutionary</a:t>
            </a:r>
            <a:br>
              <a:rPr lang="en-US" dirty="0" smtClean="0"/>
            </a:br>
            <a:r>
              <a:rPr lang="en-US" dirty="0" smtClean="0"/>
              <a:t>(may be even &lt;1).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How-to? What-to?</a:t>
            </a:r>
            <a:endParaRPr lang="en-US" dirty="0"/>
          </a:p>
        </p:txBody>
      </p:sp>
      <p:sp>
        <p:nvSpPr>
          <p:cNvPr id="1536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81113" y="2395538"/>
            <a:ext cx="6581775" cy="269557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686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Hardware Types: </a:t>
            </a:r>
            <a:br>
              <a:rPr lang="en-US" dirty="0" smtClean="0"/>
            </a:br>
            <a:r>
              <a:rPr lang="en-US" dirty="0" smtClean="0"/>
              <a:t>Provided by </a:t>
            </a:r>
            <a:r>
              <a:rPr lang="en-US" dirty="0" err="1" smtClean="0"/>
              <a:t>Maxeler</a:t>
            </a:r>
            <a:endParaRPr lang="en-US" dirty="0"/>
          </a:p>
        </p:txBody>
      </p:sp>
      <p:sp>
        <p:nvSpPr>
          <p:cNvPr id="35844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52400" y="5367338"/>
            <a:ext cx="8839200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r>
              <a:rPr lang="en-US" sz="2700" dirty="0">
                <a:latin typeface="+mn-lt"/>
                <a:cs typeface="+mn-cs"/>
              </a:rPr>
              <a:t>// w</a:t>
            </a:r>
            <a:r>
              <a:rPr lang="en-US" sz="2700">
                <a:latin typeface="+mn-lt"/>
                <a:cs typeface="+mn-cs"/>
              </a:rPr>
              <a:t>e used: </a:t>
            </a:r>
            <a:r>
              <a:rPr lang="en-US" sz="2700" dirty="0" err="1">
                <a:latin typeface="+mn-lt"/>
                <a:cs typeface="+mn-cs"/>
              </a:rPr>
              <a:t>HWFloat</a:t>
            </a:r>
            <a:endParaRPr lang="en-US" sz="27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5072062"/>
          </a:xfrm>
        </p:spPr>
        <p:txBody>
          <a:bodyPr>
            <a:normAutofit fontScale="5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Floating point numbers - </a:t>
            </a:r>
            <a:r>
              <a:rPr lang="en-US" dirty="0" err="1" smtClean="0"/>
              <a:t>HWFloat</a:t>
            </a:r>
            <a:r>
              <a:rPr lang="en-US" dirty="0" smtClean="0"/>
              <a:t>: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/>
              <a:t>hwFloat</a:t>
            </a:r>
            <a:r>
              <a:rPr lang="en-US" dirty="0" smtClean="0"/>
              <a:t>(</a:t>
            </a:r>
            <a:r>
              <a:rPr lang="en-US" dirty="0" err="1" smtClean="0"/>
              <a:t>exponent_bits</a:t>
            </a:r>
            <a:r>
              <a:rPr lang="en-US" dirty="0" smtClean="0"/>
              <a:t>, </a:t>
            </a:r>
            <a:r>
              <a:rPr lang="en-US" dirty="0" err="1" smtClean="0"/>
              <a:t>mantissa_bits</a:t>
            </a:r>
            <a:r>
              <a:rPr lang="en-US" dirty="0" smtClean="0"/>
              <a:t>);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float ~ </a:t>
            </a:r>
            <a:r>
              <a:rPr lang="en-US" dirty="0" err="1" smtClean="0"/>
              <a:t>hwFloat</a:t>
            </a:r>
            <a:r>
              <a:rPr lang="en-US" dirty="0" smtClean="0"/>
              <a:t>(8,24)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double ~ </a:t>
            </a:r>
            <a:r>
              <a:rPr lang="en-US" dirty="0" err="1" smtClean="0"/>
              <a:t>hwFloat</a:t>
            </a:r>
            <a:r>
              <a:rPr lang="en-US" dirty="0" smtClean="0"/>
              <a:t>(11,53)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Fixed point numbers - </a:t>
            </a:r>
            <a:r>
              <a:rPr lang="en-US" dirty="0" err="1" smtClean="0"/>
              <a:t>HWFix</a:t>
            </a:r>
            <a:r>
              <a:rPr lang="en-US" dirty="0" smtClean="0"/>
              <a:t>: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/>
              <a:t>hwFix</a:t>
            </a:r>
            <a:r>
              <a:rPr lang="en-US" dirty="0" smtClean="0"/>
              <a:t>(</a:t>
            </a:r>
            <a:r>
              <a:rPr lang="en-US" dirty="0" err="1" smtClean="0"/>
              <a:t>integer_bits</a:t>
            </a:r>
            <a:r>
              <a:rPr lang="en-US" dirty="0" smtClean="0"/>
              <a:t>, </a:t>
            </a:r>
            <a:r>
              <a:rPr lang="en-US" dirty="0" err="1" smtClean="0"/>
              <a:t>fractional_bits</a:t>
            </a:r>
            <a:r>
              <a:rPr lang="en-US" dirty="0" smtClean="0"/>
              <a:t>, </a:t>
            </a:r>
            <a:r>
              <a:rPr lang="en-US" dirty="0" err="1" smtClean="0"/>
              <a:t>sign_mode</a:t>
            </a:r>
            <a:r>
              <a:rPr lang="en-US" dirty="0" smtClean="0"/>
              <a:t>)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err="1" smtClean="0"/>
              <a:t>SignMode.UNSIGNED</a:t>
            </a:r>
            <a:endParaRPr lang="en-US" dirty="0" smtClean="0"/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err="1" smtClean="0"/>
              <a:t>SignMode.TWOSCOMPLEMENT</a:t>
            </a:r>
            <a:endParaRPr lang="en-US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Integers - </a:t>
            </a:r>
            <a:r>
              <a:rPr lang="en-US" dirty="0" err="1" smtClean="0"/>
              <a:t>HWFix</a:t>
            </a:r>
            <a:r>
              <a:rPr lang="en-US" dirty="0" smtClean="0"/>
              <a:t>: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/>
              <a:t>hwInt</a:t>
            </a:r>
            <a:r>
              <a:rPr lang="en-US" dirty="0" smtClean="0"/>
              <a:t>(bits) ~ </a:t>
            </a:r>
            <a:r>
              <a:rPr lang="en-US" dirty="0" err="1" smtClean="0"/>
              <a:t>hwFix</a:t>
            </a:r>
            <a:r>
              <a:rPr lang="en-US" dirty="0" smtClean="0"/>
              <a:t>(bits, 0, </a:t>
            </a:r>
            <a:r>
              <a:rPr lang="en-US" dirty="0" err="1" smtClean="0"/>
              <a:t>SignMode.TWOSCOMPLEMENT</a:t>
            </a:r>
            <a:r>
              <a:rPr lang="en-US" dirty="0" smtClean="0"/>
              <a:t>)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Unsigned integers - </a:t>
            </a:r>
            <a:r>
              <a:rPr lang="en-US" dirty="0" err="1" smtClean="0"/>
              <a:t>HWFix</a:t>
            </a:r>
            <a:r>
              <a:rPr lang="en-US" dirty="0" smtClean="0"/>
              <a:t>: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/>
              <a:t>hwUint</a:t>
            </a:r>
            <a:r>
              <a:rPr lang="en-US" dirty="0" smtClean="0"/>
              <a:t>(bits) ~ </a:t>
            </a:r>
            <a:r>
              <a:rPr lang="en-US" dirty="0" err="1" smtClean="0"/>
              <a:t>hwFix</a:t>
            </a:r>
            <a:r>
              <a:rPr lang="en-US" dirty="0" smtClean="0"/>
              <a:t>(bits, 0, </a:t>
            </a:r>
            <a:r>
              <a:rPr lang="en-US" dirty="0" err="1" smtClean="0"/>
              <a:t>SignMode.UNSIGNED</a:t>
            </a:r>
            <a:r>
              <a:rPr lang="en-US" dirty="0" smtClean="0"/>
              <a:t>)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Boolean – </a:t>
            </a:r>
            <a:r>
              <a:rPr lang="en-US" dirty="0" err="1" smtClean="0"/>
              <a:t>HWFix</a:t>
            </a:r>
            <a:r>
              <a:rPr lang="en-US" dirty="0" smtClean="0"/>
              <a:t>: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/>
              <a:t>hwBool</a:t>
            </a:r>
            <a:r>
              <a:rPr lang="en-US" dirty="0" smtClean="0"/>
              <a:t>() ~ </a:t>
            </a:r>
            <a:r>
              <a:rPr lang="en-US" dirty="0" err="1" smtClean="0"/>
              <a:t>hwFix</a:t>
            </a:r>
            <a:r>
              <a:rPr lang="en-US" dirty="0" smtClean="0"/>
              <a:t>(1, 0, </a:t>
            </a:r>
            <a:r>
              <a:rPr lang="en-US" dirty="0" err="1" smtClean="0"/>
              <a:t>SignMode.UNSIGNED</a:t>
            </a:r>
            <a:r>
              <a:rPr lang="en-US" dirty="0" smtClean="0"/>
              <a:t>)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1 ~ true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2 ~ false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Raw bits – </a:t>
            </a:r>
            <a:r>
              <a:rPr lang="en-US" dirty="0" err="1" smtClean="0"/>
              <a:t>HWRawBits</a:t>
            </a:r>
            <a:r>
              <a:rPr lang="en-US" dirty="0" smtClean="0"/>
              <a:t>: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/>
              <a:t>hwRawBits</a:t>
            </a:r>
            <a:r>
              <a:rPr lang="en-US" dirty="0" smtClean="0"/>
              <a:t>(width)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Hardware Primitive Types</a:t>
            </a:r>
            <a:endParaRPr lang="en-US" dirty="0"/>
          </a:p>
        </p:txBody>
      </p:sp>
      <p:sp>
        <p:nvSpPr>
          <p:cNvPr id="36868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686800" cy="4525962"/>
          </a:xfrm>
        </p:spPr>
        <p:txBody>
          <a:bodyPr/>
          <a:lstStyle/>
          <a:p>
            <a:pPr eaLnBrk="1" hangingPunct="1"/>
            <a:r>
              <a:rPr lang="en-US" smtClean="0"/>
              <a:t>Lemas:</a:t>
            </a:r>
          </a:p>
          <a:p>
            <a:pPr lvl="1" eaLnBrk="1" hangingPunct="1"/>
            <a:r>
              <a:rPr lang="en-US" smtClean="0"/>
              <a:t>1. The what-to and what-not-to is important to know!</a:t>
            </a:r>
          </a:p>
          <a:p>
            <a:pPr lvl="1" eaLnBrk="1" hangingPunct="1"/>
            <a:r>
              <a:rPr lang="en-US" smtClean="0"/>
              <a:t>2. The how-to and how-not-to is important to know!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N.B.</a:t>
            </a:r>
          </a:p>
          <a:p>
            <a:pPr lvl="1" eaLnBrk="1" hangingPunct="1"/>
            <a:r>
              <a:rPr lang="en-US" smtClean="0"/>
              <a:t>The what-to/what-not-to is taught </a:t>
            </a:r>
            <a:br>
              <a:rPr lang="en-US" smtClean="0"/>
            </a:br>
            <a:r>
              <a:rPr lang="en-US" smtClean="0"/>
              <a:t>using a figure and formulae</a:t>
            </a:r>
            <a:br>
              <a:rPr lang="en-US" smtClean="0"/>
            </a:br>
            <a:r>
              <a:rPr lang="en-US" smtClean="0"/>
              <a:t>(the next slide).</a:t>
            </a:r>
          </a:p>
          <a:p>
            <a:pPr lvl="1" eaLnBrk="1" hangingPunct="1"/>
            <a:r>
              <a:rPr lang="en-US" smtClean="0"/>
              <a:t>The how-to is taught through</a:t>
            </a:r>
            <a:br>
              <a:rPr lang="en-US" smtClean="0"/>
            </a:br>
            <a:r>
              <a:rPr lang="en-US" smtClean="0"/>
              <a:t>most of the examples to follow </a:t>
            </a:r>
            <a:br>
              <a:rPr lang="en-US" smtClean="0"/>
            </a:br>
            <a:r>
              <a:rPr lang="en-US" smtClean="0"/>
              <a:t>(all except the introductory one).</a:t>
            </a:r>
          </a:p>
          <a:p>
            <a:pPr lvl="1"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Lemas</a:t>
            </a:r>
            <a:endParaRPr lang="en-US" dirty="0"/>
          </a:p>
        </p:txBody>
      </p:sp>
      <p:sp>
        <p:nvSpPr>
          <p:cNvPr id="16388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Essential Figure:</a:t>
            </a:r>
            <a:endParaRPr lang="en-US" dirty="0"/>
          </a:p>
        </p:txBody>
      </p:sp>
      <p:sp>
        <p:nvSpPr>
          <p:cNvPr id="1028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1029" name="TextBox 4"/>
          <p:cNvSpPr txBox="1">
            <a:spLocks noChangeArrowheads="1"/>
          </p:cNvSpPr>
          <p:nvPr/>
        </p:nvSpPr>
        <p:spPr bwMode="auto">
          <a:xfrm>
            <a:off x="990600" y="5562600"/>
            <a:ext cx="7620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Lucida Sans Unicode" pitchFamily="34" charset="0"/>
              </a:rPr>
              <a:t>Assumptions:</a:t>
            </a:r>
          </a:p>
          <a:p>
            <a:r>
              <a:rPr lang="en-US">
                <a:latin typeface="Lucida Sans Unicode" pitchFamily="34" charset="0"/>
              </a:rPr>
              <a:t>  1. Software includes enough parallelism to keep all cores busy</a:t>
            </a:r>
          </a:p>
          <a:p>
            <a:r>
              <a:rPr lang="en-US">
                <a:latin typeface="Lucida Sans Unicode" pitchFamily="34" charset="0"/>
              </a:rPr>
              <a:t>  2. The only limiting factor is the number of cores.</a:t>
            </a: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031" name="TextBox 7"/>
          <p:cNvSpPr txBox="1">
            <a:spLocks noChangeArrowheads="1"/>
          </p:cNvSpPr>
          <p:nvPr/>
        </p:nvSpPr>
        <p:spPr bwMode="auto">
          <a:xfrm>
            <a:off x="3581400" y="1371600"/>
            <a:ext cx="289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1">
                <a:latin typeface="Lucida Sans Unicode" pitchFamily="34" charset="0"/>
              </a:rPr>
              <a:t>t</a:t>
            </a:r>
            <a:r>
              <a:rPr lang="en-US" sz="1400" i="1" baseline="-25000">
                <a:latin typeface="Lucida Sans Unicode" pitchFamily="34" charset="0"/>
              </a:rPr>
              <a:t>GPU</a:t>
            </a:r>
            <a:r>
              <a:rPr lang="en-US" sz="1400" i="1">
                <a:latin typeface="Lucida Sans Unicode" pitchFamily="34" charset="0"/>
              </a:rPr>
              <a:t> =  </a:t>
            </a:r>
          </a:p>
          <a:p>
            <a:r>
              <a:rPr lang="en-US" sz="1400" i="1">
                <a:latin typeface="Lucida Sans Unicode" pitchFamily="34" charset="0"/>
              </a:rPr>
              <a:t>N * N</a:t>
            </a:r>
            <a:r>
              <a:rPr lang="en-US" sz="1400" i="1" baseline="-25000">
                <a:latin typeface="Lucida Sans Unicode" pitchFamily="34" charset="0"/>
              </a:rPr>
              <a:t>OPS</a:t>
            </a:r>
            <a:r>
              <a:rPr lang="en-US" sz="1400" i="1">
                <a:latin typeface="Lucida Sans Unicode" pitchFamily="34" charset="0"/>
              </a:rPr>
              <a:t> * C</a:t>
            </a:r>
            <a:r>
              <a:rPr lang="en-US" sz="1400" i="1" baseline="-25000">
                <a:latin typeface="Lucida Sans Unicode" pitchFamily="34" charset="0"/>
              </a:rPr>
              <a:t>GPU</a:t>
            </a:r>
            <a:r>
              <a:rPr lang="en-US" sz="1400" i="1">
                <a:latin typeface="Lucida Sans Unicode" pitchFamily="34" charset="0"/>
              </a:rPr>
              <a:t>*T</a:t>
            </a:r>
            <a:r>
              <a:rPr lang="en-US" sz="1400" i="1" baseline="-25000">
                <a:latin typeface="Lucida Sans Unicode" pitchFamily="34" charset="0"/>
              </a:rPr>
              <a:t>clkGPU</a:t>
            </a:r>
            <a:r>
              <a:rPr lang="en-US" sz="1400" i="1">
                <a:latin typeface="Lucida Sans Unicode" pitchFamily="34" charset="0"/>
              </a:rPr>
              <a:t> / N</a:t>
            </a:r>
            <a:r>
              <a:rPr lang="en-US" sz="1400" i="1" baseline="-25000">
                <a:latin typeface="Lucida Sans Unicode" pitchFamily="34" charset="0"/>
              </a:rPr>
              <a:t>coresGPU</a:t>
            </a:r>
            <a:r>
              <a:rPr lang="en-US" sz="1400">
                <a:latin typeface="Lucida Sans Unicode" pitchFamily="34" charset="0"/>
              </a:rPr>
              <a:t> </a:t>
            </a:r>
          </a:p>
        </p:txBody>
      </p:sp>
      <p:sp>
        <p:nvSpPr>
          <p:cNvPr id="1032" name="TextBox 8"/>
          <p:cNvSpPr txBox="1">
            <a:spLocks noChangeArrowheads="1"/>
          </p:cNvSpPr>
          <p:nvPr/>
        </p:nvSpPr>
        <p:spPr bwMode="auto">
          <a:xfrm>
            <a:off x="762000" y="1371600"/>
            <a:ext cx="289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1">
                <a:latin typeface="Lucida Sans Unicode" pitchFamily="34" charset="0"/>
              </a:rPr>
              <a:t>t</a:t>
            </a:r>
            <a:r>
              <a:rPr lang="en-US" sz="1400" i="1" baseline="-25000">
                <a:latin typeface="Lucida Sans Unicode" pitchFamily="34" charset="0"/>
              </a:rPr>
              <a:t>CPU</a:t>
            </a:r>
            <a:r>
              <a:rPr lang="en-US" sz="1400" i="1">
                <a:latin typeface="Lucida Sans Unicode" pitchFamily="34" charset="0"/>
              </a:rPr>
              <a:t> =  </a:t>
            </a:r>
          </a:p>
          <a:p>
            <a:r>
              <a:rPr lang="en-US" sz="1400" i="1">
                <a:latin typeface="Lucida Sans Unicode" pitchFamily="34" charset="0"/>
              </a:rPr>
              <a:t>N * N</a:t>
            </a:r>
            <a:r>
              <a:rPr lang="en-US" sz="1400" i="1" baseline="-25000">
                <a:latin typeface="Lucida Sans Unicode" pitchFamily="34" charset="0"/>
              </a:rPr>
              <a:t>OPS</a:t>
            </a:r>
            <a:r>
              <a:rPr lang="en-US" sz="1400" i="1">
                <a:latin typeface="Lucida Sans Unicode" pitchFamily="34" charset="0"/>
              </a:rPr>
              <a:t> * C</a:t>
            </a:r>
            <a:r>
              <a:rPr lang="en-US" sz="1400" i="1" baseline="-25000">
                <a:latin typeface="Lucida Sans Unicode" pitchFamily="34" charset="0"/>
              </a:rPr>
              <a:t>CPU</a:t>
            </a:r>
            <a:r>
              <a:rPr lang="en-US" sz="1400" i="1">
                <a:latin typeface="Lucida Sans Unicode" pitchFamily="34" charset="0"/>
              </a:rPr>
              <a:t>*T</a:t>
            </a:r>
            <a:r>
              <a:rPr lang="en-US" sz="1400" i="1" baseline="-25000">
                <a:latin typeface="Lucida Sans Unicode" pitchFamily="34" charset="0"/>
              </a:rPr>
              <a:t>clkCPU</a:t>
            </a:r>
            <a:r>
              <a:rPr lang="en-US" sz="1400" i="1">
                <a:latin typeface="Lucida Sans Unicode" pitchFamily="34" charset="0"/>
              </a:rPr>
              <a:t> /N</a:t>
            </a:r>
            <a:r>
              <a:rPr lang="en-US" sz="1400" i="1" baseline="-25000">
                <a:latin typeface="Lucida Sans Unicode" pitchFamily="34" charset="0"/>
              </a:rPr>
              <a:t>coresCPU</a:t>
            </a:r>
            <a:r>
              <a:rPr lang="en-US" sz="1400">
                <a:latin typeface="Lucida Sans Unicode" pitchFamily="34" charset="0"/>
              </a:rPr>
              <a:t> </a:t>
            </a:r>
          </a:p>
        </p:txBody>
      </p:sp>
      <p:sp>
        <p:nvSpPr>
          <p:cNvPr id="1033" name="TextBox 9"/>
          <p:cNvSpPr txBox="1">
            <a:spLocks noChangeArrowheads="1"/>
          </p:cNvSpPr>
          <p:nvPr/>
        </p:nvSpPr>
        <p:spPr bwMode="auto">
          <a:xfrm>
            <a:off x="6400800" y="1371600"/>
            <a:ext cx="289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1">
                <a:latin typeface="Lucida Sans Unicode" pitchFamily="34" charset="0"/>
              </a:rPr>
              <a:t>t</a:t>
            </a:r>
            <a:r>
              <a:rPr lang="en-US" sz="1400" i="1" baseline="-25000">
                <a:latin typeface="Lucida Sans Unicode" pitchFamily="34" charset="0"/>
              </a:rPr>
              <a:t>DF</a:t>
            </a:r>
            <a:r>
              <a:rPr lang="en-US" sz="1400" i="1">
                <a:latin typeface="Lucida Sans Unicode" pitchFamily="34" charset="0"/>
              </a:rPr>
              <a:t> =  N</a:t>
            </a:r>
            <a:r>
              <a:rPr lang="en-US" sz="1400" i="1" baseline="-25000">
                <a:latin typeface="Lucida Sans Unicode" pitchFamily="34" charset="0"/>
              </a:rPr>
              <a:t>OPS</a:t>
            </a:r>
            <a:r>
              <a:rPr lang="en-US" sz="1400" i="1">
                <a:latin typeface="Lucida Sans Unicode" pitchFamily="34" charset="0"/>
              </a:rPr>
              <a:t> * C</a:t>
            </a:r>
            <a:r>
              <a:rPr lang="en-US" sz="1400" i="1" baseline="-25000">
                <a:latin typeface="Lucida Sans Unicode" pitchFamily="34" charset="0"/>
              </a:rPr>
              <a:t>DF</a:t>
            </a:r>
            <a:r>
              <a:rPr lang="en-US" sz="1400" i="1">
                <a:latin typeface="Lucida Sans Unicode" pitchFamily="34" charset="0"/>
              </a:rPr>
              <a:t> * T</a:t>
            </a:r>
            <a:r>
              <a:rPr lang="en-US" sz="1400" i="1" baseline="-25000">
                <a:latin typeface="Lucida Sans Unicode" pitchFamily="34" charset="0"/>
              </a:rPr>
              <a:t>clkDF</a:t>
            </a:r>
            <a:r>
              <a:rPr lang="en-US" sz="1400" i="1">
                <a:latin typeface="Lucida Sans Unicode" pitchFamily="34" charset="0"/>
              </a:rPr>
              <a:t> + </a:t>
            </a:r>
            <a:br>
              <a:rPr lang="en-US" sz="1400" i="1">
                <a:latin typeface="Lucida Sans Unicode" pitchFamily="34" charset="0"/>
              </a:rPr>
            </a:br>
            <a:r>
              <a:rPr lang="en-US" sz="1400" i="1">
                <a:latin typeface="Lucida Sans Unicode" pitchFamily="34" charset="0"/>
              </a:rPr>
              <a:t>         (N – N</a:t>
            </a:r>
            <a:r>
              <a:rPr lang="en-US" sz="1400" i="1" baseline="-25000">
                <a:latin typeface="Lucida Sans Unicode" pitchFamily="34" charset="0"/>
              </a:rPr>
              <a:t>DF</a:t>
            </a:r>
            <a:r>
              <a:rPr lang="en-US" sz="1400" i="1">
                <a:latin typeface="Lucida Sans Unicode" pitchFamily="34" charset="0"/>
              </a:rPr>
              <a:t>) * T</a:t>
            </a:r>
            <a:r>
              <a:rPr lang="en-US" sz="1400" i="1" baseline="-25000">
                <a:latin typeface="Lucida Sans Unicode" pitchFamily="34" charset="0"/>
              </a:rPr>
              <a:t>clkDF</a:t>
            </a:r>
            <a:r>
              <a:rPr lang="en-US" sz="1400" i="1">
                <a:latin typeface="Lucida Sans Unicode" pitchFamily="34" charset="0"/>
              </a:rPr>
              <a:t> / N</a:t>
            </a:r>
            <a:r>
              <a:rPr lang="en-US" sz="1400" i="1" baseline="-25000">
                <a:latin typeface="Lucida Sans Unicode" pitchFamily="34" charset="0"/>
              </a:rPr>
              <a:t>DF</a:t>
            </a:r>
            <a:r>
              <a:rPr lang="en-US" sz="1400">
                <a:latin typeface="Lucida Sans Unicode" pitchFamily="34" charset="0"/>
              </a:rPr>
              <a:t> </a:t>
            </a:r>
          </a:p>
        </p:txBody>
      </p:sp>
      <p:sp>
        <p:nvSpPr>
          <p:cNvPr id="103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Lucida Sans Unicode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33400" y="1828800"/>
          <a:ext cx="7924800" cy="3810000"/>
        </p:xfrm>
        <a:graphic>
          <a:graphicData uri="http://schemas.openxmlformats.org/presentationml/2006/ole">
            <p:oleObj spid="_x0000_s1026" name="Visio" r:id="rId3" imgW="6914105" imgH="3322266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When is </a:t>
            </a:r>
            <a:r>
              <a:rPr lang="en-US" dirty="0" err="1" smtClean="0"/>
              <a:t>Maxeler</a:t>
            </a:r>
            <a:r>
              <a:rPr lang="en-US" dirty="0" smtClean="0"/>
              <a:t> better?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If</a:t>
            </a:r>
            <a:br>
              <a:rPr lang="en-US" dirty="0" smtClean="0"/>
            </a:br>
            <a:r>
              <a:rPr lang="en-US" dirty="0" smtClean="0"/>
              <a:t>  the number of operations in a single loop iteration</a:t>
            </a:r>
            <a:br>
              <a:rPr lang="en-US" dirty="0" smtClean="0"/>
            </a:br>
            <a:r>
              <a:rPr lang="en-US" dirty="0" smtClean="0"/>
              <a:t>  is above some critical value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Then</a:t>
            </a:r>
            <a:br>
              <a:rPr lang="en-US" dirty="0" smtClean="0"/>
            </a:br>
            <a:r>
              <a:rPr lang="en-US" dirty="0" smtClean="0"/>
              <a:t>  More data items means more advantage for </a:t>
            </a:r>
            <a:r>
              <a:rPr lang="en-US" dirty="0" err="1" smtClean="0"/>
              <a:t>Maxeler</a:t>
            </a:r>
            <a:r>
              <a:rPr lang="en-US" dirty="0" smtClean="0"/>
              <a:t>.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In other words: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More data does not mean better performance </a:t>
            </a:r>
            <a:br>
              <a:rPr lang="en-US" dirty="0" smtClean="0"/>
            </a:br>
            <a:r>
              <a:rPr lang="en-US" dirty="0" smtClean="0"/>
              <a:t>if the #operations/iteration is below a critical value.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Ideal scenario is to bring data (</a:t>
            </a:r>
            <a:r>
              <a:rPr lang="en-US" dirty="0" err="1" smtClean="0"/>
              <a:t>PCIe</a:t>
            </a:r>
            <a:r>
              <a:rPr lang="en-US" dirty="0" smtClean="0"/>
              <a:t> relatively slow to </a:t>
            </a:r>
            <a:r>
              <a:rPr lang="en-US" dirty="0" err="1" smtClean="0"/>
              <a:t>MaxCard</a:t>
            </a:r>
            <a:r>
              <a:rPr lang="en-US" dirty="0" smtClean="0"/>
              <a:t>),</a:t>
            </a:r>
            <a:br>
              <a:rPr lang="en-US" dirty="0" smtClean="0"/>
            </a:br>
            <a:r>
              <a:rPr lang="en-US" dirty="0" smtClean="0"/>
              <a:t>and then to work on it a lot (the </a:t>
            </a:r>
            <a:r>
              <a:rPr lang="en-US" dirty="0" err="1" smtClean="0"/>
              <a:t>MaxCard</a:t>
            </a:r>
            <a:r>
              <a:rPr lang="en-US" dirty="0" smtClean="0"/>
              <a:t> is fast).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Conclusion: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If we see an application with a small #operations/iteration, </a:t>
            </a:r>
            <a:br>
              <a:rPr lang="en-US" dirty="0" smtClean="0"/>
            </a:br>
            <a:r>
              <a:rPr lang="en-US" dirty="0" smtClean="0"/>
              <a:t>it is possibly (not always) a “what-not-to” application,</a:t>
            </a:r>
            <a:br>
              <a:rPr lang="en-US" dirty="0" smtClean="0"/>
            </a:br>
            <a:r>
              <a:rPr lang="en-US" dirty="0" smtClean="0"/>
              <a:t>and we better execute it on the host;</a:t>
            </a:r>
            <a:br>
              <a:rPr lang="en-US" dirty="0" smtClean="0"/>
            </a:br>
            <a:r>
              <a:rPr lang="en-US" dirty="0" smtClean="0"/>
              <a:t>otherwise, we will (or may) have a slowdown.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 smtClean="0"/>
              <a:t>Bottomline</a:t>
            </a:r>
            <a:r>
              <a:rPr lang="en-US" sz="3200" dirty="0" smtClean="0"/>
              <a:t>: Communications are Expensive</a:t>
            </a:r>
            <a:endParaRPr lang="en-US" sz="3200" dirty="0"/>
          </a:p>
        </p:txBody>
      </p:sp>
      <p:sp>
        <p:nvSpPr>
          <p:cNvPr id="17412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5" name="Line Callout 2 4"/>
          <p:cNvSpPr/>
          <p:nvPr/>
        </p:nvSpPr>
        <p:spPr>
          <a:xfrm>
            <a:off x="5638800" y="2286000"/>
            <a:ext cx="3352800" cy="381000"/>
          </a:xfrm>
          <a:prstGeom prst="borderCallout2">
            <a:avLst>
              <a:gd name="adj1" fmla="val 60986"/>
              <a:gd name="adj2" fmla="val -1200"/>
              <a:gd name="adj3" fmla="val 58502"/>
              <a:gd name="adj4" fmla="val -16667"/>
              <a:gd name="adj5" fmla="val 5699"/>
              <a:gd name="adj6" fmla="val -230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ADDITIVE SPEEDUP ENABLER</a:t>
            </a:r>
          </a:p>
        </p:txBody>
      </p:sp>
      <p:sp>
        <p:nvSpPr>
          <p:cNvPr id="6" name="Line Callout 2 5"/>
          <p:cNvSpPr/>
          <p:nvPr/>
        </p:nvSpPr>
        <p:spPr>
          <a:xfrm>
            <a:off x="5638800" y="3048000"/>
            <a:ext cx="3352800" cy="381000"/>
          </a:xfrm>
          <a:prstGeom prst="borderCallout2">
            <a:avLst>
              <a:gd name="adj1" fmla="val 60986"/>
              <a:gd name="adj2" fmla="val -1200"/>
              <a:gd name="adj3" fmla="val 58502"/>
              <a:gd name="adj4" fmla="val -16667"/>
              <a:gd name="adj5" fmla="val -4301"/>
              <a:gd name="adj6" fmla="val -243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ADDITIVE SPEEDUP MAKER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382000" cy="4525962"/>
          </a:xfrm>
        </p:spPr>
        <p:txBody>
          <a:bodyPr>
            <a:normAutofit fontScale="6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Maxeler</a:t>
            </a:r>
            <a:r>
              <a:rPr lang="en-US" dirty="0" smtClean="0"/>
              <a:t>: One new result in each cycle</a:t>
            </a:r>
            <a:br>
              <a:rPr lang="en-US" dirty="0" smtClean="0"/>
            </a:br>
            <a:r>
              <a:rPr lang="en-US" dirty="0" smtClean="0"/>
              <a:t>  e.g.  Clock = 200MHz</a:t>
            </a:r>
            <a:br>
              <a:rPr lang="en-US" dirty="0" smtClean="0"/>
            </a:br>
            <a:r>
              <a:rPr lang="en-US" dirty="0" smtClean="0"/>
              <a:t>          Period = 5ns</a:t>
            </a:r>
            <a:br>
              <a:rPr lang="en-US" dirty="0" smtClean="0"/>
            </a:br>
            <a:r>
              <a:rPr lang="en-US" dirty="0" smtClean="0"/>
              <a:t>          One result every 5ns</a:t>
            </a:r>
            <a:br>
              <a:rPr lang="en-US" dirty="0" smtClean="0"/>
            </a:br>
            <a:r>
              <a:rPr lang="en-US" dirty="0" smtClean="0"/>
              <a:t>[No matter how many operations in each loop iteration]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Consequently: More operations does not mean proportionally more time;</a:t>
            </a:r>
            <a:br>
              <a:rPr lang="en-US" dirty="0" smtClean="0"/>
            </a:br>
            <a:r>
              <a:rPr lang="en-US" dirty="0" smtClean="0"/>
              <a:t>however, more operations means higher latency till the first result.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CPU: One new result after each iteration</a:t>
            </a:r>
            <a:br>
              <a:rPr lang="en-US" dirty="0" smtClean="0"/>
            </a:br>
            <a:r>
              <a:rPr lang="en-US" dirty="0" smtClean="0"/>
              <a:t>  e.g. Clock=4GHz</a:t>
            </a:r>
            <a:br>
              <a:rPr lang="en-US" dirty="0" smtClean="0"/>
            </a:br>
            <a:r>
              <a:rPr lang="en-US" dirty="0" smtClean="0"/>
              <a:t>         Period = 250ps</a:t>
            </a:r>
            <a:br>
              <a:rPr lang="en-US" dirty="0" smtClean="0"/>
            </a:br>
            <a:r>
              <a:rPr lang="en-US" dirty="0" smtClean="0"/>
              <a:t>         One result every 250ps times #ops</a:t>
            </a:r>
            <a:br>
              <a:rPr lang="en-US" dirty="0" smtClean="0"/>
            </a:br>
            <a:r>
              <a:rPr lang="en-US" dirty="0" smtClean="0"/>
              <a:t>[If #ops &gt; 20 =&gt; </a:t>
            </a:r>
            <a:r>
              <a:rPr lang="en-US" dirty="0" err="1" smtClean="0"/>
              <a:t>Maxeler</a:t>
            </a:r>
            <a:r>
              <a:rPr lang="en-US" dirty="0" smtClean="0"/>
              <a:t> is better, although it uses a slower clock]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Also: The CPU example will feature an additional slowdown,</a:t>
            </a:r>
            <a:br>
              <a:rPr lang="en-US" dirty="0" smtClean="0"/>
            </a:br>
            <a:r>
              <a:rPr lang="en-US" dirty="0" smtClean="0"/>
              <a:t>due to memory hierarchy access and pipeline related hazards</a:t>
            </a:r>
            <a:br>
              <a:rPr lang="en-US" dirty="0" smtClean="0"/>
            </a:br>
            <a:r>
              <a:rPr lang="en-US" dirty="0" smtClean="0"/>
              <a:t>         =&gt; </a:t>
            </a:r>
            <a:br>
              <a:rPr lang="en-US" dirty="0" smtClean="0"/>
            </a:br>
            <a:r>
              <a:rPr lang="en-US" dirty="0" smtClean="0"/>
              <a:t>critical #ops (bringing the same performance) is significantly below 20!!!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More Concrete Explanation:</a:t>
            </a:r>
            <a:endParaRPr lang="en-US" dirty="0"/>
          </a:p>
        </p:txBody>
      </p:sp>
      <p:sp>
        <p:nvSpPr>
          <p:cNvPr id="18436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534400" cy="4525962"/>
          </a:xfrm>
        </p:spPr>
        <p:txBody>
          <a:bodyPr>
            <a:normAutofit fontScale="8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Maxeler</a:t>
            </a:r>
            <a:r>
              <a:rPr lang="en-US" dirty="0" smtClean="0"/>
              <a:t> has no cache,</a:t>
            </a:r>
            <a:br>
              <a:rPr lang="en-US" dirty="0" smtClean="0"/>
            </a:br>
            <a:r>
              <a:rPr lang="en-US" dirty="0" smtClean="0"/>
              <a:t>but does have a memory hierarchy.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However,</a:t>
            </a:r>
            <a:br>
              <a:rPr lang="en-US" dirty="0" smtClean="0"/>
            </a:br>
            <a:r>
              <a:rPr lang="en-US" dirty="0" smtClean="0"/>
              <a:t>   memory hierarchy access with </a:t>
            </a:r>
            <a:r>
              <a:rPr lang="en-US" dirty="0" err="1" smtClean="0"/>
              <a:t>Maxeler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is carefully planed</a:t>
            </a:r>
            <a:br>
              <a:rPr lang="en-US" dirty="0" smtClean="0"/>
            </a:br>
            <a:r>
              <a:rPr lang="en-US" dirty="0" smtClean="0"/>
              <a:t>   by the programmer</a:t>
            </a:r>
            <a:br>
              <a:rPr lang="en-US" dirty="0" smtClean="0"/>
            </a:br>
            <a:r>
              <a:rPr lang="en-US" dirty="0" smtClean="0"/>
              <a:t>   at the program write time (</a:t>
            </a:r>
            <a:r>
              <a:rPr lang="en-US" dirty="0" err="1" smtClean="0"/>
              <a:t>FPGAmem+onBoardMEM</a:t>
            </a:r>
            <a:r>
              <a:rPr lang="en-US" dirty="0" smtClean="0"/>
              <a:t>).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As opposed to</a:t>
            </a:r>
            <a:br>
              <a:rPr lang="en-US" dirty="0" smtClean="0"/>
            </a:br>
            <a:r>
              <a:rPr lang="en-US" dirty="0" smtClean="0"/>
              <a:t>   memory hierarchy access </a:t>
            </a:r>
            <a:br>
              <a:rPr lang="en-US" dirty="0" smtClean="0"/>
            </a:br>
            <a:r>
              <a:rPr lang="en-US" dirty="0" smtClean="0"/>
              <a:t>   with a </a:t>
            </a:r>
            <a:r>
              <a:rPr lang="en-US" dirty="0" err="1" smtClean="0"/>
              <a:t>multiCore</a:t>
            </a:r>
            <a:r>
              <a:rPr lang="en-US" dirty="0" smtClean="0"/>
              <a:t> CPU/GPU</a:t>
            </a:r>
            <a:br>
              <a:rPr lang="en-US" dirty="0" smtClean="0"/>
            </a:br>
            <a:r>
              <a:rPr lang="en-US" dirty="0" smtClean="0"/>
              <a:t>   which calculates the access address </a:t>
            </a:r>
            <a:br>
              <a:rPr lang="en-US" dirty="0" smtClean="0"/>
            </a:br>
            <a:r>
              <a:rPr lang="en-US" dirty="0" smtClean="0"/>
              <a:t>   at the program run time.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Don’t </a:t>
            </a:r>
            <a:r>
              <a:rPr lang="en-US" dirty="0" err="1" smtClean="0"/>
              <a:t>Missunderstand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9460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686800" cy="4525962"/>
          </a:xfrm>
        </p:spPr>
        <p:txBody>
          <a:bodyPr>
            <a:normAutofit fontScale="850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Java to configure </a:t>
            </a:r>
            <a:r>
              <a:rPr lang="en-US" dirty="0" err="1" smtClean="0"/>
              <a:t>Maxeler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dirty="0" smtClean="0"/>
              <a:t>C to program the host!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One or more kernels!</a:t>
            </a:r>
            <a:br>
              <a:rPr lang="en-US" dirty="0" smtClean="0"/>
            </a:br>
            <a:r>
              <a:rPr lang="en-US" dirty="0" smtClean="0"/>
              <a:t>Only one manager!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In theory,</a:t>
            </a:r>
            <a:br>
              <a:rPr lang="en-US" dirty="0" smtClean="0"/>
            </a:br>
            <a:r>
              <a:rPr lang="en-US" dirty="0" smtClean="0"/>
              <a:t>   Simulator builder not needed</a:t>
            </a:r>
            <a:br>
              <a:rPr lang="en-US" dirty="0" smtClean="0"/>
            </a:br>
            <a:r>
              <a:rPr lang="en-US" dirty="0" smtClean="0"/>
              <a:t>   if a card is used.</a:t>
            </a:r>
            <a:br>
              <a:rPr lang="en-US" dirty="0" smtClean="0"/>
            </a:br>
            <a:r>
              <a:rPr lang="en-US" dirty="0" smtClean="0"/>
              <a:t>In practice,</a:t>
            </a:r>
            <a:br>
              <a:rPr lang="en-US" dirty="0" smtClean="0"/>
            </a:br>
            <a:r>
              <a:rPr lang="en-US" dirty="0" smtClean="0"/>
              <a:t>   you need it until the testing is over,</a:t>
            </a:r>
            <a:br>
              <a:rPr lang="en-US" dirty="0" smtClean="0"/>
            </a:br>
            <a:r>
              <a:rPr lang="en-US" dirty="0" smtClean="0"/>
              <a:t>   since the compilation process is slow, for hardware,</a:t>
            </a:r>
            <a:br>
              <a:rPr lang="en-US" dirty="0" smtClean="0"/>
            </a:br>
            <a:r>
              <a:rPr lang="en-US" dirty="0" smtClean="0"/>
              <a:t>   and fast, for software (simulator).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N.B.</a:t>
            </a:r>
            <a:endParaRPr lang="en-US" dirty="0"/>
          </a:p>
        </p:txBody>
      </p:sp>
      <p:sp>
        <p:nvSpPr>
          <p:cNvPr id="22532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E#1: Hello world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E#2: Vector addition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E#3: Type mixing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E#4: Addition of a constant and a vector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E#5: Input/output control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E#6: Conditional execution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E#7: Moving average 1D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E#8: Moving average 2D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E#9: Array summation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E#10: Optimization of E#9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Content                             </a:t>
            </a:r>
            <a:endParaRPr lang="en-US" dirty="0"/>
          </a:p>
        </p:txBody>
      </p:sp>
      <p:sp>
        <p:nvSpPr>
          <p:cNvPr id="23556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4391</TotalTime>
  <Words>753</Words>
  <Application>Microsoft Office PowerPoint</Application>
  <PresentationFormat>On-screen Show (4:3)</PresentationFormat>
  <Paragraphs>311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Lucida Sans Unicode</vt:lpstr>
      <vt:lpstr>Wingdings 3</vt:lpstr>
      <vt:lpstr>Verdana</vt:lpstr>
      <vt:lpstr>Wingdings 2</vt:lpstr>
      <vt:lpstr>Calibri</vt:lpstr>
      <vt:lpstr>Wingdings</vt:lpstr>
      <vt:lpstr>Concourse</vt:lpstr>
      <vt:lpstr>Visio</vt:lpstr>
      <vt:lpstr>Selected  MaxCompiler Examples</vt:lpstr>
      <vt:lpstr>How-to? What-to?</vt:lpstr>
      <vt:lpstr>Lemas</vt:lpstr>
      <vt:lpstr>The Essential Figure:</vt:lpstr>
      <vt:lpstr>Bottomline: Communications are Expensive</vt:lpstr>
      <vt:lpstr>A More Concrete Explanation:</vt:lpstr>
      <vt:lpstr>Don’t Missunderstand!</vt:lpstr>
      <vt:lpstr>N.B.</vt:lpstr>
      <vt:lpstr>Content                             </vt:lpstr>
      <vt:lpstr>Example No.1: Hello World!</vt:lpstr>
      <vt:lpstr>Standard Files in a MAX Project</vt:lpstr>
      <vt:lpstr>example1Kernel.java</vt:lpstr>
      <vt:lpstr>example1SimRunner.java</vt:lpstr>
      <vt:lpstr>example1HostSimBuilder.java</vt:lpstr>
      <vt:lpstr>example1HwBuilder.java</vt:lpstr>
      <vt:lpstr>example1HostCode.c          1/2</vt:lpstr>
      <vt:lpstr>example1HostCode.c          2/2</vt:lpstr>
      <vt:lpstr>Makefile: Always the Same</vt:lpstr>
      <vt:lpstr>BoardModel.java</vt:lpstr>
      <vt:lpstr>Hardware Types:  Provided by Maxeler</vt:lpstr>
      <vt:lpstr>Hardware Primitive Types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F</cp:lastModifiedBy>
  <cp:revision>255</cp:revision>
  <dcterms:created xsi:type="dcterms:W3CDTF">2006-08-16T00:00:00Z</dcterms:created>
  <dcterms:modified xsi:type="dcterms:W3CDTF">2012-11-15T13:12:28Z</dcterms:modified>
</cp:coreProperties>
</file>