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08" r:id="rId3"/>
    <p:sldMasterId id="2147483719" r:id="rId4"/>
    <p:sldMasterId id="2147483730" r:id="rId5"/>
    <p:sldMasterId id="2147483744" r:id="rId6"/>
  </p:sldMasterIdLst>
  <p:notesMasterIdLst>
    <p:notesMasterId r:id="rId17"/>
  </p:notesMasterIdLst>
  <p:sldIdLst>
    <p:sldId id="377" r:id="rId7"/>
    <p:sldId id="348" r:id="rId8"/>
    <p:sldId id="332" r:id="rId9"/>
    <p:sldId id="388" r:id="rId10"/>
    <p:sldId id="386" r:id="rId11"/>
    <p:sldId id="387" r:id="rId12"/>
    <p:sldId id="385" r:id="rId13"/>
    <p:sldId id="341" r:id="rId14"/>
    <p:sldId id="349" r:id="rId15"/>
    <p:sldId id="350" r:id="rId16"/>
  </p:sldIdLst>
  <p:sldSz cx="9144000" cy="6858000" type="screen4x3"/>
  <p:notesSz cx="6797675" cy="992822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3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01" autoAdjust="0"/>
    <p:restoredTop sz="94660"/>
  </p:normalViewPr>
  <p:slideViewPr>
    <p:cSldViewPr>
      <p:cViewPr varScale="1">
        <p:scale>
          <a:sx n="72" d="100"/>
          <a:sy n="72" d="100"/>
        </p:scale>
        <p:origin x="-1188" y="-102"/>
      </p:cViewPr>
      <p:guideLst>
        <p:guide orient="horz" pos="640"/>
        <p:guide pos="3855"/>
        <p:guide pos="19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EC498B1-DBA4-462D-AF78-5EF9A056FBDC}" type="datetimeFigureOut">
              <a:rPr lang="en-GB" smtClean="0"/>
              <a:pPr/>
              <a:t>15/11/2012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92BF07-5018-4829-BCDB-3778A5A697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8C5E9-58C2-4BD4-95EF-5E96E75CE0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923928" y="6525344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Maxeler Technologies, Inc. - Proprietary and Confidential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052736"/>
            <a:ext cx="8286776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47"/>
          <a:stretch/>
        </p:blipFill>
        <p:spPr>
          <a:xfrm>
            <a:off x="7629970" y="6228311"/>
            <a:ext cx="1478534" cy="585065"/>
          </a:xfrm>
          <a:prstGeom prst="rect">
            <a:avLst/>
          </a:prstGeom>
        </p:spPr>
      </p:pic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F98A8B99-9408-4755-83CD-5550CF8601E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599013"/>
            <a:ext cx="3888432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52736"/>
            <a:ext cx="8286776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47"/>
          <a:stretch/>
        </p:blipFill>
        <p:spPr>
          <a:xfrm>
            <a:off x="7629970" y="6228311"/>
            <a:ext cx="1478534" cy="58506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F98A8B99-9408-4755-83CD-5550CF8601E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77780" y="1395020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4554244" y="1395020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377780" y="3843292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554244" y="3843292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>
            <a:lvl1pPr algn="r">
              <a:defRPr sz="3600" b="1"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43438" y="3933825"/>
            <a:ext cx="4105275" cy="2232025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GB" dirty="0" smtClean="0"/>
              <a:t>Author</a:t>
            </a:r>
          </a:p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95536" y="555962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schemeClr val="bg1"/>
                </a:solidFill>
                <a:effectLst/>
                <a:latin typeface="+mj-lt"/>
              </a:rPr>
              <a:t>www.maxeler.com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77780" y="1395020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4554244" y="1395020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377780" y="3843292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554244" y="3843292"/>
            <a:ext cx="4176464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2-MaxBlu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E2A2-5F50-45A9-B0ED-7EB9A391C6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701" r:id="rId3"/>
    <p:sldLayoutId id="2147483702" r:id="rId4"/>
    <p:sldLayoutId id="21474837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3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Survivng the end of frequency scaling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5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/>
        </p:nvSpPr>
        <p:spPr>
          <a:xfrm>
            <a:off x="0" y="6561840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D9C5-9C72-4C75-A1BC-B4986A40F6AC}" type="slidenum">
              <a:rPr lang="en-GB" sz="1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GB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5" cstate="print"/>
          <a:srcRect t="8984" r="28654" b="31546"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Survivng the end of frequency scaling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/>
        </p:nvSpPr>
        <p:spPr>
          <a:xfrm>
            <a:off x="0" y="6561840"/>
            <a:ext cx="971600" cy="2606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D9C5-9C72-4C75-A1BC-B4986A40F6AC}" type="slidenum">
              <a:rPr lang="en-GB" sz="1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GB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645886"/>
            <a:ext cx="1525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1 Down Place</a:t>
            </a:r>
          </a:p>
          <a:p>
            <a:r>
              <a:rPr lang="en-GB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Hammersmith</a:t>
            </a:r>
          </a:p>
          <a:p>
            <a:r>
              <a:rPr lang="en-GB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London</a:t>
            </a:r>
            <a:r>
              <a:rPr lang="en-US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 UK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8304" y="5645886"/>
            <a:ext cx="1835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530 Lytton Ave.</a:t>
            </a:r>
            <a:b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Palo Alto </a:t>
            </a:r>
            <a:b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dirty="0" smtClean="0">
                <a:solidFill>
                  <a:schemeClr val="bg2"/>
                </a:solidFill>
                <a:effectLst>
                  <a:outerShdw blurRad="50800" dist="38100" dir="2700000" algn="ctr" rotWithShape="0">
                    <a:srgbClr val="000000">
                      <a:alpha val="70000"/>
                    </a:srgbClr>
                  </a:outerShdw>
                </a:effectLst>
              </a:rPr>
              <a:t>CA USA</a:t>
            </a:r>
            <a:endParaRPr lang="en-GB" dirty="0" smtClean="0">
              <a:solidFill>
                <a:schemeClr val="bg2"/>
              </a:solidFill>
              <a:effectLst>
                <a:outerShdw blurRad="50800" dist="38100" dir="2700000" algn="ctr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Given matrix </a:t>
            </a:r>
            <a:r>
              <a:rPr lang="en-GB" sz="2800" b="1" dirty="0" smtClean="0"/>
              <a:t>A</a:t>
            </a:r>
            <a:r>
              <a:rPr lang="en-GB" sz="2800" dirty="0" smtClean="0"/>
              <a:t>, vector </a:t>
            </a:r>
            <a:r>
              <a:rPr lang="en-GB" sz="2800" i="1" dirty="0" smtClean="0"/>
              <a:t>b</a:t>
            </a:r>
            <a:r>
              <a:rPr lang="en-GB" sz="2800" dirty="0" smtClean="0"/>
              <a:t>, find vector </a:t>
            </a:r>
            <a:r>
              <a:rPr lang="en-GB" sz="2800" i="1" dirty="0" smtClean="0"/>
              <a:t>x</a:t>
            </a:r>
            <a:r>
              <a:rPr lang="en-GB" sz="2800" dirty="0" smtClean="0"/>
              <a:t> in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Sparse Matrix Solving with Maxeler</a:t>
            </a:r>
            <a:endParaRPr lang="en-GB" dirty="0"/>
          </a:p>
        </p:txBody>
      </p:sp>
      <p:pic>
        <p:nvPicPr>
          <p:cNvPr id="5" name="Picture 4" descr="Schlumber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705139"/>
            <a:ext cx="2212453" cy="5321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0919" y="827420"/>
            <a:ext cx="323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O. </a:t>
            </a:r>
            <a:r>
              <a:rPr lang="en-US" dirty="0" err="1" smtClean="0"/>
              <a:t>Lindtjorn</a:t>
            </a:r>
            <a:r>
              <a:rPr lang="en-US" dirty="0" smtClean="0"/>
              <a:t> et al, </a:t>
            </a:r>
            <a:r>
              <a:rPr lang="en-US" dirty="0" err="1" smtClean="0"/>
              <a:t>HotChips</a:t>
            </a:r>
            <a:r>
              <a:rPr lang="en-US" dirty="0" smtClean="0"/>
              <a:t> 2010</a:t>
            </a:r>
            <a:endParaRPr lang="en-GB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 b="6754"/>
          <a:stretch>
            <a:fillRect/>
          </a:stretch>
        </p:blipFill>
        <p:spPr bwMode="auto">
          <a:xfrm>
            <a:off x="4025248" y="2617167"/>
            <a:ext cx="4823911" cy="2681344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18" name="TextBox 17"/>
          <p:cNvSpPr txBox="1"/>
          <p:nvPr/>
        </p:nvSpPr>
        <p:spPr>
          <a:xfrm>
            <a:off x="4385288" y="5281463"/>
            <a:ext cx="47232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Domain Specific Address and </a:t>
            </a:r>
            <a:r>
              <a:rPr lang="en-GB" sz="1400" smtClean="0"/>
              <a:t>Data Encoding (*Patent Pending)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2204864"/>
            <a:ext cx="340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MAXELER SOLUTION: 20-40x in 1U</a:t>
            </a:r>
            <a:endParaRPr lang="en-US"/>
          </a:p>
        </p:txBody>
      </p:sp>
      <p:pic>
        <p:nvPicPr>
          <p:cNvPr id="20" name="Chart 3" descr="image0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3958"/>
            <a:ext cx="3881775" cy="312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496" y="1988840"/>
            <a:ext cx="428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DOES NOT SCALE BEYOND 6 x86 CPU CORES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46646"/>
            <a:ext cx="8219256" cy="994122"/>
          </a:xfrm>
        </p:spPr>
        <p:txBody>
          <a:bodyPr>
            <a:normAutofit/>
          </a:bodyPr>
          <a:lstStyle/>
          <a:p>
            <a:r>
              <a:rPr lang="en-GB" sz="2800" smtClean="0"/>
              <a:t>Deployed Maximum Performance Computing </a:t>
            </a:r>
            <a:br>
              <a:rPr lang="en-GB" sz="2800" smtClean="0"/>
            </a:br>
            <a:r>
              <a:rPr lang="en-GB" sz="1600" smtClean="0"/>
              <a:t>customers comparing 1 box from Maxeler (in a deployed system) with 1 box from Intel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3065463"/>
            <a:ext cx="2886397" cy="4699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en-GB" sz="2000" smtClean="0">
                <a:latin typeface="Credit Suisse Type Roman"/>
              </a:rPr>
              <a:t>Customer 1</a:t>
            </a:r>
          </a:p>
          <a:p>
            <a:pPr algn="ctr">
              <a:buFont typeface="Wingdings" pitchFamily="2" charset="2"/>
              <a:buNone/>
            </a:pPr>
            <a:r>
              <a:rPr lang="en-GB" sz="2000" smtClean="0">
                <a:latin typeface="Credit Suisse Type Roman"/>
              </a:rPr>
              <a:t>App1 19x and App2 25x</a:t>
            </a:r>
          </a:p>
        </p:txBody>
      </p:sp>
      <p:pic>
        <p:nvPicPr>
          <p:cNvPr id="56324" name="Picture 4" descr="fix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3" y="1157288"/>
            <a:ext cx="2178050" cy="1800225"/>
          </a:xfrm>
          <a:prstGeom prst="rect">
            <a:avLst/>
          </a:prstGeom>
          <a:noFill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2638" y="1179513"/>
            <a:ext cx="21193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3178175" y="3049588"/>
            <a:ext cx="2466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Customer 2</a:t>
            </a:r>
            <a:endParaRPr lang="en-GB" sz="2000">
              <a:latin typeface="Credit Suisse Type Roman"/>
            </a:endParaRPr>
          </a:p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200">
                <a:latin typeface="Credit Suisse Type Roman"/>
              </a:rPr>
              <a:t>1.2GB/s per card </a:t>
            </a:r>
          </a:p>
        </p:txBody>
      </p:sp>
      <p:sp>
        <p:nvSpPr>
          <p:cNvPr id="56328" name="Rectangle 3"/>
          <p:cNvSpPr>
            <a:spLocks noChangeArrowheads="1"/>
          </p:cNvSpPr>
          <p:nvPr/>
        </p:nvSpPr>
        <p:spPr bwMode="auto">
          <a:xfrm>
            <a:off x="5478463" y="3046413"/>
            <a:ext cx="2989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Customer 3</a:t>
            </a:r>
            <a:r>
              <a:rPr lang="en-GB" sz="2000">
                <a:latin typeface="Credit Suisse Type Roman"/>
              </a:rPr>
              <a:t/>
            </a:r>
            <a:br>
              <a:rPr lang="en-GB" sz="2000">
                <a:latin typeface="Credit Suisse Type Roman"/>
              </a:rPr>
            </a:br>
            <a:r>
              <a:rPr lang="en-GB" sz="2000" smtClean="0">
                <a:latin typeface="Credit Suisse Type Roman"/>
              </a:rPr>
              <a:t>App1 22x, App2 </a:t>
            </a:r>
            <a:r>
              <a:rPr lang="en-GB" sz="2000">
                <a:latin typeface="Credit Suisse Type Roman"/>
              </a:rPr>
              <a:t>22x</a:t>
            </a:r>
          </a:p>
        </p:txBody>
      </p:sp>
      <p:pic>
        <p:nvPicPr>
          <p:cNvPr id="56330" name="Picture 5" descr="TraceLoca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1525" y="1109663"/>
            <a:ext cx="27654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2" descr="FPGA"/>
          <p:cNvPicPr>
            <a:picLocks noChangeArrowheads="1"/>
          </p:cNvPicPr>
          <p:nvPr/>
        </p:nvPicPr>
        <p:blipFill>
          <a:blip r:embed="rId6" cstate="print"/>
          <a:srcRect b="6395"/>
          <a:stretch>
            <a:fillRect/>
          </a:stretch>
        </p:blipFill>
        <p:spPr bwMode="auto">
          <a:xfrm>
            <a:off x="5686425" y="1158875"/>
            <a:ext cx="73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 descr="BernoulliRecursiveConvoluter_tapnfo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" y="4114800"/>
            <a:ext cx="22098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3"/>
          <p:cNvSpPr>
            <a:spLocks noChangeArrowheads="1"/>
          </p:cNvSpPr>
          <p:nvPr/>
        </p:nvSpPr>
        <p:spPr bwMode="auto">
          <a:xfrm>
            <a:off x="125413" y="5861050"/>
            <a:ext cx="33797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Customer 4</a:t>
            </a:r>
            <a:endParaRPr lang="en-GB" sz="2000">
              <a:latin typeface="Credit Suisse Type Roman"/>
            </a:endParaRPr>
          </a:p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App </a:t>
            </a:r>
            <a:r>
              <a:rPr lang="en-GB" sz="2000">
                <a:latin typeface="Credit Suisse Type Roman"/>
              </a:rPr>
              <a:t>32x and </a:t>
            </a:r>
            <a:r>
              <a:rPr lang="en-GB" sz="2000" smtClean="0">
                <a:latin typeface="Credit Suisse Type Roman"/>
              </a:rPr>
              <a:t>App2 </a:t>
            </a:r>
            <a:r>
              <a:rPr lang="en-GB" sz="2000">
                <a:latin typeface="Credit Suisse Type Roman"/>
              </a:rPr>
              <a:t>29x</a:t>
            </a:r>
          </a:p>
        </p:txBody>
      </p:sp>
      <p:pic>
        <p:nvPicPr>
          <p:cNvPr id="56340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4363" y="4041775"/>
            <a:ext cx="255111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41" name="Rectangle 3"/>
          <p:cNvSpPr>
            <a:spLocks noChangeArrowheads="1"/>
          </p:cNvSpPr>
          <p:nvPr/>
        </p:nvSpPr>
        <p:spPr bwMode="auto">
          <a:xfrm>
            <a:off x="3586163" y="5857875"/>
            <a:ext cx="16827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Customer 5</a:t>
            </a:r>
          </a:p>
          <a:p>
            <a:pPr marL="257175" indent="-257175" algn="ctr" defTabSz="728663" eaLnBrk="0" hangingPunct="0">
              <a:lnSpc>
                <a:spcPts val="2800"/>
              </a:lnSpc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2000" smtClean="0">
                <a:latin typeface="Credit Suisse Type Roman"/>
              </a:rPr>
              <a:t>30x</a:t>
            </a:r>
            <a:endParaRPr lang="en-GB" sz="2000">
              <a:latin typeface="Credit Suisse Type Roman"/>
            </a:endParaRPr>
          </a:p>
        </p:txBody>
      </p:sp>
      <p:pic>
        <p:nvPicPr>
          <p:cNvPr id="56342" name="Picture 22" descr="Option3_ColourMap_16_t0_fi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3263" y="3952875"/>
            <a:ext cx="2870200" cy="1919288"/>
          </a:xfrm>
          <a:prstGeom prst="rect">
            <a:avLst/>
          </a:prstGeom>
          <a:noFill/>
        </p:spPr>
      </p:pic>
      <p:sp>
        <p:nvSpPr>
          <p:cNvPr id="56343" name="Rectangle 3"/>
          <p:cNvSpPr>
            <a:spLocks noChangeArrowheads="1"/>
          </p:cNvSpPr>
          <p:nvPr/>
        </p:nvSpPr>
        <p:spPr bwMode="auto">
          <a:xfrm>
            <a:off x="5986463" y="5843588"/>
            <a:ext cx="28432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 algn="ctr" defTabSz="728663" eaLnBrk="0" hangingPunct="0"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1400" smtClean="0">
                <a:latin typeface="Credit Suisse Type Roman"/>
              </a:rPr>
              <a:t>Customer 6</a:t>
            </a:r>
            <a:endParaRPr lang="en-GB" sz="1400">
              <a:latin typeface="Credit Suisse Type Roman"/>
            </a:endParaRPr>
          </a:p>
          <a:p>
            <a:pPr marL="257175" indent="-257175" algn="ctr" defTabSz="728663" eaLnBrk="0" hangingPunct="0">
              <a:buClr>
                <a:schemeClr val="tx1"/>
              </a:buClr>
              <a:buSzPct val="120000"/>
              <a:buFont typeface="Wingdings" pitchFamily="2" charset="2"/>
              <a:buNone/>
              <a:tabLst>
                <a:tab pos="4286250" algn="l"/>
              </a:tabLst>
            </a:pPr>
            <a:r>
              <a:rPr lang="en-GB" sz="1400" smtClean="0">
                <a:latin typeface="Credit Suisse Type Roman"/>
              </a:rPr>
              <a:t>App1 </a:t>
            </a:r>
            <a:r>
              <a:rPr lang="en-GB" sz="1400">
                <a:latin typeface="Credit Suisse Type Roman"/>
              </a:rPr>
              <a:t>26x and </a:t>
            </a:r>
            <a:r>
              <a:rPr lang="en-GB" sz="1400" smtClean="0">
                <a:latin typeface="Credit Suisse Type Roman"/>
              </a:rPr>
              <a:t>App2 </a:t>
            </a:r>
            <a:r>
              <a:rPr lang="en-GB" sz="1400">
                <a:latin typeface="Credit Suisse Type Roman"/>
              </a:rPr>
              <a:t>30x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836712"/>
            <a:ext cx="8229600" cy="5001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Maxeler delivers bespoke dataflow HPC solutions</a:t>
            </a:r>
          </a:p>
          <a:p>
            <a:pPr>
              <a:buNone/>
            </a:pPr>
            <a:r>
              <a:rPr lang="en-GB" sz="2400" dirty="0" smtClean="0"/>
              <a:t>	</a:t>
            </a:r>
            <a:r>
              <a:rPr lang="en-GB" sz="2400" dirty="0" smtClean="0">
                <a:solidFill>
                  <a:schemeClr val="tx2"/>
                </a:solidFill>
              </a:rPr>
              <a:t>=&gt; An HPC  Computing Appliance for “structured Big Data”</a:t>
            </a:r>
            <a:endParaRPr lang="en-GB" sz="2400" dirty="0" smtClean="0"/>
          </a:p>
          <a:p>
            <a:r>
              <a:rPr lang="en-GB" sz="2400" dirty="0" smtClean="0"/>
              <a:t>Building the HPC compute fabric based on the application in a </a:t>
            </a:r>
            <a:br>
              <a:rPr lang="en-GB" sz="2400" dirty="0" smtClean="0"/>
            </a:br>
            <a:r>
              <a:rPr lang="en-GB" sz="2400" dirty="0" smtClean="0"/>
              <a:t>multi-disciplinary, data-centric approach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 err="1" smtClean="0"/>
              <a:t>Maxeler</a:t>
            </a:r>
            <a:r>
              <a:rPr lang="en-GB" dirty="0" smtClean="0"/>
              <a:t> D</a:t>
            </a:r>
            <a:r>
              <a:rPr lang="en-GB" dirty="0" smtClean="0"/>
              <a:t>oes</a:t>
            </a:r>
            <a:endParaRPr lang="en-GB" dirty="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71822" y="2717948"/>
            <a:ext cx="977900" cy="35165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45720" rIns="4572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787722" y="2932260"/>
            <a:ext cx="1579562" cy="684213"/>
          </a:xfrm>
          <a:prstGeom prst="homePlate">
            <a:avLst>
              <a:gd name="adj" fmla="val 331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Hardware 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667322" y="2851298"/>
            <a:ext cx="615315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Building 1U boxes, Workstations and the cards inside.</a:t>
            </a: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Building custom large memory systems to deal with Big Data</a:t>
            </a: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Integrating rack system with networking and storage.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667322" y="4068910"/>
            <a:ext cx="6118225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Integrated environment brings bespoke dataflow computing</a:t>
            </a:r>
            <a:br>
              <a:rPr lang="en-GB" sz="1600" dirty="0" smtClean="0">
                <a:solidFill>
                  <a:schemeClr val="accent5"/>
                </a:solidFill>
                <a:latin typeface="Credit Suisse Type Roman"/>
              </a:rPr>
            </a:b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to high end HPC users</a:t>
            </a: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Dataflow programming in Java and Eclipse IDE 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787722" y="5369073"/>
            <a:ext cx="1579562" cy="684212"/>
          </a:xfrm>
          <a:prstGeom prst="homePlate">
            <a:avLst>
              <a:gd name="adj" fmla="val 331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Consulting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657797" y="5292873"/>
            <a:ext cx="61277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5"/>
                </a:solidFill>
                <a:latin typeface="Credit Suisse Type Roman"/>
              </a:rPr>
              <a:t>HPC System Performance Architecture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Algorithms and Numerical Optimization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  <a:p>
            <a:pPr marL="177800" indent="-177800">
              <a:lnSpc>
                <a:spcPct val="120000"/>
              </a:lnSpc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  <a:latin typeface="Credit Suisse Type Roman"/>
              </a:rPr>
              <a:t>Integration into business and technical processes</a:t>
            </a:r>
            <a:endParaRPr lang="en-US" sz="1600" dirty="0">
              <a:solidFill>
                <a:schemeClr val="accent5"/>
              </a:solidFill>
              <a:latin typeface="Credit Suisse Type Roman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787722" y="4119710"/>
            <a:ext cx="1579562" cy="684213"/>
          </a:xfrm>
          <a:prstGeom prst="homePlate">
            <a:avLst>
              <a:gd name="adj" fmla="val 331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Software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2136" y="6597352"/>
            <a:ext cx="2133600" cy="365125"/>
          </a:xfrm>
        </p:spPr>
        <p:txBody>
          <a:bodyPr/>
          <a:lstStyle/>
          <a:p>
            <a:fld id="{F162D9C5-9C72-4C75-A1BC-B4986A40F6A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Dataflow Computing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616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6646"/>
            <a:ext cx="8784976" cy="994122"/>
          </a:xfrm>
        </p:spPr>
        <p:txBody>
          <a:bodyPr>
            <a:normAutofit/>
          </a:bodyPr>
          <a:lstStyle/>
          <a:p>
            <a:pPr algn="ctr"/>
            <a:r>
              <a:rPr lang="en-GB" smtClean="0"/>
              <a:t>Technology</a:t>
            </a:r>
            <a:br>
              <a:rPr lang="en-GB" smtClean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195736" y="2276872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47864" y="2276872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9992" y="2276872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6136" y="2276872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7784" y="2564904"/>
            <a:ext cx="432048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912" y="2564904"/>
            <a:ext cx="432048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04048" y="2564904"/>
            <a:ext cx="432048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03648" y="2564904"/>
            <a:ext cx="432048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516216" y="2708920"/>
            <a:ext cx="115212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2200" y="1556792"/>
            <a:ext cx="1996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smtClean="0"/>
              <a:t>One result </a:t>
            </a:r>
          </a:p>
          <a:p>
            <a:pPr algn="ctr"/>
            <a:r>
              <a:rPr lang="en-GB" sz="2400" smtClean="0"/>
              <a:t>per clock cycle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683568" y="1556792"/>
            <a:ext cx="450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MAXELER DATAFLOW COMPUTING</a:t>
            </a:r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701604" y="3861048"/>
            <a:ext cx="5382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Dynamic (switching) Power Consumption:</a:t>
            </a:r>
          </a:p>
          <a:p>
            <a:endParaRPr lang="en-GB" sz="2400" smtClean="0"/>
          </a:p>
          <a:p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107504" y="5445224"/>
            <a:ext cx="9049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FF0000"/>
                </a:solidFill>
              </a:rPr>
              <a:t>Minimal frequency </a:t>
            </a:r>
            <a:r>
              <a:rPr lang="en-GB" sz="2400" smtClean="0">
                <a:solidFill>
                  <a:srgbClr val="FF0000"/>
                </a:solidFill>
                <a:latin typeface="Monotype Corsiva" pitchFamily="66" charset="0"/>
              </a:rPr>
              <a:t>f</a:t>
            </a:r>
            <a:r>
              <a:rPr lang="en-GB" sz="2400" smtClean="0">
                <a:solidFill>
                  <a:srgbClr val="FF0000"/>
                </a:solidFill>
              </a:rPr>
              <a:t>  achieves maximal performance, thus for a </a:t>
            </a:r>
            <a:br>
              <a:rPr lang="en-GB" sz="2400" smtClean="0">
                <a:solidFill>
                  <a:srgbClr val="FF0000"/>
                </a:solidFill>
              </a:rPr>
            </a:br>
            <a:r>
              <a:rPr lang="en-GB" sz="2400" smtClean="0">
                <a:solidFill>
                  <a:srgbClr val="FF0000"/>
                </a:solidFill>
              </a:rPr>
              <a:t>given power budget, we get Maximum Performance Computing (MPC)!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452907" y="4365104"/>
          <a:ext cx="3991301" cy="864096"/>
        </p:xfrm>
        <a:graphic>
          <a:graphicData uri="http://schemas.openxmlformats.org/presentationml/2006/ole">
            <p:oleObj spid="_x0000_s166914" name="Equation" r:id="rId4" imgW="12315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/>
          <p:cNvGrpSpPr/>
          <p:nvPr/>
        </p:nvGrpSpPr>
        <p:grpSpPr>
          <a:xfrm>
            <a:off x="683568" y="3429000"/>
            <a:ext cx="7560840" cy="504056"/>
            <a:chOff x="683568" y="3429000"/>
            <a:chExt cx="7560840" cy="504056"/>
          </a:xfrm>
        </p:grpSpPr>
        <p:pic>
          <p:nvPicPr>
            <p:cNvPr id="24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3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6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7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8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29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30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2080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37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38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8264" y="3429000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39" name="Picture 2" descr="C:\Users\oliver\AppData\Local\Microsoft\Windows\Temporary Internet Files\Content.IE5\PXKMB9F1\MC90043393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0352" y="3429000"/>
              <a:ext cx="504056" cy="504056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19256" cy="9941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Explaining Control Flow versus Data Flow </a:t>
            </a:r>
            <a:endParaRPr lang="en-GB" dirty="0"/>
          </a:p>
        </p:txBody>
      </p:sp>
      <p:pic>
        <p:nvPicPr>
          <p:cNvPr id="4" name="Picture 3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7504" y="1904431"/>
            <a:ext cx="1610440" cy="787874"/>
          </a:xfrm>
          <a:prstGeom prst="rect">
            <a:avLst/>
          </a:prstGeom>
        </p:spPr>
      </p:pic>
      <p:pic>
        <p:nvPicPr>
          <p:cNvPr id="6" name="Picture 5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339752" y="1904431"/>
            <a:ext cx="1610440" cy="787874"/>
          </a:xfrm>
          <a:prstGeom prst="rect">
            <a:avLst/>
          </a:prstGeom>
        </p:spPr>
      </p:pic>
      <p:pic>
        <p:nvPicPr>
          <p:cNvPr id="8" name="Picture 7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70272" y="1904431"/>
            <a:ext cx="1610440" cy="787874"/>
          </a:xfrm>
          <a:prstGeom prst="rect">
            <a:avLst/>
          </a:prstGeom>
        </p:spPr>
      </p:pic>
      <p:pic>
        <p:nvPicPr>
          <p:cNvPr id="10" name="Picture 9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49992" y="1904431"/>
            <a:ext cx="1610440" cy="787874"/>
          </a:xfrm>
          <a:prstGeom prst="rect">
            <a:avLst/>
          </a:prstGeom>
        </p:spPr>
      </p:pic>
      <p:pic>
        <p:nvPicPr>
          <p:cNvPr id="33" name="Picture 32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256"/>
          <a:stretch>
            <a:fillRect/>
          </a:stretch>
        </p:blipFill>
        <p:spPr>
          <a:xfrm flipH="1">
            <a:off x="0" y="4225302"/>
            <a:ext cx="1610440" cy="139802"/>
          </a:xfrm>
          <a:prstGeom prst="rect">
            <a:avLst/>
          </a:prstGeom>
        </p:spPr>
      </p:pic>
      <p:pic>
        <p:nvPicPr>
          <p:cNvPr id="34" name="Picture 33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838"/>
          <a:stretch>
            <a:fillRect/>
          </a:stretch>
        </p:blipFill>
        <p:spPr>
          <a:xfrm flipH="1">
            <a:off x="2313488" y="4009278"/>
            <a:ext cx="1610440" cy="355826"/>
          </a:xfrm>
          <a:prstGeom prst="rect">
            <a:avLst/>
          </a:prstGeom>
        </p:spPr>
      </p:pic>
      <p:pic>
        <p:nvPicPr>
          <p:cNvPr id="35" name="Picture 34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419"/>
          <a:stretch>
            <a:fillRect/>
          </a:stretch>
        </p:blipFill>
        <p:spPr>
          <a:xfrm flipH="1">
            <a:off x="4617744" y="3793254"/>
            <a:ext cx="1610440" cy="571850"/>
          </a:xfrm>
          <a:prstGeom prst="rect">
            <a:avLst/>
          </a:prstGeom>
        </p:spPr>
      </p:pic>
      <p:pic>
        <p:nvPicPr>
          <p:cNvPr id="36" name="Picture 35" descr="Ca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49992" y="3577230"/>
            <a:ext cx="1610440" cy="787874"/>
          </a:xfrm>
          <a:prstGeom prst="rect">
            <a:avLst/>
          </a:prstGeom>
        </p:spPr>
      </p:pic>
      <p:sp>
        <p:nvSpPr>
          <p:cNvPr id="43" name="Content Placeholder 41"/>
          <p:cNvSpPr txBox="1">
            <a:spLocks/>
          </p:cNvSpPr>
          <p:nvPr/>
        </p:nvSpPr>
        <p:spPr>
          <a:xfrm>
            <a:off x="456786" y="5364832"/>
            <a:ext cx="8686800" cy="137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>
                <a:solidFill>
                  <a:schemeClr val="accent5"/>
                </a:solidFill>
              </a:rPr>
              <a:t>Many specialized workers are more efficient </a:t>
            </a:r>
            <a:r>
              <a:rPr lang="en-GB" sz="2800" dirty="0" smtClean="0">
                <a:solidFill>
                  <a:srgbClr val="FF0000"/>
                </a:solidFill>
              </a:rPr>
              <a:t>(data flow)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7" descr="craftsm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4645" y="1561006"/>
            <a:ext cx="667104" cy="1224135"/>
          </a:xfrm>
          <a:prstGeom prst="rect">
            <a:avLst/>
          </a:prstGeom>
        </p:spPr>
      </p:pic>
      <p:pic>
        <p:nvPicPr>
          <p:cNvPr id="49" name="Picture 48" descr="craftsm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8912" y="1561006"/>
            <a:ext cx="667104" cy="1224135"/>
          </a:xfrm>
          <a:prstGeom prst="rect">
            <a:avLst/>
          </a:prstGeom>
        </p:spPr>
      </p:pic>
      <p:pic>
        <p:nvPicPr>
          <p:cNvPr id="50" name="Picture 49" descr="craftsm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1160" y="1561006"/>
            <a:ext cx="667104" cy="1224135"/>
          </a:xfrm>
          <a:prstGeom prst="rect">
            <a:avLst/>
          </a:prstGeom>
        </p:spPr>
      </p:pic>
      <p:pic>
        <p:nvPicPr>
          <p:cNvPr id="51" name="Picture 50" descr="craftsm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1400" y="1561006"/>
            <a:ext cx="667104" cy="1224135"/>
          </a:xfrm>
          <a:prstGeom prst="rect">
            <a:avLst/>
          </a:prstGeom>
        </p:spPr>
      </p:pic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504057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Experts are expensive and slow </a:t>
            </a:r>
            <a:r>
              <a:rPr lang="en-GB" dirty="0" smtClean="0">
                <a:solidFill>
                  <a:srgbClr val="FF0000"/>
                </a:solidFill>
              </a:rPr>
              <a:t>(control flow)</a:t>
            </a:r>
          </a:p>
          <a:p>
            <a:endParaRPr lang="en-GB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23528" y="764704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Analogy 1: The Ford Production Line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6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8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nodeType="withEffect">
                                  <p:stCondLst>
                                    <p:cond delay="8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ccel="50000" decel="50000" fill="hold" nodeType="withEffect">
                                  <p:stCondLst>
                                    <p:cond delay="8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nodeType="withEffect">
                                  <p:stCondLst>
                                    <p:cond delay="8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4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Accelerated Applications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616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 l="49313" t="25850" r="18794" b="20600"/>
          <a:stretch>
            <a:fillRect/>
          </a:stretch>
        </p:blipFill>
        <p:spPr bwMode="auto">
          <a:xfrm>
            <a:off x="4676563" y="1782455"/>
            <a:ext cx="4411013" cy="416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4042792" cy="5001419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Compute value of complex financial derivatives (CDOs)</a:t>
            </a:r>
          </a:p>
          <a:p>
            <a:r>
              <a:rPr lang="en-GB" sz="2800" dirty="0" smtClean="0"/>
              <a:t>Typically run overnight, but beneficial to compute in real-time</a:t>
            </a:r>
          </a:p>
          <a:p>
            <a:r>
              <a:rPr lang="en-GB" sz="2800" dirty="0" smtClean="0"/>
              <a:t>Many independent jobs</a:t>
            </a:r>
          </a:p>
          <a:p>
            <a:r>
              <a:rPr lang="en-GB" sz="2800" b="1" dirty="0" smtClean="0">
                <a:solidFill>
                  <a:schemeClr val="accent3"/>
                </a:solidFill>
              </a:rPr>
              <a:t>Speedup: 220-270x</a:t>
            </a:r>
          </a:p>
          <a:p>
            <a:r>
              <a:rPr lang="en-GB" sz="2800" dirty="0" smtClean="0"/>
              <a:t>Power consumption per node drops from 250W to 235W/node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8B99-9408-4755-83CD-5550CF8601E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994122"/>
          </a:xfrm>
        </p:spPr>
        <p:txBody>
          <a:bodyPr>
            <a:noAutofit/>
          </a:bodyPr>
          <a:lstStyle/>
          <a:p>
            <a:r>
              <a:rPr lang="en-GB" smtClean="0"/>
              <a:t>JP Morgan Credit Derivatives </a:t>
            </a:r>
            <a:r>
              <a:rPr lang="en-GB" dirty="0" smtClean="0"/>
              <a:t>Pricing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860032" y="836712"/>
            <a:ext cx="314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/>
              <a:t>O. </a:t>
            </a:r>
            <a:r>
              <a:rPr lang="en-GB" dirty="0" err="1" smtClean="0"/>
              <a:t>Mencer</a:t>
            </a:r>
            <a:r>
              <a:rPr lang="en-GB" dirty="0" smtClean="0"/>
              <a:t> and S. Weston,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1008112"/>
          </a:xfrm>
        </p:spPr>
        <p:txBody>
          <a:bodyPr/>
          <a:lstStyle/>
          <a:p>
            <a:r>
              <a:rPr lang="en-GB" smtClean="0"/>
              <a:t>3000³ Modeling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11" y="1412776"/>
            <a:ext cx="7465154" cy="453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0" descr="e&amp;palto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7092771" y="34546"/>
            <a:ext cx="1943725" cy="8741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5305" y="5640941"/>
            <a:ext cx="248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*presented at SEG 2010.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79809" y="1479461"/>
            <a:ext cx="5345240" cy="413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dirty="0" smtClean="0"/>
              <a:t>Compared to 32 3GHz x86 cores parallelized using MPI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8252" y="6034685"/>
            <a:ext cx="7304985" cy="54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8 Full Intel Racks  ~100kWatts =&gt; Single 3U Maxeler System  &lt;1kWatt</a:t>
            </a:r>
          </a:p>
        </p:txBody>
      </p:sp>
      <p:sp>
        <p:nvSpPr>
          <p:cNvPr id="11" name="Oval 10"/>
          <p:cNvSpPr/>
          <p:nvPr/>
        </p:nvSpPr>
        <p:spPr>
          <a:xfrm>
            <a:off x="7122017" y="1803042"/>
            <a:ext cx="785611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rot="5400000">
            <a:off x="3362977" y="2282010"/>
            <a:ext cx="4001289" cy="37468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SHSPRING_BG_AUDIO_DURATION_TAG" val="0.0000000"/>
  <p:tag name="ISPRING_SCORM_RATE_SLIDES" val="0"/>
  <p:tag name="ISPRING_SCORM_RATE_QUIZZES" val="0"/>
  <p:tag name="ISPRING_SCORM_PASSING_SCORE" val="0.0000000000"/>
  <p:tag name="GENSWF_OUTPUT_FILE_NAME" val="MaxelerTechnologiesOverview"/>
  <p:tag name="ISPRING_RESOURCE_PATHS_HASH_2" val="e3dc5e4c8a5ef05bdd3ed4558d28aeb32948eb2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axeler Technologies Overview"/>
  <p:tag name="GENSWF_ADVANCE_TIME" val="0.00"/>
  <p:tag name="ISPRING_SLIDE_INDENT_LEVEL" val="0"/>
  <p:tag name="ISPRING_PRESENTER_ID" val="None"/>
  <p:tag name="ISPRING_CUSTOM_TIMING_USED" val="0"/>
  <p:tag name="ISPRING_PLAYER_LAYOUT_TYPE" val="NoSidebar"/>
</p:tagLst>
</file>

<file path=ppt/theme/theme1.xml><?xml version="1.0" encoding="utf-8"?>
<a:theme xmlns:a="http://schemas.openxmlformats.org/drawingml/2006/main" name="MaxelerTemplateJuly2011">
  <a:themeElements>
    <a:clrScheme name="Maxeler">
      <a:dk1>
        <a:srgbClr val="000000"/>
      </a:dk1>
      <a:lt1>
        <a:srgbClr val="FFFFFF"/>
      </a:lt1>
      <a:dk2>
        <a:srgbClr val="535353"/>
      </a:dk2>
      <a:lt2>
        <a:srgbClr val="FFFFFF"/>
      </a:lt2>
      <a:accent1>
        <a:srgbClr val="005089"/>
      </a:accent1>
      <a:accent2>
        <a:srgbClr val="FFFFFF"/>
      </a:accent2>
      <a:accent3>
        <a:srgbClr val="A6A6A6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axBlue slides - wave footer">
  <a:themeElements>
    <a:clrScheme name="Maxeler">
      <a:dk1>
        <a:srgbClr val="003760"/>
      </a:dk1>
      <a:lt1>
        <a:sysClr val="window" lastClr="FFFFFF"/>
      </a:lt1>
      <a:dk2>
        <a:srgbClr val="595959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00"/>
      </a:accent5>
      <a:accent6>
        <a:srgbClr val="97D2FF"/>
      </a:accent6>
      <a:hlink>
        <a:srgbClr val="0000FF"/>
      </a:hlink>
      <a:folHlink>
        <a:srgbClr val="800080"/>
      </a:folHlink>
    </a:clrScheme>
    <a:fontScheme name="Maxeler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axBlue slides - wave footer">
  <a:themeElements>
    <a:clrScheme name="Maxeler">
      <a:dk1>
        <a:srgbClr val="003760"/>
      </a:dk1>
      <a:lt1>
        <a:sysClr val="window" lastClr="FFFFFF"/>
      </a:lt1>
      <a:dk2>
        <a:srgbClr val="595959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00"/>
      </a:accent5>
      <a:accent6>
        <a:srgbClr val="97D2FF"/>
      </a:accent6>
      <a:hlink>
        <a:srgbClr val="0000FF"/>
      </a:hlink>
      <a:folHlink>
        <a:srgbClr val="800080"/>
      </a:folHlink>
    </a:clrScheme>
    <a:fontScheme name="Maxeler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MaxelerTemplateJuly2011</Template>
  <TotalTime>2170</TotalTime>
  <Words>314</Words>
  <Application>Microsoft Office PowerPoint</Application>
  <PresentationFormat>On-screen Show (4:3)</PresentationFormat>
  <Paragraphs>78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MaxelerTemplateJuly2011</vt:lpstr>
      <vt:lpstr>MaxBlue slides - wave footer</vt:lpstr>
      <vt:lpstr>1_MaxBlue slides - wave footer</vt:lpstr>
      <vt:lpstr>2_MaxBlue slides - wave footer</vt:lpstr>
      <vt:lpstr>3_MaxBlue slides - wave footer</vt:lpstr>
      <vt:lpstr>4_MaxBlue slides - wave footer</vt:lpstr>
      <vt:lpstr>Equation</vt:lpstr>
      <vt:lpstr>Slide 1</vt:lpstr>
      <vt:lpstr>Deployed Maximum Performance Computing  customers comparing 1 box from Maxeler (in a deployed system) with 1 box from Intel</vt:lpstr>
      <vt:lpstr>What Maxeler Does</vt:lpstr>
      <vt:lpstr>Slide 4</vt:lpstr>
      <vt:lpstr>Technology </vt:lpstr>
      <vt:lpstr>Explaining Control Flow versus Data Flow </vt:lpstr>
      <vt:lpstr>Slide 7</vt:lpstr>
      <vt:lpstr>JP Morgan Credit Derivatives Pricing</vt:lpstr>
      <vt:lpstr>3000³ Modeling </vt:lpstr>
      <vt:lpstr>Sparse Matrix Solving with Maxeler</vt:lpstr>
    </vt:vector>
  </TitlesOfParts>
  <Company>Maxeler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Maxeler Technologies Overview</dc:title>
  <dc:creator>James Barry Spooner</dc:creator>
  <cp:lastModifiedBy>F</cp:lastModifiedBy>
  <cp:revision>126</cp:revision>
  <dcterms:created xsi:type="dcterms:W3CDTF">2011-07-07T10:05:02Z</dcterms:created>
  <dcterms:modified xsi:type="dcterms:W3CDTF">2012-11-15T13:08:16Z</dcterms:modified>
</cp:coreProperties>
</file>