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82" r:id="rId3"/>
    <p:sldMasterId id="2147483693" r:id="rId4"/>
    <p:sldMasterId id="2147483707" r:id="rId5"/>
  </p:sldMasterIdLst>
  <p:notesMasterIdLst>
    <p:notesMasterId r:id="rId15"/>
  </p:notesMasterIdLst>
  <p:sldIdLst>
    <p:sldId id="281" r:id="rId6"/>
    <p:sldId id="283" r:id="rId7"/>
    <p:sldId id="284" r:id="rId8"/>
    <p:sldId id="285" r:id="rId9"/>
    <p:sldId id="289" r:id="rId10"/>
    <p:sldId id="290" r:id="rId11"/>
    <p:sldId id="292" r:id="rId12"/>
    <p:sldId id="291" r:id="rId13"/>
    <p:sldId id="286" r:id="rId14"/>
  </p:sldIdLst>
  <p:sldSz cx="9144000" cy="6858000" type="screen4x3"/>
  <p:notesSz cx="6797675" cy="987425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3300" autoAdjust="0"/>
  </p:normalViewPr>
  <p:slideViewPr>
    <p:cSldViewPr>
      <p:cViewPr varScale="1">
        <p:scale>
          <a:sx n="72" d="100"/>
          <a:sy n="72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7B295-1245-407A-B1E4-ADF8F975DA93}" type="datetimeFigureOut">
              <a:rPr lang="en-GB" smtClean="0"/>
              <a:pPr/>
              <a:t>15/11/2012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4FAFD-65FD-4577-8B2E-BAE14756FE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29629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2AA6-3512-4ABE-9D0F-7B9EB25D8D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6296" y="260648"/>
            <a:ext cx="1728192" cy="5865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7909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2AA6-3512-4ABE-9D0F-7B9EB25D8D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E7DA-F94B-4684-82D1-1B40ABCED2CB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60648"/>
            <a:ext cx="5111750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2AA6-3512-4ABE-9D0F-7B9EB25D8D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6296" y="260648"/>
            <a:ext cx="1728192" cy="5865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7909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E7DA-F94B-4684-82D1-1B40ABCED2CB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936" y="6599013"/>
            <a:ext cx="3888432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23928" y="6525344"/>
            <a:ext cx="3888432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Maxeler Technologies, Inc. - Proprietary and Confidential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936" y="6599013"/>
            <a:ext cx="3888432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995936" y="6599013"/>
            <a:ext cx="3888432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936" y="6599013"/>
            <a:ext cx="3888432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936" y="6599013"/>
            <a:ext cx="3888432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60648"/>
            <a:ext cx="5111750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936" y="6599013"/>
            <a:ext cx="3888432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936" y="6599013"/>
            <a:ext cx="3888432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936" y="6599013"/>
            <a:ext cx="3888432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2AA6-3512-4ABE-9D0F-7B9EB25D8D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6296" y="260648"/>
            <a:ext cx="1728192" cy="5865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7909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936" y="6599013"/>
            <a:ext cx="3888432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60648"/>
            <a:ext cx="5111750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2AA6-3512-4ABE-9D0F-7B9EB25D8D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6296" y="260648"/>
            <a:ext cx="1728192" cy="5865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7909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377780" y="1395020"/>
            <a:ext cx="4176464" cy="2448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1"/>
          </p:nvPr>
        </p:nvSpPr>
        <p:spPr>
          <a:xfrm>
            <a:off x="4554244" y="1395020"/>
            <a:ext cx="4176464" cy="2448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half" idx="12"/>
          </p:nvPr>
        </p:nvSpPr>
        <p:spPr>
          <a:xfrm>
            <a:off x="377780" y="3843292"/>
            <a:ext cx="4176464" cy="2448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4554244" y="3843292"/>
            <a:ext cx="4176464" cy="2448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Max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8584" y="5924872"/>
            <a:ext cx="5752728" cy="52846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GB" dirty="0"/>
          </a:p>
        </p:txBody>
      </p:sp>
      <p:pic>
        <p:nvPicPr>
          <p:cNvPr id="7" name="Picture 6" descr="FullLogoVector_Inverted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8518" y="4498112"/>
            <a:ext cx="2235290" cy="1019120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538584" y="6309320"/>
            <a:ext cx="5689600" cy="647700"/>
          </a:xfrm>
        </p:spPr>
        <p:txBody>
          <a:bodyPr>
            <a:normAutofit/>
          </a:bodyPr>
          <a:lstStyle>
            <a:lvl1pPr>
              <a:buNone/>
              <a:defRPr sz="2000" b="0" baseline="0">
                <a:solidFill>
                  <a:schemeClr val="accent3"/>
                </a:solidFill>
              </a:defRPr>
            </a:lvl1pPr>
            <a:lvl5pPr algn="l">
              <a:buNone/>
              <a:defRPr/>
            </a:lvl5pPr>
          </a:lstStyle>
          <a:p>
            <a:pPr lvl="0"/>
            <a:r>
              <a:rPr lang="en-GB" dirty="0" smtClean="0"/>
              <a:t>Speaker, Month YYYY</a:t>
            </a:r>
            <a:endParaRPr lang="en-GB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475656" y="1628800"/>
            <a:ext cx="7524328" cy="2088232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 b="1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Max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llLogoVector_Inverted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8518" y="4498112"/>
            <a:ext cx="2235290" cy="1019120"/>
          </a:xfrm>
          <a:prstGeom prst="rect">
            <a:avLst/>
          </a:prstGeom>
        </p:spPr>
      </p:pic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475656" y="1628800"/>
            <a:ext cx="7524328" cy="2088232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 b="1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2AA6-3512-4ABE-9D0F-7B9EB25D8D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60648"/>
            <a:ext cx="5111750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6296" y="260648"/>
            <a:ext cx="1728192" cy="5865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7909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377780" y="1395020"/>
            <a:ext cx="4176464" cy="2448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1"/>
          </p:nvPr>
        </p:nvSpPr>
        <p:spPr>
          <a:xfrm>
            <a:off x="4554244" y="1395020"/>
            <a:ext cx="4176464" cy="2448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half" idx="12"/>
          </p:nvPr>
        </p:nvSpPr>
        <p:spPr>
          <a:xfrm>
            <a:off x="377780" y="3843292"/>
            <a:ext cx="4176464" cy="2448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4554244" y="3843292"/>
            <a:ext cx="4176464" cy="2448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Max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8584" y="5924872"/>
            <a:ext cx="5752728" cy="52846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GB" dirty="0"/>
          </a:p>
        </p:txBody>
      </p:sp>
      <p:pic>
        <p:nvPicPr>
          <p:cNvPr id="7" name="Picture 6" descr="FullLogoVector_Inverted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8518" y="4498112"/>
            <a:ext cx="2235290" cy="1019120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538584" y="6309320"/>
            <a:ext cx="5689600" cy="647700"/>
          </a:xfrm>
        </p:spPr>
        <p:txBody>
          <a:bodyPr>
            <a:normAutofit/>
          </a:bodyPr>
          <a:lstStyle>
            <a:lvl1pPr>
              <a:buNone/>
              <a:defRPr sz="2000" b="0" baseline="0">
                <a:solidFill>
                  <a:schemeClr val="accent3"/>
                </a:solidFill>
              </a:defRPr>
            </a:lvl1pPr>
            <a:lvl5pPr algn="l">
              <a:buNone/>
              <a:defRPr/>
            </a:lvl5pPr>
          </a:lstStyle>
          <a:p>
            <a:pPr lvl="0"/>
            <a:r>
              <a:rPr lang="en-GB" dirty="0" smtClean="0"/>
              <a:t>Speaker, Month YYYY</a:t>
            </a:r>
            <a:endParaRPr lang="en-GB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475656" y="1628800"/>
            <a:ext cx="7524328" cy="2088232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 b="1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Max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llLogoVector_Inverted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8518" y="4498112"/>
            <a:ext cx="2235290" cy="1019120"/>
          </a:xfrm>
          <a:prstGeom prst="rect">
            <a:avLst/>
          </a:prstGeom>
        </p:spPr>
      </p:pic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475656" y="1628800"/>
            <a:ext cx="7524328" cy="2088232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 b="1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2AA6-3512-4ABE-9D0F-7B9EB25D8D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60648"/>
            <a:ext cx="5111750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2AA6-3512-4ABE-9D0F-7B9EB25D8D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2AA6-3512-4ABE-9D0F-7B9EB25D8D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AB2AA6-3512-4ABE-9D0F-7B9EB25D8D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ttom-wave3-MaxBlue.png"/>
          <p:cNvPicPr>
            <a:picLocks noChangeAspect="1"/>
          </p:cNvPicPr>
          <p:nvPr/>
        </p:nvPicPr>
        <p:blipFill>
          <a:blip r:embed="rId12" cstate="print"/>
          <a:srcRect t="8984" r="28654" b="31546"/>
          <a:stretch>
            <a:fillRect/>
          </a:stretch>
        </p:blipFill>
        <p:spPr>
          <a:xfrm>
            <a:off x="0" y="6237312"/>
            <a:ext cx="9144000" cy="6480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9" name="Picture 8" descr="FullLogoVector_Inverted3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856282" y="6355746"/>
            <a:ext cx="1180214" cy="467540"/>
          </a:xfrm>
          <a:prstGeom prst="rect">
            <a:avLst/>
          </a:prstGeom>
          <a:effectLst>
            <a:outerShdw blurRad="50800" dist="38100" dir="2700000" algn="ctr" rotWithShape="0">
              <a:schemeClr val="accent5">
                <a:alpha val="70000"/>
              </a:scheme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57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fld id="{91AB2AA6-3512-4ABE-9D0F-7B9EB25D8D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00736" y="6552076"/>
            <a:ext cx="2895600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ttom-wave3-MaxBlue.png"/>
          <p:cNvPicPr>
            <a:picLocks noChangeAspect="1"/>
          </p:cNvPicPr>
          <p:nvPr/>
        </p:nvPicPr>
        <p:blipFill>
          <a:blip r:embed="rId12" cstate="print"/>
          <a:srcRect t="8984" r="28654" b="31546"/>
          <a:stretch>
            <a:fillRect/>
          </a:stretch>
        </p:blipFill>
        <p:spPr>
          <a:xfrm>
            <a:off x="0" y="6237312"/>
            <a:ext cx="9144000" cy="6480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9" name="Picture 8" descr="FullLogoVector_Inverted3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856282" y="6355746"/>
            <a:ext cx="1180214" cy="467540"/>
          </a:xfrm>
          <a:prstGeom prst="rect">
            <a:avLst/>
          </a:prstGeom>
          <a:effectLst>
            <a:outerShdw blurRad="50800" dist="38100" dir="2700000" algn="ctr" rotWithShape="0">
              <a:schemeClr val="accent5">
                <a:alpha val="70000"/>
              </a:scheme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57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00736" y="6552076"/>
            <a:ext cx="2895600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>
                <a:solidFill>
                  <a:srgbClr val="FFFFFF"/>
                </a:solidFill>
              </a:rPr>
              <a:t>Survivng the end of frequency scaling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ttom-wave3-MaxBlue.png"/>
          <p:cNvPicPr>
            <a:picLocks noChangeAspect="1"/>
          </p:cNvPicPr>
          <p:nvPr/>
        </p:nvPicPr>
        <p:blipFill>
          <a:blip r:embed="rId12" cstate="print"/>
          <a:srcRect t="8984" r="28654" b="31546"/>
          <a:stretch>
            <a:fillRect/>
          </a:stretch>
        </p:blipFill>
        <p:spPr>
          <a:xfrm>
            <a:off x="0" y="6237312"/>
            <a:ext cx="9144000" cy="6480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9" name="Picture 8" descr="FullLogoVector_Inverted3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856282" y="6355746"/>
            <a:ext cx="1180214" cy="467540"/>
          </a:xfrm>
          <a:prstGeom prst="rect">
            <a:avLst/>
          </a:prstGeom>
          <a:effectLst>
            <a:outerShdw blurRad="50800" dist="38100" dir="2700000" algn="ctr" rotWithShape="0">
              <a:schemeClr val="accent5">
                <a:alpha val="70000"/>
              </a:scheme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57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fld id="{F162D9C5-9C72-4C75-A1BC-B4986A40F6AC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ttom-wave3-MaxBlue.png"/>
          <p:cNvPicPr>
            <a:picLocks noChangeAspect="1"/>
          </p:cNvPicPr>
          <p:nvPr/>
        </p:nvPicPr>
        <p:blipFill>
          <a:blip r:embed="rId15" cstate="print"/>
          <a:srcRect t="8984" r="28654" b="31546"/>
          <a:stretch>
            <a:fillRect/>
          </a:stretch>
        </p:blipFill>
        <p:spPr>
          <a:xfrm>
            <a:off x="0" y="6237312"/>
            <a:ext cx="9144000" cy="6480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9" name="Picture 8" descr="FullLogoVector_Inverted3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856282" y="6355746"/>
            <a:ext cx="1180214" cy="467540"/>
          </a:xfrm>
          <a:prstGeom prst="rect">
            <a:avLst/>
          </a:prstGeom>
          <a:effectLst>
            <a:outerShdw blurRad="50800" dist="38100" dir="2700000" algn="ctr" rotWithShape="0">
              <a:schemeClr val="accent5">
                <a:alpha val="70000"/>
              </a:schemeClr>
            </a:outerShdw>
          </a:effectLst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00736" y="6552076"/>
            <a:ext cx="2895600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/>
        </p:nvSpPr>
        <p:spPr>
          <a:xfrm>
            <a:off x="0" y="6561840"/>
            <a:ext cx="971600" cy="260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62D9C5-9C72-4C75-A1BC-B4986A40F6AC}" type="slidenum">
              <a:rPr lang="en-GB" sz="1400" b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‹#›</a:t>
            </a:fld>
            <a:endParaRPr lang="en-GB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ttom-wave3-MaxBlue.png"/>
          <p:cNvPicPr>
            <a:picLocks noChangeAspect="1"/>
          </p:cNvPicPr>
          <p:nvPr/>
        </p:nvPicPr>
        <p:blipFill>
          <a:blip r:embed="rId15" cstate="print"/>
          <a:srcRect t="8984" r="28654" b="31546"/>
          <a:stretch>
            <a:fillRect/>
          </a:stretch>
        </p:blipFill>
        <p:spPr>
          <a:xfrm>
            <a:off x="0" y="6237312"/>
            <a:ext cx="9144000" cy="6480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9" name="Picture 8" descr="FullLogoVector_Inverted3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856282" y="6355746"/>
            <a:ext cx="1180214" cy="467540"/>
          </a:xfrm>
          <a:prstGeom prst="rect">
            <a:avLst/>
          </a:prstGeom>
          <a:effectLst>
            <a:outerShdw blurRad="50800" dist="38100" dir="2700000" algn="ctr" rotWithShape="0">
              <a:schemeClr val="accent5">
                <a:alpha val="70000"/>
              </a:schemeClr>
            </a:outerShdw>
          </a:effectLst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00736" y="6552076"/>
            <a:ext cx="2895600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>
                <a:solidFill>
                  <a:prstClr val="white"/>
                </a:solidFill>
              </a:rPr>
              <a:t>Survivng the end of frequency scaling</a:t>
            </a:r>
            <a:endParaRPr lang="en-GB" dirty="0" smtClean="0">
              <a:solidFill>
                <a:prstClr val="white"/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/>
        </p:nvSpPr>
        <p:spPr>
          <a:xfrm>
            <a:off x="0" y="6561840"/>
            <a:ext cx="971600" cy="260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62D9C5-9C72-4C75-A1BC-B4986A40F6AC}" type="slidenum">
              <a:rPr lang="en-GB" sz="1400" b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‹#›</a:t>
            </a:fld>
            <a:endParaRPr lang="en-GB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m@etf.bg.ac.rs" TargetMode="External"/><Relationship Id="rId2" Type="http://schemas.openxmlformats.org/officeDocument/2006/relationships/hyperlink" Target="mailto:stojsasa@etf.bg.ac.r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Убрзавање алгоритама базираних на</a:t>
            </a:r>
            <a:br>
              <a:rPr lang="sr-Cyrl-RS" dirty="0" smtClean="0"/>
            </a:br>
            <a:r>
              <a:rPr lang="en-US" dirty="0" smtClean="0"/>
              <a:t>Gross </a:t>
            </a:r>
            <a:r>
              <a:rPr lang="en-US" dirty="0" err="1" smtClean="0"/>
              <a:t>Pitaevskii</a:t>
            </a:r>
            <a:r>
              <a:rPr lang="en-US" dirty="0" smtClean="0"/>
              <a:t> </a:t>
            </a:r>
            <a:r>
              <a:rPr lang="sr-Cyrl-RS" dirty="0" smtClean="0"/>
              <a:t>једначини</a:t>
            </a:r>
            <a:br>
              <a:rPr lang="sr-Cyrl-RS" dirty="0" smtClean="0"/>
            </a:br>
            <a:r>
              <a:rPr lang="sr-Cyrl-RS" dirty="0" smtClean="0"/>
              <a:t>(домен реалних бројева)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648200"/>
            <a:ext cx="7315200" cy="609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sr-Cyrl-RS" dirty="0" smtClean="0"/>
              <a:t>Саша Стојановић</a:t>
            </a:r>
            <a:r>
              <a:rPr lang="en-US" dirty="0" smtClean="0"/>
              <a:t>                                                                </a:t>
            </a:r>
            <a:r>
              <a:rPr lang="sr-Cyrl-RS" dirty="0" smtClean="0"/>
              <a:t>Вељко Милутиновић</a:t>
            </a:r>
          </a:p>
          <a:p>
            <a:pPr algn="l"/>
            <a:r>
              <a:rPr lang="en-US" dirty="0" smtClean="0">
                <a:hlinkClick r:id="rId2"/>
              </a:rPr>
              <a:t>stojsasa@etf.bg.ac.rs</a:t>
            </a:r>
            <a:r>
              <a:rPr lang="en-US" dirty="0" smtClean="0"/>
              <a:t>                                                           </a:t>
            </a:r>
            <a:r>
              <a:rPr lang="en-US" dirty="0" smtClean="0">
                <a:hlinkClick r:id="rId3"/>
              </a:rPr>
              <a:t>vm@etf.bg.ac.rs</a:t>
            </a:r>
            <a:endParaRPr lang="en-US" dirty="0" smtClean="0"/>
          </a:p>
          <a:p>
            <a:endParaRPr lang="en-US" dirty="0" smtClean="0"/>
          </a:p>
          <a:p>
            <a:endParaRPr lang="sr-Cyrl-R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++) {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calcnu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(psi);      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calclux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(psi,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cbeta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     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calcluy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(psi,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cbeta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     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calcluz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(psi,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cbeta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     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calcnorm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(&amp;norm, psi,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tmpxi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tmpyi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tmpzi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Дио кода који треба убрзати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382000" cy="500141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calcnu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(double ***psi) {</a:t>
            </a:r>
            <a:endParaRPr lang="sr-Cyrl-R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  double psi2,</a:t>
            </a:r>
            <a:endParaRPr lang="sr-Cyrl-R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psi2lin,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sr-Cyrl-R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++) {</a:t>
            </a:r>
            <a:endParaRPr lang="sr-Cyrl-R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++) {</a:t>
            </a:r>
            <a:endParaRPr lang="sr-Cyrl-R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Nz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++) {</a:t>
            </a:r>
            <a:endParaRPr lang="sr-Cyrl-R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psi2 = psi[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 *</a:t>
            </a:r>
            <a:endParaRPr lang="sr-Cyrl-R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4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psi[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sr-Cyrl-R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psi2lin = psi2 *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Nlin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sr-Cyrl-R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* (pot[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 +</a:t>
            </a:r>
            <a:r>
              <a:rPr lang="sr-Cyrl-R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psi2lin);</a:t>
            </a:r>
            <a:endParaRPr lang="sr-Cyrl-R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psi[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 *= exp(-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sr-Cyrl-R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sr-Cyrl-R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sr-Cyrl-R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}  </a:t>
            </a:r>
            <a:endParaRPr lang="sr-Cyrl-R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return;</a:t>
            </a:r>
            <a:endParaRPr lang="sr-Cyrl-R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Функција </a:t>
            </a:r>
            <a:r>
              <a:rPr lang="en-US" dirty="0" err="1" smtClean="0"/>
              <a:t>calcnu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534400" cy="52760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calclux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(double ***psi, double 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cbeta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  double c;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++) {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++) {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cbeta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- 2] = psi[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- 1][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         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- 2;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--) {            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 = - Ax * psi[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+ 1][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+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Ax0r * psi[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– 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Ax * psi[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- 1][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cbeta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- 1] =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cgammax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*</a:t>
            </a: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(Ax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cbeta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- c);         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psi[0][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0.;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- 2;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++) {            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psi[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+ 1][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calphax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*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psi[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cbeta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         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Cyrl-R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psi[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- 1][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0.;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sr-Cyrl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return;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9762"/>
          </a:xfrm>
        </p:spPr>
        <p:txBody>
          <a:bodyPr>
            <a:normAutofit/>
          </a:bodyPr>
          <a:lstStyle/>
          <a:p>
            <a:r>
              <a:rPr lang="sr-Cyrl-RS" sz="3000" dirty="0" smtClean="0"/>
              <a:t>Функција </a:t>
            </a:r>
            <a:r>
              <a:rPr lang="en-US" sz="3000" dirty="0" err="1" smtClean="0"/>
              <a:t>calclux</a:t>
            </a:r>
            <a:r>
              <a:rPr lang="en-US" sz="3000" dirty="0" smtClean="0"/>
              <a:t> (</a:t>
            </a:r>
            <a:r>
              <a:rPr lang="en-US" sz="3000" dirty="0" err="1" smtClean="0"/>
              <a:t>calcluy</a:t>
            </a:r>
            <a:r>
              <a:rPr lang="en-US" sz="3000" dirty="0" smtClean="0"/>
              <a:t> </a:t>
            </a:r>
            <a:r>
              <a:rPr lang="sr-Cyrl-RS" sz="3000" dirty="0" smtClean="0"/>
              <a:t>и</a:t>
            </a:r>
            <a:r>
              <a:rPr lang="sr-Latn-RS" sz="3000" dirty="0" smtClean="0"/>
              <a:t> calcluz </a:t>
            </a:r>
            <a:r>
              <a:rPr lang="sr-Cyrl-RS" sz="3000" dirty="0" smtClean="0"/>
              <a:t>су сличне)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24401"/>
            <a:ext cx="8229600" cy="838199"/>
          </a:xfrm>
        </p:spPr>
        <p:txBody>
          <a:bodyPr numCol="4" spcCol="274320">
            <a:normAutofit fontScale="55000" lnSpcReduction="20000"/>
          </a:bodyPr>
          <a:lstStyle/>
          <a:p>
            <a:pPr>
              <a:buNone/>
            </a:pPr>
            <a:r>
              <a:rPr lang="sr-Cyrl-RS" dirty="0" smtClean="0"/>
              <a:t>Смјер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 податакау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 меморији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calclux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calcluy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calcluz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Проблем приступа подацима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304800" y="2743200"/>
            <a:ext cx="1486929" cy="1600200"/>
          </a:xfrm>
          <a:prstGeom prst="cube">
            <a:avLst>
              <a:gd name="adj" fmla="val 27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304800" y="3111843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2438400" y="2743200"/>
            <a:ext cx="1752600" cy="1600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2438400" y="3124199"/>
            <a:ext cx="1371600" cy="142103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4724400" y="2743200"/>
            <a:ext cx="1752600" cy="1600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4724400" y="2743201"/>
            <a:ext cx="533400" cy="533400"/>
          </a:xfrm>
          <a:prstGeom prst="cube">
            <a:avLst>
              <a:gd name="adj" fmla="val 7375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239000" y="2743200"/>
            <a:ext cx="1752600" cy="1600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7239000" y="3118021"/>
            <a:ext cx="162697" cy="122537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743200" y="2286000"/>
            <a:ext cx="1447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упис</a:t>
            </a:r>
            <a:endParaRPr lang="en-US" sz="1400" dirty="0"/>
          </a:p>
        </p:txBody>
      </p:sp>
      <p:sp>
        <p:nvSpPr>
          <p:cNvPr id="19" name="Right Arrow 18"/>
          <p:cNvSpPr/>
          <p:nvPr/>
        </p:nvSpPr>
        <p:spPr>
          <a:xfrm flipH="1">
            <a:off x="2819400" y="1981200"/>
            <a:ext cx="1447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читање</a:t>
            </a:r>
            <a:endParaRPr lang="en-US" sz="1400" dirty="0"/>
          </a:p>
        </p:txBody>
      </p:sp>
      <p:sp>
        <p:nvSpPr>
          <p:cNvPr id="20" name="Right Arrow 19"/>
          <p:cNvSpPr/>
          <p:nvPr/>
        </p:nvSpPr>
        <p:spPr>
          <a:xfrm>
            <a:off x="381000" y="1905000"/>
            <a:ext cx="2057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Р</a:t>
            </a:r>
            <a:r>
              <a:rPr lang="sr-Cyrl-RS" sz="1400" dirty="0" smtClean="0"/>
              <a:t>едослијед приступа унутар </a:t>
            </a:r>
            <a:r>
              <a:rPr lang="en-US" sz="1400" dirty="0" err="1" smtClean="0"/>
              <a:t>bursta</a:t>
            </a:r>
            <a:endParaRPr lang="en-US" sz="1400" dirty="0"/>
          </a:p>
        </p:txBody>
      </p:sp>
      <p:sp>
        <p:nvSpPr>
          <p:cNvPr id="24" name="Right Arrow 23"/>
          <p:cNvSpPr/>
          <p:nvPr/>
        </p:nvSpPr>
        <p:spPr>
          <a:xfrm rot="18850305">
            <a:off x="4208709" y="2460118"/>
            <a:ext cx="1447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упис</a:t>
            </a:r>
            <a:endParaRPr lang="en-US" sz="1400" dirty="0"/>
          </a:p>
        </p:txBody>
      </p:sp>
      <p:sp>
        <p:nvSpPr>
          <p:cNvPr id="25" name="Right Arrow 24"/>
          <p:cNvSpPr/>
          <p:nvPr/>
        </p:nvSpPr>
        <p:spPr>
          <a:xfrm rot="18850305" flipH="1">
            <a:off x="4284909" y="2002918"/>
            <a:ext cx="1447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читање</a:t>
            </a:r>
            <a:endParaRPr lang="en-US" sz="1400" dirty="0"/>
          </a:p>
        </p:txBody>
      </p:sp>
      <p:sp>
        <p:nvSpPr>
          <p:cNvPr id="26" name="Right Arrow 25"/>
          <p:cNvSpPr/>
          <p:nvPr/>
        </p:nvSpPr>
        <p:spPr>
          <a:xfrm rot="16200000">
            <a:off x="6363729" y="3429000"/>
            <a:ext cx="1447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упис</a:t>
            </a:r>
            <a:endParaRPr lang="en-US" sz="1400" dirty="0"/>
          </a:p>
        </p:txBody>
      </p:sp>
      <p:sp>
        <p:nvSpPr>
          <p:cNvPr id="27" name="Right Arrow 26"/>
          <p:cNvSpPr/>
          <p:nvPr/>
        </p:nvSpPr>
        <p:spPr>
          <a:xfrm rot="16200000" flipH="1">
            <a:off x="6058929" y="3429000"/>
            <a:ext cx="1447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читање</a:t>
            </a:r>
            <a:endParaRPr lang="en-US" sz="1400" dirty="0"/>
          </a:p>
        </p:txBody>
      </p:sp>
      <p:sp>
        <p:nvSpPr>
          <p:cNvPr id="30" name="Cube 29"/>
          <p:cNvSpPr/>
          <p:nvPr/>
        </p:nvSpPr>
        <p:spPr>
          <a:xfrm>
            <a:off x="572529" y="3111843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ube 30"/>
          <p:cNvSpPr/>
          <p:nvPr/>
        </p:nvSpPr>
        <p:spPr>
          <a:xfrm>
            <a:off x="838200" y="3111843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ube 31"/>
          <p:cNvSpPr/>
          <p:nvPr/>
        </p:nvSpPr>
        <p:spPr>
          <a:xfrm>
            <a:off x="1118286" y="3111843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Редослијед обраде података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219200"/>
            <a:ext cx="83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PSI[0]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7800" y="1219200"/>
            <a:ext cx="83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PSI[1]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67200" y="1219200"/>
            <a:ext cx="990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PSI[N-3]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257800" y="1219200"/>
            <a:ext cx="990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PSI[N-2]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48400" y="1219200"/>
            <a:ext cx="990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PSI[N-1]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2362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943600" y="3276600"/>
            <a:ext cx="1219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cbeta</a:t>
            </a:r>
            <a:r>
              <a:rPr lang="en-US" dirty="0" smtClean="0"/>
              <a:t>[N-2]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5943600" y="2209800"/>
            <a:ext cx="1143000" cy="3810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24400" y="3276600"/>
            <a:ext cx="1219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cbeta</a:t>
            </a:r>
            <a:r>
              <a:rPr lang="en-US" dirty="0" smtClean="0"/>
              <a:t>[N-3]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828800" y="3276600"/>
            <a:ext cx="1219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cbeta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09600" y="3276600"/>
            <a:ext cx="1219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cbeta</a:t>
            </a:r>
            <a:r>
              <a:rPr lang="en-US" dirty="0" smtClean="0"/>
              <a:t>[0]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048000" y="1219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6576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0" name="Curved Connector 29"/>
          <p:cNvCxnSpPr/>
          <p:nvPr/>
        </p:nvCxnSpPr>
        <p:spPr>
          <a:xfrm rot="16200000" flipV="1">
            <a:off x="5524500" y="2552700"/>
            <a:ext cx="762000" cy="381000"/>
          </a:xfrm>
          <a:prstGeom prst="curvedConnector3">
            <a:avLst>
              <a:gd name="adj1" fmla="val 11648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953000" y="2362200"/>
            <a:ext cx="7620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5143500" y="29337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>
            <a:off x="5029200" y="1752600"/>
            <a:ext cx="1295400" cy="533400"/>
            <a:chOff x="5029200" y="1752600"/>
            <a:chExt cx="1295400" cy="533400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5257800" y="1981200"/>
              <a:ext cx="4572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10800000" flipV="1">
              <a:off x="5562600" y="1752600"/>
              <a:ext cx="7620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6200000" flipH="1">
              <a:off x="4953000" y="2133600"/>
              <a:ext cx="2286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Rectangle 80"/>
          <p:cNvSpPr/>
          <p:nvPr/>
        </p:nvSpPr>
        <p:spPr>
          <a:xfrm>
            <a:off x="381000" y="5486400"/>
            <a:ext cx="83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PSI[0]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1219200" y="5486400"/>
            <a:ext cx="83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PSI[1]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4800600" y="5486400"/>
            <a:ext cx="990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PSI[N-3]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5791200" y="5486400"/>
            <a:ext cx="990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PSI[N-2]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6781800" y="5486400"/>
            <a:ext cx="990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PSI[N-1]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3581400" y="5486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2057400" y="5486400"/>
            <a:ext cx="83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PSI[2]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16200000" flipH="1">
            <a:off x="457200" y="5105400"/>
            <a:ext cx="380206" cy="75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81000" y="4572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7" name="Straight Arrow Connector 96"/>
          <p:cNvCxnSpPr/>
          <p:nvPr/>
        </p:nvCxnSpPr>
        <p:spPr>
          <a:xfrm rot="16200000" flipH="1">
            <a:off x="7086600" y="5105400"/>
            <a:ext cx="380206" cy="75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010400" y="4572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1143000" y="4572000"/>
            <a:ext cx="7620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OP’</a:t>
            </a:r>
            <a:endParaRPr lang="en-US" dirty="0"/>
          </a:p>
        </p:txBody>
      </p:sp>
      <p:cxnSp>
        <p:nvCxnSpPr>
          <p:cNvPr id="93" name="Straight Arrow Connector 92"/>
          <p:cNvCxnSpPr/>
          <p:nvPr/>
        </p:nvCxnSpPr>
        <p:spPr>
          <a:xfrm rot="16200000" flipH="1">
            <a:off x="1257300" y="41529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16200000" flipH="1">
            <a:off x="1447800" y="5181600"/>
            <a:ext cx="380206" cy="75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urved Connector 99"/>
          <p:cNvCxnSpPr/>
          <p:nvPr/>
        </p:nvCxnSpPr>
        <p:spPr>
          <a:xfrm rot="5400000" flipH="1" flipV="1">
            <a:off x="762000" y="4724400"/>
            <a:ext cx="838200" cy="381000"/>
          </a:xfrm>
          <a:prstGeom prst="curvedConnector3">
            <a:avLst>
              <a:gd name="adj1" fmla="val 11928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Curved Connector 142"/>
          <p:cNvCxnSpPr/>
          <p:nvPr/>
        </p:nvCxnSpPr>
        <p:spPr>
          <a:xfrm rot="16200000" flipV="1">
            <a:off x="4381500" y="2552700"/>
            <a:ext cx="762000" cy="381000"/>
          </a:xfrm>
          <a:prstGeom prst="curvedConnector3">
            <a:avLst>
              <a:gd name="adj1" fmla="val 11648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Oval 143"/>
          <p:cNvSpPr/>
          <p:nvPr/>
        </p:nvSpPr>
        <p:spPr>
          <a:xfrm>
            <a:off x="3810000" y="2362200"/>
            <a:ext cx="7620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</a:t>
            </a:r>
            <a:endParaRPr lang="en-US" dirty="0"/>
          </a:p>
        </p:txBody>
      </p:sp>
      <p:cxnSp>
        <p:nvCxnSpPr>
          <p:cNvPr id="145" name="Straight Arrow Connector 144"/>
          <p:cNvCxnSpPr/>
          <p:nvPr/>
        </p:nvCxnSpPr>
        <p:spPr>
          <a:xfrm rot="5400000">
            <a:off x="4000500" y="29337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6" name="Group 145"/>
          <p:cNvGrpSpPr/>
          <p:nvPr/>
        </p:nvGrpSpPr>
        <p:grpSpPr>
          <a:xfrm>
            <a:off x="3886200" y="1752600"/>
            <a:ext cx="1295400" cy="533400"/>
            <a:chOff x="5029200" y="1752600"/>
            <a:chExt cx="1295400" cy="533400"/>
          </a:xfrm>
        </p:grpSpPr>
        <p:cxnSp>
          <p:nvCxnSpPr>
            <p:cNvPr id="147" name="Straight Arrow Connector 146"/>
            <p:cNvCxnSpPr/>
            <p:nvPr/>
          </p:nvCxnSpPr>
          <p:spPr>
            <a:xfrm rot="5400000">
              <a:off x="5257800" y="1981200"/>
              <a:ext cx="4572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 rot="10800000" flipV="1">
              <a:off x="5562600" y="1752600"/>
              <a:ext cx="7620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rot="16200000" flipH="1">
              <a:off x="4953000" y="2133600"/>
              <a:ext cx="2286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0" name="Curved Connector 149"/>
          <p:cNvCxnSpPr/>
          <p:nvPr/>
        </p:nvCxnSpPr>
        <p:spPr>
          <a:xfrm rot="16200000" flipV="1">
            <a:off x="2705100" y="2552700"/>
            <a:ext cx="762000" cy="381000"/>
          </a:xfrm>
          <a:prstGeom prst="curvedConnector3">
            <a:avLst>
              <a:gd name="adj1" fmla="val 11648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2133600" y="2362200"/>
            <a:ext cx="7620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</a:t>
            </a:r>
            <a:endParaRPr lang="en-US" dirty="0"/>
          </a:p>
        </p:txBody>
      </p:sp>
      <p:cxnSp>
        <p:nvCxnSpPr>
          <p:cNvPr id="152" name="Straight Arrow Connector 151"/>
          <p:cNvCxnSpPr/>
          <p:nvPr/>
        </p:nvCxnSpPr>
        <p:spPr>
          <a:xfrm rot="5400000">
            <a:off x="2324100" y="29337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3" name="Group 152"/>
          <p:cNvGrpSpPr/>
          <p:nvPr/>
        </p:nvGrpSpPr>
        <p:grpSpPr>
          <a:xfrm>
            <a:off x="2209800" y="1752600"/>
            <a:ext cx="1295400" cy="533400"/>
            <a:chOff x="5029200" y="1752600"/>
            <a:chExt cx="1295400" cy="533400"/>
          </a:xfrm>
        </p:grpSpPr>
        <p:cxnSp>
          <p:nvCxnSpPr>
            <p:cNvPr id="154" name="Straight Arrow Connector 153"/>
            <p:cNvCxnSpPr/>
            <p:nvPr/>
          </p:nvCxnSpPr>
          <p:spPr>
            <a:xfrm rot="5400000">
              <a:off x="5257800" y="1981200"/>
              <a:ext cx="4572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rot="10800000" flipV="1">
              <a:off x="5562600" y="1752600"/>
              <a:ext cx="7620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/>
            <p:nvPr/>
          </p:nvCxnSpPr>
          <p:spPr>
            <a:xfrm rot="16200000" flipH="1">
              <a:off x="4953000" y="2133600"/>
              <a:ext cx="2286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7" name="Curved Connector 156"/>
          <p:cNvCxnSpPr/>
          <p:nvPr/>
        </p:nvCxnSpPr>
        <p:spPr>
          <a:xfrm rot="16200000" flipV="1">
            <a:off x="1485900" y="2552700"/>
            <a:ext cx="762000" cy="381000"/>
          </a:xfrm>
          <a:prstGeom prst="curvedConnector3">
            <a:avLst>
              <a:gd name="adj1" fmla="val 11648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8" name="Oval 157"/>
          <p:cNvSpPr/>
          <p:nvPr/>
        </p:nvSpPr>
        <p:spPr>
          <a:xfrm>
            <a:off x="914400" y="2362200"/>
            <a:ext cx="7620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</a:t>
            </a:r>
            <a:endParaRPr lang="en-US" dirty="0"/>
          </a:p>
        </p:txBody>
      </p:sp>
      <p:cxnSp>
        <p:nvCxnSpPr>
          <p:cNvPr id="159" name="Straight Arrow Connector 158"/>
          <p:cNvCxnSpPr/>
          <p:nvPr/>
        </p:nvCxnSpPr>
        <p:spPr>
          <a:xfrm rot="5400000">
            <a:off x="1104900" y="29337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0" name="Group 159"/>
          <p:cNvGrpSpPr/>
          <p:nvPr/>
        </p:nvGrpSpPr>
        <p:grpSpPr>
          <a:xfrm>
            <a:off x="990600" y="1752600"/>
            <a:ext cx="1295400" cy="533400"/>
            <a:chOff x="5029200" y="1752600"/>
            <a:chExt cx="1295400" cy="533400"/>
          </a:xfrm>
        </p:grpSpPr>
        <p:cxnSp>
          <p:nvCxnSpPr>
            <p:cNvPr id="161" name="Straight Arrow Connector 160"/>
            <p:cNvCxnSpPr/>
            <p:nvPr/>
          </p:nvCxnSpPr>
          <p:spPr>
            <a:xfrm rot="5400000">
              <a:off x="5257800" y="1981200"/>
              <a:ext cx="4572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rot="10800000" flipV="1">
              <a:off x="5562600" y="1752600"/>
              <a:ext cx="7620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/>
            <p:nvPr/>
          </p:nvCxnSpPr>
          <p:spPr>
            <a:xfrm rot="16200000" flipH="1">
              <a:off x="4953000" y="2133600"/>
              <a:ext cx="2286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4" name="Oval 163"/>
          <p:cNvSpPr/>
          <p:nvPr/>
        </p:nvSpPr>
        <p:spPr>
          <a:xfrm>
            <a:off x="2057400" y="4572000"/>
            <a:ext cx="7620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OP’</a:t>
            </a:r>
            <a:endParaRPr lang="en-US" dirty="0"/>
          </a:p>
        </p:txBody>
      </p:sp>
      <p:cxnSp>
        <p:nvCxnSpPr>
          <p:cNvPr id="165" name="Straight Arrow Connector 164"/>
          <p:cNvCxnSpPr/>
          <p:nvPr/>
        </p:nvCxnSpPr>
        <p:spPr>
          <a:xfrm rot="16200000" flipH="1">
            <a:off x="2171700" y="41529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 rot="16200000" flipH="1">
            <a:off x="2362200" y="5181600"/>
            <a:ext cx="380206" cy="75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Curved Connector 166"/>
          <p:cNvCxnSpPr/>
          <p:nvPr/>
        </p:nvCxnSpPr>
        <p:spPr>
          <a:xfrm rot="5400000" flipH="1" flipV="1">
            <a:off x="1676400" y="4724400"/>
            <a:ext cx="838200" cy="381000"/>
          </a:xfrm>
          <a:prstGeom prst="curvedConnector3">
            <a:avLst>
              <a:gd name="adj1" fmla="val 11928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35814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69" name="Oval 168"/>
          <p:cNvSpPr/>
          <p:nvPr/>
        </p:nvSpPr>
        <p:spPr>
          <a:xfrm>
            <a:off x="4800600" y="4572000"/>
            <a:ext cx="7620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OP’</a:t>
            </a:r>
            <a:endParaRPr lang="en-US" dirty="0"/>
          </a:p>
        </p:txBody>
      </p:sp>
      <p:cxnSp>
        <p:nvCxnSpPr>
          <p:cNvPr id="170" name="Straight Arrow Connector 169"/>
          <p:cNvCxnSpPr/>
          <p:nvPr/>
        </p:nvCxnSpPr>
        <p:spPr>
          <a:xfrm rot="16200000" flipH="1">
            <a:off x="4914900" y="41529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 rot="16200000" flipH="1">
            <a:off x="5105400" y="5181600"/>
            <a:ext cx="380206" cy="75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Curved Connector 171"/>
          <p:cNvCxnSpPr/>
          <p:nvPr/>
        </p:nvCxnSpPr>
        <p:spPr>
          <a:xfrm rot="5400000" flipH="1" flipV="1">
            <a:off x="4419600" y="4724400"/>
            <a:ext cx="838200" cy="381000"/>
          </a:xfrm>
          <a:prstGeom prst="curvedConnector3">
            <a:avLst>
              <a:gd name="adj1" fmla="val 11928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5867400" y="4572000"/>
            <a:ext cx="7620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OP’</a:t>
            </a:r>
            <a:endParaRPr lang="en-US" dirty="0"/>
          </a:p>
        </p:txBody>
      </p:sp>
      <p:cxnSp>
        <p:nvCxnSpPr>
          <p:cNvPr id="174" name="Straight Arrow Connector 173"/>
          <p:cNvCxnSpPr/>
          <p:nvPr/>
        </p:nvCxnSpPr>
        <p:spPr>
          <a:xfrm rot="16200000" flipH="1">
            <a:off x="5981700" y="41529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rot="16200000" flipH="1">
            <a:off x="6172200" y="5181600"/>
            <a:ext cx="380206" cy="75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urved Connector 175"/>
          <p:cNvCxnSpPr/>
          <p:nvPr/>
        </p:nvCxnSpPr>
        <p:spPr>
          <a:xfrm rot="5400000" flipH="1" flipV="1">
            <a:off x="5486400" y="4724400"/>
            <a:ext cx="838200" cy="381000"/>
          </a:xfrm>
          <a:prstGeom prst="curvedConnector3">
            <a:avLst>
              <a:gd name="adj1" fmla="val 11928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0"/>
                            </p:stCondLst>
                            <p:childTnLst>
                              <p:par>
                                <p:cTn id="2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/>
      <p:bldP spid="12" grpId="0" animBg="1"/>
      <p:bldP spid="15" grpId="0" animBg="1"/>
      <p:bldP spid="38" grpId="0" animBg="1"/>
      <p:bldP spid="39" grpId="0" animBg="1"/>
      <p:bldP spid="40" grpId="0"/>
      <p:bldP spid="41" grpId="0"/>
      <p:bldP spid="16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/>
      <p:bldP spid="87" grpId="0" animBg="1"/>
      <p:bldP spid="96" grpId="0"/>
      <p:bldP spid="98" grpId="0"/>
      <p:bldP spid="89" grpId="0" animBg="1"/>
      <p:bldP spid="144" grpId="0" animBg="1"/>
      <p:bldP spid="151" grpId="0" animBg="1"/>
      <p:bldP spid="158" grpId="0" animBg="1"/>
      <p:bldP spid="164" grpId="0" animBg="1"/>
      <p:bldP spid="168" grpId="0"/>
      <p:bldP spid="169" grpId="0" animBg="1"/>
      <p:bldP spid="1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Проблем искоришћености пајплајна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25908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28956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32004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5052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38100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41148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800" y="44196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66800" y="47244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647700" y="20955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877094" y="55237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371600" y="5486400"/>
            <a:ext cx="1371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837803" y="3581797"/>
            <a:ext cx="381079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1752600" y="1676400"/>
            <a:ext cx="990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1447006" y="24384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8600" y="2133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X[0,0]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" y="251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[0,0]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28600" y="228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X[0,1]</a:t>
            </a:r>
            <a:endParaRPr lang="en-US" dirty="0"/>
          </a:p>
        </p:txBody>
      </p:sp>
      <p:sp>
        <p:nvSpPr>
          <p:cNvPr id="37" name="Trapezoid 36"/>
          <p:cNvSpPr/>
          <p:nvPr/>
        </p:nvSpPr>
        <p:spPr>
          <a:xfrm flipV="1">
            <a:off x="1295400" y="1981200"/>
            <a:ext cx="609600" cy="304800"/>
          </a:xfrm>
          <a:prstGeom prst="trapezoid">
            <a:avLst>
              <a:gd name="adj" fmla="val 41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1600200" y="18288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1295400" y="18288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295400" y="1371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33400" y="5105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R[0,0]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33400" y="5105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R[0,0]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181600" y="25908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181600" y="28956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181600" y="32004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81600" y="35052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181600" y="38100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181600" y="41148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181600" y="44196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181600" y="47244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rot="5400000">
            <a:off x="4762500" y="20955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4991894" y="55237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486400" y="5486400"/>
            <a:ext cx="1371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4952603" y="3581797"/>
            <a:ext cx="381079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867400" y="1676400"/>
            <a:ext cx="990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5561806" y="24384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rapezoid 57"/>
          <p:cNvSpPr/>
          <p:nvPr/>
        </p:nvSpPr>
        <p:spPr>
          <a:xfrm flipV="1">
            <a:off x="5410200" y="1981200"/>
            <a:ext cx="609600" cy="304800"/>
          </a:xfrm>
          <a:prstGeom prst="trapezoid">
            <a:avLst>
              <a:gd name="adj" fmla="val 41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5715000" y="18288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5410200" y="18288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10200" y="1371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343400" y="2514600"/>
            <a:ext cx="68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[7,0]</a:t>
            </a:r>
          </a:p>
          <a:p>
            <a:r>
              <a:rPr lang="en-US" sz="2000" dirty="0" smtClean="0"/>
              <a:t>[6,0]</a:t>
            </a:r>
          </a:p>
          <a:p>
            <a:r>
              <a:rPr lang="en-US" sz="2000" dirty="0" smtClean="0"/>
              <a:t>[5,0]</a:t>
            </a:r>
          </a:p>
          <a:p>
            <a:r>
              <a:rPr lang="en-US" sz="2000" dirty="0" smtClean="0"/>
              <a:t>[4,0]</a:t>
            </a:r>
          </a:p>
          <a:p>
            <a:r>
              <a:rPr lang="en-US" sz="2000" dirty="0" smtClean="0"/>
              <a:t>[3,0]</a:t>
            </a:r>
          </a:p>
          <a:p>
            <a:r>
              <a:rPr lang="en-US" sz="2000" dirty="0" smtClean="0"/>
              <a:t>[2,0]</a:t>
            </a:r>
          </a:p>
          <a:p>
            <a:r>
              <a:rPr lang="en-US" sz="2000" dirty="0" smtClean="0"/>
              <a:t>[1,0]</a:t>
            </a:r>
          </a:p>
          <a:p>
            <a:r>
              <a:rPr lang="en-US" sz="2000" dirty="0" smtClean="0"/>
              <a:t>[0,0]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4343400" y="2514600"/>
            <a:ext cx="68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[0,1][7,0]</a:t>
            </a:r>
          </a:p>
          <a:p>
            <a:r>
              <a:rPr lang="en-US" sz="2000" dirty="0" smtClean="0"/>
              <a:t>[6,0]</a:t>
            </a:r>
          </a:p>
          <a:p>
            <a:r>
              <a:rPr lang="en-US" sz="2000" dirty="0" smtClean="0"/>
              <a:t>[5,0]</a:t>
            </a:r>
          </a:p>
          <a:p>
            <a:r>
              <a:rPr lang="en-US" sz="2000" dirty="0" smtClean="0"/>
              <a:t>[4,0]</a:t>
            </a:r>
          </a:p>
          <a:p>
            <a:r>
              <a:rPr lang="en-US" sz="2000" dirty="0" smtClean="0"/>
              <a:t>[3,0]</a:t>
            </a:r>
          </a:p>
          <a:p>
            <a:r>
              <a:rPr lang="en-US" sz="2000" dirty="0" smtClean="0"/>
              <a:t>[2,0]</a:t>
            </a:r>
          </a:p>
          <a:p>
            <a:r>
              <a:rPr lang="en-US" sz="2000" dirty="0" smtClean="0"/>
              <a:t>[1,0]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943600" y="255167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R[0,0]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2.22222E-6 L 1.38778E-17 0.05092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5092 L 3.33333E-6 0.09537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09537 L 1.38778E-17 0.13982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3982 L 3.33333E-6 0.18287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18287 L 1.38778E-17 0.2287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2287 L 0.00052 0.27431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27431 L 0.00052 0.3187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1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23333 2.22222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333 3.7037E-6 L 0.23333 -0.5601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333 -0.56019 L 0.125 -0.5601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 -0.56019 L 0.125 -0.41574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1" grpId="0"/>
      <p:bldP spid="31" grpId="1"/>
      <p:bldP spid="31" grpId="2"/>
      <p:bldP spid="31" grpId="3"/>
      <p:bldP spid="31" grpId="4"/>
      <p:bldP spid="31" grpId="5"/>
      <p:bldP spid="31" grpId="6"/>
      <p:bldP spid="31" grpId="7"/>
      <p:bldP spid="31" grpId="8"/>
      <p:bldP spid="32" grpId="0"/>
      <p:bldP spid="42" grpId="0"/>
      <p:bldP spid="42" grpId="1"/>
      <p:bldP spid="43" grpId="0"/>
      <p:bldP spid="43" grpId="1"/>
      <p:bldP spid="43" grpId="2"/>
      <p:bldP spid="43" grpId="3"/>
      <p:bldP spid="43" grpId="4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8" grpId="0" animBg="1"/>
      <p:bldP spid="61" grpId="0"/>
      <p:bldP spid="62" grpId="0"/>
      <p:bldP spid="62" grpId="1"/>
      <p:bldP spid="63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ube 21"/>
          <p:cNvSpPr/>
          <p:nvPr/>
        </p:nvSpPr>
        <p:spPr>
          <a:xfrm>
            <a:off x="2452689" y="2728911"/>
            <a:ext cx="1486929" cy="1600200"/>
          </a:xfrm>
          <a:prstGeom prst="cube">
            <a:avLst>
              <a:gd name="adj" fmla="val 27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ube 43"/>
          <p:cNvSpPr/>
          <p:nvPr/>
        </p:nvSpPr>
        <p:spPr>
          <a:xfrm>
            <a:off x="2615514" y="2933700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ube 44"/>
          <p:cNvSpPr/>
          <p:nvPr/>
        </p:nvSpPr>
        <p:spPr>
          <a:xfrm>
            <a:off x="2883243" y="2933700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ube 45"/>
          <p:cNvSpPr/>
          <p:nvPr/>
        </p:nvSpPr>
        <p:spPr>
          <a:xfrm>
            <a:off x="3148914" y="2933700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ube 46"/>
          <p:cNvSpPr/>
          <p:nvPr/>
        </p:nvSpPr>
        <p:spPr>
          <a:xfrm>
            <a:off x="3429000" y="2933700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838199"/>
          </a:xfrm>
        </p:spPr>
        <p:txBody>
          <a:bodyPr numCol="4" spcCol="274320">
            <a:normAutofit fontScale="55000" lnSpcReduction="20000"/>
          </a:bodyPr>
          <a:lstStyle/>
          <a:p>
            <a:pPr>
              <a:buNone/>
            </a:pPr>
            <a:r>
              <a:rPr lang="sr-Cyrl-RS" dirty="0" smtClean="0"/>
              <a:t>Смјер</a:t>
            </a:r>
            <a:r>
              <a:rPr lang="en-US" dirty="0" smtClean="0"/>
              <a:t> </a:t>
            </a:r>
            <a:r>
              <a:rPr lang="sr-Cyrl-RS" dirty="0" smtClean="0"/>
              <a:t>приступа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 подацима у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 меморији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calclux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calcluy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calcluz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Проблем приступа подацима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304800" y="2743200"/>
            <a:ext cx="1486929" cy="1600200"/>
          </a:xfrm>
          <a:prstGeom prst="cube">
            <a:avLst>
              <a:gd name="adj" fmla="val 27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304800" y="3111843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381000" y="1905000"/>
            <a:ext cx="2057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Р</a:t>
            </a:r>
            <a:r>
              <a:rPr lang="sr-Cyrl-RS" sz="1400" dirty="0" smtClean="0"/>
              <a:t>едослијед приступа унутар </a:t>
            </a:r>
            <a:r>
              <a:rPr lang="en-US" sz="1400" dirty="0" err="1" smtClean="0"/>
              <a:t>bursta</a:t>
            </a:r>
            <a:endParaRPr lang="en-US" sz="1400" dirty="0"/>
          </a:p>
        </p:txBody>
      </p:sp>
      <p:sp>
        <p:nvSpPr>
          <p:cNvPr id="30" name="Cube 29"/>
          <p:cNvSpPr/>
          <p:nvPr/>
        </p:nvSpPr>
        <p:spPr>
          <a:xfrm>
            <a:off x="572529" y="3111843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ube 30"/>
          <p:cNvSpPr/>
          <p:nvPr/>
        </p:nvSpPr>
        <p:spPr>
          <a:xfrm>
            <a:off x="838200" y="3111843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ube 31"/>
          <p:cNvSpPr/>
          <p:nvPr/>
        </p:nvSpPr>
        <p:spPr>
          <a:xfrm>
            <a:off x="1118286" y="3111843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/>
          <p:cNvSpPr/>
          <p:nvPr/>
        </p:nvSpPr>
        <p:spPr>
          <a:xfrm>
            <a:off x="4660900" y="2730500"/>
            <a:ext cx="1486929" cy="1600200"/>
          </a:xfrm>
          <a:prstGeom prst="cube">
            <a:avLst>
              <a:gd name="adj" fmla="val 288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ube 38"/>
          <p:cNvSpPr/>
          <p:nvPr/>
        </p:nvSpPr>
        <p:spPr>
          <a:xfrm>
            <a:off x="7010400" y="2719388"/>
            <a:ext cx="1486929" cy="1624012"/>
          </a:xfrm>
          <a:prstGeom prst="cube">
            <a:avLst>
              <a:gd name="adj" fmla="val 27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ube 47"/>
          <p:cNvSpPr/>
          <p:nvPr/>
        </p:nvSpPr>
        <p:spPr>
          <a:xfrm>
            <a:off x="2582177" y="2976563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ube 48"/>
          <p:cNvSpPr/>
          <p:nvPr/>
        </p:nvSpPr>
        <p:spPr>
          <a:xfrm>
            <a:off x="2849906" y="2976563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ube 49"/>
          <p:cNvSpPr/>
          <p:nvPr/>
        </p:nvSpPr>
        <p:spPr>
          <a:xfrm>
            <a:off x="3115577" y="2976563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ube 50"/>
          <p:cNvSpPr/>
          <p:nvPr/>
        </p:nvSpPr>
        <p:spPr>
          <a:xfrm>
            <a:off x="3395663" y="2976563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ube 51"/>
          <p:cNvSpPr/>
          <p:nvPr/>
        </p:nvSpPr>
        <p:spPr>
          <a:xfrm>
            <a:off x="2534552" y="3019426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ube 52"/>
          <p:cNvSpPr/>
          <p:nvPr/>
        </p:nvSpPr>
        <p:spPr>
          <a:xfrm>
            <a:off x="2802281" y="3019426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ube 53"/>
          <p:cNvSpPr/>
          <p:nvPr/>
        </p:nvSpPr>
        <p:spPr>
          <a:xfrm>
            <a:off x="3067952" y="3019426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ube 54"/>
          <p:cNvSpPr/>
          <p:nvPr/>
        </p:nvSpPr>
        <p:spPr>
          <a:xfrm>
            <a:off x="3348038" y="3019426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ube 55"/>
          <p:cNvSpPr/>
          <p:nvPr/>
        </p:nvSpPr>
        <p:spPr>
          <a:xfrm>
            <a:off x="2496452" y="3062289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ube 56"/>
          <p:cNvSpPr/>
          <p:nvPr/>
        </p:nvSpPr>
        <p:spPr>
          <a:xfrm>
            <a:off x="2764181" y="3062289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ube 57"/>
          <p:cNvSpPr/>
          <p:nvPr/>
        </p:nvSpPr>
        <p:spPr>
          <a:xfrm>
            <a:off x="3029852" y="3062289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ube 58"/>
          <p:cNvSpPr/>
          <p:nvPr/>
        </p:nvSpPr>
        <p:spPr>
          <a:xfrm>
            <a:off x="3309938" y="3062289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Cube 59"/>
          <p:cNvSpPr/>
          <p:nvPr/>
        </p:nvSpPr>
        <p:spPr>
          <a:xfrm>
            <a:off x="2453590" y="3100389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ube 60"/>
          <p:cNvSpPr/>
          <p:nvPr/>
        </p:nvSpPr>
        <p:spPr>
          <a:xfrm>
            <a:off x="2721319" y="3100389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ube 61"/>
          <p:cNvSpPr/>
          <p:nvPr/>
        </p:nvSpPr>
        <p:spPr>
          <a:xfrm>
            <a:off x="2986990" y="3100389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ube 62"/>
          <p:cNvSpPr/>
          <p:nvPr/>
        </p:nvSpPr>
        <p:spPr>
          <a:xfrm>
            <a:off x="3267076" y="3100389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ube 73"/>
          <p:cNvSpPr/>
          <p:nvPr/>
        </p:nvSpPr>
        <p:spPr>
          <a:xfrm>
            <a:off x="5038724" y="2728911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Cube 74"/>
          <p:cNvSpPr/>
          <p:nvPr/>
        </p:nvSpPr>
        <p:spPr>
          <a:xfrm>
            <a:off x="5306453" y="2728911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Cube 75"/>
          <p:cNvSpPr/>
          <p:nvPr/>
        </p:nvSpPr>
        <p:spPr>
          <a:xfrm>
            <a:off x="5005387" y="2771774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Cube 76"/>
          <p:cNvSpPr/>
          <p:nvPr/>
        </p:nvSpPr>
        <p:spPr>
          <a:xfrm>
            <a:off x="5273116" y="2771774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Cube 77"/>
          <p:cNvSpPr/>
          <p:nvPr/>
        </p:nvSpPr>
        <p:spPr>
          <a:xfrm>
            <a:off x="4957762" y="2814637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Cube 78"/>
          <p:cNvSpPr/>
          <p:nvPr/>
        </p:nvSpPr>
        <p:spPr>
          <a:xfrm>
            <a:off x="5225491" y="2814637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Cube 79"/>
          <p:cNvSpPr/>
          <p:nvPr/>
        </p:nvSpPr>
        <p:spPr>
          <a:xfrm>
            <a:off x="4919662" y="2857500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Cube 80"/>
          <p:cNvSpPr/>
          <p:nvPr/>
        </p:nvSpPr>
        <p:spPr>
          <a:xfrm>
            <a:off x="5187391" y="2857500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ube 81"/>
          <p:cNvSpPr/>
          <p:nvPr/>
        </p:nvSpPr>
        <p:spPr>
          <a:xfrm>
            <a:off x="4876800" y="2895600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Cube 82"/>
          <p:cNvSpPr/>
          <p:nvPr/>
        </p:nvSpPr>
        <p:spPr>
          <a:xfrm>
            <a:off x="5144529" y="2895600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Cube 83"/>
          <p:cNvSpPr/>
          <p:nvPr/>
        </p:nvSpPr>
        <p:spPr>
          <a:xfrm>
            <a:off x="4821795" y="2944811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Cube 84"/>
          <p:cNvSpPr/>
          <p:nvPr/>
        </p:nvSpPr>
        <p:spPr>
          <a:xfrm>
            <a:off x="5089524" y="2944811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Cube 85"/>
          <p:cNvSpPr/>
          <p:nvPr/>
        </p:nvSpPr>
        <p:spPr>
          <a:xfrm>
            <a:off x="4788458" y="2987674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Cube 86"/>
          <p:cNvSpPr/>
          <p:nvPr/>
        </p:nvSpPr>
        <p:spPr>
          <a:xfrm>
            <a:off x="5056187" y="2987674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Cube 87"/>
          <p:cNvSpPr/>
          <p:nvPr/>
        </p:nvSpPr>
        <p:spPr>
          <a:xfrm>
            <a:off x="4740833" y="3030537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Cube 88"/>
          <p:cNvSpPr/>
          <p:nvPr/>
        </p:nvSpPr>
        <p:spPr>
          <a:xfrm>
            <a:off x="5008562" y="3030537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Cube 89"/>
          <p:cNvSpPr/>
          <p:nvPr/>
        </p:nvSpPr>
        <p:spPr>
          <a:xfrm>
            <a:off x="4702733" y="3073400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ube 90"/>
          <p:cNvSpPr/>
          <p:nvPr/>
        </p:nvSpPr>
        <p:spPr>
          <a:xfrm>
            <a:off x="4970462" y="3073400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Cube 91"/>
          <p:cNvSpPr/>
          <p:nvPr/>
        </p:nvSpPr>
        <p:spPr>
          <a:xfrm>
            <a:off x="4659871" y="3111500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Cube 92"/>
          <p:cNvSpPr/>
          <p:nvPr/>
        </p:nvSpPr>
        <p:spPr>
          <a:xfrm>
            <a:off x="4927600" y="3111500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3810000" y="4648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6096000" y="4648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96" name="Cube 95"/>
          <p:cNvSpPr/>
          <p:nvPr/>
        </p:nvSpPr>
        <p:spPr>
          <a:xfrm>
            <a:off x="7016062" y="4176711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Cube 96"/>
          <p:cNvSpPr/>
          <p:nvPr/>
        </p:nvSpPr>
        <p:spPr>
          <a:xfrm>
            <a:off x="7281859" y="4176711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Cube 97"/>
          <p:cNvSpPr/>
          <p:nvPr/>
        </p:nvSpPr>
        <p:spPr>
          <a:xfrm>
            <a:off x="7016062" y="4038600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Cube 98"/>
          <p:cNvSpPr/>
          <p:nvPr/>
        </p:nvSpPr>
        <p:spPr>
          <a:xfrm>
            <a:off x="7281859" y="4038600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ube 99"/>
          <p:cNvSpPr/>
          <p:nvPr/>
        </p:nvSpPr>
        <p:spPr>
          <a:xfrm>
            <a:off x="7016062" y="3905252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ube 100"/>
          <p:cNvSpPr/>
          <p:nvPr/>
        </p:nvSpPr>
        <p:spPr>
          <a:xfrm>
            <a:off x="7281859" y="3905252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Cube 101"/>
          <p:cNvSpPr/>
          <p:nvPr/>
        </p:nvSpPr>
        <p:spPr>
          <a:xfrm>
            <a:off x="7016062" y="3767141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Cube 102"/>
          <p:cNvSpPr/>
          <p:nvPr/>
        </p:nvSpPr>
        <p:spPr>
          <a:xfrm>
            <a:off x="7281859" y="3767141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Cube 103"/>
          <p:cNvSpPr/>
          <p:nvPr/>
        </p:nvSpPr>
        <p:spPr>
          <a:xfrm>
            <a:off x="7016062" y="3629022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Cube 104"/>
          <p:cNvSpPr/>
          <p:nvPr/>
        </p:nvSpPr>
        <p:spPr>
          <a:xfrm>
            <a:off x="7281859" y="3629022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Cube 105"/>
          <p:cNvSpPr/>
          <p:nvPr/>
        </p:nvSpPr>
        <p:spPr>
          <a:xfrm>
            <a:off x="7016062" y="3490911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Cube 106"/>
          <p:cNvSpPr/>
          <p:nvPr/>
        </p:nvSpPr>
        <p:spPr>
          <a:xfrm>
            <a:off x="7281859" y="3490911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Cube 107"/>
          <p:cNvSpPr/>
          <p:nvPr/>
        </p:nvSpPr>
        <p:spPr>
          <a:xfrm>
            <a:off x="7016062" y="3357563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Cube 108"/>
          <p:cNvSpPr/>
          <p:nvPr/>
        </p:nvSpPr>
        <p:spPr>
          <a:xfrm>
            <a:off x="7281859" y="3357563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ube 109"/>
          <p:cNvSpPr/>
          <p:nvPr/>
        </p:nvSpPr>
        <p:spPr>
          <a:xfrm>
            <a:off x="7016062" y="3219452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ube 110"/>
          <p:cNvSpPr/>
          <p:nvPr/>
        </p:nvSpPr>
        <p:spPr>
          <a:xfrm>
            <a:off x="7281859" y="3219452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ube 111"/>
          <p:cNvSpPr/>
          <p:nvPr/>
        </p:nvSpPr>
        <p:spPr>
          <a:xfrm>
            <a:off x="7016062" y="3081341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ube 112"/>
          <p:cNvSpPr/>
          <p:nvPr/>
        </p:nvSpPr>
        <p:spPr>
          <a:xfrm>
            <a:off x="7281859" y="3081341"/>
            <a:ext cx="304800" cy="164757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8305800" y="4648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24167 0.249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1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4.81481E-6 L -0.20469 0.2428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-4.81481E-6 L -0.16614 0.236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11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4.16667E-6 -4.81481E-6 L -0.12865 0.2303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11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66667E-6 -3.7037E-7 L -0.09063 0.2247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1481E-6 L -0.04444 0.249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12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72222E-6 -4.81481E-6 L -0.00747 0.2428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12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-4.81481E-6 L 0.03107 0.2365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-0.02622 0.2231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1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44444E-6 -7.40741E-7 L -0.02223 0.2231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0.03577 0.228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11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4.81481E-6 L 0.03976 0.228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0.09826 0.2349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59259E-6 L -0.03403 0.2275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1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2.59259E-6 L -0.02969 0.2275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0.03264 0.2074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10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1.48148E-6 L 0.03698 0.2074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0.0993 0.1872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50" grpId="0" animBg="1"/>
      <p:bldP spid="51" grpId="0" animBg="1"/>
      <p:bldP spid="54" grpId="0" animBg="1"/>
      <p:bldP spid="55" grpId="0" animBg="1"/>
      <p:bldP spid="59" grpId="0" animBg="1"/>
      <p:bldP spid="63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4" grpId="0"/>
      <p:bldP spid="95" grpId="0"/>
      <p:bldP spid="108" grpId="0" animBg="1"/>
      <p:bldP spid="110" grpId="0" animBg="1"/>
      <p:bldP spid="111" grpId="0" animBg="1"/>
      <p:bldP spid="112" grpId="0" animBg="1"/>
      <p:bldP spid="113" grpId="0" animBg="1"/>
      <p:bldP spid="1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808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calcnorm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(double *norm, double ***psi, 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Latn-RS" sz="20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double 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tmpx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double 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tmpy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double 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tmpz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  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Latn-R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Latn-R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++) {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++) {         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Latn-R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++) {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Latn-RS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tmpz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psi[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*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r-Latn-RS" sz="2000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psi[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} 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tmpy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simpint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tmpz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tmpx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simpint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tmpy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*norm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simpint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tmpx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++) {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++) {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++) {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psi[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cntk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/= *norm;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sr-Latn-R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return;}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Функција </a:t>
            </a:r>
            <a:r>
              <a:rPr lang="sr-Latn-RS" dirty="0" smtClean="0"/>
              <a:t>calcnorm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02bab8fc74081ab321294fe27d557ec84189289"/>
</p:tagLst>
</file>

<file path=ppt/theme/theme1.xml><?xml version="1.0" encoding="utf-8"?>
<a:theme xmlns:a="http://schemas.openxmlformats.org/drawingml/2006/main" name="MaxBlue slides - wave foot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axeler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axBlue slides - wave footer">
  <a:themeElements>
    <a:clrScheme name="Maxeler">
      <a:dk1>
        <a:srgbClr val="333333"/>
      </a:dk1>
      <a:lt1>
        <a:srgbClr val="FFFFFF"/>
      </a:lt1>
      <a:dk2>
        <a:srgbClr val="005089"/>
      </a:dk2>
      <a:lt2>
        <a:srgbClr val="FFFFFF"/>
      </a:lt2>
      <a:accent1>
        <a:srgbClr val="A6A6A6"/>
      </a:accent1>
      <a:accent2>
        <a:srgbClr val="FFFFFF"/>
      </a:accent2>
      <a:accent3>
        <a:srgbClr val="005089"/>
      </a:accent3>
      <a:accent4>
        <a:srgbClr val="333333"/>
      </a:accent4>
      <a:accent5>
        <a:srgbClr val="000000"/>
      </a:accent5>
      <a:accent6>
        <a:srgbClr val="535353"/>
      </a:accent6>
      <a:hlink>
        <a:srgbClr val="0000FF"/>
      </a:hlink>
      <a:folHlink>
        <a:srgbClr val="800080"/>
      </a:folHlink>
    </a:clrScheme>
    <a:fontScheme name="Maxeler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axBlue slides - wave footer">
  <a:themeElements>
    <a:clrScheme name="Maxeler">
      <a:dk1>
        <a:srgbClr val="333333"/>
      </a:dk1>
      <a:lt1>
        <a:srgbClr val="FFFFFF"/>
      </a:lt1>
      <a:dk2>
        <a:srgbClr val="005089"/>
      </a:dk2>
      <a:lt2>
        <a:srgbClr val="FFFFFF"/>
      </a:lt2>
      <a:accent1>
        <a:srgbClr val="A6A6A6"/>
      </a:accent1>
      <a:accent2>
        <a:srgbClr val="FFFFFF"/>
      </a:accent2>
      <a:accent3>
        <a:srgbClr val="005089"/>
      </a:accent3>
      <a:accent4>
        <a:srgbClr val="333333"/>
      </a:accent4>
      <a:accent5>
        <a:srgbClr val="000000"/>
      </a:accent5>
      <a:accent6>
        <a:srgbClr val="535353"/>
      </a:accent6>
      <a:hlink>
        <a:srgbClr val="0000FF"/>
      </a:hlink>
      <a:folHlink>
        <a:srgbClr val="800080"/>
      </a:folHlink>
    </a:clrScheme>
    <a:fontScheme name="Maxeler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axBlue slides - wave footer">
  <a:themeElements>
    <a:clrScheme name="Maxeler">
      <a:dk1>
        <a:srgbClr val="003760"/>
      </a:dk1>
      <a:lt1>
        <a:sysClr val="window" lastClr="FFFFFF"/>
      </a:lt1>
      <a:dk2>
        <a:srgbClr val="595959"/>
      </a:dk2>
      <a:lt2>
        <a:srgbClr val="EEECE1"/>
      </a:lt2>
      <a:accent1>
        <a:srgbClr val="0070C0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0000"/>
      </a:accent5>
      <a:accent6>
        <a:srgbClr val="97D2FF"/>
      </a:accent6>
      <a:hlink>
        <a:srgbClr val="0000FF"/>
      </a:hlink>
      <a:folHlink>
        <a:srgbClr val="800080"/>
      </a:folHlink>
    </a:clrScheme>
    <a:fontScheme name="Maxeler">
      <a:majorFont>
        <a:latin typeface="Verdan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axBlue slides - wave footer">
  <a:themeElements>
    <a:clrScheme name="Maxeler">
      <a:dk1>
        <a:srgbClr val="003760"/>
      </a:dk1>
      <a:lt1>
        <a:sysClr val="window" lastClr="FFFFFF"/>
      </a:lt1>
      <a:dk2>
        <a:srgbClr val="595959"/>
      </a:dk2>
      <a:lt2>
        <a:srgbClr val="EEECE1"/>
      </a:lt2>
      <a:accent1>
        <a:srgbClr val="0070C0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0000"/>
      </a:accent5>
      <a:accent6>
        <a:srgbClr val="97D2FF"/>
      </a:accent6>
      <a:hlink>
        <a:srgbClr val="0000FF"/>
      </a:hlink>
      <a:folHlink>
        <a:srgbClr val="800080"/>
      </a:folHlink>
    </a:clrScheme>
    <a:fontScheme name="Maxeler">
      <a:majorFont>
        <a:latin typeface="Verdan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tmp</Template>
  <TotalTime>8343</TotalTime>
  <Words>702</Words>
  <Application>Microsoft Office PowerPoint</Application>
  <PresentationFormat>On-screen Show (4:3)</PresentationFormat>
  <Paragraphs>164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MaxBlue slides - wave footer</vt:lpstr>
      <vt:lpstr>1_MaxBlue slides - wave footer</vt:lpstr>
      <vt:lpstr>2_MaxBlue slides - wave footer</vt:lpstr>
      <vt:lpstr>3_MaxBlue slides - wave footer</vt:lpstr>
      <vt:lpstr>4_MaxBlue slides - wave footer</vt:lpstr>
      <vt:lpstr>Убрзавање алгоритама базираних на Gross Pitaevskii једначини (домен реалних бројева)</vt:lpstr>
      <vt:lpstr>Дио кода који треба убрзати</vt:lpstr>
      <vt:lpstr>Функција calcnu</vt:lpstr>
      <vt:lpstr>Функција calclux (calcluy и calcluz су сличне)</vt:lpstr>
      <vt:lpstr>Проблем приступа подацима</vt:lpstr>
      <vt:lpstr>Редослијед обраде података</vt:lpstr>
      <vt:lpstr>Проблем искоришћености пајплајна</vt:lpstr>
      <vt:lpstr>Проблем приступа подацима</vt:lpstr>
      <vt:lpstr>Функција calcnorm</vt:lpstr>
    </vt:vector>
  </TitlesOfParts>
  <Company>Maxeler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Maxeler</dc:creator>
  <cp:lastModifiedBy>F</cp:lastModifiedBy>
  <cp:revision>196</cp:revision>
  <dcterms:created xsi:type="dcterms:W3CDTF">2012-01-26T10:52:51Z</dcterms:created>
  <dcterms:modified xsi:type="dcterms:W3CDTF">2012-11-15T13:23:30Z</dcterms:modified>
</cp:coreProperties>
</file>