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4"/>
  </p:notesMasterIdLst>
  <p:sldIdLst>
    <p:sldId id="267" r:id="rId3"/>
    <p:sldId id="364" r:id="rId4"/>
    <p:sldId id="345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63" r:id="rId15"/>
    <p:sldId id="357" r:id="rId16"/>
    <p:sldId id="358" r:id="rId17"/>
    <p:sldId id="359" r:id="rId18"/>
    <p:sldId id="360" r:id="rId19"/>
    <p:sldId id="361" r:id="rId20"/>
    <p:sldId id="362" r:id="rId21"/>
    <p:sldId id="365" r:id="rId22"/>
    <p:sldId id="3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73"/>
    <a:srgbClr val="54004A"/>
    <a:srgbClr val="D26E00"/>
    <a:srgbClr val="688F29"/>
    <a:srgbClr val="DF9EC8"/>
    <a:srgbClr val="FFCD78"/>
    <a:srgbClr val="FF9E1D"/>
    <a:srgbClr val="4F6228"/>
    <a:srgbClr val="4F81BD"/>
    <a:srgbClr val="953735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88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498B1-DBA4-462D-AF78-5EF9A056FBDC}" type="datetimeFigureOut">
              <a:rPr lang="en-GB" smtClean="0"/>
              <a:pPr/>
              <a:t>28/09/2011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2BF07-5018-4829-BCDB-3778A5A697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584" y="5924872"/>
            <a:ext cx="5752728" cy="52846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GB" dirty="0"/>
          </a:p>
        </p:txBody>
      </p:sp>
      <p:pic>
        <p:nvPicPr>
          <p:cNvPr id="7" name="Picture 6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38584" y="6309320"/>
            <a:ext cx="5689600" cy="647700"/>
          </a:xfrm>
        </p:spPr>
        <p:txBody>
          <a:bodyPr>
            <a:normAutofit/>
          </a:bodyPr>
          <a:lstStyle>
            <a:lvl1pPr>
              <a:buNone/>
              <a:defRPr sz="2000" b="0" baseline="0">
                <a:solidFill>
                  <a:schemeClr val="accent3"/>
                </a:solidFill>
              </a:defRPr>
            </a:lvl1pPr>
            <a:lvl5pPr algn="l">
              <a:buNone/>
              <a:defRPr/>
            </a:lvl5pPr>
          </a:lstStyle>
          <a:p>
            <a:pPr lvl="0"/>
            <a:r>
              <a:rPr lang="en-GB" dirty="0" smtClean="0"/>
              <a:t>Speaker, Month YYYY</a:t>
            </a:r>
            <a:endParaRPr lang="en-GB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111750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6296" y="260648"/>
            <a:ext cx="1728192" cy="5865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7909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17" y="1892778"/>
            <a:ext cx="4677687" cy="2143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Max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LogoVector_Inverted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8518" y="4498112"/>
            <a:ext cx="2235290" cy="1019120"/>
          </a:xfrm>
          <a:prstGeom prst="rect">
            <a:avLst/>
          </a:prstGeom>
        </p:spPr>
      </p:pic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75656" y="1628800"/>
            <a:ext cx="7524328" cy="2088232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EA463-01D7-4F35-A57C-0F538B4987D5}" type="slidenum">
              <a:rPr lang="en-GB"/>
              <a:pPr>
                <a:defRPr/>
              </a:pPr>
              <a:t>‹#›</a:t>
            </a:fld>
            <a:r>
              <a:rPr lang="en-GB"/>
              <a:t> / 75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E3252-70F1-4BB0-AE99-43E5D36DC2C8}" type="slidenum">
              <a:rPr lang="en-GB"/>
              <a:pPr>
                <a:defRPr/>
              </a:pPr>
              <a:t>‹#›</a:t>
            </a:fld>
            <a:r>
              <a:rPr lang="en-GB"/>
              <a:t> / 75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Survivng the end of frequency scaling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E7DA-F94B-4684-82D1-1B40ABCED2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ave2-MaxBlue-0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E2A2-5F50-45A9-B0ED-7EB9A391C6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ttom-wave3-MaxBlue.png"/>
          <p:cNvPicPr>
            <a:picLocks noChangeAspect="1"/>
          </p:cNvPicPr>
          <p:nvPr/>
        </p:nvPicPr>
        <p:blipFill>
          <a:blip r:embed="rId13" cstate="print"/>
          <a:srcRect t="8984" r="28654" b="31546"/>
          <a:stretch>
            <a:fillRect/>
          </a:stretch>
        </p:blipFill>
        <p:spPr>
          <a:xfrm>
            <a:off x="0" y="6237312"/>
            <a:ext cx="9144000" cy="6480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9" name="Picture 8" descr="FullLogoVector_Inverted3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856282" y="6355746"/>
            <a:ext cx="1180214" cy="467540"/>
          </a:xfrm>
          <a:prstGeom prst="rect">
            <a:avLst/>
          </a:prstGeom>
          <a:effectLst>
            <a:outerShdw blurRad="50800" dist="38100" dir="2700000" algn="ctr" rotWithShape="0">
              <a:schemeClr val="accent5">
                <a:alpha val="70000"/>
              </a:scheme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57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fld id="{F162D9C5-9C72-4C75-A1BC-B4986A40F6A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0736" y="6552076"/>
            <a:ext cx="2895600" cy="4303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Survivng the end of frequency scaling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9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7373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Presenter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MaxAcademy</a:t>
            </a:r>
            <a:r>
              <a:rPr lang="en-GB" dirty="0" smtClean="0"/>
              <a:t> Lecture Series – V1.0, September 2011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Elementary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Taylor series finds optimal coefficient for a specific point x=x0.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We need optimal coefficient for an entire interval [</a:t>
            </a:r>
            <a:r>
              <a:rPr lang="en-GB" dirty="0" err="1" smtClean="0"/>
              <a:t>a,b</a:t>
            </a:r>
            <a:r>
              <a:rPr lang="en-GB" dirty="0" smtClean="0"/>
              <a:t>]. Software such as </a:t>
            </a:r>
            <a:r>
              <a:rPr lang="en-GB" b="1" dirty="0" smtClean="0">
                <a:solidFill>
                  <a:srgbClr val="FF0000"/>
                </a:solidFill>
              </a:rPr>
              <a:t>Maple</a:t>
            </a:r>
            <a:r>
              <a:rPr lang="en-GB" dirty="0" smtClean="0"/>
              <a:t> computes optimal coefficients for polynomial and rational approximations with </a:t>
            </a:r>
            <a:r>
              <a:rPr lang="en-GB" b="1" dirty="0" err="1" smtClean="0">
                <a:solidFill>
                  <a:srgbClr val="660066"/>
                </a:solidFill>
              </a:rPr>
              <a:t>Remez’s</a:t>
            </a:r>
            <a:r>
              <a:rPr lang="en-GB" dirty="0" smtClean="0"/>
              <a:t> method (a.k.a. </a:t>
            </a:r>
            <a:r>
              <a:rPr lang="en-GB" dirty="0" err="1" smtClean="0"/>
              <a:t>minimax</a:t>
            </a:r>
            <a:r>
              <a:rPr lang="en-GB" dirty="0" smtClean="0"/>
              <a:t> coefficients).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Bottom line: we can find optimal coefficients for any function and any interval [</a:t>
            </a:r>
            <a:r>
              <a:rPr lang="en-GB" dirty="0" err="1" smtClean="0"/>
              <a:t>a,b</a:t>
            </a:r>
            <a:r>
              <a:rPr lang="en-GB" dirty="0" smtClean="0"/>
              <a:t>].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the Coefficients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 table lookup: N-bit input, M-bit output</a:t>
            </a:r>
          </a:p>
          <a:p>
            <a:pPr lvl="1"/>
            <a:r>
              <a:rPr lang="en-GB" dirty="0" smtClean="0"/>
              <a:t>Lookup Table Size = M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2</a:t>
            </a:r>
            <a:r>
              <a:rPr lang="en-GB" baseline="30000" dirty="0" smtClean="0"/>
              <a:t>N</a:t>
            </a:r>
            <a:r>
              <a:rPr lang="en-GB" dirty="0" smtClean="0"/>
              <a:t> bits</a:t>
            </a:r>
          </a:p>
          <a:p>
            <a:pPr lvl="1"/>
            <a:r>
              <a:rPr lang="en-GB" dirty="0" smtClean="0"/>
              <a:t>Delay of a lookup in large tables increases with size!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For N &gt; 8 bits we need to use smaller tables: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Add elementary operations to reduce table size</a:t>
            </a:r>
          </a:p>
          <a:p>
            <a:pPr lvl="2"/>
            <a:r>
              <a:rPr lang="en-GB" dirty="0" smtClean="0"/>
              <a:t>Tables + 1 Add/Sub</a:t>
            </a:r>
          </a:p>
          <a:p>
            <a:pPr lvl="2"/>
            <a:r>
              <a:rPr lang="en-GB" dirty="0" smtClean="0"/>
              <a:t>Tables + Multiply</a:t>
            </a:r>
          </a:p>
          <a:p>
            <a:pPr lvl="2"/>
            <a:r>
              <a:rPr lang="en-GB" dirty="0" smtClean="0"/>
              <a:t>Tables + Multiply-Add</a:t>
            </a:r>
          </a:p>
          <a:p>
            <a:pPr lvl="2"/>
            <a:r>
              <a:rPr lang="en-GB" dirty="0" smtClean="0"/>
              <a:t>Tables + Shift-and-Add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Table-based 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Bi-Partite Tables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596336" y="5463822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̃̃</a:t>
            </a:r>
          </a:p>
          <a:p>
            <a:endParaRPr lang="en-GB" dirty="0"/>
          </a:p>
        </p:txBody>
      </p:sp>
      <p:grpSp>
        <p:nvGrpSpPr>
          <p:cNvPr id="87" name="Group 86"/>
          <p:cNvGrpSpPr/>
          <p:nvPr/>
        </p:nvGrpSpPr>
        <p:grpSpPr>
          <a:xfrm>
            <a:off x="3059832" y="1196752"/>
            <a:ext cx="3024336" cy="4752528"/>
            <a:chOff x="6119664" y="1268760"/>
            <a:chExt cx="3024336" cy="4752528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8532440" y="1628800"/>
              <a:ext cx="0" cy="12961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732240" y="1628800"/>
              <a:ext cx="0" cy="12961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12" idx="2"/>
            </p:cNvCxnSpPr>
            <p:nvPr/>
          </p:nvCxnSpPr>
          <p:spPr>
            <a:xfrm rot="5400000">
              <a:off x="6641976" y="1935088"/>
              <a:ext cx="1296144" cy="683568"/>
            </a:xfrm>
            <a:prstGeom prst="bentConnector3">
              <a:avLst>
                <a:gd name="adj1" fmla="val 69161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8316416" y="2276872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732240" y="2276872"/>
              <a:ext cx="1584176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8532440" y="3573016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6732240" y="3573016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6119664" y="5589240"/>
              <a:ext cx="3024336" cy="43204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 smtClean="0"/>
                <a:t>f(x)</a:t>
              </a:r>
              <a:endParaRPr lang="en-GB" i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19664" y="4278489"/>
              <a:ext cx="3024336" cy="6773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Adder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19664" y="2924944"/>
              <a:ext cx="1188640" cy="6773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Table</a:t>
              </a:r>
            </a:p>
            <a:p>
              <a:pPr algn="ctr"/>
              <a:r>
                <a:rPr lang="en-GB" i="1" dirty="0" smtClean="0"/>
                <a:t>a</a:t>
              </a:r>
              <a:r>
                <a:rPr lang="en-GB" i="1" baseline="-25000" dirty="0" smtClean="0"/>
                <a:t>0 </a:t>
              </a:r>
              <a:r>
                <a:rPr lang="en-GB" i="1" dirty="0" smtClean="0"/>
                <a:t>(x</a:t>
              </a:r>
              <a:r>
                <a:rPr lang="en-GB" i="1" baseline="-25000" dirty="0" smtClean="0"/>
                <a:t>0 </a:t>
              </a:r>
              <a:r>
                <a:rPr lang="en-GB" i="1" dirty="0" smtClean="0"/>
                <a:t>,x</a:t>
              </a:r>
              <a:r>
                <a:rPr lang="en-GB" i="1" baseline="-25000" dirty="0" smtClean="0"/>
                <a:t>1</a:t>
              </a:r>
              <a:r>
                <a:rPr lang="en-GB" i="1" dirty="0" smtClean="0"/>
                <a:t>)</a:t>
              </a:r>
              <a:endParaRPr lang="en-GB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55360" y="2924944"/>
              <a:ext cx="1188640" cy="6773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Table</a:t>
              </a:r>
            </a:p>
            <a:p>
              <a:pPr algn="ctr"/>
              <a:r>
                <a:rPr lang="en-GB" i="1" dirty="0" smtClean="0"/>
                <a:t>a</a:t>
              </a:r>
              <a:r>
                <a:rPr lang="en-GB" i="1" baseline="-25000" dirty="0" smtClean="0"/>
                <a:t>1 </a:t>
              </a:r>
              <a:r>
                <a:rPr lang="en-GB" i="1" dirty="0" smtClean="0"/>
                <a:t>(x</a:t>
              </a:r>
              <a:r>
                <a:rPr lang="en-GB" i="1" baseline="-25000" dirty="0" smtClean="0"/>
                <a:t>0 </a:t>
              </a:r>
              <a:r>
                <a:rPr lang="en-GB" i="1" dirty="0" smtClean="0"/>
                <a:t>,x</a:t>
              </a:r>
              <a:r>
                <a:rPr lang="en-GB" i="1" baseline="-25000" dirty="0" smtClean="0"/>
                <a:t>2</a:t>
              </a:r>
              <a:r>
                <a:rPr lang="en-GB" i="1" dirty="0" smtClean="0"/>
                <a:t>)</a:t>
              </a:r>
              <a:endParaRPr lang="en-GB" i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19664" y="1268760"/>
              <a:ext cx="3024336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 smtClean="0"/>
                <a:t>x</a:t>
              </a:r>
              <a:r>
                <a:rPr lang="en-GB" i="1" baseline="-25000" dirty="0" smtClean="0"/>
                <a:t>0</a:t>
              </a:r>
              <a:r>
                <a:rPr lang="en-GB" i="1" dirty="0" smtClean="0"/>
                <a:t>	x</a:t>
              </a:r>
              <a:r>
                <a:rPr lang="en-GB" i="1" baseline="-25000" dirty="0" smtClean="0"/>
                <a:t>1</a:t>
              </a:r>
              <a:r>
                <a:rPr lang="en-GB" i="1" dirty="0" smtClean="0"/>
                <a:t>	x</a:t>
              </a:r>
              <a:r>
                <a:rPr lang="en-GB" i="1" baseline="-25000" dirty="0" smtClean="0"/>
                <a:t>2</a:t>
              </a:r>
              <a:endParaRPr lang="en-GB" i="1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154298" y="1268760"/>
              <a:ext cx="0" cy="36004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100392" y="1268760"/>
              <a:ext cx="0" cy="36004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7" idx="2"/>
              <a:endCxn id="5" idx="0"/>
            </p:cNvCxnSpPr>
            <p:nvPr/>
          </p:nvCxnSpPr>
          <p:spPr>
            <a:xfrm>
              <a:off x="7631832" y="4955822"/>
              <a:ext cx="0" cy="6334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6588224" y="1844824"/>
              <a:ext cx="288032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6849285" y="158164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n</a:t>
              </a:r>
              <a:r>
                <a:rPr lang="en-GB" i="1" baseline="-25000" dirty="0" smtClean="0"/>
                <a:t>0</a:t>
              </a:r>
              <a:endParaRPr lang="en-GB" i="1" baseline="-25000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7479291" y="1844824"/>
              <a:ext cx="288032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7740352" y="158164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n</a:t>
              </a:r>
              <a:r>
                <a:rPr lang="en-GB" i="1" baseline="-25000" dirty="0" smtClean="0"/>
                <a:t>1</a:t>
              </a:r>
              <a:endParaRPr lang="en-GB" i="1" baseline="-25000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8378883" y="1844824"/>
              <a:ext cx="288032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639944" y="1581649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n</a:t>
              </a:r>
              <a:r>
                <a:rPr lang="en-GB" i="1" baseline="-25000" dirty="0" smtClean="0"/>
                <a:t>2</a:t>
              </a:r>
              <a:endParaRPr lang="en-GB" i="1" baseline="-25000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flipV="1">
              <a:off x="6588224" y="3908199"/>
              <a:ext cx="288032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6849285" y="364502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p</a:t>
              </a:r>
              <a:r>
                <a:rPr lang="en-GB" i="1" baseline="-25000" dirty="0" smtClean="0"/>
                <a:t>0</a:t>
              </a:r>
              <a:endParaRPr lang="en-GB" i="1" baseline="-25000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8378883" y="3908199"/>
              <a:ext cx="288032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8639944" y="364502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p</a:t>
              </a:r>
              <a:r>
                <a:rPr lang="en-GB" i="1" baseline="-25000" dirty="0" smtClean="0"/>
                <a:t>1</a:t>
              </a:r>
              <a:endParaRPr lang="en-GB" i="1" baseline="-25000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flipV="1">
              <a:off x="7479291" y="5276351"/>
              <a:ext cx="288032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7740352" y="501317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p</a:t>
              </a:r>
              <a:endParaRPr lang="en-GB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968623" y="980720"/>
          <a:ext cx="7131770" cy="527340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19700"/>
                <a:gridCol w="381402"/>
                <a:gridCol w="1144206"/>
                <a:gridCol w="2209205"/>
                <a:gridCol w="1096279"/>
                <a:gridCol w="1280978"/>
              </a:tblGrid>
              <a:tr h="329588"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ysClr val="windowText" lastClr="000000"/>
                          </a:solidFill>
                        </a:rPr>
                        <a:t>f(x)</a:t>
                      </a:r>
                      <a:endParaRPr lang="en-GB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  <a:endParaRPr lang="en-GB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  <a:r>
                        <a:rPr lang="en-GB" sz="1600" i="1" baseline="-25000" dirty="0" smtClean="0">
                          <a:solidFill>
                            <a:sysClr val="windowText" lastClr="000000"/>
                          </a:solidFill>
                        </a:rPr>
                        <a:t>0 </a:t>
                      </a:r>
                      <a:r>
                        <a:rPr lang="en-GB" sz="1600" i="1" dirty="0" smtClean="0">
                          <a:solidFill>
                            <a:sysClr val="windowText" lastClr="000000"/>
                          </a:solidFill>
                        </a:rPr>
                        <a:t>, n</a:t>
                      </a:r>
                      <a:r>
                        <a:rPr lang="en-GB" sz="1600" i="1" baseline="-25000" dirty="0" smtClean="0">
                          <a:solidFill>
                            <a:sysClr val="windowText" lastClr="000000"/>
                          </a:solidFill>
                        </a:rPr>
                        <a:t>1 </a:t>
                      </a:r>
                      <a:r>
                        <a:rPr lang="en-GB" sz="1600" i="1" dirty="0" smtClean="0">
                          <a:solidFill>
                            <a:sysClr val="windowText" lastClr="000000"/>
                          </a:solidFill>
                        </a:rPr>
                        <a:t>, n</a:t>
                      </a:r>
                      <a:r>
                        <a:rPr lang="en-GB" sz="1600" i="1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1600" i="1" baseline="-25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 smtClean="0">
                          <a:solidFill>
                            <a:sysClr val="windowText" lastClr="000000"/>
                          </a:solidFill>
                        </a:rPr>
                        <a:t>SBTM</a:t>
                      </a:r>
                      <a:endParaRPr lang="en-GB" sz="1600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0" dirty="0" smtClean="0">
                          <a:solidFill>
                            <a:sysClr val="windowText" lastClr="000000"/>
                          </a:solidFill>
                        </a:rPr>
                        <a:t>Standard</a:t>
                      </a:r>
                      <a:endParaRPr lang="en-GB" sz="1600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ysClr val="windowText" lastClr="000000"/>
                          </a:solidFill>
                        </a:rPr>
                        <a:t>Compression</a:t>
                      </a:r>
                      <a:endParaRPr lang="en-GB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1/</a:t>
                      </a:r>
                      <a:r>
                        <a:rPr lang="en-GB" sz="1600" i="1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600" i="1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7, 3, 5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17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11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7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15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15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15.5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1/</a:t>
                      </a:r>
                      <a:r>
                        <a:rPr lang="en-GB" sz="1600" i="1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8, 5,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 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21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8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19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19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41.9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1/</a:t>
                      </a:r>
                      <a:r>
                        <a:rPr lang="en-GB" sz="1600" i="1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600" i="1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24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9, 7, 7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25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15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9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23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23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99.8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lang="en-GB" sz="1600" i="1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5, 5, 6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17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15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41.9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lang="en-GB" sz="1600" i="1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6, 7, 7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21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12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7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19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99.3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r>
                        <a:rPr lang="en-GB" sz="1600" i="1" u="none" strike="noStrike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24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8, 7, 9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15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25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9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24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23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273.9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sin </a:t>
                      </a:r>
                      <a:r>
                        <a:rPr lang="en-GB" sz="1600" i="1" dirty="0" smtClean="0">
                          <a:solidFill>
                            <a:schemeClr val="accent1"/>
                          </a:solidFill>
                        </a:rPr>
                        <a:t>(x)</a:t>
                      </a:r>
                      <a:endParaRPr lang="en-GB" sz="1600" i="1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6, 4, 6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18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11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7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16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32.0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sin </a:t>
                      </a:r>
                      <a:r>
                        <a:rPr lang="en-GB" sz="1600" i="1" dirty="0" smtClean="0">
                          <a:solidFill>
                            <a:schemeClr val="accent1"/>
                          </a:solidFill>
                        </a:rPr>
                        <a:t>(x)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7, 4, 7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22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8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20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85.3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sin </a:t>
                      </a:r>
                      <a:r>
                        <a:rPr lang="en-GB" sz="1600" i="1" dirty="0" smtClean="0">
                          <a:solidFill>
                            <a:schemeClr val="accent1"/>
                          </a:solidFill>
                        </a:rPr>
                        <a:t>(x)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24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8, 8, 8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26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15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9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24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24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201.4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log</a:t>
                      </a:r>
                      <a:r>
                        <a:rPr lang="en-GB" sz="1600" baseline="-250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1600" i="1" baseline="0" dirty="0" smtClean="0">
                          <a:solidFill>
                            <a:schemeClr val="accent1"/>
                          </a:solidFill>
                        </a:rPr>
                        <a:t>(x)</a:t>
                      </a:r>
                      <a:endParaRPr lang="en-GB" sz="1600" i="1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7, 3, 5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18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11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8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15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16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15.1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log</a:t>
                      </a:r>
                      <a:r>
                        <a:rPr lang="en-GB" sz="1600" baseline="-250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1600" i="1" baseline="0" dirty="0" smtClean="0">
                          <a:solidFill>
                            <a:schemeClr val="accent1"/>
                          </a:solidFill>
                        </a:rPr>
                        <a:t>(x)</a:t>
                      </a:r>
                      <a:endParaRPr lang="en-GB" sz="1600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8, 5, 6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22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9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19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20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41.3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log</a:t>
                      </a:r>
                      <a:r>
                        <a:rPr lang="en-GB" sz="1600" baseline="-250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GB" sz="1600" i="1" baseline="0" dirty="0" smtClean="0">
                          <a:solidFill>
                            <a:schemeClr val="accent1"/>
                          </a:solidFill>
                        </a:rPr>
                        <a:t>(x)</a:t>
                      </a:r>
                      <a:endParaRPr lang="en-GB" sz="1600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24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9, 7, 7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26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15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10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23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24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99.1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i="1" baseline="300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  <a:endParaRPr lang="en-GB" sz="1600" i="1" baseline="300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5, 5, 6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17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7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15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40.0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i="1" baseline="300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6, 7, 7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13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21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12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8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20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19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97.3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i="1" baseline="30000" dirty="0" smtClean="0">
                          <a:solidFill>
                            <a:schemeClr val="accent1"/>
                          </a:solidFill>
                        </a:rPr>
                        <a:t>x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24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8, 7, 9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15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25 + 2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16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10</a:t>
                      </a: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en-GB" sz="1600" baseline="30000" dirty="0" smtClean="0">
                          <a:solidFill>
                            <a:schemeClr val="accent1"/>
                          </a:solidFill>
                        </a:rPr>
                        <a:t>24</a:t>
                      </a:r>
                      <a:r>
                        <a:rPr lang="en-GB" sz="1600" dirty="0" smtClean="0">
                          <a:solidFill>
                            <a:schemeClr val="accent1"/>
                          </a:solidFill>
                        </a:rPr>
                        <a:t> x 23</a:t>
                      </a:r>
                      <a:endParaRPr lang="en-GB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261.7</a:t>
                      </a:r>
                      <a:endParaRPr lang="en-GB" sz="1600" dirty="0"/>
                    </a:p>
                  </a:txBody>
                  <a:tcPr marL="80721" marR="80721" marT="40361" marB="403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Symmetric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Bipartite Tables Sizes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26963" y="4267199"/>
            <a:ext cx="665822" cy="332911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7119500" y="2953414"/>
            <a:ext cx="665822" cy="332911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f(x) = </a:t>
            </a:r>
            <a:r>
              <a:rPr lang="en-GB" dirty="0" err="1" smtClean="0"/>
              <a:t>a</a:t>
            </a:r>
            <a:r>
              <a:rPr lang="en-GB" dirty="0" err="1" smtClean="0">
                <a:sym typeface="Symbol"/>
              </a:rPr>
              <a:t></a:t>
            </a:r>
            <a:r>
              <a:rPr lang="en-GB" dirty="0" err="1" smtClean="0"/>
              <a:t>x+b</a:t>
            </a:r>
            <a:r>
              <a:rPr lang="en-GB" dirty="0" smtClean="0"/>
              <a:t> with </a:t>
            </a:r>
            <a:r>
              <a:rPr lang="en-GB" dirty="0" err="1" smtClean="0"/>
              <a:t>a,b</a:t>
            </a:r>
            <a:r>
              <a:rPr lang="en-GB" dirty="0" smtClean="0"/>
              <a:t> stored in tables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err="1" smtClean="0"/>
              <a:t>X</a:t>
            </a:r>
            <a:r>
              <a:rPr lang="en-GB" baseline="-25000" dirty="0" err="1" smtClean="0"/>
              <a:t>m</a:t>
            </a:r>
            <a:r>
              <a:rPr lang="en-GB" dirty="0" smtClean="0"/>
              <a:t> are leading bits of X which determine which </a:t>
            </a:r>
            <a:br>
              <a:rPr lang="en-GB" dirty="0" smtClean="0"/>
            </a:br>
            <a:r>
              <a:rPr lang="en-GB" dirty="0" smtClean="0"/>
              <a:t>linear piece of f(x) should be used. 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+ Multiply Add</a:t>
            </a:r>
            <a:endParaRPr lang="en-GB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8350" y="1884363"/>
            <a:ext cx="4343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/>
          <p:nvPr/>
        </p:nvGrpSpPr>
        <p:grpSpPr>
          <a:xfrm>
            <a:off x="467544" y="2276872"/>
            <a:ext cx="4320480" cy="1710845"/>
            <a:chOff x="-1404664" y="2420888"/>
            <a:chExt cx="4320480" cy="1710845"/>
          </a:xfrm>
        </p:grpSpPr>
        <p:sp>
          <p:nvSpPr>
            <p:cNvPr id="10" name="Rectangle 9"/>
            <p:cNvSpPr/>
            <p:nvPr/>
          </p:nvSpPr>
          <p:spPr>
            <a:xfrm>
              <a:off x="-648072" y="2420888"/>
              <a:ext cx="1296144" cy="15841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TABLE</a:t>
              </a:r>
              <a:endParaRPr lang="en-GB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331640" y="2924944"/>
              <a:ext cx="864096" cy="86409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 smtClean="0"/>
                <a:t>Mult</a:t>
              </a:r>
              <a:r>
                <a:rPr lang="en-GB" dirty="0" smtClean="0"/>
                <a:t/>
              </a:r>
              <a:br>
                <a:rPr lang="en-GB" dirty="0" smtClean="0"/>
              </a:br>
              <a:r>
                <a:rPr lang="en-GB" dirty="0" smtClean="0"/>
                <a:t>Add</a:t>
              </a:r>
              <a:endParaRPr lang="en-GB" dirty="0"/>
            </a:p>
          </p:txBody>
        </p:sp>
        <p:cxnSp>
          <p:nvCxnSpPr>
            <p:cNvPr id="13" name="Straight Connector 12"/>
            <p:cNvCxnSpPr>
              <a:stCxn id="10" idx="3"/>
            </p:cNvCxnSpPr>
            <p:nvPr/>
          </p:nvCxnSpPr>
          <p:spPr>
            <a:xfrm>
              <a:off x="648072" y="3212976"/>
              <a:ext cx="683568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Line 6"/>
            <p:cNvSpPr>
              <a:spLocks noChangeShapeType="1"/>
            </p:cNvSpPr>
            <p:nvPr/>
          </p:nvSpPr>
          <p:spPr bwMode="auto">
            <a:xfrm flipH="1">
              <a:off x="899592" y="3140968"/>
              <a:ext cx="174625" cy="14446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1332656" y="3212976"/>
              <a:ext cx="683568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Line 6"/>
            <p:cNvSpPr>
              <a:spLocks noChangeShapeType="1"/>
            </p:cNvSpPr>
            <p:nvPr/>
          </p:nvSpPr>
          <p:spPr bwMode="auto">
            <a:xfrm flipH="1">
              <a:off x="-1081136" y="3140968"/>
              <a:ext cx="174625" cy="14446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971600" y="3501008"/>
              <a:ext cx="360040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71600" y="3501008"/>
              <a:ext cx="0" cy="50405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195736" y="3356992"/>
              <a:ext cx="288032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955281" y="3762401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x</a:t>
              </a:r>
              <a:endParaRPr lang="en-GB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404664" y="285293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err="1" smtClean="0"/>
                <a:t>x</a:t>
              </a:r>
              <a:r>
                <a:rPr lang="en-GB" i="1" baseline="-25000" dirty="0" err="1" smtClean="0"/>
                <a:t>m</a:t>
              </a:r>
              <a:endParaRPr lang="en-GB" i="1" baseline="-25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95736" y="298766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f(x)</a:t>
              </a:r>
              <a:endParaRPr lang="en-GB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Fixed shift in Hardware = shifted wiring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no cost</a:t>
            </a:r>
          </a:p>
          <a:p>
            <a:r>
              <a:rPr lang="en-GB" dirty="0" smtClean="0"/>
              <a:t>Fixed shift = multiply by 2</a:t>
            </a:r>
            <a:r>
              <a:rPr lang="en-GB" baseline="30000" dirty="0" smtClean="0"/>
              <a:t>x</a:t>
            </a:r>
          </a:p>
          <a:p>
            <a:r>
              <a:rPr lang="en-GB" dirty="0" smtClean="0"/>
              <a:t>Modify Multiply-Add algorithms to only multiply by powers of 2.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Is this possible ? How do we choose the </a:t>
            </a:r>
            <a:r>
              <a:rPr lang="en-GB" dirty="0" err="1" smtClean="0"/>
              <a:t>k’s</a:t>
            </a:r>
            <a:r>
              <a:rPr lang="en-GB" dirty="0" smtClean="0"/>
              <a:t>, </a:t>
            </a:r>
            <a:r>
              <a:rPr lang="en-GB" dirty="0" err="1" smtClean="0"/>
              <a:t>c’s</a:t>
            </a:r>
            <a:r>
              <a:rPr lang="en-GB" dirty="0" smtClean="0"/>
              <a:t>?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Shift-and-Add Methods</a:t>
            </a:r>
            <a:endParaRPr lang="en-GB" dirty="0"/>
          </a:p>
        </p:txBody>
      </p:sp>
      <p:graphicFrame>
        <p:nvGraphicFramePr>
          <p:cNvPr id="3074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52600" y="3212976"/>
          <a:ext cx="5592763" cy="1281113"/>
        </p:xfrm>
        <a:graphic>
          <a:graphicData uri="http://schemas.openxmlformats.org/presentationml/2006/ole">
            <p:oleObj spid="_x0000_s3074" name="Equation" r:id="rId3" imgW="24890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Iterations: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e(</a:t>
            </a:r>
            <a:r>
              <a:rPr lang="en-GB" dirty="0" err="1" smtClean="0"/>
              <a:t>i</a:t>
            </a:r>
            <a:r>
              <a:rPr lang="en-GB" dirty="0" smtClean="0"/>
              <a:t>) = table lookup</a:t>
            </a:r>
          </a:p>
          <a:p>
            <a:r>
              <a:rPr lang="en-GB" dirty="0" smtClean="0">
                <a:cs typeface="Arial" charset="0"/>
              </a:rPr>
              <a:t>μ = {-1,0,1}</a:t>
            </a:r>
          </a:p>
          <a:p>
            <a:r>
              <a:rPr lang="en-GB" dirty="0" err="1" smtClean="0">
                <a:cs typeface="Arial" charset="0"/>
              </a:rPr>
              <a:t>di</a:t>
            </a:r>
            <a:r>
              <a:rPr lang="en-GB" dirty="0" smtClean="0">
                <a:cs typeface="Arial" charset="0"/>
              </a:rPr>
              <a:t> = ±sign(z(</a:t>
            </a:r>
            <a:r>
              <a:rPr lang="en-GB" dirty="0" err="1" smtClean="0">
                <a:cs typeface="Arial" charset="0"/>
              </a:rPr>
              <a:t>i</a:t>
            </a:r>
            <a:r>
              <a:rPr lang="en-GB" dirty="0" smtClean="0">
                <a:cs typeface="Arial" charset="0"/>
              </a:rPr>
              <a:t>))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CORDIC</a:t>
            </a:r>
            <a:endParaRPr lang="en-GB" dirty="0"/>
          </a:p>
        </p:txBody>
      </p:sp>
      <p:graphicFrame>
        <p:nvGraphicFramePr>
          <p:cNvPr id="4710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15616" y="1833240"/>
          <a:ext cx="2968625" cy="1955800"/>
        </p:xfrm>
        <a:graphic>
          <a:graphicData uri="http://schemas.openxmlformats.org/presentationml/2006/ole">
            <p:oleObj spid="_x0000_s47105" name="Equation" r:id="rId3" imgW="1320480" imgH="736560" progId="Equation.3">
              <p:embed/>
            </p:oleObj>
          </a:graphicData>
        </a:graphic>
      </p:graphicFrame>
      <p:grpSp>
        <p:nvGrpSpPr>
          <p:cNvPr id="134" name="Group 133"/>
          <p:cNvGrpSpPr/>
          <p:nvPr/>
        </p:nvGrpSpPr>
        <p:grpSpPr>
          <a:xfrm>
            <a:off x="4765090" y="1420865"/>
            <a:ext cx="3767350" cy="3673611"/>
            <a:chOff x="4765090" y="1420865"/>
            <a:chExt cx="3767350" cy="3673611"/>
          </a:xfrm>
        </p:grpSpPr>
        <p:cxnSp>
          <p:nvCxnSpPr>
            <p:cNvPr id="60" name="Straight Connector 59"/>
            <p:cNvCxnSpPr>
              <a:stCxn id="13" idx="1"/>
              <a:endCxn id="12" idx="3"/>
            </p:cNvCxnSpPr>
            <p:nvPr/>
          </p:nvCxnSpPr>
          <p:spPr>
            <a:xfrm flipH="1">
              <a:off x="6044704" y="2944033"/>
              <a:ext cx="687536" cy="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0" idx="1"/>
              <a:endCxn id="9" idx="3"/>
            </p:cNvCxnSpPr>
            <p:nvPr/>
          </p:nvCxnSpPr>
          <p:spPr>
            <a:xfrm flipH="1">
              <a:off x="6044704" y="1837722"/>
              <a:ext cx="687536" cy="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6012160" y="4005064"/>
              <a:ext cx="720080" cy="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56" idx="0"/>
              <a:endCxn id="46" idx="3"/>
            </p:cNvCxnSpPr>
            <p:nvPr/>
          </p:nvCxnSpPr>
          <p:spPr>
            <a:xfrm rot="5400000" flipH="1" flipV="1">
              <a:off x="4986195" y="3413628"/>
              <a:ext cx="294465" cy="451625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4976527" y="2949128"/>
              <a:ext cx="851279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004048" y="4005064"/>
              <a:ext cx="823758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1"/>
            </p:cNvCxnSpPr>
            <p:nvPr/>
          </p:nvCxnSpPr>
          <p:spPr>
            <a:xfrm flipH="1">
              <a:off x="4968100" y="1837722"/>
              <a:ext cx="859706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732240" y="1420865"/>
              <a:ext cx="216898" cy="8337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32240" y="2527176"/>
              <a:ext cx="216898" cy="8337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827806" y="3753390"/>
              <a:ext cx="216898" cy="83371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32240" y="3753390"/>
              <a:ext cx="216898" cy="83371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567284" y="2089684"/>
              <a:ext cx="216024" cy="2160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5325902" y="3370687"/>
              <a:ext cx="66675" cy="121520"/>
            </a:xfrm>
            <a:prstGeom prst="triangl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Elbow Connector 51"/>
            <p:cNvCxnSpPr>
              <a:endCxn id="54" idx="3"/>
            </p:cNvCxnSpPr>
            <p:nvPr/>
          </p:nvCxnSpPr>
          <p:spPr>
            <a:xfrm rot="5400000" flipH="1" flipV="1">
              <a:off x="5430941" y="3499099"/>
              <a:ext cx="511123" cy="500809"/>
            </a:xfrm>
            <a:prstGeom prst="bentConnector3">
              <a:avLst>
                <a:gd name="adj1" fmla="val 73909"/>
              </a:avLst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>
              <a:off x="5903569" y="3372421"/>
              <a:ext cx="66675" cy="121520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Isosceles Triangle 55"/>
            <p:cNvSpPr/>
            <p:nvPr/>
          </p:nvSpPr>
          <p:spPr>
            <a:xfrm>
              <a:off x="4874277" y="3786672"/>
              <a:ext cx="66675" cy="121520"/>
            </a:xfrm>
            <a:prstGeom prst="triangl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56348" y="3753390"/>
              <a:ext cx="216898" cy="83371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765090" y="3807433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z</a:t>
              </a:r>
              <a:endParaRPr lang="en-GB" i="1" dirty="0"/>
            </a:p>
          </p:txBody>
        </p:sp>
        <p:cxnSp>
          <p:nvCxnSpPr>
            <p:cNvPr id="68" name="Straight Connector 67"/>
            <p:cNvCxnSpPr>
              <a:stCxn id="12" idx="3"/>
              <a:endCxn id="10" idx="1"/>
            </p:cNvCxnSpPr>
            <p:nvPr/>
          </p:nvCxnSpPr>
          <p:spPr>
            <a:xfrm flipV="1">
              <a:off x="6044704" y="1837722"/>
              <a:ext cx="687536" cy="110631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9" idx="3"/>
              <a:endCxn id="13" idx="1"/>
            </p:cNvCxnSpPr>
            <p:nvPr/>
          </p:nvCxnSpPr>
          <p:spPr>
            <a:xfrm>
              <a:off x="6044704" y="1837722"/>
              <a:ext cx="687536" cy="110631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948264" y="4005064"/>
              <a:ext cx="288032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8" name="Isosceles Triangle 77"/>
            <p:cNvSpPr/>
            <p:nvPr/>
          </p:nvSpPr>
          <p:spPr>
            <a:xfrm rot="5400000">
              <a:off x="7179199" y="3941840"/>
              <a:ext cx="66675" cy="121520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236296" y="3807433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cxnSp>
          <p:nvCxnSpPr>
            <p:cNvPr id="81" name="Straight Connector 80"/>
            <p:cNvCxnSpPr>
              <a:stCxn id="13" idx="2"/>
            </p:cNvCxnSpPr>
            <p:nvPr/>
          </p:nvCxnSpPr>
          <p:spPr>
            <a:xfrm>
              <a:off x="6840689" y="3360889"/>
              <a:ext cx="0" cy="212127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6619173" y="3573324"/>
              <a:ext cx="216024" cy="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88" name="Isosceles Triangle 87"/>
            <p:cNvSpPr/>
            <p:nvPr/>
          </p:nvSpPr>
          <p:spPr>
            <a:xfrm>
              <a:off x="5325902" y="2276872"/>
              <a:ext cx="66675" cy="121520"/>
            </a:xfrm>
            <a:prstGeom prst="triangl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Isosceles Triangle 88"/>
            <p:cNvSpPr/>
            <p:nvPr/>
          </p:nvSpPr>
          <p:spPr>
            <a:xfrm>
              <a:off x="5903569" y="2278606"/>
              <a:ext cx="66675" cy="121520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6948264" y="2945464"/>
              <a:ext cx="288032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1" name="Isosceles Triangle 90"/>
            <p:cNvSpPr/>
            <p:nvPr/>
          </p:nvSpPr>
          <p:spPr>
            <a:xfrm rot="5400000">
              <a:off x="7179199" y="2882240"/>
              <a:ext cx="66675" cy="121520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948264" y="1827969"/>
              <a:ext cx="288032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3" name="Isosceles Triangle 92"/>
            <p:cNvSpPr/>
            <p:nvPr/>
          </p:nvSpPr>
          <p:spPr>
            <a:xfrm rot="5400000">
              <a:off x="7179199" y="1764745"/>
              <a:ext cx="66675" cy="121520"/>
            </a:xfrm>
            <a:prstGeom prst="triangl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765090" y="2736257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y</a:t>
              </a:r>
              <a:endParaRPr lang="en-GB" i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765090" y="162880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/>
                <a:t>x</a:t>
              </a:r>
              <a:endParaRPr lang="en-GB" i="1" dirty="0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5076056" y="1984712"/>
              <a:ext cx="0" cy="96075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076056" y="1988840"/>
              <a:ext cx="216024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256348" y="1420865"/>
              <a:ext cx="216898" cy="8337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5148064" y="1844824"/>
              <a:ext cx="0" cy="96075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144707" y="2793766"/>
              <a:ext cx="216024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256348" y="2527176"/>
              <a:ext cx="216898" cy="8337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5580112" y="1984712"/>
              <a:ext cx="0" cy="96075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580112" y="1988840"/>
              <a:ext cx="288032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709733" y="1844824"/>
              <a:ext cx="0" cy="96075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706376" y="2793766"/>
              <a:ext cx="216024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827806" y="1420865"/>
              <a:ext cx="216898" cy="8337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27806" y="2527176"/>
              <a:ext cx="216898" cy="8337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567284" y="3189119"/>
              <a:ext cx="216024" cy="21602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297226" y="2303470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add/sub</a:t>
              </a:r>
              <a:endParaRPr lang="en-GB" sz="1400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297226" y="3356992"/>
              <a:ext cx="12352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constant add</a:t>
              </a:r>
              <a:endParaRPr lang="en-GB" sz="14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92080" y="4725144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Parallel CORDIC</a:t>
              </a:r>
              <a:endParaRPr lang="en-GB" dirty="0"/>
            </a:p>
          </p:txBody>
        </p:sp>
        <p:cxnSp>
          <p:nvCxnSpPr>
            <p:cNvPr id="119" name="Straight Connector 118"/>
            <p:cNvCxnSpPr/>
            <p:nvPr/>
          </p:nvCxnSpPr>
          <p:spPr>
            <a:xfrm flipV="1">
              <a:off x="5004048" y="1772816"/>
              <a:ext cx="144016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5064272" y="2886470"/>
              <a:ext cx="144016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5064272" y="3933056"/>
              <a:ext cx="144016" cy="144016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CORDIC on Xilinx XC4000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2843" y="1566962"/>
            <a:ext cx="1981200" cy="363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3568" y="1917799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6268" y="3049687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Y</a:t>
            </a:r>
          </a:p>
        </p:txBody>
      </p:sp>
      <p:graphicFrame>
        <p:nvGraphicFramePr>
          <p:cNvPr id="9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2143" y="4235549"/>
          <a:ext cx="434975" cy="406400"/>
        </p:xfrm>
        <a:graphic>
          <a:graphicData uri="http://schemas.openxmlformats.org/presentationml/2006/ole">
            <p:oleObj spid="_x0000_s4098" name="Equation" r:id="rId4" imgW="433080" imgH="404640" progId="Equation.3">
              <p:embed/>
            </p:oleObj>
          </a:graphicData>
        </a:graphic>
      </p:graphicFrame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107430" y="2138462"/>
            <a:ext cx="138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078855" y="3268762"/>
            <a:ext cx="138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077268" y="4360962"/>
            <a:ext cx="13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345805" y="1890812"/>
            <a:ext cx="5032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X’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358505" y="3033812"/>
            <a:ext cx="5032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Y’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202930" y="2109887"/>
            <a:ext cx="138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202930" y="3230662"/>
            <a:ext cx="138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8268" y="2181324"/>
            <a:ext cx="4800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384155" y="1376462"/>
            <a:ext cx="14986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dirty="0"/>
              <a:t>{ </a:t>
            </a:r>
            <a:r>
              <a:rPr lang="en-US" dirty="0"/>
              <a:t>X’</a:t>
            </a:r>
            <a:r>
              <a:rPr lang="en-GB" dirty="0"/>
              <a:t> , Y’ }</a:t>
            </a:r>
            <a:endParaRPr lang="en-US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104630" y="2017812"/>
            <a:ext cx="4267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001419"/>
          </a:xfrm>
        </p:spPr>
        <p:txBody>
          <a:bodyPr/>
          <a:lstStyle/>
          <a:p>
            <a:r>
              <a:rPr lang="en-GB" dirty="0" smtClean="0"/>
              <a:t>In general we trade area for speed.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Area-Time </a:t>
            </a:r>
            <a:r>
              <a:rPr lang="en-GB" dirty="0" err="1" smtClean="0"/>
              <a:t>Tradeoff</a:t>
            </a:r>
            <a:endParaRPr lang="en-GB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557435" y="3284984"/>
            <a:ext cx="581977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77135" y="3384997"/>
            <a:ext cx="6751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small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551085" y="3933056"/>
            <a:ext cx="5819775" cy="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71710" y="4148956"/>
            <a:ext cx="5254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fast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016" y="278092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dirty="0" err="1" smtClean="0"/>
              <a:t>Tables+Add</a:t>
            </a:r>
            <a:r>
              <a:rPr lang="en-GB" dirty="0" smtClean="0"/>
              <a:t>/Sub                                       Tables + </a:t>
            </a:r>
            <a:r>
              <a:rPr lang="en-GB" dirty="0" err="1" smtClean="0"/>
              <a:t>Mult</a:t>
            </a:r>
            <a:r>
              <a:rPr lang="en-GB" dirty="0" smtClean="0"/>
              <a:t>-Add                                           Shift-and-Add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3 steps to compute f(x)</a:t>
            </a:r>
          </a:p>
          <a:p>
            <a:pPr marL="838200" lvl="1" indent="-381000">
              <a:buFont typeface="Calibri" pitchFamily="34" charset="0"/>
              <a:buChar char="–"/>
            </a:pPr>
            <a:r>
              <a:rPr lang="en-GB" dirty="0" smtClean="0"/>
              <a:t>Step 1: </a:t>
            </a:r>
            <a:r>
              <a:rPr lang="en-GB" u="sng" dirty="0" smtClean="0"/>
              <a:t>Argument Reduction</a:t>
            </a:r>
            <a:r>
              <a:rPr lang="en-GB" dirty="0" smtClean="0"/>
              <a:t> = </a:t>
            </a:r>
            <a:r>
              <a:rPr lang="en-GB" dirty="0" smtClean="0">
                <a:solidFill>
                  <a:srgbClr val="FF0000"/>
                </a:solidFill>
              </a:rPr>
              <a:t>g(x)</a:t>
            </a:r>
          </a:p>
          <a:p>
            <a:pPr marL="838200" lvl="1" indent="-381000">
              <a:lnSpc>
                <a:spcPct val="180000"/>
              </a:lnSpc>
              <a:buFont typeface="Calibri" pitchFamily="34" charset="0"/>
              <a:buChar char="–"/>
            </a:pPr>
            <a:r>
              <a:rPr lang="en-GB" dirty="0" smtClean="0"/>
              <a:t>Step 2: </a:t>
            </a:r>
            <a:r>
              <a:rPr lang="en-GB" u="sng" dirty="0" smtClean="0"/>
              <a:t>Approximation</a:t>
            </a:r>
            <a:r>
              <a:rPr lang="en-GB" dirty="0" smtClean="0"/>
              <a:t> over interval [</a:t>
            </a:r>
            <a:r>
              <a:rPr lang="en-GB" dirty="0" err="1" smtClean="0"/>
              <a:t>a,b</a:t>
            </a:r>
            <a:r>
              <a:rPr lang="en-GB" dirty="0" smtClean="0"/>
              <a:t>]</a:t>
            </a:r>
          </a:p>
          <a:p>
            <a:pPr marL="1295400" lvl="2" indent="-381000"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660066"/>
                </a:solidFill>
              </a:rPr>
              <a:t>Lookup Table for a small number of bits.</a:t>
            </a:r>
          </a:p>
          <a:p>
            <a:pPr marL="1295400" lvl="2" indent="-381000"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660066"/>
                </a:solidFill>
              </a:rPr>
              <a:t>Lookup Table + Add/Sub  =&gt; Bi-partite tables</a:t>
            </a:r>
          </a:p>
          <a:p>
            <a:pPr marL="1295400" lvl="2" indent="-381000"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660066"/>
                </a:solidFill>
              </a:rPr>
              <a:t>Lookup Table + </a:t>
            </a:r>
            <a:r>
              <a:rPr lang="en-GB" dirty="0" err="1" smtClean="0">
                <a:solidFill>
                  <a:srgbClr val="660066"/>
                </a:solidFill>
              </a:rPr>
              <a:t>Mult</a:t>
            </a:r>
            <a:r>
              <a:rPr lang="en-GB" dirty="0" smtClean="0">
                <a:solidFill>
                  <a:srgbClr val="660066"/>
                </a:solidFill>
              </a:rPr>
              <a:t>-Add =&gt; Piecewise Linear Approx.</a:t>
            </a:r>
          </a:p>
          <a:p>
            <a:pPr marL="1295400" lvl="2" indent="-381000"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660066"/>
                </a:solidFill>
              </a:rPr>
              <a:t>Shift-and-Add Methods =&gt; e.g. CORDIC</a:t>
            </a:r>
          </a:p>
          <a:p>
            <a:pPr marL="1295400" lvl="2" indent="-381000">
              <a:buFont typeface="Wingdings" pitchFamily="2" charset="2"/>
              <a:buAutoNum type="arabicPeriod"/>
            </a:pPr>
            <a:r>
              <a:rPr lang="en-GB" dirty="0" smtClean="0">
                <a:solidFill>
                  <a:srgbClr val="660066"/>
                </a:solidFill>
              </a:rPr>
              <a:t>Polynomial and Rational Approximations  </a:t>
            </a:r>
          </a:p>
          <a:p>
            <a:pPr marL="838200" lvl="1" indent="-381000">
              <a:lnSpc>
                <a:spcPct val="180000"/>
              </a:lnSpc>
              <a:buFont typeface="Calibri" pitchFamily="34" charset="0"/>
              <a:buChar char="–"/>
            </a:pPr>
            <a:r>
              <a:rPr lang="en-GB" dirty="0" smtClean="0"/>
              <a:t>Step 3: </a:t>
            </a:r>
            <a:r>
              <a:rPr lang="en-GB" u="sng" dirty="0" smtClean="0"/>
              <a:t>Reconstruction</a:t>
            </a:r>
            <a:r>
              <a:rPr lang="en-GB" dirty="0" smtClean="0"/>
              <a:t> = </a:t>
            </a:r>
            <a:r>
              <a:rPr lang="en-GB" dirty="0" smtClean="0">
                <a:solidFill>
                  <a:srgbClr val="FF0000"/>
                </a:solidFill>
              </a:rPr>
              <a:t>h(x)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</a:p>
          <a:p>
            <a:r>
              <a:rPr lang="en-GB" dirty="0" smtClean="0"/>
              <a:t>How to evaluate functions</a:t>
            </a:r>
          </a:p>
          <a:p>
            <a:r>
              <a:rPr lang="en-GB" dirty="0" smtClean="0"/>
              <a:t>Polynomial and rational approximation</a:t>
            </a:r>
          </a:p>
          <a:p>
            <a:r>
              <a:rPr lang="en-GB" dirty="0" smtClean="0"/>
              <a:t>Table-based methods</a:t>
            </a:r>
          </a:p>
          <a:p>
            <a:r>
              <a:rPr lang="en-GB" dirty="0" smtClean="0"/>
              <a:t>Shift and add methods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Overview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>
            <a:noAutofit/>
          </a:bodyPr>
          <a:lstStyle/>
          <a:p>
            <a:r>
              <a:rPr lang="en-GB" sz="2300" b="1" dirty="0" smtClean="0">
                <a:solidFill>
                  <a:srgbClr val="660066"/>
                </a:solidFill>
              </a:rPr>
              <a:t>J.M. Muller, “Elementary Functions,” </a:t>
            </a:r>
            <a:r>
              <a:rPr lang="en-GB" sz="2300" b="1" dirty="0" err="1" smtClean="0">
                <a:solidFill>
                  <a:srgbClr val="660066"/>
                </a:solidFill>
              </a:rPr>
              <a:t>Birkhaeuser</a:t>
            </a:r>
            <a:r>
              <a:rPr lang="en-GB" sz="2300" b="1" dirty="0" smtClean="0">
                <a:solidFill>
                  <a:srgbClr val="660066"/>
                </a:solidFill>
              </a:rPr>
              <a:t>, Boston, 1997.</a:t>
            </a:r>
          </a:p>
          <a:p>
            <a:r>
              <a:rPr lang="en-GB" sz="2300" dirty="0" smtClean="0"/>
              <a:t>Story, S. and Tang, P.T.P., "New algorithms for improved transcendental functions on IA-64," in Proceedings of 14th IEEE symposium on computer arithmetic, IEEE Computer Society Press, 1999.</a:t>
            </a:r>
          </a:p>
          <a:p>
            <a:r>
              <a:rPr lang="en-GB" sz="2300" dirty="0" smtClean="0"/>
              <a:t>D.E. Knuth, “The Art of Computer Programming”, </a:t>
            </a:r>
            <a:r>
              <a:rPr lang="en-GB" sz="2300" dirty="0" err="1" smtClean="0"/>
              <a:t>Vol</a:t>
            </a:r>
            <a:r>
              <a:rPr lang="en-GB" sz="2300" dirty="0" smtClean="0"/>
              <a:t> 2, </a:t>
            </a:r>
            <a:r>
              <a:rPr lang="en-GB" sz="2300" dirty="0" err="1" smtClean="0"/>
              <a:t>Seminumerical</a:t>
            </a:r>
            <a:r>
              <a:rPr lang="en-GB" sz="2300" dirty="0" smtClean="0"/>
              <a:t> Algorithms, Addison-Wesley, Reading, Mass., 1969. </a:t>
            </a:r>
          </a:p>
          <a:p>
            <a:r>
              <a:rPr lang="en-GB" sz="2300" dirty="0" smtClean="0"/>
              <a:t> C.T. </a:t>
            </a:r>
            <a:r>
              <a:rPr lang="en-GB" sz="2300" dirty="0" err="1" smtClean="0"/>
              <a:t>Fike</a:t>
            </a:r>
            <a:r>
              <a:rPr lang="en-GB" sz="2300" dirty="0" smtClean="0"/>
              <a:t>, “Computer evaluation of mathematical functions,”</a:t>
            </a:r>
          </a:p>
          <a:p>
            <a:pPr>
              <a:buNone/>
            </a:pPr>
            <a:r>
              <a:rPr lang="en-GB" sz="2300" dirty="0" smtClean="0"/>
              <a:t>	Englewood Cliffs, N.J., Prentice-Hall, 1968. </a:t>
            </a:r>
          </a:p>
          <a:p>
            <a:r>
              <a:rPr lang="en-US" sz="2300" dirty="0" smtClean="0"/>
              <a:t>L.A.</a:t>
            </a:r>
            <a:r>
              <a:rPr lang="en-GB" sz="2300" dirty="0" smtClean="0"/>
              <a:t> </a:t>
            </a:r>
            <a:r>
              <a:rPr lang="en-US" sz="2300" dirty="0" err="1" smtClean="0"/>
              <a:t>Lyusternik</a:t>
            </a:r>
            <a:r>
              <a:rPr lang="en-US" sz="2300" dirty="0" smtClean="0"/>
              <a:t>, </a:t>
            </a:r>
            <a:r>
              <a:rPr lang="en-GB" sz="2300" dirty="0" smtClean="0"/>
              <a:t>“</a:t>
            </a:r>
            <a:r>
              <a:rPr lang="en-US" sz="2300" dirty="0" smtClean="0"/>
              <a:t>Handbook for computing elementary functions</a:t>
            </a:r>
            <a:r>
              <a:rPr lang="en-GB" sz="2300" dirty="0" smtClean="0"/>
              <a:t>”, available in </a:t>
            </a:r>
            <a:r>
              <a:rPr lang="en-GB" sz="2300" dirty="0" err="1" smtClean="0"/>
              <a:t>english</a:t>
            </a:r>
            <a:r>
              <a:rPr lang="en-GB" sz="2300" dirty="0" smtClean="0"/>
              <a:t> translation.</a:t>
            </a:r>
            <a:endParaRPr lang="en-US" sz="23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994122"/>
          </a:xfrm>
        </p:spPr>
        <p:txBody>
          <a:bodyPr>
            <a:normAutofit/>
          </a:bodyPr>
          <a:lstStyle/>
          <a:p>
            <a:r>
              <a:rPr lang="en-GB" dirty="0" smtClean="0"/>
              <a:t>Further Reading on Function Evaluation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1600" dirty="0" smtClean="0"/>
              <a:t>Write a MaxCompiler kernel which takes an input stream </a:t>
            </a:r>
            <a:r>
              <a:rPr lang="en-GB" sz="1600" i="1" dirty="0" smtClean="0"/>
              <a:t>x</a:t>
            </a:r>
            <a:r>
              <a:rPr lang="en-GB" sz="1600" dirty="0" smtClean="0"/>
              <a:t> and computes a polynomial approximation of </a:t>
            </a:r>
            <a:r>
              <a:rPr lang="en-GB" sz="1600" i="1" dirty="0" smtClean="0"/>
              <a:t>sin(x)</a:t>
            </a:r>
            <a:r>
              <a:rPr lang="en-GB" sz="1600" dirty="0" smtClean="0"/>
              <a:t>. Draw the dataflow </a:t>
            </a:r>
            <a:r>
              <a:rPr lang="en-GB" sz="1600" smtClean="0"/>
              <a:t>graph.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endParaRPr lang="en-GB" sz="1600" dirty="0" smtClean="0"/>
          </a:p>
          <a:p>
            <a:pPr>
              <a:buFont typeface="+mj-lt"/>
              <a:buAutoNum type="arabicPeriod"/>
            </a:pPr>
            <a:r>
              <a:rPr lang="en-GB" sz="1600" dirty="0" smtClean="0"/>
              <a:t>Write a MaxCompiler kernel that implements a CORDIC block. Vary the number of stages in the CORDIC and evaluate the impact on the result.</a:t>
            </a:r>
            <a:endParaRPr lang="en-GB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Elementary function are required for compute intensive applications, for example:</a:t>
            </a:r>
          </a:p>
          <a:p>
            <a:endParaRPr lang="en-GB" sz="1800" dirty="0" smtClean="0"/>
          </a:p>
          <a:p>
            <a:pPr lvl="1"/>
            <a:r>
              <a:rPr lang="en-GB" dirty="0" smtClean="0"/>
              <a:t>2D/3D graphics: trigonometric functions</a:t>
            </a:r>
          </a:p>
          <a:p>
            <a:pPr lvl="1"/>
            <a:r>
              <a:rPr lang="en-GB" dirty="0" smtClean="0"/>
              <a:t>Image Processing: e.g. Gamma Function</a:t>
            </a:r>
          </a:p>
          <a:p>
            <a:pPr lvl="1"/>
            <a:r>
              <a:rPr lang="en-GB" dirty="0" smtClean="0"/>
              <a:t>Signal Processing, e.g. Fourier Transform</a:t>
            </a:r>
          </a:p>
          <a:p>
            <a:pPr lvl="1"/>
            <a:r>
              <a:rPr lang="en-GB" dirty="0" smtClean="0"/>
              <a:t>Speech input/output</a:t>
            </a:r>
          </a:p>
          <a:p>
            <a:pPr lvl="1"/>
            <a:r>
              <a:rPr lang="en-GB" dirty="0" smtClean="0"/>
              <a:t>Computer Aided Design (CAD): geometry calculations</a:t>
            </a:r>
          </a:p>
          <a:p>
            <a:pPr lvl="1"/>
            <a:r>
              <a:rPr lang="en-GB" dirty="0" smtClean="0"/>
              <a:t>and of course Scientific Applications:</a:t>
            </a:r>
          </a:p>
          <a:p>
            <a:pPr lvl="2"/>
            <a:r>
              <a:rPr lang="en-GB" dirty="0" smtClean="0"/>
              <a:t>Physics, Biology, Chemistry, etc…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steps to compute f(x)</a:t>
            </a:r>
          </a:p>
          <a:p>
            <a:pPr lvl="1"/>
            <a:r>
              <a:rPr lang="en-GB" dirty="0" smtClean="0"/>
              <a:t>Given argument x, find x’=g(x) with x’ in [</a:t>
            </a:r>
            <a:r>
              <a:rPr lang="en-GB" dirty="0" err="1" smtClean="0"/>
              <a:t>a,b</a:t>
            </a:r>
            <a:r>
              <a:rPr lang="en-GB" dirty="0" smtClean="0"/>
              <a:t>], and </a:t>
            </a:r>
          </a:p>
          <a:p>
            <a:pPr lvl="1">
              <a:buNone/>
            </a:pPr>
            <a:r>
              <a:rPr lang="en-GB" dirty="0" smtClean="0"/>
              <a:t>    f(x) = h( f( g(x) ))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Step 1: </a:t>
            </a:r>
            <a:r>
              <a:rPr lang="en-GB" u="sng" dirty="0" smtClean="0"/>
              <a:t>Argument Reduction</a:t>
            </a:r>
            <a:r>
              <a:rPr lang="en-GB" dirty="0" smtClean="0"/>
              <a:t> = </a:t>
            </a:r>
            <a:r>
              <a:rPr lang="en-GB" dirty="0" smtClean="0">
                <a:solidFill>
                  <a:srgbClr val="FF0000"/>
                </a:solidFill>
              </a:rPr>
              <a:t>g(x)</a:t>
            </a:r>
          </a:p>
          <a:p>
            <a:pPr lvl="1">
              <a:lnSpc>
                <a:spcPct val="180000"/>
              </a:lnSpc>
            </a:pPr>
            <a:r>
              <a:rPr lang="en-GB" dirty="0" smtClean="0"/>
              <a:t>Step 2: </a:t>
            </a:r>
            <a:r>
              <a:rPr lang="en-GB" u="sng" dirty="0" smtClean="0"/>
              <a:t>Approximation</a:t>
            </a:r>
            <a:r>
              <a:rPr lang="en-GB" dirty="0" smtClean="0"/>
              <a:t> over interval [</a:t>
            </a:r>
            <a:r>
              <a:rPr lang="en-GB" dirty="0" err="1" smtClean="0"/>
              <a:t>a,b</a:t>
            </a:r>
            <a:r>
              <a:rPr lang="en-GB" dirty="0" smtClean="0"/>
              <a:t>]</a:t>
            </a:r>
          </a:p>
          <a:p>
            <a:pPr lvl="1">
              <a:buNone/>
            </a:pPr>
            <a:r>
              <a:rPr lang="en-GB" dirty="0" smtClean="0"/>
              <a:t>			I.e. compute  </a:t>
            </a:r>
            <a:r>
              <a:rPr lang="en-GB" dirty="0" smtClean="0">
                <a:solidFill>
                  <a:srgbClr val="660066"/>
                </a:solidFill>
              </a:rPr>
              <a:t>f( </a:t>
            </a:r>
            <a:r>
              <a:rPr lang="en-GB" sz="2200" dirty="0" smtClean="0">
                <a:solidFill>
                  <a:srgbClr val="FF0000"/>
                </a:solidFill>
              </a:rPr>
              <a:t>g(x) </a:t>
            </a:r>
            <a:r>
              <a:rPr lang="en-GB" dirty="0" smtClean="0">
                <a:solidFill>
                  <a:srgbClr val="660066"/>
                </a:solidFill>
              </a:rPr>
              <a:t>)</a:t>
            </a:r>
          </a:p>
          <a:p>
            <a:pPr lvl="1">
              <a:lnSpc>
                <a:spcPct val="180000"/>
              </a:lnSpc>
            </a:pPr>
            <a:r>
              <a:rPr lang="en-GB" dirty="0" smtClean="0"/>
              <a:t>Step 3: </a:t>
            </a:r>
            <a:r>
              <a:rPr lang="en-GB" u="sng" dirty="0" smtClean="0"/>
              <a:t>Reconstruction:</a:t>
            </a:r>
          </a:p>
          <a:p>
            <a:pPr lvl="1">
              <a:buNone/>
            </a:pPr>
            <a:r>
              <a:rPr lang="en-GB" dirty="0" smtClean="0"/>
              <a:t>			f(x) = </a:t>
            </a:r>
            <a:r>
              <a:rPr lang="en-GB" dirty="0" smtClean="0">
                <a:solidFill>
                  <a:schemeClr val="tx2"/>
                </a:solidFill>
              </a:rPr>
              <a:t>h( </a:t>
            </a:r>
            <a:r>
              <a:rPr lang="en-GB" sz="2200" dirty="0" smtClean="0">
                <a:solidFill>
                  <a:srgbClr val="660066"/>
                </a:solidFill>
              </a:rPr>
              <a:t>f(g(x) )</a:t>
            </a:r>
            <a:r>
              <a:rPr lang="en-GB" sz="2200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) 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Functions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en-GB" dirty="0" smtClean="0"/>
              <a:t>Example: </a:t>
            </a:r>
            <a:r>
              <a:rPr lang="en-GB" dirty="0" smtClean="0">
                <a:solidFill>
                  <a:srgbClr val="660066"/>
                </a:solidFill>
              </a:rPr>
              <a:t>sin(float x)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GB" sz="2600" dirty="0" smtClean="0"/>
              <a:t>		</a:t>
            </a:r>
            <a:r>
              <a:rPr lang="en-GB" sz="2600" b="1" dirty="0" smtClean="0">
                <a:latin typeface="Courier New" pitchFamily="49" charset="0"/>
              </a:rPr>
              <a:t>float </a:t>
            </a:r>
            <a:r>
              <a:rPr lang="en-GB" sz="2600" b="1" dirty="0" smtClean="0">
                <a:solidFill>
                  <a:srgbClr val="660066"/>
                </a:solidFill>
                <a:latin typeface="Courier New" pitchFamily="49" charset="0"/>
              </a:rPr>
              <a:t>sin</a:t>
            </a:r>
            <a:r>
              <a:rPr lang="en-GB" sz="2600" b="1" dirty="0" smtClean="0">
                <a:latin typeface="Courier New" pitchFamily="49" charset="0"/>
              </a:rPr>
              <a:t>(float x){</a:t>
            </a:r>
          </a:p>
          <a:p>
            <a:pPr>
              <a:buNone/>
            </a:pPr>
            <a:r>
              <a:rPr lang="en-GB" sz="2600" b="1" dirty="0" smtClean="0">
                <a:latin typeface="Courier New" pitchFamily="49" charset="0"/>
              </a:rPr>
              <a:t>		   float y = x mod (π/2); </a:t>
            </a:r>
            <a:r>
              <a:rPr lang="en-GB" sz="2600" b="1" dirty="0" smtClean="0">
                <a:solidFill>
                  <a:schemeClr val="tx2"/>
                </a:solidFill>
                <a:latin typeface="Courier New" pitchFamily="49" charset="0"/>
              </a:rPr>
              <a:t>// reduction</a:t>
            </a:r>
          </a:p>
          <a:p>
            <a:pPr>
              <a:buNone/>
            </a:pPr>
            <a:r>
              <a:rPr lang="en-GB" sz="2600" b="1" dirty="0" smtClean="0">
                <a:latin typeface="Courier New" pitchFamily="49" charset="0"/>
              </a:rPr>
              <a:t>		   float r1 = c0*y*y+c1*y+c2;</a:t>
            </a:r>
          </a:p>
          <a:p>
            <a:pPr>
              <a:buNone/>
            </a:pPr>
            <a:r>
              <a:rPr lang="en-GB" sz="2600" b="1" dirty="0" smtClean="0">
                <a:latin typeface="Courier New" pitchFamily="49" charset="0"/>
              </a:rPr>
              <a:t>		   float r2 = c3*y*y+c4*y+c5;</a:t>
            </a:r>
          </a:p>
          <a:p>
            <a:pPr>
              <a:buNone/>
            </a:pPr>
            <a:r>
              <a:rPr lang="en-GB" sz="2600" b="1" dirty="0" smtClean="0">
                <a:latin typeface="Courier New" pitchFamily="49" charset="0"/>
              </a:rPr>
              <a:t>		   return (r1/r2);       </a:t>
            </a:r>
            <a:r>
              <a:rPr lang="en-GB" sz="2600" b="1" dirty="0" smtClean="0">
                <a:solidFill>
                  <a:schemeClr val="tx2"/>
                </a:solidFill>
                <a:latin typeface="Courier New" pitchFamily="49" charset="0"/>
              </a:rPr>
              <a:t>// rational approx.</a:t>
            </a:r>
          </a:p>
          <a:p>
            <a:pPr>
              <a:buNone/>
            </a:pPr>
            <a:r>
              <a:rPr lang="en-GB" sz="2600" b="1" dirty="0" smtClean="0">
                <a:latin typeface="Courier New" pitchFamily="49" charset="0"/>
              </a:rPr>
              <a:t>		}</a:t>
            </a:r>
          </a:p>
          <a:p>
            <a:pPr>
              <a:buNone/>
            </a:pPr>
            <a:endParaRPr lang="en-GB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GB" b="1" dirty="0" smtClean="0">
                <a:latin typeface="Courier New" pitchFamily="49" charset="0"/>
              </a:rPr>
              <a:t>c0-c5 </a:t>
            </a:r>
            <a:r>
              <a:rPr lang="en-GB" dirty="0" smtClean="0"/>
              <a:t>are coefficients of a rational approximation of </a:t>
            </a:r>
          </a:p>
          <a:p>
            <a:pPr>
              <a:buNone/>
            </a:pPr>
            <a:r>
              <a:rPr lang="en-GB" dirty="0" smtClean="0"/>
              <a:t>sin(x) in [0, π/2 ]. (note: no reconstruction is needed)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sin(x)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 / (0.5 </a:t>
            </a:r>
            <a:r>
              <a:rPr lang="en-GB" dirty="0" err="1" smtClean="0"/>
              <a:t>ln</a:t>
            </a:r>
            <a:r>
              <a:rPr lang="en-GB" dirty="0" smtClean="0"/>
              <a:t> 2) = N +  r/(0.5 </a:t>
            </a:r>
            <a:r>
              <a:rPr lang="en-GB" dirty="0" err="1" smtClean="0"/>
              <a:t>ln</a:t>
            </a:r>
            <a:r>
              <a:rPr lang="en-GB" dirty="0" smtClean="0"/>
              <a:t> 2)</a:t>
            </a:r>
          </a:p>
          <a:p>
            <a:r>
              <a:rPr lang="en-GB" dirty="0" smtClean="0"/>
              <a:t>x = N (0.5 </a:t>
            </a:r>
            <a:r>
              <a:rPr lang="en-GB" dirty="0" err="1" smtClean="0"/>
              <a:t>ln</a:t>
            </a:r>
            <a:r>
              <a:rPr lang="en-GB" dirty="0" smtClean="0"/>
              <a:t> 2) + r</a:t>
            </a:r>
          </a:p>
          <a:p>
            <a:r>
              <a:rPr lang="en-GB" dirty="0" smtClean="0"/>
              <a:t>exp(x) = 2^ (0.5 N) *exp(r)</a:t>
            </a:r>
            <a:endParaRPr lang="en-GB" sz="1600" dirty="0" smtClean="0"/>
          </a:p>
          <a:p>
            <a:r>
              <a:rPr lang="en-GB" dirty="0" smtClean="0">
                <a:solidFill>
                  <a:schemeClr val="tx2"/>
                </a:solidFill>
              </a:rPr>
              <a:t>Step 1: </a:t>
            </a:r>
          </a:p>
          <a:p>
            <a:pPr lvl="1"/>
            <a:r>
              <a:rPr lang="en-GB" dirty="0" smtClean="0"/>
              <a:t>N = integer quotient of x/(0.5 </a:t>
            </a:r>
            <a:r>
              <a:rPr lang="en-GB" dirty="0" err="1" smtClean="0"/>
              <a:t>ln</a:t>
            </a:r>
            <a:r>
              <a:rPr lang="en-GB" dirty="0" smtClean="0"/>
              <a:t> 2) </a:t>
            </a:r>
          </a:p>
          <a:p>
            <a:pPr lvl="1"/>
            <a:r>
              <a:rPr lang="en-GB" dirty="0" smtClean="0"/>
              <a:t>r = remainder of x/(0.5 </a:t>
            </a:r>
            <a:r>
              <a:rPr lang="en-GB" dirty="0" err="1" smtClean="0"/>
              <a:t>ln</a:t>
            </a:r>
            <a:r>
              <a:rPr lang="en-GB" dirty="0" smtClean="0"/>
              <a:t> 2)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Step 2: </a:t>
            </a:r>
          </a:p>
          <a:p>
            <a:pPr lvl="1"/>
            <a:r>
              <a:rPr lang="en-GB" dirty="0" smtClean="0"/>
              <a:t>Compute exp(r) by approximation (e.g. polynomial)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Step 3: </a:t>
            </a:r>
          </a:p>
          <a:p>
            <a:pPr lvl="1"/>
            <a:r>
              <a:rPr lang="en-GB" dirty="0" smtClean="0"/>
              <a:t>Compute exp(x) = 2^ (0.5 N) *exp(r) which is just a shift!!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f(x) = exp(x)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Polynomial and rational approximations</a:t>
            </a:r>
          </a:p>
          <a:p>
            <a:r>
              <a:rPr lang="en-GB" dirty="0" smtClean="0"/>
              <a:t>1 full lookup table</a:t>
            </a:r>
          </a:p>
          <a:p>
            <a:r>
              <a:rPr lang="en-GB" dirty="0" smtClean="0"/>
              <a:t>Bipartite tables (2 tables + 1 add/sub)</a:t>
            </a:r>
          </a:p>
          <a:p>
            <a:r>
              <a:rPr lang="en-GB" dirty="0" smtClean="0"/>
              <a:t>Piecewise affine approximation (tables + </a:t>
            </a:r>
            <a:r>
              <a:rPr lang="en-GB" dirty="0" err="1" smtClean="0"/>
              <a:t>mult</a:t>
            </a:r>
            <a:r>
              <a:rPr lang="en-GB" dirty="0" smtClean="0"/>
              <a:t>/add)</a:t>
            </a:r>
          </a:p>
          <a:p>
            <a:r>
              <a:rPr lang="en-GB" dirty="0" smtClean="0"/>
              <a:t>Shift-and-add methods (with small tables)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Step:  Approximations in [</a:t>
            </a:r>
            <a:r>
              <a:rPr lang="en-GB" dirty="0" err="1" smtClean="0"/>
              <a:t>a,b</a:t>
            </a:r>
            <a:r>
              <a:rPr lang="en-GB" dirty="0" smtClean="0"/>
              <a:t>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>
              <a:solidFill>
                <a:srgbClr val="660066"/>
              </a:solidFill>
            </a:endParaRPr>
          </a:p>
          <a:p>
            <a:endParaRPr lang="en-GB" b="1" dirty="0" smtClean="0">
              <a:solidFill>
                <a:srgbClr val="660066"/>
              </a:solidFill>
            </a:endParaRPr>
          </a:p>
          <a:p>
            <a:endParaRPr lang="en-GB" b="1" dirty="0" smtClean="0">
              <a:solidFill>
                <a:srgbClr val="660066"/>
              </a:solidFill>
            </a:endParaRPr>
          </a:p>
          <a:p>
            <a:endParaRPr lang="en-GB" b="1" dirty="0" smtClean="0">
              <a:solidFill>
                <a:srgbClr val="660066"/>
              </a:solidFill>
            </a:endParaRPr>
          </a:p>
          <a:p>
            <a:r>
              <a:rPr lang="en-GB" b="1" dirty="0" smtClean="0">
                <a:solidFill>
                  <a:srgbClr val="660066"/>
                </a:solidFill>
              </a:rPr>
              <a:t>Horner Rule</a:t>
            </a:r>
            <a:r>
              <a:rPr lang="en-GB" dirty="0" smtClean="0"/>
              <a:t> transforms polynomial into a “Multiply-Add Structure”</a:t>
            </a:r>
          </a:p>
          <a:p>
            <a:r>
              <a:rPr lang="en-GB" dirty="0" smtClean="0"/>
              <a:t>As a consequence, DSP Microprocessors have a Multiply-Add Instruction (</a:t>
            </a:r>
            <a:r>
              <a:rPr lang="en-GB" dirty="0" err="1" smtClean="0"/>
              <a:t>Madd</a:t>
            </a:r>
            <a:r>
              <a:rPr lang="en-GB" dirty="0" smtClean="0"/>
              <a:t>) by simply adding another row to an array multiplier.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Polynomials</a:t>
            </a:r>
            <a:endParaRPr lang="en-GB" dirty="0"/>
          </a:p>
        </p:txBody>
      </p:sp>
      <p:graphicFrame>
        <p:nvGraphicFramePr>
          <p:cNvPr id="1027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896839" y="1340768"/>
          <a:ext cx="5051425" cy="1281113"/>
        </p:xfrm>
        <a:graphic>
          <a:graphicData uri="http://schemas.openxmlformats.org/presentationml/2006/ole">
            <p:oleObj spid="_x0000_s1027" name="Equation" r:id="rId3" imgW="22478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Polynomial and Rational Approximation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D9C5-9C72-4C75-A1BC-B4986A40F6AC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0225" y="1556792"/>
          <a:ext cx="8180388" cy="1055687"/>
        </p:xfrm>
        <a:graphic>
          <a:graphicData uri="http://schemas.openxmlformats.org/presentationml/2006/ole">
            <p:oleObj spid="_x0000_s2050" name="Equation" r:id="rId3" imgW="8178480" imgH="1054080" progId="Equation.3">
              <p:embed/>
            </p:oleObj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95388" y="2512467"/>
            <a:ext cx="2587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/>
              <a:t>“Rational Approximation”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220072" y="2512467"/>
            <a:ext cx="2854437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/>
              <a:t>“Polynomial Approximation”</a:t>
            </a:r>
          </a:p>
        </p:txBody>
      </p:sp>
      <p:pic>
        <p:nvPicPr>
          <p:cNvPr id="9" name="Picture 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741" y="3634383"/>
            <a:ext cx="3963988" cy="2322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3473" y="3621683"/>
            <a:ext cx="3990975" cy="2338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ion 1 - MaxBlue">
  <a:themeElements>
    <a:clrScheme name="Maxeler">
      <a:dk1>
        <a:srgbClr val="000000"/>
      </a:dk1>
      <a:lt1>
        <a:srgbClr val="FFFFFF"/>
      </a:lt1>
      <a:dk2>
        <a:srgbClr val="535353"/>
      </a:dk2>
      <a:lt2>
        <a:srgbClr val="FFFFFF"/>
      </a:lt2>
      <a:accent1>
        <a:srgbClr val="005089"/>
      </a:accent1>
      <a:accent2>
        <a:srgbClr val="FFFFFF"/>
      </a:accent2>
      <a:accent3>
        <a:srgbClr val="A6A6A6"/>
      </a:accent3>
      <a:accent4>
        <a:srgbClr val="333333"/>
      </a:accent4>
      <a:accent5>
        <a:srgbClr val="000000"/>
      </a:accent5>
      <a:accent6>
        <a:srgbClr val="535353"/>
      </a:accent6>
      <a:hlink>
        <a:srgbClr val="0000FF"/>
      </a:hlink>
      <a:folHlink>
        <a:srgbClr val="800080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xBlue slides - wave footer">
  <a:themeElements>
    <a:clrScheme name="Maxeler">
      <a:dk1>
        <a:srgbClr val="333333"/>
      </a:dk1>
      <a:lt1>
        <a:srgbClr val="FFFFFF"/>
      </a:lt1>
      <a:dk2>
        <a:srgbClr val="005089"/>
      </a:dk2>
      <a:lt2>
        <a:srgbClr val="FFFFFF"/>
      </a:lt2>
      <a:accent1>
        <a:srgbClr val="A6A6A6"/>
      </a:accent1>
      <a:accent2>
        <a:srgbClr val="FFFFFF"/>
      </a:accent2>
      <a:accent3>
        <a:srgbClr val="005089"/>
      </a:accent3>
      <a:accent4>
        <a:srgbClr val="333333"/>
      </a:accent4>
      <a:accent5>
        <a:srgbClr val="000000"/>
      </a:accent5>
      <a:accent6>
        <a:srgbClr val="535353"/>
      </a:accent6>
      <a:hlink>
        <a:srgbClr val="0000FF"/>
      </a:hlink>
      <a:folHlink>
        <a:srgbClr val="800080"/>
      </a:folHlink>
    </a:clrScheme>
    <a:fontScheme name="Maxel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MaxTemplate_July15_2011</Template>
  <TotalTime>696</TotalTime>
  <Words>1156</Words>
  <Application>Microsoft Office PowerPoint</Application>
  <PresentationFormat>On-screen Show (4:3)</PresentationFormat>
  <Paragraphs>285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Section 1 - MaxBlue</vt:lpstr>
      <vt:lpstr>MaxBlue slides - wave footer</vt:lpstr>
      <vt:lpstr>Equation</vt:lpstr>
      <vt:lpstr>Slide 1</vt:lpstr>
      <vt:lpstr>Lecture Overview</vt:lpstr>
      <vt:lpstr>Motivation</vt:lpstr>
      <vt:lpstr>Evaluating Functions</vt:lpstr>
      <vt:lpstr>Example: sin(x)</vt:lpstr>
      <vt:lpstr>Example f(x) = exp(x)</vt:lpstr>
      <vt:lpstr>2nd Step:  Approximations in [a,b]</vt:lpstr>
      <vt:lpstr>Evaluating Polynomials</vt:lpstr>
      <vt:lpstr>Polynomial and Rational Approximation</vt:lpstr>
      <vt:lpstr>Finding the Coefficients</vt:lpstr>
      <vt:lpstr>Table-based Methods</vt:lpstr>
      <vt:lpstr>Bi-Partite Tables</vt:lpstr>
      <vt:lpstr>Symmetric Bipartite Tables Sizes </vt:lpstr>
      <vt:lpstr>Table + Multiply Add</vt:lpstr>
      <vt:lpstr>Shift-and-Add Methods</vt:lpstr>
      <vt:lpstr>CORDIC</vt:lpstr>
      <vt:lpstr>CORDIC on Xilinx XC4000</vt:lpstr>
      <vt:lpstr>Area-Time Tradeoff</vt:lpstr>
      <vt:lpstr>Summary</vt:lpstr>
      <vt:lpstr>Further Reading on Function Evaluation</vt:lpstr>
      <vt:lpstr>Exercises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 Collicutt</dc:creator>
  <cp:lastModifiedBy>oliver</cp:lastModifiedBy>
  <cp:revision>83</cp:revision>
  <dcterms:created xsi:type="dcterms:W3CDTF">2011-07-15T22:28:52Z</dcterms:created>
  <dcterms:modified xsi:type="dcterms:W3CDTF">2011-09-28T19:03:13Z</dcterms:modified>
</cp:coreProperties>
</file>