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9" r:id="rId3"/>
  </p:sldMasterIdLst>
  <p:notesMasterIdLst>
    <p:notesMasterId r:id="rId29"/>
  </p:notesMasterIdLst>
  <p:sldIdLst>
    <p:sldId id="267" r:id="rId4"/>
    <p:sldId id="359" r:id="rId5"/>
    <p:sldId id="327" r:id="rId6"/>
    <p:sldId id="360" r:id="rId7"/>
    <p:sldId id="329" r:id="rId8"/>
    <p:sldId id="353" r:id="rId9"/>
    <p:sldId id="363" r:id="rId10"/>
    <p:sldId id="361" r:id="rId11"/>
    <p:sldId id="355" r:id="rId12"/>
    <p:sldId id="356" r:id="rId13"/>
    <p:sldId id="367" r:id="rId14"/>
    <p:sldId id="362" r:id="rId15"/>
    <p:sldId id="289" r:id="rId16"/>
    <p:sldId id="334" r:id="rId17"/>
    <p:sldId id="368" r:id="rId18"/>
    <p:sldId id="291" r:id="rId19"/>
    <p:sldId id="366" r:id="rId20"/>
    <p:sldId id="335" r:id="rId21"/>
    <p:sldId id="357" r:id="rId22"/>
    <p:sldId id="372" r:id="rId23"/>
    <p:sldId id="369" r:id="rId24"/>
    <p:sldId id="364" r:id="rId25"/>
    <p:sldId id="365" r:id="rId26"/>
    <p:sldId id="370" r:id="rId27"/>
    <p:sldId id="3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270"/>
    <a:srgbClr val="D26E00"/>
    <a:srgbClr val="0000C3"/>
    <a:srgbClr val="4E5591"/>
    <a:srgbClr val="88B4C2"/>
    <a:srgbClr val="737373"/>
    <a:srgbClr val="54004A"/>
    <a:srgbClr val="688F29"/>
    <a:srgbClr val="DF9EC8"/>
    <a:srgbClr val="FFCD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2" autoAdjust="0"/>
  </p:normalViewPr>
  <p:slideViewPr>
    <p:cSldViewPr>
      <p:cViewPr varScale="1">
        <p:scale>
          <a:sx n="65" d="100"/>
          <a:sy n="65" d="100"/>
        </p:scale>
        <p:origin x="-18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498B1-DBA4-462D-AF78-5EF9A056FBDC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2BF07-5018-4829-BCDB-3778A5A697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784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E261F1-95A2-4FA8-8AF5-0E8C13F9429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948140" y="686536"/>
            <a:ext cx="4960119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3"/>
          <p:cNvSpPr>
            <a:spLocks noGrp="1" noChangeArrowheads="1"/>
          </p:cNvSpPr>
          <p:nvPr>
            <p:ph type="body"/>
          </p:nvPr>
        </p:nvSpPr>
        <p:spPr>
          <a:xfrm>
            <a:off x="685479" y="4344136"/>
            <a:ext cx="5485440" cy="411333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think this is confused.  Or maybe broken.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think the title of this slide is unhelpful?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E261F1-95A2-4FA8-8AF5-0E8C13F94291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948140" y="686536"/>
            <a:ext cx="4960119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3"/>
          <p:cNvSpPr>
            <a:spLocks noGrp="1" noChangeArrowheads="1"/>
          </p:cNvSpPr>
          <p:nvPr>
            <p:ph type="body"/>
          </p:nvPr>
        </p:nvSpPr>
        <p:spPr>
          <a:xfrm>
            <a:off x="685479" y="4344136"/>
            <a:ext cx="5485440" cy="411333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Removed: 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accent5"/>
                </a:solidFill>
              </a:rPr>
              <a:t>An array-access loop with stride-1 memory accesses</a:t>
            </a:r>
            <a:endParaRPr lang="en-GB" sz="800" b="1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GB" sz="800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Computation-to-</a:t>
            </a:r>
            <a:r>
              <a:rPr lang="en-GB" sz="1200" dirty="0" err="1" smtClean="0">
                <a:solidFill>
                  <a:schemeClr val="accent5"/>
                </a:solidFill>
              </a:rPr>
              <a:t>MemoryAccess</a:t>
            </a:r>
            <a:r>
              <a:rPr lang="en-GB" sz="1200" dirty="0" smtClean="0">
                <a:solidFill>
                  <a:schemeClr val="accent5"/>
                </a:solidFill>
              </a:rPr>
              <a:t> = 1 (bad, ~100 is good)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Bottleneck is “Memory Throughput”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Working set size = 0 (easy to fit inside the chip)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Note: Stream Loop is implicit in the </a:t>
            </a:r>
            <a:r>
              <a:rPr lang="en-GB" sz="1200" dirty="0" err="1" smtClean="0">
                <a:solidFill>
                  <a:schemeClr val="accent5"/>
                </a:solidFill>
              </a:rPr>
              <a:t>MaxCompiler</a:t>
            </a:r>
            <a:r>
              <a:rPr lang="en-GB" sz="1200" dirty="0" smtClean="0">
                <a:solidFill>
                  <a:schemeClr val="accent5"/>
                </a:solidFill>
              </a:rPr>
              <a:t> code</a:t>
            </a:r>
            <a:endParaRPr lang="en-US" sz="1200" dirty="0" smtClean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1200" b="1" dirty="0" smtClean="0">
                <a:solidFill>
                  <a:schemeClr val="accent5"/>
                </a:solidFill>
              </a:rPr>
              <a:t>Removed: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1200" b="1" dirty="0" smtClean="0">
                <a:solidFill>
                  <a:schemeClr val="accent5"/>
                </a:solidFill>
              </a:rPr>
              <a:t>An array-access loop with stride-1 memory accesses</a:t>
            </a:r>
            <a:endParaRPr lang="en-GB" sz="800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GB" sz="800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</a:t>
            </a:r>
            <a:r>
              <a:rPr lang="en-GB" sz="1200" b="1" dirty="0" smtClean="0">
                <a:solidFill>
                  <a:schemeClr val="tx2"/>
                </a:solidFill>
              </a:rPr>
              <a:t>Computation-to-</a:t>
            </a:r>
            <a:r>
              <a:rPr lang="en-GB" sz="1200" b="1" dirty="0" err="1" smtClean="0">
                <a:solidFill>
                  <a:schemeClr val="tx2"/>
                </a:solidFill>
              </a:rPr>
              <a:t>MemoryAccess</a:t>
            </a:r>
            <a:r>
              <a:rPr lang="en-GB" sz="1200" b="1" dirty="0" smtClean="0">
                <a:solidFill>
                  <a:schemeClr val="tx2"/>
                </a:solidFill>
              </a:rPr>
              <a:t> = 2 (still bad)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Bottleneck is “Memory Throughput”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b="1" dirty="0" smtClean="0">
                <a:solidFill>
                  <a:schemeClr val="tx2"/>
                </a:solidFill>
              </a:rPr>
              <a:t>Working set size = 1 (loop counter)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Note: Stream Loop is implicit in the </a:t>
            </a:r>
            <a:r>
              <a:rPr lang="en-GB" sz="1200" dirty="0" err="1" smtClean="0">
                <a:solidFill>
                  <a:schemeClr val="accent5"/>
                </a:solidFill>
              </a:rPr>
              <a:t>MaxCompiler</a:t>
            </a:r>
            <a:r>
              <a:rPr lang="en-GB" sz="1200" dirty="0" smtClean="0">
                <a:solidFill>
                  <a:schemeClr val="accent5"/>
                </a:solidFill>
              </a:rPr>
              <a:t> code</a:t>
            </a:r>
            <a:endParaRPr lang="en-US" sz="1200" dirty="0" smtClean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aseline="0" dirty="0" smtClean="0"/>
              <a:t> cloud should contain a cross-reference to the lecture or tutorial chapter on DRAM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Removed: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accent5"/>
                </a:solidFill>
              </a:rPr>
              <a:t>An array-access loop with stride-1 memory accesses</a:t>
            </a:r>
            <a:endParaRPr lang="en-GB" sz="800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GB" sz="800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</a:t>
            </a:r>
            <a:r>
              <a:rPr lang="en-GB" sz="1200" b="1" dirty="0" smtClean="0">
                <a:solidFill>
                  <a:schemeClr val="tx2"/>
                </a:solidFill>
              </a:rPr>
              <a:t>Computation-to-</a:t>
            </a:r>
            <a:r>
              <a:rPr lang="en-GB" sz="1200" b="1" dirty="0" err="1" smtClean="0">
                <a:solidFill>
                  <a:schemeClr val="tx2"/>
                </a:solidFill>
              </a:rPr>
              <a:t>MemoryAccess</a:t>
            </a:r>
            <a:r>
              <a:rPr lang="en-GB" sz="1200" b="1" dirty="0" smtClean="0">
                <a:solidFill>
                  <a:schemeClr val="tx2"/>
                </a:solidFill>
              </a:rPr>
              <a:t> = 2 (still bad)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Bottleneck is “Memory Throughput”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b="1" dirty="0" smtClean="0">
                <a:solidFill>
                  <a:schemeClr val="tx2"/>
                </a:solidFill>
              </a:rPr>
              <a:t>Working set size = 1 (loop counter)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 Note: Stream Loop is implicit in the </a:t>
            </a:r>
            <a:r>
              <a:rPr lang="en-GB" sz="1200" dirty="0" err="1" smtClean="0">
                <a:solidFill>
                  <a:schemeClr val="accent5"/>
                </a:solidFill>
              </a:rPr>
              <a:t>MaxCompiler</a:t>
            </a:r>
            <a:r>
              <a:rPr lang="en-GB" sz="1200" dirty="0" smtClean="0">
                <a:solidFill>
                  <a:schemeClr val="accent5"/>
                </a:solidFill>
              </a:rPr>
              <a:t> code</a:t>
            </a:r>
            <a:endParaRPr lang="en-US" sz="1200" dirty="0" smtClean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E261F1-95A2-4FA8-8AF5-0E8C13F9429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948140" y="686536"/>
            <a:ext cx="4960119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88" name="Text Box 3"/>
          <p:cNvSpPr>
            <a:spLocks noGrp="1" noChangeArrowheads="1"/>
          </p:cNvSpPr>
          <p:nvPr>
            <p:ph type="body"/>
          </p:nvPr>
        </p:nvSpPr>
        <p:spPr>
          <a:xfrm>
            <a:off x="685479" y="4344136"/>
            <a:ext cx="5485440" cy="411333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only need to</a:t>
            </a:r>
            <a:r>
              <a:rPr lang="en-GB" baseline="0" dirty="0" smtClean="0"/>
              <a:t> generate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and j if you need them.  So no counters are needed in</a:t>
            </a:r>
          </a:p>
          <a:p>
            <a:endParaRPr lang="en-GB" baseline="0" dirty="0" smtClean="0"/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for (</a:t>
            </a:r>
            <a:r>
              <a:rPr lang="en-GB" dirty="0" err="1" smtClean="0">
                <a:latin typeface="Courier New" pitchFamily="49" charset="0"/>
              </a:rPr>
              <a:t>int</a:t>
            </a:r>
            <a:r>
              <a:rPr lang="en-GB" dirty="0" smtClean="0">
                <a:latin typeface="Courier New" pitchFamily="49" charset="0"/>
              </a:rPr>
              <a:t> </a:t>
            </a:r>
            <a:r>
              <a:rPr lang="en-GB" dirty="0" err="1" smtClean="0">
                <a:latin typeface="Courier New" pitchFamily="49" charset="0"/>
              </a:rPr>
              <a:t>i</a:t>
            </a:r>
            <a:r>
              <a:rPr lang="en-GB" dirty="0" smtClean="0">
                <a:latin typeface="Courier New" pitchFamily="49" charset="0"/>
              </a:rPr>
              <a:t>=0; </a:t>
            </a:r>
            <a:r>
              <a:rPr lang="en-GB" dirty="0" err="1" smtClean="0">
                <a:latin typeface="Courier New" pitchFamily="49" charset="0"/>
              </a:rPr>
              <a:t>i</a:t>
            </a:r>
            <a:r>
              <a:rPr lang="en-GB" dirty="0" smtClean="0">
                <a:latin typeface="Courier New" pitchFamily="49" charset="0"/>
              </a:rPr>
              <a:t>&lt;N; ++</a:t>
            </a:r>
            <a:r>
              <a:rPr lang="en-GB" dirty="0" err="1" smtClean="0">
                <a:latin typeface="Courier New" pitchFamily="49" charset="0"/>
              </a:rPr>
              <a:t>i</a:t>
            </a:r>
            <a:r>
              <a:rPr lang="en-GB" dirty="0" smtClean="0">
                <a:latin typeface="Courier New" pitchFamily="49" charset="0"/>
              </a:rPr>
              <a:t>) {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	for (</a:t>
            </a:r>
            <a:r>
              <a:rPr lang="en-GB" dirty="0" err="1" smtClean="0">
                <a:latin typeface="Courier New" pitchFamily="49" charset="0"/>
              </a:rPr>
              <a:t>int</a:t>
            </a:r>
            <a:r>
              <a:rPr lang="en-GB" dirty="0" smtClean="0">
                <a:latin typeface="Courier New" pitchFamily="49" charset="0"/>
              </a:rPr>
              <a:t> j=0; j&lt;M; ++j) {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		B[count] = A[count]*2;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		count += 1;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	}</a:t>
            </a:r>
          </a:p>
          <a:p>
            <a:r>
              <a:rPr lang="en-GB" dirty="0" smtClean="0"/>
              <a:t>}</a:t>
            </a:r>
          </a:p>
          <a:p>
            <a:endParaRPr lang="en-GB" dirty="0" smtClean="0"/>
          </a:p>
          <a:p>
            <a:r>
              <a:rPr lang="en-GB" dirty="0" smtClean="0"/>
              <a:t>Removed: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accent5"/>
                </a:solidFill>
              </a:rPr>
              <a:t>An array-access loop with stride-1 memory accesses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accent3"/>
                </a:solidFill>
              </a:rPr>
              <a:t>  Computation-to-</a:t>
            </a:r>
            <a:r>
              <a:rPr lang="en-GB" sz="1200" b="1" dirty="0" err="1" smtClean="0">
                <a:solidFill>
                  <a:schemeClr val="accent3"/>
                </a:solidFill>
              </a:rPr>
              <a:t>MemoryAccess</a:t>
            </a:r>
            <a:r>
              <a:rPr lang="en-GB" sz="1200" b="1" dirty="0" smtClean="0">
                <a:solidFill>
                  <a:schemeClr val="accent3"/>
                </a:solidFill>
              </a:rPr>
              <a:t> = 3 (still bad)</a:t>
            </a:r>
            <a:endParaRPr lang="en-GB" sz="12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accent3"/>
                </a:solidFill>
              </a:rPr>
              <a:t>  Working set size = 2 (loop counters)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Removed: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tx2"/>
                </a:solidFill>
              </a:rPr>
              <a:t> Array-access (</a:t>
            </a:r>
            <a:r>
              <a:rPr lang="en-GB" sz="1200" b="1" dirty="0" err="1" smtClean="0">
                <a:solidFill>
                  <a:schemeClr val="tx2"/>
                </a:solidFill>
              </a:rPr>
              <a:t>i</a:t>
            </a:r>
            <a:r>
              <a:rPr lang="en-GB" sz="1200" b="1" dirty="0" smtClean="0">
                <a:solidFill>
                  <a:schemeClr val="tx2"/>
                </a:solidFill>
              </a:rPr>
              <a:t>) &amp; Loop-carried dependency (v)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tx2"/>
                </a:solidFill>
              </a:rPr>
              <a:t>  Computation-to-</a:t>
            </a:r>
            <a:r>
              <a:rPr lang="en-GB" sz="1200" b="1" dirty="0" err="1" smtClean="0">
                <a:solidFill>
                  <a:schemeClr val="tx2"/>
                </a:solidFill>
              </a:rPr>
              <a:t>MemoryAccess</a:t>
            </a:r>
            <a:r>
              <a:rPr lang="en-GB" sz="1200" b="1" dirty="0" smtClean="0">
                <a:solidFill>
                  <a:schemeClr val="tx2"/>
                </a:solidFill>
              </a:rPr>
              <a:t> = 12 (better)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tx2"/>
                </a:solidFill>
              </a:rPr>
              <a:t>  Working set size = 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E261F1-95A2-4FA8-8AF5-0E8C13F94291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948140" y="686536"/>
            <a:ext cx="4960119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3"/>
          <p:cNvSpPr>
            <a:spLocks noGrp="1" noChangeArrowheads="1"/>
          </p:cNvSpPr>
          <p:nvPr>
            <p:ph type="body"/>
          </p:nvPr>
        </p:nvSpPr>
        <p:spPr>
          <a:xfrm>
            <a:off x="685479" y="4344136"/>
            <a:ext cx="5485440" cy="411333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" y="1892778"/>
            <a:ext cx="4677687" cy="214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" y="1892778"/>
            <a:ext cx="4677687" cy="214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2-MaxBlue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E2A2-5F50-45A9-B0ED-7EB9A391C6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3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9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3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MaxAcademy</a:t>
            </a:r>
            <a:r>
              <a:rPr lang="en-GB" dirty="0" smtClean="0"/>
              <a:t> Lecture Series – V1.0, September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Loops and cyclic graphs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1" descr="Fig_unroll_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07032"/>
            <a:ext cx="27178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79289" y="1305149"/>
            <a:ext cx="5092700" cy="21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for (</a:t>
            </a:r>
            <a:r>
              <a:rPr lang="en-GB" sz="1600" dirty="0" err="1" smtClean="0">
                <a:latin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</a:rPr>
              <a:t> = 0; ; </a:t>
            </a:r>
            <a:r>
              <a:rPr lang="en-GB" sz="1600" dirty="0" err="1" smtClean="0">
                <a:latin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</a:rPr>
              <a:t> += 1)  {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   float d = input[count];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   float v = 2.91 – 2.0*d;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   for (</a:t>
            </a:r>
            <a:r>
              <a:rPr lang="en-GB" sz="1600" dirty="0" err="1" smtClean="0">
                <a:latin typeface="Courier New" pitchFamily="49" charset="0"/>
              </a:rPr>
              <a:t>iter</a:t>
            </a:r>
            <a:r>
              <a:rPr lang="en-GB" sz="1600" dirty="0" smtClean="0">
                <a:latin typeface="Courier New" pitchFamily="49" charset="0"/>
              </a:rPr>
              <a:t>=0; </a:t>
            </a:r>
            <a:r>
              <a:rPr lang="en-GB" sz="1600" dirty="0" err="1" smtClean="0">
                <a:latin typeface="Courier New" pitchFamily="49" charset="0"/>
              </a:rPr>
              <a:t>iter</a:t>
            </a:r>
            <a:r>
              <a:rPr lang="en-GB" sz="1600" dirty="0" smtClean="0">
                <a:latin typeface="Courier New" pitchFamily="49" charset="0"/>
              </a:rPr>
              <a:t> &lt; 4; </a:t>
            </a:r>
            <a:r>
              <a:rPr lang="en-GB" sz="1600" dirty="0" err="1" smtClean="0">
                <a:latin typeface="Courier New" pitchFamily="49" charset="0"/>
              </a:rPr>
              <a:t>iter</a:t>
            </a:r>
            <a:r>
              <a:rPr lang="en-GB" sz="1600" dirty="0" smtClean="0">
                <a:latin typeface="Courier New" pitchFamily="49" charset="0"/>
              </a:rPr>
              <a:t> += 1) 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	    v = v * (2.0 - d * v);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   output[</a:t>
            </a:r>
            <a:r>
              <a:rPr lang="en-GB" sz="1600" dirty="0" err="1" smtClean="0">
                <a:latin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</a:rPr>
              <a:t>] = v;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GB" sz="1600" dirty="0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 Unrolling with Dependence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3576" y="3429000"/>
            <a:ext cx="518953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d = </a:t>
            </a:r>
            <a:r>
              <a:rPr lang="en-GB" sz="1600" dirty="0" err="1" smtClean="0">
                <a:solidFill>
                  <a:schemeClr val="accent5"/>
                </a:solidFill>
              </a:rPr>
              <a:t>io.input</a:t>
            </a:r>
            <a:r>
              <a:rPr lang="en-GB" sz="1600" dirty="0" smtClean="0">
                <a:solidFill>
                  <a:schemeClr val="accent5"/>
                </a:solidFill>
              </a:rPr>
              <a:t>(”d”, </a:t>
            </a:r>
            <a:r>
              <a:rPr lang="en-GB" sz="1600" dirty="0" err="1" smtClean="0">
                <a:solidFill>
                  <a:schemeClr val="accent5"/>
                </a:solidFill>
              </a:rPr>
              <a:t>hwFloat</a:t>
            </a:r>
            <a:r>
              <a:rPr lang="en-GB" sz="1600" dirty="0" smtClean="0">
                <a:solidFill>
                  <a:schemeClr val="accent5"/>
                </a:solidFill>
              </a:rPr>
              <a:t>(8, 24));</a:t>
            </a:r>
          </a:p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TWO= constant.var(</a:t>
            </a:r>
            <a:r>
              <a:rPr lang="en-GB" sz="1600" dirty="0" err="1" smtClean="0">
                <a:solidFill>
                  <a:schemeClr val="accent5"/>
                </a:solidFill>
              </a:rPr>
              <a:t>hwFloat</a:t>
            </a:r>
            <a:r>
              <a:rPr lang="en-GB" sz="1600" dirty="0" smtClean="0">
                <a:solidFill>
                  <a:schemeClr val="accent5"/>
                </a:solidFill>
              </a:rPr>
              <a:t>(8,24), 2.0);</a:t>
            </a:r>
          </a:p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v = constant.var(</a:t>
            </a:r>
            <a:r>
              <a:rPr lang="en-GB" sz="1600" dirty="0" err="1" smtClean="0">
                <a:solidFill>
                  <a:schemeClr val="accent5"/>
                </a:solidFill>
              </a:rPr>
              <a:t>hwFloat</a:t>
            </a:r>
            <a:r>
              <a:rPr lang="en-GB" sz="1600" dirty="0" smtClean="0">
                <a:solidFill>
                  <a:schemeClr val="accent5"/>
                </a:solidFill>
              </a:rPr>
              <a:t>(8,24), 2.91) − TWO*d;</a:t>
            </a:r>
          </a:p>
          <a:p>
            <a:pPr>
              <a:lnSpc>
                <a:spcPct val="80000"/>
              </a:lnSpc>
            </a:pPr>
            <a:endParaRPr lang="en-GB" sz="1600" dirty="0" smtClean="0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600" dirty="0" smtClean="0">
                <a:solidFill>
                  <a:schemeClr val="accent5"/>
                </a:solidFill>
              </a:rPr>
              <a:t>for ( </a:t>
            </a:r>
            <a:r>
              <a:rPr lang="en-GB" sz="1600" dirty="0" err="1" smtClean="0">
                <a:solidFill>
                  <a:schemeClr val="accent5"/>
                </a:solidFill>
              </a:rPr>
              <a:t>int</a:t>
            </a:r>
            <a:r>
              <a:rPr lang="en-GB" sz="1600" dirty="0" smtClean="0">
                <a:solidFill>
                  <a:schemeClr val="accent5"/>
                </a:solidFill>
              </a:rPr>
              <a:t> iteration = 0; iteration &lt; 4; iteration += 1) {</a:t>
            </a:r>
          </a:p>
          <a:p>
            <a:pPr>
              <a:lnSpc>
                <a:spcPct val="80000"/>
              </a:lnSpc>
            </a:pPr>
            <a:r>
              <a:rPr lang="en-GB" sz="1600" dirty="0" smtClean="0">
                <a:solidFill>
                  <a:schemeClr val="accent5"/>
                </a:solidFill>
              </a:rPr>
              <a:t>	v = v*TWO− d*v;</a:t>
            </a:r>
          </a:p>
          <a:p>
            <a:pPr>
              <a:lnSpc>
                <a:spcPct val="80000"/>
              </a:lnSpc>
            </a:pPr>
            <a:r>
              <a:rPr lang="en-GB" sz="1600" dirty="0" smtClean="0">
                <a:solidFill>
                  <a:schemeClr val="accent5"/>
                </a:solidFill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chemeClr val="accent5"/>
                </a:solidFill>
              </a:rPr>
              <a:t>io.output</a:t>
            </a:r>
            <a:r>
              <a:rPr lang="en-GB" sz="1600" dirty="0" smtClean="0">
                <a:solidFill>
                  <a:schemeClr val="accent5"/>
                </a:solidFill>
              </a:rPr>
              <a:t>(”output” , v, </a:t>
            </a:r>
            <a:r>
              <a:rPr lang="en-GB" sz="1600" dirty="0" err="1" smtClean="0">
                <a:solidFill>
                  <a:schemeClr val="accent5"/>
                </a:solidFill>
              </a:rPr>
              <a:t>hwFloat</a:t>
            </a:r>
            <a:r>
              <a:rPr lang="en-GB" sz="1600" dirty="0" smtClean="0">
                <a:solidFill>
                  <a:schemeClr val="accent5"/>
                </a:solidFill>
              </a:rPr>
              <a:t>(8, 24));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289" y="5517232"/>
            <a:ext cx="676592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99304" y="249289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72088" y="2492896"/>
            <a:ext cx="360040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1" descr="Fig_unroll_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07032"/>
            <a:ext cx="27178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79289" y="1305149"/>
            <a:ext cx="5092700" cy="21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for (</a:t>
            </a:r>
            <a:r>
              <a:rPr lang="en-GB" sz="1600" dirty="0" err="1" smtClean="0">
                <a:latin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</a:rPr>
              <a:t> = 0; ; </a:t>
            </a:r>
            <a:r>
              <a:rPr lang="en-GB" sz="1600" dirty="0" err="1" smtClean="0">
                <a:latin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</a:rPr>
              <a:t> += 1)  {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   float d = input[count];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   float v = 2.91 – 2.0*d;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   for (</a:t>
            </a:r>
            <a:r>
              <a:rPr lang="en-GB" sz="1600" dirty="0" err="1" smtClean="0">
                <a:latin typeface="Courier New" pitchFamily="49" charset="0"/>
              </a:rPr>
              <a:t>iter</a:t>
            </a:r>
            <a:r>
              <a:rPr lang="en-GB" sz="1600" dirty="0" smtClean="0">
                <a:latin typeface="Courier New" pitchFamily="49" charset="0"/>
              </a:rPr>
              <a:t>=0; </a:t>
            </a:r>
            <a:r>
              <a:rPr lang="en-GB" sz="1600" dirty="0" err="1" smtClean="0">
                <a:latin typeface="Courier New" pitchFamily="49" charset="0"/>
              </a:rPr>
              <a:t>iter</a:t>
            </a:r>
            <a:r>
              <a:rPr lang="en-GB" sz="1600" dirty="0" smtClean="0">
                <a:latin typeface="Courier New" pitchFamily="49" charset="0"/>
              </a:rPr>
              <a:t> &lt; 4; </a:t>
            </a:r>
            <a:r>
              <a:rPr lang="en-GB" sz="1600" dirty="0" err="1" smtClean="0">
                <a:latin typeface="Courier New" pitchFamily="49" charset="0"/>
              </a:rPr>
              <a:t>iter</a:t>
            </a:r>
            <a:r>
              <a:rPr lang="en-GB" sz="1600" dirty="0" smtClean="0">
                <a:latin typeface="Courier New" pitchFamily="49" charset="0"/>
              </a:rPr>
              <a:t> += 1) 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	    v = v * (2.0 - d * v);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   output[</a:t>
            </a:r>
            <a:r>
              <a:rPr lang="en-GB" sz="1600" dirty="0" err="1" smtClean="0">
                <a:latin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</a:rPr>
              <a:t>] = v;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Courier New" pitchFamily="49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GB" sz="1600" dirty="0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 Unrolling with Dependence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3576" y="3429000"/>
            <a:ext cx="518953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d = </a:t>
            </a:r>
            <a:r>
              <a:rPr lang="en-GB" sz="1600" dirty="0" err="1" smtClean="0">
                <a:solidFill>
                  <a:schemeClr val="accent5"/>
                </a:solidFill>
              </a:rPr>
              <a:t>io.input</a:t>
            </a:r>
            <a:r>
              <a:rPr lang="en-GB" sz="1600" dirty="0" smtClean="0">
                <a:solidFill>
                  <a:schemeClr val="accent5"/>
                </a:solidFill>
              </a:rPr>
              <a:t>(”d”, </a:t>
            </a:r>
            <a:r>
              <a:rPr lang="en-GB" sz="1600" dirty="0" err="1" smtClean="0">
                <a:solidFill>
                  <a:schemeClr val="accent5"/>
                </a:solidFill>
              </a:rPr>
              <a:t>hwFloat</a:t>
            </a:r>
            <a:r>
              <a:rPr lang="en-GB" sz="1600" dirty="0" smtClean="0">
                <a:solidFill>
                  <a:schemeClr val="accent5"/>
                </a:solidFill>
              </a:rPr>
              <a:t>(8, 24));</a:t>
            </a:r>
          </a:p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TWO= constant.var(</a:t>
            </a:r>
            <a:r>
              <a:rPr lang="en-GB" sz="1600" dirty="0" err="1" smtClean="0">
                <a:solidFill>
                  <a:schemeClr val="accent5"/>
                </a:solidFill>
              </a:rPr>
              <a:t>hwFloat</a:t>
            </a:r>
            <a:r>
              <a:rPr lang="en-GB" sz="1600" dirty="0" smtClean="0">
                <a:solidFill>
                  <a:schemeClr val="accent5"/>
                </a:solidFill>
              </a:rPr>
              <a:t>(8,24), 2.0);</a:t>
            </a:r>
          </a:p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v = constant.var(</a:t>
            </a:r>
            <a:r>
              <a:rPr lang="en-GB" sz="1600" dirty="0" err="1" smtClean="0">
                <a:solidFill>
                  <a:schemeClr val="accent5"/>
                </a:solidFill>
              </a:rPr>
              <a:t>hwFloat</a:t>
            </a:r>
            <a:r>
              <a:rPr lang="en-GB" sz="1600" dirty="0" smtClean="0">
                <a:solidFill>
                  <a:schemeClr val="accent5"/>
                </a:solidFill>
              </a:rPr>
              <a:t>(8,24), 2.91) − TWO*d;</a:t>
            </a:r>
          </a:p>
          <a:p>
            <a:pPr>
              <a:lnSpc>
                <a:spcPct val="80000"/>
              </a:lnSpc>
            </a:pPr>
            <a:endParaRPr lang="en-GB" sz="1600" dirty="0" smtClean="0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600" dirty="0" smtClean="0">
                <a:solidFill>
                  <a:schemeClr val="accent5"/>
                </a:solidFill>
              </a:rPr>
              <a:t>for ( </a:t>
            </a:r>
            <a:r>
              <a:rPr lang="en-GB" sz="1600" dirty="0" err="1" smtClean="0">
                <a:solidFill>
                  <a:schemeClr val="accent5"/>
                </a:solidFill>
              </a:rPr>
              <a:t>int</a:t>
            </a:r>
            <a:r>
              <a:rPr lang="en-GB" sz="1600" dirty="0" smtClean="0">
                <a:solidFill>
                  <a:schemeClr val="accent5"/>
                </a:solidFill>
              </a:rPr>
              <a:t> iteration = 0; iteration &lt; 4; iteration += 1) {</a:t>
            </a:r>
          </a:p>
          <a:p>
            <a:pPr>
              <a:lnSpc>
                <a:spcPct val="80000"/>
              </a:lnSpc>
            </a:pPr>
            <a:r>
              <a:rPr lang="en-GB" sz="1600" dirty="0" smtClean="0">
                <a:solidFill>
                  <a:schemeClr val="accent5"/>
                </a:solidFill>
              </a:rPr>
              <a:t>	v = v*TWO− d*v;</a:t>
            </a:r>
          </a:p>
          <a:p>
            <a:pPr>
              <a:lnSpc>
                <a:spcPct val="80000"/>
              </a:lnSpc>
            </a:pPr>
            <a:r>
              <a:rPr lang="en-GB" sz="1600" dirty="0" smtClean="0">
                <a:solidFill>
                  <a:schemeClr val="accent5"/>
                </a:solidFill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chemeClr val="accent5"/>
                </a:solidFill>
              </a:rPr>
              <a:t>io.output</a:t>
            </a:r>
            <a:r>
              <a:rPr lang="en-GB" sz="1600" dirty="0" smtClean="0">
                <a:solidFill>
                  <a:schemeClr val="accent5"/>
                </a:solidFill>
              </a:rPr>
              <a:t>(”output” , v, </a:t>
            </a:r>
            <a:r>
              <a:rPr lang="en-GB" sz="1600" dirty="0" err="1" smtClean="0">
                <a:solidFill>
                  <a:schemeClr val="accent5"/>
                </a:solidFill>
              </a:rPr>
              <a:t>hwFloat</a:t>
            </a:r>
            <a:r>
              <a:rPr lang="en-GB" sz="1600" dirty="0" smtClean="0">
                <a:solidFill>
                  <a:schemeClr val="accent5"/>
                </a:solidFill>
              </a:rPr>
              <a:t>(8, 24));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289" y="5661248"/>
            <a:ext cx="676592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tx2"/>
                </a:solidFill>
              </a:rPr>
              <a:t>T</a:t>
            </a:r>
            <a:r>
              <a:rPr lang="en-GB" sz="2400" b="1" dirty="0" smtClean="0">
                <a:solidFill>
                  <a:schemeClr val="tx2"/>
                </a:solidFill>
              </a:rPr>
              <a:t>he software loop has a cyclic dependence (v)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But the unrolled </a:t>
            </a:r>
            <a:r>
              <a:rPr lang="en-GB" sz="2400" b="1" dirty="0" err="1" smtClean="0">
                <a:solidFill>
                  <a:schemeClr val="tx2"/>
                </a:solidFill>
              </a:rPr>
              <a:t>datapath</a:t>
            </a:r>
            <a:r>
              <a:rPr lang="en-GB" sz="2400" b="1" dirty="0" smtClean="0">
                <a:solidFill>
                  <a:schemeClr val="tx2"/>
                </a:solidFill>
              </a:rPr>
              <a:t> is acyclic</a:t>
            </a:r>
          </a:p>
          <a:p>
            <a:pPr>
              <a:defRPr/>
            </a:pPr>
            <a:endParaRPr lang="en-GB" sz="2400" b="1" dirty="0">
              <a:solidFill>
                <a:schemeClr val="accent3"/>
              </a:solidFill>
            </a:endParaRPr>
          </a:p>
        </p:txBody>
      </p:sp>
      <p:cxnSp>
        <p:nvCxnSpPr>
          <p:cNvPr id="8" name="Curved Connector 7"/>
          <p:cNvCxnSpPr>
            <a:stCxn id="10" idx="1"/>
            <a:endCxn id="5" idx="7"/>
          </p:cNvCxnSpPr>
          <p:nvPr/>
        </p:nvCxnSpPr>
        <p:spPr>
          <a:xfrm rot="16200000" flipV="1">
            <a:off x="2015716" y="2409308"/>
            <a:ext cx="12700" cy="272630"/>
          </a:xfrm>
          <a:prstGeom prst="curvedConnector3">
            <a:avLst>
              <a:gd name="adj1" fmla="val 221517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2015716" y="2663894"/>
            <a:ext cx="12700" cy="272630"/>
          </a:xfrm>
          <a:prstGeom prst="curvedConnector3">
            <a:avLst>
              <a:gd name="adj1" fmla="val 221517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12116" y="2793139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512116" y="3741454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512116" y="4689769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99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94FE2A7-8752-4214-BD82-EBD7C52818F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Overview of Accelerating Loops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9769"/>
            <a:ext cx="8229600" cy="5001419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Classifying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Attributes and measures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Simple Fixed Length Stream Loops 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Example vector add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Custom memory controllers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Nested Loops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Counter chains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Streaming and unrolling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How to avoid cyclic graphs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C3"/>
                </a:solidFill>
              </a:rPr>
              <a:t>Variable Length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rgbClr val="0000C3"/>
                </a:solidFill>
              </a:rPr>
              <a:t>Convert to fixed length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Loops </a:t>
            </a:r>
            <a:r>
              <a:rPr lang="en-GB" dirty="0"/>
              <a:t>with dependence cycles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How to build cyclic data-flow graphs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How to exploit pipelining in cyclic graphs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656" y="274638"/>
            <a:ext cx="8219256" cy="994122"/>
          </a:xfrm>
        </p:spPr>
        <p:txBody>
          <a:bodyPr/>
          <a:lstStyle/>
          <a:p>
            <a:r>
              <a:rPr lang="en-GB" dirty="0" smtClean="0"/>
              <a:t>Variable Length Loop</a:t>
            </a:r>
            <a:endParaRPr lang="en-GB" dirty="0"/>
          </a:p>
        </p:txBody>
      </p: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750194" y="978520"/>
            <a:ext cx="5729287" cy="1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for (count=0; ; count += 1) {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>
                <a:latin typeface="Courier New" pitchFamily="49" charset="0"/>
                <a:cs typeface="Courier New" pitchFamily="49" charset="0"/>
              </a:rPr>
              <a:t> d = input[count];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>
                <a:latin typeface="Courier New" pitchFamily="49" charset="0"/>
                <a:cs typeface="Courier New" pitchFamily="49" charset="0"/>
              </a:rPr>
              <a:t> shift = 0;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GB" sz="1500" dirty="0">
                <a:latin typeface="Courier New" pitchFamily="49" charset="0"/>
                <a:cs typeface="Courier New" pitchFamily="49" charset="0"/>
              </a:rPr>
              <a:t> (d != 0 &amp;&amp; ((d &amp; 0x3FF) != 0x291)) {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   shift = shift + 1;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   d = d &gt;&gt; 1;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  output[count] = shift;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4" name="TextBox 6"/>
          <p:cNvSpPr txBox="1">
            <a:spLocks noChangeArrowheads="1"/>
          </p:cNvSpPr>
          <p:nvPr/>
        </p:nvSpPr>
        <p:spPr bwMode="auto">
          <a:xfrm>
            <a:off x="651198" y="2989064"/>
            <a:ext cx="762870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converted to fixed length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for (count=0; ; count += 1) {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d = input[</a:t>
            </a:r>
            <a:r>
              <a:rPr lang="en-GB" sz="15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counCt</a:t>
            </a: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shift = 0;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finished = false;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GB" sz="15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GB" sz="15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&lt; 22; ++</a:t>
            </a:r>
            <a:r>
              <a:rPr lang="en-GB" sz="15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5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condition = (d != 0 &amp;&amp; ((d &amp; 0x3FF) != 0x291));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finished = condition ? true : finished; // loop-carried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shift = finished ? shift : shift + 1;   // dependencies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d = d &gt;&gt; 1;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output[count] = shift;</a:t>
            </a: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143000" y="2629024"/>
            <a:ext cx="835838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GB" sz="2000" dirty="0"/>
              <a:t>What do we do with a while loop (or a loop with a “break”)?</a:t>
            </a:r>
            <a:endParaRPr lang="en-US" sz="2000" dirty="0"/>
          </a:p>
        </p:txBody>
      </p:sp>
      <p:sp>
        <p:nvSpPr>
          <p:cNvPr id="66" name="TextBox 6"/>
          <p:cNvSpPr txBox="1">
            <a:spLocks noChangeArrowheads="1"/>
          </p:cNvSpPr>
          <p:nvPr/>
        </p:nvSpPr>
        <p:spPr bwMode="auto">
          <a:xfrm>
            <a:off x="70992" y="5365328"/>
            <a:ext cx="843198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US" sz="2000" dirty="0"/>
              <a:t>Find maximum number of iterations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000" i="1" dirty="0"/>
              <a:t>Predicate</a:t>
            </a:r>
            <a:r>
              <a:rPr lang="en-US" sz="2000" dirty="0"/>
              <a:t> execution of loop body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000" dirty="0"/>
              <a:t>Using a </a:t>
            </a:r>
            <a:r>
              <a:rPr lang="en-US" sz="2000" dirty="0" err="1"/>
              <a:t>bool</a:t>
            </a:r>
            <a:r>
              <a:rPr lang="en-US" sz="2000" dirty="0"/>
              <a:t> that is set to false when the while loop condition fails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5992075"/>
              </p:ext>
            </p:extLst>
          </p:nvPr>
        </p:nvGraphicFramePr>
        <p:xfrm>
          <a:off x="7524328" y="44624"/>
          <a:ext cx="1463824" cy="433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83704"/>
                <a:gridCol w="336376"/>
                <a:gridCol w="383704"/>
              </a:tblGrid>
              <a:tr h="10344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</a:t>
                      </a:r>
                      <a:endParaRPr lang="en-US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Condition</a:t>
                      </a:r>
                      <a:endParaRPr lang="en-US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Finished</a:t>
                      </a:r>
                      <a:endParaRPr lang="en-US" sz="1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shift</a:t>
                      </a:r>
                      <a:endParaRPr lang="en-US" sz="1800" dirty="0"/>
                    </a:p>
                  </a:txBody>
                  <a:tcPr vert="vert270" anchor="ctr"/>
                </a:tc>
              </a:tr>
              <a:tr h="36719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719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719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6719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6719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67198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7198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7198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7198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73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ig_predicated_unroll_graph.png"/>
          <p:cNvPicPr>
            <a:picLocks noChangeAspect="1"/>
          </p:cNvPicPr>
          <p:nvPr/>
        </p:nvPicPr>
        <p:blipFill>
          <a:blip r:embed="rId2" cstate="print"/>
          <a:srcRect b="2514"/>
          <a:stretch>
            <a:fillRect/>
          </a:stretch>
        </p:blipFill>
        <p:spPr bwMode="auto">
          <a:xfrm>
            <a:off x="5940152" y="714347"/>
            <a:ext cx="2828925" cy="55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 Length Loop – in hardware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5456" y="1124744"/>
            <a:ext cx="5896744" cy="5733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for (count=0; ; count += 1)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d = input[count];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shift = 0;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bool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finished = false;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for (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0;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&lt; 22; ++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bool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condition=(d!=0&amp;&amp;((d&amp;0x3FF)!=0x291));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finished = condition ? true : finished;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shift = finished ? shift : shift + 1;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d = d &gt;&gt;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output[count] = shift;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 =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io.input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(”d”,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hwUInt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(32));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= constant.var(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hwUInt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(5), 0);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finished = constant.var(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hwBool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(), 0);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(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0;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22; ++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{  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// unrolled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condition = d.neq(0)&amp;((d&amp;0x3FF).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neq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(0x291));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finished = condition ? constant.var(1) : finished 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shift = finished ? shift : shift + constant.var(1);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 = d &gt;&gt;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// Output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io.output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(”output” , shift ,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hwUInt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ig_predicated_unroll_graph.png"/>
          <p:cNvPicPr>
            <a:picLocks noChangeAspect="1"/>
          </p:cNvPicPr>
          <p:nvPr/>
        </p:nvPicPr>
        <p:blipFill>
          <a:blip r:embed="rId2" cstate="print"/>
          <a:srcRect b="2514"/>
          <a:stretch>
            <a:fillRect/>
          </a:stretch>
        </p:blipFill>
        <p:spPr bwMode="auto">
          <a:xfrm>
            <a:off x="5940152" y="714347"/>
            <a:ext cx="2828925" cy="55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 Length Loop – in hardware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5456" y="1124744"/>
            <a:ext cx="5896744" cy="5733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for (count=0; ; count += 1)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d = input[count];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shift = 0;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bool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finished = false;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for (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0;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&lt; 22; ++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bool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condition=(d!=0&amp;&amp;((d&amp;0x3FF)!=0x291));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finished = condition ? true : finished;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shift = finished ? shift : shift + 1;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d = d &gt;&gt;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output[count] = shift;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 =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io.input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(”d”,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hwUInt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(32));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= constant.var(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hwUInt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(5), 0);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finished = constant.var(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hwBool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(), 0);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(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0;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22; ++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{  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// unrolled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condition = d.neq(0)&amp;((d&amp;0x3FF).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neq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(0x291));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finished = condition ? constant.var(1) : finished 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shift = finished ? shift : shift + constant.var(1);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 = d &gt;&gt;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// Output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io.output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(”output” , shift , </a:t>
            </a:r>
            <a:r>
              <a:rPr kumimoji="0" lang="en-GB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hwUInt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(5));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920" y="5661248"/>
            <a:ext cx="424847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Again, the unrolled loop is acyclic</a:t>
            </a:r>
            <a:endParaRPr lang="en-GB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5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Loop Unrolling </a:t>
            </a:r>
          </a:p>
          <a:p>
            <a:pPr lvl="1"/>
            <a:r>
              <a:rPr lang="en-GB" sz="1800" dirty="0" smtClean="0"/>
              <a:t>Gets rid of loop-carried dependency by creating a long pipeline</a:t>
            </a:r>
          </a:p>
          <a:p>
            <a:pPr lvl="1"/>
            <a:r>
              <a:rPr lang="en-GB" sz="1800" dirty="0" smtClean="0"/>
              <a:t>Requires O(N) space on the chip...what if it does not fit?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If we can’t unroll, we end up with a cycle in the dataflow graph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As we will see, we need to take care to make sure the cycle is compatible with the pipeline depth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dirty="0" smtClean="0"/>
              <a:t>Variable-length loop (with loop-carried dependency)</a:t>
            </a:r>
          </a:p>
          <a:p>
            <a:pPr lvl="1"/>
            <a:r>
              <a:rPr lang="en-GB" sz="1800" dirty="0" smtClean="0"/>
              <a:t>Can be fully unrolled, BUT need to know maximal number of iterations </a:t>
            </a:r>
          </a:p>
          <a:p>
            <a:pPr lvl="1"/>
            <a:r>
              <a:rPr lang="en-GB" sz="1800" dirty="0" smtClean="0"/>
              <a:t>Utilization depends on actual data...</a:t>
            </a:r>
          </a:p>
          <a:p>
            <a:pPr lvl="1"/>
            <a:r>
              <a:rPr lang="en-GB" sz="1800" dirty="0" smtClean="0"/>
              <a:t>What if max iterations is much larger than average? Or max is not known? Or max iterations don’t fit on the chip?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Unroll or Not to Unroll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812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Accelerating Loops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9769"/>
            <a:ext cx="8229600" cy="5001419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Classifying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Attributes and measures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Simple Fixed Length Stream Loops 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Example vector add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Custom memory controllers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Nested Loops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Counter chains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Streaming and unrolling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How to avoid cyclic graphs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Variable Length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Convert to fixed length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0000C3"/>
                </a:solidFill>
              </a:rPr>
              <a:t>Loops </a:t>
            </a:r>
            <a:r>
              <a:rPr lang="en-GB" dirty="0">
                <a:solidFill>
                  <a:srgbClr val="0000C3"/>
                </a:solidFill>
              </a:rPr>
              <a:t>with dependence cycles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solidFill>
                  <a:srgbClr val="0000C3"/>
                </a:solidFill>
              </a:rPr>
              <a:t>How to build cyclic data-flow graphs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solidFill>
                  <a:srgbClr val="0000C3"/>
                </a:solidFill>
              </a:rPr>
              <a:t>How to exploit pipelining in cyclic graphs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1758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" y="274638"/>
            <a:ext cx="8219256" cy="994122"/>
          </a:xfrm>
        </p:spPr>
        <p:txBody>
          <a:bodyPr/>
          <a:lstStyle/>
          <a:p>
            <a:r>
              <a:rPr lang="en-GB" dirty="0" smtClean="0"/>
              <a:t>Cyclic Data Flow with </a:t>
            </a:r>
            <a:r>
              <a:rPr lang="en-GB" dirty="0" err="1" smtClean="0"/>
              <a:t>MaxCompiler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9872" y="6557242"/>
            <a:ext cx="2133600" cy="365125"/>
          </a:xfrm>
        </p:spPr>
        <p:txBody>
          <a:bodyPr/>
          <a:lstStyle/>
          <a:p>
            <a:fld id="{F98A8B99-9408-4755-83CD-5550CF8601E7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9" name="Picture 7" descr="Fig_loop_broken_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204" y="836712"/>
            <a:ext cx="443230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496" y="1124744"/>
            <a:ext cx="5256584" cy="217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count = 0;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=0; ;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+= 1)  {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  sum[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] = 0.0;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j=0; j&lt;M; j += 1) {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  	sum[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] = sum[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] + input[count];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count += 1;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  output[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] = sum[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495" y="3581971"/>
            <a:ext cx="5616625" cy="236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 err="1">
                <a:latin typeface="+mn-lt"/>
              </a:rPr>
              <a:t>HWVar</a:t>
            </a:r>
            <a:r>
              <a:rPr lang="en-GB" sz="1600" kern="0" dirty="0">
                <a:latin typeface="+mn-lt"/>
              </a:rPr>
              <a:t> </a:t>
            </a:r>
            <a:r>
              <a:rPr lang="en-GB" sz="1600" kern="0" dirty="0" err="1">
                <a:latin typeface="+mn-lt"/>
              </a:rPr>
              <a:t>jCounter</a:t>
            </a:r>
            <a:r>
              <a:rPr lang="en-GB" sz="1600" kern="0" dirty="0">
                <a:latin typeface="+mn-lt"/>
              </a:rPr>
              <a:t> = </a:t>
            </a:r>
            <a:r>
              <a:rPr lang="en-GB" sz="1600" kern="0" dirty="0" err="1">
                <a:latin typeface="+mn-lt"/>
              </a:rPr>
              <a:t>control.count.simpleCounter</a:t>
            </a:r>
            <a:r>
              <a:rPr lang="en-GB" sz="1600" kern="0" dirty="0">
                <a:latin typeface="+mn-lt"/>
              </a:rPr>
              <a:t>(32, M);</a:t>
            </a: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 err="1">
                <a:latin typeface="+mn-lt"/>
              </a:rPr>
              <a:t>HWVar</a:t>
            </a:r>
            <a:r>
              <a:rPr lang="en-GB" sz="1600" kern="0" dirty="0">
                <a:latin typeface="+mn-lt"/>
              </a:rPr>
              <a:t> carry = </a:t>
            </a:r>
            <a:r>
              <a:rPr lang="en-GB" sz="1600" kern="0" dirty="0" err="1">
                <a:latin typeface="+mn-lt"/>
              </a:rPr>
              <a:t>scalarType.newInstance</a:t>
            </a:r>
            <a:r>
              <a:rPr lang="en-GB" sz="1600" kern="0" dirty="0">
                <a:latin typeface="+mn-lt"/>
              </a:rPr>
              <a:t>(this);</a:t>
            </a: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endParaRPr lang="en-GB" sz="1600" kern="0" dirty="0">
              <a:latin typeface="+mn-lt"/>
            </a:endParaRP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 err="1">
                <a:latin typeface="+mn-lt"/>
              </a:rPr>
              <a:t>HWVar</a:t>
            </a:r>
            <a:r>
              <a:rPr lang="en-GB" sz="1600" kern="0" dirty="0">
                <a:latin typeface="+mn-lt"/>
              </a:rPr>
              <a:t> sum = </a:t>
            </a:r>
            <a:r>
              <a:rPr lang="en-GB" sz="1600" kern="0" dirty="0" err="1">
                <a:latin typeface="+mn-lt"/>
              </a:rPr>
              <a:t>jCounter.eq</a:t>
            </a:r>
            <a:r>
              <a:rPr lang="en-GB" sz="1600" kern="0" dirty="0">
                <a:latin typeface="+mn-lt"/>
              </a:rPr>
              <a:t>(0) ? 0.0 : carry;</a:t>
            </a: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>
                <a:latin typeface="+mn-lt"/>
              </a:rPr>
              <a:t>sum = input + sum;</a:t>
            </a: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endParaRPr lang="en-GB" sz="1600" b="1" kern="0" dirty="0">
              <a:latin typeface="+mn-lt"/>
            </a:endParaRP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b="1" kern="0" dirty="0" err="1">
                <a:solidFill>
                  <a:srgbClr val="FF0000"/>
                </a:solidFill>
                <a:latin typeface="+mn-lt"/>
              </a:rPr>
              <a:t>carry.connect</a:t>
            </a:r>
            <a:r>
              <a:rPr lang="en-GB" sz="1600" b="1" kern="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GB" sz="1600" b="1" kern="0" dirty="0" err="1">
                <a:solidFill>
                  <a:srgbClr val="FF0000"/>
                </a:solidFill>
                <a:latin typeface="+mn-lt"/>
              </a:rPr>
              <a:t>stream.offset</a:t>
            </a:r>
            <a:r>
              <a:rPr lang="en-GB" sz="1600" b="1" kern="0" dirty="0">
                <a:solidFill>
                  <a:srgbClr val="FF0000"/>
                </a:solidFill>
                <a:latin typeface="+mn-lt"/>
              </a:rPr>
              <a:t>(sum, −13)); </a:t>
            </a:r>
            <a:r>
              <a:rPr lang="en-GB" sz="1600" kern="0" dirty="0">
                <a:latin typeface="+mn-lt"/>
              </a:rPr>
              <a:t>// trial-and error =&gt; -13 </a:t>
            </a: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 err="1">
                <a:latin typeface="+mn-lt"/>
              </a:rPr>
              <a:t>io.output</a:t>
            </a:r>
            <a:r>
              <a:rPr lang="en-GB" sz="1600" kern="0" dirty="0">
                <a:latin typeface="+mn-lt"/>
              </a:rPr>
              <a:t>(”output” , sum, </a:t>
            </a:r>
            <a:r>
              <a:rPr lang="en-GB" sz="1600" kern="0" dirty="0" err="1">
                <a:latin typeface="+mn-lt"/>
              </a:rPr>
              <a:t>scalarType</a:t>
            </a:r>
            <a:r>
              <a:rPr lang="en-GB" sz="1600" kern="0" dirty="0">
                <a:solidFill>
                  <a:srgbClr val="7030A0"/>
                </a:solidFill>
                <a:latin typeface="+mn-lt"/>
              </a:rPr>
              <a:t>, </a:t>
            </a:r>
            <a:r>
              <a:rPr lang="en-GB" sz="1600" b="1" kern="0" dirty="0" err="1">
                <a:solidFill>
                  <a:srgbClr val="7030A0"/>
                </a:solidFill>
                <a:latin typeface="+mn-lt"/>
              </a:rPr>
              <a:t>jCounter.eq</a:t>
            </a:r>
            <a:r>
              <a:rPr lang="en-GB" sz="1600" b="1" kern="0" dirty="0">
                <a:solidFill>
                  <a:srgbClr val="7030A0"/>
                </a:solidFill>
                <a:latin typeface="+mn-lt"/>
              </a:rPr>
              <a:t>(M − 1)</a:t>
            </a:r>
            <a:r>
              <a:rPr lang="en-GB" sz="1600" kern="0" dirty="0">
                <a:latin typeface="+mn-lt"/>
              </a:rPr>
              <a:t>);</a:t>
            </a: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endParaRPr lang="en-GB" sz="1400" kern="0" dirty="0">
              <a:latin typeface="+mn-lt"/>
            </a:endParaRP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endParaRPr lang="en-GB" sz="1400" kern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6152" y="3521159"/>
            <a:ext cx="19316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 smtClean="0"/>
              <a:t>-13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Pipeline Depth, Why -13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474840" cy="5001419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sz="2000" dirty="0" smtClean="0"/>
              <a:t>The multiplexer has a pipeline depth of 1 </a:t>
            </a:r>
          </a:p>
          <a:p>
            <a:pPr>
              <a:lnSpc>
                <a:spcPct val="80000"/>
              </a:lnSpc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None/>
            </a:pPr>
            <a:r>
              <a:rPr lang="en-GB" sz="2000" dirty="0" smtClean="0"/>
              <a:t>The floating-point adder has </a:t>
            </a:r>
          </a:p>
          <a:p>
            <a:pPr>
              <a:lnSpc>
                <a:spcPct val="80000"/>
              </a:lnSpc>
              <a:buNone/>
            </a:pPr>
            <a:r>
              <a:rPr lang="en-GB" sz="2000" dirty="0" smtClean="0"/>
              <a:t>a pipeline depth of 12</a:t>
            </a:r>
          </a:p>
          <a:p>
            <a:pPr>
              <a:lnSpc>
                <a:spcPct val="80000"/>
              </a:lnSpc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None/>
            </a:pPr>
            <a:r>
              <a:rPr lang="en-GB" sz="2000" dirty="0" smtClean="0"/>
              <a:t>Total loop latency = 13 cycles,</a:t>
            </a:r>
          </a:p>
          <a:p>
            <a:pPr>
              <a:lnSpc>
                <a:spcPct val="80000"/>
              </a:lnSpc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None/>
            </a:pPr>
            <a:r>
              <a:rPr lang="en-GB" sz="1600" dirty="0" err="1" smtClean="0"/>
              <a:t>carry.connect</a:t>
            </a:r>
            <a:r>
              <a:rPr lang="en-GB" sz="1600" dirty="0" smtClean="0"/>
              <a:t>(</a:t>
            </a:r>
            <a:r>
              <a:rPr lang="en-GB" sz="1600" dirty="0" err="1" smtClean="0"/>
              <a:t>stream.offset</a:t>
            </a:r>
            <a:r>
              <a:rPr lang="en-GB" sz="1600" dirty="0" smtClean="0"/>
              <a:t>(sum, </a:t>
            </a:r>
            <a:r>
              <a:rPr lang="en-GB" sz="1600" b="1" dirty="0" smtClean="0">
                <a:solidFill>
                  <a:srgbClr val="FF0000"/>
                </a:solidFill>
              </a:rPr>
              <a:t>−13</a:t>
            </a:r>
            <a:r>
              <a:rPr lang="en-GB" sz="1600" dirty="0" smtClean="0"/>
              <a:t>)); 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9" name="Picture 7" descr="Fig_loop_broken_grap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204" y="836712"/>
            <a:ext cx="443230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772130" y="1276849"/>
            <a:ext cx="2012492" cy="1353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67143" y="2191249"/>
            <a:ext cx="4698013" cy="1240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06152" y="3521159"/>
            <a:ext cx="19316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 smtClean="0"/>
              <a:t>-13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9769"/>
            <a:ext cx="8229600" cy="5001419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2"/>
                </a:solidFill>
              </a:rPr>
              <a:t>Classifying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Attributes and measures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Simple Fixed Length Stream Loops 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Example vector add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Custom memory controllers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Nested Loops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Counter chains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Streaming and unrolling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How to avoid cyclic graphs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Variable Length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Convert to fixed length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Loops </a:t>
            </a:r>
            <a:r>
              <a:rPr lang="en-GB" dirty="0"/>
              <a:t>with dependence cycles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How to build cyclic data-flow graphs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How to exploit pipelining in cyclic graphs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 smtClean="0"/>
          </a:p>
        </p:txBody>
      </p:sp>
      <p:sp>
        <p:nvSpPr>
          <p:cNvPr id="1434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592267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94FE2A7-8752-4214-BD82-EBD7C52818F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9663"/>
            <a:ext cx="8219256" cy="994122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Overview of Accelerating Loops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220072" y="3306704"/>
            <a:ext cx="3744416" cy="1323439"/>
          </a:xfrm>
          <a:prstGeom prst="rect">
            <a:avLst/>
          </a:prstGeom>
          <a:solidFill>
            <a:srgbClr val="CCFF33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GB" sz="2000" b="1" dirty="0"/>
              <a:t>Objective: understand how to get from source-code loops to </a:t>
            </a:r>
            <a:r>
              <a:rPr lang="en-GB" sz="2000" b="1" dirty="0" err="1"/>
              <a:t>MaxCompiler</a:t>
            </a:r>
            <a:r>
              <a:rPr lang="en-GB" sz="2000" b="1" dirty="0"/>
              <a:t> configurations</a:t>
            </a:r>
          </a:p>
          <a:p>
            <a:pPr marL="182563" indent="-182563">
              <a:buFont typeface="Arial" charset="0"/>
              <a:buChar char="•"/>
            </a:pPr>
            <a:r>
              <a:rPr lang="en-GB" sz="2000" b="1" dirty="0"/>
              <a:t>That go fast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4360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40364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6368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12372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48376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84380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0384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56388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2392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428396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4400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004048" y="98072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endCxn id="6" idx="0"/>
          </p:cNvCxnSpPr>
          <p:nvPr/>
        </p:nvCxnSpPr>
        <p:spPr>
          <a:xfrm rot="16200000" flipH="1">
            <a:off x="557554" y="674694"/>
            <a:ext cx="43204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6" idx="1"/>
          </p:cNvCxnSpPr>
          <p:nvPr/>
        </p:nvCxnSpPr>
        <p:spPr>
          <a:xfrm>
            <a:off x="251520" y="119675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4088" y="119675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18" idx="3"/>
            <a:endCxn id="6" idx="1"/>
          </p:cNvCxnSpPr>
          <p:nvPr/>
        </p:nvCxnSpPr>
        <p:spPr>
          <a:xfrm flipH="1">
            <a:off x="683568" y="1196752"/>
            <a:ext cx="4680520" cy="1588"/>
          </a:xfrm>
          <a:prstGeom prst="curvedConnector5">
            <a:avLst>
              <a:gd name="adj1" fmla="val -4884"/>
              <a:gd name="adj2" fmla="val 27998992"/>
              <a:gd name="adj3" fmla="val 1048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4360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40364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176368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212372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248376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284380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320384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356388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392392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428396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6" name="Rectangle 45"/>
          <p:cNvSpPr/>
          <p:nvPr/>
        </p:nvSpPr>
        <p:spPr>
          <a:xfrm>
            <a:off x="464400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00404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364088" y="227687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Arrow Connector 48"/>
          <p:cNvCxnSpPr>
            <a:endCxn id="36" idx="0"/>
          </p:cNvCxnSpPr>
          <p:nvPr/>
        </p:nvCxnSpPr>
        <p:spPr>
          <a:xfrm rot="16200000" flipH="1">
            <a:off x="917594" y="1970838"/>
            <a:ext cx="43204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6" idx="1"/>
          </p:cNvCxnSpPr>
          <p:nvPr/>
        </p:nvCxnSpPr>
        <p:spPr>
          <a:xfrm>
            <a:off x="611560" y="249289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724128" y="249289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48" idx="3"/>
            <a:endCxn id="36" idx="1"/>
          </p:cNvCxnSpPr>
          <p:nvPr/>
        </p:nvCxnSpPr>
        <p:spPr>
          <a:xfrm flipH="1">
            <a:off x="1043608" y="2492896"/>
            <a:ext cx="4680520" cy="1588"/>
          </a:xfrm>
          <a:prstGeom prst="curvedConnector5">
            <a:avLst>
              <a:gd name="adj1" fmla="val -4884"/>
              <a:gd name="adj2" fmla="val 27998992"/>
              <a:gd name="adj3" fmla="val 1048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40364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176368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212372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248376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284380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320384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356388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392392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428396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464400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00404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536408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5724128" y="371703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/>
          <p:cNvCxnSpPr>
            <a:endCxn id="53" idx="0"/>
          </p:cNvCxnSpPr>
          <p:nvPr/>
        </p:nvCxnSpPr>
        <p:spPr>
          <a:xfrm rot="16200000" flipH="1">
            <a:off x="1277634" y="3410998"/>
            <a:ext cx="43204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3" idx="1"/>
          </p:cNvCxnSpPr>
          <p:nvPr/>
        </p:nvCxnSpPr>
        <p:spPr>
          <a:xfrm>
            <a:off x="971600" y="393305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084168" y="393305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65" idx="3"/>
            <a:endCxn id="53" idx="1"/>
          </p:cNvCxnSpPr>
          <p:nvPr/>
        </p:nvCxnSpPr>
        <p:spPr>
          <a:xfrm flipH="1">
            <a:off x="1403648" y="3933056"/>
            <a:ext cx="4680520" cy="1588"/>
          </a:xfrm>
          <a:prstGeom prst="curvedConnector5">
            <a:avLst>
              <a:gd name="adj1" fmla="val -4884"/>
              <a:gd name="adj2" fmla="val 27998992"/>
              <a:gd name="adj3" fmla="val 1048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76368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1</a:t>
            </a:r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212372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72" name="Rectangle 71"/>
          <p:cNvSpPr/>
          <p:nvPr/>
        </p:nvSpPr>
        <p:spPr>
          <a:xfrm>
            <a:off x="248376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284380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320384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356388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392392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>
            <a:off x="428396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464400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9" name="Rectangle 78"/>
          <p:cNvSpPr/>
          <p:nvPr/>
        </p:nvSpPr>
        <p:spPr>
          <a:xfrm>
            <a:off x="500404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536408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72412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6084168" y="5157192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Arrow Connector 82"/>
          <p:cNvCxnSpPr>
            <a:endCxn id="70" idx="0"/>
          </p:cNvCxnSpPr>
          <p:nvPr/>
        </p:nvCxnSpPr>
        <p:spPr>
          <a:xfrm rot="16200000" flipH="1">
            <a:off x="1637674" y="4851158"/>
            <a:ext cx="43204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70" idx="1"/>
          </p:cNvCxnSpPr>
          <p:nvPr/>
        </p:nvCxnSpPr>
        <p:spPr>
          <a:xfrm>
            <a:off x="1331640" y="537321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444208" y="537321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hape 85"/>
          <p:cNvCxnSpPr>
            <a:stCxn id="82" idx="3"/>
            <a:endCxn id="70" idx="1"/>
          </p:cNvCxnSpPr>
          <p:nvPr/>
        </p:nvCxnSpPr>
        <p:spPr>
          <a:xfrm flipH="1">
            <a:off x="1763688" y="5373216"/>
            <a:ext cx="4680520" cy="1588"/>
          </a:xfrm>
          <a:prstGeom prst="curvedConnector5">
            <a:avLst>
              <a:gd name="adj1" fmla="val -4884"/>
              <a:gd name="adj2" fmla="val 27998992"/>
              <a:gd name="adj3" fmla="val 1048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-1656692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-1296653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-936614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-576575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-216536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143503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503542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63581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223620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583659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943698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2303737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2663776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3023815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3383854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3743893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4103932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463971" y="346500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868144" y="104086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Output[0]</a:t>
            </a:r>
            <a:endParaRPr lang="en-GB" dirty="0"/>
          </a:p>
        </p:txBody>
      </p:sp>
      <p:sp>
        <p:nvSpPr>
          <p:cNvPr id="108" name="TextBox 107"/>
          <p:cNvSpPr txBox="1"/>
          <p:nvPr/>
        </p:nvSpPr>
        <p:spPr>
          <a:xfrm>
            <a:off x="179512" y="260648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input[0,0], input[0,1], input[0,2]...</a:t>
            </a:r>
            <a:endParaRPr lang="en-GB" dirty="0"/>
          </a:p>
        </p:txBody>
      </p:sp>
      <p:sp>
        <p:nvSpPr>
          <p:cNvPr id="109" name="TextBox 108"/>
          <p:cNvSpPr txBox="1"/>
          <p:nvPr/>
        </p:nvSpPr>
        <p:spPr>
          <a:xfrm>
            <a:off x="488499" y="1556792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input[1,0], input[1,1], input[1,2]...</a:t>
            </a:r>
            <a:endParaRPr lang="en-GB" dirty="0"/>
          </a:p>
        </p:txBody>
      </p:sp>
      <p:sp>
        <p:nvSpPr>
          <p:cNvPr id="110" name="TextBox 109"/>
          <p:cNvSpPr txBox="1"/>
          <p:nvPr/>
        </p:nvSpPr>
        <p:spPr>
          <a:xfrm>
            <a:off x="776531" y="2987660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input[2,0], input[2,1], input[2,2]...</a:t>
            </a:r>
            <a:endParaRPr lang="en-GB" dirty="0"/>
          </a:p>
        </p:txBody>
      </p:sp>
      <p:sp>
        <p:nvSpPr>
          <p:cNvPr id="111" name="TextBox 110"/>
          <p:cNvSpPr txBox="1"/>
          <p:nvPr/>
        </p:nvSpPr>
        <p:spPr>
          <a:xfrm>
            <a:off x="1064563" y="4418528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input[3,0], input[3,1], input[3,2]...</a:t>
            </a:r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6121888" y="227687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Output[1]</a:t>
            </a:r>
            <a:endParaRPr lang="en-GB" dirty="0"/>
          </a:p>
        </p:txBody>
      </p:sp>
      <p:sp>
        <p:nvSpPr>
          <p:cNvPr id="113" name="TextBox 112"/>
          <p:cNvSpPr txBox="1"/>
          <p:nvPr/>
        </p:nvSpPr>
        <p:spPr>
          <a:xfrm>
            <a:off x="6481928" y="371703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Output[2]</a:t>
            </a:r>
            <a:endParaRPr lang="en-GB" dirty="0"/>
          </a:p>
        </p:txBody>
      </p:sp>
      <p:sp>
        <p:nvSpPr>
          <p:cNvPr id="114" name="TextBox 113"/>
          <p:cNvSpPr txBox="1"/>
          <p:nvPr/>
        </p:nvSpPr>
        <p:spPr>
          <a:xfrm>
            <a:off x="6841968" y="518094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Output[3]</a:t>
            </a:r>
            <a:endParaRPr lang="en-GB" dirty="0"/>
          </a:p>
        </p:txBody>
      </p:sp>
      <p:sp>
        <p:nvSpPr>
          <p:cNvPr id="115" name="Rectangle 3"/>
          <p:cNvSpPr>
            <a:spLocks noGrp="1" noChangeArrowheads="1"/>
          </p:cNvSpPr>
          <p:nvPr>
            <p:ph idx="1"/>
          </p:nvPr>
        </p:nvSpPr>
        <p:spPr>
          <a:xfrm>
            <a:off x="7236296" y="871737"/>
            <a:ext cx="1907704" cy="5001419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After an initial pipeline fill phase, all 13 pipeline stages are occupied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13 independent summations are computed in parallel</a:t>
            </a:r>
            <a:endParaRPr lang="en-GB" sz="1800" dirty="0" smtClean="0"/>
          </a:p>
        </p:txBody>
      </p:sp>
      <p:sp>
        <p:nvSpPr>
          <p:cNvPr id="116" name="TextBox 115"/>
          <p:cNvSpPr txBox="1"/>
          <p:nvPr/>
        </p:nvSpPr>
        <p:spPr>
          <a:xfrm>
            <a:off x="-84770" y="104486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0.0</a:t>
            </a:r>
            <a:endParaRPr lang="en-GB" sz="1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71276" y="234888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0.0</a:t>
            </a:r>
            <a:endParaRPr lang="en-GB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47185" y="376929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0.0</a:t>
            </a:r>
            <a:endParaRPr lang="en-GB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015864" y="52213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0.0</a:t>
            </a:r>
            <a:endParaRPr lang="en-GB" sz="1400" dirty="0"/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827584" y="6235724"/>
            <a:ext cx="2304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051720" y="615601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Pipeline Depth and Loop-Carry Distance</a:t>
            </a:r>
            <a:endParaRPr lang="en-GB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29" name="Content Placeholder 5"/>
          <p:cNvSpPr txBox="1">
            <a:spLocks/>
          </p:cNvSpPr>
          <p:nvPr/>
        </p:nvSpPr>
        <p:spPr>
          <a:xfrm>
            <a:off x="155575" y="1052736"/>
            <a:ext cx="5811838" cy="525440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 (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=0;i&lt;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N;i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++){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for (j=0;j&lt;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M;j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++)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v[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]=v[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]*v[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]+1; // distance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the j-loop has a loop-carried dependency with distance 1, i.e. Each loop needs the v[</a:t>
            </a:r>
            <a:r>
              <a:rPr kumimoji="0" lang="en-GB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result of the previous loop, BUT the v[</a:t>
            </a:r>
            <a:r>
              <a:rPr kumimoji="0" lang="en-GB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]*v[</a:t>
            </a:r>
            <a:r>
              <a:rPr kumimoji="0" lang="en-GB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]+1 operations have X stages and thus take X clock cycles.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 v[</a:t>
            </a:r>
            <a:r>
              <a:rPr kumimoji="0" lang="en-GB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]s are independent, i.e. the </a:t>
            </a:r>
            <a:r>
              <a:rPr kumimoji="0" lang="en-GB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-loop has no dependency!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thus need X activities (v[</a:t>
            </a:r>
            <a:r>
              <a:rPr kumimoji="0" lang="en-GB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]s) to be in the loop at all times to fully utilize all stages of the multiplication pipeline.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 (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=0;i&lt;N/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X;i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++){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for (j=0;j&lt;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M;j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++)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(k=0;k&lt;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X;k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++) // distance 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v[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X+k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]=v[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X+k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]*v[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X+k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]+1;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0" name="Group 438"/>
          <p:cNvGrpSpPr>
            <a:grpSpLocks/>
          </p:cNvGrpSpPr>
          <p:nvPr/>
        </p:nvGrpSpPr>
        <p:grpSpPr bwMode="auto">
          <a:xfrm>
            <a:off x="5684838" y="1155477"/>
            <a:ext cx="3216275" cy="1027112"/>
            <a:chOff x="5684355" y="707000"/>
            <a:chExt cx="3712630" cy="1025935"/>
          </a:xfrm>
        </p:grpSpPr>
        <p:cxnSp>
          <p:nvCxnSpPr>
            <p:cNvPr id="231" name="Straight Arrow Connector 230"/>
            <p:cNvCxnSpPr/>
            <p:nvPr/>
          </p:nvCxnSpPr>
          <p:spPr>
            <a:xfrm flipV="1">
              <a:off x="5797970" y="764085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5684355" y="707000"/>
              <a:ext cx="93457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33" name="Straight Arrow Connector 232"/>
            <p:cNvCxnSpPr/>
            <p:nvPr/>
          </p:nvCxnSpPr>
          <p:spPr>
            <a:xfrm flipV="1">
              <a:off x="6250595" y="765670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138813" y="708585"/>
              <a:ext cx="93457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6705053" y="767256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Oval 235"/>
            <p:cNvSpPr/>
            <p:nvPr/>
          </p:nvSpPr>
          <p:spPr>
            <a:xfrm>
              <a:off x="6593271" y="710171"/>
              <a:ext cx="93457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37" name="Straight Arrow Connector 236"/>
            <p:cNvCxnSpPr/>
            <p:nvPr/>
          </p:nvCxnSpPr>
          <p:spPr>
            <a:xfrm flipV="1">
              <a:off x="7159511" y="768841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/>
            <p:cNvSpPr/>
            <p:nvPr/>
          </p:nvSpPr>
          <p:spPr>
            <a:xfrm>
              <a:off x="7047729" y="711757"/>
              <a:ext cx="93457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9" name="Oval 238"/>
            <p:cNvSpPr/>
            <p:nvPr/>
          </p:nvSpPr>
          <p:spPr>
            <a:xfrm>
              <a:off x="7500355" y="713343"/>
              <a:ext cx="93458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40" name="Straight Arrow Connector 239"/>
            <p:cNvCxnSpPr/>
            <p:nvPr/>
          </p:nvCxnSpPr>
          <p:spPr>
            <a:xfrm flipV="1">
              <a:off x="5797970" y="916310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5686187" y="859225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42" name="Straight Arrow Connector 241"/>
            <p:cNvCxnSpPr/>
            <p:nvPr/>
          </p:nvCxnSpPr>
          <p:spPr>
            <a:xfrm flipV="1">
              <a:off x="6252428" y="917895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/>
            <p:cNvSpPr/>
            <p:nvPr/>
          </p:nvSpPr>
          <p:spPr>
            <a:xfrm>
              <a:off x="6140645" y="860811"/>
              <a:ext cx="93458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44" name="Straight Arrow Connector 243"/>
            <p:cNvCxnSpPr/>
            <p:nvPr/>
          </p:nvCxnSpPr>
          <p:spPr>
            <a:xfrm flipV="1">
              <a:off x="6706886" y="919481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6595103" y="862397"/>
              <a:ext cx="93458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46" name="Straight Arrow Connector 245"/>
            <p:cNvCxnSpPr/>
            <p:nvPr/>
          </p:nvCxnSpPr>
          <p:spPr>
            <a:xfrm flipV="1">
              <a:off x="7161344" y="921066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/>
            <p:cNvSpPr/>
            <p:nvPr/>
          </p:nvSpPr>
          <p:spPr>
            <a:xfrm>
              <a:off x="7047729" y="863982"/>
              <a:ext cx="93457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8" name="Oval 247"/>
            <p:cNvSpPr/>
            <p:nvPr/>
          </p:nvSpPr>
          <p:spPr>
            <a:xfrm>
              <a:off x="7502188" y="865568"/>
              <a:ext cx="93457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49" name="Straight Arrow Connector 248"/>
            <p:cNvCxnSpPr/>
            <p:nvPr/>
          </p:nvCxnSpPr>
          <p:spPr>
            <a:xfrm flipV="1">
              <a:off x="5799801" y="1068535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/>
            <p:cNvSpPr/>
            <p:nvPr/>
          </p:nvSpPr>
          <p:spPr>
            <a:xfrm>
              <a:off x="5688020" y="1011451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51" name="Straight Arrow Connector 250"/>
            <p:cNvCxnSpPr/>
            <p:nvPr/>
          </p:nvCxnSpPr>
          <p:spPr>
            <a:xfrm flipV="1">
              <a:off x="6254260" y="1070120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/>
            <p:cNvSpPr/>
            <p:nvPr/>
          </p:nvSpPr>
          <p:spPr>
            <a:xfrm>
              <a:off x="6142478" y="1013036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 flipV="1">
              <a:off x="6708718" y="1071707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Oval 253"/>
            <p:cNvSpPr/>
            <p:nvPr/>
          </p:nvSpPr>
          <p:spPr>
            <a:xfrm>
              <a:off x="6595103" y="1014622"/>
              <a:ext cx="95290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55" name="Straight Arrow Connector 254"/>
            <p:cNvCxnSpPr/>
            <p:nvPr/>
          </p:nvCxnSpPr>
          <p:spPr>
            <a:xfrm flipV="1">
              <a:off x="7163176" y="1073292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55"/>
            <p:cNvSpPr/>
            <p:nvPr/>
          </p:nvSpPr>
          <p:spPr>
            <a:xfrm>
              <a:off x="7049561" y="1016207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7" name="Oval 256"/>
            <p:cNvSpPr/>
            <p:nvPr/>
          </p:nvSpPr>
          <p:spPr>
            <a:xfrm>
              <a:off x="7504020" y="1017793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58" name="Straight Arrow Connector 257"/>
            <p:cNvCxnSpPr/>
            <p:nvPr/>
          </p:nvCxnSpPr>
          <p:spPr>
            <a:xfrm flipV="1">
              <a:off x="5801635" y="1220761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/>
            <p:nvPr/>
          </p:nvSpPr>
          <p:spPr>
            <a:xfrm>
              <a:off x="5689852" y="1163676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60" name="Straight Arrow Connector 259"/>
            <p:cNvCxnSpPr/>
            <p:nvPr/>
          </p:nvCxnSpPr>
          <p:spPr>
            <a:xfrm flipV="1">
              <a:off x="6256093" y="1222346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Oval 260"/>
            <p:cNvSpPr/>
            <p:nvPr/>
          </p:nvSpPr>
          <p:spPr>
            <a:xfrm>
              <a:off x="6142478" y="1165261"/>
              <a:ext cx="95290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62" name="Straight Arrow Connector 261"/>
            <p:cNvCxnSpPr/>
            <p:nvPr/>
          </p:nvCxnSpPr>
          <p:spPr>
            <a:xfrm flipV="1">
              <a:off x="6710551" y="1223932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62"/>
            <p:cNvSpPr/>
            <p:nvPr/>
          </p:nvSpPr>
          <p:spPr>
            <a:xfrm>
              <a:off x="6596936" y="1166847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flipV="1">
              <a:off x="7165009" y="1225517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264"/>
            <p:cNvSpPr/>
            <p:nvPr/>
          </p:nvSpPr>
          <p:spPr>
            <a:xfrm>
              <a:off x="7051394" y="1168433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6" name="Oval 265"/>
            <p:cNvSpPr/>
            <p:nvPr/>
          </p:nvSpPr>
          <p:spPr>
            <a:xfrm>
              <a:off x="7505853" y="1170019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67" name="Straight Arrow Connector 266"/>
            <p:cNvCxnSpPr/>
            <p:nvPr/>
          </p:nvCxnSpPr>
          <p:spPr>
            <a:xfrm flipV="1">
              <a:off x="5803466" y="1372986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 267"/>
            <p:cNvSpPr/>
            <p:nvPr/>
          </p:nvSpPr>
          <p:spPr>
            <a:xfrm>
              <a:off x="5689852" y="1315901"/>
              <a:ext cx="95290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69" name="Straight Arrow Connector 268"/>
            <p:cNvCxnSpPr/>
            <p:nvPr/>
          </p:nvCxnSpPr>
          <p:spPr>
            <a:xfrm flipV="1">
              <a:off x="6257925" y="1374571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/>
            <p:cNvSpPr/>
            <p:nvPr/>
          </p:nvSpPr>
          <p:spPr>
            <a:xfrm>
              <a:off x="6144310" y="1317487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71" name="Straight Arrow Connector 270"/>
            <p:cNvCxnSpPr/>
            <p:nvPr/>
          </p:nvCxnSpPr>
          <p:spPr>
            <a:xfrm flipV="1">
              <a:off x="6712383" y="1376157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/>
            <p:nvPr/>
          </p:nvSpPr>
          <p:spPr>
            <a:xfrm>
              <a:off x="6598768" y="1319073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73" name="Straight Arrow Connector 272"/>
            <p:cNvCxnSpPr/>
            <p:nvPr/>
          </p:nvCxnSpPr>
          <p:spPr>
            <a:xfrm flipV="1">
              <a:off x="7165009" y="1377742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/>
            <p:nvPr/>
          </p:nvSpPr>
          <p:spPr>
            <a:xfrm>
              <a:off x="7053226" y="1320658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5" name="Oval 274"/>
            <p:cNvSpPr/>
            <p:nvPr/>
          </p:nvSpPr>
          <p:spPr>
            <a:xfrm>
              <a:off x="7507685" y="1322244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76" name="Straight Arrow Connector 275"/>
            <p:cNvCxnSpPr/>
            <p:nvPr/>
          </p:nvCxnSpPr>
          <p:spPr>
            <a:xfrm flipV="1">
              <a:off x="5805300" y="1525211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76"/>
            <p:cNvSpPr/>
            <p:nvPr/>
          </p:nvSpPr>
          <p:spPr>
            <a:xfrm>
              <a:off x="5691685" y="1469712"/>
              <a:ext cx="93457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78" name="Straight Arrow Connector 277"/>
            <p:cNvCxnSpPr/>
            <p:nvPr/>
          </p:nvCxnSpPr>
          <p:spPr>
            <a:xfrm flipV="1">
              <a:off x="6259758" y="1526796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/>
            <p:cNvSpPr/>
            <p:nvPr/>
          </p:nvSpPr>
          <p:spPr>
            <a:xfrm>
              <a:off x="6146143" y="1471298"/>
              <a:ext cx="93457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80" name="Straight Arrow Connector 279"/>
            <p:cNvCxnSpPr/>
            <p:nvPr/>
          </p:nvCxnSpPr>
          <p:spPr>
            <a:xfrm flipV="1">
              <a:off x="6714216" y="1528383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/>
            <p:cNvSpPr/>
            <p:nvPr/>
          </p:nvSpPr>
          <p:spPr>
            <a:xfrm>
              <a:off x="6600601" y="1472883"/>
              <a:ext cx="93457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flipV="1">
              <a:off x="7166841" y="1529968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Oval 282"/>
            <p:cNvSpPr/>
            <p:nvPr/>
          </p:nvSpPr>
          <p:spPr>
            <a:xfrm>
              <a:off x="7055059" y="1474470"/>
              <a:ext cx="93457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4" name="Oval 283"/>
            <p:cNvSpPr/>
            <p:nvPr/>
          </p:nvSpPr>
          <p:spPr>
            <a:xfrm>
              <a:off x="7509518" y="1476055"/>
              <a:ext cx="93457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85" name="Straight Arrow Connector 284"/>
            <p:cNvCxnSpPr/>
            <p:nvPr/>
          </p:nvCxnSpPr>
          <p:spPr>
            <a:xfrm flipV="1">
              <a:off x="5807131" y="1677437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/>
            <p:cNvSpPr/>
            <p:nvPr/>
          </p:nvSpPr>
          <p:spPr>
            <a:xfrm>
              <a:off x="5693517" y="1621937"/>
              <a:ext cx="93458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87" name="Straight Arrow Connector 286"/>
            <p:cNvCxnSpPr/>
            <p:nvPr/>
          </p:nvCxnSpPr>
          <p:spPr>
            <a:xfrm flipV="1">
              <a:off x="6261590" y="1679022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Oval 287"/>
            <p:cNvSpPr/>
            <p:nvPr/>
          </p:nvSpPr>
          <p:spPr>
            <a:xfrm>
              <a:off x="6147975" y="1623524"/>
              <a:ext cx="93458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89" name="Straight Arrow Connector 288"/>
            <p:cNvCxnSpPr/>
            <p:nvPr/>
          </p:nvCxnSpPr>
          <p:spPr>
            <a:xfrm flipV="1">
              <a:off x="6714216" y="1680608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/>
            <p:cNvSpPr/>
            <p:nvPr/>
          </p:nvSpPr>
          <p:spPr>
            <a:xfrm>
              <a:off x="6602433" y="1625109"/>
              <a:ext cx="93458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91" name="Straight Arrow Connector 290"/>
            <p:cNvCxnSpPr/>
            <p:nvPr/>
          </p:nvCxnSpPr>
          <p:spPr>
            <a:xfrm flipV="1">
              <a:off x="7168674" y="1682193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val 291"/>
            <p:cNvSpPr/>
            <p:nvPr/>
          </p:nvSpPr>
          <p:spPr>
            <a:xfrm>
              <a:off x="7056891" y="1626695"/>
              <a:ext cx="93458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3" name="Oval 292"/>
            <p:cNvSpPr/>
            <p:nvPr/>
          </p:nvSpPr>
          <p:spPr>
            <a:xfrm>
              <a:off x="7511350" y="1628280"/>
              <a:ext cx="93458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94" name="Straight Arrow Connector 293"/>
            <p:cNvCxnSpPr/>
            <p:nvPr/>
          </p:nvCxnSpPr>
          <p:spPr>
            <a:xfrm flipV="1">
              <a:off x="7590147" y="765670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8044605" y="767256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/>
            <p:cNvSpPr/>
            <p:nvPr/>
          </p:nvSpPr>
          <p:spPr>
            <a:xfrm>
              <a:off x="7930991" y="710171"/>
              <a:ext cx="93457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97" name="Straight Arrow Connector 296"/>
            <p:cNvCxnSpPr/>
            <p:nvPr/>
          </p:nvCxnSpPr>
          <p:spPr>
            <a:xfrm flipV="1">
              <a:off x="8499064" y="768841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Oval 297"/>
            <p:cNvSpPr/>
            <p:nvPr/>
          </p:nvSpPr>
          <p:spPr>
            <a:xfrm>
              <a:off x="8385449" y="711757"/>
              <a:ext cx="93457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99" name="Straight Arrow Connector 298"/>
            <p:cNvCxnSpPr/>
            <p:nvPr/>
          </p:nvCxnSpPr>
          <p:spPr>
            <a:xfrm flipV="1">
              <a:off x="8951689" y="770427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/>
            <p:cNvSpPr/>
            <p:nvPr/>
          </p:nvSpPr>
          <p:spPr>
            <a:xfrm>
              <a:off x="8839907" y="713343"/>
              <a:ext cx="93457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1" name="Oval 300"/>
            <p:cNvSpPr/>
            <p:nvPr/>
          </p:nvSpPr>
          <p:spPr>
            <a:xfrm>
              <a:off x="9294365" y="714928"/>
              <a:ext cx="93457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02" name="Straight Arrow Connector 301"/>
            <p:cNvCxnSpPr/>
            <p:nvPr/>
          </p:nvCxnSpPr>
          <p:spPr>
            <a:xfrm flipV="1">
              <a:off x="7591979" y="917895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 flipV="1">
              <a:off x="8046437" y="919481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7932823" y="862397"/>
              <a:ext cx="93458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05" name="Straight Arrow Connector 304"/>
            <p:cNvCxnSpPr/>
            <p:nvPr/>
          </p:nvCxnSpPr>
          <p:spPr>
            <a:xfrm flipV="1">
              <a:off x="8499064" y="921066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05"/>
            <p:cNvSpPr/>
            <p:nvPr/>
          </p:nvSpPr>
          <p:spPr>
            <a:xfrm>
              <a:off x="8387281" y="863982"/>
              <a:ext cx="93458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07" name="Straight Arrow Connector 306"/>
            <p:cNvCxnSpPr/>
            <p:nvPr/>
          </p:nvCxnSpPr>
          <p:spPr>
            <a:xfrm flipV="1">
              <a:off x="8953522" y="922653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/>
            <p:nvPr/>
          </p:nvSpPr>
          <p:spPr>
            <a:xfrm>
              <a:off x="8841739" y="865568"/>
              <a:ext cx="93458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9" name="Oval 308"/>
            <p:cNvSpPr/>
            <p:nvPr/>
          </p:nvSpPr>
          <p:spPr>
            <a:xfrm>
              <a:off x="9296197" y="867153"/>
              <a:ext cx="93458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10" name="Straight Arrow Connector 309"/>
            <p:cNvCxnSpPr/>
            <p:nvPr/>
          </p:nvCxnSpPr>
          <p:spPr>
            <a:xfrm flipV="1">
              <a:off x="7593812" y="1070120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 flipV="1">
              <a:off x="8046437" y="1071707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/>
            <p:nvPr/>
          </p:nvSpPr>
          <p:spPr>
            <a:xfrm>
              <a:off x="7934656" y="1014622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13" name="Straight Arrow Connector 312"/>
            <p:cNvCxnSpPr/>
            <p:nvPr/>
          </p:nvCxnSpPr>
          <p:spPr>
            <a:xfrm flipV="1">
              <a:off x="8500896" y="1073292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Oval 313"/>
            <p:cNvSpPr/>
            <p:nvPr/>
          </p:nvSpPr>
          <p:spPr>
            <a:xfrm>
              <a:off x="8389114" y="1016207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15" name="Straight Arrow Connector 314"/>
            <p:cNvCxnSpPr/>
            <p:nvPr/>
          </p:nvCxnSpPr>
          <p:spPr>
            <a:xfrm flipV="1">
              <a:off x="8955354" y="1074878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8843572" y="1017793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7" name="Oval 316"/>
            <p:cNvSpPr/>
            <p:nvPr/>
          </p:nvSpPr>
          <p:spPr>
            <a:xfrm>
              <a:off x="9296197" y="1019379"/>
              <a:ext cx="95290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18" name="Straight Arrow Connector 317"/>
            <p:cNvCxnSpPr/>
            <p:nvPr/>
          </p:nvCxnSpPr>
          <p:spPr>
            <a:xfrm flipV="1">
              <a:off x="7593812" y="1222346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8048270" y="1223932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7936488" y="1166847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 flipV="1">
              <a:off x="8502729" y="1225517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/>
            <p:cNvSpPr/>
            <p:nvPr/>
          </p:nvSpPr>
          <p:spPr>
            <a:xfrm>
              <a:off x="8390946" y="1168433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23" name="Straight Arrow Connector 322"/>
            <p:cNvCxnSpPr/>
            <p:nvPr/>
          </p:nvCxnSpPr>
          <p:spPr>
            <a:xfrm flipV="1">
              <a:off x="8957187" y="1227103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Oval 323"/>
            <p:cNvSpPr/>
            <p:nvPr/>
          </p:nvSpPr>
          <p:spPr>
            <a:xfrm>
              <a:off x="8843572" y="1170019"/>
              <a:ext cx="95290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5" name="Oval 324"/>
            <p:cNvSpPr/>
            <p:nvPr/>
          </p:nvSpPr>
          <p:spPr>
            <a:xfrm>
              <a:off x="9298030" y="1171604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26" name="Straight Arrow Connector 325"/>
            <p:cNvCxnSpPr/>
            <p:nvPr/>
          </p:nvCxnSpPr>
          <p:spPr>
            <a:xfrm flipV="1">
              <a:off x="7595644" y="1374571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/>
            <p:nvPr/>
          </p:nvCxnSpPr>
          <p:spPr>
            <a:xfrm flipV="1">
              <a:off x="8050102" y="1376157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Oval 327"/>
            <p:cNvSpPr/>
            <p:nvPr/>
          </p:nvSpPr>
          <p:spPr>
            <a:xfrm>
              <a:off x="7938321" y="1319073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29" name="Straight Arrow Connector 328"/>
            <p:cNvCxnSpPr/>
            <p:nvPr/>
          </p:nvCxnSpPr>
          <p:spPr>
            <a:xfrm flipV="1">
              <a:off x="8504561" y="1377742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Oval 329"/>
            <p:cNvSpPr/>
            <p:nvPr/>
          </p:nvSpPr>
          <p:spPr>
            <a:xfrm>
              <a:off x="8390946" y="1320658"/>
              <a:ext cx="95290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flipV="1">
              <a:off x="8959019" y="1379329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331"/>
            <p:cNvSpPr/>
            <p:nvPr/>
          </p:nvSpPr>
          <p:spPr>
            <a:xfrm>
              <a:off x="8845404" y="1322244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3" name="Oval 332"/>
            <p:cNvSpPr/>
            <p:nvPr/>
          </p:nvSpPr>
          <p:spPr>
            <a:xfrm>
              <a:off x="9299862" y="1323829"/>
              <a:ext cx="93458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34" name="Straight Arrow Connector 333"/>
            <p:cNvCxnSpPr/>
            <p:nvPr/>
          </p:nvCxnSpPr>
          <p:spPr>
            <a:xfrm flipV="1">
              <a:off x="7597477" y="1526796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8051935" y="1528383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Oval 335"/>
            <p:cNvSpPr/>
            <p:nvPr/>
          </p:nvSpPr>
          <p:spPr>
            <a:xfrm>
              <a:off x="7940153" y="1472883"/>
              <a:ext cx="93458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37" name="Straight Arrow Connector 336"/>
            <p:cNvCxnSpPr/>
            <p:nvPr/>
          </p:nvCxnSpPr>
          <p:spPr>
            <a:xfrm flipV="1">
              <a:off x="8506394" y="1529968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Oval 337"/>
            <p:cNvSpPr/>
            <p:nvPr/>
          </p:nvSpPr>
          <p:spPr>
            <a:xfrm>
              <a:off x="8392779" y="1474470"/>
              <a:ext cx="93457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39" name="Straight Arrow Connector 338"/>
            <p:cNvCxnSpPr/>
            <p:nvPr/>
          </p:nvCxnSpPr>
          <p:spPr>
            <a:xfrm flipV="1">
              <a:off x="8960852" y="1531554"/>
              <a:ext cx="3390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/>
            <p:cNvSpPr/>
            <p:nvPr/>
          </p:nvSpPr>
          <p:spPr>
            <a:xfrm>
              <a:off x="8847237" y="1476055"/>
              <a:ext cx="93457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1" name="Oval 340"/>
            <p:cNvSpPr/>
            <p:nvPr/>
          </p:nvSpPr>
          <p:spPr>
            <a:xfrm>
              <a:off x="9301695" y="1476055"/>
              <a:ext cx="93457" cy="104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42" name="Straight Arrow Connector 341"/>
            <p:cNvCxnSpPr/>
            <p:nvPr/>
          </p:nvCxnSpPr>
          <p:spPr>
            <a:xfrm flipV="1">
              <a:off x="7599309" y="1679022"/>
              <a:ext cx="3408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8053767" y="1680608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Oval 343"/>
            <p:cNvSpPr/>
            <p:nvPr/>
          </p:nvSpPr>
          <p:spPr>
            <a:xfrm>
              <a:off x="7940153" y="1625109"/>
              <a:ext cx="93458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45" name="Straight Arrow Connector 344"/>
            <p:cNvCxnSpPr/>
            <p:nvPr/>
          </p:nvCxnSpPr>
          <p:spPr>
            <a:xfrm flipV="1">
              <a:off x="8508226" y="1682193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/>
            <p:cNvSpPr/>
            <p:nvPr/>
          </p:nvSpPr>
          <p:spPr>
            <a:xfrm>
              <a:off x="8394611" y="1626695"/>
              <a:ext cx="93458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47" name="Straight Arrow Connector 346"/>
            <p:cNvCxnSpPr/>
            <p:nvPr/>
          </p:nvCxnSpPr>
          <p:spPr>
            <a:xfrm flipV="1">
              <a:off x="8962684" y="1683779"/>
              <a:ext cx="33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Oval 347"/>
            <p:cNvSpPr/>
            <p:nvPr/>
          </p:nvSpPr>
          <p:spPr>
            <a:xfrm>
              <a:off x="8849069" y="1628280"/>
              <a:ext cx="93458" cy="10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" name="Oval 348"/>
            <p:cNvSpPr/>
            <p:nvPr/>
          </p:nvSpPr>
          <p:spPr>
            <a:xfrm>
              <a:off x="9303527" y="1629866"/>
              <a:ext cx="93458" cy="103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50" name="Group 613"/>
          <p:cNvGrpSpPr>
            <a:grpSpLocks/>
          </p:cNvGrpSpPr>
          <p:nvPr/>
        </p:nvGrpSpPr>
        <p:grpSpPr bwMode="auto">
          <a:xfrm rot="-5400000">
            <a:off x="5212557" y="4934743"/>
            <a:ext cx="400050" cy="277813"/>
            <a:chOff x="5657762" y="4616399"/>
            <a:chExt cx="990688" cy="228507"/>
          </a:xfrm>
        </p:grpSpPr>
        <p:cxnSp>
          <p:nvCxnSpPr>
            <p:cNvPr id="351" name="Straight Arrow Connector 350"/>
            <p:cNvCxnSpPr/>
            <p:nvPr/>
          </p:nvCxnSpPr>
          <p:spPr>
            <a:xfrm>
              <a:off x="6341807" y="4710413"/>
              <a:ext cx="306642" cy="9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/>
            <p:nvPr/>
          </p:nvCxnSpPr>
          <p:spPr>
            <a:xfrm flipH="1">
              <a:off x="5657760" y="4714330"/>
              <a:ext cx="306642" cy="10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594"/>
            <p:cNvSpPr txBox="1">
              <a:spLocks noChangeArrowheads="1"/>
            </p:cNvSpPr>
            <p:nvPr/>
          </p:nvSpPr>
          <p:spPr bwMode="auto">
            <a:xfrm>
              <a:off x="5806525" y="4616399"/>
              <a:ext cx="712396" cy="22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/>
                <a:t>X</a:t>
              </a:r>
              <a:endParaRPr lang="en-GB" sz="800"/>
            </a:p>
          </p:txBody>
        </p:sp>
      </p:grpSp>
      <p:sp>
        <p:nvSpPr>
          <p:cNvPr id="354" name="Freeform 353"/>
          <p:cNvSpPr/>
          <p:nvPr/>
        </p:nvSpPr>
        <p:spPr>
          <a:xfrm>
            <a:off x="5614988" y="1196752"/>
            <a:ext cx="3386137" cy="971550"/>
          </a:xfrm>
          <a:custGeom>
            <a:avLst/>
            <a:gdLst>
              <a:gd name="connsiteX0" fmla="*/ 114300 w 3385416"/>
              <a:gd name="connsiteY0" fmla="*/ 14287 h 971550"/>
              <a:gd name="connsiteX1" fmla="*/ 176212 w 3385416"/>
              <a:gd name="connsiteY1" fmla="*/ 19050 h 971550"/>
              <a:gd name="connsiteX2" fmla="*/ 204787 w 3385416"/>
              <a:gd name="connsiteY2" fmla="*/ 14287 h 971550"/>
              <a:gd name="connsiteX3" fmla="*/ 266700 w 3385416"/>
              <a:gd name="connsiteY3" fmla="*/ 9525 h 971550"/>
              <a:gd name="connsiteX4" fmla="*/ 300037 w 3385416"/>
              <a:gd name="connsiteY4" fmla="*/ 9525 h 971550"/>
              <a:gd name="connsiteX5" fmla="*/ 457200 w 3385416"/>
              <a:gd name="connsiteY5" fmla="*/ 4762 h 971550"/>
              <a:gd name="connsiteX6" fmla="*/ 533400 w 3385416"/>
              <a:gd name="connsiteY6" fmla="*/ 9525 h 971550"/>
              <a:gd name="connsiteX7" fmla="*/ 704850 w 3385416"/>
              <a:gd name="connsiteY7" fmla="*/ 0 h 971550"/>
              <a:gd name="connsiteX8" fmla="*/ 1162050 w 3385416"/>
              <a:gd name="connsiteY8" fmla="*/ 9525 h 971550"/>
              <a:gd name="connsiteX9" fmla="*/ 1262062 w 3385416"/>
              <a:gd name="connsiteY9" fmla="*/ 19050 h 971550"/>
              <a:gd name="connsiteX10" fmla="*/ 1595437 w 3385416"/>
              <a:gd name="connsiteY10" fmla="*/ 23812 h 971550"/>
              <a:gd name="connsiteX11" fmla="*/ 1728787 w 3385416"/>
              <a:gd name="connsiteY11" fmla="*/ 19050 h 971550"/>
              <a:gd name="connsiteX12" fmla="*/ 1762125 w 3385416"/>
              <a:gd name="connsiteY12" fmla="*/ 23812 h 971550"/>
              <a:gd name="connsiteX13" fmla="*/ 1871662 w 3385416"/>
              <a:gd name="connsiteY13" fmla="*/ 19050 h 971550"/>
              <a:gd name="connsiteX14" fmla="*/ 2000250 w 3385416"/>
              <a:gd name="connsiteY14" fmla="*/ 9525 h 971550"/>
              <a:gd name="connsiteX15" fmla="*/ 2138362 w 3385416"/>
              <a:gd name="connsiteY15" fmla="*/ 9525 h 971550"/>
              <a:gd name="connsiteX16" fmla="*/ 2171700 w 3385416"/>
              <a:gd name="connsiteY16" fmla="*/ 14287 h 971550"/>
              <a:gd name="connsiteX17" fmla="*/ 2214562 w 3385416"/>
              <a:gd name="connsiteY17" fmla="*/ 19050 h 971550"/>
              <a:gd name="connsiteX18" fmla="*/ 2767012 w 3385416"/>
              <a:gd name="connsiteY18" fmla="*/ 28575 h 971550"/>
              <a:gd name="connsiteX19" fmla="*/ 2986087 w 3385416"/>
              <a:gd name="connsiteY19" fmla="*/ 38100 h 971550"/>
              <a:gd name="connsiteX20" fmla="*/ 3190875 w 3385416"/>
              <a:gd name="connsiteY20" fmla="*/ 47625 h 971550"/>
              <a:gd name="connsiteX21" fmla="*/ 3228975 w 3385416"/>
              <a:gd name="connsiteY21" fmla="*/ 57150 h 971550"/>
              <a:gd name="connsiteX22" fmla="*/ 3214687 w 3385416"/>
              <a:gd name="connsiteY22" fmla="*/ 71437 h 971550"/>
              <a:gd name="connsiteX23" fmla="*/ 3200400 w 3385416"/>
              <a:gd name="connsiteY23" fmla="*/ 80962 h 971550"/>
              <a:gd name="connsiteX24" fmla="*/ 3171825 w 3385416"/>
              <a:gd name="connsiteY24" fmla="*/ 90487 h 971550"/>
              <a:gd name="connsiteX25" fmla="*/ 3157537 w 3385416"/>
              <a:gd name="connsiteY25" fmla="*/ 95250 h 971550"/>
              <a:gd name="connsiteX26" fmla="*/ 3114675 w 3385416"/>
              <a:gd name="connsiteY26" fmla="*/ 104775 h 971550"/>
              <a:gd name="connsiteX27" fmla="*/ 3000375 w 3385416"/>
              <a:gd name="connsiteY27" fmla="*/ 95250 h 971550"/>
              <a:gd name="connsiteX28" fmla="*/ 2962275 w 3385416"/>
              <a:gd name="connsiteY28" fmla="*/ 90487 h 971550"/>
              <a:gd name="connsiteX29" fmla="*/ 2838450 w 3385416"/>
              <a:gd name="connsiteY29" fmla="*/ 95250 h 971550"/>
              <a:gd name="connsiteX30" fmla="*/ 2738437 w 3385416"/>
              <a:gd name="connsiteY30" fmla="*/ 100012 h 971550"/>
              <a:gd name="connsiteX31" fmla="*/ 2652712 w 3385416"/>
              <a:gd name="connsiteY31" fmla="*/ 90487 h 971550"/>
              <a:gd name="connsiteX32" fmla="*/ 2576512 w 3385416"/>
              <a:gd name="connsiteY32" fmla="*/ 80962 h 971550"/>
              <a:gd name="connsiteX33" fmla="*/ 2538412 w 3385416"/>
              <a:gd name="connsiteY33" fmla="*/ 76200 h 971550"/>
              <a:gd name="connsiteX34" fmla="*/ 2514600 w 3385416"/>
              <a:gd name="connsiteY34" fmla="*/ 71437 h 971550"/>
              <a:gd name="connsiteX35" fmla="*/ 2486025 w 3385416"/>
              <a:gd name="connsiteY35" fmla="*/ 66675 h 971550"/>
              <a:gd name="connsiteX36" fmla="*/ 2328862 w 3385416"/>
              <a:gd name="connsiteY36" fmla="*/ 66675 h 971550"/>
              <a:gd name="connsiteX37" fmla="*/ 1847850 w 3385416"/>
              <a:gd name="connsiteY37" fmla="*/ 71437 h 971550"/>
              <a:gd name="connsiteX38" fmla="*/ 1733550 w 3385416"/>
              <a:gd name="connsiteY38" fmla="*/ 80962 h 971550"/>
              <a:gd name="connsiteX39" fmla="*/ 1685925 w 3385416"/>
              <a:gd name="connsiteY39" fmla="*/ 76200 h 971550"/>
              <a:gd name="connsiteX40" fmla="*/ 1462087 w 3385416"/>
              <a:gd name="connsiteY40" fmla="*/ 76200 h 971550"/>
              <a:gd name="connsiteX41" fmla="*/ 1400175 w 3385416"/>
              <a:gd name="connsiteY41" fmla="*/ 80962 h 971550"/>
              <a:gd name="connsiteX42" fmla="*/ 1266825 w 3385416"/>
              <a:gd name="connsiteY42" fmla="*/ 85725 h 971550"/>
              <a:gd name="connsiteX43" fmla="*/ 1195387 w 3385416"/>
              <a:gd name="connsiteY43" fmla="*/ 80962 h 971550"/>
              <a:gd name="connsiteX44" fmla="*/ 819150 w 3385416"/>
              <a:gd name="connsiteY44" fmla="*/ 71437 h 971550"/>
              <a:gd name="connsiteX45" fmla="*/ 366712 w 3385416"/>
              <a:gd name="connsiteY45" fmla="*/ 61912 h 971550"/>
              <a:gd name="connsiteX46" fmla="*/ 252412 w 3385416"/>
              <a:gd name="connsiteY46" fmla="*/ 71437 h 971550"/>
              <a:gd name="connsiteX47" fmla="*/ 152400 w 3385416"/>
              <a:gd name="connsiteY47" fmla="*/ 76200 h 971550"/>
              <a:gd name="connsiteX48" fmla="*/ 109537 w 3385416"/>
              <a:gd name="connsiteY48" fmla="*/ 85725 h 971550"/>
              <a:gd name="connsiteX49" fmla="*/ 80962 w 3385416"/>
              <a:gd name="connsiteY49" fmla="*/ 95250 h 971550"/>
              <a:gd name="connsiteX50" fmla="*/ 38100 w 3385416"/>
              <a:gd name="connsiteY50" fmla="*/ 104775 h 971550"/>
              <a:gd name="connsiteX51" fmla="*/ 0 w 3385416"/>
              <a:gd name="connsiteY51" fmla="*/ 138112 h 971550"/>
              <a:gd name="connsiteX52" fmla="*/ 4762 w 3385416"/>
              <a:gd name="connsiteY52" fmla="*/ 152400 h 971550"/>
              <a:gd name="connsiteX53" fmla="*/ 23812 w 3385416"/>
              <a:gd name="connsiteY53" fmla="*/ 157162 h 971550"/>
              <a:gd name="connsiteX54" fmla="*/ 52387 w 3385416"/>
              <a:gd name="connsiteY54" fmla="*/ 161925 h 971550"/>
              <a:gd name="connsiteX55" fmla="*/ 71437 w 3385416"/>
              <a:gd name="connsiteY55" fmla="*/ 166687 h 971550"/>
              <a:gd name="connsiteX56" fmla="*/ 323850 w 3385416"/>
              <a:gd name="connsiteY56" fmla="*/ 171450 h 971550"/>
              <a:gd name="connsiteX57" fmla="*/ 552450 w 3385416"/>
              <a:gd name="connsiteY57" fmla="*/ 171450 h 971550"/>
              <a:gd name="connsiteX58" fmla="*/ 904875 w 3385416"/>
              <a:gd name="connsiteY58" fmla="*/ 176212 h 971550"/>
              <a:gd name="connsiteX59" fmla="*/ 1023937 w 3385416"/>
              <a:gd name="connsiteY59" fmla="*/ 171450 h 971550"/>
              <a:gd name="connsiteX60" fmla="*/ 1090612 w 3385416"/>
              <a:gd name="connsiteY60" fmla="*/ 176212 h 971550"/>
              <a:gd name="connsiteX61" fmla="*/ 1423987 w 3385416"/>
              <a:gd name="connsiteY61" fmla="*/ 171450 h 971550"/>
              <a:gd name="connsiteX62" fmla="*/ 1576387 w 3385416"/>
              <a:gd name="connsiteY62" fmla="*/ 180975 h 971550"/>
              <a:gd name="connsiteX63" fmla="*/ 1795462 w 3385416"/>
              <a:gd name="connsiteY63" fmla="*/ 185737 h 971550"/>
              <a:gd name="connsiteX64" fmla="*/ 2100262 w 3385416"/>
              <a:gd name="connsiteY64" fmla="*/ 171450 h 971550"/>
              <a:gd name="connsiteX65" fmla="*/ 2271712 w 3385416"/>
              <a:gd name="connsiteY65" fmla="*/ 166687 h 971550"/>
              <a:gd name="connsiteX66" fmla="*/ 2347912 w 3385416"/>
              <a:gd name="connsiteY66" fmla="*/ 171450 h 971550"/>
              <a:gd name="connsiteX67" fmla="*/ 2390775 w 3385416"/>
              <a:gd name="connsiteY67" fmla="*/ 176212 h 971550"/>
              <a:gd name="connsiteX68" fmla="*/ 2462212 w 3385416"/>
              <a:gd name="connsiteY68" fmla="*/ 180975 h 971550"/>
              <a:gd name="connsiteX69" fmla="*/ 2519362 w 3385416"/>
              <a:gd name="connsiteY69" fmla="*/ 185737 h 971550"/>
              <a:gd name="connsiteX70" fmla="*/ 2652712 w 3385416"/>
              <a:gd name="connsiteY70" fmla="*/ 195262 h 971550"/>
              <a:gd name="connsiteX71" fmla="*/ 2676525 w 3385416"/>
              <a:gd name="connsiteY71" fmla="*/ 200025 h 971550"/>
              <a:gd name="connsiteX72" fmla="*/ 2709862 w 3385416"/>
              <a:gd name="connsiteY72" fmla="*/ 204787 h 971550"/>
              <a:gd name="connsiteX73" fmla="*/ 2738437 w 3385416"/>
              <a:gd name="connsiteY73" fmla="*/ 209550 h 971550"/>
              <a:gd name="connsiteX74" fmla="*/ 2933700 w 3385416"/>
              <a:gd name="connsiteY74" fmla="*/ 204787 h 971550"/>
              <a:gd name="connsiteX75" fmla="*/ 3000375 w 3385416"/>
              <a:gd name="connsiteY75" fmla="*/ 204787 h 971550"/>
              <a:gd name="connsiteX76" fmla="*/ 3033712 w 3385416"/>
              <a:gd name="connsiteY76" fmla="*/ 195262 h 971550"/>
              <a:gd name="connsiteX77" fmla="*/ 3109912 w 3385416"/>
              <a:gd name="connsiteY77" fmla="*/ 190500 h 971550"/>
              <a:gd name="connsiteX78" fmla="*/ 3186112 w 3385416"/>
              <a:gd name="connsiteY78" fmla="*/ 195262 h 971550"/>
              <a:gd name="connsiteX79" fmla="*/ 3248025 w 3385416"/>
              <a:gd name="connsiteY79" fmla="*/ 204787 h 971550"/>
              <a:gd name="connsiteX80" fmla="*/ 3257550 w 3385416"/>
              <a:gd name="connsiteY80" fmla="*/ 219075 h 971550"/>
              <a:gd name="connsiteX81" fmla="*/ 3252787 w 3385416"/>
              <a:gd name="connsiteY81" fmla="*/ 233362 h 971550"/>
              <a:gd name="connsiteX82" fmla="*/ 3238500 w 3385416"/>
              <a:gd name="connsiteY82" fmla="*/ 242887 h 971550"/>
              <a:gd name="connsiteX83" fmla="*/ 3200400 w 3385416"/>
              <a:gd name="connsiteY83" fmla="*/ 252412 h 971550"/>
              <a:gd name="connsiteX84" fmla="*/ 3181350 w 3385416"/>
              <a:gd name="connsiteY84" fmla="*/ 257175 h 971550"/>
              <a:gd name="connsiteX85" fmla="*/ 3143250 w 3385416"/>
              <a:gd name="connsiteY85" fmla="*/ 261937 h 971550"/>
              <a:gd name="connsiteX86" fmla="*/ 3114675 w 3385416"/>
              <a:gd name="connsiteY86" fmla="*/ 266700 h 971550"/>
              <a:gd name="connsiteX87" fmla="*/ 3076575 w 3385416"/>
              <a:gd name="connsiteY87" fmla="*/ 271462 h 971550"/>
              <a:gd name="connsiteX88" fmla="*/ 3043237 w 3385416"/>
              <a:gd name="connsiteY88" fmla="*/ 276225 h 971550"/>
              <a:gd name="connsiteX89" fmla="*/ 2981325 w 3385416"/>
              <a:gd name="connsiteY89" fmla="*/ 285750 h 971550"/>
              <a:gd name="connsiteX90" fmla="*/ 2928937 w 3385416"/>
              <a:gd name="connsiteY90" fmla="*/ 290512 h 971550"/>
              <a:gd name="connsiteX91" fmla="*/ 2824162 w 3385416"/>
              <a:gd name="connsiteY91" fmla="*/ 285750 h 971550"/>
              <a:gd name="connsiteX92" fmla="*/ 2747962 w 3385416"/>
              <a:gd name="connsiteY92" fmla="*/ 280987 h 971550"/>
              <a:gd name="connsiteX93" fmla="*/ 2509837 w 3385416"/>
              <a:gd name="connsiteY93" fmla="*/ 271462 h 971550"/>
              <a:gd name="connsiteX94" fmla="*/ 2452687 w 3385416"/>
              <a:gd name="connsiteY94" fmla="*/ 266700 h 971550"/>
              <a:gd name="connsiteX95" fmla="*/ 2376487 w 3385416"/>
              <a:gd name="connsiteY95" fmla="*/ 261937 h 971550"/>
              <a:gd name="connsiteX96" fmla="*/ 2338387 w 3385416"/>
              <a:gd name="connsiteY96" fmla="*/ 257175 h 971550"/>
              <a:gd name="connsiteX97" fmla="*/ 2281237 w 3385416"/>
              <a:gd name="connsiteY97" fmla="*/ 252412 h 971550"/>
              <a:gd name="connsiteX98" fmla="*/ 2243137 w 3385416"/>
              <a:gd name="connsiteY98" fmla="*/ 247650 h 971550"/>
              <a:gd name="connsiteX99" fmla="*/ 2047875 w 3385416"/>
              <a:gd name="connsiteY99" fmla="*/ 238125 h 971550"/>
              <a:gd name="connsiteX100" fmla="*/ 2000250 w 3385416"/>
              <a:gd name="connsiteY100" fmla="*/ 233362 h 971550"/>
              <a:gd name="connsiteX101" fmla="*/ 1962150 w 3385416"/>
              <a:gd name="connsiteY101" fmla="*/ 228600 h 971550"/>
              <a:gd name="connsiteX102" fmla="*/ 1852612 w 3385416"/>
              <a:gd name="connsiteY102" fmla="*/ 233362 h 971550"/>
              <a:gd name="connsiteX103" fmla="*/ 1600200 w 3385416"/>
              <a:gd name="connsiteY103" fmla="*/ 233362 h 971550"/>
              <a:gd name="connsiteX104" fmla="*/ 1552575 w 3385416"/>
              <a:gd name="connsiteY104" fmla="*/ 228600 h 971550"/>
              <a:gd name="connsiteX105" fmla="*/ 1433512 w 3385416"/>
              <a:gd name="connsiteY105" fmla="*/ 219075 h 971550"/>
              <a:gd name="connsiteX106" fmla="*/ 1376362 w 3385416"/>
              <a:gd name="connsiteY106" fmla="*/ 214312 h 971550"/>
              <a:gd name="connsiteX107" fmla="*/ 1152525 w 3385416"/>
              <a:gd name="connsiteY107" fmla="*/ 209550 h 971550"/>
              <a:gd name="connsiteX108" fmla="*/ 1014412 w 3385416"/>
              <a:gd name="connsiteY108" fmla="*/ 219075 h 971550"/>
              <a:gd name="connsiteX109" fmla="*/ 928687 w 3385416"/>
              <a:gd name="connsiteY109" fmla="*/ 228600 h 971550"/>
              <a:gd name="connsiteX110" fmla="*/ 757237 w 3385416"/>
              <a:gd name="connsiteY110" fmla="*/ 228600 h 971550"/>
              <a:gd name="connsiteX111" fmla="*/ 700087 w 3385416"/>
              <a:gd name="connsiteY111" fmla="*/ 233362 h 971550"/>
              <a:gd name="connsiteX112" fmla="*/ 590550 w 3385416"/>
              <a:gd name="connsiteY112" fmla="*/ 238125 h 971550"/>
              <a:gd name="connsiteX113" fmla="*/ 366712 w 3385416"/>
              <a:gd name="connsiteY113" fmla="*/ 238125 h 971550"/>
              <a:gd name="connsiteX114" fmla="*/ 109537 w 3385416"/>
              <a:gd name="connsiteY114" fmla="*/ 247650 h 971550"/>
              <a:gd name="connsiteX115" fmla="*/ 66675 w 3385416"/>
              <a:gd name="connsiteY115" fmla="*/ 257175 h 971550"/>
              <a:gd name="connsiteX116" fmla="*/ 28575 w 3385416"/>
              <a:gd name="connsiteY116" fmla="*/ 271462 h 971550"/>
              <a:gd name="connsiteX117" fmla="*/ 4762 w 3385416"/>
              <a:gd name="connsiteY117" fmla="*/ 300037 h 971550"/>
              <a:gd name="connsiteX118" fmla="*/ 19050 w 3385416"/>
              <a:gd name="connsiteY118" fmla="*/ 309562 h 971550"/>
              <a:gd name="connsiteX119" fmla="*/ 76200 w 3385416"/>
              <a:gd name="connsiteY119" fmla="*/ 309562 h 971550"/>
              <a:gd name="connsiteX120" fmla="*/ 128587 w 3385416"/>
              <a:gd name="connsiteY120" fmla="*/ 314325 h 971550"/>
              <a:gd name="connsiteX121" fmla="*/ 166687 w 3385416"/>
              <a:gd name="connsiteY121" fmla="*/ 319087 h 971550"/>
              <a:gd name="connsiteX122" fmla="*/ 309562 w 3385416"/>
              <a:gd name="connsiteY122" fmla="*/ 323850 h 971550"/>
              <a:gd name="connsiteX123" fmla="*/ 452437 w 3385416"/>
              <a:gd name="connsiteY123" fmla="*/ 319087 h 971550"/>
              <a:gd name="connsiteX124" fmla="*/ 485775 w 3385416"/>
              <a:gd name="connsiteY124" fmla="*/ 323850 h 971550"/>
              <a:gd name="connsiteX125" fmla="*/ 666750 w 3385416"/>
              <a:gd name="connsiteY125" fmla="*/ 319087 h 971550"/>
              <a:gd name="connsiteX126" fmla="*/ 885825 w 3385416"/>
              <a:gd name="connsiteY126" fmla="*/ 323850 h 971550"/>
              <a:gd name="connsiteX127" fmla="*/ 919162 w 3385416"/>
              <a:gd name="connsiteY127" fmla="*/ 319087 h 971550"/>
              <a:gd name="connsiteX128" fmla="*/ 957262 w 3385416"/>
              <a:gd name="connsiteY128" fmla="*/ 323850 h 971550"/>
              <a:gd name="connsiteX129" fmla="*/ 1000125 w 3385416"/>
              <a:gd name="connsiteY129" fmla="*/ 328612 h 971550"/>
              <a:gd name="connsiteX130" fmla="*/ 1090612 w 3385416"/>
              <a:gd name="connsiteY130" fmla="*/ 333375 h 971550"/>
              <a:gd name="connsiteX131" fmla="*/ 1176337 w 3385416"/>
              <a:gd name="connsiteY131" fmla="*/ 328612 h 971550"/>
              <a:gd name="connsiteX132" fmla="*/ 1290637 w 3385416"/>
              <a:gd name="connsiteY132" fmla="*/ 328612 h 971550"/>
              <a:gd name="connsiteX133" fmla="*/ 1385887 w 3385416"/>
              <a:gd name="connsiteY133" fmla="*/ 333375 h 971550"/>
              <a:gd name="connsiteX134" fmla="*/ 1433512 w 3385416"/>
              <a:gd name="connsiteY134" fmla="*/ 338137 h 971550"/>
              <a:gd name="connsiteX135" fmla="*/ 1476375 w 3385416"/>
              <a:gd name="connsiteY135" fmla="*/ 333375 h 971550"/>
              <a:gd name="connsiteX136" fmla="*/ 1676400 w 3385416"/>
              <a:gd name="connsiteY136" fmla="*/ 338137 h 971550"/>
              <a:gd name="connsiteX137" fmla="*/ 1847850 w 3385416"/>
              <a:gd name="connsiteY137" fmla="*/ 342900 h 971550"/>
              <a:gd name="connsiteX138" fmla="*/ 2066925 w 3385416"/>
              <a:gd name="connsiteY138" fmla="*/ 338137 h 971550"/>
              <a:gd name="connsiteX139" fmla="*/ 2409825 w 3385416"/>
              <a:gd name="connsiteY139" fmla="*/ 338137 h 971550"/>
              <a:gd name="connsiteX140" fmla="*/ 2505075 w 3385416"/>
              <a:gd name="connsiteY140" fmla="*/ 342900 h 971550"/>
              <a:gd name="connsiteX141" fmla="*/ 2705100 w 3385416"/>
              <a:gd name="connsiteY141" fmla="*/ 357187 h 971550"/>
              <a:gd name="connsiteX142" fmla="*/ 2828925 w 3385416"/>
              <a:gd name="connsiteY142" fmla="*/ 347662 h 971550"/>
              <a:gd name="connsiteX143" fmla="*/ 2857500 w 3385416"/>
              <a:gd name="connsiteY143" fmla="*/ 352425 h 971550"/>
              <a:gd name="connsiteX144" fmla="*/ 3009900 w 3385416"/>
              <a:gd name="connsiteY144" fmla="*/ 347662 h 971550"/>
              <a:gd name="connsiteX145" fmla="*/ 3095625 w 3385416"/>
              <a:gd name="connsiteY145" fmla="*/ 352425 h 971550"/>
              <a:gd name="connsiteX146" fmla="*/ 3119437 w 3385416"/>
              <a:gd name="connsiteY146" fmla="*/ 347662 h 971550"/>
              <a:gd name="connsiteX147" fmla="*/ 3205162 w 3385416"/>
              <a:gd name="connsiteY147" fmla="*/ 342900 h 971550"/>
              <a:gd name="connsiteX148" fmla="*/ 3276600 w 3385416"/>
              <a:gd name="connsiteY148" fmla="*/ 347662 h 971550"/>
              <a:gd name="connsiteX149" fmla="*/ 3290887 w 3385416"/>
              <a:gd name="connsiteY149" fmla="*/ 352425 h 971550"/>
              <a:gd name="connsiteX150" fmla="*/ 3295650 w 3385416"/>
              <a:gd name="connsiteY150" fmla="*/ 366712 h 971550"/>
              <a:gd name="connsiteX151" fmla="*/ 3290887 w 3385416"/>
              <a:gd name="connsiteY151" fmla="*/ 381000 h 971550"/>
              <a:gd name="connsiteX152" fmla="*/ 3276600 w 3385416"/>
              <a:gd name="connsiteY152" fmla="*/ 385762 h 971550"/>
              <a:gd name="connsiteX153" fmla="*/ 3262312 w 3385416"/>
              <a:gd name="connsiteY153" fmla="*/ 395287 h 971550"/>
              <a:gd name="connsiteX154" fmla="*/ 3248025 w 3385416"/>
              <a:gd name="connsiteY154" fmla="*/ 400050 h 971550"/>
              <a:gd name="connsiteX155" fmla="*/ 3233737 w 3385416"/>
              <a:gd name="connsiteY155" fmla="*/ 409575 h 971550"/>
              <a:gd name="connsiteX156" fmla="*/ 3167062 w 3385416"/>
              <a:gd name="connsiteY156" fmla="*/ 423862 h 971550"/>
              <a:gd name="connsiteX157" fmla="*/ 3090862 w 3385416"/>
              <a:gd name="connsiteY157" fmla="*/ 433387 h 971550"/>
              <a:gd name="connsiteX158" fmla="*/ 3062287 w 3385416"/>
              <a:gd name="connsiteY158" fmla="*/ 438150 h 971550"/>
              <a:gd name="connsiteX159" fmla="*/ 2957512 w 3385416"/>
              <a:gd name="connsiteY159" fmla="*/ 442912 h 971550"/>
              <a:gd name="connsiteX160" fmla="*/ 2886075 w 3385416"/>
              <a:gd name="connsiteY160" fmla="*/ 433387 h 971550"/>
              <a:gd name="connsiteX161" fmla="*/ 2862262 w 3385416"/>
              <a:gd name="connsiteY161" fmla="*/ 428625 h 971550"/>
              <a:gd name="connsiteX162" fmla="*/ 2800350 w 3385416"/>
              <a:gd name="connsiteY162" fmla="*/ 423862 h 971550"/>
              <a:gd name="connsiteX163" fmla="*/ 2757487 w 3385416"/>
              <a:gd name="connsiteY163" fmla="*/ 419100 h 971550"/>
              <a:gd name="connsiteX164" fmla="*/ 2695575 w 3385416"/>
              <a:gd name="connsiteY164" fmla="*/ 414337 h 971550"/>
              <a:gd name="connsiteX165" fmla="*/ 2624137 w 3385416"/>
              <a:gd name="connsiteY165" fmla="*/ 419100 h 971550"/>
              <a:gd name="connsiteX166" fmla="*/ 2595562 w 3385416"/>
              <a:gd name="connsiteY166" fmla="*/ 419100 h 971550"/>
              <a:gd name="connsiteX167" fmla="*/ 2562225 w 3385416"/>
              <a:gd name="connsiteY167" fmla="*/ 419100 h 971550"/>
              <a:gd name="connsiteX168" fmla="*/ 2519362 w 3385416"/>
              <a:gd name="connsiteY168" fmla="*/ 414337 h 971550"/>
              <a:gd name="connsiteX169" fmla="*/ 2143125 w 3385416"/>
              <a:gd name="connsiteY169" fmla="*/ 404812 h 971550"/>
              <a:gd name="connsiteX170" fmla="*/ 1924050 w 3385416"/>
              <a:gd name="connsiteY170" fmla="*/ 404812 h 971550"/>
              <a:gd name="connsiteX171" fmla="*/ 1571625 w 3385416"/>
              <a:gd name="connsiteY171" fmla="*/ 409575 h 971550"/>
              <a:gd name="connsiteX172" fmla="*/ 1204912 w 3385416"/>
              <a:gd name="connsiteY172" fmla="*/ 400050 h 971550"/>
              <a:gd name="connsiteX173" fmla="*/ 895350 w 3385416"/>
              <a:gd name="connsiteY173" fmla="*/ 390525 h 971550"/>
              <a:gd name="connsiteX174" fmla="*/ 671512 w 3385416"/>
              <a:gd name="connsiteY174" fmla="*/ 395287 h 971550"/>
              <a:gd name="connsiteX175" fmla="*/ 638175 w 3385416"/>
              <a:gd name="connsiteY175" fmla="*/ 400050 h 971550"/>
              <a:gd name="connsiteX176" fmla="*/ 442912 w 3385416"/>
              <a:gd name="connsiteY176" fmla="*/ 390525 h 971550"/>
              <a:gd name="connsiteX177" fmla="*/ 361950 w 3385416"/>
              <a:gd name="connsiteY177" fmla="*/ 400050 h 971550"/>
              <a:gd name="connsiteX178" fmla="*/ 200025 w 3385416"/>
              <a:gd name="connsiteY178" fmla="*/ 395287 h 971550"/>
              <a:gd name="connsiteX179" fmla="*/ 171450 w 3385416"/>
              <a:gd name="connsiteY179" fmla="*/ 390525 h 971550"/>
              <a:gd name="connsiteX180" fmla="*/ 66675 w 3385416"/>
              <a:gd name="connsiteY180" fmla="*/ 400050 h 971550"/>
              <a:gd name="connsiteX181" fmla="*/ 33337 w 3385416"/>
              <a:gd name="connsiteY181" fmla="*/ 419100 h 971550"/>
              <a:gd name="connsiteX182" fmla="*/ 19050 w 3385416"/>
              <a:gd name="connsiteY182" fmla="*/ 461962 h 971550"/>
              <a:gd name="connsiteX183" fmla="*/ 47625 w 3385416"/>
              <a:gd name="connsiteY183" fmla="*/ 452437 h 971550"/>
              <a:gd name="connsiteX184" fmla="*/ 85725 w 3385416"/>
              <a:gd name="connsiteY184" fmla="*/ 461962 h 971550"/>
              <a:gd name="connsiteX185" fmla="*/ 109537 w 3385416"/>
              <a:gd name="connsiteY185" fmla="*/ 466725 h 971550"/>
              <a:gd name="connsiteX186" fmla="*/ 123825 w 3385416"/>
              <a:gd name="connsiteY186" fmla="*/ 461962 h 971550"/>
              <a:gd name="connsiteX187" fmla="*/ 157162 w 3385416"/>
              <a:gd name="connsiteY187" fmla="*/ 461962 h 971550"/>
              <a:gd name="connsiteX188" fmla="*/ 276225 w 3385416"/>
              <a:gd name="connsiteY188" fmla="*/ 466725 h 971550"/>
              <a:gd name="connsiteX189" fmla="*/ 423862 w 3385416"/>
              <a:gd name="connsiteY189" fmla="*/ 471487 h 971550"/>
              <a:gd name="connsiteX190" fmla="*/ 514350 w 3385416"/>
              <a:gd name="connsiteY190" fmla="*/ 476250 h 971550"/>
              <a:gd name="connsiteX191" fmla="*/ 690562 w 3385416"/>
              <a:gd name="connsiteY191" fmla="*/ 471487 h 971550"/>
              <a:gd name="connsiteX192" fmla="*/ 1000125 w 3385416"/>
              <a:gd name="connsiteY192" fmla="*/ 471487 h 971550"/>
              <a:gd name="connsiteX193" fmla="*/ 1328737 w 3385416"/>
              <a:gd name="connsiteY193" fmla="*/ 471487 h 971550"/>
              <a:gd name="connsiteX194" fmla="*/ 1362075 w 3385416"/>
              <a:gd name="connsiteY194" fmla="*/ 476250 h 971550"/>
              <a:gd name="connsiteX195" fmla="*/ 1409700 w 3385416"/>
              <a:gd name="connsiteY195" fmla="*/ 481012 h 971550"/>
              <a:gd name="connsiteX196" fmla="*/ 1609725 w 3385416"/>
              <a:gd name="connsiteY196" fmla="*/ 476250 h 971550"/>
              <a:gd name="connsiteX197" fmla="*/ 1685925 w 3385416"/>
              <a:gd name="connsiteY197" fmla="*/ 481012 h 971550"/>
              <a:gd name="connsiteX198" fmla="*/ 1862137 w 3385416"/>
              <a:gd name="connsiteY198" fmla="*/ 485775 h 971550"/>
              <a:gd name="connsiteX199" fmla="*/ 2019300 w 3385416"/>
              <a:gd name="connsiteY199" fmla="*/ 495300 h 971550"/>
              <a:gd name="connsiteX200" fmla="*/ 2119312 w 3385416"/>
              <a:gd name="connsiteY200" fmla="*/ 490537 h 971550"/>
              <a:gd name="connsiteX201" fmla="*/ 2438400 w 3385416"/>
              <a:gd name="connsiteY201" fmla="*/ 500062 h 971550"/>
              <a:gd name="connsiteX202" fmla="*/ 2471737 w 3385416"/>
              <a:gd name="connsiteY202" fmla="*/ 495300 h 971550"/>
              <a:gd name="connsiteX203" fmla="*/ 2838450 w 3385416"/>
              <a:gd name="connsiteY203" fmla="*/ 490537 h 971550"/>
              <a:gd name="connsiteX204" fmla="*/ 2957512 w 3385416"/>
              <a:gd name="connsiteY204" fmla="*/ 500062 h 971550"/>
              <a:gd name="connsiteX205" fmla="*/ 3128962 w 3385416"/>
              <a:gd name="connsiteY205" fmla="*/ 495300 h 971550"/>
              <a:gd name="connsiteX206" fmla="*/ 3148012 w 3385416"/>
              <a:gd name="connsiteY206" fmla="*/ 500062 h 971550"/>
              <a:gd name="connsiteX207" fmla="*/ 3286125 w 3385416"/>
              <a:gd name="connsiteY207" fmla="*/ 509587 h 971550"/>
              <a:gd name="connsiteX208" fmla="*/ 3328987 w 3385416"/>
              <a:gd name="connsiteY208" fmla="*/ 509587 h 971550"/>
              <a:gd name="connsiteX209" fmla="*/ 3338512 w 3385416"/>
              <a:gd name="connsiteY209" fmla="*/ 523875 h 971550"/>
              <a:gd name="connsiteX210" fmla="*/ 3324225 w 3385416"/>
              <a:gd name="connsiteY210" fmla="*/ 552450 h 971550"/>
              <a:gd name="connsiteX211" fmla="*/ 3305175 w 3385416"/>
              <a:gd name="connsiteY211" fmla="*/ 557212 h 971550"/>
              <a:gd name="connsiteX212" fmla="*/ 3290887 w 3385416"/>
              <a:gd name="connsiteY212" fmla="*/ 561975 h 971550"/>
              <a:gd name="connsiteX213" fmla="*/ 3271837 w 3385416"/>
              <a:gd name="connsiteY213" fmla="*/ 566737 h 971550"/>
              <a:gd name="connsiteX214" fmla="*/ 3228975 w 3385416"/>
              <a:gd name="connsiteY214" fmla="*/ 581025 h 971550"/>
              <a:gd name="connsiteX215" fmla="*/ 3181350 w 3385416"/>
              <a:gd name="connsiteY215" fmla="*/ 590550 h 971550"/>
              <a:gd name="connsiteX216" fmla="*/ 3124200 w 3385416"/>
              <a:gd name="connsiteY216" fmla="*/ 595312 h 971550"/>
              <a:gd name="connsiteX217" fmla="*/ 3048000 w 3385416"/>
              <a:gd name="connsiteY217" fmla="*/ 604837 h 971550"/>
              <a:gd name="connsiteX218" fmla="*/ 2957512 w 3385416"/>
              <a:gd name="connsiteY218" fmla="*/ 600075 h 971550"/>
              <a:gd name="connsiteX219" fmla="*/ 2847975 w 3385416"/>
              <a:gd name="connsiteY219" fmla="*/ 590550 h 971550"/>
              <a:gd name="connsiteX220" fmla="*/ 2767012 w 3385416"/>
              <a:gd name="connsiteY220" fmla="*/ 576262 h 971550"/>
              <a:gd name="connsiteX221" fmla="*/ 2671762 w 3385416"/>
              <a:gd name="connsiteY221" fmla="*/ 571500 h 971550"/>
              <a:gd name="connsiteX222" fmla="*/ 2519362 w 3385416"/>
              <a:gd name="connsiteY222" fmla="*/ 561975 h 971550"/>
              <a:gd name="connsiteX223" fmla="*/ 2452687 w 3385416"/>
              <a:gd name="connsiteY223" fmla="*/ 557212 h 971550"/>
              <a:gd name="connsiteX224" fmla="*/ 2290762 w 3385416"/>
              <a:gd name="connsiteY224" fmla="*/ 547687 h 971550"/>
              <a:gd name="connsiteX225" fmla="*/ 2043112 w 3385416"/>
              <a:gd name="connsiteY225" fmla="*/ 542925 h 971550"/>
              <a:gd name="connsiteX226" fmla="*/ 1800225 w 3385416"/>
              <a:gd name="connsiteY226" fmla="*/ 533400 h 971550"/>
              <a:gd name="connsiteX227" fmla="*/ 1509712 w 3385416"/>
              <a:gd name="connsiteY227" fmla="*/ 538162 h 971550"/>
              <a:gd name="connsiteX228" fmla="*/ 1323975 w 3385416"/>
              <a:gd name="connsiteY228" fmla="*/ 538162 h 971550"/>
              <a:gd name="connsiteX229" fmla="*/ 1223962 w 3385416"/>
              <a:gd name="connsiteY229" fmla="*/ 542925 h 971550"/>
              <a:gd name="connsiteX230" fmla="*/ 1100137 w 3385416"/>
              <a:gd name="connsiteY230" fmla="*/ 538162 h 971550"/>
              <a:gd name="connsiteX231" fmla="*/ 990600 w 3385416"/>
              <a:gd name="connsiteY231" fmla="*/ 533400 h 971550"/>
              <a:gd name="connsiteX232" fmla="*/ 938212 w 3385416"/>
              <a:gd name="connsiteY232" fmla="*/ 538162 h 971550"/>
              <a:gd name="connsiteX233" fmla="*/ 871537 w 3385416"/>
              <a:gd name="connsiteY233" fmla="*/ 538162 h 971550"/>
              <a:gd name="connsiteX234" fmla="*/ 852487 w 3385416"/>
              <a:gd name="connsiteY234" fmla="*/ 533400 h 971550"/>
              <a:gd name="connsiteX235" fmla="*/ 619125 w 3385416"/>
              <a:gd name="connsiteY235" fmla="*/ 528637 h 971550"/>
              <a:gd name="connsiteX236" fmla="*/ 571500 w 3385416"/>
              <a:gd name="connsiteY236" fmla="*/ 533400 h 971550"/>
              <a:gd name="connsiteX237" fmla="*/ 319087 w 3385416"/>
              <a:gd name="connsiteY237" fmla="*/ 542925 h 971550"/>
              <a:gd name="connsiteX238" fmla="*/ 104775 w 3385416"/>
              <a:gd name="connsiteY238" fmla="*/ 547687 h 971550"/>
              <a:gd name="connsiteX239" fmla="*/ 28575 w 3385416"/>
              <a:gd name="connsiteY239" fmla="*/ 557212 h 971550"/>
              <a:gd name="connsiteX240" fmla="*/ 14287 w 3385416"/>
              <a:gd name="connsiteY240" fmla="*/ 561975 h 971550"/>
              <a:gd name="connsiteX241" fmla="*/ 4762 w 3385416"/>
              <a:gd name="connsiteY241" fmla="*/ 576262 h 971550"/>
              <a:gd name="connsiteX242" fmla="*/ 9525 w 3385416"/>
              <a:gd name="connsiteY242" fmla="*/ 600075 h 971550"/>
              <a:gd name="connsiteX243" fmla="*/ 23812 w 3385416"/>
              <a:gd name="connsiteY243" fmla="*/ 604837 h 971550"/>
              <a:gd name="connsiteX244" fmla="*/ 42862 w 3385416"/>
              <a:gd name="connsiteY244" fmla="*/ 609600 h 971550"/>
              <a:gd name="connsiteX245" fmla="*/ 80962 w 3385416"/>
              <a:gd name="connsiteY245" fmla="*/ 619125 h 971550"/>
              <a:gd name="connsiteX246" fmla="*/ 271462 w 3385416"/>
              <a:gd name="connsiteY246" fmla="*/ 628650 h 971550"/>
              <a:gd name="connsiteX247" fmla="*/ 309562 w 3385416"/>
              <a:gd name="connsiteY247" fmla="*/ 623887 h 971550"/>
              <a:gd name="connsiteX248" fmla="*/ 752475 w 3385416"/>
              <a:gd name="connsiteY248" fmla="*/ 623887 h 971550"/>
              <a:gd name="connsiteX249" fmla="*/ 1085850 w 3385416"/>
              <a:gd name="connsiteY249" fmla="*/ 633412 h 971550"/>
              <a:gd name="connsiteX250" fmla="*/ 1262062 w 3385416"/>
              <a:gd name="connsiteY250" fmla="*/ 623887 h 971550"/>
              <a:gd name="connsiteX251" fmla="*/ 1338262 w 3385416"/>
              <a:gd name="connsiteY251" fmla="*/ 633412 h 971550"/>
              <a:gd name="connsiteX252" fmla="*/ 1533525 w 3385416"/>
              <a:gd name="connsiteY252" fmla="*/ 628650 h 971550"/>
              <a:gd name="connsiteX253" fmla="*/ 1600200 w 3385416"/>
              <a:gd name="connsiteY253" fmla="*/ 623887 h 971550"/>
              <a:gd name="connsiteX254" fmla="*/ 1624012 w 3385416"/>
              <a:gd name="connsiteY254" fmla="*/ 628650 h 971550"/>
              <a:gd name="connsiteX255" fmla="*/ 1700212 w 3385416"/>
              <a:gd name="connsiteY255" fmla="*/ 633412 h 971550"/>
              <a:gd name="connsiteX256" fmla="*/ 1876425 w 3385416"/>
              <a:gd name="connsiteY256" fmla="*/ 638175 h 971550"/>
              <a:gd name="connsiteX257" fmla="*/ 2405062 w 3385416"/>
              <a:gd name="connsiteY257" fmla="*/ 642937 h 971550"/>
              <a:gd name="connsiteX258" fmla="*/ 2614612 w 3385416"/>
              <a:gd name="connsiteY258" fmla="*/ 647700 h 971550"/>
              <a:gd name="connsiteX259" fmla="*/ 2752725 w 3385416"/>
              <a:gd name="connsiteY259" fmla="*/ 647700 h 971550"/>
              <a:gd name="connsiteX260" fmla="*/ 2805112 w 3385416"/>
              <a:gd name="connsiteY260" fmla="*/ 642937 h 971550"/>
              <a:gd name="connsiteX261" fmla="*/ 2833687 w 3385416"/>
              <a:gd name="connsiteY261" fmla="*/ 647700 h 971550"/>
              <a:gd name="connsiteX262" fmla="*/ 2871787 w 3385416"/>
              <a:gd name="connsiteY262" fmla="*/ 652462 h 971550"/>
              <a:gd name="connsiteX263" fmla="*/ 3081337 w 3385416"/>
              <a:gd name="connsiteY263" fmla="*/ 642937 h 971550"/>
              <a:gd name="connsiteX264" fmla="*/ 3152775 w 3385416"/>
              <a:gd name="connsiteY264" fmla="*/ 638175 h 971550"/>
              <a:gd name="connsiteX265" fmla="*/ 3276600 w 3385416"/>
              <a:gd name="connsiteY265" fmla="*/ 642937 h 971550"/>
              <a:gd name="connsiteX266" fmla="*/ 3295650 w 3385416"/>
              <a:gd name="connsiteY266" fmla="*/ 647700 h 971550"/>
              <a:gd name="connsiteX267" fmla="*/ 3324225 w 3385416"/>
              <a:gd name="connsiteY267" fmla="*/ 652462 h 971550"/>
              <a:gd name="connsiteX268" fmla="*/ 3352800 w 3385416"/>
              <a:gd name="connsiteY268" fmla="*/ 661987 h 971550"/>
              <a:gd name="connsiteX269" fmla="*/ 3367087 w 3385416"/>
              <a:gd name="connsiteY269" fmla="*/ 666750 h 971550"/>
              <a:gd name="connsiteX270" fmla="*/ 3362325 w 3385416"/>
              <a:gd name="connsiteY270" fmla="*/ 685800 h 971550"/>
              <a:gd name="connsiteX271" fmla="*/ 3333750 w 3385416"/>
              <a:gd name="connsiteY271" fmla="*/ 709612 h 971550"/>
              <a:gd name="connsiteX272" fmla="*/ 3314700 w 3385416"/>
              <a:gd name="connsiteY272" fmla="*/ 719137 h 971550"/>
              <a:gd name="connsiteX273" fmla="*/ 3281362 w 3385416"/>
              <a:gd name="connsiteY273" fmla="*/ 723900 h 971550"/>
              <a:gd name="connsiteX274" fmla="*/ 3190875 w 3385416"/>
              <a:gd name="connsiteY274" fmla="*/ 733425 h 971550"/>
              <a:gd name="connsiteX275" fmla="*/ 3157537 w 3385416"/>
              <a:gd name="connsiteY275" fmla="*/ 738187 h 971550"/>
              <a:gd name="connsiteX276" fmla="*/ 3114675 w 3385416"/>
              <a:gd name="connsiteY276" fmla="*/ 742950 h 971550"/>
              <a:gd name="connsiteX277" fmla="*/ 3071812 w 3385416"/>
              <a:gd name="connsiteY277" fmla="*/ 752475 h 971550"/>
              <a:gd name="connsiteX278" fmla="*/ 2871787 w 3385416"/>
              <a:gd name="connsiteY278" fmla="*/ 747712 h 971550"/>
              <a:gd name="connsiteX279" fmla="*/ 2809875 w 3385416"/>
              <a:gd name="connsiteY279" fmla="*/ 742950 h 971550"/>
              <a:gd name="connsiteX280" fmla="*/ 2728912 w 3385416"/>
              <a:gd name="connsiteY280" fmla="*/ 733425 h 971550"/>
              <a:gd name="connsiteX281" fmla="*/ 2509837 w 3385416"/>
              <a:gd name="connsiteY281" fmla="*/ 723900 h 971550"/>
              <a:gd name="connsiteX282" fmla="*/ 2414587 w 3385416"/>
              <a:gd name="connsiteY282" fmla="*/ 719137 h 971550"/>
              <a:gd name="connsiteX283" fmla="*/ 2286000 w 3385416"/>
              <a:gd name="connsiteY283" fmla="*/ 704850 h 971550"/>
              <a:gd name="connsiteX284" fmla="*/ 2214562 w 3385416"/>
              <a:gd name="connsiteY284" fmla="*/ 700087 h 971550"/>
              <a:gd name="connsiteX285" fmla="*/ 2171700 w 3385416"/>
              <a:gd name="connsiteY285" fmla="*/ 695325 h 971550"/>
              <a:gd name="connsiteX286" fmla="*/ 2081212 w 3385416"/>
              <a:gd name="connsiteY286" fmla="*/ 685800 h 971550"/>
              <a:gd name="connsiteX287" fmla="*/ 2057400 w 3385416"/>
              <a:gd name="connsiteY287" fmla="*/ 681037 h 971550"/>
              <a:gd name="connsiteX288" fmla="*/ 1966912 w 3385416"/>
              <a:gd name="connsiteY288" fmla="*/ 685800 h 971550"/>
              <a:gd name="connsiteX289" fmla="*/ 1833562 w 3385416"/>
              <a:gd name="connsiteY289" fmla="*/ 681037 h 971550"/>
              <a:gd name="connsiteX290" fmla="*/ 1709737 w 3385416"/>
              <a:gd name="connsiteY290" fmla="*/ 671512 h 971550"/>
              <a:gd name="connsiteX291" fmla="*/ 1533525 w 3385416"/>
              <a:gd name="connsiteY291" fmla="*/ 671512 h 971550"/>
              <a:gd name="connsiteX292" fmla="*/ 1252537 w 3385416"/>
              <a:gd name="connsiteY292" fmla="*/ 681037 h 971550"/>
              <a:gd name="connsiteX293" fmla="*/ 1095375 w 3385416"/>
              <a:gd name="connsiteY293" fmla="*/ 676275 h 971550"/>
              <a:gd name="connsiteX294" fmla="*/ 1071562 w 3385416"/>
              <a:gd name="connsiteY294" fmla="*/ 681037 h 971550"/>
              <a:gd name="connsiteX295" fmla="*/ 933450 w 3385416"/>
              <a:gd name="connsiteY295" fmla="*/ 676275 h 971550"/>
              <a:gd name="connsiteX296" fmla="*/ 266700 w 3385416"/>
              <a:gd name="connsiteY296" fmla="*/ 685800 h 971550"/>
              <a:gd name="connsiteX297" fmla="*/ 252412 w 3385416"/>
              <a:gd name="connsiteY297" fmla="*/ 681037 h 971550"/>
              <a:gd name="connsiteX298" fmla="*/ 214312 w 3385416"/>
              <a:gd name="connsiteY298" fmla="*/ 676275 h 971550"/>
              <a:gd name="connsiteX299" fmla="*/ 95250 w 3385416"/>
              <a:gd name="connsiteY299" fmla="*/ 681037 h 971550"/>
              <a:gd name="connsiteX300" fmla="*/ 76200 w 3385416"/>
              <a:gd name="connsiteY300" fmla="*/ 685800 h 971550"/>
              <a:gd name="connsiteX301" fmla="*/ 52387 w 3385416"/>
              <a:gd name="connsiteY301" fmla="*/ 714375 h 971550"/>
              <a:gd name="connsiteX302" fmla="*/ 38100 w 3385416"/>
              <a:gd name="connsiteY302" fmla="*/ 728662 h 971550"/>
              <a:gd name="connsiteX303" fmla="*/ 38100 w 3385416"/>
              <a:gd name="connsiteY303" fmla="*/ 762000 h 971550"/>
              <a:gd name="connsiteX304" fmla="*/ 52387 w 3385416"/>
              <a:gd name="connsiteY304" fmla="*/ 766762 h 971550"/>
              <a:gd name="connsiteX305" fmla="*/ 85725 w 3385416"/>
              <a:gd name="connsiteY305" fmla="*/ 771525 h 971550"/>
              <a:gd name="connsiteX306" fmla="*/ 123825 w 3385416"/>
              <a:gd name="connsiteY306" fmla="*/ 781050 h 971550"/>
              <a:gd name="connsiteX307" fmla="*/ 361950 w 3385416"/>
              <a:gd name="connsiteY307" fmla="*/ 781050 h 971550"/>
              <a:gd name="connsiteX308" fmla="*/ 495300 w 3385416"/>
              <a:gd name="connsiteY308" fmla="*/ 776287 h 971550"/>
              <a:gd name="connsiteX309" fmla="*/ 785812 w 3385416"/>
              <a:gd name="connsiteY309" fmla="*/ 776287 h 971550"/>
              <a:gd name="connsiteX310" fmla="*/ 814387 w 3385416"/>
              <a:gd name="connsiteY310" fmla="*/ 771525 h 971550"/>
              <a:gd name="connsiteX311" fmla="*/ 1014412 w 3385416"/>
              <a:gd name="connsiteY311" fmla="*/ 766762 h 971550"/>
              <a:gd name="connsiteX312" fmla="*/ 1481137 w 3385416"/>
              <a:gd name="connsiteY312" fmla="*/ 776287 h 971550"/>
              <a:gd name="connsiteX313" fmla="*/ 1647825 w 3385416"/>
              <a:gd name="connsiteY313" fmla="*/ 771525 h 971550"/>
              <a:gd name="connsiteX314" fmla="*/ 1762125 w 3385416"/>
              <a:gd name="connsiteY314" fmla="*/ 771525 h 971550"/>
              <a:gd name="connsiteX315" fmla="*/ 1828800 w 3385416"/>
              <a:gd name="connsiteY315" fmla="*/ 776287 h 971550"/>
              <a:gd name="connsiteX316" fmla="*/ 1933575 w 3385416"/>
              <a:gd name="connsiteY316" fmla="*/ 781050 h 971550"/>
              <a:gd name="connsiteX317" fmla="*/ 2009775 w 3385416"/>
              <a:gd name="connsiteY317" fmla="*/ 785812 h 971550"/>
              <a:gd name="connsiteX318" fmla="*/ 2224087 w 3385416"/>
              <a:gd name="connsiteY318" fmla="*/ 795337 h 971550"/>
              <a:gd name="connsiteX319" fmla="*/ 2319337 w 3385416"/>
              <a:gd name="connsiteY319" fmla="*/ 800100 h 971550"/>
              <a:gd name="connsiteX320" fmla="*/ 2347912 w 3385416"/>
              <a:gd name="connsiteY320" fmla="*/ 795337 h 971550"/>
              <a:gd name="connsiteX321" fmla="*/ 2738437 w 3385416"/>
              <a:gd name="connsiteY321" fmla="*/ 795337 h 971550"/>
              <a:gd name="connsiteX322" fmla="*/ 2838450 w 3385416"/>
              <a:gd name="connsiteY322" fmla="*/ 804862 h 971550"/>
              <a:gd name="connsiteX323" fmla="*/ 2976562 w 3385416"/>
              <a:gd name="connsiteY323" fmla="*/ 809625 h 971550"/>
              <a:gd name="connsiteX324" fmla="*/ 3062287 w 3385416"/>
              <a:gd name="connsiteY324" fmla="*/ 814387 h 971550"/>
              <a:gd name="connsiteX325" fmla="*/ 3209925 w 3385416"/>
              <a:gd name="connsiteY325" fmla="*/ 809625 h 971550"/>
              <a:gd name="connsiteX326" fmla="*/ 3228975 w 3385416"/>
              <a:gd name="connsiteY326" fmla="*/ 804862 h 971550"/>
              <a:gd name="connsiteX327" fmla="*/ 3328987 w 3385416"/>
              <a:gd name="connsiteY327" fmla="*/ 809625 h 971550"/>
              <a:gd name="connsiteX328" fmla="*/ 3367087 w 3385416"/>
              <a:gd name="connsiteY328" fmla="*/ 814387 h 971550"/>
              <a:gd name="connsiteX329" fmla="*/ 3381375 w 3385416"/>
              <a:gd name="connsiteY329" fmla="*/ 819150 h 971550"/>
              <a:gd name="connsiteX330" fmla="*/ 3357562 w 3385416"/>
              <a:gd name="connsiteY330" fmla="*/ 852487 h 971550"/>
              <a:gd name="connsiteX331" fmla="*/ 3343275 w 3385416"/>
              <a:gd name="connsiteY331" fmla="*/ 862012 h 971550"/>
              <a:gd name="connsiteX332" fmla="*/ 3267075 w 3385416"/>
              <a:gd name="connsiteY332" fmla="*/ 871537 h 971550"/>
              <a:gd name="connsiteX333" fmla="*/ 3233737 w 3385416"/>
              <a:gd name="connsiteY333" fmla="*/ 866775 h 971550"/>
              <a:gd name="connsiteX334" fmla="*/ 3124200 w 3385416"/>
              <a:gd name="connsiteY334" fmla="*/ 876300 h 971550"/>
              <a:gd name="connsiteX335" fmla="*/ 3105150 w 3385416"/>
              <a:gd name="connsiteY335" fmla="*/ 871537 h 971550"/>
              <a:gd name="connsiteX336" fmla="*/ 2981325 w 3385416"/>
              <a:gd name="connsiteY336" fmla="*/ 881062 h 971550"/>
              <a:gd name="connsiteX337" fmla="*/ 2881312 w 3385416"/>
              <a:gd name="connsiteY337" fmla="*/ 876300 h 971550"/>
              <a:gd name="connsiteX338" fmla="*/ 2814637 w 3385416"/>
              <a:gd name="connsiteY338" fmla="*/ 871537 h 971550"/>
              <a:gd name="connsiteX339" fmla="*/ 2586037 w 3385416"/>
              <a:gd name="connsiteY339" fmla="*/ 862012 h 971550"/>
              <a:gd name="connsiteX340" fmla="*/ 2524125 w 3385416"/>
              <a:gd name="connsiteY340" fmla="*/ 857250 h 971550"/>
              <a:gd name="connsiteX341" fmla="*/ 2486025 w 3385416"/>
              <a:gd name="connsiteY341" fmla="*/ 862012 h 971550"/>
              <a:gd name="connsiteX342" fmla="*/ 2352675 w 3385416"/>
              <a:gd name="connsiteY342" fmla="*/ 862012 h 971550"/>
              <a:gd name="connsiteX343" fmla="*/ 2033587 w 3385416"/>
              <a:gd name="connsiteY343" fmla="*/ 862012 h 971550"/>
              <a:gd name="connsiteX344" fmla="*/ 2000250 w 3385416"/>
              <a:gd name="connsiteY344" fmla="*/ 857250 h 971550"/>
              <a:gd name="connsiteX345" fmla="*/ 1881187 w 3385416"/>
              <a:gd name="connsiteY345" fmla="*/ 852487 h 971550"/>
              <a:gd name="connsiteX346" fmla="*/ 1752600 w 3385416"/>
              <a:gd name="connsiteY346" fmla="*/ 842962 h 971550"/>
              <a:gd name="connsiteX347" fmla="*/ 1695450 w 3385416"/>
              <a:gd name="connsiteY347" fmla="*/ 838200 h 971550"/>
              <a:gd name="connsiteX348" fmla="*/ 1609725 w 3385416"/>
              <a:gd name="connsiteY348" fmla="*/ 828675 h 971550"/>
              <a:gd name="connsiteX349" fmla="*/ 1471612 w 3385416"/>
              <a:gd name="connsiteY349" fmla="*/ 823912 h 971550"/>
              <a:gd name="connsiteX350" fmla="*/ 1381125 w 3385416"/>
              <a:gd name="connsiteY350" fmla="*/ 823912 h 971550"/>
              <a:gd name="connsiteX351" fmla="*/ 1143000 w 3385416"/>
              <a:gd name="connsiteY351" fmla="*/ 814387 h 971550"/>
              <a:gd name="connsiteX352" fmla="*/ 742950 w 3385416"/>
              <a:gd name="connsiteY352" fmla="*/ 823912 h 971550"/>
              <a:gd name="connsiteX353" fmla="*/ 571500 w 3385416"/>
              <a:gd name="connsiteY353" fmla="*/ 819150 h 971550"/>
              <a:gd name="connsiteX354" fmla="*/ 280987 w 3385416"/>
              <a:gd name="connsiteY354" fmla="*/ 828675 h 971550"/>
              <a:gd name="connsiteX355" fmla="*/ 166687 w 3385416"/>
              <a:gd name="connsiteY355" fmla="*/ 833437 h 971550"/>
              <a:gd name="connsiteX356" fmla="*/ 133350 w 3385416"/>
              <a:gd name="connsiteY356" fmla="*/ 838200 h 971550"/>
              <a:gd name="connsiteX357" fmla="*/ 95250 w 3385416"/>
              <a:gd name="connsiteY357" fmla="*/ 842962 h 971550"/>
              <a:gd name="connsiteX358" fmla="*/ 66675 w 3385416"/>
              <a:gd name="connsiteY358" fmla="*/ 857250 h 971550"/>
              <a:gd name="connsiteX359" fmla="*/ 47625 w 3385416"/>
              <a:gd name="connsiteY359" fmla="*/ 862012 h 971550"/>
              <a:gd name="connsiteX360" fmla="*/ 33337 w 3385416"/>
              <a:gd name="connsiteY360" fmla="*/ 890587 h 971550"/>
              <a:gd name="connsiteX361" fmla="*/ 28575 w 3385416"/>
              <a:gd name="connsiteY361" fmla="*/ 904875 h 971550"/>
              <a:gd name="connsiteX362" fmla="*/ 57150 w 3385416"/>
              <a:gd name="connsiteY362" fmla="*/ 923925 h 971550"/>
              <a:gd name="connsiteX363" fmla="*/ 95250 w 3385416"/>
              <a:gd name="connsiteY363" fmla="*/ 933450 h 971550"/>
              <a:gd name="connsiteX364" fmla="*/ 366712 w 3385416"/>
              <a:gd name="connsiteY364" fmla="*/ 933450 h 971550"/>
              <a:gd name="connsiteX365" fmla="*/ 438150 w 3385416"/>
              <a:gd name="connsiteY365" fmla="*/ 928687 h 971550"/>
              <a:gd name="connsiteX366" fmla="*/ 523875 w 3385416"/>
              <a:gd name="connsiteY366" fmla="*/ 923925 h 971550"/>
              <a:gd name="connsiteX367" fmla="*/ 600075 w 3385416"/>
              <a:gd name="connsiteY367" fmla="*/ 928687 h 971550"/>
              <a:gd name="connsiteX368" fmla="*/ 666750 w 3385416"/>
              <a:gd name="connsiteY368" fmla="*/ 933450 h 971550"/>
              <a:gd name="connsiteX369" fmla="*/ 800100 w 3385416"/>
              <a:gd name="connsiteY369" fmla="*/ 928687 h 971550"/>
              <a:gd name="connsiteX370" fmla="*/ 1176337 w 3385416"/>
              <a:gd name="connsiteY370" fmla="*/ 933450 h 971550"/>
              <a:gd name="connsiteX371" fmla="*/ 1238250 w 3385416"/>
              <a:gd name="connsiteY371" fmla="*/ 938212 h 971550"/>
              <a:gd name="connsiteX372" fmla="*/ 1338262 w 3385416"/>
              <a:gd name="connsiteY372" fmla="*/ 942975 h 971550"/>
              <a:gd name="connsiteX373" fmla="*/ 1471612 w 3385416"/>
              <a:gd name="connsiteY373" fmla="*/ 942975 h 971550"/>
              <a:gd name="connsiteX374" fmla="*/ 1495425 w 3385416"/>
              <a:gd name="connsiteY374" fmla="*/ 938212 h 971550"/>
              <a:gd name="connsiteX375" fmla="*/ 1566862 w 3385416"/>
              <a:gd name="connsiteY375" fmla="*/ 942975 h 971550"/>
              <a:gd name="connsiteX376" fmla="*/ 1609725 w 3385416"/>
              <a:gd name="connsiteY376" fmla="*/ 947737 h 971550"/>
              <a:gd name="connsiteX377" fmla="*/ 2066925 w 3385416"/>
              <a:gd name="connsiteY377" fmla="*/ 952500 h 971550"/>
              <a:gd name="connsiteX378" fmla="*/ 2095500 w 3385416"/>
              <a:gd name="connsiteY378" fmla="*/ 947737 h 971550"/>
              <a:gd name="connsiteX379" fmla="*/ 2286000 w 3385416"/>
              <a:gd name="connsiteY379" fmla="*/ 957262 h 971550"/>
              <a:gd name="connsiteX380" fmla="*/ 2847975 w 3385416"/>
              <a:gd name="connsiteY380" fmla="*/ 962025 h 971550"/>
              <a:gd name="connsiteX381" fmla="*/ 2943225 w 3385416"/>
              <a:gd name="connsiteY381" fmla="*/ 966787 h 971550"/>
              <a:gd name="connsiteX382" fmla="*/ 2986087 w 3385416"/>
              <a:gd name="connsiteY382" fmla="*/ 971550 h 971550"/>
              <a:gd name="connsiteX383" fmla="*/ 3062287 w 3385416"/>
              <a:gd name="connsiteY383" fmla="*/ 966787 h 971550"/>
              <a:gd name="connsiteX384" fmla="*/ 3076575 w 3385416"/>
              <a:gd name="connsiteY384" fmla="*/ 962025 h 971550"/>
              <a:gd name="connsiteX385" fmla="*/ 3124200 w 3385416"/>
              <a:gd name="connsiteY385" fmla="*/ 952500 h 971550"/>
              <a:gd name="connsiteX386" fmla="*/ 3243262 w 3385416"/>
              <a:gd name="connsiteY386" fmla="*/ 957262 h 971550"/>
              <a:gd name="connsiteX387" fmla="*/ 3262312 w 3385416"/>
              <a:gd name="connsiteY387" fmla="*/ 952500 h 971550"/>
              <a:gd name="connsiteX388" fmla="*/ 3314700 w 3385416"/>
              <a:gd name="connsiteY388" fmla="*/ 947737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3385416" h="971550">
                <a:moveTo>
                  <a:pt x="114300" y="14287"/>
                </a:moveTo>
                <a:cubicBezTo>
                  <a:pt x="134937" y="15875"/>
                  <a:pt x="155514" y="19050"/>
                  <a:pt x="176212" y="19050"/>
                </a:cubicBezTo>
                <a:cubicBezTo>
                  <a:pt x="185868" y="19050"/>
                  <a:pt x="195184" y="15298"/>
                  <a:pt x="204787" y="14287"/>
                </a:cubicBezTo>
                <a:cubicBezTo>
                  <a:pt x="225372" y="12120"/>
                  <a:pt x="246062" y="11112"/>
                  <a:pt x="266700" y="9525"/>
                </a:cubicBezTo>
                <a:cubicBezTo>
                  <a:pt x="296475" y="19449"/>
                  <a:pt x="264019" y="11472"/>
                  <a:pt x="300037" y="9525"/>
                </a:cubicBezTo>
                <a:cubicBezTo>
                  <a:pt x="352372" y="6696"/>
                  <a:pt x="404812" y="6350"/>
                  <a:pt x="457200" y="4762"/>
                </a:cubicBezTo>
                <a:cubicBezTo>
                  <a:pt x="482600" y="6350"/>
                  <a:pt x="507950" y="9525"/>
                  <a:pt x="533400" y="9525"/>
                </a:cubicBezTo>
                <a:cubicBezTo>
                  <a:pt x="646677" y="9525"/>
                  <a:pt x="634696" y="10021"/>
                  <a:pt x="704850" y="0"/>
                </a:cubicBezTo>
                <a:lnTo>
                  <a:pt x="1162050" y="9525"/>
                </a:lnTo>
                <a:cubicBezTo>
                  <a:pt x="1295701" y="14980"/>
                  <a:pt x="1095121" y="14978"/>
                  <a:pt x="1262062" y="19050"/>
                </a:cubicBezTo>
                <a:cubicBezTo>
                  <a:pt x="1373165" y="21760"/>
                  <a:pt x="1484312" y="22225"/>
                  <a:pt x="1595437" y="23812"/>
                </a:cubicBezTo>
                <a:cubicBezTo>
                  <a:pt x="1639887" y="22225"/>
                  <a:pt x="1684309" y="19050"/>
                  <a:pt x="1728787" y="19050"/>
                </a:cubicBezTo>
                <a:cubicBezTo>
                  <a:pt x="1740012" y="19050"/>
                  <a:pt x="1750900" y="23812"/>
                  <a:pt x="1762125" y="23812"/>
                </a:cubicBezTo>
                <a:cubicBezTo>
                  <a:pt x="1798672" y="23812"/>
                  <a:pt x="1835181" y="21239"/>
                  <a:pt x="1871662" y="19050"/>
                </a:cubicBezTo>
                <a:cubicBezTo>
                  <a:pt x="1914565" y="16476"/>
                  <a:pt x="2000250" y="9525"/>
                  <a:pt x="2000250" y="9525"/>
                </a:cubicBezTo>
                <a:cubicBezTo>
                  <a:pt x="2066867" y="22847"/>
                  <a:pt x="1990478" y="9525"/>
                  <a:pt x="2138362" y="9525"/>
                </a:cubicBezTo>
                <a:cubicBezTo>
                  <a:pt x="2149587" y="9525"/>
                  <a:pt x="2160561" y="12895"/>
                  <a:pt x="2171700" y="14287"/>
                </a:cubicBezTo>
                <a:cubicBezTo>
                  <a:pt x="2185964" y="16070"/>
                  <a:pt x="2200195" y="18555"/>
                  <a:pt x="2214562" y="19050"/>
                </a:cubicBezTo>
                <a:cubicBezTo>
                  <a:pt x="2309741" y="22332"/>
                  <a:pt x="2704462" y="27641"/>
                  <a:pt x="2767012" y="28575"/>
                </a:cubicBezTo>
                <a:cubicBezTo>
                  <a:pt x="2891767" y="38970"/>
                  <a:pt x="2766093" y="29529"/>
                  <a:pt x="2986087" y="38100"/>
                </a:cubicBezTo>
                <a:lnTo>
                  <a:pt x="3190875" y="47625"/>
                </a:lnTo>
                <a:lnTo>
                  <a:pt x="3228975" y="57150"/>
                </a:lnTo>
                <a:cubicBezTo>
                  <a:pt x="3235509" y="58784"/>
                  <a:pt x="3219861" y="67125"/>
                  <a:pt x="3214687" y="71437"/>
                </a:cubicBezTo>
                <a:cubicBezTo>
                  <a:pt x="3210290" y="75101"/>
                  <a:pt x="3205630" y="78637"/>
                  <a:pt x="3200400" y="80962"/>
                </a:cubicBezTo>
                <a:cubicBezTo>
                  <a:pt x="3191225" y="85040"/>
                  <a:pt x="3181350" y="87312"/>
                  <a:pt x="3171825" y="90487"/>
                </a:cubicBezTo>
                <a:cubicBezTo>
                  <a:pt x="3167062" y="92075"/>
                  <a:pt x="3162407" y="94033"/>
                  <a:pt x="3157537" y="95250"/>
                </a:cubicBezTo>
                <a:cubicBezTo>
                  <a:pt x="3130634" y="101975"/>
                  <a:pt x="3144905" y="98728"/>
                  <a:pt x="3114675" y="104775"/>
                </a:cubicBezTo>
                <a:cubicBezTo>
                  <a:pt x="3041680" y="94346"/>
                  <a:pt x="3123597" y="105108"/>
                  <a:pt x="3000375" y="95250"/>
                </a:cubicBezTo>
                <a:cubicBezTo>
                  <a:pt x="2987617" y="94229"/>
                  <a:pt x="2974975" y="92075"/>
                  <a:pt x="2962275" y="90487"/>
                </a:cubicBezTo>
                <a:lnTo>
                  <a:pt x="2838450" y="95250"/>
                </a:lnTo>
                <a:cubicBezTo>
                  <a:pt x="2805105" y="96669"/>
                  <a:pt x="2771801" y="100868"/>
                  <a:pt x="2738437" y="100012"/>
                </a:cubicBezTo>
                <a:cubicBezTo>
                  <a:pt x="2709696" y="99275"/>
                  <a:pt x="2681287" y="93662"/>
                  <a:pt x="2652712" y="90487"/>
                </a:cubicBezTo>
                <a:cubicBezTo>
                  <a:pt x="2572535" y="81579"/>
                  <a:pt x="2644508" y="90028"/>
                  <a:pt x="2576512" y="80962"/>
                </a:cubicBezTo>
                <a:cubicBezTo>
                  <a:pt x="2563825" y="79270"/>
                  <a:pt x="2551062" y="78146"/>
                  <a:pt x="2538412" y="76200"/>
                </a:cubicBezTo>
                <a:cubicBezTo>
                  <a:pt x="2530412" y="74969"/>
                  <a:pt x="2522564" y="72885"/>
                  <a:pt x="2514600" y="71437"/>
                </a:cubicBezTo>
                <a:cubicBezTo>
                  <a:pt x="2505099" y="69710"/>
                  <a:pt x="2495550" y="68262"/>
                  <a:pt x="2486025" y="66675"/>
                </a:cubicBezTo>
                <a:cubicBezTo>
                  <a:pt x="2309900" y="78415"/>
                  <a:pt x="2529711" y="66675"/>
                  <a:pt x="2328862" y="66675"/>
                </a:cubicBezTo>
                <a:lnTo>
                  <a:pt x="1847850" y="71437"/>
                </a:lnTo>
                <a:cubicBezTo>
                  <a:pt x="1820285" y="74194"/>
                  <a:pt x="1757159" y="80962"/>
                  <a:pt x="1733550" y="80962"/>
                </a:cubicBezTo>
                <a:cubicBezTo>
                  <a:pt x="1717596" y="80962"/>
                  <a:pt x="1701800" y="77787"/>
                  <a:pt x="1685925" y="76200"/>
                </a:cubicBezTo>
                <a:cubicBezTo>
                  <a:pt x="1577954" y="89695"/>
                  <a:pt x="1701344" y="76200"/>
                  <a:pt x="1462087" y="76200"/>
                </a:cubicBezTo>
                <a:cubicBezTo>
                  <a:pt x="1441389" y="76200"/>
                  <a:pt x="1420849" y="79954"/>
                  <a:pt x="1400175" y="80962"/>
                </a:cubicBezTo>
                <a:cubicBezTo>
                  <a:pt x="1355749" y="83129"/>
                  <a:pt x="1311275" y="84137"/>
                  <a:pt x="1266825" y="85725"/>
                </a:cubicBezTo>
                <a:cubicBezTo>
                  <a:pt x="1243012" y="84137"/>
                  <a:pt x="1219228" y="82046"/>
                  <a:pt x="1195387" y="80962"/>
                </a:cubicBezTo>
                <a:cubicBezTo>
                  <a:pt x="1071700" y="75340"/>
                  <a:pt x="941724" y="73889"/>
                  <a:pt x="819150" y="71437"/>
                </a:cubicBezTo>
                <a:cubicBezTo>
                  <a:pt x="643306" y="58878"/>
                  <a:pt x="664508" y="59076"/>
                  <a:pt x="366712" y="61912"/>
                </a:cubicBezTo>
                <a:cubicBezTo>
                  <a:pt x="328482" y="62276"/>
                  <a:pt x="290512" y="68262"/>
                  <a:pt x="252412" y="71437"/>
                </a:cubicBezTo>
                <a:cubicBezTo>
                  <a:pt x="219152" y="74209"/>
                  <a:pt x="185737" y="74612"/>
                  <a:pt x="152400" y="76200"/>
                </a:cubicBezTo>
                <a:cubicBezTo>
                  <a:pt x="138793" y="78921"/>
                  <a:pt x="122998" y="81687"/>
                  <a:pt x="109537" y="85725"/>
                </a:cubicBezTo>
                <a:cubicBezTo>
                  <a:pt x="99920" y="88610"/>
                  <a:pt x="90807" y="93281"/>
                  <a:pt x="80962" y="95250"/>
                </a:cubicBezTo>
                <a:cubicBezTo>
                  <a:pt x="50732" y="101296"/>
                  <a:pt x="65003" y="98049"/>
                  <a:pt x="38100" y="104775"/>
                </a:cubicBezTo>
                <a:cubicBezTo>
                  <a:pt x="4763" y="127000"/>
                  <a:pt x="15875" y="114300"/>
                  <a:pt x="0" y="138112"/>
                </a:cubicBezTo>
                <a:cubicBezTo>
                  <a:pt x="1587" y="142875"/>
                  <a:pt x="842" y="149264"/>
                  <a:pt x="4762" y="152400"/>
                </a:cubicBezTo>
                <a:cubicBezTo>
                  <a:pt x="9873" y="156489"/>
                  <a:pt x="17394" y="155878"/>
                  <a:pt x="23812" y="157162"/>
                </a:cubicBezTo>
                <a:cubicBezTo>
                  <a:pt x="33281" y="159056"/>
                  <a:pt x="42918" y="160031"/>
                  <a:pt x="52387" y="161925"/>
                </a:cubicBezTo>
                <a:cubicBezTo>
                  <a:pt x="58805" y="163209"/>
                  <a:pt x="64896" y="166457"/>
                  <a:pt x="71437" y="166687"/>
                </a:cubicBezTo>
                <a:cubicBezTo>
                  <a:pt x="155538" y="169638"/>
                  <a:pt x="239712" y="169862"/>
                  <a:pt x="323850" y="171450"/>
                </a:cubicBezTo>
                <a:cubicBezTo>
                  <a:pt x="506552" y="182196"/>
                  <a:pt x="282013" y="171450"/>
                  <a:pt x="552450" y="171450"/>
                </a:cubicBezTo>
                <a:cubicBezTo>
                  <a:pt x="669936" y="171450"/>
                  <a:pt x="787400" y="174625"/>
                  <a:pt x="904875" y="176212"/>
                </a:cubicBezTo>
                <a:cubicBezTo>
                  <a:pt x="944562" y="174625"/>
                  <a:pt x="984218" y="171450"/>
                  <a:pt x="1023937" y="171450"/>
                </a:cubicBezTo>
                <a:cubicBezTo>
                  <a:pt x="1046219" y="171450"/>
                  <a:pt x="1068330" y="176212"/>
                  <a:pt x="1090612" y="176212"/>
                </a:cubicBezTo>
                <a:cubicBezTo>
                  <a:pt x="1201748" y="176212"/>
                  <a:pt x="1312862" y="173037"/>
                  <a:pt x="1423987" y="171450"/>
                </a:cubicBezTo>
                <a:cubicBezTo>
                  <a:pt x="1479916" y="175752"/>
                  <a:pt x="1517907" y="179176"/>
                  <a:pt x="1576387" y="180975"/>
                </a:cubicBezTo>
                <a:lnTo>
                  <a:pt x="1795462" y="185737"/>
                </a:lnTo>
                <a:cubicBezTo>
                  <a:pt x="1911172" y="162598"/>
                  <a:pt x="1811185" y="181249"/>
                  <a:pt x="2100262" y="171450"/>
                </a:cubicBezTo>
                <a:lnTo>
                  <a:pt x="2271712" y="166687"/>
                </a:lnTo>
                <a:lnTo>
                  <a:pt x="2347912" y="171450"/>
                </a:lnTo>
                <a:cubicBezTo>
                  <a:pt x="2362242" y="172596"/>
                  <a:pt x="2376449" y="175018"/>
                  <a:pt x="2390775" y="176212"/>
                </a:cubicBezTo>
                <a:cubicBezTo>
                  <a:pt x="2414558" y="178194"/>
                  <a:pt x="2438412" y="179212"/>
                  <a:pt x="2462212" y="180975"/>
                </a:cubicBezTo>
                <a:lnTo>
                  <a:pt x="2519362" y="185737"/>
                </a:lnTo>
                <a:cubicBezTo>
                  <a:pt x="2663329" y="195666"/>
                  <a:pt x="2543890" y="185370"/>
                  <a:pt x="2652712" y="195262"/>
                </a:cubicBezTo>
                <a:cubicBezTo>
                  <a:pt x="2660650" y="196850"/>
                  <a:pt x="2668540" y="198694"/>
                  <a:pt x="2676525" y="200025"/>
                </a:cubicBezTo>
                <a:cubicBezTo>
                  <a:pt x="2687597" y="201870"/>
                  <a:pt x="2698767" y="203080"/>
                  <a:pt x="2709862" y="204787"/>
                </a:cubicBezTo>
                <a:cubicBezTo>
                  <a:pt x="2719406" y="206255"/>
                  <a:pt x="2728912" y="207962"/>
                  <a:pt x="2738437" y="209550"/>
                </a:cubicBezTo>
                <a:cubicBezTo>
                  <a:pt x="2803525" y="207962"/>
                  <a:pt x="2868593" y="204787"/>
                  <a:pt x="2933700" y="204787"/>
                </a:cubicBezTo>
                <a:cubicBezTo>
                  <a:pt x="3022601" y="204787"/>
                  <a:pt x="2911472" y="217489"/>
                  <a:pt x="3000375" y="204787"/>
                </a:cubicBezTo>
                <a:cubicBezTo>
                  <a:pt x="3009075" y="201887"/>
                  <a:pt x="3025173" y="196116"/>
                  <a:pt x="3033712" y="195262"/>
                </a:cubicBezTo>
                <a:cubicBezTo>
                  <a:pt x="3059035" y="192730"/>
                  <a:pt x="3084512" y="192087"/>
                  <a:pt x="3109912" y="190500"/>
                </a:cubicBezTo>
                <a:lnTo>
                  <a:pt x="3186112" y="195262"/>
                </a:lnTo>
                <a:cubicBezTo>
                  <a:pt x="3233993" y="198945"/>
                  <a:pt x="3220092" y="195477"/>
                  <a:pt x="3248025" y="204787"/>
                </a:cubicBezTo>
                <a:cubicBezTo>
                  <a:pt x="3251200" y="209550"/>
                  <a:pt x="3256609" y="213429"/>
                  <a:pt x="3257550" y="219075"/>
                </a:cubicBezTo>
                <a:cubicBezTo>
                  <a:pt x="3258375" y="224027"/>
                  <a:pt x="3255923" y="229442"/>
                  <a:pt x="3252787" y="233362"/>
                </a:cubicBezTo>
                <a:cubicBezTo>
                  <a:pt x="3249211" y="237831"/>
                  <a:pt x="3243619" y="240327"/>
                  <a:pt x="3238500" y="242887"/>
                </a:cubicBezTo>
                <a:cubicBezTo>
                  <a:pt x="3228285" y="247995"/>
                  <a:pt x="3210186" y="250237"/>
                  <a:pt x="3200400" y="252412"/>
                </a:cubicBezTo>
                <a:cubicBezTo>
                  <a:pt x="3194010" y="253832"/>
                  <a:pt x="3187806" y="256099"/>
                  <a:pt x="3181350" y="257175"/>
                </a:cubicBezTo>
                <a:cubicBezTo>
                  <a:pt x="3168725" y="259279"/>
                  <a:pt x="3155920" y="260127"/>
                  <a:pt x="3143250" y="261937"/>
                </a:cubicBezTo>
                <a:cubicBezTo>
                  <a:pt x="3133691" y="263303"/>
                  <a:pt x="3124234" y="265334"/>
                  <a:pt x="3114675" y="266700"/>
                </a:cubicBezTo>
                <a:cubicBezTo>
                  <a:pt x="3102005" y="268510"/>
                  <a:pt x="3089262" y="269770"/>
                  <a:pt x="3076575" y="271462"/>
                </a:cubicBezTo>
                <a:lnTo>
                  <a:pt x="3043237" y="276225"/>
                </a:lnTo>
                <a:cubicBezTo>
                  <a:pt x="3019138" y="279933"/>
                  <a:pt x="3006147" y="282992"/>
                  <a:pt x="2981325" y="285750"/>
                </a:cubicBezTo>
                <a:cubicBezTo>
                  <a:pt x="2963898" y="287686"/>
                  <a:pt x="2946400" y="288925"/>
                  <a:pt x="2928937" y="290512"/>
                </a:cubicBezTo>
                <a:lnTo>
                  <a:pt x="2824162" y="285750"/>
                </a:lnTo>
                <a:lnTo>
                  <a:pt x="2747962" y="280987"/>
                </a:lnTo>
                <a:lnTo>
                  <a:pt x="2509837" y="271462"/>
                </a:lnTo>
                <a:lnTo>
                  <a:pt x="2452687" y="266700"/>
                </a:lnTo>
                <a:cubicBezTo>
                  <a:pt x="2427302" y="264887"/>
                  <a:pt x="2401849" y="264050"/>
                  <a:pt x="2376487" y="261937"/>
                </a:cubicBezTo>
                <a:cubicBezTo>
                  <a:pt x="2363732" y="260874"/>
                  <a:pt x="2351122" y="258449"/>
                  <a:pt x="2338387" y="257175"/>
                </a:cubicBezTo>
                <a:cubicBezTo>
                  <a:pt x="2319366" y="255273"/>
                  <a:pt x="2300258" y="254314"/>
                  <a:pt x="2281237" y="252412"/>
                </a:cubicBezTo>
                <a:cubicBezTo>
                  <a:pt x="2268502" y="251138"/>
                  <a:pt x="2255888" y="248759"/>
                  <a:pt x="2243137" y="247650"/>
                </a:cubicBezTo>
                <a:cubicBezTo>
                  <a:pt x="2177597" y="241951"/>
                  <a:pt x="2114008" y="240668"/>
                  <a:pt x="2047875" y="238125"/>
                </a:cubicBezTo>
                <a:lnTo>
                  <a:pt x="2000250" y="233362"/>
                </a:lnTo>
                <a:cubicBezTo>
                  <a:pt x="1987529" y="231949"/>
                  <a:pt x="1974949" y="228600"/>
                  <a:pt x="1962150" y="228600"/>
                </a:cubicBezTo>
                <a:cubicBezTo>
                  <a:pt x="1925603" y="228600"/>
                  <a:pt x="1889125" y="231775"/>
                  <a:pt x="1852612" y="233362"/>
                </a:cubicBezTo>
                <a:cubicBezTo>
                  <a:pt x="1742466" y="244378"/>
                  <a:pt x="1797737" y="240816"/>
                  <a:pt x="1600200" y="233362"/>
                </a:cubicBezTo>
                <a:cubicBezTo>
                  <a:pt x="1584257" y="232760"/>
                  <a:pt x="1568471" y="229962"/>
                  <a:pt x="1552575" y="228600"/>
                </a:cubicBezTo>
                <a:lnTo>
                  <a:pt x="1433512" y="219075"/>
                </a:lnTo>
                <a:cubicBezTo>
                  <a:pt x="1414458" y="217530"/>
                  <a:pt x="1395474" y="214719"/>
                  <a:pt x="1376362" y="214312"/>
                </a:cubicBezTo>
                <a:lnTo>
                  <a:pt x="1152525" y="209550"/>
                </a:lnTo>
                <a:cubicBezTo>
                  <a:pt x="1065354" y="214137"/>
                  <a:pt x="1081924" y="211841"/>
                  <a:pt x="1014412" y="219075"/>
                </a:cubicBezTo>
                <a:lnTo>
                  <a:pt x="928687" y="228600"/>
                </a:lnTo>
                <a:cubicBezTo>
                  <a:pt x="861314" y="211755"/>
                  <a:pt x="908540" y="221723"/>
                  <a:pt x="757237" y="228600"/>
                </a:cubicBezTo>
                <a:cubicBezTo>
                  <a:pt x="738141" y="229468"/>
                  <a:pt x="719172" y="232271"/>
                  <a:pt x="700087" y="233362"/>
                </a:cubicBezTo>
                <a:cubicBezTo>
                  <a:pt x="663600" y="235447"/>
                  <a:pt x="627062" y="236537"/>
                  <a:pt x="590550" y="238125"/>
                </a:cubicBezTo>
                <a:cubicBezTo>
                  <a:pt x="370981" y="230805"/>
                  <a:pt x="523426" y="231503"/>
                  <a:pt x="366712" y="238125"/>
                </a:cubicBezTo>
                <a:lnTo>
                  <a:pt x="109537" y="247650"/>
                </a:lnTo>
                <a:cubicBezTo>
                  <a:pt x="103064" y="248944"/>
                  <a:pt x="74367" y="254290"/>
                  <a:pt x="66675" y="257175"/>
                </a:cubicBezTo>
                <a:cubicBezTo>
                  <a:pt x="16877" y="275850"/>
                  <a:pt x="77464" y="259241"/>
                  <a:pt x="28575" y="271462"/>
                </a:cubicBezTo>
                <a:cubicBezTo>
                  <a:pt x="27146" y="272891"/>
                  <a:pt x="3657" y="294512"/>
                  <a:pt x="4762" y="300037"/>
                </a:cubicBezTo>
                <a:cubicBezTo>
                  <a:pt x="5885" y="305650"/>
                  <a:pt x="14287" y="306387"/>
                  <a:pt x="19050" y="309562"/>
                </a:cubicBezTo>
                <a:cubicBezTo>
                  <a:pt x="47403" y="300112"/>
                  <a:pt x="27122" y="304654"/>
                  <a:pt x="76200" y="309562"/>
                </a:cubicBezTo>
                <a:lnTo>
                  <a:pt x="128587" y="314325"/>
                </a:lnTo>
                <a:cubicBezTo>
                  <a:pt x="141315" y="315665"/>
                  <a:pt x="153906" y="318414"/>
                  <a:pt x="166687" y="319087"/>
                </a:cubicBezTo>
                <a:cubicBezTo>
                  <a:pt x="214273" y="321592"/>
                  <a:pt x="261937" y="322262"/>
                  <a:pt x="309562" y="323850"/>
                </a:cubicBezTo>
                <a:cubicBezTo>
                  <a:pt x="357187" y="322262"/>
                  <a:pt x="404786" y="319087"/>
                  <a:pt x="452437" y="319087"/>
                </a:cubicBezTo>
                <a:cubicBezTo>
                  <a:pt x="463663" y="319087"/>
                  <a:pt x="474549" y="323850"/>
                  <a:pt x="485775" y="323850"/>
                </a:cubicBezTo>
                <a:cubicBezTo>
                  <a:pt x="546121" y="323850"/>
                  <a:pt x="606425" y="320675"/>
                  <a:pt x="666750" y="319087"/>
                </a:cubicBezTo>
                <a:cubicBezTo>
                  <a:pt x="739775" y="320675"/>
                  <a:pt x="812783" y="323850"/>
                  <a:pt x="885825" y="323850"/>
                </a:cubicBezTo>
                <a:cubicBezTo>
                  <a:pt x="897050" y="323850"/>
                  <a:pt x="907937" y="319087"/>
                  <a:pt x="919162" y="319087"/>
                </a:cubicBezTo>
                <a:cubicBezTo>
                  <a:pt x="931961" y="319087"/>
                  <a:pt x="944551" y="322355"/>
                  <a:pt x="957262" y="323850"/>
                </a:cubicBezTo>
                <a:cubicBezTo>
                  <a:pt x="971539" y="325530"/>
                  <a:pt x="985786" y="327588"/>
                  <a:pt x="1000125" y="328612"/>
                </a:cubicBezTo>
                <a:cubicBezTo>
                  <a:pt x="1030252" y="330764"/>
                  <a:pt x="1060450" y="331787"/>
                  <a:pt x="1090612" y="333375"/>
                </a:cubicBezTo>
                <a:cubicBezTo>
                  <a:pt x="1119187" y="331787"/>
                  <a:pt x="1147718" y="328612"/>
                  <a:pt x="1176337" y="328612"/>
                </a:cubicBezTo>
                <a:cubicBezTo>
                  <a:pt x="1313586" y="328612"/>
                  <a:pt x="1193054" y="339456"/>
                  <a:pt x="1290637" y="328612"/>
                </a:cubicBezTo>
                <a:lnTo>
                  <a:pt x="1385887" y="333375"/>
                </a:lnTo>
                <a:cubicBezTo>
                  <a:pt x="1401806" y="334436"/>
                  <a:pt x="1417558" y="338137"/>
                  <a:pt x="1433512" y="338137"/>
                </a:cubicBezTo>
                <a:cubicBezTo>
                  <a:pt x="1447888" y="338137"/>
                  <a:pt x="1462087" y="334962"/>
                  <a:pt x="1476375" y="333375"/>
                </a:cubicBezTo>
                <a:lnTo>
                  <a:pt x="1676400" y="338137"/>
                </a:lnTo>
                <a:cubicBezTo>
                  <a:pt x="1733553" y="339602"/>
                  <a:pt x="1790678" y="342900"/>
                  <a:pt x="1847850" y="342900"/>
                </a:cubicBezTo>
                <a:cubicBezTo>
                  <a:pt x="1920892" y="342900"/>
                  <a:pt x="1993900" y="339725"/>
                  <a:pt x="2066925" y="338137"/>
                </a:cubicBezTo>
                <a:cubicBezTo>
                  <a:pt x="2203652" y="321048"/>
                  <a:pt x="2109701" y="330991"/>
                  <a:pt x="2409825" y="338137"/>
                </a:cubicBezTo>
                <a:cubicBezTo>
                  <a:pt x="2441606" y="338894"/>
                  <a:pt x="2473334" y="341137"/>
                  <a:pt x="2505075" y="342900"/>
                </a:cubicBezTo>
                <a:cubicBezTo>
                  <a:pt x="2571839" y="346609"/>
                  <a:pt x="2638410" y="352424"/>
                  <a:pt x="2705100" y="357187"/>
                </a:cubicBezTo>
                <a:cubicBezTo>
                  <a:pt x="2752015" y="351323"/>
                  <a:pt x="2774210" y="347662"/>
                  <a:pt x="2828925" y="347662"/>
                </a:cubicBezTo>
                <a:cubicBezTo>
                  <a:pt x="2838581" y="347662"/>
                  <a:pt x="2847975" y="350837"/>
                  <a:pt x="2857500" y="352425"/>
                </a:cubicBezTo>
                <a:cubicBezTo>
                  <a:pt x="2908300" y="350837"/>
                  <a:pt x="2959075" y="347662"/>
                  <a:pt x="3009900" y="347662"/>
                </a:cubicBezTo>
                <a:cubicBezTo>
                  <a:pt x="3038519" y="347662"/>
                  <a:pt x="3067006" y="352425"/>
                  <a:pt x="3095625" y="352425"/>
                </a:cubicBezTo>
                <a:cubicBezTo>
                  <a:pt x="3103720" y="352425"/>
                  <a:pt x="3111373" y="348363"/>
                  <a:pt x="3119437" y="347662"/>
                </a:cubicBezTo>
                <a:cubicBezTo>
                  <a:pt x="3147948" y="345183"/>
                  <a:pt x="3176587" y="344487"/>
                  <a:pt x="3205162" y="342900"/>
                </a:cubicBezTo>
                <a:cubicBezTo>
                  <a:pt x="3228975" y="344487"/>
                  <a:pt x="3252880" y="345026"/>
                  <a:pt x="3276600" y="347662"/>
                </a:cubicBezTo>
                <a:cubicBezTo>
                  <a:pt x="3281589" y="348216"/>
                  <a:pt x="3287337" y="348875"/>
                  <a:pt x="3290887" y="352425"/>
                </a:cubicBezTo>
                <a:cubicBezTo>
                  <a:pt x="3294437" y="355975"/>
                  <a:pt x="3294062" y="361950"/>
                  <a:pt x="3295650" y="366712"/>
                </a:cubicBezTo>
                <a:cubicBezTo>
                  <a:pt x="3294062" y="371475"/>
                  <a:pt x="3294437" y="377450"/>
                  <a:pt x="3290887" y="381000"/>
                </a:cubicBezTo>
                <a:cubicBezTo>
                  <a:pt x="3287337" y="384550"/>
                  <a:pt x="3281090" y="383517"/>
                  <a:pt x="3276600" y="385762"/>
                </a:cubicBezTo>
                <a:cubicBezTo>
                  <a:pt x="3271480" y="388322"/>
                  <a:pt x="3267432" y="392727"/>
                  <a:pt x="3262312" y="395287"/>
                </a:cubicBezTo>
                <a:cubicBezTo>
                  <a:pt x="3257822" y="397532"/>
                  <a:pt x="3252515" y="397805"/>
                  <a:pt x="3248025" y="400050"/>
                </a:cubicBezTo>
                <a:cubicBezTo>
                  <a:pt x="3242905" y="402610"/>
                  <a:pt x="3239116" y="407619"/>
                  <a:pt x="3233737" y="409575"/>
                </a:cubicBezTo>
                <a:cubicBezTo>
                  <a:pt x="3211243" y="417754"/>
                  <a:pt x="3190128" y="419668"/>
                  <a:pt x="3167062" y="423862"/>
                </a:cubicBezTo>
                <a:cubicBezTo>
                  <a:pt x="3102792" y="435548"/>
                  <a:pt x="3201706" y="420347"/>
                  <a:pt x="3090862" y="433387"/>
                </a:cubicBezTo>
                <a:cubicBezTo>
                  <a:pt x="3081272" y="434515"/>
                  <a:pt x="3071919" y="437462"/>
                  <a:pt x="3062287" y="438150"/>
                </a:cubicBezTo>
                <a:cubicBezTo>
                  <a:pt x="3027415" y="440641"/>
                  <a:pt x="2992437" y="441325"/>
                  <a:pt x="2957512" y="442912"/>
                </a:cubicBezTo>
                <a:cubicBezTo>
                  <a:pt x="2915455" y="432399"/>
                  <a:pt x="2961044" y="442758"/>
                  <a:pt x="2886075" y="433387"/>
                </a:cubicBezTo>
                <a:cubicBezTo>
                  <a:pt x="2878043" y="432383"/>
                  <a:pt x="2870307" y="429519"/>
                  <a:pt x="2862262" y="428625"/>
                </a:cubicBezTo>
                <a:cubicBezTo>
                  <a:pt x="2841690" y="426339"/>
                  <a:pt x="2820963" y="425736"/>
                  <a:pt x="2800350" y="423862"/>
                </a:cubicBezTo>
                <a:cubicBezTo>
                  <a:pt x="2786033" y="422560"/>
                  <a:pt x="2771804" y="420402"/>
                  <a:pt x="2757487" y="419100"/>
                </a:cubicBezTo>
                <a:cubicBezTo>
                  <a:pt x="2736874" y="417226"/>
                  <a:pt x="2716212" y="415925"/>
                  <a:pt x="2695575" y="414337"/>
                </a:cubicBezTo>
                <a:cubicBezTo>
                  <a:pt x="2671762" y="415925"/>
                  <a:pt x="2648003" y="419100"/>
                  <a:pt x="2624137" y="419100"/>
                </a:cubicBezTo>
                <a:cubicBezTo>
                  <a:pt x="2586036" y="419100"/>
                  <a:pt x="2633665" y="406398"/>
                  <a:pt x="2595562" y="419100"/>
                </a:cubicBezTo>
                <a:cubicBezTo>
                  <a:pt x="2536007" y="404210"/>
                  <a:pt x="2610051" y="419100"/>
                  <a:pt x="2562225" y="419100"/>
                </a:cubicBezTo>
                <a:cubicBezTo>
                  <a:pt x="2547849" y="419100"/>
                  <a:pt x="2533684" y="415582"/>
                  <a:pt x="2519362" y="414337"/>
                </a:cubicBezTo>
                <a:cubicBezTo>
                  <a:pt x="2386566" y="402790"/>
                  <a:pt x="2304448" y="407294"/>
                  <a:pt x="2143125" y="404812"/>
                </a:cubicBezTo>
                <a:cubicBezTo>
                  <a:pt x="1666564" y="421834"/>
                  <a:pt x="2256617" y="404812"/>
                  <a:pt x="1924050" y="404812"/>
                </a:cubicBezTo>
                <a:cubicBezTo>
                  <a:pt x="1806564" y="404812"/>
                  <a:pt x="1689100" y="407987"/>
                  <a:pt x="1571625" y="409575"/>
                </a:cubicBezTo>
                <a:cubicBezTo>
                  <a:pt x="1396906" y="397926"/>
                  <a:pt x="1544926" y="406589"/>
                  <a:pt x="1204912" y="400050"/>
                </a:cubicBezTo>
                <a:cubicBezTo>
                  <a:pt x="1013054" y="396360"/>
                  <a:pt x="1047022" y="397119"/>
                  <a:pt x="895350" y="390525"/>
                </a:cubicBezTo>
                <a:lnTo>
                  <a:pt x="671512" y="395287"/>
                </a:lnTo>
                <a:cubicBezTo>
                  <a:pt x="660295" y="395702"/>
                  <a:pt x="649400" y="400050"/>
                  <a:pt x="638175" y="400050"/>
                </a:cubicBezTo>
                <a:cubicBezTo>
                  <a:pt x="596981" y="400050"/>
                  <a:pt x="490965" y="393351"/>
                  <a:pt x="442912" y="390525"/>
                </a:cubicBezTo>
                <a:cubicBezTo>
                  <a:pt x="422744" y="393406"/>
                  <a:pt x="379580" y="400050"/>
                  <a:pt x="361950" y="400050"/>
                </a:cubicBezTo>
                <a:cubicBezTo>
                  <a:pt x="307952" y="400050"/>
                  <a:pt x="254000" y="396875"/>
                  <a:pt x="200025" y="395287"/>
                </a:cubicBezTo>
                <a:cubicBezTo>
                  <a:pt x="190500" y="393700"/>
                  <a:pt x="181106" y="390525"/>
                  <a:pt x="171450" y="390525"/>
                </a:cubicBezTo>
                <a:cubicBezTo>
                  <a:pt x="145072" y="390525"/>
                  <a:pt x="98128" y="386570"/>
                  <a:pt x="66675" y="400050"/>
                </a:cubicBezTo>
                <a:cubicBezTo>
                  <a:pt x="49755" y="407302"/>
                  <a:pt x="47687" y="409534"/>
                  <a:pt x="33337" y="419100"/>
                </a:cubicBezTo>
                <a:cubicBezTo>
                  <a:pt x="11502" y="451852"/>
                  <a:pt x="10666" y="436815"/>
                  <a:pt x="19050" y="461962"/>
                </a:cubicBezTo>
                <a:lnTo>
                  <a:pt x="47625" y="452437"/>
                </a:lnTo>
                <a:cubicBezTo>
                  <a:pt x="60044" y="448297"/>
                  <a:pt x="73025" y="458787"/>
                  <a:pt x="85725" y="461962"/>
                </a:cubicBezTo>
                <a:cubicBezTo>
                  <a:pt x="93578" y="463925"/>
                  <a:pt x="101600" y="465137"/>
                  <a:pt x="109537" y="466725"/>
                </a:cubicBezTo>
                <a:cubicBezTo>
                  <a:pt x="114300" y="465137"/>
                  <a:pt x="118805" y="461962"/>
                  <a:pt x="123825" y="461962"/>
                </a:cubicBezTo>
                <a:cubicBezTo>
                  <a:pt x="165685" y="461962"/>
                  <a:pt x="122907" y="473382"/>
                  <a:pt x="157162" y="461962"/>
                </a:cubicBezTo>
                <a:lnTo>
                  <a:pt x="276225" y="466725"/>
                </a:lnTo>
                <a:lnTo>
                  <a:pt x="423862" y="471487"/>
                </a:lnTo>
                <a:cubicBezTo>
                  <a:pt x="454042" y="472694"/>
                  <a:pt x="484187" y="474662"/>
                  <a:pt x="514350" y="476250"/>
                </a:cubicBezTo>
                <a:cubicBezTo>
                  <a:pt x="573087" y="474662"/>
                  <a:pt x="631803" y="471487"/>
                  <a:pt x="690562" y="471487"/>
                </a:cubicBezTo>
                <a:cubicBezTo>
                  <a:pt x="1088584" y="471487"/>
                  <a:pt x="644214" y="483352"/>
                  <a:pt x="1000125" y="471487"/>
                </a:cubicBezTo>
                <a:cubicBezTo>
                  <a:pt x="1402534" y="483683"/>
                  <a:pt x="899709" y="471487"/>
                  <a:pt x="1328737" y="471487"/>
                </a:cubicBezTo>
                <a:cubicBezTo>
                  <a:pt x="1339963" y="471487"/>
                  <a:pt x="1350926" y="474938"/>
                  <a:pt x="1362075" y="476250"/>
                </a:cubicBezTo>
                <a:cubicBezTo>
                  <a:pt x="1377920" y="478114"/>
                  <a:pt x="1393825" y="479425"/>
                  <a:pt x="1409700" y="481012"/>
                </a:cubicBezTo>
                <a:cubicBezTo>
                  <a:pt x="1476375" y="479425"/>
                  <a:pt x="1543031" y="476250"/>
                  <a:pt x="1609725" y="476250"/>
                </a:cubicBezTo>
                <a:cubicBezTo>
                  <a:pt x="1635175" y="476250"/>
                  <a:pt x="1660494" y="480052"/>
                  <a:pt x="1685925" y="481012"/>
                </a:cubicBezTo>
                <a:cubicBezTo>
                  <a:pt x="1744642" y="483228"/>
                  <a:pt x="1803416" y="483678"/>
                  <a:pt x="1862137" y="485775"/>
                </a:cubicBezTo>
                <a:cubicBezTo>
                  <a:pt x="1921503" y="487895"/>
                  <a:pt x="1961870" y="491197"/>
                  <a:pt x="2019300" y="495300"/>
                </a:cubicBezTo>
                <a:cubicBezTo>
                  <a:pt x="2052637" y="493712"/>
                  <a:pt x="2085939" y="490158"/>
                  <a:pt x="2119312" y="490537"/>
                </a:cubicBezTo>
                <a:cubicBezTo>
                  <a:pt x="2225715" y="491746"/>
                  <a:pt x="2438400" y="500062"/>
                  <a:pt x="2438400" y="500062"/>
                </a:cubicBezTo>
                <a:cubicBezTo>
                  <a:pt x="2449512" y="498475"/>
                  <a:pt x="2460515" y="495567"/>
                  <a:pt x="2471737" y="495300"/>
                </a:cubicBezTo>
                <a:cubicBezTo>
                  <a:pt x="2593950" y="492390"/>
                  <a:pt x="2716202" y="490537"/>
                  <a:pt x="2838450" y="490537"/>
                </a:cubicBezTo>
                <a:cubicBezTo>
                  <a:pt x="2856472" y="490537"/>
                  <a:pt x="2934985" y="498014"/>
                  <a:pt x="2957512" y="500062"/>
                </a:cubicBezTo>
                <a:cubicBezTo>
                  <a:pt x="3014662" y="498475"/>
                  <a:pt x="3071790" y="495300"/>
                  <a:pt x="3128962" y="495300"/>
                </a:cubicBezTo>
                <a:cubicBezTo>
                  <a:pt x="3135507" y="495300"/>
                  <a:pt x="3141493" y="499469"/>
                  <a:pt x="3148012" y="500062"/>
                </a:cubicBezTo>
                <a:cubicBezTo>
                  <a:pt x="3193970" y="504240"/>
                  <a:pt x="3286125" y="509587"/>
                  <a:pt x="3286125" y="509587"/>
                </a:cubicBezTo>
                <a:cubicBezTo>
                  <a:pt x="3302601" y="504095"/>
                  <a:pt x="3308872" y="499530"/>
                  <a:pt x="3328987" y="509587"/>
                </a:cubicBezTo>
                <a:cubicBezTo>
                  <a:pt x="3334107" y="512147"/>
                  <a:pt x="3335337" y="519112"/>
                  <a:pt x="3338512" y="523875"/>
                </a:cubicBezTo>
                <a:cubicBezTo>
                  <a:pt x="3335795" y="532025"/>
                  <a:pt x="3332138" y="547174"/>
                  <a:pt x="3324225" y="552450"/>
                </a:cubicBezTo>
                <a:cubicBezTo>
                  <a:pt x="3318779" y="556081"/>
                  <a:pt x="3311469" y="555414"/>
                  <a:pt x="3305175" y="557212"/>
                </a:cubicBezTo>
                <a:cubicBezTo>
                  <a:pt x="3300348" y="558591"/>
                  <a:pt x="3295714" y="560596"/>
                  <a:pt x="3290887" y="561975"/>
                </a:cubicBezTo>
                <a:cubicBezTo>
                  <a:pt x="3284593" y="563773"/>
                  <a:pt x="3278106" y="564856"/>
                  <a:pt x="3271837" y="566737"/>
                </a:cubicBezTo>
                <a:cubicBezTo>
                  <a:pt x="3271790" y="566751"/>
                  <a:pt x="3236142" y="578636"/>
                  <a:pt x="3228975" y="581025"/>
                </a:cubicBezTo>
                <a:cubicBezTo>
                  <a:pt x="3213617" y="586145"/>
                  <a:pt x="3197225" y="587375"/>
                  <a:pt x="3181350" y="590550"/>
                </a:cubicBezTo>
                <a:cubicBezTo>
                  <a:pt x="3162605" y="594299"/>
                  <a:pt x="3143207" y="593276"/>
                  <a:pt x="3124200" y="595312"/>
                </a:cubicBezTo>
                <a:cubicBezTo>
                  <a:pt x="3098748" y="598039"/>
                  <a:pt x="3048000" y="604837"/>
                  <a:pt x="3048000" y="604837"/>
                </a:cubicBezTo>
                <a:lnTo>
                  <a:pt x="2957512" y="600075"/>
                </a:lnTo>
                <a:cubicBezTo>
                  <a:pt x="2933979" y="598649"/>
                  <a:pt x="2875898" y="594959"/>
                  <a:pt x="2847975" y="590550"/>
                </a:cubicBezTo>
                <a:cubicBezTo>
                  <a:pt x="2818321" y="585868"/>
                  <a:pt x="2796284" y="578430"/>
                  <a:pt x="2767012" y="576262"/>
                </a:cubicBezTo>
                <a:cubicBezTo>
                  <a:pt x="2735309" y="573914"/>
                  <a:pt x="2703499" y="573331"/>
                  <a:pt x="2671762" y="571500"/>
                </a:cubicBezTo>
                <a:lnTo>
                  <a:pt x="2519362" y="561975"/>
                </a:lnTo>
                <a:lnTo>
                  <a:pt x="2452687" y="557212"/>
                </a:lnTo>
                <a:lnTo>
                  <a:pt x="2290762" y="547687"/>
                </a:lnTo>
                <a:cubicBezTo>
                  <a:pt x="2208339" y="542839"/>
                  <a:pt x="2125662" y="544512"/>
                  <a:pt x="2043112" y="542925"/>
                </a:cubicBezTo>
                <a:lnTo>
                  <a:pt x="1800225" y="533400"/>
                </a:lnTo>
                <a:cubicBezTo>
                  <a:pt x="1703374" y="533400"/>
                  <a:pt x="1606550" y="536575"/>
                  <a:pt x="1509712" y="538162"/>
                </a:cubicBezTo>
                <a:cubicBezTo>
                  <a:pt x="1424338" y="527491"/>
                  <a:pt x="1478312" y="532226"/>
                  <a:pt x="1323975" y="538162"/>
                </a:cubicBezTo>
                <a:lnTo>
                  <a:pt x="1223962" y="542925"/>
                </a:lnTo>
                <a:lnTo>
                  <a:pt x="1100137" y="538162"/>
                </a:lnTo>
                <a:cubicBezTo>
                  <a:pt x="1063621" y="536672"/>
                  <a:pt x="1027147" y="533400"/>
                  <a:pt x="990600" y="533400"/>
                </a:cubicBezTo>
                <a:cubicBezTo>
                  <a:pt x="973065" y="533400"/>
                  <a:pt x="955675" y="536575"/>
                  <a:pt x="938212" y="538162"/>
                </a:cubicBezTo>
                <a:cubicBezTo>
                  <a:pt x="870031" y="526800"/>
                  <a:pt x="954980" y="538162"/>
                  <a:pt x="871537" y="538162"/>
                </a:cubicBezTo>
                <a:cubicBezTo>
                  <a:pt x="864992" y="538162"/>
                  <a:pt x="859028" y="533647"/>
                  <a:pt x="852487" y="533400"/>
                </a:cubicBezTo>
                <a:cubicBezTo>
                  <a:pt x="774739" y="530466"/>
                  <a:pt x="696912" y="530225"/>
                  <a:pt x="619125" y="528637"/>
                </a:cubicBezTo>
                <a:cubicBezTo>
                  <a:pt x="603250" y="530225"/>
                  <a:pt x="587421" y="532373"/>
                  <a:pt x="571500" y="533400"/>
                </a:cubicBezTo>
                <a:cubicBezTo>
                  <a:pt x="503551" y="537784"/>
                  <a:pt x="378709" y="541376"/>
                  <a:pt x="319087" y="542925"/>
                </a:cubicBezTo>
                <a:lnTo>
                  <a:pt x="104775" y="547687"/>
                </a:lnTo>
                <a:cubicBezTo>
                  <a:pt x="72255" y="550644"/>
                  <a:pt x="56689" y="550184"/>
                  <a:pt x="28575" y="557212"/>
                </a:cubicBezTo>
                <a:cubicBezTo>
                  <a:pt x="23705" y="558430"/>
                  <a:pt x="19050" y="560387"/>
                  <a:pt x="14287" y="561975"/>
                </a:cubicBezTo>
                <a:cubicBezTo>
                  <a:pt x="11112" y="566737"/>
                  <a:pt x="5472" y="570583"/>
                  <a:pt x="4762" y="576262"/>
                </a:cubicBezTo>
                <a:cubicBezTo>
                  <a:pt x="3758" y="584294"/>
                  <a:pt x="5035" y="593340"/>
                  <a:pt x="9525" y="600075"/>
                </a:cubicBezTo>
                <a:cubicBezTo>
                  <a:pt x="12310" y="604252"/>
                  <a:pt x="18985" y="603458"/>
                  <a:pt x="23812" y="604837"/>
                </a:cubicBezTo>
                <a:cubicBezTo>
                  <a:pt x="30106" y="606635"/>
                  <a:pt x="36568" y="607802"/>
                  <a:pt x="42862" y="609600"/>
                </a:cubicBezTo>
                <a:cubicBezTo>
                  <a:pt x="68615" y="616958"/>
                  <a:pt x="46124" y="613319"/>
                  <a:pt x="80962" y="619125"/>
                </a:cubicBezTo>
                <a:cubicBezTo>
                  <a:pt x="151294" y="630847"/>
                  <a:pt x="172606" y="625654"/>
                  <a:pt x="271462" y="628650"/>
                </a:cubicBezTo>
                <a:cubicBezTo>
                  <a:pt x="284162" y="627062"/>
                  <a:pt x="296763" y="623887"/>
                  <a:pt x="309562" y="623887"/>
                </a:cubicBezTo>
                <a:cubicBezTo>
                  <a:pt x="761029" y="623887"/>
                  <a:pt x="590260" y="656333"/>
                  <a:pt x="752475" y="623887"/>
                </a:cubicBezTo>
                <a:cubicBezTo>
                  <a:pt x="858504" y="627965"/>
                  <a:pt x="983201" y="633412"/>
                  <a:pt x="1085850" y="633412"/>
                </a:cubicBezTo>
                <a:cubicBezTo>
                  <a:pt x="1115735" y="633412"/>
                  <a:pt x="1225410" y="626178"/>
                  <a:pt x="1262062" y="623887"/>
                </a:cubicBezTo>
                <a:cubicBezTo>
                  <a:pt x="1285594" y="627809"/>
                  <a:pt x="1315361" y="633412"/>
                  <a:pt x="1338262" y="633412"/>
                </a:cubicBezTo>
                <a:cubicBezTo>
                  <a:pt x="1403369" y="633412"/>
                  <a:pt x="1468437" y="630237"/>
                  <a:pt x="1533525" y="628650"/>
                </a:cubicBezTo>
                <a:cubicBezTo>
                  <a:pt x="1555750" y="627062"/>
                  <a:pt x="1577918" y="623887"/>
                  <a:pt x="1600200" y="623887"/>
                </a:cubicBezTo>
                <a:cubicBezTo>
                  <a:pt x="1608295" y="623887"/>
                  <a:pt x="1615954" y="627883"/>
                  <a:pt x="1624012" y="628650"/>
                </a:cubicBezTo>
                <a:cubicBezTo>
                  <a:pt x="1649347" y="631063"/>
                  <a:pt x="1674781" y="632452"/>
                  <a:pt x="1700212" y="633412"/>
                </a:cubicBezTo>
                <a:cubicBezTo>
                  <a:pt x="1758929" y="635628"/>
                  <a:pt x="1817671" y="637381"/>
                  <a:pt x="1876425" y="638175"/>
                </a:cubicBezTo>
                <a:lnTo>
                  <a:pt x="2405062" y="642937"/>
                </a:lnTo>
                <a:cubicBezTo>
                  <a:pt x="2474912" y="644525"/>
                  <a:pt x="2544744" y="647700"/>
                  <a:pt x="2614612" y="647700"/>
                </a:cubicBezTo>
                <a:cubicBezTo>
                  <a:pt x="2770380" y="647700"/>
                  <a:pt x="2665029" y="636737"/>
                  <a:pt x="2752725" y="647700"/>
                </a:cubicBezTo>
                <a:cubicBezTo>
                  <a:pt x="2770187" y="646112"/>
                  <a:pt x="2787578" y="642937"/>
                  <a:pt x="2805112" y="642937"/>
                </a:cubicBezTo>
                <a:cubicBezTo>
                  <a:pt x="2814768" y="642937"/>
                  <a:pt x="2824128" y="646334"/>
                  <a:pt x="2833687" y="647700"/>
                </a:cubicBezTo>
                <a:cubicBezTo>
                  <a:pt x="2846357" y="649510"/>
                  <a:pt x="2859087" y="650875"/>
                  <a:pt x="2871787" y="652462"/>
                </a:cubicBezTo>
                <a:cubicBezTo>
                  <a:pt x="2977420" y="640726"/>
                  <a:pt x="2871184" y="651343"/>
                  <a:pt x="3081337" y="642937"/>
                </a:cubicBezTo>
                <a:cubicBezTo>
                  <a:pt x="3105183" y="641983"/>
                  <a:pt x="3128962" y="639762"/>
                  <a:pt x="3152775" y="638175"/>
                </a:cubicBezTo>
                <a:cubicBezTo>
                  <a:pt x="3194050" y="639762"/>
                  <a:pt x="3235386" y="640189"/>
                  <a:pt x="3276600" y="642937"/>
                </a:cubicBezTo>
                <a:cubicBezTo>
                  <a:pt x="3283131" y="643372"/>
                  <a:pt x="3289232" y="646416"/>
                  <a:pt x="3295650" y="647700"/>
                </a:cubicBezTo>
                <a:cubicBezTo>
                  <a:pt x="3305119" y="649594"/>
                  <a:pt x="3314700" y="650875"/>
                  <a:pt x="3324225" y="652462"/>
                </a:cubicBezTo>
                <a:lnTo>
                  <a:pt x="3352800" y="661987"/>
                </a:lnTo>
                <a:lnTo>
                  <a:pt x="3367087" y="666750"/>
                </a:lnTo>
                <a:cubicBezTo>
                  <a:pt x="3365500" y="673100"/>
                  <a:pt x="3365572" y="680117"/>
                  <a:pt x="3362325" y="685800"/>
                </a:cubicBezTo>
                <a:cubicBezTo>
                  <a:pt x="3357550" y="694155"/>
                  <a:pt x="3342117" y="704831"/>
                  <a:pt x="3333750" y="709612"/>
                </a:cubicBezTo>
                <a:cubicBezTo>
                  <a:pt x="3327586" y="713134"/>
                  <a:pt x="3321549" y="717269"/>
                  <a:pt x="3314700" y="719137"/>
                </a:cubicBezTo>
                <a:cubicBezTo>
                  <a:pt x="3303870" y="722091"/>
                  <a:pt x="3292489" y="722416"/>
                  <a:pt x="3281362" y="723900"/>
                </a:cubicBezTo>
                <a:cubicBezTo>
                  <a:pt x="3203506" y="734281"/>
                  <a:pt x="3286637" y="722785"/>
                  <a:pt x="3190875" y="733425"/>
                </a:cubicBezTo>
                <a:cubicBezTo>
                  <a:pt x="3179718" y="734665"/>
                  <a:pt x="3168676" y="736795"/>
                  <a:pt x="3157537" y="738187"/>
                </a:cubicBezTo>
                <a:cubicBezTo>
                  <a:pt x="3143273" y="739970"/>
                  <a:pt x="3128962" y="741362"/>
                  <a:pt x="3114675" y="742950"/>
                </a:cubicBezTo>
                <a:cubicBezTo>
                  <a:pt x="3107331" y="744786"/>
                  <a:pt x="3077854" y="752475"/>
                  <a:pt x="3071812" y="752475"/>
                </a:cubicBezTo>
                <a:cubicBezTo>
                  <a:pt x="3005118" y="752475"/>
                  <a:pt x="2938462" y="749300"/>
                  <a:pt x="2871787" y="747712"/>
                </a:cubicBezTo>
                <a:cubicBezTo>
                  <a:pt x="2851150" y="746125"/>
                  <a:pt x="2830447" y="745236"/>
                  <a:pt x="2809875" y="742950"/>
                </a:cubicBezTo>
                <a:cubicBezTo>
                  <a:pt x="2718303" y="732775"/>
                  <a:pt x="2909875" y="742785"/>
                  <a:pt x="2728912" y="733425"/>
                </a:cubicBezTo>
                <a:lnTo>
                  <a:pt x="2509837" y="723900"/>
                </a:lnTo>
                <a:lnTo>
                  <a:pt x="2414587" y="719137"/>
                </a:lnTo>
                <a:cubicBezTo>
                  <a:pt x="2371513" y="716265"/>
                  <a:pt x="2328994" y="708433"/>
                  <a:pt x="2286000" y="704850"/>
                </a:cubicBezTo>
                <a:cubicBezTo>
                  <a:pt x="2262217" y="702868"/>
                  <a:pt x="2238345" y="702069"/>
                  <a:pt x="2214562" y="700087"/>
                </a:cubicBezTo>
                <a:cubicBezTo>
                  <a:pt x="2200236" y="698893"/>
                  <a:pt x="2186004" y="696755"/>
                  <a:pt x="2171700" y="695325"/>
                </a:cubicBezTo>
                <a:cubicBezTo>
                  <a:pt x="2136332" y="691788"/>
                  <a:pt x="2114984" y="690996"/>
                  <a:pt x="2081212" y="685800"/>
                </a:cubicBezTo>
                <a:cubicBezTo>
                  <a:pt x="2073212" y="684569"/>
                  <a:pt x="2065337" y="682625"/>
                  <a:pt x="2057400" y="681037"/>
                </a:cubicBezTo>
                <a:cubicBezTo>
                  <a:pt x="2027237" y="682625"/>
                  <a:pt x="1997116" y="685800"/>
                  <a:pt x="1966912" y="685800"/>
                </a:cubicBezTo>
                <a:cubicBezTo>
                  <a:pt x="1922434" y="685800"/>
                  <a:pt x="1877994" y="683057"/>
                  <a:pt x="1833562" y="681037"/>
                </a:cubicBezTo>
                <a:cubicBezTo>
                  <a:pt x="1770211" y="678157"/>
                  <a:pt x="1764648" y="677004"/>
                  <a:pt x="1709737" y="671512"/>
                </a:cubicBezTo>
                <a:cubicBezTo>
                  <a:pt x="1461576" y="684575"/>
                  <a:pt x="1771727" y="671512"/>
                  <a:pt x="1533525" y="671512"/>
                </a:cubicBezTo>
                <a:cubicBezTo>
                  <a:pt x="1503049" y="671512"/>
                  <a:pt x="1292841" y="679544"/>
                  <a:pt x="1252537" y="681037"/>
                </a:cubicBezTo>
                <a:cubicBezTo>
                  <a:pt x="1200150" y="679450"/>
                  <a:pt x="1147786" y="676275"/>
                  <a:pt x="1095375" y="676275"/>
                </a:cubicBezTo>
                <a:cubicBezTo>
                  <a:pt x="1087280" y="676275"/>
                  <a:pt x="1079657" y="681037"/>
                  <a:pt x="1071562" y="681037"/>
                </a:cubicBezTo>
                <a:cubicBezTo>
                  <a:pt x="1025497" y="681037"/>
                  <a:pt x="979487" y="677862"/>
                  <a:pt x="933450" y="676275"/>
                </a:cubicBezTo>
                <a:cubicBezTo>
                  <a:pt x="689787" y="706730"/>
                  <a:pt x="869265" y="685800"/>
                  <a:pt x="266700" y="685800"/>
                </a:cubicBezTo>
                <a:cubicBezTo>
                  <a:pt x="261680" y="685800"/>
                  <a:pt x="257351" y="681935"/>
                  <a:pt x="252412" y="681037"/>
                </a:cubicBezTo>
                <a:cubicBezTo>
                  <a:pt x="239820" y="678747"/>
                  <a:pt x="227012" y="677862"/>
                  <a:pt x="214312" y="676275"/>
                </a:cubicBezTo>
                <a:cubicBezTo>
                  <a:pt x="174625" y="677862"/>
                  <a:pt x="134875" y="678304"/>
                  <a:pt x="95250" y="681037"/>
                </a:cubicBezTo>
                <a:cubicBezTo>
                  <a:pt x="88720" y="681487"/>
                  <a:pt x="81883" y="682553"/>
                  <a:pt x="76200" y="685800"/>
                </a:cubicBezTo>
                <a:cubicBezTo>
                  <a:pt x="62916" y="693391"/>
                  <a:pt x="61355" y="703613"/>
                  <a:pt x="52387" y="714375"/>
                </a:cubicBezTo>
                <a:cubicBezTo>
                  <a:pt x="48075" y="719549"/>
                  <a:pt x="42862" y="723900"/>
                  <a:pt x="38100" y="728662"/>
                </a:cubicBezTo>
                <a:cubicBezTo>
                  <a:pt x="34235" y="740256"/>
                  <a:pt x="28250" y="749687"/>
                  <a:pt x="38100" y="762000"/>
                </a:cubicBezTo>
                <a:cubicBezTo>
                  <a:pt x="41236" y="765920"/>
                  <a:pt x="47465" y="765778"/>
                  <a:pt x="52387" y="766762"/>
                </a:cubicBezTo>
                <a:cubicBezTo>
                  <a:pt x="63395" y="768964"/>
                  <a:pt x="74652" y="769680"/>
                  <a:pt x="85725" y="771525"/>
                </a:cubicBezTo>
                <a:cubicBezTo>
                  <a:pt x="108717" y="775357"/>
                  <a:pt x="105420" y="774915"/>
                  <a:pt x="123825" y="781050"/>
                </a:cubicBezTo>
                <a:cubicBezTo>
                  <a:pt x="317628" y="770282"/>
                  <a:pt x="79130" y="781050"/>
                  <a:pt x="361950" y="781050"/>
                </a:cubicBezTo>
                <a:cubicBezTo>
                  <a:pt x="406428" y="781050"/>
                  <a:pt x="450850" y="777875"/>
                  <a:pt x="495300" y="776287"/>
                </a:cubicBezTo>
                <a:cubicBezTo>
                  <a:pt x="625338" y="785576"/>
                  <a:pt x="576799" y="784174"/>
                  <a:pt x="785812" y="776287"/>
                </a:cubicBezTo>
                <a:cubicBezTo>
                  <a:pt x="795461" y="775923"/>
                  <a:pt x="804739" y="771927"/>
                  <a:pt x="814387" y="771525"/>
                </a:cubicBezTo>
                <a:cubicBezTo>
                  <a:pt x="881023" y="768748"/>
                  <a:pt x="947737" y="768350"/>
                  <a:pt x="1014412" y="766762"/>
                </a:cubicBezTo>
                <a:cubicBezTo>
                  <a:pt x="1203613" y="779377"/>
                  <a:pt x="1137721" y="776287"/>
                  <a:pt x="1481137" y="776287"/>
                </a:cubicBezTo>
                <a:cubicBezTo>
                  <a:pt x="1536722" y="776287"/>
                  <a:pt x="1592262" y="773112"/>
                  <a:pt x="1647825" y="771525"/>
                </a:cubicBezTo>
                <a:cubicBezTo>
                  <a:pt x="1777735" y="783334"/>
                  <a:pt x="1615550" y="771525"/>
                  <a:pt x="1762125" y="771525"/>
                </a:cubicBezTo>
                <a:cubicBezTo>
                  <a:pt x="1784407" y="771525"/>
                  <a:pt x="1806553" y="775051"/>
                  <a:pt x="1828800" y="776287"/>
                </a:cubicBezTo>
                <a:cubicBezTo>
                  <a:pt x="1863707" y="778226"/>
                  <a:pt x="1898662" y="779212"/>
                  <a:pt x="1933575" y="781050"/>
                </a:cubicBezTo>
                <a:lnTo>
                  <a:pt x="2009775" y="785812"/>
                </a:lnTo>
                <a:lnTo>
                  <a:pt x="2224087" y="795337"/>
                </a:lnTo>
                <a:lnTo>
                  <a:pt x="2319337" y="800100"/>
                </a:lnTo>
                <a:cubicBezTo>
                  <a:pt x="2328862" y="798512"/>
                  <a:pt x="2338260" y="795617"/>
                  <a:pt x="2347912" y="795337"/>
                </a:cubicBezTo>
                <a:cubicBezTo>
                  <a:pt x="2625085" y="787303"/>
                  <a:pt x="2564087" y="786162"/>
                  <a:pt x="2738437" y="795337"/>
                </a:cubicBezTo>
                <a:cubicBezTo>
                  <a:pt x="2770515" y="798902"/>
                  <a:pt x="2806580" y="803307"/>
                  <a:pt x="2838450" y="804862"/>
                </a:cubicBezTo>
                <a:cubicBezTo>
                  <a:pt x="2884460" y="807106"/>
                  <a:pt x="2930539" y="807667"/>
                  <a:pt x="2976562" y="809625"/>
                </a:cubicBezTo>
                <a:cubicBezTo>
                  <a:pt x="3005155" y="810842"/>
                  <a:pt x="3033712" y="812800"/>
                  <a:pt x="3062287" y="814387"/>
                </a:cubicBezTo>
                <a:cubicBezTo>
                  <a:pt x="3111500" y="812800"/>
                  <a:pt x="3160767" y="812434"/>
                  <a:pt x="3209925" y="809625"/>
                </a:cubicBezTo>
                <a:cubicBezTo>
                  <a:pt x="3216460" y="809252"/>
                  <a:pt x="3222430" y="804862"/>
                  <a:pt x="3228975" y="804862"/>
                </a:cubicBezTo>
                <a:cubicBezTo>
                  <a:pt x="3262350" y="804862"/>
                  <a:pt x="3295650" y="808037"/>
                  <a:pt x="3328987" y="809625"/>
                </a:cubicBezTo>
                <a:cubicBezTo>
                  <a:pt x="3341687" y="811212"/>
                  <a:pt x="3354495" y="812097"/>
                  <a:pt x="3367087" y="814387"/>
                </a:cubicBezTo>
                <a:cubicBezTo>
                  <a:pt x="3372026" y="815285"/>
                  <a:pt x="3380665" y="814180"/>
                  <a:pt x="3381375" y="819150"/>
                </a:cubicBezTo>
                <a:cubicBezTo>
                  <a:pt x="3385416" y="847437"/>
                  <a:pt x="3373798" y="847076"/>
                  <a:pt x="3357562" y="852487"/>
                </a:cubicBezTo>
                <a:cubicBezTo>
                  <a:pt x="3352800" y="855662"/>
                  <a:pt x="3348536" y="859757"/>
                  <a:pt x="3343275" y="862012"/>
                </a:cubicBezTo>
                <a:cubicBezTo>
                  <a:pt x="3325123" y="869792"/>
                  <a:pt x="3273963" y="870963"/>
                  <a:pt x="3267075" y="871537"/>
                </a:cubicBezTo>
                <a:cubicBezTo>
                  <a:pt x="3255962" y="869950"/>
                  <a:pt x="3244956" y="866401"/>
                  <a:pt x="3233737" y="866775"/>
                </a:cubicBezTo>
                <a:cubicBezTo>
                  <a:pt x="3197107" y="867996"/>
                  <a:pt x="3124200" y="876300"/>
                  <a:pt x="3124200" y="876300"/>
                </a:cubicBezTo>
                <a:cubicBezTo>
                  <a:pt x="3117850" y="874712"/>
                  <a:pt x="3111695" y="871537"/>
                  <a:pt x="3105150" y="871537"/>
                </a:cubicBezTo>
                <a:cubicBezTo>
                  <a:pt x="3070616" y="871537"/>
                  <a:pt x="3018171" y="877378"/>
                  <a:pt x="2981325" y="881062"/>
                </a:cubicBezTo>
                <a:lnTo>
                  <a:pt x="2881312" y="876300"/>
                </a:lnTo>
                <a:cubicBezTo>
                  <a:pt x="2859067" y="875029"/>
                  <a:pt x="2836884" y="872773"/>
                  <a:pt x="2814637" y="871537"/>
                </a:cubicBezTo>
                <a:cubicBezTo>
                  <a:pt x="2610939" y="860220"/>
                  <a:pt x="2812921" y="873647"/>
                  <a:pt x="2586037" y="862012"/>
                </a:cubicBezTo>
                <a:cubicBezTo>
                  <a:pt x="2565366" y="860952"/>
                  <a:pt x="2544762" y="858837"/>
                  <a:pt x="2524125" y="857250"/>
                </a:cubicBezTo>
                <a:cubicBezTo>
                  <a:pt x="2511425" y="858837"/>
                  <a:pt x="2498824" y="862012"/>
                  <a:pt x="2486025" y="862012"/>
                </a:cubicBezTo>
                <a:cubicBezTo>
                  <a:pt x="2345045" y="862012"/>
                  <a:pt x="2412177" y="847138"/>
                  <a:pt x="2352675" y="862012"/>
                </a:cubicBezTo>
                <a:cubicBezTo>
                  <a:pt x="2195076" y="848880"/>
                  <a:pt x="2375958" y="862012"/>
                  <a:pt x="2033587" y="862012"/>
                </a:cubicBezTo>
                <a:cubicBezTo>
                  <a:pt x="2022362" y="862012"/>
                  <a:pt x="2011453" y="857950"/>
                  <a:pt x="2000250" y="857250"/>
                </a:cubicBezTo>
                <a:cubicBezTo>
                  <a:pt x="1960608" y="854772"/>
                  <a:pt x="1920875" y="854075"/>
                  <a:pt x="1881187" y="852487"/>
                </a:cubicBezTo>
                <a:cubicBezTo>
                  <a:pt x="1810534" y="842395"/>
                  <a:pt x="1875617" y="850651"/>
                  <a:pt x="1752600" y="842962"/>
                </a:cubicBezTo>
                <a:cubicBezTo>
                  <a:pt x="1733521" y="841770"/>
                  <a:pt x="1714471" y="840102"/>
                  <a:pt x="1695450" y="838200"/>
                </a:cubicBezTo>
                <a:cubicBezTo>
                  <a:pt x="1662242" y="834879"/>
                  <a:pt x="1644254" y="830446"/>
                  <a:pt x="1609725" y="828675"/>
                </a:cubicBezTo>
                <a:cubicBezTo>
                  <a:pt x="1563720" y="826316"/>
                  <a:pt x="1517650" y="825500"/>
                  <a:pt x="1471612" y="823912"/>
                </a:cubicBezTo>
                <a:cubicBezTo>
                  <a:pt x="1418056" y="832839"/>
                  <a:pt x="1462450" y="827785"/>
                  <a:pt x="1381125" y="823912"/>
                </a:cubicBezTo>
                <a:lnTo>
                  <a:pt x="1143000" y="814387"/>
                </a:lnTo>
                <a:lnTo>
                  <a:pt x="742950" y="823912"/>
                </a:lnTo>
                <a:cubicBezTo>
                  <a:pt x="685778" y="823912"/>
                  <a:pt x="628650" y="820737"/>
                  <a:pt x="571500" y="819150"/>
                </a:cubicBezTo>
                <a:cubicBezTo>
                  <a:pt x="412948" y="829719"/>
                  <a:pt x="567486" y="820489"/>
                  <a:pt x="280987" y="828675"/>
                </a:cubicBezTo>
                <a:cubicBezTo>
                  <a:pt x="242870" y="829764"/>
                  <a:pt x="204787" y="831850"/>
                  <a:pt x="166687" y="833437"/>
                </a:cubicBezTo>
                <a:lnTo>
                  <a:pt x="133350" y="838200"/>
                </a:lnTo>
                <a:cubicBezTo>
                  <a:pt x="120663" y="839892"/>
                  <a:pt x="107842" y="840672"/>
                  <a:pt x="95250" y="842962"/>
                </a:cubicBezTo>
                <a:cubicBezTo>
                  <a:pt x="72012" y="847187"/>
                  <a:pt x="89152" y="847617"/>
                  <a:pt x="66675" y="857250"/>
                </a:cubicBezTo>
                <a:cubicBezTo>
                  <a:pt x="60659" y="859828"/>
                  <a:pt x="53975" y="860425"/>
                  <a:pt x="47625" y="862012"/>
                </a:cubicBezTo>
                <a:cubicBezTo>
                  <a:pt x="35650" y="897933"/>
                  <a:pt x="51805" y="853650"/>
                  <a:pt x="33337" y="890587"/>
                </a:cubicBezTo>
                <a:cubicBezTo>
                  <a:pt x="31092" y="895077"/>
                  <a:pt x="30162" y="900112"/>
                  <a:pt x="28575" y="904875"/>
                </a:cubicBezTo>
                <a:lnTo>
                  <a:pt x="57150" y="923925"/>
                </a:lnTo>
                <a:cubicBezTo>
                  <a:pt x="68042" y="931187"/>
                  <a:pt x="95250" y="933450"/>
                  <a:pt x="95250" y="933450"/>
                </a:cubicBezTo>
                <a:cubicBezTo>
                  <a:pt x="217164" y="918209"/>
                  <a:pt x="80365" y="933450"/>
                  <a:pt x="366712" y="933450"/>
                </a:cubicBezTo>
                <a:cubicBezTo>
                  <a:pt x="390578" y="933450"/>
                  <a:pt x="414328" y="930131"/>
                  <a:pt x="438150" y="928687"/>
                </a:cubicBezTo>
                <a:lnTo>
                  <a:pt x="523875" y="923925"/>
                </a:lnTo>
                <a:lnTo>
                  <a:pt x="600075" y="928687"/>
                </a:lnTo>
                <a:cubicBezTo>
                  <a:pt x="622307" y="930169"/>
                  <a:pt x="644468" y="933450"/>
                  <a:pt x="666750" y="933450"/>
                </a:cubicBezTo>
                <a:cubicBezTo>
                  <a:pt x="711228" y="933450"/>
                  <a:pt x="755650" y="930275"/>
                  <a:pt x="800100" y="928687"/>
                </a:cubicBezTo>
                <a:lnTo>
                  <a:pt x="1176337" y="933450"/>
                </a:lnTo>
                <a:cubicBezTo>
                  <a:pt x="1197031" y="933900"/>
                  <a:pt x="1217587" y="936997"/>
                  <a:pt x="1238250" y="938212"/>
                </a:cubicBezTo>
                <a:cubicBezTo>
                  <a:pt x="1271568" y="940172"/>
                  <a:pt x="1304925" y="941387"/>
                  <a:pt x="1338262" y="942975"/>
                </a:cubicBezTo>
                <a:cubicBezTo>
                  <a:pt x="1403576" y="929911"/>
                  <a:pt x="1328417" y="942975"/>
                  <a:pt x="1471612" y="942975"/>
                </a:cubicBezTo>
                <a:cubicBezTo>
                  <a:pt x="1479707" y="942975"/>
                  <a:pt x="1487487" y="939800"/>
                  <a:pt x="1495425" y="938212"/>
                </a:cubicBezTo>
                <a:lnTo>
                  <a:pt x="1566862" y="942975"/>
                </a:lnTo>
                <a:cubicBezTo>
                  <a:pt x="1581188" y="944169"/>
                  <a:pt x="1595352" y="947463"/>
                  <a:pt x="1609725" y="947737"/>
                </a:cubicBezTo>
                <a:lnTo>
                  <a:pt x="2066925" y="952500"/>
                </a:lnTo>
                <a:cubicBezTo>
                  <a:pt x="2076450" y="950912"/>
                  <a:pt x="2085844" y="947737"/>
                  <a:pt x="2095500" y="947737"/>
                </a:cubicBezTo>
                <a:cubicBezTo>
                  <a:pt x="2157377" y="947737"/>
                  <a:pt x="2223999" y="956357"/>
                  <a:pt x="2286000" y="957262"/>
                </a:cubicBezTo>
                <a:lnTo>
                  <a:pt x="2847975" y="962025"/>
                </a:lnTo>
                <a:lnTo>
                  <a:pt x="2943225" y="966787"/>
                </a:lnTo>
                <a:cubicBezTo>
                  <a:pt x="2957566" y="967776"/>
                  <a:pt x="2971712" y="971550"/>
                  <a:pt x="2986087" y="971550"/>
                </a:cubicBezTo>
                <a:cubicBezTo>
                  <a:pt x="3011537" y="971550"/>
                  <a:pt x="3036887" y="968375"/>
                  <a:pt x="3062287" y="966787"/>
                </a:cubicBezTo>
                <a:cubicBezTo>
                  <a:pt x="3067050" y="965200"/>
                  <a:pt x="3071683" y="963154"/>
                  <a:pt x="3076575" y="962025"/>
                </a:cubicBezTo>
                <a:cubicBezTo>
                  <a:pt x="3092350" y="958385"/>
                  <a:pt x="3124200" y="952500"/>
                  <a:pt x="3124200" y="952500"/>
                </a:cubicBezTo>
                <a:cubicBezTo>
                  <a:pt x="3163887" y="954087"/>
                  <a:pt x="3203543" y="957262"/>
                  <a:pt x="3243262" y="957262"/>
                </a:cubicBezTo>
                <a:cubicBezTo>
                  <a:pt x="3249807" y="957262"/>
                  <a:pt x="3255872" y="953671"/>
                  <a:pt x="3262312" y="952500"/>
                </a:cubicBezTo>
                <a:cubicBezTo>
                  <a:pt x="3293448" y="946839"/>
                  <a:pt x="3289226" y="947737"/>
                  <a:pt x="3314700" y="94773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55" name="Group 720"/>
          <p:cNvGrpSpPr>
            <a:grpSpLocks/>
          </p:cNvGrpSpPr>
          <p:nvPr/>
        </p:nvGrpSpPr>
        <p:grpSpPr bwMode="auto">
          <a:xfrm>
            <a:off x="5689600" y="4849813"/>
            <a:ext cx="3292475" cy="1331912"/>
            <a:chOff x="5689586" y="4850191"/>
            <a:chExt cx="3292458" cy="1331912"/>
          </a:xfrm>
        </p:grpSpPr>
        <p:cxnSp>
          <p:nvCxnSpPr>
            <p:cNvPr id="356" name="Straight Arrow Connector 355"/>
            <p:cNvCxnSpPr/>
            <p:nvPr/>
          </p:nvCxnSpPr>
          <p:spPr bwMode="auto">
            <a:xfrm flipV="1">
              <a:off x="5789598" y="4907341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 bwMode="auto">
            <a:xfrm>
              <a:off x="5689586" y="4850191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58" name="Straight Arrow Connector 357"/>
            <p:cNvCxnSpPr/>
            <p:nvPr/>
          </p:nvCxnSpPr>
          <p:spPr bwMode="auto">
            <a:xfrm flipV="1">
              <a:off x="6191233" y="4908928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/>
          </p:nvSpPr>
          <p:spPr bwMode="auto">
            <a:xfrm>
              <a:off x="6091222" y="4851778"/>
              <a:ext cx="84137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60" name="Straight Arrow Connector 359"/>
            <p:cNvCxnSpPr/>
            <p:nvPr/>
          </p:nvCxnSpPr>
          <p:spPr bwMode="auto">
            <a:xfrm flipV="1">
              <a:off x="6594456" y="4910516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val 360"/>
            <p:cNvSpPr/>
            <p:nvPr/>
          </p:nvSpPr>
          <p:spPr bwMode="auto">
            <a:xfrm>
              <a:off x="6494445" y="4853366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62" name="Straight Arrow Connector 361"/>
            <p:cNvCxnSpPr/>
            <p:nvPr/>
          </p:nvCxnSpPr>
          <p:spPr bwMode="auto">
            <a:xfrm flipV="1">
              <a:off x="6996092" y="4912103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Oval 362"/>
            <p:cNvSpPr/>
            <p:nvPr/>
          </p:nvSpPr>
          <p:spPr bwMode="auto">
            <a:xfrm>
              <a:off x="6896080" y="48549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4" name="Oval 363"/>
            <p:cNvSpPr/>
            <p:nvPr/>
          </p:nvSpPr>
          <p:spPr bwMode="auto">
            <a:xfrm>
              <a:off x="7297716" y="4856541"/>
              <a:ext cx="84137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65" name="Straight Arrow Connector 364"/>
            <p:cNvCxnSpPr/>
            <p:nvPr/>
          </p:nvCxnSpPr>
          <p:spPr bwMode="auto">
            <a:xfrm flipV="1">
              <a:off x="5791185" y="5059741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Oval 365"/>
            <p:cNvSpPr/>
            <p:nvPr/>
          </p:nvSpPr>
          <p:spPr bwMode="auto">
            <a:xfrm>
              <a:off x="5691174" y="500259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67" name="Straight Arrow Connector 366"/>
            <p:cNvCxnSpPr/>
            <p:nvPr/>
          </p:nvCxnSpPr>
          <p:spPr bwMode="auto">
            <a:xfrm flipV="1">
              <a:off x="6192821" y="5061328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Oval 367"/>
            <p:cNvSpPr/>
            <p:nvPr/>
          </p:nvSpPr>
          <p:spPr bwMode="auto">
            <a:xfrm>
              <a:off x="6092809" y="5004178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69" name="Straight Arrow Connector 368"/>
            <p:cNvCxnSpPr/>
            <p:nvPr/>
          </p:nvCxnSpPr>
          <p:spPr bwMode="auto">
            <a:xfrm flipV="1">
              <a:off x="6594456" y="5062916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Oval 369"/>
            <p:cNvSpPr/>
            <p:nvPr/>
          </p:nvSpPr>
          <p:spPr bwMode="auto">
            <a:xfrm>
              <a:off x="6496032" y="5005766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71" name="Straight Arrow Connector 370"/>
            <p:cNvCxnSpPr/>
            <p:nvPr/>
          </p:nvCxnSpPr>
          <p:spPr bwMode="auto">
            <a:xfrm flipV="1">
              <a:off x="6997679" y="5064503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Oval 371"/>
            <p:cNvSpPr/>
            <p:nvPr/>
          </p:nvSpPr>
          <p:spPr bwMode="auto">
            <a:xfrm>
              <a:off x="6897668" y="50073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3" name="Oval 372"/>
            <p:cNvSpPr/>
            <p:nvPr/>
          </p:nvSpPr>
          <p:spPr bwMode="auto">
            <a:xfrm>
              <a:off x="7299303" y="5008941"/>
              <a:ext cx="84138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74" name="Straight Arrow Connector 373"/>
            <p:cNvCxnSpPr/>
            <p:nvPr/>
          </p:nvCxnSpPr>
          <p:spPr bwMode="auto">
            <a:xfrm flipV="1">
              <a:off x="5792773" y="5212141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Oval 374"/>
            <p:cNvSpPr/>
            <p:nvPr/>
          </p:nvSpPr>
          <p:spPr bwMode="auto">
            <a:xfrm>
              <a:off x="5692761" y="515499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76" name="Straight Arrow Connector 375"/>
            <p:cNvCxnSpPr/>
            <p:nvPr/>
          </p:nvCxnSpPr>
          <p:spPr bwMode="auto">
            <a:xfrm flipV="1">
              <a:off x="6194408" y="5213728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Oval 376"/>
            <p:cNvSpPr/>
            <p:nvPr/>
          </p:nvSpPr>
          <p:spPr bwMode="auto">
            <a:xfrm>
              <a:off x="6094397" y="5156578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78" name="Straight Arrow Connector 377"/>
            <p:cNvCxnSpPr/>
            <p:nvPr/>
          </p:nvCxnSpPr>
          <p:spPr bwMode="auto">
            <a:xfrm flipV="1">
              <a:off x="6596044" y="5215316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Oval 378"/>
            <p:cNvSpPr/>
            <p:nvPr/>
          </p:nvSpPr>
          <p:spPr bwMode="auto">
            <a:xfrm>
              <a:off x="6496032" y="5158166"/>
              <a:ext cx="84138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80" name="Straight Arrow Connector 379"/>
            <p:cNvCxnSpPr/>
            <p:nvPr/>
          </p:nvCxnSpPr>
          <p:spPr bwMode="auto">
            <a:xfrm flipV="1">
              <a:off x="6999267" y="5216903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Oval 380"/>
            <p:cNvSpPr/>
            <p:nvPr/>
          </p:nvSpPr>
          <p:spPr bwMode="auto">
            <a:xfrm>
              <a:off x="6899255" y="5159753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2" name="Oval 381"/>
            <p:cNvSpPr/>
            <p:nvPr/>
          </p:nvSpPr>
          <p:spPr bwMode="auto">
            <a:xfrm>
              <a:off x="7300891" y="516134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83" name="Straight Arrow Connector 382"/>
            <p:cNvCxnSpPr/>
            <p:nvPr/>
          </p:nvCxnSpPr>
          <p:spPr bwMode="auto">
            <a:xfrm flipV="1">
              <a:off x="5794360" y="5364541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Oval 383"/>
            <p:cNvSpPr/>
            <p:nvPr/>
          </p:nvSpPr>
          <p:spPr bwMode="auto">
            <a:xfrm>
              <a:off x="5694349" y="530739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85" name="Straight Arrow Connector 384"/>
            <p:cNvCxnSpPr/>
            <p:nvPr/>
          </p:nvCxnSpPr>
          <p:spPr bwMode="auto">
            <a:xfrm flipV="1">
              <a:off x="6195996" y="5366128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385"/>
            <p:cNvSpPr/>
            <p:nvPr/>
          </p:nvSpPr>
          <p:spPr bwMode="auto">
            <a:xfrm>
              <a:off x="6095984" y="5308978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87" name="Straight Arrow Connector 386"/>
            <p:cNvCxnSpPr/>
            <p:nvPr/>
          </p:nvCxnSpPr>
          <p:spPr bwMode="auto">
            <a:xfrm flipV="1">
              <a:off x="6597631" y="5367716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 bwMode="auto">
            <a:xfrm>
              <a:off x="6497620" y="5310566"/>
              <a:ext cx="84137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89" name="Straight Arrow Connector 388"/>
            <p:cNvCxnSpPr/>
            <p:nvPr/>
          </p:nvCxnSpPr>
          <p:spPr bwMode="auto">
            <a:xfrm flipV="1">
              <a:off x="7000854" y="5369303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Oval 389"/>
            <p:cNvSpPr/>
            <p:nvPr/>
          </p:nvSpPr>
          <p:spPr bwMode="auto">
            <a:xfrm>
              <a:off x="6900843" y="5312153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1" name="Oval 390"/>
            <p:cNvSpPr/>
            <p:nvPr/>
          </p:nvSpPr>
          <p:spPr bwMode="auto">
            <a:xfrm>
              <a:off x="7302478" y="531374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92" name="Straight Arrow Connector 391"/>
            <p:cNvCxnSpPr/>
            <p:nvPr/>
          </p:nvCxnSpPr>
          <p:spPr bwMode="auto">
            <a:xfrm flipV="1">
              <a:off x="5794360" y="551694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Oval 392"/>
            <p:cNvSpPr/>
            <p:nvPr/>
          </p:nvSpPr>
          <p:spPr bwMode="auto">
            <a:xfrm>
              <a:off x="5695936" y="545979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94" name="Straight Arrow Connector 393"/>
            <p:cNvCxnSpPr/>
            <p:nvPr/>
          </p:nvCxnSpPr>
          <p:spPr bwMode="auto">
            <a:xfrm flipV="1">
              <a:off x="6197583" y="5518528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/>
            <p:nvPr/>
          </p:nvSpPr>
          <p:spPr bwMode="auto">
            <a:xfrm>
              <a:off x="6097572" y="5461378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96" name="Straight Arrow Connector 395"/>
            <p:cNvCxnSpPr/>
            <p:nvPr/>
          </p:nvCxnSpPr>
          <p:spPr bwMode="auto">
            <a:xfrm flipV="1">
              <a:off x="6599219" y="5520116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/>
            <p:cNvSpPr/>
            <p:nvPr/>
          </p:nvSpPr>
          <p:spPr bwMode="auto">
            <a:xfrm>
              <a:off x="6499207" y="5462966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98" name="Straight Arrow Connector 397"/>
            <p:cNvCxnSpPr/>
            <p:nvPr/>
          </p:nvCxnSpPr>
          <p:spPr bwMode="auto">
            <a:xfrm flipV="1">
              <a:off x="7000854" y="55217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/>
            <p:cNvSpPr/>
            <p:nvPr/>
          </p:nvSpPr>
          <p:spPr bwMode="auto">
            <a:xfrm>
              <a:off x="6902430" y="5464553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0" name="Oval 399"/>
            <p:cNvSpPr/>
            <p:nvPr/>
          </p:nvSpPr>
          <p:spPr bwMode="auto">
            <a:xfrm>
              <a:off x="7304066" y="546614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01" name="Straight Arrow Connector 400"/>
            <p:cNvCxnSpPr/>
            <p:nvPr/>
          </p:nvCxnSpPr>
          <p:spPr bwMode="auto">
            <a:xfrm flipV="1">
              <a:off x="5795948" y="566934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401"/>
            <p:cNvSpPr/>
            <p:nvPr/>
          </p:nvSpPr>
          <p:spPr bwMode="auto">
            <a:xfrm>
              <a:off x="5695936" y="5613778"/>
              <a:ext cx="84138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03" name="Straight Arrow Connector 402"/>
            <p:cNvCxnSpPr/>
            <p:nvPr/>
          </p:nvCxnSpPr>
          <p:spPr bwMode="auto">
            <a:xfrm flipV="1">
              <a:off x="6199171" y="5670928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/>
            <p:cNvSpPr/>
            <p:nvPr/>
          </p:nvSpPr>
          <p:spPr bwMode="auto">
            <a:xfrm>
              <a:off x="6099159" y="5615366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05" name="Straight Arrow Connector 404"/>
            <p:cNvCxnSpPr/>
            <p:nvPr/>
          </p:nvCxnSpPr>
          <p:spPr bwMode="auto">
            <a:xfrm flipV="1">
              <a:off x="6600806" y="5672516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Oval 405"/>
            <p:cNvSpPr/>
            <p:nvPr/>
          </p:nvSpPr>
          <p:spPr bwMode="auto">
            <a:xfrm>
              <a:off x="6500795" y="56169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07" name="Straight Arrow Connector 406"/>
            <p:cNvCxnSpPr/>
            <p:nvPr/>
          </p:nvCxnSpPr>
          <p:spPr bwMode="auto">
            <a:xfrm flipV="1">
              <a:off x="7002442" y="56741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Oval 407"/>
            <p:cNvSpPr/>
            <p:nvPr/>
          </p:nvSpPr>
          <p:spPr bwMode="auto">
            <a:xfrm>
              <a:off x="6902430" y="5618541"/>
              <a:ext cx="84138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9" name="Oval 408"/>
            <p:cNvSpPr/>
            <p:nvPr/>
          </p:nvSpPr>
          <p:spPr bwMode="auto">
            <a:xfrm>
              <a:off x="7305653" y="5620128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0" name="Straight Arrow Connector 409"/>
            <p:cNvCxnSpPr/>
            <p:nvPr/>
          </p:nvCxnSpPr>
          <p:spPr bwMode="auto">
            <a:xfrm flipV="1">
              <a:off x="5797535" y="582174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Oval 410"/>
            <p:cNvSpPr/>
            <p:nvPr/>
          </p:nvSpPr>
          <p:spPr bwMode="auto">
            <a:xfrm>
              <a:off x="5697524" y="5766178"/>
              <a:ext cx="84137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2" name="Straight Arrow Connector 411"/>
            <p:cNvCxnSpPr/>
            <p:nvPr/>
          </p:nvCxnSpPr>
          <p:spPr bwMode="auto">
            <a:xfrm flipV="1">
              <a:off x="6200758" y="5823328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Oval 412"/>
            <p:cNvSpPr/>
            <p:nvPr/>
          </p:nvSpPr>
          <p:spPr bwMode="auto">
            <a:xfrm>
              <a:off x="6100747" y="5767766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4" name="Straight Arrow Connector 413"/>
            <p:cNvCxnSpPr/>
            <p:nvPr/>
          </p:nvCxnSpPr>
          <p:spPr bwMode="auto">
            <a:xfrm flipV="1">
              <a:off x="6602394" y="5824916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Oval 414"/>
            <p:cNvSpPr/>
            <p:nvPr/>
          </p:nvSpPr>
          <p:spPr bwMode="auto">
            <a:xfrm>
              <a:off x="6502382" y="57693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6" name="Straight Arrow Connector 415"/>
            <p:cNvCxnSpPr/>
            <p:nvPr/>
          </p:nvCxnSpPr>
          <p:spPr bwMode="auto">
            <a:xfrm flipV="1">
              <a:off x="7004029" y="58265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/>
            <p:nvPr/>
          </p:nvSpPr>
          <p:spPr bwMode="auto">
            <a:xfrm>
              <a:off x="6904018" y="5770941"/>
              <a:ext cx="84137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8" name="Oval 417"/>
            <p:cNvSpPr/>
            <p:nvPr/>
          </p:nvSpPr>
          <p:spPr bwMode="auto">
            <a:xfrm>
              <a:off x="7307241" y="5772528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9" name="Straight Arrow Connector 418"/>
            <p:cNvCxnSpPr/>
            <p:nvPr/>
          </p:nvCxnSpPr>
          <p:spPr bwMode="auto">
            <a:xfrm flipV="1">
              <a:off x="7377090" y="4908928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/>
            <p:nvPr/>
          </p:nvCxnSpPr>
          <p:spPr bwMode="auto">
            <a:xfrm flipV="1">
              <a:off x="7778725" y="4910516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Oval 420"/>
            <p:cNvSpPr/>
            <p:nvPr/>
          </p:nvSpPr>
          <p:spPr bwMode="auto">
            <a:xfrm>
              <a:off x="7678714" y="4853366"/>
              <a:ext cx="84137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22" name="Straight Arrow Connector 421"/>
            <p:cNvCxnSpPr/>
            <p:nvPr/>
          </p:nvCxnSpPr>
          <p:spPr bwMode="auto">
            <a:xfrm flipV="1">
              <a:off x="8181948" y="4912103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/>
            <p:cNvSpPr/>
            <p:nvPr/>
          </p:nvSpPr>
          <p:spPr bwMode="auto">
            <a:xfrm>
              <a:off x="8081937" y="48549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24" name="Straight Arrow Connector 423"/>
            <p:cNvCxnSpPr/>
            <p:nvPr/>
          </p:nvCxnSpPr>
          <p:spPr bwMode="auto">
            <a:xfrm flipV="1">
              <a:off x="8583584" y="491369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/>
            <p:cNvSpPr/>
            <p:nvPr/>
          </p:nvSpPr>
          <p:spPr bwMode="auto">
            <a:xfrm>
              <a:off x="8483572" y="4856541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6" name="Oval 425"/>
            <p:cNvSpPr/>
            <p:nvPr/>
          </p:nvSpPr>
          <p:spPr bwMode="auto">
            <a:xfrm>
              <a:off x="8885207" y="4858128"/>
              <a:ext cx="84137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27" name="Straight Arrow Connector 426"/>
            <p:cNvCxnSpPr/>
            <p:nvPr/>
          </p:nvCxnSpPr>
          <p:spPr bwMode="auto">
            <a:xfrm flipV="1">
              <a:off x="7378677" y="5061328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/>
            <p:cNvCxnSpPr/>
            <p:nvPr/>
          </p:nvCxnSpPr>
          <p:spPr bwMode="auto">
            <a:xfrm flipV="1">
              <a:off x="7780313" y="5062916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Oval 428"/>
            <p:cNvSpPr/>
            <p:nvPr/>
          </p:nvSpPr>
          <p:spPr bwMode="auto">
            <a:xfrm>
              <a:off x="7680301" y="5005766"/>
              <a:ext cx="84138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0" name="Straight Arrow Connector 429"/>
            <p:cNvCxnSpPr/>
            <p:nvPr/>
          </p:nvCxnSpPr>
          <p:spPr bwMode="auto">
            <a:xfrm flipV="1">
              <a:off x="8183536" y="5064503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Oval 430"/>
            <p:cNvSpPr/>
            <p:nvPr/>
          </p:nvSpPr>
          <p:spPr bwMode="auto">
            <a:xfrm>
              <a:off x="8083524" y="50073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2" name="Straight Arrow Connector 431"/>
            <p:cNvCxnSpPr/>
            <p:nvPr/>
          </p:nvCxnSpPr>
          <p:spPr bwMode="auto">
            <a:xfrm flipV="1">
              <a:off x="8585171" y="5066091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/>
            <p:cNvSpPr/>
            <p:nvPr/>
          </p:nvSpPr>
          <p:spPr bwMode="auto">
            <a:xfrm>
              <a:off x="8485160" y="5008941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4" name="Oval 433"/>
            <p:cNvSpPr/>
            <p:nvPr/>
          </p:nvSpPr>
          <p:spPr bwMode="auto">
            <a:xfrm>
              <a:off x="8886794" y="5010528"/>
              <a:ext cx="84138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5" name="Straight Arrow Connector 434"/>
            <p:cNvCxnSpPr/>
            <p:nvPr/>
          </p:nvCxnSpPr>
          <p:spPr bwMode="auto">
            <a:xfrm flipV="1">
              <a:off x="7380265" y="5213728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/>
            <p:cNvCxnSpPr/>
            <p:nvPr/>
          </p:nvCxnSpPr>
          <p:spPr bwMode="auto">
            <a:xfrm flipV="1">
              <a:off x="7781900" y="5215316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Oval 436"/>
            <p:cNvSpPr/>
            <p:nvPr/>
          </p:nvSpPr>
          <p:spPr bwMode="auto">
            <a:xfrm>
              <a:off x="7681889" y="5158166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8" name="Straight Arrow Connector 437"/>
            <p:cNvCxnSpPr/>
            <p:nvPr/>
          </p:nvCxnSpPr>
          <p:spPr bwMode="auto">
            <a:xfrm flipV="1">
              <a:off x="8183536" y="52169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Oval 438"/>
            <p:cNvSpPr/>
            <p:nvPr/>
          </p:nvSpPr>
          <p:spPr bwMode="auto">
            <a:xfrm>
              <a:off x="8085112" y="5159753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40" name="Straight Arrow Connector 439"/>
            <p:cNvCxnSpPr/>
            <p:nvPr/>
          </p:nvCxnSpPr>
          <p:spPr bwMode="auto">
            <a:xfrm flipV="1">
              <a:off x="8586759" y="5218491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/>
            <p:cNvSpPr/>
            <p:nvPr/>
          </p:nvSpPr>
          <p:spPr bwMode="auto">
            <a:xfrm>
              <a:off x="8486747" y="516134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2" name="Oval 441"/>
            <p:cNvSpPr/>
            <p:nvPr/>
          </p:nvSpPr>
          <p:spPr bwMode="auto">
            <a:xfrm>
              <a:off x="8888382" y="5162928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43" name="Straight Arrow Connector 442"/>
            <p:cNvCxnSpPr/>
            <p:nvPr/>
          </p:nvCxnSpPr>
          <p:spPr bwMode="auto">
            <a:xfrm flipV="1">
              <a:off x="7381852" y="5366128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 bwMode="auto">
            <a:xfrm flipV="1">
              <a:off x="7783488" y="5367716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Oval 444"/>
            <p:cNvSpPr/>
            <p:nvPr/>
          </p:nvSpPr>
          <p:spPr bwMode="auto">
            <a:xfrm>
              <a:off x="7683476" y="5310566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46" name="Straight Arrow Connector 445"/>
            <p:cNvCxnSpPr/>
            <p:nvPr/>
          </p:nvCxnSpPr>
          <p:spPr bwMode="auto">
            <a:xfrm flipV="1">
              <a:off x="8185123" y="53693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/>
            <p:cNvSpPr/>
            <p:nvPr/>
          </p:nvSpPr>
          <p:spPr bwMode="auto">
            <a:xfrm>
              <a:off x="8085112" y="5312153"/>
              <a:ext cx="84137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48" name="Straight Arrow Connector 447"/>
            <p:cNvCxnSpPr/>
            <p:nvPr/>
          </p:nvCxnSpPr>
          <p:spPr bwMode="auto">
            <a:xfrm flipV="1">
              <a:off x="8588346" y="5370891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/>
            <p:cNvSpPr/>
            <p:nvPr/>
          </p:nvSpPr>
          <p:spPr bwMode="auto">
            <a:xfrm>
              <a:off x="8488335" y="531374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0" name="Oval 449"/>
            <p:cNvSpPr/>
            <p:nvPr/>
          </p:nvSpPr>
          <p:spPr bwMode="auto">
            <a:xfrm>
              <a:off x="8889969" y="5315328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51" name="Straight Arrow Connector 450"/>
            <p:cNvCxnSpPr/>
            <p:nvPr/>
          </p:nvCxnSpPr>
          <p:spPr bwMode="auto">
            <a:xfrm flipV="1">
              <a:off x="7383440" y="5518528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/>
            <p:nvPr/>
          </p:nvCxnSpPr>
          <p:spPr bwMode="auto">
            <a:xfrm flipV="1">
              <a:off x="7785075" y="5520116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Oval 452"/>
            <p:cNvSpPr/>
            <p:nvPr/>
          </p:nvSpPr>
          <p:spPr bwMode="auto">
            <a:xfrm>
              <a:off x="7685064" y="5462966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54" name="Straight Arrow Connector 453"/>
            <p:cNvCxnSpPr/>
            <p:nvPr/>
          </p:nvCxnSpPr>
          <p:spPr bwMode="auto">
            <a:xfrm flipV="1">
              <a:off x="8186711" y="55217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Oval 454"/>
            <p:cNvSpPr/>
            <p:nvPr/>
          </p:nvSpPr>
          <p:spPr bwMode="auto">
            <a:xfrm>
              <a:off x="8086699" y="5464553"/>
              <a:ext cx="84138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56" name="Straight Arrow Connector 455"/>
            <p:cNvCxnSpPr/>
            <p:nvPr/>
          </p:nvCxnSpPr>
          <p:spPr bwMode="auto">
            <a:xfrm flipV="1">
              <a:off x="8589934" y="5523291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Oval 456"/>
            <p:cNvSpPr/>
            <p:nvPr/>
          </p:nvSpPr>
          <p:spPr bwMode="auto">
            <a:xfrm>
              <a:off x="8489922" y="5466141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8" name="Oval 457"/>
            <p:cNvSpPr/>
            <p:nvPr/>
          </p:nvSpPr>
          <p:spPr bwMode="auto">
            <a:xfrm>
              <a:off x="8891557" y="5467728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59" name="Straight Arrow Connector 458"/>
            <p:cNvCxnSpPr/>
            <p:nvPr/>
          </p:nvCxnSpPr>
          <p:spPr bwMode="auto">
            <a:xfrm flipV="1">
              <a:off x="7383440" y="5670928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Arrow Connector 459"/>
            <p:cNvCxnSpPr/>
            <p:nvPr/>
          </p:nvCxnSpPr>
          <p:spPr bwMode="auto">
            <a:xfrm flipV="1">
              <a:off x="7786663" y="5672516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460"/>
            <p:cNvSpPr/>
            <p:nvPr/>
          </p:nvSpPr>
          <p:spPr bwMode="auto">
            <a:xfrm>
              <a:off x="7686651" y="56169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62" name="Straight Arrow Connector 461"/>
            <p:cNvCxnSpPr/>
            <p:nvPr/>
          </p:nvCxnSpPr>
          <p:spPr bwMode="auto">
            <a:xfrm flipV="1">
              <a:off x="8188298" y="56741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Oval 462"/>
            <p:cNvSpPr/>
            <p:nvPr/>
          </p:nvSpPr>
          <p:spPr bwMode="auto">
            <a:xfrm>
              <a:off x="8088287" y="5618541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64" name="Straight Arrow Connector 463"/>
            <p:cNvCxnSpPr/>
            <p:nvPr/>
          </p:nvCxnSpPr>
          <p:spPr bwMode="auto">
            <a:xfrm flipV="1">
              <a:off x="8589934" y="567569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Oval 464"/>
            <p:cNvSpPr/>
            <p:nvPr/>
          </p:nvSpPr>
          <p:spPr bwMode="auto">
            <a:xfrm>
              <a:off x="8491510" y="5620128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6" name="Oval 465"/>
            <p:cNvSpPr/>
            <p:nvPr/>
          </p:nvSpPr>
          <p:spPr bwMode="auto">
            <a:xfrm>
              <a:off x="8893144" y="5620128"/>
              <a:ext cx="82550" cy="104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67" name="Straight Arrow Connector 466"/>
            <p:cNvCxnSpPr/>
            <p:nvPr/>
          </p:nvCxnSpPr>
          <p:spPr bwMode="auto">
            <a:xfrm flipV="1">
              <a:off x="7385027" y="5823328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Arrow Connector 467"/>
            <p:cNvCxnSpPr/>
            <p:nvPr/>
          </p:nvCxnSpPr>
          <p:spPr bwMode="auto">
            <a:xfrm flipV="1">
              <a:off x="7788250" y="5824916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Oval 468"/>
            <p:cNvSpPr/>
            <p:nvPr/>
          </p:nvSpPr>
          <p:spPr bwMode="auto">
            <a:xfrm>
              <a:off x="7688239" y="57693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70" name="Straight Arrow Connector 469"/>
            <p:cNvCxnSpPr/>
            <p:nvPr/>
          </p:nvCxnSpPr>
          <p:spPr bwMode="auto">
            <a:xfrm flipV="1">
              <a:off x="8189886" y="58265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Oval 470"/>
            <p:cNvSpPr/>
            <p:nvPr/>
          </p:nvSpPr>
          <p:spPr bwMode="auto">
            <a:xfrm>
              <a:off x="8089874" y="5770941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72" name="Straight Arrow Connector 471"/>
            <p:cNvCxnSpPr/>
            <p:nvPr/>
          </p:nvCxnSpPr>
          <p:spPr bwMode="auto">
            <a:xfrm flipV="1">
              <a:off x="8591521" y="582809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Oval 472"/>
            <p:cNvSpPr/>
            <p:nvPr/>
          </p:nvSpPr>
          <p:spPr bwMode="auto">
            <a:xfrm>
              <a:off x="8491510" y="5772528"/>
              <a:ext cx="84137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4" name="Oval 473"/>
            <p:cNvSpPr/>
            <p:nvPr/>
          </p:nvSpPr>
          <p:spPr bwMode="auto">
            <a:xfrm>
              <a:off x="8894732" y="5774116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75" name="Straight Arrow Connector 474"/>
            <p:cNvCxnSpPr/>
            <p:nvPr/>
          </p:nvCxnSpPr>
          <p:spPr bwMode="auto">
            <a:xfrm flipV="1">
              <a:off x="5797535" y="597414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Oval 475"/>
            <p:cNvSpPr/>
            <p:nvPr/>
          </p:nvSpPr>
          <p:spPr bwMode="auto">
            <a:xfrm>
              <a:off x="5697524" y="5918578"/>
              <a:ext cx="84137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77" name="Straight Arrow Connector 476"/>
            <p:cNvCxnSpPr/>
            <p:nvPr/>
          </p:nvCxnSpPr>
          <p:spPr bwMode="auto">
            <a:xfrm flipV="1">
              <a:off x="6200758" y="5975728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Oval 477"/>
            <p:cNvSpPr/>
            <p:nvPr/>
          </p:nvSpPr>
          <p:spPr bwMode="auto">
            <a:xfrm>
              <a:off x="6100747" y="5920166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79" name="Straight Arrow Connector 478"/>
            <p:cNvCxnSpPr/>
            <p:nvPr/>
          </p:nvCxnSpPr>
          <p:spPr bwMode="auto">
            <a:xfrm flipV="1">
              <a:off x="6602394" y="5977316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Oval 479"/>
            <p:cNvSpPr/>
            <p:nvPr/>
          </p:nvSpPr>
          <p:spPr bwMode="auto">
            <a:xfrm>
              <a:off x="6502382" y="59217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81" name="Straight Arrow Connector 480"/>
            <p:cNvCxnSpPr/>
            <p:nvPr/>
          </p:nvCxnSpPr>
          <p:spPr bwMode="auto">
            <a:xfrm flipV="1">
              <a:off x="7004029" y="59789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Oval 481"/>
            <p:cNvSpPr/>
            <p:nvPr/>
          </p:nvSpPr>
          <p:spPr bwMode="auto">
            <a:xfrm>
              <a:off x="6904018" y="5923341"/>
              <a:ext cx="84137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3" name="Oval 482"/>
            <p:cNvSpPr/>
            <p:nvPr/>
          </p:nvSpPr>
          <p:spPr bwMode="auto">
            <a:xfrm>
              <a:off x="7307241" y="5924928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84" name="Straight Arrow Connector 483"/>
            <p:cNvCxnSpPr/>
            <p:nvPr/>
          </p:nvCxnSpPr>
          <p:spPr bwMode="auto">
            <a:xfrm flipV="1">
              <a:off x="7385027" y="5975728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Arrow Connector 484"/>
            <p:cNvCxnSpPr/>
            <p:nvPr/>
          </p:nvCxnSpPr>
          <p:spPr bwMode="auto">
            <a:xfrm flipV="1">
              <a:off x="7788250" y="5977316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Oval 485"/>
            <p:cNvSpPr/>
            <p:nvPr/>
          </p:nvSpPr>
          <p:spPr bwMode="auto">
            <a:xfrm>
              <a:off x="7688239" y="59217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87" name="Straight Arrow Connector 486"/>
            <p:cNvCxnSpPr/>
            <p:nvPr/>
          </p:nvCxnSpPr>
          <p:spPr bwMode="auto">
            <a:xfrm flipV="1">
              <a:off x="8189886" y="59789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8" name="Oval 487"/>
            <p:cNvSpPr/>
            <p:nvPr/>
          </p:nvSpPr>
          <p:spPr bwMode="auto">
            <a:xfrm>
              <a:off x="8089874" y="5923341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89" name="Straight Arrow Connector 488"/>
            <p:cNvCxnSpPr/>
            <p:nvPr/>
          </p:nvCxnSpPr>
          <p:spPr bwMode="auto">
            <a:xfrm flipV="1">
              <a:off x="8591521" y="598049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0" name="Oval 489"/>
            <p:cNvSpPr/>
            <p:nvPr/>
          </p:nvSpPr>
          <p:spPr bwMode="auto">
            <a:xfrm>
              <a:off x="8491510" y="5924928"/>
              <a:ext cx="84137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1" name="Oval 490"/>
            <p:cNvSpPr/>
            <p:nvPr/>
          </p:nvSpPr>
          <p:spPr bwMode="auto">
            <a:xfrm>
              <a:off x="8894732" y="5926516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92" name="Straight Arrow Connector 491"/>
            <p:cNvCxnSpPr/>
            <p:nvPr/>
          </p:nvCxnSpPr>
          <p:spPr bwMode="auto">
            <a:xfrm flipV="1">
              <a:off x="5802298" y="612654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Oval 492"/>
            <p:cNvSpPr/>
            <p:nvPr/>
          </p:nvSpPr>
          <p:spPr bwMode="auto">
            <a:xfrm>
              <a:off x="5702286" y="6070978"/>
              <a:ext cx="84138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94" name="Straight Arrow Connector 493"/>
            <p:cNvCxnSpPr/>
            <p:nvPr/>
          </p:nvCxnSpPr>
          <p:spPr bwMode="auto">
            <a:xfrm flipV="1">
              <a:off x="6205521" y="6128128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5" name="Oval 494"/>
            <p:cNvSpPr/>
            <p:nvPr/>
          </p:nvSpPr>
          <p:spPr bwMode="auto">
            <a:xfrm>
              <a:off x="6105509" y="6072566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96" name="Straight Arrow Connector 495"/>
            <p:cNvCxnSpPr/>
            <p:nvPr/>
          </p:nvCxnSpPr>
          <p:spPr bwMode="auto">
            <a:xfrm flipV="1">
              <a:off x="6607156" y="6129716"/>
              <a:ext cx="300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Oval 496"/>
            <p:cNvSpPr/>
            <p:nvPr/>
          </p:nvSpPr>
          <p:spPr bwMode="auto">
            <a:xfrm>
              <a:off x="6507145" y="60741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98" name="Straight Arrow Connector 497"/>
            <p:cNvCxnSpPr/>
            <p:nvPr/>
          </p:nvCxnSpPr>
          <p:spPr bwMode="auto">
            <a:xfrm flipV="1">
              <a:off x="7008792" y="61313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Oval 498"/>
            <p:cNvSpPr/>
            <p:nvPr/>
          </p:nvSpPr>
          <p:spPr bwMode="auto">
            <a:xfrm>
              <a:off x="6908780" y="6075741"/>
              <a:ext cx="84138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0" name="Oval 499"/>
            <p:cNvSpPr/>
            <p:nvPr/>
          </p:nvSpPr>
          <p:spPr bwMode="auto">
            <a:xfrm>
              <a:off x="7312003" y="6077328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01" name="Straight Arrow Connector 500"/>
            <p:cNvCxnSpPr/>
            <p:nvPr/>
          </p:nvCxnSpPr>
          <p:spPr bwMode="auto">
            <a:xfrm flipV="1">
              <a:off x="7389790" y="6128128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Arrow Connector 501"/>
            <p:cNvCxnSpPr/>
            <p:nvPr/>
          </p:nvCxnSpPr>
          <p:spPr bwMode="auto">
            <a:xfrm flipV="1">
              <a:off x="7793013" y="6129716"/>
              <a:ext cx="300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Oval 502"/>
            <p:cNvSpPr/>
            <p:nvPr/>
          </p:nvSpPr>
          <p:spPr bwMode="auto">
            <a:xfrm>
              <a:off x="7693001" y="6074153"/>
              <a:ext cx="82550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04" name="Straight Arrow Connector 503"/>
            <p:cNvCxnSpPr/>
            <p:nvPr/>
          </p:nvCxnSpPr>
          <p:spPr bwMode="auto">
            <a:xfrm flipV="1">
              <a:off x="8194648" y="6131303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Oval 504"/>
            <p:cNvSpPr/>
            <p:nvPr/>
          </p:nvSpPr>
          <p:spPr bwMode="auto">
            <a:xfrm>
              <a:off x="8094637" y="6075741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06" name="Straight Arrow Connector 505"/>
            <p:cNvCxnSpPr/>
            <p:nvPr/>
          </p:nvCxnSpPr>
          <p:spPr bwMode="auto">
            <a:xfrm flipV="1">
              <a:off x="8596284" y="6132891"/>
              <a:ext cx="301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7" name="Oval 506"/>
            <p:cNvSpPr/>
            <p:nvPr/>
          </p:nvSpPr>
          <p:spPr bwMode="auto">
            <a:xfrm>
              <a:off x="8496272" y="6077328"/>
              <a:ext cx="84138" cy="103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8" name="Oval 507"/>
            <p:cNvSpPr/>
            <p:nvPr/>
          </p:nvSpPr>
          <p:spPr bwMode="auto">
            <a:xfrm>
              <a:off x="8899494" y="6078916"/>
              <a:ext cx="82550" cy="10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09" name="Freeform 508"/>
          <p:cNvSpPr/>
          <p:nvPr/>
        </p:nvSpPr>
        <p:spPr>
          <a:xfrm>
            <a:off x="5724525" y="4803775"/>
            <a:ext cx="3233738" cy="1370013"/>
          </a:xfrm>
          <a:custGeom>
            <a:avLst/>
            <a:gdLst>
              <a:gd name="connsiteX0" fmla="*/ 9525 w 3234161"/>
              <a:gd name="connsiteY0" fmla="*/ 82646 h 1370027"/>
              <a:gd name="connsiteX1" fmla="*/ 4763 w 3234161"/>
              <a:gd name="connsiteY1" fmla="*/ 96934 h 1370027"/>
              <a:gd name="connsiteX2" fmla="*/ 4763 w 3234161"/>
              <a:gd name="connsiteY2" fmla="*/ 377921 h 1370027"/>
              <a:gd name="connsiteX3" fmla="*/ 14288 w 3234161"/>
              <a:gd name="connsiteY3" fmla="*/ 406496 h 1370027"/>
              <a:gd name="connsiteX4" fmla="*/ 28575 w 3234161"/>
              <a:gd name="connsiteY4" fmla="*/ 435071 h 1370027"/>
              <a:gd name="connsiteX5" fmla="*/ 57150 w 3234161"/>
              <a:gd name="connsiteY5" fmla="*/ 444596 h 1370027"/>
              <a:gd name="connsiteX6" fmla="*/ 71438 w 3234161"/>
              <a:gd name="connsiteY6" fmla="*/ 430309 h 1370027"/>
              <a:gd name="connsiteX7" fmla="*/ 85725 w 3234161"/>
              <a:gd name="connsiteY7" fmla="*/ 377921 h 1370027"/>
              <a:gd name="connsiteX8" fmla="*/ 95250 w 3234161"/>
              <a:gd name="connsiteY8" fmla="*/ 339821 h 1370027"/>
              <a:gd name="connsiteX9" fmla="*/ 109538 w 3234161"/>
              <a:gd name="connsiteY9" fmla="*/ 306484 h 1370027"/>
              <a:gd name="connsiteX10" fmla="*/ 114300 w 3234161"/>
              <a:gd name="connsiteY10" fmla="*/ 292196 h 1370027"/>
              <a:gd name="connsiteX11" fmla="*/ 123825 w 3234161"/>
              <a:gd name="connsiteY11" fmla="*/ 277909 h 1370027"/>
              <a:gd name="connsiteX12" fmla="*/ 133350 w 3234161"/>
              <a:gd name="connsiteY12" fmla="*/ 254096 h 1370027"/>
              <a:gd name="connsiteX13" fmla="*/ 166688 w 3234161"/>
              <a:gd name="connsiteY13" fmla="*/ 196946 h 1370027"/>
              <a:gd name="connsiteX14" fmla="*/ 200025 w 3234161"/>
              <a:gd name="connsiteY14" fmla="*/ 144559 h 1370027"/>
              <a:gd name="connsiteX15" fmla="*/ 228600 w 3234161"/>
              <a:gd name="connsiteY15" fmla="*/ 120746 h 1370027"/>
              <a:gd name="connsiteX16" fmla="*/ 257175 w 3234161"/>
              <a:gd name="connsiteY16" fmla="*/ 87409 h 1370027"/>
              <a:gd name="connsiteX17" fmla="*/ 271463 w 3234161"/>
              <a:gd name="connsiteY17" fmla="*/ 77884 h 1370027"/>
              <a:gd name="connsiteX18" fmla="*/ 309563 w 3234161"/>
              <a:gd name="connsiteY18" fmla="*/ 35021 h 1370027"/>
              <a:gd name="connsiteX19" fmla="*/ 323850 w 3234161"/>
              <a:gd name="connsiteY19" fmla="*/ 25496 h 1370027"/>
              <a:gd name="connsiteX20" fmla="*/ 338138 w 3234161"/>
              <a:gd name="connsiteY20" fmla="*/ 20734 h 1370027"/>
              <a:gd name="connsiteX21" fmla="*/ 376238 w 3234161"/>
              <a:gd name="connsiteY21" fmla="*/ 25496 h 1370027"/>
              <a:gd name="connsiteX22" fmla="*/ 400050 w 3234161"/>
              <a:gd name="connsiteY22" fmla="*/ 58834 h 1370027"/>
              <a:gd name="connsiteX23" fmla="*/ 409575 w 3234161"/>
              <a:gd name="connsiteY23" fmla="*/ 111221 h 1370027"/>
              <a:gd name="connsiteX24" fmla="*/ 414338 w 3234161"/>
              <a:gd name="connsiteY24" fmla="*/ 187421 h 1370027"/>
              <a:gd name="connsiteX25" fmla="*/ 419100 w 3234161"/>
              <a:gd name="connsiteY25" fmla="*/ 235046 h 1370027"/>
              <a:gd name="connsiteX26" fmla="*/ 423863 w 3234161"/>
              <a:gd name="connsiteY26" fmla="*/ 316009 h 1370027"/>
              <a:gd name="connsiteX27" fmla="*/ 423863 w 3234161"/>
              <a:gd name="connsiteY27" fmla="*/ 439834 h 1370027"/>
              <a:gd name="connsiteX28" fmla="*/ 452438 w 3234161"/>
              <a:gd name="connsiteY28" fmla="*/ 454121 h 1370027"/>
              <a:gd name="connsiteX29" fmla="*/ 481013 w 3234161"/>
              <a:gd name="connsiteY29" fmla="*/ 439834 h 1370027"/>
              <a:gd name="connsiteX30" fmla="*/ 500063 w 3234161"/>
              <a:gd name="connsiteY30" fmla="*/ 406496 h 1370027"/>
              <a:gd name="connsiteX31" fmla="*/ 519113 w 3234161"/>
              <a:gd name="connsiteY31" fmla="*/ 377921 h 1370027"/>
              <a:gd name="connsiteX32" fmla="*/ 533400 w 3234161"/>
              <a:gd name="connsiteY32" fmla="*/ 339821 h 1370027"/>
              <a:gd name="connsiteX33" fmla="*/ 538163 w 3234161"/>
              <a:gd name="connsiteY33" fmla="*/ 325534 h 1370027"/>
              <a:gd name="connsiteX34" fmla="*/ 547688 w 3234161"/>
              <a:gd name="connsiteY34" fmla="*/ 301721 h 1370027"/>
              <a:gd name="connsiteX35" fmla="*/ 552450 w 3234161"/>
              <a:gd name="connsiteY35" fmla="*/ 287434 h 1370027"/>
              <a:gd name="connsiteX36" fmla="*/ 561975 w 3234161"/>
              <a:gd name="connsiteY36" fmla="*/ 254096 h 1370027"/>
              <a:gd name="connsiteX37" fmla="*/ 585788 w 3234161"/>
              <a:gd name="connsiteY37" fmla="*/ 206471 h 1370027"/>
              <a:gd name="connsiteX38" fmla="*/ 595313 w 3234161"/>
              <a:gd name="connsiteY38" fmla="*/ 177896 h 1370027"/>
              <a:gd name="connsiteX39" fmla="*/ 614363 w 3234161"/>
              <a:gd name="connsiteY39" fmla="*/ 139796 h 1370027"/>
              <a:gd name="connsiteX40" fmla="*/ 638175 w 3234161"/>
              <a:gd name="connsiteY40" fmla="*/ 106459 h 1370027"/>
              <a:gd name="connsiteX41" fmla="*/ 642938 w 3234161"/>
              <a:gd name="connsiteY41" fmla="*/ 92171 h 1370027"/>
              <a:gd name="connsiteX42" fmla="*/ 652463 w 3234161"/>
              <a:gd name="connsiteY42" fmla="*/ 77884 h 1370027"/>
              <a:gd name="connsiteX43" fmla="*/ 695325 w 3234161"/>
              <a:gd name="connsiteY43" fmla="*/ 25496 h 1370027"/>
              <a:gd name="connsiteX44" fmla="*/ 709613 w 3234161"/>
              <a:gd name="connsiteY44" fmla="*/ 15971 h 1370027"/>
              <a:gd name="connsiteX45" fmla="*/ 723900 w 3234161"/>
              <a:gd name="connsiteY45" fmla="*/ 11209 h 1370027"/>
              <a:gd name="connsiteX46" fmla="*/ 738188 w 3234161"/>
              <a:gd name="connsiteY46" fmla="*/ 1684 h 1370027"/>
              <a:gd name="connsiteX47" fmla="*/ 785813 w 3234161"/>
              <a:gd name="connsiteY47" fmla="*/ 11209 h 1370027"/>
              <a:gd name="connsiteX48" fmla="*/ 804863 w 3234161"/>
              <a:gd name="connsiteY48" fmla="*/ 39784 h 1370027"/>
              <a:gd name="connsiteX49" fmla="*/ 814388 w 3234161"/>
              <a:gd name="connsiteY49" fmla="*/ 68359 h 1370027"/>
              <a:gd name="connsiteX50" fmla="*/ 819150 w 3234161"/>
              <a:gd name="connsiteY50" fmla="*/ 82646 h 1370027"/>
              <a:gd name="connsiteX51" fmla="*/ 823913 w 3234161"/>
              <a:gd name="connsiteY51" fmla="*/ 101696 h 1370027"/>
              <a:gd name="connsiteX52" fmla="*/ 814388 w 3234161"/>
              <a:gd name="connsiteY52" fmla="*/ 239809 h 1370027"/>
              <a:gd name="connsiteX53" fmla="*/ 819150 w 3234161"/>
              <a:gd name="connsiteY53" fmla="*/ 258859 h 1370027"/>
              <a:gd name="connsiteX54" fmla="*/ 814388 w 3234161"/>
              <a:gd name="connsiteY54" fmla="*/ 396971 h 1370027"/>
              <a:gd name="connsiteX55" fmla="*/ 819150 w 3234161"/>
              <a:gd name="connsiteY55" fmla="*/ 411259 h 1370027"/>
              <a:gd name="connsiteX56" fmla="*/ 833438 w 3234161"/>
              <a:gd name="connsiteY56" fmla="*/ 449359 h 1370027"/>
              <a:gd name="connsiteX57" fmla="*/ 847725 w 3234161"/>
              <a:gd name="connsiteY57" fmla="*/ 458884 h 1370027"/>
              <a:gd name="connsiteX58" fmla="*/ 904875 w 3234161"/>
              <a:gd name="connsiteY58" fmla="*/ 439834 h 1370027"/>
              <a:gd name="connsiteX59" fmla="*/ 919163 w 3234161"/>
              <a:gd name="connsiteY59" fmla="*/ 430309 h 1370027"/>
              <a:gd name="connsiteX60" fmla="*/ 957263 w 3234161"/>
              <a:gd name="connsiteY60" fmla="*/ 373159 h 1370027"/>
              <a:gd name="connsiteX61" fmla="*/ 971550 w 3234161"/>
              <a:gd name="connsiteY61" fmla="*/ 335059 h 1370027"/>
              <a:gd name="connsiteX62" fmla="*/ 995363 w 3234161"/>
              <a:gd name="connsiteY62" fmla="*/ 273146 h 1370027"/>
              <a:gd name="connsiteX63" fmla="*/ 1000125 w 3234161"/>
              <a:gd name="connsiteY63" fmla="*/ 254096 h 1370027"/>
              <a:gd name="connsiteX64" fmla="*/ 1009650 w 3234161"/>
              <a:gd name="connsiteY64" fmla="*/ 239809 h 1370027"/>
              <a:gd name="connsiteX65" fmla="*/ 1014413 w 3234161"/>
              <a:gd name="connsiteY65" fmla="*/ 225521 h 1370027"/>
              <a:gd name="connsiteX66" fmla="*/ 1023938 w 3234161"/>
              <a:gd name="connsiteY66" fmla="*/ 201709 h 1370027"/>
              <a:gd name="connsiteX67" fmla="*/ 1052513 w 3234161"/>
              <a:gd name="connsiteY67" fmla="*/ 144559 h 1370027"/>
              <a:gd name="connsiteX68" fmla="*/ 1076325 w 3234161"/>
              <a:gd name="connsiteY68" fmla="*/ 101696 h 1370027"/>
              <a:gd name="connsiteX69" fmla="*/ 1114425 w 3234161"/>
              <a:gd name="connsiteY69" fmla="*/ 58834 h 1370027"/>
              <a:gd name="connsiteX70" fmla="*/ 1133475 w 3234161"/>
              <a:gd name="connsiteY70" fmla="*/ 44546 h 1370027"/>
              <a:gd name="connsiteX71" fmla="*/ 1162050 w 3234161"/>
              <a:gd name="connsiteY71" fmla="*/ 25496 h 1370027"/>
              <a:gd name="connsiteX72" fmla="*/ 1181100 w 3234161"/>
              <a:gd name="connsiteY72" fmla="*/ 30259 h 1370027"/>
              <a:gd name="connsiteX73" fmla="*/ 1190625 w 3234161"/>
              <a:gd name="connsiteY73" fmla="*/ 49309 h 1370027"/>
              <a:gd name="connsiteX74" fmla="*/ 1204913 w 3234161"/>
              <a:gd name="connsiteY74" fmla="*/ 63596 h 1370027"/>
              <a:gd name="connsiteX75" fmla="*/ 1214438 w 3234161"/>
              <a:gd name="connsiteY75" fmla="*/ 82646 h 1370027"/>
              <a:gd name="connsiteX76" fmla="*/ 1223963 w 3234161"/>
              <a:gd name="connsiteY76" fmla="*/ 111221 h 1370027"/>
              <a:gd name="connsiteX77" fmla="*/ 1219200 w 3234161"/>
              <a:gd name="connsiteY77" fmla="*/ 196946 h 1370027"/>
              <a:gd name="connsiteX78" fmla="*/ 1214438 w 3234161"/>
              <a:gd name="connsiteY78" fmla="*/ 258859 h 1370027"/>
              <a:gd name="connsiteX79" fmla="*/ 1219200 w 3234161"/>
              <a:gd name="connsiteY79" fmla="*/ 301721 h 1370027"/>
              <a:gd name="connsiteX80" fmla="*/ 1223963 w 3234161"/>
              <a:gd name="connsiteY80" fmla="*/ 420784 h 1370027"/>
              <a:gd name="connsiteX81" fmla="*/ 1233488 w 3234161"/>
              <a:gd name="connsiteY81" fmla="*/ 435071 h 1370027"/>
              <a:gd name="connsiteX82" fmla="*/ 1262063 w 3234161"/>
              <a:gd name="connsiteY82" fmla="*/ 444596 h 1370027"/>
              <a:gd name="connsiteX83" fmla="*/ 1300163 w 3234161"/>
              <a:gd name="connsiteY83" fmla="*/ 439834 h 1370027"/>
              <a:gd name="connsiteX84" fmla="*/ 1328738 w 3234161"/>
              <a:gd name="connsiteY84" fmla="*/ 420784 h 1370027"/>
              <a:gd name="connsiteX85" fmla="*/ 1338263 w 3234161"/>
              <a:gd name="connsiteY85" fmla="*/ 401734 h 1370027"/>
              <a:gd name="connsiteX86" fmla="*/ 1343025 w 3234161"/>
              <a:gd name="connsiteY86" fmla="*/ 387446 h 1370027"/>
              <a:gd name="connsiteX87" fmla="*/ 1352550 w 3234161"/>
              <a:gd name="connsiteY87" fmla="*/ 373159 h 1370027"/>
              <a:gd name="connsiteX88" fmla="*/ 1366838 w 3234161"/>
              <a:gd name="connsiteY88" fmla="*/ 316009 h 1370027"/>
              <a:gd name="connsiteX89" fmla="*/ 1371600 w 3234161"/>
              <a:gd name="connsiteY89" fmla="*/ 296959 h 1370027"/>
              <a:gd name="connsiteX90" fmla="*/ 1376363 w 3234161"/>
              <a:gd name="connsiteY90" fmla="*/ 263621 h 1370027"/>
              <a:gd name="connsiteX91" fmla="*/ 1381125 w 3234161"/>
              <a:gd name="connsiteY91" fmla="*/ 225521 h 1370027"/>
              <a:gd name="connsiteX92" fmla="*/ 1390650 w 3234161"/>
              <a:gd name="connsiteY92" fmla="*/ 187421 h 1370027"/>
              <a:gd name="connsiteX93" fmla="*/ 1395413 w 3234161"/>
              <a:gd name="connsiteY93" fmla="*/ 173134 h 1370027"/>
              <a:gd name="connsiteX94" fmla="*/ 1443038 w 3234161"/>
              <a:gd name="connsiteY94" fmla="*/ 87409 h 1370027"/>
              <a:gd name="connsiteX95" fmla="*/ 1481138 w 3234161"/>
              <a:gd name="connsiteY95" fmla="*/ 54071 h 1370027"/>
              <a:gd name="connsiteX96" fmla="*/ 1495425 w 3234161"/>
              <a:gd name="connsiteY96" fmla="*/ 39784 h 1370027"/>
              <a:gd name="connsiteX97" fmla="*/ 1509713 w 3234161"/>
              <a:gd name="connsiteY97" fmla="*/ 35021 h 1370027"/>
              <a:gd name="connsiteX98" fmla="*/ 1552575 w 3234161"/>
              <a:gd name="connsiteY98" fmla="*/ 20734 h 1370027"/>
              <a:gd name="connsiteX99" fmla="*/ 1576388 w 3234161"/>
              <a:gd name="connsiteY99" fmla="*/ 25496 h 1370027"/>
              <a:gd name="connsiteX100" fmla="*/ 1590675 w 3234161"/>
              <a:gd name="connsiteY100" fmla="*/ 39784 h 1370027"/>
              <a:gd name="connsiteX101" fmla="*/ 1604963 w 3234161"/>
              <a:gd name="connsiteY101" fmla="*/ 49309 h 1370027"/>
              <a:gd name="connsiteX102" fmla="*/ 1619250 w 3234161"/>
              <a:gd name="connsiteY102" fmla="*/ 73121 h 1370027"/>
              <a:gd name="connsiteX103" fmla="*/ 1628775 w 3234161"/>
              <a:gd name="connsiteY103" fmla="*/ 158846 h 1370027"/>
              <a:gd name="connsiteX104" fmla="*/ 1619250 w 3234161"/>
              <a:gd name="connsiteY104" fmla="*/ 292196 h 1370027"/>
              <a:gd name="connsiteX105" fmla="*/ 1624013 w 3234161"/>
              <a:gd name="connsiteY105" fmla="*/ 368396 h 1370027"/>
              <a:gd name="connsiteX106" fmla="*/ 1619250 w 3234161"/>
              <a:gd name="connsiteY106" fmla="*/ 382684 h 1370027"/>
              <a:gd name="connsiteX107" fmla="*/ 1633538 w 3234161"/>
              <a:gd name="connsiteY107" fmla="*/ 416021 h 1370027"/>
              <a:gd name="connsiteX108" fmla="*/ 1647825 w 3234161"/>
              <a:gd name="connsiteY108" fmla="*/ 435071 h 1370027"/>
              <a:gd name="connsiteX109" fmla="*/ 1676400 w 3234161"/>
              <a:gd name="connsiteY109" fmla="*/ 444596 h 1370027"/>
              <a:gd name="connsiteX110" fmla="*/ 1700213 w 3234161"/>
              <a:gd name="connsiteY110" fmla="*/ 449359 h 1370027"/>
              <a:gd name="connsiteX111" fmla="*/ 1714500 w 3234161"/>
              <a:gd name="connsiteY111" fmla="*/ 454121 h 1370027"/>
              <a:gd name="connsiteX112" fmla="*/ 1738313 w 3234161"/>
              <a:gd name="connsiteY112" fmla="*/ 449359 h 1370027"/>
              <a:gd name="connsiteX113" fmla="*/ 1762125 w 3234161"/>
              <a:gd name="connsiteY113" fmla="*/ 425546 h 1370027"/>
              <a:gd name="connsiteX114" fmla="*/ 1781175 w 3234161"/>
              <a:gd name="connsiteY114" fmla="*/ 411259 h 1370027"/>
              <a:gd name="connsiteX115" fmla="*/ 1795463 w 3234161"/>
              <a:gd name="connsiteY115" fmla="*/ 382684 h 1370027"/>
              <a:gd name="connsiteX116" fmla="*/ 1804988 w 3234161"/>
              <a:gd name="connsiteY116" fmla="*/ 368396 h 1370027"/>
              <a:gd name="connsiteX117" fmla="*/ 1814513 w 3234161"/>
              <a:gd name="connsiteY117" fmla="*/ 325534 h 1370027"/>
              <a:gd name="connsiteX118" fmla="*/ 1828800 w 3234161"/>
              <a:gd name="connsiteY118" fmla="*/ 287434 h 1370027"/>
              <a:gd name="connsiteX119" fmla="*/ 1833563 w 3234161"/>
              <a:gd name="connsiteY119" fmla="*/ 263621 h 1370027"/>
              <a:gd name="connsiteX120" fmla="*/ 1838325 w 3234161"/>
              <a:gd name="connsiteY120" fmla="*/ 249334 h 1370027"/>
              <a:gd name="connsiteX121" fmla="*/ 1843088 w 3234161"/>
              <a:gd name="connsiteY121" fmla="*/ 230284 h 1370027"/>
              <a:gd name="connsiteX122" fmla="*/ 1852613 w 3234161"/>
              <a:gd name="connsiteY122" fmla="*/ 192184 h 1370027"/>
              <a:gd name="connsiteX123" fmla="*/ 1857375 w 3234161"/>
              <a:gd name="connsiteY123" fmla="*/ 173134 h 1370027"/>
              <a:gd name="connsiteX124" fmla="*/ 1871663 w 3234161"/>
              <a:gd name="connsiteY124" fmla="*/ 130271 h 1370027"/>
              <a:gd name="connsiteX125" fmla="*/ 1881188 w 3234161"/>
              <a:gd name="connsiteY125" fmla="*/ 115984 h 1370027"/>
              <a:gd name="connsiteX126" fmla="*/ 1914525 w 3234161"/>
              <a:gd name="connsiteY126" fmla="*/ 44546 h 1370027"/>
              <a:gd name="connsiteX127" fmla="*/ 1928813 w 3234161"/>
              <a:gd name="connsiteY127" fmla="*/ 25496 h 1370027"/>
              <a:gd name="connsiteX128" fmla="*/ 1943100 w 3234161"/>
              <a:gd name="connsiteY128" fmla="*/ 20734 h 1370027"/>
              <a:gd name="connsiteX129" fmla="*/ 1971675 w 3234161"/>
              <a:gd name="connsiteY129" fmla="*/ 39784 h 1370027"/>
              <a:gd name="connsiteX130" fmla="*/ 2000250 w 3234161"/>
              <a:gd name="connsiteY130" fmla="*/ 68359 h 1370027"/>
              <a:gd name="connsiteX131" fmla="*/ 2019300 w 3234161"/>
              <a:gd name="connsiteY131" fmla="*/ 101696 h 1370027"/>
              <a:gd name="connsiteX132" fmla="*/ 2024063 w 3234161"/>
              <a:gd name="connsiteY132" fmla="*/ 115984 h 1370027"/>
              <a:gd name="connsiteX133" fmla="*/ 2009775 w 3234161"/>
              <a:gd name="connsiteY133" fmla="*/ 163609 h 1370027"/>
              <a:gd name="connsiteX134" fmla="*/ 2000250 w 3234161"/>
              <a:gd name="connsiteY134" fmla="*/ 192184 h 1370027"/>
              <a:gd name="connsiteX135" fmla="*/ 2000250 w 3234161"/>
              <a:gd name="connsiteY135" fmla="*/ 296959 h 1370027"/>
              <a:gd name="connsiteX136" fmla="*/ 2005013 w 3234161"/>
              <a:gd name="connsiteY136" fmla="*/ 411259 h 1370027"/>
              <a:gd name="connsiteX137" fmla="*/ 2009775 w 3234161"/>
              <a:gd name="connsiteY137" fmla="*/ 430309 h 1370027"/>
              <a:gd name="connsiteX138" fmla="*/ 2028825 w 3234161"/>
              <a:gd name="connsiteY138" fmla="*/ 439834 h 1370027"/>
              <a:gd name="connsiteX139" fmla="*/ 2066925 w 3234161"/>
              <a:gd name="connsiteY139" fmla="*/ 449359 h 1370027"/>
              <a:gd name="connsiteX140" fmla="*/ 2095500 w 3234161"/>
              <a:gd name="connsiteY140" fmla="*/ 458884 h 1370027"/>
              <a:gd name="connsiteX141" fmla="*/ 2138363 w 3234161"/>
              <a:gd name="connsiteY141" fmla="*/ 454121 h 1370027"/>
              <a:gd name="connsiteX142" fmla="*/ 2162175 w 3234161"/>
              <a:gd name="connsiteY142" fmla="*/ 420784 h 1370027"/>
              <a:gd name="connsiteX143" fmla="*/ 2190750 w 3234161"/>
              <a:gd name="connsiteY143" fmla="*/ 354109 h 1370027"/>
              <a:gd name="connsiteX144" fmla="*/ 2195513 w 3234161"/>
              <a:gd name="connsiteY144" fmla="*/ 335059 h 1370027"/>
              <a:gd name="connsiteX145" fmla="*/ 2200275 w 3234161"/>
              <a:gd name="connsiteY145" fmla="*/ 320771 h 1370027"/>
              <a:gd name="connsiteX146" fmla="*/ 2209800 w 3234161"/>
              <a:gd name="connsiteY146" fmla="*/ 277909 h 1370027"/>
              <a:gd name="connsiteX147" fmla="*/ 2219325 w 3234161"/>
              <a:gd name="connsiteY147" fmla="*/ 258859 h 1370027"/>
              <a:gd name="connsiteX148" fmla="*/ 2228850 w 3234161"/>
              <a:gd name="connsiteY148" fmla="*/ 220759 h 1370027"/>
              <a:gd name="connsiteX149" fmla="*/ 2238375 w 3234161"/>
              <a:gd name="connsiteY149" fmla="*/ 201709 h 1370027"/>
              <a:gd name="connsiteX150" fmla="*/ 2243138 w 3234161"/>
              <a:gd name="connsiteY150" fmla="*/ 182659 h 1370027"/>
              <a:gd name="connsiteX151" fmla="*/ 2252663 w 3234161"/>
              <a:gd name="connsiteY151" fmla="*/ 149321 h 1370027"/>
              <a:gd name="connsiteX152" fmla="*/ 2257425 w 3234161"/>
              <a:gd name="connsiteY152" fmla="*/ 135034 h 1370027"/>
              <a:gd name="connsiteX153" fmla="*/ 2271713 w 3234161"/>
              <a:gd name="connsiteY153" fmla="*/ 111221 h 1370027"/>
              <a:gd name="connsiteX154" fmla="*/ 2276475 w 3234161"/>
              <a:gd name="connsiteY154" fmla="*/ 96934 h 1370027"/>
              <a:gd name="connsiteX155" fmla="*/ 2305050 w 3234161"/>
              <a:gd name="connsiteY155" fmla="*/ 68359 h 1370027"/>
              <a:gd name="connsiteX156" fmla="*/ 2333625 w 3234161"/>
              <a:gd name="connsiteY156" fmla="*/ 49309 h 1370027"/>
              <a:gd name="connsiteX157" fmla="*/ 2362200 w 3234161"/>
              <a:gd name="connsiteY157" fmla="*/ 54071 h 1370027"/>
              <a:gd name="connsiteX158" fmla="*/ 2376488 w 3234161"/>
              <a:gd name="connsiteY158" fmla="*/ 58834 h 1370027"/>
              <a:gd name="connsiteX159" fmla="*/ 2395538 w 3234161"/>
              <a:gd name="connsiteY159" fmla="*/ 63596 h 1370027"/>
              <a:gd name="connsiteX160" fmla="*/ 2409825 w 3234161"/>
              <a:gd name="connsiteY160" fmla="*/ 111221 h 1370027"/>
              <a:gd name="connsiteX161" fmla="*/ 2419350 w 3234161"/>
              <a:gd name="connsiteY161" fmla="*/ 130271 h 1370027"/>
              <a:gd name="connsiteX162" fmla="*/ 2414588 w 3234161"/>
              <a:gd name="connsiteY162" fmla="*/ 230284 h 1370027"/>
              <a:gd name="connsiteX163" fmla="*/ 2409825 w 3234161"/>
              <a:gd name="connsiteY163" fmla="*/ 244571 h 1370027"/>
              <a:gd name="connsiteX164" fmla="*/ 2395538 w 3234161"/>
              <a:gd name="connsiteY164" fmla="*/ 292196 h 1370027"/>
              <a:gd name="connsiteX165" fmla="*/ 2390775 w 3234161"/>
              <a:gd name="connsiteY165" fmla="*/ 330296 h 1370027"/>
              <a:gd name="connsiteX166" fmla="*/ 2395538 w 3234161"/>
              <a:gd name="connsiteY166" fmla="*/ 349346 h 1370027"/>
              <a:gd name="connsiteX167" fmla="*/ 2400300 w 3234161"/>
              <a:gd name="connsiteY167" fmla="*/ 373159 h 1370027"/>
              <a:gd name="connsiteX168" fmla="*/ 2409825 w 3234161"/>
              <a:gd name="connsiteY168" fmla="*/ 416021 h 1370027"/>
              <a:gd name="connsiteX169" fmla="*/ 2424113 w 3234161"/>
              <a:gd name="connsiteY169" fmla="*/ 425546 h 1370027"/>
              <a:gd name="connsiteX170" fmla="*/ 2433638 w 3234161"/>
              <a:gd name="connsiteY170" fmla="*/ 439834 h 1370027"/>
              <a:gd name="connsiteX171" fmla="*/ 2471738 w 3234161"/>
              <a:gd name="connsiteY171" fmla="*/ 458884 h 1370027"/>
              <a:gd name="connsiteX172" fmla="*/ 2528888 w 3234161"/>
              <a:gd name="connsiteY172" fmla="*/ 454121 h 1370027"/>
              <a:gd name="connsiteX173" fmla="*/ 2557463 w 3234161"/>
              <a:gd name="connsiteY173" fmla="*/ 420784 h 1370027"/>
              <a:gd name="connsiteX174" fmla="*/ 2576513 w 3234161"/>
              <a:gd name="connsiteY174" fmla="*/ 373159 h 1370027"/>
              <a:gd name="connsiteX175" fmla="*/ 2586038 w 3234161"/>
              <a:gd name="connsiteY175" fmla="*/ 349346 h 1370027"/>
              <a:gd name="connsiteX176" fmla="*/ 2595563 w 3234161"/>
              <a:gd name="connsiteY176" fmla="*/ 335059 h 1370027"/>
              <a:gd name="connsiteX177" fmla="*/ 2609850 w 3234161"/>
              <a:gd name="connsiteY177" fmla="*/ 282671 h 1370027"/>
              <a:gd name="connsiteX178" fmla="*/ 2609850 w 3234161"/>
              <a:gd name="connsiteY178" fmla="*/ 282671 h 1370027"/>
              <a:gd name="connsiteX179" fmla="*/ 2614613 w 3234161"/>
              <a:gd name="connsiteY179" fmla="*/ 263621 h 1370027"/>
              <a:gd name="connsiteX180" fmla="*/ 2624138 w 3234161"/>
              <a:gd name="connsiteY180" fmla="*/ 239809 h 1370027"/>
              <a:gd name="connsiteX181" fmla="*/ 2633663 w 3234161"/>
              <a:gd name="connsiteY181" fmla="*/ 201709 h 1370027"/>
              <a:gd name="connsiteX182" fmla="*/ 2638425 w 3234161"/>
              <a:gd name="connsiteY182" fmla="*/ 182659 h 1370027"/>
              <a:gd name="connsiteX183" fmla="*/ 2662238 w 3234161"/>
              <a:gd name="connsiteY183" fmla="*/ 149321 h 1370027"/>
              <a:gd name="connsiteX184" fmla="*/ 2686050 w 3234161"/>
              <a:gd name="connsiteY184" fmla="*/ 111221 h 1370027"/>
              <a:gd name="connsiteX185" fmla="*/ 2690813 w 3234161"/>
              <a:gd name="connsiteY185" fmla="*/ 96934 h 1370027"/>
              <a:gd name="connsiteX186" fmla="*/ 2719388 w 3234161"/>
              <a:gd name="connsiteY186" fmla="*/ 63596 h 1370027"/>
              <a:gd name="connsiteX187" fmla="*/ 2728913 w 3234161"/>
              <a:gd name="connsiteY187" fmla="*/ 49309 h 1370027"/>
              <a:gd name="connsiteX188" fmla="*/ 2767013 w 3234161"/>
              <a:gd name="connsiteY188" fmla="*/ 58834 h 1370027"/>
              <a:gd name="connsiteX189" fmla="*/ 2776538 w 3234161"/>
              <a:gd name="connsiteY189" fmla="*/ 73121 h 1370027"/>
              <a:gd name="connsiteX190" fmla="*/ 2800350 w 3234161"/>
              <a:gd name="connsiteY190" fmla="*/ 130271 h 1370027"/>
              <a:gd name="connsiteX191" fmla="*/ 2795588 w 3234161"/>
              <a:gd name="connsiteY191" fmla="*/ 230284 h 1370027"/>
              <a:gd name="connsiteX192" fmla="*/ 2800350 w 3234161"/>
              <a:gd name="connsiteY192" fmla="*/ 335059 h 1370027"/>
              <a:gd name="connsiteX193" fmla="*/ 2800350 w 3234161"/>
              <a:gd name="connsiteY193" fmla="*/ 430309 h 1370027"/>
              <a:gd name="connsiteX194" fmla="*/ 2814638 w 3234161"/>
              <a:gd name="connsiteY194" fmla="*/ 449359 h 1370027"/>
              <a:gd name="connsiteX195" fmla="*/ 2852738 w 3234161"/>
              <a:gd name="connsiteY195" fmla="*/ 468409 h 1370027"/>
              <a:gd name="connsiteX196" fmla="*/ 2890838 w 3234161"/>
              <a:gd name="connsiteY196" fmla="*/ 458884 h 1370027"/>
              <a:gd name="connsiteX197" fmla="*/ 2905125 w 3234161"/>
              <a:gd name="connsiteY197" fmla="*/ 444596 h 1370027"/>
              <a:gd name="connsiteX198" fmla="*/ 2928938 w 3234161"/>
              <a:gd name="connsiteY198" fmla="*/ 401734 h 1370027"/>
              <a:gd name="connsiteX199" fmla="*/ 2938463 w 3234161"/>
              <a:gd name="connsiteY199" fmla="*/ 382684 h 1370027"/>
              <a:gd name="connsiteX200" fmla="*/ 2943225 w 3234161"/>
              <a:gd name="connsiteY200" fmla="*/ 363634 h 1370027"/>
              <a:gd name="connsiteX201" fmla="*/ 2947988 w 3234161"/>
              <a:gd name="connsiteY201" fmla="*/ 349346 h 1370027"/>
              <a:gd name="connsiteX202" fmla="*/ 2957513 w 3234161"/>
              <a:gd name="connsiteY202" fmla="*/ 311246 h 1370027"/>
              <a:gd name="connsiteX203" fmla="*/ 2981325 w 3234161"/>
              <a:gd name="connsiteY203" fmla="*/ 249334 h 1370027"/>
              <a:gd name="connsiteX204" fmla="*/ 2986088 w 3234161"/>
              <a:gd name="connsiteY204" fmla="*/ 230284 h 1370027"/>
              <a:gd name="connsiteX205" fmla="*/ 2995613 w 3234161"/>
              <a:gd name="connsiteY205" fmla="*/ 211234 h 1370027"/>
              <a:gd name="connsiteX206" fmla="*/ 3005138 w 3234161"/>
              <a:gd name="connsiteY206" fmla="*/ 173134 h 1370027"/>
              <a:gd name="connsiteX207" fmla="*/ 3024188 w 3234161"/>
              <a:gd name="connsiteY207" fmla="*/ 139796 h 1370027"/>
              <a:gd name="connsiteX208" fmla="*/ 3033713 w 3234161"/>
              <a:gd name="connsiteY208" fmla="*/ 120746 h 1370027"/>
              <a:gd name="connsiteX209" fmla="*/ 3057525 w 3234161"/>
              <a:gd name="connsiteY209" fmla="*/ 92171 h 1370027"/>
              <a:gd name="connsiteX210" fmla="*/ 3086100 w 3234161"/>
              <a:gd name="connsiteY210" fmla="*/ 73121 h 1370027"/>
              <a:gd name="connsiteX211" fmla="*/ 3105150 w 3234161"/>
              <a:gd name="connsiteY211" fmla="*/ 68359 h 1370027"/>
              <a:gd name="connsiteX212" fmla="*/ 3119438 w 3234161"/>
              <a:gd name="connsiteY212" fmla="*/ 63596 h 1370027"/>
              <a:gd name="connsiteX213" fmla="*/ 3157538 w 3234161"/>
              <a:gd name="connsiteY213" fmla="*/ 87409 h 1370027"/>
              <a:gd name="connsiteX214" fmla="*/ 3186113 w 3234161"/>
              <a:gd name="connsiteY214" fmla="*/ 115984 h 1370027"/>
              <a:gd name="connsiteX215" fmla="*/ 3190875 w 3234161"/>
              <a:gd name="connsiteY215" fmla="*/ 130271 h 1370027"/>
              <a:gd name="connsiteX216" fmla="*/ 3200400 w 3234161"/>
              <a:gd name="connsiteY216" fmla="*/ 149321 h 1370027"/>
              <a:gd name="connsiteX217" fmla="*/ 3186113 w 3234161"/>
              <a:gd name="connsiteY217" fmla="*/ 201709 h 1370027"/>
              <a:gd name="connsiteX218" fmla="*/ 3186113 w 3234161"/>
              <a:gd name="connsiteY218" fmla="*/ 244571 h 1370027"/>
              <a:gd name="connsiteX219" fmla="*/ 3190875 w 3234161"/>
              <a:gd name="connsiteY219" fmla="*/ 273146 h 1370027"/>
              <a:gd name="connsiteX220" fmla="*/ 3200400 w 3234161"/>
              <a:gd name="connsiteY220" fmla="*/ 349346 h 1370027"/>
              <a:gd name="connsiteX221" fmla="*/ 3205163 w 3234161"/>
              <a:gd name="connsiteY221" fmla="*/ 368396 h 1370027"/>
              <a:gd name="connsiteX222" fmla="*/ 3200400 w 3234161"/>
              <a:gd name="connsiteY222" fmla="*/ 425546 h 1370027"/>
              <a:gd name="connsiteX223" fmla="*/ 3195638 w 3234161"/>
              <a:gd name="connsiteY223" fmla="*/ 444596 h 1370027"/>
              <a:gd name="connsiteX224" fmla="*/ 3200400 w 3234161"/>
              <a:gd name="connsiteY224" fmla="*/ 468409 h 1370027"/>
              <a:gd name="connsiteX225" fmla="*/ 3133725 w 3234161"/>
              <a:gd name="connsiteY225" fmla="*/ 487459 h 1370027"/>
              <a:gd name="connsiteX226" fmla="*/ 3009900 w 3234161"/>
              <a:gd name="connsiteY226" fmla="*/ 501746 h 1370027"/>
              <a:gd name="connsiteX227" fmla="*/ 2971800 w 3234161"/>
              <a:gd name="connsiteY227" fmla="*/ 506509 h 1370027"/>
              <a:gd name="connsiteX228" fmla="*/ 2952750 w 3234161"/>
              <a:gd name="connsiteY228" fmla="*/ 511271 h 1370027"/>
              <a:gd name="connsiteX229" fmla="*/ 2862263 w 3234161"/>
              <a:gd name="connsiteY229" fmla="*/ 516034 h 1370027"/>
              <a:gd name="connsiteX230" fmla="*/ 2709863 w 3234161"/>
              <a:gd name="connsiteY230" fmla="*/ 516034 h 1370027"/>
              <a:gd name="connsiteX231" fmla="*/ 2647950 w 3234161"/>
              <a:gd name="connsiteY231" fmla="*/ 511271 h 1370027"/>
              <a:gd name="connsiteX232" fmla="*/ 2305050 w 3234161"/>
              <a:gd name="connsiteY232" fmla="*/ 516034 h 1370027"/>
              <a:gd name="connsiteX233" fmla="*/ 2257425 w 3234161"/>
              <a:gd name="connsiteY233" fmla="*/ 520796 h 1370027"/>
              <a:gd name="connsiteX234" fmla="*/ 2085975 w 3234161"/>
              <a:gd name="connsiteY234" fmla="*/ 516034 h 1370027"/>
              <a:gd name="connsiteX235" fmla="*/ 1924050 w 3234161"/>
              <a:gd name="connsiteY235" fmla="*/ 520796 h 1370027"/>
              <a:gd name="connsiteX236" fmla="*/ 1852613 w 3234161"/>
              <a:gd name="connsiteY236" fmla="*/ 511271 h 1370027"/>
              <a:gd name="connsiteX237" fmla="*/ 1762125 w 3234161"/>
              <a:gd name="connsiteY237" fmla="*/ 506509 h 1370027"/>
              <a:gd name="connsiteX238" fmla="*/ 1304925 w 3234161"/>
              <a:gd name="connsiteY238" fmla="*/ 516034 h 1370027"/>
              <a:gd name="connsiteX239" fmla="*/ 1166813 w 3234161"/>
              <a:gd name="connsiteY239" fmla="*/ 511271 h 1370027"/>
              <a:gd name="connsiteX240" fmla="*/ 1057275 w 3234161"/>
              <a:gd name="connsiteY240" fmla="*/ 501746 h 1370027"/>
              <a:gd name="connsiteX241" fmla="*/ 995363 w 3234161"/>
              <a:gd name="connsiteY241" fmla="*/ 496984 h 1370027"/>
              <a:gd name="connsiteX242" fmla="*/ 866775 w 3234161"/>
              <a:gd name="connsiteY242" fmla="*/ 496984 h 1370027"/>
              <a:gd name="connsiteX243" fmla="*/ 766763 w 3234161"/>
              <a:gd name="connsiteY243" fmla="*/ 492221 h 1370027"/>
              <a:gd name="connsiteX244" fmla="*/ 633413 w 3234161"/>
              <a:gd name="connsiteY244" fmla="*/ 487459 h 1370027"/>
              <a:gd name="connsiteX245" fmla="*/ 442913 w 3234161"/>
              <a:gd name="connsiteY245" fmla="*/ 496984 h 1370027"/>
              <a:gd name="connsiteX246" fmla="*/ 323850 w 3234161"/>
              <a:gd name="connsiteY246" fmla="*/ 492221 h 1370027"/>
              <a:gd name="connsiteX247" fmla="*/ 185738 w 3234161"/>
              <a:gd name="connsiteY247" fmla="*/ 496984 h 1370027"/>
              <a:gd name="connsiteX248" fmla="*/ 142875 w 3234161"/>
              <a:gd name="connsiteY248" fmla="*/ 492221 h 1370027"/>
              <a:gd name="connsiteX249" fmla="*/ 42863 w 3234161"/>
              <a:gd name="connsiteY249" fmla="*/ 501746 h 1370027"/>
              <a:gd name="connsiteX250" fmla="*/ 4763 w 3234161"/>
              <a:gd name="connsiteY250" fmla="*/ 525559 h 1370027"/>
              <a:gd name="connsiteX251" fmla="*/ 0 w 3234161"/>
              <a:gd name="connsiteY251" fmla="*/ 539846 h 1370027"/>
              <a:gd name="connsiteX252" fmla="*/ 4763 w 3234161"/>
              <a:gd name="connsiteY252" fmla="*/ 554134 h 1370027"/>
              <a:gd name="connsiteX253" fmla="*/ 14288 w 3234161"/>
              <a:gd name="connsiteY253" fmla="*/ 606521 h 1370027"/>
              <a:gd name="connsiteX254" fmla="*/ 19050 w 3234161"/>
              <a:gd name="connsiteY254" fmla="*/ 620809 h 1370027"/>
              <a:gd name="connsiteX255" fmla="*/ 23813 w 3234161"/>
              <a:gd name="connsiteY255" fmla="*/ 658909 h 1370027"/>
              <a:gd name="connsiteX256" fmla="*/ 28575 w 3234161"/>
              <a:gd name="connsiteY256" fmla="*/ 673196 h 1370027"/>
              <a:gd name="connsiteX257" fmla="*/ 19050 w 3234161"/>
              <a:gd name="connsiteY257" fmla="*/ 806546 h 1370027"/>
              <a:gd name="connsiteX258" fmla="*/ 28575 w 3234161"/>
              <a:gd name="connsiteY258" fmla="*/ 854171 h 1370027"/>
              <a:gd name="connsiteX259" fmla="*/ 42863 w 3234161"/>
              <a:gd name="connsiteY259" fmla="*/ 892271 h 1370027"/>
              <a:gd name="connsiteX260" fmla="*/ 57150 w 3234161"/>
              <a:gd name="connsiteY260" fmla="*/ 906559 h 1370027"/>
              <a:gd name="connsiteX261" fmla="*/ 71438 w 3234161"/>
              <a:gd name="connsiteY261" fmla="*/ 911321 h 1370027"/>
              <a:gd name="connsiteX262" fmla="*/ 123825 w 3234161"/>
              <a:gd name="connsiteY262" fmla="*/ 882746 h 1370027"/>
              <a:gd name="connsiteX263" fmla="*/ 142875 w 3234161"/>
              <a:gd name="connsiteY263" fmla="*/ 863696 h 1370027"/>
              <a:gd name="connsiteX264" fmla="*/ 152400 w 3234161"/>
              <a:gd name="connsiteY264" fmla="*/ 849409 h 1370027"/>
              <a:gd name="connsiteX265" fmla="*/ 166688 w 3234161"/>
              <a:gd name="connsiteY265" fmla="*/ 830359 h 1370027"/>
              <a:gd name="connsiteX266" fmla="*/ 200025 w 3234161"/>
              <a:gd name="connsiteY266" fmla="*/ 777971 h 1370027"/>
              <a:gd name="connsiteX267" fmla="*/ 209550 w 3234161"/>
              <a:gd name="connsiteY267" fmla="*/ 749396 h 1370027"/>
              <a:gd name="connsiteX268" fmla="*/ 219075 w 3234161"/>
              <a:gd name="connsiteY268" fmla="*/ 735109 h 1370027"/>
              <a:gd name="connsiteX269" fmla="*/ 228600 w 3234161"/>
              <a:gd name="connsiteY269" fmla="*/ 716059 h 1370027"/>
              <a:gd name="connsiteX270" fmla="*/ 266700 w 3234161"/>
              <a:gd name="connsiteY270" fmla="*/ 673196 h 1370027"/>
              <a:gd name="connsiteX271" fmla="*/ 276225 w 3234161"/>
              <a:gd name="connsiteY271" fmla="*/ 654146 h 1370027"/>
              <a:gd name="connsiteX272" fmla="*/ 290513 w 3234161"/>
              <a:gd name="connsiteY272" fmla="*/ 639859 h 1370027"/>
              <a:gd name="connsiteX273" fmla="*/ 319088 w 3234161"/>
              <a:gd name="connsiteY273" fmla="*/ 611284 h 1370027"/>
              <a:gd name="connsiteX274" fmla="*/ 328613 w 3234161"/>
              <a:gd name="connsiteY274" fmla="*/ 592234 h 1370027"/>
              <a:gd name="connsiteX275" fmla="*/ 347663 w 3234161"/>
              <a:gd name="connsiteY275" fmla="*/ 577946 h 1370027"/>
              <a:gd name="connsiteX276" fmla="*/ 376238 w 3234161"/>
              <a:gd name="connsiteY276" fmla="*/ 563659 h 1370027"/>
              <a:gd name="connsiteX277" fmla="*/ 390525 w 3234161"/>
              <a:gd name="connsiteY277" fmla="*/ 554134 h 1370027"/>
              <a:gd name="connsiteX278" fmla="*/ 404813 w 3234161"/>
              <a:gd name="connsiteY278" fmla="*/ 592234 h 1370027"/>
              <a:gd name="connsiteX279" fmla="*/ 404813 w 3234161"/>
              <a:gd name="connsiteY279" fmla="*/ 697009 h 1370027"/>
              <a:gd name="connsiteX280" fmla="*/ 409575 w 3234161"/>
              <a:gd name="connsiteY280" fmla="*/ 749396 h 1370027"/>
              <a:gd name="connsiteX281" fmla="*/ 419100 w 3234161"/>
              <a:gd name="connsiteY281" fmla="*/ 792259 h 1370027"/>
              <a:gd name="connsiteX282" fmla="*/ 423863 w 3234161"/>
              <a:gd name="connsiteY282" fmla="*/ 816071 h 1370027"/>
              <a:gd name="connsiteX283" fmla="*/ 438150 w 3234161"/>
              <a:gd name="connsiteY283" fmla="*/ 892271 h 1370027"/>
              <a:gd name="connsiteX284" fmla="*/ 461963 w 3234161"/>
              <a:gd name="connsiteY284" fmla="*/ 906559 h 1370027"/>
              <a:gd name="connsiteX285" fmla="*/ 476250 w 3234161"/>
              <a:gd name="connsiteY285" fmla="*/ 916084 h 1370027"/>
              <a:gd name="connsiteX286" fmla="*/ 500063 w 3234161"/>
              <a:gd name="connsiteY286" fmla="*/ 911321 h 1370027"/>
              <a:gd name="connsiteX287" fmla="*/ 542925 w 3234161"/>
              <a:gd name="connsiteY287" fmla="*/ 858934 h 1370027"/>
              <a:gd name="connsiteX288" fmla="*/ 552450 w 3234161"/>
              <a:gd name="connsiteY288" fmla="*/ 844646 h 1370027"/>
              <a:gd name="connsiteX289" fmla="*/ 561975 w 3234161"/>
              <a:gd name="connsiteY289" fmla="*/ 825596 h 1370027"/>
              <a:gd name="connsiteX290" fmla="*/ 571500 w 3234161"/>
              <a:gd name="connsiteY290" fmla="*/ 811309 h 1370027"/>
              <a:gd name="connsiteX291" fmla="*/ 585788 w 3234161"/>
              <a:gd name="connsiteY291" fmla="*/ 782734 h 1370027"/>
              <a:gd name="connsiteX292" fmla="*/ 623888 w 3234161"/>
              <a:gd name="connsiteY292" fmla="*/ 735109 h 1370027"/>
              <a:gd name="connsiteX293" fmla="*/ 633413 w 3234161"/>
              <a:gd name="connsiteY293" fmla="*/ 720821 h 1370027"/>
              <a:gd name="connsiteX294" fmla="*/ 647700 w 3234161"/>
              <a:gd name="connsiteY294" fmla="*/ 701771 h 1370027"/>
              <a:gd name="connsiteX295" fmla="*/ 661988 w 3234161"/>
              <a:gd name="connsiteY295" fmla="*/ 673196 h 1370027"/>
              <a:gd name="connsiteX296" fmla="*/ 685800 w 3234161"/>
              <a:gd name="connsiteY296" fmla="*/ 639859 h 1370027"/>
              <a:gd name="connsiteX297" fmla="*/ 700088 w 3234161"/>
              <a:gd name="connsiteY297" fmla="*/ 625571 h 1370027"/>
              <a:gd name="connsiteX298" fmla="*/ 714375 w 3234161"/>
              <a:gd name="connsiteY298" fmla="*/ 606521 h 1370027"/>
              <a:gd name="connsiteX299" fmla="*/ 747713 w 3234161"/>
              <a:gd name="connsiteY299" fmla="*/ 577946 h 1370027"/>
              <a:gd name="connsiteX300" fmla="*/ 762000 w 3234161"/>
              <a:gd name="connsiteY300" fmla="*/ 568421 h 1370027"/>
              <a:gd name="connsiteX301" fmla="*/ 776288 w 3234161"/>
              <a:gd name="connsiteY301" fmla="*/ 563659 h 1370027"/>
              <a:gd name="connsiteX302" fmla="*/ 800100 w 3234161"/>
              <a:gd name="connsiteY302" fmla="*/ 568421 h 1370027"/>
              <a:gd name="connsiteX303" fmla="*/ 814388 w 3234161"/>
              <a:gd name="connsiteY303" fmla="*/ 601759 h 1370027"/>
              <a:gd name="connsiteX304" fmla="*/ 819150 w 3234161"/>
              <a:gd name="connsiteY304" fmla="*/ 639859 h 1370027"/>
              <a:gd name="connsiteX305" fmla="*/ 814388 w 3234161"/>
              <a:gd name="connsiteY305" fmla="*/ 663671 h 1370027"/>
              <a:gd name="connsiteX306" fmla="*/ 809625 w 3234161"/>
              <a:gd name="connsiteY306" fmla="*/ 720821 h 1370027"/>
              <a:gd name="connsiteX307" fmla="*/ 814388 w 3234161"/>
              <a:gd name="connsiteY307" fmla="*/ 816071 h 1370027"/>
              <a:gd name="connsiteX308" fmla="*/ 809625 w 3234161"/>
              <a:gd name="connsiteY308" fmla="*/ 844646 h 1370027"/>
              <a:gd name="connsiteX309" fmla="*/ 823913 w 3234161"/>
              <a:gd name="connsiteY309" fmla="*/ 897034 h 1370027"/>
              <a:gd name="connsiteX310" fmla="*/ 838200 w 3234161"/>
              <a:gd name="connsiteY310" fmla="*/ 906559 h 1370027"/>
              <a:gd name="connsiteX311" fmla="*/ 852488 w 3234161"/>
              <a:gd name="connsiteY311" fmla="*/ 920846 h 1370027"/>
              <a:gd name="connsiteX312" fmla="*/ 885825 w 3234161"/>
              <a:gd name="connsiteY312" fmla="*/ 925609 h 1370027"/>
              <a:gd name="connsiteX313" fmla="*/ 900113 w 3234161"/>
              <a:gd name="connsiteY313" fmla="*/ 920846 h 1370027"/>
              <a:gd name="connsiteX314" fmla="*/ 919163 w 3234161"/>
              <a:gd name="connsiteY314" fmla="*/ 916084 h 1370027"/>
              <a:gd name="connsiteX315" fmla="*/ 938213 w 3234161"/>
              <a:gd name="connsiteY315" fmla="*/ 901796 h 1370027"/>
              <a:gd name="connsiteX316" fmla="*/ 952500 w 3234161"/>
              <a:gd name="connsiteY316" fmla="*/ 892271 h 1370027"/>
              <a:gd name="connsiteX317" fmla="*/ 985838 w 3234161"/>
              <a:gd name="connsiteY317" fmla="*/ 858934 h 1370027"/>
              <a:gd name="connsiteX318" fmla="*/ 1019175 w 3234161"/>
              <a:gd name="connsiteY318" fmla="*/ 820834 h 1370027"/>
              <a:gd name="connsiteX319" fmla="*/ 1038225 w 3234161"/>
              <a:gd name="connsiteY319" fmla="*/ 787496 h 1370027"/>
              <a:gd name="connsiteX320" fmla="*/ 1057275 w 3234161"/>
              <a:gd name="connsiteY320" fmla="*/ 758921 h 1370027"/>
              <a:gd name="connsiteX321" fmla="*/ 1066800 w 3234161"/>
              <a:gd name="connsiteY321" fmla="*/ 730346 h 1370027"/>
              <a:gd name="connsiteX322" fmla="*/ 1076325 w 3234161"/>
              <a:gd name="connsiteY322" fmla="*/ 716059 h 1370027"/>
              <a:gd name="connsiteX323" fmla="*/ 1085850 w 3234161"/>
              <a:gd name="connsiteY323" fmla="*/ 697009 h 1370027"/>
              <a:gd name="connsiteX324" fmla="*/ 1090613 w 3234161"/>
              <a:gd name="connsiteY324" fmla="*/ 682721 h 1370027"/>
              <a:gd name="connsiteX325" fmla="*/ 1104900 w 3234161"/>
              <a:gd name="connsiteY325" fmla="*/ 663671 h 1370027"/>
              <a:gd name="connsiteX326" fmla="*/ 1114425 w 3234161"/>
              <a:gd name="connsiteY326" fmla="*/ 649384 h 1370027"/>
              <a:gd name="connsiteX327" fmla="*/ 1133475 w 3234161"/>
              <a:gd name="connsiteY327" fmla="*/ 630334 h 1370027"/>
              <a:gd name="connsiteX328" fmla="*/ 1143000 w 3234161"/>
              <a:gd name="connsiteY328" fmla="*/ 616046 h 1370027"/>
              <a:gd name="connsiteX329" fmla="*/ 1195388 w 3234161"/>
              <a:gd name="connsiteY329" fmla="*/ 568421 h 1370027"/>
              <a:gd name="connsiteX330" fmla="*/ 1209675 w 3234161"/>
              <a:gd name="connsiteY330" fmla="*/ 563659 h 1370027"/>
              <a:gd name="connsiteX331" fmla="*/ 1223963 w 3234161"/>
              <a:gd name="connsiteY331" fmla="*/ 568421 h 1370027"/>
              <a:gd name="connsiteX332" fmla="*/ 1238250 w 3234161"/>
              <a:gd name="connsiteY332" fmla="*/ 596996 h 1370027"/>
              <a:gd name="connsiteX333" fmla="*/ 1233488 w 3234161"/>
              <a:gd name="connsiteY333" fmla="*/ 658909 h 1370027"/>
              <a:gd name="connsiteX334" fmla="*/ 1223963 w 3234161"/>
              <a:gd name="connsiteY334" fmla="*/ 701771 h 1370027"/>
              <a:gd name="connsiteX335" fmla="*/ 1214438 w 3234161"/>
              <a:gd name="connsiteY335" fmla="*/ 744634 h 1370027"/>
              <a:gd name="connsiteX336" fmla="*/ 1219200 w 3234161"/>
              <a:gd name="connsiteY336" fmla="*/ 792259 h 1370027"/>
              <a:gd name="connsiteX337" fmla="*/ 1219200 w 3234161"/>
              <a:gd name="connsiteY337" fmla="*/ 830359 h 1370027"/>
              <a:gd name="connsiteX338" fmla="*/ 1223963 w 3234161"/>
              <a:gd name="connsiteY338" fmla="*/ 873221 h 1370027"/>
              <a:gd name="connsiteX339" fmla="*/ 1228725 w 3234161"/>
              <a:gd name="connsiteY339" fmla="*/ 887509 h 1370027"/>
              <a:gd name="connsiteX340" fmla="*/ 1262063 w 3234161"/>
              <a:gd name="connsiteY340" fmla="*/ 892271 h 1370027"/>
              <a:gd name="connsiteX341" fmla="*/ 1314450 w 3234161"/>
              <a:gd name="connsiteY341" fmla="*/ 897034 h 1370027"/>
              <a:gd name="connsiteX342" fmla="*/ 1390650 w 3234161"/>
              <a:gd name="connsiteY342" fmla="*/ 887509 h 1370027"/>
              <a:gd name="connsiteX343" fmla="*/ 1433513 w 3234161"/>
              <a:gd name="connsiteY343" fmla="*/ 873221 h 1370027"/>
              <a:gd name="connsiteX344" fmla="*/ 1447800 w 3234161"/>
              <a:gd name="connsiteY344" fmla="*/ 863696 h 1370027"/>
              <a:gd name="connsiteX345" fmla="*/ 1462088 w 3234161"/>
              <a:gd name="connsiteY345" fmla="*/ 858934 h 1370027"/>
              <a:gd name="connsiteX346" fmla="*/ 1495425 w 3234161"/>
              <a:gd name="connsiteY346" fmla="*/ 811309 h 1370027"/>
              <a:gd name="connsiteX347" fmla="*/ 1504950 w 3234161"/>
              <a:gd name="connsiteY347" fmla="*/ 787496 h 1370027"/>
              <a:gd name="connsiteX348" fmla="*/ 1509713 w 3234161"/>
              <a:gd name="connsiteY348" fmla="*/ 773209 h 1370027"/>
              <a:gd name="connsiteX349" fmla="*/ 1519238 w 3234161"/>
              <a:gd name="connsiteY349" fmla="*/ 758921 h 1370027"/>
              <a:gd name="connsiteX350" fmla="*/ 1538288 w 3234161"/>
              <a:gd name="connsiteY350" fmla="*/ 725584 h 1370027"/>
              <a:gd name="connsiteX351" fmla="*/ 1557338 w 3234161"/>
              <a:gd name="connsiteY351" fmla="*/ 687484 h 1370027"/>
              <a:gd name="connsiteX352" fmla="*/ 1571625 w 3234161"/>
              <a:gd name="connsiteY352" fmla="*/ 639859 h 1370027"/>
              <a:gd name="connsiteX353" fmla="*/ 1576388 w 3234161"/>
              <a:gd name="connsiteY353" fmla="*/ 625571 h 1370027"/>
              <a:gd name="connsiteX354" fmla="*/ 1590675 w 3234161"/>
              <a:gd name="connsiteY354" fmla="*/ 611284 h 1370027"/>
              <a:gd name="connsiteX355" fmla="*/ 1604963 w 3234161"/>
              <a:gd name="connsiteY355" fmla="*/ 582709 h 1370027"/>
              <a:gd name="connsiteX356" fmla="*/ 1619250 w 3234161"/>
              <a:gd name="connsiteY356" fmla="*/ 587471 h 1370027"/>
              <a:gd name="connsiteX357" fmla="*/ 1628775 w 3234161"/>
              <a:gd name="connsiteY357" fmla="*/ 611284 h 1370027"/>
              <a:gd name="connsiteX358" fmla="*/ 1624013 w 3234161"/>
              <a:gd name="connsiteY358" fmla="*/ 649384 h 1370027"/>
              <a:gd name="connsiteX359" fmla="*/ 1628775 w 3234161"/>
              <a:gd name="connsiteY359" fmla="*/ 682721 h 1370027"/>
              <a:gd name="connsiteX360" fmla="*/ 1624013 w 3234161"/>
              <a:gd name="connsiteY360" fmla="*/ 725584 h 1370027"/>
              <a:gd name="connsiteX361" fmla="*/ 1628775 w 3234161"/>
              <a:gd name="connsiteY361" fmla="*/ 754159 h 1370027"/>
              <a:gd name="connsiteX362" fmla="*/ 1624013 w 3234161"/>
              <a:gd name="connsiteY362" fmla="*/ 787496 h 1370027"/>
              <a:gd name="connsiteX363" fmla="*/ 1619250 w 3234161"/>
              <a:gd name="connsiteY363" fmla="*/ 825596 h 1370027"/>
              <a:gd name="connsiteX364" fmla="*/ 1638300 w 3234161"/>
              <a:gd name="connsiteY364" fmla="*/ 858934 h 1370027"/>
              <a:gd name="connsiteX365" fmla="*/ 1671638 w 3234161"/>
              <a:gd name="connsiteY365" fmla="*/ 892271 h 1370027"/>
              <a:gd name="connsiteX366" fmla="*/ 1695450 w 3234161"/>
              <a:gd name="connsiteY366" fmla="*/ 906559 h 1370027"/>
              <a:gd name="connsiteX367" fmla="*/ 1738313 w 3234161"/>
              <a:gd name="connsiteY367" fmla="*/ 920846 h 1370027"/>
              <a:gd name="connsiteX368" fmla="*/ 1781175 w 3234161"/>
              <a:gd name="connsiteY368" fmla="*/ 906559 h 1370027"/>
              <a:gd name="connsiteX369" fmla="*/ 1804988 w 3234161"/>
              <a:gd name="connsiteY369" fmla="*/ 887509 h 1370027"/>
              <a:gd name="connsiteX370" fmla="*/ 1843088 w 3234161"/>
              <a:gd name="connsiteY370" fmla="*/ 849409 h 1370027"/>
              <a:gd name="connsiteX371" fmla="*/ 1862138 w 3234161"/>
              <a:gd name="connsiteY371" fmla="*/ 816071 h 1370027"/>
              <a:gd name="connsiteX372" fmla="*/ 1876425 w 3234161"/>
              <a:gd name="connsiteY372" fmla="*/ 792259 h 1370027"/>
              <a:gd name="connsiteX373" fmla="*/ 1885950 w 3234161"/>
              <a:gd name="connsiteY373" fmla="*/ 773209 h 1370027"/>
              <a:gd name="connsiteX374" fmla="*/ 1905000 w 3234161"/>
              <a:gd name="connsiteY374" fmla="*/ 749396 h 1370027"/>
              <a:gd name="connsiteX375" fmla="*/ 1914525 w 3234161"/>
              <a:gd name="connsiteY375" fmla="*/ 730346 h 1370027"/>
              <a:gd name="connsiteX376" fmla="*/ 1924050 w 3234161"/>
              <a:gd name="connsiteY376" fmla="*/ 716059 h 1370027"/>
              <a:gd name="connsiteX377" fmla="*/ 1933575 w 3234161"/>
              <a:gd name="connsiteY377" fmla="*/ 677959 h 1370027"/>
              <a:gd name="connsiteX378" fmla="*/ 1943100 w 3234161"/>
              <a:gd name="connsiteY378" fmla="*/ 644621 h 1370027"/>
              <a:gd name="connsiteX379" fmla="*/ 1952625 w 3234161"/>
              <a:gd name="connsiteY379" fmla="*/ 625571 h 1370027"/>
              <a:gd name="connsiteX380" fmla="*/ 1981200 w 3234161"/>
              <a:gd name="connsiteY380" fmla="*/ 573184 h 1370027"/>
              <a:gd name="connsiteX381" fmla="*/ 1995488 w 3234161"/>
              <a:gd name="connsiteY381" fmla="*/ 563659 h 1370027"/>
              <a:gd name="connsiteX382" fmla="*/ 2009775 w 3234161"/>
              <a:gd name="connsiteY382" fmla="*/ 568421 h 1370027"/>
              <a:gd name="connsiteX383" fmla="*/ 2005013 w 3234161"/>
              <a:gd name="connsiteY383" fmla="*/ 582709 h 1370027"/>
              <a:gd name="connsiteX384" fmla="*/ 2014538 w 3234161"/>
              <a:gd name="connsiteY384" fmla="*/ 749396 h 1370027"/>
              <a:gd name="connsiteX385" fmla="*/ 2009775 w 3234161"/>
              <a:gd name="connsiteY385" fmla="*/ 811309 h 1370027"/>
              <a:gd name="connsiteX386" fmla="*/ 2000250 w 3234161"/>
              <a:gd name="connsiteY386" fmla="*/ 854171 h 1370027"/>
              <a:gd name="connsiteX387" fmla="*/ 2005013 w 3234161"/>
              <a:gd name="connsiteY387" fmla="*/ 877984 h 1370027"/>
              <a:gd name="connsiteX388" fmla="*/ 2009775 w 3234161"/>
              <a:gd name="connsiteY388" fmla="*/ 892271 h 1370027"/>
              <a:gd name="connsiteX389" fmla="*/ 2038350 w 3234161"/>
              <a:gd name="connsiteY389" fmla="*/ 901796 h 1370027"/>
              <a:gd name="connsiteX390" fmla="*/ 2071688 w 3234161"/>
              <a:gd name="connsiteY390" fmla="*/ 897034 h 1370027"/>
              <a:gd name="connsiteX391" fmla="*/ 2100263 w 3234161"/>
              <a:gd name="connsiteY391" fmla="*/ 887509 h 1370027"/>
              <a:gd name="connsiteX392" fmla="*/ 2124075 w 3234161"/>
              <a:gd name="connsiteY392" fmla="*/ 858934 h 1370027"/>
              <a:gd name="connsiteX393" fmla="*/ 2143125 w 3234161"/>
              <a:gd name="connsiteY393" fmla="*/ 839884 h 1370027"/>
              <a:gd name="connsiteX394" fmla="*/ 2171700 w 3234161"/>
              <a:gd name="connsiteY394" fmla="*/ 792259 h 1370027"/>
              <a:gd name="connsiteX395" fmla="*/ 2185988 w 3234161"/>
              <a:gd name="connsiteY395" fmla="*/ 773209 h 1370027"/>
              <a:gd name="connsiteX396" fmla="*/ 2195513 w 3234161"/>
              <a:gd name="connsiteY396" fmla="*/ 758921 h 1370027"/>
              <a:gd name="connsiteX397" fmla="*/ 2214563 w 3234161"/>
              <a:gd name="connsiteY397" fmla="*/ 735109 h 1370027"/>
              <a:gd name="connsiteX398" fmla="*/ 2224088 w 3234161"/>
              <a:gd name="connsiteY398" fmla="*/ 716059 h 1370027"/>
              <a:gd name="connsiteX399" fmla="*/ 2247900 w 3234161"/>
              <a:gd name="connsiteY399" fmla="*/ 677959 h 1370027"/>
              <a:gd name="connsiteX400" fmla="*/ 2262188 w 3234161"/>
              <a:gd name="connsiteY400" fmla="*/ 658909 h 1370027"/>
              <a:gd name="connsiteX401" fmla="*/ 2271713 w 3234161"/>
              <a:gd name="connsiteY401" fmla="*/ 644621 h 1370027"/>
              <a:gd name="connsiteX402" fmla="*/ 2295525 w 3234161"/>
              <a:gd name="connsiteY402" fmla="*/ 625571 h 1370027"/>
              <a:gd name="connsiteX403" fmla="*/ 2309813 w 3234161"/>
              <a:gd name="connsiteY403" fmla="*/ 611284 h 1370027"/>
              <a:gd name="connsiteX404" fmla="*/ 2357438 w 3234161"/>
              <a:gd name="connsiteY404" fmla="*/ 577946 h 1370027"/>
              <a:gd name="connsiteX405" fmla="*/ 2371725 w 3234161"/>
              <a:gd name="connsiteY405" fmla="*/ 573184 h 1370027"/>
              <a:gd name="connsiteX406" fmla="*/ 2419350 w 3234161"/>
              <a:gd name="connsiteY406" fmla="*/ 620809 h 1370027"/>
              <a:gd name="connsiteX407" fmla="*/ 2409825 w 3234161"/>
              <a:gd name="connsiteY407" fmla="*/ 687484 h 1370027"/>
              <a:gd name="connsiteX408" fmla="*/ 2405063 w 3234161"/>
              <a:gd name="connsiteY408" fmla="*/ 701771 h 1370027"/>
              <a:gd name="connsiteX409" fmla="*/ 2400300 w 3234161"/>
              <a:gd name="connsiteY409" fmla="*/ 720821 h 1370027"/>
              <a:gd name="connsiteX410" fmla="*/ 2395538 w 3234161"/>
              <a:gd name="connsiteY410" fmla="*/ 735109 h 1370027"/>
              <a:gd name="connsiteX411" fmla="*/ 2386013 w 3234161"/>
              <a:gd name="connsiteY411" fmla="*/ 773209 h 1370027"/>
              <a:gd name="connsiteX412" fmla="*/ 2390775 w 3234161"/>
              <a:gd name="connsiteY412" fmla="*/ 792259 h 1370027"/>
              <a:gd name="connsiteX413" fmla="*/ 2395538 w 3234161"/>
              <a:gd name="connsiteY413" fmla="*/ 806546 h 1370027"/>
              <a:gd name="connsiteX414" fmla="*/ 2400300 w 3234161"/>
              <a:gd name="connsiteY414" fmla="*/ 863696 h 1370027"/>
              <a:gd name="connsiteX415" fmla="*/ 2452688 w 3234161"/>
              <a:gd name="connsiteY415" fmla="*/ 911321 h 1370027"/>
              <a:gd name="connsiteX416" fmla="*/ 2481263 w 3234161"/>
              <a:gd name="connsiteY416" fmla="*/ 882746 h 1370027"/>
              <a:gd name="connsiteX417" fmla="*/ 2505075 w 3234161"/>
              <a:gd name="connsiteY417" fmla="*/ 863696 h 1370027"/>
              <a:gd name="connsiteX418" fmla="*/ 2547938 w 3234161"/>
              <a:gd name="connsiteY418" fmla="*/ 816071 h 1370027"/>
              <a:gd name="connsiteX419" fmla="*/ 2562225 w 3234161"/>
              <a:gd name="connsiteY419" fmla="*/ 801784 h 1370027"/>
              <a:gd name="connsiteX420" fmla="*/ 2595563 w 3234161"/>
              <a:gd name="connsiteY420" fmla="*/ 754159 h 1370027"/>
              <a:gd name="connsiteX421" fmla="*/ 2643188 w 3234161"/>
              <a:gd name="connsiteY421" fmla="*/ 677959 h 1370027"/>
              <a:gd name="connsiteX422" fmla="*/ 2709863 w 3234161"/>
              <a:gd name="connsiteY422" fmla="*/ 606521 h 1370027"/>
              <a:gd name="connsiteX423" fmla="*/ 2733675 w 3234161"/>
              <a:gd name="connsiteY423" fmla="*/ 582709 h 1370027"/>
              <a:gd name="connsiteX424" fmla="*/ 2747963 w 3234161"/>
              <a:gd name="connsiteY424" fmla="*/ 568421 h 1370027"/>
              <a:gd name="connsiteX425" fmla="*/ 2786063 w 3234161"/>
              <a:gd name="connsiteY425" fmla="*/ 577946 h 1370027"/>
              <a:gd name="connsiteX426" fmla="*/ 2809875 w 3234161"/>
              <a:gd name="connsiteY426" fmla="*/ 611284 h 1370027"/>
              <a:gd name="connsiteX427" fmla="*/ 2814638 w 3234161"/>
              <a:gd name="connsiteY427" fmla="*/ 625571 h 1370027"/>
              <a:gd name="connsiteX428" fmla="*/ 2809875 w 3234161"/>
              <a:gd name="connsiteY428" fmla="*/ 692246 h 1370027"/>
              <a:gd name="connsiteX429" fmla="*/ 2805113 w 3234161"/>
              <a:gd name="connsiteY429" fmla="*/ 711296 h 1370027"/>
              <a:gd name="connsiteX430" fmla="*/ 2814638 w 3234161"/>
              <a:gd name="connsiteY430" fmla="*/ 787496 h 1370027"/>
              <a:gd name="connsiteX431" fmla="*/ 2824163 w 3234161"/>
              <a:gd name="connsiteY431" fmla="*/ 863696 h 1370027"/>
              <a:gd name="connsiteX432" fmla="*/ 2833688 w 3234161"/>
              <a:gd name="connsiteY432" fmla="*/ 877984 h 1370027"/>
              <a:gd name="connsiteX433" fmla="*/ 2847975 w 3234161"/>
              <a:gd name="connsiteY433" fmla="*/ 882746 h 1370027"/>
              <a:gd name="connsiteX434" fmla="*/ 2881313 w 3234161"/>
              <a:gd name="connsiteY434" fmla="*/ 892271 h 1370027"/>
              <a:gd name="connsiteX435" fmla="*/ 2924175 w 3234161"/>
              <a:gd name="connsiteY435" fmla="*/ 854171 h 1370027"/>
              <a:gd name="connsiteX436" fmla="*/ 2933700 w 3234161"/>
              <a:gd name="connsiteY436" fmla="*/ 835121 h 1370027"/>
              <a:gd name="connsiteX437" fmla="*/ 2947988 w 3234161"/>
              <a:gd name="connsiteY437" fmla="*/ 816071 h 1370027"/>
              <a:gd name="connsiteX438" fmla="*/ 2957513 w 3234161"/>
              <a:gd name="connsiteY438" fmla="*/ 801784 h 1370027"/>
              <a:gd name="connsiteX439" fmla="*/ 2971800 w 3234161"/>
              <a:gd name="connsiteY439" fmla="*/ 758921 h 1370027"/>
              <a:gd name="connsiteX440" fmla="*/ 3000375 w 3234161"/>
              <a:gd name="connsiteY440" fmla="*/ 701771 h 1370027"/>
              <a:gd name="connsiteX441" fmla="*/ 3024188 w 3234161"/>
              <a:gd name="connsiteY441" fmla="*/ 668434 h 1370027"/>
              <a:gd name="connsiteX442" fmla="*/ 3033713 w 3234161"/>
              <a:gd name="connsiteY442" fmla="*/ 654146 h 1370027"/>
              <a:gd name="connsiteX443" fmla="*/ 3062288 w 3234161"/>
              <a:gd name="connsiteY443" fmla="*/ 625571 h 1370027"/>
              <a:gd name="connsiteX444" fmla="*/ 3090863 w 3234161"/>
              <a:gd name="connsiteY444" fmla="*/ 596996 h 1370027"/>
              <a:gd name="connsiteX445" fmla="*/ 3105150 w 3234161"/>
              <a:gd name="connsiteY445" fmla="*/ 592234 h 1370027"/>
              <a:gd name="connsiteX446" fmla="*/ 3138488 w 3234161"/>
              <a:gd name="connsiteY446" fmla="*/ 568421 h 1370027"/>
              <a:gd name="connsiteX447" fmla="*/ 3167063 w 3234161"/>
              <a:gd name="connsiteY447" fmla="*/ 549371 h 1370027"/>
              <a:gd name="connsiteX448" fmla="*/ 3186113 w 3234161"/>
              <a:gd name="connsiteY448" fmla="*/ 577946 h 1370027"/>
              <a:gd name="connsiteX449" fmla="*/ 3200400 w 3234161"/>
              <a:gd name="connsiteY449" fmla="*/ 620809 h 1370027"/>
              <a:gd name="connsiteX450" fmla="*/ 3195638 w 3234161"/>
              <a:gd name="connsiteY450" fmla="*/ 701771 h 1370027"/>
              <a:gd name="connsiteX451" fmla="*/ 3200400 w 3234161"/>
              <a:gd name="connsiteY451" fmla="*/ 730346 h 1370027"/>
              <a:gd name="connsiteX452" fmla="*/ 3209925 w 3234161"/>
              <a:gd name="connsiteY452" fmla="*/ 801784 h 1370027"/>
              <a:gd name="connsiteX453" fmla="*/ 3209925 w 3234161"/>
              <a:gd name="connsiteY453" fmla="*/ 906559 h 1370027"/>
              <a:gd name="connsiteX454" fmla="*/ 3200400 w 3234161"/>
              <a:gd name="connsiteY454" fmla="*/ 935134 h 1370027"/>
              <a:gd name="connsiteX455" fmla="*/ 3133725 w 3234161"/>
              <a:gd name="connsiteY455" fmla="*/ 944659 h 1370027"/>
              <a:gd name="connsiteX456" fmla="*/ 3009900 w 3234161"/>
              <a:gd name="connsiteY456" fmla="*/ 939896 h 1370027"/>
              <a:gd name="connsiteX457" fmla="*/ 2976563 w 3234161"/>
              <a:gd name="connsiteY457" fmla="*/ 935134 h 1370027"/>
              <a:gd name="connsiteX458" fmla="*/ 2871788 w 3234161"/>
              <a:gd name="connsiteY458" fmla="*/ 939896 h 1370027"/>
              <a:gd name="connsiteX459" fmla="*/ 2819400 w 3234161"/>
              <a:gd name="connsiteY459" fmla="*/ 949421 h 1370027"/>
              <a:gd name="connsiteX460" fmla="*/ 2771775 w 3234161"/>
              <a:gd name="connsiteY460" fmla="*/ 944659 h 1370027"/>
              <a:gd name="connsiteX461" fmla="*/ 2595563 w 3234161"/>
              <a:gd name="connsiteY461" fmla="*/ 949421 h 1370027"/>
              <a:gd name="connsiteX462" fmla="*/ 2552700 w 3234161"/>
              <a:gd name="connsiteY462" fmla="*/ 954184 h 1370027"/>
              <a:gd name="connsiteX463" fmla="*/ 2481263 w 3234161"/>
              <a:gd name="connsiteY463" fmla="*/ 958946 h 1370027"/>
              <a:gd name="connsiteX464" fmla="*/ 2214563 w 3234161"/>
              <a:gd name="connsiteY464" fmla="*/ 954184 h 1370027"/>
              <a:gd name="connsiteX465" fmla="*/ 2024063 w 3234161"/>
              <a:gd name="connsiteY465" fmla="*/ 954184 h 1370027"/>
              <a:gd name="connsiteX466" fmla="*/ 1971675 w 3234161"/>
              <a:gd name="connsiteY466" fmla="*/ 954184 h 1370027"/>
              <a:gd name="connsiteX467" fmla="*/ 1481138 w 3234161"/>
              <a:gd name="connsiteY467" fmla="*/ 949421 h 1370027"/>
              <a:gd name="connsiteX468" fmla="*/ 1376363 w 3234161"/>
              <a:gd name="connsiteY468" fmla="*/ 944659 h 1370027"/>
              <a:gd name="connsiteX469" fmla="*/ 1271588 w 3234161"/>
              <a:gd name="connsiteY469" fmla="*/ 954184 h 1370027"/>
              <a:gd name="connsiteX470" fmla="*/ 1247775 w 3234161"/>
              <a:gd name="connsiteY470" fmla="*/ 949421 h 1370027"/>
              <a:gd name="connsiteX471" fmla="*/ 1228725 w 3234161"/>
              <a:gd name="connsiteY471" fmla="*/ 954184 h 1370027"/>
              <a:gd name="connsiteX472" fmla="*/ 1171575 w 3234161"/>
              <a:gd name="connsiteY472" fmla="*/ 958946 h 1370027"/>
              <a:gd name="connsiteX473" fmla="*/ 800100 w 3234161"/>
              <a:gd name="connsiteY473" fmla="*/ 954184 h 1370027"/>
              <a:gd name="connsiteX474" fmla="*/ 609600 w 3234161"/>
              <a:gd name="connsiteY474" fmla="*/ 954184 h 1370027"/>
              <a:gd name="connsiteX475" fmla="*/ 519113 w 3234161"/>
              <a:gd name="connsiteY475" fmla="*/ 963709 h 1370027"/>
              <a:gd name="connsiteX476" fmla="*/ 309563 w 3234161"/>
              <a:gd name="connsiteY476" fmla="*/ 958946 h 1370027"/>
              <a:gd name="connsiteX477" fmla="*/ 219075 w 3234161"/>
              <a:gd name="connsiteY477" fmla="*/ 954184 h 1370027"/>
              <a:gd name="connsiteX478" fmla="*/ 157163 w 3234161"/>
              <a:gd name="connsiteY478" fmla="*/ 954184 h 1370027"/>
              <a:gd name="connsiteX479" fmla="*/ 109538 w 3234161"/>
              <a:gd name="connsiteY479" fmla="*/ 954184 h 1370027"/>
              <a:gd name="connsiteX480" fmla="*/ 57150 w 3234161"/>
              <a:gd name="connsiteY480" fmla="*/ 963709 h 1370027"/>
              <a:gd name="connsiteX481" fmla="*/ 33338 w 3234161"/>
              <a:gd name="connsiteY481" fmla="*/ 973234 h 1370027"/>
              <a:gd name="connsiteX482" fmla="*/ 23813 w 3234161"/>
              <a:gd name="connsiteY482" fmla="*/ 987521 h 1370027"/>
              <a:gd name="connsiteX483" fmla="*/ 23813 w 3234161"/>
              <a:gd name="connsiteY483" fmla="*/ 1058959 h 1370027"/>
              <a:gd name="connsiteX484" fmla="*/ 14288 w 3234161"/>
              <a:gd name="connsiteY484" fmla="*/ 1135159 h 1370027"/>
              <a:gd name="connsiteX485" fmla="*/ 4763 w 3234161"/>
              <a:gd name="connsiteY485" fmla="*/ 1216121 h 1370027"/>
              <a:gd name="connsiteX486" fmla="*/ 9525 w 3234161"/>
              <a:gd name="connsiteY486" fmla="*/ 1258984 h 1370027"/>
              <a:gd name="connsiteX487" fmla="*/ 28575 w 3234161"/>
              <a:gd name="connsiteY487" fmla="*/ 1301846 h 1370027"/>
              <a:gd name="connsiteX488" fmla="*/ 47625 w 3234161"/>
              <a:gd name="connsiteY488" fmla="*/ 1335184 h 1370027"/>
              <a:gd name="connsiteX489" fmla="*/ 71438 w 3234161"/>
              <a:gd name="connsiteY489" fmla="*/ 1339946 h 1370027"/>
              <a:gd name="connsiteX490" fmla="*/ 90488 w 3234161"/>
              <a:gd name="connsiteY490" fmla="*/ 1330421 h 1370027"/>
              <a:gd name="connsiteX491" fmla="*/ 104775 w 3234161"/>
              <a:gd name="connsiteY491" fmla="*/ 1316134 h 1370027"/>
              <a:gd name="connsiteX492" fmla="*/ 119063 w 3234161"/>
              <a:gd name="connsiteY492" fmla="*/ 1306609 h 1370027"/>
              <a:gd name="connsiteX493" fmla="*/ 147638 w 3234161"/>
              <a:gd name="connsiteY493" fmla="*/ 1273271 h 1370027"/>
              <a:gd name="connsiteX494" fmla="*/ 176213 w 3234161"/>
              <a:gd name="connsiteY494" fmla="*/ 1235171 h 1370027"/>
              <a:gd name="connsiteX495" fmla="*/ 190500 w 3234161"/>
              <a:gd name="connsiteY495" fmla="*/ 1216121 h 1370027"/>
              <a:gd name="connsiteX496" fmla="*/ 209550 w 3234161"/>
              <a:gd name="connsiteY496" fmla="*/ 1182784 h 1370027"/>
              <a:gd name="connsiteX497" fmla="*/ 228600 w 3234161"/>
              <a:gd name="connsiteY497" fmla="*/ 1154209 h 1370027"/>
              <a:gd name="connsiteX498" fmla="*/ 238125 w 3234161"/>
              <a:gd name="connsiteY498" fmla="*/ 1139921 h 1370027"/>
              <a:gd name="connsiteX499" fmla="*/ 257175 w 3234161"/>
              <a:gd name="connsiteY499" fmla="*/ 1116109 h 1370027"/>
              <a:gd name="connsiteX500" fmla="*/ 280988 w 3234161"/>
              <a:gd name="connsiteY500" fmla="*/ 1082771 h 1370027"/>
              <a:gd name="connsiteX501" fmla="*/ 314325 w 3234161"/>
              <a:gd name="connsiteY501" fmla="*/ 1035146 h 1370027"/>
              <a:gd name="connsiteX502" fmla="*/ 342900 w 3234161"/>
              <a:gd name="connsiteY502" fmla="*/ 1016096 h 1370027"/>
              <a:gd name="connsiteX503" fmla="*/ 357188 w 3234161"/>
              <a:gd name="connsiteY503" fmla="*/ 1006571 h 1370027"/>
              <a:gd name="connsiteX504" fmla="*/ 390525 w 3234161"/>
              <a:gd name="connsiteY504" fmla="*/ 1011334 h 1370027"/>
              <a:gd name="connsiteX505" fmla="*/ 404813 w 3234161"/>
              <a:gd name="connsiteY505" fmla="*/ 1016096 h 1370027"/>
              <a:gd name="connsiteX506" fmla="*/ 409575 w 3234161"/>
              <a:gd name="connsiteY506" fmla="*/ 1035146 h 1370027"/>
              <a:gd name="connsiteX507" fmla="*/ 404813 w 3234161"/>
              <a:gd name="connsiteY507" fmla="*/ 1135159 h 1370027"/>
              <a:gd name="connsiteX508" fmla="*/ 400050 w 3234161"/>
              <a:gd name="connsiteY508" fmla="*/ 1168496 h 1370027"/>
              <a:gd name="connsiteX509" fmla="*/ 404813 w 3234161"/>
              <a:gd name="connsiteY509" fmla="*/ 1249459 h 1370027"/>
              <a:gd name="connsiteX510" fmla="*/ 414338 w 3234161"/>
              <a:gd name="connsiteY510" fmla="*/ 1301846 h 1370027"/>
              <a:gd name="connsiteX511" fmla="*/ 419100 w 3234161"/>
              <a:gd name="connsiteY511" fmla="*/ 1344709 h 1370027"/>
              <a:gd name="connsiteX512" fmla="*/ 433388 w 3234161"/>
              <a:gd name="connsiteY512" fmla="*/ 1354234 h 1370027"/>
              <a:gd name="connsiteX513" fmla="*/ 471488 w 3234161"/>
              <a:gd name="connsiteY513" fmla="*/ 1368521 h 1370027"/>
              <a:gd name="connsiteX514" fmla="*/ 523875 w 3234161"/>
              <a:gd name="connsiteY514" fmla="*/ 1358996 h 1370027"/>
              <a:gd name="connsiteX515" fmla="*/ 538163 w 3234161"/>
              <a:gd name="connsiteY515" fmla="*/ 1344709 h 1370027"/>
              <a:gd name="connsiteX516" fmla="*/ 585788 w 3234161"/>
              <a:gd name="connsiteY516" fmla="*/ 1273271 h 1370027"/>
              <a:gd name="connsiteX517" fmla="*/ 595313 w 3234161"/>
              <a:gd name="connsiteY517" fmla="*/ 1254221 h 1370027"/>
              <a:gd name="connsiteX518" fmla="*/ 609600 w 3234161"/>
              <a:gd name="connsiteY518" fmla="*/ 1239934 h 1370027"/>
              <a:gd name="connsiteX519" fmla="*/ 628650 w 3234161"/>
              <a:gd name="connsiteY519" fmla="*/ 1211359 h 1370027"/>
              <a:gd name="connsiteX520" fmla="*/ 647700 w 3234161"/>
              <a:gd name="connsiteY520" fmla="*/ 1182784 h 1370027"/>
              <a:gd name="connsiteX521" fmla="*/ 671513 w 3234161"/>
              <a:gd name="connsiteY521" fmla="*/ 1149446 h 1370027"/>
              <a:gd name="connsiteX522" fmla="*/ 695325 w 3234161"/>
              <a:gd name="connsiteY522" fmla="*/ 1116109 h 1370027"/>
              <a:gd name="connsiteX523" fmla="*/ 709613 w 3234161"/>
              <a:gd name="connsiteY523" fmla="*/ 1087534 h 1370027"/>
              <a:gd name="connsiteX524" fmla="*/ 747713 w 3234161"/>
              <a:gd name="connsiteY524" fmla="*/ 1020859 h 1370027"/>
              <a:gd name="connsiteX525" fmla="*/ 776288 w 3234161"/>
              <a:gd name="connsiteY525" fmla="*/ 1011334 h 1370027"/>
              <a:gd name="connsiteX526" fmla="*/ 790575 w 3234161"/>
              <a:gd name="connsiteY526" fmla="*/ 1006571 h 1370027"/>
              <a:gd name="connsiteX527" fmla="*/ 819150 w 3234161"/>
              <a:gd name="connsiteY527" fmla="*/ 1011334 h 1370027"/>
              <a:gd name="connsiteX528" fmla="*/ 823913 w 3234161"/>
              <a:gd name="connsiteY528" fmla="*/ 1049434 h 1370027"/>
              <a:gd name="connsiteX529" fmla="*/ 809625 w 3234161"/>
              <a:gd name="connsiteY529" fmla="*/ 1111346 h 1370027"/>
              <a:gd name="connsiteX530" fmla="*/ 814388 w 3234161"/>
              <a:gd name="connsiteY530" fmla="*/ 1144684 h 1370027"/>
              <a:gd name="connsiteX531" fmla="*/ 804863 w 3234161"/>
              <a:gd name="connsiteY531" fmla="*/ 1192309 h 1370027"/>
              <a:gd name="connsiteX532" fmla="*/ 814388 w 3234161"/>
              <a:gd name="connsiteY532" fmla="*/ 1268509 h 1370027"/>
              <a:gd name="connsiteX533" fmla="*/ 823913 w 3234161"/>
              <a:gd name="connsiteY533" fmla="*/ 1297084 h 1370027"/>
              <a:gd name="connsiteX534" fmla="*/ 828675 w 3234161"/>
              <a:gd name="connsiteY534" fmla="*/ 1330421 h 1370027"/>
              <a:gd name="connsiteX535" fmla="*/ 842963 w 3234161"/>
              <a:gd name="connsiteY535" fmla="*/ 1339946 h 1370027"/>
              <a:gd name="connsiteX536" fmla="*/ 895350 w 3234161"/>
              <a:gd name="connsiteY536" fmla="*/ 1335184 h 1370027"/>
              <a:gd name="connsiteX537" fmla="*/ 914400 w 3234161"/>
              <a:gd name="connsiteY537" fmla="*/ 1311371 h 1370027"/>
              <a:gd name="connsiteX538" fmla="*/ 938213 w 3234161"/>
              <a:gd name="connsiteY538" fmla="*/ 1273271 h 1370027"/>
              <a:gd name="connsiteX539" fmla="*/ 952500 w 3234161"/>
              <a:gd name="connsiteY539" fmla="*/ 1254221 h 1370027"/>
              <a:gd name="connsiteX540" fmla="*/ 990600 w 3234161"/>
              <a:gd name="connsiteY540" fmla="*/ 1197071 h 1370027"/>
              <a:gd name="connsiteX541" fmla="*/ 1014413 w 3234161"/>
              <a:gd name="connsiteY541" fmla="*/ 1168496 h 1370027"/>
              <a:gd name="connsiteX542" fmla="*/ 1042988 w 3234161"/>
              <a:gd name="connsiteY542" fmla="*/ 1144684 h 1370027"/>
              <a:gd name="connsiteX543" fmla="*/ 1052513 w 3234161"/>
              <a:gd name="connsiteY543" fmla="*/ 1130396 h 1370027"/>
              <a:gd name="connsiteX544" fmla="*/ 1090613 w 3234161"/>
              <a:gd name="connsiteY544" fmla="*/ 1092296 h 1370027"/>
              <a:gd name="connsiteX545" fmla="*/ 1109663 w 3234161"/>
              <a:gd name="connsiteY545" fmla="*/ 1054196 h 1370027"/>
              <a:gd name="connsiteX546" fmla="*/ 1119188 w 3234161"/>
              <a:gd name="connsiteY546" fmla="*/ 1039909 h 1370027"/>
              <a:gd name="connsiteX547" fmla="*/ 1143000 w 3234161"/>
              <a:gd name="connsiteY547" fmla="*/ 1025621 h 1370027"/>
              <a:gd name="connsiteX548" fmla="*/ 1176338 w 3234161"/>
              <a:gd name="connsiteY548" fmla="*/ 1011334 h 1370027"/>
              <a:gd name="connsiteX549" fmla="*/ 1200150 w 3234161"/>
              <a:gd name="connsiteY549" fmla="*/ 1001809 h 1370027"/>
              <a:gd name="connsiteX550" fmla="*/ 1233488 w 3234161"/>
              <a:gd name="connsiteY550" fmla="*/ 1006571 h 1370027"/>
              <a:gd name="connsiteX551" fmla="*/ 1238250 w 3234161"/>
              <a:gd name="connsiteY551" fmla="*/ 1020859 h 1370027"/>
              <a:gd name="connsiteX552" fmla="*/ 1233488 w 3234161"/>
              <a:gd name="connsiteY552" fmla="*/ 1044671 h 1370027"/>
              <a:gd name="connsiteX553" fmla="*/ 1219200 w 3234161"/>
              <a:gd name="connsiteY553" fmla="*/ 1097059 h 1370027"/>
              <a:gd name="connsiteX554" fmla="*/ 1228725 w 3234161"/>
              <a:gd name="connsiteY554" fmla="*/ 1230409 h 1370027"/>
              <a:gd name="connsiteX555" fmla="*/ 1223963 w 3234161"/>
              <a:gd name="connsiteY555" fmla="*/ 1258984 h 1370027"/>
              <a:gd name="connsiteX556" fmla="*/ 1228725 w 3234161"/>
              <a:gd name="connsiteY556" fmla="*/ 1273271 h 1370027"/>
              <a:gd name="connsiteX557" fmla="*/ 1233488 w 3234161"/>
              <a:gd name="connsiteY557" fmla="*/ 1316134 h 1370027"/>
              <a:gd name="connsiteX558" fmla="*/ 1243013 w 3234161"/>
              <a:gd name="connsiteY558" fmla="*/ 1330421 h 1370027"/>
              <a:gd name="connsiteX559" fmla="*/ 1266825 w 3234161"/>
              <a:gd name="connsiteY559" fmla="*/ 1363759 h 1370027"/>
              <a:gd name="connsiteX560" fmla="*/ 1300163 w 3234161"/>
              <a:gd name="connsiteY560" fmla="*/ 1358996 h 1370027"/>
              <a:gd name="connsiteX561" fmla="*/ 1343025 w 3234161"/>
              <a:gd name="connsiteY561" fmla="*/ 1320896 h 1370027"/>
              <a:gd name="connsiteX562" fmla="*/ 1362075 w 3234161"/>
              <a:gd name="connsiteY562" fmla="*/ 1306609 h 1370027"/>
              <a:gd name="connsiteX563" fmla="*/ 1376363 w 3234161"/>
              <a:gd name="connsiteY563" fmla="*/ 1287559 h 1370027"/>
              <a:gd name="connsiteX564" fmla="*/ 1400175 w 3234161"/>
              <a:gd name="connsiteY564" fmla="*/ 1263746 h 1370027"/>
              <a:gd name="connsiteX565" fmla="*/ 1414463 w 3234161"/>
              <a:gd name="connsiteY565" fmla="*/ 1244696 h 1370027"/>
              <a:gd name="connsiteX566" fmla="*/ 1433513 w 3234161"/>
              <a:gd name="connsiteY566" fmla="*/ 1216121 h 1370027"/>
              <a:gd name="connsiteX567" fmla="*/ 1457325 w 3234161"/>
              <a:gd name="connsiteY567" fmla="*/ 1187546 h 1370027"/>
              <a:gd name="connsiteX568" fmla="*/ 1462088 w 3234161"/>
              <a:gd name="connsiteY568" fmla="*/ 1168496 h 1370027"/>
              <a:gd name="connsiteX569" fmla="*/ 1471613 w 3234161"/>
              <a:gd name="connsiteY569" fmla="*/ 1154209 h 1370027"/>
              <a:gd name="connsiteX570" fmla="*/ 1500188 w 3234161"/>
              <a:gd name="connsiteY570" fmla="*/ 1120871 h 1370027"/>
              <a:gd name="connsiteX571" fmla="*/ 1524000 w 3234161"/>
              <a:gd name="connsiteY571" fmla="*/ 1082771 h 1370027"/>
              <a:gd name="connsiteX572" fmla="*/ 1538288 w 3234161"/>
              <a:gd name="connsiteY572" fmla="*/ 1068484 h 1370027"/>
              <a:gd name="connsiteX573" fmla="*/ 1576388 w 3234161"/>
              <a:gd name="connsiteY573" fmla="*/ 1025621 h 1370027"/>
              <a:gd name="connsiteX574" fmla="*/ 1628775 w 3234161"/>
              <a:gd name="connsiteY574" fmla="*/ 1044671 h 1370027"/>
              <a:gd name="connsiteX575" fmla="*/ 1633538 w 3234161"/>
              <a:gd name="connsiteY575" fmla="*/ 1058959 h 1370027"/>
              <a:gd name="connsiteX576" fmla="*/ 1628775 w 3234161"/>
              <a:gd name="connsiteY576" fmla="*/ 1087534 h 1370027"/>
              <a:gd name="connsiteX577" fmla="*/ 1624013 w 3234161"/>
              <a:gd name="connsiteY577" fmla="*/ 1101821 h 1370027"/>
              <a:gd name="connsiteX578" fmla="*/ 1619250 w 3234161"/>
              <a:gd name="connsiteY578" fmla="*/ 1120871 h 1370027"/>
              <a:gd name="connsiteX579" fmla="*/ 1609725 w 3234161"/>
              <a:gd name="connsiteY579" fmla="*/ 1149446 h 1370027"/>
              <a:gd name="connsiteX580" fmla="*/ 1614488 w 3234161"/>
              <a:gd name="connsiteY580" fmla="*/ 1178021 h 1370027"/>
              <a:gd name="connsiteX581" fmla="*/ 1619250 w 3234161"/>
              <a:gd name="connsiteY581" fmla="*/ 1220884 h 1370027"/>
              <a:gd name="connsiteX582" fmla="*/ 1628775 w 3234161"/>
              <a:gd name="connsiteY582" fmla="*/ 1244696 h 1370027"/>
              <a:gd name="connsiteX583" fmla="*/ 1628775 w 3234161"/>
              <a:gd name="connsiteY583" fmla="*/ 1292321 h 1370027"/>
              <a:gd name="connsiteX584" fmla="*/ 1633538 w 3234161"/>
              <a:gd name="connsiteY584" fmla="*/ 1325659 h 1370027"/>
              <a:gd name="connsiteX585" fmla="*/ 1657350 w 3234161"/>
              <a:gd name="connsiteY585" fmla="*/ 1354234 h 1370027"/>
              <a:gd name="connsiteX586" fmla="*/ 1700213 w 3234161"/>
              <a:gd name="connsiteY586" fmla="*/ 1363759 h 1370027"/>
              <a:gd name="connsiteX587" fmla="*/ 1757363 w 3234161"/>
              <a:gd name="connsiteY587" fmla="*/ 1320896 h 1370027"/>
              <a:gd name="connsiteX588" fmla="*/ 1771650 w 3234161"/>
              <a:gd name="connsiteY588" fmla="*/ 1311371 h 1370027"/>
              <a:gd name="connsiteX589" fmla="*/ 1790700 w 3234161"/>
              <a:gd name="connsiteY589" fmla="*/ 1292321 h 1370027"/>
              <a:gd name="connsiteX590" fmla="*/ 1814513 w 3234161"/>
              <a:gd name="connsiteY590" fmla="*/ 1254221 h 1370027"/>
              <a:gd name="connsiteX591" fmla="*/ 1828800 w 3234161"/>
              <a:gd name="connsiteY591" fmla="*/ 1239934 h 1370027"/>
              <a:gd name="connsiteX592" fmla="*/ 1843088 w 3234161"/>
              <a:gd name="connsiteY592" fmla="*/ 1206596 h 1370027"/>
              <a:gd name="connsiteX593" fmla="*/ 1852613 w 3234161"/>
              <a:gd name="connsiteY593" fmla="*/ 1187546 h 1370027"/>
              <a:gd name="connsiteX594" fmla="*/ 1857375 w 3234161"/>
              <a:gd name="connsiteY594" fmla="*/ 1173259 h 1370027"/>
              <a:gd name="connsiteX595" fmla="*/ 1871663 w 3234161"/>
              <a:gd name="connsiteY595" fmla="*/ 1144684 h 1370027"/>
              <a:gd name="connsiteX596" fmla="*/ 1905000 w 3234161"/>
              <a:gd name="connsiteY596" fmla="*/ 1082771 h 1370027"/>
              <a:gd name="connsiteX597" fmla="*/ 1928813 w 3234161"/>
              <a:gd name="connsiteY597" fmla="*/ 1044671 h 1370027"/>
              <a:gd name="connsiteX598" fmla="*/ 1943100 w 3234161"/>
              <a:gd name="connsiteY598" fmla="*/ 1016096 h 1370027"/>
              <a:gd name="connsiteX599" fmla="*/ 1957388 w 3234161"/>
              <a:gd name="connsiteY599" fmla="*/ 1011334 h 1370027"/>
              <a:gd name="connsiteX600" fmla="*/ 1985963 w 3234161"/>
              <a:gd name="connsiteY600" fmla="*/ 1030384 h 1370027"/>
              <a:gd name="connsiteX601" fmla="*/ 2014538 w 3234161"/>
              <a:gd name="connsiteY601" fmla="*/ 1068484 h 1370027"/>
              <a:gd name="connsiteX602" fmla="*/ 2005013 w 3234161"/>
              <a:gd name="connsiteY602" fmla="*/ 1225646 h 1370027"/>
              <a:gd name="connsiteX603" fmla="*/ 2000250 w 3234161"/>
              <a:gd name="connsiteY603" fmla="*/ 1258984 h 1370027"/>
              <a:gd name="connsiteX604" fmla="*/ 2024063 w 3234161"/>
              <a:gd name="connsiteY604" fmla="*/ 1330421 h 1370027"/>
              <a:gd name="connsiteX605" fmla="*/ 2038350 w 3234161"/>
              <a:gd name="connsiteY605" fmla="*/ 1339946 h 1370027"/>
              <a:gd name="connsiteX606" fmla="*/ 2095500 w 3234161"/>
              <a:gd name="connsiteY606" fmla="*/ 1335184 h 1370027"/>
              <a:gd name="connsiteX607" fmla="*/ 2109788 w 3234161"/>
              <a:gd name="connsiteY607" fmla="*/ 1325659 h 1370027"/>
              <a:gd name="connsiteX608" fmla="*/ 2138363 w 3234161"/>
              <a:gd name="connsiteY608" fmla="*/ 1297084 h 1370027"/>
              <a:gd name="connsiteX609" fmla="*/ 2157413 w 3234161"/>
              <a:gd name="connsiteY609" fmla="*/ 1282796 h 1370027"/>
              <a:gd name="connsiteX610" fmla="*/ 2176463 w 3234161"/>
              <a:gd name="connsiteY610" fmla="*/ 1258984 h 1370027"/>
              <a:gd name="connsiteX611" fmla="*/ 2214563 w 3234161"/>
              <a:gd name="connsiteY611" fmla="*/ 1220884 h 1370027"/>
              <a:gd name="connsiteX612" fmla="*/ 2233613 w 3234161"/>
              <a:gd name="connsiteY612" fmla="*/ 1187546 h 1370027"/>
              <a:gd name="connsiteX613" fmla="*/ 2252663 w 3234161"/>
              <a:gd name="connsiteY613" fmla="*/ 1158971 h 1370027"/>
              <a:gd name="connsiteX614" fmla="*/ 2266950 w 3234161"/>
              <a:gd name="connsiteY614" fmla="*/ 1135159 h 1370027"/>
              <a:gd name="connsiteX615" fmla="*/ 2281238 w 3234161"/>
              <a:gd name="connsiteY615" fmla="*/ 1120871 h 1370027"/>
              <a:gd name="connsiteX616" fmla="*/ 2290763 w 3234161"/>
              <a:gd name="connsiteY616" fmla="*/ 1106584 h 1370027"/>
              <a:gd name="connsiteX617" fmla="*/ 2305050 w 3234161"/>
              <a:gd name="connsiteY617" fmla="*/ 1087534 h 1370027"/>
              <a:gd name="connsiteX618" fmla="*/ 2314575 w 3234161"/>
              <a:gd name="connsiteY618" fmla="*/ 1068484 h 1370027"/>
              <a:gd name="connsiteX619" fmla="*/ 2319338 w 3234161"/>
              <a:gd name="connsiteY619" fmla="*/ 1054196 h 1370027"/>
              <a:gd name="connsiteX620" fmla="*/ 2333625 w 3234161"/>
              <a:gd name="connsiteY620" fmla="*/ 1035146 h 1370027"/>
              <a:gd name="connsiteX621" fmla="*/ 2347913 w 3234161"/>
              <a:gd name="connsiteY621" fmla="*/ 1020859 h 1370027"/>
              <a:gd name="connsiteX622" fmla="*/ 2376488 w 3234161"/>
              <a:gd name="connsiteY622" fmla="*/ 1001809 h 1370027"/>
              <a:gd name="connsiteX623" fmla="*/ 2390775 w 3234161"/>
              <a:gd name="connsiteY623" fmla="*/ 1035146 h 1370027"/>
              <a:gd name="connsiteX624" fmla="*/ 2405063 w 3234161"/>
              <a:gd name="connsiteY624" fmla="*/ 1054196 h 1370027"/>
              <a:gd name="connsiteX625" fmla="*/ 2414588 w 3234161"/>
              <a:gd name="connsiteY625" fmla="*/ 1116109 h 1370027"/>
              <a:gd name="connsiteX626" fmla="*/ 2419350 w 3234161"/>
              <a:gd name="connsiteY626" fmla="*/ 1130396 h 1370027"/>
              <a:gd name="connsiteX627" fmla="*/ 2428875 w 3234161"/>
              <a:gd name="connsiteY627" fmla="*/ 1168496 h 1370027"/>
              <a:gd name="connsiteX628" fmla="*/ 2419350 w 3234161"/>
              <a:gd name="connsiteY628" fmla="*/ 1258984 h 1370027"/>
              <a:gd name="connsiteX629" fmla="*/ 2414588 w 3234161"/>
              <a:gd name="connsiteY629" fmla="*/ 1278034 h 1370027"/>
              <a:gd name="connsiteX630" fmla="*/ 2419350 w 3234161"/>
              <a:gd name="connsiteY630" fmla="*/ 1311371 h 1370027"/>
              <a:gd name="connsiteX631" fmla="*/ 2466975 w 3234161"/>
              <a:gd name="connsiteY631" fmla="*/ 1349471 h 1370027"/>
              <a:gd name="connsiteX632" fmla="*/ 2505075 w 3234161"/>
              <a:gd name="connsiteY632" fmla="*/ 1358996 h 1370027"/>
              <a:gd name="connsiteX633" fmla="*/ 2524125 w 3234161"/>
              <a:gd name="connsiteY633" fmla="*/ 1354234 h 1370027"/>
              <a:gd name="connsiteX634" fmla="*/ 2571750 w 3234161"/>
              <a:gd name="connsiteY634" fmla="*/ 1311371 h 1370027"/>
              <a:gd name="connsiteX635" fmla="*/ 2586038 w 3234161"/>
              <a:gd name="connsiteY635" fmla="*/ 1297084 h 1370027"/>
              <a:gd name="connsiteX636" fmla="*/ 2590800 w 3234161"/>
              <a:gd name="connsiteY636" fmla="*/ 1282796 h 1370027"/>
              <a:gd name="connsiteX637" fmla="*/ 2605088 w 3234161"/>
              <a:gd name="connsiteY637" fmla="*/ 1268509 h 1370027"/>
              <a:gd name="connsiteX638" fmla="*/ 2624138 w 3234161"/>
              <a:gd name="connsiteY638" fmla="*/ 1244696 h 1370027"/>
              <a:gd name="connsiteX639" fmla="*/ 2638425 w 3234161"/>
              <a:gd name="connsiteY639" fmla="*/ 1216121 h 1370027"/>
              <a:gd name="connsiteX640" fmla="*/ 2647950 w 3234161"/>
              <a:gd name="connsiteY640" fmla="*/ 1201834 h 1370027"/>
              <a:gd name="connsiteX641" fmla="*/ 2662238 w 3234161"/>
              <a:gd name="connsiteY641" fmla="*/ 1173259 h 1370027"/>
              <a:gd name="connsiteX642" fmla="*/ 2686050 w 3234161"/>
              <a:gd name="connsiteY642" fmla="*/ 1135159 h 1370027"/>
              <a:gd name="connsiteX643" fmla="*/ 2700338 w 3234161"/>
              <a:gd name="connsiteY643" fmla="*/ 1101821 h 1370027"/>
              <a:gd name="connsiteX644" fmla="*/ 2709863 w 3234161"/>
              <a:gd name="connsiteY644" fmla="*/ 1087534 h 1370027"/>
              <a:gd name="connsiteX645" fmla="*/ 2733675 w 3234161"/>
              <a:gd name="connsiteY645" fmla="*/ 1044671 h 1370027"/>
              <a:gd name="connsiteX646" fmla="*/ 2762250 w 3234161"/>
              <a:gd name="connsiteY646" fmla="*/ 1016096 h 1370027"/>
              <a:gd name="connsiteX647" fmla="*/ 2795588 w 3234161"/>
              <a:gd name="connsiteY647" fmla="*/ 1020859 h 1370027"/>
              <a:gd name="connsiteX648" fmla="*/ 2824163 w 3234161"/>
              <a:gd name="connsiteY648" fmla="*/ 1073246 h 1370027"/>
              <a:gd name="connsiteX649" fmla="*/ 2824163 w 3234161"/>
              <a:gd name="connsiteY649" fmla="*/ 1154209 h 1370027"/>
              <a:gd name="connsiteX650" fmla="*/ 2809875 w 3234161"/>
              <a:gd name="connsiteY650" fmla="*/ 1182784 h 1370027"/>
              <a:gd name="connsiteX651" fmla="*/ 2805113 w 3234161"/>
              <a:gd name="connsiteY651" fmla="*/ 1201834 h 1370027"/>
              <a:gd name="connsiteX652" fmla="*/ 2800350 w 3234161"/>
              <a:gd name="connsiteY652" fmla="*/ 1216121 h 1370027"/>
              <a:gd name="connsiteX653" fmla="*/ 2809875 w 3234161"/>
              <a:gd name="connsiteY653" fmla="*/ 1297084 h 1370027"/>
              <a:gd name="connsiteX654" fmla="*/ 2828925 w 3234161"/>
              <a:gd name="connsiteY654" fmla="*/ 1320896 h 1370027"/>
              <a:gd name="connsiteX655" fmla="*/ 2857500 w 3234161"/>
              <a:gd name="connsiteY655" fmla="*/ 1354234 h 1370027"/>
              <a:gd name="connsiteX656" fmla="*/ 2905125 w 3234161"/>
              <a:gd name="connsiteY656" fmla="*/ 1344709 h 1370027"/>
              <a:gd name="connsiteX657" fmla="*/ 2928938 w 3234161"/>
              <a:gd name="connsiteY657" fmla="*/ 1330421 h 1370027"/>
              <a:gd name="connsiteX658" fmla="*/ 2952750 w 3234161"/>
              <a:gd name="connsiteY658" fmla="*/ 1292321 h 1370027"/>
              <a:gd name="connsiteX659" fmla="*/ 2962275 w 3234161"/>
              <a:gd name="connsiteY659" fmla="*/ 1273271 h 1370027"/>
              <a:gd name="connsiteX660" fmla="*/ 2981325 w 3234161"/>
              <a:gd name="connsiteY660" fmla="*/ 1244696 h 1370027"/>
              <a:gd name="connsiteX661" fmla="*/ 2990850 w 3234161"/>
              <a:gd name="connsiteY661" fmla="*/ 1225646 h 1370027"/>
              <a:gd name="connsiteX662" fmla="*/ 3019425 w 3234161"/>
              <a:gd name="connsiteY662" fmla="*/ 1197071 h 1370027"/>
              <a:gd name="connsiteX663" fmla="*/ 3057525 w 3234161"/>
              <a:gd name="connsiteY663" fmla="*/ 1144684 h 1370027"/>
              <a:gd name="connsiteX664" fmla="*/ 3071813 w 3234161"/>
              <a:gd name="connsiteY664" fmla="*/ 1120871 h 1370027"/>
              <a:gd name="connsiteX665" fmla="*/ 3128963 w 3234161"/>
              <a:gd name="connsiteY665" fmla="*/ 1073246 h 1370027"/>
              <a:gd name="connsiteX666" fmla="*/ 3171825 w 3234161"/>
              <a:gd name="connsiteY666" fmla="*/ 1035146 h 1370027"/>
              <a:gd name="connsiteX667" fmla="*/ 3186113 w 3234161"/>
              <a:gd name="connsiteY667" fmla="*/ 1030384 h 1370027"/>
              <a:gd name="connsiteX668" fmla="*/ 3228975 w 3234161"/>
              <a:gd name="connsiteY668" fmla="*/ 1092296 h 1370027"/>
              <a:gd name="connsiteX669" fmla="*/ 3233738 w 3234161"/>
              <a:gd name="connsiteY669" fmla="*/ 1111346 h 1370027"/>
              <a:gd name="connsiteX670" fmla="*/ 3224213 w 3234161"/>
              <a:gd name="connsiteY670" fmla="*/ 1182784 h 1370027"/>
              <a:gd name="connsiteX671" fmla="*/ 3214688 w 3234161"/>
              <a:gd name="connsiteY671" fmla="*/ 1235171 h 1370027"/>
              <a:gd name="connsiteX672" fmla="*/ 3214688 w 3234161"/>
              <a:gd name="connsiteY672" fmla="*/ 1320896 h 1370027"/>
              <a:gd name="connsiteX673" fmla="*/ 3224213 w 3234161"/>
              <a:gd name="connsiteY673" fmla="*/ 1354234 h 1370027"/>
              <a:gd name="connsiteX674" fmla="*/ 3224213 w 3234161"/>
              <a:gd name="connsiteY674" fmla="*/ 1368521 h 137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</a:cxnLst>
            <a:rect l="l" t="t" r="r" b="b"/>
            <a:pathLst>
              <a:path w="3234161" h="1370027">
                <a:moveTo>
                  <a:pt x="9525" y="82646"/>
                </a:moveTo>
                <a:cubicBezTo>
                  <a:pt x="7938" y="87409"/>
                  <a:pt x="4763" y="91914"/>
                  <a:pt x="4763" y="96934"/>
                </a:cubicBezTo>
                <a:cubicBezTo>
                  <a:pt x="4763" y="383209"/>
                  <a:pt x="37914" y="278460"/>
                  <a:pt x="4763" y="377921"/>
                </a:cubicBezTo>
                <a:lnTo>
                  <a:pt x="14288" y="406496"/>
                </a:lnTo>
                <a:cubicBezTo>
                  <a:pt x="16883" y="414282"/>
                  <a:pt x="20799" y="430211"/>
                  <a:pt x="28575" y="435071"/>
                </a:cubicBezTo>
                <a:cubicBezTo>
                  <a:pt x="37089" y="440392"/>
                  <a:pt x="57150" y="444596"/>
                  <a:pt x="57150" y="444596"/>
                </a:cubicBezTo>
                <a:cubicBezTo>
                  <a:pt x="61913" y="439834"/>
                  <a:pt x="68167" y="436197"/>
                  <a:pt x="71438" y="430309"/>
                </a:cubicBezTo>
                <a:cubicBezTo>
                  <a:pt x="79997" y="414903"/>
                  <a:pt x="81837" y="394770"/>
                  <a:pt x="85725" y="377921"/>
                </a:cubicBezTo>
                <a:cubicBezTo>
                  <a:pt x="88668" y="365165"/>
                  <a:pt x="92075" y="352521"/>
                  <a:pt x="95250" y="339821"/>
                </a:cubicBezTo>
                <a:cubicBezTo>
                  <a:pt x="99716" y="321955"/>
                  <a:pt x="101363" y="325560"/>
                  <a:pt x="109538" y="306484"/>
                </a:cubicBezTo>
                <a:cubicBezTo>
                  <a:pt x="111515" y="301870"/>
                  <a:pt x="112055" y="296686"/>
                  <a:pt x="114300" y="292196"/>
                </a:cubicBezTo>
                <a:cubicBezTo>
                  <a:pt x="116860" y="287077"/>
                  <a:pt x="121265" y="283028"/>
                  <a:pt x="123825" y="277909"/>
                </a:cubicBezTo>
                <a:cubicBezTo>
                  <a:pt x="127648" y="270262"/>
                  <a:pt x="129767" y="261858"/>
                  <a:pt x="133350" y="254096"/>
                </a:cubicBezTo>
                <a:cubicBezTo>
                  <a:pt x="151430" y="214923"/>
                  <a:pt x="146407" y="223986"/>
                  <a:pt x="166688" y="196946"/>
                </a:cubicBezTo>
                <a:cubicBezTo>
                  <a:pt x="176470" y="167599"/>
                  <a:pt x="168438" y="186674"/>
                  <a:pt x="200025" y="144559"/>
                </a:cubicBezTo>
                <a:cubicBezTo>
                  <a:pt x="217325" y="121493"/>
                  <a:pt x="206783" y="128019"/>
                  <a:pt x="228600" y="120746"/>
                </a:cubicBezTo>
                <a:cubicBezTo>
                  <a:pt x="239110" y="106733"/>
                  <a:pt x="243910" y="98463"/>
                  <a:pt x="257175" y="87409"/>
                </a:cubicBezTo>
                <a:cubicBezTo>
                  <a:pt x="261572" y="83745"/>
                  <a:pt x="266700" y="81059"/>
                  <a:pt x="271463" y="77884"/>
                </a:cubicBezTo>
                <a:cubicBezTo>
                  <a:pt x="288460" y="52388"/>
                  <a:pt x="276941" y="67643"/>
                  <a:pt x="309563" y="35021"/>
                </a:cubicBezTo>
                <a:cubicBezTo>
                  <a:pt x="313610" y="30974"/>
                  <a:pt x="318731" y="28056"/>
                  <a:pt x="323850" y="25496"/>
                </a:cubicBezTo>
                <a:cubicBezTo>
                  <a:pt x="328340" y="23251"/>
                  <a:pt x="333375" y="22321"/>
                  <a:pt x="338138" y="20734"/>
                </a:cubicBezTo>
                <a:cubicBezTo>
                  <a:pt x="350838" y="22321"/>
                  <a:pt x="364586" y="20200"/>
                  <a:pt x="376238" y="25496"/>
                </a:cubicBezTo>
                <a:cubicBezTo>
                  <a:pt x="379063" y="26780"/>
                  <a:pt x="396864" y="54055"/>
                  <a:pt x="400050" y="58834"/>
                </a:cubicBezTo>
                <a:cubicBezTo>
                  <a:pt x="402452" y="70842"/>
                  <a:pt x="408558" y="100038"/>
                  <a:pt x="409575" y="111221"/>
                </a:cubicBezTo>
                <a:cubicBezTo>
                  <a:pt x="411879" y="136566"/>
                  <a:pt x="412386" y="162046"/>
                  <a:pt x="414338" y="187421"/>
                </a:cubicBezTo>
                <a:cubicBezTo>
                  <a:pt x="415562" y="203328"/>
                  <a:pt x="417921" y="219135"/>
                  <a:pt x="419100" y="235046"/>
                </a:cubicBezTo>
                <a:cubicBezTo>
                  <a:pt x="421097" y="262006"/>
                  <a:pt x="422275" y="289021"/>
                  <a:pt x="423863" y="316009"/>
                </a:cubicBezTo>
                <a:cubicBezTo>
                  <a:pt x="418770" y="361837"/>
                  <a:pt x="413261" y="389472"/>
                  <a:pt x="423863" y="439834"/>
                </a:cubicBezTo>
                <a:cubicBezTo>
                  <a:pt x="425257" y="446454"/>
                  <a:pt x="447692" y="452539"/>
                  <a:pt x="452438" y="454121"/>
                </a:cubicBezTo>
                <a:cubicBezTo>
                  <a:pt x="464058" y="450248"/>
                  <a:pt x="471781" y="449066"/>
                  <a:pt x="481013" y="439834"/>
                </a:cubicBezTo>
                <a:cubicBezTo>
                  <a:pt x="489249" y="431598"/>
                  <a:pt x="494461" y="415833"/>
                  <a:pt x="500063" y="406496"/>
                </a:cubicBezTo>
                <a:cubicBezTo>
                  <a:pt x="505953" y="396680"/>
                  <a:pt x="519113" y="377921"/>
                  <a:pt x="519113" y="377921"/>
                </a:cubicBezTo>
                <a:cubicBezTo>
                  <a:pt x="529916" y="345509"/>
                  <a:pt x="516326" y="385350"/>
                  <a:pt x="533400" y="339821"/>
                </a:cubicBezTo>
                <a:cubicBezTo>
                  <a:pt x="535163" y="335121"/>
                  <a:pt x="536400" y="330234"/>
                  <a:pt x="538163" y="325534"/>
                </a:cubicBezTo>
                <a:cubicBezTo>
                  <a:pt x="541165" y="317529"/>
                  <a:pt x="544686" y="309726"/>
                  <a:pt x="547688" y="301721"/>
                </a:cubicBezTo>
                <a:cubicBezTo>
                  <a:pt x="549451" y="297021"/>
                  <a:pt x="551071" y="292261"/>
                  <a:pt x="552450" y="287434"/>
                </a:cubicBezTo>
                <a:cubicBezTo>
                  <a:pt x="555102" y="278152"/>
                  <a:pt x="557696" y="263366"/>
                  <a:pt x="561975" y="254096"/>
                </a:cubicBezTo>
                <a:cubicBezTo>
                  <a:pt x="569413" y="237981"/>
                  <a:pt x="580175" y="223309"/>
                  <a:pt x="585788" y="206471"/>
                </a:cubicBezTo>
                <a:cubicBezTo>
                  <a:pt x="588963" y="196946"/>
                  <a:pt x="590823" y="186876"/>
                  <a:pt x="595313" y="177896"/>
                </a:cubicBezTo>
                <a:cubicBezTo>
                  <a:pt x="601663" y="165196"/>
                  <a:pt x="607209" y="152061"/>
                  <a:pt x="614363" y="139796"/>
                </a:cubicBezTo>
                <a:cubicBezTo>
                  <a:pt x="621908" y="126862"/>
                  <a:pt x="631585" y="119638"/>
                  <a:pt x="638175" y="106459"/>
                </a:cubicBezTo>
                <a:cubicBezTo>
                  <a:pt x="640420" y="101969"/>
                  <a:pt x="640693" y="96661"/>
                  <a:pt x="642938" y="92171"/>
                </a:cubicBezTo>
                <a:cubicBezTo>
                  <a:pt x="645498" y="87052"/>
                  <a:pt x="649096" y="82513"/>
                  <a:pt x="652463" y="77884"/>
                </a:cubicBezTo>
                <a:cubicBezTo>
                  <a:pt x="664062" y="61936"/>
                  <a:pt x="678730" y="39325"/>
                  <a:pt x="695325" y="25496"/>
                </a:cubicBezTo>
                <a:cubicBezTo>
                  <a:pt x="699722" y="21832"/>
                  <a:pt x="704493" y="18531"/>
                  <a:pt x="709613" y="15971"/>
                </a:cubicBezTo>
                <a:cubicBezTo>
                  <a:pt x="714103" y="13726"/>
                  <a:pt x="719138" y="12796"/>
                  <a:pt x="723900" y="11209"/>
                </a:cubicBezTo>
                <a:cubicBezTo>
                  <a:pt x="728663" y="8034"/>
                  <a:pt x="732492" y="2254"/>
                  <a:pt x="738188" y="1684"/>
                </a:cubicBezTo>
                <a:cubicBezTo>
                  <a:pt x="755028" y="0"/>
                  <a:pt x="770477" y="6097"/>
                  <a:pt x="785813" y="11209"/>
                </a:cubicBezTo>
                <a:cubicBezTo>
                  <a:pt x="792163" y="20734"/>
                  <a:pt x="801243" y="28924"/>
                  <a:pt x="804863" y="39784"/>
                </a:cubicBezTo>
                <a:lnTo>
                  <a:pt x="814388" y="68359"/>
                </a:lnTo>
                <a:cubicBezTo>
                  <a:pt x="815975" y="73121"/>
                  <a:pt x="817932" y="77776"/>
                  <a:pt x="819150" y="82646"/>
                </a:cubicBezTo>
                <a:lnTo>
                  <a:pt x="823913" y="101696"/>
                </a:lnTo>
                <a:cubicBezTo>
                  <a:pt x="814510" y="158108"/>
                  <a:pt x="814388" y="151709"/>
                  <a:pt x="814388" y="239809"/>
                </a:cubicBezTo>
                <a:cubicBezTo>
                  <a:pt x="814388" y="246354"/>
                  <a:pt x="817563" y="252509"/>
                  <a:pt x="819150" y="258859"/>
                </a:cubicBezTo>
                <a:cubicBezTo>
                  <a:pt x="811842" y="350215"/>
                  <a:pt x="799517" y="344923"/>
                  <a:pt x="814388" y="396971"/>
                </a:cubicBezTo>
                <a:cubicBezTo>
                  <a:pt x="815767" y="401798"/>
                  <a:pt x="817932" y="406389"/>
                  <a:pt x="819150" y="411259"/>
                </a:cubicBezTo>
                <a:cubicBezTo>
                  <a:pt x="823693" y="429431"/>
                  <a:pt x="820372" y="436293"/>
                  <a:pt x="833438" y="449359"/>
                </a:cubicBezTo>
                <a:cubicBezTo>
                  <a:pt x="837485" y="453406"/>
                  <a:pt x="842963" y="455709"/>
                  <a:pt x="847725" y="458884"/>
                </a:cubicBezTo>
                <a:cubicBezTo>
                  <a:pt x="880110" y="450788"/>
                  <a:pt x="880951" y="453505"/>
                  <a:pt x="904875" y="439834"/>
                </a:cubicBezTo>
                <a:cubicBezTo>
                  <a:pt x="909845" y="436994"/>
                  <a:pt x="914400" y="433484"/>
                  <a:pt x="919163" y="430309"/>
                </a:cubicBezTo>
                <a:lnTo>
                  <a:pt x="957263" y="373159"/>
                </a:lnTo>
                <a:cubicBezTo>
                  <a:pt x="965158" y="361318"/>
                  <a:pt x="966137" y="347690"/>
                  <a:pt x="971550" y="335059"/>
                </a:cubicBezTo>
                <a:cubicBezTo>
                  <a:pt x="986385" y="300444"/>
                  <a:pt x="981854" y="327187"/>
                  <a:pt x="995363" y="273146"/>
                </a:cubicBezTo>
                <a:cubicBezTo>
                  <a:pt x="996950" y="266796"/>
                  <a:pt x="997547" y="260112"/>
                  <a:pt x="1000125" y="254096"/>
                </a:cubicBezTo>
                <a:cubicBezTo>
                  <a:pt x="1002380" y="248835"/>
                  <a:pt x="1007090" y="244928"/>
                  <a:pt x="1009650" y="239809"/>
                </a:cubicBezTo>
                <a:cubicBezTo>
                  <a:pt x="1011895" y="235319"/>
                  <a:pt x="1012650" y="230222"/>
                  <a:pt x="1014413" y="225521"/>
                </a:cubicBezTo>
                <a:cubicBezTo>
                  <a:pt x="1017415" y="217517"/>
                  <a:pt x="1020356" y="209471"/>
                  <a:pt x="1023938" y="201709"/>
                </a:cubicBezTo>
                <a:lnTo>
                  <a:pt x="1052513" y="144559"/>
                </a:lnTo>
                <a:cubicBezTo>
                  <a:pt x="1059755" y="130075"/>
                  <a:pt x="1066760" y="114848"/>
                  <a:pt x="1076325" y="101696"/>
                </a:cubicBezTo>
                <a:cubicBezTo>
                  <a:pt x="1083236" y="92193"/>
                  <a:pt x="1102894" y="68718"/>
                  <a:pt x="1114425" y="58834"/>
                </a:cubicBezTo>
                <a:cubicBezTo>
                  <a:pt x="1120452" y="53668"/>
                  <a:pt x="1126972" y="49098"/>
                  <a:pt x="1133475" y="44546"/>
                </a:cubicBezTo>
                <a:cubicBezTo>
                  <a:pt x="1142853" y="37981"/>
                  <a:pt x="1162050" y="25496"/>
                  <a:pt x="1162050" y="25496"/>
                </a:cubicBezTo>
                <a:cubicBezTo>
                  <a:pt x="1168400" y="27084"/>
                  <a:pt x="1176072" y="26069"/>
                  <a:pt x="1181100" y="30259"/>
                </a:cubicBezTo>
                <a:cubicBezTo>
                  <a:pt x="1186554" y="34804"/>
                  <a:pt x="1186498" y="43532"/>
                  <a:pt x="1190625" y="49309"/>
                </a:cubicBezTo>
                <a:cubicBezTo>
                  <a:pt x="1194540" y="54790"/>
                  <a:pt x="1200150" y="58834"/>
                  <a:pt x="1204913" y="63596"/>
                </a:cubicBezTo>
                <a:cubicBezTo>
                  <a:pt x="1208088" y="69946"/>
                  <a:pt x="1211801" y="76054"/>
                  <a:pt x="1214438" y="82646"/>
                </a:cubicBezTo>
                <a:cubicBezTo>
                  <a:pt x="1218167" y="91968"/>
                  <a:pt x="1223963" y="111221"/>
                  <a:pt x="1223963" y="111221"/>
                </a:cubicBezTo>
                <a:cubicBezTo>
                  <a:pt x="1222375" y="139796"/>
                  <a:pt x="1221043" y="168386"/>
                  <a:pt x="1219200" y="196946"/>
                </a:cubicBezTo>
                <a:cubicBezTo>
                  <a:pt x="1217867" y="217602"/>
                  <a:pt x="1214438" y="238160"/>
                  <a:pt x="1214438" y="258859"/>
                </a:cubicBezTo>
                <a:cubicBezTo>
                  <a:pt x="1214438" y="273234"/>
                  <a:pt x="1217613" y="287434"/>
                  <a:pt x="1219200" y="301721"/>
                </a:cubicBezTo>
                <a:cubicBezTo>
                  <a:pt x="1220788" y="341409"/>
                  <a:pt x="1219731" y="381291"/>
                  <a:pt x="1223963" y="420784"/>
                </a:cubicBezTo>
                <a:cubicBezTo>
                  <a:pt x="1224573" y="426475"/>
                  <a:pt x="1228634" y="432038"/>
                  <a:pt x="1233488" y="435071"/>
                </a:cubicBezTo>
                <a:cubicBezTo>
                  <a:pt x="1242002" y="440392"/>
                  <a:pt x="1262063" y="444596"/>
                  <a:pt x="1262063" y="444596"/>
                </a:cubicBezTo>
                <a:cubicBezTo>
                  <a:pt x="1274763" y="443009"/>
                  <a:pt x="1288110" y="444139"/>
                  <a:pt x="1300163" y="439834"/>
                </a:cubicBezTo>
                <a:cubicBezTo>
                  <a:pt x="1310944" y="435984"/>
                  <a:pt x="1328738" y="420784"/>
                  <a:pt x="1328738" y="420784"/>
                </a:cubicBezTo>
                <a:cubicBezTo>
                  <a:pt x="1331913" y="414434"/>
                  <a:pt x="1335466" y="408260"/>
                  <a:pt x="1338263" y="401734"/>
                </a:cubicBezTo>
                <a:cubicBezTo>
                  <a:pt x="1340240" y="397120"/>
                  <a:pt x="1340780" y="391936"/>
                  <a:pt x="1343025" y="387446"/>
                </a:cubicBezTo>
                <a:cubicBezTo>
                  <a:pt x="1345585" y="382327"/>
                  <a:pt x="1349375" y="377921"/>
                  <a:pt x="1352550" y="373159"/>
                </a:cubicBezTo>
                <a:lnTo>
                  <a:pt x="1366838" y="316009"/>
                </a:lnTo>
                <a:cubicBezTo>
                  <a:pt x="1368425" y="309659"/>
                  <a:pt x="1370674" y="303439"/>
                  <a:pt x="1371600" y="296959"/>
                </a:cubicBezTo>
                <a:cubicBezTo>
                  <a:pt x="1373188" y="285846"/>
                  <a:pt x="1374879" y="274748"/>
                  <a:pt x="1376363" y="263621"/>
                </a:cubicBezTo>
                <a:cubicBezTo>
                  <a:pt x="1378055" y="250934"/>
                  <a:pt x="1378766" y="238101"/>
                  <a:pt x="1381125" y="225521"/>
                </a:cubicBezTo>
                <a:cubicBezTo>
                  <a:pt x="1383537" y="212654"/>
                  <a:pt x="1387475" y="200121"/>
                  <a:pt x="1390650" y="187421"/>
                </a:cubicBezTo>
                <a:cubicBezTo>
                  <a:pt x="1391868" y="182551"/>
                  <a:pt x="1393336" y="177704"/>
                  <a:pt x="1395413" y="173134"/>
                </a:cubicBezTo>
                <a:cubicBezTo>
                  <a:pt x="1406738" y="148220"/>
                  <a:pt x="1428025" y="108427"/>
                  <a:pt x="1443038" y="87409"/>
                </a:cubicBezTo>
                <a:cubicBezTo>
                  <a:pt x="1455385" y="70123"/>
                  <a:pt x="1465790" y="67227"/>
                  <a:pt x="1481138" y="54071"/>
                </a:cubicBezTo>
                <a:cubicBezTo>
                  <a:pt x="1486252" y="49688"/>
                  <a:pt x="1489821" y="43520"/>
                  <a:pt x="1495425" y="39784"/>
                </a:cubicBezTo>
                <a:cubicBezTo>
                  <a:pt x="1499602" y="36999"/>
                  <a:pt x="1505223" y="37266"/>
                  <a:pt x="1509713" y="35021"/>
                </a:cubicBezTo>
                <a:cubicBezTo>
                  <a:pt x="1543194" y="18280"/>
                  <a:pt x="1499526" y="29575"/>
                  <a:pt x="1552575" y="20734"/>
                </a:cubicBezTo>
                <a:cubicBezTo>
                  <a:pt x="1560513" y="22321"/>
                  <a:pt x="1569148" y="21876"/>
                  <a:pt x="1576388" y="25496"/>
                </a:cubicBezTo>
                <a:cubicBezTo>
                  <a:pt x="1582412" y="28508"/>
                  <a:pt x="1585501" y="35472"/>
                  <a:pt x="1590675" y="39784"/>
                </a:cubicBezTo>
                <a:cubicBezTo>
                  <a:pt x="1595072" y="43448"/>
                  <a:pt x="1600200" y="46134"/>
                  <a:pt x="1604963" y="49309"/>
                </a:cubicBezTo>
                <a:cubicBezTo>
                  <a:pt x="1609725" y="57246"/>
                  <a:pt x="1615110" y="64842"/>
                  <a:pt x="1619250" y="73121"/>
                </a:cubicBezTo>
                <a:cubicBezTo>
                  <a:pt x="1630614" y="95848"/>
                  <a:pt x="1628179" y="149907"/>
                  <a:pt x="1628775" y="158846"/>
                </a:cubicBezTo>
                <a:cubicBezTo>
                  <a:pt x="1622245" y="211089"/>
                  <a:pt x="1619250" y="227385"/>
                  <a:pt x="1619250" y="292196"/>
                </a:cubicBezTo>
                <a:cubicBezTo>
                  <a:pt x="1619250" y="317646"/>
                  <a:pt x="1622425" y="342996"/>
                  <a:pt x="1624013" y="368396"/>
                </a:cubicBezTo>
                <a:cubicBezTo>
                  <a:pt x="1622425" y="373159"/>
                  <a:pt x="1619250" y="377664"/>
                  <a:pt x="1619250" y="382684"/>
                </a:cubicBezTo>
                <a:cubicBezTo>
                  <a:pt x="1619250" y="397171"/>
                  <a:pt x="1625761" y="405133"/>
                  <a:pt x="1633538" y="416021"/>
                </a:cubicBezTo>
                <a:cubicBezTo>
                  <a:pt x="1638152" y="422480"/>
                  <a:pt x="1641221" y="430668"/>
                  <a:pt x="1647825" y="435071"/>
                </a:cubicBezTo>
                <a:cubicBezTo>
                  <a:pt x="1656179" y="440640"/>
                  <a:pt x="1666875" y="441421"/>
                  <a:pt x="1676400" y="444596"/>
                </a:cubicBezTo>
                <a:cubicBezTo>
                  <a:pt x="1684079" y="447156"/>
                  <a:pt x="1692360" y="447396"/>
                  <a:pt x="1700213" y="449359"/>
                </a:cubicBezTo>
                <a:cubicBezTo>
                  <a:pt x="1705083" y="450577"/>
                  <a:pt x="1709738" y="452534"/>
                  <a:pt x="1714500" y="454121"/>
                </a:cubicBezTo>
                <a:cubicBezTo>
                  <a:pt x="1722438" y="452534"/>
                  <a:pt x="1730734" y="452201"/>
                  <a:pt x="1738313" y="449359"/>
                </a:cubicBezTo>
                <a:cubicBezTo>
                  <a:pt x="1758632" y="441740"/>
                  <a:pt x="1748156" y="439515"/>
                  <a:pt x="1762125" y="425546"/>
                </a:cubicBezTo>
                <a:cubicBezTo>
                  <a:pt x="1767738" y="419933"/>
                  <a:pt x="1774825" y="416021"/>
                  <a:pt x="1781175" y="411259"/>
                </a:cubicBezTo>
                <a:cubicBezTo>
                  <a:pt x="1808473" y="370310"/>
                  <a:pt x="1775744" y="422120"/>
                  <a:pt x="1795463" y="382684"/>
                </a:cubicBezTo>
                <a:cubicBezTo>
                  <a:pt x="1798023" y="377564"/>
                  <a:pt x="1801813" y="373159"/>
                  <a:pt x="1804988" y="368396"/>
                </a:cubicBezTo>
                <a:cubicBezTo>
                  <a:pt x="1806877" y="358951"/>
                  <a:pt x="1811148" y="335629"/>
                  <a:pt x="1814513" y="325534"/>
                </a:cubicBezTo>
                <a:cubicBezTo>
                  <a:pt x="1818885" y="312418"/>
                  <a:pt x="1825455" y="300813"/>
                  <a:pt x="1828800" y="287434"/>
                </a:cubicBezTo>
                <a:cubicBezTo>
                  <a:pt x="1830763" y="279581"/>
                  <a:pt x="1831600" y="271474"/>
                  <a:pt x="1833563" y="263621"/>
                </a:cubicBezTo>
                <a:cubicBezTo>
                  <a:pt x="1834781" y="258751"/>
                  <a:pt x="1836946" y="254161"/>
                  <a:pt x="1838325" y="249334"/>
                </a:cubicBezTo>
                <a:cubicBezTo>
                  <a:pt x="1840123" y="243040"/>
                  <a:pt x="1841668" y="236674"/>
                  <a:pt x="1843088" y="230284"/>
                </a:cubicBezTo>
                <a:cubicBezTo>
                  <a:pt x="1857619" y="164895"/>
                  <a:pt x="1839842" y="236881"/>
                  <a:pt x="1852613" y="192184"/>
                </a:cubicBezTo>
                <a:cubicBezTo>
                  <a:pt x="1854411" y="185890"/>
                  <a:pt x="1855450" y="179390"/>
                  <a:pt x="1857375" y="173134"/>
                </a:cubicBezTo>
                <a:cubicBezTo>
                  <a:pt x="1861804" y="158739"/>
                  <a:pt x="1866900" y="144559"/>
                  <a:pt x="1871663" y="130271"/>
                </a:cubicBezTo>
                <a:cubicBezTo>
                  <a:pt x="1873473" y="124841"/>
                  <a:pt x="1878013" y="120746"/>
                  <a:pt x="1881188" y="115984"/>
                </a:cubicBezTo>
                <a:cubicBezTo>
                  <a:pt x="1899095" y="62261"/>
                  <a:pt x="1887121" y="85652"/>
                  <a:pt x="1914525" y="44546"/>
                </a:cubicBezTo>
                <a:cubicBezTo>
                  <a:pt x="1918928" y="37942"/>
                  <a:pt x="1922715" y="30577"/>
                  <a:pt x="1928813" y="25496"/>
                </a:cubicBezTo>
                <a:cubicBezTo>
                  <a:pt x="1932669" y="22282"/>
                  <a:pt x="1938338" y="22321"/>
                  <a:pt x="1943100" y="20734"/>
                </a:cubicBezTo>
                <a:cubicBezTo>
                  <a:pt x="1974151" y="28496"/>
                  <a:pt x="1952881" y="18640"/>
                  <a:pt x="1971675" y="39784"/>
                </a:cubicBezTo>
                <a:cubicBezTo>
                  <a:pt x="1980624" y="49852"/>
                  <a:pt x="1992778" y="57151"/>
                  <a:pt x="2000250" y="68359"/>
                </a:cubicBezTo>
                <a:cubicBezTo>
                  <a:pt x="2009817" y="82708"/>
                  <a:pt x="2012048" y="84776"/>
                  <a:pt x="2019300" y="101696"/>
                </a:cubicBezTo>
                <a:cubicBezTo>
                  <a:pt x="2021278" y="106310"/>
                  <a:pt x="2022475" y="111221"/>
                  <a:pt x="2024063" y="115984"/>
                </a:cubicBezTo>
                <a:cubicBezTo>
                  <a:pt x="2016865" y="144774"/>
                  <a:pt x="2021370" y="128824"/>
                  <a:pt x="2009775" y="163609"/>
                </a:cubicBezTo>
                <a:lnTo>
                  <a:pt x="2000250" y="192184"/>
                </a:lnTo>
                <a:cubicBezTo>
                  <a:pt x="2011233" y="258076"/>
                  <a:pt x="2000250" y="178932"/>
                  <a:pt x="2000250" y="296959"/>
                </a:cubicBezTo>
                <a:cubicBezTo>
                  <a:pt x="2000250" y="335092"/>
                  <a:pt x="2002296" y="373223"/>
                  <a:pt x="2005013" y="411259"/>
                </a:cubicBezTo>
                <a:cubicBezTo>
                  <a:pt x="2005479" y="417788"/>
                  <a:pt x="2005585" y="425281"/>
                  <a:pt x="2009775" y="430309"/>
                </a:cubicBezTo>
                <a:cubicBezTo>
                  <a:pt x="2014320" y="435763"/>
                  <a:pt x="2022299" y="437037"/>
                  <a:pt x="2028825" y="439834"/>
                </a:cubicBezTo>
                <a:cubicBezTo>
                  <a:pt x="2045678" y="447056"/>
                  <a:pt x="2046436" y="443771"/>
                  <a:pt x="2066925" y="449359"/>
                </a:cubicBezTo>
                <a:cubicBezTo>
                  <a:pt x="2076611" y="452001"/>
                  <a:pt x="2085975" y="455709"/>
                  <a:pt x="2095500" y="458884"/>
                </a:cubicBezTo>
                <a:cubicBezTo>
                  <a:pt x="2109788" y="457296"/>
                  <a:pt x="2124946" y="459282"/>
                  <a:pt x="2138363" y="454121"/>
                </a:cubicBezTo>
                <a:cubicBezTo>
                  <a:pt x="2157962" y="446583"/>
                  <a:pt x="2156251" y="435171"/>
                  <a:pt x="2162175" y="420784"/>
                </a:cubicBezTo>
                <a:cubicBezTo>
                  <a:pt x="2171381" y="398425"/>
                  <a:pt x="2181225" y="376334"/>
                  <a:pt x="2190750" y="354109"/>
                </a:cubicBezTo>
                <a:cubicBezTo>
                  <a:pt x="2193328" y="348093"/>
                  <a:pt x="2193715" y="341353"/>
                  <a:pt x="2195513" y="335059"/>
                </a:cubicBezTo>
                <a:cubicBezTo>
                  <a:pt x="2196892" y="330232"/>
                  <a:pt x="2199057" y="325641"/>
                  <a:pt x="2200275" y="320771"/>
                </a:cubicBezTo>
                <a:cubicBezTo>
                  <a:pt x="2202535" y="311731"/>
                  <a:pt x="2206137" y="287677"/>
                  <a:pt x="2209800" y="277909"/>
                </a:cubicBezTo>
                <a:cubicBezTo>
                  <a:pt x="2212293" y="271261"/>
                  <a:pt x="2216150" y="265209"/>
                  <a:pt x="2219325" y="258859"/>
                </a:cubicBezTo>
                <a:cubicBezTo>
                  <a:pt x="2222120" y="244887"/>
                  <a:pt x="2223360" y="233570"/>
                  <a:pt x="2228850" y="220759"/>
                </a:cubicBezTo>
                <a:cubicBezTo>
                  <a:pt x="2231647" y="214233"/>
                  <a:pt x="2235882" y="208356"/>
                  <a:pt x="2238375" y="201709"/>
                </a:cubicBezTo>
                <a:cubicBezTo>
                  <a:pt x="2240673" y="195580"/>
                  <a:pt x="2241416" y="188974"/>
                  <a:pt x="2243138" y="182659"/>
                </a:cubicBezTo>
                <a:cubicBezTo>
                  <a:pt x="2246179" y="171509"/>
                  <a:pt x="2249342" y="160391"/>
                  <a:pt x="2252663" y="149321"/>
                </a:cubicBezTo>
                <a:cubicBezTo>
                  <a:pt x="2254105" y="144513"/>
                  <a:pt x="2255180" y="139524"/>
                  <a:pt x="2257425" y="135034"/>
                </a:cubicBezTo>
                <a:cubicBezTo>
                  <a:pt x="2261565" y="126754"/>
                  <a:pt x="2267573" y="119501"/>
                  <a:pt x="2271713" y="111221"/>
                </a:cubicBezTo>
                <a:cubicBezTo>
                  <a:pt x="2273958" y="106731"/>
                  <a:pt x="2273393" y="100896"/>
                  <a:pt x="2276475" y="96934"/>
                </a:cubicBezTo>
                <a:cubicBezTo>
                  <a:pt x="2284745" y="86301"/>
                  <a:pt x="2295525" y="77884"/>
                  <a:pt x="2305050" y="68359"/>
                </a:cubicBezTo>
                <a:cubicBezTo>
                  <a:pt x="2313145" y="60264"/>
                  <a:pt x="2333625" y="49309"/>
                  <a:pt x="2333625" y="49309"/>
                </a:cubicBezTo>
                <a:cubicBezTo>
                  <a:pt x="2343150" y="50896"/>
                  <a:pt x="2352774" y="51976"/>
                  <a:pt x="2362200" y="54071"/>
                </a:cubicBezTo>
                <a:cubicBezTo>
                  <a:pt x="2367101" y="55160"/>
                  <a:pt x="2371661" y="57455"/>
                  <a:pt x="2376488" y="58834"/>
                </a:cubicBezTo>
                <a:cubicBezTo>
                  <a:pt x="2382782" y="60632"/>
                  <a:pt x="2389188" y="62009"/>
                  <a:pt x="2395538" y="63596"/>
                </a:cubicBezTo>
                <a:cubicBezTo>
                  <a:pt x="2402735" y="92387"/>
                  <a:pt x="2398230" y="76436"/>
                  <a:pt x="2409825" y="111221"/>
                </a:cubicBezTo>
                <a:cubicBezTo>
                  <a:pt x="2412070" y="117956"/>
                  <a:pt x="2416175" y="123921"/>
                  <a:pt x="2419350" y="130271"/>
                </a:cubicBezTo>
                <a:cubicBezTo>
                  <a:pt x="2417763" y="163609"/>
                  <a:pt x="2417360" y="197024"/>
                  <a:pt x="2414588" y="230284"/>
                </a:cubicBezTo>
                <a:cubicBezTo>
                  <a:pt x="2414171" y="235287"/>
                  <a:pt x="2410914" y="239671"/>
                  <a:pt x="2409825" y="244571"/>
                </a:cubicBezTo>
                <a:cubicBezTo>
                  <a:pt x="2400337" y="287267"/>
                  <a:pt x="2411998" y="259276"/>
                  <a:pt x="2395538" y="292196"/>
                </a:cubicBezTo>
                <a:cubicBezTo>
                  <a:pt x="2393950" y="304896"/>
                  <a:pt x="2390775" y="317497"/>
                  <a:pt x="2390775" y="330296"/>
                </a:cubicBezTo>
                <a:cubicBezTo>
                  <a:pt x="2390775" y="336841"/>
                  <a:pt x="2394118" y="342956"/>
                  <a:pt x="2395538" y="349346"/>
                </a:cubicBezTo>
                <a:cubicBezTo>
                  <a:pt x="2397294" y="357248"/>
                  <a:pt x="2398852" y="365195"/>
                  <a:pt x="2400300" y="373159"/>
                </a:cubicBezTo>
                <a:cubicBezTo>
                  <a:pt x="2400354" y="373454"/>
                  <a:pt x="2404887" y="409848"/>
                  <a:pt x="2409825" y="416021"/>
                </a:cubicBezTo>
                <a:cubicBezTo>
                  <a:pt x="2413401" y="420491"/>
                  <a:pt x="2419350" y="422371"/>
                  <a:pt x="2424113" y="425546"/>
                </a:cubicBezTo>
                <a:cubicBezTo>
                  <a:pt x="2427288" y="430309"/>
                  <a:pt x="2428949" y="436551"/>
                  <a:pt x="2433638" y="439834"/>
                </a:cubicBezTo>
                <a:cubicBezTo>
                  <a:pt x="2445270" y="447977"/>
                  <a:pt x="2471738" y="458884"/>
                  <a:pt x="2471738" y="458884"/>
                </a:cubicBezTo>
                <a:cubicBezTo>
                  <a:pt x="2490788" y="457296"/>
                  <a:pt x="2510417" y="459047"/>
                  <a:pt x="2528888" y="454121"/>
                </a:cubicBezTo>
                <a:cubicBezTo>
                  <a:pt x="2534387" y="452655"/>
                  <a:pt x="2556107" y="423497"/>
                  <a:pt x="2557463" y="420784"/>
                </a:cubicBezTo>
                <a:cubicBezTo>
                  <a:pt x="2565110" y="405491"/>
                  <a:pt x="2570163" y="389034"/>
                  <a:pt x="2576513" y="373159"/>
                </a:cubicBezTo>
                <a:cubicBezTo>
                  <a:pt x="2579688" y="365221"/>
                  <a:pt x="2581296" y="356459"/>
                  <a:pt x="2586038" y="349346"/>
                </a:cubicBezTo>
                <a:lnTo>
                  <a:pt x="2595563" y="335059"/>
                </a:lnTo>
                <a:cubicBezTo>
                  <a:pt x="2602294" y="301401"/>
                  <a:pt x="2597765" y="318925"/>
                  <a:pt x="2609850" y="282671"/>
                </a:cubicBezTo>
                <a:lnTo>
                  <a:pt x="2609850" y="282671"/>
                </a:lnTo>
                <a:cubicBezTo>
                  <a:pt x="2611438" y="276321"/>
                  <a:pt x="2612543" y="269831"/>
                  <a:pt x="2614613" y="263621"/>
                </a:cubicBezTo>
                <a:cubicBezTo>
                  <a:pt x="2617316" y="255511"/>
                  <a:pt x="2621624" y="247980"/>
                  <a:pt x="2624138" y="239809"/>
                </a:cubicBezTo>
                <a:cubicBezTo>
                  <a:pt x="2627988" y="227297"/>
                  <a:pt x="2630488" y="214409"/>
                  <a:pt x="2633663" y="201709"/>
                </a:cubicBezTo>
                <a:cubicBezTo>
                  <a:pt x="2635250" y="195359"/>
                  <a:pt x="2634498" y="187895"/>
                  <a:pt x="2638425" y="182659"/>
                </a:cubicBezTo>
                <a:cubicBezTo>
                  <a:pt x="2644562" y="174476"/>
                  <a:pt x="2656665" y="159075"/>
                  <a:pt x="2662238" y="149321"/>
                </a:cubicBezTo>
                <a:cubicBezTo>
                  <a:pt x="2683157" y="112712"/>
                  <a:pt x="2658733" y="147645"/>
                  <a:pt x="2686050" y="111221"/>
                </a:cubicBezTo>
                <a:cubicBezTo>
                  <a:pt x="2687638" y="106459"/>
                  <a:pt x="2688322" y="101293"/>
                  <a:pt x="2690813" y="96934"/>
                </a:cubicBezTo>
                <a:cubicBezTo>
                  <a:pt x="2703786" y="74232"/>
                  <a:pt x="2704032" y="82023"/>
                  <a:pt x="2719388" y="63596"/>
                </a:cubicBezTo>
                <a:cubicBezTo>
                  <a:pt x="2723052" y="59199"/>
                  <a:pt x="2725738" y="54071"/>
                  <a:pt x="2728913" y="49309"/>
                </a:cubicBezTo>
                <a:lnTo>
                  <a:pt x="2767013" y="58834"/>
                </a:lnTo>
                <a:cubicBezTo>
                  <a:pt x="2772566" y="60222"/>
                  <a:pt x="2773758" y="68118"/>
                  <a:pt x="2776538" y="73121"/>
                </a:cubicBezTo>
                <a:cubicBezTo>
                  <a:pt x="2792185" y="101285"/>
                  <a:pt x="2790409" y="100447"/>
                  <a:pt x="2800350" y="130271"/>
                </a:cubicBezTo>
                <a:cubicBezTo>
                  <a:pt x="2798763" y="163609"/>
                  <a:pt x="2797342" y="196955"/>
                  <a:pt x="2795588" y="230284"/>
                </a:cubicBezTo>
                <a:cubicBezTo>
                  <a:pt x="2790813" y="321006"/>
                  <a:pt x="2780630" y="285758"/>
                  <a:pt x="2800350" y="335059"/>
                </a:cubicBezTo>
                <a:cubicBezTo>
                  <a:pt x="2797584" y="365492"/>
                  <a:pt x="2790949" y="399755"/>
                  <a:pt x="2800350" y="430309"/>
                </a:cubicBezTo>
                <a:cubicBezTo>
                  <a:pt x="2802684" y="437896"/>
                  <a:pt x="2808219" y="444690"/>
                  <a:pt x="2814638" y="449359"/>
                </a:cubicBezTo>
                <a:cubicBezTo>
                  <a:pt x="2826121" y="457710"/>
                  <a:pt x="2852738" y="468409"/>
                  <a:pt x="2852738" y="468409"/>
                </a:cubicBezTo>
                <a:cubicBezTo>
                  <a:pt x="2856168" y="467723"/>
                  <a:pt x="2884565" y="463066"/>
                  <a:pt x="2890838" y="458884"/>
                </a:cubicBezTo>
                <a:cubicBezTo>
                  <a:pt x="2896442" y="455148"/>
                  <a:pt x="2900363" y="449359"/>
                  <a:pt x="2905125" y="444596"/>
                </a:cubicBezTo>
                <a:cubicBezTo>
                  <a:pt x="2918298" y="405083"/>
                  <a:pt x="2896182" y="467247"/>
                  <a:pt x="2928938" y="401734"/>
                </a:cubicBezTo>
                <a:lnTo>
                  <a:pt x="2938463" y="382684"/>
                </a:lnTo>
                <a:cubicBezTo>
                  <a:pt x="2940050" y="376334"/>
                  <a:pt x="2941427" y="369928"/>
                  <a:pt x="2943225" y="363634"/>
                </a:cubicBezTo>
                <a:cubicBezTo>
                  <a:pt x="2944604" y="358807"/>
                  <a:pt x="2946667" y="354189"/>
                  <a:pt x="2947988" y="349346"/>
                </a:cubicBezTo>
                <a:cubicBezTo>
                  <a:pt x="2951433" y="336716"/>
                  <a:pt x="2954338" y="323946"/>
                  <a:pt x="2957513" y="311246"/>
                </a:cubicBezTo>
                <a:cubicBezTo>
                  <a:pt x="2962876" y="289795"/>
                  <a:pt x="2975962" y="270785"/>
                  <a:pt x="2981325" y="249334"/>
                </a:cubicBezTo>
                <a:cubicBezTo>
                  <a:pt x="2982913" y="242984"/>
                  <a:pt x="2983790" y="236413"/>
                  <a:pt x="2986088" y="230284"/>
                </a:cubicBezTo>
                <a:cubicBezTo>
                  <a:pt x="2988581" y="223637"/>
                  <a:pt x="2992816" y="217760"/>
                  <a:pt x="2995613" y="211234"/>
                </a:cubicBezTo>
                <a:cubicBezTo>
                  <a:pt x="3006302" y="186291"/>
                  <a:pt x="2993960" y="206667"/>
                  <a:pt x="3005138" y="173134"/>
                </a:cubicBezTo>
                <a:cubicBezTo>
                  <a:pt x="3010895" y="155864"/>
                  <a:pt x="3015827" y="154428"/>
                  <a:pt x="3024188" y="139796"/>
                </a:cubicBezTo>
                <a:cubicBezTo>
                  <a:pt x="3027710" y="133632"/>
                  <a:pt x="3030191" y="126910"/>
                  <a:pt x="3033713" y="120746"/>
                </a:cubicBezTo>
                <a:cubicBezTo>
                  <a:pt x="3040001" y="109742"/>
                  <a:pt x="3047396" y="100049"/>
                  <a:pt x="3057525" y="92171"/>
                </a:cubicBezTo>
                <a:cubicBezTo>
                  <a:pt x="3066561" y="85143"/>
                  <a:pt x="3076575" y="79471"/>
                  <a:pt x="3086100" y="73121"/>
                </a:cubicBezTo>
                <a:cubicBezTo>
                  <a:pt x="3091546" y="69490"/>
                  <a:pt x="3098856" y="70157"/>
                  <a:pt x="3105150" y="68359"/>
                </a:cubicBezTo>
                <a:cubicBezTo>
                  <a:pt x="3109977" y="66980"/>
                  <a:pt x="3114675" y="65184"/>
                  <a:pt x="3119438" y="63596"/>
                </a:cubicBezTo>
                <a:cubicBezTo>
                  <a:pt x="3165986" y="79112"/>
                  <a:pt x="3135293" y="62383"/>
                  <a:pt x="3157538" y="87409"/>
                </a:cubicBezTo>
                <a:cubicBezTo>
                  <a:pt x="3166487" y="97477"/>
                  <a:pt x="3186113" y="115984"/>
                  <a:pt x="3186113" y="115984"/>
                </a:cubicBezTo>
                <a:cubicBezTo>
                  <a:pt x="3187700" y="120746"/>
                  <a:pt x="3188898" y="125657"/>
                  <a:pt x="3190875" y="130271"/>
                </a:cubicBezTo>
                <a:cubicBezTo>
                  <a:pt x="3193672" y="136797"/>
                  <a:pt x="3199693" y="142257"/>
                  <a:pt x="3200400" y="149321"/>
                </a:cubicBezTo>
                <a:cubicBezTo>
                  <a:pt x="3202127" y="166592"/>
                  <a:pt x="3192235" y="186404"/>
                  <a:pt x="3186113" y="201709"/>
                </a:cubicBezTo>
                <a:cubicBezTo>
                  <a:pt x="3197727" y="248168"/>
                  <a:pt x="3186113" y="190156"/>
                  <a:pt x="3186113" y="244571"/>
                </a:cubicBezTo>
                <a:cubicBezTo>
                  <a:pt x="3186113" y="254227"/>
                  <a:pt x="3189599" y="263574"/>
                  <a:pt x="3190875" y="273146"/>
                </a:cubicBezTo>
                <a:cubicBezTo>
                  <a:pt x="3194848" y="302942"/>
                  <a:pt x="3195190" y="320692"/>
                  <a:pt x="3200400" y="349346"/>
                </a:cubicBezTo>
                <a:cubicBezTo>
                  <a:pt x="3201571" y="355786"/>
                  <a:pt x="3203575" y="362046"/>
                  <a:pt x="3205163" y="368396"/>
                </a:cubicBezTo>
                <a:cubicBezTo>
                  <a:pt x="3203575" y="387446"/>
                  <a:pt x="3202771" y="406578"/>
                  <a:pt x="3200400" y="425546"/>
                </a:cubicBezTo>
                <a:cubicBezTo>
                  <a:pt x="3199588" y="432041"/>
                  <a:pt x="3195638" y="438051"/>
                  <a:pt x="3195638" y="444596"/>
                </a:cubicBezTo>
                <a:cubicBezTo>
                  <a:pt x="3195638" y="452691"/>
                  <a:pt x="3198813" y="460471"/>
                  <a:pt x="3200400" y="468409"/>
                </a:cubicBezTo>
                <a:cubicBezTo>
                  <a:pt x="3159406" y="482074"/>
                  <a:pt x="3181565" y="475499"/>
                  <a:pt x="3133725" y="487459"/>
                </a:cubicBezTo>
                <a:cubicBezTo>
                  <a:pt x="3098885" y="496169"/>
                  <a:pt x="3046203" y="498116"/>
                  <a:pt x="3009900" y="501746"/>
                </a:cubicBezTo>
                <a:cubicBezTo>
                  <a:pt x="2997165" y="503020"/>
                  <a:pt x="2984425" y="504405"/>
                  <a:pt x="2971800" y="506509"/>
                </a:cubicBezTo>
                <a:cubicBezTo>
                  <a:pt x="2965344" y="507585"/>
                  <a:pt x="2959271" y="510704"/>
                  <a:pt x="2952750" y="511271"/>
                </a:cubicBezTo>
                <a:cubicBezTo>
                  <a:pt x="2922659" y="513888"/>
                  <a:pt x="2892425" y="514446"/>
                  <a:pt x="2862263" y="516034"/>
                </a:cubicBezTo>
                <a:cubicBezTo>
                  <a:pt x="2802661" y="496165"/>
                  <a:pt x="2867799" y="516034"/>
                  <a:pt x="2709863" y="516034"/>
                </a:cubicBezTo>
                <a:cubicBezTo>
                  <a:pt x="2689164" y="516034"/>
                  <a:pt x="2668588" y="512859"/>
                  <a:pt x="2647950" y="511271"/>
                </a:cubicBezTo>
                <a:lnTo>
                  <a:pt x="2305050" y="516034"/>
                </a:lnTo>
                <a:cubicBezTo>
                  <a:pt x="2289101" y="516423"/>
                  <a:pt x="2273379" y="520796"/>
                  <a:pt x="2257425" y="520796"/>
                </a:cubicBezTo>
                <a:cubicBezTo>
                  <a:pt x="2200253" y="520796"/>
                  <a:pt x="2143125" y="517621"/>
                  <a:pt x="2085975" y="516034"/>
                </a:cubicBezTo>
                <a:cubicBezTo>
                  <a:pt x="2032000" y="517621"/>
                  <a:pt x="1978048" y="520796"/>
                  <a:pt x="1924050" y="520796"/>
                </a:cubicBezTo>
                <a:cubicBezTo>
                  <a:pt x="1826281" y="520796"/>
                  <a:pt x="1913424" y="516339"/>
                  <a:pt x="1852613" y="511271"/>
                </a:cubicBezTo>
                <a:cubicBezTo>
                  <a:pt x="1822513" y="508763"/>
                  <a:pt x="1792288" y="508096"/>
                  <a:pt x="1762125" y="506509"/>
                </a:cubicBezTo>
                <a:lnTo>
                  <a:pt x="1304925" y="516034"/>
                </a:lnTo>
                <a:cubicBezTo>
                  <a:pt x="1258860" y="516034"/>
                  <a:pt x="1212850" y="512859"/>
                  <a:pt x="1166813" y="511271"/>
                </a:cubicBezTo>
                <a:cubicBezTo>
                  <a:pt x="1121751" y="496252"/>
                  <a:pt x="1161437" y="508059"/>
                  <a:pt x="1057275" y="501746"/>
                </a:cubicBezTo>
                <a:cubicBezTo>
                  <a:pt x="1036615" y="500494"/>
                  <a:pt x="1016000" y="498571"/>
                  <a:pt x="995363" y="496984"/>
                </a:cubicBezTo>
                <a:cubicBezTo>
                  <a:pt x="924802" y="485223"/>
                  <a:pt x="1007764" y="496984"/>
                  <a:pt x="866775" y="496984"/>
                </a:cubicBezTo>
                <a:cubicBezTo>
                  <a:pt x="833400" y="496984"/>
                  <a:pt x="800110" y="493582"/>
                  <a:pt x="766763" y="492221"/>
                </a:cubicBezTo>
                <a:lnTo>
                  <a:pt x="633413" y="487459"/>
                </a:lnTo>
                <a:cubicBezTo>
                  <a:pt x="555283" y="497224"/>
                  <a:pt x="566799" y="496984"/>
                  <a:pt x="442913" y="496984"/>
                </a:cubicBezTo>
                <a:cubicBezTo>
                  <a:pt x="403194" y="496984"/>
                  <a:pt x="363538" y="493809"/>
                  <a:pt x="323850" y="492221"/>
                </a:cubicBezTo>
                <a:cubicBezTo>
                  <a:pt x="277813" y="493809"/>
                  <a:pt x="231803" y="496984"/>
                  <a:pt x="185738" y="496984"/>
                </a:cubicBezTo>
                <a:cubicBezTo>
                  <a:pt x="171362" y="496984"/>
                  <a:pt x="157251" y="492221"/>
                  <a:pt x="142875" y="492221"/>
                </a:cubicBezTo>
                <a:cubicBezTo>
                  <a:pt x="103947" y="492221"/>
                  <a:pt x="78639" y="496636"/>
                  <a:pt x="42863" y="501746"/>
                </a:cubicBezTo>
                <a:cubicBezTo>
                  <a:pt x="16799" y="510434"/>
                  <a:pt x="15330" y="504426"/>
                  <a:pt x="4763" y="525559"/>
                </a:cubicBezTo>
                <a:cubicBezTo>
                  <a:pt x="2518" y="530049"/>
                  <a:pt x="1588" y="535084"/>
                  <a:pt x="0" y="539846"/>
                </a:cubicBezTo>
                <a:cubicBezTo>
                  <a:pt x="1588" y="544609"/>
                  <a:pt x="3545" y="549264"/>
                  <a:pt x="4763" y="554134"/>
                </a:cubicBezTo>
                <a:cubicBezTo>
                  <a:pt x="13419" y="588759"/>
                  <a:pt x="5808" y="568359"/>
                  <a:pt x="14288" y="606521"/>
                </a:cubicBezTo>
                <a:cubicBezTo>
                  <a:pt x="15377" y="611422"/>
                  <a:pt x="17463" y="616046"/>
                  <a:pt x="19050" y="620809"/>
                </a:cubicBezTo>
                <a:cubicBezTo>
                  <a:pt x="20638" y="633509"/>
                  <a:pt x="21523" y="646317"/>
                  <a:pt x="23813" y="658909"/>
                </a:cubicBezTo>
                <a:cubicBezTo>
                  <a:pt x="24711" y="663848"/>
                  <a:pt x="28575" y="668176"/>
                  <a:pt x="28575" y="673196"/>
                </a:cubicBezTo>
                <a:cubicBezTo>
                  <a:pt x="28575" y="707963"/>
                  <a:pt x="22504" y="768551"/>
                  <a:pt x="19050" y="806546"/>
                </a:cubicBezTo>
                <a:lnTo>
                  <a:pt x="28575" y="854171"/>
                </a:lnTo>
                <a:cubicBezTo>
                  <a:pt x="32896" y="875774"/>
                  <a:pt x="29954" y="876780"/>
                  <a:pt x="42863" y="892271"/>
                </a:cubicBezTo>
                <a:cubicBezTo>
                  <a:pt x="47175" y="897445"/>
                  <a:pt x="51546" y="902823"/>
                  <a:pt x="57150" y="906559"/>
                </a:cubicBezTo>
                <a:cubicBezTo>
                  <a:pt x="61327" y="909344"/>
                  <a:pt x="66675" y="909734"/>
                  <a:pt x="71438" y="911321"/>
                </a:cubicBezTo>
                <a:cubicBezTo>
                  <a:pt x="91948" y="904485"/>
                  <a:pt x="105292" y="901279"/>
                  <a:pt x="123825" y="882746"/>
                </a:cubicBezTo>
                <a:cubicBezTo>
                  <a:pt x="130175" y="876396"/>
                  <a:pt x="137031" y="870514"/>
                  <a:pt x="142875" y="863696"/>
                </a:cubicBezTo>
                <a:cubicBezTo>
                  <a:pt x="146600" y="859350"/>
                  <a:pt x="149073" y="854066"/>
                  <a:pt x="152400" y="849409"/>
                </a:cubicBezTo>
                <a:cubicBezTo>
                  <a:pt x="157014" y="842950"/>
                  <a:pt x="162074" y="836818"/>
                  <a:pt x="166688" y="830359"/>
                </a:cubicBezTo>
                <a:cubicBezTo>
                  <a:pt x="175601" y="817882"/>
                  <a:pt x="196517" y="783584"/>
                  <a:pt x="200025" y="777971"/>
                </a:cubicBezTo>
                <a:cubicBezTo>
                  <a:pt x="205346" y="769457"/>
                  <a:pt x="205472" y="758571"/>
                  <a:pt x="209550" y="749396"/>
                </a:cubicBezTo>
                <a:cubicBezTo>
                  <a:pt x="211875" y="744166"/>
                  <a:pt x="216235" y="740079"/>
                  <a:pt x="219075" y="735109"/>
                </a:cubicBezTo>
                <a:cubicBezTo>
                  <a:pt x="222597" y="728945"/>
                  <a:pt x="224340" y="721739"/>
                  <a:pt x="228600" y="716059"/>
                </a:cubicBezTo>
                <a:cubicBezTo>
                  <a:pt x="274634" y="654680"/>
                  <a:pt x="219632" y="743799"/>
                  <a:pt x="266700" y="673196"/>
                </a:cubicBezTo>
                <a:cubicBezTo>
                  <a:pt x="270638" y="667289"/>
                  <a:pt x="272098" y="659923"/>
                  <a:pt x="276225" y="654146"/>
                </a:cubicBezTo>
                <a:cubicBezTo>
                  <a:pt x="280140" y="648665"/>
                  <a:pt x="286130" y="644973"/>
                  <a:pt x="290513" y="639859"/>
                </a:cubicBezTo>
                <a:cubicBezTo>
                  <a:pt x="314144" y="612290"/>
                  <a:pt x="293934" y="628053"/>
                  <a:pt x="319088" y="611284"/>
                </a:cubicBezTo>
                <a:cubicBezTo>
                  <a:pt x="322263" y="604934"/>
                  <a:pt x="323993" y="597624"/>
                  <a:pt x="328613" y="592234"/>
                </a:cubicBezTo>
                <a:cubicBezTo>
                  <a:pt x="333779" y="586207"/>
                  <a:pt x="341204" y="582560"/>
                  <a:pt x="347663" y="577946"/>
                </a:cubicBezTo>
                <a:cubicBezTo>
                  <a:pt x="363819" y="566405"/>
                  <a:pt x="358544" y="569556"/>
                  <a:pt x="376238" y="563659"/>
                </a:cubicBezTo>
                <a:cubicBezTo>
                  <a:pt x="381000" y="560484"/>
                  <a:pt x="384912" y="553012"/>
                  <a:pt x="390525" y="554134"/>
                </a:cubicBezTo>
                <a:cubicBezTo>
                  <a:pt x="400744" y="556178"/>
                  <a:pt x="404296" y="589650"/>
                  <a:pt x="404813" y="592234"/>
                </a:cubicBezTo>
                <a:cubicBezTo>
                  <a:pt x="393330" y="638162"/>
                  <a:pt x="398718" y="608625"/>
                  <a:pt x="404813" y="697009"/>
                </a:cubicBezTo>
                <a:cubicBezTo>
                  <a:pt x="406019" y="714502"/>
                  <a:pt x="407400" y="731997"/>
                  <a:pt x="409575" y="749396"/>
                </a:cubicBezTo>
                <a:cubicBezTo>
                  <a:pt x="411625" y="765798"/>
                  <a:pt x="415606" y="776538"/>
                  <a:pt x="419100" y="792259"/>
                </a:cubicBezTo>
                <a:cubicBezTo>
                  <a:pt x="420856" y="800161"/>
                  <a:pt x="422275" y="808134"/>
                  <a:pt x="423863" y="816071"/>
                </a:cubicBezTo>
                <a:cubicBezTo>
                  <a:pt x="424791" y="827207"/>
                  <a:pt x="421719" y="875840"/>
                  <a:pt x="438150" y="892271"/>
                </a:cubicBezTo>
                <a:cubicBezTo>
                  <a:pt x="444696" y="898817"/>
                  <a:pt x="454113" y="901653"/>
                  <a:pt x="461963" y="906559"/>
                </a:cubicBezTo>
                <a:cubicBezTo>
                  <a:pt x="466817" y="909593"/>
                  <a:pt x="471488" y="912909"/>
                  <a:pt x="476250" y="916084"/>
                </a:cubicBezTo>
                <a:cubicBezTo>
                  <a:pt x="484188" y="914496"/>
                  <a:pt x="493328" y="915811"/>
                  <a:pt x="500063" y="911321"/>
                </a:cubicBezTo>
                <a:cubicBezTo>
                  <a:pt x="535073" y="887981"/>
                  <a:pt x="527884" y="885256"/>
                  <a:pt x="542925" y="858934"/>
                </a:cubicBezTo>
                <a:cubicBezTo>
                  <a:pt x="545765" y="853964"/>
                  <a:pt x="549610" y="849616"/>
                  <a:pt x="552450" y="844646"/>
                </a:cubicBezTo>
                <a:cubicBezTo>
                  <a:pt x="555972" y="838482"/>
                  <a:pt x="558453" y="831760"/>
                  <a:pt x="561975" y="825596"/>
                </a:cubicBezTo>
                <a:cubicBezTo>
                  <a:pt x="564815" y="820626"/>
                  <a:pt x="568720" y="816312"/>
                  <a:pt x="571500" y="811309"/>
                </a:cubicBezTo>
                <a:cubicBezTo>
                  <a:pt x="576672" y="802000"/>
                  <a:pt x="579755" y="791509"/>
                  <a:pt x="585788" y="782734"/>
                </a:cubicBezTo>
                <a:cubicBezTo>
                  <a:pt x="597306" y="765981"/>
                  <a:pt x="611188" y="750984"/>
                  <a:pt x="623888" y="735109"/>
                </a:cubicBezTo>
                <a:cubicBezTo>
                  <a:pt x="627464" y="730639"/>
                  <a:pt x="630086" y="725479"/>
                  <a:pt x="633413" y="720821"/>
                </a:cubicBezTo>
                <a:cubicBezTo>
                  <a:pt x="638026" y="714362"/>
                  <a:pt x="643616" y="708577"/>
                  <a:pt x="647700" y="701771"/>
                </a:cubicBezTo>
                <a:cubicBezTo>
                  <a:pt x="653179" y="692639"/>
                  <a:pt x="656816" y="682505"/>
                  <a:pt x="661988" y="673196"/>
                </a:cubicBezTo>
                <a:cubicBezTo>
                  <a:pt x="665954" y="666057"/>
                  <a:pt x="681894" y="644416"/>
                  <a:pt x="685800" y="639859"/>
                </a:cubicBezTo>
                <a:cubicBezTo>
                  <a:pt x="690183" y="634745"/>
                  <a:pt x="695705" y="630685"/>
                  <a:pt x="700088" y="625571"/>
                </a:cubicBezTo>
                <a:cubicBezTo>
                  <a:pt x="705254" y="619544"/>
                  <a:pt x="709209" y="612547"/>
                  <a:pt x="714375" y="606521"/>
                </a:cubicBezTo>
                <a:cubicBezTo>
                  <a:pt x="725304" y="593771"/>
                  <a:pt x="733849" y="587849"/>
                  <a:pt x="747713" y="577946"/>
                </a:cubicBezTo>
                <a:cubicBezTo>
                  <a:pt x="752370" y="574619"/>
                  <a:pt x="756881" y="570981"/>
                  <a:pt x="762000" y="568421"/>
                </a:cubicBezTo>
                <a:cubicBezTo>
                  <a:pt x="766490" y="566176"/>
                  <a:pt x="771525" y="565246"/>
                  <a:pt x="776288" y="563659"/>
                </a:cubicBezTo>
                <a:cubicBezTo>
                  <a:pt x="784225" y="565246"/>
                  <a:pt x="793072" y="564405"/>
                  <a:pt x="800100" y="568421"/>
                </a:cubicBezTo>
                <a:cubicBezTo>
                  <a:pt x="809692" y="573902"/>
                  <a:pt x="812312" y="593455"/>
                  <a:pt x="814388" y="601759"/>
                </a:cubicBezTo>
                <a:cubicBezTo>
                  <a:pt x="815975" y="614459"/>
                  <a:pt x="819150" y="627060"/>
                  <a:pt x="819150" y="639859"/>
                </a:cubicBezTo>
                <a:cubicBezTo>
                  <a:pt x="819150" y="647953"/>
                  <a:pt x="815334" y="655632"/>
                  <a:pt x="814388" y="663671"/>
                </a:cubicBezTo>
                <a:cubicBezTo>
                  <a:pt x="812154" y="682656"/>
                  <a:pt x="811213" y="701771"/>
                  <a:pt x="809625" y="720821"/>
                </a:cubicBezTo>
                <a:cubicBezTo>
                  <a:pt x="811213" y="752571"/>
                  <a:pt x="814388" y="784281"/>
                  <a:pt x="814388" y="816071"/>
                </a:cubicBezTo>
                <a:cubicBezTo>
                  <a:pt x="814388" y="825727"/>
                  <a:pt x="809625" y="834990"/>
                  <a:pt x="809625" y="844646"/>
                </a:cubicBezTo>
                <a:cubicBezTo>
                  <a:pt x="809625" y="864366"/>
                  <a:pt x="809736" y="882857"/>
                  <a:pt x="823913" y="897034"/>
                </a:cubicBezTo>
                <a:cubicBezTo>
                  <a:pt x="827960" y="901081"/>
                  <a:pt x="833803" y="902895"/>
                  <a:pt x="838200" y="906559"/>
                </a:cubicBezTo>
                <a:cubicBezTo>
                  <a:pt x="843374" y="910871"/>
                  <a:pt x="846235" y="918345"/>
                  <a:pt x="852488" y="920846"/>
                </a:cubicBezTo>
                <a:cubicBezTo>
                  <a:pt x="862910" y="925015"/>
                  <a:pt x="874713" y="924021"/>
                  <a:pt x="885825" y="925609"/>
                </a:cubicBezTo>
                <a:cubicBezTo>
                  <a:pt x="890588" y="924021"/>
                  <a:pt x="895286" y="922225"/>
                  <a:pt x="900113" y="920846"/>
                </a:cubicBezTo>
                <a:cubicBezTo>
                  <a:pt x="906407" y="919048"/>
                  <a:pt x="913309" y="919011"/>
                  <a:pt x="919163" y="916084"/>
                </a:cubicBezTo>
                <a:cubicBezTo>
                  <a:pt x="926263" y="912534"/>
                  <a:pt x="931754" y="906410"/>
                  <a:pt x="938213" y="901796"/>
                </a:cubicBezTo>
                <a:cubicBezTo>
                  <a:pt x="942870" y="898469"/>
                  <a:pt x="948246" y="896100"/>
                  <a:pt x="952500" y="892271"/>
                </a:cubicBezTo>
                <a:cubicBezTo>
                  <a:pt x="964181" y="881758"/>
                  <a:pt x="974725" y="870047"/>
                  <a:pt x="985838" y="858934"/>
                </a:cubicBezTo>
                <a:cubicBezTo>
                  <a:pt x="1003454" y="841318"/>
                  <a:pt x="1001741" y="844080"/>
                  <a:pt x="1019175" y="820834"/>
                </a:cubicBezTo>
                <a:cubicBezTo>
                  <a:pt x="1035648" y="798870"/>
                  <a:pt x="1022407" y="813859"/>
                  <a:pt x="1038225" y="787496"/>
                </a:cubicBezTo>
                <a:cubicBezTo>
                  <a:pt x="1044115" y="777680"/>
                  <a:pt x="1053655" y="769781"/>
                  <a:pt x="1057275" y="758921"/>
                </a:cubicBezTo>
                <a:cubicBezTo>
                  <a:pt x="1060450" y="749396"/>
                  <a:pt x="1062722" y="739521"/>
                  <a:pt x="1066800" y="730346"/>
                </a:cubicBezTo>
                <a:cubicBezTo>
                  <a:pt x="1069125" y="725116"/>
                  <a:pt x="1073485" y="721029"/>
                  <a:pt x="1076325" y="716059"/>
                </a:cubicBezTo>
                <a:cubicBezTo>
                  <a:pt x="1079847" y="709895"/>
                  <a:pt x="1083053" y="703534"/>
                  <a:pt x="1085850" y="697009"/>
                </a:cubicBezTo>
                <a:cubicBezTo>
                  <a:pt x="1087828" y="692395"/>
                  <a:pt x="1088122" y="687080"/>
                  <a:pt x="1090613" y="682721"/>
                </a:cubicBezTo>
                <a:cubicBezTo>
                  <a:pt x="1094551" y="675829"/>
                  <a:pt x="1100286" y="670130"/>
                  <a:pt x="1104900" y="663671"/>
                </a:cubicBezTo>
                <a:cubicBezTo>
                  <a:pt x="1108227" y="659013"/>
                  <a:pt x="1110700" y="653730"/>
                  <a:pt x="1114425" y="649384"/>
                </a:cubicBezTo>
                <a:cubicBezTo>
                  <a:pt x="1120269" y="642566"/>
                  <a:pt x="1127631" y="637152"/>
                  <a:pt x="1133475" y="630334"/>
                </a:cubicBezTo>
                <a:cubicBezTo>
                  <a:pt x="1137200" y="625988"/>
                  <a:pt x="1139171" y="620301"/>
                  <a:pt x="1143000" y="616046"/>
                </a:cubicBezTo>
                <a:cubicBezTo>
                  <a:pt x="1153211" y="604700"/>
                  <a:pt x="1178282" y="578196"/>
                  <a:pt x="1195388" y="568421"/>
                </a:cubicBezTo>
                <a:cubicBezTo>
                  <a:pt x="1199746" y="565930"/>
                  <a:pt x="1204913" y="565246"/>
                  <a:pt x="1209675" y="563659"/>
                </a:cubicBezTo>
                <a:cubicBezTo>
                  <a:pt x="1214438" y="565246"/>
                  <a:pt x="1220043" y="565285"/>
                  <a:pt x="1223963" y="568421"/>
                </a:cubicBezTo>
                <a:cubicBezTo>
                  <a:pt x="1232356" y="575135"/>
                  <a:pt x="1235113" y="587584"/>
                  <a:pt x="1238250" y="596996"/>
                </a:cubicBezTo>
                <a:cubicBezTo>
                  <a:pt x="1236663" y="617634"/>
                  <a:pt x="1235774" y="638337"/>
                  <a:pt x="1233488" y="658909"/>
                </a:cubicBezTo>
                <a:cubicBezTo>
                  <a:pt x="1231894" y="673258"/>
                  <a:pt x="1227088" y="687710"/>
                  <a:pt x="1223963" y="701771"/>
                </a:cubicBezTo>
                <a:cubicBezTo>
                  <a:pt x="1211871" y="756187"/>
                  <a:pt x="1226051" y="698176"/>
                  <a:pt x="1214438" y="744634"/>
                </a:cubicBezTo>
                <a:cubicBezTo>
                  <a:pt x="1216025" y="760509"/>
                  <a:pt x="1219200" y="776305"/>
                  <a:pt x="1219200" y="792259"/>
                </a:cubicBezTo>
                <a:cubicBezTo>
                  <a:pt x="1219200" y="838236"/>
                  <a:pt x="1208315" y="797698"/>
                  <a:pt x="1219200" y="830359"/>
                </a:cubicBezTo>
                <a:cubicBezTo>
                  <a:pt x="1220788" y="844646"/>
                  <a:pt x="1221600" y="859041"/>
                  <a:pt x="1223963" y="873221"/>
                </a:cubicBezTo>
                <a:cubicBezTo>
                  <a:pt x="1224788" y="878173"/>
                  <a:pt x="1224235" y="885264"/>
                  <a:pt x="1228725" y="887509"/>
                </a:cubicBezTo>
                <a:cubicBezTo>
                  <a:pt x="1238765" y="892529"/>
                  <a:pt x="1250906" y="891031"/>
                  <a:pt x="1262063" y="892271"/>
                </a:cubicBezTo>
                <a:cubicBezTo>
                  <a:pt x="1279490" y="894207"/>
                  <a:pt x="1296988" y="895446"/>
                  <a:pt x="1314450" y="897034"/>
                </a:cubicBezTo>
                <a:cubicBezTo>
                  <a:pt x="1331000" y="895379"/>
                  <a:pt x="1370961" y="892431"/>
                  <a:pt x="1390650" y="887509"/>
                </a:cubicBezTo>
                <a:cubicBezTo>
                  <a:pt x="1390659" y="887507"/>
                  <a:pt x="1426365" y="875604"/>
                  <a:pt x="1433513" y="873221"/>
                </a:cubicBezTo>
                <a:cubicBezTo>
                  <a:pt x="1438943" y="871411"/>
                  <a:pt x="1442681" y="866256"/>
                  <a:pt x="1447800" y="863696"/>
                </a:cubicBezTo>
                <a:cubicBezTo>
                  <a:pt x="1452290" y="861451"/>
                  <a:pt x="1457325" y="860521"/>
                  <a:pt x="1462088" y="858934"/>
                </a:cubicBezTo>
                <a:cubicBezTo>
                  <a:pt x="1472401" y="845183"/>
                  <a:pt x="1487609" y="825638"/>
                  <a:pt x="1495425" y="811309"/>
                </a:cubicBezTo>
                <a:cubicBezTo>
                  <a:pt x="1499519" y="803804"/>
                  <a:pt x="1501948" y="795501"/>
                  <a:pt x="1504950" y="787496"/>
                </a:cubicBezTo>
                <a:cubicBezTo>
                  <a:pt x="1506713" y="782796"/>
                  <a:pt x="1507468" y="777699"/>
                  <a:pt x="1509713" y="773209"/>
                </a:cubicBezTo>
                <a:cubicBezTo>
                  <a:pt x="1512273" y="768089"/>
                  <a:pt x="1516063" y="763684"/>
                  <a:pt x="1519238" y="758921"/>
                </a:cubicBezTo>
                <a:cubicBezTo>
                  <a:pt x="1533803" y="715223"/>
                  <a:pt x="1509456" y="783247"/>
                  <a:pt x="1538288" y="725584"/>
                </a:cubicBezTo>
                <a:cubicBezTo>
                  <a:pt x="1565039" y="672083"/>
                  <a:pt x="1514791" y="744211"/>
                  <a:pt x="1557338" y="687484"/>
                </a:cubicBezTo>
                <a:cubicBezTo>
                  <a:pt x="1564623" y="651052"/>
                  <a:pt x="1558199" y="675660"/>
                  <a:pt x="1571625" y="639859"/>
                </a:cubicBezTo>
                <a:cubicBezTo>
                  <a:pt x="1573388" y="635158"/>
                  <a:pt x="1573603" y="629748"/>
                  <a:pt x="1576388" y="625571"/>
                </a:cubicBezTo>
                <a:cubicBezTo>
                  <a:pt x="1580124" y="619967"/>
                  <a:pt x="1585913" y="616046"/>
                  <a:pt x="1590675" y="611284"/>
                </a:cubicBezTo>
                <a:cubicBezTo>
                  <a:pt x="1592680" y="605270"/>
                  <a:pt x="1597861" y="585550"/>
                  <a:pt x="1604963" y="582709"/>
                </a:cubicBezTo>
                <a:cubicBezTo>
                  <a:pt x="1609624" y="580845"/>
                  <a:pt x="1614488" y="585884"/>
                  <a:pt x="1619250" y="587471"/>
                </a:cubicBezTo>
                <a:cubicBezTo>
                  <a:pt x="1622425" y="595409"/>
                  <a:pt x="1628119" y="602760"/>
                  <a:pt x="1628775" y="611284"/>
                </a:cubicBezTo>
                <a:cubicBezTo>
                  <a:pt x="1629757" y="624045"/>
                  <a:pt x="1624013" y="636585"/>
                  <a:pt x="1624013" y="649384"/>
                </a:cubicBezTo>
                <a:cubicBezTo>
                  <a:pt x="1624013" y="660609"/>
                  <a:pt x="1627188" y="671609"/>
                  <a:pt x="1628775" y="682721"/>
                </a:cubicBezTo>
                <a:cubicBezTo>
                  <a:pt x="1627188" y="697009"/>
                  <a:pt x="1624013" y="711208"/>
                  <a:pt x="1624013" y="725584"/>
                </a:cubicBezTo>
                <a:cubicBezTo>
                  <a:pt x="1624013" y="735240"/>
                  <a:pt x="1628775" y="744503"/>
                  <a:pt x="1628775" y="754159"/>
                </a:cubicBezTo>
                <a:cubicBezTo>
                  <a:pt x="1628775" y="765384"/>
                  <a:pt x="1625497" y="776369"/>
                  <a:pt x="1624013" y="787496"/>
                </a:cubicBezTo>
                <a:cubicBezTo>
                  <a:pt x="1622321" y="800183"/>
                  <a:pt x="1620838" y="812896"/>
                  <a:pt x="1619250" y="825596"/>
                </a:cubicBezTo>
                <a:cubicBezTo>
                  <a:pt x="1624028" y="835152"/>
                  <a:pt x="1630728" y="850521"/>
                  <a:pt x="1638300" y="858934"/>
                </a:cubicBezTo>
                <a:cubicBezTo>
                  <a:pt x="1648813" y="870615"/>
                  <a:pt x="1658162" y="884185"/>
                  <a:pt x="1671638" y="892271"/>
                </a:cubicBezTo>
                <a:cubicBezTo>
                  <a:pt x="1679575" y="897034"/>
                  <a:pt x="1687171" y="902419"/>
                  <a:pt x="1695450" y="906559"/>
                </a:cubicBezTo>
                <a:cubicBezTo>
                  <a:pt x="1713384" y="915526"/>
                  <a:pt x="1720123" y="916299"/>
                  <a:pt x="1738313" y="920846"/>
                </a:cubicBezTo>
                <a:cubicBezTo>
                  <a:pt x="1752581" y="917279"/>
                  <a:pt x="1768363" y="914246"/>
                  <a:pt x="1781175" y="906559"/>
                </a:cubicBezTo>
                <a:cubicBezTo>
                  <a:pt x="1789891" y="901329"/>
                  <a:pt x="1797519" y="894404"/>
                  <a:pt x="1804988" y="887509"/>
                </a:cubicBezTo>
                <a:cubicBezTo>
                  <a:pt x="1818185" y="875327"/>
                  <a:pt x="1830388" y="862109"/>
                  <a:pt x="1843088" y="849409"/>
                </a:cubicBezTo>
                <a:cubicBezTo>
                  <a:pt x="1850571" y="841926"/>
                  <a:pt x="1857470" y="824474"/>
                  <a:pt x="1862138" y="816071"/>
                </a:cubicBezTo>
                <a:cubicBezTo>
                  <a:pt x="1866633" y="807979"/>
                  <a:pt x="1871930" y="800351"/>
                  <a:pt x="1876425" y="792259"/>
                </a:cubicBezTo>
                <a:cubicBezTo>
                  <a:pt x="1879873" y="786053"/>
                  <a:pt x="1882012" y="779116"/>
                  <a:pt x="1885950" y="773209"/>
                </a:cubicBezTo>
                <a:cubicBezTo>
                  <a:pt x="1891589" y="764751"/>
                  <a:pt x="1899361" y="757854"/>
                  <a:pt x="1905000" y="749396"/>
                </a:cubicBezTo>
                <a:cubicBezTo>
                  <a:pt x="1908938" y="743489"/>
                  <a:pt x="1911003" y="736510"/>
                  <a:pt x="1914525" y="730346"/>
                </a:cubicBezTo>
                <a:cubicBezTo>
                  <a:pt x="1917365" y="725376"/>
                  <a:pt x="1920875" y="720821"/>
                  <a:pt x="1924050" y="716059"/>
                </a:cubicBezTo>
                <a:lnTo>
                  <a:pt x="1933575" y="677959"/>
                </a:lnTo>
                <a:cubicBezTo>
                  <a:pt x="1935990" y="668301"/>
                  <a:pt x="1939003" y="654180"/>
                  <a:pt x="1943100" y="644621"/>
                </a:cubicBezTo>
                <a:cubicBezTo>
                  <a:pt x="1945897" y="638095"/>
                  <a:pt x="1949742" y="632059"/>
                  <a:pt x="1952625" y="625571"/>
                </a:cubicBezTo>
                <a:cubicBezTo>
                  <a:pt x="1959225" y="610721"/>
                  <a:pt x="1967018" y="582638"/>
                  <a:pt x="1981200" y="573184"/>
                </a:cubicBezTo>
                <a:lnTo>
                  <a:pt x="1995488" y="563659"/>
                </a:lnTo>
                <a:cubicBezTo>
                  <a:pt x="2000250" y="565246"/>
                  <a:pt x="2007530" y="563931"/>
                  <a:pt x="2009775" y="568421"/>
                </a:cubicBezTo>
                <a:cubicBezTo>
                  <a:pt x="2012020" y="572911"/>
                  <a:pt x="2005013" y="577689"/>
                  <a:pt x="2005013" y="582709"/>
                </a:cubicBezTo>
                <a:cubicBezTo>
                  <a:pt x="2005013" y="644244"/>
                  <a:pt x="2009665" y="690923"/>
                  <a:pt x="2014538" y="749396"/>
                </a:cubicBezTo>
                <a:cubicBezTo>
                  <a:pt x="2012950" y="770034"/>
                  <a:pt x="2012061" y="790737"/>
                  <a:pt x="2009775" y="811309"/>
                </a:cubicBezTo>
                <a:cubicBezTo>
                  <a:pt x="2008565" y="822199"/>
                  <a:pt x="2003066" y="842907"/>
                  <a:pt x="2000250" y="854171"/>
                </a:cubicBezTo>
                <a:cubicBezTo>
                  <a:pt x="2001838" y="862109"/>
                  <a:pt x="2003050" y="870131"/>
                  <a:pt x="2005013" y="877984"/>
                </a:cubicBezTo>
                <a:cubicBezTo>
                  <a:pt x="2006231" y="882854"/>
                  <a:pt x="2005690" y="889353"/>
                  <a:pt x="2009775" y="892271"/>
                </a:cubicBezTo>
                <a:cubicBezTo>
                  <a:pt x="2017945" y="898107"/>
                  <a:pt x="2038350" y="901796"/>
                  <a:pt x="2038350" y="901796"/>
                </a:cubicBezTo>
                <a:cubicBezTo>
                  <a:pt x="2049463" y="900209"/>
                  <a:pt x="2060750" y="899558"/>
                  <a:pt x="2071688" y="897034"/>
                </a:cubicBezTo>
                <a:cubicBezTo>
                  <a:pt x="2081471" y="894776"/>
                  <a:pt x="2100263" y="887509"/>
                  <a:pt x="2100263" y="887509"/>
                </a:cubicBezTo>
                <a:cubicBezTo>
                  <a:pt x="2149820" y="837949"/>
                  <a:pt x="2084281" y="905360"/>
                  <a:pt x="2124075" y="858934"/>
                </a:cubicBezTo>
                <a:cubicBezTo>
                  <a:pt x="2129919" y="852116"/>
                  <a:pt x="2137515" y="846896"/>
                  <a:pt x="2143125" y="839884"/>
                </a:cubicBezTo>
                <a:cubicBezTo>
                  <a:pt x="2176683" y="797936"/>
                  <a:pt x="2150500" y="826178"/>
                  <a:pt x="2171700" y="792259"/>
                </a:cubicBezTo>
                <a:cubicBezTo>
                  <a:pt x="2175907" y="785528"/>
                  <a:pt x="2181374" y="779668"/>
                  <a:pt x="2185988" y="773209"/>
                </a:cubicBezTo>
                <a:cubicBezTo>
                  <a:pt x="2189315" y="768551"/>
                  <a:pt x="2192079" y="763500"/>
                  <a:pt x="2195513" y="758921"/>
                </a:cubicBezTo>
                <a:cubicBezTo>
                  <a:pt x="2201612" y="750789"/>
                  <a:pt x="2208925" y="743567"/>
                  <a:pt x="2214563" y="735109"/>
                </a:cubicBezTo>
                <a:cubicBezTo>
                  <a:pt x="2218501" y="729202"/>
                  <a:pt x="2220640" y="722265"/>
                  <a:pt x="2224088" y="716059"/>
                </a:cubicBezTo>
                <a:cubicBezTo>
                  <a:pt x="2229653" y="706041"/>
                  <a:pt x="2240454" y="688383"/>
                  <a:pt x="2247900" y="677959"/>
                </a:cubicBezTo>
                <a:cubicBezTo>
                  <a:pt x="2252514" y="671500"/>
                  <a:pt x="2257574" y="665368"/>
                  <a:pt x="2262188" y="658909"/>
                </a:cubicBezTo>
                <a:cubicBezTo>
                  <a:pt x="2265515" y="654251"/>
                  <a:pt x="2267666" y="648669"/>
                  <a:pt x="2271713" y="644621"/>
                </a:cubicBezTo>
                <a:cubicBezTo>
                  <a:pt x="2278901" y="637433"/>
                  <a:pt x="2287875" y="632265"/>
                  <a:pt x="2295525" y="625571"/>
                </a:cubicBezTo>
                <a:cubicBezTo>
                  <a:pt x="2300594" y="621136"/>
                  <a:pt x="2304699" y="615667"/>
                  <a:pt x="2309813" y="611284"/>
                </a:cubicBezTo>
                <a:cubicBezTo>
                  <a:pt x="2316730" y="605355"/>
                  <a:pt x="2352965" y="579437"/>
                  <a:pt x="2357438" y="577946"/>
                </a:cubicBezTo>
                <a:lnTo>
                  <a:pt x="2371725" y="573184"/>
                </a:lnTo>
                <a:cubicBezTo>
                  <a:pt x="2397948" y="579739"/>
                  <a:pt x="2412030" y="578721"/>
                  <a:pt x="2419350" y="620809"/>
                </a:cubicBezTo>
                <a:cubicBezTo>
                  <a:pt x="2423197" y="642928"/>
                  <a:pt x="2413726" y="665375"/>
                  <a:pt x="2409825" y="687484"/>
                </a:cubicBezTo>
                <a:cubicBezTo>
                  <a:pt x="2408953" y="692428"/>
                  <a:pt x="2406442" y="696944"/>
                  <a:pt x="2405063" y="701771"/>
                </a:cubicBezTo>
                <a:cubicBezTo>
                  <a:pt x="2403265" y="708065"/>
                  <a:pt x="2402098" y="714527"/>
                  <a:pt x="2400300" y="720821"/>
                </a:cubicBezTo>
                <a:cubicBezTo>
                  <a:pt x="2398921" y="725648"/>
                  <a:pt x="2396859" y="730266"/>
                  <a:pt x="2395538" y="735109"/>
                </a:cubicBezTo>
                <a:cubicBezTo>
                  <a:pt x="2392094" y="747739"/>
                  <a:pt x="2389188" y="760509"/>
                  <a:pt x="2386013" y="773209"/>
                </a:cubicBezTo>
                <a:cubicBezTo>
                  <a:pt x="2387600" y="779559"/>
                  <a:pt x="2388977" y="785965"/>
                  <a:pt x="2390775" y="792259"/>
                </a:cubicBezTo>
                <a:cubicBezTo>
                  <a:pt x="2392154" y="797086"/>
                  <a:pt x="2394875" y="801570"/>
                  <a:pt x="2395538" y="806546"/>
                </a:cubicBezTo>
                <a:cubicBezTo>
                  <a:pt x="2398064" y="825494"/>
                  <a:pt x="2392456" y="846264"/>
                  <a:pt x="2400300" y="863696"/>
                </a:cubicBezTo>
                <a:cubicBezTo>
                  <a:pt x="2409332" y="883767"/>
                  <a:pt x="2434010" y="898869"/>
                  <a:pt x="2452688" y="911321"/>
                </a:cubicBezTo>
                <a:cubicBezTo>
                  <a:pt x="2514938" y="864635"/>
                  <a:pt x="2439485" y="924526"/>
                  <a:pt x="2481263" y="882746"/>
                </a:cubicBezTo>
                <a:cubicBezTo>
                  <a:pt x="2488451" y="875558"/>
                  <a:pt x="2497478" y="870449"/>
                  <a:pt x="2505075" y="863696"/>
                </a:cubicBezTo>
                <a:cubicBezTo>
                  <a:pt x="2526603" y="844560"/>
                  <a:pt x="2527060" y="839558"/>
                  <a:pt x="2547938" y="816071"/>
                </a:cubicBezTo>
                <a:cubicBezTo>
                  <a:pt x="2552412" y="811037"/>
                  <a:pt x="2558119" y="807122"/>
                  <a:pt x="2562225" y="801784"/>
                </a:cubicBezTo>
                <a:cubicBezTo>
                  <a:pt x="2574040" y="786425"/>
                  <a:pt x="2584533" y="770091"/>
                  <a:pt x="2595563" y="754159"/>
                </a:cubicBezTo>
                <a:cubicBezTo>
                  <a:pt x="2612614" y="729529"/>
                  <a:pt x="2627784" y="703631"/>
                  <a:pt x="2643188" y="677959"/>
                </a:cubicBezTo>
                <a:cubicBezTo>
                  <a:pt x="2654215" y="659581"/>
                  <a:pt x="2700148" y="616236"/>
                  <a:pt x="2709863" y="606521"/>
                </a:cubicBezTo>
                <a:lnTo>
                  <a:pt x="2733675" y="582709"/>
                </a:lnTo>
                <a:lnTo>
                  <a:pt x="2747963" y="568421"/>
                </a:lnTo>
                <a:cubicBezTo>
                  <a:pt x="2751393" y="569107"/>
                  <a:pt x="2779790" y="573764"/>
                  <a:pt x="2786063" y="577946"/>
                </a:cubicBezTo>
                <a:cubicBezTo>
                  <a:pt x="2799129" y="586657"/>
                  <a:pt x="2803916" y="597380"/>
                  <a:pt x="2809875" y="611284"/>
                </a:cubicBezTo>
                <a:cubicBezTo>
                  <a:pt x="2811853" y="615898"/>
                  <a:pt x="2813050" y="620809"/>
                  <a:pt x="2814638" y="625571"/>
                </a:cubicBezTo>
                <a:cubicBezTo>
                  <a:pt x="2813050" y="647796"/>
                  <a:pt x="2812336" y="670101"/>
                  <a:pt x="2809875" y="692246"/>
                </a:cubicBezTo>
                <a:cubicBezTo>
                  <a:pt x="2809152" y="698751"/>
                  <a:pt x="2805113" y="704751"/>
                  <a:pt x="2805113" y="711296"/>
                </a:cubicBezTo>
                <a:cubicBezTo>
                  <a:pt x="2805113" y="744275"/>
                  <a:pt x="2808972" y="759171"/>
                  <a:pt x="2814638" y="787496"/>
                </a:cubicBezTo>
                <a:cubicBezTo>
                  <a:pt x="2815133" y="792443"/>
                  <a:pt x="2819941" y="851031"/>
                  <a:pt x="2824163" y="863696"/>
                </a:cubicBezTo>
                <a:cubicBezTo>
                  <a:pt x="2825973" y="869126"/>
                  <a:pt x="2829218" y="874408"/>
                  <a:pt x="2833688" y="877984"/>
                </a:cubicBezTo>
                <a:cubicBezTo>
                  <a:pt x="2837608" y="881120"/>
                  <a:pt x="2843148" y="881367"/>
                  <a:pt x="2847975" y="882746"/>
                </a:cubicBezTo>
                <a:cubicBezTo>
                  <a:pt x="2889844" y="894709"/>
                  <a:pt x="2847049" y="880851"/>
                  <a:pt x="2881313" y="892271"/>
                </a:cubicBezTo>
                <a:cubicBezTo>
                  <a:pt x="2896412" y="882205"/>
                  <a:pt x="2916020" y="870481"/>
                  <a:pt x="2924175" y="854171"/>
                </a:cubicBezTo>
                <a:cubicBezTo>
                  <a:pt x="2927350" y="847821"/>
                  <a:pt x="2929937" y="841141"/>
                  <a:pt x="2933700" y="835121"/>
                </a:cubicBezTo>
                <a:cubicBezTo>
                  <a:pt x="2937907" y="828390"/>
                  <a:pt x="2943374" y="822530"/>
                  <a:pt x="2947988" y="816071"/>
                </a:cubicBezTo>
                <a:cubicBezTo>
                  <a:pt x="2951315" y="811414"/>
                  <a:pt x="2954338" y="806546"/>
                  <a:pt x="2957513" y="801784"/>
                </a:cubicBezTo>
                <a:lnTo>
                  <a:pt x="2971800" y="758921"/>
                </a:lnTo>
                <a:lnTo>
                  <a:pt x="3000375" y="701771"/>
                </a:lnTo>
                <a:cubicBezTo>
                  <a:pt x="3004116" y="694289"/>
                  <a:pt x="3020593" y="673467"/>
                  <a:pt x="3024188" y="668434"/>
                </a:cubicBezTo>
                <a:cubicBezTo>
                  <a:pt x="3027515" y="663776"/>
                  <a:pt x="3029910" y="658424"/>
                  <a:pt x="3033713" y="654146"/>
                </a:cubicBezTo>
                <a:cubicBezTo>
                  <a:pt x="3042662" y="644078"/>
                  <a:pt x="3052763" y="635096"/>
                  <a:pt x="3062288" y="625571"/>
                </a:cubicBezTo>
                <a:lnTo>
                  <a:pt x="3090863" y="596996"/>
                </a:lnTo>
                <a:cubicBezTo>
                  <a:pt x="3094413" y="593446"/>
                  <a:pt x="3100388" y="593821"/>
                  <a:pt x="3105150" y="592234"/>
                </a:cubicBezTo>
                <a:cubicBezTo>
                  <a:pt x="3130405" y="566979"/>
                  <a:pt x="3107145" y="587227"/>
                  <a:pt x="3138488" y="568421"/>
                </a:cubicBezTo>
                <a:cubicBezTo>
                  <a:pt x="3148304" y="562531"/>
                  <a:pt x="3167063" y="549371"/>
                  <a:pt x="3167063" y="549371"/>
                </a:cubicBezTo>
                <a:cubicBezTo>
                  <a:pt x="3173413" y="558896"/>
                  <a:pt x="3181862" y="567317"/>
                  <a:pt x="3186113" y="577946"/>
                </a:cubicBezTo>
                <a:cubicBezTo>
                  <a:pt x="3198069" y="607836"/>
                  <a:pt x="3193565" y="593465"/>
                  <a:pt x="3200400" y="620809"/>
                </a:cubicBezTo>
                <a:cubicBezTo>
                  <a:pt x="3198813" y="647796"/>
                  <a:pt x="3195638" y="674737"/>
                  <a:pt x="3195638" y="701771"/>
                </a:cubicBezTo>
                <a:cubicBezTo>
                  <a:pt x="3195638" y="711427"/>
                  <a:pt x="3199202" y="720764"/>
                  <a:pt x="3200400" y="730346"/>
                </a:cubicBezTo>
                <a:cubicBezTo>
                  <a:pt x="3209680" y="804584"/>
                  <a:pt x="3200152" y="752910"/>
                  <a:pt x="3209925" y="801784"/>
                </a:cubicBezTo>
                <a:cubicBezTo>
                  <a:pt x="3213535" y="848715"/>
                  <a:pt x="3218540" y="863484"/>
                  <a:pt x="3209925" y="906559"/>
                </a:cubicBezTo>
                <a:cubicBezTo>
                  <a:pt x="3207956" y="916404"/>
                  <a:pt x="3210304" y="933484"/>
                  <a:pt x="3200400" y="935134"/>
                </a:cubicBezTo>
                <a:cubicBezTo>
                  <a:pt x="3159200" y="942000"/>
                  <a:pt x="3181407" y="938698"/>
                  <a:pt x="3133725" y="944659"/>
                </a:cubicBezTo>
                <a:cubicBezTo>
                  <a:pt x="3092450" y="943071"/>
                  <a:pt x="3051130" y="942395"/>
                  <a:pt x="3009900" y="939896"/>
                </a:cubicBezTo>
                <a:cubicBezTo>
                  <a:pt x="2998695" y="939217"/>
                  <a:pt x="2987788" y="935134"/>
                  <a:pt x="2976563" y="935134"/>
                </a:cubicBezTo>
                <a:cubicBezTo>
                  <a:pt x="2941602" y="935134"/>
                  <a:pt x="2906713" y="938309"/>
                  <a:pt x="2871788" y="939896"/>
                </a:cubicBezTo>
                <a:cubicBezTo>
                  <a:pt x="2851694" y="946594"/>
                  <a:pt x="2846329" y="949421"/>
                  <a:pt x="2819400" y="949421"/>
                </a:cubicBezTo>
                <a:cubicBezTo>
                  <a:pt x="2803446" y="949421"/>
                  <a:pt x="2787650" y="946246"/>
                  <a:pt x="2771775" y="944659"/>
                </a:cubicBezTo>
                <a:lnTo>
                  <a:pt x="2595563" y="949421"/>
                </a:lnTo>
                <a:cubicBezTo>
                  <a:pt x="2581201" y="950045"/>
                  <a:pt x="2567026" y="952990"/>
                  <a:pt x="2552700" y="954184"/>
                </a:cubicBezTo>
                <a:cubicBezTo>
                  <a:pt x="2528917" y="956166"/>
                  <a:pt x="2505075" y="957359"/>
                  <a:pt x="2481263" y="958946"/>
                </a:cubicBezTo>
                <a:lnTo>
                  <a:pt x="2214563" y="954184"/>
                </a:lnTo>
                <a:cubicBezTo>
                  <a:pt x="2010463" y="954184"/>
                  <a:pt x="2116935" y="967450"/>
                  <a:pt x="2024063" y="954184"/>
                </a:cubicBezTo>
                <a:cubicBezTo>
                  <a:pt x="1969963" y="965003"/>
                  <a:pt x="2033069" y="955310"/>
                  <a:pt x="1971675" y="954184"/>
                </a:cubicBezTo>
                <a:lnTo>
                  <a:pt x="1481138" y="949421"/>
                </a:lnTo>
                <a:cubicBezTo>
                  <a:pt x="1446213" y="947834"/>
                  <a:pt x="1411324" y="944659"/>
                  <a:pt x="1376363" y="944659"/>
                </a:cubicBezTo>
                <a:cubicBezTo>
                  <a:pt x="1352891" y="944659"/>
                  <a:pt x="1298371" y="951208"/>
                  <a:pt x="1271588" y="954184"/>
                </a:cubicBezTo>
                <a:cubicBezTo>
                  <a:pt x="1263650" y="952596"/>
                  <a:pt x="1255870" y="949421"/>
                  <a:pt x="1247775" y="949421"/>
                </a:cubicBezTo>
                <a:cubicBezTo>
                  <a:pt x="1241230" y="949421"/>
                  <a:pt x="1235220" y="953372"/>
                  <a:pt x="1228725" y="954184"/>
                </a:cubicBezTo>
                <a:cubicBezTo>
                  <a:pt x="1209757" y="956555"/>
                  <a:pt x="1190625" y="957359"/>
                  <a:pt x="1171575" y="958946"/>
                </a:cubicBezTo>
                <a:lnTo>
                  <a:pt x="800100" y="954184"/>
                </a:lnTo>
                <a:cubicBezTo>
                  <a:pt x="578956" y="954184"/>
                  <a:pt x="748962" y="964903"/>
                  <a:pt x="609600" y="954184"/>
                </a:cubicBezTo>
                <a:cubicBezTo>
                  <a:pt x="573101" y="963308"/>
                  <a:pt x="576285" y="963709"/>
                  <a:pt x="519113" y="963709"/>
                </a:cubicBezTo>
                <a:cubicBezTo>
                  <a:pt x="449245" y="963709"/>
                  <a:pt x="379413" y="960534"/>
                  <a:pt x="309563" y="958946"/>
                </a:cubicBezTo>
                <a:cubicBezTo>
                  <a:pt x="279400" y="957359"/>
                  <a:pt x="249279" y="954184"/>
                  <a:pt x="219075" y="954184"/>
                </a:cubicBezTo>
                <a:cubicBezTo>
                  <a:pt x="147766" y="954184"/>
                  <a:pt x="200150" y="964930"/>
                  <a:pt x="157163" y="954184"/>
                </a:cubicBezTo>
                <a:cubicBezTo>
                  <a:pt x="112915" y="965245"/>
                  <a:pt x="167924" y="954184"/>
                  <a:pt x="109538" y="954184"/>
                </a:cubicBezTo>
                <a:cubicBezTo>
                  <a:pt x="99617" y="954184"/>
                  <a:pt x="69658" y="959540"/>
                  <a:pt x="57150" y="963709"/>
                </a:cubicBezTo>
                <a:cubicBezTo>
                  <a:pt x="49040" y="966412"/>
                  <a:pt x="41275" y="970059"/>
                  <a:pt x="33338" y="973234"/>
                </a:cubicBezTo>
                <a:cubicBezTo>
                  <a:pt x="30163" y="977996"/>
                  <a:pt x="26373" y="982402"/>
                  <a:pt x="23813" y="987521"/>
                </a:cubicBezTo>
                <a:cubicBezTo>
                  <a:pt x="12233" y="1010681"/>
                  <a:pt x="21573" y="1032077"/>
                  <a:pt x="23813" y="1058959"/>
                </a:cubicBezTo>
                <a:cubicBezTo>
                  <a:pt x="19023" y="1092483"/>
                  <a:pt x="17720" y="1099125"/>
                  <a:pt x="14288" y="1135159"/>
                </a:cubicBezTo>
                <a:cubicBezTo>
                  <a:pt x="7372" y="1207782"/>
                  <a:pt x="13901" y="1170428"/>
                  <a:pt x="4763" y="1216121"/>
                </a:cubicBezTo>
                <a:cubicBezTo>
                  <a:pt x="6350" y="1230409"/>
                  <a:pt x="6513" y="1244928"/>
                  <a:pt x="9525" y="1258984"/>
                </a:cubicBezTo>
                <a:cubicBezTo>
                  <a:pt x="13868" y="1279253"/>
                  <a:pt x="21720" y="1283567"/>
                  <a:pt x="28575" y="1301846"/>
                </a:cubicBezTo>
                <a:cubicBezTo>
                  <a:pt x="34664" y="1318084"/>
                  <a:pt x="29026" y="1325884"/>
                  <a:pt x="47625" y="1335184"/>
                </a:cubicBezTo>
                <a:cubicBezTo>
                  <a:pt x="54865" y="1338804"/>
                  <a:pt x="63500" y="1338359"/>
                  <a:pt x="71438" y="1339946"/>
                </a:cubicBezTo>
                <a:cubicBezTo>
                  <a:pt x="77788" y="1336771"/>
                  <a:pt x="84711" y="1334547"/>
                  <a:pt x="90488" y="1330421"/>
                </a:cubicBezTo>
                <a:cubicBezTo>
                  <a:pt x="95968" y="1326506"/>
                  <a:pt x="99601" y="1320446"/>
                  <a:pt x="104775" y="1316134"/>
                </a:cubicBezTo>
                <a:cubicBezTo>
                  <a:pt x="109172" y="1312470"/>
                  <a:pt x="114300" y="1309784"/>
                  <a:pt x="119063" y="1306609"/>
                </a:cubicBezTo>
                <a:cubicBezTo>
                  <a:pt x="138475" y="1277490"/>
                  <a:pt x="116844" y="1307914"/>
                  <a:pt x="147638" y="1273271"/>
                </a:cubicBezTo>
                <a:cubicBezTo>
                  <a:pt x="169773" y="1248370"/>
                  <a:pt x="161326" y="1256013"/>
                  <a:pt x="176213" y="1235171"/>
                </a:cubicBezTo>
                <a:cubicBezTo>
                  <a:pt x="180826" y="1228712"/>
                  <a:pt x="186239" y="1222817"/>
                  <a:pt x="190500" y="1216121"/>
                </a:cubicBezTo>
                <a:cubicBezTo>
                  <a:pt x="197371" y="1205323"/>
                  <a:pt x="202842" y="1193684"/>
                  <a:pt x="209550" y="1182784"/>
                </a:cubicBezTo>
                <a:cubicBezTo>
                  <a:pt x="215550" y="1173035"/>
                  <a:pt x="222250" y="1163734"/>
                  <a:pt x="228600" y="1154209"/>
                </a:cubicBezTo>
                <a:cubicBezTo>
                  <a:pt x="231775" y="1149446"/>
                  <a:pt x="234549" y="1144391"/>
                  <a:pt x="238125" y="1139921"/>
                </a:cubicBezTo>
                <a:lnTo>
                  <a:pt x="257175" y="1116109"/>
                </a:lnTo>
                <a:cubicBezTo>
                  <a:pt x="266884" y="1086984"/>
                  <a:pt x="254621" y="1116672"/>
                  <a:pt x="280988" y="1082771"/>
                </a:cubicBezTo>
                <a:cubicBezTo>
                  <a:pt x="299262" y="1059276"/>
                  <a:pt x="290858" y="1056267"/>
                  <a:pt x="314325" y="1035146"/>
                </a:cubicBezTo>
                <a:cubicBezTo>
                  <a:pt x="322834" y="1027488"/>
                  <a:pt x="333375" y="1022446"/>
                  <a:pt x="342900" y="1016096"/>
                </a:cubicBezTo>
                <a:lnTo>
                  <a:pt x="357188" y="1006571"/>
                </a:lnTo>
                <a:cubicBezTo>
                  <a:pt x="368300" y="1008159"/>
                  <a:pt x="379518" y="1009133"/>
                  <a:pt x="390525" y="1011334"/>
                </a:cubicBezTo>
                <a:cubicBezTo>
                  <a:pt x="395448" y="1012319"/>
                  <a:pt x="401677" y="1012176"/>
                  <a:pt x="404813" y="1016096"/>
                </a:cubicBezTo>
                <a:cubicBezTo>
                  <a:pt x="408902" y="1021207"/>
                  <a:pt x="407988" y="1028796"/>
                  <a:pt x="409575" y="1035146"/>
                </a:cubicBezTo>
                <a:cubicBezTo>
                  <a:pt x="407988" y="1068484"/>
                  <a:pt x="407191" y="1101868"/>
                  <a:pt x="404813" y="1135159"/>
                </a:cubicBezTo>
                <a:cubicBezTo>
                  <a:pt x="404013" y="1146356"/>
                  <a:pt x="400050" y="1157271"/>
                  <a:pt x="400050" y="1168496"/>
                </a:cubicBezTo>
                <a:cubicBezTo>
                  <a:pt x="400050" y="1195530"/>
                  <a:pt x="402471" y="1222526"/>
                  <a:pt x="404813" y="1249459"/>
                </a:cubicBezTo>
                <a:cubicBezTo>
                  <a:pt x="406991" y="1274501"/>
                  <a:pt x="410963" y="1278220"/>
                  <a:pt x="414338" y="1301846"/>
                </a:cubicBezTo>
                <a:cubicBezTo>
                  <a:pt x="416371" y="1316077"/>
                  <a:pt x="414187" y="1331199"/>
                  <a:pt x="419100" y="1344709"/>
                </a:cubicBezTo>
                <a:cubicBezTo>
                  <a:pt x="421056" y="1350088"/>
                  <a:pt x="428418" y="1351394"/>
                  <a:pt x="433388" y="1354234"/>
                </a:cubicBezTo>
                <a:cubicBezTo>
                  <a:pt x="452759" y="1365303"/>
                  <a:pt x="450652" y="1363313"/>
                  <a:pt x="471488" y="1368521"/>
                </a:cubicBezTo>
                <a:cubicBezTo>
                  <a:pt x="472320" y="1368382"/>
                  <a:pt x="520543" y="1360662"/>
                  <a:pt x="523875" y="1358996"/>
                </a:cubicBezTo>
                <a:cubicBezTo>
                  <a:pt x="529899" y="1355984"/>
                  <a:pt x="533728" y="1349778"/>
                  <a:pt x="538163" y="1344709"/>
                </a:cubicBezTo>
                <a:cubicBezTo>
                  <a:pt x="562514" y="1316880"/>
                  <a:pt x="563392" y="1310597"/>
                  <a:pt x="585788" y="1273271"/>
                </a:cubicBezTo>
                <a:cubicBezTo>
                  <a:pt x="589441" y="1267183"/>
                  <a:pt x="591187" y="1259998"/>
                  <a:pt x="595313" y="1254221"/>
                </a:cubicBezTo>
                <a:cubicBezTo>
                  <a:pt x="599228" y="1248741"/>
                  <a:pt x="605465" y="1245250"/>
                  <a:pt x="609600" y="1239934"/>
                </a:cubicBezTo>
                <a:cubicBezTo>
                  <a:pt x="616628" y="1230898"/>
                  <a:pt x="622300" y="1220884"/>
                  <a:pt x="628650" y="1211359"/>
                </a:cubicBezTo>
                <a:lnTo>
                  <a:pt x="647700" y="1182784"/>
                </a:lnTo>
                <a:cubicBezTo>
                  <a:pt x="670146" y="1149114"/>
                  <a:pt x="641978" y="1190794"/>
                  <a:pt x="671513" y="1149446"/>
                </a:cubicBezTo>
                <a:cubicBezTo>
                  <a:pt x="706363" y="1100658"/>
                  <a:pt x="648590" y="1178425"/>
                  <a:pt x="695325" y="1116109"/>
                </a:cubicBezTo>
                <a:cubicBezTo>
                  <a:pt x="704984" y="1087135"/>
                  <a:pt x="693785" y="1116552"/>
                  <a:pt x="709613" y="1087534"/>
                </a:cubicBezTo>
                <a:cubicBezTo>
                  <a:pt x="745869" y="1021065"/>
                  <a:pt x="711042" y="1075865"/>
                  <a:pt x="747713" y="1020859"/>
                </a:cubicBezTo>
                <a:cubicBezTo>
                  <a:pt x="753282" y="1012505"/>
                  <a:pt x="766763" y="1014509"/>
                  <a:pt x="776288" y="1011334"/>
                </a:cubicBezTo>
                <a:lnTo>
                  <a:pt x="790575" y="1006571"/>
                </a:lnTo>
                <a:cubicBezTo>
                  <a:pt x="800100" y="1008159"/>
                  <a:pt x="810513" y="1007016"/>
                  <a:pt x="819150" y="1011334"/>
                </a:cubicBezTo>
                <a:cubicBezTo>
                  <a:pt x="836059" y="1019788"/>
                  <a:pt x="825705" y="1037783"/>
                  <a:pt x="823913" y="1049434"/>
                </a:cubicBezTo>
                <a:cubicBezTo>
                  <a:pt x="815907" y="1101473"/>
                  <a:pt x="825361" y="1072006"/>
                  <a:pt x="809625" y="1111346"/>
                </a:cubicBezTo>
                <a:cubicBezTo>
                  <a:pt x="811213" y="1122459"/>
                  <a:pt x="814388" y="1133458"/>
                  <a:pt x="814388" y="1144684"/>
                </a:cubicBezTo>
                <a:cubicBezTo>
                  <a:pt x="814388" y="1166569"/>
                  <a:pt x="810727" y="1174716"/>
                  <a:pt x="804863" y="1192309"/>
                </a:cubicBezTo>
                <a:cubicBezTo>
                  <a:pt x="818667" y="1233724"/>
                  <a:pt x="798944" y="1170702"/>
                  <a:pt x="814388" y="1268509"/>
                </a:cubicBezTo>
                <a:cubicBezTo>
                  <a:pt x="815954" y="1278426"/>
                  <a:pt x="823913" y="1297084"/>
                  <a:pt x="823913" y="1297084"/>
                </a:cubicBezTo>
                <a:cubicBezTo>
                  <a:pt x="825500" y="1308196"/>
                  <a:pt x="824116" y="1320163"/>
                  <a:pt x="828675" y="1330421"/>
                </a:cubicBezTo>
                <a:cubicBezTo>
                  <a:pt x="831000" y="1335652"/>
                  <a:pt x="837254" y="1339538"/>
                  <a:pt x="842963" y="1339946"/>
                </a:cubicBezTo>
                <a:cubicBezTo>
                  <a:pt x="860453" y="1341195"/>
                  <a:pt x="877888" y="1336771"/>
                  <a:pt x="895350" y="1335184"/>
                </a:cubicBezTo>
                <a:cubicBezTo>
                  <a:pt x="901700" y="1327246"/>
                  <a:pt x="908614" y="1319729"/>
                  <a:pt x="914400" y="1311371"/>
                </a:cubicBezTo>
                <a:cubicBezTo>
                  <a:pt x="922925" y="1299057"/>
                  <a:pt x="929227" y="1285252"/>
                  <a:pt x="938213" y="1273271"/>
                </a:cubicBezTo>
                <a:lnTo>
                  <a:pt x="952500" y="1254221"/>
                </a:lnTo>
                <a:cubicBezTo>
                  <a:pt x="962988" y="1222763"/>
                  <a:pt x="954181" y="1243897"/>
                  <a:pt x="990600" y="1197071"/>
                </a:cubicBezTo>
                <a:cubicBezTo>
                  <a:pt x="1006656" y="1176427"/>
                  <a:pt x="992789" y="1187717"/>
                  <a:pt x="1014413" y="1168496"/>
                </a:cubicBezTo>
                <a:cubicBezTo>
                  <a:pt x="1023680" y="1160259"/>
                  <a:pt x="1034221" y="1153451"/>
                  <a:pt x="1042988" y="1144684"/>
                </a:cubicBezTo>
                <a:cubicBezTo>
                  <a:pt x="1047035" y="1140637"/>
                  <a:pt x="1048663" y="1134631"/>
                  <a:pt x="1052513" y="1130396"/>
                </a:cubicBezTo>
                <a:cubicBezTo>
                  <a:pt x="1064594" y="1117106"/>
                  <a:pt x="1082581" y="1108360"/>
                  <a:pt x="1090613" y="1092296"/>
                </a:cubicBezTo>
                <a:cubicBezTo>
                  <a:pt x="1096963" y="1079596"/>
                  <a:pt x="1101787" y="1066010"/>
                  <a:pt x="1109663" y="1054196"/>
                </a:cubicBezTo>
                <a:cubicBezTo>
                  <a:pt x="1112838" y="1049434"/>
                  <a:pt x="1114842" y="1043634"/>
                  <a:pt x="1119188" y="1039909"/>
                </a:cubicBezTo>
                <a:cubicBezTo>
                  <a:pt x="1126216" y="1033885"/>
                  <a:pt x="1134908" y="1030117"/>
                  <a:pt x="1143000" y="1025621"/>
                </a:cubicBezTo>
                <a:cubicBezTo>
                  <a:pt x="1166161" y="1012753"/>
                  <a:pt x="1155583" y="1019117"/>
                  <a:pt x="1176338" y="1011334"/>
                </a:cubicBezTo>
                <a:cubicBezTo>
                  <a:pt x="1184343" y="1008332"/>
                  <a:pt x="1192213" y="1004984"/>
                  <a:pt x="1200150" y="1001809"/>
                </a:cubicBezTo>
                <a:cubicBezTo>
                  <a:pt x="1211263" y="1003396"/>
                  <a:pt x="1223448" y="1001551"/>
                  <a:pt x="1233488" y="1006571"/>
                </a:cubicBezTo>
                <a:cubicBezTo>
                  <a:pt x="1237978" y="1008816"/>
                  <a:pt x="1238250" y="1015839"/>
                  <a:pt x="1238250" y="1020859"/>
                </a:cubicBezTo>
                <a:cubicBezTo>
                  <a:pt x="1238250" y="1028953"/>
                  <a:pt x="1235308" y="1036784"/>
                  <a:pt x="1233488" y="1044671"/>
                </a:cubicBezTo>
                <a:cubicBezTo>
                  <a:pt x="1225431" y="1079584"/>
                  <a:pt x="1227073" y="1073442"/>
                  <a:pt x="1219200" y="1097059"/>
                </a:cubicBezTo>
                <a:cubicBezTo>
                  <a:pt x="1221604" y="1125906"/>
                  <a:pt x="1228725" y="1206574"/>
                  <a:pt x="1228725" y="1230409"/>
                </a:cubicBezTo>
                <a:cubicBezTo>
                  <a:pt x="1228725" y="1240065"/>
                  <a:pt x="1225550" y="1249459"/>
                  <a:pt x="1223963" y="1258984"/>
                </a:cubicBezTo>
                <a:cubicBezTo>
                  <a:pt x="1225550" y="1263746"/>
                  <a:pt x="1227900" y="1268319"/>
                  <a:pt x="1228725" y="1273271"/>
                </a:cubicBezTo>
                <a:cubicBezTo>
                  <a:pt x="1231088" y="1287451"/>
                  <a:pt x="1230001" y="1302188"/>
                  <a:pt x="1233488" y="1316134"/>
                </a:cubicBezTo>
                <a:cubicBezTo>
                  <a:pt x="1234876" y="1321687"/>
                  <a:pt x="1240173" y="1325451"/>
                  <a:pt x="1243013" y="1330421"/>
                </a:cubicBezTo>
                <a:cubicBezTo>
                  <a:pt x="1259730" y="1359675"/>
                  <a:pt x="1243553" y="1340485"/>
                  <a:pt x="1266825" y="1363759"/>
                </a:cubicBezTo>
                <a:cubicBezTo>
                  <a:pt x="1277938" y="1362171"/>
                  <a:pt x="1289801" y="1363314"/>
                  <a:pt x="1300163" y="1358996"/>
                </a:cubicBezTo>
                <a:cubicBezTo>
                  <a:pt x="1313306" y="1353520"/>
                  <a:pt x="1332408" y="1330186"/>
                  <a:pt x="1343025" y="1320896"/>
                </a:cubicBezTo>
                <a:cubicBezTo>
                  <a:pt x="1348999" y="1315669"/>
                  <a:pt x="1356462" y="1312222"/>
                  <a:pt x="1362075" y="1306609"/>
                </a:cubicBezTo>
                <a:cubicBezTo>
                  <a:pt x="1367688" y="1300996"/>
                  <a:pt x="1371090" y="1293492"/>
                  <a:pt x="1376363" y="1287559"/>
                </a:cubicBezTo>
                <a:cubicBezTo>
                  <a:pt x="1383821" y="1279169"/>
                  <a:pt x="1392717" y="1272136"/>
                  <a:pt x="1400175" y="1263746"/>
                </a:cubicBezTo>
                <a:cubicBezTo>
                  <a:pt x="1405448" y="1257813"/>
                  <a:pt x="1409911" y="1251199"/>
                  <a:pt x="1414463" y="1244696"/>
                </a:cubicBezTo>
                <a:cubicBezTo>
                  <a:pt x="1421028" y="1235318"/>
                  <a:pt x="1425418" y="1224216"/>
                  <a:pt x="1433513" y="1216121"/>
                </a:cubicBezTo>
                <a:cubicBezTo>
                  <a:pt x="1451847" y="1197787"/>
                  <a:pt x="1444064" y="1207438"/>
                  <a:pt x="1457325" y="1187546"/>
                </a:cubicBezTo>
                <a:cubicBezTo>
                  <a:pt x="1458913" y="1181196"/>
                  <a:pt x="1459510" y="1174512"/>
                  <a:pt x="1462088" y="1168496"/>
                </a:cubicBezTo>
                <a:cubicBezTo>
                  <a:pt x="1464343" y="1163235"/>
                  <a:pt x="1468286" y="1158867"/>
                  <a:pt x="1471613" y="1154209"/>
                </a:cubicBezTo>
                <a:cubicBezTo>
                  <a:pt x="1501461" y="1112421"/>
                  <a:pt x="1470512" y="1155494"/>
                  <a:pt x="1500188" y="1120871"/>
                </a:cubicBezTo>
                <a:cubicBezTo>
                  <a:pt x="1543084" y="1070825"/>
                  <a:pt x="1489147" y="1131564"/>
                  <a:pt x="1524000" y="1082771"/>
                </a:cubicBezTo>
                <a:cubicBezTo>
                  <a:pt x="1527915" y="1077290"/>
                  <a:pt x="1534153" y="1073800"/>
                  <a:pt x="1538288" y="1068484"/>
                </a:cubicBezTo>
                <a:cubicBezTo>
                  <a:pt x="1571125" y="1026266"/>
                  <a:pt x="1541673" y="1051658"/>
                  <a:pt x="1576388" y="1025621"/>
                </a:cubicBezTo>
                <a:cubicBezTo>
                  <a:pt x="1605044" y="1029203"/>
                  <a:pt x="1613924" y="1022395"/>
                  <a:pt x="1628775" y="1044671"/>
                </a:cubicBezTo>
                <a:cubicBezTo>
                  <a:pt x="1631560" y="1048848"/>
                  <a:pt x="1631950" y="1054196"/>
                  <a:pt x="1633538" y="1058959"/>
                </a:cubicBezTo>
                <a:cubicBezTo>
                  <a:pt x="1631950" y="1068484"/>
                  <a:pt x="1630870" y="1078108"/>
                  <a:pt x="1628775" y="1087534"/>
                </a:cubicBezTo>
                <a:cubicBezTo>
                  <a:pt x="1627686" y="1092434"/>
                  <a:pt x="1625392" y="1096994"/>
                  <a:pt x="1624013" y="1101821"/>
                </a:cubicBezTo>
                <a:cubicBezTo>
                  <a:pt x="1622215" y="1108115"/>
                  <a:pt x="1621131" y="1114602"/>
                  <a:pt x="1619250" y="1120871"/>
                </a:cubicBezTo>
                <a:cubicBezTo>
                  <a:pt x="1616365" y="1130488"/>
                  <a:pt x="1609725" y="1149446"/>
                  <a:pt x="1609725" y="1149446"/>
                </a:cubicBezTo>
                <a:cubicBezTo>
                  <a:pt x="1611313" y="1158971"/>
                  <a:pt x="1613212" y="1168449"/>
                  <a:pt x="1614488" y="1178021"/>
                </a:cubicBezTo>
                <a:cubicBezTo>
                  <a:pt x="1616388" y="1192270"/>
                  <a:pt x="1616238" y="1206828"/>
                  <a:pt x="1619250" y="1220884"/>
                </a:cubicBezTo>
                <a:cubicBezTo>
                  <a:pt x="1621041" y="1229243"/>
                  <a:pt x="1625600" y="1236759"/>
                  <a:pt x="1628775" y="1244696"/>
                </a:cubicBezTo>
                <a:cubicBezTo>
                  <a:pt x="1621849" y="1279332"/>
                  <a:pt x="1623003" y="1257686"/>
                  <a:pt x="1628775" y="1292321"/>
                </a:cubicBezTo>
                <a:cubicBezTo>
                  <a:pt x="1630620" y="1303394"/>
                  <a:pt x="1630312" y="1314907"/>
                  <a:pt x="1633538" y="1325659"/>
                </a:cubicBezTo>
                <a:cubicBezTo>
                  <a:pt x="1635734" y="1332979"/>
                  <a:pt x="1652037" y="1350692"/>
                  <a:pt x="1657350" y="1354234"/>
                </a:cubicBezTo>
                <a:cubicBezTo>
                  <a:pt x="1665164" y="1359443"/>
                  <a:pt x="1696761" y="1363184"/>
                  <a:pt x="1700213" y="1363759"/>
                </a:cubicBezTo>
                <a:cubicBezTo>
                  <a:pt x="1736687" y="1354640"/>
                  <a:pt x="1714635" y="1363624"/>
                  <a:pt x="1757363" y="1320896"/>
                </a:cubicBezTo>
                <a:cubicBezTo>
                  <a:pt x="1761410" y="1316849"/>
                  <a:pt x="1767304" y="1315096"/>
                  <a:pt x="1771650" y="1311371"/>
                </a:cubicBezTo>
                <a:cubicBezTo>
                  <a:pt x="1778468" y="1305527"/>
                  <a:pt x="1784856" y="1299139"/>
                  <a:pt x="1790700" y="1292321"/>
                </a:cubicBezTo>
                <a:cubicBezTo>
                  <a:pt x="1797353" y="1284559"/>
                  <a:pt x="1810229" y="1259933"/>
                  <a:pt x="1814513" y="1254221"/>
                </a:cubicBezTo>
                <a:cubicBezTo>
                  <a:pt x="1818554" y="1248833"/>
                  <a:pt x="1824885" y="1245414"/>
                  <a:pt x="1828800" y="1239934"/>
                </a:cubicBezTo>
                <a:cubicBezTo>
                  <a:pt x="1840081" y="1224140"/>
                  <a:pt x="1836426" y="1222141"/>
                  <a:pt x="1843088" y="1206596"/>
                </a:cubicBezTo>
                <a:cubicBezTo>
                  <a:pt x="1845885" y="1200071"/>
                  <a:pt x="1849816" y="1194072"/>
                  <a:pt x="1852613" y="1187546"/>
                </a:cubicBezTo>
                <a:cubicBezTo>
                  <a:pt x="1854590" y="1182932"/>
                  <a:pt x="1855336" y="1177846"/>
                  <a:pt x="1857375" y="1173259"/>
                </a:cubicBezTo>
                <a:cubicBezTo>
                  <a:pt x="1861700" y="1163528"/>
                  <a:pt x="1867256" y="1154379"/>
                  <a:pt x="1871663" y="1144684"/>
                </a:cubicBezTo>
                <a:cubicBezTo>
                  <a:pt x="1894294" y="1094897"/>
                  <a:pt x="1863442" y="1149262"/>
                  <a:pt x="1905000" y="1082771"/>
                </a:cubicBezTo>
                <a:lnTo>
                  <a:pt x="1928813" y="1044671"/>
                </a:lnTo>
                <a:cubicBezTo>
                  <a:pt x="1931950" y="1035259"/>
                  <a:pt x="1934707" y="1022810"/>
                  <a:pt x="1943100" y="1016096"/>
                </a:cubicBezTo>
                <a:cubicBezTo>
                  <a:pt x="1947020" y="1012960"/>
                  <a:pt x="1952625" y="1012921"/>
                  <a:pt x="1957388" y="1011334"/>
                </a:cubicBezTo>
                <a:cubicBezTo>
                  <a:pt x="1998420" y="1019540"/>
                  <a:pt x="1971013" y="1006892"/>
                  <a:pt x="1985963" y="1030384"/>
                </a:cubicBezTo>
                <a:cubicBezTo>
                  <a:pt x="1994486" y="1043777"/>
                  <a:pt x="2014538" y="1068484"/>
                  <a:pt x="2014538" y="1068484"/>
                </a:cubicBezTo>
                <a:cubicBezTo>
                  <a:pt x="2033969" y="1126781"/>
                  <a:pt x="2024237" y="1091090"/>
                  <a:pt x="2005013" y="1225646"/>
                </a:cubicBezTo>
                <a:lnTo>
                  <a:pt x="2000250" y="1258984"/>
                </a:lnTo>
                <a:cubicBezTo>
                  <a:pt x="2005411" y="1320905"/>
                  <a:pt x="1989829" y="1305968"/>
                  <a:pt x="2024063" y="1330421"/>
                </a:cubicBezTo>
                <a:cubicBezTo>
                  <a:pt x="2028721" y="1333748"/>
                  <a:pt x="2033588" y="1336771"/>
                  <a:pt x="2038350" y="1339946"/>
                </a:cubicBezTo>
                <a:cubicBezTo>
                  <a:pt x="2057400" y="1338359"/>
                  <a:pt x="2076755" y="1338933"/>
                  <a:pt x="2095500" y="1335184"/>
                </a:cubicBezTo>
                <a:cubicBezTo>
                  <a:pt x="2101113" y="1334061"/>
                  <a:pt x="2105510" y="1329462"/>
                  <a:pt x="2109788" y="1325659"/>
                </a:cubicBezTo>
                <a:cubicBezTo>
                  <a:pt x="2119856" y="1316710"/>
                  <a:pt x="2128838" y="1306609"/>
                  <a:pt x="2138363" y="1297084"/>
                </a:cubicBezTo>
                <a:cubicBezTo>
                  <a:pt x="2143976" y="1291471"/>
                  <a:pt x="2151800" y="1288409"/>
                  <a:pt x="2157413" y="1282796"/>
                </a:cubicBezTo>
                <a:cubicBezTo>
                  <a:pt x="2164601" y="1275608"/>
                  <a:pt x="2169275" y="1266172"/>
                  <a:pt x="2176463" y="1258984"/>
                </a:cubicBezTo>
                <a:cubicBezTo>
                  <a:pt x="2219340" y="1216107"/>
                  <a:pt x="2170455" y="1279695"/>
                  <a:pt x="2214563" y="1220884"/>
                </a:cubicBezTo>
                <a:cubicBezTo>
                  <a:pt x="2231036" y="1198920"/>
                  <a:pt x="2217795" y="1213909"/>
                  <a:pt x="2233613" y="1187546"/>
                </a:cubicBezTo>
                <a:cubicBezTo>
                  <a:pt x="2239503" y="1177730"/>
                  <a:pt x="2246773" y="1168787"/>
                  <a:pt x="2252663" y="1158971"/>
                </a:cubicBezTo>
                <a:cubicBezTo>
                  <a:pt x="2257425" y="1151034"/>
                  <a:pt x="2261396" y="1142564"/>
                  <a:pt x="2266950" y="1135159"/>
                </a:cubicBezTo>
                <a:cubicBezTo>
                  <a:pt x="2270991" y="1129771"/>
                  <a:pt x="2276926" y="1126045"/>
                  <a:pt x="2281238" y="1120871"/>
                </a:cubicBezTo>
                <a:cubicBezTo>
                  <a:pt x="2284902" y="1116474"/>
                  <a:pt x="2287436" y="1111242"/>
                  <a:pt x="2290763" y="1106584"/>
                </a:cubicBezTo>
                <a:cubicBezTo>
                  <a:pt x="2295377" y="1100125"/>
                  <a:pt x="2300843" y="1094265"/>
                  <a:pt x="2305050" y="1087534"/>
                </a:cubicBezTo>
                <a:cubicBezTo>
                  <a:pt x="2308813" y="1081514"/>
                  <a:pt x="2311778" y="1075009"/>
                  <a:pt x="2314575" y="1068484"/>
                </a:cubicBezTo>
                <a:cubicBezTo>
                  <a:pt x="2316553" y="1063870"/>
                  <a:pt x="2316847" y="1058555"/>
                  <a:pt x="2319338" y="1054196"/>
                </a:cubicBezTo>
                <a:cubicBezTo>
                  <a:pt x="2323276" y="1047304"/>
                  <a:pt x="2328459" y="1041172"/>
                  <a:pt x="2333625" y="1035146"/>
                </a:cubicBezTo>
                <a:cubicBezTo>
                  <a:pt x="2338008" y="1030032"/>
                  <a:pt x="2342597" y="1024994"/>
                  <a:pt x="2347913" y="1020859"/>
                </a:cubicBezTo>
                <a:cubicBezTo>
                  <a:pt x="2356949" y="1013831"/>
                  <a:pt x="2376488" y="1001809"/>
                  <a:pt x="2376488" y="1001809"/>
                </a:cubicBezTo>
                <a:cubicBezTo>
                  <a:pt x="2411158" y="1053812"/>
                  <a:pt x="2360022" y="973640"/>
                  <a:pt x="2390775" y="1035146"/>
                </a:cubicBezTo>
                <a:cubicBezTo>
                  <a:pt x="2394325" y="1042246"/>
                  <a:pt x="2400300" y="1047846"/>
                  <a:pt x="2405063" y="1054196"/>
                </a:cubicBezTo>
                <a:cubicBezTo>
                  <a:pt x="2416525" y="1088587"/>
                  <a:pt x="2404064" y="1047701"/>
                  <a:pt x="2414588" y="1116109"/>
                </a:cubicBezTo>
                <a:cubicBezTo>
                  <a:pt x="2415351" y="1121071"/>
                  <a:pt x="2418132" y="1125526"/>
                  <a:pt x="2419350" y="1130396"/>
                </a:cubicBezTo>
                <a:lnTo>
                  <a:pt x="2428875" y="1168496"/>
                </a:lnTo>
                <a:cubicBezTo>
                  <a:pt x="2427852" y="1178728"/>
                  <a:pt x="2421217" y="1246847"/>
                  <a:pt x="2419350" y="1258984"/>
                </a:cubicBezTo>
                <a:cubicBezTo>
                  <a:pt x="2418355" y="1265453"/>
                  <a:pt x="2416175" y="1271684"/>
                  <a:pt x="2414588" y="1278034"/>
                </a:cubicBezTo>
                <a:cubicBezTo>
                  <a:pt x="2416175" y="1289146"/>
                  <a:pt x="2416125" y="1300619"/>
                  <a:pt x="2419350" y="1311371"/>
                </a:cubicBezTo>
                <a:cubicBezTo>
                  <a:pt x="2425111" y="1330576"/>
                  <a:pt x="2455604" y="1342364"/>
                  <a:pt x="2466975" y="1349471"/>
                </a:cubicBezTo>
                <a:cubicBezTo>
                  <a:pt x="2478076" y="1356409"/>
                  <a:pt x="2505075" y="1358996"/>
                  <a:pt x="2505075" y="1358996"/>
                </a:cubicBezTo>
                <a:cubicBezTo>
                  <a:pt x="2511425" y="1357409"/>
                  <a:pt x="2518109" y="1356812"/>
                  <a:pt x="2524125" y="1354234"/>
                </a:cubicBezTo>
                <a:cubicBezTo>
                  <a:pt x="2540089" y="1347393"/>
                  <a:pt x="2565666" y="1317455"/>
                  <a:pt x="2571750" y="1311371"/>
                </a:cubicBezTo>
                <a:lnTo>
                  <a:pt x="2586038" y="1297084"/>
                </a:lnTo>
                <a:cubicBezTo>
                  <a:pt x="2587625" y="1292321"/>
                  <a:pt x="2588015" y="1286973"/>
                  <a:pt x="2590800" y="1282796"/>
                </a:cubicBezTo>
                <a:cubicBezTo>
                  <a:pt x="2594536" y="1277192"/>
                  <a:pt x="2600653" y="1273578"/>
                  <a:pt x="2605088" y="1268509"/>
                </a:cubicBezTo>
                <a:cubicBezTo>
                  <a:pt x="2611782" y="1260859"/>
                  <a:pt x="2618681" y="1253272"/>
                  <a:pt x="2624138" y="1244696"/>
                </a:cubicBezTo>
                <a:cubicBezTo>
                  <a:pt x="2629855" y="1235712"/>
                  <a:pt x="2633253" y="1225430"/>
                  <a:pt x="2638425" y="1216121"/>
                </a:cubicBezTo>
                <a:cubicBezTo>
                  <a:pt x="2641205" y="1211118"/>
                  <a:pt x="2645170" y="1206837"/>
                  <a:pt x="2647950" y="1201834"/>
                </a:cubicBezTo>
                <a:cubicBezTo>
                  <a:pt x="2653122" y="1192525"/>
                  <a:pt x="2657066" y="1182568"/>
                  <a:pt x="2662238" y="1173259"/>
                </a:cubicBezTo>
                <a:cubicBezTo>
                  <a:pt x="2681123" y="1139267"/>
                  <a:pt x="2661985" y="1183288"/>
                  <a:pt x="2686050" y="1135159"/>
                </a:cubicBezTo>
                <a:cubicBezTo>
                  <a:pt x="2712759" y="1081741"/>
                  <a:pt x="2660708" y="1171173"/>
                  <a:pt x="2700338" y="1101821"/>
                </a:cubicBezTo>
                <a:cubicBezTo>
                  <a:pt x="2703178" y="1096851"/>
                  <a:pt x="2707303" y="1092653"/>
                  <a:pt x="2709863" y="1087534"/>
                </a:cubicBezTo>
                <a:cubicBezTo>
                  <a:pt x="2724124" y="1059013"/>
                  <a:pt x="2712599" y="1068089"/>
                  <a:pt x="2733675" y="1044671"/>
                </a:cubicBezTo>
                <a:cubicBezTo>
                  <a:pt x="2742686" y="1034658"/>
                  <a:pt x="2762250" y="1016096"/>
                  <a:pt x="2762250" y="1016096"/>
                </a:cubicBezTo>
                <a:cubicBezTo>
                  <a:pt x="2773363" y="1017684"/>
                  <a:pt x="2786117" y="1014832"/>
                  <a:pt x="2795588" y="1020859"/>
                </a:cubicBezTo>
                <a:cubicBezTo>
                  <a:pt x="2808354" y="1028983"/>
                  <a:pt x="2818620" y="1059389"/>
                  <a:pt x="2824163" y="1073246"/>
                </a:cubicBezTo>
                <a:cubicBezTo>
                  <a:pt x="2828925" y="1106581"/>
                  <a:pt x="2833249" y="1117866"/>
                  <a:pt x="2824163" y="1154209"/>
                </a:cubicBezTo>
                <a:cubicBezTo>
                  <a:pt x="2821580" y="1164540"/>
                  <a:pt x="2814638" y="1173259"/>
                  <a:pt x="2809875" y="1182784"/>
                </a:cubicBezTo>
                <a:cubicBezTo>
                  <a:pt x="2808288" y="1189134"/>
                  <a:pt x="2806911" y="1195540"/>
                  <a:pt x="2805113" y="1201834"/>
                </a:cubicBezTo>
                <a:cubicBezTo>
                  <a:pt x="2803734" y="1206661"/>
                  <a:pt x="2800099" y="1211107"/>
                  <a:pt x="2800350" y="1216121"/>
                </a:cubicBezTo>
                <a:cubicBezTo>
                  <a:pt x="2801707" y="1243261"/>
                  <a:pt x="2802725" y="1270868"/>
                  <a:pt x="2809875" y="1297084"/>
                </a:cubicBezTo>
                <a:cubicBezTo>
                  <a:pt x="2812550" y="1306891"/>
                  <a:pt x="2823096" y="1312569"/>
                  <a:pt x="2828925" y="1320896"/>
                </a:cubicBezTo>
                <a:cubicBezTo>
                  <a:pt x="2851543" y="1353207"/>
                  <a:pt x="2832181" y="1337354"/>
                  <a:pt x="2857500" y="1354234"/>
                </a:cubicBezTo>
                <a:cubicBezTo>
                  <a:pt x="2869780" y="1352480"/>
                  <a:pt x="2891828" y="1351358"/>
                  <a:pt x="2905125" y="1344709"/>
                </a:cubicBezTo>
                <a:cubicBezTo>
                  <a:pt x="2913405" y="1340569"/>
                  <a:pt x="2921000" y="1335184"/>
                  <a:pt x="2928938" y="1330421"/>
                </a:cubicBezTo>
                <a:cubicBezTo>
                  <a:pt x="2936875" y="1317721"/>
                  <a:pt x="2946052" y="1305716"/>
                  <a:pt x="2952750" y="1292321"/>
                </a:cubicBezTo>
                <a:cubicBezTo>
                  <a:pt x="2955925" y="1285971"/>
                  <a:pt x="2958622" y="1279359"/>
                  <a:pt x="2962275" y="1273271"/>
                </a:cubicBezTo>
                <a:cubicBezTo>
                  <a:pt x="2968165" y="1263455"/>
                  <a:pt x="2976205" y="1254935"/>
                  <a:pt x="2981325" y="1244696"/>
                </a:cubicBezTo>
                <a:cubicBezTo>
                  <a:pt x="2984500" y="1238346"/>
                  <a:pt x="2987087" y="1231666"/>
                  <a:pt x="2990850" y="1225646"/>
                </a:cubicBezTo>
                <a:cubicBezTo>
                  <a:pt x="3025244" y="1170616"/>
                  <a:pt x="2986512" y="1233642"/>
                  <a:pt x="3019425" y="1197071"/>
                </a:cubicBezTo>
                <a:cubicBezTo>
                  <a:pt x="3026481" y="1189230"/>
                  <a:pt x="3048191" y="1159619"/>
                  <a:pt x="3057525" y="1144684"/>
                </a:cubicBezTo>
                <a:cubicBezTo>
                  <a:pt x="3062431" y="1136834"/>
                  <a:pt x="3066259" y="1128276"/>
                  <a:pt x="3071813" y="1120871"/>
                </a:cubicBezTo>
                <a:cubicBezTo>
                  <a:pt x="3083764" y="1104936"/>
                  <a:pt x="3121460" y="1080749"/>
                  <a:pt x="3128963" y="1073246"/>
                </a:cubicBezTo>
                <a:cubicBezTo>
                  <a:pt x="3141581" y="1060628"/>
                  <a:pt x="3154830" y="1043643"/>
                  <a:pt x="3171825" y="1035146"/>
                </a:cubicBezTo>
                <a:cubicBezTo>
                  <a:pt x="3176315" y="1032901"/>
                  <a:pt x="3181350" y="1031971"/>
                  <a:pt x="3186113" y="1030384"/>
                </a:cubicBezTo>
                <a:cubicBezTo>
                  <a:pt x="3218040" y="1062311"/>
                  <a:pt x="3214046" y="1051242"/>
                  <a:pt x="3228975" y="1092296"/>
                </a:cubicBezTo>
                <a:cubicBezTo>
                  <a:pt x="3231212" y="1098447"/>
                  <a:pt x="3232150" y="1104996"/>
                  <a:pt x="3233738" y="1111346"/>
                </a:cubicBezTo>
                <a:cubicBezTo>
                  <a:pt x="3230086" y="1140562"/>
                  <a:pt x="3228589" y="1154337"/>
                  <a:pt x="3224213" y="1182784"/>
                </a:cubicBezTo>
                <a:cubicBezTo>
                  <a:pt x="3220154" y="1209170"/>
                  <a:pt x="3219638" y="1210418"/>
                  <a:pt x="3214688" y="1235171"/>
                </a:cubicBezTo>
                <a:cubicBezTo>
                  <a:pt x="3210111" y="1299241"/>
                  <a:pt x="3204329" y="1282913"/>
                  <a:pt x="3214688" y="1320896"/>
                </a:cubicBezTo>
                <a:cubicBezTo>
                  <a:pt x="3217729" y="1332046"/>
                  <a:pt x="3220892" y="1343164"/>
                  <a:pt x="3224213" y="1354234"/>
                </a:cubicBezTo>
                <a:cubicBezTo>
                  <a:pt x="3228951" y="1370027"/>
                  <a:pt x="3234161" y="1368521"/>
                  <a:pt x="3224213" y="136852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8138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ig_data_array_sumflow.png"/>
          <p:cNvPicPr>
            <a:picLocks noChangeAspect="1"/>
          </p:cNvPicPr>
          <p:nvPr/>
        </p:nvPicPr>
        <p:blipFill>
          <a:blip r:embed="rId3" cstate="print"/>
          <a:srcRect l="2493" t="7095" r="2635" b="4933"/>
          <a:stretch>
            <a:fillRect/>
          </a:stretch>
        </p:blipFill>
        <p:spPr bwMode="auto">
          <a:xfrm>
            <a:off x="611560" y="552897"/>
            <a:ext cx="77768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0259"/>
            <a:ext cx="2133600" cy="365125"/>
          </a:xfrm>
        </p:spPr>
        <p:txBody>
          <a:bodyPr/>
          <a:lstStyle/>
          <a:p>
            <a:fld id="{F162D9C5-9C72-4C75-A1BC-B4986A40F6A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19256" cy="994122"/>
          </a:xfrm>
        </p:spPr>
        <p:txBody>
          <a:bodyPr>
            <a:normAutofit/>
          </a:bodyPr>
          <a:lstStyle/>
          <a:p>
            <a:r>
              <a:rPr lang="en-US" dirty="0" smtClean="0"/>
              <a:t>Loop interchange </a:t>
            </a:r>
            <a:endParaRPr lang="en-GB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2536" y="5486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67544" y="5017393"/>
            <a:ext cx="82049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GB" sz="2000" b="1" dirty="0">
                <a:solidFill>
                  <a:schemeClr val="accent5"/>
                </a:solidFill>
              </a:rPr>
              <a:t>Example</a:t>
            </a:r>
            <a:r>
              <a:rPr lang="en-GB" sz="2000" dirty="0">
                <a:solidFill>
                  <a:schemeClr val="accent5"/>
                </a:solidFill>
              </a:rPr>
              <a:t>: Row-wise summation is serial due to chain of dependence</a:t>
            </a:r>
          </a:p>
          <a:p>
            <a:pPr marL="182563" indent="-182563">
              <a:buFont typeface="Arial" charset="0"/>
              <a:buChar char="•"/>
            </a:pPr>
            <a:r>
              <a:rPr lang="en-GB" sz="2000" dirty="0">
                <a:solidFill>
                  <a:schemeClr val="accent5"/>
                </a:solidFill>
              </a:rPr>
              <a:t>Column-wise summation would be easy of </a:t>
            </a:r>
            <a:r>
              <a:rPr lang="en-GB" sz="2000" dirty="0" smtClean="0">
                <a:solidFill>
                  <a:schemeClr val="accent5"/>
                </a:solidFill>
              </a:rPr>
              <a:t>course</a:t>
            </a:r>
          </a:p>
          <a:p>
            <a:pPr marL="182563" indent="-182563">
              <a:buFont typeface="Arial" charset="0"/>
              <a:buChar char="•"/>
            </a:pPr>
            <a:r>
              <a:rPr lang="en-GB" sz="2000" dirty="0" smtClean="0">
                <a:solidFill>
                  <a:schemeClr val="accent5"/>
                </a:solidFill>
              </a:rPr>
              <a:t>So we can keep the pipeline in a cyclic data </a:t>
            </a:r>
            <a:r>
              <a:rPr lang="en-GB" sz="2000" dirty="0" err="1" smtClean="0">
                <a:solidFill>
                  <a:schemeClr val="accent5"/>
                </a:solidFill>
              </a:rPr>
              <a:t>datapath</a:t>
            </a:r>
            <a:r>
              <a:rPr lang="en-GB" sz="2000" dirty="0" smtClean="0">
                <a:solidFill>
                  <a:schemeClr val="accent5"/>
                </a:solidFill>
              </a:rPr>
              <a:t> full by flipping the problem – </a:t>
            </a:r>
            <a:r>
              <a:rPr lang="en-GB" sz="2000" dirty="0" err="1" smtClean="0">
                <a:solidFill>
                  <a:schemeClr val="accent5"/>
                </a:solidFill>
              </a:rPr>
              <a:t>ie</a:t>
            </a:r>
            <a:r>
              <a:rPr lang="en-GB" sz="2000" dirty="0" smtClean="0">
                <a:solidFill>
                  <a:schemeClr val="accent5"/>
                </a:solidFill>
              </a:rPr>
              <a:t> by interchanging the loops</a:t>
            </a:r>
            <a:endParaRPr lang="en-GB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9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ig_data_array_looptiledflow.png"/>
          <p:cNvPicPr>
            <a:picLocks noChangeAspect="1"/>
          </p:cNvPicPr>
          <p:nvPr/>
        </p:nvPicPr>
        <p:blipFill>
          <a:blip r:embed="rId2" cstate="print"/>
          <a:srcRect l="4314" t="5000" b="6250"/>
          <a:stretch>
            <a:fillRect/>
          </a:stretch>
        </p:blipFill>
        <p:spPr bwMode="auto">
          <a:xfrm>
            <a:off x="3059832" y="965340"/>
            <a:ext cx="5940152" cy="53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Tiling reduces local BRAM requirement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466728" cy="4425355"/>
          </a:xfrm>
        </p:spPr>
        <p:txBody>
          <a:bodyPr>
            <a:norm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GB" sz="2000" dirty="0" smtClean="0"/>
              <a:t>Idea: sum a block of rows at a time (“tiling”)</a:t>
            </a:r>
          </a:p>
          <a:p>
            <a:pPr marL="182563" indent="-182563">
              <a:buFont typeface="Arial" charset="0"/>
              <a:buChar char="•"/>
            </a:pPr>
            <a:r>
              <a:rPr lang="en-GB" sz="2000" dirty="0" smtClean="0"/>
              <a:t>We can choose the tile size</a:t>
            </a:r>
          </a:p>
          <a:p>
            <a:pPr marL="182563" indent="-182563">
              <a:buFont typeface="Arial" charset="0"/>
              <a:buChar char="•"/>
            </a:pPr>
            <a:r>
              <a:rPr lang="en-GB" sz="2000" dirty="0" smtClean="0"/>
              <a:t>Just big enough to fill the pipeline</a:t>
            </a:r>
          </a:p>
          <a:p>
            <a:pPr marL="182563" indent="-182563">
              <a:buFont typeface="Arial" charset="0"/>
              <a:buChar char="•"/>
            </a:pPr>
            <a:r>
              <a:rPr lang="en-GB" sz="2000" dirty="0" smtClean="0"/>
              <a:t>so no unnecessary buffering is needed</a:t>
            </a:r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046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Loops are where parallelism comes from</a:t>
            </a:r>
          </a:p>
          <a:p>
            <a:r>
              <a:rPr lang="en-GB" dirty="0" smtClean="0"/>
              <a:t>The loop control variables are generated using counters</a:t>
            </a:r>
          </a:p>
          <a:p>
            <a:r>
              <a:rPr lang="en-GB" dirty="0" smtClean="0"/>
              <a:t>In a nested loop this needs a counter chain</a:t>
            </a:r>
          </a:p>
          <a:p>
            <a:r>
              <a:rPr lang="en-GB" dirty="0" smtClean="0"/>
              <a:t>Inner loops with small bounds can be unrolled</a:t>
            </a:r>
          </a:p>
          <a:p>
            <a:r>
              <a:rPr lang="en-GB" dirty="0" smtClean="0"/>
              <a:t>Loops with dependences lead to acyclic graphs when unrolled</a:t>
            </a:r>
          </a:p>
          <a:p>
            <a:r>
              <a:rPr lang="en-GB" dirty="0" smtClean="0"/>
              <a:t>Loops with variable/unknown bounds (while loops) need to be converted into for-loops with predication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If a loop with a loop-carried dependence cannot be unrolled, we need to build a cyclic data flow graph</a:t>
            </a:r>
          </a:p>
          <a:p>
            <a:r>
              <a:rPr lang="en-GB" dirty="0" smtClean="0"/>
              <a:t>Each pipeline stage in the cycle needs to be occupied by an </a:t>
            </a:r>
            <a:r>
              <a:rPr lang="en-GB" i="1" dirty="0" smtClean="0"/>
              <a:t>independent</a:t>
            </a:r>
            <a:r>
              <a:rPr lang="en-GB" dirty="0" smtClean="0"/>
              <a:t> operation</a:t>
            </a:r>
          </a:p>
          <a:p>
            <a:r>
              <a:rPr lang="en-GB" dirty="0" smtClean="0"/>
              <a:t>Interchanging loops can avoid this problem – by making the loop-carried dependence distance sufficiently large</a:t>
            </a:r>
          </a:p>
          <a:p>
            <a:r>
              <a:rPr lang="en-GB" dirty="0" smtClean="0"/>
              <a:t>Splitting loops into blocks (“tiling”) allows us to control the amount of buffering required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1600" smtClean="0"/>
              <a:t>Write </a:t>
            </a:r>
            <a:r>
              <a:rPr lang="en-GB" sz="1600" dirty="0" smtClean="0"/>
              <a:t>a MaxCompiler kernel that computes the Mandelbrot set.  Compare (a) fully unrolled and (b) partially unrolled with loop implementation. </a:t>
            </a:r>
          </a:p>
          <a:p>
            <a:pPr>
              <a:buNone/>
            </a:pPr>
            <a:endParaRPr lang="en-GB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457200" y="1124744"/>
            <a:ext cx="5266928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Loop Attributes:</a:t>
            </a:r>
          </a:p>
          <a:p>
            <a:r>
              <a:rPr lang="en-GB" dirty="0" smtClean="0"/>
              <a:t>Array access</a:t>
            </a:r>
          </a:p>
          <a:p>
            <a:pPr lvl="1"/>
            <a:r>
              <a:rPr lang="en-GB" dirty="0" smtClean="0"/>
              <a:t>pattern is important (stride)</a:t>
            </a:r>
          </a:p>
          <a:p>
            <a:r>
              <a:rPr lang="en-GB" dirty="0" smtClean="0"/>
              <a:t>Iteration: loop-carried dependency </a:t>
            </a:r>
          </a:p>
          <a:p>
            <a:pPr lvl="1"/>
            <a:r>
              <a:rPr lang="en-GB" dirty="0" smtClean="0"/>
              <a:t>distance is important </a:t>
            </a:r>
          </a:p>
          <a:p>
            <a:pPr lvl="1"/>
            <a:r>
              <a:rPr lang="en-GB" dirty="0" smtClean="0"/>
              <a:t>fixed distance (good) or variable distance (bad)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Loop performance metrics:</a:t>
            </a:r>
          </a:p>
          <a:p>
            <a:r>
              <a:rPr lang="en-GB" dirty="0" smtClean="0"/>
              <a:t>Computation to memory-access ratio</a:t>
            </a:r>
          </a:p>
          <a:p>
            <a:r>
              <a:rPr lang="en-GB" dirty="0" smtClean="0"/>
              <a:t>Working set size =&gt; custom memory hierarchy</a:t>
            </a:r>
          </a:p>
          <a:p>
            <a:r>
              <a:rPr lang="en-GB" dirty="0" smtClean="0"/>
              <a:t>Loop bottlenecks: CPU or Memory or IO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Classifying Loops</a:t>
            </a:r>
            <a:endParaRPr lang="en-GB" dirty="0"/>
          </a:p>
        </p:txBody>
      </p:sp>
      <p:sp>
        <p:nvSpPr>
          <p:cNvPr id="6" name="Content Placeholder 268"/>
          <p:cNvSpPr txBox="1">
            <a:spLocks/>
          </p:cNvSpPr>
          <p:nvPr/>
        </p:nvSpPr>
        <p:spPr>
          <a:xfrm>
            <a:off x="5868144" y="188640"/>
            <a:ext cx="3275856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dirty="0" smtClean="0">
                <a:solidFill>
                  <a:schemeClr val="accent5"/>
                </a:solidFill>
              </a:rPr>
              <a:t>f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(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=0;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&lt;N; ++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dirty="0" smtClean="0">
                <a:solidFill>
                  <a:schemeClr val="accent5"/>
                </a:solidFill>
              </a:rPr>
              <a:t>  A[</a:t>
            </a:r>
            <a:r>
              <a:rPr lang="en-GB" sz="2400" dirty="0" err="1" smtClean="0">
                <a:solidFill>
                  <a:schemeClr val="accent5"/>
                </a:solidFill>
              </a:rPr>
              <a:t>i</a:t>
            </a:r>
            <a:r>
              <a:rPr lang="en-GB" sz="2400" dirty="0" smtClean="0">
                <a:solidFill>
                  <a:schemeClr val="accent5"/>
                </a:solidFill>
              </a:rPr>
              <a:t>] = </a:t>
            </a:r>
            <a:r>
              <a:rPr lang="en-GB" sz="2400" dirty="0" smtClean="0">
                <a:solidFill>
                  <a:srgbClr val="00B050"/>
                </a:solidFill>
              </a:rPr>
              <a:t>...B[</a:t>
            </a:r>
            <a:r>
              <a:rPr lang="en-GB" sz="2400" dirty="0" err="1" smtClean="0">
                <a:solidFill>
                  <a:srgbClr val="00B050"/>
                </a:solidFill>
              </a:rPr>
              <a:t>i</a:t>
            </a:r>
            <a:r>
              <a:rPr lang="en-GB" sz="2400" dirty="0" smtClean="0">
                <a:solidFill>
                  <a:srgbClr val="00B050"/>
                </a:solidFill>
              </a:rPr>
              <a:t>]...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D26E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...B[</a:t>
            </a:r>
            <a:r>
              <a:rPr kumimoji="0" lang="en-GB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D26E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D26E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*M]...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aseline="0" dirty="0" smtClean="0">
                <a:solidFill>
                  <a:srgbClr val="FF0000"/>
                </a:solidFill>
              </a:rPr>
              <a:t>             ...B[C[</a:t>
            </a:r>
            <a:r>
              <a:rPr lang="en-GB" sz="2400" baseline="0" dirty="0" err="1" smtClean="0">
                <a:solidFill>
                  <a:srgbClr val="FF0000"/>
                </a:solidFill>
              </a:rPr>
              <a:t>i</a:t>
            </a:r>
            <a:r>
              <a:rPr lang="en-GB" sz="2400" baseline="0" dirty="0" smtClean="0">
                <a:solidFill>
                  <a:srgbClr val="FF0000"/>
                </a:solidFill>
              </a:rPr>
              <a:t>]]...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400" dirty="0" smtClean="0">
              <a:solidFill>
                <a:schemeClr val="accent5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accent5"/>
                </a:solidFill>
              </a:rPr>
              <a:t>for (</a:t>
            </a:r>
            <a:r>
              <a:rPr lang="en-GB" sz="2400" dirty="0" err="1" smtClean="0">
                <a:solidFill>
                  <a:schemeClr val="accent5"/>
                </a:solidFill>
              </a:rPr>
              <a:t>i</a:t>
            </a:r>
            <a:r>
              <a:rPr lang="en-GB" sz="2400" dirty="0" smtClean="0">
                <a:solidFill>
                  <a:schemeClr val="accent5"/>
                </a:solidFill>
              </a:rPr>
              <a:t>=0; </a:t>
            </a:r>
            <a:r>
              <a:rPr lang="en-GB" sz="2400" dirty="0" err="1" smtClean="0">
                <a:solidFill>
                  <a:schemeClr val="accent5"/>
                </a:solidFill>
              </a:rPr>
              <a:t>i</a:t>
            </a:r>
            <a:r>
              <a:rPr lang="en-GB" sz="2400" dirty="0" smtClean="0">
                <a:solidFill>
                  <a:schemeClr val="accent5"/>
                </a:solidFill>
              </a:rPr>
              <a:t>&lt;N; ++</a:t>
            </a:r>
            <a:r>
              <a:rPr lang="en-GB" sz="2400" dirty="0" err="1" smtClean="0">
                <a:solidFill>
                  <a:schemeClr val="accent5"/>
                </a:solidFill>
              </a:rPr>
              <a:t>i</a:t>
            </a:r>
            <a:r>
              <a:rPr lang="en-GB" sz="2400" dirty="0" smtClean="0">
                <a:solidFill>
                  <a:schemeClr val="accent5"/>
                </a:solidFill>
              </a:rPr>
              <a:t>) {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accent5"/>
                </a:solidFill>
              </a:rPr>
              <a:t>  A[</a:t>
            </a:r>
            <a:r>
              <a:rPr lang="en-GB" sz="2400" dirty="0" err="1" smtClean="0">
                <a:solidFill>
                  <a:schemeClr val="accent5"/>
                </a:solidFill>
              </a:rPr>
              <a:t>i</a:t>
            </a:r>
            <a:r>
              <a:rPr lang="en-GB" sz="2400" dirty="0" smtClean="0">
                <a:solidFill>
                  <a:schemeClr val="accent5"/>
                </a:solidFill>
              </a:rPr>
              <a:t>] = </a:t>
            </a:r>
            <a:r>
              <a:rPr lang="en-GB" sz="2400" dirty="0" smtClean="0">
                <a:solidFill>
                  <a:srgbClr val="D26E00"/>
                </a:solidFill>
              </a:rPr>
              <a:t>...A[i-1]...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...A[i-100]...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accent5"/>
                </a:solidFill>
              </a:rPr>
              <a:t>             </a:t>
            </a:r>
            <a:r>
              <a:rPr lang="en-GB" sz="2400" dirty="0" smtClean="0">
                <a:solidFill>
                  <a:srgbClr val="FF0000"/>
                </a:solidFill>
              </a:rPr>
              <a:t>...A[</a:t>
            </a:r>
            <a:r>
              <a:rPr lang="en-GB" sz="2400" dirty="0" err="1" smtClean="0">
                <a:solidFill>
                  <a:srgbClr val="FF0000"/>
                </a:solidFill>
              </a:rPr>
              <a:t>i</a:t>
            </a:r>
            <a:r>
              <a:rPr lang="en-GB" sz="2400" dirty="0" smtClean="0">
                <a:solidFill>
                  <a:srgbClr val="FF0000"/>
                </a:solidFill>
              </a:rPr>
              <a:t>-k]...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 rot="20659175">
            <a:off x="4286713" y="1670149"/>
            <a:ext cx="19442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345070">
            <a:off x="3933467" y="2804505"/>
            <a:ext cx="19442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94FE2A7-8752-4214-BD82-EBD7C52818F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Overview of Accelerating Loops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01419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Classifying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Attributes and measures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C3"/>
                </a:solidFill>
              </a:rPr>
              <a:t>Simple Fixed Length Stream Loops 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rgbClr val="0000C3"/>
                </a:solidFill>
              </a:rPr>
              <a:t>Example vector add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rgbClr val="0000C3"/>
                </a:solidFill>
              </a:rPr>
              <a:t>Custom memory controllers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Nested Loops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Counter chains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Streaming and unrolling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How to avoid cyclic graphs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Variable Length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Convert to fixed length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Loops </a:t>
            </a:r>
            <a:r>
              <a:rPr lang="en-GB" dirty="0"/>
              <a:t>with dependence cycles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How to build cyclic data-flow graphs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How to exploit pipelining in cyclic graphs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Stream Loop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3576" y="2687861"/>
            <a:ext cx="5189538" cy="150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= 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io.input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(”input” , 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hwUInt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(32));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HWVar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= A + 1;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io.output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(”output” , B , 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hwUInt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(32));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275339" y="1052736"/>
            <a:ext cx="669925" cy="447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r>
              <a:rPr lang="en-GB" dirty="0"/>
              <a:t>A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35664" y="2468786"/>
            <a:ext cx="595312" cy="584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r>
              <a:rPr lang="en-GB"/>
              <a:t>+</a:t>
            </a:r>
          </a:p>
        </p:txBody>
      </p:sp>
      <p:cxnSp>
        <p:nvCxnSpPr>
          <p:cNvPr id="9" name="AutoShape 11"/>
          <p:cNvCxnSpPr>
            <a:cxnSpLocks noChangeShapeType="1"/>
            <a:stCxn id="8" idx="4"/>
            <a:endCxn id="13" idx="0"/>
          </p:cNvCxnSpPr>
          <p:nvPr/>
        </p:nvCxnSpPr>
        <p:spPr bwMode="auto">
          <a:xfrm>
            <a:off x="7634114" y="3052986"/>
            <a:ext cx="3175" cy="11382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AutoShape 14"/>
          <p:cNvCxnSpPr>
            <a:cxnSpLocks noChangeShapeType="1"/>
            <a:stCxn id="7" idx="1"/>
            <a:endCxn id="8" idx="0"/>
          </p:cNvCxnSpPr>
          <p:nvPr/>
        </p:nvCxnSpPr>
        <p:spPr bwMode="auto">
          <a:xfrm>
            <a:off x="7610301" y="1500411"/>
            <a:ext cx="23813" cy="9683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105351" y="1522636"/>
            <a:ext cx="542925" cy="436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r>
              <a:rPr lang="en-GB"/>
              <a:t>1</a:t>
            </a:r>
          </a:p>
        </p:txBody>
      </p:sp>
      <p:cxnSp>
        <p:nvCxnSpPr>
          <p:cNvPr id="12" name="AutoShape 17"/>
          <p:cNvCxnSpPr>
            <a:cxnSpLocks noChangeShapeType="1"/>
            <a:stCxn id="11" idx="2"/>
            <a:endCxn id="8" idx="2"/>
          </p:cNvCxnSpPr>
          <p:nvPr/>
        </p:nvCxnSpPr>
        <p:spPr bwMode="auto">
          <a:xfrm rot="16200000" flipH="1">
            <a:off x="6455395" y="1880618"/>
            <a:ext cx="801687" cy="958850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7318201" y="4191224"/>
            <a:ext cx="638175" cy="48895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r>
              <a:rPr lang="en-GB"/>
              <a:t>B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79289" y="971000"/>
            <a:ext cx="50927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</a:pPr>
            <a:r>
              <a:rPr lang="en-GB" sz="2000" dirty="0" err="1">
                <a:latin typeface="Courier New" pitchFamily="49" charset="0"/>
              </a:rPr>
              <a:t>uint</a:t>
            </a:r>
            <a:r>
              <a:rPr lang="en-GB" sz="2000" dirty="0">
                <a:latin typeface="Courier New" pitchFamily="49" charset="0"/>
              </a:rPr>
              <a:t> A[...]; </a:t>
            </a:r>
            <a:r>
              <a:rPr lang="en-GB" sz="2000" dirty="0" err="1">
                <a:latin typeface="Courier New" pitchFamily="49" charset="0"/>
              </a:rPr>
              <a:t>uint</a:t>
            </a:r>
            <a:r>
              <a:rPr lang="en-GB" sz="2000" dirty="0">
                <a:latin typeface="Courier New" pitchFamily="49" charset="0"/>
              </a:rPr>
              <a:t> B[...];</a:t>
            </a:r>
          </a:p>
          <a:p>
            <a:pPr marL="342900" indent="-342900" defTabSz="91440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for (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count=0; ; count += 1)</a:t>
            </a:r>
          </a:p>
          <a:p>
            <a:pPr marL="342900" indent="-342900" defTabSz="914400">
              <a:spcBef>
                <a:spcPct val="20000"/>
              </a:spcBef>
            </a:pPr>
            <a:r>
              <a:rPr lang="en-GB" sz="2000" dirty="0">
                <a:latin typeface="Courier New" pitchFamily="49" charset="0"/>
              </a:rPr>
              <a:t>   B[count] = A[count] + 1;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a Loop Counter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3576" y="2687860"/>
            <a:ext cx="6154688" cy="174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000" dirty="0" err="1" smtClean="0">
                <a:solidFill>
                  <a:schemeClr val="accent5"/>
                </a:solidFill>
              </a:rPr>
              <a:t>HWVar</a:t>
            </a:r>
            <a:r>
              <a:rPr lang="en-GB" sz="2000" dirty="0" smtClean="0">
                <a:solidFill>
                  <a:schemeClr val="accent5"/>
                </a:solidFill>
              </a:rPr>
              <a:t> A = </a:t>
            </a:r>
            <a:r>
              <a:rPr lang="en-GB" sz="2000" dirty="0" err="1" smtClean="0">
                <a:solidFill>
                  <a:schemeClr val="accent5"/>
                </a:solidFill>
              </a:rPr>
              <a:t>io.input</a:t>
            </a:r>
            <a:r>
              <a:rPr lang="en-GB" sz="2000" dirty="0" smtClean="0">
                <a:solidFill>
                  <a:schemeClr val="accent5"/>
                </a:solidFill>
              </a:rPr>
              <a:t>(”input” , </a:t>
            </a:r>
            <a:r>
              <a:rPr lang="en-GB" sz="2000" dirty="0" err="1" smtClean="0">
                <a:solidFill>
                  <a:schemeClr val="accent5"/>
                </a:solidFill>
              </a:rPr>
              <a:t>hwUInt</a:t>
            </a:r>
            <a:r>
              <a:rPr lang="en-GB" sz="2000" dirty="0" smtClean="0">
                <a:solidFill>
                  <a:schemeClr val="accent5"/>
                </a:solidFill>
              </a:rPr>
              <a:t>(32));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 err="1" smtClean="0">
                <a:solidFill>
                  <a:schemeClr val="accent5"/>
                </a:solidFill>
              </a:rPr>
              <a:t>HWVar</a:t>
            </a:r>
            <a:r>
              <a:rPr lang="en-GB" sz="2000" dirty="0" smtClean="0">
                <a:solidFill>
                  <a:schemeClr val="accent5"/>
                </a:solidFill>
              </a:rPr>
              <a:t> count = </a:t>
            </a:r>
            <a:r>
              <a:rPr lang="en-GB" sz="2000" dirty="0" err="1" smtClean="0">
                <a:solidFill>
                  <a:schemeClr val="accent5"/>
                </a:solidFill>
              </a:rPr>
              <a:t>control.count.simpleCounter</a:t>
            </a:r>
            <a:r>
              <a:rPr lang="en-GB" sz="2000" dirty="0" smtClean="0">
                <a:solidFill>
                  <a:schemeClr val="accent5"/>
                </a:solidFill>
              </a:rPr>
              <a:t>(32);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 err="1" smtClean="0">
                <a:solidFill>
                  <a:schemeClr val="accent5"/>
                </a:solidFill>
              </a:rPr>
              <a:t>HWVar</a:t>
            </a:r>
            <a:r>
              <a:rPr lang="en-GB" sz="2000" dirty="0" smtClean="0">
                <a:solidFill>
                  <a:schemeClr val="accent5"/>
                </a:solidFill>
              </a:rPr>
              <a:t> B = A + count;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 err="1" smtClean="0">
                <a:solidFill>
                  <a:schemeClr val="accent5"/>
                </a:solidFill>
              </a:rPr>
              <a:t>io.output</a:t>
            </a:r>
            <a:r>
              <a:rPr lang="en-GB" sz="2000" dirty="0" smtClean="0">
                <a:solidFill>
                  <a:schemeClr val="accent5"/>
                </a:solidFill>
              </a:rPr>
              <a:t>(”output” , B , </a:t>
            </a:r>
            <a:r>
              <a:rPr lang="en-GB" sz="2000" dirty="0" err="1" smtClean="0">
                <a:solidFill>
                  <a:schemeClr val="accent5"/>
                </a:solidFill>
              </a:rPr>
              <a:t>hwUInt</a:t>
            </a:r>
            <a:r>
              <a:rPr lang="en-GB" sz="2000" dirty="0" smtClean="0">
                <a:solidFill>
                  <a:schemeClr val="accent5"/>
                </a:solidFill>
              </a:rPr>
              <a:t>(32));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275339" y="1052736"/>
            <a:ext cx="669925" cy="447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r>
              <a:rPr lang="en-GB" dirty="0"/>
              <a:t>A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35664" y="2468786"/>
            <a:ext cx="595312" cy="584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r>
              <a:rPr lang="en-GB"/>
              <a:t>+</a:t>
            </a:r>
          </a:p>
        </p:txBody>
      </p:sp>
      <p:cxnSp>
        <p:nvCxnSpPr>
          <p:cNvPr id="9" name="AutoShape 11"/>
          <p:cNvCxnSpPr>
            <a:cxnSpLocks noChangeShapeType="1"/>
            <a:stCxn id="8" idx="4"/>
            <a:endCxn id="13" idx="0"/>
          </p:cNvCxnSpPr>
          <p:nvPr/>
        </p:nvCxnSpPr>
        <p:spPr bwMode="auto">
          <a:xfrm>
            <a:off x="7634114" y="3052986"/>
            <a:ext cx="3175" cy="11382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AutoShape 14"/>
          <p:cNvCxnSpPr>
            <a:cxnSpLocks noChangeShapeType="1"/>
            <a:stCxn id="7" idx="1"/>
            <a:endCxn id="8" idx="0"/>
          </p:cNvCxnSpPr>
          <p:nvPr/>
        </p:nvCxnSpPr>
        <p:spPr bwMode="auto">
          <a:xfrm>
            <a:off x="7610301" y="1500411"/>
            <a:ext cx="23813" cy="9683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047774" y="1340768"/>
            <a:ext cx="619471" cy="618431"/>
          </a:xfrm>
          <a:prstGeom prst="octagon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r>
              <a:rPr lang="en-GB" dirty="0" smtClean="0"/>
              <a:t>count</a:t>
            </a:r>
            <a:endParaRPr lang="en-GB" dirty="0"/>
          </a:p>
        </p:txBody>
      </p:sp>
      <p:cxnSp>
        <p:nvCxnSpPr>
          <p:cNvPr id="12" name="AutoShape 17"/>
          <p:cNvCxnSpPr>
            <a:cxnSpLocks noChangeShapeType="1"/>
            <a:endCxn id="8" idx="2"/>
          </p:cNvCxnSpPr>
          <p:nvPr/>
        </p:nvCxnSpPr>
        <p:spPr bwMode="auto">
          <a:xfrm rot="16200000" flipH="1">
            <a:off x="6455395" y="1880618"/>
            <a:ext cx="801687" cy="958850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7318201" y="4191224"/>
            <a:ext cx="638175" cy="48895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r>
              <a:rPr lang="en-GB"/>
              <a:t>B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79289" y="1305149"/>
            <a:ext cx="50927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dirty="0" smtClean="0">
                <a:latin typeface="Courier New" pitchFamily="49" charset="0"/>
              </a:rPr>
              <a:t>for (</a:t>
            </a:r>
            <a:r>
              <a:rPr lang="en-GB" sz="2000" dirty="0" err="1" smtClean="0">
                <a:latin typeface="Courier New" pitchFamily="49" charset="0"/>
              </a:rPr>
              <a:t>int</a:t>
            </a:r>
            <a:r>
              <a:rPr lang="en-GB" sz="2000" dirty="0" smtClean="0">
                <a:latin typeface="Courier New" pitchFamily="49" charset="0"/>
              </a:rPr>
              <a:t> count=0; ; count += 1)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dirty="0" smtClean="0">
                <a:latin typeface="Courier New" pitchFamily="49" charset="0"/>
              </a:rPr>
              <a:t>   B[count] = A[count] + count;</a:t>
            </a:r>
            <a:endParaRPr lang="en-GB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a Loop Counter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3576" y="2687860"/>
            <a:ext cx="5189538" cy="174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000" dirty="0" err="1" smtClean="0">
                <a:solidFill>
                  <a:schemeClr val="accent5"/>
                </a:solidFill>
              </a:rPr>
              <a:t>HWVar</a:t>
            </a:r>
            <a:r>
              <a:rPr lang="en-GB" sz="2000" dirty="0" smtClean="0">
                <a:solidFill>
                  <a:schemeClr val="accent5"/>
                </a:solidFill>
              </a:rPr>
              <a:t> A = </a:t>
            </a:r>
            <a:r>
              <a:rPr lang="en-GB" sz="2000" dirty="0" err="1" smtClean="0">
                <a:solidFill>
                  <a:schemeClr val="accent5"/>
                </a:solidFill>
              </a:rPr>
              <a:t>io.input</a:t>
            </a:r>
            <a:r>
              <a:rPr lang="en-GB" sz="2000" dirty="0" smtClean="0">
                <a:solidFill>
                  <a:schemeClr val="accent5"/>
                </a:solidFill>
              </a:rPr>
              <a:t>(”input” , </a:t>
            </a:r>
            <a:r>
              <a:rPr lang="en-GB" sz="2000" dirty="0" err="1" smtClean="0">
                <a:solidFill>
                  <a:schemeClr val="accent5"/>
                </a:solidFill>
              </a:rPr>
              <a:t>hwUInt</a:t>
            </a:r>
            <a:r>
              <a:rPr lang="en-GB" sz="2000" dirty="0" smtClean="0">
                <a:solidFill>
                  <a:schemeClr val="accent5"/>
                </a:solidFill>
              </a:rPr>
              <a:t>(32));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 err="1" smtClean="0">
                <a:solidFill>
                  <a:schemeClr val="accent5"/>
                </a:solidFill>
              </a:rPr>
              <a:t>HWVar</a:t>
            </a:r>
            <a:r>
              <a:rPr lang="en-GB" sz="2000" dirty="0" smtClean="0">
                <a:solidFill>
                  <a:schemeClr val="accent5"/>
                </a:solidFill>
              </a:rPr>
              <a:t> count = </a:t>
            </a:r>
            <a:r>
              <a:rPr lang="en-GB" sz="2000" dirty="0" err="1" smtClean="0">
                <a:solidFill>
                  <a:schemeClr val="accent5"/>
                </a:solidFill>
              </a:rPr>
              <a:t>control.count.simpleCounter</a:t>
            </a:r>
            <a:r>
              <a:rPr lang="en-GB" sz="2000" dirty="0" smtClean="0">
                <a:solidFill>
                  <a:schemeClr val="accent5"/>
                </a:solidFill>
              </a:rPr>
              <a:t>(32);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 err="1" smtClean="0">
                <a:solidFill>
                  <a:schemeClr val="accent5"/>
                </a:solidFill>
              </a:rPr>
              <a:t>HWVar</a:t>
            </a:r>
            <a:r>
              <a:rPr lang="en-GB" sz="2000" dirty="0" smtClean="0">
                <a:solidFill>
                  <a:schemeClr val="accent5"/>
                </a:solidFill>
              </a:rPr>
              <a:t> B = A + count;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 err="1" smtClean="0">
                <a:solidFill>
                  <a:schemeClr val="accent5"/>
                </a:solidFill>
              </a:rPr>
              <a:t>io.output</a:t>
            </a:r>
            <a:r>
              <a:rPr lang="en-GB" sz="2000" dirty="0" smtClean="0">
                <a:solidFill>
                  <a:schemeClr val="accent5"/>
                </a:solidFill>
              </a:rPr>
              <a:t>(”output” , B , </a:t>
            </a:r>
            <a:r>
              <a:rPr lang="en-GB" sz="2000" dirty="0" err="1" smtClean="0">
                <a:solidFill>
                  <a:schemeClr val="accent5"/>
                </a:solidFill>
              </a:rPr>
              <a:t>hwUInt</a:t>
            </a:r>
            <a:r>
              <a:rPr lang="en-GB" sz="2000" dirty="0" smtClean="0">
                <a:solidFill>
                  <a:schemeClr val="accent5"/>
                </a:solidFill>
              </a:rPr>
              <a:t>(32));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79289" y="1305149"/>
            <a:ext cx="50927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dirty="0" smtClean="0">
                <a:latin typeface="Courier New" pitchFamily="49" charset="0"/>
              </a:rPr>
              <a:t>for (</a:t>
            </a:r>
            <a:r>
              <a:rPr lang="en-GB" sz="2000" dirty="0" err="1" smtClean="0">
                <a:latin typeface="Courier New" pitchFamily="49" charset="0"/>
              </a:rPr>
              <a:t>int</a:t>
            </a:r>
            <a:r>
              <a:rPr lang="en-GB" sz="2000" dirty="0" smtClean="0">
                <a:latin typeface="Courier New" pitchFamily="49" charset="0"/>
              </a:rPr>
              <a:t> count=0; ; count += 1)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dirty="0" smtClean="0">
                <a:latin typeface="Courier New" pitchFamily="49" charset="0"/>
              </a:rPr>
              <a:t>   B[count] = A[count] + count;</a:t>
            </a:r>
            <a:endParaRPr lang="en-GB" sz="2000" dirty="0">
              <a:latin typeface="Courier New" pitchFamily="49" charset="0"/>
            </a:endParaRPr>
          </a:p>
        </p:txBody>
      </p:sp>
      <p:sp>
        <p:nvSpPr>
          <p:cNvPr id="5" name="Lightning Bolt 4"/>
          <p:cNvSpPr/>
          <p:nvPr/>
        </p:nvSpPr>
        <p:spPr>
          <a:xfrm rot="10512099">
            <a:off x="3759574" y="1902933"/>
            <a:ext cx="3168352" cy="1368152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5148064" y="1628800"/>
            <a:ext cx="3995936" cy="324036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If the array subscripts are more complicated, you need to think about how to generate addresses for the DRAM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222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94FE2A7-8752-4214-BD82-EBD7C52818FB}" type="slidenum">
              <a:rPr lang="en-GB" smtClean="0">
                <a:solidFill>
                  <a:srgbClr val="FFFFFF"/>
                </a:solidFill>
              </a:rPr>
              <a:pPr/>
              <a:t>8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Overview of Accelerating Loops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9769"/>
            <a:ext cx="8229600" cy="5001419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Classifying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Attributes and measures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Simple Fixed Length Stream Loops 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Example vector add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Custom memory controllers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>
                <a:solidFill>
                  <a:srgbClr val="0000C3"/>
                </a:solidFill>
              </a:rPr>
              <a:t>Nested Loops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C3"/>
                </a:solidFill>
              </a:rPr>
              <a:t>Counter chains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C3"/>
                </a:solidFill>
              </a:rPr>
              <a:t>Streaming and unrolling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C3"/>
                </a:solidFill>
              </a:rPr>
              <a:t>How to avoid cyclic graphs</a:t>
            </a:r>
          </a:p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Variable Length Loops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Convert to fixed length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Loops </a:t>
            </a:r>
            <a:r>
              <a:rPr lang="en-GB" dirty="0"/>
              <a:t>with dependence cycles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How to build cyclic data-flow graphs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How to exploit pipelining in cyclic graphs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79289" y="1305149"/>
            <a:ext cx="5092700" cy="21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dirty="0" err="1" smtClean="0">
                <a:latin typeface="Courier New" pitchFamily="49" charset="0"/>
              </a:rPr>
              <a:t>int</a:t>
            </a:r>
            <a:r>
              <a:rPr lang="en-GB" dirty="0" smtClean="0">
                <a:latin typeface="Courier New" pitchFamily="49" charset="0"/>
              </a:rPr>
              <a:t> count = 0;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for (</a:t>
            </a:r>
            <a:r>
              <a:rPr lang="en-GB" dirty="0" err="1" smtClean="0">
                <a:latin typeface="Courier New" pitchFamily="49" charset="0"/>
              </a:rPr>
              <a:t>int</a:t>
            </a:r>
            <a:r>
              <a:rPr lang="en-GB" dirty="0" smtClean="0">
                <a:latin typeface="Courier New" pitchFamily="49" charset="0"/>
              </a:rPr>
              <a:t> </a:t>
            </a:r>
            <a:r>
              <a:rPr lang="en-GB" dirty="0" err="1" smtClean="0">
                <a:latin typeface="Courier New" pitchFamily="49" charset="0"/>
              </a:rPr>
              <a:t>i</a:t>
            </a:r>
            <a:r>
              <a:rPr lang="en-GB" dirty="0" smtClean="0">
                <a:latin typeface="Courier New" pitchFamily="49" charset="0"/>
              </a:rPr>
              <a:t>=0; </a:t>
            </a:r>
            <a:r>
              <a:rPr lang="en-GB" dirty="0" err="1" smtClean="0">
                <a:latin typeface="Courier New" pitchFamily="49" charset="0"/>
              </a:rPr>
              <a:t>i</a:t>
            </a:r>
            <a:r>
              <a:rPr lang="en-GB" dirty="0" smtClean="0">
                <a:latin typeface="Courier New" pitchFamily="49" charset="0"/>
              </a:rPr>
              <a:t>&lt;N; ++</a:t>
            </a:r>
            <a:r>
              <a:rPr lang="en-GB" dirty="0" err="1" smtClean="0">
                <a:latin typeface="Courier New" pitchFamily="49" charset="0"/>
              </a:rPr>
              <a:t>i</a:t>
            </a:r>
            <a:r>
              <a:rPr lang="en-GB" dirty="0" smtClean="0">
                <a:latin typeface="Courier New" pitchFamily="49" charset="0"/>
              </a:rPr>
              <a:t>) {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	for (</a:t>
            </a:r>
            <a:r>
              <a:rPr lang="en-GB" dirty="0" err="1" smtClean="0">
                <a:latin typeface="Courier New" pitchFamily="49" charset="0"/>
              </a:rPr>
              <a:t>int</a:t>
            </a:r>
            <a:r>
              <a:rPr lang="en-GB" dirty="0" smtClean="0">
                <a:latin typeface="Courier New" pitchFamily="49" charset="0"/>
              </a:rPr>
              <a:t> j=0; j&lt;M; ++j) {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		B[count] = A[count]+(</a:t>
            </a:r>
            <a:r>
              <a:rPr lang="en-GB" dirty="0" err="1" smtClean="0">
                <a:latin typeface="Courier New" pitchFamily="49" charset="0"/>
              </a:rPr>
              <a:t>i</a:t>
            </a:r>
            <a:r>
              <a:rPr lang="en-GB" dirty="0" smtClean="0">
                <a:latin typeface="Courier New" pitchFamily="49" charset="0"/>
              </a:rPr>
              <a:t>*M)+j;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	     count += 1;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   }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Courier New" pitchFamily="49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GB" dirty="0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 Nest without Dependence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3576" y="3645024"/>
            <a:ext cx="518953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A = </a:t>
            </a:r>
            <a:r>
              <a:rPr lang="en-GB" sz="1600" dirty="0" err="1" smtClean="0">
                <a:solidFill>
                  <a:schemeClr val="accent5"/>
                </a:solidFill>
              </a:rPr>
              <a:t>io.input</a:t>
            </a:r>
            <a:r>
              <a:rPr lang="en-GB" sz="1600" dirty="0" smtClean="0">
                <a:solidFill>
                  <a:schemeClr val="accent5"/>
                </a:solidFill>
              </a:rPr>
              <a:t>(”input” , </a:t>
            </a:r>
            <a:r>
              <a:rPr lang="en-GB" sz="1600" dirty="0" err="1" smtClean="0">
                <a:solidFill>
                  <a:schemeClr val="accent5"/>
                </a:solidFill>
              </a:rPr>
              <a:t>hwUInt</a:t>
            </a:r>
            <a:r>
              <a:rPr lang="en-GB" sz="1600" dirty="0" smtClean="0">
                <a:solidFill>
                  <a:schemeClr val="accent5"/>
                </a:solidFill>
              </a:rPr>
              <a:t>(32));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1600" dirty="0" err="1" smtClean="0">
                <a:solidFill>
                  <a:schemeClr val="accent5"/>
                </a:solidFill>
              </a:rPr>
              <a:t>CounterChain</a:t>
            </a:r>
            <a:r>
              <a:rPr lang="en-GB" sz="1600" dirty="0" smtClean="0">
                <a:solidFill>
                  <a:schemeClr val="accent5"/>
                </a:solidFill>
              </a:rPr>
              <a:t> chain = </a:t>
            </a:r>
            <a:r>
              <a:rPr lang="en-GB" sz="1600" dirty="0" err="1" smtClean="0">
                <a:solidFill>
                  <a:schemeClr val="accent5"/>
                </a:solidFill>
              </a:rPr>
              <a:t>control.count.makeCounterChain</a:t>
            </a:r>
            <a:r>
              <a:rPr lang="en-GB" sz="1600" dirty="0" smtClean="0">
                <a:solidFill>
                  <a:schemeClr val="accent5"/>
                </a:solidFill>
              </a:rPr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</a:t>
            </a:r>
            <a:r>
              <a:rPr lang="en-GB" sz="1600" dirty="0" err="1" smtClean="0">
                <a:solidFill>
                  <a:schemeClr val="accent5"/>
                </a:solidFill>
              </a:rPr>
              <a:t>i</a:t>
            </a:r>
            <a:r>
              <a:rPr lang="en-GB" sz="1600" dirty="0" smtClean="0">
                <a:solidFill>
                  <a:schemeClr val="accent5"/>
                </a:solidFill>
              </a:rPr>
              <a:t> = </a:t>
            </a:r>
            <a:r>
              <a:rPr lang="en-GB" sz="1600" dirty="0" err="1" smtClean="0">
                <a:solidFill>
                  <a:schemeClr val="accent5"/>
                </a:solidFill>
              </a:rPr>
              <a:t>chain.addCounter</a:t>
            </a:r>
            <a:r>
              <a:rPr lang="en-GB" sz="1600" dirty="0" smtClean="0">
                <a:solidFill>
                  <a:schemeClr val="accent5"/>
                </a:solidFill>
              </a:rPr>
              <a:t>(N, 1).cast(</a:t>
            </a:r>
            <a:r>
              <a:rPr lang="en-GB" sz="1600" dirty="0" err="1" smtClean="0">
                <a:solidFill>
                  <a:schemeClr val="accent5"/>
                </a:solidFill>
              </a:rPr>
              <a:t>hwUInt</a:t>
            </a:r>
            <a:r>
              <a:rPr lang="en-GB" sz="1600" dirty="0" smtClean="0">
                <a:solidFill>
                  <a:schemeClr val="accent5"/>
                </a:solidFill>
              </a:rPr>
              <a:t>(32));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j = </a:t>
            </a:r>
            <a:r>
              <a:rPr lang="en-GB" sz="1600" dirty="0" err="1" smtClean="0">
                <a:solidFill>
                  <a:schemeClr val="accent5"/>
                </a:solidFill>
              </a:rPr>
              <a:t>chain.addCounter</a:t>
            </a:r>
            <a:r>
              <a:rPr lang="en-GB" sz="1600" dirty="0" smtClean="0">
                <a:solidFill>
                  <a:schemeClr val="accent5"/>
                </a:solidFill>
              </a:rPr>
              <a:t>(M, 1).cast(</a:t>
            </a:r>
            <a:r>
              <a:rPr lang="en-GB" sz="1600" dirty="0" err="1" smtClean="0">
                <a:solidFill>
                  <a:schemeClr val="accent5"/>
                </a:solidFill>
              </a:rPr>
              <a:t>hwUInt</a:t>
            </a:r>
            <a:r>
              <a:rPr lang="en-GB" sz="1600" dirty="0" smtClean="0">
                <a:solidFill>
                  <a:schemeClr val="accent5"/>
                </a:solidFill>
              </a:rPr>
              <a:t>(32));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1600" dirty="0" err="1" smtClean="0">
                <a:solidFill>
                  <a:schemeClr val="accent5"/>
                </a:solidFill>
              </a:rPr>
              <a:t>HWVar</a:t>
            </a:r>
            <a:r>
              <a:rPr lang="en-GB" sz="1600" dirty="0" smtClean="0">
                <a:solidFill>
                  <a:schemeClr val="accent5"/>
                </a:solidFill>
              </a:rPr>
              <a:t> B = A + </a:t>
            </a:r>
            <a:r>
              <a:rPr lang="en-GB" sz="1600" dirty="0" err="1" smtClean="0">
                <a:solidFill>
                  <a:schemeClr val="accent5"/>
                </a:solidFill>
              </a:rPr>
              <a:t>i</a:t>
            </a:r>
            <a:r>
              <a:rPr lang="en-GB" sz="1600" dirty="0" smtClean="0">
                <a:solidFill>
                  <a:schemeClr val="accent5"/>
                </a:solidFill>
              </a:rPr>
              <a:t>*100 + j;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1600" dirty="0" err="1" smtClean="0">
                <a:solidFill>
                  <a:schemeClr val="accent5"/>
                </a:solidFill>
              </a:rPr>
              <a:t>io.output</a:t>
            </a:r>
            <a:r>
              <a:rPr lang="en-GB" sz="1600" dirty="0" smtClean="0">
                <a:solidFill>
                  <a:schemeClr val="accent5"/>
                </a:solidFill>
              </a:rPr>
              <a:t>(”output” , B , </a:t>
            </a:r>
            <a:r>
              <a:rPr lang="en-GB" sz="1600" dirty="0" err="1" smtClean="0">
                <a:solidFill>
                  <a:schemeClr val="accent5"/>
                </a:solidFill>
              </a:rPr>
              <a:t>hwUInt</a:t>
            </a:r>
            <a:r>
              <a:rPr lang="en-GB" sz="1600" dirty="0" smtClean="0">
                <a:solidFill>
                  <a:schemeClr val="accent5"/>
                </a:solidFill>
              </a:rPr>
              <a:t>(32));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7988549" y="1447948"/>
            <a:ext cx="669925" cy="447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>
                <a:solidFill>
                  <a:schemeClr val="lt1"/>
                </a:solidFill>
              </a:rPr>
              <a:t>A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8048874" y="2863998"/>
            <a:ext cx="595312" cy="584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>
                <a:solidFill>
                  <a:schemeClr val="lt1"/>
                </a:solidFill>
              </a:rPr>
              <a:t>+</a:t>
            </a:r>
          </a:p>
        </p:txBody>
      </p:sp>
      <p:cxnSp>
        <p:nvCxnSpPr>
          <p:cNvPr id="18" name="AutoShape 6"/>
          <p:cNvCxnSpPr>
            <a:cxnSpLocks noChangeShapeType="1"/>
            <a:stCxn id="17" idx="4"/>
            <a:endCxn id="20" idx="0"/>
          </p:cNvCxnSpPr>
          <p:nvPr/>
        </p:nvCxnSpPr>
        <p:spPr bwMode="auto">
          <a:xfrm>
            <a:off x="8347324" y="3448198"/>
            <a:ext cx="3175" cy="11382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AutoShape 7"/>
          <p:cNvCxnSpPr>
            <a:cxnSpLocks noChangeShapeType="1"/>
            <a:stCxn id="16" idx="1"/>
            <a:endCxn id="17" idx="0"/>
          </p:cNvCxnSpPr>
          <p:nvPr/>
        </p:nvCxnSpPr>
        <p:spPr bwMode="auto">
          <a:xfrm>
            <a:off x="8323511" y="1895623"/>
            <a:ext cx="23813" cy="9683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8031411" y="4586436"/>
            <a:ext cx="638175" cy="48895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>
                <a:solidFill>
                  <a:schemeClr val="lt1"/>
                </a:solidFill>
              </a:rPr>
              <a:t>B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7183686" y="1273323"/>
            <a:ext cx="627063" cy="627063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>
                <a:solidFill>
                  <a:schemeClr val="lt1"/>
                </a:solidFill>
              </a:rPr>
              <a:t>j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740649" y="1336823"/>
            <a:ext cx="576262" cy="552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>
                <a:solidFill>
                  <a:schemeClr val="lt1"/>
                </a:solidFill>
              </a:rPr>
              <a:t>100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6475661" y="1286023"/>
            <a:ext cx="627063" cy="627063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>
                <a:solidFill>
                  <a:schemeClr val="lt1"/>
                </a:solidFill>
              </a:rPr>
              <a:t>i</a:t>
            </a:r>
          </a:p>
        </p:txBody>
      </p:sp>
      <p:cxnSp>
        <p:nvCxnSpPr>
          <p:cNvPr id="24" name="AutoShape 16"/>
          <p:cNvCxnSpPr>
            <a:cxnSpLocks noChangeShapeType="1"/>
            <a:stCxn id="23" idx="2"/>
            <a:endCxn id="21" idx="2"/>
          </p:cNvCxnSpPr>
          <p:nvPr/>
        </p:nvCxnSpPr>
        <p:spPr bwMode="auto">
          <a:xfrm rot="-5400000">
            <a:off x="7137649" y="925660"/>
            <a:ext cx="12700" cy="708025"/>
          </a:xfrm>
          <a:prstGeom prst="bentConnector3">
            <a:avLst>
              <a:gd name="adj1" fmla="val 1900000"/>
            </a:avLst>
          </a:prstGeom>
          <a:ln>
            <a:prstDash val="sysDot"/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180511" y="2863998"/>
            <a:ext cx="595313" cy="584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>
                <a:solidFill>
                  <a:schemeClr val="lt1"/>
                </a:solidFill>
              </a:rPr>
              <a:t>+</a:t>
            </a:r>
          </a:p>
        </p:txBody>
      </p:sp>
      <p:cxnSp>
        <p:nvCxnSpPr>
          <p:cNvPr id="26" name="AutoShape 18"/>
          <p:cNvCxnSpPr>
            <a:cxnSpLocks noChangeShapeType="1"/>
            <a:stCxn id="25" idx="6"/>
            <a:endCxn id="17" idx="2"/>
          </p:cNvCxnSpPr>
          <p:nvPr/>
        </p:nvCxnSpPr>
        <p:spPr bwMode="auto">
          <a:xfrm>
            <a:off x="7775824" y="3156098"/>
            <a:ext cx="2730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AutoShape 19"/>
          <p:cNvCxnSpPr>
            <a:cxnSpLocks noChangeShapeType="1"/>
            <a:stCxn id="21" idx="2"/>
            <a:endCxn id="25" idx="0"/>
          </p:cNvCxnSpPr>
          <p:nvPr/>
        </p:nvCxnSpPr>
        <p:spPr bwMode="auto">
          <a:xfrm flipH="1">
            <a:off x="7478961" y="1900386"/>
            <a:ext cx="19050" cy="96361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118474" y="2190898"/>
            <a:ext cx="595312" cy="584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>
                <a:solidFill>
                  <a:schemeClr val="lt1"/>
                </a:solidFill>
              </a:rPr>
              <a:t>*</a:t>
            </a:r>
          </a:p>
        </p:txBody>
      </p:sp>
      <p:cxnSp>
        <p:nvCxnSpPr>
          <p:cNvPr id="29" name="AutoShape 21"/>
          <p:cNvCxnSpPr>
            <a:cxnSpLocks noChangeShapeType="1"/>
            <a:stCxn id="22" idx="2"/>
            <a:endCxn id="28" idx="2"/>
          </p:cNvCxnSpPr>
          <p:nvPr/>
        </p:nvCxnSpPr>
        <p:spPr bwMode="auto">
          <a:xfrm rot="16200000" flipH="1">
            <a:off x="5777161" y="2141686"/>
            <a:ext cx="593725" cy="88900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AutoShape 22"/>
          <p:cNvCxnSpPr>
            <a:cxnSpLocks noChangeShapeType="1"/>
            <a:stCxn id="23" idx="2"/>
            <a:endCxn id="28" idx="6"/>
          </p:cNvCxnSpPr>
          <p:nvPr/>
        </p:nvCxnSpPr>
        <p:spPr bwMode="auto">
          <a:xfrm rot="5400000">
            <a:off x="6466930" y="2159942"/>
            <a:ext cx="569912" cy="76200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AutoShape 23"/>
          <p:cNvCxnSpPr>
            <a:cxnSpLocks noChangeShapeType="1"/>
            <a:stCxn id="28" idx="4"/>
            <a:endCxn id="25" idx="2"/>
          </p:cNvCxnSpPr>
          <p:nvPr/>
        </p:nvCxnSpPr>
        <p:spPr bwMode="auto">
          <a:xfrm rot="16200000" flipH="1">
            <a:off x="6608218" y="2583804"/>
            <a:ext cx="381000" cy="763587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Left Arrow Callout 31"/>
          <p:cNvSpPr/>
          <p:nvPr/>
        </p:nvSpPr>
        <p:spPr>
          <a:xfrm>
            <a:off x="5508104" y="3772048"/>
            <a:ext cx="2239963" cy="1317625"/>
          </a:xfrm>
          <a:prstGeom prst="leftArrowCallou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Use a </a:t>
            </a:r>
            <a:r>
              <a:rPr lang="en-GB" dirty="0" smtClean="0">
                <a:solidFill>
                  <a:schemeClr val="bg1"/>
                </a:solidFill>
              </a:rPr>
              <a:t>chain </a:t>
            </a:r>
            <a:r>
              <a:rPr lang="en-GB" dirty="0">
                <a:solidFill>
                  <a:schemeClr val="bg1"/>
                </a:solidFill>
              </a:rPr>
              <a:t>of counters to generate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and 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1 - MaxBlue">
  <a:themeElements>
    <a:clrScheme name="Maxeler">
      <a:dk1>
        <a:srgbClr val="000000"/>
      </a:dk1>
      <a:lt1>
        <a:srgbClr val="FFFFFF"/>
      </a:lt1>
      <a:dk2>
        <a:srgbClr val="535353"/>
      </a:dk2>
      <a:lt2>
        <a:srgbClr val="FFFFFF"/>
      </a:lt2>
      <a:accent1>
        <a:srgbClr val="005089"/>
      </a:accent1>
      <a:accent2>
        <a:srgbClr val="FFFFFF"/>
      </a:accent2>
      <a:accent3>
        <a:srgbClr val="A6A6A6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MaxTemplate_July15_2011</Template>
  <TotalTime>601</TotalTime>
  <Words>2268</Words>
  <Application>Microsoft Office PowerPoint</Application>
  <PresentationFormat>On-screen Show (4:3)</PresentationFormat>
  <Paragraphs>520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Section 1 - MaxBlue</vt:lpstr>
      <vt:lpstr>MaxBlue slides - wave footer</vt:lpstr>
      <vt:lpstr>1_MaxBlue slides - wave footer</vt:lpstr>
      <vt:lpstr>Slide 1</vt:lpstr>
      <vt:lpstr>Overview of Accelerating Loops</vt:lpstr>
      <vt:lpstr>Classifying Loops</vt:lpstr>
      <vt:lpstr>Overview of Accelerating Loops</vt:lpstr>
      <vt:lpstr>The Stream Loop</vt:lpstr>
      <vt:lpstr>Adding a Loop Counter</vt:lpstr>
      <vt:lpstr>Adding a Loop Counter</vt:lpstr>
      <vt:lpstr>Overview of Accelerating Loops</vt:lpstr>
      <vt:lpstr>Loop Nest without Dependence</vt:lpstr>
      <vt:lpstr>Loop Unrolling with Dependence</vt:lpstr>
      <vt:lpstr>Loop Unrolling with Dependence</vt:lpstr>
      <vt:lpstr>Overview of Accelerating Loops</vt:lpstr>
      <vt:lpstr>Variable Length Loop</vt:lpstr>
      <vt:lpstr>Variable Length Loop – in hardware</vt:lpstr>
      <vt:lpstr>Variable Length Loop – in hardware</vt:lpstr>
      <vt:lpstr>To Unroll or Not to Unroll</vt:lpstr>
      <vt:lpstr>Overview of Accelerating Loops</vt:lpstr>
      <vt:lpstr>Cyclic Data Flow with MaxCompiler</vt:lpstr>
      <vt:lpstr>Pipeline Depth, Why -13</vt:lpstr>
      <vt:lpstr>Slide 20</vt:lpstr>
      <vt:lpstr>Pipeline Depth and Loop-Carry Distance</vt:lpstr>
      <vt:lpstr>Loop interchange </vt:lpstr>
      <vt:lpstr>Loop Tiling reduces local BRAM requirement</vt:lpstr>
      <vt:lpstr>Summary</vt:lpstr>
      <vt:lpstr>Exercises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Collicutt</dc:creator>
  <cp:lastModifiedBy>oliver</cp:lastModifiedBy>
  <cp:revision>70</cp:revision>
  <dcterms:created xsi:type="dcterms:W3CDTF">2011-07-15T22:28:52Z</dcterms:created>
  <dcterms:modified xsi:type="dcterms:W3CDTF">2011-09-28T18:46:52Z</dcterms:modified>
</cp:coreProperties>
</file>