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2" r:id="rId4"/>
    <p:sldMasterId id="2147483688" r:id="rId5"/>
    <p:sldMasterId id="2147483686" r:id="rId6"/>
    <p:sldMasterId id="2147483690" r:id="rId7"/>
    <p:sldMasterId id="2147483684" r:id="rId8"/>
  </p:sldMasterIdLst>
  <p:notesMasterIdLst>
    <p:notesMasterId r:id="rId39"/>
  </p:notesMasterIdLst>
  <p:sldIdLst>
    <p:sldId id="271" r:id="rId9"/>
    <p:sldId id="369" r:id="rId10"/>
    <p:sldId id="281" r:id="rId11"/>
    <p:sldId id="355" r:id="rId12"/>
    <p:sldId id="377" r:id="rId13"/>
    <p:sldId id="432" r:id="rId14"/>
    <p:sldId id="433" r:id="rId15"/>
    <p:sldId id="378" r:id="rId16"/>
    <p:sldId id="379" r:id="rId17"/>
    <p:sldId id="380" r:id="rId18"/>
    <p:sldId id="404" r:id="rId19"/>
    <p:sldId id="405" r:id="rId20"/>
    <p:sldId id="407" r:id="rId21"/>
    <p:sldId id="408" r:id="rId22"/>
    <p:sldId id="418" r:id="rId23"/>
    <p:sldId id="419" r:id="rId24"/>
    <p:sldId id="420" r:id="rId25"/>
    <p:sldId id="421" r:id="rId26"/>
    <p:sldId id="422" r:id="rId27"/>
    <p:sldId id="423" r:id="rId28"/>
    <p:sldId id="409" r:id="rId29"/>
    <p:sldId id="412" r:id="rId30"/>
    <p:sldId id="416" r:id="rId31"/>
    <p:sldId id="417" r:id="rId32"/>
    <p:sldId id="410" r:id="rId33"/>
    <p:sldId id="413" r:id="rId34"/>
    <p:sldId id="415" r:id="rId35"/>
    <p:sldId id="414" r:id="rId36"/>
    <p:sldId id="434" r:id="rId37"/>
    <p:sldId id="43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FFCC"/>
    <a:srgbClr val="FFD3B4"/>
    <a:srgbClr val="FFCD78"/>
    <a:srgbClr val="9EB3D7"/>
    <a:srgbClr val="CCF171"/>
    <a:srgbClr val="737373"/>
    <a:srgbClr val="FF9E1D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75" autoAdjust="0"/>
    <p:restoredTop sz="92150" autoAdjust="0"/>
  </p:normalViewPr>
  <p:slideViewPr>
    <p:cSldViewPr>
      <p:cViewPr varScale="1">
        <p:scale>
          <a:sx n="78" d="100"/>
          <a:sy n="78" d="100"/>
        </p:scale>
        <p:origin x="-1493" y="-62"/>
      </p:cViewPr>
      <p:guideLst>
        <p:guide orient="horz"/>
        <p:guide pos="16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498B1-DBA4-462D-AF78-5EF9A056FBDC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2BF07-5018-4829-BCDB-3778A5A697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Incur an overhead/cost for this </a:t>
            </a:r>
            <a:r>
              <a:rPr lang="en-GB" dirty="0" err="1" smtClean="0"/>
              <a:t>reconfigurability</a:t>
            </a:r>
            <a:r>
              <a:rPr lang="en-GB" dirty="0" smtClean="0"/>
              <a:t>;</a:t>
            </a:r>
            <a:r>
              <a:rPr lang="en-GB" baseline="0" dirty="0" smtClean="0"/>
              <a:t> but can make that back by efficient architecture </a:t>
            </a:r>
            <a:r>
              <a:rPr lang="en-GB" baseline="0" smtClean="0"/>
              <a:t>(dataflow)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2-MaxBlue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E2A2-5F50-45A9-B0ED-7EB9A391C6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" y="0"/>
            <a:ext cx="914308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" y="0"/>
            <a:ext cx="9143084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" y="0"/>
            <a:ext cx="9141257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" y="0"/>
            <a:ext cx="9143083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" y="0"/>
            <a:ext cx="9143085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MaxAcademy</a:t>
            </a:r>
            <a:r>
              <a:rPr lang="en-GB" dirty="0" smtClean="0"/>
              <a:t> Lecture Series – V1.0, September 2011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Dataflow Programming </a:t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dirty="0" err="1" smtClean="0"/>
              <a:t>MaxCompiler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s_Introdu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340768"/>
            <a:ext cx="7714701" cy="3714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with </a:t>
            </a:r>
            <a:r>
              <a:rPr lang="en-GB" dirty="0" err="1" smtClean="0"/>
              <a:t>MaxCompiler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 descr="Figures_Introduc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1340768"/>
            <a:ext cx="3276624" cy="50716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47864" y="1844824"/>
            <a:ext cx="1584176" cy="646331"/>
            <a:chOff x="3347864" y="1916832"/>
            <a:chExt cx="1584176" cy="64633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563888" y="1916832"/>
              <a:ext cx="1368152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47864" y="1916832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Computationally intensive components</a:t>
              </a:r>
              <a:endParaRPr lang="en-GB" sz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7584" y="2924944"/>
            <a:ext cx="3600400" cy="1944216"/>
            <a:chOff x="827584" y="2924944"/>
            <a:chExt cx="3600400" cy="1944216"/>
          </a:xfrm>
        </p:grpSpPr>
        <p:sp>
          <p:nvSpPr>
            <p:cNvPr id="12" name="Flowchart: Process 11"/>
            <p:cNvSpPr/>
            <p:nvPr/>
          </p:nvSpPr>
          <p:spPr>
            <a:xfrm>
              <a:off x="827584" y="2924944"/>
              <a:ext cx="1512168" cy="100811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563888" y="3212976"/>
              <a:ext cx="864096" cy="1656184"/>
              <a:chOff x="3563888" y="3212976"/>
              <a:chExt cx="864096" cy="1656184"/>
            </a:xfrm>
          </p:grpSpPr>
          <p:sp>
            <p:nvSpPr>
              <p:cNvPr id="13" name="Flowchart: Process 12"/>
              <p:cNvSpPr/>
              <p:nvPr/>
            </p:nvSpPr>
            <p:spPr>
              <a:xfrm>
                <a:off x="3563888" y="3212976"/>
                <a:ext cx="360040" cy="1656184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4139952" y="3537012"/>
                <a:ext cx="288032" cy="144016"/>
              </a:xfrm>
              <a:prstGeom prst="flowChartProcess">
                <a:avLst/>
              </a:prstGeom>
              <a:solidFill>
                <a:srgbClr val="9EB3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743908" y="2420888"/>
            <a:ext cx="4140460" cy="2520280"/>
            <a:chOff x="3707904" y="2420888"/>
            <a:chExt cx="4176464" cy="2520280"/>
          </a:xfrm>
        </p:grpSpPr>
        <p:sp>
          <p:nvSpPr>
            <p:cNvPr id="17" name="Flowchart: Process 16"/>
            <p:cNvSpPr/>
            <p:nvPr/>
          </p:nvSpPr>
          <p:spPr>
            <a:xfrm>
              <a:off x="4211960" y="2492896"/>
              <a:ext cx="3572780" cy="14401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5364088" y="2420888"/>
              <a:ext cx="288032" cy="72008"/>
            </a:xfrm>
            <a:prstGeom prst="flowChartProcess">
              <a:avLst/>
            </a:prstGeom>
            <a:solidFill>
              <a:srgbClr val="9EB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840252" y="2420888"/>
              <a:ext cx="288032" cy="72008"/>
            </a:xfrm>
            <a:prstGeom prst="flowChartProcess">
              <a:avLst/>
            </a:prstGeom>
            <a:solidFill>
              <a:srgbClr val="9EB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3707904" y="2672916"/>
              <a:ext cx="4176464" cy="22682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Flowchart: Process 19"/>
          <p:cNvSpPr/>
          <p:nvPr/>
        </p:nvSpPr>
        <p:spPr>
          <a:xfrm>
            <a:off x="3527884" y="1268760"/>
            <a:ext cx="4500500" cy="129614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07504" y="4156490"/>
            <a:ext cx="296429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nn-NO" sz="1400" dirty="0" smtClean="0"/>
              <a:t>for (int i =0; i &lt; DATA_SIZE; i++)</a:t>
            </a:r>
          </a:p>
          <a:p>
            <a:r>
              <a:rPr lang="nn-NO" sz="1400" dirty="0" smtClean="0"/>
              <a:t>    y[i]= x[i] * x[i] + 30;</a:t>
            </a:r>
          </a:p>
        </p:txBody>
      </p:sp>
      <p:grpSp>
        <p:nvGrpSpPr>
          <p:cNvPr id="3" name="Group 74"/>
          <p:cNvGrpSpPr/>
          <p:nvPr/>
        </p:nvGrpSpPr>
        <p:grpSpPr>
          <a:xfrm>
            <a:off x="251520" y="860400"/>
            <a:ext cx="2088232" cy="3249652"/>
            <a:chOff x="251520" y="1124744"/>
            <a:chExt cx="2088232" cy="3249652"/>
          </a:xfrm>
        </p:grpSpPr>
        <p:grpSp>
          <p:nvGrpSpPr>
            <p:cNvPr id="4" name="Group 48"/>
            <p:cNvGrpSpPr/>
            <p:nvPr/>
          </p:nvGrpSpPr>
          <p:grpSpPr>
            <a:xfrm>
              <a:off x="251520" y="1124744"/>
              <a:ext cx="2088232" cy="2736304"/>
              <a:chOff x="251520" y="1124744"/>
              <a:chExt cx="2088232" cy="27363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1520" y="1124744"/>
                <a:ext cx="2088232" cy="2736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AutoShape 1"/>
              <p:cNvSpPr>
                <a:spLocks noChangeArrowheads="1"/>
              </p:cNvSpPr>
              <p:nvPr/>
            </p:nvSpPr>
            <p:spPr bwMode="auto">
              <a:xfrm>
                <a:off x="416174" y="1217390"/>
                <a:ext cx="1800225" cy="1619250"/>
              </a:xfrm>
              <a:prstGeom prst="roundRect">
                <a:avLst>
                  <a:gd name="adj" fmla="val 97"/>
                </a:avLst>
              </a:prstGeom>
              <a:solidFill>
                <a:srgbClr val="9EB3D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540942" y="2925438"/>
                <a:ext cx="1598613" cy="863599"/>
                <a:chOff x="137" y="2352"/>
                <a:chExt cx="1007" cy="544"/>
              </a:xfrm>
            </p:grpSpPr>
            <p:grpSp>
              <p:nvGrpSpPr>
                <p:cNvPr id="8" name="Group 4"/>
                <p:cNvGrpSpPr>
                  <a:grpSpLocks/>
                </p:cNvGrpSpPr>
                <p:nvPr/>
              </p:nvGrpSpPr>
              <p:grpSpPr bwMode="auto">
                <a:xfrm>
                  <a:off x="137" y="2369"/>
                  <a:ext cx="1007" cy="527"/>
                  <a:chOff x="137" y="2369"/>
                  <a:chExt cx="1007" cy="527"/>
                </a:xfrm>
              </p:grpSpPr>
              <p:sp>
                <p:nvSpPr>
                  <p:cNvPr id="1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81" y="2513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32" y="2465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84" y="2416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37" y="2369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7" y="2352"/>
                  <a:ext cx="640" cy="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dirty="0" smtClean="0">
                      <a:solidFill>
                        <a:srgbClr val="FFFFFF"/>
                      </a:solidFill>
                    </a:rPr>
                    <a:t>Main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en-US" dirty="0" smtClean="0">
                      <a:solidFill>
                        <a:srgbClr val="FFFFFF"/>
                      </a:solidFill>
                    </a:rPr>
                    <a:t>Memory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395536" y="1196752"/>
                <a:ext cx="661988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>
                    <a:solidFill>
                      <a:srgbClr val="FFFFFF"/>
                    </a:solidFill>
                  </a:rPr>
                  <a:t>CPU</a:t>
                </a:r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auto">
              <a:xfrm>
                <a:off x="810116" y="1506315"/>
                <a:ext cx="914400" cy="523875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FFFFFF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dirty="0" smtClean="0"/>
                  <a:t>Host</a:t>
                </a:r>
              </a:p>
              <a:p>
                <a:r>
                  <a:rPr lang="en-GB" dirty="0" smtClean="0"/>
                  <a:t>Code </a:t>
                </a:r>
                <a:endParaRPr lang="en-GB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51950" y="4005064"/>
              <a:ext cx="1499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Host Code (.c)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Application Example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2" name="Rectangle 101"/>
          <p:cNvSpPr/>
          <p:nvPr/>
        </p:nvSpPr>
        <p:spPr>
          <a:xfrm>
            <a:off x="107504" y="4156490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err="1" smtClean="0"/>
              <a:t>int</a:t>
            </a:r>
            <a:r>
              <a:rPr lang="en-GB" sz="1400" dirty="0" smtClean="0"/>
              <a:t>*x, *y;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42844" y="4077072"/>
            <a:ext cx="3000396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229100" y="4802188"/>
          <a:ext cx="1979613" cy="463550"/>
        </p:xfrm>
        <a:graphic>
          <a:graphicData uri="http://schemas.openxmlformats.org/presentationml/2006/ole">
            <p:oleObj spid="_x0000_s5122" name="Equation" r:id="rId3" imgW="977760" imgH="228600" progId="Equation.3">
              <p:embed/>
            </p:oleObj>
          </a:graphicData>
        </a:graphic>
      </p:graphicFrame>
      <p:sp>
        <p:nvSpPr>
          <p:cNvPr id="23" name="Left-Right Arrow 22"/>
          <p:cNvSpPr/>
          <p:nvPr/>
        </p:nvSpPr>
        <p:spPr>
          <a:xfrm>
            <a:off x="2627313" y="4905164"/>
            <a:ext cx="1152599" cy="2520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12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2374477" y="878559"/>
            <a:ext cx="4833720" cy="3232885"/>
            <a:chOff x="2374477" y="878559"/>
            <a:chExt cx="4833720" cy="3232885"/>
          </a:xfrm>
        </p:grpSpPr>
        <p:grpSp>
          <p:nvGrpSpPr>
            <p:cNvPr id="123" name="Group 122"/>
            <p:cNvGrpSpPr/>
            <p:nvPr/>
          </p:nvGrpSpPr>
          <p:grpSpPr>
            <a:xfrm>
              <a:off x="2374477" y="878559"/>
              <a:ext cx="4833720" cy="3232885"/>
              <a:chOff x="2374477" y="878559"/>
              <a:chExt cx="4833720" cy="3232885"/>
            </a:xfrm>
          </p:grpSpPr>
          <p:sp>
            <p:nvSpPr>
              <p:cNvPr id="124" name="Text Box 37"/>
              <p:cNvSpPr txBox="1">
                <a:spLocks noChangeArrowheads="1"/>
              </p:cNvSpPr>
              <p:nvPr/>
            </p:nvSpPr>
            <p:spPr bwMode="auto">
              <a:xfrm>
                <a:off x="2374477" y="2209760"/>
                <a:ext cx="829371" cy="956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sz="1400" dirty="0" smtClean="0"/>
                  <a:t>PCI</a:t>
                </a:r>
              </a:p>
              <a:p>
                <a:pPr algn="ctr">
                  <a:buClrTx/>
                  <a:buFontTx/>
                  <a:buNone/>
                </a:pPr>
                <a:endParaRPr lang="en-US" sz="1400" dirty="0"/>
              </a:p>
              <a:p>
                <a:pPr algn="ctr">
                  <a:buClrTx/>
                  <a:buFontTx/>
                  <a:buNone/>
                </a:pPr>
                <a:endParaRPr lang="en-US" sz="1400" dirty="0" smtClean="0"/>
              </a:p>
              <a:p>
                <a:pPr algn="ctr">
                  <a:buClrTx/>
                  <a:buFontTx/>
                  <a:buNone/>
                </a:pPr>
                <a:r>
                  <a:rPr lang="en-US" sz="1400" dirty="0" smtClean="0"/>
                  <a:t>Express</a:t>
                </a:r>
                <a:endParaRPr lang="en-US" sz="1400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220540" y="878559"/>
                <a:ext cx="2719612" cy="2736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"/>
              <p:cNvSpPr>
                <a:spLocks noChangeArrowheads="1"/>
              </p:cNvSpPr>
              <p:nvPr/>
            </p:nvSpPr>
            <p:spPr bwMode="auto">
              <a:xfrm>
                <a:off x="3491880" y="1981897"/>
                <a:ext cx="2304256" cy="1400175"/>
              </a:xfrm>
              <a:prstGeom prst="rect">
                <a:avLst/>
              </a:prstGeom>
              <a:solidFill>
                <a:srgbClr val="FFD3B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dirty="0" smtClean="0"/>
                  <a:t>Manager</a:t>
                </a:r>
                <a:endParaRPr lang="en-GB" dirty="0"/>
              </a:p>
            </p:txBody>
          </p:sp>
          <p:sp>
            <p:nvSpPr>
              <p:cNvPr id="127" name="Text Box 13"/>
              <p:cNvSpPr txBox="1">
                <a:spLocks noChangeArrowheads="1"/>
              </p:cNvSpPr>
              <p:nvPr/>
            </p:nvSpPr>
            <p:spPr bwMode="auto">
              <a:xfrm>
                <a:off x="5064869" y="1670400"/>
                <a:ext cx="803275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dirty="0"/>
                  <a:t>FPGA</a:t>
                </a: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rot="16200000">
                <a:off x="2664160" y="2296887"/>
                <a:ext cx="266700" cy="846061"/>
              </a:xfrm>
              <a:prstGeom prst="upDownArrow">
                <a:avLst>
                  <a:gd name="adj1" fmla="val 50000"/>
                  <a:gd name="adj2" fmla="val 102381"/>
                </a:avLst>
              </a:prstGeom>
              <a:solidFill>
                <a:srgbClr val="9EB3D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29" name="Group 3"/>
              <p:cNvGrpSpPr>
                <a:grpSpLocks/>
              </p:cNvGrpSpPr>
              <p:nvPr/>
            </p:nvGrpSpPr>
            <p:grpSpPr bwMode="auto">
              <a:xfrm>
                <a:off x="3707904" y="958683"/>
                <a:ext cx="1242074" cy="624374"/>
                <a:chOff x="137" y="2369"/>
                <a:chExt cx="1008" cy="528"/>
              </a:xfrm>
            </p:grpSpPr>
            <p:grpSp>
              <p:nvGrpSpPr>
                <p:cNvPr id="136" name="Group 4"/>
                <p:cNvGrpSpPr>
                  <a:grpSpLocks/>
                </p:cNvGrpSpPr>
                <p:nvPr/>
              </p:nvGrpSpPr>
              <p:grpSpPr bwMode="auto">
                <a:xfrm>
                  <a:off x="137" y="2369"/>
                  <a:ext cx="1008" cy="528"/>
                  <a:chOff x="137" y="2369"/>
                  <a:chExt cx="1008" cy="528"/>
                </a:xfrm>
              </p:grpSpPr>
              <p:sp>
                <p:nvSpPr>
                  <p:cNvPr id="138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81" y="2513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9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32" y="2465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84" y="2416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37" y="2369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3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50" y="2386"/>
                  <a:ext cx="633" cy="232"/>
                </a:xfrm>
                <a:prstGeom prst="rect">
                  <a:avLst/>
                </a:prstGeom>
                <a:solidFill>
                  <a:srgbClr val="9EB3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dirty="0">
                      <a:solidFill>
                        <a:srgbClr val="FFFFFF"/>
                      </a:solidFill>
                    </a:rPr>
                    <a:t>Memory</a:t>
                  </a:r>
                </a:p>
              </p:txBody>
            </p:sp>
          </p:grpSp>
          <p:sp>
            <p:nvSpPr>
              <p:cNvPr id="130" name="Oval 38"/>
              <p:cNvSpPr>
                <a:spLocks noChangeArrowheads="1"/>
              </p:cNvSpPr>
              <p:nvPr/>
            </p:nvSpPr>
            <p:spPr bwMode="auto">
              <a:xfrm>
                <a:off x="4499992" y="2157936"/>
                <a:ext cx="1224136" cy="1046722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FFFFFF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cxnSp>
            <p:nvCxnSpPr>
              <p:cNvPr id="131" name="Straight Connector 130"/>
              <p:cNvCxnSpPr>
                <a:stCxn id="130" idx="0"/>
              </p:cNvCxnSpPr>
              <p:nvPr/>
            </p:nvCxnSpPr>
            <p:spPr>
              <a:xfrm rot="5400000" flipH="1" flipV="1">
                <a:off x="5533496" y="483236"/>
                <a:ext cx="1253264" cy="209613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30" idx="4"/>
              </p:cNvCxnSpPr>
              <p:nvPr/>
            </p:nvCxnSpPr>
            <p:spPr>
              <a:xfrm rot="16200000" flipH="1">
                <a:off x="5977432" y="2339286"/>
                <a:ext cx="365393" cy="209613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3779912" y="3742112"/>
                <a:ext cx="1651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Manager (.java)</a:t>
                </a:r>
                <a:endParaRPr lang="en-GB" dirty="0"/>
              </a:p>
            </p:txBody>
          </p:sp>
          <p:sp>
            <p:nvSpPr>
              <p:cNvPr id="134" name="AutoShape 14"/>
              <p:cNvSpPr>
                <a:spLocks noChangeArrowheads="1"/>
              </p:cNvSpPr>
              <p:nvPr/>
            </p:nvSpPr>
            <p:spPr bwMode="auto">
              <a:xfrm>
                <a:off x="4211960" y="1581872"/>
                <a:ext cx="266700" cy="456828"/>
              </a:xfrm>
              <a:prstGeom prst="upDownArrow">
                <a:avLst>
                  <a:gd name="adj1" fmla="val 32043"/>
                  <a:gd name="adj2" fmla="val 47909"/>
                </a:avLst>
              </a:prstGeom>
              <a:solidFill>
                <a:srgbClr val="9EB3D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0052" y="2240868"/>
              <a:ext cx="396044" cy="93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1" name="Rectangle 70"/>
          <p:cNvSpPr/>
          <p:nvPr/>
        </p:nvSpPr>
        <p:spPr>
          <a:xfrm>
            <a:off x="3245766" y="4077072"/>
            <a:ext cx="2675864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195586" y="4140228"/>
            <a:ext cx="29698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Manager </a:t>
            </a:r>
            <a:r>
              <a:rPr lang="en-GB" sz="1400" dirty="0"/>
              <a:t>m = new Manager</a:t>
            </a:r>
            <a:r>
              <a:rPr lang="en-GB" sz="1400" dirty="0" smtClean="0"/>
              <a:t>();</a:t>
            </a:r>
            <a:endParaRPr lang="en-GB" sz="1400" dirty="0"/>
          </a:p>
          <a:p>
            <a:r>
              <a:rPr lang="en-GB" sz="1400" dirty="0" smtClean="0"/>
              <a:t>Kernel </a:t>
            </a:r>
            <a:r>
              <a:rPr lang="en-GB" sz="1400" dirty="0"/>
              <a:t>k = </a:t>
            </a:r>
            <a:endParaRPr lang="en-GB" sz="1400" dirty="0" smtClean="0"/>
          </a:p>
          <a:p>
            <a:r>
              <a:rPr lang="en-GB" sz="1400" dirty="0" smtClean="0"/>
              <a:t>     new </a:t>
            </a:r>
            <a:r>
              <a:rPr lang="en-GB" sz="1400" dirty="0" err="1" smtClean="0"/>
              <a:t>MyKernel</a:t>
            </a:r>
            <a:r>
              <a:rPr lang="en-GB" sz="1400" dirty="0" smtClean="0"/>
              <a:t>();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err="1" smtClean="0"/>
              <a:t>m.setKernel</a:t>
            </a:r>
            <a:r>
              <a:rPr lang="en-GB" sz="1400" dirty="0" smtClean="0"/>
              <a:t>(k</a:t>
            </a:r>
            <a:r>
              <a:rPr lang="en-GB" sz="1400" dirty="0"/>
              <a:t>);</a:t>
            </a:r>
          </a:p>
          <a:p>
            <a:r>
              <a:rPr lang="en-GB" sz="1400" dirty="0" err="1" smtClean="0"/>
              <a:t>m.setIO</a:t>
            </a:r>
            <a:r>
              <a:rPr lang="en-GB" sz="1400" dirty="0" smtClean="0"/>
              <a:t>(</a:t>
            </a:r>
          </a:p>
          <a:p>
            <a:r>
              <a:rPr lang="en-GB" sz="1400" dirty="0" smtClean="0"/>
              <a:t>    link(“x", PCIE),</a:t>
            </a:r>
          </a:p>
          <a:p>
            <a:endParaRPr lang="en-GB" sz="1400" dirty="0" smtClean="0"/>
          </a:p>
          <a:p>
            <a:r>
              <a:rPr lang="en-GB" sz="1400" dirty="0" err="1" smtClean="0"/>
              <a:t>m.build</a:t>
            </a:r>
            <a:r>
              <a:rPr lang="en-GB" sz="1400" dirty="0"/>
              <a:t>();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195586" y="4140228"/>
            <a:ext cx="29698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    link(“y", PCIE));</a:t>
            </a:r>
            <a:endParaRPr lang="en-GB" sz="1400" dirty="0"/>
          </a:p>
        </p:txBody>
      </p:sp>
      <p:sp>
        <p:nvSpPr>
          <p:cNvPr id="51" name="Rectangle 50"/>
          <p:cNvSpPr/>
          <p:nvPr/>
        </p:nvSpPr>
        <p:spPr>
          <a:xfrm>
            <a:off x="107504" y="4156490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device = </a:t>
            </a:r>
            <a:r>
              <a:rPr lang="en-GB" sz="1400" dirty="0" err="1"/>
              <a:t>max_open_device</a:t>
            </a:r>
            <a:r>
              <a:rPr lang="en-GB" sz="1400" dirty="0"/>
              <a:t>(</a:t>
            </a:r>
            <a:r>
              <a:rPr lang="en-GB" sz="1400" dirty="0" err="1"/>
              <a:t>maxfile</a:t>
            </a:r>
            <a:r>
              <a:rPr lang="en-GB" sz="1400" dirty="0" smtClean="0"/>
              <a:t>,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"/</a:t>
            </a:r>
            <a:r>
              <a:rPr lang="en-GB" sz="1400" dirty="0" err="1"/>
              <a:t>dev</a:t>
            </a:r>
            <a:r>
              <a:rPr lang="en-GB" sz="1400" dirty="0"/>
              <a:t>/maxeler0</a:t>
            </a:r>
            <a:r>
              <a:rPr lang="en-GB" sz="1400" dirty="0" smtClean="0"/>
              <a:t>");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err="1" smtClean="0"/>
              <a:t>max_run</a:t>
            </a:r>
            <a:r>
              <a:rPr lang="en-GB" sz="1400" dirty="0" smtClean="0"/>
              <a:t>(device</a:t>
            </a:r>
            <a:r>
              <a:rPr lang="en-GB" sz="1400" dirty="0"/>
              <a:t>,</a:t>
            </a:r>
          </a:p>
          <a:p>
            <a:r>
              <a:rPr lang="en-GB" sz="1400" dirty="0" smtClean="0"/>
              <a:t>    </a:t>
            </a:r>
            <a:r>
              <a:rPr lang="en-GB" sz="1400" dirty="0" err="1" smtClean="0"/>
              <a:t>max_input</a:t>
            </a:r>
            <a:r>
              <a:rPr lang="en-GB" sz="1400" dirty="0"/>
              <a:t>("x", </a:t>
            </a:r>
            <a:r>
              <a:rPr lang="en-GB" sz="1400" dirty="0" smtClean="0"/>
              <a:t>x, DATA_SIZE*4),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    </a:t>
            </a:r>
            <a:r>
              <a:rPr lang="en-GB" sz="1400" dirty="0" err="1" smtClean="0"/>
              <a:t>max_runfor</a:t>
            </a:r>
            <a:r>
              <a:rPr lang="en-GB" sz="1400" dirty="0" smtClean="0"/>
              <a:t>("Kernel</a:t>
            </a:r>
            <a:r>
              <a:rPr lang="en-GB" sz="1400" dirty="0"/>
              <a:t>", DATA_SIZE</a:t>
            </a:r>
            <a:r>
              <a:rPr lang="en-GB" sz="1400" dirty="0" smtClean="0"/>
              <a:t>));</a:t>
            </a:r>
            <a:endParaRPr lang="en-GB" sz="1400" dirty="0"/>
          </a:p>
        </p:txBody>
      </p:sp>
      <p:sp>
        <p:nvSpPr>
          <p:cNvPr id="37" name="Rectangle 36"/>
          <p:cNvSpPr/>
          <p:nvPr/>
        </p:nvSpPr>
        <p:spPr>
          <a:xfrm>
            <a:off x="107504" y="4156490"/>
            <a:ext cx="296429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nn-NO" sz="1400" dirty="0" smtClean="0"/>
              <a:t>for (int i =0; i &lt; DATA_SIZE; i++)</a:t>
            </a:r>
          </a:p>
          <a:p>
            <a:r>
              <a:rPr lang="nn-NO" sz="1400" dirty="0" smtClean="0"/>
              <a:t>    y[i]= x[i] * x[i] + 30;</a:t>
            </a:r>
          </a:p>
        </p:txBody>
      </p:sp>
      <p:grpSp>
        <p:nvGrpSpPr>
          <p:cNvPr id="3" name="Group 74"/>
          <p:cNvGrpSpPr/>
          <p:nvPr/>
        </p:nvGrpSpPr>
        <p:grpSpPr>
          <a:xfrm>
            <a:off x="251520" y="861792"/>
            <a:ext cx="2088232" cy="3249652"/>
            <a:chOff x="251520" y="1124744"/>
            <a:chExt cx="2088232" cy="3249652"/>
          </a:xfrm>
        </p:grpSpPr>
        <p:grpSp>
          <p:nvGrpSpPr>
            <p:cNvPr id="8" name="Group 48"/>
            <p:cNvGrpSpPr/>
            <p:nvPr/>
          </p:nvGrpSpPr>
          <p:grpSpPr>
            <a:xfrm>
              <a:off x="251520" y="1124744"/>
              <a:ext cx="2088232" cy="2736304"/>
              <a:chOff x="251520" y="1124744"/>
              <a:chExt cx="2088232" cy="27363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1520" y="1124744"/>
                <a:ext cx="2088232" cy="2736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AutoShape 1"/>
              <p:cNvSpPr>
                <a:spLocks noChangeArrowheads="1"/>
              </p:cNvSpPr>
              <p:nvPr/>
            </p:nvSpPr>
            <p:spPr bwMode="auto">
              <a:xfrm>
                <a:off x="416174" y="1217390"/>
                <a:ext cx="1800225" cy="1619250"/>
              </a:xfrm>
              <a:prstGeom prst="roundRect">
                <a:avLst>
                  <a:gd name="adj" fmla="val 97"/>
                </a:avLst>
              </a:prstGeom>
              <a:solidFill>
                <a:srgbClr val="9EB3D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9" name="Group 3"/>
              <p:cNvGrpSpPr>
                <a:grpSpLocks/>
              </p:cNvGrpSpPr>
              <p:nvPr/>
            </p:nvGrpSpPr>
            <p:grpSpPr bwMode="auto">
              <a:xfrm>
                <a:off x="540942" y="2925438"/>
                <a:ext cx="1598613" cy="863599"/>
                <a:chOff x="137" y="2352"/>
                <a:chExt cx="1007" cy="544"/>
              </a:xfrm>
            </p:grpSpPr>
            <p:grpSp>
              <p:nvGrpSpPr>
                <p:cNvPr id="23" name="Group 4"/>
                <p:cNvGrpSpPr>
                  <a:grpSpLocks/>
                </p:cNvGrpSpPr>
                <p:nvPr/>
              </p:nvGrpSpPr>
              <p:grpSpPr bwMode="auto">
                <a:xfrm>
                  <a:off x="137" y="2369"/>
                  <a:ext cx="1007" cy="527"/>
                  <a:chOff x="137" y="2369"/>
                  <a:chExt cx="1007" cy="527"/>
                </a:xfrm>
              </p:grpSpPr>
              <p:sp>
                <p:nvSpPr>
                  <p:cNvPr id="1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81" y="2513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32" y="2465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84" y="2416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37" y="2369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7" y="2352"/>
                  <a:ext cx="640" cy="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dirty="0" smtClean="0">
                      <a:solidFill>
                        <a:srgbClr val="FFFFFF"/>
                      </a:solidFill>
                    </a:rPr>
                    <a:t>Main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en-US" dirty="0" smtClean="0">
                      <a:solidFill>
                        <a:srgbClr val="FFFFFF"/>
                      </a:solidFill>
                    </a:rPr>
                    <a:t>Memory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395536" y="1196752"/>
                <a:ext cx="661988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>
                    <a:solidFill>
                      <a:srgbClr val="FFFFFF"/>
                    </a:solidFill>
                  </a:rPr>
                  <a:t>CPU</a:t>
                </a:r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auto">
              <a:xfrm>
                <a:off x="810116" y="1506315"/>
                <a:ext cx="914400" cy="523875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FFFFFF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dirty="0" smtClean="0"/>
                  <a:t>Host</a:t>
                </a:r>
              </a:p>
              <a:p>
                <a:r>
                  <a:rPr lang="en-GB" dirty="0" smtClean="0"/>
                  <a:t>Code </a:t>
                </a:r>
                <a:endParaRPr lang="en-GB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51950" y="4005064"/>
              <a:ext cx="1499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Host Code (.c)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Process</a:t>
            </a:r>
            <a:endParaRPr lang="en-GB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24" name="Group 47"/>
          <p:cNvGrpSpPr/>
          <p:nvPr/>
        </p:nvGrpSpPr>
        <p:grpSpPr>
          <a:xfrm>
            <a:off x="416174" y="1854550"/>
            <a:ext cx="1800225" cy="720725"/>
            <a:chOff x="416174" y="2117502"/>
            <a:chExt cx="1800225" cy="720725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416174" y="2117502"/>
              <a:ext cx="1800225" cy="720725"/>
            </a:xfrm>
            <a:prstGeom prst="roundRect">
              <a:avLst>
                <a:gd name="adj" fmla="val 218"/>
              </a:avLst>
            </a:prstGeom>
            <a:solidFill>
              <a:srgbClr val="FFD3B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-61200" rIns="18000" bIns="45000" anchor="ctr" anchorCtr="1"/>
            <a:lstStyle/>
            <a:p>
              <a:pPr algn="ctr">
                <a:lnSpc>
                  <a:spcPts val="2813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err="1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MaxCompilerRT</a:t>
              </a:r>
              <a:endParaRPr lang="en-US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  <a:p>
              <a:pPr algn="ctr">
                <a:lnSpc>
                  <a:spcPts val="2813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err="1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MaxelerOS</a:t>
              </a:r>
              <a:endParaRPr lang="en-US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21" name="Line 75"/>
            <p:cNvSpPr>
              <a:spLocks noChangeShapeType="1"/>
            </p:cNvSpPr>
            <p:nvPr/>
          </p:nvSpPr>
          <p:spPr bwMode="auto">
            <a:xfrm>
              <a:off x="416174" y="2117502"/>
              <a:ext cx="1800225" cy="1588"/>
            </a:xfrm>
            <a:prstGeom prst="line">
              <a:avLst/>
            </a:prstGeom>
            <a:noFill/>
            <a:ln w="180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76"/>
            <p:cNvSpPr>
              <a:spLocks noChangeShapeType="1"/>
            </p:cNvSpPr>
            <p:nvPr/>
          </p:nvSpPr>
          <p:spPr bwMode="auto">
            <a:xfrm>
              <a:off x="416174" y="2476277"/>
              <a:ext cx="1800225" cy="1588"/>
            </a:xfrm>
            <a:prstGeom prst="line">
              <a:avLst/>
            </a:prstGeom>
            <a:noFill/>
            <a:ln w="180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52"/>
          <p:cNvGrpSpPr/>
          <p:nvPr/>
        </p:nvGrpSpPr>
        <p:grpSpPr>
          <a:xfrm>
            <a:off x="6084168" y="3742112"/>
            <a:ext cx="3672408" cy="1504511"/>
            <a:chOff x="6084168" y="4005064"/>
            <a:chExt cx="3672408" cy="1504511"/>
          </a:xfrm>
        </p:grpSpPr>
        <p:sp>
          <p:nvSpPr>
            <p:cNvPr id="35" name="Rectangle 34"/>
            <p:cNvSpPr/>
            <p:nvPr/>
          </p:nvSpPr>
          <p:spPr>
            <a:xfrm>
              <a:off x="6084168" y="4340024"/>
              <a:ext cx="367240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60000"/>
              <a:r>
                <a:rPr lang="en-GB" sz="1400" dirty="0" err="1" smtClean="0"/>
                <a:t>HWVar</a:t>
              </a:r>
              <a:r>
                <a:rPr lang="en-GB" sz="1400" dirty="0" smtClean="0"/>
                <a:t> </a:t>
              </a:r>
              <a:r>
                <a:rPr lang="en-GB" sz="1400" dirty="0"/>
                <a:t>x = </a:t>
              </a:r>
              <a:r>
                <a:rPr lang="en-GB" sz="1400" dirty="0" err="1"/>
                <a:t>io.input</a:t>
              </a:r>
              <a:r>
                <a:rPr lang="en-GB" sz="1400" dirty="0"/>
                <a:t>("x", </a:t>
              </a:r>
              <a:r>
                <a:rPr lang="en-GB" sz="1400" dirty="0" err="1" smtClean="0"/>
                <a:t>hwInt</a:t>
              </a:r>
              <a:r>
                <a:rPr lang="en-GB" sz="1400" dirty="0" smtClean="0"/>
                <a:t>(32));</a:t>
              </a:r>
              <a:endParaRPr lang="en-GB" sz="1400" dirty="0"/>
            </a:p>
            <a:p>
              <a:pPr defTabSz="360000"/>
              <a:endParaRPr lang="en-GB" sz="1400" dirty="0"/>
            </a:p>
            <a:p>
              <a:pPr defTabSz="360000"/>
              <a:r>
                <a:rPr lang="en-GB" sz="1400" dirty="0" err="1" smtClean="0"/>
                <a:t>HWVar</a:t>
              </a:r>
              <a:r>
                <a:rPr lang="en-GB" sz="1400" dirty="0" smtClean="0"/>
                <a:t> </a:t>
              </a:r>
              <a:r>
                <a:rPr lang="en-GB" sz="1400" dirty="0"/>
                <a:t>result = </a:t>
              </a:r>
              <a:r>
                <a:rPr lang="en-GB" sz="1400" dirty="0" smtClean="0"/>
                <a:t>x * x + 30;</a:t>
              </a:r>
            </a:p>
            <a:p>
              <a:pPr defTabSz="360000"/>
              <a:endParaRPr lang="en-GB" sz="1400" dirty="0"/>
            </a:p>
            <a:p>
              <a:pPr defTabSz="360000"/>
              <a:r>
                <a:rPr lang="en-GB" sz="1400" dirty="0" err="1" smtClean="0"/>
                <a:t>io.output</a:t>
              </a:r>
              <a:r>
                <a:rPr lang="en-GB" sz="1400" dirty="0"/>
                <a:t>("y", result, </a:t>
              </a:r>
              <a:r>
                <a:rPr lang="en-GB" sz="1400" dirty="0" err="1" smtClean="0"/>
                <a:t>hwInt</a:t>
              </a:r>
              <a:r>
                <a:rPr lang="en-GB" sz="1400" dirty="0" smtClean="0"/>
                <a:t>(32));</a:t>
              </a:r>
              <a:endParaRPr lang="en-GB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76256" y="4005064"/>
              <a:ext cx="1712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 smtClean="0"/>
                <a:t>MyKernel</a:t>
              </a:r>
              <a:r>
                <a:rPr lang="en-GB" dirty="0" smtClean="0"/>
                <a:t> (.java)</a:t>
              </a:r>
              <a:endParaRPr lang="en-GB" dirty="0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07504" y="4156490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err="1" smtClean="0"/>
              <a:t>int</a:t>
            </a:r>
            <a:r>
              <a:rPr lang="en-GB" sz="1400" dirty="0" smtClean="0"/>
              <a:t>*x, *y;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42844" y="4077072"/>
            <a:ext cx="3000396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100092" y="4077072"/>
            <a:ext cx="3000364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100186" y="4159396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    </a:t>
            </a:r>
            <a:r>
              <a:rPr lang="en-GB" sz="1400" dirty="0" err="1" smtClean="0"/>
              <a:t>max_output</a:t>
            </a:r>
            <a:r>
              <a:rPr lang="en-GB" sz="1400" dirty="0"/>
              <a:t>("y", </a:t>
            </a:r>
            <a:r>
              <a:rPr lang="en-GB" sz="1400" dirty="0" smtClean="0"/>
              <a:t>y, DATA_SIZE*4),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16286" y="2835326"/>
            <a:ext cx="28886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y</a:t>
            </a:r>
          </a:p>
        </p:txBody>
      </p:sp>
      <p:cxnSp>
        <p:nvCxnSpPr>
          <p:cNvPr id="98" name="Elbow Connector 68"/>
          <p:cNvCxnSpPr/>
          <p:nvPr/>
        </p:nvCxnSpPr>
        <p:spPr>
          <a:xfrm>
            <a:off x="3220543" y="2640646"/>
            <a:ext cx="1891517" cy="564012"/>
          </a:xfrm>
          <a:prstGeom prst="bentConnector4">
            <a:avLst>
              <a:gd name="adj1" fmla="val 33821"/>
              <a:gd name="adj2" fmla="val 140531"/>
            </a:avLst>
          </a:prstGeom>
          <a:ln w="5080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Elbow Connector 63"/>
          <p:cNvCxnSpPr>
            <a:endCxn id="95" idx="0"/>
          </p:cNvCxnSpPr>
          <p:nvPr/>
        </p:nvCxnSpPr>
        <p:spPr>
          <a:xfrm rot="10800000" flipV="1">
            <a:off x="1460717" y="2640646"/>
            <a:ext cx="1759826" cy="194680"/>
          </a:xfrm>
          <a:prstGeom prst="bentConnector2">
            <a:avLst/>
          </a:prstGeom>
          <a:ln w="508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7305467" y="832839"/>
            <a:ext cx="1128654" cy="2704920"/>
            <a:chOff x="7305467" y="832839"/>
            <a:chExt cx="1128654" cy="2704920"/>
          </a:xfrm>
        </p:grpSpPr>
        <p:sp>
          <p:nvSpPr>
            <p:cNvPr id="38" name="Rectangle 37"/>
            <p:cNvSpPr/>
            <p:nvPr/>
          </p:nvSpPr>
          <p:spPr>
            <a:xfrm>
              <a:off x="7452320" y="832839"/>
              <a:ext cx="36004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Pentagon 62"/>
            <p:cNvSpPr/>
            <p:nvPr/>
          </p:nvSpPr>
          <p:spPr>
            <a:xfrm rot="5400000">
              <a:off x="7314770" y="889938"/>
              <a:ext cx="436494" cy="427059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305467" y="1623901"/>
              <a:ext cx="457562" cy="470070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305467" y="2362583"/>
              <a:ext cx="457562" cy="470070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67" name="Straight Arrow Connector 66"/>
            <p:cNvCxnSpPr>
              <a:stCxn id="64" idx="4"/>
              <a:endCxn id="65" idx="0"/>
            </p:cNvCxnSpPr>
            <p:nvPr/>
          </p:nvCxnSpPr>
          <p:spPr>
            <a:xfrm rot="5400000">
              <a:off x="7399942" y="2228345"/>
              <a:ext cx="268612" cy="134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lowchart: Process 67"/>
            <p:cNvSpPr/>
            <p:nvPr/>
          </p:nvSpPr>
          <p:spPr>
            <a:xfrm>
              <a:off x="7915550" y="2026819"/>
              <a:ext cx="518571" cy="301702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30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69" name="Shape 68"/>
            <p:cNvCxnSpPr>
              <a:stCxn id="68" idx="2"/>
              <a:endCxn id="65" idx="6"/>
            </p:cNvCxnSpPr>
            <p:nvPr/>
          </p:nvCxnSpPr>
          <p:spPr>
            <a:xfrm rot="5400000">
              <a:off x="7834384" y="2257166"/>
              <a:ext cx="269098" cy="411806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Pentagon 72"/>
            <p:cNvSpPr/>
            <p:nvPr/>
          </p:nvSpPr>
          <p:spPr>
            <a:xfrm rot="16200000">
              <a:off x="7317234" y="3105982"/>
              <a:ext cx="436494" cy="427059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y</a:t>
              </a:r>
              <a:endParaRPr lang="en-GB" dirty="0"/>
            </a:p>
          </p:txBody>
        </p:sp>
        <p:cxnSp>
          <p:nvCxnSpPr>
            <p:cNvPr id="74" name="Straight Arrow Connector 73"/>
            <p:cNvCxnSpPr>
              <a:stCxn id="65" idx="4"/>
              <a:endCxn id="73" idx="3"/>
            </p:cNvCxnSpPr>
            <p:nvPr/>
          </p:nvCxnSpPr>
          <p:spPr>
            <a:xfrm rot="16200000" flipH="1">
              <a:off x="7400559" y="2966342"/>
              <a:ext cx="268612" cy="123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hape 25"/>
            <p:cNvCxnSpPr>
              <a:stCxn id="63" idx="3"/>
              <a:endCxn id="64" idx="1"/>
            </p:cNvCxnSpPr>
            <p:nvPr/>
          </p:nvCxnSpPr>
          <p:spPr>
            <a:xfrm rot="5400000">
              <a:off x="7267233" y="1426957"/>
              <a:ext cx="371026" cy="160542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hape 25"/>
            <p:cNvCxnSpPr>
              <a:stCxn id="63" idx="3"/>
              <a:endCxn id="64" idx="7"/>
            </p:cNvCxnSpPr>
            <p:nvPr/>
          </p:nvCxnSpPr>
          <p:spPr>
            <a:xfrm rot="16200000" flipH="1">
              <a:off x="7429006" y="1425726"/>
              <a:ext cx="371026" cy="163004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98"/>
          <p:cNvGrpSpPr/>
          <p:nvPr/>
        </p:nvGrpSpPr>
        <p:grpSpPr>
          <a:xfrm>
            <a:off x="915731" y="2219091"/>
            <a:ext cx="4214066" cy="985567"/>
            <a:chOff x="915731" y="2482043"/>
            <a:chExt cx="4214066" cy="985567"/>
          </a:xfrm>
        </p:grpSpPr>
        <p:sp>
          <p:nvSpPr>
            <p:cNvPr id="43" name="TextBox 42"/>
            <p:cNvSpPr txBox="1"/>
            <p:nvPr/>
          </p:nvSpPr>
          <p:spPr>
            <a:xfrm>
              <a:off x="915731" y="3098278"/>
              <a:ext cx="28405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cxnSp>
          <p:nvCxnSpPr>
            <p:cNvPr id="93" name="Elbow Connector 55"/>
            <p:cNvCxnSpPr/>
            <p:nvPr/>
          </p:nvCxnSpPr>
          <p:spPr>
            <a:xfrm flipV="1">
              <a:off x="3203848" y="2482043"/>
              <a:ext cx="1925949" cy="226877"/>
            </a:xfrm>
            <a:prstGeom prst="bentConnector4">
              <a:avLst>
                <a:gd name="adj1" fmla="val 43917"/>
                <a:gd name="adj2" fmla="val 200759"/>
              </a:avLst>
            </a:prstGeom>
            <a:ln w="508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Elbow Connector 60"/>
            <p:cNvCxnSpPr/>
            <p:nvPr/>
          </p:nvCxnSpPr>
          <p:spPr>
            <a:xfrm rot="5400000" flipH="1" flipV="1">
              <a:off x="1944469" y="1822208"/>
              <a:ext cx="389358" cy="2162783"/>
            </a:xfrm>
            <a:prstGeom prst="bentConnector2">
              <a:avLst/>
            </a:prstGeom>
            <a:ln w="50800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812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2"/>
          <p:cNvGrpSpPr/>
          <p:nvPr/>
        </p:nvGrpSpPr>
        <p:grpSpPr>
          <a:xfrm>
            <a:off x="2374477" y="878559"/>
            <a:ext cx="4833720" cy="3232885"/>
            <a:chOff x="2374477" y="878559"/>
            <a:chExt cx="4833720" cy="3232885"/>
          </a:xfrm>
        </p:grpSpPr>
        <p:sp>
          <p:nvSpPr>
            <p:cNvPr id="124" name="Text Box 37"/>
            <p:cNvSpPr txBox="1">
              <a:spLocks noChangeArrowheads="1"/>
            </p:cNvSpPr>
            <p:nvPr/>
          </p:nvSpPr>
          <p:spPr bwMode="auto">
            <a:xfrm>
              <a:off x="2374477" y="2209760"/>
              <a:ext cx="829371" cy="956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1400" dirty="0" smtClean="0"/>
                <a:t>PCI</a:t>
              </a:r>
            </a:p>
            <a:p>
              <a:pPr algn="ctr">
                <a:buClrTx/>
                <a:buFontTx/>
                <a:buNone/>
              </a:pPr>
              <a:endParaRPr lang="en-US" sz="1400" dirty="0"/>
            </a:p>
            <a:p>
              <a:pPr algn="ctr">
                <a:buClrTx/>
                <a:buFontTx/>
                <a:buNone/>
              </a:pPr>
              <a:endParaRPr lang="en-US" sz="1400" dirty="0" smtClean="0"/>
            </a:p>
            <a:p>
              <a:pPr algn="ctr">
                <a:buClrTx/>
                <a:buFontTx/>
                <a:buNone/>
              </a:pPr>
              <a:r>
                <a:rPr lang="en-US" sz="1400" dirty="0" smtClean="0"/>
                <a:t>Express</a:t>
              </a:r>
              <a:endParaRPr lang="en-US" sz="14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220540" y="878559"/>
              <a:ext cx="2719612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"/>
            <p:cNvSpPr>
              <a:spLocks noChangeArrowheads="1"/>
            </p:cNvSpPr>
            <p:nvPr/>
          </p:nvSpPr>
          <p:spPr bwMode="auto">
            <a:xfrm>
              <a:off x="3491880" y="1981897"/>
              <a:ext cx="2304256" cy="1400175"/>
            </a:xfrm>
            <a:prstGeom prst="rect">
              <a:avLst/>
            </a:prstGeom>
            <a:solidFill>
              <a:srgbClr val="FFD3B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dirty="0" smtClean="0"/>
                <a:t>Manager</a:t>
              </a:r>
              <a:endParaRPr lang="en-GB" dirty="0"/>
            </a:p>
          </p:txBody>
        </p:sp>
        <p:sp>
          <p:nvSpPr>
            <p:cNvPr id="127" name="Text Box 13"/>
            <p:cNvSpPr txBox="1">
              <a:spLocks noChangeArrowheads="1"/>
            </p:cNvSpPr>
            <p:nvPr/>
          </p:nvSpPr>
          <p:spPr bwMode="auto">
            <a:xfrm>
              <a:off x="5064869" y="1670400"/>
              <a:ext cx="8032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dirty="0"/>
                <a:t>FPGA</a:t>
              </a:r>
            </a:p>
          </p:txBody>
        </p:sp>
        <p:sp>
          <p:nvSpPr>
            <p:cNvPr id="128" name="AutoShape 14"/>
            <p:cNvSpPr>
              <a:spLocks noChangeArrowheads="1"/>
            </p:cNvSpPr>
            <p:nvPr/>
          </p:nvSpPr>
          <p:spPr bwMode="auto">
            <a:xfrm rot="16200000">
              <a:off x="2664160" y="2296887"/>
              <a:ext cx="266700" cy="846061"/>
            </a:xfrm>
            <a:prstGeom prst="upDownArrow">
              <a:avLst>
                <a:gd name="adj1" fmla="val 50000"/>
                <a:gd name="adj2" fmla="val 102381"/>
              </a:avLst>
            </a:prstGeom>
            <a:solidFill>
              <a:srgbClr val="9EB3D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3707904" y="958683"/>
              <a:ext cx="1242074" cy="624374"/>
              <a:chOff x="137" y="2369"/>
              <a:chExt cx="1008" cy="528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137" y="2369"/>
                <a:ext cx="1008" cy="528"/>
                <a:chOff x="137" y="2369"/>
                <a:chExt cx="1008" cy="528"/>
              </a:xfrm>
            </p:grpSpPr>
            <p:sp>
              <p:nvSpPr>
                <p:cNvPr id="138" name="Rectangle 5"/>
                <p:cNvSpPr>
                  <a:spLocks noChangeArrowheads="1"/>
                </p:cNvSpPr>
                <p:nvPr/>
              </p:nvSpPr>
              <p:spPr bwMode="auto">
                <a:xfrm>
                  <a:off x="281" y="2513"/>
                  <a:ext cx="864" cy="384"/>
                </a:xfrm>
                <a:prstGeom prst="rect">
                  <a:avLst/>
                </a:prstGeom>
                <a:solidFill>
                  <a:srgbClr val="9EB3D7"/>
                </a:solidFill>
                <a:ln w="1908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" name="Rectangle 6"/>
                <p:cNvSpPr>
                  <a:spLocks noChangeArrowheads="1"/>
                </p:cNvSpPr>
                <p:nvPr/>
              </p:nvSpPr>
              <p:spPr bwMode="auto">
                <a:xfrm>
                  <a:off x="232" y="2465"/>
                  <a:ext cx="864" cy="384"/>
                </a:xfrm>
                <a:prstGeom prst="rect">
                  <a:avLst/>
                </a:prstGeom>
                <a:solidFill>
                  <a:srgbClr val="9EB3D7"/>
                </a:solidFill>
                <a:ln w="1908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" name="Rectangle 7"/>
                <p:cNvSpPr>
                  <a:spLocks noChangeArrowheads="1"/>
                </p:cNvSpPr>
                <p:nvPr/>
              </p:nvSpPr>
              <p:spPr bwMode="auto">
                <a:xfrm>
                  <a:off x="184" y="2416"/>
                  <a:ext cx="864" cy="384"/>
                </a:xfrm>
                <a:prstGeom prst="rect">
                  <a:avLst/>
                </a:prstGeom>
                <a:solidFill>
                  <a:srgbClr val="9EB3D7"/>
                </a:solidFill>
                <a:ln w="1908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" name="Rectangle 8"/>
                <p:cNvSpPr>
                  <a:spLocks noChangeArrowheads="1"/>
                </p:cNvSpPr>
                <p:nvPr/>
              </p:nvSpPr>
              <p:spPr bwMode="auto">
                <a:xfrm>
                  <a:off x="137" y="2369"/>
                  <a:ext cx="864" cy="384"/>
                </a:xfrm>
                <a:prstGeom prst="rect">
                  <a:avLst/>
                </a:prstGeom>
                <a:solidFill>
                  <a:srgbClr val="9EB3D7"/>
                </a:solidFill>
                <a:ln w="1908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37" name="Text Box 9"/>
              <p:cNvSpPr txBox="1">
                <a:spLocks noChangeArrowheads="1"/>
              </p:cNvSpPr>
              <p:nvPr/>
            </p:nvSpPr>
            <p:spPr bwMode="auto">
              <a:xfrm>
                <a:off x="150" y="2386"/>
                <a:ext cx="633" cy="232"/>
              </a:xfrm>
              <a:prstGeom prst="rect">
                <a:avLst/>
              </a:prstGeom>
              <a:solidFill>
                <a:srgbClr val="9EB3D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dirty="0">
                    <a:solidFill>
                      <a:srgbClr val="FFFFFF"/>
                    </a:solidFill>
                  </a:rPr>
                  <a:t>Memory</a:t>
                </a:r>
              </a:p>
            </p:txBody>
          </p:sp>
        </p:grpSp>
        <p:sp>
          <p:nvSpPr>
            <p:cNvPr id="130" name="Oval 38"/>
            <p:cNvSpPr>
              <a:spLocks noChangeArrowheads="1"/>
            </p:cNvSpPr>
            <p:nvPr/>
          </p:nvSpPr>
          <p:spPr bwMode="auto">
            <a:xfrm>
              <a:off x="4499992" y="2157936"/>
              <a:ext cx="1224136" cy="104672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131" name="Straight Connector 130"/>
            <p:cNvCxnSpPr>
              <a:stCxn id="130" idx="0"/>
            </p:cNvCxnSpPr>
            <p:nvPr/>
          </p:nvCxnSpPr>
          <p:spPr>
            <a:xfrm rot="5400000" flipH="1" flipV="1">
              <a:off x="5533496" y="483236"/>
              <a:ext cx="1253264" cy="20961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0" idx="4"/>
            </p:cNvCxnSpPr>
            <p:nvPr/>
          </p:nvCxnSpPr>
          <p:spPr>
            <a:xfrm rot="16200000" flipH="1">
              <a:off x="5977432" y="2339286"/>
              <a:ext cx="365393" cy="20961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3779912" y="3742112"/>
              <a:ext cx="1651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Manager (.java)</a:t>
              </a:r>
              <a:endParaRPr lang="en-GB" dirty="0"/>
            </a:p>
          </p:txBody>
        </p:sp>
        <p:sp>
          <p:nvSpPr>
            <p:cNvPr id="134" name="AutoShape 14"/>
            <p:cNvSpPr>
              <a:spLocks noChangeArrowheads="1"/>
            </p:cNvSpPr>
            <p:nvPr/>
          </p:nvSpPr>
          <p:spPr bwMode="auto">
            <a:xfrm>
              <a:off x="4211960" y="1581872"/>
              <a:ext cx="266700" cy="456828"/>
            </a:xfrm>
            <a:prstGeom prst="upDownArrow">
              <a:avLst>
                <a:gd name="adj1" fmla="val 32043"/>
                <a:gd name="adj2" fmla="val 47909"/>
              </a:avLst>
            </a:prstGeom>
            <a:solidFill>
              <a:srgbClr val="9EB3D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245766" y="4077072"/>
            <a:ext cx="2675864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195586" y="4140228"/>
            <a:ext cx="29698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Manager </a:t>
            </a:r>
            <a:r>
              <a:rPr lang="en-GB" sz="1400" dirty="0"/>
              <a:t>m = new Manager</a:t>
            </a:r>
            <a:r>
              <a:rPr lang="en-GB" sz="1400" dirty="0" smtClean="0"/>
              <a:t>();</a:t>
            </a:r>
            <a:endParaRPr lang="en-GB" sz="1400" dirty="0"/>
          </a:p>
          <a:p>
            <a:r>
              <a:rPr lang="en-GB" sz="1400" dirty="0" smtClean="0"/>
              <a:t>Kernel </a:t>
            </a:r>
            <a:r>
              <a:rPr lang="en-GB" sz="1400" dirty="0"/>
              <a:t>k = </a:t>
            </a:r>
            <a:endParaRPr lang="en-GB" sz="1400" dirty="0" smtClean="0"/>
          </a:p>
          <a:p>
            <a:r>
              <a:rPr lang="en-GB" sz="1400" dirty="0" smtClean="0"/>
              <a:t>     new </a:t>
            </a:r>
            <a:r>
              <a:rPr lang="en-GB" sz="1400" dirty="0" err="1" smtClean="0"/>
              <a:t>MyKernel</a:t>
            </a:r>
            <a:r>
              <a:rPr lang="en-GB" sz="1400" dirty="0" smtClean="0"/>
              <a:t>();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err="1" smtClean="0"/>
              <a:t>m.setKernel</a:t>
            </a:r>
            <a:r>
              <a:rPr lang="en-GB" sz="1400" dirty="0" smtClean="0"/>
              <a:t>(k</a:t>
            </a:r>
            <a:r>
              <a:rPr lang="en-GB" sz="1400" dirty="0"/>
              <a:t>);</a:t>
            </a:r>
          </a:p>
          <a:p>
            <a:r>
              <a:rPr lang="en-GB" sz="1400" dirty="0" err="1" smtClean="0"/>
              <a:t>m.setIO</a:t>
            </a:r>
            <a:r>
              <a:rPr lang="en-GB" sz="1400" dirty="0" smtClean="0"/>
              <a:t>(</a:t>
            </a:r>
          </a:p>
          <a:p>
            <a:r>
              <a:rPr lang="en-GB" sz="1400" dirty="0" smtClean="0"/>
              <a:t>    link(“x", PCIE),</a:t>
            </a:r>
          </a:p>
          <a:p>
            <a:endParaRPr lang="en-GB" sz="1400" dirty="0" smtClean="0"/>
          </a:p>
          <a:p>
            <a:r>
              <a:rPr lang="en-GB" sz="1400" dirty="0" err="1" smtClean="0"/>
              <a:t>m.build</a:t>
            </a:r>
            <a:r>
              <a:rPr lang="en-GB" sz="1400" dirty="0"/>
              <a:t>();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195586" y="4140228"/>
            <a:ext cx="29698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107504" y="4156490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device = </a:t>
            </a:r>
            <a:r>
              <a:rPr lang="en-GB" sz="1400" dirty="0" err="1"/>
              <a:t>max_open_device</a:t>
            </a:r>
            <a:r>
              <a:rPr lang="en-GB" sz="1400" dirty="0"/>
              <a:t>(</a:t>
            </a:r>
            <a:r>
              <a:rPr lang="en-GB" sz="1400" dirty="0" err="1"/>
              <a:t>maxfile</a:t>
            </a:r>
            <a:r>
              <a:rPr lang="en-GB" sz="1400" dirty="0" smtClean="0"/>
              <a:t>,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"/</a:t>
            </a:r>
            <a:r>
              <a:rPr lang="en-GB" sz="1400" dirty="0" err="1"/>
              <a:t>dev</a:t>
            </a:r>
            <a:r>
              <a:rPr lang="en-GB" sz="1400" dirty="0"/>
              <a:t>/maxeler0</a:t>
            </a:r>
            <a:r>
              <a:rPr lang="en-GB" sz="1400" dirty="0" smtClean="0"/>
              <a:t>");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err="1" smtClean="0"/>
              <a:t>max_run</a:t>
            </a:r>
            <a:r>
              <a:rPr lang="en-GB" sz="1400" dirty="0" smtClean="0"/>
              <a:t>(device</a:t>
            </a:r>
            <a:r>
              <a:rPr lang="en-GB" sz="1400" dirty="0"/>
              <a:t>,</a:t>
            </a:r>
          </a:p>
          <a:p>
            <a:r>
              <a:rPr lang="en-GB" sz="1400" dirty="0" smtClean="0"/>
              <a:t>    </a:t>
            </a:r>
            <a:r>
              <a:rPr lang="en-GB" sz="1400" dirty="0" err="1" smtClean="0"/>
              <a:t>max_input</a:t>
            </a:r>
            <a:r>
              <a:rPr lang="en-GB" sz="1400" dirty="0"/>
              <a:t>("x", </a:t>
            </a:r>
            <a:r>
              <a:rPr lang="en-GB" sz="1400" dirty="0" smtClean="0"/>
              <a:t>x, DATA_SIZE*4),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    </a:t>
            </a:r>
            <a:r>
              <a:rPr lang="en-GB" sz="1400" dirty="0" err="1" smtClean="0"/>
              <a:t>max_runfor</a:t>
            </a:r>
            <a:r>
              <a:rPr lang="en-GB" sz="1400" dirty="0" smtClean="0"/>
              <a:t>("Kernel</a:t>
            </a:r>
            <a:r>
              <a:rPr lang="en-GB" sz="1400" dirty="0"/>
              <a:t>", DATA_SIZE</a:t>
            </a:r>
            <a:r>
              <a:rPr lang="en-GB" sz="1400" dirty="0" smtClean="0"/>
              <a:t>));</a:t>
            </a:r>
            <a:endParaRPr lang="en-GB" sz="1400" dirty="0"/>
          </a:p>
        </p:txBody>
      </p:sp>
      <p:sp>
        <p:nvSpPr>
          <p:cNvPr id="37" name="Rectangle 36"/>
          <p:cNvSpPr/>
          <p:nvPr/>
        </p:nvSpPr>
        <p:spPr>
          <a:xfrm>
            <a:off x="107504" y="4156490"/>
            <a:ext cx="296429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</p:txBody>
      </p:sp>
      <p:grpSp>
        <p:nvGrpSpPr>
          <p:cNvPr id="9" name="Group 74"/>
          <p:cNvGrpSpPr/>
          <p:nvPr/>
        </p:nvGrpSpPr>
        <p:grpSpPr>
          <a:xfrm>
            <a:off x="251520" y="861792"/>
            <a:ext cx="2088232" cy="3249652"/>
            <a:chOff x="251520" y="1124744"/>
            <a:chExt cx="2088232" cy="3249652"/>
          </a:xfrm>
        </p:grpSpPr>
        <p:grpSp>
          <p:nvGrpSpPr>
            <p:cNvPr id="16" name="Group 48"/>
            <p:cNvGrpSpPr/>
            <p:nvPr/>
          </p:nvGrpSpPr>
          <p:grpSpPr>
            <a:xfrm>
              <a:off x="251520" y="1124744"/>
              <a:ext cx="2088232" cy="2736304"/>
              <a:chOff x="251520" y="1124744"/>
              <a:chExt cx="2088232" cy="27363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1520" y="1124744"/>
                <a:ext cx="2088232" cy="2736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AutoShape 1"/>
              <p:cNvSpPr>
                <a:spLocks noChangeArrowheads="1"/>
              </p:cNvSpPr>
              <p:nvPr/>
            </p:nvSpPr>
            <p:spPr bwMode="auto">
              <a:xfrm>
                <a:off x="416174" y="1217390"/>
                <a:ext cx="1800225" cy="1619250"/>
              </a:xfrm>
              <a:prstGeom prst="roundRect">
                <a:avLst>
                  <a:gd name="adj" fmla="val 97"/>
                </a:avLst>
              </a:prstGeom>
              <a:solidFill>
                <a:srgbClr val="9EB3D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7" name="Group 3"/>
              <p:cNvGrpSpPr>
                <a:grpSpLocks/>
              </p:cNvGrpSpPr>
              <p:nvPr/>
            </p:nvGrpSpPr>
            <p:grpSpPr bwMode="auto">
              <a:xfrm>
                <a:off x="540942" y="2925438"/>
                <a:ext cx="1598613" cy="863599"/>
                <a:chOff x="137" y="2352"/>
                <a:chExt cx="1007" cy="544"/>
              </a:xfrm>
            </p:grpSpPr>
            <p:grpSp>
              <p:nvGrpSpPr>
                <p:cNvPr id="18" name="Group 4"/>
                <p:cNvGrpSpPr>
                  <a:grpSpLocks/>
                </p:cNvGrpSpPr>
                <p:nvPr/>
              </p:nvGrpSpPr>
              <p:grpSpPr bwMode="auto">
                <a:xfrm>
                  <a:off x="137" y="2369"/>
                  <a:ext cx="1007" cy="527"/>
                  <a:chOff x="137" y="2369"/>
                  <a:chExt cx="1007" cy="527"/>
                </a:xfrm>
              </p:grpSpPr>
              <p:sp>
                <p:nvSpPr>
                  <p:cNvPr id="1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81" y="2513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32" y="2465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84" y="2416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37" y="2369"/>
                    <a:ext cx="864" cy="384"/>
                  </a:xfrm>
                  <a:prstGeom prst="rect">
                    <a:avLst/>
                  </a:prstGeom>
                  <a:solidFill>
                    <a:srgbClr val="9EB3D7"/>
                  </a:solidFill>
                  <a:ln w="1908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7" y="2352"/>
                  <a:ext cx="640" cy="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dirty="0" smtClean="0">
                      <a:solidFill>
                        <a:srgbClr val="FFFFFF"/>
                      </a:solidFill>
                    </a:rPr>
                    <a:t>Main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en-US" dirty="0" smtClean="0">
                      <a:solidFill>
                        <a:srgbClr val="FFFFFF"/>
                      </a:solidFill>
                    </a:rPr>
                    <a:t>Memory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395536" y="1196752"/>
                <a:ext cx="661988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>
                    <a:solidFill>
                      <a:srgbClr val="FFFFFF"/>
                    </a:solidFill>
                  </a:rPr>
                  <a:t>CPU</a:t>
                </a:r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auto">
              <a:xfrm>
                <a:off x="810116" y="1506315"/>
                <a:ext cx="914400" cy="523875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FFFFFF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dirty="0" smtClean="0"/>
                  <a:t>Host</a:t>
                </a:r>
              </a:p>
              <a:p>
                <a:r>
                  <a:rPr lang="en-GB" dirty="0" smtClean="0"/>
                  <a:t>Code </a:t>
                </a:r>
                <a:endParaRPr lang="en-GB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51950" y="4005064"/>
              <a:ext cx="1499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Host Code (.c)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Process</a:t>
            </a:r>
            <a:endParaRPr lang="en-GB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19" name="Group 47"/>
          <p:cNvGrpSpPr/>
          <p:nvPr/>
        </p:nvGrpSpPr>
        <p:grpSpPr>
          <a:xfrm>
            <a:off x="416174" y="1854550"/>
            <a:ext cx="1800225" cy="720725"/>
            <a:chOff x="416174" y="2117502"/>
            <a:chExt cx="1800225" cy="720725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416174" y="2117502"/>
              <a:ext cx="1800225" cy="720725"/>
            </a:xfrm>
            <a:prstGeom prst="roundRect">
              <a:avLst>
                <a:gd name="adj" fmla="val 218"/>
              </a:avLst>
            </a:prstGeom>
            <a:solidFill>
              <a:srgbClr val="FFD3B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-61200" rIns="18000" bIns="45000" anchor="ctr" anchorCtr="1"/>
            <a:lstStyle/>
            <a:p>
              <a:pPr algn="ctr">
                <a:lnSpc>
                  <a:spcPts val="2813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err="1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MaxCompilerRT</a:t>
              </a:r>
              <a:endParaRPr lang="en-US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  <a:p>
              <a:pPr algn="ctr">
                <a:lnSpc>
                  <a:spcPts val="2813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err="1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MaxelerOS</a:t>
              </a:r>
              <a:endParaRPr lang="en-US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21" name="Line 75"/>
            <p:cNvSpPr>
              <a:spLocks noChangeShapeType="1"/>
            </p:cNvSpPr>
            <p:nvPr/>
          </p:nvSpPr>
          <p:spPr bwMode="auto">
            <a:xfrm>
              <a:off x="416174" y="2117502"/>
              <a:ext cx="1800225" cy="1588"/>
            </a:xfrm>
            <a:prstGeom prst="line">
              <a:avLst/>
            </a:prstGeom>
            <a:noFill/>
            <a:ln w="180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76"/>
            <p:cNvSpPr>
              <a:spLocks noChangeShapeType="1"/>
            </p:cNvSpPr>
            <p:nvPr/>
          </p:nvSpPr>
          <p:spPr bwMode="auto">
            <a:xfrm>
              <a:off x="416174" y="2476277"/>
              <a:ext cx="1800225" cy="1588"/>
            </a:xfrm>
            <a:prstGeom prst="line">
              <a:avLst/>
            </a:prstGeom>
            <a:noFill/>
            <a:ln w="180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7452320" y="832839"/>
            <a:ext cx="36004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52"/>
          <p:cNvGrpSpPr/>
          <p:nvPr/>
        </p:nvGrpSpPr>
        <p:grpSpPr>
          <a:xfrm>
            <a:off x="6084168" y="3742112"/>
            <a:ext cx="3672408" cy="1504511"/>
            <a:chOff x="6084168" y="4005064"/>
            <a:chExt cx="3672408" cy="1504511"/>
          </a:xfrm>
        </p:grpSpPr>
        <p:sp>
          <p:nvSpPr>
            <p:cNvPr id="35" name="Rectangle 34"/>
            <p:cNvSpPr/>
            <p:nvPr/>
          </p:nvSpPr>
          <p:spPr>
            <a:xfrm>
              <a:off x="6084168" y="4340024"/>
              <a:ext cx="367240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60000"/>
              <a:r>
                <a:rPr lang="en-GB" sz="1400" dirty="0" err="1" smtClean="0"/>
                <a:t>HWVar</a:t>
              </a:r>
              <a:r>
                <a:rPr lang="en-GB" sz="1400" dirty="0" smtClean="0"/>
                <a:t> </a:t>
              </a:r>
              <a:r>
                <a:rPr lang="en-GB" sz="1400" dirty="0"/>
                <a:t>x = </a:t>
              </a:r>
              <a:r>
                <a:rPr lang="en-GB" sz="1400" dirty="0" err="1"/>
                <a:t>io.input</a:t>
              </a:r>
              <a:r>
                <a:rPr lang="en-GB" sz="1400" dirty="0"/>
                <a:t>("x", </a:t>
              </a:r>
              <a:r>
                <a:rPr lang="en-GB" sz="1400" dirty="0" err="1" smtClean="0"/>
                <a:t>hwInt</a:t>
              </a:r>
              <a:r>
                <a:rPr lang="en-GB" sz="1400" dirty="0" smtClean="0"/>
                <a:t>(32));</a:t>
              </a:r>
              <a:endParaRPr lang="en-GB" sz="1400" dirty="0"/>
            </a:p>
            <a:p>
              <a:pPr defTabSz="360000"/>
              <a:endParaRPr lang="en-GB" sz="1400" dirty="0"/>
            </a:p>
            <a:p>
              <a:pPr defTabSz="360000"/>
              <a:r>
                <a:rPr lang="en-GB" sz="1400" dirty="0" err="1" smtClean="0"/>
                <a:t>HWVar</a:t>
              </a:r>
              <a:r>
                <a:rPr lang="en-GB" sz="1400" dirty="0" smtClean="0"/>
                <a:t> </a:t>
              </a:r>
              <a:r>
                <a:rPr lang="en-GB" sz="1400" dirty="0"/>
                <a:t>result = </a:t>
              </a:r>
              <a:r>
                <a:rPr lang="en-GB" sz="1400" dirty="0" smtClean="0"/>
                <a:t>x * x + 30;</a:t>
              </a:r>
            </a:p>
            <a:p>
              <a:pPr defTabSz="360000"/>
              <a:endParaRPr lang="en-GB" sz="1400" dirty="0"/>
            </a:p>
            <a:p>
              <a:pPr defTabSz="360000"/>
              <a:r>
                <a:rPr lang="en-GB" sz="1400" dirty="0" err="1" smtClean="0"/>
                <a:t>io.output</a:t>
              </a:r>
              <a:r>
                <a:rPr lang="en-GB" sz="1400" dirty="0"/>
                <a:t>("y", result, </a:t>
              </a:r>
              <a:r>
                <a:rPr lang="en-GB" sz="1400" dirty="0" err="1" smtClean="0"/>
                <a:t>hwInt</a:t>
              </a:r>
              <a:r>
                <a:rPr lang="en-GB" sz="1400" dirty="0" smtClean="0"/>
                <a:t>(32));</a:t>
              </a:r>
              <a:endParaRPr lang="en-GB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76256" y="4005064"/>
              <a:ext cx="1712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 smtClean="0"/>
                <a:t>MyKernel</a:t>
              </a:r>
              <a:r>
                <a:rPr lang="en-GB" dirty="0" smtClean="0"/>
                <a:t> (.java)</a:t>
              </a:r>
              <a:endParaRPr lang="en-GB" dirty="0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07504" y="4156490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device = </a:t>
            </a:r>
            <a:r>
              <a:rPr lang="en-GB" sz="1400" dirty="0" err="1" smtClean="0"/>
              <a:t>max_open_device</a:t>
            </a:r>
            <a:r>
              <a:rPr lang="en-GB" sz="1400" dirty="0" smtClean="0"/>
              <a:t>(</a:t>
            </a:r>
            <a:r>
              <a:rPr lang="en-GB" sz="1400" dirty="0" err="1" smtClean="0"/>
              <a:t>maxfile</a:t>
            </a:r>
            <a:r>
              <a:rPr lang="en-GB" sz="1400" dirty="0" smtClean="0"/>
              <a:t>,</a:t>
            </a:r>
          </a:p>
          <a:p>
            <a:r>
              <a:rPr lang="en-GB" sz="1400" dirty="0" smtClean="0"/>
              <a:t>    "/dev/maxeler0");</a:t>
            </a:r>
          </a:p>
          <a:p>
            <a:r>
              <a:rPr lang="en-GB" sz="1400" dirty="0" err="1" smtClean="0"/>
              <a:t>int</a:t>
            </a:r>
            <a:r>
              <a:rPr lang="en-GB" sz="1400" dirty="0" smtClean="0"/>
              <a:t>*x, *y;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42844" y="4077072"/>
            <a:ext cx="3000396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100092" y="4077072"/>
            <a:ext cx="3000364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100186" y="4159396"/>
            <a:ext cx="32403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</p:txBody>
      </p:sp>
      <p:grpSp>
        <p:nvGrpSpPr>
          <p:cNvPr id="25" name="Group 98"/>
          <p:cNvGrpSpPr/>
          <p:nvPr/>
        </p:nvGrpSpPr>
        <p:grpSpPr>
          <a:xfrm>
            <a:off x="915731" y="2219091"/>
            <a:ext cx="4214066" cy="985567"/>
            <a:chOff x="915731" y="2482043"/>
            <a:chExt cx="4214066" cy="985567"/>
          </a:xfrm>
        </p:grpSpPr>
        <p:sp>
          <p:nvSpPr>
            <p:cNvPr id="43" name="TextBox 42"/>
            <p:cNvSpPr txBox="1"/>
            <p:nvPr/>
          </p:nvSpPr>
          <p:spPr>
            <a:xfrm>
              <a:off x="915731" y="3098278"/>
              <a:ext cx="28405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cxnSp>
          <p:nvCxnSpPr>
            <p:cNvPr id="93" name="Elbow Connector 55"/>
            <p:cNvCxnSpPr/>
            <p:nvPr/>
          </p:nvCxnSpPr>
          <p:spPr>
            <a:xfrm flipV="1">
              <a:off x="3203848" y="2482043"/>
              <a:ext cx="1925949" cy="226877"/>
            </a:xfrm>
            <a:prstGeom prst="bentConnector4">
              <a:avLst>
                <a:gd name="adj1" fmla="val 43917"/>
                <a:gd name="adj2" fmla="val 200759"/>
              </a:avLst>
            </a:prstGeom>
            <a:ln w="508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Elbow Connector 60"/>
            <p:cNvCxnSpPr/>
            <p:nvPr/>
          </p:nvCxnSpPr>
          <p:spPr>
            <a:xfrm rot="5400000" flipH="1" flipV="1">
              <a:off x="1944469" y="1822208"/>
              <a:ext cx="389358" cy="2162783"/>
            </a:xfrm>
            <a:prstGeom prst="bentConnector2">
              <a:avLst/>
            </a:prstGeom>
            <a:ln w="50800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300677" y="1005808"/>
            <a:ext cx="2292294" cy="4905389"/>
            <a:chOff x="3300677" y="1005808"/>
            <a:chExt cx="2292294" cy="4905389"/>
          </a:xfrm>
        </p:grpSpPr>
        <p:grpSp>
          <p:nvGrpSpPr>
            <p:cNvPr id="91" name="Group 100"/>
            <p:cNvGrpSpPr/>
            <p:nvPr/>
          </p:nvGrpSpPr>
          <p:grpSpPr>
            <a:xfrm>
              <a:off x="4071924" y="1005808"/>
              <a:ext cx="1057872" cy="2201524"/>
              <a:chOff x="4071924" y="1268760"/>
              <a:chExt cx="1057872" cy="2201524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4071924" y="1268760"/>
                <a:ext cx="288862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y</a:t>
                </a:r>
                <a:endParaRPr lang="en-GB" dirty="0"/>
              </a:p>
            </p:txBody>
          </p:sp>
          <p:cxnSp>
            <p:nvCxnSpPr>
              <p:cNvPr id="99" name="Elbow Connector 98"/>
              <p:cNvCxnSpPr>
                <a:endCxn id="97" idx="2"/>
              </p:cNvCxnSpPr>
              <p:nvPr/>
            </p:nvCxnSpPr>
            <p:spPr>
              <a:xfrm rot="5400000" flipH="1">
                <a:off x="3756980" y="2097468"/>
                <a:ext cx="1832191" cy="913441"/>
              </a:xfrm>
              <a:prstGeom prst="bentConnector3">
                <a:avLst>
                  <a:gd name="adj1" fmla="val -12477"/>
                </a:avLst>
              </a:prstGeom>
              <a:ln w="50800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92" name="Rectangle 91"/>
            <p:cNvSpPr/>
            <p:nvPr/>
          </p:nvSpPr>
          <p:spPr>
            <a:xfrm>
              <a:off x="3300677" y="5603420"/>
              <a:ext cx="22922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/>
                <a:t> link(“y", </a:t>
              </a:r>
              <a:r>
                <a:rPr lang="en-GB" sz="1400" dirty="0" smtClean="0">
                  <a:solidFill>
                    <a:schemeClr val="accent1"/>
                  </a:solidFill>
                </a:rPr>
                <a:t>DRAM_LINEAR1D</a:t>
              </a:r>
              <a:r>
                <a:rPr lang="en-GB" sz="1400" dirty="0" smtClean="0"/>
                <a:t>));</a:t>
              </a:r>
              <a:endParaRPr lang="en-GB" sz="1400" dirty="0"/>
            </a:p>
          </p:txBody>
        </p:sp>
      </p:grp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52" y="2240868"/>
            <a:ext cx="396044" cy="9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3" name="Group 102"/>
          <p:cNvGrpSpPr/>
          <p:nvPr/>
        </p:nvGrpSpPr>
        <p:grpSpPr>
          <a:xfrm>
            <a:off x="7305467" y="832839"/>
            <a:ext cx="1128654" cy="2704920"/>
            <a:chOff x="7305467" y="832839"/>
            <a:chExt cx="1128654" cy="2704920"/>
          </a:xfrm>
        </p:grpSpPr>
        <p:sp>
          <p:nvSpPr>
            <p:cNvPr id="104" name="Rectangle 103"/>
            <p:cNvSpPr/>
            <p:nvPr/>
          </p:nvSpPr>
          <p:spPr>
            <a:xfrm>
              <a:off x="7452320" y="832839"/>
              <a:ext cx="36004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Pentagon 104"/>
            <p:cNvSpPr/>
            <p:nvPr/>
          </p:nvSpPr>
          <p:spPr>
            <a:xfrm rot="5400000">
              <a:off x="7314770" y="889938"/>
              <a:ext cx="436494" cy="427059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7305467" y="1623901"/>
              <a:ext cx="457562" cy="470070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7305467" y="2362583"/>
              <a:ext cx="457562" cy="470070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108" name="Straight Arrow Connector 107"/>
            <p:cNvCxnSpPr>
              <a:stCxn id="106" idx="4"/>
              <a:endCxn id="107" idx="0"/>
            </p:cNvCxnSpPr>
            <p:nvPr/>
          </p:nvCxnSpPr>
          <p:spPr>
            <a:xfrm rot="5400000">
              <a:off x="7399942" y="2228345"/>
              <a:ext cx="268612" cy="134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lowchart: Process 108"/>
            <p:cNvSpPr/>
            <p:nvPr/>
          </p:nvSpPr>
          <p:spPr>
            <a:xfrm>
              <a:off x="7915550" y="2026819"/>
              <a:ext cx="518571" cy="301702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30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110" name="Shape 109"/>
            <p:cNvCxnSpPr>
              <a:stCxn id="109" idx="2"/>
              <a:endCxn id="107" idx="6"/>
            </p:cNvCxnSpPr>
            <p:nvPr/>
          </p:nvCxnSpPr>
          <p:spPr>
            <a:xfrm rot="5400000">
              <a:off x="7834384" y="2257166"/>
              <a:ext cx="269098" cy="411806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Pentagon 110"/>
            <p:cNvSpPr/>
            <p:nvPr/>
          </p:nvSpPr>
          <p:spPr>
            <a:xfrm rot="16200000">
              <a:off x="7317234" y="3105982"/>
              <a:ext cx="436494" cy="427059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y</a:t>
              </a:r>
              <a:endParaRPr lang="en-GB" dirty="0"/>
            </a:p>
          </p:txBody>
        </p:sp>
        <p:cxnSp>
          <p:nvCxnSpPr>
            <p:cNvPr id="112" name="Straight Arrow Connector 111"/>
            <p:cNvCxnSpPr>
              <a:stCxn id="107" idx="4"/>
              <a:endCxn id="111" idx="3"/>
            </p:cNvCxnSpPr>
            <p:nvPr/>
          </p:nvCxnSpPr>
          <p:spPr>
            <a:xfrm rot="16200000" flipH="1">
              <a:off x="7400559" y="2966342"/>
              <a:ext cx="268612" cy="123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hape 25"/>
            <p:cNvCxnSpPr>
              <a:stCxn id="105" idx="3"/>
              <a:endCxn id="106" idx="1"/>
            </p:cNvCxnSpPr>
            <p:nvPr/>
          </p:nvCxnSpPr>
          <p:spPr>
            <a:xfrm rot="5400000">
              <a:off x="7267233" y="1426957"/>
              <a:ext cx="371026" cy="160542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hape 25"/>
            <p:cNvCxnSpPr>
              <a:stCxn id="105" idx="3"/>
              <a:endCxn id="106" idx="7"/>
            </p:cNvCxnSpPr>
            <p:nvPr/>
          </p:nvCxnSpPr>
          <p:spPr>
            <a:xfrm rot="16200000" flipH="1">
              <a:off x="7429006" y="1425726"/>
              <a:ext cx="371026" cy="163004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812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6575898" y="1460422"/>
            <a:ext cx="1741491" cy="4092814"/>
            <a:chOff x="6575898" y="1460422"/>
            <a:chExt cx="1741491" cy="4092814"/>
          </a:xfrm>
        </p:grpSpPr>
        <p:grpSp>
          <p:nvGrpSpPr>
            <p:cNvPr id="55" name="Group 4"/>
            <p:cNvGrpSpPr/>
            <p:nvPr/>
          </p:nvGrpSpPr>
          <p:grpSpPr>
            <a:xfrm>
              <a:off x="6575898" y="1460423"/>
              <a:ext cx="1741491" cy="4092818"/>
              <a:chOff x="3959932" y="548682"/>
              <a:chExt cx="1332148" cy="2844314"/>
            </a:xfrm>
          </p:grpSpPr>
          <p:sp>
            <p:nvSpPr>
              <p:cNvPr id="58" name="Pentagon 57"/>
              <p:cNvSpPr/>
              <p:nvPr/>
            </p:nvSpPr>
            <p:spPr>
              <a:xfrm rot="5400000">
                <a:off x="3994483" y="530679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59932" y="1340768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959932" y="2132856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+</a:t>
                </a:r>
                <a:endParaRPr lang="en-GB" dirty="0"/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60" idx="0"/>
              </p:cNvCxnSpPr>
              <p:nvPr/>
            </p:nvCxnSpPr>
            <p:spPr>
              <a:xfrm rot="5400000">
                <a:off x="4085946" y="1988840"/>
                <a:ext cx="288032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lowchart: Process 61"/>
              <p:cNvSpPr/>
              <p:nvPr/>
            </p:nvSpPr>
            <p:spPr>
              <a:xfrm>
                <a:off x="4680012" y="1948589"/>
                <a:ext cx="612068" cy="323515"/>
              </a:xfrm>
              <a:prstGeom prst="flowChartProcess">
                <a:avLst/>
              </a:prstGeom>
              <a:solidFill>
                <a:srgbClr val="FFCD78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accent5"/>
                    </a:solidFill>
                  </a:rPr>
                  <a:t>30</a:t>
                </a:r>
                <a:endParaRPr lang="en-GB" sz="16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63" name="Shape 62"/>
              <p:cNvCxnSpPr>
                <a:stCxn id="62" idx="2"/>
                <a:endCxn id="60" idx="6"/>
              </p:cNvCxnSpPr>
              <p:nvPr/>
            </p:nvCxnSpPr>
            <p:spPr>
              <a:xfrm rot="5400000">
                <a:off x="4686630" y="2085468"/>
                <a:ext cx="112780" cy="486054"/>
              </a:xfrm>
              <a:prstGeom prst="bentConnector2">
                <a:avLst/>
              </a:prstGeom>
              <a:ln w="15875">
                <a:solidFill>
                  <a:schemeClr val="accent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entagon 63"/>
              <p:cNvSpPr/>
              <p:nvPr/>
            </p:nvSpPr>
            <p:spPr>
              <a:xfrm rot="16200000">
                <a:off x="3997391" y="2906941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y</a:t>
                </a:r>
                <a:endParaRPr lang="en-GB" dirty="0"/>
              </a:p>
            </p:txBody>
          </p:sp>
          <p:cxnSp>
            <p:nvCxnSpPr>
              <p:cNvPr id="65" name="Straight Arrow Connector 64"/>
              <p:cNvCxnSpPr>
                <a:stCxn id="60" idx="4"/>
                <a:endCxn id="64" idx="3"/>
              </p:cNvCxnSpPr>
              <p:nvPr/>
            </p:nvCxnSpPr>
            <p:spPr>
              <a:xfrm rot="16200000" flipH="1">
                <a:off x="4086674" y="2780200"/>
                <a:ext cx="288032" cy="14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hape 25"/>
            <p:cNvCxnSpPr>
              <a:stCxn id="58" idx="3"/>
              <a:endCxn id="59" idx="1"/>
            </p:cNvCxnSpPr>
            <p:nvPr/>
          </p:nvCxnSpPr>
          <p:spPr>
            <a:xfrm rot="5400000">
              <a:off x="6516905" y="2296310"/>
              <a:ext cx="572487" cy="247713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25"/>
            <p:cNvCxnSpPr>
              <a:stCxn id="58" idx="3"/>
              <a:endCxn id="59" idx="7"/>
            </p:cNvCxnSpPr>
            <p:nvPr/>
          </p:nvCxnSpPr>
          <p:spPr>
            <a:xfrm rot="16200000" flipH="1">
              <a:off x="6766516" y="2294410"/>
              <a:ext cx="572487" cy="25151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196502" y="1348903"/>
            <a:ext cx="7217922" cy="4244501"/>
            <a:chOff x="1196502" y="1348903"/>
            <a:chExt cx="7217922" cy="4244501"/>
          </a:xfrm>
        </p:grpSpPr>
        <p:sp>
          <p:nvSpPr>
            <p:cNvPr id="37" name="Rectangle 36"/>
            <p:cNvSpPr/>
            <p:nvPr/>
          </p:nvSpPr>
          <p:spPr>
            <a:xfrm>
              <a:off x="1196502" y="3112851"/>
              <a:ext cx="4396902" cy="359923"/>
            </a:xfrm>
            <a:prstGeom prst="rect">
              <a:avLst/>
            </a:prstGeom>
            <a:solidFill>
              <a:srgbClr val="FFCD7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12717" y="4131013"/>
              <a:ext cx="4396902" cy="359923"/>
            </a:xfrm>
            <a:prstGeom prst="rect">
              <a:avLst/>
            </a:prstGeom>
            <a:solidFill>
              <a:srgbClr val="CCF171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28925" y="3641365"/>
              <a:ext cx="4396902" cy="35992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30749" y="3638117"/>
              <a:ext cx="680936" cy="359923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Arrow Connector 44"/>
            <p:cNvCxnSpPr>
              <a:stCxn id="37" idx="3"/>
              <a:endCxn id="43" idx="1"/>
            </p:cNvCxnSpPr>
            <p:nvPr/>
          </p:nvCxnSpPr>
          <p:spPr>
            <a:xfrm flipV="1">
              <a:off x="5593404" y="1783405"/>
              <a:ext cx="885216" cy="150940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0"/>
              <a:endCxn id="42" idx="1"/>
            </p:cNvCxnSpPr>
            <p:nvPr/>
          </p:nvCxnSpPr>
          <p:spPr>
            <a:xfrm rot="5400000" flipH="1" flipV="1">
              <a:off x="4444736" y="1652872"/>
              <a:ext cx="711726" cy="3258765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9" idx="3"/>
              <a:endCxn id="44" idx="1"/>
            </p:cNvCxnSpPr>
            <p:nvPr/>
          </p:nvCxnSpPr>
          <p:spPr>
            <a:xfrm>
              <a:off x="5625827" y="3821327"/>
              <a:ext cx="791184" cy="17997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8" idx="3"/>
              <a:endCxn id="41" idx="1"/>
            </p:cNvCxnSpPr>
            <p:nvPr/>
          </p:nvCxnSpPr>
          <p:spPr>
            <a:xfrm>
              <a:off x="5609619" y="4310975"/>
              <a:ext cx="820364" cy="86900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429983" y="4766553"/>
              <a:ext cx="1005194" cy="826851"/>
            </a:xfrm>
            <a:prstGeom prst="rect">
              <a:avLst/>
            </a:prstGeom>
            <a:solidFill>
              <a:srgbClr val="CCF171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29982" y="2448100"/>
              <a:ext cx="988978" cy="95658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78620" y="1348903"/>
              <a:ext cx="979251" cy="869003"/>
            </a:xfrm>
            <a:prstGeom prst="rect">
              <a:avLst/>
            </a:prstGeom>
            <a:solidFill>
              <a:srgbClr val="FFCD7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17011" y="3440321"/>
              <a:ext cx="1997413" cy="1121951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19" y="1872402"/>
            <a:ext cx="5680963" cy="34194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Kernel {</a:t>
            </a:r>
          </a:p>
          <a:p>
            <a:pPr>
              <a:buNone/>
            </a:pP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KernelParameters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parameters) {</a:t>
            </a: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super(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parameters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("x",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hwInt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(32));</a:t>
            </a:r>
          </a:p>
          <a:p>
            <a:pPr>
              <a:buNone/>
            </a:pP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result = x * x + 30;</a:t>
            </a:r>
          </a:p>
          <a:p>
            <a:pPr>
              <a:buNone/>
            </a:pP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("y", result,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hwInt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(32));</a:t>
            </a: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Full Kernel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3"/>
          <p:cNvGrpSpPr/>
          <p:nvPr/>
        </p:nvGrpSpPr>
        <p:grpSpPr>
          <a:xfrm>
            <a:off x="3887924" y="1532430"/>
            <a:ext cx="1741491" cy="4092814"/>
            <a:chOff x="6575898" y="1460422"/>
            <a:chExt cx="1741491" cy="4092814"/>
          </a:xfrm>
        </p:grpSpPr>
        <p:grpSp>
          <p:nvGrpSpPr>
            <p:cNvPr id="6" name="Group 4"/>
            <p:cNvGrpSpPr/>
            <p:nvPr/>
          </p:nvGrpSpPr>
          <p:grpSpPr>
            <a:xfrm>
              <a:off x="6575898" y="1460423"/>
              <a:ext cx="1741491" cy="4092818"/>
              <a:chOff x="3959932" y="548682"/>
              <a:chExt cx="1332148" cy="2844314"/>
            </a:xfrm>
          </p:grpSpPr>
          <p:sp>
            <p:nvSpPr>
              <p:cNvPr id="58" name="Pentagon 57"/>
              <p:cNvSpPr/>
              <p:nvPr/>
            </p:nvSpPr>
            <p:spPr>
              <a:xfrm rot="5400000">
                <a:off x="3994483" y="530679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59932" y="1340768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959932" y="2132856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+</a:t>
                </a:r>
                <a:endParaRPr lang="en-GB" dirty="0"/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60" idx="0"/>
              </p:cNvCxnSpPr>
              <p:nvPr/>
            </p:nvCxnSpPr>
            <p:spPr>
              <a:xfrm rot="5400000">
                <a:off x="4085946" y="1988840"/>
                <a:ext cx="288032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lowchart: Process 61"/>
              <p:cNvSpPr/>
              <p:nvPr/>
            </p:nvSpPr>
            <p:spPr>
              <a:xfrm>
                <a:off x="4680012" y="1948589"/>
                <a:ext cx="612068" cy="323515"/>
              </a:xfrm>
              <a:prstGeom prst="flowChartProcess">
                <a:avLst/>
              </a:prstGeom>
              <a:solidFill>
                <a:srgbClr val="FFCD78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accent5"/>
                    </a:solidFill>
                  </a:rPr>
                  <a:t>30</a:t>
                </a:r>
                <a:endParaRPr lang="en-GB" sz="16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63" name="Shape 62"/>
              <p:cNvCxnSpPr>
                <a:stCxn id="62" idx="2"/>
                <a:endCxn id="60" idx="6"/>
              </p:cNvCxnSpPr>
              <p:nvPr/>
            </p:nvCxnSpPr>
            <p:spPr>
              <a:xfrm rot="5400000">
                <a:off x="4686630" y="2085468"/>
                <a:ext cx="112780" cy="486054"/>
              </a:xfrm>
              <a:prstGeom prst="bentConnector2">
                <a:avLst/>
              </a:prstGeom>
              <a:ln w="15875">
                <a:solidFill>
                  <a:schemeClr val="accent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entagon 63"/>
              <p:cNvSpPr/>
              <p:nvPr/>
            </p:nvSpPr>
            <p:spPr>
              <a:xfrm rot="16200000">
                <a:off x="3997391" y="2906941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y</a:t>
                </a:r>
                <a:endParaRPr lang="en-GB" dirty="0"/>
              </a:p>
            </p:txBody>
          </p:sp>
          <p:cxnSp>
            <p:nvCxnSpPr>
              <p:cNvPr id="65" name="Straight Arrow Connector 64"/>
              <p:cNvCxnSpPr>
                <a:stCxn id="60" idx="4"/>
                <a:endCxn id="64" idx="3"/>
              </p:cNvCxnSpPr>
              <p:nvPr/>
            </p:nvCxnSpPr>
            <p:spPr>
              <a:xfrm rot="16200000" flipH="1">
                <a:off x="4086674" y="2780200"/>
                <a:ext cx="288032" cy="14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hape 25"/>
            <p:cNvCxnSpPr>
              <a:stCxn id="58" idx="3"/>
              <a:endCxn id="59" idx="1"/>
            </p:cNvCxnSpPr>
            <p:nvPr/>
          </p:nvCxnSpPr>
          <p:spPr>
            <a:xfrm rot="5400000">
              <a:off x="6516905" y="2296310"/>
              <a:ext cx="572487" cy="247713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25"/>
            <p:cNvCxnSpPr>
              <a:stCxn id="58" idx="3"/>
              <a:endCxn id="59" idx="7"/>
            </p:cNvCxnSpPr>
            <p:nvPr/>
          </p:nvCxnSpPr>
          <p:spPr>
            <a:xfrm rot="16200000" flipH="1">
              <a:off x="6766516" y="2294410"/>
              <a:ext cx="572487" cy="25151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Streaming Data through the Kernel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15</a:t>
            </a:fld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4121950" y="1430778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483768" y="1016732"/>
            <a:ext cx="1944216" cy="288032"/>
            <a:chOff x="1187624" y="1556792"/>
            <a:chExt cx="1944216" cy="288032"/>
          </a:xfrm>
        </p:grpSpPr>
        <p:sp>
          <p:nvSpPr>
            <p:cNvPr id="36" name="Flowchart: Process 35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5    4    3    2    1    0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103948" y="5877272"/>
            <a:ext cx="1944216" cy="288032"/>
            <a:chOff x="1187624" y="1556792"/>
            <a:chExt cx="1944216" cy="288032"/>
          </a:xfrm>
        </p:grpSpPr>
        <p:sp>
          <p:nvSpPr>
            <p:cNvPr id="77" name="Flowchart: Process 76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30    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rot="5400000">
            <a:off x="4122744" y="5750464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Process 85"/>
          <p:cNvSpPr/>
          <p:nvPr/>
        </p:nvSpPr>
        <p:spPr>
          <a:xfrm>
            <a:off x="4031940" y="454512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30</a:t>
            </a:r>
            <a:endParaRPr lang="en-GB" dirty="0"/>
          </a:p>
        </p:txBody>
      </p:sp>
      <p:sp>
        <p:nvSpPr>
          <p:cNvPr id="87" name="Flowchart: Process 86"/>
          <p:cNvSpPr/>
          <p:nvPr/>
        </p:nvSpPr>
        <p:spPr>
          <a:xfrm>
            <a:off x="4031940" y="3392996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88" name="Flowchart: Process 87"/>
          <p:cNvSpPr/>
          <p:nvPr/>
        </p:nvSpPr>
        <p:spPr>
          <a:xfrm>
            <a:off x="4031940" y="220486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887924" y="1532430"/>
            <a:ext cx="1741491" cy="4092814"/>
            <a:chOff x="6575898" y="1460422"/>
            <a:chExt cx="1741491" cy="4092814"/>
          </a:xfrm>
        </p:grpSpPr>
        <p:grpSp>
          <p:nvGrpSpPr>
            <p:cNvPr id="5" name="Group 4"/>
            <p:cNvGrpSpPr/>
            <p:nvPr/>
          </p:nvGrpSpPr>
          <p:grpSpPr>
            <a:xfrm>
              <a:off x="6575898" y="1460423"/>
              <a:ext cx="1741491" cy="4092818"/>
              <a:chOff x="3959932" y="548682"/>
              <a:chExt cx="1332148" cy="2844314"/>
            </a:xfrm>
          </p:grpSpPr>
          <p:sp>
            <p:nvSpPr>
              <p:cNvPr id="58" name="Pentagon 57"/>
              <p:cNvSpPr/>
              <p:nvPr/>
            </p:nvSpPr>
            <p:spPr>
              <a:xfrm rot="5400000">
                <a:off x="3994483" y="530679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59932" y="1340768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959932" y="2132856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+</a:t>
                </a:r>
                <a:endParaRPr lang="en-GB" dirty="0"/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60" idx="0"/>
              </p:cNvCxnSpPr>
              <p:nvPr/>
            </p:nvCxnSpPr>
            <p:spPr>
              <a:xfrm rot="5400000">
                <a:off x="4085946" y="1988840"/>
                <a:ext cx="288032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lowchart: Process 61"/>
              <p:cNvSpPr/>
              <p:nvPr/>
            </p:nvSpPr>
            <p:spPr>
              <a:xfrm>
                <a:off x="4680012" y="1948589"/>
                <a:ext cx="612068" cy="323515"/>
              </a:xfrm>
              <a:prstGeom prst="flowChartProcess">
                <a:avLst/>
              </a:prstGeom>
              <a:solidFill>
                <a:srgbClr val="FFCD78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accent5"/>
                    </a:solidFill>
                  </a:rPr>
                  <a:t>30</a:t>
                </a:r>
                <a:endParaRPr lang="en-GB" sz="16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63" name="Shape 62"/>
              <p:cNvCxnSpPr>
                <a:stCxn id="62" idx="2"/>
                <a:endCxn id="60" idx="6"/>
              </p:cNvCxnSpPr>
              <p:nvPr/>
            </p:nvCxnSpPr>
            <p:spPr>
              <a:xfrm rot="5400000">
                <a:off x="4686630" y="2085468"/>
                <a:ext cx="112780" cy="486054"/>
              </a:xfrm>
              <a:prstGeom prst="bentConnector2">
                <a:avLst/>
              </a:prstGeom>
              <a:ln w="15875">
                <a:solidFill>
                  <a:schemeClr val="accent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entagon 63"/>
              <p:cNvSpPr/>
              <p:nvPr/>
            </p:nvSpPr>
            <p:spPr>
              <a:xfrm rot="16200000">
                <a:off x="3997391" y="2906941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y</a:t>
                </a:r>
                <a:endParaRPr lang="en-GB" dirty="0"/>
              </a:p>
            </p:txBody>
          </p:sp>
          <p:cxnSp>
            <p:nvCxnSpPr>
              <p:cNvPr id="65" name="Straight Arrow Connector 64"/>
              <p:cNvCxnSpPr>
                <a:stCxn id="60" idx="4"/>
                <a:endCxn id="64" idx="3"/>
              </p:cNvCxnSpPr>
              <p:nvPr/>
            </p:nvCxnSpPr>
            <p:spPr>
              <a:xfrm rot="16200000" flipH="1">
                <a:off x="4086674" y="2780200"/>
                <a:ext cx="288032" cy="14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hape 25"/>
            <p:cNvCxnSpPr>
              <a:stCxn id="58" idx="3"/>
              <a:endCxn id="59" idx="1"/>
            </p:cNvCxnSpPr>
            <p:nvPr/>
          </p:nvCxnSpPr>
          <p:spPr>
            <a:xfrm rot="5400000">
              <a:off x="6516905" y="2296310"/>
              <a:ext cx="572487" cy="247713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25"/>
            <p:cNvCxnSpPr>
              <a:stCxn id="58" idx="3"/>
              <a:endCxn id="59" idx="7"/>
            </p:cNvCxnSpPr>
            <p:nvPr/>
          </p:nvCxnSpPr>
          <p:spPr>
            <a:xfrm rot="16200000" flipH="1">
              <a:off x="6766516" y="2294410"/>
              <a:ext cx="572487" cy="25151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Streaming Data through the Kernel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16</a:t>
            </a:fld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4121950" y="1430778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4"/>
          <p:cNvGrpSpPr/>
          <p:nvPr/>
        </p:nvGrpSpPr>
        <p:grpSpPr>
          <a:xfrm>
            <a:off x="2807804" y="1016732"/>
            <a:ext cx="1944216" cy="288032"/>
            <a:chOff x="1187624" y="1556792"/>
            <a:chExt cx="1944216" cy="288032"/>
          </a:xfrm>
        </p:grpSpPr>
        <p:sp>
          <p:nvSpPr>
            <p:cNvPr id="36" name="Flowchart: Process 35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5    4    3    2    1    0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5"/>
          <p:cNvGrpSpPr/>
          <p:nvPr/>
        </p:nvGrpSpPr>
        <p:grpSpPr>
          <a:xfrm>
            <a:off x="3815916" y="5877272"/>
            <a:ext cx="1944216" cy="288032"/>
            <a:chOff x="1187624" y="1556792"/>
            <a:chExt cx="1944216" cy="288032"/>
          </a:xfrm>
        </p:grpSpPr>
        <p:sp>
          <p:nvSpPr>
            <p:cNvPr id="77" name="Flowchart: Process 76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30  31    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rot="5400000">
            <a:off x="4122744" y="5750464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Process 85"/>
          <p:cNvSpPr/>
          <p:nvPr/>
        </p:nvSpPr>
        <p:spPr>
          <a:xfrm>
            <a:off x="4031940" y="454512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31</a:t>
            </a:r>
            <a:endParaRPr lang="en-GB" dirty="0"/>
          </a:p>
        </p:txBody>
      </p:sp>
      <p:sp>
        <p:nvSpPr>
          <p:cNvPr id="87" name="Flowchart: Process 86"/>
          <p:cNvSpPr/>
          <p:nvPr/>
        </p:nvSpPr>
        <p:spPr>
          <a:xfrm>
            <a:off x="4031940" y="3392996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88" name="Flowchart: Process 87"/>
          <p:cNvSpPr/>
          <p:nvPr/>
        </p:nvSpPr>
        <p:spPr>
          <a:xfrm>
            <a:off x="4031940" y="220486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887924" y="1532430"/>
            <a:ext cx="1741491" cy="4092814"/>
            <a:chOff x="6575898" y="1460422"/>
            <a:chExt cx="1741491" cy="4092814"/>
          </a:xfrm>
        </p:grpSpPr>
        <p:grpSp>
          <p:nvGrpSpPr>
            <p:cNvPr id="5" name="Group 4"/>
            <p:cNvGrpSpPr/>
            <p:nvPr/>
          </p:nvGrpSpPr>
          <p:grpSpPr>
            <a:xfrm>
              <a:off x="6575898" y="1460423"/>
              <a:ext cx="1741491" cy="4092818"/>
              <a:chOff x="3959932" y="548682"/>
              <a:chExt cx="1332148" cy="2844314"/>
            </a:xfrm>
          </p:grpSpPr>
          <p:sp>
            <p:nvSpPr>
              <p:cNvPr id="58" name="Pentagon 57"/>
              <p:cNvSpPr/>
              <p:nvPr/>
            </p:nvSpPr>
            <p:spPr>
              <a:xfrm rot="5400000">
                <a:off x="3994483" y="530679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59932" y="1340768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959932" y="2132856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+</a:t>
                </a:r>
                <a:endParaRPr lang="en-GB" dirty="0"/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60" idx="0"/>
              </p:cNvCxnSpPr>
              <p:nvPr/>
            </p:nvCxnSpPr>
            <p:spPr>
              <a:xfrm rot="5400000">
                <a:off x="4085946" y="1988840"/>
                <a:ext cx="288032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lowchart: Process 61"/>
              <p:cNvSpPr/>
              <p:nvPr/>
            </p:nvSpPr>
            <p:spPr>
              <a:xfrm>
                <a:off x="4680012" y="1948589"/>
                <a:ext cx="612068" cy="323515"/>
              </a:xfrm>
              <a:prstGeom prst="flowChartProcess">
                <a:avLst/>
              </a:prstGeom>
              <a:solidFill>
                <a:srgbClr val="FFCD78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accent5"/>
                    </a:solidFill>
                  </a:rPr>
                  <a:t>30</a:t>
                </a:r>
                <a:endParaRPr lang="en-GB" sz="16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63" name="Shape 62"/>
              <p:cNvCxnSpPr>
                <a:stCxn id="62" idx="2"/>
                <a:endCxn id="60" idx="6"/>
              </p:cNvCxnSpPr>
              <p:nvPr/>
            </p:nvCxnSpPr>
            <p:spPr>
              <a:xfrm rot="5400000">
                <a:off x="4686630" y="2085468"/>
                <a:ext cx="112780" cy="486054"/>
              </a:xfrm>
              <a:prstGeom prst="bentConnector2">
                <a:avLst/>
              </a:prstGeom>
              <a:ln w="15875">
                <a:solidFill>
                  <a:schemeClr val="accent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entagon 63"/>
              <p:cNvSpPr/>
              <p:nvPr/>
            </p:nvSpPr>
            <p:spPr>
              <a:xfrm rot="16200000">
                <a:off x="3997391" y="2906941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y</a:t>
                </a:r>
                <a:endParaRPr lang="en-GB" dirty="0"/>
              </a:p>
            </p:txBody>
          </p:sp>
          <p:cxnSp>
            <p:nvCxnSpPr>
              <p:cNvPr id="65" name="Straight Arrow Connector 64"/>
              <p:cNvCxnSpPr>
                <a:stCxn id="60" idx="4"/>
                <a:endCxn id="64" idx="3"/>
              </p:cNvCxnSpPr>
              <p:nvPr/>
            </p:nvCxnSpPr>
            <p:spPr>
              <a:xfrm rot="16200000" flipH="1">
                <a:off x="4086674" y="2780200"/>
                <a:ext cx="288032" cy="14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hape 25"/>
            <p:cNvCxnSpPr>
              <a:stCxn id="58" idx="3"/>
              <a:endCxn id="59" idx="1"/>
            </p:cNvCxnSpPr>
            <p:nvPr/>
          </p:nvCxnSpPr>
          <p:spPr>
            <a:xfrm rot="5400000">
              <a:off x="6516905" y="2296310"/>
              <a:ext cx="572487" cy="247713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25"/>
            <p:cNvCxnSpPr>
              <a:stCxn id="58" idx="3"/>
              <a:endCxn id="59" idx="7"/>
            </p:cNvCxnSpPr>
            <p:nvPr/>
          </p:nvCxnSpPr>
          <p:spPr>
            <a:xfrm rot="16200000" flipH="1">
              <a:off x="6766516" y="2294410"/>
              <a:ext cx="572487" cy="25151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Streaming Data through the Kernel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17</a:t>
            </a:fld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4121950" y="1430778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4"/>
          <p:cNvGrpSpPr/>
          <p:nvPr/>
        </p:nvGrpSpPr>
        <p:grpSpPr>
          <a:xfrm>
            <a:off x="3131840" y="1016732"/>
            <a:ext cx="1944216" cy="288032"/>
            <a:chOff x="1187624" y="1556792"/>
            <a:chExt cx="1944216" cy="288032"/>
          </a:xfrm>
        </p:grpSpPr>
        <p:sp>
          <p:nvSpPr>
            <p:cNvPr id="36" name="Flowchart: Process 35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5    4    3    2    1    0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5"/>
          <p:cNvGrpSpPr/>
          <p:nvPr/>
        </p:nvGrpSpPr>
        <p:grpSpPr>
          <a:xfrm>
            <a:off x="3455876" y="5877272"/>
            <a:ext cx="1944216" cy="288032"/>
            <a:chOff x="1187624" y="1556792"/>
            <a:chExt cx="1944216" cy="288032"/>
          </a:xfrm>
        </p:grpSpPr>
        <p:sp>
          <p:nvSpPr>
            <p:cNvPr id="77" name="Flowchart: Process 76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30  31  34    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rot="5400000">
            <a:off x="4122744" y="5750464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Process 85"/>
          <p:cNvSpPr/>
          <p:nvPr/>
        </p:nvSpPr>
        <p:spPr>
          <a:xfrm>
            <a:off x="4031940" y="454512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34</a:t>
            </a:r>
            <a:endParaRPr lang="en-GB" dirty="0"/>
          </a:p>
        </p:txBody>
      </p:sp>
      <p:sp>
        <p:nvSpPr>
          <p:cNvPr id="87" name="Flowchart: Process 86"/>
          <p:cNvSpPr/>
          <p:nvPr/>
        </p:nvSpPr>
        <p:spPr>
          <a:xfrm>
            <a:off x="4031940" y="3392996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88" name="Flowchart: Process 87"/>
          <p:cNvSpPr/>
          <p:nvPr/>
        </p:nvSpPr>
        <p:spPr>
          <a:xfrm>
            <a:off x="4031940" y="220486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887924" y="1532430"/>
            <a:ext cx="1741491" cy="4092814"/>
            <a:chOff x="6575898" y="1460422"/>
            <a:chExt cx="1741491" cy="4092814"/>
          </a:xfrm>
        </p:grpSpPr>
        <p:grpSp>
          <p:nvGrpSpPr>
            <p:cNvPr id="5" name="Group 4"/>
            <p:cNvGrpSpPr/>
            <p:nvPr/>
          </p:nvGrpSpPr>
          <p:grpSpPr>
            <a:xfrm>
              <a:off x="6575898" y="1460423"/>
              <a:ext cx="1741491" cy="4092818"/>
              <a:chOff x="3959932" y="548682"/>
              <a:chExt cx="1332148" cy="2844314"/>
            </a:xfrm>
          </p:grpSpPr>
          <p:sp>
            <p:nvSpPr>
              <p:cNvPr id="58" name="Pentagon 57"/>
              <p:cNvSpPr/>
              <p:nvPr/>
            </p:nvSpPr>
            <p:spPr>
              <a:xfrm rot="5400000">
                <a:off x="3994483" y="530679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59932" y="1340768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959932" y="2132856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+</a:t>
                </a:r>
                <a:endParaRPr lang="en-GB" dirty="0"/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60" idx="0"/>
              </p:cNvCxnSpPr>
              <p:nvPr/>
            </p:nvCxnSpPr>
            <p:spPr>
              <a:xfrm rot="5400000">
                <a:off x="4085946" y="1988840"/>
                <a:ext cx="288032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lowchart: Process 61"/>
              <p:cNvSpPr/>
              <p:nvPr/>
            </p:nvSpPr>
            <p:spPr>
              <a:xfrm>
                <a:off x="4680012" y="1948589"/>
                <a:ext cx="612068" cy="323515"/>
              </a:xfrm>
              <a:prstGeom prst="flowChartProcess">
                <a:avLst/>
              </a:prstGeom>
              <a:solidFill>
                <a:srgbClr val="FFCD78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accent5"/>
                    </a:solidFill>
                  </a:rPr>
                  <a:t>30</a:t>
                </a:r>
                <a:endParaRPr lang="en-GB" sz="16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63" name="Shape 62"/>
              <p:cNvCxnSpPr>
                <a:stCxn id="62" idx="2"/>
                <a:endCxn id="60" idx="6"/>
              </p:cNvCxnSpPr>
              <p:nvPr/>
            </p:nvCxnSpPr>
            <p:spPr>
              <a:xfrm rot="5400000">
                <a:off x="4686630" y="2085468"/>
                <a:ext cx="112780" cy="486054"/>
              </a:xfrm>
              <a:prstGeom prst="bentConnector2">
                <a:avLst/>
              </a:prstGeom>
              <a:ln w="15875">
                <a:solidFill>
                  <a:schemeClr val="accent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entagon 63"/>
              <p:cNvSpPr/>
              <p:nvPr/>
            </p:nvSpPr>
            <p:spPr>
              <a:xfrm rot="16200000">
                <a:off x="3997391" y="2906941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y</a:t>
                </a:r>
                <a:endParaRPr lang="en-GB" dirty="0"/>
              </a:p>
            </p:txBody>
          </p:sp>
          <p:cxnSp>
            <p:nvCxnSpPr>
              <p:cNvPr id="65" name="Straight Arrow Connector 64"/>
              <p:cNvCxnSpPr>
                <a:stCxn id="60" idx="4"/>
                <a:endCxn id="64" idx="3"/>
              </p:cNvCxnSpPr>
              <p:nvPr/>
            </p:nvCxnSpPr>
            <p:spPr>
              <a:xfrm rot="16200000" flipH="1">
                <a:off x="4086674" y="2780200"/>
                <a:ext cx="288032" cy="14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hape 25"/>
            <p:cNvCxnSpPr>
              <a:stCxn id="58" idx="3"/>
              <a:endCxn id="59" idx="1"/>
            </p:cNvCxnSpPr>
            <p:nvPr/>
          </p:nvCxnSpPr>
          <p:spPr>
            <a:xfrm rot="5400000">
              <a:off x="6516905" y="2296310"/>
              <a:ext cx="572487" cy="247713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25"/>
            <p:cNvCxnSpPr>
              <a:stCxn id="58" idx="3"/>
              <a:endCxn id="59" idx="7"/>
            </p:cNvCxnSpPr>
            <p:nvPr/>
          </p:nvCxnSpPr>
          <p:spPr>
            <a:xfrm rot="16200000" flipH="1">
              <a:off x="6766516" y="2294410"/>
              <a:ext cx="572487" cy="25151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Streaming Data through the Kernel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18</a:t>
            </a:fld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4121950" y="1430778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4"/>
          <p:cNvGrpSpPr/>
          <p:nvPr/>
        </p:nvGrpSpPr>
        <p:grpSpPr>
          <a:xfrm>
            <a:off x="3455876" y="1016732"/>
            <a:ext cx="1944216" cy="288032"/>
            <a:chOff x="1187624" y="1556792"/>
            <a:chExt cx="1944216" cy="288032"/>
          </a:xfrm>
        </p:grpSpPr>
        <p:sp>
          <p:nvSpPr>
            <p:cNvPr id="36" name="Flowchart: Process 35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5    4    3    2    1    0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5"/>
          <p:cNvGrpSpPr/>
          <p:nvPr/>
        </p:nvGrpSpPr>
        <p:grpSpPr>
          <a:xfrm>
            <a:off x="3131840" y="5877272"/>
            <a:ext cx="1944216" cy="288032"/>
            <a:chOff x="1187624" y="1556792"/>
            <a:chExt cx="1944216" cy="288032"/>
          </a:xfrm>
        </p:grpSpPr>
        <p:sp>
          <p:nvSpPr>
            <p:cNvPr id="77" name="Flowchart: Process 76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30  31  34  39    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rot="5400000">
            <a:off x="4122744" y="5750464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Process 85"/>
          <p:cNvSpPr/>
          <p:nvPr/>
        </p:nvSpPr>
        <p:spPr>
          <a:xfrm>
            <a:off x="4031940" y="454512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39</a:t>
            </a:r>
            <a:endParaRPr lang="en-GB" dirty="0"/>
          </a:p>
        </p:txBody>
      </p:sp>
      <p:sp>
        <p:nvSpPr>
          <p:cNvPr id="87" name="Flowchart: Process 86"/>
          <p:cNvSpPr/>
          <p:nvPr/>
        </p:nvSpPr>
        <p:spPr>
          <a:xfrm>
            <a:off x="4031940" y="3392996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88" name="Flowchart: Process 87"/>
          <p:cNvSpPr/>
          <p:nvPr/>
        </p:nvSpPr>
        <p:spPr>
          <a:xfrm>
            <a:off x="4031940" y="220486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887924" y="1532430"/>
            <a:ext cx="1741491" cy="4092814"/>
            <a:chOff x="6575898" y="1460422"/>
            <a:chExt cx="1741491" cy="4092814"/>
          </a:xfrm>
        </p:grpSpPr>
        <p:grpSp>
          <p:nvGrpSpPr>
            <p:cNvPr id="5" name="Group 4"/>
            <p:cNvGrpSpPr/>
            <p:nvPr/>
          </p:nvGrpSpPr>
          <p:grpSpPr>
            <a:xfrm>
              <a:off x="6575898" y="1460423"/>
              <a:ext cx="1741491" cy="4092818"/>
              <a:chOff x="3959932" y="548682"/>
              <a:chExt cx="1332148" cy="2844314"/>
            </a:xfrm>
          </p:grpSpPr>
          <p:sp>
            <p:nvSpPr>
              <p:cNvPr id="58" name="Pentagon 57"/>
              <p:cNvSpPr/>
              <p:nvPr/>
            </p:nvSpPr>
            <p:spPr>
              <a:xfrm rot="5400000">
                <a:off x="3994483" y="530679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59932" y="1340768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959932" y="2132856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+</a:t>
                </a:r>
                <a:endParaRPr lang="en-GB" dirty="0"/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60" idx="0"/>
              </p:cNvCxnSpPr>
              <p:nvPr/>
            </p:nvCxnSpPr>
            <p:spPr>
              <a:xfrm rot="5400000">
                <a:off x="4085946" y="1988840"/>
                <a:ext cx="288032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lowchart: Process 61"/>
              <p:cNvSpPr/>
              <p:nvPr/>
            </p:nvSpPr>
            <p:spPr>
              <a:xfrm>
                <a:off x="4680012" y="1948589"/>
                <a:ext cx="612068" cy="323515"/>
              </a:xfrm>
              <a:prstGeom prst="flowChartProcess">
                <a:avLst/>
              </a:prstGeom>
              <a:solidFill>
                <a:srgbClr val="FFCD78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accent5"/>
                    </a:solidFill>
                  </a:rPr>
                  <a:t>30</a:t>
                </a:r>
                <a:endParaRPr lang="en-GB" sz="16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63" name="Shape 62"/>
              <p:cNvCxnSpPr>
                <a:stCxn id="62" idx="2"/>
                <a:endCxn id="60" idx="6"/>
              </p:cNvCxnSpPr>
              <p:nvPr/>
            </p:nvCxnSpPr>
            <p:spPr>
              <a:xfrm rot="5400000">
                <a:off x="4686630" y="2085468"/>
                <a:ext cx="112780" cy="486054"/>
              </a:xfrm>
              <a:prstGeom prst="bentConnector2">
                <a:avLst/>
              </a:prstGeom>
              <a:ln w="15875">
                <a:solidFill>
                  <a:schemeClr val="accent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entagon 63"/>
              <p:cNvSpPr/>
              <p:nvPr/>
            </p:nvSpPr>
            <p:spPr>
              <a:xfrm rot="16200000">
                <a:off x="3997391" y="2906941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y</a:t>
                </a:r>
                <a:endParaRPr lang="en-GB" dirty="0"/>
              </a:p>
            </p:txBody>
          </p:sp>
          <p:cxnSp>
            <p:nvCxnSpPr>
              <p:cNvPr id="65" name="Straight Arrow Connector 64"/>
              <p:cNvCxnSpPr>
                <a:stCxn id="60" idx="4"/>
                <a:endCxn id="64" idx="3"/>
              </p:cNvCxnSpPr>
              <p:nvPr/>
            </p:nvCxnSpPr>
            <p:spPr>
              <a:xfrm rot="16200000" flipH="1">
                <a:off x="4086674" y="2780200"/>
                <a:ext cx="288032" cy="14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hape 25"/>
            <p:cNvCxnSpPr>
              <a:stCxn id="58" idx="3"/>
              <a:endCxn id="59" idx="1"/>
            </p:cNvCxnSpPr>
            <p:nvPr/>
          </p:nvCxnSpPr>
          <p:spPr>
            <a:xfrm rot="5400000">
              <a:off x="6516905" y="2296310"/>
              <a:ext cx="572487" cy="247713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25"/>
            <p:cNvCxnSpPr>
              <a:stCxn id="58" idx="3"/>
              <a:endCxn id="59" idx="7"/>
            </p:cNvCxnSpPr>
            <p:nvPr/>
          </p:nvCxnSpPr>
          <p:spPr>
            <a:xfrm rot="16200000" flipH="1">
              <a:off x="6766516" y="2294410"/>
              <a:ext cx="572487" cy="25151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Streaming Data through the Kernel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19</a:t>
            </a:fld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4121950" y="1430778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4"/>
          <p:cNvGrpSpPr/>
          <p:nvPr/>
        </p:nvGrpSpPr>
        <p:grpSpPr>
          <a:xfrm>
            <a:off x="3779912" y="1016732"/>
            <a:ext cx="1944216" cy="288032"/>
            <a:chOff x="1187624" y="1556792"/>
            <a:chExt cx="1944216" cy="288032"/>
          </a:xfrm>
        </p:grpSpPr>
        <p:sp>
          <p:nvSpPr>
            <p:cNvPr id="36" name="Flowchart: Process 35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5    4    3    2    1    0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5"/>
          <p:cNvGrpSpPr/>
          <p:nvPr/>
        </p:nvGrpSpPr>
        <p:grpSpPr>
          <a:xfrm>
            <a:off x="2771800" y="5877272"/>
            <a:ext cx="1944216" cy="288032"/>
            <a:chOff x="1187624" y="1556792"/>
            <a:chExt cx="1944216" cy="288032"/>
          </a:xfrm>
        </p:grpSpPr>
        <p:sp>
          <p:nvSpPr>
            <p:cNvPr id="77" name="Flowchart: Process 76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30  31  34  39 </a:t>
              </a:r>
              <a:r>
                <a:rPr lang="en-GB" sz="1400" dirty="0" smtClean="0">
                  <a:solidFill>
                    <a:schemeClr val="accent5"/>
                  </a:solidFill>
                </a:rPr>
                <a:t> </a:t>
              </a:r>
              <a:r>
                <a:rPr lang="en-GB" dirty="0" smtClean="0">
                  <a:solidFill>
                    <a:schemeClr val="accent5"/>
                  </a:solidFill>
                </a:rPr>
                <a:t>46    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rot="5400000">
            <a:off x="4122744" y="5750464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Process 85"/>
          <p:cNvSpPr/>
          <p:nvPr/>
        </p:nvSpPr>
        <p:spPr>
          <a:xfrm>
            <a:off x="4031940" y="454512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46</a:t>
            </a:r>
            <a:endParaRPr lang="en-GB" dirty="0"/>
          </a:p>
        </p:txBody>
      </p:sp>
      <p:sp>
        <p:nvSpPr>
          <p:cNvPr id="87" name="Flowchart: Process 86"/>
          <p:cNvSpPr/>
          <p:nvPr/>
        </p:nvSpPr>
        <p:spPr>
          <a:xfrm>
            <a:off x="4031940" y="3392996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88" name="Flowchart: Process 87"/>
          <p:cNvSpPr/>
          <p:nvPr/>
        </p:nvSpPr>
        <p:spPr>
          <a:xfrm>
            <a:off x="4031940" y="220486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Programming FPGAs</a:t>
            </a:r>
          </a:p>
          <a:p>
            <a:r>
              <a:rPr lang="en-GB" dirty="0" err="1" smtClean="0"/>
              <a:t>MaxCompiler</a:t>
            </a:r>
            <a:endParaRPr lang="en-GB" dirty="0" smtClean="0"/>
          </a:p>
          <a:p>
            <a:r>
              <a:rPr lang="en-GB" dirty="0" smtClean="0"/>
              <a:t>Streaming Kernels</a:t>
            </a:r>
          </a:p>
          <a:p>
            <a:r>
              <a:rPr lang="en-GB" dirty="0" smtClean="0"/>
              <a:t>Compile and build</a:t>
            </a:r>
          </a:p>
          <a:p>
            <a:r>
              <a:rPr lang="en-GB" dirty="0" smtClean="0"/>
              <a:t>Java meta-programming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887924" y="1532430"/>
            <a:ext cx="1741491" cy="4092814"/>
            <a:chOff x="6575898" y="1460422"/>
            <a:chExt cx="1741491" cy="4092814"/>
          </a:xfrm>
        </p:grpSpPr>
        <p:grpSp>
          <p:nvGrpSpPr>
            <p:cNvPr id="5" name="Group 4"/>
            <p:cNvGrpSpPr/>
            <p:nvPr/>
          </p:nvGrpSpPr>
          <p:grpSpPr>
            <a:xfrm>
              <a:off x="6575898" y="1460423"/>
              <a:ext cx="1741491" cy="4092818"/>
              <a:chOff x="3959932" y="548682"/>
              <a:chExt cx="1332148" cy="2844314"/>
            </a:xfrm>
          </p:grpSpPr>
          <p:sp>
            <p:nvSpPr>
              <p:cNvPr id="58" name="Pentagon 57"/>
              <p:cNvSpPr/>
              <p:nvPr/>
            </p:nvSpPr>
            <p:spPr>
              <a:xfrm rot="5400000">
                <a:off x="3994483" y="530679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59932" y="1340768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959932" y="2132856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+</a:t>
                </a:r>
                <a:endParaRPr lang="en-GB" dirty="0"/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60" idx="0"/>
              </p:cNvCxnSpPr>
              <p:nvPr/>
            </p:nvCxnSpPr>
            <p:spPr>
              <a:xfrm rot="5400000">
                <a:off x="4085946" y="1988840"/>
                <a:ext cx="288032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lowchart: Process 61"/>
              <p:cNvSpPr/>
              <p:nvPr/>
            </p:nvSpPr>
            <p:spPr>
              <a:xfrm>
                <a:off x="4680012" y="1948589"/>
                <a:ext cx="612068" cy="323515"/>
              </a:xfrm>
              <a:prstGeom prst="flowChartProcess">
                <a:avLst/>
              </a:prstGeom>
              <a:solidFill>
                <a:srgbClr val="FFCD78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accent5"/>
                    </a:solidFill>
                  </a:rPr>
                  <a:t>30</a:t>
                </a:r>
                <a:endParaRPr lang="en-GB" sz="16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63" name="Shape 62"/>
              <p:cNvCxnSpPr>
                <a:stCxn id="62" idx="2"/>
                <a:endCxn id="60" idx="6"/>
              </p:cNvCxnSpPr>
              <p:nvPr/>
            </p:nvCxnSpPr>
            <p:spPr>
              <a:xfrm rot="5400000">
                <a:off x="4686630" y="2085468"/>
                <a:ext cx="112780" cy="486054"/>
              </a:xfrm>
              <a:prstGeom prst="bentConnector2">
                <a:avLst/>
              </a:prstGeom>
              <a:ln w="15875">
                <a:solidFill>
                  <a:schemeClr val="accent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entagon 63"/>
              <p:cNvSpPr/>
              <p:nvPr/>
            </p:nvSpPr>
            <p:spPr>
              <a:xfrm rot="16200000">
                <a:off x="3997391" y="2906941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y</a:t>
                </a:r>
                <a:endParaRPr lang="en-GB" dirty="0"/>
              </a:p>
            </p:txBody>
          </p:sp>
          <p:cxnSp>
            <p:nvCxnSpPr>
              <p:cNvPr id="65" name="Straight Arrow Connector 64"/>
              <p:cNvCxnSpPr>
                <a:stCxn id="60" idx="4"/>
                <a:endCxn id="64" idx="3"/>
              </p:cNvCxnSpPr>
              <p:nvPr/>
            </p:nvCxnSpPr>
            <p:spPr>
              <a:xfrm rot="16200000" flipH="1">
                <a:off x="4086674" y="2780200"/>
                <a:ext cx="288032" cy="14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hape 25"/>
            <p:cNvCxnSpPr>
              <a:stCxn id="58" idx="3"/>
              <a:endCxn id="59" idx="1"/>
            </p:cNvCxnSpPr>
            <p:nvPr/>
          </p:nvCxnSpPr>
          <p:spPr>
            <a:xfrm rot="5400000">
              <a:off x="6516905" y="2296310"/>
              <a:ext cx="572487" cy="247713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25"/>
            <p:cNvCxnSpPr>
              <a:stCxn id="58" idx="3"/>
              <a:endCxn id="59" idx="7"/>
            </p:cNvCxnSpPr>
            <p:nvPr/>
          </p:nvCxnSpPr>
          <p:spPr>
            <a:xfrm rot="16200000" flipH="1">
              <a:off x="6766516" y="2294410"/>
              <a:ext cx="572487" cy="25151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Streaming Data through the Kernel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4121950" y="1430778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4"/>
          <p:cNvGrpSpPr/>
          <p:nvPr/>
        </p:nvGrpSpPr>
        <p:grpSpPr>
          <a:xfrm>
            <a:off x="4067944" y="1016732"/>
            <a:ext cx="1944216" cy="288032"/>
            <a:chOff x="1187624" y="1556792"/>
            <a:chExt cx="1944216" cy="288032"/>
          </a:xfrm>
        </p:grpSpPr>
        <p:sp>
          <p:nvSpPr>
            <p:cNvPr id="36" name="Flowchart: Process 35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5    4    3    2    1    0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5"/>
          <p:cNvGrpSpPr/>
          <p:nvPr/>
        </p:nvGrpSpPr>
        <p:grpSpPr>
          <a:xfrm>
            <a:off x="2483768" y="5877272"/>
            <a:ext cx="1944216" cy="288032"/>
            <a:chOff x="1187624" y="1556792"/>
            <a:chExt cx="1944216" cy="288032"/>
          </a:xfrm>
        </p:grpSpPr>
        <p:sp>
          <p:nvSpPr>
            <p:cNvPr id="77" name="Flowchart: Process 76"/>
            <p:cNvSpPr/>
            <p:nvPr/>
          </p:nvSpPr>
          <p:spPr>
            <a:xfrm>
              <a:off x="1187624" y="1556792"/>
              <a:ext cx="1944216" cy="288032"/>
            </a:xfrm>
            <a:prstGeom prst="flowChartProcess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en-GB" dirty="0" smtClean="0">
                  <a:solidFill>
                    <a:schemeClr val="accent5"/>
                  </a:solidFill>
                </a:rPr>
                <a:t>30  31  34  39 </a:t>
              </a:r>
              <a:r>
                <a:rPr lang="en-GB" sz="1400" dirty="0" smtClean="0">
                  <a:solidFill>
                    <a:schemeClr val="accent5"/>
                  </a:solidFill>
                </a:rPr>
                <a:t> </a:t>
              </a:r>
              <a:r>
                <a:rPr lang="en-GB" dirty="0" smtClean="0">
                  <a:solidFill>
                    <a:schemeClr val="accent5"/>
                  </a:solidFill>
                </a:rPr>
                <a:t>46 </a:t>
              </a:r>
              <a:r>
                <a:rPr lang="en-GB" sz="1200" dirty="0" smtClean="0">
                  <a:solidFill>
                    <a:schemeClr val="accent5"/>
                  </a:solidFill>
                </a:rPr>
                <a:t> </a:t>
              </a:r>
              <a:r>
                <a:rPr lang="en-GB" dirty="0" smtClean="0">
                  <a:solidFill>
                    <a:schemeClr val="accent5"/>
                  </a:solidFill>
                </a:rPr>
                <a:t>55    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2663788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339752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015716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691680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367644" y="1700808"/>
              <a:ext cx="28803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rot="5400000">
            <a:off x="4122744" y="5750464"/>
            <a:ext cx="252028" cy="1588"/>
          </a:xfrm>
          <a:prstGeom prst="straightConnector1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Process 85"/>
          <p:cNvSpPr/>
          <p:nvPr/>
        </p:nvSpPr>
        <p:spPr>
          <a:xfrm>
            <a:off x="4031940" y="454512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55</a:t>
            </a:r>
            <a:endParaRPr lang="en-GB" dirty="0"/>
          </a:p>
        </p:txBody>
      </p:sp>
      <p:sp>
        <p:nvSpPr>
          <p:cNvPr id="87" name="Flowchart: Process 86"/>
          <p:cNvSpPr/>
          <p:nvPr/>
        </p:nvSpPr>
        <p:spPr>
          <a:xfrm>
            <a:off x="4031940" y="3392996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25</a:t>
            </a:r>
            <a:endParaRPr lang="en-GB" dirty="0"/>
          </a:p>
        </p:txBody>
      </p:sp>
      <p:sp>
        <p:nvSpPr>
          <p:cNvPr id="88" name="Flowchart: Process 87"/>
          <p:cNvSpPr/>
          <p:nvPr/>
        </p:nvSpPr>
        <p:spPr>
          <a:xfrm>
            <a:off x="4031940" y="2204864"/>
            <a:ext cx="432048" cy="28803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Java program </a:t>
            </a:r>
            <a:r>
              <a:rPr lang="en-GB" i="1" dirty="0" smtClean="0"/>
              <a:t>generates</a:t>
            </a:r>
            <a:r>
              <a:rPr lang="en-GB" dirty="0" smtClean="0"/>
              <a:t> a </a:t>
            </a:r>
            <a:r>
              <a:rPr lang="en-GB" dirty="0" err="1" smtClean="0"/>
              <a:t>MaxFile</a:t>
            </a:r>
            <a:r>
              <a:rPr lang="en-GB" dirty="0" smtClean="0"/>
              <a:t> </a:t>
            </a:r>
            <a:r>
              <a:rPr lang="en-GB" i="1" dirty="0" smtClean="0"/>
              <a:t>when it runs</a:t>
            </a:r>
          </a:p>
          <a:p>
            <a:endParaRPr lang="en-GB" i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Compile the Java into .class files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Execute the .class file</a:t>
            </a:r>
          </a:p>
          <a:p>
            <a:pPr marL="914400" lvl="1" indent="-514350"/>
            <a:r>
              <a:rPr lang="en-GB" dirty="0" smtClean="0"/>
              <a:t>Builds the dataflow graph in memory</a:t>
            </a:r>
          </a:p>
          <a:p>
            <a:pPr marL="914400" lvl="1" indent="-514350"/>
            <a:r>
              <a:rPr lang="en-GB" dirty="0" smtClean="0"/>
              <a:t>Generates the hardware .max file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Link the generated .max file with your host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Run the host program</a:t>
            </a:r>
          </a:p>
          <a:p>
            <a:pPr marL="914400" lvl="1" indent="-514350"/>
            <a:r>
              <a:rPr lang="en-GB" dirty="0" smtClean="0"/>
              <a:t>Host code automatically configures FPGA(s) and interacts with them at run-time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Compile, Build and Run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8546" y="1624519"/>
            <a:ext cx="2892426" cy="215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use the full power of Java to write a program that </a:t>
            </a:r>
            <a:r>
              <a:rPr lang="en-GB" i="1" dirty="0" smtClean="0"/>
              <a:t>generates</a:t>
            </a:r>
            <a:r>
              <a:rPr lang="en-GB" dirty="0" smtClean="0"/>
              <a:t> the dataflow graph</a:t>
            </a:r>
          </a:p>
          <a:p>
            <a:r>
              <a:rPr lang="en-GB" dirty="0" smtClean="0"/>
              <a:t>Java variables can be used as constants in hardware</a:t>
            </a:r>
          </a:p>
          <a:p>
            <a:pPr lvl="1"/>
            <a:r>
              <a:rPr lang="en-GB" dirty="0" err="1" smtClean="0"/>
              <a:t>int</a:t>
            </a:r>
            <a:r>
              <a:rPr lang="en-GB" dirty="0" smtClean="0"/>
              <a:t> y; </a:t>
            </a:r>
            <a:r>
              <a:rPr lang="en-GB" dirty="0" err="1" smtClean="0"/>
              <a:t>HWVar</a:t>
            </a:r>
            <a:r>
              <a:rPr lang="en-GB" dirty="0" smtClean="0"/>
              <a:t> x; x = x + y; </a:t>
            </a:r>
          </a:p>
          <a:p>
            <a:r>
              <a:rPr lang="en-GB" dirty="0" smtClean="0"/>
              <a:t>Hardware variables can not be read in Java!</a:t>
            </a:r>
          </a:p>
          <a:p>
            <a:pPr lvl="1"/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Cannot do: </a:t>
            </a:r>
            <a:r>
              <a:rPr lang="en-GB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y; </a:t>
            </a:r>
            <a:r>
              <a:rPr lang="en-GB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HWVar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x; y = x;</a:t>
            </a:r>
          </a:p>
          <a:p>
            <a:r>
              <a:rPr lang="en-GB" dirty="0" smtClean="0"/>
              <a:t>Java conditionals and loops choose </a:t>
            </a:r>
            <a:r>
              <a:rPr lang="en-GB" i="1" dirty="0" smtClean="0"/>
              <a:t>how</a:t>
            </a:r>
            <a:r>
              <a:rPr lang="en-GB" dirty="0" smtClean="0"/>
              <a:t> to generate hardware </a:t>
            </a:r>
            <a:r>
              <a:rPr lang="en-GB" dirty="0" smtClean="0">
                <a:sym typeface="Wingdings" pitchFamily="2" charset="2"/>
              </a:rPr>
              <a:t> not make run-time decisions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Java meta-programming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Dataflow Graph Generation: Simple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35596" y="1664804"/>
            <a:ext cx="4657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What dataflow graph is generated?</a:t>
            </a:r>
          </a:p>
          <a:p>
            <a:endParaRPr lang="en-GB" dirty="0" smtClean="0"/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(“x”, type);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y;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y = x + 1;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(“y”, y, type);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6444208" y="1484784"/>
            <a:ext cx="1741491" cy="2916324"/>
            <a:chOff x="6660232" y="836712"/>
            <a:chExt cx="1741491" cy="2916324"/>
          </a:xfrm>
        </p:grpSpPr>
        <p:sp>
          <p:nvSpPr>
            <p:cNvPr id="38" name="Pentagon 37"/>
            <p:cNvSpPr/>
            <p:nvPr/>
          </p:nvSpPr>
          <p:spPr>
            <a:xfrm rot="5400000">
              <a:off x="6674587" y="843991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660232" y="1938694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42" name="Straight Arrow Connector 41"/>
            <p:cNvCxnSpPr>
              <a:stCxn id="38" idx="3"/>
              <a:endCxn id="40" idx="0"/>
            </p:cNvCxnSpPr>
            <p:nvPr/>
          </p:nvCxnSpPr>
          <p:spPr>
            <a:xfrm rot="16200000" flipH="1">
              <a:off x="6798047" y="1723504"/>
              <a:ext cx="428480" cy="18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Process 42"/>
            <p:cNvSpPr/>
            <p:nvPr/>
          </p:nvSpPr>
          <p:spPr>
            <a:xfrm>
              <a:off x="7601578" y="1673543"/>
              <a:ext cx="800145" cy="465521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1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44" name="Shape 43"/>
            <p:cNvCxnSpPr>
              <a:stCxn id="43" idx="2"/>
              <a:endCxn id="40" idx="6"/>
            </p:cNvCxnSpPr>
            <p:nvPr/>
          </p:nvCxnSpPr>
          <p:spPr>
            <a:xfrm rot="5400000">
              <a:off x="7602805" y="1902503"/>
              <a:ext cx="162284" cy="635409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entagon 44"/>
            <p:cNvSpPr/>
            <p:nvPr/>
          </p:nvSpPr>
          <p:spPr>
            <a:xfrm rot="16200000">
              <a:off x="6678388" y="3086813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y</a:t>
              </a:r>
              <a:endParaRPr lang="en-GB" dirty="0"/>
            </a:p>
          </p:txBody>
        </p:sp>
        <p:cxnSp>
          <p:nvCxnSpPr>
            <p:cNvPr id="46" name="Straight Arrow Connector 45"/>
            <p:cNvCxnSpPr>
              <a:stCxn id="40" idx="4"/>
              <a:endCxn id="45" idx="3"/>
            </p:cNvCxnSpPr>
            <p:nvPr/>
          </p:nvCxnSpPr>
          <p:spPr>
            <a:xfrm rot="16200000" flipH="1">
              <a:off x="6806423" y="2870817"/>
              <a:ext cx="415531" cy="19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548" y="260648"/>
            <a:ext cx="8219256" cy="994122"/>
          </a:xfrm>
        </p:spPr>
        <p:txBody>
          <a:bodyPr/>
          <a:lstStyle/>
          <a:p>
            <a:r>
              <a:rPr lang="en-GB" dirty="0" smtClean="0"/>
              <a:t>Dataflow Graph Generation: Simple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35596" y="1664804"/>
            <a:ext cx="38533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What dataflow graph is generated?</a:t>
            </a:r>
          </a:p>
          <a:p>
            <a:endParaRPr lang="en-GB" dirty="0" smtClean="0"/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(“x”, type);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y;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y = x + x + x;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(“y”, y, type);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444208" y="1484784"/>
            <a:ext cx="706010" cy="3744416"/>
            <a:chOff x="6444208" y="1484784"/>
            <a:chExt cx="706010" cy="3744416"/>
          </a:xfrm>
        </p:grpSpPr>
        <p:sp>
          <p:nvSpPr>
            <p:cNvPr id="38" name="Pentagon 37"/>
            <p:cNvSpPr/>
            <p:nvPr/>
          </p:nvSpPr>
          <p:spPr>
            <a:xfrm rot="5400000">
              <a:off x="6458563" y="1492063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444208" y="2586766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5" name="Pentagon 44"/>
            <p:cNvSpPr/>
            <p:nvPr/>
          </p:nvSpPr>
          <p:spPr>
            <a:xfrm rot="16200000">
              <a:off x="6462364" y="4562977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y</a:t>
              </a:r>
              <a:endParaRPr lang="en-GB" dirty="0"/>
            </a:p>
          </p:txBody>
        </p:sp>
        <p:cxnSp>
          <p:nvCxnSpPr>
            <p:cNvPr id="46" name="Straight Arrow Connector 45"/>
            <p:cNvCxnSpPr>
              <a:stCxn id="13" idx="4"/>
              <a:endCxn id="45" idx="3"/>
            </p:cNvCxnSpPr>
            <p:nvPr/>
          </p:nvCxnSpPr>
          <p:spPr>
            <a:xfrm rot="16200000" flipH="1">
              <a:off x="6684865" y="4441448"/>
              <a:ext cx="226598" cy="19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444208" y="3603791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15" name="Straight Arrow Connector 14"/>
            <p:cNvCxnSpPr>
              <a:stCxn id="40" idx="4"/>
              <a:endCxn id="13" idx="0"/>
            </p:cNvCxnSpPr>
            <p:nvPr/>
          </p:nvCxnSpPr>
          <p:spPr>
            <a:xfrm rot="5400000">
              <a:off x="6651355" y="3457933"/>
              <a:ext cx="291716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38" idx="3"/>
              <a:endCxn id="13" idx="6"/>
            </p:cNvCxnSpPr>
            <p:nvPr/>
          </p:nvCxnSpPr>
          <p:spPr>
            <a:xfrm rot="16200000" flipH="1">
              <a:off x="6068686" y="2884914"/>
              <a:ext cx="1808160" cy="354904"/>
            </a:xfrm>
            <a:prstGeom prst="bentConnector4">
              <a:avLst>
                <a:gd name="adj1" fmla="val 7356"/>
                <a:gd name="adj2" fmla="val 164412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5"/>
            <p:cNvCxnSpPr>
              <a:stCxn id="38" idx="3"/>
              <a:endCxn id="40" idx="1"/>
            </p:cNvCxnSpPr>
            <p:nvPr/>
          </p:nvCxnSpPr>
          <p:spPr>
            <a:xfrm rot="5400000">
              <a:off x="6404109" y="2301779"/>
              <a:ext cx="534699" cy="247713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25"/>
            <p:cNvCxnSpPr>
              <a:stCxn id="38" idx="3"/>
              <a:endCxn id="40" idx="7"/>
            </p:cNvCxnSpPr>
            <p:nvPr/>
          </p:nvCxnSpPr>
          <p:spPr>
            <a:xfrm rot="16200000" flipH="1">
              <a:off x="6653720" y="2299879"/>
              <a:ext cx="534699" cy="25151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Dataflow Graph Generation: Variables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86658" y="1016732"/>
            <a:ext cx="40334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What’s the value of h if we stream in 1?</a:t>
            </a:r>
          </a:p>
          <a:p>
            <a:endParaRPr lang="en-GB" dirty="0" smtClean="0"/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h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(“h”, type);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s = 2;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s = s + 5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 = h + 10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 = h + s;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65705" y="908720"/>
            <a:ext cx="1790671" cy="2565576"/>
            <a:chOff x="6165705" y="1232756"/>
            <a:chExt cx="1790671" cy="2565576"/>
          </a:xfrm>
        </p:grpSpPr>
        <p:sp>
          <p:nvSpPr>
            <p:cNvPr id="8" name="Oval 7"/>
            <p:cNvSpPr/>
            <p:nvPr/>
          </p:nvSpPr>
          <p:spPr>
            <a:xfrm>
              <a:off x="6201709" y="2665156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201709" y="1765613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8" idx="4"/>
            </p:cNvCxnSpPr>
            <p:nvPr/>
          </p:nvCxnSpPr>
          <p:spPr>
            <a:xfrm rot="16200000" flipH="1">
              <a:off x="6360208" y="3584970"/>
              <a:ext cx="396046" cy="703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9" idx="0"/>
            </p:cNvCxnSpPr>
            <p:nvPr/>
          </p:nvCxnSpPr>
          <p:spPr>
            <a:xfrm rot="16200000" flipH="1">
              <a:off x="6303618" y="1514516"/>
              <a:ext cx="499383" cy="281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Process 11"/>
            <p:cNvSpPr/>
            <p:nvPr/>
          </p:nvSpPr>
          <p:spPr>
            <a:xfrm>
              <a:off x="7156231" y="1669866"/>
              <a:ext cx="800145" cy="282970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10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13" name="Shape 12"/>
            <p:cNvCxnSpPr>
              <a:stCxn id="12" idx="2"/>
              <a:endCxn id="9" idx="6"/>
            </p:cNvCxnSpPr>
            <p:nvPr/>
          </p:nvCxnSpPr>
          <p:spPr>
            <a:xfrm rot="5400000">
              <a:off x="7144296" y="1716260"/>
              <a:ext cx="175432" cy="648585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4"/>
              <a:endCxn id="8" idx="0"/>
            </p:cNvCxnSpPr>
            <p:nvPr/>
          </p:nvCxnSpPr>
          <p:spPr>
            <a:xfrm rot="5400000">
              <a:off x="6467597" y="2578039"/>
              <a:ext cx="174234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/>
            <p:cNvSpPr/>
            <p:nvPr/>
          </p:nvSpPr>
          <p:spPr>
            <a:xfrm>
              <a:off x="6165705" y="1232756"/>
              <a:ext cx="800145" cy="288032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1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7137813" y="2569966"/>
              <a:ext cx="800145" cy="282970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7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23" name="Shape 22"/>
            <p:cNvCxnSpPr>
              <a:stCxn id="22" idx="2"/>
              <a:endCxn id="8" idx="6"/>
            </p:cNvCxnSpPr>
            <p:nvPr/>
          </p:nvCxnSpPr>
          <p:spPr>
            <a:xfrm rot="5400000">
              <a:off x="7135366" y="2625290"/>
              <a:ext cx="174875" cy="630167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588224" y="3429000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18</a:t>
              </a:r>
              <a:endParaRPr lang="en-GB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87624" y="3753036"/>
            <a:ext cx="40684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What’s the value of s if we stream in 1?</a:t>
            </a:r>
          </a:p>
          <a:p>
            <a:endParaRPr lang="en-GB" dirty="0" smtClean="0"/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h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(“h”, type);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s = 2;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s = s + 5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 = h + 10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s = h + s;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40052" y="3753036"/>
            <a:ext cx="3456384" cy="2651522"/>
            <a:chOff x="5508104" y="3753036"/>
            <a:chExt cx="3456384" cy="2651522"/>
          </a:xfrm>
        </p:grpSpPr>
        <p:sp>
          <p:nvSpPr>
            <p:cNvPr id="36" name="&quot;No&quot; Symbol 35"/>
            <p:cNvSpPr/>
            <p:nvPr/>
          </p:nvSpPr>
          <p:spPr>
            <a:xfrm>
              <a:off x="6228184" y="3753036"/>
              <a:ext cx="1944216" cy="1728192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08104" y="5481228"/>
              <a:ext cx="34563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Compile error. </a:t>
              </a:r>
            </a:p>
            <a:p>
              <a:pPr algn="ctr"/>
              <a:r>
                <a:rPr lang="en-GB" dirty="0" smtClean="0"/>
                <a:t>You can’t assign a hardware value to a Java </a:t>
              </a:r>
              <a:r>
                <a:rPr lang="en-GB" dirty="0" err="1" smtClean="0"/>
                <a:t>int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40885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Dataflow Graph Generation: Conditionals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51620" y="1016732"/>
            <a:ext cx="38533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What dataflow graph is generated?</a:t>
            </a:r>
          </a:p>
          <a:p>
            <a:endParaRPr lang="en-GB" dirty="0" smtClean="0"/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(“x”, type);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s = 10;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y;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if (s &lt; 100) { y = x + 1; }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else { y = x – 1; }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(“y”, y, type);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2586" y="3790198"/>
            <a:ext cx="4572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What dataflow graph is generated?</a:t>
            </a:r>
          </a:p>
          <a:p>
            <a:endParaRPr lang="en-GB" sz="1600" dirty="0" smtClean="0"/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(“x”, type);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y;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if (x &lt; 10) { y = x + 1; }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else { y = x – 1; }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(“y”, y, type);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660232" y="1001875"/>
            <a:ext cx="1741491" cy="2535137"/>
            <a:chOff x="6660232" y="1001875"/>
            <a:chExt cx="1741491" cy="2535137"/>
          </a:xfrm>
        </p:grpSpPr>
        <p:sp>
          <p:nvSpPr>
            <p:cNvPr id="38" name="Pentagon 37"/>
            <p:cNvSpPr/>
            <p:nvPr/>
          </p:nvSpPr>
          <p:spPr>
            <a:xfrm rot="5400000">
              <a:off x="6674587" y="1009154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660232" y="1938694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42" name="Straight Arrow Connector 41"/>
            <p:cNvCxnSpPr>
              <a:stCxn id="38" idx="3"/>
              <a:endCxn id="40" idx="0"/>
            </p:cNvCxnSpPr>
            <p:nvPr/>
          </p:nvCxnSpPr>
          <p:spPr>
            <a:xfrm rot="16200000" flipH="1">
              <a:off x="6880629" y="1806085"/>
              <a:ext cx="263317" cy="18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Process 42"/>
            <p:cNvSpPr/>
            <p:nvPr/>
          </p:nvSpPr>
          <p:spPr>
            <a:xfrm>
              <a:off x="7601578" y="1673543"/>
              <a:ext cx="800145" cy="465521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1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44" name="Shape 43"/>
            <p:cNvCxnSpPr>
              <a:stCxn id="43" idx="2"/>
              <a:endCxn id="40" idx="6"/>
            </p:cNvCxnSpPr>
            <p:nvPr/>
          </p:nvCxnSpPr>
          <p:spPr>
            <a:xfrm rot="5400000">
              <a:off x="7602805" y="1902503"/>
              <a:ext cx="162284" cy="635409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entagon 44"/>
            <p:cNvSpPr/>
            <p:nvPr/>
          </p:nvSpPr>
          <p:spPr>
            <a:xfrm rot="16200000">
              <a:off x="6678388" y="2870789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y</a:t>
              </a:r>
              <a:endParaRPr lang="en-GB" dirty="0"/>
            </a:p>
          </p:txBody>
        </p:sp>
        <p:cxnSp>
          <p:nvCxnSpPr>
            <p:cNvPr id="46" name="Straight Arrow Connector 45"/>
            <p:cNvCxnSpPr>
              <a:stCxn id="40" idx="4"/>
              <a:endCxn id="45" idx="3"/>
            </p:cNvCxnSpPr>
            <p:nvPr/>
          </p:nvCxnSpPr>
          <p:spPr>
            <a:xfrm rot="16200000" flipH="1">
              <a:off x="6914435" y="2762805"/>
              <a:ext cx="199507" cy="19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328084" y="3717032"/>
            <a:ext cx="3456384" cy="2651522"/>
            <a:chOff x="5508104" y="3753036"/>
            <a:chExt cx="3456384" cy="2651522"/>
          </a:xfrm>
        </p:grpSpPr>
        <p:sp>
          <p:nvSpPr>
            <p:cNvPr id="58" name="&quot;No&quot; Symbol 57"/>
            <p:cNvSpPr/>
            <p:nvPr/>
          </p:nvSpPr>
          <p:spPr>
            <a:xfrm>
              <a:off x="6228184" y="3753036"/>
              <a:ext cx="1944216" cy="1728192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08104" y="5481228"/>
              <a:ext cx="34563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Compile error. </a:t>
              </a:r>
            </a:p>
            <a:p>
              <a:pPr algn="ctr"/>
              <a:r>
                <a:rPr lang="en-GB" dirty="0" smtClean="0"/>
                <a:t>You can’t use the value of ‘x’ in a Java conditional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232248"/>
          </a:xfrm>
        </p:spPr>
        <p:txBody>
          <a:bodyPr/>
          <a:lstStyle/>
          <a:p>
            <a:r>
              <a:rPr lang="en-GB" dirty="0" smtClean="0"/>
              <a:t>Compute both values and use a </a:t>
            </a:r>
            <a:r>
              <a:rPr lang="en-GB" i="1" dirty="0" smtClean="0"/>
              <a:t>multiplexer.</a:t>
            </a:r>
          </a:p>
          <a:p>
            <a:pPr lvl="1"/>
            <a:r>
              <a:rPr lang="en-GB" dirty="0" smtClean="0"/>
              <a:t>x = control.mux(select, option0, option1, …, </a:t>
            </a:r>
            <a:r>
              <a:rPr lang="en-GB" dirty="0" err="1" smtClean="0"/>
              <a:t>optionN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x = select ? option1 : option0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Choice in Kernels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528308"/>
            <a:ext cx="4572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(“x”, type);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y;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y =  (x &gt; 10) ? x + 1 : x – 1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(“y”, y, type);</a:t>
            </a:r>
          </a:p>
        </p:txBody>
      </p:sp>
      <p:sp>
        <p:nvSpPr>
          <p:cNvPr id="6" name="Down Arrow 5"/>
          <p:cNvSpPr/>
          <p:nvPr/>
        </p:nvSpPr>
        <p:spPr>
          <a:xfrm rot="5400000">
            <a:off x="5220072" y="1808820"/>
            <a:ext cx="468052" cy="9721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012160" y="20248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Ternary-if operator is overloaded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867627" y="2852936"/>
            <a:ext cx="4083217" cy="3348372"/>
            <a:chOff x="4974635" y="2852936"/>
            <a:chExt cx="4083217" cy="3348372"/>
          </a:xfrm>
        </p:grpSpPr>
        <p:sp>
          <p:nvSpPr>
            <p:cNvPr id="9" name="Pentagon 8"/>
            <p:cNvSpPr/>
            <p:nvPr/>
          </p:nvSpPr>
          <p:spPr>
            <a:xfrm rot="5400000">
              <a:off x="6750093" y="2860215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372200" y="4013557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7113636" y="3886478"/>
              <a:ext cx="512113" cy="327449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1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13" name="Shape 12"/>
            <p:cNvCxnSpPr>
              <a:stCxn id="12" idx="2"/>
              <a:endCxn id="10" idx="6"/>
            </p:cNvCxnSpPr>
            <p:nvPr/>
          </p:nvCxnSpPr>
          <p:spPr>
            <a:xfrm rot="5400000">
              <a:off x="7142810" y="4149328"/>
              <a:ext cx="162285" cy="291483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entagon 13"/>
            <p:cNvSpPr/>
            <p:nvPr/>
          </p:nvSpPr>
          <p:spPr>
            <a:xfrm rot="16200000">
              <a:off x="7110133" y="5535085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y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820417" y="4007613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-</a:t>
              </a:r>
              <a:endParaRPr lang="en-GB" dirty="0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8553796" y="3886478"/>
              <a:ext cx="504056" cy="321505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1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18" name="Shape 17"/>
            <p:cNvCxnSpPr>
              <a:stCxn id="17" idx="2"/>
              <a:endCxn id="16" idx="6"/>
            </p:cNvCxnSpPr>
            <p:nvPr/>
          </p:nvCxnSpPr>
          <p:spPr>
            <a:xfrm rot="5400000">
              <a:off x="8584984" y="4149427"/>
              <a:ext cx="162285" cy="279397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974635" y="4013557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&gt;</a:t>
              </a:r>
              <a:endParaRPr lang="en-GB" dirty="0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5716071" y="3886478"/>
              <a:ext cx="512113" cy="327449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10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28" name="Shape 27"/>
            <p:cNvCxnSpPr>
              <a:stCxn id="27" idx="2"/>
              <a:endCxn id="26" idx="6"/>
            </p:cNvCxnSpPr>
            <p:nvPr/>
          </p:nvCxnSpPr>
          <p:spPr>
            <a:xfrm rot="5400000">
              <a:off x="5745245" y="4149328"/>
              <a:ext cx="162285" cy="291483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Manual Operation 28"/>
            <p:cNvSpPr/>
            <p:nvPr/>
          </p:nvSpPr>
          <p:spPr>
            <a:xfrm>
              <a:off x="6372200" y="5013176"/>
              <a:ext cx="2160240" cy="324036"/>
            </a:xfrm>
            <a:prstGeom prst="flowChartManualOperation">
              <a:avLst/>
            </a:prstGeom>
            <a:solidFill>
              <a:srgbClr val="92D050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/>
            <p:cNvCxnSpPr>
              <a:stCxn id="10" idx="4"/>
            </p:cNvCxnSpPr>
            <p:nvPr/>
          </p:nvCxnSpPr>
          <p:spPr>
            <a:xfrm rot="5400000">
              <a:off x="6583570" y="4876137"/>
              <a:ext cx="278907" cy="4365"/>
            </a:xfrm>
            <a:prstGeom prst="straightConnector1">
              <a:avLst/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8037932" y="4875632"/>
              <a:ext cx="275094" cy="1562"/>
            </a:xfrm>
            <a:prstGeom prst="straightConnector1">
              <a:avLst/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9" idx="3"/>
              <a:endCxn id="10" idx="0"/>
            </p:cNvCxnSpPr>
            <p:nvPr/>
          </p:nvCxnSpPr>
          <p:spPr>
            <a:xfrm rot="5400000">
              <a:off x="6662466" y="3589178"/>
              <a:ext cx="487119" cy="361639"/>
            </a:xfrm>
            <a:prstGeom prst="bentConnector3">
              <a:avLst>
                <a:gd name="adj1" fmla="val 42012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9" idx="3"/>
              <a:endCxn id="26" idx="0"/>
            </p:cNvCxnSpPr>
            <p:nvPr/>
          </p:nvCxnSpPr>
          <p:spPr>
            <a:xfrm rot="5400000">
              <a:off x="5963683" y="2890395"/>
              <a:ext cx="487119" cy="1759204"/>
            </a:xfrm>
            <a:prstGeom prst="bentConnector3">
              <a:avLst>
                <a:gd name="adj1" fmla="val 42012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9" idx="3"/>
              <a:endCxn id="16" idx="0"/>
            </p:cNvCxnSpPr>
            <p:nvPr/>
          </p:nvCxnSpPr>
          <p:spPr>
            <a:xfrm rot="16200000" flipH="1">
              <a:off x="7389546" y="3223736"/>
              <a:ext cx="481175" cy="1086578"/>
            </a:xfrm>
            <a:prstGeom prst="bentConnector3">
              <a:avLst>
                <a:gd name="adj1" fmla="val 43935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6" idx="4"/>
              <a:endCxn id="29" idx="1"/>
            </p:cNvCxnSpPr>
            <p:nvPr/>
          </p:nvCxnSpPr>
          <p:spPr>
            <a:xfrm rot="16200000" flipH="1">
              <a:off x="5739768" y="4326738"/>
              <a:ext cx="436328" cy="1260584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9" idx="2"/>
              <a:endCxn id="14" idx="3"/>
            </p:cNvCxnSpPr>
            <p:nvPr/>
          </p:nvCxnSpPr>
          <p:spPr>
            <a:xfrm rot="5400000">
              <a:off x="7354305" y="5429791"/>
              <a:ext cx="190594" cy="5436"/>
            </a:xfrm>
            <a:prstGeom prst="straightConnector1">
              <a:avLst/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Dataflow Graph Generation: Java Loops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86962" y="1120095"/>
            <a:ext cx="45725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What dataflow graph is generated?</a:t>
            </a:r>
          </a:p>
          <a:p>
            <a:endParaRPr lang="en-GB" sz="1600" dirty="0" smtClean="0"/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(“x”, type);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y = x;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&lt;= 3;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y = y +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(“y”, y, type);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106873" y="1124744"/>
            <a:ext cx="1741491" cy="4720808"/>
            <a:chOff x="6106873" y="1124744"/>
            <a:chExt cx="1741491" cy="4720808"/>
          </a:xfrm>
        </p:grpSpPr>
        <p:sp>
          <p:nvSpPr>
            <p:cNvPr id="15" name="Pentagon 14"/>
            <p:cNvSpPr/>
            <p:nvPr/>
          </p:nvSpPr>
          <p:spPr>
            <a:xfrm rot="5400000">
              <a:off x="6121228" y="1132023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106873" y="2061563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17" name="Straight Arrow Connector 16"/>
            <p:cNvCxnSpPr>
              <a:stCxn id="15" idx="3"/>
              <a:endCxn id="16" idx="0"/>
            </p:cNvCxnSpPr>
            <p:nvPr/>
          </p:nvCxnSpPr>
          <p:spPr>
            <a:xfrm rot="16200000" flipH="1">
              <a:off x="6327270" y="1928954"/>
              <a:ext cx="263317" cy="18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Process 17"/>
            <p:cNvSpPr/>
            <p:nvPr/>
          </p:nvSpPr>
          <p:spPr>
            <a:xfrm>
              <a:off x="7048219" y="1796412"/>
              <a:ext cx="800145" cy="465521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1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19" name="Shape 18"/>
            <p:cNvCxnSpPr>
              <a:stCxn id="18" idx="2"/>
              <a:endCxn id="16" idx="6"/>
            </p:cNvCxnSpPr>
            <p:nvPr/>
          </p:nvCxnSpPr>
          <p:spPr>
            <a:xfrm rot="5400000">
              <a:off x="7049446" y="2025372"/>
              <a:ext cx="162284" cy="635409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entagon 19"/>
            <p:cNvSpPr/>
            <p:nvPr/>
          </p:nvSpPr>
          <p:spPr>
            <a:xfrm rot="16200000">
              <a:off x="6125029" y="5179329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y</a:t>
              </a:r>
              <a:endParaRPr lang="en-GB" dirty="0"/>
            </a:p>
          </p:txBody>
        </p:sp>
        <p:cxnSp>
          <p:nvCxnSpPr>
            <p:cNvPr id="21" name="Straight Arrow Connector 20"/>
            <p:cNvCxnSpPr>
              <a:stCxn id="27" idx="4"/>
              <a:endCxn id="20" idx="3"/>
            </p:cNvCxnSpPr>
            <p:nvPr/>
          </p:nvCxnSpPr>
          <p:spPr>
            <a:xfrm rot="16200000" flipH="1">
              <a:off x="6316813" y="5027082"/>
              <a:ext cx="288033" cy="19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6106873" y="3078588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23" name="Straight Arrow Connector 22"/>
            <p:cNvCxnSpPr>
              <a:stCxn id="16" idx="4"/>
              <a:endCxn id="22" idx="0"/>
            </p:cNvCxnSpPr>
            <p:nvPr/>
          </p:nvCxnSpPr>
          <p:spPr>
            <a:xfrm rot="5400000">
              <a:off x="6314020" y="2932730"/>
              <a:ext cx="291716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Process 23"/>
            <p:cNvSpPr/>
            <p:nvPr/>
          </p:nvSpPr>
          <p:spPr>
            <a:xfrm>
              <a:off x="7048219" y="2813437"/>
              <a:ext cx="800145" cy="465521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2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25" name="Shape 24"/>
            <p:cNvCxnSpPr>
              <a:stCxn id="24" idx="2"/>
              <a:endCxn id="22" idx="6"/>
            </p:cNvCxnSpPr>
            <p:nvPr/>
          </p:nvCxnSpPr>
          <p:spPr>
            <a:xfrm rot="5400000">
              <a:off x="7049446" y="3042397"/>
              <a:ext cx="162284" cy="635409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106873" y="4158708"/>
              <a:ext cx="706010" cy="725309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28" name="Straight Arrow Connector 27"/>
            <p:cNvCxnSpPr>
              <a:stCxn id="22" idx="4"/>
              <a:endCxn id="27" idx="0"/>
            </p:cNvCxnSpPr>
            <p:nvPr/>
          </p:nvCxnSpPr>
          <p:spPr>
            <a:xfrm rot="5400000">
              <a:off x="6282473" y="3981302"/>
              <a:ext cx="35481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Process 28"/>
            <p:cNvSpPr/>
            <p:nvPr/>
          </p:nvSpPr>
          <p:spPr>
            <a:xfrm>
              <a:off x="7048219" y="3893557"/>
              <a:ext cx="800145" cy="465521"/>
            </a:xfrm>
            <a:prstGeom prst="flowChartProcess">
              <a:avLst/>
            </a:prstGeom>
            <a:solidFill>
              <a:srgbClr val="FFCD78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accent5"/>
                  </a:solidFill>
                </a:rPr>
                <a:t>3</a:t>
              </a:r>
              <a:endParaRPr lang="en-GB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30" name="Shape 29"/>
            <p:cNvCxnSpPr>
              <a:stCxn id="29" idx="2"/>
              <a:endCxn id="27" idx="6"/>
            </p:cNvCxnSpPr>
            <p:nvPr/>
          </p:nvCxnSpPr>
          <p:spPr>
            <a:xfrm rot="5400000">
              <a:off x="7049446" y="4122517"/>
              <a:ext cx="162284" cy="635409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67544" y="4509120"/>
            <a:ext cx="4788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Can make the loop any size – until you run out of space on the chip! 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Larger loops can be partially unrolled in space and used multiple times in time – see </a:t>
            </a:r>
            <a:r>
              <a:rPr lang="en-GB" b="1" smtClean="0">
                <a:solidFill>
                  <a:srgbClr val="FF0000"/>
                </a:solidFill>
              </a:rPr>
              <a:t>Lecture on loops and cyclic graphs</a:t>
            </a:r>
            <a:endParaRPr lang="en-GB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614" y="0"/>
            <a:ext cx="740096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749" y="379413"/>
            <a:ext cx="27814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Real data flow graph as 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generated by </a:t>
            </a:r>
            <a:r>
              <a:rPr lang="en-US" dirty="0" err="1">
                <a:solidFill>
                  <a:schemeClr val="accent5"/>
                </a:solidFill>
              </a:rPr>
              <a:t>MaxCompiler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4866 nodes;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10,000s of stages/cycles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66"/>
          <p:cNvSpPr/>
          <p:nvPr/>
        </p:nvSpPr>
        <p:spPr>
          <a:xfrm>
            <a:off x="4436270" y="326525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Reconfigurable Computing with FPGAs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436270" y="1479297"/>
            <a:ext cx="276228" cy="276228"/>
          </a:xfrm>
          <a:custGeom>
            <a:avLst/>
            <a:gdLst>
              <a:gd name="connsiteX0" fmla="*/ 0 w 276228"/>
              <a:gd name="connsiteY0" fmla="*/ 0 h 276228"/>
              <a:gd name="connsiteX1" fmla="*/ 276228 w 276228"/>
              <a:gd name="connsiteY1" fmla="*/ 0 h 276228"/>
              <a:gd name="connsiteX2" fmla="*/ 276228 w 276228"/>
              <a:gd name="connsiteY2" fmla="*/ 276228 h 276228"/>
              <a:gd name="connsiteX3" fmla="*/ 0 w 276228"/>
              <a:gd name="connsiteY3" fmla="*/ 276228 h 276228"/>
              <a:gd name="connsiteX4" fmla="*/ 0 w 276228"/>
              <a:gd name="connsiteY4" fmla="*/ 0 h 276228"/>
              <a:gd name="connsiteX0" fmla="*/ 0 w 276228"/>
              <a:gd name="connsiteY0" fmla="*/ 0 h 276228"/>
              <a:gd name="connsiteX1" fmla="*/ 125784 w 276228"/>
              <a:gd name="connsiteY1" fmla="*/ 3220 h 276228"/>
              <a:gd name="connsiteX2" fmla="*/ 276228 w 276228"/>
              <a:gd name="connsiteY2" fmla="*/ 0 h 276228"/>
              <a:gd name="connsiteX3" fmla="*/ 276228 w 276228"/>
              <a:gd name="connsiteY3" fmla="*/ 276228 h 276228"/>
              <a:gd name="connsiteX4" fmla="*/ 0 w 276228"/>
              <a:gd name="connsiteY4" fmla="*/ 276228 h 276228"/>
              <a:gd name="connsiteX5" fmla="*/ 0 w 276228"/>
              <a:gd name="connsiteY5" fmla="*/ 0 h 27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8" h="276228">
                <a:moveTo>
                  <a:pt x="0" y="0"/>
                </a:moveTo>
                <a:lnTo>
                  <a:pt x="125784" y="3220"/>
                </a:lnTo>
                <a:lnTo>
                  <a:pt x="276228" y="0"/>
                </a:lnTo>
                <a:lnTo>
                  <a:pt x="276228" y="276228"/>
                </a:lnTo>
                <a:lnTo>
                  <a:pt x="0" y="276228"/>
                </a:lnTo>
                <a:lnTo>
                  <a:pt x="0" y="0"/>
                </a:lnTo>
                <a:close/>
              </a:path>
            </a:pathLst>
          </a:cu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436270" y="1846011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802984" y="147929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802984" y="183648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436270" y="219367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436270" y="2560391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802984" y="219367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02984" y="255086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436270" y="290805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802984" y="290805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802984" y="326524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436270" y="362243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436270" y="3989151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802984" y="362243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802984" y="397962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436270" y="433681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436270" y="4703531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02984" y="433681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802984" y="469400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436270" y="505119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802984" y="5051197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150650" y="1479297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7" name="Rectangle 46"/>
          <p:cNvSpPr/>
          <p:nvPr/>
        </p:nvSpPr>
        <p:spPr>
          <a:xfrm>
            <a:off x="5150650" y="2908057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8" name="Rectangle 47"/>
          <p:cNvSpPr/>
          <p:nvPr/>
        </p:nvSpPr>
        <p:spPr>
          <a:xfrm>
            <a:off x="4436270" y="5417911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802984" y="5417911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150650" y="4336817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1" name="Rectangle 50"/>
          <p:cNvSpPr/>
          <p:nvPr/>
        </p:nvSpPr>
        <p:spPr>
          <a:xfrm>
            <a:off x="5517364" y="1479297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507840" y="2908057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507840" y="4336817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6579410" y="1479297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7" name="Rectangle 76"/>
          <p:cNvSpPr/>
          <p:nvPr/>
        </p:nvSpPr>
        <p:spPr>
          <a:xfrm>
            <a:off x="6579410" y="2908057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0" name="Rectangle 79"/>
          <p:cNvSpPr/>
          <p:nvPr/>
        </p:nvSpPr>
        <p:spPr>
          <a:xfrm>
            <a:off x="6579410" y="4336817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1" name="Rectangle 80"/>
          <p:cNvSpPr/>
          <p:nvPr/>
        </p:nvSpPr>
        <p:spPr>
          <a:xfrm>
            <a:off x="6946124" y="1479297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2" name="Rectangle 81"/>
          <p:cNvSpPr/>
          <p:nvPr/>
        </p:nvSpPr>
        <p:spPr>
          <a:xfrm>
            <a:off x="6936600" y="2908057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3" name="Rectangle 82"/>
          <p:cNvSpPr/>
          <p:nvPr/>
        </p:nvSpPr>
        <p:spPr>
          <a:xfrm>
            <a:off x="6936600" y="4336817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4293394" y="1407859"/>
            <a:ext cx="3857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5941232" y="3617676"/>
            <a:ext cx="4419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4221956" y="140785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H="1">
            <a:off x="4221956" y="147929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4221956" y="155073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H="1">
            <a:off x="4221956" y="162217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4221956" y="169361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H="1">
            <a:off x="4221955" y="176504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4221955" y="183648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H="1">
            <a:off x="4221955" y="19079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4221955" y="197936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6200000" flipH="1">
            <a:off x="4221955" y="205080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4221955" y="212223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H="1">
            <a:off x="4221955" y="219367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4221955" y="22651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H="1">
            <a:off x="4221957" y="233655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4221957" y="240799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H="1">
            <a:off x="4221957" y="247942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4221957" y="255086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4221957" y="262230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4221957" y="269374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H="1">
            <a:off x="4221957" y="276518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4221957" y="283661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 flipH="1">
            <a:off x="4221956" y="290805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4221956" y="297949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H="1">
            <a:off x="4221956" y="305093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4221956" y="312237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H="1">
            <a:off x="4221956" y="319380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>
            <a:off x="4221956" y="326524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16200000" flipH="1">
            <a:off x="4221956" y="333668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>
            <a:off x="4221956" y="340812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6200000" flipH="1">
            <a:off x="4221957" y="347956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16200000" flipH="1">
            <a:off x="4221957" y="362243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4221957" y="369387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6200000" flipH="1">
            <a:off x="4221957" y="376531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4221957" y="383675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16200000" flipH="1">
            <a:off x="4221957" y="390818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4221957" y="397962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6200000" flipH="1">
            <a:off x="4221956" y="405106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4221956" y="412250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16200000" flipH="1">
            <a:off x="4221956" y="419394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4221956" y="426537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6200000" flipH="1">
            <a:off x="4221956" y="43368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4221956" y="440825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6200000" flipH="1">
            <a:off x="4221956" y="447969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4221956" y="455113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16200000" flipH="1">
            <a:off x="4221955" y="462256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4221955" y="469400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6200000" flipH="1">
            <a:off x="4221956" y="476544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4221956" y="483688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 flipH="1">
            <a:off x="4221956" y="490832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4221956" y="497975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16200000" flipH="1">
            <a:off x="4221956" y="505119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4221956" y="512263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16200000" flipH="1">
            <a:off x="4221956" y="519407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4221956" y="526551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16200000" flipH="1">
            <a:off x="4221955" y="533694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>
            <a:off x="4221955" y="540838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16200000" flipH="1">
            <a:off x="4221955" y="54798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4221955" y="5551263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16200000" flipH="1">
            <a:off x="4221955" y="5622701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>
            <a:off x="4221955" y="569413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6200000" flipH="1">
            <a:off x="4221955" y="576557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10800000">
            <a:off x="8008171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7936733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10800000">
            <a:off x="7865295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7793857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0800000">
            <a:off x="7722419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7650981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10800000">
            <a:off x="7579543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7508105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0800000">
            <a:off x="7436667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7365229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0800000">
            <a:off x="7293791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7222353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0800000">
            <a:off x="7150915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7079477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0800000">
            <a:off x="7008039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6936601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0800000">
            <a:off x="6865163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6793725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6722287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>
            <a:off x="6650849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10800000">
            <a:off x="6579411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6507973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10800000">
            <a:off x="6436535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>
            <a:off x="6365097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10800000">
            <a:off x="6293659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222221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10800000">
            <a:off x="6150783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6079345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10800000">
            <a:off x="6007907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H="1">
            <a:off x="5936469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10800000">
            <a:off x="5865031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>
            <a:off x="5793593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0800000">
            <a:off x="5722155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5650717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10800000">
            <a:off x="5579279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H="1">
            <a:off x="5507841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10800000">
            <a:off x="5436403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H="1">
            <a:off x="5364965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10800000">
            <a:off x="5293527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H="1">
            <a:off x="5222089" y="5837017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rot="10800000">
            <a:off x="5150651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5079213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10800000">
            <a:off x="5007775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H="1">
            <a:off x="4936337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10800000">
            <a:off x="4864899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4793461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10800000">
            <a:off x="4722023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H="1">
            <a:off x="4650585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10800000">
            <a:off x="4579147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H="1">
            <a:off x="4507709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10800000">
            <a:off x="4436271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H="1">
            <a:off x="4364833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10800000">
            <a:off x="4293395" y="58370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8079608" y="583701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ectangle 277"/>
          <p:cNvSpPr/>
          <p:nvPr/>
        </p:nvSpPr>
        <p:spPr>
          <a:xfrm>
            <a:off x="5865030" y="147930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/>
          <p:cNvSpPr/>
          <p:nvPr/>
        </p:nvSpPr>
        <p:spPr>
          <a:xfrm>
            <a:off x="5865030" y="184601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/>
          <p:cNvSpPr/>
          <p:nvPr/>
        </p:nvSpPr>
        <p:spPr>
          <a:xfrm>
            <a:off x="6231744" y="147930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/>
          <p:cNvSpPr/>
          <p:nvPr/>
        </p:nvSpPr>
        <p:spPr>
          <a:xfrm>
            <a:off x="6231744" y="183649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/>
          <p:cNvSpPr/>
          <p:nvPr/>
        </p:nvSpPr>
        <p:spPr>
          <a:xfrm>
            <a:off x="5865030" y="219368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/>
          <p:cNvSpPr/>
          <p:nvPr/>
        </p:nvSpPr>
        <p:spPr>
          <a:xfrm>
            <a:off x="5865030" y="256039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/>
          <p:cNvSpPr/>
          <p:nvPr/>
        </p:nvSpPr>
        <p:spPr>
          <a:xfrm>
            <a:off x="6231744" y="219368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/>
          <p:cNvSpPr/>
          <p:nvPr/>
        </p:nvSpPr>
        <p:spPr>
          <a:xfrm>
            <a:off x="6231744" y="255087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/>
          <p:cNvSpPr/>
          <p:nvPr/>
        </p:nvSpPr>
        <p:spPr>
          <a:xfrm>
            <a:off x="5865030" y="290806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/>
          <p:cNvSpPr/>
          <p:nvPr/>
        </p:nvSpPr>
        <p:spPr>
          <a:xfrm>
            <a:off x="5865030" y="327477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/>
          <p:cNvSpPr/>
          <p:nvPr/>
        </p:nvSpPr>
        <p:spPr>
          <a:xfrm>
            <a:off x="6231744" y="290806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/>
          <p:cNvSpPr/>
          <p:nvPr/>
        </p:nvSpPr>
        <p:spPr>
          <a:xfrm>
            <a:off x="6231744" y="326525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/>
          <p:cNvSpPr/>
          <p:nvPr/>
        </p:nvSpPr>
        <p:spPr>
          <a:xfrm>
            <a:off x="5865030" y="362244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/>
          <p:cNvSpPr/>
          <p:nvPr/>
        </p:nvSpPr>
        <p:spPr>
          <a:xfrm>
            <a:off x="5865030" y="398915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/>
          <p:cNvSpPr/>
          <p:nvPr/>
        </p:nvSpPr>
        <p:spPr>
          <a:xfrm>
            <a:off x="6231744" y="362244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/>
          <p:cNvSpPr/>
          <p:nvPr/>
        </p:nvSpPr>
        <p:spPr>
          <a:xfrm>
            <a:off x="6231744" y="397963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/>
          <p:cNvSpPr/>
          <p:nvPr/>
        </p:nvSpPr>
        <p:spPr>
          <a:xfrm>
            <a:off x="5865030" y="433682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/>
          <p:cNvSpPr/>
          <p:nvPr/>
        </p:nvSpPr>
        <p:spPr>
          <a:xfrm>
            <a:off x="5865030" y="470353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/>
          <p:cNvSpPr/>
          <p:nvPr/>
        </p:nvSpPr>
        <p:spPr>
          <a:xfrm>
            <a:off x="6231744" y="433682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Rectangle 296"/>
          <p:cNvSpPr/>
          <p:nvPr/>
        </p:nvSpPr>
        <p:spPr>
          <a:xfrm>
            <a:off x="6231744" y="469401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297"/>
          <p:cNvSpPr/>
          <p:nvPr/>
        </p:nvSpPr>
        <p:spPr>
          <a:xfrm>
            <a:off x="5865030" y="505120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/>
          <p:cNvSpPr/>
          <p:nvPr/>
        </p:nvSpPr>
        <p:spPr>
          <a:xfrm>
            <a:off x="6231744" y="505120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/>
          <p:cNvSpPr/>
          <p:nvPr/>
        </p:nvSpPr>
        <p:spPr>
          <a:xfrm>
            <a:off x="5865030" y="541791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Rectangle 300"/>
          <p:cNvSpPr/>
          <p:nvPr/>
        </p:nvSpPr>
        <p:spPr>
          <a:xfrm>
            <a:off x="6231744" y="541791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ectangle 301"/>
          <p:cNvSpPr/>
          <p:nvPr/>
        </p:nvSpPr>
        <p:spPr>
          <a:xfrm>
            <a:off x="7293790" y="147930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 302"/>
          <p:cNvSpPr/>
          <p:nvPr/>
        </p:nvSpPr>
        <p:spPr>
          <a:xfrm>
            <a:off x="7293790" y="184601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/>
          <p:cNvSpPr/>
          <p:nvPr/>
        </p:nvSpPr>
        <p:spPr>
          <a:xfrm>
            <a:off x="7660504" y="147930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/>
          <p:cNvSpPr/>
          <p:nvPr/>
        </p:nvSpPr>
        <p:spPr>
          <a:xfrm>
            <a:off x="7660504" y="183649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Rectangle 305"/>
          <p:cNvSpPr/>
          <p:nvPr/>
        </p:nvSpPr>
        <p:spPr>
          <a:xfrm>
            <a:off x="7293790" y="219368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ctangle 306"/>
          <p:cNvSpPr/>
          <p:nvPr/>
        </p:nvSpPr>
        <p:spPr>
          <a:xfrm>
            <a:off x="7293790" y="256039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ctangle 307"/>
          <p:cNvSpPr/>
          <p:nvPr/>
        </p:nvSpPr>
        <p:spPr>
          <a:xfrm>
            <a:off x="7660504" y="219368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Rectangle 308"/>
          <p:cNvSpPr/>
          <p:nvPr/>
        </p:nvSpPr>
        <p:spPr>
          <a:xfrm>
            <a:off x="7660504" y="255087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Rectangle 309"/>
          <p:cNvSpPr/>
          <p:nvPr/>
        </p:nvSpPr>
        <p:spPr>
          <a:xfrm>
            <a:off x="7293790" y="290806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ectangle 310"/>
          <p:cNvSpPr/>
          <p:nvPr/>
        </p:nvSpPr>
        <p:spPr>
          <a:xfrm>
            <a:off x="7293790" y="327477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 311"/>
          <p:cNvSpPr/>
          <p:nvPr/>
        </p:nvSpPr>
        <p:spPr>
          <a:xfrm>
            <a:off x="7660504" y="290806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 312"/>
          <p:cNvSpPr/>
          <p:nvPr/>
        </p:nvSpPr>
        <p:spPr>
          <a:xfrm>
            <a:off x="7660504" y="326525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/>
          <p:cNvSpPr/>
          <p:nvPr/>
        </p:nvSpPr>
        <p:spPr>
          <a:xfrm>
            <a:off x="7293790" y="362244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/>
          <p:cNvSpPr/>
          <p:nvPr/>
        </p:nvSpPr>
        <p:spPr>
          <a:xfrm>
            <a:off x="7293790" y="398915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ctangle 315"/>
          <p:cNvSpPr/>
          <p:nvPr/>
        </p:nvSpPr>
        <p:spPr>
          <a:xfrm>
            <a:off x="7660504" y="362244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Rectangle 316"/>
          <p:cNvSpPr/>
          <p:nvPr/>
        </p:nvSpPr>
        <p:spPr>
          <a:xfrm>
            <a:off x="7660504" y="397963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Rectangle 317"/>
          <p:cNvSpPr/>
          <p:nvPr/>
        </p:nvSpPr>
        <p:spPr>
          <a:xfrm>
            <a:off x="7293790" y="433682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Rectangle 318"/>
          <p:cNvSpPr/>
          <p:nvPr/>
        </p:nvSpPr>
        <p:spPr>
          <a:xfrm>
            <a:off x="7293790" y="470353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Rectangle 319"/>
          <p:cNvSpPr/>
          <p:nvPr/>
        </p:nvSpPr>
        <p:spPr>
          <a:xfrm>
            <a:off x="7660504" y="433682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ctangle 320"/>
          <p:cNvSpPr/>
          <p:nvPr/>
        </p:nvSpPr>
        <p:spPr>
          <a:xfrm>
            <a:off x="7660504" y="469401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ectangle 321"/>
          <p:cNvSpPr/>
          <p:nvPr/>
        </p:nvSpPr>
        <p:spPr>
          <a:xfrm>
            <a:off x="7293790" y="505120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Rectangle 322"/>
          <p:cNvSpPr/>
          <p:nvPr/>
        </p:nvSpPr>
        <p:spPr>
          <a:xfrm>
            <a:off x="7660504" y="505120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ctangle 323"/>
          <p:cNvSpPr/>
          <p:nvPr/>
        </p:nvSpPr>
        <p:spPr>
          <a:xfrm>
            <a:off x="7293790" y="541791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Rectangle 324"/>
          <p:cNvSpPr/>
          <p:nvPr/>
        </p:nvSpPr>
        <p:spPr>
          <a:xfrm>
            <a:off x="7660504" y="5417914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Rectangle 326"/>
          <p:cNvSpPr/>
          <p:nvPr/>
        </p:nvSpPr>
        <p:spPr>
          <a:xfrm>
            <a:off x="8008170" y="147930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Rectangle 327"/>
          <p:cNvSpPr/>
          <p:nvPr/>
        </p:nvSpPr>
        <p:spPr>
          <a:xfrm>
            <a:off x="8008170" y="183649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Rectangle 328"/>
          <p:cNvSpPr/>
          <p:nvPr/>
        </p:nvSpPr>
        <p:spPr>
          <a:xfrm>
            <a:off x="8008170" y="219368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Rectangle 329"/>
          <p:cNvSpPr/>
          <p:nvPr/>
        </p:nvSpPr>
        <p:spPr>
          <a:xfrm>
            <a:off x="8008170" y="255087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Rectangle 330"/>
          <p:cNvSpPr/>
          <p:nvPr/>
        </p:nvSpPr>
        <p:spPr>
          <a:xfrm>
            <a:off x="8008170" y="290806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Rectangle 331"/>
          <p:cNvSpPr/>
          <p:nvPr/>
        </p:nvSpPr>
        <p:spPr>
          <a:xfrm>
            <a:off x="8008170" y="326525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Rectangle 332"/>
          <p:cNvSpPr/>
          <p:nvPr/>
        </p:nvSpPr>
        <p:spPr>
          <a:xfrm>
            <a:off x="8008170" y="362244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Rectangle 333"/>
          <p:cNvSpPr/>
          <p:nvPr/>
        </p:nvSpPr>
        <p:spPr>
          <a:xfrm>
            <a:off x="8008170" y="397963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Rectangle 334"/>
          <p:cNvSpPr/>
          <p:nvPr/>
        </p:nvSpPr>
        <p:spPr>
          <a:xfrm>
            <a:off x="8008170" y="433682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Rectangle 335"/>
          <p:cNvSpPr/>
          <p:nvPr/>
        </p:nvSpPr>
        <p:spPr>
          <a:xfrm>
            <a:off x="8008170" y="469401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Rectangle 336"/>
          <p:cNvSpPr/>
          <p:nvPr/>
        </p:nvSpPr>
        <p:spPr>
          <a:xfrm>
            <a:off x="8008170" y="505120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Rectangle 337"/>
          <p:cNvSpPr/>
          <p:nvPr/>
        </p:nvSpPr>
        <p:spPr>
          <a:xfrm>
            <a:off x="8008170" y="5408390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TextBox 263"/>
          <p:cNvSpPr txBox="1"/>
          <p:nvPr/>
        </p:nvSpPr>
        <p:spPr>
          <a:xfrm>
            <a:off x="4291114" y="81754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DSP Block</a:t>
            </a:r>
            <a:endParaRPr lang="en-GB" sz="2800" dirty="0"/>
          </a:p>
        </p:txBody>
      </p:sp>
      <p:sp>
        <p:nvSpPr>
          <p:cNvPr id="265" name="TextBox 264"/>
          <p:cNvSpPr txBox="1"/>
          <p:nvPr/>
        </p:nvSpPr>
        <p:spPr>
          <a:xfrm>
            <a:off x="4657181" y="5858108"/>
            <a:ext cx="306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Block RAM (20TB/s)</a:t>
            </a:r>
            <a:endParaRPr lang="en-GB" sz="2800" dirty="0"/>
          </a:p>
        </p:txBody>
      </p:sp>
      <p:sp>
        <p:nvSpPr>
          <p:cNvPr id="266" name="TextBox 265"/>
          <p:cNvSpPr txBox="1"/>
          <p:nvPr/>
        </p:nvSpPr>
        <p:spPr>
          <a:xfrm>
            <a:off x="7099426" y="817548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IO Block</a:t>
            </a:r>
            <a:endParaRPr lang="en-GB" sz="2800" dirty="0"/>
          </a:p>
        </p:txBody>
      </p:sp>
      <p:cxnSp>
        <p:nvCxnSpPr>
          <p:cNvPr id="268" name="Straight Arrow Connector 267"/>
          <p:cNvCxnSpPr/>
          <p:nvPr/>
        </p:nvCxnSpPr>
        <p:spPr>
          <a:xfrm>
            <a:off x="5426878" y="1249596"/>
            <a:ext cx="188119" cy="694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endCxn id="327" idx="0"/>
          </p:cNvCxnSpPr>
          <p:nvPr/>
        </p:nvCxnSpPr>
        <p:spPr>
          <a:xfrm>
            <a:off x="7793857" y="1249596"/>
            <a:ext cx="250032" cy="2297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 rot="16200000" flipV="1">
            <a:off x="5224833" y="5449985"/>
            <a:ext cx="576612" cy="4219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4221957" y="3550999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8"/>
          <p:cNvGrpSpPr/>
          <p:nvPr/>
        </p:nvGrpSpPr>
        <p:grpSpPr>
          <a:xfrm>
            <a:off x="467544" y="1105580"/>
            <a:ext cx="4243814" cy="4659997"/>
            <a:chOff x="460398" y="1340768"/>
            <a:chExt cx="4243814" cy="4659997"/>
          </a:xfrm>
        </p:grpSpPr>
        <p:sp>
          <p:nvSpPr>
            <p:cNvPr id="261" name="Rectangle 21"/>
            <p:cNvSpPr/>
            <p:nvPr/>
          </p:nvSpPr>
          <p:spPr>
            <a:xfrm>
              <a:off x="4427984" y="3501008"/>
              <a:ext cx="276228" cy="276228"/>
            </a:xfrm>
            <a:custGeom>
              <a:avLst/>
              <a:gdLst>
                <a:gd name="connsiteX0" fmla="*/ 0 w 276228"/>
                <a:gd name="connsiteY0" fmla="*/ 0 h 276228"/>
                <a:gd name="connsiteX1" fmla="*/ 276228 w 276228"/>
                <a:gd name="connsiteY1" fmla="*/ 0 h 276228"/>
                <a:gd name="connsiteX2" fmla="*/ 276228 w 276228"/>
                <a:gd name="connsiteY2" fmla="*/ 276228 h 276228"/>
                <a:gd name="connsiteX3" fmla="*/ 0 w 276228"/>
                <a:gd name="connsiteY3" fmla="*/ 276228 h 276228"/>
                <a:gd name="connsiteX4" fmla="*/ 0 w 276228"/>
                <a:gd name="connsiteY4" fmla="*/ 0 h 276228"/>
                <a:gd name="connsiteX0" fmla="*/ 0 w 276228"/>
                <a:gd name="connsiteY0" fmla="*/ 0 h 276228"/>
                <a:gd name="connsiteX1" fmla="*/ 125784 w 276228"/>
                <a:gd name="connsiteY1" fmla="*/ 3220 h 276228"/>
                <a:gd name="connsiteX2" fmla="*/ 276228 w 276228"/>
                <a:gd name="connsiteY2" fmla="*/ 0 h 276228"/>
                <a:gd name="connsiteX3" fmla="*/ 276228 w 276228"/>
                <a:gd name="connsiteY3" fmla="*/ 276228 h 276228"/>
                <a:gd name="connsiteX4" fmla="*/ 0 w 276228"/>
                <a:gd name="connsiteY4" fmla="*/ 276228 h 276228"/>
                <a:gd name="connsiteX5" fmla="*/ 0 w 276228"/>
                <a:gd name="connsiteY5" fmla="*/ 0 h 27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8" h="276228">
                  <a:moveTo>
                    <a:pt x="0" y="0"/>
                  </a:moveTo>
                  <a:lnTo>
                    <a:pt x="125784" y="3220"/>
                  </a:lnTo>
                  <a:lnTo>
                    <a:pt x="276228" y="0"/>
                  </a:lnTo>
                  <a:lnTo>
                    <a:pt x="276228" y="276228"/>
                  </a:lnTo>
                  <a:lnTo>
                    <a:pt x="0" y="276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78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/>
            <p:cNvCxnSpPr>
              <a:endCxn id="261" idx="2"/>
            </p:cNvCxnSpPr>
            <p:nvPr/>
          </p:nvCxnSpPr>
          <p:spPr>
            <a:xfrm>
              <a:off x="3851920" y="1893081"/>
              <a:ext cx="852292" cy="160792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261" idx="0"/>
            </p:cNvCxnSpPr>
            <p:nvPr/>
          </p:nvCxnSpPr>
          <p:spPr>
            <a:xfrm>
              <a:off x="611560" y="1893081"/>
              <a:ext cx="3816424" cy="160792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261" idx="3"/>
            </p:cNvCxnSpPr>
            <p:nvPr/>
          </p:nvCxnSpPr>
          <p:spPr>
            <a:xfrm flipV="1">
              <a:off x="3851920" y="3777236"/>
              <a:ext cx="852292" cy="2223529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endCxn id="261" idx="4"/>
            </p:cNvCxnSpPr>
            <p:nvPr/>
          </p:nvCxnSpPr>
          <p:spPr>
            <a:xfrm flipV="1">
              <a:off x="611560" y="3777236"/>
              <a:ext cx="3816424" cy="222352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/>
            <p:cNvSpPr txBox="1"/>
            <p:nvPr/>
          </p:nvSpPr>
          <p:spPr>
            <a:xfrm>
              <a:off x="460398" y="1340768"/>
              <a:ext cx="3884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Logic Cell (10</a:t>
              </a:r>
              <a:r>
                <a:rPr lang="en-GB" sz="2800" baseline="30000" dirty="0" smtClean="0"/>
                <a:t>5</a:t>
              </a:r>
              <a:r>
                <a:rPr lang="en-GB" sz="2800" dirty="0" smtClean="0"/>
                <a:t> elements)</a:t>
              </a:r>
              <a:endParaRPr lang="en-GB" sz="2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560" y="1893080"/>
              <a:ext cx="3240360" cy="4107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0" name="Content Placeholder 9" descr="V6_Slice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40747" y="1744812"/>
            <a:ext cx="3171600" cy="3912138"/>
          </a:xfrm>
          <a:ln>
            <a:noFill/>
          </a:ln>
        </p:spPr>
      </p:pic>
      <p:grpSp>
        <p:nvGrpSpPr>
          <p:cNvPr id="362" name="Group 361"/>
          <p:cNvGrpSpPr/>
          <p:nvPr/>
        </p:nvGrpSpPr>
        <p:grpSpPr>
          <a:xfrm>
            <a:off x="251520" y="1381225"/>
            <a:ext cx="4041775" cy="4712071"/>
            <a:chOff x="188839" y="1790954"/>
            <a:chExt cx="4041775" cy="4712071"/>
          </a:xfrm>
        </p:grpSpPr>
        <p:sp>
          <p:nvSpPr>
            <p:cNvPr id="269" name="Text Placeholder 4"/>
            <p:cNvSpPr txBox="1">
              <a:spLocks/>
            </p:cNvSpPr>
            <p:nvPr/>
          </p:nvSpPr>
          <p:spPr>
            <a:xfrm>
              <a:off x="188839" y="1790954"/>
              <a:ext cx="4041775" cy="63976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Xilinx Virtex-6 FPGA</a:t>
              </a:r>
            </a:p>
          </p:txBody>
        </p:sp>
        <p:pic>
          <p:nvPicPr>
            <p:cNvPr id="271" name="Content Placeholder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99860" y="2564904"/>
              <a:ext cx="3179035" cy="320467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72" name="Rectangle 271"/>
            <p:cNvSpPr/>
            <p:nvPr/>
          </p:nvSpPr>
          <p:spPr>
            <a:xfrm>
              <a:off x="1106296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322320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1564633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1826376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818264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2860777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3076801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3319114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3580857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2572745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2330432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2042400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746256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034288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1250312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1492625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1754368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1970392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2258424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2500737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2788769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3004793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3266536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3508849" y="2740627"/>
              <a:ext cx="45719" cy="28803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8" name="Straight Arrow Connector 357"/>
            <p:cNvCxnSpPr>
              <a:endCxn id="349" idx="2"/>
            </p:cNvCxnSpPr>
            <p:nvPr/>
          </p:nvCxnSpPr>
          <p:spPr>
            <a:xfrm flipV="1">
              <a:off x="1345179" y="5620947"/>
              <a:ext cx="170306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2618464" y="5620947"/>
              <a:ext cx="310891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TextBox 360"/>
            <p:cNvSpPr txBox="1"/>
            <p:nvPr/>
          </p:nvSpPr>
          <p:spPr>
            <a:xfrm>
              <a:off x="2373947" y="6133693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DSP Block</a:t>
              </a:r>
              <a:endParaRPr lang="en-GB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722935" y="6125003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 Block RAM</a:t>
              </a:r>
              <a:endParaRPr lang="en-GB" dirty="0"/>
            </a:p>
          </p:txBody>
        </p:sp>
      </p:grpSp>
      <p:sp>
        <p:nvSpPr>
          <p:cNvPr id="363" name="Slide Number Placeholder 3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Write a </a:t>
            </a:r>
            <a:r>
              <a:rPr lang="en-GB" sz="1600" dirty="0" err="1" smtClean="0"/>
              <a:t>MaxCompiler</a:t>
            </a:r>
            <a:r>
              <a:rPr lang="en-GB" sz="1600" dirty="0" smtClean="0"/>
              <a:t> kernel program that takes three input streams </a:t>
            </a:r>
            <a:r>
              <a:rPr lang="en-GB" sz="1600" i="1" dirty="0" smtClean="0"/>
              <a:t>x, </a:t>
            </a:r>
            <a:r>
              <a:rPr lang="en-GB" sz="1600" dirty="0" smtClean="0"/>
              <a:t>y and </a:t>
            </a:r>
            <a:r>
              <a:rPr lang="en-GB" sz="1600" i="1" dirty="0" smtClean="0"/>
              <a:t>z</a:t>
            </a:r>
            <a:r>
              <a:rPr lang="en-GB" sz="1600" dirty="0" smtClean="0"/>
              <a:t> which are </a:t>
            </a:r>
            <a:r>
              <a:rPr lang="en-GB" sz="1600" dirty="0" err="1" smtClean="0"/>
              <a:t>hwInt</a:t>
            </a:r>
            <a:r>
              <a:rPr lang="en-GB" sz="1600" dirty="0" smtClean="0"/>
              <a:t>(32) and computes an output stream p, where:</a:t>
            </a:r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buNone/>
            </a:pPr>
            <a:endParaRPr lang="en-GB" sz="1600" dirty="0" smtClean="0"/>
          </a:p>
          <a:p>
            <a:pPr marL="514350" indent="-514350">
              <a:buNone/>
            </a:pPr>
            <a:endParaRPr lang="en-GB" sz="1600" dirty="0" smtClean="0"/>
          </a:p>
          <a:p>
            <a:pPr marL="514350" indent="-514350">
              <a:buFont typeface="+mj-lt"/>
              <a:buAutoNum type="arabicPeriod" startAt="2"/>
            </a:pPr>
            <a:endParaRPr lang="en-GB" sz="16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GB" sz="1600" dirty="0" smtClean="0"/>
              <a:t>Draw the dataflow graph generated by the following program: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Exercises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42845" y="3745215"/>
            <a:ext cx="5272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&lt; 6;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(“x”+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hwInt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(32));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y = x;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if (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% 3 != 0) {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j = 0; j &lt; 3; j++) {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	y = y + x*j;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} else {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y = y * y; 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(“y”+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, y,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hwInt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(32));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619375" y="1803031"/>
          <a:ext cx="3675063" cy="1439862"/>
        </p:xfrm>
        <a:graphic>
          <a:graphicData uri="http://schemas.openxmlformats.org/presentationml/2006/ole">
            <p:oleObj spid="_x0000_s45059" name="Equation" r:id="rId3" imgW="181584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3" descr="Max3_sti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661" y="1588142"/>
            <a:ext cx="2764644" cy="216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FPGA Acceleration Hardware Solutions</a:t>
            </a:r>
            <a:endParaRPr lang="en-GB" dirty="0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988935" y="2515247"/>
            <a:ext cx="151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1400">
                <a:latin typeface="Arial" pitchFamily="34" charset="0"/>
                <a:cs typeface="Arial" pitchFamily="34" charset="0"/>
              </a:rPr>
              <a:t>MaxRack</a:t>
            </a:r>
          </a:p>
          <a:p>
            <a:pPr algn="ctr" eaLnBrk="1" hangingPunct="1"/>
            <a:r>
              <a:rPr lang="en-GB" sz="1400" b="0">
                <a:latin typeface="Arial" pitchFamily="34" charset="0"/>
                <a:cs typeface="Arial" pitchFamily="34" charset="0"/>
              </a:rPr>
              <a:t>10U, 20U or 40U</a:t>
            </a:r>
          </a:p>
        </p:txBody>
      </p:sp>
      <p:pic>
        <p:nvPicPr>
          <p:cNvPr id="12" name="Picture 31" descr="Maxrack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701" y="1588142"/>
            <a:ext cx="284090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MaxBox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204" y="1588143"/>
            <a:ext cx="2764645" cy="2160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14727" y="3874158"/>
            <a:ext cx="1714512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MaxCard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587397" y="4585149"/>
            <a:ext cx="1890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1U server</a:t>
            </a:r>
          </a:p>
          <a:p>
            <a:pPr algn="ctr"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4 MAX3 Cards</a:t>
            </a:r>
          </a:p>
          <a:p>
            <a:pPr algn="ctr"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Intel Xeon CPUs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75270" y="3874158"/>
            <a:ext cx="1714512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MaxNode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6567899" y="3874158"/>
            <a:ext cx="1714512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MaxRack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53727" y="4593902"/>
            <a:ext cx="22365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PCI-Express Gen 2 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ypical 50W-80W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24-48GB RAM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3618" y="4601078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10U, 20U or 40U Rack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Schematic entry of circuits </a:t>
            </a:r>
          </a:p>
          <a:p>
            <a:r>
              <a:rPr lang="en-GB" dirty="0" smtClean="0"/>
              <a:t>Traditional Hardware Description Languages</a:t>
            </a:r>
          </a:p>
          <a:p>
            <a:pPr lvl="1"/>
            <a:r>
              <a:rPr lang="en-GB" dirty="0" smtClean="0"/>
              <a:t>VHDL, </a:t>
            </a:r>
            <a:r>
              <a:rPr lang="en-GB" smtClean="0"/>
              <a:t>Verilog, </a:t>
            </a:r>
            <a:r>
              <a:rPr lang="en-GB" dirty="0" smtClean="0"/>
              <a:t>SystemC.org</a:t>
            </a:r>
          </a:p>
          <a:p>
            <a:r>
              <a:rPr lang="en-GB" dirty="0" smtClean="0"/>
              <a:t>Object-oriented languages </a:t>
            </a:r>
          </a:p>
          <a:p>
            <a:pPr lvl="1"/>
            <a:r>
              <a:rPr lang="en-GB" dirty="0" smtClean="0"/>
              <a:t>C/C++, Python, Java, and related languages</a:t>
            </a:r>
          </a:p>
          <a:p>
            <a:r>
              <a:rPr lang="en-GB" dirty="0" smtClean="0"/>
              <a:t>Functional languages: e.g. Haskell</a:t>
            </a:r>
          </a:p>
          <a:p>
            <a:r>
              <a:rPr lang="en-GB" dirty="0" smtClean="0"/>
              <a:t>High level interface: e.g. </a:t>
            </a:r>
            <a:r>
              <a:rPr lang="en-GB" dirty="0" err="1" smtClean="0"/>
              <a:t>Mathematica</a:t>
            </a:r>
            <a:r>
              <a:rPr lang="en-GB" dirty="0" smtClean="0"/>
              <a:t>, </a:t>
            </a:r>
            <a:r>
              <a:rPr lang="en-GB" dirty="0" err="1" smtClean="0"/>
              <a:t>MatLab</a:t>
            </a:r>
            <a:endParaRPr lang="en-GB" dirty="0" smtClean="0"/>
          </a:p>
          <a:p>
            <a:r>
              <a:rPr lang="en-GB" dirty="0" smtClean="0"/>
              <a:t>Schematic block diagram e.g. </a:t>
            </a:r>
            <a:r>
              <a:rPr lang="en-GB" dirty="0" err="1" smtClean="0"/>
              <a:t>Simulink</a:t>
            </a:r>
            <a:endParaRPr lang="en-GB" dirty="0" smtClean="0"/>
          </a:p>
          <a:p>
            <a:r>
              <a:rPr lang="en-GB" dirty="0" smtClean="0"/>
              <a:t>Domain specific languages (DSLs)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could we program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 Programming Models</a:t>
            </a:r>
            <a:endParaRPr lang="en-GB" dirty="0"/>
          </a:p>
        </p:txBody>
      </p:sp>
      <p:grpSp>
        <p:nvGrpSpPr>
          <p:cNvPr id="3" name="Group 34"/>
          <p:cNvGrpSpPr/>
          <p:nvPr/>
        </p:nvGrpSpPr>
        <p:grpSpPr>
          <a:xfrm>
            <a:off x="1376412" y="1809549"/>
            <a:ext cx="4783764" cy="2560334"/>
            <a:chOff x="1376412" y="1809549"/>
            <a:chExt cx="4783764" cy="2560334"/>
          </a:xfrm>
        </p:grpSpPr>
        <p:sp>
          <p:nvSpPr>
            <p:cNvPr id="20" name="Rectangle 19"/>
            <p:cNvSpPr/>
            <p:nvPr/>
          </p:nvSpPr>
          <p:spPr>
            <a:xfrm>
              <a:off x="4735637" y="2752825"/>
              <a:ext cx="1424539" cy="1053984"/>
            </a:xfrm>
            <a:prstGeom prst="rect">
              <a:avLst/>
            </a:prstGeom>
            <a:gradFill>
              <a:gsLst>
                <a:gs pos="0">
                  <a:schemeClr val="lt2">
                    <a:tint val="80000"/>
                    <a:satMod val="300000"/>
                  </a:schemeClr>
                </a:gs>
                <a:gs pos="100000">
                  <a:srgbClr val="989676"/>
                </a:gs>
              </a:gsLst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003">
              <a:schemeClr val="l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dirty="0">
                  <a:solidFill>
                    <a:schemeClr val="tx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DSL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77879" y="1809549"/>
              <a:ext cx="657760" cy="2018114"/>
            </a:xfrm>
            <a:prstGeom prst="rect">
              <a:avLst/>
            </a:prstGeom>
            <a:gradFill>
              <a:gsLst>
                <a:gs pos="0">
                  <a:srgbClr val="ECEDF0"/>
                </a:gs>
                <a:gs pos="100000">
                  <a:srgbClr val="738D9D"/>
                </a:gs>
              </a:gsLst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003">
              <a:schemeClr val="l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dirty="0">
                  <a:solidFill>
                    <a:schemeClr val="tx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DSL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14312" y="2002055"/>
              <a:ext cx="1012290" cy="2366227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003">
              <a:schemeClr val="lt1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dirty="0">
                  <a:solidFill>
                    <a:schemeClr val="tx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DSL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76412" y="2233075"/>
              <a:ext cx="741145" cy="21368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759979"/>
                </a:gs>
              </a:gsLst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003">
              <a:schemeClr val="l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dirty="0">
                  <a:solidFill>
                    <a:schemeClr val="tx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DSL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rot="16200000" flipV="1">
            <a:off x="-760396" y="3532470"/>
            <a:ext cx="3474720" cy="9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34177" y="5417418"/>
            <a:ext cx="6758547" cy="160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58197" y="5419026"/>
            <a:ext cx="374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Possible applications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783747" y="3441766"/>
            <a:ext cx="309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Level of Abstraction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55032" y="4369882"/>
            <a:ext cx="6585320" cy="991389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003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Flexible Compiler </a:t>
            </a:r>
            <a:r>
              <a:rPr lang="en-GB" sz="2200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System: </a:t>
            </a:r>
            <a:r>
              <a:rPr lang="en-GB" sz="2200" dirty="0" err="1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MaxCompiler</a:t>
            </a:r>
            <a:endParaRPr lang="en-GB" sz="22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3859739" y="3387090"/>
            <a:ext cx="3736597" cy="971563"/>
            <a:chOff x="3859739" y="3387090"/>
            <a:chExt cx="3736597" cy="971563"/>
          </a:xfrm>
        </p:grpSpPr>
        <p:sp>
          <p:nvSpPr>
            <p:cNvPr id="30" name="Rectangle 29"/>
            <p:cNvSpPr/>
            <p:nvPr/>
          </p:nvSpPr>
          <p:spPr>
            <a:xfrm>
              <a:off x="3859739" y="3811603"/>
              <a:ext cx="2550689" cy="547050"/>
            </a:xfrm>
            <a:prstGeom prst="rect">
              <a:avLst/>
            </a:prstGeom>
            <a:gradFill>
              <a:gsLst>
                <a:gs pos="0">
                  <a:schemeClr val="dk1">
                    <a:tint val="80000"/>
                    <a:satMod val="300000"/>
                  </a:schemeClr>
                </a:gs>
                <a:gs pos="100000">
                  <a:srgbClr val="333333"/>
                </a:gs>
              </a:gsLst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003">
              <a:schemeClr val="dk1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Higher Level </a:t>
              </a:r>
              <a:r>
                <a:rPr lang="en-GB" dirty="0" smtClean="0"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Libraries</a:t>
              </a:r>
              <a:endParaRPr lang="en-GB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52220" y="3387090"/>
              <a:ext cx="1044116" cy="970394"/>
            </a:xfrm>
            <a:prstGeom prst="rect">
              <a:avLst/>
            </a:prstGeom>
            <a:gradFill>
              <a:gsLst>
                <a:gs pos="0">
                  <a:schemeClr val="dk1">
                    <a:tint val="80000"/>
                    <a:satMod val="300000"/>
                  </a:schemeClr>
                </a:gs>
                <a:gs pos="100000">
                  <a:srgbClr val="333333"/>
                </a:gs>
              </a:gsLst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003">
              <a:schemeClr val="dk1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Higher Level </a:t>
              </a:r>
              <a:r>
                <a:rPr lang="en-GB" dirty="0" smtClean="0"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Libraries</a:t>
              </a:r>
              <a:endParaRPr lang="en-GB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Acceleration Development Flow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 rot="16200000">
            <a:off x="-256005" y="2963821"/>
            <a:ext cx="1476164" cy="389106"/>
          </a:xfrm>
          <a:prstGeom prst="roundRect">
            <a:avLst/>
          </a:prstGeom>
          <a:solidFill>
            <a:srgbClr val="9E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Start</a:t>
            </a:r>
            <a:endParaRPr lang="en-GB" sz="1400" dirty="0"/>
          </a:p>
        </p:txBody>
      </p:sp>
      <p:sp>
        <p:nvSpPr>
          <p:cNvPr id="9" name="Flowchart: Document 8"/>
          <p:cNvSpPr/>
          <p:nvPr/>
        </p:nvSpPr>
        <p:spPr>
          <a:xfrm>
            <a:off x="1187624" y="1124744"/>
            <a:ext cx="1188603" cy="971810"/>
          </a:xfrm>
          <a:prstGeom prst="flowChartDocument">
            <a:avLst/>
          </a:prstGeom>
          <a:solidFill>
            <a:srgbClr val="FFD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>
                <a:solidFill>
                  <a:schemeClr val="accent5"/>
                </a:solidFill>
              </a:rPr>
              <a:t>Original Application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2672320"/>
            <a:ext cx="1368152" cy="972108"/>
          </a:xfrm>
          <a:prstGeom prst="rect">
            <a:avLst/>
          </a:prstGeom>
          <a:solidFill>
            <a:srgbClr val="9E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Identify code for acceleration and analyze bottlenecks</a:t>
            </a:r>
            <a:endParaRPr lang="en-GB" sz="1400" dirty="0"/>
          </a:p>
        </p:txBody>
      </p:sp>
      <p:cxnSp>
        <p:nvCxnSpPr>
          <p:cNvPr id="12" name="Straight Arrow Connector 11"/>
          <p:cNvCxnSpPr>
            <a:stCxn id="6" idx="2"/>
            <a:endCxn id="10" idx="1"/>
          </p:cNvCxnSpPr>
          <p:nvPr/>
        </p:nvCxnSpPr>
        <p:spPr>
          <a:xfrm>
            <a:off x="676630" y="3158374"/>
            <a:ext cx="438986" cy="1588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10" idx="0"/>
          </p:cNvCxnSpPr>
          <p:nvPr/>
        </p:nvCxnSpPr>
        <p:spPr>
          <a:xfrm rot="16200000" flipH="1">
            <a:off x="1470803" y="2343430"/>
            <a:ext cx="640013" cy="17766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83968" y="2672916"/>
            <a:ext cx="1332148" cy="972108"/>
          </a:xfrm>
          <a:prstGeom prst="rect">
            <a:avLst/>
          </a:prstGeom>
          <a:solidFill>
            <a:srgbClr val="9E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Write </a:t>
            </a:r>
            <a:r>
              <a:rPr lang="en-GB" sz="1400" dirty="0" err="1" smtClean="0"/>
              <a:t>MaxCompiler</a:t>
            </a:r>
            <a:r>
              <a:rPr lang="en-GB" sz="1400" dirty="0" smtClean="0"/>
              <a:t> code</a:t>
            </a:r>
            <a:endParaRPr lang="en-GB" sz="1400" dirty="0"/>
          </a:p>
        </p:txBody>
      </p:sp>
      <p:cxnSp>
        <p:nvCxnSpPr>
          <p:cNvPr id="17" name="Straight Arrow Connector 16"/>
          <p:cNvCxnSpPr>
            <a:stCxn id="10" idx="3"/>
            <a:endCxn id="106" idx="1"/>
          </p:cNvCxnSpPr>
          <p:nvPr/>
        </p:nvCxnSpPr>
        <p:spPr>
          <a:xfrm>
            <a:off x="2483768" y="3158374"/>
            <a:ext cx="216024" cy="596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52320" y="2672916"/>
            <a:ext cx="1332148" cy="972108"/>
          </a:xfrm>
          <a:prstGeom prst="rect">
            <a:avLst/>
          </a:prstGeom>
          <a:solidFill>
            <a:srgbClr val="9E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Simulate</a:t>
            </a:r>
            <a:endParaRPr lang="en-GB" sz="1400" dirty="0"/>
          </a:p>
        </p:txBody>
      </p:sp>
      <p:cxnSp>
        <p:nvCxnSpPr>
          <p:cNvPr id="21" name="Straight Arrow Connector 20"/>
          <p:cNvCxnSpPr>
            <a:stCxn id="16" idx="3"/>
            <a:endCxn id="46" idx="1"/>
          </p:cNvCxnSpPr>
          <p:nvPr/>
        </p:nvCxnSpPr>
        <p:spPr>
          <a:xfrm>
            <a:off x="5616116" y="3158970"/>
            <a:ext cx="252028" cy="1588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Decision 39"/>
          <p:cNvSpPr/>
          <p:nvPr/>
        </p:nvSpPr>
        <p:spPr>
          <a:xfrm>
            <a:off x="6120172" y="4617132"/>
            <a:ext cx="1656184" cy="1332148"/>
          </a:xfrm>
          <a:prstGeom prst="flowChartDecision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 smtClean="0">
                <a:solidFill>
                  <a:schemeClr val="accent5"/>
                </a:solidFill>
              </a:rPr>
              <a:t>Functions correctly?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11960" y="4797152"/>
            <a:ext cx="1584176" cy="972108"/>
          </a:xfrm>
          <a:prstGeom prst="rect">
            <a:avLst/>
          </a:prstGeom>
          <a:solidFill>
            <a:srgbClr val="9E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Build for Hardware</a:t>
            </a:r>
            <a:endParaRPr lang="en-GB" sz="1400" dirty="0"/>
          </a:p>
        </p:txBody>
      </p:sp>
      <p:sp>
        <p:nvSpPr>
          <p:cNvPr id="46" name="Rectangle 45"/>
          <p:cNvSpPr/>
          <p:nvPr/>
        </p:nvSpPr>
        <p:spPr>
          <a:xfrm>
            <a:off x="5868144" y="2672916"/>
            <a:ext cx="1332148" cy="972108"/>
          </a:xfrm>
          <a:prstGeom prst="rect">
            <a:avLst/>
          </a:prstGeom>
          <a:solidFill>
            <a:srgbClr val="9E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Integrate with Host code</a:t>
            </a:r>
            <a:endParaRPr lang="en-GB" sz="1400" dirty="0"/>
          </a:p>
        </p:txBody>
      </p:sp>
      <p:cxnSp>
        <p:nvCxnSpPr>
          <p:cNvPr id="51" name="Straight Arrow Connector 50"/>
          <p:cNvCxnSpPr>
            <a:stCxn id="46" idx="3"/>
            <a:endCxn id="20" idx="1"/>
          </p:cNvCxnSpPr>
          <p:nvPr/>
        </p:nvCxnSpPr>
        <p:spPr>
          <a:xfrm>
            <a:off x="7200292" y="3158970"/>
            <a:ext cx="252028" cy="1588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0" idx="1"/>
            <a:endCxn id="45" idx="3"/>
          </p:cNvCxnSpPr>
          <p:nvPr/>
        </p:nvCxnSpPr>
        <p:spPr>
          <a:xfrm rot="10800000">
            <a:off x="5796136" y="5283206"/>
            <a:ext cx="324036" cy="1588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40" idx="0"/>
            <a:endCxn id="16" idx="2"/>
          </p:cNvCxnSpPr>
          <p:nvPr/>
        </p:nvCxnSpPr>
        <p:spPr>
          <a:xfrm rot="16200000" flipV="1">
            <a:off x="5463099" y="3131967"/>
            <a:ext cx="972108" cy="1998222"/>
          </a:xfrm>
          <a:prstGeom prst="bentConnector3">
            <a:avLst>
              <a:gd name="adj1" fmla="val 50784"/>
            </a:avLst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ecision 65"/>
          <p:cNvSpPr/>
          <p:nvPr/>
        </p:nvSpPr>
        <p:spPr>
          <a:xfrm>
            <a:off x="1763688" y="4637452"/>
            <a:ext cx="2160240" cy="1296144"/>
          </a:xfrm>
          <a:prstGeom prst="flowChartDecision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 smtClean="0">
                <a:solidFill>
                  <a:schemeClr val="accent5"/>
                </a:solidFill>
              </a:rPr>
              <a:t>Meets performance goals?</a:t>
            </a:r>
            <a:endParaRPr lang="en-GB" sz="1400" dirty="0">
              <a:solidFill>
                <a:schemeClr val="accent5"/>
              </a:solidFill>
            </a:endParaRPr>
          </a:p>
        </p:txBody>
      </p:sp>
      <p:cxnSp>
        <p:nvCxnSpPr>
          <p:cNvPr id="67" name="Straight Arrow Connector 66"/>
          <p:cNvCxnSpPr>
            <a:stCxn id="45" idx="1"/>
            <a:endCxn id="66" idx="3"/>
          </p:cNvCxnSpPr>
          <p:nvPr/>
        </p:nvCxnSpPr>
        <p:spPr>
          <a:xfrm rot="10800000" flipV="1">
            <a:off x="3923928" y="5283206"/>
            <a:ext cx="288032" cy="2318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6" idx="1"/>
            <a:endCxn id="84" idx="3"/>
          </p:cNvCxnSpPr>
          <p:nvPr/>
        </p:nvCxnSpPr>
        <p:spPr>
          <a:xfrm rot="10800000">
            <a:off x="1476128" y="5283058"/>
            <a:ext cx="287561" cy="246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66" idx="0"/>
            <a:endCxn id="16" idx="2"/>
          </p:cNvCxnSpPr>
          <p:nvPr/>
        </p:nvCxnSpPr>
        <p:spPr>
          <a:xfrm rot="5400000" flipH="1" flipV="1">
            <a:off x="3400711" y="3088121"/>
            <a:ext cx="992428" cy="2106234"/>
          </a:xfrm>
          <a:prstGeom prst="bentConnector3">
            <a:avLst>
              <a:gd name="adj1" fmla="val 51960"/>
            </a:avLst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>
            <a:stCxn id="9" idx="3"/>
            <a:endCxn id="46" idx="0"/>
          </p:cNvCxnSpPr>
          <p:nvPr/>
        </p:nvCxnSpPr>
        <p:spPr>
          <a:xfrm>
            <a:off x="2376227" y="1610649"/>
            <a:ext cx="4157991" cy="1062267"/>
          </a:xfrm>
          <a:prstGeom prst="bentConnector2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owchart: Document 83"/>
          <p:cNvSpPr/>
          <p:nvPr/>
        </p:nvSpPr>
        <p:spPr>
          <a:xfrm>
            <a:off x="287524" y="4797152"/>
            <a:ext cx="1188603" cy="971810"/>
          </a:xfrm>
          <a:prstGeom prst="flowChartDocument">
            <a:avLst/>
          </a:prstGeom>
          <a:solidFill>
            <a:srgbClr val="FFD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>
                <a:solidFill>
                  <a:schemeClr val="accent5"/>
                </a:solidFill>
              </a:rPr>
              <a:t>Accelerated Application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480212" y="429309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</a:t>
            </a:r>
            <a:endParaRPr lang="en-GB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760132" y="490516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YES</a:t>
            </a:r>
            <a:endParaRPr lang="en-GB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1439652" y="490516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YES</a:t>
            </a:r>
            <a:endParaRPr lang="en-GB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375756" y="4319808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</a:t>
            </a:r>
            <a:endParaRPr lang="en-GB" b="1" dirty="0"/>
          </a:p>
        </p:txBody>
      </p:sp>
      <p:sp>
        <p:nvSpPr>
          <p:cNvPr id="106" name="Rectangle 105"/>
          <p:cNvSpPr/>
          <p:nvPr/>
        </p:nvSpPr>
        <p:spPr>
          <a:xfrm>
            <a:off x="2699792" y="2672916"/>
            <a:ext cx="1332148" cy="972108"/>
          </a:xfrm>
          <a:prstGeom prst="rect">
            <a:avLst/>
          </a:prstGeom>
          <a:solidFill>
            <a:srgbClr val="9E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Transform app, architect and model performance</a:t>
            </a:r>
            <a:endParaRPr lang="en-GB" sz="1400" dirty="0"/>
          </a:p>
        </p:txBody>
      </p:sp>
      <p:cxnSp>
        <p:nvCxnSpPr>
          <p:cNvPr id="108" name="Straight Arrow Connector 107"/>
          <p:cNvCxnSpPr>
            <a:stCxn id="106" idx="3"/>
            <a:endCxn id="16" idx="1"/>
          </p:cNvCxnSpPr>
          <p:nvPr/>
        </p:nvCxnSpPr>
        <p:spPr>
          <a:xfrm>
            <a:off x="4031940" y="3158970"/>
            <a:ext cx="252028" cy="1588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hape 63"/>
          <p:cNvCxnSpPr>
            <a:stCxn id="20" idx="2"/>
            <a:endCxn id="40" idx="3"/>
          </p:cNvCxnSpPr>
          <p:nvPr/>
        </p:nvCxnSpPr>
        <p:spPr>
          <a:xfrm rot="5400000">
            <a:off x="7128284" y="4293096"/>
            <a:ext cx="1638182" cy="342038"/>
          </a:xfrm>
          <a:prstGeom prst="bentConnector2">
            <a:avLst/>
          </a:prstGeom>
          <a:ln w="317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686800" cy="28083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Complete development environment for </a:t>
            </a:r>
            <a:r>
              <a:rPr lang="en-GB" dirty="0" err="1" smtClean="0"/>
              <a:t>Maxeler</a:t>
            </a:r>
            <a:r>
              <a:rPr lang="en-GB" dirty="0" smtClean="0"/>
              <a:t> FPGA accelerator platforms</a:t>
            </a:r>
          </a:p>
          <a:p>
            <a:r>
              <a:rPr lang="en-GB" dirty="0" smtClean="0"/>
              <a:t>Write </a:t>
            </a:r>
            <a:r>
              <a:rPr lang="en-GB" i="1" dirty="0" err="1" smtClean="0"/>
              <a:t>MaxJ</a:t>
            </a:r>
            <a:r>
              <a:rPr lang="en-GB" i="1" dirty="0" smtClean="0"/>
              <a:t> </a:t>
            </a:r>
            <a:r>
              <a:rPr lang="en-GB" dirty="0" smtClean="0"/>
              <a:t>code to describe the dataflow accelerator</a:t>
            </a:r>
          </a:p>
          <a:p>
            <a:pPr lvl="1"/>
            <a:r>
              <a:rPr lang="en-GB" i="1" dirty="0" err="1" smtClean="0"/>
              <a:t>MaxJ</a:t>
            </a:r>
            <a:r>
              <a:rPr lang="en-GB" i="1" dirty="0" smtClean="0"/>
              <a:t> </a:t>
            </a:r>
            <a:r>
              <a:rPr lang="en-GB" dirty="0" smtClean="0"/>
              <a:t>is an extension of Java for MaxCompiler</a:t>
            </a:r>
            <a:endParaRPr lang="en-GB" i="1" dirty="0" smtClean="0"/>
          </a:p>
          <a:p>
            <a:pPr lvl="1"/>
            <a:r>
              <a:rPr lang="en-GB" i="1" dirty="0" smtClean="0"/>
              <a:t>Execute</a:t>
            </a:r>
            <a:r>
              <a:rPr lang="en-GB" dirty="0" smtClean="0"/>
              <a:t> the Java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i="1" dirty="0" smtClean="0">
                <a:sym typeface="Wingdings" pitchFamily="2" charset="2"/>
              </a:rPr>
              <a:t>generate</a:t>
            </a:r>
            <a:r>
              <a:rPr lang="en-GB" dirty="0" smtClean="0">
                <a:sym typeface="Wingdings" pitchFamily="2" charset="2"/>
              </a:rPr>
              <a:t> the accelerator</a:t>
            </a:r>
            <a:endParaRPr lang="en-GB" dirty="0" smtClean="0"/>
          </a:p>
          <a:p>
            <a:r>
              <a:rPr lang="en-GB" dirty="0" smtClean="0"/>
              <a:t>C software on CPUs </a:t>
            </a:r>
            <a:r>
              <a:rPr lang="en-GB" i="1" dirty="0" smtClean="0"/>
              <a:t>uses</a:t>
            </a:r>
            <a:r>
              <a:rPr lang="en-GB" dirty="0" smtClean="0"/>
              <a:t> the accelerator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MaxCompiler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63688" y="3703672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MyAccelerator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extends Kernel {</a:t>
            </a:r>
          </a:p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MyAccelerator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(…) {</a:t>
            </a:r>
          </a:p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GB" sz="1400" b="1" dirty="0" err="1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("x", </a:t>
            </a:r>
            <a:r>
              <a:rPr lang="en-GB" sz="1400" b="1" dirty="0" err="1">
                <a:latin typeface="Courier New" pitchFamily="49" charset="0"/>
                <a:cs typeface="Courier New" pitchFamily="49" charset="0"/>
              </a:rPr>
              <a:t>hwFloat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(8, 24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y = 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(“y", 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hwFloat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(8, 24));</a:t>
            </a:r>
          </a:p>
          <a:p>
            <a:pPr defTabSz="360000"/>
            <a:endParaRPr lang="en-GB" sz="1400" b="1" dirty="0" smtClean="0">
              <a:latin typeface="Courier New" pitchFamily="49" charset="0"/>
              <a:cs typeface="Courier New" pitchFamily="49" charset="0"/>
            </a:endParaRPr>
          </a:p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x2 = x * x;</a:t>
            </a:r>
          </a:p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y2 = y * y;</a:t>
            </a:r>
          </a:p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result = x2 + y2 + 30;</a:t>
            </a:r>
            <a:endParaRPr lang="en-GB" sz="1400" b="1" dirty="0">
              <a:latin typeface="Courier New" pitchFamily="49" charset="0"/>
              <a:cs typeface="Courier New" pitchFamily="49" charset="0"/>
            </a:endParaRPr>
          </a:p>
          <a:p>
            <a:pPr defTabSz="360000"/>
            <a:endParaRPr lang="en-GB" sz="1400" b="1" dirty="0">
              <a:latin typeface="Courier New" pitchFamily="49" charset="0"/>
              <a:cs typeface="Courier New" pitchFamily="49" charset="0"/>
            </a:endParaRPr>
          </a:p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(“z", 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result, </a:t>
            </a:r>
            <a:r>
              <a:rPr lang="en-GB" sz="1400" b="1" dirty="0" err="1">
                <a:latin typeface="Courier New" pitchFamily="49" charset="0"/>
                <a:cs typeface="Courier New" pitchFamily="49" charset="0"/>
              </a:rPr>
              <a:t>hwFloat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(8, 24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defTabSz="3600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Components</a:t>
            </a:r>
            <a:endParaRPr lang="en-GB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4" name="AutoShape 1"/>
          <p:cNvSpPr>
            <a:spLocks noChangeArrowheads="1"/>
          </p:cNvSpPr>
          <p:nvPr/>
        </p:nvSpPr>
        <p:spPr bwMode="auto">
          <a:xfrm>
            <a:off x="1608932" y="1554064"/>
            <a:ext cx="1800225" cy="1619250"/>
          </a:xfrm>
          <a:prstGeom prst="roundRect">
            <a:avLst>
              <a:gd name="adj" fmla="val 97"/>
            </a:avLst>
          </a:prstGeom>
          <a:solidFill>
            <a:srgbClr val="9EB3D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AutoShape 2"/>
          <p:cNvSpPr>
            <a:spLocks noChangeArrowheads="1"/>
          </p:cNvSpPr>
          <p:nvPr/>
        </p:nvSpPr>
        <p:spPr bwMode="auto">
          <a:xfrm>
            <a:off x="1608932" y="2454176"/>
            <a:ext cx="1800225" cy="720725"/>
          </a:xfrm>
          <a:prstGeom prst="roundRect">
            <a:avLst>
              <a:gd name="adj" fmla="val 218"/>
            </a:avLst>
          </a:prstGeom>
          <a:solidFill>
            <a:srgbClr val="FFD3B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-61200" rIns="18000" bIns="45000" anchor="ctr" anchorCtr="1"/>
          <a:lstStyle/>
          <a:p>
            <a:pPr algn="ctr">
              <a:lnSpc>
                <a:spcPts val="281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MaxCompilerRT</a:t>
            </a:r>
            <a:endParaRPr lang="en-US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algn="ctr">
              <a:lnSpc>
                <a:spcPts val="281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MaxelerOS</a:t>
            </a:r>
            <a:endParaRPr lang="en-US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4982" y="5170389"/>
            <a:ext cx="1598612" cy="836612"/>
            <a:chOff x="137" y="2369"/>
            <a:chExt cx="1007" cy="52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7" y="2369"/>
              <a:ext cx="1007" cy="527"/>
              <a:chOff x="137" y="2369"/>
              <a:chExt cx="1007" cy="527"/>
            </a:xfrm>
          </p:grpSpPr>
          <p:sp>
            <p:nvSpPr>
              <p:cNvPr id="99" name="Rectangle 5"/>
              <p:cNvSpPr>
                <a:spLocks noChangeArrowheads="1"/>
              </p:cNvSpPr>
              <p:nvPr/>
            </p:nvSpPr>
            <p:spPr bwMode="auto">
              <a:xfrm>
                <a:off x="281" y="2513"/>
                <a:ext cx="864" cy="384"/>
              </a:xfrm>
              <a:prstGeom prst="rect">
                <a:avLst/>
              </a:prstGeom>
              <a:solidFill>
                <a:srgbClr val="9EB3D7"/>
              </a:solidFill>
              <a:ln w="1908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" name="Rectangle 6"/>
              <p:cNvSpPr>
                <a:spLocks noChangeArrowheads="1"/>
              </p:cNvSpPr>
              <p:nvPr/>
            </p:nvSpPr>
            <p:spPr bwMode="auto">
              <a:xfrm>
                <a:off x="232" y="2465"/>
                <a:ext cx="864" cy="384"/>
              </a:xfrm>
              <a:prstGeom prst="rect">
                <a:avLst/>
              </a:prstGeom>
              <a:solidFill>
                <a:srgbClr val="9EB3D7"/>
              </a:solidFill>
              <a:ln w="1908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184" y="2416"/>
                <a:ext cx="864" cy="384"/>
              </a:xfrm>
              <a:prstGeom prst="rect">
                <a:avLst/>
              </a:prstGeom>
              <a:solidFill>
                <a:srgbClr val="9EB3D7"/>
              </a:solidFill>
              <a:ln w="1908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" name="Rectangle 8"/>
              <p:cNvSpPr>
                <a:spLocks noChangeArrowheads="1"/>
              </p:cNvSpPr>
              <p:nvPr/>
            </p:nvSpPr>
            <p:spPr bwMode="auto">
              <a:xfrm>
                <a:off x="137" y="2369"/>
                <a:ext cx="864" cy="384"/>
              </a:xfrm>
              <a:prstGeom prst="rect">
                <a:avLst/>
              </a:prstGeom>
              <a:solidFill>
                <a:srgbClr val="9EB3D7"/>
              </a:solidFill>
              <a:ln w="1908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269" y="2426"/>
              <a:ext cx="633" cy="232"/>
            </a:xfrm>
            <a:prstGeom prst="rect">
              <a:avLst/>
            </a:prstGeom>
            <a:solidFill>
              <a:srgbClr val="9EB3D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>
                  <a:solidFill>
                    <a:srgbClr val="FFFFFF"/>
                  </a:solidFill>
                </a:rPr>
                <a:t>Memory</a:t>
              </a:r>
            </a:p>
          </p:txBody>
        </p:sp>
      </p:grp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1588294" y="1533426"/>
            <a:ext cx="6619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CPU</a:t>
            </a:r>
          </a:p>
        </p:txBody>
      </p:sp>
      <p:sp>
        <p:nvSpPr>
          <p:cNvPr id="104" name="AutoShape 11"/>
          <p:cNvSpPr>
            <a:spLocks noChangeArrowheads="1"/>
          </p:cNvSpPr>
          <p:nvPr/>
        </p:nvSpPr>
        <p:spPr bwMode="auto">
          <a:xfrm>
            <a:off x="2362994" y="3209826"/>
            <a:ext cx="266700" cy="1933575"/>
          </a:xfrm>
          <a:prstGeom prst="upDownArrow">
            <a:avLst>
              <a:gd name="adj1" fmla="val 50000"/>
              <a:gd name="adj2" fmla="val 144329"/>
            </a:avLst>
          </a:prstGeom>
          <a:solidFill>
            <a:srgbClr val="9EB3D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" name="Rectangle 12"/>
          <p:cNvSpPr>
            <a:spLocks noChangeArrowheads="1"/>
          </p:cNvSpPr>
          <p:nvPr/>
        </p:nvSpPr>
        <p:spPr bwMode="auto">
          <a:xfrm>
            <a:off x="3940969" y="3398739"/>
            <a:ext cx="2105025" cy="1400175"/>
          </a:xfrm>
          <a:prstGeom prst="rect">
            <a:avLst/>
          </a:prstGeom>
          <a:solidFill>
            <a:srgbClr val="FFD3B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" name="Text Box 13"/>
          <p:cNvSpPr txBox="1">
            <a:spLocks noChangeArrowheads="1"/>
          </p:cNvSpPr>
          <p:nvPr/>
        </p:nvSpPr>
        <p:spPr bwMode="auto">
          <a:xfrm>
            <a:off x="3909219" y="3346351"/>
            <a:ext cx="80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FPGA</a:t>
            </a:r>
          </a:p>
        </p:txBody>
      </p:sp>
      <p:sp>
        <p:nvSpPr>
          <p:cNvPr id="107" name="AutoShape 14"/>
          <p:cNvSpPr>
            <a:spLocks noChangeArrowheads="1"/>
          </p:cNvSpPr>
          <p:nvPr/>
        </p:nvSpPr>
        <p:spPr bwMode="auto">
          <a:xfrm rot="16200000">
            <a:off x="3107532" y="3427314"/>
            <a:ext cx="266700" cy="1371600"/>
          </a:xfrm>
          <a:prstGeom prst="upDownArrow">
            <a:avLst>
              <a:gd name="adj1" fmla="val 50000"/>
              <a:gd name="adj2" fmla="val 102381"/>
            </a:avLst>
          </a:prstGeom>
          <a:solidFill>
            <a:srgbClr val="9EB3D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" name="Rectangle 31"/>
          <p:cNvSpPr>
            <a:spLocks noChangeArrowheads="1"/>
          </p:cNvSpPr>
          <p:nvPr/>
        </p:nvSpPr>
        <p:spPr bwMode="auto">
          <a:xfrm rot="16200000">
            <a:off x="6266657" y="3998814"/>
            <a:ext cx="1371600" cy="609600"/>
          </a:xfrm>
          <a:prstGeom prst="rect">
            <a:avLst/>
          </a:prstGeom>
          <a:solidFill>
            <a:srgbClr val="9EB3D7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5" name="Rectangle 32"/>
          <p:cNvSpPr>
            <a:spLocks noChangeArrowheads="1"/>
          </p:cNvSpPr>
          <p:nvPr/>
        </p:nvSpPr>
        <p:spPr bwMode="auto">
          <a:xfrm rot="16200000">
            <a:off x="6188869" y="3921026"/>
            <a:ext cx="1371600" cy="609600"/>
          </a:xfrm>
          <a:prstGeom prst="rect">
            <a:avLst/>
          </a:prstGeom>
          <a:solidFill>
            <a:srgbClr val="9EB3D7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" name="Rectangle 33"/>
          <p:cNvSpPr>
            <a:spLocks noChangeArrowheads="1"/>
          </p:cNvSpPr>
          <p:nvPr/>
        </p:nvSpPr>
        <p:spPr bwMode="auto">
          <a:xfrm rot="16200000">
            <a:off x="6112669" y="3844826"/>
            <a:ext cx="1371600" cy="609600"/>
          </a:xfrm>
          <a:prstGeom prst="rect">
            <a:avLst/>
          </a:prstGeom>
          <a:solidFill>
            <a:srgbClr val="9EB3D7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7" name="Rectangle 34"/>
          <p:cNvSpPr>
            <a:spLocks noChangeArrowheads="1"/>
          </p:cNvSpPr>
          <p:nvPr/>
        </p:nvSpPr>
        <p:spPr bwMode="auto">
          <a:xfrm rot="16200000">
            <a:off x="6038057" y="3768626"/>
            <a:ext cx="1371600" cy="609600"/>
          </a:xfrm>
          <a:prstGeom prst="rect">
            <a:avLst/>
          </a:prstGeom>
          <a:solidFill>
            <a:srgbClr val="9EB3D7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8" name="Text Box 35"/>
          <p:cNvSpPr txBox="1">
            <a:spLocks noChangeArrowheads="1"/>
          </p:cNvSpPr>
          <p:nvPr/>
        </p:nvSpPr>
        <p:spPr bwMode="auto">
          <a:xfrm>
            <a:off x="6515894" y="3767039"/>
            <a:ext cx="454025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rtl="1"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129" name="AutoShape 36"/>
          <p:cNvSpPr>
            <a:spLocks noChangeArrowheads="1"/>
          </p:cNvSpPr>
          <p:nvPr/>
        </p:nvSpPr>
        <p:spPr bwMode="auto">
          <a:xfrm rot="5400000">
            <a:off x="6109494" y="3922614"/>
            <a:ext cx="266700" cy="381000"/>
          </a:xfrm>
          <a:prstGeom prst="upDownArrow">
            <a:avLst>
              <a:gd name="adj1" fmla="val 50000"/>
              <a:gd name="adj2" fmla="val 28439"/>
            </a:avLst>
          </a:prstGeom>
          <a:solidFill>
            <a:srgbClr val="9EB3D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0" name="Text Box 37"/>
          <p:cNvSpPr txBox="1">
            <a:spLocks noChangeArrowheads="1"/>
          </p:cNvSpPr>
          <p:nvPr/>
        </p:nvSpPr>
        <p:spPr bwMode="auto">
          <a:xfrm>
            <a:off x="2723357" y="3674964"/>
            <a:ext cx="1176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/>
              <a:t>PCI Express</a:t>
            </a:r>
          </a:p>
        </p:txBody>
      </p:sp>
      <p:sp>
        <p:nvSpPr>
          <p:cNvPr id="131" name="Oval 38"/>
          <p:cNvSpPr>
            <a:spLocks noChangeArrowheads="1"/>
          </p:cNvSpPr>
          <p:nvPr/>
        </p:nvSpPr>
        <p:spPr bwMode="auto">
          <a:xfrm>
            <a:off x="2029619" y="1842989"/>
            <a:ext cx="914400" cy="52387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" name="Text Box 39"/>
          <p:cNvSpPr txBox="1">
            <a:spLocks noChangeArrowheads="1"/>
          </p:cNvSpPr>
          <p:nvPr/>
        </p:nvSpPr>
        <p:spPr bwMode="auto">
          <a:xfrm>
            <a:off x="6349207" y="2566889"/>
            <a:ext cx="952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Kernels</a:t>
            </a:r>
          </a:p>
        </p:txBody>
      </p:sp>
      <p:sp>
        <p:nvSpPr>
          <p:cNvPr id="135" name="Rectangle 42"/>
          <p:cNvSpPr>
            <a:spLocks noChangeArrowheads="1"/>
          </p:cNvSpPr>
          <p:nvPr/>
        </p:nvSpPr>
        <p:spPr bwMode="auto">
          <a:xfrm rot="5400000">
            <a:off x="3763170" y="4041676"/>
            <a:ext cx="590550" cy="200025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6" name="Rectangle 43"/>
          <p:cNvSpPr>
            <a:spLocks noChangeArrowheads="1"/>
          </p:cNvSpPr>
          <p:nvPr/>
        </p:nvSpPr>
        <p:spPr bwMode="auto">
          <a:xfrm rot="5400000">
            <a:off x="5661820" y="4036913"/>
            <a:ext cx="590550" cy="200025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" name="Oval 44"/>
          <p:cNvSpPr>
            <a:spLocks noChangeArrowheads="1"/>
          </p:cNvSpPr>
          <p:nvPr/>
        </p:nvSpPr>
        <p:spPr bwMode="auto">
          <a:xfrm>
            <a:off x="4850607" y="4051201"/>
            <a:ext cx="882650" cy="479425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417344" y="4221064"/>
            <a:ext cx="227013" cy="309562"/>
            <a:chOff x="2444" y="1771"/>
            <a:chExt cx="143" cy="195"/>
          </a:xfrm>
        </p:grpSpPr>
        <p:sp>
          <p:nvSpPr>
            <p:cNvPr id="139" name="Oval 46"/>
            <p:cNvSpPr>
              <a:spLocks noChangeArrowheads="1"/>
            </p:cNvSpPr>
            <p:nvPr/>
          </p:nvSpPr>
          <p:spPr bwMode="auto">
            <a:xfrm>
              <a:off x="2460" y="1771"/>
              <a:ext cx="128" cy="138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0" name="Text Box 47"/>
            <p:cNvSpPr txBox="1">
              <a:spLocks noChangeArrowheads="1"/>
            </p:cNvSpPr>
            <p:nvPr/>
          </p:nvSpPr>
          <p:spPr bwMode="auto">
            <a:xfrm>
              <a:off x="2444" y="1774"/>
              <a:ext cx="12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 b="1"/>
                <a:t>*</a:t>
              </a:r>
            </a:p>
          </p:txBody>
        </p:sp>
      </p:grpSp>
      <p:sp>
        <p:nvSpPr>
          <p:cNvPr id="141" name="Line 48"/>
          <p:cNvSpPr>
            <a:spLocks noChangeShapeType="1"/>
          </p:cNvSpPr>
          <p:nvPr/>
        </p:nvSpPr>
        <p:spPr bwMode="auto">
          <a:xfrm flipV="1">
            <a:off x="5261769" y="4316314"/>
            <a:ext cx="184150" cy="428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020469" y="4213126"/>
            <a:ext cx="268288" cy="274638"/>
            <a:chOff x="2194" y="1766"/>
            <a:chExt cx="169" cy="173"/>
          </a:xfrm>
        </p:grpSpPr>
        <p:sp>
          <p:nvSpPr>
            <p:cNvPr id="143" name="Oval 50"/>
            <p:cNvSpPr>
              <a:spLocks noChangeArrowheads="1"/>
            </p:cNvSpPr>
            <p:nvPr/>
          </p:nvSpPr>
          <p:spPr bwMode="auto">
            <a:xfrm>
              <a:off x="2217" y="1784"/>
              <a:ext cx="128" cy="138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" name="Text Box 51"/>
            <p:cNvSpPr txBox="1">
              <a:spLocks noChangeArrowheads="1"/>
            </p:cNvSpPr>
            <p:nvPr/>
          </p:nvSpPr>
          <p:spPr bwMode="auto">
            <a:xfrm>
              <a:off x="2194" y="1766"/>
              <a:ext cx="1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200" b="1"/>
                <a:t>+</a:t>
              </a:r>
            </a:p>
          </p:txBody>
        </p:sp>
      </p:grpSp>
      <p:sp>
        <p:nvSpPr>
          <p:cNvPr id="145" name="Oval 52"/>
          <p:cNvSpPr>
            <a:spLocks noChangeArrowheads="1"/>
          </p:cNvSpPr>
          <p:nvPr/>
        </p:nvSpPr>
        <p:spPr bwMode="auto">
          <a:xfrm>
            <a:off x="4199732" y="3644801"/>
            <a:ext cx="904875" cy="512763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4702969" y="3776564"/>
            <a:ext cx="268288" cy="274637"/>
            <a:chOff x="1994" y="1491"/>
            <a:chExt cx="169" cy="173"/>
          </a:xfrm>
        </p:grpSpPr>
        <p:sp>
          <p:nvSpPr>
            <p:cNvPr id="147" name="Oval 54"/>
            <p:cNvSpPr>
              <a:spLocks noChangeArrowheads="1"/>
            </p:cNvSpPr>
            <p:nvPr/>
          </p:nvSpPr>
          <p:spPr bwMode="auto">
            <a:xfrm>
              <a:off x="2017" y="1510"/>
              <a:ext cx="128" cy="138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8" name="Text Box 55"/>
            <p:cNvSpPr txBox="1">
              <a:spLocks noChangeArrowheads="1"/>
            </p:cNvSpPr>
            <p:nvPr/>
          </p:nvSpPr>
          <p:spPr bwMode="auto">
            <a:xfrm>
              <a:off x="1994" y="1491"/>
              <a:ext cx="1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200" b="1" dirty="0"/>
                <a:t>+</a:t>
              </a:r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334669" y="3755926"/>
            <a:ext cx="338138" cy="146050"/>
            <a:chOff x="1762" y="1478"/>
            <a:chExt cx="213" cy="92"/>
          </a:xfrm>
        </p:grpSpPr>
        <p:sp>
          <p:nvSpPr>
            <p:cNvPr id="150" name="Rectangle 57"/>
            <p:cNvSpPr>
              <a:spLocks noChangeArrowheads="1"/>
            </p:cNvSpPr>
            <p:nvPr/>
          </p:nvSpPr>
          <p:spPr bwMode="auto">
            <a:xfrm>
              <a:off x="1762" y="1481"/>
              <a:ext cx="214" cy="88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1" name="Line 58"/>
            <p:cNvSpPr>
              <a:spLocks noChangeShapeType="1"/>
            </p:cNvSpPr>
            <p:nvPr/>
          </p:nvSpPr>
          <p:spPr bwMode="auto">
            <a:xfrm>
              <a:off x="1921" y="1478"/>
              <a:ext cx="1" cy="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Line 59"/>
            <p:cNvSpPr>
              <a:spLocks noChangeShapeType="1"/>
            </p:cNvSpPr>
            <p:nvPr/>
          </p:nvSpPr>
          <p:spPr bwMode="auto">
            <a:xfrm>
              <a:off x="1870" y="1484"/>
              <a:ext cx="1" cy="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Line 60"/>
            <p:cNvSpPr>
              <a:spLocks noChangeShapeType="1"/>
            </p:cNvSpPr>
            <p:nvPr/>
          </p:nvSpPr>
          <p:spPr bwMode="auto">
            <a:xfrm>
              <a:off x="1809" y="1484"/>
              <a:ext cx="1" cy="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" name="Line 61"/>
          <p:cNvSpPr>
            <a:spLocks noChangeShapeType="1"/>
          </p:cNvSpPr>
          <p:nvPr/>
        </p:nvSpPr>
        <p:spPr bwMode="auto">
          <a:xfrm>
            <a:off x="4672807" y="3817839"/>
            <a:ext cx="80962" cy="428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5" name="Line 62"/>
          <p:cNvSpPr>
            <a:spLocks noChangeShapeType="1"/>
          </p:cNvSpPr>
          <p:nvPr/>
        </p:nvSpPr>
        <p:spPr bwMode="auto">
          <a:xfrm>
            <a:off x="4939507" y="3917851"/>
            <a:ext cx="1333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" name="Line 63"/>
          <p:cNvSpPr>
            <a:spLocks noChangeShapeType="1"/>
          </p:cNvSpPr>
          <p:nvPr/>
        </p:nvSpPr>
        <p:spPr bwMode="auto">
          <a:xfrm flipV="1">
            <a:off x="4423569" y="3954364"/>
            <a:ext cx="314325" cy="1889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" name="Line 64"/>
          <p:cNvSpPr>
            <a:spLocks noChangeShapeType="1"/>
          </p:cNvSpPr>
          <p:nvPr/>
        </p:nvSpPr>
        <p:spPr bwMode="auto">
          <a:xfrm>
            <a:off x="4204494" y="3830539"/>
            <a:ext cx="1333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" name="Line 65"/>
          <p:cNvSpPr>
            <a:spLocks noChangeShapeType="1"/>
          </p:cNvSpPr>
          <p:nvPr/>
        </p:nvSpPr>
        <p:spPr bwMode="auto">
          <a:xfrm flipV="1">
            <a:off x="4934744" y="4368701"/>
            <a:ext cx="120650" cy="777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" name="Line 66"/>
          <p:cNvSpPr>
            <a:spLocks noChangeShapeType="1"/>
          </p:cNvSpPr>
          <p:nvPr/>
        </p:nvSpPr>
        <p:spPr bwMode="auto">
          <a:xfrm>
            <a:off x="4901407" y="4211539"/>
            <a:ext cx="168275" cy="841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0" name="Line 67"/>
          <p:cNvSpPr>
            <a:spLocks noChangeShapeType="1"/>
          </p:cNvSpPr>
          <p:nvPr/>
        </p:nvSpPr>
        <p:spPr bwMode="auto">
          <a:xfrm flipV="1">
            <a:off x="5644357" y="4306789"/>
            <a:ext cx="88900" cy="333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" name="Line 68"/>
          <p:cNvSpPr>
            <a:spLocks noChangeShapeType="1"/>
          </p:cNvSpPr>
          <p:nvPr/>
        </p:nvSpPr>
        <p:spPr bwMode="auto">
          <a:xfrm>
            <a:off x="5133182" y="4102001"/>
            <a:ext cx="330200" cy="1539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" name="Text Box 69"/>
          <p:cNvSpPr txBox="1">
            <a:spLocks noChangeArrowheads="1"/>
          </p:cNvSpPr>
          <p:nvPr/>
        </p:nvSpPr>
        <p:spPr bwMode="auto">
          <a:xfrm>
            <a:off x="6476207" y="5418039"/>
            <a:ext cx="1079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Manager</a:t>
            </a:r>
          </a:p>
        </p:txBody>
      </p:sp>
      <p:sp>
        <p:nvSpPr>
          <p:cNvPr id="163" name="Line 70"/>
          <p:cNvSpPr>
            <a:spLocks noChangeShapeType="1"/>
          </p:cNvSpPr>
          <p:nvPr/>
        </p:nvSpPr>
        <p:spPr bwMode="auto">
          <a:xfrm flipH="1">
            <a:off x="5407819" y="2889151"/>
            <a:ext cx="981075" cy="1236663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" name="Line 71"/>
          <p:cNvSpPr>
            <a:spLocks noChangeShapeType="1"/>
          </p:cNvSpPr>
          <p:nvPr/>
        </p:nvSpPr>
        <p:spPr bwMode="auto">
          <a:xfrm flipH="1" flipV="1">
            <a:off x="5585619" y="4610001"/>
            <a:ext cx="1033463" cy="8509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5" name="Text Box 72"/>
          <p:cNvSpPr txBox="1">
            <a:spLocks noChangeArrowheads="1"/>
          </p:cNvSpPr>
          <p:nvPr/>
        </p:nvSpPr>
        <p:spPr bwMode="auto">
          <a:xfrm>
            <a:off x="3922316" y="1412776"/>
            <a:ext cx="18018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/>
              <a:t>Host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66" name="Line 73"/>
          <p:cNvSpPr>
            <a:spLocks noChangeShapeType="1"/>
          </p:cNvSpPr>
          <p:nvPr/>
        </p:nvSpPr>
        <p:spPr bwMode="auto">
          <a:xfrm flipH="1">
            <a:off x="2801144" y="1603276"/>
            <a:ext cx="1146175" cy="4714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7" name="Line 74"/>
          <p:cNvSpPr>
            <a:spLocks noChangeShapeType="1"/>
          </p:cNvSpPr>
          <p:nvPr/>
        </p:nvSpPr>
        <p:spPr bwMode="auto">
          <a:xfrm flipH="1">
            <a:off x="4995069" y="3660676"/>
            <a:ext cx="806450" cy="1920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" name="Line 75"/>
          <p:cNvSpPr>
            <a:spLocks noChangeShapeType="1"/>
          </p:cNvSpPr>
          <p:nvPr/>
        </p:nvSpPr>
        <p:spPr bwMode="auto">
          <a:xfrm>
            <a:off x="1608932" y="2454176"/>
            <a:ext cx="1800225" cy="1588"/>
          </a:xfrm>
          <a:prstGeom prst="line">
            <a:avLst/>
          </a:prstGeom>
          <a:noFill/>
          <a:ln w="18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9" name="Line 76"/>
          <p:cNvSpPr>
            <a:spLocks noChangeShapeType="1"/>
          </p:cNvSpPr>
          <p:nvPr/>
        </p:nvSpPr>
        <p:spPr bwMode="auto">
          <a:xfrm>
            <a:off x="1608932" y="2812951"/>
            <a:ext cx="1800225" cy="1588"/>
          </a:xfrm>
          <a:prstGeom prst="line">
            <a:avLst/>
          </a:prstGeom>
          <a:noFill/>
          <a:ln w="18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73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1 - MaxBlue">
  <a:themeElements>
    <a:clrScheme name="Maxeler">
      <a:dk1>
        <a:srgbClr val="000000"/>
      </a:dk1>
      <a:lt1>
        <a:srgbClr val="FFFFFF"/>
      </a:lt1>
      <a:dk2>
        <a:srgbClr val="535353"/>
      </a:dk2>
      <a:lt2>
        <a:srgbClr val="FFFFFF"/>
      </a:lt2>
      <a:accent1>
        <a:srgbClr val="005089"/>
      </a:accent1>
      <a:accent2>
        <a:srgbClr val="FFFFFF"/>
      </a:accent2>
      <a:accent3>
        <a:srgbClr val="A6A6A6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2 - Orange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3 - Green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4 - Purple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ection 5 - Red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ction 6 - Aqua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ection 7 - Yellow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MaxTemplate_July15_2011</Template>
  <TotalTime>2416</TotalTime>
  <Words>1489</Words>
  <Application>Microsoft Office PowerPoint</Application>
  <PresentationFormat>On-screen Show (4:3)</PresentationFormat>
  <Paragraphs>526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Section 1 - MaxBlue</vt:lpstr>
      <vt:lpstr>MaxBlue slides - wave footer</vt:lpstr>
      <vt:lpstr>Section 2 - Orange</vt:lpstr>
      <vt:lpstr>Section 3 - Green</vt:lpstr>
      <vt:lpstr>Section 4 - Purple</vt:lpstr>
      <vt:lpstr>Section 5 - Red</vt:lpstr>
      <vt:lpstr>Section 6 - Aqua</vt:lpstr>
      <vt:lpstr>Section 7 - Yellow</vt:lpstr>
      <vt:lpstr>Equation</vt:lpstr>
      <vt:lpstr>Slide 1</vt:lpstr>
      <vt:lpstr>Lecture Overview</vt:lpstr>
      <vt:lpstr>Reconfigurable Computing with FPGAs</vt:lpstr>
      <vt:lpstr>FPGA Acceleration Hardware Solutions</vt:lpstr>
      <vt:lpstr>How could we program it?</vt:lpstr>
      <vt:lpstr>Accelerator Programming Models</vt:lpstr>
      <vt:lpstr>Acceleration Development Flow</vt:lpstr>
      <vt:lpstr>MaxCompiler</vt:lpstr>
      <vt:lpstr>Application Components</vt:lpstr>
      <vt:lpstr>Programming with MaxCompiler</vt:lpstr>
      <vt:lpstr>Simple Application Example</vt:lpstr>
      <vt:lpstr>Development Process</vt:lpstr>
      <vt:lpstr>Development Process</vt:lpstr>
      <vt:lpstr>The Full Kernel</vt:lpstr>
      <vt:lpstr>Streaming Data through the Kernel</vt:lpstr>
      <vt:lpstr>Streaming Data through the Kernel</vt:lpstr>
      <vt:lpstr>Streaming Data through the Kernel</vt:lpstr>
      <vt:lpstr>Streaming Data through the Kernel</vt:lpstr>
      <vt:lpstr>Streaming Data through the Kernel</vt:lpstr>
      <vt:lpstr>Streaming Data through the Kernel</vt:lpstr>
      <vt:lpstr>Compile, Build and Run</vt:lpstr>
      <vt:lpstr>Java meta-programming</vt:lpstr>
      <vt:lpstr>Dataflow Graph Generation: Simple</vt:lpstr>
      <vt:lpstr>Dataflow Graph Generation: Simple</vt:lpstr>
      <vt:lpstr>Dataflow Graph Generation: Variables</vt:lpstr>
      <vt:lpstr>Dataflow Graph Generation: Conditionals</vt:lpstr>
      <vt:lpstr>Conditional Choice in Kernels</vt:lpstr>
      <vt:lpstr>Dataflow Graph Generation: Java Loops</vt:lpstr>
      <vt:lpstr>Slide 29</vt:lpstr>
      <vt:lpstr>Exercises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Collicutt</dc:creator>
  <cp:lastModifiedBy>oliver</cp:lastModifiedBy>
  <cp:revision>75</cp:revision>
  <dcterms:created xsi:type="dcterms:W3CDTF">2011-07-15T19:39:06Z</dcterms:created>
  <dcterms:modified xsi:type="dcterms:W3CDTF">2011-09-28T18:46:48Z</dcterms:modified>
</cp:coreProperties>
</file>