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47.jpg" ContentType="image/png"/>
  <Override PartName="/ppt/media/image48.jpg" ContentType="image/png"/>
  <Override PartName="/ppt/media/image59.jpg" ContentType="image/png"/>
  <Override PartName="/ppt/media/image60.jpg" ContentType="image/png"/>
  <Override PartName="/ppt/media/image62.jpg" ContentType="image/png"/>
  <Override PartName="/ppt/media/image63.jpg" ContentType="image/png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785" r:id="rId2"/>
    <p:sldId id="902" r:id="rId3"/>
    <p:sldId id="883" r:id="rId4"/>
    <p:sldId id="828" r:id="rId5"/>
    <p:sldId id="829" r:id="rId6"/>
    <p:sldId id="858" r:id="rId7"/>
    <p:sldId id="835" r:id="rId8"/>
    <p:sldId id="834" r:id="rId9"/>
    <p:sldId id="859" r:id="rId10"/>
    <p:sldId id="832" r:id="rId11"/>
    <p:sldId id="860" r:id="rId12"/>
    <p:sldId id="836" r:id="rId13"/>
    <p:sldId id="837" r:id="rId14"/>
    <p:sldId id="838" r:id="rId15"/>
    <p:sldId id="848" r:id="rId16"/>
    <p:sldId id="861" r:id="rId17"/>
    <p:sldId id="862" r:id="rId18"/>
    <p:sldId id="864" r:id="rId19"/>
    <p:sldId id="867" r:id="rId20"/>
    <p:sldId id="868" r:id="rId21"/>
    <p:sldId id="869" r:id="rId22"/>
    <p:sldId id="870" r:id="rId23"/>
    <p:sldId id="878" r:id="rId24"/>
    <p:sldId id="879" r:id="rId25"/>
    <p:sldId id="901" r:id="rId26"/>
    <p:sldId id="872" r:id="rId27"/>
    <p:sldId id="881" r:id="rId28"/>
    <p:sldId id="873" r:id="rId29"/>
    <p:sldId id="882" r:id="rId30"/>
    <p:sldId id="884" r:id="rId31"/>
    <p:sldId id="885" r:id="rId32"/>
    <p:sldId id="887" r:id="rId33"/>
    <p:sldId id="898" r:id="rId34"/>
    <p:sldId id="900" r:id="rId35"/>
    <p:sldId id="891" r:id="rId36"/>
    <p:sldId id="899" r:id="rId37"/>
    <p:sldId id="897" r:id="rId38"/>
    <p:sldId id="874" r:id="rId39"/>
    <p:sldId id="875" r:id="rId40"/>
    <p:sldId id="876" r:id="rId41"/>
    <p:sldId id="877" r:id="rId42"/>
  </p:sldIdLst>
  <p:sldSz cx="9144000" cy="6858000" type="screen4x3"/>
  <p:notesSz cx="6708775" cy="98361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maurer" initials="" lastIdx="4" clrIdx="0"/>
  <p:cmAuthor id="1" name="SAP05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CAA"/>
    <a:srgbClr val="CCFFFF"/>
    <a:srgbClr val="FFFFA7"/>
    <a:srgbClr val="73AC00"/>
    <a:srgbClr val="99CC00"/>
    <a:srgbClr val="FF3300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8983" autoAdjust="0"/>
  </p:normalViewPr>
  <p:slideViewPr>
    <p:cSldViewPr snapToGrid="0">
      <p:cViewPr varScale="1">
        <p:scale>
          <a:sx n="113" d="100"/>
          <a:sy n="113" d="100"/>
        </p:scale>
        <p:origin x="1554" y="102"/>
      </p:cViewPr>
      <p:guideLst>
        <p:guide orient="horz" pos="2160"/>
        <p:guide pos="2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t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91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2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b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375775"/>
            <a:ext cx="291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pPr>
              <a:defRPr/>
            </a:pPr>
            <a:fld id="{E2FDE77B-2820-430C-8365-58E5711EDC8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t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91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63588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649788"/>
            <a:ext cx="49196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2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b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375775"/>
            <a:ext cx="291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51" tIns="45875" rIns="91751" bIns="45875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pPr>
              <a:defRPr/>
            </a:pPr>
            <a:fld id="{930E459B-48D5-4240-A996-98E5C3EF1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3765550" y="9375775"/>
            <a:ext cx="2919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51" tIns="45875" rIns="91751" bIns="45875" anchor="b"/>
          <a:lstStyle/>
          <a:p>
            <a:pPr algn="r" defTabSz="917575" eaLnBrk="0" hangingPunct="0"/>
            <a:fld id="{4D3AF6A9-1A6E-42B7-BF7D-EBB3B66D1B16}" type="slidenum">
              <a:rPr lang="en-US" sz="1200"/>
              <a:pPr algn="r" defTabSz="917575" eaLnBrk="0" hangingPunct="0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E2D91-1EA9-45AA-8680-0A7D4A58B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2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7F122-3F20-4994-A9F8-2EFE86FF3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2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AED7B-0681-4F7E-87DE-368357FB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2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3982-DBB0-45BE-B758-0E1B7BB1A588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/40</a:t>
            </a:r>
          </a:p>
        </p:txBody>
      </p:sp>
    </p:spTree>
  </p:cSld>
  <p:clrMapOvr>
    <a:masterClrMapping/>
  </p:clrMapOvr>
  <p:transition advClick="0" advTm="2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9BB4-325C-449A-B8CD-E3B0EE5D50D1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/33</a:t>
            </a:r>
          </a:p>
        </p:txBody>
      </p:sp>
    </p:spTree>
  </p:cSld>
  <p:clrMapOvr>
    <a:masterClrMapping/>
  </p:clrMapOvr>
  <p:transition advClick="0" advTm="2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D657-6B33-4EE7-ADAB-477F90331AB8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/40</a:t>
            </a:r>
          </a:p>
        </p:txBody>
      </p:sp>
    </p:spTree>
  </p:cSld>
  <p:clrMapOvr>
    <a:masterClrMapping/>
  </p:clrMapOvr>
  <p:transition advClick="0" advTm="2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68370-8E59-4A38-AA5C-8F9979B6C389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/33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C2496-022B-4728-8F8B-5FA4CE4E78E9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/40</a:t>
            </a:r>
          </a:p>
        </p:txBody>
      </p:sp>
    </p:spTree>
  </p:cSld>
  <p:clrMapOvr>
    <a:masterClrMapping/>
  </p:clrMapOvr>
  <p:transition advClick="0" advTm="2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D3D78-16CB-4240-9801-0A2C0F8ED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2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BC87C-A217-4621-B879-18BB64E4FC2E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/40</a:t>
            </a:r>
          </a:p>
        </p:txBody>
      </p:sp>
    </p:spTree>
  </p:cSld>
  <p:clrMapOvr>
    <a:masterClrMapping/>
  </p:clrMapOvr>
  <p:transition advClick="0" advTm="2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32B3E-BED5-4385-9B38-E00863DB7035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/40</a:t>
            </a:r>
          </a:p>
        </p:txBody>
      </p:sp>
    </p:spTree>
  </p:cSld>
  <p:clrMapOvr>
    <a:masterClrMapping/>
  </p:clrMapOvr>
  <p:transition advClick="0" advTm="2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3A31A-DAB4-4C2A-A419-EB6351890A94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/40</a:t>
            </a:r>
          </a:p>
        </p:txBody>
      </p:sp>
    </p:spTree>
  </p:cSld>
  <p:clrMapOvr>
    <a:masterClrMapping/>
  </p:clrMapOvr>
  <p:transition advClick="0" advTm="2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/40</a:t>
            </a:r>
          </a:p>
        </p:txBody>
      </p:sp>
    </p:spTree>
  </p:cSld>
  <p:clrMapOvr>
    <a:masterClrMapping/>
  </p:clrMapOvr>
  <p:transition advClick="0" advTm="2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084EB-F113-463E-A048-AD82C106C724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/33</a:t>
            </a:r>
          </a:p>
        </p:txBody>
      </p:sp>
    </p:spTree>
  </p:cSld>
  <p:clrMapOvr>
    <a:masterClrMapping/>
  </p:clrMapOvr>
  <p:transition advClick="0" advTm="2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0C228-F296-424D-AAB4-B5CDE2555658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/33</a:t>
            </a:r>
          </a:p>
        </p:txBody>
      </p:sp>
    </p:spTree>
  </p:cSld>
  <p:clrMapOvr>
    <a:masterClrMapping/>
  </p:clrMapOvr>
  <p:transition advClick="0" advTm="2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Master-Titelformat zu bearbeiten.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Master-Textformat zu bearbeiten.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4F20580-D193-43CD-9615-2AB4FC074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25000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icm.edu/hmaurer/multimedia/photos/portrait/Maurergr4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endParaRPr lang="de-DE" sz="140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151869"/>
            <a:ext cx="8507412" cy="1143000"/>
          </a:xfrm>
        </p:spPr>
        <p:txBody>
          <a:bodyPr/>
          <a:lstStyle/>
          <a:p>
            <a:r>
              <a:rPr lang="de-DE" sz="3600" dirty="0">
                <a:cs typeface="Arial" charset="0"/>
              </a:rPr>
              <a:t>The </a:t>
            </a:r>
            <a:r>
              <a:rPr lang="en-US" sz="3600" dirty="0"/>
              <a:t>Forum Technology</a:t>
            </a:r>
            <a:br>
              <a:rPr lang="en-US" sz="3600" dirty="0"/>
            </a:br>
            <a:r>
              <a:rPr lang="en-US" sz="3600" dirty="0"/>
              <a:t>and Artificial Intelligence</a:t>
            </a:r>
          </a:p>
        </p:txBody>
      </p:sp>
      <p:pic>
        <p:nvPicPr>
          <p:cNvPr id="19460" name="Picture 6" descr="Hermann Maurer (Portrait nahe m. Hand)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08699" y="3127898"/>
            <a:ext cx="1581797" cy="2070100"/>
          </a:xfrm>
        </p:spPr>
      </p:pic>
      <p:pic>
        <p:nvPicPr>
          <p:cNvPr id="19465" name="Picture 10" descr="09-04-26-AE-header-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434" y="5316750"/>
            <a:ext cx="35258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71699" y="1386053"/>
            <a:ext cx="772083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dirty="0">
                <a:cs typeface="Arial" charset="0"/>
              </a:rPr>
              <a:t>Veljko Milutinovic</a:t>
            </a:r>
            <a:br>
              <a:rPr lang="de-DE" sz="2800" dirty="0">
                <a:cs typeface="Arial" charset="0"/>
              </a:rPr>
            </a:br>
            <a:endParaRPr lang="de-DE" sz="800" dirty="0">
              <a:cs typeface="Arial" charset="0"/>
            </a:endParaRPr>
          </a:p>
          <a:p>
            <a:r>
              <a:rPr lang="de-DE" sz="1800" dirty="0">
                <a:cs typeface="Arial" charset="0"/>
              </a:rPr>
              <a:t>Adjunct Professor at the University of Indiana in Bloomington</a:t>
            </a:r>
            <a:br>
              <a:rPr lang="de-DE" sz="1800" dirty="0">
                <a:cs typeface="Arial" charset="0"/>
              </a:rPr>
            </a:br>
            <a:r>
              <a:rPr lang="de-DE" sz="1800" dirty="0">
                <a:cs typeface="Arial" charset="0"/>
              </a:rPr>
              <a:t>Life Fellow of the IEEE</a:t>
            </a:r>
          </a:p>
          <a:p>
            <a:r>
              <a:rPr lang="de-DE" sz="1800" dirty="0">
                <a:cs typeface="Arial" charset="0"/>
              </a:rPr>
              <a:t>Adjunct Professor at Graz University of Technology</a:t>
            </a:r>
            <a:br>
              <a:rPr lang="de-DE" sz="1800" dirty="0">
                <a:cs typeface="Arial" charset="0"/>
              </a:rPr>
            </a:br>
            <a:r>
              <a:rPr lang="de-DE" sz="1800" dirty="0">
                <a:cs typeface="Arial" charset="0"/>
              </a:rPr>
              <a:t>f Honorary Treasurer of Academia Europaea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B72D7-0D63-4943-AE0E-6FC2A1D20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304" y="5205000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Special Thanks to Hermann Maurer</a:t>
            </a:r>
          </a:p>
          <a:p>
            <a:r>
              <a:rPr lang="en-US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Professor at Graz University of Technology</a:t>
            </a:r>
            <a:br>
              <a:rPr lang="en-US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f Board Member of Academia Europaea</a:t>
            </a:r>
          </a:p>
          <a:p>
            <a:r>
              <a:rPr lang="en-US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Leader of the Forum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932C84-DBD1-40B6-B0D8-16DE989AF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156" y="3120896"/>
            <a:ext cx="1649296" cy="2066925"/>
          </a:xfrm>
          <a:prstGeom prst="rect">
            <a:avLst/>
          </a:prstGeom>
        </p:spPr>
      </p:pic>
    </p:spTree>
  </p:cSld>
  <p:clrMapOvr>
    <a:masterClrMapping/>
  </p:clrMapOvr>
  <p:transition advClick="0" advTm="2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16787EA1-A27B-402B-9E29-3BD564FB9330}" type="slidenum">
              <a:rPr lang="en-US" sz="1400" smtClean="0"/>
              <a:pPr algn="r" eaLnBrk="0" hangingPunct="0"/>
              <a:t>10</a:t>
            </a:fld>
            <a:r>
              <a:rPr lang="en-US" sz="1400" dirty="0"/>
              <a:t>/40</a:t>
            </a:r>
          </a:p>
        </p:txBody>
      </p:sp>
      <p:pic>
        <p:nvPicPr>
          <p:cNvPr id="236547" name="Picture 3" descr="Burgtheater-19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257175"/>
            <a:ext cx="4775200" cy="3114675"/>
          </a:xfrm>
          <a:prstGeom prst="rect">
            <a:avLst/>
          </a:prstGeom>
          <a:noFill/>
        </p:spPr>
      </p:pic>
      <p:pic>
        <p:nvPicPr>
          <p:cNvPr id="236548" name="Picture 4" descr="Burgtheater-19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6338" y="268288"/>
            <a:ext cx="4157662" cy="3098800"/>
          </a:xfrm>
          <a:prstGeom prst="rect">
            <a:avLst/>
          </a:prstGeom>
          <a:noFill/>
        </p:spPr>
      </p:pic>
      <p:pic>
        <p:nvPicPr>
          <p:cNvPr id="236549" name="Picture 5" descr="Burgetheater-2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3413125"/>
            <a:ext cx="4789487" cy="3321050"/>
          </a:xfrm>
          <a:prstGeom prst="rect">
            <a:avLst/>
          </a:prstGeom>
          <a:noFill/>
        </p:spPr>
      </p:pic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5661025" y="3971925"/>
            <a:ext cx="32199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dirty="0"/>
              <a:t>BurgTheaterWien</a:t>
            </a:r>
          </a:p>
          <a:p>
            <a:r>
              <a:rPr lang="de-DE" sz="3200" dirty="0"/>
              <a:t>1900</a:t>
            </a:r>
          </a:p>
          <a:p>
            <a:r>
              <a:rPr lang="de-DE" sz="3200" dirty="0"/>
              <a:t>1965</a:t>
            </a:r>
          </a:p>
          <a:p>
            <a:r>
              <a:rPr lang="de-DE" sz="3200" dirty="0"/>
              <a:t>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7B212229-3168-4794-8F15-4091363B3EBA}" type="slidenum">
              <a:rPr lang="en-US" sz="1400" smtClean="0"/>
              <a:pPr algn="r" eaLnBrk="0" hangingPunct="0"/>
              <a:t>11</a:t>
            </a:fld>
            <a:r>
              <a:rPr lang="en-US" sz="1400" dirty="0"/>
              <a:t>/40</a:t>
            </a: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488377" y="146050"/>
            <a:ext cx="87741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/>
              <a:t>(4) Books are not just a source of information!  </a:t>
            </a:r>
          </a:p>
          <a:p>
            <a:r>
              <a:rPr lang="de-DE" dirty="0"/>
              <a:t>Web books behave like printed books </a:t>
            </a:r>
            <a:br>
              <a:rPr lang="de-DE" dirty="0"/>
            </a:br>
            <a:r>
              <a:rPr lang="de-DE" dirty="0"/>
              <a:t>but also offer some new functions: links, bookmarks, …</a:t>
            </a:r>
          </a:p>
        </p:txBody>
      </p:sp>
      <p:pic>
        <p:nvPicPr>
          <p:cNvPr id="297989" name="Picture 5" descr="Web Boo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" y="1431925"/>
            <a:ext cx="7096125" cy="527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19847CAE-926D-424F-B346-B23CEC8F8DF8}" type="slidenum">
              <a:rPr lang="en-US" sz="1400" smtClean="0"/>
              <a:pPr algn="r" eaLnBrk="0" hangingPunct="0"/>
              <a:t>12</a:t>
            </a:fld>
            <a:r>
              <a:rPr lang="en-US" sz="1400" dirty="0"/>
              <a:t>/40</a:t>
            </a:r>
          </a:p>
        </p:txBody>
      </p:sp>
      <p:pic>
        <p:nvPicPr>
          <p:cNvPr id="243715" name="Picture 3" descr="W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14300"/>
            <a:ext cx="7796212" cy="5767388"/>
          </a:xfrm>
          <a:prstGeom prst="rect">
            <a:avLst/>
          </a:prstGeom>
          <a:noFill/>
        </p:spPr>
      </p:pic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336549" y="5937250"/>
            <a:ext cx="7750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/>
              <a:t>Clicking at book opens it. </a:t>
            </a:r>
            <a:br>
              <a:rPr lang="de-DE" dirty="0"/>
            </a:br>
            <a:r>
              <a:rPr lang="de-DE" dirty="0"/>
              <a:t>Then one can turn pages or jump to an arbitrary page.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F1B4CA04-BFD6-4594-BC25-DC04D0F31174}" type="slidenum">
              <a:rPr lang="en-US" sz="1400" smtClean="0"/>
              <a:pPr algn="r" eaLnBrk="0" hangingPunct="0"/>
              <a:t>13</a:t>
            </a:fld>
            <a:r>
              <a:rPr lang="en-US" sz="1400" dirty="0"/>
              <a:t>/40</a:t>
            </a:r>
          </a:p>
        </p:txBody>
      </p:sp>
      <p:pic>
        <p:nvPicPr>
          <p:cNvPr id="245763" name="Picture 3" descr="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173038"/>
            <a:ext cx="7070725" cy="5216525"/>
          </a:xfrm>
          <a:prstGeom prst="rect">
            <a:avLst/>
          </a:prstGeom>
          <a:noFill/>
        </p:spPr>
      </p:pic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27025" y="5499100"/>
            <a:ext cx="85779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/>
              <a:t>This screen-shot shows some bookmarks. This icon allows a switch, to an ordinary font. Clicking at one page, only that one is shown, </a:t>
            </a:r>
            <a:br>
              <a:rPr lang="de-DE" dirty="0"/>
            </a:br>
            <a:r>
              <a:rPr lang="de-DE" dirty="0"/>
              <a:t>and one can then zoom in (see next page)</a:t>
            </a:r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 flipH="1" flipV="1">
            <a:off x="1895475" y="400050"/>
            <a:ext cx="4448175" cy="5305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6" name="Line 6"/>
          <p:cNvSpPr>
            <a:spLocks noChangeShapeType="1"/>
          </p:cNvSpPr>
          <p:nvPr/>
        </p:nvSpPr>
        <p:spPr bwMode="auto">
          <a:xfrm flipH="1" flipV="1">
            <a:off x="1104900" y="4895850"/>
            <a:ext cx="3343275" cy="800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/>
      <p:bldP spid="2457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62173C9C-4613-4E9C-BA68-8FBB016FF589}" type="slidenum">
              <a:rPr lang="en-US" sz="1400" smtClean="0"/>
              <a:pPr algn="r" eaLnBrk="0" hangingPunct="0"/>
              <a:t>14</a:t>
            </a:fld>
            <a:r>
              <a:rPr lang="en-US" sz="1400" dirty="0"/>
              <a:t>/40</a:t>
            </a:r>
          </a:p>
        </p:txBody>
      </p:sp>
      <p:pic>
        <p:nvPicPr>
          <p:cNvPr id="247811" name="Picture 3" descr="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" y="128588"/>
            <a:ext cx="5459413" cy="5849937"/>
          </a:xfrm>
          <a:prstGeom prst="rect">
            <a:avLst/>
          </a:prstGeom>
          <a:noFill/>
        </p:spPr>
      </p:pic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0" y="6096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/>
              <a:t>The enlarged picture. Note the field that allows full-text search!</a:t>
            </a:r>
          </a:p>
        </p:txBody>
      </p:sp>
      <p:sp>
        <p:nvSpPr>
          <p:cNvPr id="247813" name="Line 5"/>
          <p:cNvSpPr>
            <a:spLocks noChangeShapeType="1"/>
          </p:cNvSpPr>
          <p:nvPr/>
        </p:nvSpPr>
        <p:spPr bwMode="auto">
          <a:xfrm flipH="1" flipV="1">
            <a:off x="3333750" y="228600"/>
            <a:ext cx="752475" cy="6000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7814" name="Text Box 6"/>
          <p:cNvSpPr txBox="1">
            <a:spLocks noChangeArrowheads="1"/>
          </p:cNvSpPr>
          <p:nvPr/>
        </p:nvSpPr>
        <p:spPr bwMode="auto">
          <a:xfrm>
            <a:off x="6099175" y="1289050"/>
            <a:ext cx="30083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When choosing a </a:t>
            </a:r>
          </a:p>
          <a:p>
            <a:r>
              <a:rPr lang="de-DE"/>
              <a:t>single page it can </a:t>
            </a:r>
          </a:p>
          <a:p>
            <a:r>
              <a:rPr lang="de-DE"/>
              <a:t>be zoomed and moved </a:t>
            </a:r>
          </a:p>
          <a:p>
            <a:r>
              <a:rPr lang="de-DE"/>
              <a:t>around arbitrarily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/>
      <p:bldP spid="2478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92E1780D-6328-4DC5-88CB-CD5BBFAC5AD5}" type="slidenum">
              <a:rPr lang="en-US" sz="1400"/>
              <a:pPr algn="r" eaLnBrk="0" hangingPunct="0"/>
              <a:t>15</a:t>
            </a:fld>
            <a:endParaRPr lang="en-US" sz="1400"/>
          </a:p>
        </p:txBody>
      </p:sp>
      <p:pic>
        <p:nvPicPr>
          <p:cNvPr id="273412" name="Picture 4" descr="Web Books L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692150"/>
            <a:ext cx="8164513" cy="6165850"/>
          </a:xfrm>
          <a:prstGeom prst="rect">
            <a:avLst/>
          </a:prstGeom>
          <a:noFill/>
        </p:spPr>
      </p:pic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269875" y="41275"/>
            <a:ext cx="3796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Bookmark and Link Creation</a:t>
            </a:r>
          </a:p>
        </p:txBody>
      </p:sp>
      <p:sp>
        <p:nvSpPr>
          <p:cNvPr id="273414" name="Line 6"/>
          <p:cNvSpPr>
            <a:spLocks noChangeShapeType="1"/>
          </p:cNvSpPr>
          <p:nvPr/>
        </p:nvSpPr>
        <p:spPr bwMode="auto">
          <a:xfrm flipH="1">
            <a:off x="647700" y="428625"/>
            <a:ext cx="352425" cy="342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 flipH="1">
            <a:off x="1314450" y="390525"/>
            <a:ext cx="1104900" cy="3619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9CABB3E3-E14D-4F84-A267-ADF28AB218C3}" type="slidenum">
              <a:rPr lang="en-US" sz="1400" smtClean="0"/>
              <a:pPr algn="r" eaLnBrk="0" hangingPunct="0"/>
              <a:t>16</a:t>
            </a:fld>
            <a:r>
              <a:rPr lang="en-US" sz="1400" dirty="0"/>
              <a:t>/40</a:t>
            </a:r>
          </a:p>
        </p:txBody>
      </p:sp>
      <p:pic>
        <p:nvPicPr>
          <p:cNvPr id="300035" name="Picture 3" descr="Web-Bo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884738"/>
          </a:xfrm>
          <a:prstGeom prst="rect">
            <a:avLst/>
          </a:prstGeom>
          <a:noFill/>
        </p:spPr>
      </p:pic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250825" y="5203825"/>
            <a:ext cx="75568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Full view of Web Book with other features:</a:t>
            </a:r>
          </a:p>
          <a:p>
            <a:r>
              <a:rPr lang="de-DE" dirty="0"/>
              <a:t>Click here to see page number and preview</a:t>
            </a:r>
          </a:p>
          <a:p>
            <a:r>
              <a:rPr lang="de-DE" dirty="0"/>
              <a:t>Preview of all pages (single page or double page as shown)</a:t>
            </a:r>
          </a:p>
        </p:txBody>
      </p:sp>
      <p:sp>
        <p:nvSpPr>
          <p:cNvPr id="300037" name="Line 5"/>
          <p:cNvSpPr>
            <a:spLocks noChangeShapeType="1"/>
          </p:cNvSpPr>
          <p:nvPr/>
        </p:nvSpPr>
        <p:spPr bwMode="auto">
          <a:xfrm flipV="1">
            <a:off x="4038600" y="4800600"/>
            <a:ext cx="304800" cy="9429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0038" name="Line 6"/>
          <p:cNvSpPr>
            <a:spLocks noChangeShapeType="1"/>
          </p:cNvSpPr>
          <p:nvPr/>
        </p:nvSpPr>
        <p:spPr bwMode="auto">
          <a:xfrm flipV="1">
            <a:off x="1962150" y="1495425"/>
            <a:ext cx="5524500" cy="4572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0039" name="Line 7"/>
          <p:cNvSpPr>
            <a:spLocks noChangeShapeType="1"/>
          </p:cNvSpPr>
          <p:nvPr/>
        </p:nvSpPr>
        <p:spPr bwMode="auto">
          <a:xfrm flipV="1">
            <a:off x="3552825" y="4781550"/>
            <a:ext cx="3838575" cy="13239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0040" name="Line 8"/>
          <p:cNvSpPr>
            <a:spLocks noChangeShapeType="1"/>
          </p:cNvSpPr>
          <p:nvPr/>
        </p:nvSpPr>
        <p:spPr bwMode="auto">
          <a:xfrm flipV="1">
            <a:off x="5143500" y="4848225"/>
            <a:ext cx="2409825" cy="13144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0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6" grpId="0"/>
      <p:bldP spid="300037" grpId="0" animBg="1"/>
      <p:bldP spid="300038" grpId="0" animBg="1"/>
      <p:bldP spid="300039" grpId="0" animBg="1"/>
      <p:bldP spid="3000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418FDF21-3685-41F3-B638-8D70F53C3742}" type="slidenum">
              <a:rPr lang="en-US" sz="1400"/>
              <a:pPr algn="r" eaLnBrk="0" hangingPunct="0"/>
              <a:t>17</a:t>
            </a:fld>
            <a:endParaRPr lang="en-US" sz="1400"/>
          </a:p>
        </p:txBody>
      </p:sp>
      <p:pic>
        <p:nvPicPr>
          <p:cNvPr id="302084" name="Picture 4" descr="Obdach-a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4575" y="0"/>
            <a:ext cx="6829425" cy="6900863"/>
          </a:xfrm>
          <a:prstGeom prst="rect">
            <a:avLst/>
          </a:prstGeom>
          <a:noFill/>
        </p:spPr>
      </p:pic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136525" y="1622425"/>
            <a:ext cx="222689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Page from old</a:t>
            </a:r>
          </a:p>
          <a:p>
            <a:r>
              <a:rPr lang="de-DE" dirty="0"/>
              <a:t>book on a </a:t>
            </a:r>
          </a:p>
          <a:p>
            <a:r>
              <a:rPr lang="de-DE" dirty="0"/>
              <a:t>village Obdach.</a:t>
            </a:r>
          </a:p>
          <a:p>
            <a:r>
              <a:rPr lang="de-DE" dirty="0"/>
              <a:t>Clicking here</a:t>
            </a:r>
          </a:p>
          <a:p>
            <a:r>
              <a:rPr lang="de-DE" dirty="0"/>
              <a:t>gives panoramic</a:t>
            </a:r>
          </a:p>
          <a:p>
            <a:r>
              <a:rPr lang="de-DE" dirty="0"/>
              <a:t>view in our days</a:t>
            </a:r>
          </a:p>
          <a:p>
            <a:r>
              <a:rPr lang="de-DE" dirty="0"/>
              <a:t>(next page)</a:t>
            </a:r>
          </a:p>
        </p:txBody>
      </p:sp>
      <p:sp>
        <p:nvSpPr>
          <p:cNvPr id="302086" name="Line 6"/>
          <p:cNvSpPr>
            <a:spLocks noChangeShapeType="1"/>
          </p:cNvSpPr>
          <p:nvPr/>
        </p:nvSpPr>
        <p:spPr bwMode="auto">
          <a:xfrm>
            <a:off x="1866900" y="2981325"/>
            <a:ext cx="771525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621C1D7-DC53-4FB4-A642-C0FA073C95BD}" type="slidenum">
              <a:rPr lang="en-US" sz="1400"/>
              <a:pPr algn="r" eaLnBrk="0" hangingPunct="0"/>
              <a:t>18</a:t>
            </a:fld>
            <a:endParaRPr lang="en-US" sz="1400"/>
          </a:p>
        </p:txBody>
      </p:sp>
      <p:pic>
        <p:nvPicPr>
          <p:cNvPr id="306179" name="Picture 3" descr="Obdach-Panor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84238"/>
            <a:ext cx="9144000" cy="5973762"/>
          </a:xfrm>
          <a:prstGeom prst="rect">
            <a:avLst/>
          </a:prstGeom>
          <a:noFill/>
        </p:spPr>
      </p:pic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241300" y="222250"/>
            <a:ext cx="7298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Of Course, Panoramic Pictures, Zoomable, </a:t>
            </a:r>
            <a:r>
              <a:rPr lang="de-DE"/>
              <a:t>and Movable</a:t>
            </a:r>
            <a:endParaRPr lang="de-DE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2CD70A3-373D-49B9-91DA-648A46F251B1}" type="slidenum">
              <a:rPr lang="en-US" sz="1400"/>
              <a:pPr algn="r" eaLnBrk="0" hangingPunct="0"/>
              <a:t>19</a:t>
            </a:fld>
            <a:endParaRPr lang="en-US" sz="1400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0" y="66675"/>
            <a:ext cx="8616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dirty="0"/>
              <a:t>Of Course Heritage Forums Must Also Contain: Videoclips</a:t>
            </a:r>
            <a:endParaRPr lang="de-DE" dirty="0"/>
          </a:p>
        </p:txBody>
      </p:sp>
      <p:pic>
        <p:nvPicPr>
          <p:cNvPr id="312324" name="Picture 4" descr="O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788"/>
            <a:ext cx="3790950" cy="3000375"/>
          </a:xfrm>
          <a:prstGeom prst="rect">
            <a:avLst/>
          </a:prstGeom>
          <a:noFill/>
        </p:spPr>
      </p:pic>
      <p:pic>
        <p:nvPicPr>
          <p:cNvPr id="312325" name="Picture 5" descr="O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525" y="585788"/>
            <a:ext cx="3800475" cy="3000375"/>
          </a:xfrm>
          <a:prstGeom prst="rect">
            <a:avLst/>
          </a:prstGeom>
          <a:noFill/>
        </p:spPr>
      </p:pic>
      <p:pic>
        <p:nvPicPr>
          <p:cNvPr id="312326" name="Picture 6" descr="VO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0038"/>
            <a:ext cx="3151188" cy="2114550"/>
          </a:xfrm>
          <a:prstGeom prst="rect">
            <a:avLst/>
          </a:prstGeom>
          <a:noFill/>
        </p:spPr>
      </p:pic>
      <p:pic>
        <p:nvPicPr>
          <p:cNvPr id="312327" name="Picture 7" descr="VO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2300" y="4167188"/>
            <a:ext cx="3014663" cy="2085975"/>
          </a:xfrm>
          <a:prstGeom prst="rect">
            <a:avLst/>
          </a:prstGeom>
          <a:noFill/>
        </p:spPr>
      </p:pic>
      <p:pic>
        <p:nvPicPr>
          <p:cNvPr id="312328" name="Picture 8" descr="VO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9350" y="4186238"/>
            <a:ext cx="2914650" cy="2057400"/>
          </a:xfrm>
          <a:prstGeom prst="rect">
            <a:avLst/>
          </a:prstGeom>
          <a:noFill/>
        </p:spPr>
      </p:pic>
      <p:sp>
        <p:nvSpPr>
          <p:cNvPr id="312329" name="Text Box 9"/>
          <p:cNvSpPr txBox="1">
            <a:spLocks noChangeArrowheads="1"/>
          </p:cNvSpPr>
          <p:nvPr/>
        </p:nvSpPr>
        <p:spPr bwMode="auto">
          <a:xfrm>
            <a:off x="0" y="6280150"/>
            <a:ext cx="9093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(Examples taken from the heritage server called www.austria-forum.org)</a:t>
            </a:r>
          </a:p>
        </p:txBody>
      </p:sp>
      <p:sp>
        <p:nvSpPr>
          <p:cNvPr id="312330" name="Text Box 10"/>
          <p:cNvSpPr txBox="1">
            <a:spLocks noChangeArrowheads="1"/>
          </p:cNvSpPr>
          <p:nvPr/>
        </p:nvSpPr>
        <p:spPr bwMode="auto">
          <a:xfrm>
            <a:off x="3870325" y="698500"/>
            <a:ext cx="1284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Farmer‘s</a:t>
            </a:r>
            <a:br>
              <a:rPr lang="de-DE"/>
            </a:br>
            <a:r>
              <a:rPr lang="de-DE"/>
              <a:t>Market</a:t>
            </a:r>
          </a:p>
        </p:txBody>
      </p:sp>
      <p:sp>
        <p:nvSpPr>
          <p:cNvPr id="312331" name="Text Box 11"/>
          <p:cNvSpPr txBox="1">
            <a:spLocks noChangeArrowheads="1"/>
          </p:cNvSpPr>
          <p:nvPr/>
        </p:nvSpPr>
        <p:spPr bwMode="auto">
          <a:xfrm>
            <a:off x="3898900" y="2098675"/>
            <a:ext cx="13096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Famous </a:t>
            </a:r>
          </a:p>
          <a:p>
            <a:r>
              <a:rPr lang="de-DE"/>
              <a:t>person in</a:t>
            </a:r>
          </a:p>
          <a:p>
            <a:r>
              <a:rPr lang="de-DE"/>
              <a:t>1932</a:t>
            </a:r>
          </a:p>
        </p:txBody>
      </p:sp>
      <p:sp>
        <p:nvSpPr>
          <p:cNvPr id="312332" name="Text Box 12"/>
          <p:cNvSpPr txBox="1">
            <a:spLocks noChangeArrowheads="1"/>
          </p:cNvSpPr>
          <p:nvPr/>
        </p:nvSpPr>
        <p:spPr bwMode="auto">
          <a:xfrm>
            <a:off x="184150" y="3603625"/>
            <a:ext cx="785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Changing from horse-railway to motorized railway cars (1914)</a:t>
            </a:r>
          </a:p>
        </p:txBody>
      </p:sp>
      <p:sp>
        <p:nvSpPr>
          <p:cNvPr id="312333" name="Line 13"/>
          <p:cNvSpPr>
            <a:spLocks noChangeShapeType="1"/>
          </p:cNvSpPr>
          <p:nvPr/>
        </p:nvSpPr>
        <p:spPr bwMode="auto">
          <a:xfrm flipH="1">
            <a:off x="3933825" y="1571625"/>
            <a:ext cx="828675" cy="95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2334" name="Line 14"/>
          <p:cNvSpPr>
            <a:spLocks noChangeShapeType="1"/>
          </p:cNvSpPr>
          <p:nvPr/>
        </p:nvSpPr>
        <p:spPr bwMode="auto">
          <a:xfrm flipV="1">
            <a:off x="4686300" y="2781300"/>
            <a:ext cx="819150" cy="285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2335" name="Line 15"/>
          <p:cNvSpPr>
            <a:spLocks noChangeShapeType="1"/>
          </p:cNvSpPr>
          <p:nvPr/>
        </p:nvSpPr>
        <p:spPr bwMode="auto">
          <a:xfrm>
            <a:off x="8067675" y="3905250"/>
            <a:ext cx="0" cy="6477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35731E-CD4B-423D-B039-8FD012FC3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DD56F8-6F37-46E1-B0A0-F464EF1FF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2</a:t>
            </a:fld>
            <a:r>
              <a:rPr lang="en-US"/>
              <a:t>/40</a:t>
            </a:r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5A36F3D-601E-4033-898F-157518E4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6827" y="-51388"/>
            <a:ext cx="9423209" cy="69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282"/>
      </p:ext>
    </p:extLst>
  </p:cSld>
  <p:clrMapOvr>
    <a:masterClrMapping/>
  </p:clrMapOvr>
  <p:transition advClick="0" advTm="2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B9234C5-932D-4C9F-9EE8-4D5425F87AD8}" type="slidenum">
              <a:rPr lang="en-US" sz="1400" smtClean="0"/>
              <a:pPr algn="r" eaLnBrk="0" hangingPunct="0"/>
              <a:t>20</a:t>
            </a:fld>
            <a:r>
              <a:rPr lang="en-US" sz="1400" dirty="0"/>
              <a:t>/40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80975" y="133350"/>
            <a:ext cx="8362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200" dirty="0"/>
              <a:t>Of Course Heritage Forums Must Also Contain:</a:t>
            </a:r>
            <a:endParaRPr lang="de-DE" dirty="0"/>
          </a:p>
          <a:p>
            <a:r>
              <a:rPr lang="de-DE" sz="3200" dirty="0"/>
              <a:t>Samples of Music</a:t>
            </a:r>
          </a:p>
          <a:p>
            <a:endParaRPr lang="de-DE" dirty="0"/>
          </a:p>
        </p:txBody>
      </p:sp>
      <p:pic>
        <p:nvPicPr>
          <p:cNvPr id="314372" name="Picture 4" descr="Brue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2338" y="1581150"/>
            <a:ext cx="3190875" cy="952500"/>
          </a:xfrm>
          <a:prstGeom prst="rect">
            <a:avLst/>
          </a:prstGeom>
          <a:noFill/>
        </p:spPr>
      </p:pic>
      <p:pic>
        <p:nvPicPr>
          <p:cNvPr id="314373" name="Picture 5" descr="Musik Koll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" y="2728913"/>
            <a:ext cx="8705850" cy="1666875"/>
          </a:xfrm>
          <a:prstGeom prst="rect">
            <a:avLst/>
          </a:prstGeom>
          <a:noFill/>
        </p:spPr>
      </p:pic>
      <p:pic>
        <p:nvPicPr>
          <p:cNvPr id="314374" name="Picture 6" descr="Musik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63" y="4695825"/>
            <a:ext cx="4981575" cy="1657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0BE2519-A7A0-4BB3-ACBE-D0628CC49983}" type="slidenum">
              <a:rPr lang="en-US" sz="1400" smtClean="0"/>
              <a:pPr algn="r" eaLnBrk="0" hangingPunct="0"/>
              <a:t>21</a:t>
            </a:fld>
            <a:r>
              <a:rPr lang="en-US" sz="1400" dirty="0"/>
              <a:t>/40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219337" y="209550"/>
            <a:ext cx="81232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dirty="0"/>
              <a:t>Of Course Heritage Forums Must Also Contain:</a:t>
            </a:r>
          </a:p>
          <a:p>
            <a:r>
              <a:rPr lang="de-DE" sz="3200" dirty="0"/>
              <a:t>Zooming of Pictures </a:t>
            </a:r>
          </a:p>
        </p:txBody>
      </p:sp>
      <p:pic>
        <p:nvPicPr>
          <p:cNvPr id="316420" name="Picture 4" descr="Koenigsk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9774" y="930275"/>
            <a:ext cx="4198248" cy="5554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286E0F39-72D0-422C-B2DE-894A0E5753B8}" type="slidenum">
              <a:rPr lang="en-US" sz="1400"/>
              <a:pPr algn="r" eaLnBrk="0" hangingPunct="0"/>
              <a:t>22</a:t>
            </a:fld>
            <a:endParaRPr lang="en-US" sz="1400"/>
          </a:p>
        </p:txBody>
      </p:sp>
      <p:pic>
        <p:nvPicPr>
          <p:cNvPr id="318467" name="Picture 3" descr="Koenigskerzenwes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5888" y="-26988"/>
            <a:ext cx="9375776" cy="6911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0FA56FD-8C87-4659-BB13-05F1D1614EF0}" type="slidenum">
              <a:rPr lang="en-US" sz="1400" smtClean="0"/>
              <a:pPr algn="r" eaLnBrk="0" hangingPunct="0"/>
              <a:t>23</a:t>
            </a:fld>
            <a:r>
              <a:rPr lang="en-US" sz="1400" dirty="0"/>
              <a:t>/40</a:t>
            </a: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193675" y="447675"/>
            <a:ext cx="60017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dirty="0"/>
              <a:t>Fori Worldwide, Fully Operational:</a:t>
            </a:r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857249" y="1495425"/>
            <a:ext cx="828675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>
              <a:buAutoNum type="arabicParenBoth"/>
            </a:pPr>
            <a:r>
              <a:rPr lang="de-DE" sz="2800" dirty="0"/>
              <a:t>Academia Europaea, fully operational!</a:t>
            </a:r>
          </a:p>
          <a:p>
            <a:r>
              <a:rPr lang="de-DE" sz="2800" dirty="0"/>
              <a:t>(2) Austria, fully operational, national!</a:t>
            </a:r>
          </a:p>
          <a:p>
            <a:r>
              <a:rPr lang="de-DE" sz="2800" dirty="0"/>
              <a:t>(3) Serbia, fully operational, national!</a:t>
            </a:r>
          </a:p>
          <a:p>
            <a:r>
              <a:rPr lang="de-DE" sz="2800" dirty="0"/>
              <a:t>(4) England, institutional</a:t>
            </a:r>
          </a:p>
          <a:p>
            <a:r>
              <a:rPr lang="de-DE" sz="2800" dirty="0"/>
              <a:t>(5) Germany, institutional</a:t>
            </a:r>
          </a:p>
          <a:p>
            <a:r>
              <a:rPr lang="de-DE" sz="2800" dirty="0"/>
              <a:t>(6) Italy, institutional</a:t>
            </a:r>
          </a:p>
          <a:p>
            <a:r>
              <a:rPr lang="de-DE" sz="2800" dirty="0"/>
              <a:t>(7) Spain, institutional</a:t>
            </a:r>
          </a:p>
          <a:p>
            <a:r>
              <a:rPr lang="de-DE" sz="2800" dirty="0"/>
              <a:t>(8) France, institutional</a:t>
            </a:r>
          </a:p>
          <a:p>
            <a:r>
              <a:rPr lang="de-DE" sz="2800" dirty="0"/>
              <a:t>(9) Slovenia, institutional</a:t>
            </a:r>
          </a:p>
          <a:p>
            <a:r>
              <a:rPr lang="de-DE" sz="2800" dirty="0"/>
              <a:t>(10) Montenegro, in works</a:t>
            </a:r>
          </a:p>
        </p:txBody>
      </p:sp>
      <p:pic>
        <p:nvPicPr>
          <p:cNvPr id="337922" name="Picture 2" descr="D:\1nenad\serb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69" y="2449189"/>
            <a:ext cx="554389" cy="368165"/>
          </a:xfrm>
          <a:prstGeom prst="rect">
            <a:avLst/>
          </a:prstGeom>
          <a:noFill/>
        </p:spPr>
      </p:pic>
      <p:pic>
        <p:nvPicPr>
          <p:cNvPr id="337923" name="Picture 3" descr="D:\1nenad\slovani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3" y="5016763"/>
            <a:ext cx="552449" cy="375747"/>
          </a:xfrm>
          <a:prstGeom prst="rect">
            <a:avLst/>
          </a:prstGeom>
          <a:noFill/>
        </p:spPr>
      </p:pic>
      <p:pic>
        <p:nvPicPr>
          <p:cNvPr id="337924" name="Picture 4" descr="D:\1nenad\spai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4" y="4155283"/>
            <a:ext cx="546331" cy="363559"/>
          </a:xfrm>
          <a:prstGeom prst="rect">
            <a:avLst/>
          </a:prstGeom>
          <a:noFill/>
        </p:spPr>
      </p:pic>
      <p:pic>
        <p:nvPicPr>
          <p:cNvPr id="337925" name="Picture 5" descr="D:\1nenad\montenegro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03" y="5460206"/>
            <a:ext cx="565386" cy="376238"/>
          </a:xfrm>
          <a:prstGeom prst="rect">
            <a:avLst/>
          </a:prstGeom>
          <a:noFill/>
        </p:spPr>
      </p:pic>
      <p:pic>
        <p:nvPicPr>
          <p:cNvPr id="337926" name="Picture 6" descr="D:\1nenad\italy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4" y="3731420"/>
            <a:ext cx="549669" cy="373856"/>
          </a:xfrm>
          <a:prstGeom prst="rect">
            <a:avLst/>
          </a:prstGeom>
          <a:noFill/>
        </p:spPr>
      </p:pic>
      <p:pic>
        <p:nvPicPr>
          <p:cNvPr id="337927" name="Picture 7" descr="D:\1nenad\england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9569" y="2886075"/>
            <a:ext cx="543129" cy="381001"/>
          </a:xfrm>
          <a:prstGeom prst="rect">
            <a:avLst/>
          </a:prstGeom>
          <a:noFill/>
        </p:spPr>
      </p:pic>
      <p:pic>
        <p:nvPicPr>
          <p:cNvPr id="337929" name="Picture 9" descr="D:\1nenad\holland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124" y="4588042"/>
            <a:ext cx="540544" cy="362993"/>
          </a:xfrm>
          <a:prstGeom prst="rect">
            <a:avLst/>
          </a:prstGeom>
          <a:noFill/>
        </p:spPr>
      </p:pic>
      <p:pic>
        <p:nvPicPr>
          <p:cNvPr id="337930" name="Picture 10" descr="D:\1nenad\eu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5" y="1619250"/>
            <a:ext cx="552450" cy="365592"/>
          </a:xfrm>
          <a:prstGeom prst="rect">
            <a:avLst/>
          </a:prstGeom>
          <a:noFill/>
        </p:spPr>
      </p:pic>
      <p:pic>
        <p:nvPicPr>
          <p:cNvPr id="15" name="Picture 11" descr="D:\1nenad\germany.jpeg">
            <a:extLst>
              <a:ext uri="{FF2B5EF4-FFF2-40B4-BE49-F238E27FC236}">
                <a16:creationId xmlns:a16="http://schemas.microsoft.com/office/drawing/2014/main" id="{E452C47B-39BF-40FD-B2BE-6F5661EC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8521" y="3317422"/>
            <a:ext cx="539750" cy="32146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E55C44-6F88-4C9D-85DC-36121E2A37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4" y="2027810"/>
            <a:ext cx="552665" cy="3444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DDD30B-CCD6-406B-8B73-66FB99D171C1}"/>
              </a:ext>
            </a:extLst>
          </p:cNvPr>
          <p:cNvSpPr txBox="1"/>
          <p:nvPr/>
        </p:nvSpPr>
        <p:spPr>
          <a:xfrm>
            <a:off x="923924" y="6017567"/>
            <a:ext cx="676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rgbClr val="FF0000"/>
                </a:solidFill>
              </a:rPr>
              <a:t>Also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sr-Latn-R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Pakistan, Bangladesh, Malesia, Indonesia</a:t>
            </a:r>
            <a:endParaRPr lang="sr-Latn-R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24</a:t>
            </a:fld>
            <a:r>
              <a:rPr lang="en-US" dirty="0"/>
              <a:t>/40</a:t>
            </a:r>
          </a:p>
        </p:txBody>
      </p:sp>
      <p:pic>
        <p:nvPicPr>
          <p:cNvPr id="335874" name="Picture 2" descr="D:\1nenad\serbiaForu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9575" y="752475"/>
            <a:ext cx="9971171" cy="55721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166CD7-4564-4BAD-A94C-F7158540F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9CFBC-9DF7-4022-96DA-FFF74A838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25</a:t>
            </a:fld>
            <a:r>
              <a:rPr lang="en-US"/>
              <a:t>/40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6F3D9-5F34-4ACC-8B71-A61E25E99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42" y="0"/>
            <a:ext cx="7848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0465"/>
      </p:ext>
    </p:extLst>
  </p:cSld>
  <p:clrMapOvr>
    <a:masterClrMapping/>
  </p:clrMapOvr>
  <p:transition advClick="0" advTm="2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0FA56FD-8C87-4659-BB13-05F1D1614EF0}" type="slidenum">
              <a:rPr lang="en-US" sz="1400" smtClean="0"/>
              <a:pPr algn="r" eaLnBrk="0" hangingPunct="0"/>
              <a:t>26</a:t>
            </a:fld>
            <a:r>
              <a:rPr lang="en-US" sz="1400" dirty="0"/>
              <a:t>/40</a:t>
            </a: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193675" y="285750"/>
            <a:ext cx="43893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dirty="0"/>
              <a:t>Axioms of Serbia Forum:</a:t>
            </a:r>
          </a:p>
          <a:p>
            <a:endParaRPr lang="de-DE" sz="3200" dirty="0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174913" y="1731529"/>
            <a:ext cx="872490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8000" dirty="0"/>
              <a:t>Secondary</a:t>
            </a:r>
          </a:p>
          <a:p>
            <a:endParaRPr lang="de-DE" sz="8000" dirty="0"/>
          </a:p>
          <a:p>
            <a:r>
              <a:rPr lang="de-DE" sz="8000" dirty="0"/>
              <a:t>Primary</a:t>
            </a:r>
            <a:endParaRPr lang="de-DE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0FA56FD-8C87-4659-BB13-05F1D1614EF0}" type="slidenum">
              <a:rPr lang="en-US" sz="1400" smtClean="0"/>
              <a:pPr algn="r" eaLnBrk="0" hangingPunct="0"/>
              <a:t>27</a:t>
            </a:fld>
            <a:r>
              <a:rPr lang="en-US" sz="1400" dirty="0"/>
              <a:t>/40</a:t>
            </a: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193675" y="285750"/>
            <a:ext cx="814934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dirty="0"/>
              <a:t>Secondary Axioms of Serbia Forum:</a:t>
            </a:r>
          </a:p>
          <a:p>
            <a:r>
              <a:rPr lang="de-DE" sz="3200" dirty="0"/>
              <a:t>Temporary Differences Compared to Wikipedia!</a:t>
            </a:r>
          </a:p>
          <a:p>
            <a:r>
              <a:rPr lang="de-DE" sz="3200" dirty="0">
                <a:solidFill>
                  <a:srgbClr val="FF0000"/>
                </a:solidFill>
              </a:rPr>
              <a:t> </a:t>
            </a:r>
            <a:br>
              <a:rPr lang="de-DE" sz="3200" dirty="0">
                <a:solidFill>
                  <a:srgbClr val="FF0000"/>
                </a:solidFill>
              </a:rPr>
            </a:br>
            <a:r>
              <a:rPr lang="de-DE" sz="3200" dirty="0">
                <a:solidFill>
                  <a:srgbClr val="FF0000"/>
                </a:solidFill>
              </a:rPr>
              <a:t>May disappear over time!</a:t>
            </a:r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247649" y="1679575"/>
            <a:ext cx="872490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(1) Semantic search </a:t>
            </a:r>
          </a:p>
          <a:p>
            <a:r>
              <a:rPr lang="de-DE" sz="2800" dirty="0"/>
              <a:t>(2) Author visibility</a:t>
            </a:r>
          </a:p>
          <a:p>
            <a:r>
              <a:rPr lang="de-DE" sz="2800" dirty="0"/>
              <a:t>(3) Evolution tracking</a:t>
            </a:r>
          </a:p>
          <a:p>
            <a:r>
              <a:rPr lang="de-DE" sz="2800" dirty="0"/>
              <a:t>(4) Original commodities</a:t>
            </a:r>
          </a:p>
          <a:p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0FA56FD-8C87-4659-BB13-05F1D1614EF0}" type="slidenum">
              <a:rPr lang="en-US" sz="1400" smtClean="0"/>
              <a:pPr algn="r" eaLnBrk="0" hangingPunct="0"/>
              <a:t>28</a:t>
            </a:fld>
            <a:r>
              <a:rPr lang="en-US" sz="1400" dirty="0"/>
              <a:t>/40</a:t>
            </a: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193675" y="0"/>
            <a:ext cx="786967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200" dirty="0"/>
              <a:t>Primary Axioms of Serbia Forum: </a:t>
            </a:r>
            <a:br>
              <a:rPr lang="de-DE" sz="3200" dirty="0"/>
            </a:br>
            <a:r>
              <a:rPr lang="de-DE" sz="3200" dirty="0"/>
              <a:t>Essential Differences Compared to Wikipedia!</a:t>
            </a:r>
          </a:p>
          <a:p>
            <a:r>
              <a:rPr lang="de-DE" sz="3200" dirty="0">
                <a:solidFill>
                  <a:srgbClr val="FF0000"/>
                </a:solidFill>
              </a:rPr>
              <a:t>Will stay forever!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207821" y="1378236"/>
            <a:ext cx="871797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 sz="2800" dirty="0"/>
          </a:p>
          <a:p>
            <a:r>
              <a:rPr lang="de-DE" sz="2800" dirty="0"/>
              <a:t>(1) National heritage owned by national institutions, </a:t>
            </a:r>
            <a:br>
              <a:rPr lang="de-DE" sz="2800" dirty="0"/>
            </a:br>
            <a:r>
              <a:rPr lang="de-DE" sz="2800" dirty="0"/>
              <a:t>      exposed by servers under control of these institutions!</a:t>
            </a:r>
          </a:p>
          <a:p>
            <a:endParaRPr lang="de-DE" sz="2800" dirty="0"/>
          </a:p>
          <a:p>
            <a:r>
              <a:rPr lang="de-DE" sz="2800" dirty="0"/>
              <a:t>(2) National heritage falls into a number of </a:t>
            </a:r>
            <a:br>
              <a:rPr lang="de-DE" sz="2800" dirty="0"/>
            </a:br>
            <a:r>
              <a:rPr lang="de-DE" sz="2800" dirty="0"/>
              <a:t>      different legal regulatories, not only CC!</a:t>
            </a:r>
          </a:p>
          <a:p>
            <a:endParaRPr lang="de-DE" sz="2800" dirty="0"/>
          </a:p>
          <a:p>
            <a:r>
              <a:rPr lang="de-DE" sz="2800" dirty="0"/>
              <a:t>(3) Stress on quality and ranking, </a:t>
            </a:r>
          </a:p>
          <a:p>
            <a:r>
              <a:rPr lang="de-DE" sz="2800" dirty="0"/>
              <a:t>      not quantity and chaos!</a:t>
            </a:r>
          </a:p>
          <a:p>
            <a:endParaRPr lang="de-DE" sz="2800" dirty="0"/>
          </a:p>
          <a:p>
            <a:r>
              <a:rPr lang="de-DE" sz="2800" dirty="0"/>
              <a:t>(4) Possible semantic culture-oriented translation </a:t>
            </a:r>
            <a:br>
              <a:rPr lang="de-DE" sz="2800" dirty="0"/>
            </a:br>
            <a:r>
              <a:rPr lang="de-DE" sz="2800" dirty="0"/>
              <a:t>      into a number of relevant foreign languages!</a:t>
            </a:r>
          </a:p>
          <a:p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02FB42-B49A-4954-A1A2-A015B03E4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20" y="1922142"/>
            <a:ext cx="3139580" cy="30978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2F991-2759-4D4F-9C5E-AB136AB4A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7C854-E9C9-46A3-8134-1A7C880B7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29</a:t>
            </a:fld>
            <a:r>
              <a:rPr lang="en-US" dirty="0"/>
              <a:t>/40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CDB46B2-58ED-4339-AB3E-C26A03DD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84558"/>
            <a:ext cx="78696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200" dirty="0"/>
              <a:t>Heritage Mining: Four Example Cases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A4DB078-3B94-4023-957D-1408E1F35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30" y="953577"/>
            <a:ext cx="871797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/>
              <a:t>Examples are only illustrative, to set ground</a:t>
            </a:r>
            <a:br>
              <a:rPr lang="de-DE" dirty="0"/>
            </a:br>
            <a:r>
              <a:rPr lang="de-DE" dirty="0"/>
              <a:t>for a rigorous statistically proven scientific analysis.</a:t>
            </a:r>
          </a:p>
          <a:p>
            <a:endParaRPr lang="de-DE" dirty="0"/>
          </a:p>
          <a:p>
            <a:r>
              <a:rPr lang="de-DE" dirty="0"/>
              <a:t>(1) 11 (5, 6, 7, 11)</a:t>
            </a:r>
          </a:p>
          <a:p>
            <a:endParaRPr lang="de-DE" dirty="0"/>
          </a:p>
          <a:p>
            <a:r>
              <a:rPr lang="de-DE" dirty="0"/>
              <a:t>(2) 27 (1804, 1831, 1858, 1885, 1912, 1939, 1966, 1993, 2020, 2047)</a:t>
            </a:r>
          </a:p>
          <a:p>
            <a:endParaRPr lang="de-DE" dirty="0"/>
          </a:p>
          <a:p>
            <a:r>
              <a:rPr lang="de-DE" dirty="0"/>
              <a:t>(3) 72</a:t>
            </a:r>
          </a:p>
          <a:p>
            <a:endParaRPr lang="de-DE" dirty="0"/>
          </a:p>
          <a:p>
            <a:r>
              <a:rPr lang="de-DE" dirty="0"/>
              <a:t>(4) 612</a:t>
            </a:r>
          </a:p>
          <a:p>
            <a:endParaRPr lang="de-DE" dirty="0"/>
          </a:p>
          <a:p>
            <a:r>
              <a:rPr lang="en-US" dirty="0"/>
              <a:t>Condition: Based on data with time-related and space-related labels!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New editions: NID + </a:t>
            </a:r>
            <a:r>
              <a:rPr lang="en-US" dirty="0" err="1">
                <a:solidFill>
                  <a:srgbClr val="FF0000"/>
                </a:solidFill>
              </a:rPr>
              <a:t>ChatGPT</a:t>
            </a:r>
            <a:r>
              <a:rPr lang="en-US" dirty="0">
                <a:solidFill>
                  <a:srgbClr val="FF0000"/>
                </a:solidFill>
              </a:rPr>
              <a:t>(NID)</a:t>
            </a:r>
          </a:p>
        </p:txBody>
      </p:sp>
    </p:spTree>
    <p:extLst>
      <p:ext uri="{BB962C8B-B14F-4D97-AF65-F5344CB8AC3E}">
        <p14:creationId xmlns:p14="http://schemas.microsoft.com/office/powerpoint/2010/main" val="3426630816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1BC49-293A-4397-B49A-228853A12B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</a:t>
            </a:fld>
            <a:r>
              <a:rPr lang="en-US" dirty="0"/>
              <a:t>/40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D5FE6CB-494F-415E-BD75-8E5674293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99" y="187034"/>
            <a:ext cx="8474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600" dirty="0"/>
              <a:t>Effective Scientific Dialogue Prerequisites: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228D52E-ADEC-4CEF-8B3F-2DB02D9C0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48" y="1095409"/>
            <a:ext cx="84495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AutoNum type="arabicParenBoth"/>
            </a:pPr>
            <a:r>
              <a:rPr lang="de-DE" sz="3600" dirty="0"/>
              <a:t> Reliable database</a:t>
            </a:r>
          </a:p>
          <a:p>
            <a:pPr marL="457200" indent="-457200">
              <a:buAutoNum type="arabicParenBoth"/>
            </a:pPr>
            <a:r>
              <a:rPr lang="de-DE" sz="3600" dirty="0"/>
              <a:t> Effective interface for cultural heritage</a:t>
            </a:r>
          </a:p>
          <a:p>
            <a:pPr marL="457200" indent="-457200">
              <a:buAutoNum type="arabicParenBoth"/>
            </a:pPr>
            <a:r>
              <a:rPr lang="de-DE" sz="3600" dirty="0"/>
              <a:t> Data mining and data analytics</a:t>
            </a:r>
          </a:p>
          <a:p>
            <a:pPr marL="457200" indent="-457200">
              <a:buAutoNum type="arabicParenBoth"/>
            </a:pPr>
            <a:r>
              <a:rPr lang="de-DE" sz="3600" dirty="0"/>
              <a:t> Intelligent Q&amp;A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1AE3-DB97-4678-8950-D11F2B71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65" y="3665778"/>
            <a:ext cx="4743508" cy="29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5939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2F991-2759-4D4F-9C5E-AB136AB4A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7C854-E9C9-46A3-8134-1A7C880B7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30</a:t>
            </a:fld>
            <a:r>
              <a:rPr lang="en-US" dirty="0"/>
              <a:t>/40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CDB46B2-58ED-4339-AB3E-C26A03DD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4" y="425858"/>
            <a:ext cx="895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600" dirty="0"/>
              <a:t>Layers of Heritage Include Family Heritage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8EC12-835F-45D5-A404-988F466D1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6" y="1397000"/>
            <a:ext cx="3212511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07ACD-AF17-4824-A5A8-5BA1733DF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240782"/>
            <a:ext cx="4288753" cy="288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83052"/>
      </p:ext>
    </p:extLst>
  </p:cSld>
  <p:clrMapOvr>
    <a:masterClrMapping/>
  </p:clrMapOvr>
  <p:transition advClick="0" advTm="2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2F991-2759-4D4F-9C5E-AB136AB4A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7C854-E9C9-46A3-8134-1A7C880B7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31</a:t>
            </a:fld>
            <a:r>
              <a:rPr lang="en-US" dirty="0"/>
              <a:t>/40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1F3094-D2E3-4795-8E27-F7F1C2280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67" y="393700"/>
            <a:ext cx="5540393" cy="56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9145"/>
      </p:ext>
    </p:extLst>
  </p:cSld>
  <p:clrMapOvr>
    <a:masterClrMapping/>
  </p:clrMapOvr>
  <p:transition advClick="0" advTm="2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2F991-2759-4D4F-9C5E-AB136AB4A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7C854-E9C9-46A3-8134-1A7C880B7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32</a:t>
            </a:fld>
            <a:r>
              <a:rPr lang="en-US" dirty="0"/>
              <a:t>/40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CDB46B2-58ED-4339-AB3E-C26A03DD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4" y="324258"/>
            <a:ext cx="9407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600" dirty="0"/>
              <a:t>Intended for the Next Generation of the Family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C7F4D-4E73-4D7D-A267-3DC392E92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35" y="1358900"/>
            <a:ext cx="3788441" cy="414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5FA15-93ED-4026-9374-F3107311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1" y="1358900"/>
            <a:ext cx="4567329" cy="414020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1DA23557-9B16-41A4-AC74-5F054C39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5696358"/>
            <a:ext cx="78696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/>
              <a:t>How to make them read?</a:t>
            </a:r>
          </a:p>
        </p:txBody>
      </p:sp>
    </p:spTree>
    <p:extLst>
      <p:ext uri="{BB962C8B-B14F-4D97-AF65-F5344CB8AC3E}">
        <p14:creationId xmlns:p14="http://schemas.microsoft.com/office/powerpoint/2010/main" val="661981536"/>
      </p:ext>
    </p:extLst>
  </p:cSld>
  <p:clrMapOvr>
    <a:masterClrMapping/>
  </p:clrMapOvr>
  <p:transition advClick="0" advTm="2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2F991-2759-4D4F-9C5E-AB136AB4A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7C854-E9C9-46A3-8134-1A7C880B7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33</a:t>
            </a:fld>
            <a:r>
              <a:rPr lang="en-US" dirty="0"/>
              <a:t>/40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CDB46B2-58ED-4339-AB3E-C26A03DD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33758"/>
            <a:ext cx="78696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4000" dirty="0"/>
              <a:t>How to Make the Next Generation</a:t>
            </a:r>
            <a:br>
              <a:rPr lang="de-DE" sz="4000" dirty="0"/>
            </a:br>
            <a:r>
              <a:rPr lang="de-DE" sz="4000" dirty="0"/>
              <a:t>to Read about Heritage?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1A0B7-53BF-4D30-AA63-DB1C77E7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76" y="1484074"/>
            <a:ext cx="4703247" cy="4109721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CCFC727A-03E6-405D-AE47-AFBB76593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4" y="5569358"/>
            <a:ext cx="8582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/>
              <a:t>A possible solution is in Google Play Store or the iPhone App Store,</a:t>
            </a:r>
            <a:br>
              <a:rPr lang="de-DE" dirty="0"/>
            </a:br>
            <a:r>
              <a:rPr lang="de-DE" dirty="0"/>
              <a:t>but only that is not enough! They have problems and need solutions!</a:t>
            </a:r>
          </a:p>
        </p:txBody>
      </p:sp>
    </p:spTree>
    <p:extLst>
      <p:ext uri="{BB962C8B-B14F-4D97-AF65-F5344CB8AC3E}">
        <p14:creationId xmlns:p14="http://schemas.microsoft.com/office/powerpoint/2010/main" val="4086324197"/>
      </p:ext>
    </p:extLst>
  </p:cSld>
  <p:clrMapOvr>
    <a:masterClrMapping/>
  </p:clrMapOvr>
  <p:transition advClick="0" advTm="2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B36309-56AF-46D5-8011-32F020B8D8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34</a:t>
            </a:fld>
            <a:r>
              <a:rPr lang="en-US"/>
              <a:t>/40</a:t>
            </a:r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BAB5BA-2FEF-4FAE-B4E9-0168B5609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4" y="184558"/>
            <a:ext cx="92043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4000" dirty="0"/>
              <a:t>The AI and NID (ChatGPT) in Action:</a:t>
            </a:r>
            <a:br>
              <a:rPr lang="de-DE" sz="4000" dirty="0"/>
            </a:br>
            <a:endParaRPr lang="de-DE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D30D0-AA1E-4142-B422-26E86FB46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2" y="1308100"/>
            <a:ext cx="2576120" cy="4505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35DBD-30AE-43E7-92BA-B24F27178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89" y="1308100"/>
            <a:ext cx="2391068" cy="4505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09209-3166-47AB-BB19-1087AF8161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308100"/>
            <a:ext cx="3532370" cy="4470400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9C03DE04-351D-4CA1-AB0C-D91E98E5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4" y="5912258"/>
            <a:ext cx="8582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dirty="0"/>
              <a:t>Questions: About a Person or About the Person‘s Opinions (Greek Wisdom)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0684121-7FC5-4A28-85F6-8164780806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388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53354"/>
      </p:ext>
    </p:extLst>
  </p:cSld>
  <p:clrMapOvr>
    <a:masterClrMapping/>
  </p:clrMapOvr>
  <p:transition advClick="0" advTm="2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2F991-2759-4D4F-9C5E-AB136AB4A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3988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Author: Veljko </a:t>
            </a:r>
            <a:r>
              <a:rPr lang="en-US" sz="1600" dirty="0" err="1"/>
              <a:t>Milutinovic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7C854-E9C9-46A3-8134-1A7C880B7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27800" y="6248400"/>
            <a:ext cx="1905000" cy="457200"/>
          </a:xfrm>
        </p:spPr>
        <p:txBody>
          <a:bodyPr/>
          <a:lstStyle/>
          <a:p>
            <a:pPr>
              <a:defRPr/>
            </a:pPr>
            <a:fld id="{1319A0DC-0497-46F5-BFCC-816A88C27272}" type="slidenum">
              <a:rPr lang="en-US" sz="1600" smtClean="0"/>
              <a:pPr>
                <a:defRPr/>
              </a:pPr>
              <a:t>35</a:t>
            </a:fld>
            <a:r>
              <a:rPr lang="en-US" sz="1600" dirty="0"/>
              <a:t>/40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CDB46B2-58ED-4339-AB3E-C26A03DD1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4" y="184558"/>
            <a:ext cx="8569325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700" dirty="0"/>
              <a:t>Guess Where Most Readers Come From?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449C7-E1D7-409A-94ED-C76147B94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8" y="1140316"/>
            <a:ext cx="3103064" cy="488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C74C5-9D7E-46C6-8DEA-ACDCBC1D9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46" y="4864876"/>
            <a:ext cx="2075385" cy="1164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4F5EA-8219-47E2-95E6-EFF47CE18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4865258"/>
            <a:ext cx="2070325" cy="1164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C78661-A931-4A66-8166-DCE0CD8FF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1" y="1140315"/>
            <a:ext cx="4352630" cy="32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51986"/>
      </p:ext>
    </p:extLst>
  </p:cSld>
  <p:clrMapOvr>
    <a:masterClrMapping/>
  </p:clrMapOvr>
  <p:transition advClick="0" advTm="2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A82E4-8ED7-438C-A6FB-19538FE47E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36</a:t>
            </a:fld>
            <a:r>
              <a:rPr lang="en-US"/>
              <a:t>/40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AFE5D-DD4F-4F88-9305-92B95FADF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6" y="2052094"/>
            <a:ext cx="3921449" cy="3511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5C418-6345-4C0B-82B9-5C8B4137F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10" y="2075639"/>
            <a:ext cx="3792979" cy="351129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E830950-66F1-4E42-80B1-29FF1E82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84558"/>
            <a:ext cx="78696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200" dirty="0"/>
              <a:t>The Next Step for AI and NID:</a:t>
            </a:r>
            <a:br>
              <a:rPr lang="de-DE" sz="3200" dirty="0"/>
            </a:br>
            <a:r>
              <a:rPr lang="de-DE" sz="3200" dirty="0"/>
              <a:t>Heritage Mining from Images or Video Clips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A993C32-4FA4-4EF4-91B6-200242A8F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388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024415"/>
      </p:ext>
    </p:extLst>
  </p:cSld>
  <p:clrMapOvr>
    <a:masterClrMapping/>
  </p:clrMapOvr>
  <p:transition advClick="0" advTm="2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C0398-BBE2-4EFC-A5D7-8E8C5B9C94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37</a:t>
            </a:fld>
            <a:r>
              <a:rPr lang="en-US"/>
              <a:t>/40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E5FD1-44F2-40F8-BF01-E568F2F2A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915136"/>
            <a:ext cx="4378326" cy="2327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C0D71-C7D9-4FCD-B24B-9D0BBC229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05" y="3384074"/>
            <a:ext cx="1905000" cy="2409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1A746-0ACC-432B-8718-FC1119753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38365"/>
            <a:ext cx="3143678" cy="2354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DA42C-E914-4B1E-AE9A-83D280F80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75" y="885060"/>
            <a:ext cx="4190441" cy="2357887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3218097D-7C41-4B13-A903-263E4CA8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184558"/>
            <a:ext cx="78696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200" dirty="0"/>
              <a:t>The Key is in BrainStorming!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66A5299-7AAF-49BB-B9DD-733099967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4" y="5810658"/>
            <a:ext cx="8582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dirty="0"/>
              <a:t>... and in Synergizing the Cultures, from Mediterranean to Planetarian,</a:t>
            </a:r>
            <a:br>
              <a:rPr lang="de-DE" sz="2000" dirty="0"/>
            </a:br>
            <a:r>
              <a:rPr lang="de-DE" sz="2000" dirty="0"/>
              <a:t>and from MIT or Harvard to Stijena Piperska and Lukavica Mountain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663843CD-3823-42B0-BA3C-1B7F8647C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388" y="64643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Author: Veljko </a:t>
            </a:r>
            <a:r>
              <a:rPr lang="en-US" dirty="0" err="1"/>
              <a:t>Milutinovic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68162"/>
      </p:ext>
    </p:extLst>
  </p:cSld>
  <p:clrMapOvr>
    <a:masterClrMapping/>
  </p:clrMapOvr>
  <p:transition advClick="0" advTm="2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0FA56FD-8C87-4659-BB13-05F1D1614EF0}" type="slidenum">
              <a:rPr lang="en-US" sz="1400"/>
              <a:pPr algn="r" eaLnBrk="0" hangingPunct="0"/>
              <a:t>38</a:t>
            </a:fld>
            <a:endParaRPr lang="en-US" sz="1400"/>
          </a:p>
        </p:txBody>
      </p:sp>
      <p:pic>
        <p:nvPicPr>
          <p:cNvPr id="331778" name="Picture 2" descr="D:\1nenad\IMG0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332802" name="Picture 2" descr="D:\1nenad\IMG0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610F312A-09E7-4626-A776-68553176BAD6}" type="slidenum">
              <a:rPr lang="en-US" sz="1400" smtClean="0"/>
              <a:pPr algn="r" eaLnBrk="0" hangingPunct="0"/>
              <a:t>4</a:t>
            </a:fld>
            <a:r>
              <a:rPr lang="en-US" sz="1400" dirty="0"/>
              <a:t>/40</a:t>
            </a: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508000" y="4953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 sz="3200"/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279399" y="187034"/>
            <a:ext cx="8474075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3200" dirty="0"/>
              <a:t>Wikipedia: </a:t>
            </a:r>
            <a:br>
              <a:rPr lang="de-DE" sz="3200" dirty="0"/>
            </a:br>
            <a:r>
              <a:rPr lang="de-DE" sz="3200" dirty="0"/>
              <a:t>A Valuable Resource to get up-to-date Information</a:t>
            </a:r>
          </a:p>
          <a:p>
            <a:endParaRPr lang="de-DE" sz="2000" dirty="0"/>
          </a:p>
          <a:p>
            <a:r>
              <a:rPr lang="de-DE" sz="3200" dirty="0"/>
              <a:t>Available in many languages:</a:t>
            </a:r>
          </a:p>
          <a:p>
            <a:r>
              <a:rPr lang="de-DE" sz="3200" dirty="0"/>
              <a:t>English: ~ 4,000.000 entries</a:t>
            </a:r>
          </a:p>
          <a:p>
            <a:r>
              <a:rPr lang="de-DE" sz="3200" dirty="0"/>
              <a:t>German: ~2,000.000 entries</a:t>
            </a:r>
          </a:p>
          <a:p>
            <a:r>
              <a:rPr lang="de-DE" sz="3200" dirty="0"/>
              <a:t>Serbian:     ~200.000 entries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289791" y="3793543"/>
            <a:ext cx="645420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dirty="0"/>
              <a:t>However, </a:t>
            </a:r>
          </a:p>
          <a:p>
            <a:r>
              <a:rPr lang="de-DE" sz="3200" dirty="0"/>
              <a:t>most entries in the Serbian Wikipedia </a:t>
            </a:r>
          </a:p>
          <a:p>
            <a:r>
              <a:rPr lang="de-DE" sz="3200" dirty="0"/>
              <a:t>do not (!) concentrate on Serbia </a:t>
            </a:r>
            <a:br>
              <a:rPr lang="de-DE" sz="3200" dirty="0"/>
            </a:br>
            <a:r>
              <a:rPr lang="de-DE" sz="3200" dirty="0"/>
              <a:t>and are quite incomplete. </a:t>
            </a:r>
          </a:p>
          <a:p>
            <a:endParaRPr lang="de-DE" sz="1600" dirty="0"/>
          </a:p>
          <a:p>
            <a:r>
              <a:rPr lang="de-DE" sz="3200" dirty="0">
                <a:solidFill>
                  <a:srgbClr val="FF0000"/>
                </a:solidFill>
              </a:rPr>
              <a:t>Our destiny must be in our hands!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333826" name="Picture 2" descr="D:\1nenad\MountLukavicaHighlights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H. Maurer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19A0DC-0497-46F5-BFCC-816A88C2727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334850" name="Picture 2" descr="D:\1nenad\IMG_3390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0100" y="0"/>
            <a:ext cx="10287000" cy="68580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238875"/>
            <a:ext cx="19191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dirty="0"/>
              <a:t>vm@etf.rs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-266700"/>
            <a:ext cx="36038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Q&amp;A</a:t>
            </a:r>
          </a:p>
        </p:txBody>
      </p:sp>
    </p:spTree>
  </p:cSld>
  <p:clrMapOvr>
    <a:masterClrMapping/>
  </p:clrMapOvr>
  <p:transition advClick="0" advTm="2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A40AB34E-A7BA-47D6-B320-7F5668EE13BC}" type="slidenum">
              <a:rPr lang="en-US" sz="1400" smtClean="0"/>
              <a:pPr algn="r" eaLnBrk="0" hangingPunct="0"/>
              <a:t>5</a:t>
            </a:fld>
            <a:r>
              <a:rPr lang="en-US" sz="1400" dirty="0"/>
              <a:t>/40</a:t>
            </a:r>
          </a:p>
        </p:txBody>
      </p:sp>
      <p:pic>
        <p:nvPicPr>
          <p:cNvPr id="138243" name="Picture 3" descr="Lon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505450"/>
          </a:xfrm>
          <a:prstGeom prst="rect">
            <a:avLst/>
          </a:prstGeom>
          <a:noFill/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0" y="5540375"/>
            <a:ext cx="89757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/>
              <a:t>The majority of topics on the Serbian Wikipedia does not deal with Serbia (like the above) and is incomplete (links missing) as the red entries show.</a:t>
            </a:r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 flipH="1" flipV="1">
            <a:off x="6200775" y="3914775"/>
            <a:ext cx="1590675" cy="2228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 flipH="1" flipV="1">
            <a:off x="1933575" y="3990975"/>
            <a:ext cx="5848350" cy="2143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8247" name="Line 7"/>
          <p:cNvSpPr>
            <a:spLocks noChangeShapeType="1"/>
          </p:cNvSpPr>
          <p:nvPr/>
        </p:nvSpPr>
        <p:spPr bwMode="auto">
          <a:xfrm flipH="1" flipV="1">
            <a:off x="4743450" y="4495800"/>
            <a:ext cx="3038475" cy="1647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8248" name="Line 8"/>
          <p:cNvSpPr>
            <a:spLocks noChangeShapeType="1"/>
          </p:cNvSpPr>
          <p:nvPr/>
        </p:nvSpPr>
        <p:spPr bwMode="auto">
          <a:xfrm flipH="1" flipV="1">
            <a:off x="5810250" y="4486275"/>
            <a:ext cx="19812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0FA56FD-8C87-4659-BB13-05F1D1614EF0}" type="slidenum">
              <a:rPr lang="en-US" sz="1400" smtClean="0"/>
              <a:pPr algn="r" eaLnBrk="0" hangingPunct="0"/>
              <a:t>6</a:t>
            </a:fld>
            <a:r>
              <a:rPr lang="en-US" sz="1400" dirty="0"/>
              <a:t>/40</a:t>
            </a:r>
          </a:p>
        </p:txBody>
      </p:sp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193675" y="285750"/>
            <a:ext cx="74671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 dirty="0"/>
              <a:t>Forum: Important Points of Heritage Servers</a:t>
            </a:r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247649" y="1357454"/>
            <a:ext cx="844954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800" dirty="0"/>
              <a:t>(1)</a:t>
            </a:r>
            <a:r>
              <a:rPr lang="de-DE" dirty="0"/>
              <a:t>  </a:t>
            </a:r>
            <a:r>
              <a:rPr lang="de-DE" sz="2800" dirty="0"/>
              <a:t>Information must be semantically searchable, </a:t>
            </a:r>
            <a:br>
              <a:rPr lang="de-DE" sz="2800" dirty="0"/>
            </a:br>
            <a:r>
              <a:rPr lang="de-DE" sz="2800" dirty="0"/>
              <a:t>       by metadata (both, in Forum, and via Google). </a:t>
            </a:r>
          </a:p>
          <a:p>
            <a:endParaRPr lang="de-DE" sz="2800" dirty="0"/>
          </a:p>
          <a:p>
            <a:r>
              <a:rPr lang="de-DE" sz="2800" dirty="0">
                <a:solidFill>
                  <a:srgbClr val="FF0000"/>
                </a:solidFill>
              </a:rPr>
              <a:t>Next page shows: </a:t>
            </a:r>
            <a:br>
              <a:rPr lang="de-DE" sz="2800" dirty="0"/>
            </a:br>
            <a:r>
              <a:rPr lang="de-DE" sz="2800" dirty="0"/>
              <a:t>We are searching for someone  </a:t>
            </a:r>
            <a:br>
              <a:rPr lang="de-DE" sz="2800" dirty="0"/>
            </a:br>
            <a:r>
              <a:rPr lang="de-DE" sz="2800" dirty="0"/>
              <a:t>whose name we don‘t know, </a:t>
            </a:r>
            <a:br>
              <a:rPr lang="de-DE" sz="2800" dirty="0"/>
            </a:br>
            <a:r>
              <a:rPr lang="de-DE" sz="2800" dirty="0"/>
              <a:t>but we know he was  born in Vienna (Wien), </a:t>
            </a:r>
            <a:br>
              <a:rPr lang="de-DE" sz="2800" dirty="0"/>
            </a:br>
            <a:r>
              <a:rPr lang="de-DE" sz="2800" dirty="0"/>
              <a:t>was working in physics (Physik),</a:t>
            </a:r>
          </a:p>
          <a:p>
            <a:r>
              <a:rPr lang="de-DE" sz="2800" dirty="0"/>
              <a:t>and  died in Italy (Italien).</a:t>
            </a:r>
          </a:p>
          <a:p>
            <a:endParaRPr lang="de-DE" sz="2800" dirty="0"/>
          </a:p>
          <a:p>
            <a:r>
              <a:rPr lang="de-DE" sz="2800" dirty="0"/>
              <a:t>The one person fitting the description, Ludwig Boltzmann, is indeed found.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B512AF7E-19A5-4199-A574-5EFFA998D261}" type="slidenum">
              <a:rPr lang="en-US" sz="1400" smtClean="0"/>
              <a:pPr algn="r" eaLnBrk="0" hangingPunct="0"/>
              <a:t>7</a:t>
            </a:fld>
            <a:r>
              <a:rPr lang="en-US" sz="1400" dirty="0"/>
              <a:t>/40</a:t>
            </a:r>
          </a:p>
        </p:txBody>
      </p:sp>
      <p:pic>
        <p:nvPicPr>
          <p:cNvPr id="240643" name="Picture 3" descr="Boltzmann-Such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430463"/>
          </a:xfrm>
          <a:prstGeom prst="rect">
            <a:avLst/>
          </a:prstGeom>
          <a:noFill/>
        </p:spPr>
      </p:pic>
      <p:pic>
        <p:nvPicPr>
          <p:cNvPr id="240644" name="Picture 4" descr="Boltzmann-Suche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43175"/>
            <a:ext cx="9144000" cy="1066800"/>
          </a:xfrm>
          <a:prstGeom prst="rect">
            <a:avLst/>
          </a:prstGeom>
          <a:noFill/>
        </p:spPr>
      </p:pic>
      <p:pic>
        <p:nvPicPr>
          <p:cNvPr id="240645" name="Picture 5" descr="Boltzmann-Beitr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62375"/>
            <a:ext cx="5346700" cy="2943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868A228A-0AED-4F0B-867B-AD06873A86D4}" type="slidenum">
              <a:rPr lang="en-US" sz="1400" smtClean="0"/>
              <a:pPr algn="r" eaLnBrk="0" hangingPunct="0"/>
              <a:t>8</a:t>
            </a:fld>
            <a:r>
              <a:rPr lang="en-US" sz="1400" dirty="0"/>
              <a:t>/40</a:t>
            </a: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193675" y="153836"/>
            <a:ext cx="85518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/>
              <a:t>(2) Author visibility: The source of the text must be always known! </a:t>
            </a:r>
          </a:p>
          <a:p>
            <a:r>
              <a:rPr lang="de-DE" dirty="0"/>
              <a:t>Either the name of the author including CV, </a:t>
            </a:r>
            <a:br>
              <a:rPr lang="de-DE" dirty="0"/>
            </a:br>
            <a:r>
              <a:rPr lang="de-DE" dirty="0"/>
              <a:t>or the book/archive it comes from!</a:t>
            </a:r>
          </a:p>
        </p:txBody>
      </p:sp>
      <p:pic>
        <p:nvPicPr>
          <p:cNvPr id="239623" name="Picture 7" descr="Austria-Brun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414597"/>
            <a:ext cx="7670800" cy="3121025"/>
          </a:xfrm>
          <a:prstGeom prst="rect">
            <a:avLst/>
          </a:prstGeom>
          <a:noFill/>
        </p:spPr>
      </p:pic>
      <p:pic>
        <p:nvPicPr>
          <p:cNvPr id="239624" name="Picture 8" descr="Di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4565793"/>
            <a:ext cx="7669212" cy="209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9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1268633B-00D1-4ADC-9628-18762608B0A1}" type="slidenum">
              <a:rPr lang="en-US" sz="1400" smtClean="0"/>
              <a:pPr algn="r" eaLnBrk="0" hangingPunct="0"/>
              <a:t>9</a:t>
            </a:fld>
            <a:r>
              <a:rPr lang="en-US" sz="1400" dirty="0"/>
              <a:t>/40</a:t>
            </a: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309563" y="723901"/>
            <a:ext cx="856138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800" dirty="0"/>
              <a:t>(3) Evolution tracking</a:t>
            </a:r>
          </a:p>
          <a:p>
            <a:endParaRPr lang="de-DE" sz="2800" dirty="0"/>
          </a:p>
          <a:p>
            <a:r>
              <a:rPr lang="de-DE" sz="2800" dirty="0"/>
              <a:t>Updating is dangerous: </a:t>
            </a:r>
          </a:p>
          <a:p>
            <a:r>
              <a:rPr lang="de-DE" sz="2800" dirty="0"/>
              <a:t>It destroys previous information and hence history. </a:t>
            </a:r>
          </a:p>
          <a:p>
            <a:endParaRPr lang="de-DE" sz="2800" dirty="0"/>
          </a:p>
          <a:p>
            <a:r>
              <a:rPr lang="de-DE" sz="2800" dirty="0"/>
              <a:t>When, e.g. an old building is „updated“ (renovated), </a:t>
            </a:r>
            <a:br>
              <a:rPr lang="de-DE" sz="2800" dirty="0"/>
            </a:br>
            <a:r>
              <a:rPr lang="de-DE" sz="2800" dirty="0"/>
              <a:t>one cannot experience what it was like before. </a:t>
            </a:r>
          </a:p>
          <a:p>
            <a:br>
              <a:rPr lang="de-DE" sz="2800" dirty="0"/>
            </a:br>
            <a:r>
              <a:rPr lang="de-DE" sz="2800" dirty="0">
                <a:solidFill>
                  <a:srgbClr val="FF0000"/>
                </a:solidFill>
              </a:rPr>
              <a:t>The same is true of information! </a:t>
            </a:r>
            <a:br>
              <a:rPr lang="de-DE" sz="2800" dirty="0"/>
            </a:br>
            <a:r>
              <a:rPr lang="de-DE" sz="2800" dirty="0"/>
              <a:t>We believe in preservation of information, </a:t>
            </a:r>
            <a:br>
              <a:rPr lang="de-DE" sz="2800" dirty="0"/>
            </a:br>
            <a:r>
              <a:rPr lang="de-DE" sz="2800" dirty="0"/>
              <a:t>allowing „time-travel“ by reading about the subject,</a:t>
            </a:r>
            <a:br>
              <a:rPr lang="de-DE" sz="2800" dirty="0"/>
            </a:br>
            <a:r>
              <a:rPr lang="de-DE" sz="2800" dirty="0"/>
              <a:t>at various points in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/>
    </p:bld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46903E"/>
        </a:dk1>
        <a:lt1>
          <a:srgbClr val="FFFFFF"/>
        </a:lt1>
        <a:dk2>
          <a:srgbClr val="000000"/>
        </a:dk2>
        <a:lt2>
          <a:srgbClr val="808080"/>
        </a:lt2>
        <a:accent1>
          <a:srgbClr val="329E68"/>
        </a:accent1>
        <a:accent2>
          <a:srgbClr val="3333CC"/>
        </a:accent2>
        <a:accent3>
          <a:srgbClr val="FFFFFF"/>
        </a:accent3>
        <a:accent4>
          <a:srgbClr val="3A7A34"/>
        </a:accent4>
        <a:accent5>
          <a:srgbClr val="ADCCB9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Office\Vorlagen\Leere Präsentation.pot</Template>
  <TotalTime>372</TotalTime>
  <Words>1181</Words>
  <Application>Microsoft Office PowerPoint</Application>
  <PresentationFormat>On-screen Show (4:3)</PresentationFormat>
  <Paragraphs>197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Times New Roman</vt:lpstr>
      <vt:lpstr>Leere Präsentation</vt:lpstr>
      <vt:lpstr>The Forum Technology and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IICM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Networked Multimedia as Tools for Eudcational Purposes</dc:title>
  <dc:creator>Lampl</dc:creator>
  <cp:lastModifiedBy>Nenad Korolija</cp:lastModifiedBy>
  <cp:revision>665</cp:revision>
  <cp:lastPrinted>2000-11-17T11:29:49Z</cp:lastPrinted>
  <dcterms:created xsi:type="dcterms:W3CDTF">2000-07-19T12:38:10Z</dcterms:created>
  <dcterms:modified xsi:type="dcterms:W3CDTF">2024-10-09T07:05:18Z</dcterms:modified>
</cp:coreProperties>
</file>