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2"/>
  </p:notesMasterIdLst>
  <p:sldIdLst>
    <p:sldId id="256" r:id="rId2"/>
    <p:sldId id="574" r:id="rId3"/>
    <p:sldId id="575" r:id="rId4"/>
    <p:sldId id="576" r:id="rId5"/>
    <p:sldId id="349" r:id="rId6"/>
    <p:sldId id="462" r:id="rId7"/>
    <p:sldId id="463" r:id="rId8"/>
    <p:sldId id="257"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8" r:id="rId37"/>
    <p:sldId id="290" r:id="rId38"/>
    <p:sldId id="293" r:id="rId39"/>
    <p:sldId id="294" r:id="rId40"/>
    <p:sldId id="295" r:id="rId41"/>
    <p:sldId id="296" r:id="rId42"/>
    <p:sldId id="297" r:id="rId43"/>
    <p:sldId id="306" r:id="rId44"/>
    <p:sldId id="307" r:id="rId45"/>
    <p:sldId id="308" r:id="rId46"/>
    <p:sldId id="309" r:id="rId47"/>
    <p:sldId id="310" r:id="rId48"/>
    <p:sldId id="321" r:id="rId49"/>
    <p:sldId id="322" r:id="rId50"/>
    <p:sldId id="323" r:id="rId51"/>
    <p:sldId id="324" r:id="rId52"/>
    <p:sldId id="325" r:id="rId53"/>
    <p:sldId id="328" r:id="rId54"/>
    <p:sldId id="329" r:id="rId55"/>
    <p:sldId id="343" r:id="rId56"/>
    <p:sldId id="555" r:id="rId57"/>
    <p:sldId id="350" r:id="rId58"/>
    <p:sldId id="351" r:id="rId59"/>
    <p:sldId id="465" r:id="rId60"/>
    <p:sldId id="359" r:id="rId61"/>
    <p:sldId id="559" r:id="rId62"/>
    <p:sldId id="560" r:id="rId63"/>
    <p:sldId id="561" r:id="rId64"/>
    <p:sldId id="563" r:id="rId65"/>
    <p:sldId id="562" r:id="rId66"/>
    <p:sldId id="411" r:id="rId67"/>
    <p:sldId id="412" r:id="rId68"/>
    <p:sldId id="413" r:id="rId69"/>
    <p:sldId id="414" r:id="rId70"/>
    <p:sldId id="415" r:id="rId71"/>
    <p:sldId id="416" r:id="rId72"/>
    <p:sldId id="584" r:id="rId73"/>
    <p:sldId id="586" r:id="rId74"/>
    <p:sldId id="585" r:id="rId75"/>
    <p:sldId id="587" r:id="rId76"/>
    <p:sldId id="588" r:id="rId77"/>
    <p:sldId id="589" r:id="rId78"/>
    <p:sldId id="590" r:id="rId79"/>
    <p:sldId id="592" r:id="rId80"/>
    <p:sldId id="591" r:id="rId81"/>
    <p:sldId id="593" r:id="rId82"/>
    <p:sldId id="596" r:id="rId83"/>
    <p:sldId id="594" r:id="rId84"/>
    <p:sldId id="417" r:id="rId85"/>
    <p:sldId id="418" r:id="rId86"/>
    <p:sldId id="419" r:id="rId87"/>
    <p:sldId id="438" r:id="rId88"/>
    <p:sldId id="447" r:id="rId89"/>
    <p:sldId id="397" r:id="rId90"/>
    <p:sldId id="470" r:id="rId91"/>
    <p:sldId id="579" r:id="rId92"/>
    <p:sldId id="407" r:id="rId93"/>
    <p:sldId id="473" r:id="rId94"/>
    <p:sldId id="474" r:id="rId95"/>
    <p:sldId id="475" r:id="rId96"/>
    <p:sldId id="476" r:id="rId97"/>
    <p:sldId id="480" r:id="rId98"/>
    <p:sldId id="482" r:id="rId99"/>
    <p:sldId id="483" r:id="rId100"/>
    <p:sldId id="503" r:id="rId101"/>
    <p:sldId id="504" r:id="rId102"/>
    <p:sldId id="514" r:id="rId103"/>
    <p:sldId id="573" r:id="rId104"/>
    <p:sldId id="581" r:id="rId105"/>
    <p:sldId id="582" r:id="rId106"/>
    <p:sldId id="583" r:id="rId107"/>
    <p:sldId id="518" r:id="rId108"/>
    <p:sldId id="546" r:id="rId109"/>
    <p:sldId id="547" r:id="rId110"/>
    <p:sldId id="548" r:id="rId111"/>
    <p:sldId id="549" r:id="rId112"/>
    <p:sldId id="550" r:id="rId113"/>
    <p:sldId id="551" r:id="rId114"/>
    <p:sldId id="580" r:id="rId115"/>
    <p:sldId id="552" r:id="rId116"/>
    <p:sldId id="553" r:id="rId117"/>
    <p:sldId id="565" r:id="rId118"/>
    <p:sldId id="554" r:id="rId119"/>
    <p:sldId id="577" r:id="rId120"/>
    <p:sldId id="566" r:id="rId12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09" autoAdjust="0"/>
    <p:restoredTop sz="94616"/>
  </p:normalViewPr>
  <p:slideViewPr>
    <p:cSldViewPr>
      <p:cViewPr varScale="1">
        <p:scale>
          <a:sx n="79" d="100"/>
          <a:sy n="79" d="100"/>
        </p:scale>
        <p:origin x="514" y="67"/>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5230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05" name="Shape 1705"/>
          <p:cNvSpPr>
            <a:spLocks noGrp="1" noRot="1" noChangeAspect="1"/>
          </p:cNvSpPr>
          <p:nvPr>
            <p:ph type="sldImg"/>
          </p:nvPr>
        </p:nvSpPr>
        <p:spPr>
          <a:xfrm>
            <a:off x="1143000" y="685800"/>
            <a:ext cx="4572000" cy="3429000"/>
          </a:xfrm>
          <a:prstGeom prst="rect">
            <a:avLst/>
          </a:prstGeom>
        </p:spPr>
        <p:txBody>
          <a:bodyPr/>
          <a:lstStyle/>
          <a:p>
            <a:endParaRPr/>
          </a:p>
        </p:txBody>
      </p:sp>
      <p:sp>
        <p:nvSpPr>
          <p:cNvPr id="1706" name="Shape 170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6" name="Shape 1826"/>
          <p:cNvSpPr>
            <a:spLocks noGrp="1" noRot="1" noChangeAspect="1"/>
          </p:cNvSpPr>
          <p:nvPr>
            <p:ph type="sldImg"/>
          </p:nvPr>
        </p:nvSpPr>
        <p:spPr>
          <a:xfrm>
            <a:off x="381000" y="685800"/>
            <a:ext cx="6096000" cy="3429000"/>
          </a:xfrm>
          <a:prstGeom prst="rect">
            <a:avLst/>
          </a:prstGeom>
        </p:spPr>
        <p:txBody>
          <a:bodyPr/>
          <a:lstStyle/>
          <a:p>
            <a:endParaRPr/>
          </a:p>
        </p:txBody>
      </p:sp>
      <p:sp>
        <p:nvSpPr>
          <p:cNvPr id="1827" name="Shape 1827"/>
          <p:cNvSpPr>
            <a:spLocks noGrp="1"/>
          </p:cNvSpPr>
          <p:nvPr>
            <p:ph type="body" sz="quarter" idx="1"/>
          </p:nvPr>
        </p:nvSpPr>
        <p:spPr>
          <a:prstGeom prst="rect">
            <a:avLst/>
          </a:prstGeom>
        </p:spPr>
        <p:txBody>
          <a:bodyPr/>
          <a:lstStyle/>
          <a:p>
            <a:r>
              <a:t>So what is dataflow buying us? Predictable performance, simpler architecture (no OOO – with its power &amp; area overhead), and less data movement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BF745-0557-B241-863F-056113C7032A}" type="slidenum">
              <a:rPr lang="en-US" smtClean="0"/>
              <a:pPr/>
              <a:t>56</a:t>
            </a:fld>
            <a:endParaRPr lang="en-US"/>
          </a:p>
        </p:txBody>
      </p:sp>
    </p:spTree>
    <p:extLst>
      <p:ext uri="{BB962C8B-B14F-4D97-AF65-F5344CB8AC3E}">
        <p14:creationId xmlns:p14="http://schemas.microsoft.com/office/powerpoint/2010/main" val="3532331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F1801B2-F9CB-254B-A1DA-4B8581510C3F}"/>
            </a:ext>
          </a:extLst>
        </p:cNvPr>
        <p:cNvGrpSpPr/>
        <p:nvPr/>
      </p:nvGrpSpPr>
      <p:grpSpPr>
        <a:xfrm>
          <a:off x="0" y="0"/>
          <a:ext cx="0" cy="0"/>
          <a:chOff x="0" y="0"/>
          <a:chExt cx="0" cy="0"/>
        </a:xfrm>
      </p:grpSpPr>
      <p:sp>
        <p:nvSpPr>
          <p:cNvPr id="9218" name="Rectangle 8">
            <a:extLst>
              <a:ext uri="{FF2B5EF4-FFF2-40B4-BE49-F238E27FC236}">
                <a16:creationId xmlns:a16="http://schemas.microsoft.com/office/drawing/2014/main" id="{9900538E-FDE7-4AC2-6286-D880810194E4}"/>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E9B96592-E679-4E9F-9313-D5B345F86454}" type="slidenum">
              <a:rPr lang="en-US" altLang="en-US">
                <a:solidFill>
                  <a:srgbClr val="000000"/>
                </a:solidFill>
              </a:rPr>
              <a:pPr eaLnBrk="1" hangingPunct="1"/>
              <a:t>61</a:t>
            </a:fld>
            <a:endParaRPr lang="en-US" altLang="en-US">
              <a:solidFill>
                <a:srgbClr val="000000"/>
              </a:solidFill>
            </a:endParaRPr>
          </a:p>
        </p:txBody>
      </p:sp>
      <p:sp>
        <p:nvSpPr>
          <p:cNvPr id="9219" name="Rectangle 1">
            <a:extLst>
              <a:ext uri="{FF2B5EF4-FFF2-40B4-BE49-F238E27FC236}">
                <a16:creationId xmlns:a16="http://schemas.microsoft.com/office/drawing/2014/main" id="{422060DE-3AD6-2D03-205F-A5CF56E6E869}"/>
              </a:ext>
            </a:extLst>
          </p:cNvPr>
          <p:cNvSpPr>
            <a:spLocks noGrp="1" noRot="1" noChangeAspect="1" noChangeArrowheads="1" noTextEdit="1"/>
          </p:cNvSpPr>
          <p:nvPr>
            <p:ph type="sldImg"/>
          </p:nvPr>
        </p:nvSpPr>
        <p:spPr>
          <a:xfrm>
            <a:off x="381000" y="685800"/>
            <a:ext cx="6096000" cy="3429000"/>
          </a:xfrm>
          <a:ln/>
        </p:spPr>
      </p:sp>
      <p:sp>
        <p:nvSpPr>
          <p:cNvPr id="9220" name="Rectangle 2">
            <a:extLst>
              <a:ext uri="{FF2B5EF4-FFF2-40B4-BE49-F238E27FC236}">
                <a16:creationId xmlns:a16="http://schemas.microsoft.com/office/drawing/2014/main" id="{5ADEA39B-A470-4327-406D-E1352F5A8B98}"/>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706283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75E424F-EC2F-B7A7-E379-8C40760C2369}"/>
            </a:ext>
          </a:extLst>
        </p:cNvPr>
        <p:cNvGrpSpPr/>
        <p:nvPr/>
      </p:nvGrpSpPr>
      <p:grpSpPr>
        <a:xfrm>
          <a:off x="0" y="0"/>
          <a:ext cx="0" cy="0"/>
          <a:chOff x="0" y="0"/>
          <a:chExt cx="0" cy="0"/>
        </a:xfrm>
      </p:grpSpPr>
      <p:sp>
        <p:nvSpPr>
          <p:cNvPr id="9218" name="Rectangle 8">
            <a:extLst>
              <a:ext uri="{FF2B5EF4-FFF2-40B4-BE49-F238E27FC236}">
                <a16:creationId xmlns:a16="http://schemas.microsoft.com/office/drawing/2014/main" id="{2BA18957-921F-BCC4-F1A9-C54D51915131}"/>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E9B96592-E679-4E9F-9313-D5B345F86454}" type="slidenum">
              <a:rPr lang="en-US" altLang="en-US">
                <a:solidFill>
                  <a:srgbClr val="000000"/>
                </a:solidFill>
              </a:rPr>
              <a:pPr eaLnBrk="1" hangingPunct="1"/>
              <a:t>62</a:t>
            </a:fld>
            <a:endParaRPr lang="en-US" altLang="en-US">
              <a:solidFill>
                <a:srgbClr val="000000"/>
              </a:solidFill>
            </a:endParaRPr>
          </a:p>
        </p:txBody>
      </p:sp>
      <p:sp>
        <p:nvSpPr>
          <p:cNvPr id="9219" name="Rectangle 1">
            <a:extLst>
              <a:ext uri="{FF2B5EF4-FFF2-40B4-BE49-F238E27FC236}">
                <a16:creationId xmlns:a16="http://schemas.microsoft.com/office/drawing/2014/main" id="{A3B7818F-B637-9D07-673C-C6AFC0B45387}"/>
              </a:ext>
            </a:extLst>
          </p:cNvPr>
          <p:cNvSpPr>
            <a:spLocks noGrp="1" noRot="1" noChangeAspect="1" noChangeArrowheads="1" noTextEdit="1"/>
          </p:cNvSpPr>
          <p:nvPr>
            <p:ph type="sldImg"/>
          </p:nvPr>
        </p:nvSpPr>
        <p:spPr>
          <a:xfrm>
            <a:off x="381000" y="685800"/>
            <a:ext cx="6096000" cy="3429000"/>
          </a:xfrm>
          <a:ln/>
        </p:spPr>
      </p:sp>
      <p:sp>
        <p:nvSpPr>
          <p:cNvPr id="9220" name="Rectangle 2">
            <a:extLst>
              <a:ext uri="{FF2B5EF4-FFF2-40B4-BE49-F238E27FC236}">
                <a16:creationId xmlns:a16="http://schemas.microsoft.com/office/drawing/2014/main" id="{04623B50-3F75-AF0C-6D71-B4890DC8EEC0}"/>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989685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257F429-6A22-2167-68AE-8679A6E13D1B}"/>
            </a:ext>
          </a:extLst>
        </p:cNvPr>
        <p:cNvGrpSpPr/>
        <p:nvPr/>
      </p:nvGrpSpPr>
      <p:grpSpPr>
        <a:xfrm>
          <a:off x="0" y="0"/>
          <a:ext cx="0" cy="0"/>
          <a:chOff x="0" y="0"/>
          <a:chExt cx="0" cy="0"/>
        </a:xfrm>
      </p:grpSpPr>
      <p:sp>
        <p:nvSpPr>
          <p:cNvPr id="9218" name="Rectangle 8">
            <a:extLst>
              <a:ext uri="{FF2B5EF4-FFF2-40B4-BE49-F238E27FC236}">
                <a16:creationId xmlns:a16="http://schemas.microsoft.com/office/drawing/2014/main" id="{211577F1-7D5B-9A9F-8FA6-2FB78043FD1B}"/>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E9B96592-E679-4E9F-9313-D5B345F86454}" type="slidenum">
              <a:rPr lang="en-US" altLang="en-US">
                <a:solidFill>
                  <a:srgbClr val="000000"/>
                </a:solidFill>
              </a:rPr>
              <a:pPr eaLnBrk="1" hangingPunct="1"/>
              <a:t>63</a:t>
            </a:fld>
            <a:endParaRPr lang="en-US" altLang="en-US">
              <a:solidFill>
                <a:srgbClr val="000000"/>
              </a:solidFill>
            </a:endParaRPr>
          </a:p>
        </p:txBody>
      </p:sp>
      <p:sp>
        <p:nvSpPr>
          <p:cNvPr id="9219" name="Rectangle 1">
            <a:extLst>
              <a:ext uri="{FF2B5EF4-FFF2-40B4-BE49-F238E27FC236}">
                <a16:creationId xmlns:a16="http://schemas.microsoft.com/office/drawing/2014/main" id="{FB80F666-AA53-EBC9-F045-611CCA185DE9}"/>
              </a:ext>
            </a:extLst>
          </p:cNvPr>
          <p:cNvSpPr>
            <a:spLocks noGrp="1" noRot="1" noChangeAspect="1" noChangeArrowheads="1" noTextEdit="1"/>
          </p:cNvSpPr>
          <p:nvPr>
            <p:ph type="sldImg"/>
          </p:nvPr>
        </p:nvSpPr>
        <p:spPr>
          <a:xfrm>
            <a:off x="381000" y="685800"/>
            <a:ext cx="6096000" cy="3429000"/>
          </a:xfrm>
          <a:ln/>
        </p:spPr>
      </p:sp>
      <p:sp>
        <p:nvSpPr>
          <p:cNvPr id="9220" name="Rectangle 2">
            <a:extLst>
              <a:ext uri="{FF2B5EF4-FFF2-40B4-BE49-F238E27FC236}">
                <a16:creationId xmlns:a16="http://schemas.microsoft.com/office/drawing/2014/main" id="{E197B7F5-D240-6F95-05BD-1B1407245A34}"/>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007134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E06AF89-34A0-4B62-0993-EEAD326E83E1}"/>
            </a:ext>
          </a:extLst>
        </p:cNvPr>
        <p:cNvGrpSpPr/>
        <p:nvPr/>
      </p:nvGrpSpPr>
      <p:grpSpPr>
        <a:xfrm>
          <a:off x="0" y="0"/>
          <a:ext cx="0" cy="0"/>
          <a:chOff x="0" y="0"/>
          <a:chExt cx="0" cy="0"/>
        </a:xfrm>
      </p:grpSpPr>
      <p:sp>
        <p:nvSpPr>
          <p:cNvPr id="9218" name="Rectangle 8">
            <a:extLst>
              <a:ext uri="{FF2B5EF4-FFF2-40B4-BE49-F238E27FC236}">
                <a16:creationId xmlns:a16="http://schemas.microsoft.com/office/drawing/2014/main" id="{FD577C3D-B0A3-BC74-EE81-8F037E09C1CC}"/>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E9B96592-E679-4E9F-9313-D5B345F86454}" type="slidenum">
              <a:rPr lang="en-US" altLang="en-US">
                <a:solidFill>
                  <a:srgbClr val="000000"/>
                </a:solidFill>
              </a:rPr>
              <a:pPr eaLnBrk="1" hangingPunct="1"/>
              <a:t>64</a:t>
            </a:fld>
            <a:endParaRPr lang="en-US" altLang="en-US">
              <a:solidFill>
                <a:srgbClr val="000000"/>
              </a:solidFill>
            </a:endParaRPr>
          </a:p>
        </p:txBody>
      </p:sp>
      <p:sp>
        <p:nvSpPr>
          <p:cNvPr id="9219" name="Rectangle 1">
            <a:extLst>
              <a:ext uri="{FF2B5EF4-FFF2-40B4-BE49-F238E27FC236}">
                <a16:creationId xmlns:a16="http://schemas.microsoft.com/office/drawing/2014/main" id="{25902D14-AFDB-5FBB-4557-0C455316D7DE}"/>
              </a:ext>
            </a:extLst>
          </p:cNvPr>
          <p:cNvSpPr>
            <a:spLocks noGrp="1" noRot="1" noChangeAspect="1" noChangeArrowheads="1" noTextEdit="1"/>
          </p:cNvSpPr>
          <p:nvPr>
            <p:ph type="sldImg"/>
          </p:nvPr>
        </p:nvSpPr>
        <p:spPr>
          <a:xfrm>
            <a:off x="381000" y="685800"/>
            <a:ext cx="6096000" cy="3429000"/>
          </a:xfrm>
          <a:ln/>
        </p:spPr>
      </p:sp>
      <p:sp>
        <p:nvSpPr>
          <p:cNvPr id="9220" name="Rectangle 2">
            <a:extLst>
              <a:ext uri="{FF2B5EF4-FFF2-40B4-BE49-F238E27FC236}">
                <a16:creationId xmlns:a16="http://schemas.microsoft.com/office/drawing/2014/main" id="{767C79A8-746D-7DC3-CA80-AC6E87ED2D6C}"/>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203933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5312C3D-C016-3730-D5E7-C1C635ED2FEF}"/>
            </a:ext>
          </a:extLst>
        </p:cNvPr>
        <p:cNvGrpSpPr/>
        <p:nvPr/>
      </p:nvGrpSpPr>
      <p:grpSpPr>
        <a:xfrm>
          <a:off x="0" y="0"/>
          <a:ext cx="0" cy="0"/>
          <a:chOff x="0" y="0"/>
          <a:chExt cx="0" cy="0"/>
        </a:xfrm>
      </p:grpSpPr>
      <p:sp>
        <p:nvSpPr>
          <p:cNvPr id="9218" name="Rectangle 8">
            <a:extLst>
              <a:ext uri="{FF2B5EF4-FFF2-40B4-BE49-F238E27FC236}">
                <a16:creationId xmlns:a16="http://schemas.microsoft.com/office/drawing/2014/main" id="{7CCF5FAD-78CF-6EE9-15F1-3626D805B173}"/>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E9B96592-E679-4E9F-9313-D5B345F86454}" type="slidenum">
              <a:rPr lang="en-US" altLang="en-US">
                <a:solidFill>
                  <a:srgbClr val="000000"/>
                </a:solidFill>
              </a:rPr>
              <a:pPr eaLnBrk="1" hangingPunct="1"/>
              <a:t>65</a:t>
            </a:fld>
            <a:endParaRPr lang="en-US" altLang="en-US">
              <a:solidFill>
                <a:srgbClr val="000000"/>
              </a:solidFill>
            </a:endParaRPr>
          </a:p>
        </p:txBody>
      </p:sp>
      <p:sp>
        <p:nvSpPr>
          <p:cNvPr id="9219" name="Rectangle 1">
            <a:extLst>
              <a:ext uri="{FF2B5EF4-FFF2-40B4-BE49-F238E27FC236}">
                <a16:creationId xmlns:a16="http://schemas.microsoft.com/office/drawing/2014/main" id="{6CD78EEC-8564-98E9-9A43-6C395C9C337E}"/>
              </a:ext>
            </a:extLst>
          </p:cNvPr>
          <p:cNvSpPr>
            <a:spLocks noGrp="1" noRot="1" noChangeAspect="1" noChangeArrowheads="1" noTextEdit="1"/>
          </p:cNvSpPr>
          <p:nvPr>
            <p:ph type="sldImg"/>
          </p:nvPr>
        </p:nvSpPr>
        <p:spPr>
          <a:xfrm>
            <a:off x="381000" y="685800"/>
            <a:ext cx="6096000" cy="3429000"/>
          </a:xfrm>
          <a:ln/>
        </p:spPr>
      </p:sp>
      <p:sp>
        <p:nvSpPr>
          <p:cNvPr id="9220" name="Rectangle 2">
            <a:extLst>
              <a:ext uri="{FF2B5EF4-FFF2-40B4-BE49-F238E27FC236}">
                <a16:creationId xmlns:a16="http://schemas.microsoft.com/office/drawing/2014/main" id="{0709BC74-A24E-1742-13BD-43E602A7C1D1}"/>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35538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8">
            <a:extLst>
              <a:ext uri="{FF2B5EF4-FFF2-40B4-BE49-F238E27FC236}">
                <a16:creationId xmlns:a16="http://schemas.microsoft.com/office/drawing/2014/main" id="{FBD90210-A521-4F4A-A5A9-2A92A1ACA40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1pPr>
            <a:lvl2pPr marL="742950" indent="-28575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2pPr>
            <a:lvl3pPr marL="11430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3pPr>
            <a:lvl4pPr marL="16002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4pPr>
            <a:lvl5pPr marL="20574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9pPr>
          </a:lstStyle>
          <a:p>
            <a:pPr>
              <a:spcBef>
                <a:spcPct val="0"/>
              </a:spcBef>
            </a:pPr>
            <a:fld id="{7AA1B78F-50E0-4276-ADB8-DA2FB9E863B0}" type="slidenum">
              <a:rPr lang="en-US" altLang="en-US" smtClean="0">
                <a:solidFill>
                  <a:srgbClr val="000000"/>
                </a:solidFill>
                <a:latin typeface="Arial" panose="020B0604020202020204" pitchFamily="34" charset="0"/>
              </a:rPr>
              <a:pPr>
                <a:spcBef>
                  <a:spcPct val="0"/>
                </a:spcBef>
              </a:pPr>
              <a:t>107</a:t>
            </a:fld>
            <a:endParaRPr lang="en-US" altLang="en-US">
              <a:solidFill>
                <a:srgbClr val="000000"/>
              </a:solidFill>
              <a:latin typeface="Arial" panose="020B0604020202020204" pitchFamily="34" charset="0"/>
            </a:endParaRPr>
          </a:p>
        </p:txBody>
      </p:sp>
      <p:sp>
        <p:nvSpPr>
          <p:cNvPr id="56323" name="Rectangle 1">
            <a:extLst>
              <a:ext uri="{FF2B5EF4-FFF2-40B4-BE49-F238E27FC236}">
                <a16:creationId xmlns:a16="http://schemas.microsoft.com/office/drawing/2014/main" id="{3BBB1D8D-06D3-4D85-B3AA-68011C969867}"/>
              </a:ext>
            </a:extLst>
          </p:cNvPr>
          <p:cNvSpPr>
            <a:spLocks noGrp="1" noRot="1" noChangeAspect="1" noChangeArrowheads="1" noTextEdit="1"/>
          </p:cNvSpPr>
          <p:nvPr>
            <p:ph type="sldImg"/>
          </p:nvPr>
        </p:nvSpPr>
        <p:spPr>
          <a:xfrm>
            <a:off x="381000" y="685800"/>
            <a:ext cx="6096000" cy="3429000"/>
          </a:xfrm>
          <a:ln/>
        </p:spPr>
      </p:sp>
      <p:sp>
        <p:nvSpPr>
          <p:cNvPr id="56324" name="Rectangle 2">
            <a:extLst>
              <a:ext uri="{FF2B5EF4-FFF2-40B4-BE49-F238E27FC236}">
                <a16:creationId xmlns:a16="http://schemas.microsoft.com/office/drawing/2014/main" id="{41A3F667-B56D-41E8-AFA6-C9011AFA5752}"/>
              </a:ext>
            </a:extLst>
          </p:cNvPr>
          <p:cNvSpPr>
            <a:spLocks noGrp="1" noChangeArrowheads="1"/>
          </p:cNvSpPr>
          <p:nvPr>
            <p:ph type="body" idx="1"/>
          </p:nvPr>
        </p:nvSpPr>
        <p:spPr>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457200" y="274638"/>
            <a:ext cx="8229600" cy="1143001"/>
          </a:xfrm>
          <a:prstGeom prst="rect">
            <a:avLst/>
          </a:prstGeom>
        </p:spPr>
        <p:txBody>
          <a:bodyPr/>
          <a:lstStyle/>
          <a:p>
            <a:r>
              <a:t>Title Text</a:t>
            </a:r>
          </a:p>
        </p:txBody>
      </p:sp>
      <p:sp>
        <p:nvSpPr>
          <p:cNvPr id="12" name="Body Level One…"/>
          <p:cNvSpPr txBox="1">
            <a:spLocks noGrp="1"/>
          </p:cNvSpPr>
          <p:nvPr>
            <p:ph type="body" idx="1"/>
          </p:nvPr>
        </p:nvSpPr>
        <p:spPr>
          <a:xfrm>
            <a:off x="457200" y="1600200"/>
            <a:ext cx="8229600" cy="4525963"/>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457200" y="274638"/>
            <a:ext cx="8229600" cy="1143001"/>
          </a:xfrm>
          <a:prstGeom prst="rect">
            <a:avLst/>
          </a:prstGeom>
        </p:spPr>
        <p:txBody>
          <a:bodyPr anchor="t"/>
          <a:lstStyle>
            <a:lvl1pPr algn="l">
              <a:defRPr sz="4000" b="1" cap="all"/>
            </a:lvl1pPr>
          </a:lstStyle>
          <a:p>
            <a:r>
              <a:t>Title Text</a:t>
            </a:r>
          </a:p>
        </p:txBody>
      </p:sp>
      <p:sp>
        <p:nvSpPr>
          <p:cNvPr id="30" name="Body Level One…"/>
          <p:cNvSpPr txBox="1">
            <a:spLocks noGrp="1"/>
          </p:cNvSpPr>
          <p:nvPr>
            <p:ph type="body" idx="1"/>
          </p:nvPr>
        </p:nvSpPr>
        <p:spPr>
          <a:xfrm>
            <a:off x="457200" y="1600200"/>
            <a:ext cx="8229600" cy="4525963"/>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457200" y="274638"/>
            <a:ext cx="8229600" cy="1143001"/>
          </a:xfrm>
          <a:prstGeom prst="rect">
            <a:avLst/>
          </a:prstGeom>
        </p:spPr>
        <p:txBody>
          <a:bodyPr/>
          <a:lstStyle/>
          <a:p>
            <a:r>
              <a:t>Title Text</a:t>
            </a:r>
          </a:p>
        </p:txBody>
      </p:sp>
      <p:sp>
        <p:nvSpPr>
          <p:cNvPr id="39" name="Body Level One…"/>
          <p:cNvSpPr txBox="1">
            <a:spLocks noGrp="1"/>
          </p:cNvSpPr>
          <p:nvPr>
            <p:ph type="body" idx="1"/>
          </p:nvPr>
        </p:nvSpPr>
        <p:spPr>
          <a:xfrm>
            <a:off x="457200" y="1600200"/>
            <a:ext cx="8229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457200" y="274638"/>
            <a:ext cx="8229600" cy="1143001"/>
          </a:xfrm>
          <a:prstGeom prst="rect">
            <a:avLst/>
          </a:prstGeom>
        </p:spPr>
        <p:txBody>
          <a:bodyPr/>
          <a:lstStyle/>
          <a:p>
            <a:r>
              <a:t>Title Text</a:t>
            </a:r>
          </a:p>
        </p:txBody>
      </p:sp>
      <p:sp>
        <p:nvSpPr>
          <p:cNvPr id="48" name="Body Level One…"/>
          <p:cNvSpPr txBox="1">
            <a:spLocks noGrp="1"/>
          </p:cNvSpPr>
          <p:nvPr>
            <p:ph type="body" idx="1"/>
          </p:nvPr>
        </p:nvSpPr>
        <p:spPr>
          <a:xfrm>
            <a:off x="457200" y="1600200"/>
            <a:ext cx="8229600" cy="45259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idx="21"/>
          </p:nvPr>
        </p:nvSpPr>
        <p:spPr>
          <a:xfrm>
            <a:off x="457200" y="1600200"/>
            <a:ext cx="8229600" cy="4525963"/>
          </a:xfrm>
          <a:prstGeom prst="rect">
            <a:avLst/>
          </a:prstGeom>
        </p:spPr>
        <p:txBody>
          <a:bodyPr anchor="b"/>
          <a:lstStyle/>
          <a:p>
            <a:pPr marL="0" indent="0">
              <a:spcBef>
                <a:spcPts val="500"/>
              </a:spcBef>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457200" y="274638"/>
            <a:ext cx="8229600" cy="1143001"/>
          </a:xfrm>
          <a:prstGeom prst="rect">
            <a:avLst/>
          </a:prstGeom>
        </p:spPr>
        <p:txBody>
          <a:bodyPr anchor="b"/>
          <a:lstStyle>
            <a:lvl1pPr algn="l">
              <a:defRPr sz="2000" b="1"/>
            </a:lvl1pPr>
          </a:lstStyle>
          <a:p>
            <a:r>
              <a:t>Title Text</a:t>
            </a:r>
          </a:p>
        </p:txBody>
      </p:sp>
      <p:sp>
        <p:nvSpPr>
          <p:cNvPr id="73" name="Body Level One…"/>
          <p:cNvSpPr txBox="1">
            <a:spLocks noGrp="1"/>
          </p:cNvSpPr>
          <p:nvPr>
            <p:ph type="body" idx="1"/>
          </p:nvPr>
        </p:nvSpPr>
        <p:spPr>
          <a:xfrm>
            <a:off x="457200" y="1600200"/>
            <a:ext cx="8229600" cy="452596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idx="21"/>
          </p:nvPr>
        </p:nvSpPr>
        <p:spPr>
          <a:xfrm>
            <a:off x="457200" y="1600200"/>
            <a:ext cx="8229600" cy="4525963"/>
          </a:xfrm>
          <a:prstGeom prst="rect">
            <a:avLst/>
          </a:prstGeom>
        </p:spPr>
        <p:txBody>
          <a:bodyPr/>
          <a:lstStyle/>
          <a:p>
            <a:pPr marL="0" indent="0">
              <a:spcBef>
                <a:spcPts val="300"/>
              </a:spcBef>
              <a:buSzTx/>
              <a:buFontTx/>
              <a:buNone/>
              <a:defRPr sz="14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92" name="Title Text"/>
          <p:cNvSpPr txBox="1">
            <a:spLocks noGrp="1"/>
          </p:cNvSpPr>
          <p:nvPr>
            <p:ph type="title"/>
          </p:nvPr>
        </p:nvSpPr>
        <p:spPr>
          <a:xfrm>
            <a:off x="1524000" y="1122362"/>
            <a:ext cx="9144000" cy="2387601"/>
          </a:xfrm>
          <a:prstGeom prst="rect">
            <a:avLst/>
          </a:prstGeom>
        </p:spPr>
        <p:txBody>
          <a:bodyPr anchor="b"/>
          <a:lstStyle>
            <a:lvl1pPr>
              <a:lnSpc>
                <a:spcPct val="90000"/>
              </a:lnSpc>
              <a:defRPr sz="6000">
                <a:latin typeface="Calibri Light"/>
                <a:ea typeface="Calibri Light"/>
                <a:cs typeface="Calibri Light"/>
                <a:sym typeface="Calibri Light"/>
              </a:defRPr>
            </a:lvl1pPr>
          </a:lstStyle>
          <a:p>
            <a:r>
              <a:t>Title Text</a:t>
            </a:r>
          </a:p>
        </p:txBody>
      </p:sp>
      <p:sp>
        <p:nvSpPr>
          <p:cNvPr id="93" name="Body Level One…"/>
          <p:cNvSpPr txBox="1">
            <a:spLocks noGrp="1"/>
          </p:cNvSpPr>
          <p:nvPr>
            <p:ph type="body" sz="quarter" idx="1"/>
          </p:nvPr>
        </p:nvSpPr>
        <p:spPr>
          <a:xfrm>
            <a:off x="1524000" y="3602037"/>
            <a:ext cx="9144000" cy="1655763"/>
          </a:xfrm>
          <a:prstGeom prst="rect">
            <a:avLst/>
          </a:prstGeom>
        </p:spPr>
        <p:txBody>
          <a:bodyPr/>
          <a:lstStyle>
            <a:lvl1pPr marL="0" indent="0" algn="ctr">
              <a:lnSpc>
                <a:spcPct val="90000"/>
              </a:lnSpc>
              <a:spcBef>
                <a:spcPts val="1000"/>
              </a:spcBef>
              <a:buSzTx/>
              <a:buFontTx/>
              <a:buNone/>
              <a:defRPr sz="2400"/>
            </a:lvl1pPr>
            <a:lvl2pPr marL="0" indent="457200" algn="ctr">
              <a:lnSpc>
                <a:spcPct val="90000"/>
              </a:lnSpc>
              <a:spcBef>
                <a:spcPts val="1000"/>
              </a:spcBef>
              <a:buSzTx/>
              <a:buFontTx/>
              <a:buNone/>
              <a:defRPr sz="2400"/>
            </a:lvl2pPr>
            <a:lvl3pPr marL="0" indent="914400" algn="ctr">
              <a:lnSpc>
                <a:spcPct val="90000"/>
              </a:lnSpc>
              <a:spcBef>
                <a:spcPts val="1000"/>
              </a:spcBef>
              <a:buSzTx/>
              <a:buFontTx/>
              <a:buNone/>
              <a:defRPr sz="2400"/>
            </a:lvl3pPr>
            <a:lvl4pPr marL="0" indent="1371600" algn="ctr">
              <a:lnSpc>
                <a:spcPct val="90000"/>
              </a:lnSpc>
              <a:spcBef>
                <a:spcPts val="1000"/>
              </a:spcBef>
              <a:buSzTx/>
              <a:buFontTx/>
              <a:buNone/>
              <a:defRPr sz="2400"/>
            </a:lvl4pPr>
            <a:lvl5pPr marL="0" indent="1828800" algn="ctr">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10" name="Title Text"/>
          <p:cNvSpPr txBox="1">
            <a:spLocks noGrp="1"/>
          </p:cNvSpPr>
          <p:nvPr>
            <p:ph type="title"/>
          </p:nvPr>
        </p:nvSpPr>
        <p:spPr>
          <a:xfrm>
            <a:off x="831850" y="1709738"/>
            <a:ext cx="10515600" cy="2852737"/>
          </a:xfrm>
          <a:prstGeom prst="rect">
            <a:avLst/>
          </a:prstGeom>
        </p:spPr>
        <p:txBody>
          <a:bodyPr anchor="b"/>
          <a:lstStyle>
            <a:lvl1pPr algn="l">
              <a:lnSpc>
                <a:spcPct val="90000"/>
              </a:lnSpc>
              <a:defRPr sz="6000">
                <a:latin typeface="Calibri Light"/>
                <a:ea typeface="Calibri Light"/>
                <a:cs typeface="Calibri Light"/>
                <a:sym typeface="Calibri Light"/>
              </a:defRPr>
            </a:lvl1pPr>
          </a:lstStyle>
          <a:p>
            <a:r>
              <a:t>Title Text</a:t>
            </a:r>
          </a:p>
        </p:txBody>
      </p:sp>
      <p:sp>
        <p:nvSpPr>
          <p:cNvPr id="111" name="Body Level One…"/>
          <p:cNvSpPr txBox="1">
            <a:spLocks noGrp="1"/>
          </p:cNvSpPr>
          <p:nvPr>
            <p:ph type="body" sz="quarter" idx="1"/>
          </p:nvPr>
        </p:nvSpPr>
        <p:spPr>
          <a:xfrm>
            <a:off x="831850" y="4589462"/>
            <a:ext cx="10515600" cy="1500188"/>
          </a:xfrm>
          <a:prstGeom prst="rect">
            <a:avLst/>
          </a:prstGeom>
        </p:spPr>
        <p:txBody>
          <a:bodyPr/>
          <a:lstStyle>
            <a:lvl1pPr marL="0" indent="0">
              <a:lnSpc>
                <a:spcPct val="90000"/>
              </a:lnSpc>
              <a:spcBef>
                <a:spcPts val="1000"/>
              </a:spcBef>
              <a:buSzTx/>
              <a:buFontTx/>
              <a:buNone/>
              <a:defRPr sz="2400">
                <a:solidFill>
                  <a:srgbClr val="888888"/>
                </a:solidFill>
              </a:defRPr>
            </a:lvl1pPr>
            <a:lvl2pPr marL="0" indent="457200">
              <a:lnSpc>
                <a:spcPct val="90000"/>
              </a:lnSpc>
              <a:spcBef>
                <a:spcPts val="1000"/>
              </a:spcBef>
              <a:buSzTx/>
              <a:buFontTx/>
              <a:buNone/>
              <a:defRPr sz="2400">
                <a:solidFill>
                  <a:srgbClr val="888888"/>
                </a:solidFill>
              </a:defRPr>
            </a:lvl2pPr>
            <a:lvl3pPr marL="0" indent="914400">
              <a:lnSpc>
                <a:spcPct val="90000"/>
              </a:lnSpc>
              <a:spcBef>
                <a:spcPts val="1000"/>
              </a:spcBef>
              <a:buSzTx/>
              <a:buFontTx/>
              <a:buNone/>
              <a:defRPr sz="2400">
                <a:solidFill>
                  <a:srgbClr val="888888"/>
                </a:solidFill>
              </a:defRPr>
            </a:lvl3pPr>
            <a:lvl4pPr marL="0" indent="1371600">
              <a:lnSpc>
                <a:spcPct val="90000"/>
              </a:lnSpc>
              <a:spcBef>
                <a:spcPts val="1000"/>
              </a:spcBef>
              <a:buSzTx/>
              <a:buFontTx/>
              <a:buNone/>
              <a:defRPr sz="2400">
                <a:solidFill>
                  <a:srgbClr val="888888"/>
                </a:solidFill>
              </a:defRPr>
            </a:lvl4pPr>
            <a:lvl5pPr marL="0" indent="1828800">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12"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19" name="Title Text"/>
          <p:cNvSpPr txBox="1">
            <a:spLocks noGrp="1"/>
          </p:cNvSpPr>
          <p:nvPr>
            <p:ph type="title"/>
          </p:nvPr>
        </p:nvSpPr>
        <p:spPr>
          <a:xfrm>
            <a:off x="838200" y="365125"/>
            <a:ext cx="10515600"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120" name="Body Level One…"/>
          <p:cNvSpPr txBox="1">
            <a:spLocks noGrp="1"/>
          </p:cNvSpPr>
          <p:nvPr>
            <p:ph type="body" sz="half" idx="1"/>
          </p:nvPr>
        </p:nvSpPr>
        <p:spPr>
          <a:xfrm>
            <a:off x="838200" y="1825625"/>
            <a:ext cx="5181600" cy="4351338"/>
          </a:xfrm>
          <a:prstGeom prst="rect">
            <a:avLst/>
          </a:prstGeom>
        </p:spPr>
        <p:txBody>
          <a:bodyPr/>
          <a:lstStyle>
            <a:lvl1pPr marL="228600" indent="-228600">
              <a:lnSpc>
                <a:spcPct val="90000"/>
              </a:lnSpc>
              <a:spcBef>
                <a:spcPts val="1000"/>
              </a:spcBef>
              <a:defRPr sz="2800"/>
            </a:lvl1pPr>
            <a:lvl2pPr marL="723900" indent="-266700">
              <a:lnSpc>
                <a:spcPct val="90000"/>
              </a:lnSpc>
              <a:spcBef>
                <a:spcPts val="1000"/>
              </a:spcBef>
              <a:buChar char="•"/>
              <a:defRPr sz="2800"/>
            </a:lvl2pPr>
            <a:lvl3pPr marL="1234439" indent="-320039">
              <a:lnSpc>
                <a:spcPct val="90000"/>
              </a:lnSpc>
              <a:spcBef>
                <a:spcPts val="1000"/>
              </a:spcBef>
              <a:defRPr sz="2800"/>
            </a:lvl3pPr>
            <a:lvl4pPr marL="1727200" indent="-355600">
              <a:lnSpc>
                <a:spcPct val="90000"/>
              </a:lnSpc>
              <a:spcBef>
                <a:spcPts val="1000"/>
              </a:spcBef>
              <a:buChar char="•"/>
              <a:defRPr sz="2800"/>
            </a:lvl4pPr>
            <a:lvl5pPr marL="2184400" indent="-3556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21"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28" name="Title Text"/>
          <p:cNvSpPr txBox="1">
            <a:spLocks noGrp="1"/>
          </p:cNvSpPr>
          <p:nvPr>
            <p:ph type="title"/>
          </p:nvPr>
        </p:nvSpPr>
        <p:spPr>
          <a:xfrm>
            <a:off x="839787" y="365125"/>
            <a:ext cx="10515601"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129" name="Body Level One…"/>
          <p:cNvSpPr txBox="1">
            <a:spLocks noGrp="1"/>
          </p:cNvSpPr>
          <p:nvPr>
            <p:ph type="body" sz="quarter" idx="1"/>
          </p:nvPr>
        </p:nvSpPr>
        <p:spPr>
          <a:xfrm>
            <a:off x="839787" y="1681163"/>
            <a:ext cx="5157789" cy="823913"/>
          </a:xfrm>
          <a:prstGeom prst="rect">
            <a:avLst/>
          </a:prstGeom>
        </p:spPr>
        <p:txBody>
          <a:bodyPr anchor="b"/>
          <a:lstStyle>
            <a:lvl1pPr marL="0" indent="0">
              <a:lnSpc>
                <a:spcPct val="90000"/>
              </a:lnSpc>
              <a:spcBef>
                <a:spcPts val="1000"/>
              </a:spcBef>
              <a:buSzTx/>
              <a:buFontTx/>
              <a:buNone/>
              <a:defRPr sz="2400" b="1"/>
            </a:lvl1pPr>
            <a:lvl2pPr marL="0" indent="457200">
              <a:lnSpc>
                <a:spcPct val="90000"/>
              </a:lnSpc>
              <a:spcBef>
                <a:spcPts val="1000"/>
              </a:spcBef>
              <a:buSzTx/>
              <a:buFontTx/>
              <a:buNone/>
              <a:defRPr sz="2400" b="1"/>
            </a:lvl2pPr>
            <a:lvl3pPr marL="0" indent="914400">
              <a:lnSpc>
                <a:spcPct val="90000"/>
              </a:lnSpc>
              <a:spcBef>
                <a:spcPts val="1000"/>
              </a:spcBef>
              <a:buSzTx/>
              <a:buFontTx/>
              <a:buNone/>
              <a:defRPr sz="2400" b="1"/>
            </a:lvl3pPr>
            <a:lvl4pPr marL="0" indent="1371600">
              <a:lnSpc>
                <a:spcPct val="90000"/>
              </a:lnSpc>
              <a:spcBef>
                <a:spcPts val="1000"/>
              </a:spcBef>
              <a:buSzTx/>
              <a:buFontTx/>
              <a:buNone/>
              <a:defRPr sz="2400" b="1"/>
            </a:lvl4pPr>
            <a:lvl5pPr marL="0" indent="1828800">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30" name="Text Placeholder 4"/>
          <p:cNvSpPr>
            <a:spLocks noGrp="1"/>
          </p:cNvSpPr>
          <p:nvPr>
            <p:ph type="body" sz="quarter" idx="21"/>
          </p:nvPr>
        </p:nvSpPr>
        <p:spPr>
          <a:xfrm>
            <a:off x="6172200" y="1681163"/>
            <a:ext cx="5183188" cy="823913"/>
          </a:xfrm>
          <a:prstGeom prst="rect">
            <a:avLst/>
          </a:prstGeom>
        </p:spPr>
        <p:txBody>
          <a:bodyPr anchor="b"/>
          <a:lstStyle/>
          <a:p>
            <a:pPr marL="0" indent="0">
              <a:lnSpc>
                <a:spcPct val="90000"/>
              </a:lnSpc>
              <a:spcBef>
                <a:spcPts val="1000"/>
              </a:spcBef>
              <a:buSzTx/>
              <a:buFontTx/>
              <a:buNone/>
              <a:defRPr sz="2400" b="1"/>
            </a:pPr>
            <a:endParaRPr/>
          </a:p>
        </p:txBody>
      </p:sp>
      <p:sp>
        <p:nvSpPr>
          <p:cNvPr id="131"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38" name="Title Text"/>
          <p:cNvSpPr txBox="1">
            <a:spLocks noGrp="1"/>
          </p:cNvSpPr>
          <p:nvPr>
            <p:ph type="title"/>
          </p:nvPr>
        </p:nvSpPr>
        <p:spPr>
          <a:xfrm>
            <a:off x="838200" y="365125"/>
            <a:ext cx="10515600"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139"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53" name="Title Text"/>
          <p:cNvSpPr txBox="1">
            <a:spLocks noGrp="1"/>
          </p:cNvSpPr>
          <p:nvPr>
            <p:ph type="title"/>
          </p:nvPr>
        </p:nvSpPr>
        <p:spPr>
          <a:xfrm>
            <a:off x="839787" y="457200"/>
            <a:ext cx="3932239" cy="1600200"/>
          </a:xfrm>
          <a:prstGeom prst="rect">
            <a:avLst/>
          </a:prstGeom>
        </p:spPr>
        <p:txBody>
          <a:bodyPr anchor="b"/>
          <a:lstStyle>
            <a:lvl1pPr algn="l">
              <a:lnSpc>
                <a:spcPct val="90000"/>
              </a:lnSpc>
              <a:defRPr sz="3200">
                <a:latin typeface="Calibri Light"/>
                <a:ea typeface="Calibri Light"/>
                <a:cs typeface="Calibri Light"/>
                <a:sym typeface="Calibri Light"/>
              </a:defRPr>
            </a:lvl1pPr>
          </a:lstStyle>
          <a:p>
            <a:r>
              <a:t>Title Text</a:t>
            </a:r>
          </a:p>
        </p:txBody>
      </p:sp>
      <p:sp>
        <p:nvSpPr>
          <p:cNvPr id="154" name="Body Level One…"/>
          <p:cNvSpPr txBox="1">
            <a:spLocks noGrp="1"/>
          </p:cNvSpPr>
          <p:nvPr>
            <p:ph type="body" sz="half" idx="1"/>
          </p:nvPr>
        </p:nvSpPr>
        <p:spPr>
          <a:xfrm>
            <a:off x="5183187" y="987425"/>
            <a:ext cx="6172201" cy="4873625"/>
          </a:xfrm>
          <a:prstGeom prst="rect">
            <a:avLst/>
          </a:prstGeom>
        </p:spPr>
        <p:txBody>
          <a:bodyPr/>
          <a:lstStyle>
            <a:lvl1pPr marL="228600" indent="-228600">
              <a:lnSpc>
                <a:spcPct val="90000"/>
              </a:lnSpc>
              <a:spcBef>
                <a:spcPts val="1000"/>
              </a:spcBef>
            </a:lvl1pPr>
            <a:lvl2pPr marL="718457" indent="-261257">
              <a:lnSpc>
                <a:spcPct val="90000"/>
              </a:lnSpc>
              <a:spcBef>
                <a:spcPts val="1000"/>
              </a:spcBef>
              <a:buChar char="•"/>
            </a:lvl2pPr>
            <a:lvl3pPr>
              <a:lnSpc>
                <a:spcPct val="90000"/>
              </a:lnSpc>
              <a:spcBef>
                <a:spcPts val="1000"/>
              </a:spcBef>
            </a:lvl3pPr>
            <a:lvl4pPr>
              <a:lnSpc>
                <a:spcPct val="90000"/>
              </a:lnSpc>
              <a:spcBef>
                <a:spcPts val="1000"/>
              </a:spcBef>
              <a:buChar char="•"/>
            </a:lvl4pPr>
            <a:lvl5pPr>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155" name="Text Placeholder 3"/>
          <p:cNvSpPr>
            <a:spLocks noGrp="1"/>
          </p:cNvSpPr>
          <p:nvPr>
            <p:ph type="body" sz="quarter" idx="21"/>
          </p:nvPr>
        </p:nvSpPr>
        <p:spPr>
          <a:xfrm>
            <a:off x="839787" y="2057400"/>
            <a:ext cx="3932238" cy="3811588"/>
          </a:xfrm>
          <a:prstGeom prst="rect">
            <a:avLst/>
          </a:prstGeom>
        </p:spPr>
        <p:txBody>
          <a:bodyPr/>
          <a:lstStyle/>
          <a:p>
            <a:pPr marL="0" indent="0">
              <a:lnSpc>
                <a:spcPct val="90000"/>
              </a:lnSpc>
              <a:spcBef>
                <a:spcPts val="1000"/>
              </a:spcBef>
              <a:buSzTx/>
              <a:buFontTx/>
              <a:buNone/>
              <a:defRPr sz="1600"/>
            </a:pPr>
            <a:endParaRPr/>
          </a:p>
        </p:txBody>
      </p:sp>
      <p:sp>
        <p:nvSpPr>
          <p:cNvPr id="15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63" name="Title Text"/>
          <p:cNvSpPr txBox="1">
            <a:spLocks noGrp="1"/>
          </p:cNvSpPr>
          <p:nvPr>
            <p:ph type="title"/>
          </p:nvPr>
        </p:nvSpPr>
        <p:spPr>
          <a:xfrm>
            <a:off x="839787" y="457200"/>
            <a:ext cx="3932239" cy="1600200"/>
          </a:xfrm>
          <a:prstGeom prst="rect">
            <a:avLst/>
          </a:prstGeom>
        </p:spPr>
        <p:txBody>
          <a:bodyPr anchor="b"/>
          <a:lstStyle>
            <a:lvl1pPr algn="l">
              <a:lnSpc>
                <a:spcPct val="90000"/>
              </a:lnSpc>
              <a:defRPr sz="3200">
                <a:latin typeface="Calibri Light"/>
                <a:ea typeface="Calibri Light"/>
                <a:cs typeface="Calibri Light"/>
                <a:sym typeface="Calibri Light"/>
              </a:defRPr>
            </a:lvl1pPr>
          </a:lstStyle>
          <a:p>
            <a:r>
              <a:t>Title Text</a:t>
            </a:r>
          </a:p>
        </p:txBody>
      </p:sp>
      <p:sp>
        <p:nvSpPr>
          <p:cNvPr id="164"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165" name="Body Level One…"/>
          <p:cNvSpPr txBox="1">
            <a:spLocks noGrp="1"/>
          </p:cNvSpPr>
          <p:nvPr>
            <p:ph type="body" sz="quarter" idx="1"/>
          </p:nvPr>
        </p:nvSpPr>
        <p:spPr>
          <a:xfrm>
            <a:off x="839787" y="2057400"/>
            <a:ext cx="3932239" cy="3811588"/>
          </a:xfrm>
          <a:prstGeom prst="rect">
            <a:avLst/>
          </a:prstGeom>
        </p:spPr>
        <p:txBody>
          <a:bodyPr/>
          <a:lstStyle>
            <a:lvl1pPr marL="0" indent="0">
              <a:lnSpc>
                <a:spcPct val="90000"/>
              </a:lnSpc>
              <a:spcBef>
                <a:spcPts val="1000"/>
              </a:spcBef>
              <a:buSzTx/>
              <a:buFontTx/>
              <a:buNone/>
              <a:defRPr sz="1600"/>
            </a:lvl1pPr>
            <a:lvl2pPr marL="0" indent="457200">
              <a:lnSpc>
                <a:spcPct val="90000"/>
              </a:lnSpc>
              <a:spcBef>
                <a:spcPts val="1000"/>
              </a:spcBef>
              <a:buSzTx/>
              <a:buFontTx/>
              <a:buNone/>
              <a:defRPr sz="1600"/>
            </a:lvl2pPr>
            <a:lvl3pPr marL="0" indent="914400">
              <a:lnSpc>
                <a:spcPct val="90000"/>
              </a:lnSpc>
              <a:spcBef>
                <a:spcPts val="1000"/>
              </a:spcBef>
              <a:buSzTx/>
              <a:buFontTx/>
              <a:buNone/>
              <a:defRPr sz="1600"/>
            </a:lvl3pPr>
            <a:lvl4pPr marL="0" indent="1371600">
              <a:lnSpc>
                <a:spcPct val="90000"/>
              </a:lnSpc>
              <a:spcBef>
                <a:spcPts val="1000"/>
              </a:spcBef>
              <a:buSzTx/>
              <a:buFontTx/>
              <a:buNone/>
              <a:defRPr sz="1600"/>
            </a:lvl4pPr>
            <a:lvl5pPr marL="0" indent="1828800">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6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73" name="Title Text"/>
          <p:cNvSpPr txBox="1">
            <a:spLocks noGrp="1"/>
          </p:cNvSpPr>
          <p:nvPr>
            <p:ph type="title"/>
          </p:nvPr>
        </p:nvSpPr>
        <p:spPr>
          <a:xfrm>
            <a:off x="1524000" y="1122362"/>
            <a:ext cx="9144000" cy="2387601"/>
          </a:xfrm>
          <a:prstGeom prst="rect">
            <a:avLst/>
          </a:prstGeom>
        </p:spPr>
        <p:txBody>
          <a:bodyPr anchor="b"/>
          <a:lstStyle>
            <a:lvl1pPr>
              <a:lnSpc>
                <a:spcPct val="90000"/>
              </a:lnSpc>
              <a:defRPr sz="6000">
                <a:latin typeface="Calibri Light"/>
                <a:ea typeface="Calibri Light"/>
                <a:cs typeface="Calibri Light"/>
                <a:sym typeface="Calibri Light"/>
              </a:defRPr>
            </a:lvl1pPr>
          </a:lstStyle>
          <a:p>
            <a:r>
              <a:t>Title Text</a:t>
            </a:r>
          </a:p>
        </p:txBody>
      </p:sp>
      <p:sp>
        <p:nvSpPr>
          <p:cNvPr id="174" name="Body Level One…"/>
          <p:cNvSpPr txBox="1">
            <a:spLocks noGrp="1"/>
          </p:cNvSpPr>
          <p:nvPr>
            <p:ph type="body" sz="quarter" idx="1"/>
          </p:nvPr>
        </p:nvSpPr>
        <p:spPr>
          <a:xfrm>
            <a:off x="1524000" y="3602037"/>
            <a:ext cx="9144000" cy="1655763"/>
          </a:xfrm>
          <a:prstGeom prst="rect">
            <a:avLst/>
          </a:prstGeom>
        </p:spPr>
        <p:txBody>
          <a:bodyPr/>
          <a:lstStyle>
            <a:lvl1pPr marL="0" indent="0" algn="ctr">
              <a:lnSpc>
                <a:spcPct val="90000"/>
              </a:lnSpc>
              <a:spcBef>
                <a:spcPts val="1000"/>
              </a:spcBef>
              <a:buSzTx/>
              <a:buFontTx/>
              <a:buNone/>
              <a:defRPr sz="2400"/>
            </a:lvl1pPr>
            <a:lvl2pPr marL="0" indent="457200" algn="ctr">
              <a:lnSpc>
                <a:spcPct val="90000"/>
              </a:lnSpc>
              <a:spcBef>
                <a:spcPts val="1000"/>
              </a:spcBef>
              <a:buSzTx/>
              <a:buFontTx/>
              <a:buNone/>
              <a:defRPr sz="2400"/>
            </a:lvl2pPr>
            <a:lvl3pPr marL="0" indent="914400" algn="ctr">
              <a:lnSpc>
                <a:spcPct val="90000"/>
              </a:lnSpc>
              <a:spcBef>
                <a:spcPts val="1000"/>
              </a:spcBef>
              <a:buSzTx/>
              <a:buFontTx/>
              <a:buNone/>
              <a:defRPr sz="2400"/>
            </a:lvl3pPr>
            <a:lvl4pPr marL="0" indent="1371600" algn="ctr">
              <a:lnSpc>
                <a:spcPct val="90000"/>
              </a:lnSpc>
              <a:spcBef>
                <a:spcPts val="1000"/>
              </a:spcBef>
              <a:buSzTx/>
              <a:buFontTx/>
              <a:buNone/>
              <a:defRPr sz="2400"/>
            </a:lvl4pPr>
            <a:lvl5pPr marL="0" indent="1828800" algn="ctr">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75"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82" name="Title Text"/>
          <p:cNvSpPr txBox="1">
            <a:spLocks noGrp="1"/>
          </p:cNvSpPr>
          <p:nvPr>
            <p:ph type="title"/>
          </p:nvPr>
        </p:nvSpPr>
        <p:spPr>
          <a:xfrm>
            <a:off x="838200" y="365125"/>
            <a:ext cx="10515600"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183" name="Body Level One…"/>
          <p:cNvSpPr txBox="1">
            <a:spLocks noGrp="1"/>
          </p:cNvSpPr>
          <p:nvPr>
            <p:ph type="body" idx="1"/>
          </p:nvPr>
        </p:nvSpPr>
        <p:spPr>
          <a:xfrm>
            <a:off x="838200" y="1825625"/>
            <a:ext cx="10515600" cy="4351338"/>
          </a:xfrm>
          <a:prstGeom prst="rect">
            <a:avLst/>
          </a:prstGeom>
        </p:spPr>
        <p:txBody>
          <a:bodyPr/>
          <a:lstStyle>
            <a:lvl1pPr marL="228600" indent="-228600">
              <a:lnSpc>
                <a:spcPct val="90000"/>
              </a:lnSpc>
              <a:spcBef>
                <a:spcPts val="1000"/>
              </a:spcBef>
              <a:defRPr sz="2800"/>
            </a:lvl1pPr>
            <a:lvl2pPr marL="723900" indent="-266700">
              <a:lnSpc>
                <a:spcPct val="90000"/>
              </a:lnSpc>
              <a:spcBef>
                <a:spcPts val="1000"/>
              </a:spcBef>
              <a:buChar char="•"/>
              <a:defRPr sz="2800"/>
            </a:lvl2pPr>
            <a:lvl3pPr marL="1234439" indent="-320039">
              <a:lnSpc>
                <a:spcPct val="90000"/>
              </a:lnSpc>
              <a:spcBef>
                <a:spcPts val="1000"/>
              </a:spcBef>
              <a:defRPr sz="2800"/>
            </a:lvl3pPr>
            <a:lvl4pPr marL="1727200" indent="-355600">
              <a:lnSpc>
                <a:spcPct val="90000"/>
              </a:lnSpc>
              <a:spcBef>
                <a:spcPts val="1000"/>
              </a:spcBef>
              <a:buChar char="•"/>
              <a:defRPr sz="2800"/>
            </a:lvl4pPr>
            <a:lvl5pPr marL="2184400" indent="-3556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84"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Content 0">
    <p:bg>
      <p:bgPr>
        <a:solidFill>
          <a:srgbClr val="000000"/>
        </a:solidFill>
        <a:effectLst/>
      </p:bgPr>
    </p:bg>
    <p:spTree>
      <p:nvGrpSpPr>
        <p:cNvPr id="1" name=""/>
        <p:cNvGrpSpPr/>
        <p:nvPr/>
      </p:nvGrpSpPr>
      <p:grpSpPr>
        <a:xfrm>
          <a:off x="0" y="0"/>
          <a:ext cx="0" cy="0"/>
          <a:chOff x="0" y="0"/>
          <a:chExt cx="0" cy="0"/>
        </a:xfrm>
      </p:grpSpPr>
      <p:sp>
        <p:nvSpPr>
          <p:cNvPr id="191" name="Title Text"/>
          <p:cNvSpPr txBox="1">
            <a:spLocks noGrp="1"/>
          </p:cNvSpPr>
          <p:nvPr>
            <p:ph type="title"/>
          </p:nvPr>
        </p:nvSpPr>
        <p:spPr>
          <a:xfrm>
            <a:off x="838200" y="365125"/>
            <a:ext cx="10515600" cy="1325563"/>
          </a:xfrm>
          <a:prstGeom prst="rect">
            <a:avLst/>
          </a:prstGeom>
        </p:spPr>
        <p:txBody>
          <a:bodyPr/>
          <a:lstStyle>
            <a:lvl1pPr algn="l">
              <a:lnSpc>
                <a:spcPct val="90000"/>
              </a:lnSpc>
              <a:defRPr>
                <a:solidFill>
                  <a:srgbClr val="FFFFFF"/>
                </a:solidFill>
                <a:latin typeface="Calibri Light"/>
                <a:ea typeface="Calibri Light"/>
                <a:cs typeface="Calibri Light"/>
                <a:sym typeface="Calibri Light"/>
              </a:defRPr>
            </a:lvl1pPr>
          </a:lstStyle>
          <a:p>
            <a:r>
              <a:t>Title Text</a:t>
            </a:r>
          </a:p>
        </p:txBody>
      </p:sp>
      <p:sp>
        <p:nvSpPr>
          <p:cNvPr id="192" name="Body Level One…"/>
          <p:cNvSpPr txBox="1">
            <a:spLocks noGrp="1"/>
          </p:cNvSpPr>
          <p:nvPr>
            <p:ph type="body" idx="1"/>
          </p:nvPr>
        </p:nvSpPr>
        <p:spPr>
          <a:xfrm>
            <a:off x="838200" y="1825625"/>
            <a:ext cx="10515600" cy="4351338"/>
          </a:xfrm>
          <a:prstGeom prst="rect">
            <a:avLst/>
          </a:prstGeom>
        </p:spPr>
        <p:txBody>
          <a:bodyPr/>
          <a:lstStyle>
            <a:lvl1pPr marL="228600" indent="-228600">
              <a:lnSpc>
                <a:spcPct val="90000"/>
              </a:lnSpc>
              <a:spcBef>
                <a:spcPts val="1000"/>
              </a:spcBef>
              <a:defRPr sz="2800">
                <a:solidFill>
                  <a:srgbClr val="FFFFFF"/>
                </a:solidFill>
              </a:defRPr>
            </a:lvl1pPr>
            <a:lvl2pPr marL="723900" indent="-266700">
              <a:lnSpc>
                <a:spcPct val="90000"/>
              </a:lnSpc>
              <a:spcBef>
                <a:spcPts val="1000"/>
              </a:spcBef>
              <a:buChar char="•"/>
              <a:defRPr sz="2800">
                <a:solidFill>
                  <a:srgbClr val="FFFFFF"/>
                </a:solidFill>
              </a:defRPr>
            </a:lvl2pPr>
            <a:lvl3pPr marL="1234439" indent="-320039">
              <a:lnSpc>
                <a:spcPct val="90000"/>
              </a:lnSpc>
              <a:spcBef>
                <a:spcPts val="1000"/>
              </a:spcBef>
              <a:defRPr sz="2800">
                <a:solidFill>
                  <a:srgbClr val="FFFFFF"/>
                </a:solidFill>
              </a:defRPr>
            </a:lvl3pPr>
            <a:lvl4pPr marL="1727200" indent="-355600">
              <a:lnSpc>
                <a:spcPct val="90000"/>
              </a:lnSpc>
              <a:spcBef>
                <a:spcPts val="1000"/>
              </a:spcBef>
              <a:buChar char="•"/>
              <a:defRPr sz="2800">
                <a:solidFill>
                  <a:srgbClr val="FFFFFF"/>
                </a:solidFill>
              </a:defRPr>
            </a:lvl4pPr>
            <a:lvl5pPr marL="2184400" indent="-355600">
              <a:lnSpc>
                <a:spcPct val="90000"/>
              </a:lnSpc>
              <a:spcBef>
                <a:spcPts val="1000"/>
              </a:spcBef>
              <a:buChar char="•"/>
              <a:defRPr sz="2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93" name="Slide Number"/>
          <p:cNvSpPr txBox="1">
            <a:spLocks noGrp="1"/>
          </p:cNvSpPr>
          <p:nvPr>
            <p:ph type="sldNum" sz="quarter" idx="2"/>
          </p:nvPr>
        </p:nvSpPr>
        <p:spPr>
          <a:xfrm>
            <a:off x="11095176" y="6414760"/>
            <a:ext cx="258624" cy="248305"/>
          </a:xfrm>
          <a:prstGeom prst="rect">
            <a:avLst/>
          </a:prstGeom>
        </p:spPr>
        <p:txBody>
          <a:bodyPr/>
          <a:lstStyle>
            <a:lvl1pPr>
              <a:defRPr>
                <a:solidFill>
                  <a:srgbClr val="FFFFFF"/>
                </a:solidFill>
              </a:defRPr>
            </a:lvl1pPr>
          </a:lstStyle>
          <a:p>
            <a:fld id="{86CB4B4D-7CA3-9044-876B-883B54F8677D}" type="slidenum">
              <a:rPr/>
              <a:pPr/>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00" name="Title Text"/>
          <p:cNvSpPr txBox="1">
            <a:spLocks noGrp="1"/>
          </p:cNvSpPr>
          <p:nvPr>
            <p:ph type="title"/>
          </p:nvPr>
        </p:nvSpPr>
        <p:spPr>
          <a:xfrm>
            <a:off x="831850" y="1709738"/>
            <a:ext cx="10515600" cy="2852737"/>
          </a:xfrm>
          <a:prstGeom prst="rect">
            <a:avLst/>
          </a:prstGeom>
        </p:spPr>
        <p:txBody>
          <a:bodyPr anchor="b"/>
          <a:lstStyle>
            <a:lvl1pPr algn="l">
              <a:lnSpc>
                <a:spcPct val="90000"/>
              </a:lnSpc>
              <a:defRPr sz="6000">
                <a:latin typeface="Calibri Light"/>
                <a:ea typeface="Calibri Light"/>
                <a:cs typeface="Calibri Light"/>
                <a:sym typeface="Calibri Light"/>
              </a:defRPr>
            </a:lvl1pPr>
          </a:lstStyle>
          <a:p>
            <a:r>
              <a:t>Title Text</a:t>
            </a:r>
          </a:p>
        </p:txBody>
      </p:sp>
      <p:sp>
        <p:nvSpPr>
          <p:cNvPr id="201" name="Body Level One…"/>
          <p:cNvSpPr txBox="1">
            <a:spLocks noGrp="1"/>
          </p:cNvSpPr>
          <p:nvPr>
            <p:ph type="body" sz="quarter" idx="1"/>
          </p:nvPr>
        </p:nvSpPr>
        <p:spPr>
          <a:xfrm>
            <a:off x="831850" y="4589462"/>
            <a:ext cx="10515600" cy="1500188"/>
          </a:xfrm>
          <a:prstGeom prst="rect">
            <a:avLst/>
          </a:prstGeom>
        </p:spPr>
        <p:txBody>
          <a:bodyPr/>
          <a:lstStyle>
            <a:lvl1pPr marL="0" indent="0">
              <a:lnSpc>
                <a:spcPct val="90000"/>
              </a:lnSpc>
              <a:spcBef>
                <a:spcPts val="1000"/>
              </a:spcBef>
              <a:buSzTx/>
              <a:buFontTx/>
              <a:buNone/>
              <a:defRPr sz="2400">
                <a:solidFill>
                  <a:srgbClr val="888888"/>
                </a:solidFill>
              </a:defRPr>
            </a:lvl1pPr>
            <a:lvl2pPr marL="0" indent="457200">
              <a:lnSpc>
                <a:spcPct val="90000"/>
              </a:lnSpc>
              <a:spcBef>
                <a:spcPts val="1000"/>
              </a:spcBef>
              <a:buSzTx/>
              <a:buFontTx/>
              <a:buNone/>
              <a:defRPr sz="2400">
                <a:solidFill>
                  <a:srgbClr val="888888"/>
                </a:solidFill>
              </a:defRPr>
            </a:lvl2pPr>
            <a:lvl3pPr marL="0" indent="914400">
              <a:lnSpc>
                <a:spcPct val="90000"/>
              </a:lnSpc>
              <a:spcBef>
                <a:spcPts val="1000"/>
              </a:spcBef>
              <a:buSzTx/>
              <a:buFontTx/>
              <a:buNone/>
              <a:defRPr sz="2400">
                <a:solidFill>
                  <a:srgbClr val="888888"/>
                </a:solidFill>
              </a:defRPr>
            </a:lvl3pPr>
            <a:lvl4pPr marL="0" indent="1371600">
              <a:lnSpc>
                <a:spcPct val="90000"/>
              </a:lnSpc>
              <a:spcBef>
                <a:spcPts val="1000"/>
              </a:spcBef>
              <a:buSzTx/>
              <a:buFontTx/>
              <a:buNone/>
              <a:defRPr sz="2400">
                <a:solidFill>
                  <a:srgbClr val="888888"/>
                </a:solidFill>
              </a:defRPr>
            </a:lvl4pPr>
            <a:lvl5pPr marL="0" indent="1828800">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02"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09" name="Title Text"/>
          <p:cNvSpPr txBox="1">
            <a:spLocks noGrp="1"/>
          </p:cNvSpPr>
          <p:nvPr>
            <p:ph type="title"/>
          </p:nvPr>
        </p:nvSpPr>
        <p:spPr>
          <a:xfrm>
            <a:off x="838200" y="365125"/>
            <a:ext cx="10515600"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210" name="Body Level One…"/>
          <p:cNvSpPr txBox="1">
            <a:spLocks noGrp="1"/>
          </p:cNvSpPr>
          <p:nvPr>
            <p:ph type="body" sz="half" idx="1"/>
          </p:nvPr>
        </p:nvSpPr>
        <p:spPr>
          <a:xfrm>
            <a:off x="838200" y="1825625"/>
            <a:ext cx="5181600" cy="4351338"/>
          </a:xfrm>
          <a:prstGeom prst="rect">
            <a:avLst/>
          </a:prstGeom>
        </p:spPr>
        <p:txBody>
          <a:bodyPr/>
          <a:lstStyle>
            <a:lvl1pPr marL="228600" indent="-228600">
              <a:lnSpc>
                <a:spcPct val="90000"/>
              </a:lnSpc>
              <a:spcBef>
                <a:spcPts val="1000"/>
              </a:spcBef>
              <a:defRPr sz="2800"/>
            </a:lvl1pPr>
            <a:lvl2pPr marL="723900" indent="-266700">
              <a:lnSpc>
                <a:spcPct val="90000"/>
              </a:lnSpc>
              <a:spcBef>
                <a:spcPts val="1000"/>
              </a:spcBef>
              <a:buChar char="•"/>
              <a:defRPr sz="2800"/>
            </a:lvl2pPr>
            <a:lvl3pPr marL="1234439" indent="-320039">
              <a:lnSpc>
                <a:spcPct val="90000"/>
              </a:lnSpc>
              <a:spcBef>
                <a:spcPts val="1000"/>
              </a:spcBef>
              <a:defRPr sz="2800"/>
            </a:lvl3pPr>
            <a:lvl4pPr marL="1727200" indent="-355600">
              <a:lnSpc>
                <a:spcPct val="90000"/>
              </a:lnSpc>
              <a:spcBef>
                <a:spcPts val="1000"/>
              </a:spcBef>
              <a:buChar char="•"/>
              <a:defRPr sz="2800"/>
            </a:lvl4pPr>
            <a:lvl5pPr marL="2184400" indent="-3556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11"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18" name="Title Text"/>
          <p:cNvSpPr txBox="1">
            <a:spLocks noGrp="1"/>
          </p:cNvSpPr>
          <p:nvPr>
            <p:ph type="title"/>
          </p:nvPr>
        </p:nvSpPr>
        <p:spPr>
          <a:xfrm>
            <a:off x="839787" y="365125"/>
            <a:ext cx="10515601"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219" name="Body Level One…"/>
          <p:cNvSpPr txBox="1">
            <a:spLocks noGrp="1"/>
          </p:cNvSpPr>
          <p:nvPr>
            <p:ph type="body" sz="quarter" idx="1"/>
          </p:nvPr>
        </p:nvSpPr>
        <p:spPr>
          <a:xfrm>
            <a:off x="839787" y="1681163"/>
            <a:ext cx="5157789" cy="823913"/>
          </a:xfrm>
          <a:prstGeom prst="rect">
            <a:avLst/>
          </a:prstGeom>
        </p:spPr>
        <p:txBody>
          <a:bodyPr anchor="b"/>
          <a:lstStyle>
            <a:lvl1pPr marL="0" indent="0">
              <a:lnSpc>
                <a:spcPct val="90000"/>
              </a:lnSpc>
              <a:spcBef>
                <a:spcPts val="1000"/>
              </a:spcBef>
              <a:buSzTx/>
              <a:buFontTx/>
              <a:buNone/>
              <a:defRPr sz="2400" b="1"/>
            </a:lvl1pPr>
            <a:lvl2pPr marL="0" indent="457200">
              <a:lnSpc>
                <a:spcPct val="90000"/>
              </a:lnSpc>
              <a:spcBef>
                <a:spcPts val="1000"/>
              </a:spcBef>
              <a:buSzTx/>
              <a:buFontTx/>
              <a:buNone/>
              <a:defRPr sz="2400" b="1"/>
            </a:lvl2pPr>
            <a:lvl3pPr marL="0" indent="914400">
              <a:lnSpc>
                <a:spcPct val="90000"/>
              </a:lnSpc>
              <a:spcBef>
                <a:spcPts val="1000"/>
              </a:spcBef>
              <a:buSzTx/>
              <a:buFontTx/>
              <a:buNone/>
              <a:defRPr sz="2400" b="1"/>
            </a:lvl3pPr>
            <a:lvl4pPr marL="0" indent="1371600">
              <a:lnSpc>
                <a:spcPct val="90000"/>
              </a:lnSpc>
              <a:spcBef>
                <a:spcPts val="1000"/>
              </a:spcBef>
              <a:buSzTx/>
              <a:buFontTx/>
              <a:buNone/>
              <a:defRPr sz="2400" b="1"/>
            </a:lvl4pPr>
            <a:lvl5pPr marL="0" indent="1828800">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20" name="Text Placeholder 4"/>
          <p:cNvSpPr>
            <a:spLocks noGrp="1"/>
          </p:cNvSpPr>
          <p:nvPr>
            <p:ph type="body" sz="quarter" idx="21"/>
          </p:nvPr>
        </p:nvSpPr>
        <p:spPr>
          <a:xfrm>
            <a:off x="6172200" y="1681163"/>
            <a:ext cx="5183188" cy="823913"/>
          </a:xfrm>
          <a:prstGeom prst="rect">
            <a:avLst/>
          </a:prstGeom>
        </p:spPr>
        <p:txBody>
          <a:bodyPr anchor="b"/>
          <a:lstStyle/>
          <a:p>
            <a:pPr marL="0" indent="0">
              <a:lnSpc>
                <a:spcPct val="90000"/>
              </a:lnSpc>
              <a:spcBef>
                <a:spcPts val="1000"/>
              </a:spcBef>
              <a:buSzTx/>
              <a:buFontTx/>
              <a:buNone/>
              <a:defRPr sz="2400" b="1"/>
            </a:pPr>
            <a:endParaRPr/>
          </a:p>
        </p:txBody>
      </p:sp>
      <p:sp>
        <p:nvSpPr>
          <p:cNvPr id="221"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28" name="Title Text"/>
          <p:cNvSpPr txBox="1">
            <a:spLocks noGrp="1"/>
          </p:cNvSpPr>
          <p:nvPr>
            <p:ph type="title"/>
          </p:nvPr>
        </p:nvSpPr>
        <p:spPr>
          <a:xfrm>
            <a:off x="838200" y="365125"/>
            <a:ext cx="10515600"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229"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3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243" name="Title Text"/>
          <p:cNvSpPr txBox="1">
            <a:spLocks noGrp="1"/>
          </p:cNvSpPr>
          <p:nvPr>
            <p:ph type="title"/>
          </p:nvPr>
        </p:nvSpPr>
        <p:spPr>
          <a:xfrm>
            <a:off x="839787" y="457200"/>
            <a:ext cx="3932239" cy="1600200"/>
          </a:xfrm>
          <a:prstGeom prst="rect">
            <a:avLst/>
          </a:prstGeom>
        </p:spPr>
        <p:txBody>
          <a:bodyPr anchor="b"/>
          <a:lstStyle>
            <a:lvl1pPr algn="l">
              <a:lnSpc>
                <a:spcPct val="90000"/>
              </a:lnSpc>
              <a:defRPr sz="3200">
                <a:latin typeface="Calibri Light"/>
                <a:ea typeface="Calibri Light"/>
                <a:cs typeface="Calibri Light"/>
                <a:sym typeface="Calibri Light"/>
              </a:defRPr>
            </a:lvl1pPr>
          </a:lstStyle>
          <a:p>
            <a:r>
              <a:t>Title Text</a:t>
            </a:r>
          </a:p>
        </p:txBody>
      </p:sp>
      <p:sp>
        <p:nvSpPr>
          <p:cNvPr id="244" name="Body Level One…"/>
          <p:cNvSpPr txBox="1">
            <a:spLocks noGrp="1"/>
          </p:cNvSpPr>
          <p:nvPr>
            <p:ph type="body" sz="half" idx="1"/>
          </p:nvPr>
        </p:nvSpPr>
        <p:spPr>
          <a:xfrm>
            <a:off x="5183187" y="987425"/>
            <a:ext cx="6172201" cy="4873625"/>
          </a:xfrm>
          <a:prstGeom prst="rect">
            <a:avLst/>
          </a:prstGeom>
        </p:spPr>
        <p:txBody>
          <a:bodyPr/>
          <a:lstStyle>
            <a:lvl1pPr marL="228600" indent="-228600">
              <a:lnSpc>
                <a:spcPct val="90000"/>
              </a:lnSpc>
              <a:spcBef>
                <a:spcPts val="1000"/>
              </a:spcBef>
            </a:lvl1pPr>
            <a:lvl2pPr marL="718457" indent="-261257">
              <a:lnSpc>
                <a:spcPct val="90000"/>
              </a:lnSpc>
              <a:spcBef>
                <a:spcPts val="1000"/>
              </a:spcBef>
              <a:buChar char="•"/>
            </a:lvl2pPr>
            <a:lvl3pPr>
              <a:lnSpc>
                <a:spcPct val="90000"/>
              </a:lnSpc>
              <a:spcBef>
                <a:spcPts val="1000"/>
              </a:spcBef>
            </a:lvl3pPr>
            <a:lvl4pPr>
              <a:lnSpc>
                <a:spcPct val="90000"/>
              </a:lnSpc>
              <a:spcBef>
                <a:spcPts val="1000"/>
              </a:spcBef>
              <a:buChar char="•"/>
            </a:lvl4pPr>
            <a:lvl5pPr>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245" name="Text Placeholder 3"/>
          <p:cNvSpPr>
            <a:spLocks noGrp="1"/>
          </p:cNvSpPr>
          <p:nvPr>
            <p:ph type="body" sz="quarter" idx="21"/>
          </p:nvPr>
        </p:nvSpPr>
        <p:spPr>
          <a:xfrm>
            <a:off x="839787" y="2057400"/>
            <a:ext cx="3932238" cy="3811588"/>
          </a:xfrm>
          <a:prstGeom prst="rect">
            <a:avLst/>
          </a:prstGeom>
        </p:spPr>
        <p:txBody>
          <a:bodyPr/>
          <a:lstStyle/>
          <a:p>
            <a:pPr marL="0" indent="0">
              <a:lnSpc>
                <a:spcPct val="90000"/>
              </a:lnSpc>
              <a:spcBef>
                <a:spcPts val="1000"/>
              </a:spcBef>
              <a:buSzTx/>
              <a:buFontTx/>
              <a:buNone/>
              <a:defRPr sz="1600"/>
            </a:pPr>
            <a:endParaRPr/>
          </a:p>
        </p:txBody>
      </p:sp>
      <p:sp>
        <p:nvSpPr>
          <p:cNvPr id="24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253" name="Title Text"/>
          <p:cNvSpPr txBox="1">
            <a:spLocks noGrp="1"/>
          </p:cNvSpPr>
          <p:nvPr>
            <p:ph type="title"/>
          </p:nvPr>
        </p:nvSpPr>
        <p:spPr>
          <a:xfrm>
            <a:off x="839787" y="457200"/>
            <a:ext cx="3932239" cy="1600200"/>
          </a:xfrm>
          <a:prstGeom prst="rect">
            <a:avLst/>
          </a:prstGeom>
        </p:spPr>
        <p:txBody>
          <a:bodyPr anchor="b"/>
          <a:lstStyle>
            <a:lvl1pPr algn="l">
              <a:lnSpc>
                <a:spcPct val="90000"/>
              </a:lnSpc>
              <a:defRPr sz="3200">
                <a:latin typeface="Calibri Light"/>
                <a:ea typeface="Calibri Light"/>
                <a:cs typeface="Calibri Light"/>
                <a:sym typeface="Calibri Light"/>
              </a:defRPr>
            </a:lvl1pPr>
          </a:lstStyle>
          <a:p>
            <a:r>
              <a:t>Title Text</a:t>
            </a:r>
          </a:p>
        </p:txBody>
      </p:sp>
      <p:sp>
        <p:nvSpPr>
          <p:cNvPr id="254"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255" name="Body Level One…"/>
          <p:cNvSpPr txBox="1">
            <a:spLocks noGrp="1"/>
          </p:cNvSpPr>
          <p:nvPr>
            <p:ph type="body" sz="quarter" idx="1"/>
          </p:nvPr>
        </p:nvSpPr>
        <p:spPr>
          <a:xfrm>
            <a:off x="839787" y="2057400"/>
            <a:ext cx="3932239" cy="3811588"/>
          </a:xfrm>
          <a:prstGeom prst="rect">
            <a:avLst/>
          </a:prstGeom>
        </p:spPr>
        <p:txBody>
          <a:bodyPr/>
          <a:lstStyle>
            <a:lvl1pPr marL="0" indent="0">
              <a:lnSpc>
                <a:spcPct val="90000"/>
              </a:lnSpc>
              <a:spcBef>
                <a:spcPts val="1000"/>
              </a:spcBef>
              <a:buSzTx/>
              <a:buFontTx/>
              <a:buNone/>
              <a:defRPr sz="1600"/>
            </a:lvl1pPr>
            <a:lvl2pPr marL="0" indent="457200">
              <a:lnSpc>
                <a:spcPct val="90000"/>
              </a:lnSpc>
              <a:spcBef>
                <a:spcPts val="1000"/>
              </a:spcBef>
              <a:buSzTx/>
              <a:buFontTx/>
              <a:buNone/>
              <a:defRPr sz="1600"/>
            </a:lvl2pPr>
            <a:lvl3pPr marL="0" indent="914400">
              <a:lnSpc>
                <a:spcPct val="90000"/>
              </a:lnSpc>
              <a:spcBef>
                <a:spcPts val="1000"/>
              </a:spcBef>
              <a:buSzTx/>
              <a:buFontTx/>
              <a:buNone/>
              <a:defRPr sz="1600"/>
            </a:lvl3pPr>
            <a:lvl4pPr marL="0" indent="1371600">
              <a:lnSpc>
                <a:spcPct val="90000"/>
              </a:lnSpc>
              <a:spcBef>
                <a:spcPts val="1000"/>
              </a:spcBef>
              <a:buSzTx/>
              <a:buFontTx/>
              <a:buNone/>
              <a:defRPr sz="1600"/>
            </a:lvl4pPr>
            <a:lvl5pPr marL="0" indent="1828800">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25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270" name="bottom-wave3-MaxBlue.png" descr="bottom-wave3-MaxBlue.png"/>
          <p:cNvPicPr>
            <a:picLocks noChangeAspect="1"/>
          </p:cNvPicPr>
          <p:nvPr/>
        </p:nvPicPr>
        <p:blipFill>
          <a:blip r:embed="rId2" cstate="print"/>
          <a:stretch>
            <a:fillRect/>
          </a:stretch>
        </p:blipFill>
        <p:spPr>
          <a:xfrm>
            <a:off x="0" y="6237287"/>
            <a:ext cx="9144000" cy="647703"/>
          </a:xfrm>
          <a:prstGeom prst="rect">
            <a:avLst/>
          </a:prstGeom>
          <a:ln w="12700">
            <a:miter lim="400000"/>
          </a:ln>
        </p:spPr>
      </p:pic>
      <p:pic>
        <p:nvPicPr>
          <p:cNvPr id="271" name="FullLogoVector_Inverted3.png" descr="FullLogoVector_Inverted3.png"/>
          <p:cNvPicPr>
            <a:picLocks noChangeAspect="1"/>
          </p:cNvPicPr>
          <p:nvPr/>
        </p:nvPicPr>
        <p:blipFill>
          <a:blip r:embed="rId3" cstate="print"/>
          <a:stretch>
            <a:fillRect/>
          </a:stretch>
        </p:blipFill>
        <p:spPr>
          <a:xfrm>
            <a:off x="7856535" y="6356350"/>
            <a:ext cx="1179515" cy="466725"/>
          </a:xfrm>
          <a:prstGeom prst="rect">
            <a:avLst/>
          </a:prstGeom>
          <a:ln w="12700">
            <a:miter lim="400000"/>
          </a:ln>
          <a:effectLst>
            <a:outerShdw blurRad="50800" dist="38100" dir="2700000" rotWithShape="0">
              <a:srgbClr val="000000">
                <a:alpha val="69999"/>
              </a:srgbClr>
            </a:outerShdw>
          </a:effectLst>
        </p:spPr>
      </p:pic>
      <p:sp>
        <p:nvSpPr>
          <p:cNvPr id="272" name="Slide Number"/>
          <p:cNvSpPr txBox="1">
            <a:spLocks noGrp="1"/>
          </p:cNvSpPr>
          <p:nvPr>
            <p:ph type="sldNum" sz="quarter" idx="2"/>
          </p:nvPr>
        </p:nvSpPr>
        <p:spPr>
          <a:xfrm>
            <a:off x="0" y="6557960"/>
            <a:ext cx="284367" cy="280796"/>
          </a:xfrm>
          <a:prstGeom prst="rect">
            <a:avLst/>
          </a:prstGeom>
        </p:spPr>
        <p:txBody>
          <a:bodyPr lIns="45718" tIns="45718" rIns="45718" bIns="45718" anchor="t"/>
          <a:lstStyle>
            <a:lvl1pPr algn="l">
              <a:defRPr sz="1400" b="1">
                <a:solidFill>
                  <a:srgbClr val="FFFFFF"/>
                </a:solidFill>
                <a:effectLst>
                  <a:outerShdw blurRad="12700" dist="25400" dir="2700000" rotWithShape="0">
                    <a:srgbClr val="DDDDDD"/>
                  </a:outerShdw>
                </a:effectLst>
              </a:defRPr>
            </a:lvl1pPr>
          </a:lstStyle>
          <a:p>
            <a:fld id="{86CB4B4D-7CA3-9044-876B-883B54F8677D}" type="slidenum">
              <a:rPr/>
              <a:pPr/>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279"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280"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281"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282"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89"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290"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291"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298" name="parallax1.jpg" descr="parallax1.jpg"/>
          <p:cNvPicPr>
            <a:picLocks noChangeAspect="1"/>
          </p:cNvPicPr>
          <p:nvPr/>
        </p:nvPicPr>
        <p:blipFill>
          <a:blip r:embed="rId2" cstate="print"/>
          <a:stretch>
            <a:fillRect/>
          </a:stretch>
        </p:blipFill>
        <p:spPr>
          <a:xfrm>
            <a:off x="0" y="0"/>
            <a:ext cx="9144000" cy="6858000"/>
          </a:xfrm>
          <a:prstGeom prst="rect">
            <a:avLst/>
          </a:prstGeom>
          <a:ln w="12700">
            <a:miter lim="400000"/>
          </a:ln>
        </p:spPr>
      </p:pic>
      <p:sp>
        <p:nvSpPr>
          <p:cNvPr id="299" name="Title Text"/>
          <p:cNvSpPr txBox="1">
            <a:spLocks noGrp="1"/>
          </p:cNvSpPr>
          <p:nvPr>
            <p:ph type="title"/>
          </p:nvPr>
        </p:nvSpPr>
        <p:spPr>
          <a:xfrm>
            <a:off x="457200" y="274635"/>
            <a:ext cx="8229600" cy="1143004"/>
          </a:xfrm>
          <a:prstGeom prst="rect">
            <a:avLst/>
          </a:prstGeom>
        </p:spPr>
        <p:txBody>
          <a:bodyPr lIns="91422" tIns="91422" rIns="91422" bIns="91422"/>
          <a:lstStyle>
            <a:lvl1pPr algn="l">
              <a:defRPr sz="1100">
                <a:latin typeface="Arial"/>
                <a:ea typeface="Arial"/>
                <a:cs typeface="Arial"/>
                <a:sym typeface="Arial"/>
              </a:defRPr>
            </a:lvl1pPr>
          </a:lstStyle>
          <a:p>
            <a:r>
              <a:t>Title Text</a:t>
            </a:r>
          </a:p>
        </p:txBody>
      </p:sp>
      <p:sp>
        <p:nvSpPr>
          <p:cNvPr id="300" name="Body Level One…"/>
          <p:cNvSpPr txBox="1">
            <a:spLocks noGrp="1"/>
          </p:cNvSpPr>
          <p:nvPr>
            <p:ph type="body" idx="1"/>
          </p:nvPr>
        </p:nvSpPr>
        <p:spPr>
          <a:xfrm>
            <a:off x="457200" y="1600200"/>
            <a:ext cx="8229600" cy="4525963"/>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301" name="Slide Number"/>
          <p:cNvSpPr txBox="1">
            <a:spLocks noGrp="1"/>
          </p:cNvSpPr>
          <p:nvPr>
            <p:ph type="sldNum" sz="quarter" idx="2"/>
          </p:nvPr>
        </p:nvSpPr>
        <p:spPr>
          <a:xfrm>
            <a:off x="8427645" y="6419355"/>
            <a:ext cx="259157" cy="239115"/>
          </a:xfrm>
          <a:prstGeom prst="rect">
            <a:avLst/>
          </a:prstGeom>
        </p:spPr>
        <p:txBody>
          <a:bodyPr lIns="52422" tIns="52422" rIns="52422" bIns="52422"/>
          <a:lstStyle>
            <a:lvl1pPr>
              <a:defRPr sz="1100"/>
            </a:lvl1pPr>
          </a:lstStyle>
          <a:p>
            <a:fld id="{86CB4B4D-7CA3-9044-876B-883B54F8677D}" type="slidenum">
              <a:rPr/>
              <a:pPr/>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308"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309"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310"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317" name="Line"/>
          <p:cNvSpPr/>
          <p:nvPr/>
        </p:nvSpPr>
        <p:spPr>
          <a:xfrm>
            <a:off x="1463673" y="3549647"/>
            <a:ext cx="2971804" cy="1591"/>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318" name="Line"/>
          <p:cNvSpPr/>
          <p:nvPr/>
        </p:nvSpPr>
        <p:spPr>
          <a:xfrm>
            <a:off x="4708522" y="3549647"/>
            <a:ext cx="2971803" cy="1591"/>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319" name="Circle"/>
          <p:cNvSpPr/>
          <p:nvPr/>
        </p:nvSpPr>
        <p:spPr>
          <a:xfrm>
            <a:off x="4540250" y="3525837"/>
            <a:ext cx="46038" cy="46043"/>
          </a:xfrm>
          <a:prstGeom prst="ellipse">
            <a:avLst/>
          </a:prstGeom>
          <a:solidFill>
            <a:srgbClr val="F3A447"/>
          </a:solidFill>
          <a:ln w="38100">
            <a:solidFill>
              <a:srgbClr val="F3A447"/>
            </a:solidFill>
          </a:ln>
          <a:effectLst>
            <a:outerShdw blurRad="38100" rotWithShape="0">
              <a:srgbClr val="000000">
                <a:alpha val="54998"/>
              </a:srgbClr>
            </a:outerShdw>
          </a:effectLst>
        </p:spPr>
        <p:txBody>
          <a:bodyPr lIns="0" tIns="0" rIns="0" bIns="0" anchor="ctr"/>
          <a:lstStyle/>
          <a:p>
            <a:pPr algn="ctr">
              <a:defRPr>
                <a:solidFill>
                  <a:srgbClr val="FFFFFF"/>
                </a:solidFill>
                <a:latin typeface="Constantia"/>
                <a:ea typeface="Constantia"/>
                <a:cs typeface="Constantia"/>
                <a:sym typeface="Constantia"/>
              </a:defRPr>
            </a:pPr>
            <a:endParaRPr/>
          </a:p>
        </p:txBody>
      </p:sp>
      <p:sp>
        <p:nvSpPr>
          <p:cNvPr id="320"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327" name="Line"/>
          <p:cNvSpPr/>
          <p:nvPr/>
        </p:nvSpPr>
        <p:spPr>
          <a:xfrm>
            <a:off x="685797" y="4916488"/>
            <a:ext cx="7924805" cy="4762"/>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328" name="Body Level One…"/>
          <p:cNvSpPr txBox="1">
            <a:spLocks noGrp="1"/>
          </p:cNvSpPr>
          <p:nvPr>
            <p:ph type="body" idx="1"/>
          </p:nvPr>
        </p:nvSpPr>
        <p:spPr>
          <a:xfrm>
            <a:off x="457200" y="1447800"/>
            <a:ext cx="8229600" cy="4678363"/>
          </a:xfrm>
          <a:prstGeom prst="rect">
            <a:avLst/>
          </a:prstGeom>
        </p:spPr>
        <p:txBody>
          <a:bodyPr lIns="45718" tIns="45718" rIns="45718" bIns="45718"/>
          <a:lstStyle>
            <a:lvl1pPr marL="273050" indent="-273050">
              <a:spcBef>
                <a:spcPts val="600"/>
              </a:spcBef>
              <a:buClr>
                <a:srgbClr val="F3A447"/>
              </a:buClr>
              <a:buSzPct val="85000"/>
              <a:buFontTx/>
              <a:buChar char="●"/>
              <a:defRPr sz="2600">
                <a:solidFill>
                  <a:srgbClr val="FFFFFF"/>
                </a:solidFill>
                <a:latin typeface="Constantia"/>
                <a:ea typeface="Constantia"/>
                <a:cs typeface="Constantia"/>
                <a:sym typeface="Constantia"/>
              </a:defRPr>
            </a:lvl1pPr>
            <a:lvl2pPr marL="662516" indent="-295802">
              <a:spcBef>
                <a:spcPts val="600"/>
              </a:spcBef>
              <a:buClr>
                <a:srgbClr val="F3A447"/>
              </a:buClr>
              <a:buSzPct val="85000"/>
              <a:buFontTx/>
              <a:buChar char="●"/>
              <a:defRPr sz="2600">
                <a:solidFill>
                  <a:srgbClr val="FFFFFF"/>
                </a:solidFill>
                <a:latin typeface="Constantia"/>
                <a:ea typeface="Constantia"/>
                <a:cs typeface="Constantia"/>
                <a:sym typeface="Constantia"/>
              </a:defRPr>
            </a:lvl2pPr>
            <a:lvl3pPr marL="1059314" indent="-283027">
              <a:spcBef>
                <a:spcPts val="600"/>
              </a:spcBef>
              <a:buClr>
                <a:srgbClr val="F3A447"/>
              </a:buClr>
              <a:buSzPct val="85000"/>
              <a:buFontTx/>
              <a:buChar char="●"/>
              <a:defRPr sz="2600">
                <a:solidFill>
                  <a:srgbClr val="FFFFFF"/>
                </a:solidFill>
                <a:latin typeface="Constantia"/>
                <a:ea typeface="Constantia"/>
                <a:cs typeface="Constantia"/>
                <a:sym typeface="Constantia"/>
              </a:defRPr>
            </a:lvl3pPr>
            <a:lvl4pPr marL="1363746" indent="-312821">
              <a:spcBef>
                <a:spcPts val="600"/>
              </a:spcBef>
              <a:buClr>
                <a:srgbClr val="F3A447"/>
              </a:buClr>
              <a:buSzPct val="85000"/>
              <a:buFontTx/>
              <a:buChar char="●"/>
              <a:defRPr sz="2600">
                <a:solidFill>
                  <a:srgbClr val="FFFFFF"/>
                </a:solidFill>
                <a:latin typeface="Constantia"/>
                <a:ea typeface="Constantia"/>
                <a:cs typeface="Constantia"/>
                <a:sym typeface="Constantia"/>
              </a:defRPr>
            </a:lvl4pPr>
            <a:lvl5pPr marL="1697035" indent="-371475">
              <a:spcBef>
                <a:spcPts val="600"/>
              </a:spcBef>
              <a:buClr>
                <a:srgbClr val="F3A447"/>
              </a:buClr>
              <a:buSzPct val="85000"/>
              <a:buFontTx/>
              <a:buChar char="●"/>
              <a:defRPr sz="2600">
                <a:solidFill>
                  <a:srgbClr val="FFFFFF"/>
                </a:solidFill>
                <a:latin typeface="Constantia"/>
                <a:ea typeface="Constantia"/>
                <a:cs typeface="Constantia"/>
                <a:sym typeface="Constantia"/>
              </a:defRPr>
            </a:lvl5pPr>
          </a:lstStyle>
          <a:p>
            <a:r>
              <a:t>Body Level One</a:t>
            </a:r>
          </a:p>
          <a:p>
            <a:pPr lvl="1"/>
            <a:r>
              <a:t>Body Level Two</a:t>
            </a:r>
          </a:p>
          <a:p>
            <a:pPr lvl="2"/>
            <a:r>
              <a:t>Body Level Three</a:t>
            </a:r>
          </a:p>
          <a:p>
            <a:pPr lvl="3"/>
            <a:r>
              <a:t>Body Level Four</a:t>
            </a:r>
          </a:p>
          <a:p>
            <a:pPr lvl="4"/>
            <a:r>
              <a:t>Body Level Five</a:t>
            </a:r>
          </a:p>
        </p:txBody>
      </p:sp>
      <p:sp>
        <p:nvSpPr>
          <p:cNvPr id="329" name="Title Text"/>
          <p:cNvSpPr txBox="1">
            <a:spLocks noGrp="1"/>
          </p:cNvSpPr>
          <p:nvPr>
            <p:ph type="title"/>
          </p:nvPr>
        </p:nvSpPr>
        <p:spPr>
          <a:xfrm>
            <a:off x="457200" y="152400"/>
            <a:ext cx="8229600" cy="1219200"/>
          </a:xfrm>
          <a:prstGeom prst="rect">
            <a:avLst/>
          </a:prstGeom>
        </p:spPr>
        <p:txBody>
          <a:bodyPr lIns="45718" tIns="45718" rIns="45718" bIns="45718" anchor="b"/>
          <a:lstStyle>
            <a:lvl1pPr algn="l">
              <a:defRPr sz="4200">
                <a:solidFill>
                  <a:srgbClr val="F9F9F9"/>
                </a:solidFill>
                <a:latin typeface="Constantia"/>
                <a:ea typeface="Constantia"/>
                <a:cs typeface="Constantia"/>
                <a:sym typeface="Constantia"/>
              </a:defRPr>
            </a:lvl1pPr>
          </a:lstStyle>
          <a:p>
            <a:r>
              <a:t>Title Text</a:t>
            </a:r>
          </a:p>
        </p:txBody>
      </p:sp>
      <p:sp>
        <p:nvSpPr>
          <p:cNvPr id="330"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337" name="Line"/>
          <p:cNvSpPr/>
          <p:nvPr/>
        </p:nvSpPr>
        <p:spPr>
          <a:xfrm>
            <a:off x="563561" y="2179635"/>
            <a:ext cx="3748092" cy="1591"/>
          </a:xfrm>
          <a:prstGeom prst="line">
            <a:avLst/>
          </a:prstGeom>
          <a:ln w="12700">
            <a:solidFill>
              <a:srgbClr val="E9E9E8"/>
            </a:solidFill>
          </a:ln>
          <a:effectLst>
            <a:outerShdw blurRad="38100" rotWithShape="0">
              <a:srgbClr val="000000">
                <a:alpha val="54998"/>
              </a:srgbClr>
            </a:outerShdw>
          </a:effectLst>
        </p:spPr>
        <p:txBody>
          <a:bodyPr lIns="0" tIns="0" rIns="0" bIns="0"/>
          <a:lstStyle/>
          <a:p>
            <a:endParaRPr/>
          </a:p>
        </p:txBody>
      </p:sp>
      <p:sp>
        <p:nvSpPr>
          <p:cNvPr id="338" name="Line"/>
          <p:cNvSpPr/>
          <p:nvPr/>
        </p:nvSpPr>
        <p:spPr>
          <a:xfrm>
            <a:off x="4754562" y="2179635"/>
            <a:ext cx="3749678" cy="1591"/>
          </a:xfrm>
          <a:prstGeom prst="line">
            <a:avLst/>
          </a:prstGeom>
          <a:ln w="12700">
            <a:solidFill>
              <a:srgbClr val="E9E9E8"/>
            </a:solidFill>
          </a:ln>
          <a:effectLst>
            <a:outerShdw blurRad="38100" rotWithShape="0">
              <a:srgbClr val="000000">
                <a:alpha val="54998"/>
              </a:srgbClr>
            </a:outerShdw>
          </a:effectLst>
        </p:spPr>
        <p:txBody>
          <a:bodyPr lIns="0" tIns="0" rIns="0" bIns="0"/>
          <a:lstStyle/>
          <a:p>
            <a:endParaRPr/>
          </a:p>
        </p:txBody>
      </p:sp>
      <p:sp>
        <p:nvSpPr>
          <p:cNvPr id="339" name="Body Level One…"/>
          <p:cNvSpPr txBox="1">
            <a:spLocks noGrp="1"/>
          </p:cNvSpPr>
          <p:nvPr>
            <p:ph type="body" idx="1"/>
          </p:nvPr>
        </p:nvSpPr>
        <p:spPr>
          <a:xfrm>
            <a:off x="457200" y="1447800"/>
            <a:ext cx="8229600" cy="4678363"/>
          </a:xfrm>
          <a:prstGeom prst="rect">
            <a:avLst/>
          </a:prstGeom>
        </p:spPr>
        <p:txBody>
          <a:bodyPr lIns="45718" tIns="45718" rIns="45718" bIns="45718"/>
          <a:lstStyle>
            <a:lvl1pPr marL="273050" indent="-273050">
              <a:spcBef>
                <a:spcPts val="600"/>
              </a:spcBef>
              <a:buClr>
                <a:srgbClr val="F3A447"/>
              </a:buClr>
              <a:buSzPct val="85000"/>
              <a:buFontTx/>
              <a:buChar char="●"/>
              <a:defRPr sz="2600">
                <a:solidFill>
                  <a:srgbClr val="FFFFFF"/>
                </a:solidFill>
                <a:latin typeface="Constantia"/>
                <a:ea typeface="Constantia"/>
                <a:cs typeface="Constantia"/>
                <a:sym typeface="Constantia"/>
              </a:defRPr>
            </a:lvl1pPr>
            <a:lvl2pPr marL="662516" indent="-295802">
              <a:spcBef>
                <a:spcPts val="600"/>
              </a:spcBef>
              <a:buClr>
                <a:srgbClr val="F3A447"/>
              </a:buClr>
              <a:buSzPct val="85000"/>
              <a:buFontTx/>
              <a:buChar char="●"/>
              <a:defRPr sz="2600">
                <a:solidFill>
                  <a:srgbClr val="FFFFFF"/>
                </a:solidFill>
                <a:latin typeface="Constantia"/>
                <a:ea typeface="Constantia"/>
                <a:cs typeface="Constantia"/>
                <a:sym typeface="Constantia"/>
              </a:defRPr>
            </a:lvl2pPr>
            <a:lvl3pPr marL="1059314" indent="-283027">
              <a:spcBef>
                <a:spcPts val="600"/>
              </a:spcBef>
              <a:buClr>
                <a:srgbClr val="F3A447"/>
              </a:buClr>
              <a:buSzPct val="85000"/>
              <a:buFontTx/>
              <a:buChar char="●"/>
              <a:defRPr sz="2600">
                <a:solidFill>
                  <a:srgbClr val="FFFFFF"/>
                </a:solidFill>
                <a:latin typeface="Constantia"/>
                <a:ea typeface="Constantia"/>
                <a:cs typeface="Constantia"/>
                <a:sym typeface="Constantia"/>
              </a:defRPr>
            </a:lvl3pPr>
            <a:lvl4pPr marL="1363746" indent="-312821">
              <a:spcBef>
                <a:spcPts val="600"/>
              </a:spcBef>
              <a:buClr>
                <a:srgbClr val="F3A447"/>
              </a:buClr>
              <a:buSzPct val="85000"/>
              <a:buFontTx/>
              <a:buChar char="●"/>
              <a:defRPr sz="2600">
                <a:solidFill>
                  <a:srgbClr val="FFFFFF"/>
                </a:solidFill>
                <a:latin typeface="Constantia"/>
                <a:ea typeface="Constantia"/>
                <a:cs typeface="Constantia"/>
                <a:sym typeface="Constantia"/>
              </a:defRPr>
            </a:lvl4pPr>
            <a:lvl5pPr marL="1697035" indent="-371475">
              <a:spcBef>
                <a:spcPts val="600"/>
              </a:spcBef>
              <a:buClr>
                <a:srgbClr val="F3A447"/>
              </a:buClr>
              <a:buSzPct val="85000"/>
              <a:buFontTx/>
              <a:buChar char="●"/>
              <a:defRPr sz="2600">
                <a:solidFill>
                  <a:srgbClr val="FFFFFF"/>
                </a:solidFill>
                <a:latin typeface="Constantia"/>
                <a:ea typeface="Constantia"/>
                <a:cs typeface="Constantia"/>
                <a:sym typeface="Constantia"/>
              </a:defRPr>
            </a:lvl5pPr>
          </a:lstStyle>
          <a:p>
            <a:r>
              <a:t>Body Level One</a:t>
            </a:r>
          </a:p>
          <a:p>
            <a:pPr lvl="1"/>
            <a:r>
              <a:t>Body Level Two</a:t>
            </a:r>
          </a:p>
          <a:p>
            <a:pPr lvl="2"/>
            <a:r>
              <a:t>Body Level Three</a:t>
            </a:r>
          </a:p>
          <a:p>
            <a:pPr lvl="3"/>
            <a:r>
              <a:t>Body Level Four</a:t>
            </a:r>
          </a:p>
          <a:p>
            <a:pPr lvl="4"/>
            <a:r>
              <a:t>Body Level Five</a:t>
            </a:r>
          </a:p>
        </p:txBody>
      </p:sp>
      <p:sp>
        <p:nvSpPr>
          <p:cNvPr id="340" name="Title Text"/>
          <p:cNvSpPr txBox="1">
            <a:spLocks noGrp="1"/>
          </p:cNvSpPr>
          <p:nvPr>
            <p:ph type="title"/>
          </p:nvPr>
        </p:nvSpPr>
        <p:spPr>
          <a:xfrm>
            <a:off x="457200" y="152400"/>
            <a:ext cx="8229600" cy="1219200"/>
          </a:xfrm>
          <a:prstGeom prst="rect">
            <a:avLst/>
          </a:prstGeom>
        </p:spPr>
        <p:txBody>
          <a:bodyPr lIns="45718" tIns="45718" rIns="45718" bIns="45718" anchor="b"/>
          <a:lstStyle>
            <a:lvl1pPr algn="l">
              <a:defRPr sz="4200">
                <a:solidFill>
                  <a:srgbClr val="F9F9F9"/>
                </a:solidFill>
                <a:latin typeface="Constantia"/>
                <a:ea typeface="Constantia"/>
                <a:cs typeface="Constantia"/>
                <a:sym typeface="Constantia"/>
              </a:defRPr>
            </a:lvl1pPr>
          </a:lstStyle>
          <a:p>
            <a:r>
              <a:t>Title Text</a:t>
            </a:r>
          </a:p>
        </p:txBody>
      </p:sp>
      <p:sp>
        <p:nvSpPr>
          <p:cNvPr id="341"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348" name="Slide Number"/>
          <p:cNvSpPr txBox="1">
            <a:spLocks noGrp="1"/>
          </p:cNvSpPr>
          <p:nvPr>
            <p:ph type="sldNum" sz="quarter" idx="2"/>
          </p:nvPr>
        </p:nvSpPr>
        <p:spPr>
          <a:xfrm>
            <a:off x="6445249" y="6229350"/>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35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35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35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35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36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36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36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36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37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37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37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37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38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38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38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38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39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39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39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39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0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40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0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0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1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41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1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1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2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42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2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2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3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43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3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3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4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44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4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4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5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45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5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5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65"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46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73"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474"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475"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82"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89"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490"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491"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98"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499"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00"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07"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508"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09"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16"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23"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30"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531"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32"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39"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540"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41"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48"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549"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50"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57"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558"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59"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66" name="Slide Number"/>
          <p:cNvSpPr txBox="1">
            <a:spLocks noGrp="1"/>
          </p:cNvSpPr>
          <p:nvPr>
            <p:ph type="sldNum" sz="quarter" idx="2"/>
          </p:nvPr>
        </p:nvSpPr>
        <p:spPr>
          <a:xfrm>
            <a:off x="6445249" y="6229350"/>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573" name="parallax1.jpg" descr="parallax1.jpg"/>
          <p:cNvPicPr>
            <a:picLocks noChangeAspect="1"/>
          </p:cNvPicPr>
          <p:nvPr/>
        </p:nvPicPr>
        <p:blipFill>
          <a:blip r:embed="rId2" cstate="print"/>
          <a:stretch>
            <a:fillRect/>
          </a:stretch>
        </p:blipFill>
        <p:spPr>
          <a:xfrm>
            <a:off x="0" y="0"/>
            <a:ext cx="9144000" cy="6858000"/>
          </a:xfrm>
          <a:prstGeom prst="rect">
            <a:avLst/>
          </a:prstGeom>
          <a:ln w="12700">
            <a:miter lim="400000"/>
          </a:ln>
        </p:spPr>
      </p:pic>
      <p:pic>
        <p:nvPicPr>
          <p:cNvPr id="574" name="FullLogoVector_Inverted2.png" descr="FullLogoVector_Inverted2.png"/>
          <p:cNvPicPr>
            <a:picLocks noChangeAspect="1"/>
          </p:cNvPicPr>
          <p:nvPr/>
        </p:nvPicPr>
        <p:blipFill>
          <a:blip r:embed="rId3" cstate="print"/>
          <a:stretch>
            <a:fillRect/>
          </a:stretch>
        </p:blipFill>
        <p:spPr>
          <a:xfrm>
            <a:off x="608012" y="5006975"/>
            <a:ext cx="2235201" cy="1019175"/>
          </a:xfrm>
          <a:prstGeom prst="rect">
            <a:avLst/>
          </a:prstGeom>
          <a:ln w="12700">
            <a:miter lim="400000"/>
          </a:ln>
        </p:spPr>
      </p:pic>
      <p:sp>
        <p:nvSpPr>
          <p:cNvPr id="575" name="Slide Number"/>
          <p:cNvSpPr txBox="1">
            <a:spLocks noGrp="1"/>
          </p:cNvSpPr>
          <p:nvPr>
            <p:ph type="sldNum" sz="quarter" idx="2"/>
          </p:nvPr>
        </p:nvSpPr>
        <p:spPr>
          <a:xfrm>
            <a:off x="6445249" y="6229350"/>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582"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583"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584"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585"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586"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593"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594"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595" name="50 %"/>
          <p:cNvSpPr/>
          <p:nvPr/>
        </p:nvSpPr>
        <p:spPr>
          <a:xfrm>
            <a:off x="223837" y="1933575"/>
            <a:ext cx="8502651" cy="2676525"/>
          </a:xfrm>
          <a:prstGeom prst="rect">
            <a:avLst/>
          </a:prstGeom>
          <a:solidFill>
            <a:srgbClr val="D8D8D8"/>
          </a:solidFill>
          <a:ln w="25400">
            <a:solidFill>
              <a:srgbClr val="969696"/>
            </a:solidFill>
          </a:ln>
        </p:spPr>
        <p:txBody>
          <a:bodyPr lIns="0" tIns="0" rIns="0" bIns="0" anchor="ctr"/>
          <a:lstStyle/>
          <a:p>
            <a:pPr algn="r">
              <a:defRPr sz="1700">
                <a:solidFill>
                  <a:srgbClr val="003366"/>
                </a:solidFill>
              </a:defRPr>
            </a:pPr>
            <a:endParaRPr/>
          </a:p>
        </p:txBody>
      </p:sp>
      <p:sp>
        <p:nvSpPr>
          <p:cNvPr id="596" name="Rectangle"/>
          <p:cNvSpPr/>
          <p:nvPr/>
        </p:nvSpPr>
        <p:spPr>
          <a:xfrm>
            <a:off x="434975" y="3138485"/>
            <a:ext cx="5018088" cy="349253"/>
          </a:xfrm>
          <a:prstGeom prst="rect">
            <a:avLst/>
          </a:prstGeom>
          <a:solidFill>
            <a:srgbClr val="C0C0C0"/>
          </a:solidFill>
          <a:ln w="12700">
            <a:miter lim="400000"/>
          </a:ln>
        </p:spPr>
        <p:txBody>
          <a:bodyPr lIns="0" tIns="0" rIns="0" bIns="0" anchor="ctr"/>
          <a:lstStyle/>
          <a:p>
            <a:pPr algn="r">
              <a:defRPr sz="1700">
                <a:solidFill>
                  <a:srgbClr val="003366"/>
                </a:solidFill>
              </a:defRPr>
            </a:pPr>
            <a:endParaRPr/>
          </a:p>
        </p:txBody>
      </p:sp>
      <p:pic>
        <p:nvPicPr>
          <p:cNvPr id="597" name="image.png" descr="image.png"/>
          <p:cNvPicPr>
            <a:picLocks noChangeAspect="1"/>
          </p:cNvPicPr>
          <p:nvPr/>
        </p:nvPicPr>
        <p:blipFill>
          <a:blip r:embed="rId4" cstate="print"/>
          <a:stretch>
            <a:fillRect/>
          </a:stretch>
        </p:blipFill>
        <p:spPr>
          <a:xfrm>
            <a:off x="223835" y="5730875"/>
            <a:ext cx="1841503" cy="908050"/>
          </a:xfrm>
          <a:prstGeom prst="rect">
            <a:avLst/>
          </a:prstGeom>
          <a:ln w="12700">
            <a:miter lim="400000"/>
          </a:ln>
        </p:spPr>
      </p:pic>
      <p:sp>
        <p:nvSpPr>
          <p:cNvPr id="598"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99"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00"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07"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08"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09"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10"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11"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12"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13"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20"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21"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22" name="Line"/>
          <p:cNvSpPr/>
          <p:nvPr/>
        </p:nvSpPr>
        <p:spPr>
          <a:xfrm>
            <a:off x="817560" y="3352800"/>
            <a:ext cx="6315080" cy="0"/>
          </a:xfrm>
          <a:prstGeom prst="line">
            <a:avLst/>
          </a:prstGeom>
          <a:ln w="19050">
            <a:solidFill>
              <a:srgbClr val="032043"/>
            </a:solidFill>
          </a:ln>
        </p:spPr>
        <p:txBody>
          <a:bodyPr lIns="0" tIns="0" rIns="0" bIns="0"/>
          <a:lstStyle/>
          <a:p>
            <a:endParaRPr/>
          </a:p>
        </p:txBody>
      </p:sp>
      <p:sp>
        <p:nvSpPr>
          <p:cNvPr id="623"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24"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25"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32"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33"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34"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35"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36"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37"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38"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45"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46"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47"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48"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49"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50"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51"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58"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59"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60"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61"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62"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63"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64"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71"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72"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73"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74"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75"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76"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77"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84"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85"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86"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87"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88"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89"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90"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97"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98"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99" name="Line"/>
          <p:cNvSpPr/>
          <p:nvPr/>
        </p:nvSpPr>
        <p:spPr>
          <a:xfrm>
            <a:off x="817560" y="3352800"/>
            <a:ext cx="6315080" cy="0"/>
          </a:xfrm>
          <a:prstGeom prst="line">
            <a:avLst/>
          </a:prstGeom>
          <a:ln w="19050">
            <a:solidFill>
              <a:srgbClr val="A5A5A5"/>
            </a:solidFill>
          </a:ln>
        </p:spPr>
        <p:txBody>
          <a:bodyPr lIns="0" tIns="0" rIns="0" bIns="0"/>
          <a:lstStyle/>
          <a:p>
            <a:endParaRPr/>
          </a:p>
        </p:txBody>
      </p:sp>
      <p:sp>
        <p:nvSpPr>
          <p:cNvPr id="700"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701"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702"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709"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710"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711"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712"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713"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714"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715"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722"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723"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724"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731"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738" name="bottom-wave3-MaxBlue.png" descr="bottom-wave3-MaxBlue.png"/>
          <p:cNvPicPr>
            <a:picLocks noChangeAspect="1"/>
          </p:cNvPicPr>
          <p:nvPr/>
        </p:nvPicPr>
        <p:blipFill>
          <a:blip r:embed="rId2" cstate="print"/>
          <a:stretch>
            <a:fillRect/>
          </a:stretch>
        </p:blipFill>
        <p:spPr>
          <a:xfrm>
            <a:off x="0" y="6237287"/>
            <a:ext cx="9144000" cy="647703"/>
          </a:xfrm>
          <a:prstGeom prst="rect">
            <a:avLst/>
          </a:prstGeom>
          <a:ln w="12700">
            <a:miter lim="400000"/>
          </a:ln>
        </p:spPr>
      </p:pic>
      <p:pic>
        <p:nvPicPr>
          <p:cNvPr id="739" name="FullLogoVector_Inverted3.png" descr="FullLogoVector_Inverted3.png"/>
          <p:cNvPicPr>
            <a:picLocks noChangeAspect="1"/>
          </p:cNvPicPr>
          <p:nvPr/>
        </p:nvPicPr>
        <p:blipFill>
          <a:blip r:embed="rId3" cstate="print"/>
          <a:stretch>
            <a:fillRect/>
          </a:stretch>
        </p:blipFill>
        <p:spPr>
          <a:xfrm>
            <a:off x="7856535" y="6356350"/>
            <a:ext cx="1179515" cy="466725"/>
          </a:xfrm>
          <a:prstGeom prst="rect">
            <a:avLst/>
          </a:prstGeom>
          <a:ln w="12700">
            <a:miter lim="400000"/>
          </a:ln>
          <a:effectLst>
            <a:outerShdw blurRad="50800" dist="38100" dir="2700000" rotWithShape="0">
              <a:srgbClr val="000000">
                <a:alpha val="69999"/>
              </a:srgbClr>
            </a:outerShdw>
          </a:effectLst>
        </p:spPr>
      </p:pic>
      <p:sp>
        <p:nvSpPr>
          <p:cNvPr id="740" name="Slide Number"/>
          <p:cNvSpPr txBox="1">
            <a:spLocks noGrp="1"/>
          </p:cNvSpPr>
          <p:nvPr>
            <p:ph type="sldNum" sz="quarter" idx="2"/>
          </p:nvPr>
        </p:nvSpPr>
        <p:spPr>
          <a:xfrm>
            <a:off x="0" y="6557960"/>
            <a:ext cx="284367" cy="280796"/>
          </a:xfrm>
          <a:prstGeom prst="rect">
            <a:avLst/>
          </a:prstGeom>
        </p:spPr>
        <p:txBody>
          <a:bodyPr lIns="45718" tIns="45718" rIns="45718" bIns="45718" anchor="t"/>
          <a:lstStyle>
            <a:lvl1pPr algn="l">
              <a:defRPr sz="1400" b="1">
                <a:solidFill>
                  <a:srgbClr val="FFFFFF"/>
                </a:solidFill>
                <a:effectLst>
                  <a:outerShdw blurRad="12700" dist="25400" dir="2700000" rotWithShape="0">
                    <a:srgbClr val="DDDDDD"/>
                  </a:outerShdw>
                </a:effectLst>
              </a:defRPr>
            </a:lvl1pPr>
          </a:lstStyle>
          <a:p>
            <a:fld id="{86CB4B4D-7CA3-9044-876B-883B54F8677D}" type="slidenum">
              <a:rPr/>
              <a:pPr/>
              <a:t>‹#›</a:t>
            </a:fld>
            <a:endParaRPr/>
          </a:p>
        </p:txBody>
      </p:sp>
    </p:spTree>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747"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748"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749"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750"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757"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758"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759"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766" name="parallax1.jpg" descr="parallax1.jpg"/>
          <p:cNvPicPr>
            <a:picLocks noChangeAspect="1"/>
          </p:cNvPicPr>
          <p:nvPr/>
        </p:nvPicPr>
        <p:blipFill>
          <a:blip r:embed="rId2" cstate="print"/>
          <a:stretch>
            <a:fillRect/>
          </a:stretch>
        </p:blipFill>
        <p:spPr>
          <a:xfrm>
            <a:off x="0" y="0"/>
            <a:ext cx="9144000" cy="6858000"/>
          </a:xfrm>
          <a:prstGeom prst="rect">
            <a:avLst/>
          </a:prstGeom>
          <a:ln w="12700">
            <a:miter lim="400000"/>
          </a:ln>
        </p:spPr>
      </p:pic>
      <p:sp>
        <p:nvSpPr>
          <p:cNvPr id="767" name="Title Text"/>
          <p:cNvSpPr txBox="1">
            <a:spLocks noGrp="1"/>
          </p:cNvSpPr>
          <p:nvPr>
            <p:ph type="title"/>
          </p:nvPr>
        </p:nvSpPr>
        <p:spPr>
          <a:xfrm>
            <a:off x="457200" y="274635"/>
            <a:ext cx="8229600" cy="1143004"/>
          </a:xfrm>
          <a:prstGeom prst="rect">
            <a:avLst/>
          </a:prstGeom>
        </p:spPr>
        <p:txBody>
          <a:bodyPr lIns="91422" tIns="91422" rIns="91422" bIns="91422"/>
          <a:lstStyle>
            <a:lvl1pPr algn="l">
              <a:defRPr sz="1100">
                <a:latin typeface="Arial"/>
                <a:ea typeface="Arial"/>
                <a:cs typeface="Arial"/>
                <a:sym typeface="Arial"/>
              </a:defRPr>
            </a:lvl1pPr>
          </a:lstStyle>
          <a:p>
            <a:r>
              <a:t>Title Text</a:t>
            </a:r>
          </a:p>
        </p:txBody>
      </p:sp>
      <p:sp>
        <p:nvSpPr>
          <p:cNvPr id="768" name="Body Level One…"/>
          <p:cNvSpPr txBox="1">
            <a:spLocks noGrp="1"/>
          </p:cNvSpPr>
          <p:nvPr>
            <p:ph type="body" idx="1"/>
          </p:nvPr>
        </p:nvSpPr>
        <p:spPr>
          <a:xfrm>
            <a:off x="457200" y="1600200"/>
            <a:ext cx="8229600" cy="4525963"/>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769" name="Slide Number"/>
          <p:cNvSpPr txBox="1">
            <a:spLocks noGrp="1"/>
          </p:cNvSpPr>
          <p:nvPr>
            <p:ph type="sldNum" sz="quarter" idx="2"/>
          </p:nvPr>
        </p:nvSpPr>
        <p:spPr>
          <a:xfrm>
            <a:off x="8427645" y="6419355"/>
            <a:ext cx="259157" cy="239115"/>
          </a:xfrm>
          <a:prstGeom prst="rect">
            <a:avLst/>
          </a:prstGeom>
        </p:spPr>
        <p:txBody>
          <a:bodyPr lIns="52422" tIns="52422" rIns="52422" bIns="52422"/>
          <a:lstStyle>
            <a:lvl1pPr>
              <a:defRPr sz="1100"/>
            </a:lvl1pPr>
          </a:lstStyle>
          <a:p>
            <a:fld id="{86CB4B4D-7CA3-9044-876B-883B54F8677D}" type="slidenum">
              <a:rPr/>
              <a:pPr/>
              <a:t>‹#›</a:t>
            </a:fld>
            <a:endParaRPr/>
          </a:p>
        </p:txBody>
      </p:sp>
    </p:spTree>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785" name="Line"/>
          <p:cNvSpPr/>
          <p:nvPr/>
        </p:nvSpPr>
        <p:spPr>
          <a:xfrm>
            <a:off x="1463673" y="3549647"/>
            <a:ext cx="2971804" cy="1591"/>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786" name="Line"/>
          <p:cNvSpPr/>
          <p:nvPr/>
        </p:nvSpPr>
        <p:spPr>
          <a:xfrm>
            <a:off x="4708522" y="3549647"/>
            <a:ext cx="2971803" cy="1591"/>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787" name="Circle"/>
          <p:cNvSpPr/>
          <p:nvPr/>
        </p:nvSpPr>
        <p:spPr>
          <a:xfrm>
            <a:off x="4540250" y="3525837"/>
            <a:ext cx="46038" cy="46043"/>
          </a:xfrm>
          <a:prstGeom prst="ellipse">
            <a:avLst/>
          </a:prstGeom>
          <a:solidFill>
            <a:srgbClr val="F3A447"/>
          </a:solidFill>
          <a:ln w="38100">
            <a:solidFill>
              <a:srgbClr val="F3A447"/>
            </a:solidFill>
          </a:ln>
          <a:effectLst>
            <a:outerShdw blurRad="38100" rotWithShape="0">
              <a:srgbClr val="000000">
                <a:alpha val="54998"/>
              </a:srgbClr>
            </a:outerShdw>
          </a:effectLst>
        </p:spPr>
        <p:txBody>
          <a:bodyPr lIns="0" tIns="0" rIns="0" bIns="0" anchor="ctr"/>
          <a:lstStyle/>
          <a:p>
            <a:pPr algn="ctr">
              <a:defRPr>
                <a:solidFill>
                  <a:srgbClr val="FFFFFF"/>
                </a:solidFill>
                <a:latin typeface="Constantia"/>
                <a:ea typeface="Constantia"/>
                <a:cs typeface="Constantia"/>
                <a:sym typeface="Constantia"/>
              </a:defRPr>
            </a:pPr>
            <a:endParaRPr/>
          </a:p>
        </p:txBody>
      </p:sp>
      <p:sp>
        <p:nvSpPr>
          <p:cNvPr id="788"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795" name="Line"/>
          <p:cNvSpPr/>
          <p:nvPr/>
        </p:nvSpPr>
        <p:spPr>
          <a:xfrm>
            <a:off x="685797" y="4916488"/>
            <a:ext cx="7924805" cy="4762"/>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796" name="Body Level One…"/>
          <p:cNvSpPr txBox="1">
            <a:spLocks noGrp="1"/>
          </p:cNvSpPr>
          <p:nvPr>
            <p:ph type="body" idx="1"/>
          </p:nvPr>
        </p:nvSpPr>
        <p:spPr>
          <a:xfrm>
            <a:off x="457200" y="1447800"/>
            <a:ext cx="8229600" cy="4678363"/>
          </a:xfrm>
          <a:prstGeom prst="rect">
            <a:avLst/>
          </a:prstGeom>
        </p:spPr>
        <p:txBody>
          <a:bodyPr lIns="45718" tIns="45718" rIns="45718" bIns="45718"/>
          <a:lstStyle>
            <a:lvl1pPr marL="273050" indent="-273050">
              <a:spcBef>
                <a:spcPts val="600"/>
              </a:spcBef>
              <a:buClr>
                <a:srgbClr val="F3A447"/>
              </a:buClr>
              <a:buSzPct val="85000"/>
              <a:buFontTx/>
              <a:buChar char="●"/>
              <a:defRPr sz="2600">
                <a:solidFill>
                  <a:srgbClr val="FFFFFF"/>
                </a:solidFill>
                <a:latin typeface="Constantia"/>
                <a:ea typeface="Constantia"/>
                <a:cs typeface="Constantia"/>
                <a:sym typeface="Constantia"/>
              </a:defRPr>
            </a:lvl1pPr>
            <a:lvl2pPr marL="662516" indent="-295802">
              <a:spcBef>
                <a:spcPts val="600"/>
              </a:spcBef>
              <a:buClr>
                <a:srgbClr val="F3A447"/>
              </a:buClr>
              <a:buSzPct val="85000"/>
              <a:buFontTx/>
              <a:buChar char="●"/>
              <a:defRPr sz="2600">
                <a:solidFill>
                  <a:srgbClr val="FFFFFF"/>
                </a:solidFill>
                <a:latin typeface="Constantia"/>
                <a:ea typeface="Constantia"/>
                <a:cs typeface="Constantia"/>
                <a:sym typeface="Constantia"/>
              </a:defRPr>
            </a:lvl2pPr>
            <a:lvl3pPr marL="1059314" indent="-283027">
              <a:spcBef>
                <a:spcPts val="600"/>
              </a:spcBef>
              <a:buClr>
                <a:srgbClr val="F3A447"/>
              </a:buClr>
              <a:buSzPct val="85000"/>
              <a:buFontTx/>
              <a:buChar char="●"/>
              <a:defRPr sz="2600">
                <a:solidFill>
                  <a:srgbClr val="FFFFFF"/>
                </a:solidFill>
                <a:latin typeface="Constantia"/>
                <a:ea typeface="Constantia"/>
                <a:cs typeface="Constantia"/>
                <a:sym typeface="Constantia"/>
              </a:defRPr>
            </a:lvl3pPr>
            <a:lvl4pPr marL="1363746" indent="-312821">
              <a:spcBef>
                <a:spcPts val="600"/>
              </a:spcBef>
              <a:buClr>
                <a:srgbClr val="F3A447"/>
              </a:buClr>
              <a:buSzPct val="85000"/>
              <a:buFontTx/>
              <a:buChar char="●"/>
              <a:defRPr sz="2600">
                <a:solidFill>
                  <a:srgbClr val="FFFFFF"/>
                </a:solidFill>
                <a:latin typeface="Constantia"/>
                <a:ea typeface="Constantia"/>
                <a:cs typeface="Constantia"/>
                <a:sym typeface="Constantia"/>
              </a:defRPr>
            </a:lvl4pPr>
            <a:lvl5pPr marL="1697035" indent="-371475">
              <a:spcBef>
                <a:spcPts val="600"/>
              </a:spcBef>
              <a:buClr>
                <a:srgbClr val="F3A447"/>
              </a:buClr>
              <a:buSzPct val="85000"/>
              <a:buFontTx/>
              <a:buChar char="●"/>
              <a:defRPr sz="2600">
                <a:solidFill>
                  <a:srgbClr val="FFFFFF"/>
                </a:solidFill>
                <a:latin typeface="Constantia"/>
                <a:ea typeface="Constantia"/>
                <a:cs typeface="Constantia"/>
                <a:sym typeface="Constantia"/>
              </a:defRPr>
            </a:lvl5pPr>
          </a:lstStyle>
          <a:p>
            <a:r>
              <a:t>Body Level One</a:t>
            </a:r>
          </a:p>
          <a:p>
            <a:pPr lvl="1"/>
            <a:r>
              <a:t>Body Level Two</a:t>
            </a:r>
          </a:p>
          <a:p>
            <a:pPr lvl="2"/>
            <a:r>
              <a:t>Body Level Three</a:t>
            </a:r>
          </a:p>
          <a:p>
            <a:pPr lvl="3"/>
            <a:r>
              <a:t>Body Level Four</a:t>
            </a:r>
          </a:p>
          <a:p>
            <a:pPr lvl="4"/>
            <a:r>
              <a:t>Body Level Five</a:t>
            </a:r>
          </a:p>
        </p:txBody>
      </p:sp>
      <p:sp>
        <p:nvSpPr>
          <p:cNvPr id="797" name="Title Text"/>
          <p:cNvSpPr txBox="1">
            <a:spLocks noGrp="1"/>
          </p:cNvSpPr>
          <p:nvPr>
            <p:ph type="title"/>
          </p:nvPr>
        </p:nvSpPr>
        <p:spPr>
          <a:xfrm>
            <a:off x="457200" y="152400"/>
            <a:ext cx="8229600" cy="1219200"/>
          </a:xfrm>
          <a:prstGeom prst="rect">
            <a:avLst/>
          </a:prstGeom>
        </p:spPr>
        <p:txBody>
          <a:bodyPr lIns="45718" tIns="45718" rIns="45718" bIns="45718" anchor="b"/>
          <a:lstStyle>
            <a:lvl1pPr algn="l">
              <a:defRPr sz="4200">
                <a:solidFill>
                  <a:srgbClr val="F9F9F9"/>
                </a:solidFill>
                <a:latin typeface="Constantia"/>
                <a:ea typeface="Constantia"/>
                <a:cs typeface="Constantia"/>
                <a:sym typeface="Constantia"/>
              </a:defRPr>
            </a:lvl1pPr>
          </a:lstStyle>
          <a:p>
            <a:r>
              <a:t>Title Text</a:t>
            </a:r>
          </a:p>
        </p:txBody>
      </p:sp>
      <p:sp>
        <p:nvSpPr>
          <p:cNvPr id="798"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805" name="Line"/>
          <p:cNvSpPr/>
          <p:nvPr/>
        </p:nvSpPr>
        <p:spPr>
          <a:xfrm>
            <a:off x="563561" y="2179635"/>
            <a:ext cx="3748092" cy="1591"/>
          </a:xfrm>
          <a:prstGeom prst="line">
            <a:avLst/>
          </a:prstGeom>
          <a:ln w="12700">
            <a:solidFill>
              <a:srgbClr val="E9E9E8"/>
            </a:solidFill>
          </a:ln>
          <a:effectLst>
            <a:outerShdw blurRad="38100" rotWithShape="0">
              <a:srgbClr val="000000">
                <a:alpha val="54998"/>
              </a:srgbClr>
            </a:outerShdw>
          </a:effectLst>
        </p:spPr>
        <p:txBody>
          <a:bodyPr lIns="0" tIns="0" rIns="0" bIns="0"/>
          <a:lstStyle/>
          <a:p>
            <a:endParaRPr/>
          </a:p>
        </p:txBody>
      </p:sp>
      <p:sp>
        <p:nvSpPr>
          <p:cNvPr id="806" name="Line"/>
          <p:cNvSpPr/>
          <p:nvPr/>
        </p:nvSpPr>
        <p:spPr>
          <a:xfrm>
            <a:off x="4754562" y="2179635"/>
            <a:ext cx="3749678" cy="1591"/>
          </a:xfrm>
          <a:prstGeom prst="line">
            <a:avLst/>
          </a:prstGeom>
          <a:ln w="12700">
            <a:solidFill>
              <a:srgbClr val="E9E9E8"/>
            </a:solidFill>
          </a:ln>
          <a:effectLst>
            <a:outerShdw blurRad="38100" rotWithShape="0">
              <a:srgbClr val="000000">
                <a:alpha val="54998"/>
              </a:srgbClr>
            </a:outerShdw>
          </a:effectLst>
        </p:spPr>
        <p:txBody>
          <a:bodyPr lIns="0" tIns="0" rIns="0" bIns="0"/>
          <a:lstStyle/>
          <a:p>
            <a:endParaRPr/>
          </a:p>
        </p:txBody>
      </p:sp>
      <p:sp>
        <p:nvSpPr>
          <p:cNvPr id="807" name="Body Level One…"/>
          <p:cNvSpPr txBox="1">
            <a:spLocks noGrp="1"/>
          </p:cNvSpPr>
          <p:nvPr>
            <p:ph type="body" idx="1"/>
          </p:nvPr>
        </p:nvSpPr>
        <p:spPr>
          <a:xfrm>
            <a:off x="457200" y="1447800"/>
            <a:ext cx="8229600" cy="4678363"/>
          </a:xfrm>
          <a:prstGeom prst="rect">
            <a:avLst/>
          </a:prstGeom>
        </p:spPr>
        <p:txBody>
          <a:bodyPr lIns="45718" tIns="45718" rIns="45718" bIns="45718"/>
          <a:lstStyle>
            <a:lvl1pPr marL="273050" indent="-273050">
              <a:spcBef>
                <a:spcPts val="600"/>
              </a:spcBef>
              <a:buClr>
                <a:srgbClr val="F3A447"/>
              </a:buClr>
              <a:buSzPct val="85000"/>
              <a:buFontTx/>
              <a:buChar char="●"/>
              <a:defRPr sz="2600">
                <a:solidFill>
                  <a:srgbClr val="FFFFFF"/>
                </a:solidFill>
                <a:latin typeface="Constantia"/>
                <a:ea typeface="Constantia"/>
                <a:cs typeface="Constantia"/>
                <a:sym typeface="Constantia"/>
              </a:defRPr>
            </a:lvl1pPr>
            <a:lvl2pPr marL="662516" indent="-295802">
              <a:spcBef>
                <a:spcPts val="600"/>
              </a:spcBef>
              <a:buClr>
                <a:srgbClr val="F3A447"/>
              </a:buClr>
              <a:buSzPct val="85000"/>
              <a:buFontTx/>
              <a:buChar char="●"/>
              <a:defRPr sz="2600">
                <a:solidFill>
                  <a:srgbClr val="FFFFFF"/>
                </a:solidFill>
                <a:latin typeface="Constantia"/>
                <a:ea typeface="Constantia"/>
                <a:cs typeface="Constantia"/>
                <a:sym typeface="Constantia"/>
              </a:defRPr>
            </a:lvl2pPr>
            <a:lvl3pPr marL="1059314" indent="-283027">
              <a:spcBef>
                <a:spcPts val="600"/>
              </a:spcBef>
              <a:buClr>
                <a:srgbClr val="F3A447"/>
              </a:buClr>
              <a:buSzPct val="85000"/>
              <a:buFontTx/>
              <a:buChar char="●"/>
              <a:defRPr sz="2600">
                <a:solidFill>
                  <a:srgbClr val="FFFFFF"/>
                </a:solidFill>
                <a:latin typeface="Constantia"/>
                <a:ea typeface="Constantia"/>
                <a:cs typeface="Constantia"/>
                <a:sym typeface="Constantia"/>
              </a:defRPr>
            </a:lvl3pPr>
            <a:lvl4pPr marL="1363746" indent="-312821">
              <a:spcBef>
                <a:spcPts val="600"/>
              </a:spcBef>
              <a:buClr>
                <a:srgbClr val="F3A447"/>
              </a:buClr>
              <a:buSzPct val="85000"/>
              <a:buFontTx/>
              <a:buChar char="●"/>
              <a:defRPr sz="2600">
                <a:solidFill>
                  <a:srgbClr val="FFFFFF"/>
                </a:solidFill>
                <a:latin typeface="Constantia"/>
                <a:ea typeface="Constantia"/>
                <a:cs typeface="Constantia"/>
                <a:sym typeface="Constantia"/>
              </a:defRPr>
            </a:lvl4pPr>
            <a:lvl5pPr marL="1697035" indent="-371475">
              <a:spcBef>
                <a:spcPts val="600"/>
              </a:spcBef>
              <a:buClr>
                <a:srgbClr val="F3A447"/>
              </a:buClr>
              <a:buSzPct val="85000"/>
              <a:buFontTx/>
              <a:buChar char="●"/>
              <a:defRPr sz="2600">
                <a:solidFill>
                  <a:srgbClr val="FFFFFF"/>
                </a:solidFill>
                <a:latin typeface="Constantia"/>
                <a:ea typeface="Constantia"/>
                <a:cs typeface="Constantia"/>
                <a:sym typeface="Constantia"/>
              </a:defRPr>
            </a:lvl5pPr>
          </a:lstStyle>
          <a:p>
            <a:r>
              <a:t>Body Level One</a:t>
            </a:r>
          </a:p>
          <a:p>
            <a:pPr lvl="1"/>
            <a:r>
              <a:t>Body Level Two</a:t>
            </a:r>
          </a:p>
          <a:p>
            <a:pPr lvl="2"/>
            <a:r>
              <a:t>Body Level Three</a:t>
            </a:r>
          </a:p>
          <a:p>
            <a:pPr lvl="3"/>
            <a:r>
              <a:t>Body Level Four</a:t>
            </a:r>
          </a:p>
          <a:p>
            <a:pPr lvl="4"/>
            <a:r>
              <a:t>Body Level Five</a:t>
            </a:r>
          </a:p>
        </p:txBody>
      </p:sp>
      <p:sp>
        <p:nvSpPr>
          <p:cNvPr id="808" name="Title Text"/>
          <p:cNvSpPr txBox="1">
            <a:spLocks noGrp="1"/>
          </p:cNvSpPr>
          <p:nvPr>
            <p:ph type="title"/>
          </p:nvPr>
        </p:nvSpPr>
        <p:spPr>
          <a:xfrm>
            <a:off x="457200" y="152400"/>
            <a:ext cx="8229600" cy="1219200"/>
          </a:xfrm>
          <a:prstGeom prst="rect">
            <a:avLst/>
          </a:prstGeom>
        </p:spPr>
        <p:txBody>
          <a:bodyPr lIns="45718" tIns="45718" rIns="45718" bIns="45718" anchor="b"/>
          <a:lstStyle>
            <a:lvl1pPr algn="l">
              <a:defRPr sz="4200">
                <a:solidFill>
                  <a:srgbClr val="F9F9F9"/>
                </a:solidFill>
                <a:latin typeface="Constantia"/>
                <a:ea typeface="Constantia"/>
                <a:cs typeface="Constantia"/>
                <a:sym typeface="Constantia"/>
              </a:defRPr>
            </a:lvl1pPr>
          </a:lstStyle>
          <a:p>
            <a:r>
              <a:t>Title Text</a:t>
            </a:r>
          </a:p>
        </p:txBody>
      </p:sp>
      <p:sp>
        <p:nvSpPr>
          <p:cNvPr id="809"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816" name="Slide Number"/>
          <p:cNvSpPr txBox="1">
            <a:spLocks noGrp="1"/>
          </p:cNvSpPr>
          <p:nvPr>
            <p:ph type="sldNum" sz="quarter" idx="2"/>
          </p:nvPr>
        </p:nvSpPr>
        <p:spPr>
          <a:xfrm>
            <a:off x="6445249" y="6229350"/>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2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82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2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2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3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83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3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3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4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84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4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4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5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85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5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5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6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86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6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6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7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87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7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7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8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88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8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8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9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89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9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9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90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90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90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90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91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91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91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91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92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92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92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92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933" name="/60"/>
          <p:cNvSpPr txBox="1"/>
          <p:nvPr/>
        </p:nvSpPr>
        <p:spPr>
          <a:xfrm>
            <a:off x="8198400" y="6400800"/>
            <a:ext cx="748203"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400"/>
            </a:lvl1pPr>
          </a:lstStyle>
          <a:p>
            <a:r>
              <a:t>/60</a:t>
            </a:r>
          </a:p>
        </p:txBody>
      </p:sp>
      <p:sp>
        <p:nvSpPr>
          <p:cNvPr id="934"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41"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942"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943"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50"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57"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958"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959"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66"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967"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968"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75"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976"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977"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84"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91"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98"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999"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1000"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007"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1008"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1009"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016"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1017"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1018"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025"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1026"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1027"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041" name="parallax1.jpg" descr="parallax1.jpg"/>
          <p:cNvPicPr>
            <a:picLocks noChangeAspect="1"/>
          </p:cNvPicPr>
          <p:nvPr/>
        </p:nvPicPr>
        <p:blipFill>
          <a:blip r:embed="rId2" cstate="print"/>
          <a:stretch>
            <a:fillRect/>
          </a:stretch>
        </p:blipFill>
        <p:spPr>
          <a:xfrm>
            <a:off x="0" y="0"/>
            <a:ext cx="9144000" cy="6858000"/>
          </a:xfrm>
          <a:prstGeom prst="rect">
            <a:avLst/>
          </a:prstGeom>
          <a:ln w="12700">
            <a:miter lim="400000"/>
          </a:ln>
        </p:spPr>
      </p:pic>
      <p:pic>
        <p:nvPicPr>
          <p:cNvPr id="1042" name="FullLogoVector_Inverted2.png" descr="FullLogoVector_Inverted2.png"/>
          <p:cNvPicPr>
            <a:picLocks noChangeAspect="1"/>
          </p:cNvPicPr>
          <p:nvPr/>
        </p:nvPicPr>
        <p:blipFill>
          <a:blip r:embed="rId3" cstate="print"/>
          <a:stretch>
            <a:fillRect/>
          </a:stretch>
        </p:blipFill>
        <p:spPr>
          <a:xfrm>
            <a:off x="608012" y="5006975"/>
            <a:ext cx="2235201" cy="1019175"/>
          </a:xfrm>
          <a:prstGeom prst="rect">
            <a:avLst/>
          </a:prstGeom>
          <a:ln w="12700">
            <a:miter lim="400000"/>
          </a:ln>
        </p:spPr>
      </p:pic>
      <p:sp>
        <p:nvSpPr>
          <p:cNvPr id="1043" name="Slide Number"/>
          <p:cNvSpPr txBox="1">
            <a:spLocks noGrp="1"/>
          </p:cNvSpPr>
          <p:nvPr>
            <p:ph type="sldNum" sz="quarter" idx="2"/>
          </p:nvPr>
        </p:nvSpPr>
        <p:spPr>
          <a:xfrm>
            <a:off x="6445249" y="6229350"/>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061"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062"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063" name="50 %"/>
          <p:cNvSpPr/>
          <p:nvPr/>
        </p:nvSpPr>
        <p:spPr>
          <a:xfrm>
            <a:off x="223837" y="1933575"/>
            <a:ext cx="8502651" cy="2676525"/>
          </a:xfrm>
          <a:prstGeom prst="rect">
            <a:avLst/>
          </a:prstGeom>
          <a:solidFill>
            <a:srgbClr val="D8D8D8"/>
          </a:solidFill>
          <a:ln w="25400">
            <a:solidFill>
              <a:srgbClr val="969696"/>
            </a:solidFill>
          </a:ln>
        </p:spPr>
        <p:txBody>
          <a:bodyPr lIns="0" tIns="0" rIns="0" bIns="0" anchor="ctr"/>
          <a:lstStyle/>
          <a:p>
            <a:pPr algn="r">
              <a:defRPr sz="1700">
                <a:solidFill>
                  <a:srgbClr val="003366"/>
                </a:solidFill>
              </a:defRPr>
            </a:pPr>
            <a:endParaRPr/>
          </a:p>
        </p:txBody>
      </p:sp>
      <p:sp>
        <p:nvSpPr>
          <p:cNvPr id="1064" name="Rectangle"/>
          <p:cNvSpPr/>
          <p:nvPr/>
        </p:nvSpPr>
        <p:spPr>
          <a:xfrm>
            <a:off x="434975" y="3138485"/>
            <a:ext cx="5018088" cy="349253"/>
          </a:xfrm>
          <a:prstGeom prst="rect">
            <a:avLst/>
          </a:prstGeom>
          <a:solidFill>
            <a:srgbClr val="C0C0C0"/>
          </a:solidFill>
          <a:ln w="12700">
            <a:miter lim="400000"/>
          </a:ln>
        </p:spPr>
        <p:txBody>
          <a:bodyPr lIns="0" tIns="0" rIns="0" bIns="0" anchor="ctr"/>
          <a:lstStyle/>
          <a:p>
            <a:pPr algn="r">
              <a:defRPr sz="1700">
                <a:solidFill>
                  <a:srgbClr val="003366"/>
                </a:solidFill>
              </a:defRPr>
            </a:pPr>
            <a:endParaRPr/>
          </a:p>
        </p:txBody>
      </p:sp>
      <p:pic>
        <p:nvPicPr>
          <p:cNvPr id="1065" name="image.png" descr="image.png"/>
          <p:cNvPicPr>
            <a:picLocks noChangeAspect="1"/>
          </p:cNvPicPr>
          <p:nvPr/>
        </p:nvPicPr>
        <p:blipFill>
          <a:blip r:embed="rId4" cstate="print"/>
          <a:stretch>
            <a:fillRect/>
          </a:stretch>
        </p:blipFill>
        <p:spPr>
          <a:xfrm>
            <a:off x="223835" y="5730875"/>
            <a:ext cx="1841503" cy="908050"/>
          </a:xfrm>
          <a:prstGeom prst="rect">
            <a:avLst/>
          </a:prstGeom>
          <a:ln w="12700">
            <a:miter lim="400000"/>
          </a:ln>
        </p:spPr>
      </p:pic>
      <p:sp>
        <p:nvSpPr>
          <p:cNvPr id="1066"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67"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068"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075"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076"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077"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078"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079"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80"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081"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088"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089"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090" name="Line"/>
          <p:cNvSpPr/>
          <p:nvPr/>
        </p:nvSpPr>
        <p:spPr>
          <a:xfrm>
            <a:off x="817560" y="3352800"/>
            <a:ext cx="6315080" cy="0"/>
          </a:xfrm>
          <a:prstGeom prst="line">
            <a:avLst/>
          </a:prstGeom>
          <a:ln w="19050">
            <a:solidFill>
              <a:srgbClr val="032043"/>
            </a:solidFill>
          </a:ln>
        </p:spPr>
        <p:txBody>
          <a:bodyPr lIns="0" tIns="0" rIns="0" bIns="0"/>
          <a:lstStyle/>
          <a:p>
            <a:endParaRPr/>
          </a:p>
        </p:txBody>
      </p:sp>
      <p:sp>
        <p:nvSpPr>
          <p:cNvPr id="1091"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92"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093"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00"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01"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02"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03"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04"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05"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06"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13"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14"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15"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16"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17"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18"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19"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26"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27"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28"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29"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30"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31"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32"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39"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40"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41"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42"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43"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44"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45"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52"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53"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54"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55"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56"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57"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58"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65"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66"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67" name="Line"/>
          <p:cNvSpPr/>
          <p:nvPr/>
        </p:nvSpPr>
        <p:spPr>
          <a:xfrm>
            <a:off x="817560" y="3352800"/>
            <a:ext cx="6315080" cy="0"/>
          </a:xfrm>
          <a:prstGeom prst="line">
            <a:avLst/>
          </a:prstGeom>
          <a:ln w="19050">
            <a:solidFill>
              <a:srgbClr val="A5A5A5"/>
            </a:solidFill>
          </a:ln>
        </p:spPr>
        <p:txBody>
          <a:bodyPr lIns="0" tIns="0" rIns="0" bIns="0"/>
          <a:lstStyle/>
          <a:p>
            <a:endParaRPr/>
          </a:p>
        </p:txBody>
      </p:sp>
      <p:sp>
        <p:nvSpPr>
          <p:cNvPr id="1168"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69"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70"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77"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78"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79"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80"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81"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82"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83"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199" name="Title Text"/>
          <p:cNvSpPr txBox="1">
            <a:spLocks noGrp="1"/>
          </p:cNvSpPr>
          <p:nvPr>
            <p:ph type="title"/>
          </p:nvPr>
        </p:nvSpPr>
        <p:spPr>
          <a:xfrm>
            <a:off x="495300" y="274638"/>
            <a:ext cx="8912225" cy="1139826"/>
          </a:xfrm>
          <a:prstGeom prst="rect">
            <a:avLst/>
          </a:prstGeom>
        </p:spPr>
        <p:txBody>
          <a:bodyPr lIns="46799" tIns="46799" rIns="46799" bIns="46799"/>
          <a:lstStyle>
            <a:lvl1pPr defTabSz="457200">
              <a:defRPr>
                <a:latin typeface="Arial"/>
                <a:ea typeface="Arial"/>
                <a:cs typeface="Arial"/>
                <a:sym typeface="Arial"/>
              </a:defRPr>
            </a:lvl1pPr>
          </a:lstStyle>
          <a:p>
            <a:r>
              <a:t>Title Text</a:t>
            </a:r>
          </a:p>
        </p:txBody>
      </p:sp>
      <p:sp>
        <p:nvSpPr>
          <p:cNvPr id="1200" name="Body Level One…"/>
          <p:cNvSpPr txBox="1">
            <a:spLocks noGrp="1"/>
          </p:cNvSpPr>
          <p:nvPr>
            <p:ph type="body" idx="1"/>
          </p:nvPr>
        </p:nvSpPr>
        <p:spPr>
          <a:xfrm>
            <a:off x="495300" y="1600200"/>
            <a:ext cx="8912225" cy="4522788"/>
          </a:xfrm>
          <a:prstGeom prst="rect">
            <a:avLst/>
          </a:prstGeom>
        </p:spPr>
        <p:txBody>
          <a:bodyPr lIns="46799" tIns="46799" rIns="46799" bIns="46799"/>
          <a:lstStyle>
            <a:lvl1pPr defTabSz="457200">
              <a:spcBef>
                <a:spcPts val="800"/>
              </a:spcBef>
              <a:buSzTx/>
              <a:buFontTx/>
              <a:buNone/>
              <a:defRPr>
                <a:latin typeface="Arial"/>
                <a:ea typeface="Arial"/>
                <a:cs typeface="Arial"/>
                <a:sym typeface="Arial"/>
              </a:defRPr>
            </a:lvl1pPr>
            <a:lvl2pPr marL="342900" indent="114300" defTabSz="457200">
              <a:spcBef>
                <a:spcPts val="800"/>
              </a:spcBef>
              <a:buSzTx/>
              <a:buFontTx/>
              <a:buNone/>
              <a:defRPr>
                <a:latin typeface="Arial"/>
                <a:ea typeface="Arial"/>
                <a:cs typeface="Arial"/>
                <a:sym typeface="Arial"/>
              </a:defRPr>
            </a:lvl2pPr>
            <a:lvl3pPr marL="342900" indent="571500" defTabSz="457200">
              <a:spcBef>
                <a:spcPts val="800"/>
              </a:spcBef>
              <a:buSzTx/>
              <a:buFontTx/>
              <a:buNone/>
              <a:defRPr>
                <a:latin typeface="Arial"/>
                <a:ea typeface="Arial"/>
                <a:cs typeface="Arial"/>
                <a:sym typeface="Arial"/>
              </a:defRPr>
            </a:lvl3pPr>
            <a:lvl4pPr marL="342900" indent="1028700" defTabSz="457200">
              <a:spcBef>
                <a:spcPts val="800"/>
              </a:spcBef>
              <a:buSzTx/>
              <a:buFontTx/>
              <a:buNone/>
              <a:defRPr>
                <a:latin typeface="Arial"/>
                <a:ea typeface="Arial"/>
                <a:cs typeface="Arial"/>
                <a:sym typeface="Arial"/>
              </a:defRPr>
            </a:lvl4pPr>
            <a:lvl5pPr marL="342900" indent="1485900" defTabSz="457200">
              <a:spcBef>
                <a:spcPts val="800"/>
              </a:spcBef>
              <a:buSzTx/>
              <a:buFontTx/>
              <a:buNone/>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201" name="Slide Number"/>
          <p:cNvSpPr txBox="1">
            <a:spLocks noGrp="1"/>
          </p:cNvSpPr>
          <p:nvPr>
            <p:ph type="sldNum" sz="quarter" idx="2"/>
          </p:nvPr>
        </p:nvSpPr>
        <p:spPr>
          <a:xfrm>
            <a:off x="7099300" y="6245225"/>
            <a:ext cx="360573" cy="352822"/>
          </a:xfrm>
          <a:prstGeom prst="rect">
            <a:avLst/>
          </a:prstGeom>
        </p:spPr>
        <p:txBody>
          <a:bodyPr lIns="46799" tIns="46799" rIns="46799" bIns="46799" anchor="t"/>
          <a:lstStyle>
            <a:lvl1pPr algn="l" defTabSz="457200">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grpSp>
        <p:nvGrpSpPr>
          <p:cNvPr id="1226" name="Group 2"/>
          <p:cNvGrpSpPr/>
          <p:nvPr/>
        </p:nvGrpSpPr>
        <p:grpSpPr>
          <a:xfrm>
            <a:off x="-1" y="2438400"/>
            <a:ext cx="9009065" cy="1052513"/>
            <a:chOff x="0" y="0"/>
            <a:chExt cx="9009063" cy="1052512"/>
          </a:xfrm>
        </p:grpSpPr>
        <p:grpSp>
          <p:nvGrpSpPr>
            <p:cNvPr id="1219" name="Group 3"/>
            <p:cNvGrpSpPr/>
            <p:nvPr/>
          </p:nvGrpSpPr>
          <p:grpSpPr>
            <a:xfrm>
              <a:off x="290512" y="107950"/>
              <a:ext cx="711201" cy="474663"/>
              <a:chOff x="0" y="0"/>
              <a:chExt cx="711199" cy="474662"/>
            </a:xfrm>
          </p:grpSpPr>
          <p:sp>
            <p:nvSpPr>
              <p:cNvPr id="1217" name="Rectangle 4"/>
              <p:cNvSpPr/>
              <p:nvPr/>
            </p:nvSpPr>
            <p:spPr>
              <a:xfrm>
                <a:off x="0" y="-1"/>
                <a:ext cx="437662" cy="474664"/>
              </a:xfrm>
              <a:prstGeom prst="rect">
                <a:avLst/>
              </a:prstGeom>
              <a:solidFill>
                <a:srgbClr val="3333CC"/>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218" name="Rectangle 5"/>
              <p:cNvSpPr/>
              <p:nvPr/>
            </p:nvSpPr>
            <p:spPr>
              <a:xfrm>
                <a:off x="382953" y="-1"/>
                <a:ext cx="328247" cy="474664"/>
              </a:xfrm>
              <a:prstGeom prst="rect">
                <a:avLst/>
              </a:prstGeom>
              <a:gradFill flip="none" rotWithShape="1">
                <a:gsLst>
                  <a:gs pos="0">
                    <a:srgbClr val="3333CC"/>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grpSp>
          <p:nvGrpSpPr>
            <p:cNvPr id="1222" name="Group 6"/>
            <p:cNvGrpSpPr/>
            <p:nvPr/>
          </p:nvGrpSpPr>
          <p:grpSpPr>
            <a:xfrm>
              <a:off x="414337" y="530225"/>
              <a:ext cx="738188" cy="474663"/>
              <a:chOff x="0" y="0"/>
              <a:chExt cx="738187" cy="474662"/>
            </a:xfrm>
          </p:grpSpPr>
          <p:sp>
            <p:nvSpPr>
              <p:cNvPr id="1220" name="Rectangle 7"/>
              <p:cNvSpPr/>
              <p:nvPr/>
            </p:nvSpPr>
            <p:spPr>
              <a:xfrm>
                <a:off x="-1" y="-1"/>
                <a:ext cx="421822" cy="474664"/>
              </a:xfrm>
              <a:prstGeom prst="rect">
                <a:avLst/>
              </a:prstGeom>
              <a:solidFill>
                <a:srgbClr val="FFCF01"/>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221" name="Rectangle 8"/>
              <p:cNvSpPr/>
              <p:nvPr/>
            </p:nvSpPr>
            <p:spPr>
              <a:xfrm>
                <a:off x="370192" y="-1"/>
                <a:ext cx="367996" cy="474664"/>
              </a:xfrm>
              <a:prstGeom prst="rect">
                <a:avLst/>
              </a:prstGeom>
              <a:gradFill flip="none" rotWithShape="1">
                <a:gsLst>
                  <a:gs pos="0">
                    <a:srgbClr val="FFCF01"/>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sp>
          <p:nvSpPr>
            <p:cNvPr id="1223" name="Rectangle 9"/>
            <p:cNvSpPr/>
            <p:nvPr/>
          </p:nvSpPr>
          <p:spPr>
            <a:xfrm>
              <a:off x="-1" y="457200"/>
              <a:ext cx="560388" cy="422276"/>
            </a:xfrm>
            <a:prstGeom prst="rect">
              <a:avLst/>
            </a:prstGeom>
            <a:gradFill flip="none" rotWithShape="1">
              <a:gsLst>
                <a:gs pos="0">
                  <a:srgbClr val="FFFFFF"/>
                </a:gs>
                <a:gs pos="100000">
                  <a:srgbClr val="FF0000"/>
                </a:gs>
              </a:gsLst>
              <a:lin ang="1890000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224" name="Rectangle 10"/>
            <p:cNvSpPr/>
            <p:nvPr/>
          </p:nvSpPr>
          <p:spPr>
            <a:xfrm>
              <a:off x="634999" y="0"/>
              <a:ext cx="31751" cy="1052513"/>
            </a:xfrm>
            <a:prstGeom prst="rect">
              <a:avLst/>
            </a:prstGeom>
            <a:solidFill>
              <a:srgbClr val="1C1C1C"/>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225" name="Rectangle 11"/>
            <p:cNvSpPr/>
            <p:nvPr/>
          </p:nvSpPr>
          <p:spPr>
            <a:xfrm>
              <a:off x="315912" y="822325"/>
              <a:ext cx="8693152" cy="55563"/>
            </a:xfrm>
            <a:prstGeom prst="rect">
              <a:avLst/>
            </a:prstGeom>
            <a:gradFill flip="none" rotWithShape="1">
              <a:gsLst>
                <a:gs pos="0">
                  <a:srgbClr val="1C1C1C"/>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sp>
        <p:nvSpPr>
          <p:cNvPr id="1227" name="Title Text"/>
          <p:cNvSpPr txBox="1">
            <a:spLocks noGrp="1"/>
          </p:cNvSpPr>
          <p:nvPr>
            <p:ph type="title"/>
          </p:nvPr>
        </p:nvSpPr>
        <p:spPr>
          <a:xfrm>
            <a:off x="990600" y="1676400"/>
            <a:ext cx="7772400"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228"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latin typeface="Tahoma"/>
                <a:ea typeface="Tahoma"/>
                <a:cs typeface="Tahoma"/>
                <a:sym typeface="Tahoma"/>
              </a:defRPr>
            </a:lvl1pPr>
            <a:lvl2pPr algn="ctr">
              <a:buSzPct val="55000"/>
              <a:buFontTx/>
              <a:buChar char="■"/>
              <a:defRPr>
                <a:latin typeface="Tahoma"/>
                <a:ea typeface="Tahoma"/>
                <a:cs typeface="Tahoma"/>
                <a:sym typeface="Tahoma"/>
              </a:defRPr>
            </a:lvl2pPr>
            <a:lvl3pPr algn="ctr">
              <a:buSzPct val="50000"/>
              <a:buFontTx/>
              <a:buChar char="■"/>
              <a:defRPr>
                <a:latin typeface="Tahoma"/>
                <a:ea typeface="Tahoma"/>
                <a:cs typeface="Tahoma"/>
                <a:sym typeface="Tahoma"/>
              </a:defRPr>
            </a:lvl3pPr>
            <a:lvl4pPr algn="ctr">
              <a:buSzPct val="55000"/>
              <a:buFontTx/>
              <a:buChar char="■"/>
              <a:defRPr>
                <a:latin typeface="Tahoma"/>
                <a:ea typeface="Tahoma"/>
                <a:cs typeface="Tahoma"/>
                <a:sym typeface="Tahoma"/>
              </a:defRPr>
            </a:lvl4pPr>
            <a:lvl5pPr algn="ct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229" name="Slide Number"/>
          <p:cNvSpPr txBox="1">
            <a:spLocks noGrp="1"/>
          </p:cNvSpPr>
          <p:nvPr>
            <p:ph type="sldNum" sz="quarter" idx="2"/>
          </p:nvPr>
        </p:nvSpPr>
        <p:spPr>
          <a:xfrm>
            <a:off x="8464738" y="6398260"/>
            <a:ext cx="298263" cy="307340"/>
          </a:xfrm>
          <a:prstGeom prst="rect">
            <a:avLst/>
          </a:prstGeom>
        </p:spPr>
        <p:txBody>
          <a:bodyPr anchor="b"/>
          <a:lstStyle>
            <a:lvl1pPr>
              <a:defRPr sz="1400">
                <a:solidFill>
                  <a:srgbClr val="1C1C1C"/>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236"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37"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38"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39"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40"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41"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42"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43"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244" name="Body Level One…"/>
          <p:cNvSpPr txBox="1">
            <a:spLocks noGrp="1"/>
          </p:cNvSpPr>
          <p:nvPr>
            <p:ph type="body" sz="half" idx="1"/>
          </p:nvPr>
        </p:nvSpPr>
        <p:spPr>
          <a:xfrm>
            <a:off x="1182687" y="2017713"/>
            <a:ext cx="7772401" cy="4114801"/>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245"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17.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252"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53"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54"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55"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56"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57"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58"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59" name="Title Text"/>
          <p:cNvSpPr txBox="1">
            <a:spLocks noGrp="1"/>
          </p:cNvSpPr>
          <p:nvPr>
            <p:ph type="title"/>
          </p:nvPr>
        </p:nvSpPr>
        <p:spPr>
          <a:xfrm>
            <a:off x="722312" y="4406900"/>
            <a:ext cx="7772401" cy="1362075"/>
          </a:xfrm>
          <a:prstGeom prst="rect">
            <a:avLst/>
          </a:prstGeom>
        </p:spPr>
        <p:txBody>
          <a:bodyPr anchor="t"/>
          <a:lstStyle>
            <a:lvl1pPr algn="l">
              <a:defRPr sz="4000" cap="all">
                <a:solidFill>
                  <a:srgbClr val="333399"/>
                </a:solidFill>
                <a:latin typeface="Tahoma Bold"/>
                <a:ea typeface="Tahoma Bold"/>
                <a:cs typeface="Tahoma Bold"/>
                <a:sym typeface="Tahoma Bold"/>
              </a:defRPr>
            </a:lvl1pPr>
          </a:lstStyle>
          <a:p>
            <a:r>
              <a:t>Title Text</a:t>
            </a:r>
          </a:p>
        </p:txBody>
      </p:sp>
      <p:sp>
        <p:nvSpPr>
          <p:cNvPr id="1260" name="Body Level One…"/>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latin typeface="Tahoma"/>
                <a:ea typeface="Tahoma"/>
                <a:cs typeface="Tahoma"/>
                <a:sym typeface="Tahoma"/>
              </a:defRPr>
            </a:lvl1pPr>
            <a:lvl2pPr marL="0" indent="457200">
              <a:spcBef>
                <a:spcPts val="400"/>
              </a:spcBef>
              <a:buSzTx/>
              <a:buFontTx/>
              <a:buNone/>
              <a:defRPr sz="2000">
                <a:latin typeface="Tahoma"/>
                <a:ea typeface="Tahoma"/>
                <a:cs typeface="Tahoma"/>
                <a:sym typeface="Tahoma"/>
              </a:defRPr>
            </a:lvl2pPr>
            <a:lvl3pPr marL="0" indent="914400">
              <a:spcBef>
                <a:spcPts val="400"/>
              </a:spcBef>
              <a:buSzTx/>
              <a:buFontTx/>
              <a:buNone/>
              <a:defRPr sz="2000">
                <a:latin typeface="Tahoma"/>
                <a:ea typeface="Tahoma"/>
                <a:cs typeface="Tahoma"/>
                <a:sym typeface="Tahoma"/>
              </a:defRPr>
            </a:lvl3pPr>
            <a:lvl4pPr marL="0" indent="1371600">
              <a:spcBef>
                <a:spcPts val="400"/>
              </a:spcBef>
              <a:buSzTx/>
              <a:buFontTx/>
              <a:buNone/>
              <a:defRPr sz="2000">
                <a:latin typeface="Tahoma"/>
                <a:ea typeface="Tahoma"/>
                <a:cs typeface="Tahoma"/>
                <a:sym typeface="Tahoma"/>
              </a:defRPr>
            </a:lvl4pPr>
            <a:lvl5pPr marL="0" indent="1828800">
              <a:spcBef>
                <a:spcPts val="400"/>
              </a:spcBef>
              <a:buSzTx/>
              <a:buFontTx/>
              <a:buNone/>
              <a:defRPr sz="20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261"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268"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69"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70"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71"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72"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73"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74"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75"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276" name="Body Level One…"/>
          <p:cNvSpPr txBox="1">
            <a:spLocks noGrp="1"/>
          </p:cNvSpPr>
          <p:nvPr>
            <p:ph type="body" sz="quarter" idx="1"/>
          </p:nvPr>
        </p:nvSpPr>
        <p:spPr>
          <a:xfrm>
            <a:off x="1182687" y="2017713"/>
            <a:ext cx="3810001" cy="4114801"/>
          </a:xfrm>
          <a:prstGeom prst="rect">
            <a:avLst/>
          </a:prstGeom>
        </p:spPr>
        <p:txBody>
          <a:bodyPr/>
          <a:lstStyle>
            <a:lvl1pPr>
              <a:spcBef>
                <a:spcPts val="600"/>
              </a:spcBef>
              <a:buClr>
                <a:srgbClr val="3333CC"/>
              </a:buClr>
              <a:buSzPct val="60000"/>
              <a:buFontTx/>
              <a:buChar char="■"/>
              <a:defRPr sz="2800">
                <a:latin typeface="Tahoma"/>
                <a:ea typeface="Tahoma"/>
                <a:cs typeface="Tahoma"/>
                <a:sym typeface="Tahoma"/>
              </a:defRPr>
            </a:lvl1pPr>
            <a:lvl2pPr marL="790575" indent="-333375">
              <a:spcBef>
                <a:spcPts val="600"/>
              </a:spcBef>
              <a:buClr>
                <a:srgbClr val="3333CC"/>
              </a:buClr>
              <a:buSzPct val="55000"/>
              <a:buFontTx/>
              <a:buChar char="■"/>
              <a:defRPr sz="2800">
                <a:latin typeface="Tahoma"/>
                <a:ea typeface="Tahoma"/>
                <a:cs typeface="Tahoma"/>
                <a:sym typeface="Tahoma"/>
              </a:defRPr>
            </a:lvl2pPr>
            <a:lvl3pPr marL="1234439" indent="-320039">
              <a:spcBef>
                <a:spcPts val="600"/>
              </a:spcBef>
              <a:buClr>
                <a:srgbClr val="3333CC"/>
              </a:buClr>
              <a:buSzPct val="50000"/>
              <a:buFontTx/>
              <a:buChar char="■"/>
              <a:defRPr sz="2800">
                <a:latin typeface="Tahoma"/>
                <a:ea typeface="Tahoma"/>
                <a:cs typeface="Tahoma"/>
                <a:sym typeface="Tahoma"/>
              </a:defRPr>
            </a:lvl3pPr>
            <a:lvl4pPr marL="1727200" indent="-355600">
              <a:spcBef>
                <a:spcPts val="600"/>
              </a:spcBef>
              <a:buClr>
                <a:srgbClr val="3333CC"/>
              </a:buClr>
              <a:buSzPct val="55000"/>
              <a:buFontTx/>
              <a:buChar char="■"/>
              <a:defRPr sz="2800">
                <a:latin typeface="Tahoma"/>
                <a:ea typeface="Tahoma"/>
                <a:cs typeface="Tahoma"/>
                <a:sym typeface="Tahoma"/>
              </a:defRPr>
            </a:lvl4pPr>
            <a:lvl5pPr marL="2184400" indent="-355600">
              <a:spcBef>
                <a:spcPts val="600"/>
              </a:spcBef>
              <a:buClr>
                <a:srgbClr val="3333CC"/>
              </a:buClr>
              <a:buSzPct val="50000"/>
              <a:buFontTx/>
              <a:buChar char="■"/>
              <a:defRPr sz="28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277"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19.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284"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85"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86"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87"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88"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89"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90"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91" name="Title Text"/>
          <p:cNvSpPr txBox="1">
            <a:spLocks noGrp="1"/>
          </p:cNvSpPr>
          <p:nvPr>
            <p:ph type="title"/>
          </p:nvPr>
        </p:nvSpPr>
        <p:spPr>
          <a:xfrm>
            <a:off x="457200" y="274638"/>
            <a:ext cx="8229600" cy="1143001"/>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292"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a:latin typeface="Tahoma Bold"/>
                <a:ea typeface="Tahoma Bold"/>
                <a:cs typeface="Tahoma Bold"/>
                <a:sym typeface="Tahoma Bold"/>
              </a:defRPr>
            </a:lvl1pPr>
            <a:lvl2pPr marL="0" indent="457200">
              <a:spcBef>
                <a:spcPts val="500"/>
              </a:spcBef>
              <a:buSzTx/>
              <a:buFontTx/>
              <a:buNone/>
              <a:defRPr sz="2400">
                <a:latin typeface="Tahoma Bold"/>
                <a:ea typeface="Tahoma Bold"/>
                <a:cs typeface="Tahoma Bold"/>
                <a:sym typeface="Tahoma Bold"/>
              </a:defRPr>
            </a:lvl2pPr>
            <a:lvl3pPr marL="0" indent="914400">
              <a:spcBef>
                <a:spcPts val="500"/>
              </a:spcBef>
              <a:buSzTx/>
              <a:buFontTx/>
              <a:buNone/>
              <a:defRPr sz="2400">
                <a:latin typeface="Tahoma Bold"/>
                <a:ea typeface="Tahoma Bold"/>
                <a:cs typeface="Tahoma Bold"/>
                <a:sym typeface="Tahoma Bold"/>
              </a:defRPr>
            </a:lvl3pPr>
            <a:lvl4pPr marL="0" indent="1371600">
              <a:spcBef>
                <a:spcPts val="500"/>
              </a:spcBef>
              <a:buSzTx/>
              <a:buFontTx/>
              <a:buNone/>
              <a:defRPr sz="2400">
                <a:latin typeface="Tahoma Bold"/>
                <a:ea typeface="Tahoma Bold"/>
                <a:cs typeface="Tahoma Bold"/>
                <a:sym typeface="Tahoma Bold"/>
              </a:defRPr>
            </a:lvl4pPr>
            <a:lvl5pPr marL="0" indent="1828800">
              <a:spcBef>
                <a:spcPts val="500"/>
              </a:spcBef>
              <a:buSzTx/>
              <a:buFontTx/>
              <a:buNone/>
              <a:defRPr sz="2400">
                <a:latin typeface="Tahoma Bold"/>
                <a:ea typeface="Tahoma Bold"/>
                <a:cs typeface="Tahoma Bold"/>
                <a:sym typeface="Tahoma Bold"/>
              </a:defRPr>
            </a:lvl5pPr>
          </a:lstStyle>
          <a:p>
            <a:r>
              <a:t>Body Level One</a:t>
            </a:r>
          </a:p>
          <a:p>
            <a:pPr lvl="1"/>
            <a:r>
              <a:t>Body Level Two</a:t>
            </a:r>
          </a:p>
          <a:p>
            <a:pPr lvl="2"/>
            <a:r>
              <a:t>Body Level Three</a:t>
            </a:r>
          </a:p>
          <a:p>
            <a:pPr lvl="3"/>
            <a:r>
              <a:t>Body Level Four</a:t>
            </a:r>
          </a:p>
          <a:p>
            <a:pPr lvl="4"/>
            <a:r>
              <a:t>Body Level Five</a:t>
            </a:r>
          </a:p>
        </p:txBody>
      </p:sp>
      <p:sp>
        <p:nvSpPr>
          <p:cNvPr id="1293" name="Text Placeholder 4"/>
          <p:cNvSpPr>
            <a:spLocks noGrp="1"/>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sz="2400">
                <a:latin typeface="Tahoma Bold"/>
                <a:ea typeface="Tahoma Bold"/>
                <a:cs typeface="Tahoma Bold"/>
                <a:sym typeface="Tahoma Bold"/>
              </a:defRPr>
            </a:pPr>
            <a:endParaRPr/>
          </a:p>
        </p:txBody>
      </p:sp>
      <p:sp>
        <p:nvSpPr>
          <p:cNvPr id="1294"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301"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02"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03"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04"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05"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06"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07"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08"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309"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316"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17"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18"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19"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20"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21"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22"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23"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330"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31"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32"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33"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34"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35"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36"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37" name="Title Text"/>
          <p:cNvSpPr txBox="1">
            <a:spLocks noGrp="1"/>
          </p:cNvSpPr>
          <p:nvPr>
            <p:ph type="title"/>
          </p:nvPr>
        </p:nvSpPr>
        <p:spPr>
          <a:xfrm>
            <a:off x="457200" y="273050"/>
            <a:ext cx="3008314" cy="1162050"/>
          </a:xfrm>
          <a:prstGeom prst="rect">
            <a:avLst/>
          </a:prstGeom>
        </p:spPr>
        <p:txBody>
          <a:bodyPr anchor="b"/>
          <a:lstStyle>
            <a:lvl1pPr algn="l">
              <a:defRPr sz="2000">
                <a:solidFill>
                  <a:srgbClr val="333399"/>
                </a:solidFill>
                <a:latin typeface="Tahoma Bold"/>
                <a:ea typeface="Tahoma Bold"/>
                <a:cs typeface="Tahoma Bold"/>
                <a:sym typeface="Tahoma Bold"/>
              </a:defRPr>
            </a:lvl1pPr>
          </a:lstStyle>
          <a:p>
            <a:r>
              <a:t>Title Text</a:t>
            </a:r>
          </a:p>
        </p:txBody>
      </p:sp>
      <p:sp>
        <p:nvSpPr>
          <p:cNvPr id="1338" name="Body Level One…"/>
          <p:cNvSpPr txBox="1">
            <a:spLocks noGrp="1"/>
          </p:cNvSpPr>
          <p:nvPr>
            <p:ph type="body" sz="half" idx="1"/>
          </p:nvPr>
        </p:nvSpPr>
        <p:spPr>
          <a:xfrm>
            <a:off x="3575050" y="273050"/>
            <a:ext cx="5111750" cy="5853113"/>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339" name="Text Placeholder 3"/>
          <p:cNvSpPr>
            <a:spLocks noGrp="1"/>
          </p:cNvSpPr>
          <p:nvPr>
            <p:ph type="body" sz="quarter" idx="21"/>
          </p:nvPr>
        </p:nvSpPr>
        <p:spPr>
          <a:xfrm>
            <a:off x="457199" y="1435100"/>
            <a:ext cx="3008315" cy="4691063"/>
          </a:xfrm>
          <a:prstGeom prst="rect">
            <a:avLst/>
          </a:prstGeom>
        </p:spPr>
        <p:txBody>
          <a:bodyPr/>
          <a:lstStyle/>
          <a:p>
            <a:pPr marL="0" indent="0">
              <a:spcBef>
                <a:spcPts val="300"/>
              </a:spcBef>
              <a:buSzTx/>
              <a:buFontTx/>
              <a:buNone/>
              <a:defRPr sz="1400">
                <a:latin typeface="Tahoma"/>
                <a:ea typeface="Tahoma"/>
                <a:cs typeface="Tahoma"/>
                <a:sym typeface="Tahoma"/>
              </a:defRPr>
            </a:pPr>
            <a:endParaRPr/>
          </a:p>
        </p:txBody>
      </p:sp>
      <p:sp>
        <p:nvSpPr>
          <p:cNvPr id="1340"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3.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347"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48"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49"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50"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51"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52"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53"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54" name="Title Text"/>
          <p:cNvSpPr txBox="1">
            <a:spLocks noGrp="1"/>
          </p:cNvSpPr>
          <p:nvPr>
            <p:ph type="title"/>
          </p:nvPr>
        </p:nvSpPr>
        <p:spPr>
          <a:xfrm>
            <a:off x="1792288" y="4800600"/>
            <a:ext cx="5486401" cy="566738"/>
          </a:xfrm>
          <a:prstGeom prst="rect">
            <a:avLst/>
          </a:prstGeom>
        </p:spPr>
        <p:txBody>
          <a:bodyPr anchor="b"/>
          <a:lstStyle>
            <a:lvl1pPr algn="l">
              <a:defRPr sz="2000">
                <a:solidFill>
                  <a:srgbClr val="333399"/>
                </a:solidFill>
                <a:latin typeface="Tahoma Bold"/>
                <a:ea typeface="Tahoma Bold"/>
                <a:cs typeface="Tahoma Bold"/>
                <a:sym typeface="Tahoma Bold"/>
              </a:defRPr>
            </a:lvl1pPr>
          </a:lstStyle>
          <a:p>
            <a:r>
              <a:t>Title Text</a:t>
            </a:r>
          </a:p>
        </p:txBody>
      </p:sp>
      <p:sp>
        <p:nvSpPr>
          <p:cNvPr id="1355" name="Picture Placehold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1356" name="Body Level One…"/>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atin typeface="Tahoma"/>
                <a:ea typeface="Tahoma"/>
                <a:cs typeface="Tahoma"/>
                <a:sym typeface="Tahoma"/>
              </a:defRPr>
            </a:lvl1pPr>
            <a:lvl2pPr marL="0" indent="457200">
              <a:spcBef>
                <a:spcPts val="300"/>
              </a:spcBef>
              <a:buSzTx/>
              <a:buFontTx/>
              <a:buNone/>
              <a:defRPr sz="1400">
                <a:latin typeface="Tahoma"/>
                <a:ea typeface="Tahoma"/>
                <a:cs typeface="Tahoma"/>
                <a:sym typeface="Tahoma"/>
              </a:defRPr>
            </a:lvl2pPr>
            <a:lvl3pPr marL="0" indent="914400">
              <a:spcBef>
                <a:spcPts val="300"/>
              </a:spcBef>
              <a:buSzTx/>
              <a:buFontTx/>
              <a:buNone/>
              <a:defRPr sz="1400">
                <a:latin typeface="Tahoma"/>
                <a:ea typeface="Tahoma"/>
                <a:cs typeface="Tahoma"/>
                <a:sym typeface="Tahoma"/>
              </a:defRPr>
            </a:lvl3pPr>
            <a:lvl4pPr marL="0" indent="1371600">
              <a:spcBef>
                <a:spcPts val="300"/>
              </a:spcBef>
              <a:buSzTx/>
              <a:buFontTx/>
              <a:buNone/>
              <a:defRPr sz="1400">
                <a:latin typeface="Tahoma"/>
                <a:ea typeface="Tahoma"/>
                <a:cs typeface="Tahoma"/>
                <a:sym typeface="Tahoma"/>
              </a:defRPr>
            </a:lvl4pPr>
            <a:lvl5pPr marL="0" indent="1828800">
              <a:spcBef>
                <a:spcPts val="300"/>
              </a:spcBef>
              <a:buSzTx/>
              <a:buFontTx/>
              <a:buNone/>
              <a:defRPr sz="14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357"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4.xml><?xml version="1.0" encoding="utf-8"?>
<p:sldLayout xmlns:a="http://schemas.openxmlformats.org/drawingml/2006/main" xmlns:r="http://schemas.openxmlformats.org/officeDocument/2006/relationships" xmlns:p="http://schemas.openxmlformats.org/presentationml/2006/main" type="tx">
  <p:cSld name="Title, Text, and Content">
    <p:spTree>
      <p:nvGrpSpPr>
        <p:cNvPr id="1" name=""/>
        <p:cNvGrpSpPr/>
        <p:nvPr/>
      </p:nvGrpSpPr>
      <p:grpSpPr>
        <a:xfrm>
          <a:off x="0" y="0"/>
          <a:ext cx="0" cy="0"/>
          <a:chOff x="0" y="0"/>
          <a:chExt cx="0" cy="0"/>
        </a:xfrm>
      </p:grpSpPr>
      <p:sp>
        <p:nvSpPr>
          <p:cNvPr id="1364"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65"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66"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67"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68"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69"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70"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71"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372" name="Body Level One…"/>
          <p:cNvSpPr txBox="1">
            <a:spLocks noGrp="1"/>
          </p:cNvSpPr>
          <p:nvPr>
            <p:ph type="body" sz="quarter" idx="1"/>
          </p:nvPr>
        </p:nvSpPr>
        <p:spPr>
          <a:xfrm>
            <a:off x="1182687" y="2017713"/>
            <a:ext cx="3810001" cy="4114801"/>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373"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399"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00"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01"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02"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03"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04"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05"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06"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407" name="Body Level One…"/>
          <p:cNvSpPr txBox="1">
            <a:spLocks noGrp="1"/>
          </p:cNvSpPr>
          <p:nvPr>
            <p:ph type="body" sz="half" idx="1"/>
          </p:nvPr>
        </p:nvSpPr>
        <p:spPr>
          <a:xfrm>
            <a:off x="1182687" y="2017713"/>
            <a:ext cx="7772401" cy="4114801"/>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408"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415"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16"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17"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18"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19"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20"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21"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22" name="Title Text"/>
          <p:cNvSpPr txBox="1">
            <a:spLocks noGrp="1"/>
          </p:cNvSpPr>
          <p:nvPr>
            <p:ph type="title"/>
          </p:nvPr>
        </p:nvSpPr>
        <p:spPr>
          <a:xfrm>
            <a:off x="722312" y="4406900"/>
            <a:ext cx="7772401" cy="1362075"/>
          </a:xfrm>
          <a:prstGeom prst="rect">
            <a:avLst/>
          </a:prstGeom>
        </p:spPr>
        <p:txBody>
          <a:bodyPr anchor="t"/>
          <a:lstStyle>
            <a:lvl1pPr algn="l">
              <a:defRPr sz="4000" cap="all">
                <a:solidFill>
                  <a:srgbClr val="333399"/>
                </a:solidFill>
                <a:latin typeface="Tahoma Bold"/>
                <a:ea typeface="Tahoma Bold"/>
                <a:cs typeface="Tahoma Bold"/>
                <a:sym typeface="Tahoma Bold"/>
              </a:defRPr>
            </a:lvl1pPr>
          </a:lstStyle>
          <a:p>
            <a:r>
              <a:t>Title Text</a:t>
            </a:r>
          </a:p>
        </p:txBody>
      </p:sp>
      <p:sp>
        <p:nvSpPr>
          <p:cNvPr id="1423" name="Body Level One…"/>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latin typeface="Tahoma"/>
                <a:ea typeface="Tahoma"/>
                <a:cs typeface="Tahoma"/>
                <a:sym typeface="Tahoma"/>
              </a:defRPr>
            </a:lvl1pPr>
            <a:lvl2pPr marL="0" indent="457200">
              <a:spcBef>
                <a:spcPts val="400"/>
              </a:spcBef>
              <a:buSzTx/>
              <a:buFontTx/>
              <a:buNone/>
              <a:defRPr sz="2000">
                <a:latin typeface="Tahoma"/>
                <a:ea typeface="Tahoma"/>
                <a:cs typeface="Tahoma"/>
                <a:sym typeface="Tahoma"/>
              </a:defRPr>
            </a:lvl2pPr>
            <a:lvl3pPr marL="0" indent="914400">
              <a:spcBef>
                <a:spcPts val="400"/>
              </a:spcBef>
              <a:buSzTx/>
              <a:buFontTx/>
              <a:buNone/>
              <a:defRPr sz="2000">
                <a:latin typeface="Tahoma"/>
                <a:ea typeface="Tahoma"/>
                <a:cs typeface="Tahoma"/>
                <a:sym typeface="Tahoma"/>
              </a:defRPr>
            </a:lvl3pPr>
            <a:lvl4pPr marL="0" indent="1371600">
              <a:spcBef>
                <a:spcPts val="400"/>
              </a:spcBef>
              <a:buSzTx/>
              <a:buFontTx/>
              <a:buNone/>
              <a:defRPr sz="2000">
                <a:latin typeface="Tahoma"/>
                <a:ea typeface="Tahoma"/>
                <a:cs typeface="Tahoma"/>
                <a:sym typeface="Tahoma"/>
              </a:defRPr>
            </a:lvl4pPr>
            <a:lvl5pPr marL="0" indent="1828800">
              <a:spcBef>
                <a:spcPts val="400"/>
              </a:spcBef>
              <a:buSzTx/>
              <a:buFontTx/>
              <a:buNone/>
              <a:defRPr sz="20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424"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431"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32"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33"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34"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35"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36"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37"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38"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439" name="Body Level One…"/>
          <p:cNvSpPr txBox="1">
            <a:spLocks noGrp="1"/>
          </p:cNvSpPr>
          <p:nvPr>
            <p:ph type="body" sz="quarter" idx="1"/>
          </p:nvPr>
        </p:nvSpPr>
        <p:spPr>
          <a:xfrm>
            <a:off x="1182687" y="2017713"/>
            <a:ext cx="3810001" cy="4114801"/>
          </a:xfrm>
          <a:prstGeom prst="rect">
            <a:avLst/>
          </a:prstGeom>
        </p:spPr>
        <p:txBody>
          <a:bodyPr/>
          <a:lstStyle>
            <a:lvl1pPr>
              <a:spcBef>
                <a:spcPts val="600"/>
              </a:spcBef>
              <a:buClr>
                <a:srgbClr val="3333CC"/>
              </a:buClr>
              <a:buSzPct val="60000"/>
              <a:buFontTx/>
              <a:buChar char="■"/>
              <a:defRPr sz="2800">
                <a:latin typeface="Tahoma"/>
                <a:ea typeface="Tahoma"/>
                <a:cs typeface="Tahoma"/>
                <a:sym typeface="Tahoma"/>
              </a:defRPr>
            </a:lvl1pPr>
            <a:lvl2pPr marL="790575" indent="-333375">
              <a:spcBef>
                <a:spcPts val="600"/>
              </a:spcBef>
              <a:buClr>
                <a:srgbClr val="3333CC"/>
              </a:buClr>
              <a:buSzPct val="55000"/>
              <a:buFontTx/>
              <a:buChar char="■"/>
              <a:defRPr sz="2800">
                <a:latin typeface="Tahoma"/>
                <a:ea typeface="Tahoma"/>
                <a:cs typeface="Tahoma"/>
                <a:sym typeface="Tahoma"/>
              </a:defRPr>
            </a:lvl2pPr>
            <a:lvl3pPr marL="1234439" indent="-320039">
              <a:spcBef>
                <a:spcPts val="600"/>
              </a:spcBef>
              <a:buClr>
                <a:srgbClr val="3333CC"/>
              </a:buClr>
              <a:buSzPct val="50000"/>
              <a:buFontTx/>
              <a:buChar char="■"/>
              <a:defRPr sz="2800">
                <a:latin typeface="Tahoma"/>
                <a:ea typeface="Tahoma"/>
                <a:cs typeface="Tahoma"/>
                <a:sym typeface="Tahoma"/>
              </a:defRPr>
            </a:lvl3pPr>
            <a:lvl4pPr marL="1727200" indent="-355600">
              <a:spcBef>
                <a:spcPts val="600"/>
              </a:spcBef>
              <a:buClr>
                <a:srgbClr val="3333CC"/>
              </a:buClr>
              <a:buSzPct val="55000"/>
              <a:buFontTx/>
              <a:buChar char="■"/>
              <a:defRPr sz="2800">
                <a:latin typeface="Tahoma"/>
                <a:ea typeface="Tahoma"/>
                <a:cs typeface="Tahoma"/>
                <a:sym typeface="Tahoma"/>
              </a:defRPr>
            </a:lvl4pPr>
            <a:lvl5pPr marL="2184400" indent="-355600">
              <a:spcBef>
                <a:spcPts val="600"/>
              </a:spcBef>
              <a:buClr>
                <a:srgbClr val="3333CC"/>
              </a:buClr>
              <a:buSzPct val="50000"/>
              <a:buFontTx/>
              <a:buChar char="■"/>
              <a:defRPr sz="28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440"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8.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447"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48"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49"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50"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51"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52"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53"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54" name="Title Text"/>
          <p:cNvSpPr txBox="1">
            <a:spLocks noGrp="1"/>
          </p:cNvSpPr>
          <p:nvPr>
            <p:ph type="title"/>
          </p:nvPr>
        </p:nvSpPr>
        <p:spPr>
          <a:xfrm>
            <a:off x="457200" y="274638"/>
            <a:ext cx="8229600" cy="1143001"/>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455"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a:latin typeface="Tahoma Bold"/>
                <a:ea typeface="Tahoma Bold"/>
                <a:cs typeface="Tahoma Bold"/>
                <a:sym typeface="Tahoma Bold"/>
              </a:defRPr>
            </a:lvl1pPr>
            <a:lvl2pPr marL="0" indent="457200">
              <a:spcBef>
                <a:spcPts val="500"/>
              </a:spcBef>
              <a:buSzTx/>
              <a:buFontTx/>
              <a:buNone/>
              <a:defRPr sz="2400">
                <a:latin typeface="Tahoma Bold"/>
                <a:ea typeface="Tahoma Bold"/>
                <a:cs typeface="Tahoma Bold"/>
                <a:sym typeface="Tahoma Bold"/>
              </a:defRPr>
            </a:lvl2pPr>
            <a:lvl3pPr marL="0" indent="914400">
              <a:spcBef>
                <a:spcPts val="500"/>
              </a:spcBef>
              <a:buSzTx/>
              <a:buFontTx/>
              <a:buNone/>
              <a:defRPr sz="2400">
                <a:latin typeface="Tahoma Bold"/>
                <a:ea typeface="Tahoma Bold"/>
                <a:cs typeface="Tahoma Bold"/>
                <a:sym typeface="Tahoma Bold"/>
              </a:defRPr>
            </a:lvl3pPr>
            <a:lvl4pPr marL="0" indent="1371600">
              <a:spcBef>
                <a:spcPts val="500"/>
              </a:spcBef>
              <a:buSzTx/>
              <a:buFontTx/>
              <a:buNone/>
              <a:defRPr sz="2400">
                <a:latin typeface="Tahoma Bold"/>
                <a:ea typeface="Tahoma Bold"/>
                <a:cs typeface="Tahoma Bold"/>
                <a:sym typeface="Tahoma Bold"/>
              </a:defRPr>
            </a:lvl4pPr>
            <a:lvl5pPr marL="0" indent="1828800">
              <a:spcBef>
                <a:spcPts val="500"/>
              </a:spcBef>
              <a:buSzTx/>
              <a:buFontTx/>
              <a:buNone/>
              <a:defRPr sz="2400">
                <a:latin typeface="Tahoma Bold"/>
                <a:ea typeface="Tahoma Bold"/>
                <a:cs typeface="Tahoma Bold"/>
                <a:sym typeface="Tahoma Bold"/>
              </a:defRPr>
            </a:lvl5pPr>
          </a:lstStyle>
          <a:p>
            <a:r>
              <a:t>Body Level One</a:t>
            </a:r>
          </a:p>
          <a:p>
            <a:pPr lvl="1"/>
            <a:r>
              <a:t>Body Level Two</a:t>
            </a:r>
          </a:p>
          <a:p>
            <a:pPr lvl="2"/>
            <a:r>
              <a:t>Body Level Three</a:t>
            </a:r>
          </a:p>
          <a:p>
            <a:pPr lvl="3"/>
            <a:r>
              <a:t>Body Level Four</a:t>
            </a:r>
          </a:p>
          <a:p>
            <a:pPr lvl="4"/>
            <a:r>
              <a:t>Body Level Five</a:t>
            </a:r>
          </a:p>
        </p:txBody>
      </p:sp>
      <p:sp>
        <p:nvSpPr>
          <p:cNvPr id="1456" name="Text Placeholder 4"/>
          <p:cNvSpPr>
            <a:spLocks noGrp="1"/>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sz="2400">
                <a:latin typeface="Tahoma Bold"/>
                <a:ea typeface="Tahoma Bold"/>
                <a:cs typeface="Tahoma Bold"/>
                <a:sym typeface="Tahoma Bold"/>
              </a:defRPr>
            </a:pPr>
            <a:endParaRPr/>
          </a:p>
        </p:txBody>
      </p:sp>
      <p:sp>
        <p:nvSpPr>
          <p:cNvPr id="1457"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464"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65"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66"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67"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68"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69"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70"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71"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472"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79"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80"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81"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82"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83"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84"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85"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86"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493"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94"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95"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96"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97"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98"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99"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00" name="Title Text"/>
          <p:cNvSpPr txBox="1">
            <a:spLocks noGrp="1"/>
          </p:cNvSpPr>
          <p:nvPr>
            <p:ph type="title"/>
          </p:nvPr>
        </p:nvSpPr>
        <p:spPr>
          <a:xfrm>
            <a:off x="457200" y="273050"/>
            <a:ext cx="3008314" cy="1162050"/>
          </a:xfrm>
          <a:prstGeom prst="rect">
            <a:avLst/>
          </a:prstGeom>
        </p:spPr>
        <p:txBody>
          <a:bodyPr anchor="b"/>
          <a:lstStyle>
            <a:lvl1pPr algn="l">
              <a:defRPr sz="2000">
                <a:solidFill>
                  <a:srgbClr val="333399"/>
                </a:solidFill>
                <a:latin typeface="Tahoma Bold"/>
                <a:ea typeface="Tahoma Bold"/>
                <a:cs typeface="Tahoma Bold"/>
                <a:sym typeface="Tahoma Bold"/>
              </a:defRPr>
            </a:lvl1pPr>
          </a:lstStyle>
          <a:p>
            <a:r>
              <a:t>Title Text</a:t>
            </a:r>
          </a:p>
        </p:txBody>
      </p:sp>
      <p:sp>
        <p:nvSpPr>
          <p:cNvPr id="1501" name="Body Level One…"/>
          <p:cNvSpPr txBox="1">
            <a:spLocks noGrp="1"/>
          </p:cNvSpPr>
          <p:nvPr>
            <p:ph type="body" sz="half" idx="1"/>
          </p:nvPr>
        </p:nvSpPr>
        <p:spPr>
          <a:xfrm>
            <a:off x="3575050" y="273050"/>
            <a:ext cx="5111750" cy="5853113"/>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02" name="Text Placeholder 3"/>
          <p:cNvSpPr>
            <a:spLocks noGrp="1"/>
          </p:cNvSpPr>
          <p:nvPr>
            <p:ph type="body" sz="quarter" idx="21"/>
          </p:nvPr>
        </p:nvSpPr>
        <p:spPr>
          <a:xfrm>
            <a:off x="457199" y="1435100"/>
            <a:ext cx="3008315" cy="4691063"/>
          </a:xfrm>
          <a:prstGeom prst="rect">
            <a:avLst/>
          </a:prstGeom>
        </p:spPr>
        <p:txBody>
          <a:bodyPr/>
          <a:lstStyle/>
          <a:p>
            <a:pPr marL="0" indent="0">
              <a:spcBef>
                <a:spcPts val="300"/>
              </a:spcBef>
              <a:buSzTx/>
              <a:buFontTx/>
              <a:buNone/>
              <a:defRPr sz="1400">
                <a:latin typeface="Tahoma"/>
                <a:ea typeface="Tahoma"/>
                <a:cs typeface="Tahoma"/>
                <a:sym typeface="Tahoma"/>
              </a:defRPr>
            </a:pPr>
            <a:endParaRPr/>
          </a:p>
        </p:txBody>
      </p:sp>
      <p:sp>
        <p:nvSpPr>
          <p:cNvPr id="1503"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2.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510"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11"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12"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13"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14"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15"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16"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17" name="Title Text"/>
          <p:cNvSpPr txBox="1">
            <a:spLocks noGrp="1"/>
          </p:cNvSpPr>
          <p:nvPr>
            <p:ph type="title"/>
          </p:nvPr>
        </p:nvSpPr>
        <p:spPr>
          <a:xfrm>
            <a:off x="1792288" y="4800600"/>
            <a:ext cx="5486401" cy="566738"/>
          </a:xfrm>
          <a:prstGeom prst="rect">
            <a:avLst/>
          </a:prstGeom>
        </p:spPr>
        <p:txBody>
          <a:bodyPr anchor="b"/>
          <a:lstStyle>
            <a:lvl1pPr algn="l">
              <a:defRPr sz="2000">
                <a:solidFill>
                  <a:srgbClr val="333399"/>
                </a:solidFill>
                <a:latin typeface="Tahoma Bold"/>
                <a:ea typeface="Tahoma Bold"/>
                <a:cs typeface="Tahoma Bold"/>
                <a:sym typeface="Tahoma Bold"/>
              </a:defRPr>
            </a:lvl1pPr>
          </a:lstStyle>
          <a:p>
            <a:r>
              <a:t>Title Text</a:t>
            </a:r>
          </a:p>
        </p:txBody>
      </p:sp>
      <p:sp>
        <p:nvSpPr>
          <p:cNvPr id="1518" name="Picture Placehold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1519" name="Body Level One…"/>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atin typeface="Tahoma"/>
                <a:ea typeface="Tahoma"/>
                <a:cs typeface="Tahoma"/>
                <a:sym typeface="Tahoma"/>
              </a:defRPr>
            </a:lvl1pPr>
            <a:lvl2pPr marL="0" indent="457200">
              <a:spcBef>
                <a:spcPts val="300"/>
              </a:spcBef>
              <a:buSzTx/>
              <a:buFontTx/>
              <a:buNone/>
              <a:defRPr sz="1400">
                <a:latin typeface="Tahoma"/>
                <a:ea typeface="Tahoma"/>
                <a:cs typeface="Tahoma"/>
                <a:sym typeface="Tahoma"/>
              </a:defRPr>
            </a:lvl2pPr>
            <a:lvl3pPr marL="0" indent="914400">
              <a:spcBef>
                <a:spcPts val="300"/>
              </a:spcBef>
              <a:buSzTx/>
              <a:buFontTx/>
              <a:buNone/>
              <a:defRPr sz="1400">
                <a:latin typeface="Tahoma"/>
                <a:ea typeface="Tahoma"/>
                <a:cs typeface="Tahoma"/>
                <a:sym typeface="Tahoma"/>
              </a:defRPr>
            </a:lvl3pPr>
            <a:lvl4pPr marL="0" indent="1371600">
              <a:spcBef>
                <a:spcPts val="300"/>
              </a:spcBef>
              <a:buSzTx/>
              <a:buFontTx/>
              <a:buNone/>
              <a:defRPr sz="1400">
                <a:latin typeface="Tahoma"/>
                <a:ea typeface="Tahoma"/>
                <a:cs typeface="Tahoma"/>
                <a:sym typeface="Tahoma"/>
              </a:defRPr>
            </a:lvl4pPr>
            <a:lvl5pPr marL="0" indent="1828800">
              <a:spcBef>
                <a:spcPts val="300"/>
              </a:spcBef>
              <a:buSzTx/>
              <a:buFontTx/>
              <a:buNone/>
              <a:defRPr sz="14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20"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3.xml><?xml version="1.0" encoding="utf-8"?>
<p:sldLayout xmlns:a="http://schemas.openxmlformats.org/drawingml/2006/main" xmlns:r="http://schemas.openxmlformats.org/officeDocument/2006/relationships" xmlns:p="http://schemas.openxmlformats.org/presentationml/2006/main" type="tx">
  <p:cSld name="Title, Text, and Content">
    <p:spTree>
      <p:nvGrpSpPr>
        <p:cNvPr id="1" name=""/>
        <p:cNvGrpSpPr/>
        <p:nvPr/>
      </p:nvGrpSpPr>
      <p:grpSpPr>
        <a:xfrm>
          <a:off x="0" y="0"/>
          <a:ext cx="0" cy="0"/>
          <a:chOff x="0" y="0"/>
          <a:chExt cx="0" cy="0"/>
        </a:xfrm>
      </p:grpSpPr>
      <p:sp>
        <p:nvSpPr>
          <p:cNvPr id="1527"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28"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29"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30"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31"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32"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33"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34"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535" name="Body Level One…"/>
          <p:cNvSpPr txBox="1">
            <a:spLocks noGrp="1"/>
          </p:cNvSpPr>
          <p:nvPr>
            <p:ph type="body" sz="quarter" idx="1"/>
          </p:nvPr>
        </p:nvSpPr>
        <p:spPr>
          <a:xfrm>
            <a:off x="1182687" y="2017713"/>
            <a:ext cx="3810001" cy="4114801"/>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36"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4.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grpSp>
        <p:nvGrpSpPr>
          <p:cNvPr id="1552" name="Group 2"/>
          <p:cNvGrpSpPr/>
          <p:nvPr/>
        </p:nvGrpSpPr>
        <p:grpSpPr>
          <a:xfrm>
            <a:off x="-1" y="2438400"/>
            <a:ext cx="9009065" cy="1052513"/>
            <a:chOff x="0" y="0"/>
            <a:chExt cx="9009063" cy="1052512"/>
          </a:xfrm>
        </p:grpSpPr>
        <p:grpSp>
          <p:nvGrpSpPr>
            <p:cNvPr id="1545" name="Group 3"/>
            <p:cNvGrpSpPr/>
            <p:nvPr/>
          </p:nvGrpSpPr>
          <p:grpSpPr>
            <a:xfrm>
              <a:off x="290512" y="107950"/>
              <a:ext cx="711201" cy="474663"/>
              <a:chOff x="0" y="0"/>
              <a:chExt cx="711199" cy="474662"/>
            </a:xfrm>
          </p:grpSpPr>
          <p:sp>
            <p:nvSpPr>
              <p:cNvPr id="1543" name="Rectangle 4"/>
              <p:cNvSpPr/>
              <p:nvPr/>
            </p:nvSpPr>
            <p:spPr>
              <a:xfrm>
                <a:off x="0" y="-1"/>
                <a:ext cx="437662" cy="474664"/>
              </a:xfrm>
              <a:prstGeom prst="rect">
                <a:avLst/>
              </a:prstGeom>
              <a:solidFill>
                <a:srgbClr val="3333CC"/>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544" name="Rectangle 5"/>
              <p:cNvSpPr/>
              <p:nvPr/>
            </p:nvSpPr>
            <p:spPr>
              <a:xfrm>
                <a:off x="382953" y="-1"/>
                <a:ext cx="328247" cy="474664"/>
              </a:xfrm>
              <a:prstGeom prst="rect">
                <a:avLst/>
              </a:prstGeom>
              <a:gradFill flip="none" rotWithShape="1">
                <a:gsLst>
                  <a:gs pos="0">
                    <a:srgbClr val="3333CC"/>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grpSp>
          <p:nvGrpSpPr>
            <p:cNvPr id="1548" name="Group 6"/>
            <p:cNvGrpSpPr/>
            <p:nvPr/>
          </p:nvGrpSpPr>
          <p:grpSpPr>
            <a:xfrm>
              <a:off x="414337" y="530225"/>
              <a:ext cx="738188" cy="474663"/>
              <a:chOff x="0" y="0"/>
              <a:chExt cx="738187" cy="474662"/>
            </a:xfrm>
          </p:grpSpPr>
          <p:sp>
            <p:nvSpPr>
              <p:cNvPr id="1546" name="Rectangle 7"/>
              <p:cNvSpPr/>
              <p:nvPr/>
            </p:nvSpPr>
            <p:spPr>
              <a:xfrm>
                <a:off x="-1" y="-1"/>
                <a:ext cx="421822" cy="474664"/>
              </a:xfrm>
              <a:prstGeom prst="rect">
                <a:avLst/>
              </a:prstGeom>
              <a:solidFill>
                <a:srgbClr val="FFCF01"/>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547" name="Rectangle 8"/>
              <p:cNvSpPr/>
              <p:nvPr/>
            </p:nvSpPr>
            <p:spPr>
              <a:xfrm>
                <a:off x="370192" y="-1"/>
                <a:ext cx="367996" cy="474664"/>
              </a:xfrm>
              <a:prstGeom prst="rect">
                <a:avLst/>
              </a:prstGeom>
              <a:gradFill flip="none" rotWithShape="1">
                <a:gsLst>
                  <a:gs pos="0">
                    <a:srgbClr val="FFCF01"/>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sp>
          <p:nvSpPr>
            <p:cNvPr id="1549" name="Rectangle 9"/>
            <p:cNvSpPr/>
            <p:nvPr/>
          </p:nvSpPr>
          <p:spPr>
            <a:xfrm>
              <a:off x="-1" y="457200"/>
              <a:ext cx="560388" cy="422276"/>
            </a:xfrm>
            <a:prstGeom prst="rect">
              <a:avLst/>
            </a:prstGeom>
            <a:gradFill flip="none" rotWithShape="1">
              <a:gsLst>
                <a:gs pos="0">
                  <a:srgbClr val="FFFFFF"/>
                </a:gs>
                <a:gs pos="100000">
                  <a:srgbClr val="FF0000"/>
                </a:gs>
              </a:gsLst>
              <a:lin ang="1890000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550" name="Rectangle 10"/>
            <p:cNvSpPr/>
            <p:nvPr/>
          </p:nvSpPr>
          <p:spPr>
            <a:xfrm>
              <a:off x="634999" y="0"/>
              <a:ext cx="31751" cy="1052513"/>
            </a:xfrm>
            <a:prstGeom prst="rect">
              <a:avLst/>
            </a:prstGeom>
            <a:solidFill>
              <a:srgbClr val="1C1C1C"/>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551" name="Rectangle 11"/>
            <p:cNvSpPr/>
            <p:nvPr/>
          </p:nvSpPr>
          <p:spPr>
            <a:xfrm>
              <a:off x="315912" y="822325"/>
              <a:ext cx="8693152" cy="55563"/>
            </a:xfrm>
            <a:prstGeom prst="rect">
              <a:avLst/>
            </a:prstGeom>
            <a:gradFill flip="none" rotWithShape="1">
              <a:gsLst>
                <a:gs pos="0">
                  <a:srgbClr val="1C1C1C"/>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sp>
        <p:nvSpPr>
          <p:cNvPr id="1553" name="Title Text"/>
          <p:cNvSpPr txBox="1">
            <a:spLocks noGrp="1"/>
          </p:cNvSpPr>
          <p:nvPr>
            <p:ph type="title"/>
          </p:nvPr>
        </p:nvSpPr>
        <p:spPr>
          <a:xfrm>
            <a:off x="990600" y="1676400"/>
            <a:ext cx="7772401" cy="1462089"/>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554" name="Body Level One…"/>
          <p:cNvSpPr txBox="1">
            <a:spLocks noGrp="1"/>
          </p:cNvSpPr>
          <p:nvPr>
            <p:ph type="body" sz="quarter" idx="1"/>
          </p:nvPr>
        </p:nvSpPr>
        <p:spPr>
          <a:xfrm>
            <a:off x="1371600" y="3886201"/>
            <a:ext cx="6400800" cy="1752601"/>
          </a:xfrm>
          <a:prstGeom prst="rect">
            <a:avLst/>
          </a:prstGeom>
        </p:spPr>
        <p:txBody>
          <a:bodyPr lIns="45714" tIns="45714" rIns="45714" bIns="45714"/>
          <a:lstStyle>
            <a:lvl1pPr marL="0" indent="0" algn="ctr">
              <a:buSzTx/>
              <a:buFontTx/>
              <a:buNone/>
              <a:defRPr>
                <a:latin typeface="Tahoma"/>
                <a:ea typeface="Tahoma"/>
                <a:cs typeface="Tahoma"/>
                <a:sym typeface="Tahoma"/>
              </a:defRPr>
            </a:lvl1pPr>
            <a:lvl2pPr marL="781957" indent="-324757" algn="ctr">
              <a:buSzPct val="55000"/>
              <a:buFontTx/>
              <a:buChar char="■"/>
              <a:defRPr>
                <a:latin typeface="Tahoma"/>
                <a:ea typeface="Tahoma"/>
                <a:cs typeface="Tahoma"/>
                <a:sym typeface="Tahoma"/>
              </a:defRPr>
            </a:lvl2pPr>
            <a:lvl3pPr marL="1217083" indent="-302683" algn="ctr">
              <a:buSzPct val="50000"/>
              <a:buFontTx/>
              <a:buChar char="■"/>
              <a:defRPr>
                <a:latin typeface="Tahoma"/>
                <a:ea typeface="Tahoma"/>
                <a:cs typeface="Tahoma"/>
                <a:sym typeface="Tahoma"/>
              </a:defRPr>
            </a:lvl3pPr>
            <a:lvl4pPr marL="1734820" indent="-363220" algn="ctr">
              <a:buSzPct val="55000"/>
              <a:buFontTx/>
              <a:buChar char="■"/>
              <a:defRPr>
                <a:latin typeface="Tahoma"/>
                <a:ea typeface="Tahoma"/>
                <a:cs typeface="Tahoma"/>
                <a:sym typeface="Tahoma"/>
              </a:defRPr>
            </a:lvl4pPr>
            <a:lvl5pPr marL="2192020" indent="-363220" algn="ct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55" name="Slide Number"/>
          <p:cNvSpPr txBox="1">
            <a:spLocks noGrp="1"/>
          </p:cNvSpPr>
          <p:nvPr>
            <p:ph type="sldNum" sz="quarter" idx="2"/>
          </p:nvPr>
        </p:nvSpPr>
        <p:spPr>
          <a:xfrm>
            <a:off x="8464748" y="6398269"/>
            <a:ext cx="298253" cy="307331"/>
          </a:xfrm>
          <a:prstGeom prst="rect">
            <a:avLst/>
          </a:prstGeom>
        </p:spPr>
        <p:txBody>
          <a:bodyPr lIns="45714" tIns="45714" rIns="45714" bIns="45714" anchor="b"/>
          <a:lstStyle>
            <a:lvl1pPr>
              <a:defRPr sz="1400">
                <a:solidFill>
                  <a:srgbClr val="1C1C1C"/>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562"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63"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64"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65"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66"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67"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68"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69" name="Title Text"/>
          <p:cNvSpPr txBox="1">
            <a:spLocks noGrp="1"/>
          </p:cNvSpPr>
          <p:nvPr>
            <p:ph type="title"/>
          </p:nvPr>
        </p:nvSpPr>
        <p:spPr>
          <a:xfrm>
            <a:off x="1150937" y="214313"/>
            <a:ext cx="7793038" cy="1462088"/>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570" name="Body Level One…"/>
          <p:cNvSpPr txBox="1">
            <a:spLocks noGrp="1"/>
          </p:cNvSpPr>
          <p:nvPr>
            <p:ph type="body" sz="half" idx="1"/>
          </p:nvPr>
        </p:nvSpPr>
        <p:spPr>
          <a:xfrm>
            <a:off x="1182687" y="2017713"/>
            <a:ext cx="7772401" cy="4114801"/>
          </a:xfrm>
          <a:prstGeom prst="rect">
            <a:avLst/>
          </a:prstGeom>
        </p:spPr>
        <p:txBody>
          <a:bodyPr lIns="45714" tIns="45714" rIns="45714" bIns="45714"/>
          <a:lstStyle>
            <a:lvl1pPr marL="341313" indent="-341313">
              <a:buClr>
                <a:srgbClr val="3333CC"/>
              </a:buClr>
              <a:buSzPct val="60000"/>
              <a:buFontTx/>
              <a:buChar char="■"/>
              <a:defRPr>
                <a:latin typeface="Tahoma"/>
                <a:ea typeface="Tahoma"/>
                <a:cs typeface="Tahoma"/>
                <a:sym typeface="Tahoma"/>
              </a:defRPr>
            </a:lvl1pPr>
            <a:lvl2pPr marL="781957" indent="-324757">
              <a:buClr>
                <a:srgbClr val="3333CC"/>
              </a:buClr>
              <a:buSzPct val="55000"/>
              <a:buFontTx/>
              <a:buChar char="■"/>
              <a:defRPr>
                <a:latin typeface="Tahoma"/>
                <a:ea typeface="Tahoma"/>
                <a:cs typeface="Tahoma"/>
                <a:sym typeface="Tahoma"/>
              </a:defRPr>
            </a:lvl2pPr>
            <a:lvl3pPr marL="1217083" indent="-302683">
              <a:buClr>
                <a:srgbClr val="3333CC"/>
              </a:buClr>
              <a:buSzPct val="50000"/>
              <a:buFontTx/>
              <a:buChar char="■"/>
              <a:defRPr>
                <a:latin typeface="Tahoma"/>
                <a:ea typeface="Tahoma"/>
                <a:cs typeface="Tahoma"/>
                <a:sym typeface="Tahoma"/>
              </a:defRPr>
            </a:lvl3pPr>
            <a:lvl4pPr marL="1734820" indent="-363220">
              <a:buClr>
                <a:srgbClr val="3333CC"/>
              </a:buClr>
              <a:buSzPct val="55000"/>
              <a:buFontTx/>
              <a:buChar char="■"/>
              <a:defRPr>
                <a:latin typeface="Tahoma"/>
                <a:ea typeface="Tahoma"/>
                <a:cs typeface="Tahoma"/>
                <a:sym typeface="Tahoma"/>
              </a:defRPr>
            </a:lvl4pPr>
            <a:lvl5pPr marL="2192020" indent="-363220">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71"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578"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79"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80"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81"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82"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83"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84"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85" name="Title Text"/>
          <p:cNvSpPr txBox="1">
            <a:spLocks noGrp="1"/>
          </p:cNvSpPr>
          <p:nvPr>
            <p:ph type="title"/>
          </p:nvPr>
        </p:nvSpPr>
        <p:spPr>
          <a:xfrm>
            <a:off x="722312" y="4406901"/>
            <a:ext cx="7772401" cy="1362076"/>
          </a:xfrm>
          <a:prstGeom prst="rect">
            <a:avLst/>
          </a:prstGeom>
        </p:spPr>
        <p:txBody>
          <a:bodyPr lIns="45714" tIns="45714" rIns="45714" bIns="45714" anchor="t"/>
          <a:lstStyle>
            <a:lvl1pPr algn="l">
              <a:defRPr sz="4000" cap="all">
                <a:solidFill>
                  <a:srgbClr val="333399"/>
                </a:solidFill>
                <a:latin typeface="Tahoma Bold"/>
                <a:ea typeface="Tahoma Bold"/>
                <a:cs typeface="Tahoma Bold"/>
                <a:sym typeface="Tahoma Bold"/>
              </a:defRPr>
            </a:lvl1pPr>
          </a:lstStyle>
          <a:p>
            <a:r>
              <a:t>Title Text</a:t>
            </a:r>
          </a:p>
        </p:txBody>
      </p:sp>
      <p:sp>
        <p:nvSpPr>
          <p:cNvPr id="1586" name="Body Level One…"/>
          <p:cNvSpPr txBox="1">
            <a:spLocks noGrp="1"/>
          </p:cNvSpPr>
          <p:nvPr>
            <p:ph type="body" sz="quarter" idx="1"/>
          </p:nvPr>
        </p:nvSpPr>
        <p:spPr>
          <a:xfrm>
            <a:off x="722312" y="2906714"/>
            <a:ext cx="7772401" cy="1500188"/>
          </a:xfrm>
          <a:prstGeom prst="rect">
            <a:avLst/>
          </a:prstGeom>
        </p:spPr>
        <p:txBody>
          <a:bodyPr lIns="45714" tIns="45714" rIns="45714" bIns="45714" anchor="b"/>
          <a:lstStyle>
            <a:lvl1pPr marL="0" indent="0">
              <a:spcBef>
                <a:spcPts val="400"/>
              </a:spcBef>
              <a:buSzTx/>
              <a:buFontTx/>
              <a:buNone/>
              <a:defRPr sz="2000">
                <a:latin typeface="Tahoma"/>
                <a:ea typeface="Tahoma"/>
                <a:cs typeface="Tahoma"/>
                <a:sym typeface="Tahoma"/>
              </a:defRPr>
            </a:lvl1pPr>
            <a:lvl2pPr marL="0" indent="457153">
              <a:spcBef>
                <a:spcPts val="400"/>
              </a:spcBef>
              <a:buSzTx/>
              <a:buFontTx/>
              <a:buNone/>
              <a:defRPr sz="2000">
                <a:latin typeface="Tahoma"/>
                <a:ea typeface="Tahoma"/>
                <a:cs typeface="Tahoma"/>
                <a:sym typeface="Tahoma"/>
              </a:defRPr>
            </a:lvl2pPr>
            <a:lvl3pPr marL="0" indent="914305">
              <a:spcBef>
                <a:spcPts val="400"/>
              </a:spcBef>
              <a:buSzTx/>
              <a:buFontTx/>
              <a:buNone/>
              <a:defRPr sz="2000">
                <a:latin typeface="Tahoma"/>
                <a:ea typeface="Tahoma"/>
                <a:cs typeface="Tahoma"/>
                <a:sym typeface="Tahoma"/>
              </a:defRPr>
            </a:lvl3pPr>
            <a:lvl4pPr marL="0" indent="1371457">
              <a:spcBef>
                <a:spcPts val="400"/>
              </a:spcBef>
              <a:buSzTx/>
              <a:buFontTx/>
              <a:buNone/>
              <a:defRPr sz="2000">
                <a:latin typeface="Tahoma"/>
                <a:ea typeface="Tahoma"/>
                <a:cs typeface="Tahoma"/>
                <a:sym typeface="Tahoma"/>
              </a:defRPr>
            </a:lvl4pPr>
            <a:lvl5pPr marL="0" indent="1828610">
              <a:spcBef>
                <a:spcPts val="400"/>
              </a:spcBef>
              <a:buSzTx/>
              <a:buFontTx/>
              <a:buNone/>
              <a:defRPr sz="20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87"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594"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95"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96"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97"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98"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99"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00"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01" name="Title Text"/>
          <p:cNvSpPr txBox="1">
            <a:spLocks noGrp="1"/>
          </p:cNvSpPr>
          <p:nvPr>
            <p:ph type="title"/>
          </p:nvPr>
        </p:nvSpPr>
        <p:spPr>
          <a:xfrm>
            <a:off x="1150937" y="214313"/>
            <a:ext cx="7793038" cy="1462088"/>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602" name="Body Level One…"/>
          <p:cNvSpPr txBox="1">
            <a:spLocks noGrp="1"/>
          </p:cNvSpPr>
          <p:nvPr>
            <p:ph type="body" sz="quarter" idx="1"/>
          </p:nvPr>
        </p:nvSpPr>
        <p:spPr>
          <a:xfrm>
            <a:off x="1182687" y="2017714"/>
            <a:ext cx="3810001" cy="4114801"/>
          </a:xfrm>
          <a:prstGeom prst="rect">
            <a:avLst/>
          </a:prstGeom>
        </p:spPr>
        <p:txBody>
          <a:bodyPr lIns="45714" tIns="45714" rIns="45714" bIns="45714"/>
          <a:lstStyle>
            <a:lvl1pPr marL="341313" indent="-341313">
              <a:spcBef>
                <a:spcPts val="600"/>
              </a:spcBef>
              <a:buClr>
                <a:srgbClr val="3333CC"/>
              </a:buClr>
              <a:buSzPct val="60000"/>
              <a:buFontTx/>
              <a:buChar char="■"/>
              <a:defRPr sz="2800">
                <a:latin typeface="Tahoma"/>
                <a:ea typeface="Tahoma"/>
                <a:cs typeface="Tahoma"/>
                <a:sym typeface="Tahoma"/>
              </a:defRPr>
            </a:lvl1pPr>
            <a:lvl2pPr marL="788723" indent="-331523">
              <a:spcBef>
                <a:spcPts val="600"/>
              </a:spcBef>
              <a:buClr>
                <a:srgbClr val="3333CC"/>
              </a:buClr>
              <a:buSzPct val="55000"/>
              <a:buFontTx/>
              <a:buChar char="■"/>
              <a:defRPr sz="2800">
                <a:latin typeface="Tahoma"/>
                <a:ea typeface="Tahoma"/>
                <a:cs typeface="Tahoma"/>
                <a:sym typeface="Tahoma"/>
              </a:defRPr>
            </a:lvl2pPr>
            <a:lvl3pPr marL="1232218" indent="-317818">
              <a:spcBef>
                <a:spcPts val="600"/>
              </a:spcBef>
              <a:buClr>
                <a:srgbClr val="3333CC"/>
              </a:buClr>
              <a:buSzPct val="50000"/>
              <a:buFontTx/>
              <a:buChar char="■"/>
              <a:defRPr sz="2800">
                <a:latin typeface="Tahoma"/>
                <a:ea typeface="Tahoma"/>
                <a:cs typeface="Tahoma"/>
                <a:sym typeface="Tahoma"/>
              </a:defRPr>
            </a:lvl3pPr>
            <a:lvl4pPr marL="1724731" indent="-353131">
              <a:spcBef>
                <a:spcPts val="600"/>
              </a:spcBef>
              <a:buClr>
                <a:srgbClr val="3333CC"/>
              </a:buClr>
              <a:buSzPct val="55000"/>
              <a:buFontTx/>
              <a:buChar char="■"/>
              <a:defRPr sz="2800">
                <a:latin typeface="Tahoma"/>
                <a:ea typeface="Tahoma"/>
                <a:cs typeface="Tahoma"/>
                <a:sym typeface="Tahoma"/>
              </a:defRPr>
            </a:lvl4pPr>
            <a:lvl5pPr marL="2181931" indent="-353131">
              <a:spcBef>
                <a:spcPts val="600"/>
              </a:spcBef>
              <a:buClr>
                <a:srgbClr val="3333CC"/>
              </a:buClr>
              <a:buSzPct val="50000"/>
              <a:buFontTx/>
              <a:buChar char="■"/>
              <a:defRPr sz="28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603"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610"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11"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12"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13"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14"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15"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16"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17" name="Title Text"/>
          <p:cNvSpPr txBox="1">
            <a:spLocks noGrp="1"/>
          </p:cNvSpPr>
          <p:nvPr>
            <p:ph type="title"/>
          </p:nvPr>
        </p:nvSpPr>
        <p:spPr>
          <a:xfrm>
            <a:off x="457200" y="274638"/>
            <a:ext cx="8229600" cy="1143001"/>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618" name="Body Level One…"/>
          <p:cNvSpPr txBox="1">
            <a:spLocks noGrp="1"/>
          </p:cNvSpPr>
          <p:nvPr>
            <p:ph type="body" sz="quarter" idx="1"/>
          </p:nvPr>
        </p:nvSpPr>
        <p:spPr>
          <a:xfrm>
            <a:off x="457200" y="1535113"/>
            <a:ext cx="4040188" cy="639763"/>
          </a:xfrm>
          <a:prstGeom prst="rect">
            <a:avLst/>
          </a:prstGeom>
        </p:spPr>
        <p:txBody>
          <a:bodyPr lIns="45714" tIns="45714" rIns="45714" bIns="45714" anchor="b"/>
          <a:lstStyle>
            <a:lvl1pPr marL="0" indent="0">
              <a:spcBef>
                <a:spcPts val="500"/>
              </a:spcBef>
              <a:buSzTx/>
              <a:buFontTx/>
              <a:buNone/>
              <a:defRPr sz="2400">
                <a:latin typeface="Tahoma Bold"/>
                <a:ea typeface="Tahoma Bold"/>
                <a:cs typeface="Tahoma Bold"/>
                <a:sym typeface="Tahoma Bold"/>
              </a:defRPr>
            </a:lvl1pPr>
            <a:lvl2pPr marL="0" indent="457153">
              <a:spcBef>
                <a:spcPts val="500"/>
              </a:spcBef>
              <a:buSzTx/>
              <a:buFontTx/>
              <a:buNone/>
              <a:defRPr sz="2400">
                <a:latin typeface="Tahoma Bold"/>
                <a:ea typeface="Tahoma Bold"/>
                <a:cs typeface="Tahoma Bold"/>
                <a:sym typeface="Tahoma Bold"/>
              </a:defRPr>
            </a:lvl2pPr>
            <a:lvl3pPr marL="0" indent="914305">
              <a:spcBef>
                <a:spcPts val="500"/>
              </a:spcBef>
              <a:buSzTx/>
              <a:buFontTx/>
              <a:buNone/>
              <a:defRPr sz="2400">
                <a:latin typeface="Tahoma Bold"/>
                <a:ea typeface="Tahoma Bold"/>
                <a:cs typeface="Tahoma Bold"/>
                <a:sym typeface="Tahoma Bold"/>
              </a:defRPr>
            </a:lvl3pPr>
            <a:lvl4pPr marL="0" indent="1371457">
              <a:spcBef>
                <a:spcPts val="500"/>
              </a:spcBef>
              <a:buSzTx/>
              <a:buFontTx/>
              <a:buNone/>
              <a:defRPr sz="2400">
                <a:latin typeface="Tahoma Bold"/>
                <a:ea typeface="Tahoma Bold"/>
                <a:cs typeface="Tahoma Bold"/>
                <a:sym typeface="Tahoma Bold"/>
              </a:defRPr>
            </a:lvl4pPr>
            <a:lvl5pPr marL="0" indent="1828610">
              <a:spcBef>
                <a:spcPts val="500"/>
              </a:spcBef>
              <a:buSzTx/>
              <a:buFontTx/>
              <a:buNone/>
              <a:defRPr sz="2400">
                <a:latin typeface="Tahoma Bold"/>
                <a:ea typeface="Tahoma Bold"/>
                <a:cs typeface="Tahoma Bold"/>
                <a:sym typeface="Tahoma Bold"/>
              </a:defRPr>
            </a:lvl5pPr>
          </a:lstStyle>
          <a:p>
            <a:r>
              <a:t>Body Level One</a:t>
            </a:r>
          </a:p>
          <a:p>
            <a:pPr lvl="1"/>
            <a:r>
              <a:t>Body Level Two</a:t>
            </a:r>
          </a:p>
          <a:p>
            <a:pPr lvl="2"/>
            <a:r>
              <a:t>Body Level Three</a:t>
            </a:r>
          </a:p>
          <a:p>
            <a:pPr lvl="3"/>
            <a:r>
              <a:t>Body Level Four</a:t>
            </a:r>
          </a:p>
          <a:p>
            <a:pPr lvl="4"/>
            <a:r>
              <a:t>Body Level Five</a:t>
            </a:r>
          </a:p>
        </p:txBody>
      </p:sp>
      <p:sp>
        <p:nvSpPr>
          <p:cNvPr id="1619" name="Text Placeholder 4"/>
          <p:cNvSpPr>
            <a:spLocks noGrp="1"/>
          </p:cNvSpPr>
          <p:nvPr>
            <p:ph type="body" sz="quarter" idx="21"/>
          </p:nvPr>
        </p:nvSpPr>
        <p:spPr>
          <a:xfrm>
            <a:off x="4645025" y="1535113"/>
            <a:ext cx="4041775" cy="639763"/>
          </a:xfrm>
          <a:prstGeom prst="rect">
            <a:avLst/>
          </a:prstGeom>
        </p:spPr>
        <p:txBody>
          <a:bodyPr lIns="45714" tIns="45714" rIns="45714" bIns="45714" anchor="b"/>
          <a:lstStyle/>
          <a:p>
            <a:pPr marL="0" indent="0">
              <a:spcBef>
                <a:spcPts val="500"/>
              </a:spcBef>
              <a:buSzTx/>
              <a:buFontTx/>
              <a:buNone/>
              <a:defRPr sz="2400">
                <a:latin typeface="Tahoma Bold"/>
                <a:ea typeface="Tahoma Bold"/>
                <a:cs typeface="Tahoma Bold"/>
                <a:sym typeface="Tahoma Bold"/>
              </a:defRPr>
            </a:pPr>
            <a:endParaRPr/>
          </a:p>
        </p:txBody>
      </p:sp>
      <p:sp>
        <p:nvSpPr>
          <p:cNvPr id="1620"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627"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28"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29"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30"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31"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32"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33"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34" name="Title Text"/>
          <p:cNvSpPr txBox="1">
            <a:spLocks noGrp="1"/>
          </p:cNvSpPr>
          <p:nvPr>
            <p:ph type="title"/>
          </p:nvPr>
        </p:nvSpPr>
        <p:spPr>
          <a:xfrm>
            <a:off x="1150937" y="214313"/>
            <a:ext cx="7793038" cy="1462088"/>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635"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42"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43"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44"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45"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46"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47"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48"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49"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656"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57"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58"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59"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60"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61"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62"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63" name="Title Text"/>
          <p:cNvSpPr txBox="1">
            <a:spLocks noGrp="1"/>
          </p:cNvSpPr>
          <p:nvPr>
            <p:ph type="title"/>
          </p:nvPr>
        </p:nvSpPr>
        <p:spPr>
          <a:xfrm>
            <a:off x="457201" y="273050"/>
            <a:ext cx="3008314" cy="1162050"/>
          </a:xfrm>
          <a:prstGeom prst="rect">
            <a:avLst/>
          </a:prstGeom>
        </p:spPr>
        <p:txBody>
          <a:bodyPr lIns="45714" tIns="45714" rIns="45714" bIns="45714" anchor="b"/>
          <a:lstStyle>
            <a:lvl1pPr algn="l">
              <a:defRPr sz="2000">
                <a:solidFill>
                  <a:srgbClr val="333399"/>
                </a:solidFill>
                <a:latin typeface="Tahoma Bold"/>
                <a:ea typeface="Tahoma Bold"/>
                <a:cs typeface="Tahoma Bold"/>
                <a:sym typeface="Tahoma Bold"/>
              </a:defRPr>
            </a:lvl1pPr>
          </a:lstStyle>
          <a:p>
            <a:r>
              <a:t>Title Text</a:t>
            </a:r>
          </a:p>
        </p:txBody>
      </p:sp>
      <p:sp>
        <p:nvSpPr>
          <p:cNvPr id="1664" name="Body Level One…"/>
          <p:cNvSpPr txBox="1">
            <a:spLocks noGrp="1"/>
          </p:cNvSpPr>
          <p:nvPr>
            <p:ph type="body" sz="half" idx="1"/>
          </p:nvPr>
        </p:nvSpPr>
        <p:spPr>
          <a:xfrm>
            <a:off x="3575051" y="273050"/>
            <a:ext cx="5111751" cy="5853114"/>
          </a:xfrm>
          <a:prstGeom prst="rect">
            <a:avLst/>
          </a:prstGeom>
        </p:spPr>
        <p:txBody>
          <a:bodyPr lIns="45714" tIns="45714" rIns="45714" bIns="45714"/>
          <a:lstStyle>
            <a:lvl1pPr marL="341313" indent="-341313">
              <a:buClr>
                <a:srgbClr val="3333CC"/>
              </a:buClr>
              <a:buSzPct val="60000"/>
              <a:buFontTx/>
              <a:buChar char="■"/>
              <a:defRPr>
                <a:latin typeface="Tahoma"/>
                <a:ea typeface="Tahoma"/>
                <a:cs typeface="Tahoma"/>
                <a:sym typeface="Tahoma"/>
              </a:defRPr>
            </a:lvl1pPr>
            <a:lvl2pPr marL="781957" indent="-324757">
              <a:buClr>
                <a:srgbClr val="3333CC"/>
              </a:buClr>
              <a:buSzPct val="55000"/>
              <a:buFontTx/>
              <a:buChar char="■"/>
              <a:defRPr>
                <a:latin typeface="Tahoma"/>
                <a:ea typeface="Tahoma"/>
                <a:cs typeface="Tahoma"/>
                <a:sym typeface="Tahoma"/>
              </a:defRPr>
            </a:lvl2pPr>
            <a:lvl3pPr marL="1217083" indent="-302683">
              <a:buClr>
                <a:srgbClr val="3333CC"/>
              </a:buClr>
              <a:buSzPct val="50000"/>
              <a:buFontTx/>
              <a:buChar char="■"/>
              <a:defRPr>
                <a:latin typeface="Tahoma"/>
                <a:ea typeface="Tahoma"/>
                <a:cs typeface="Tahoma"/>
                <a:sym typeface="Tahoma"/>
              </a:defRPr>
            </a:lvl3pPr>
            <a:lvl4pPr marL="1734820" indent="-363220">
              <a:buClr>
                <a:srgbClr val="3333CC"/>
              </a:buClr>
              <a:buSzPct val="55000"/>
              <a:buFontTx/>
              <a:buChar char="■"/>
              <a:defRPr>
                <a:latin typeface="Tahoma"/>
                <a:ea typeface="Tahoma"/>
                <a:cs typeface="Tahoma"/>
                <a:sym typeface="Tahoma"/>
              </a:defRPr>
            </a:lvl4pPr>
            <a:lvl5pPr marL="2192020" indent="-363220">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665" name="Text Placeholder 3"/>
          <p:cNvSpPr>
            <a:spLocks noGrp="1"/>
          </p:cNvSpPr>
          <p:nvPr>
            <p:ph type="body" sz="quarter" idx="21"/>
          </p:nvPr>
        </p:nvSpPr>
        <p:spPr>
          <a:xfrm>
            <a:off x="457200" y="1435101"/>
            <a:ext cx="3008315" cy="4691063"/>
          </a:xfrm>
          <a:prstGeom prst="rect">
            <a:avLst/>
          </a:prstGeom>
        </p:spPr>
        <p:txBody>
          <a:bodyPr lIns="45714" tIns="45714" rIns="45714" bIns="45714"/>
          <a:lstStyle/>
          <a:p>
            <a:pPr marL="0" indent="0">
              <a:spcBef>
                <a:spcPts val="300"/>
              </a:spcBef>
              <a:buSzTx/>
              <a:buFontTx/>
              <a:buNone/>
              <a:defRPr sz="1400">
                <a:latin typeface="Tahoma"/>
                <a:ea typeface="Tahoma"/>
                <a:cs typeface="Tahoma"/>
                <a:sym typeface="Tahoma"/>
              </a:defRPr>
            </a:pPr>
            <a:endParaRPr/>
          </a:p>
        </p:txBody>
      </p:sp>
      <p:sp>
        <p:nvSpPr>
          <p:cNvPr id="1666"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673"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74"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75"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76"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77"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78"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79"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80" name="Title Text"/>
          <p:cNvSpPr txBox="1">
            <a:spLocks noGrp="1"/>
          </p:cNvSpPr>
          <p:nvPr>
            <p:ph type="title"/>
          </p:nvPr>
        </p:nvSpPr>
        <p:spPr>
          <a:xfrm>
            <a:off x="1792288" y="4800600"/>
            <a:ext cx="5486401" cy="566738"/>
          </a:xfrm>
          <a:prstGeom prst="rect">
            <a:avLst/>
          </a:prstGeom>
        </p:spPr>
        <p:txBody>
          <a:bodyPr lIns="45714" tIns="45714" rIns="45714" bIns="45714" anchor="b"/>
          <a:lstStyle>
            <a:lvl1pPr algn="l">
              <a:defRPr sz="2000">
                <a:solidFill>
                  <a:srgbClr val="333399"/>
                </a:solidFill>
                <a:latin typeface="Tahoma Bold"/>
                <a:ea typeface="Tahoma Bold"/>
                <a:cs typeface="Tahoma Bold"/>
                <a:sym typeface="Tahoma Bold"/>
              </a:defRPr>
            </a:lvl1pPr>
          </a:lstStyle>
          <a:p>
            <a:r>
              <a:t>Title Text</a:t>
            </a:r>
          </a:p>
        </p:txBody>
      </p:sp>
      <p:sp>
        <p:nvSpPr>
          <p:cNvPr id="1681" name="Picture Placehold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1682" name="Body Level One…"/>
          <p:cNvSpPr txBox="1">
            <a:spLocks noGrp="1"/>
          </p:cNvSpPr>
          <p:nvPr>
            <p:ph type="body" sz="quarter" idx="1"/>
          </p:nvPr>
        </p:nvSpPr>
        <p:spPr>
          <a:xfrm>
            <a:off x="1792288" y="5367337"/>
            <a:ext cx="5486401" cy="804863"/>
          </a:xfrm>
          <a:prstGeom prst="rect">
            <a:avLst/>
          </a:prstGeom>
        </p:spPr>
        <p:txBody>
          <a:bodyPr lIns="45714" tIns="45714" rIns="45714" bIns="45714"/>
          <a:lstStyle>
            <a:lvl1pPr marL="0" indent="0">
              <a:spcBef>
                <a:spcPts val="300"/>
              </a:spcBef>
              <a:buSzTx/>
              <a:buFontTx/>
              <a:buNone/>
              <a:defRPr sz="1400">
                <a:latin typeface="Tahoma"/>
                <a:ea typeface="Tahoma"/>
                <a:cs typeface="Tahoma"/>
                <a:sym typeface="Tahoma"/>
              </a:defRPr>
            </a:lvl1pPr>
            <a:lvl2pPr marL="0" indent="457153">
              <a:spcBef>
                <a:spcPts val="300"/>
              </a:spcBef>
              <a:buSzTx/>
              <a:buFontTx/>
              <a:buNone/>
              <a:defRPr sz="1400">
                <a:latin typeface="Tahoma"/>
                <a:ea typeface="Tahoma"/>
                <a:cs typeface="Tahoma"/>
                <a:sym typeface="Tahoma"/>
              </a:defRPr>
            </a:lvl2pPr>
            <a:lvl3pPr marL="0" indent="914305">
              <a:spcBef>
                <a:spcPts val="300"/>
              </a:spcBef>
              <a:buSzTx/>
              <a:buFontTx/>
              <a:buNone/>
              <a:defRPr sz="1400">
                <a:latin typeface="Tahoma"/>
                <a:ea typeface="Tahoma"/>
                <a:cs typeface="Tahoma"/>
                <a:sym typeface="Tahoma"/>
              </a:defRPr>
            </a:lvl3pPr>
            <a:lvl4pPr marL="0" indent="1371457">
              <a:spcBef>
                <a:spcPts val="300"/>
              </a:spcBef>
              <a:buSzTx/>
              <a:buFontTx/>
              <a:buNone/>
              <a:defRPr sz="1400">
                <a:latin typeface="Tahoma"/>
                <a:ea typeface="Tahoma"/>
                <a:cs typeface="Tahoma"/>
                <a:sym typeface="Tahoma"/>
              </a:defRPr>
            </a:lvl4pPr>
            <a:lvl5pPr marL="0" indent="1828610">
              <a:spcBef>
                <a:spcPts val="300"/>
              </a:spcBef>
              <a:buSzTx/>
              <a:buFontTx/>
              <a:buNone/>
              <a:defRPr sz="14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683"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3.xml><?xml version="1.0" encoding="utf-8"?>
<p:sldLayout xmlns:a="http://schemas.openxmlformats.org/drawingml/2006/main" xmlns:r="http://schemas.openxmlformats.org/officeDocument/2006/relationships" xmlns:p="http://schemas.openxmlformats.org/presentationml/2006/main" type="tx">
  <p:cSld name="Title, Text, and Content">
    <p:spTree>
      <p:nvGrpSpPr>
        <p:cNvPr id="1" name=""/>
        <p:cNvGrpSpPr/>
        <p:nvPr/>
      </p:nvGrpSpPr>
      <p:grpSpPr>
        <a:xfrm>
          <a:off x="0" y="0"/>
          <a:ext cx="0" cy="0"/>
          <a:chOff x="0" y="0"/>
          <a:chExt cx="0" cy="0"/>
        </a:xfrm>
      </p:grpSpPr>
      <p:sp>
        <p:nvSpPr>
          <p:cNvPr id="1690"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91"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92"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93"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94"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95"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96"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97" name="Title Text"/>
          <p:cNvSpPr txBox="1">
            <a:spLocks noGrp="1"/>
          </p:cNvSpPr>
          <p:nvPr>
            <p:ph type="title"/>
          </p:nvPr>
        </p:nvSpPr>
        <p:spPr>
          <a:xfrm>
            <a:off x="1150938" y="214313"/>
            <a:ext cx="7793038" cy="1462088"/>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698" name="Body Level One…"/>
          <p:cNvSpPr txBox="1">
            <a:spLocks noGrp="1"/>
          </p:cNvSpPr>
          <p:nvPr>
            <p:ph type="body" sz="quarter" idx="1"/>
          </p:nvPr>
        </p:nvSpPr>
        <p:spPr>
          <a:xfrm>
            <a:off x="1182687" y="2017714"/>
            <a:ext cx="3810001" cy="4114801"/>
          </a:xfrm>
          <a:prstGeom prst="rect">
            <a:avLst/>
          </a:prstGeom>
        </p:spPr>
        <p:txBody>
          <a:bodyPr lIns="45714" tIns="45714" rIns="45714" bIns="45714"/>
          <a:lstStyle>
            <a:lvl1pPr marL="341313" indent="-341313">
              <a:buClr>
                <a:srgbClr val="3333CC"/>
              </a:buClr>
              <a:buSzPct val="60000"/>
              <a:buFontTx/>
              <a:buChar char="■"/>
              <a:defRPr>
                <a:latin typeface="Tahoma"/>
                <a:ea typeface="Tahoma"/>
                <a:cs typeface="Tahoma"/>
                <a:sym typeface="Tahoma"/>
              </a:defRPr>
            </a:lvl1pPr>
            <a:lvl2pPr marL="781957" indent="-324757">
              <a:buClr>
                <a:srgbClr val="3333CC"/>
              </a:buClr>
              <a:buSzPct val="55000"/>
              <a:buFontTx/>
              <a:buChar char="■"/>
              <a:defRPr>
                <a:latin typeface="Tahoma"/>
                <a:ea typeface="Tahoma"/>
                <a:cs typeface="Tahoma"/>
                <a:sym typeface="Tahoma"/>
              </a:defRPr>
            </a:lvl2pPr>
            <a:lvl3pPr marL="1217083" indent="-302683">
              <a:buClr>
                <a:srgbClr val="3333CC"/>
              </a:buClr>
              <a:buSzPct val="50000"/>
              <a:buFontTx/>
              <a:buChar char="■"/>
              <a:defRPr>
                <a:latin typeface="Tahoma"/>
                <a:ea typeface="Tahoma"/>
                <a:cs typeface="Tahoma"/>
                <a:sym typeface="Tahoma"/>
              </a:defRPr>
            </a:lvl3pPr>
            <a:lvl4pPr marL="1734820" indent="-363220">
              <a:buClr>
                <a:srgbClr val="3333CC"/>
              </a:buClr>
              <a:buSzPct val="55000"/>
              <a:buFontTx/>
              <a:buChar char="■"/>
              <a:defRPr>
                <a:latin typeface="Tahoma"/>
                <a:ea typeface="Tahoma"/>
                <a:cs typeface="Tahoma"/>
                <a:sym typeface="Tahoma"/>
              </a:defRPr>
            </a:lvl4pPr>
            <a:lvl5pPr marL="2192020" indent="-363220">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699"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CCBA0C-A384-4EB7-9C2A-A1C6C7B8BF2A}"/>
              </a:ext>
            </a:extLst>
          </p:cNvPr>
          <p:cNvSpPr/>
          <p:nvPr userDrawn="1"/>
        </p:nvSpPr>
        <p:spPr>
          <a:xfrm>
            <a:off x="609600" y="1143000"/>
            <a:ext cx="7112000" cy="76200"/>
          </a:xfrm>
          <a:prstGeom prst="rect">
            <a:avLst/>
          </a:prstGeom>
          <a:gradFill flip="none" rotWithShape="1">
            <a:gsLst>
              <a:gs pos="0">
                <a:srgbClr val="03D4A8"/>
              </a:gs>
              <a:gs pos="25000">
                <a:srgbClr val="21D6E0"/>
              </a:gs>
              <a:gs pos="75000">
                <a:srgbClr val="0087E6"/>
              </a:gs>
              <a:gs pos="100000">
                <a:srgbClr val="005CBF"/>
              </a:gs>
            </a:gsLst>
            <a:lin ang="135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12" name="Content Placeholder 11"/>
          <p:cNvSpPr>
            <a:spLocks noGrp="1"/>
          </p:cNvSpPr>
          <p:nvPr>
            <p:ph sz="quarter" idx="13"/>
          </p:nvPr>
        </p:nvSpPr>
        <p:spPr>
          <a:xfrm>
            <a:off x="8737600" y="0"/>
            <a:ext cx="3454400" cy="381000"/>
          </a:xfrm>
        </p:spPr>
        <p:txBody>
          <a:bodyPr>
            <a:normAutofit/>
          </a:bodyPr>
          <a:lstStyle>
            <a:lvl1pPr algn="r">
              <a:buNone/>
              <a:defRPr sz="1800"/>
            </a:lvl1pPr>
          </a:lstStyle>
          <a:p>
            <a:pPr lvl="0"/>
            <a:r>
              <a:rPr lang="en-US"/>
              <a:t>Click to edit Master text styles</a:t>
            </a:r>
          </a:p>
        </p:txBody>
      </p:sp>
      <p:sp>
        <p:nvSpPr>
          <p:cNvPr id="6" name="Date Placeholder 3">
            <a:extLst>
              <a:ext uri="{FF2B5EF4-FFF2-40B4-BE49-F238E27FC236}">
                <a16:creationId xmlns:a16="http://schemas.microsoft.com/office/drawing/2014/main" id="{3A08C470-D071-4FEC-BFD1-9FD05DA55222}"/>
              </a:ext>
            </a:extLst>
          </p:cNvPr>
          <p:cNvSpPr>
            <a:spLocks noGrp="1"/>
          </p:cNvSpPr>
          <p:nvPr>
            <p:ph type="dt" sz="half" idx="14"/>
          </p:nvPr>
        </p:nvSpPr>
        <p:spPr/>
        <p:txBody>
          <a:bodyPr/>
          <a:lstStyle>
            <a:lvl1pPr>
              <a:defRPr/>
            </a:lvl1pPr>
            <a:extLst/>
          </a:lstStyle>
          <a:p>
            <a:pPr>
              <a:defRPr/>
            </a:pPr>
            <a:fld id="{805365D1-11C4-427E-A38C-C4F4C8AA55A4}" type="datetime1">
              <a:rPr lang="en-US"/>
              <a:pPr>
                <a:defRPr/>
              </a:pPr>
              <a:t>9/25/2026</a:t>
            </a:fld>
            <a:endParaRPr lang="en-US" dirty="0"/>
          </a:p>
        </p:txBody>
      </p:sp>
      <p:sp>
        <p:nvSpPr>
          <p:cNvPr id="8" name="Footer Placeholder 4">
            <a:extLst>
              <a:ext uri="{FF2B5EF4-FFF2-40B4-BE49-F238E27FC236}">
                <a16:creationId xmlns:a16="http://schemas.microsoft.com/office/drawing/2014/main" id="{4935B74D-FBC8-4468-B877-09D149D5FF6D}"/>
              </a:ext>
            </a:extLst>
          </p:cNvPr>
          <p:cNvSpPr>
            <a:spLocks noGrp="1"/>
          </p:cNvSpPr>
          <p:nvPr>
            <p:ph type="ftr" sz="quarter" idx="15"/>
          </p:nvPr>
        </p:nvSpPr>
        <p:spPr/>
        <p:txBody>
          <a:bodyPr/>
          <a:lstStyle>
            <a:lvl1pPr>
              <a:defRPr/>
            </a:lvl1pPr>
            <a:extLst/>
          </a:lstStyle>
          <a:p>
            <a:pPr>
              <a:defRPr/>
            </a:pPr>
            <a:endParaRPr lang="en-US"/>
          </a:p>
        </p:txBody>
      </p:sp>
    </p:spTree>
    <p:extLst>
      <p:ext uri="{BB962C8B-B14F-4D97-AF65-F5344CB8AC3E}">
        <p14:creationId xmlns:p14="http://schemas.microsoft.com/office/powerpoint/2010/main" val="17297573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Title Slide - Black">
    <p:bg>
      <p:bgPr>
        <a:solidFill>
          <a:schemeClr val="tx1"/>
        </a:solidFill>
        <a:effectLst/>
      </p:bgPr>
    </p:bg>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a:stretch>
            <a:fillRect/>
          </a:stretch>
        </p:blipFill>
        <p:spPr>
          <a:xfrm>
            <a:off x="9956800" y="0"/>
            <a:ext cx="2235200" cy="6858000"/>
          </a:xfrm>
          <a:prstGeom prst="rect">
            <a:avLst/>
          </a:prstGeom>
          <a:noFill/>
        </p:spPr>
      </p:pic>
      <p:sp>
        <p:nvSpPr>
          <p:cNvPr id="6" name="Triangle 5">
            <a:extLst>
              <a:ext uri="{FF2B5EF4-FFF2-40B4-BE49-F238E27FC236}">
                <a16:creationId xmlns:a16="http://schemas.microsoft.com/office/drawing/2014/main" id="{47BD40D6-A6F9-8B8C-560F-0C7A97097E8F}"/>
              </a:ext>
            </a:extLst>
          </p:cNvPr>
          <p:cNvSpPr/>
          <p:nvPr userDrawn="1"/>
        </p:nvSpPr>
        <p:spPr>
          <a:xfrm>
            <a:off x="9954706" y="-9439"/>
            <a:ext cx="2246721" cy="6867440"/>
          </a:xfrm>
          <a:custGeom>
            <a:avLst/>
            <a:gdLst>
              <a:gd name="connsiteX0" fmla="*/ 0 w 2243579"/>
              <a:gd name="connsiteY0" fmla="*/ 0 h 6881568"/>
              <a:gd name="connsiteX1" fmla="*/ 2243579 w 2243579"/>
              <a:gd name="connsiteY1" fmla="*/ 0 h 6881568"/>
              <a:gd name="connsiteX2" fmla="*/ 2243579 w 2243579"/>
              <a:gd name="connsiteY2" fmla="*/ 6881568 h 6881568"/>
              <a:gd name="connsiteX3" fmla="*/ 0 w 2243579"/>
              <a:gd name="connsiteY3" fmla="*/ 6881568 h 6881568"/>
              <a:gd name="connsiteX4" fmla="*/ 0 w 2243579"/>
              <a:gd name="connsiteY4" fmla="*/ 0 h 6881568"/>
              <a:gd name="connsiteX0" fmla="*/ 1300899 w 2243579"/>
              <a:gd name="connsiteY0" fmla="*/ 565608 h 6881568"/>
              <a:gd name="connsiteX1" fmla="*/ 2243579 w 2243579"/>
              <a:gd name="connsiteY1" fmla="*/ 0 h 6881568"/>
              <a:gd name="connsiteX2" fmla="*/ 2243579 w 2243579"/>
              <a:gd name="connsiteY2" fmla="*/ 6881568 h 6881568"/>
              <a:gd name="connsiteX3" fmla="*/ 0 w 2243579"/>
              <a:gd name="connsiteY3" fmla="*/ 6881568 h 6881568"/>
              <a:gd name="connsiteX4" fmla="*/ 1300899 w 2243579"/>
              <a:gd name="connsiteY4" fmla="*/ 565608 h 6881568"/>
              <a:gd name="connsiteX0" fmla="*/ 1602557 w 2243579"/>
              <a:gd name="connsiteY0" fmla="*/ 18854 h 6881568"/>
              <a:gd name="connsiteX1" fmla="*/ 2243579 w 2243579"/>
              <a:gd name="connsiteY1" fmla="*/ 0 h 6881568"/>
              <a:gd name="connsiteX2" fmla="*/ 2243579 w 2243579"/>
              <a:gd name="connsiteY2" fmla="*/ 6881568 h 6881568"/>
              <a:gd name="connsiteX3" fmla="*/ 0 w 2243579"/>
              <a:gd name="connsiteY3" fmla="*/ 6881568 h 6881568"/>
              <a:gd name="connsiteX4" fmla="*/ 1602557 w 2243579"/>
              <a:gd name="connsiteY4" fmla="*/ 18854 h 6881568"/>
              <a:gd name="connsiteX0" fmla="*/ 1319753 w 1960775"/>
              <a:gd name="connsiteY0" fmla="*/ 18854 h 6881568"/>
              <a:gd name="connsiteX1" fmla="*/ 1960775 w 1960775"/>
              <a:gd name="connsiteY1" fmla="*/ 0 h 6881568"/>
              <a:gd name="connsiteX2" fmla="*/ 1960775 w 1960775"/>
              <a:gd name="connsiteY2" fmla="*/ 6881568 h 6881568"/>
              <a:gd name="connsiteX3" fmla="*/ 0 w 1960775"/>
              <a:gd name="connsiteY3" fmla="*/ 6806154 h 6881568"/>
              <a:gd name="connsiteX4" fmla="*/ 1319753 w 1960775"/>
              <a:gd name="connsiteY4" fmla="*/ 18854 h 6881568"/>
              <a:gd name="connsiteX0" fmla="*/ 1593130 w 2234152"/>
              <a:gd name="connsiteY0" fmla="*/ 18854 h 6881569"/>
              <a:gd name="connsiteX1" fmla="*/ 2234152 w 2234152"/>
              <a:gd name="connsiteY1" fmla="*/ 0 h 6881569"/>
              <a:gd name="connsiteX2" fmla="*/ 2234152 w 2234152"/>
              <a:gd name="connsiteY2" fmla="*/ 6881568 h 6881569"/>
              <a:gd name="connsiteX3" fmla="*/ 0 w 2234152"/>
              <a:gd name="connsiteY3" fmla="*/ 6881569 h 6881569"/>
              <a:gd name="connsiteX4" fmla="*/ 1593130 w 2234152"/>
              <a:gd name="connsiteY4" fmla="*/ 18854 h 6881569"/>
              <a:gd name="connsiteX0" fmla="*/ 1583717 w 2234152"/>
              <a:gd name="connsiteY0" fmla="*/ 9420 h 6881569"/>
              <a:gd name="connsiteX1" fmla="*/ 2234152 w 2234152"/>
              <a:gd name="connsiteY1" fmla="*/ 0 h 6881569"/>
              <a:gd name="connsiteX2" fmla="*/ 2234152 w 2234152"/>
              <a:gd name="connsiteY2" fmla="*/ 6881568 h 6881569"/>
              <a:gd name="connsiteX3" fmla="*/ 0 w 2234152"/>
              <a:gd name="connsiteY3" fmla="*/ 6881569 h 6881569"/>
              <a:gd name="connsiteX4" fmla="*/ 1583717 w 2234152"/>
              <a:gd name="connsiteY4" fmla="*/ 9420 h 6881569"/>
              <a:gd name="connsiteX0" fmla="*/ 1583717 w 2243566"/>
              <a:gd name="connsiteY0" fmla="*/ 0 h 6872149"/>
              <a:gd name="connsiteX1" fmla="*/ 2243566 w 2243566"/>
              <a:gd name="connsiteY1" fmla="*/ 12 h 6872149"/>
              <a:gd name="connsiteX2" fmla="*/ 2234152 w 2243566"/>
              <a:gd name="connsiteY2" fmla="*/ 6872148 h 6872149"/>
              <a:gd name="connsiteX3" fmla="*/ 0 w 2243566"/>
              <a:gd name="connsiteY3" fmla="*/ 6872149 h 6872149"/>
              <a:gd name="connsiteX4" fmla="*/ 1583717 w 2243566"/>
              <a:gd name="connsiteY4" fmla="*/ 0 h 687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3566" h="6872149">
                <a:moveTo>
                  <a:pt x="1583717" y="0"/>
                </a:moveTo>
                <a:lnTo>
                  <a:pt x="2243566" y="12"/>
                </a:lnTo>
                <a:lnTo>
                  <a:pt x="2234152" y="6872148"/>
                </a:lnTo>
                <a:lnTo>
                  <a:pt x="0" y="6872149"/>
                </a:lnTo>
                <a:lnTo>
                  <a:pt x="1583717" y="0"/>
                </a:lnTo>
                <a:close/>
              </a:path>
            </a:pathLst>
          </a:custGeom>
          <a:solidFill>
            <a:srgbClr val="CFB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1870E27-202E-F717-3FB6-D69451DF1391}"/>
              </a:ext>
            </a:extLst>
          </p:cNvPr>
          <p:cNvSpPr>
            <a:spLocks noGrp="1"/>
          </p:cNvSpPr>
          <p:nvPr>
            <p:ph type="title" hasCustomPrompt="1"/>
          </p:nvPr>
        </p:nvSpPr>
        <p:spPr>
          <a:xfrm>
            <a:off x="1023257" y="2005070"/>
            <a:ext cx="7763458" cy="592834"/>
          </a:xfrm>
        </p:spPr>
        <p:txBody>
          <a:bodyPr>
            <a:noAutofit/>
          </a:bodyPr>
          <a:lstStyle>
            <a:lvl1pPr>
              <a:defRPr sz="5400" cap="none">
                <a:solidFill>
                  <a:schemeClr val="bg1"/>
                </a:solidFill>
              </a:defRPr>
            </a:lvl1pPr>
          </a:lstStyle>
          <a:p>
            <a:r>
              <a:rPr lang="en-US" dirty="0"/>
              <a:t>Presentation Title</a:t>
            </a:r>
          </a:p>
        </p:txBody>
      </p:sp>
      <p:sp>
        <p:nvSpPr>
          <p:cNvPr id="9" name="Text Placeholder 8">
            <a:extLst>
              <a:ext uri="{FF2B5EF4-FFF2-40B4-BE49-F238E27FC236}">
                <a16:creationId xmlns:a16="http://schemas.microsoft.com/office/drawing/2014/main" id="{3F3E966E-ACAB-E285-70D0-66AC08DF1386}"/>
              </a:ext>
            </a:extLst>
          </p:cNvPr>
          <p:cNvSpPr>
            <a:spLocks noGrp="1"/>
          </p:cNvSpPr>
          <p:nvPr>
            <p:ph type="body" sz="quarter" idx="10" hasCustomPrompt="1"/>
          </p:nvPr>
        </p:nvSpPr>
        <p:spPr>
          <a:xfrm>
            <a:off x="1023257" y="2629338"/>
            <a:ext cx="7763458" cy="449263"/>
          </a:xfrm>
        </p:spPr>
        <p:txBody>
          <a:bodyPr>
            <a:noAutofit/>
          </a:bodyPr>
          <a:lstStyle>
            <a:lvl1pPr marL="0" indent="0">
              <a:buFontTx/>
              <a:buNone/>
              <a:defRPr sz="2400" b="1" i="0">
                <a:solidFill>
                  <a:schemeClr val="bg2"/>
                </a:solidFill>
                <a:latin typeface="Acumin Pro Semibold" panose="020B0504020202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3" name="Text Placeholder 8">
            <a:extLst>
              <a:ext uri="{FF2B5EF4-FFF2-40B4-BE49-F238E27FC236}">
                <a16:creationId xmlns:a16="http://schemas.microsoft.com/office/drawing/2014/main" id="{76FFA1BC-72F9-9048-3E39-D300A3A6A52E}"/>
              </a:ext>
            </a:extLst>
          </p:cNvPr>
          <p:cNvSpPr>
            <a:spLocks noGrp="1"/>
          </p:cNvSpPr>
          <p:nvPr>
            <p:ph type="body" sz="quarter" idx="11" hasCustomPrompt="1"/>
          </p:nvPr>
        </p:nvSpPr>
        <p:spPr>
          <a:xfrm>
            <a:off x="1023257" y="3107129"/>
            <a:ext cx="7763458" cy="449263"/>
          </a:xfrm>
        </p:spPr>
        <p:txBody>
          <a:bodyPr>
            <a:normAutofit/>
          </a:bodyPr>
          <a:lstStyle>
            <a:lvl1pPr marL="0" indent="0">
              <a:buFontTx/>
              <a:buNone/>
              <a:defRPr sz="1600">
                <a:solidFill>
                  <a:schemeClr val="bg2"/>
                </a:solidFill>
                <a:latin typeface="Acumin Pro" panose="020B0504020202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fld id="{C7124C19-F609-8C4C-8116-78E353E3E672}" type="datetime1">
              <a:rPr lang="en-US" smtClean="0"/>
              <a:pPr lvl="0"/>
              <a:t>3/29/23</a:t>
            </a:fld>
            <a:endParaRPr lang="en-US" dirty="0"/>
          </a:p>
        </p:txBody>
      </p:sp>
      <p:pic>
        <p:nvPicPr>
          <p:cNvPr id="4" name="Picture 3">
            <a:extLst>
              <a:ext uri="{FF2B5EF4-FFF2-40B4-BE49-F238E27FC236}">
                <a16:creationId xmlns:a16="http://schemas.microsoft.com/office/drawing/2014/main" id="{AE2570B8-1BC6-5120-E2AA-E1E11ACD15F3}"/>
              </a:ext>
            </a:extLst>
          </p:cNvPr>
          <p:cNvPicPr>
            <a:picLocks noChangeAspect="1"/>
          </p:cNvPicPr>
          <p:nvPr userDrawn="1"/>
        </p:nvPicPr>
        <p:blipFill>
          <a:blip r:embed="rId3"/>
          <a:stretch>
            <a:fillRect/>
          </a:stretch>
        </p:blipFill>
        <p:spPr>
          <a:xfrm>
            <a:off x="756134" y="4826649"/>
            <a:ext cx="4929049" cy="430694"/>
          </a:xfrm>
          <a:prstGeom prst="rect">
            <a:avLst/>
          </a:prstGeom>
        </p:spPr>
      </p:pic>
    </p:spTree>
    <p:extLst>
      <p:ext uri="{BB962C8B-B14F-4D97-AF65-F5344CB8AC3E}">
        <p14:creationId xmlns:p14="http://schemas.microsoft.com/office/powerpoint/2010/main" val="4179677464"/>
      </p:ext>
    </p:extLst>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134" Type="http://schemas.openxmlformats.org/officeDocument/2006/relationships/slideLayout" Target="../slideLayouts/slideLayout134.xml"/><Relationship Id="rId139" Type="http://schemas.openxmlformats.org/officeDocument/2006/relationships/slideLayout" Target="../slideLayouts/slideLayout13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24" Type="http://schemas.openxmlformats.org/officeDocument/2006/relationships/slideLayout" Target="../slideLayouts/slideLayout124.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45" Type="http://schemas.openxmlformats.org/officeDocument/2006/relationships/slideLayout" Target="../slideLayouts/slideLayout145.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5" r:id="rId5"/>
    <p:sldLayoutId id="2147483656" r:id="rId6"/>
    <p:sldLayoutId id="2147483658"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8" r:id="rId25"/>
    <p:sldLayoutId id="2147483679" r:id="rId26"/>
    <p:sldLayoutId id="2147483680" r:id="rId27"/>
    <p:sldLayoutId id="2147483681" r:id="rId28"/>
    <p:sldLayoutId id="2147483682" r:id="rId29"/>
    <p:sldLayoutId id="2147483683" r:id="rId30"/>
    <p:sldLayoutId id="2147483684" r:id="rId31"/>
    <p:sldLayoutId id="2147483685" r:id="rId32"/>
    <p:sldLayoutId id="2147483686" r:id="rId33"/>
    <p:sldLayoutId id="2147483687" r:id="rId34"/>
    <p:sldLayoutId id="2147483688" r:id="rId35"/>
    <p:sldLayoutId id="2147483689" r:id="rId36"/>
    <p:sldLayoutId id="2147483690" r:id="rId37"/>
    <p:sldLayoutId id="2147483691" r:id="rId38"/>
    <p:sldLayoutId id="2147483692" r:id="rId39"/>
    <p:sldLayoutId id="2147483693" r:id="rId40"/>
    <p:sldLayoutId id="2147483694" r:id="rId41"/>
    <p:sldLayoutId id="2147483695" r:id="rId42"/>
    <p:sldLayoutId id="2147483696" r:id="rId43"/>
    <p:sldLayoutId id="2147483697" r:id="rId44"/>
    <p:sldLayoutId id="2147483698" r:id="rId45"/>
    <p:sldLayoutId id="2147483699" r:id="rId46"/>
    <p:sldLayoutId id="2147483700" r:id="rId47"/>
    <p:sldLayoutId id="2147483701" r:id="rId48"/>
    <p:sldLayoutId id="2147483702" r:id="rId49"/>
    <p:sldLayoutId id="2147483703" r:id="rId50"/>
    <p:sldLayoutId id="2147483704" r:id="rId51"/>
    <p:sldLayoutId id="2147483705" r:id="rId52"/>
    <p:sldLayoutId id="2147483706" r:id="rId53"/>
    <p:sldLayoutId id="2147483707" r:id="rId54"/>
    <p:sldLayoutId id="2147483708" r:id="rId55"/>
    <p:sldLayoutId id="2147483709" r:id="rId56"/>
    <p:sldLayoutId id="2147483710" r:id="rId57"/>
    <p:sldLayoutId id="2147483711" r:id="rId58"/>
    <p:sldLayoutId id="2147483712" r:id="rId59"/>
    <p:sldLayoutId id="2147483713" r:id="rId60"/>
    <p:sldLayoutId id="2147483714" r:id="rId61"/>
    <p:sldLayoutId id="2147483715" r:id="rId62"/>
    <p:sldLayoutId id="2147483716" r:id="rId63"/>
    <p:sldLayoutId id="2147483717" r:id="rId64"/>
    <p:sldLayoutId id="2147483718" r:id="rId65"/>
    <p:sldLayoutId id="2147483719" r:id="rId66"/>
    <p:sldLayoutId id="2147483720" r:id="rId67"/>
    <p:sldLayoutId id="2147483721" r:id="rId68"/>
    <p:sldLayoutId id="2147483722" r:id="rId69"/>
    <p:sldLayoutId id="2147483723" r:id="rId70"/>
    <p:sldLayoutId id="2147483724" r:id="rId71"/>
    <p:sldLayoutId id="2147483725" r:id="rId72"/>
    <p:sldLayoutId id="2147483726" r:id="rId73"/>
    <p:sldLayoutId id="2147483727" r:id="rId74"/>
    <p:sldLayoutId id="2147483728" r:id="rId75"/>
    <p:sldLayoutId id="2147483730" r:id="rId76"/>
    <p:sldLayoutId id="2147483731" r:id="rId77"/>
    <p:sldLayoutId id="2147483732" r:id="rId78"/>
    <p:sldLayoutId id="2147483733" r:id="rId79"/>
    <p:sldLayoutId id="2147483734" r:id="rId80"/>
    <p:sldLayoutId id="2147483735" r:id="rId81"/>
    <p:sldLayoutId id="2147483736" r:id="rId82"/>
    <p:sldLayoutId id="2147483737" r:id="rId83"/>
    <p:sldLayoutId id="2147483738" r:id="rId84"/>
    <p:sldLayoutId id="2147483739" r:id="rId85"/>
    <p:sldLayoutId id="2147483740" r:id="rId86"/>
    <p:sldLayoutId id="2147483741" r:id="rId87"/>
    <p:sldLayoutId id="2147483742" r:id="rId88"/>
    <p:sldLayoutId id="2147483743" r:id="rId89"/>
    <p:sldLayoutId id="2147483744" r:id="rId90"/>
    <p:sldLayoutId id="2147483745" r:id="rId91"/>
    <p:sldLayoutId id="2147483746" r:id="rId92"/>
    <p:sldLayoutId id="2147483747" r:id="rId93"/>
    <p:sldLayoutId id="2147483748" r:id="rId94"/>
    <p:sldLayoutId id="2147483749" r:id="rId95"/>
    <p:sldLayoutId id="2147483750" r:id="rId96"/>
    <p:sldLayoutId id="2147483751" r:id="rId97"/>
    <p:sldLayoutId id="2147483752" r:id="rId98"/>
    <p:sldLayoutId id="2147483753" r:id="rId99"/>
    <p:sldLayoutId id="2147483754" r:id="rId100"/>
    <p:sldLayoutId id="2147483755" r:id="rId101"/>
    <p:sldLayoutId id="2147483756" r:id="rId102"/>
    <p:sldLayoutId id="2147483758" r:id="rId103"/>
    <p:sldLayoutId id="2147483760" r:id="rId104"/>
    <p:sldLayoutId id="2147483761" r:id="rId105"/>
    <p:sldLayoutId id="2147483762" r:id="rId106"/>
    <p:sldLayoutId id="2147483763" r:id="rId107"/>
    <p:sldLayoutId id="2147483764" r:id="rId108"/>
    <p:sldLayoutId id="2147483765" r:id="rId109"/>
    <p:sldLayoutId id="2147483766" r:id="rId110"/>
    <p:sldLayoutId id="2147483767" r:id="rId111"/>
    <p:sldLayoutId id="2147483768" r:id="rId112"/>
    <p:sldLayoutId id="2147483769" r:id="rId113"/>
    <p:sldLayoutId id="2147483771" r:id="rId114"/>
    <p:sldLayoutId id="2147483773" r:id="rId115"/>
    <p:sldLayoutId id="2147483774" r:id="rId116"/>
    <p:sldLayoutId id="2147483775" r:id="rId117"/>
    <p:sldLayoutId id="2147483776" r:id="rId118"/>
    <p:sldLayoutId id="2147483777" r:id="rId119"/>
    <p:sldLayoutId id="2147483778" r:id="rId120"/>
    <p:sldLayoutId id="2147483779" r:id="rId121"/>
    <p:sldLayoutId id="2147483780" r:id="rId122"/>
    <p:sldLayoutId id="2147483781" r:id="rId123"/>
    <p:sldLayoutId id="2147483782" r:id="rId124"/>
    <p:sldLayoutId id="2147483784" r:id="rId125"/>
    <p:sldLayoutId id="2147483785" r:id="rId126"/>
    <p:sldLayoutId id="2147483786" r:id="rId127"/>
    <p:sldLayoutId id="2147483787" r:id="rId128"/>
    <p:sldLayoutId id="2147483788" r:id="rId129"/>
    <p:sldLayoutId id="2147483789" r:id="rId130"/>
    <p:sldLayoutId id="2147483790" r:id="rId131"/>
    <p:sldLayoutId id="2147483791" r:id="rId132"/>
    <p:sldLayoutId id="2147483792" r:id="rId133"/>
    <p:sldLayoutId id="2147483793" r:id="rId134"/>
    <p:sldLayoutId id="2147483794" r:id="rId135"/>
    <p:sldLayoutId id="2147483795" r:id="rId136"/>
    <p:sldLayoutId id="2147483796" r:id="rId137"/>
    <p:sldLayoutId id="2147483797" r:id="rId138"/>
    <p:sldLayoutId id="2147483798" r:id="rId139"/>
    <p:sldLayoutId id="2147483799" r:id="rId140"/>
    <p:sldLayoutId id="2147483800" r:id="rId141"/>
    <p:sldLayoutId id="2147483801" r:id="rId142"/>
    <p:sldLayoutId id="2147483802" r:id="rId143"/>
    <p:sldLayoutId id="2147483804" r:id="rId144"/>
    <p:sldLayoutId id="2147483805" r:id="rId145"/>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6.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9.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9.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1.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9.xml"/><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9.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3.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93.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71.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jpeg"/></Relationships>
</file>

<file path=ppt/slides/_rels/slide3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1.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1.xml"/><Relationship Id="rId4" Type="http://schemas.openxmlformats.org/officeDocument/2006/relationships/image" Target="../media/image6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tiff"/><Relationship Id="rId1" Type="http://schemas.openxmlformats.org/officeDocument/2006/relationships/slideLayout" Target="../slideLayouts/slideLayout91.xml"/></Relationships>
</file>

<file path=ppt/slides/_rels/slide40.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image" Target="../media/image61.tiff"/><Relationship Id="rId1" Type="http://schemas.openxmlformats.org/officeDocument/2006/relationships/slideLayout" Target="../slideLayouts/slideLayout91.xml"/></Relationships>
</file>

<file path=ppt/slides/_rels/slide41.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image" Target="../media/image61.tiff"/><Relationship Id="rId1" Type="http://schemas.openxmlformats.org/officeDocument/2006/relationships/slideLayout" Target="../slideLayouts/slideLayout91.xml"/></Relationships>
</file>

<file path=ppt/slides/_rels/slide42.xml.rels><?xml version="1.0" encoding="UTF-8" standalone="yes"?>
<Relationships xmlns="http://schemas.openxmlformats.org/package/2006/relationships"><Relationship Id="rId3" Type="http://schemas.openxmlformats.org/officeDocument/2006/relationships/image" Target="../media/image65.tiff"/><Relationship Id="rId2" Type="http://schemas.openxmlformats.org/officeDocument/2006/relationships/image" Target="../media/image61.tiff"/><Relationship Id="rId1" Type="http://schemas.openxmlformats.org/officeDocument/2006/relationships/slideLayout" Target="../slideLayouts/slideLayout91.xml"/></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1.xml"/></Relationships>
</file>

<file path=ppt/slides/_rels/slide4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jpe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7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 Id="rId9" Type="http://schemas.openxmlformats.org/officeDocument/2006/relationships/image" Target="../media/image75.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4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2.xml"/></Relationships>
</file>

<file path=ppt/slides/_rels/slide4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2.xml"/></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2.xml"/></Relationships>
</file>

<file path=ppt/slides/_rels/slide4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2.xml"/></Relationships>
</file>

<file path=ppt/slides/_rels/slide5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93.xml"/></Relationships>
</file>

<file path=ppt/slides/_rels/slide5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93.xml"/></Relationships>
</file>

<file path=ppt/slides/_rels/slide5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93.xml"/></Relationships>
</file>

<file path=ppt/slides/_rels/slide5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93.xml"/></Relationships>
</file>

<file path=ppt/slides/_rels/slide5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5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xml"/><Relationship Id="rId1" Type="http://schemas.openxmlformats.org/officeDocument/2006/relationships/slideLayout" Target="../slideLayouts/slideLayout145.xml"/></Relationships>
</file>

<file path=ppt/slides/_rels/slide5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93.xml"/></Relationships>
</file>

<file path=ppt/slides/_rels/slide5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98.xml"/></Relationships>
</file>

<file path=ppt/slides/_rels/slide5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98.xml"/></Relationships>
</file>

<file path=ppt/slides/_rels/slide6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03.xml"/></Relationships>
</file>

<file path=ppt/slides/_rels/slide6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96.png"/></Relationships>
</file>

<file path=ppt/slides/_rels/slide6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99.png"/><Relationship Id="rId4" Type="http://schemas.openxmlformats.org/officeDocument/2006/relationships/image" Target="../media/image98.png"/></Relationships>
</file>

<file path=ppt/slides/_rels/slide6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8.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0.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25.xml"/></Relationships>
</file>

<file path=ppt/slides/_rels/slide7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125.xml"/></Relationships>
</file>

<file path=ppt/slides/_rels/slide75.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25.xml"/></Relationships>
</file>

<file path=ppt/slides/_rels/slide7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eg"/><Relationship Id="rId1" Type="http://schemas.openxmlformats.org/officeDocument/2006/relationships/slideLayout" Target="../slideLayouts/slideLayout125.xml"/></Relationships>
</file>

<file path=ppt/slides/_rels/slide7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slideLayout" Target="../slideLayouts/slideLayout125.xml"/><Relationship Id="rId5" Type="http://schemas.openxmlformats.org/officeDocument/2006/relationships/image" Target="../media/image112.jpeg"/><Relationship Id="rId4" Type="http://schemas.openxmlformats.org/officeDocument/2006/relationships/image" Target="../media/image111.jpeg"/></Relationships>
</file>

<file path=ppt/slides/_rels/slide7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2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4.xml.rels><?xml version="1.0" encoding="UTF-8" standalone="yes"?>
<Relationships xmlns="http://schemas.openxmlformats.org/package/2006/relationships"><Relationship Id="rId3" Type="http://schemas.openxmlformats.org/officeDocument/2006/relationships/hyperlink" Target="https://www.tensorflow.org/quantum/concepts" TargetMode="External"/><Relationship Id="rId2" Type="http://schemas.openxmlformats.org/officeDocument/2006/relationships/image" Target="../media/image114.png"/><Relationship Id="rId1" Type="http://schemas.openxmlformats.org/officeDocument/2006/relationships/slideLayout" Target="../slideLayouts/slideLayout125.xml"/></Relationships>
</file>

<file path=ppt/slides/_rels/slide85.xml.rels><?xml version="1.0" encoding="UTF-8" standalone="yes"?>
<Relationships xmlns="http://schemas.openxmlformats.org/package/2006/relationships"><Relationship Id="rId2" Type="http://schemas.openxmlformats.org/officeDocument/2006/relationships/hyperlink" Target="https://github.com/quantumlib/Cirq" TargetMode="External"/><Relationship Id="rId1" Type="http://schemas.openxmlformats.org/officeDocument/2006/relationships/slideLayout" Target="../slideLayouts/slideLayout12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12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9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31.png"/></Relationships>
</file>

<file path=ppt/slides/_rels/slide108.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16.xml"/></Relationships>
</file>

<file path=ppt/slides/_rels/slide113.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22.png"/><Relationship Id="rId1" Type="http://schemas.openxmlformats.org/officeDocument/2006/relationships/slideLayout" Target="../slideLayouts/slideLayout5.xml"/><Relationship Id="rId4" Type="http://schemas.openxmlformats.org/officeDocument/2006/relationships/image" Target="../media/image137.jpeg"/></Relationships>
</file>

<file path=ppt/slides/_rels/slide11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8" Type="http://schemas.openxmlformats.org/officeDocument/2006/relationships/image" Target="../media/image146.jpeg"/><Relationship Id="rId3" Type="http://schemas.openxmlformats.org/officeDocument/2006/relationships/image" Target="../media/image141.jpeg"/><Relationship Id="rId7" Type="http://schemas.openxmlformats.org/officeDocument/2006/relationships/image" Target="../media/image145.jpeg"/><Relationship Id="rId2" Type="http://schemas.openxmlformats.org/officeDocument/2006/relationships/image" Target="../media/image140.jpeg"/><Relationship Id="rId1" Type="http://schemas.openxmlformats.org/officeDocument/2006/relationships/slideLayout" Target="../slideLayouts/slideLayout16.xml"/><Relationship Id="rId6" Type="http://schemas.openxmlformats.org/officeDocument/2006/relationships/image" Target="../media/image144.jpeg"/><Relationship Id="rId5" Type="http://schemas.openxmlformats.org/officeDocument/2006/relationships/image" Target="../media/image143.jpeg"/><Relationship Id="rId4" Type="http://schemas.openxmlformats.org/officeDocument/2006/relationships/image" Target="../media/image142.jpeg"/><Relationship Id="rId9" Type="http://schemas.openxmlformats.org/officeDocument/2006/relationships/image" Target="../media/image147.jpeg"/></Relationships>
</file>

<file path=ppt/slides/_rels/slide11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s://archive.org/details/computerperforma1094520465/page/n13/mode/2up?" TargetMode="Externa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08" name="Title 1"/>
          <p:cNvSpPr txBox="1">
            <a:spLocks noGrp="1"/>
          </p:cNvSpPr>
          <p:nvPr>
            <p:ph type="title"/>
          </p:nvPr>
        </p:nvSpPr>
        <p:spPr>
          <a:xfrm>
            <a:off x="551384" y="692696"/>
            <a:ext cx="11161240" cy="3797086"/>
          </a:xfrm>
          <a:prstGeom prst="rect">
            <a:avLst/>
          </a:prstGeom>
        </p:spPr>
        <p:txBody>
          <a:bodyPr/>
          <a:lstStyle/>
          <a:p>
            <a:pPr>
              <a:defRPr sz="4800">
                <a:solidFill>
                  <a:srgbClr val="FFFFFF"/>
                </a:solidFill>
              </a:defRPr>
            </a:pPr>
            <a:br>
              <a:rPr dirty="0"/>
            </a:br>
            <a:r>
              <a:rPr sz="4400" dirty="0"/>
              <a:t>The </a:t>
            </a:r>
            <a:br>
              <a:rPr sz="4400" dirty="0"/>
            </a:br>
            <a:r>
              <a:rPr sz="4400" dirty="0"/>
              <a:t>Ultimate </a:t>
            </a:r>
            <a:r>
              <a:rPr sz="4400" dirty="0" err="1"/>
              <a:t>SuperComputer</a:t>
            </a:r>
            <a:r>
              <a:rPr sz="4400" dirty="0"/>
              <a:t>-on-a-Chip </a:t>
            </a:r>
            <a:br>
              <a:rPr sz="4400" dirty="0"/>
            </a:br>
            <a:r>
              <a:rPr sz="4400" dirty="0"/>
              <a:t>for</a:t>
            </a:r>
            <a:r>
              <a:rPr lang="it-IT" sz="4400" dirty="0"/>
              <a:t> Acceleration of</a:t>
            </a:r>
            <a:r>
              <a:rPr sz="4400" dirty="0"/>
              <a:t> </a:t>
            </a:r>
            <a:br>
              <a:rPr sz="4400" dirty="0"/>
            </a:br>
            <a:r>
              <a:rPr lang="en-US" sz="4400" dirty="0"/>
              <a:t>Massive </a:t>
            </a:r>
            <a:r>
              <a:rPr sz="4400" dirty="0"/>
              <a:t>Big Data and </a:t>
            </a:r>
            <a:r>
              <a:rPr lang="en-US" sz="4400" dirty="0"/>
              <a:t>Highly Iterative Algorithms</a:t>
            </a:r>
            <a:endParaRPr sz="4400" dirty="0"/>
          </a:p>
        </p:txBody>
      </p:sp>
      <p:sp>
        <p:nvSpPr>
          <p:cNvPr id="1709" name="Subtitle 2"/>
          <p:cNvSpPr txBox="1">
            <a:spLocks noGrp="1"/>
          </p:cNvSpPr>
          <p:nvPr>
            <p:ph type="body" sz="quarter" idx="1"/>
          </p:nvPr>
        </p:nvSpPr>
        <p:spPr>
          <a:xfrm>
            <a:off x="1524000" y="4941168"/>
            <a:ext cx="9144000" cy="1440160"/>
          </a:xfrm>
          <a:prstGeom prst="rect">
            <a:avLst/>
          </a:prstGeom>
        </p:spPr>
        <p:txBody>
          <a:bodyPr>
            <a:normAutofit/>
          </a:bodyPr>
          <a:lstStyle/>
          <a:p>
            <a:pPr>
              <a:defRPr b="1">
                <a:solidFill>
                  <a:srgbClr val="FFFFFF"/>
                </a:solidFill>
              </a:defRPr>
            </a:pPr>
            <a:r>
              <a:rPr dirty="0"/>
              <a:t>Veljko </a:t>
            </a:r>
            <a:r>
              <a:rPr dirty="0" err="1"/>
              <a:t>Milutinović</a:t>
            </a:r>
            <a:endParaRPr lang="en-US" dirty="0"/>
          </a:p>
          <a:p>
            <a:pPr>
              <a:defRPr b="1">
                <a:solidFill>
                  <a:srgbClr val="FFFFFF"/>
                </a:solidFill>
              </a:defRPr>
            </a:pPr>
            <a:endParaRPr lang="en-US" dirty="0"/>
          </a:p>
          <a:p>
            <a:pPr>
              <a:defRPr b="1">
                <a:solidFill>
                  <a:srgbClr val="FFFFFF"/>
                </a:solidFill>
              </a:defRPr>
            </a:pPr>
            <a:r>
              <a:rPr lang="en-US" sz="1200" dirty="0">
                <a:solidFill>
                  <a:srgbClr val="FF0000"/>
                </a:solidFill>
              </a:rPr>
              <a:t>Special Thanks to Oskar </a:t>
            </a:r>
            <a:r>
              <a:rPr lang="en-US" sz="1200" dirty="0" err="1">
                <a:solidFill>
                  <a:srgbClr val="FF0000"/>
                </a:solidFill>
              </a:rPr>
              <a:t>Mencer</a:t>
            </a:r>
            <a:r>
              <a:rPr lang="en-US" sz="1200" dirty="0">
                <a:solidFill>
                  <a:srgbClr val="FF0000"/>
                </a:solidFill>
              </a:rPr>
              <a:t>, Honorary Treasurer of Academia Europaea</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a:xfrm>
            <a:off x="838199" y="365125"/>
            <a:ext cx="11057389" cy="1325563"/>
          </a:xfrm>
        </p:spPr>
        <p:txBody>
          <a:bodyPr>
            <a:normAutofit/>
          </a:bodyPr>
          <a:lstStyle/>
          <a:p>
            <a:r>
              <a:rPr lang="en-US" b="1" dirty="0"/>
              <a:t>Classification of Acceleration Approaches:</a:t>
            </a:r>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695400" y="1628800"/>
            <a:ext cx="11344200" cy="5072038"/>
          </a:xfrm>
        </p:spPr>
        <p:txBody>
          <a:bodyPr>
            <a:normAutofit fontScale="62500" lnSpcReduction="20000"/>
          </a:bodyPr>
          <a:lstStyle/>
          <a:p>
            <a:pPr marL="0" indent="0">
              <a:buNone/>
            </a:pPr>
            <a:r>
              <a:rPr lang="en-US" sz="4000" dirty="0">
                <a:solidFill>
                  <a:srgbClr val="FF0000"/>
                </a:solidFill>
              </a:rPr>
              <a:t>Criteria: Technology change + Paradigm change (Purdue and IU + ETF and MATF)</a:t>
            </a:r>
            <a:br>
              <a:rPr lang="en-US" sz="4000" dirty="0"/>
            </a:br>
            <a:endParaRPr lang="en-US" sz="4000" dirty="0"/>
          </a:p>
          <a:p>
            <a:r>
              <a:rPr lang="en-US" sz="4000" dirty="0">
                <a:solidFill>
                  <a:srgbClr val="FF0000"/>
                </a:solidFill>
              </a:rPr>
              <a:t>T=NOT + P=NOT:</a:t>
            </a:r>
            <a:br>
              <a:rPr lang="en-US" sz="4000" dirty="0">
                <a:solidFill>
                  <a:srgbClr val="FF0000"/>
                </a:solidFill>
              </a:rPr>
            </a:br>
            <a:r>
              <a:rPr lang="en-US" sz="4000" dirty="0"/>
              <a:t>    Faster silicon + more cores (Multicore CPUs + Manycore GPUs) </a:t>
            </a:r>
            <a:br>
              <a:rPr lang="en-US" sz="4000" dirty="0"/>
            </a:br>
            <a:r>
              <a:rPr lang="en-US" sz="4000" dirty="0"/>
              <a:t>		      + more memory (DSM + MPC)</a:t>
            </a:r>
            <a:endParaRPr lang="en-US" sz="1100" dirty="0"/>
          </a:p>
          <a:p>
            <a:r>
              <a:rPr lang="en-US" sz="4000" dirty="0">
                <a:solidFill>
                  <a:srgbClr val="FF0000"/>
                </a:solidFill>
              </a:rPr>
              <a:t>T=YES + P=NOT:</a:t>
            </a:r>
            <a:br>
              <a:rPr lang="en-US" sz="4000" dirty="0">
                <a:solidFill>
                  <a:srgbClr val="FF0000"/>
                </a:solidFill>
              </a:rPr>
            </a:br>
            <a:r>
              <a:rPr lang="en-US" sz="4000" dirty="0"/>
              <a:t>    3rd5th(GaAs)/2nd6th(</a:t>
            </a:r>
            <a:r>
              <a:rPr lang="en-US" sz="4000" dirty="0" err="1"/>
              <a:t>CdTe</a:t>
            </a:r>
            <a:r>
              <a:rPr lang="en-US" sz="4000" dirty="0"/>
              <a:t>) + </a:t>
            </a:r>
            <a:r>
              <a:rPr lang="en-US" sz="4000" dirty="0" err="1"/>
              <a:t>ControlFlow</a:t>
            </a:r>
            <a:r>
              <a:rPr lang="en-US" sz="4000" dirty="0"/>
              <a:t> (</a:t>
            </a:r>
            <a:r>
              <a:rPr lang="en-US" sz="4000" dirty="0" err="1"/>
              <a:t>SpeedUp</a:t>
            </a:r>
            <a:r>
              <a:rPr lang="en-US" sz="4000" dirty="0"/>
              <a:t> + </a:t>
            </a:r>
            <a:r>
              <a:rPr lang="en-US" sz="4000" dirty="0" err="1"/>
              <a:t>RadHardness</a:t>
            </a:r>
            <a:r>
              <a:rPr lang="en-US" sz="4000" dirty="0"/>
              <a:t>)</a:t>
            </a:r>
          </a:p>
          <a:p>
            <a:endParaRPr lang="en-US" sz="1100" dirty="0"/>
          </a:p>
          <a:p>
            <a:r>
              <a:rPr lang="en-US" sz="4000" dirty="0">
                <a:solidFill>
                  <a:srgbClr val="FF0000"/>
                </a:solidFill>
              </a:rPr>
              <a:t>T=NOT + P=YES:</a:t>
            </a:r>
            <a:br>
              <a:rPr lang="en-US" sz="4000" dirty="0">
                <a:solidFill>
                  <a:srgbClr val="FF0000"/>
                </a:solidFill>
              </a:rPr>
            </a:br>
            <a:r>
              <a:rPr lang="en-US" sz="4000" dirty="0"/>
              <a:t>    Silicon + </a:t>
            </a:r>
            <a:r>
              <a:rPr lang="en-US" sz="4000" dirty="0" err="1"/>
              <a:t>DataFlow</a:t>
            </a:r>
            <a:r>
              <a:rPr lang="en-US" sz="4000" dirty="0"/>
              <a:t> (</a:t>
            </a:r>
            <a:r>
              <a:rPr lang="en-US" sz="4000" dirty="0" err="1"/>
              <a:t>MaxDFE</a:t>
            </a:r>
            <a:r>
              <a:rPr lang="en-US" sz="4000" dirty="0"/>
              <a:t> + </a:t>
            </a:r>
            <a:r>
              <a:rPr lang="en-US" sz="4000" dirty="0" err="1"/>
              <a:t>GoogleTPU</a:t>
            </a:r>
            <a:r>
              <a:rPr lang="en-US" sz="4000" dirty="0"/>
              <a:t>) or </a:t>
            </a:r>
            <a:r>
              <a:rPr lang="en-US" sz="4000" dirty="0" err="1"/>
              <a:t>DiffusionFlow</a:t>
            </a:r>
            <a:r>
              <a:rPr lang="en-US" sz="4000" dirty="0"/>
              <a:t> (WSN/</a:t>
            </a:r>
            <a:r>
              <a:rPr lang="en-US" sz="4000" dirty="0" err="1"/>
              <a:t>IoT</a:t>
            </a:r>
            <a:r>
              <a:rPr lang="en-US" sz="4000" dirty="0"/>
              <a:t>)</a:t>
            </a:r>
          </a:p>
          <a:p>
            <a:endParaRPr lang="en-US" sz="1100" dirty="0"/>
          </a:p>
          <a:p>
            <a:r>
              <a:rPr lang="en-US" sz="4000" dirty="0">
                <a:solidFill>
                  <a:srgbClr val="FF0000"/>
                </a:solidFill>
              </a:rPr>
              <a:t>T=YES + P=YES:</a:t>
            </a:r>
            <a:br>
              <a:rPr lang="en-US" sz="4000" dirty="0">
                <a:solidFill>
                  <a:srgbClr val="FF0000"/>
                </a:solidFill>
              </a:rPr>
            </a:br>
            <a:r>
              <a:rPr lang="en-US" sz="4000" dirty="0"/>
              <a:t>    </a:t>
            </a:r>
            <a:r>
              <a:rPr lang="en-US" sz="4000" dirty="0" err="1"/>
              <a:t>PhysMat</a:t>
            </a:r>
            <a:r>
              <a:rPr lang="en-US" sz="4000" dirty="0"/>
              <a:t> (Optical + Quantum) + </a:t>
            </a:r>
            <a:r>
              <a:rPr lang="en-US" sz="4000" dirty="0" err="1"/>
              <a:t>BioChem</a:t>
            </a:r>
            <a:r>
              <a:rPr lang="en-US" sz="4000" dirty="0"/>
              <a:t> (Chemical + Molecular)</a:t>
            </a:r>
          </a:p>
          <a:p>
            <a:endParaRPr lang="en-US" sz="3800" dirty="0"/>
          </a:p>
          <a:p>
            <a:pPr marL="0" indent="0">
              <a:buNone/>
            </a:pPr>
            <a:r>
              <a:rPr lang="en-US" sz="4000" dirty="0">
                <a:solidFill>
                  <a:srgbClr val="00B050"/>
                </a:solidFill>
              </a:rPr>
              <a:t>However, I/O for QCs is semiconductor-based, which undermines the pros of QCs: </a:t>
            </a:r>
            <a:br>
              <a:rPr lang="en-US" sz="4000" dirty="0">
                <a:solidFill>
                  <a:srgbClr val="00B050"/>
                </a:solidFill>
              </a:rPr>
            </a:br>
            <a:r>
              <a:rPr lang="en-US" sz="4000" dirty="0">
                <a:solidFill>
                  <a:srgbClr val="00B050"/>
                </a:solidFill>
              </a:rPr>
              <a:t>Speed + </a:t>
            </a:r>
            <a:r>
              <a:rPr lang="en-US" sz="4000" dirty="0" err="1">
                <a:solidFill>
                  <a:srgbClr val="00B050"/>
                </a:solidFill>
              </a:rPr>
              <a:t>RadHard</a:t>
            </a:r>
            <a:r>
              <a:rPr lang="en-US" sz="4000" dirty="0">
                <a:solidFill>
                  <a:srgbClr val="00B050"/>
                </a:solidFill>
              </a:rPr>
              <a:t>!                Is GaAs the solution?             Is GaAs alone the solution?</a:t>
            </a:r>
            <a:endParaRPr lang="en-US" sz="4000" dirty="0"/>
          </a:p>
        </p:txBody>
      </p:sp>
      <p:sp>
        <p:nvSpPr>
          <p:cNvPr id="5" name="Slide Number Placeholder 5">
            <a:extLst>
              <a:ext uri="{FF2B5EF4-FFF2-40B4-BE49-F238E27FC236}">
                <a16:creationId xmlns:a16="http://schemas.microsoft.com/office/drawing/2014/main" id="{4874860D-E91A-4F04-B354-3A2246D1DA3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a:t>
            </a:fld>
            <a:endParaRPr lang="sr-Latn-RS"/>
          </a:p>
        </p:txBody>
      </p:sp>
    </p:spTree>
    <p:extLst>
      <p:ext uri="{BB962C8B-B14F-4D97-AF65-F5344CB8AC3E}">
        <p14:creationId xmlns:p14="http://schemas.microsoft.com/office/powerpoint/2010/main" val="271559870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E1EA-4559-47B2-9513-AA67B61B5A83}"/>
              </a:ext>
            </a:extLst>
          </p:cNvPr>
          <p:cNvSpPr>
            <a:spLocks noGrp="1"/>
          </p:cNvSpPr>
          <p:nvPr>
            <p:ph type="title"/>
          </p:nvPr>
        </p:nvSpPr>
        <p:spPr>
          <a:xfrm>
            <a:off x="228600" y="365125"/>
            <a:ext cx="11628040" cy="1325563"/>
          </a:xfrm>
        </p:spPr>
        <p:txBody>
          <a:bodyPr>
            <a:normAutofit/>
          </a:bodyPr>
          <a:lstStyle/>
          <a:p>
            <a:r>
              <a:rPr lang="en-US" sz="4000" dirty="0"/>
              <a:t>DARPA: GaAs for Star Wars and Quantum Computing (1)</a:t>
            </a:r>
            <a:endParaRPr lang="sr-Latn-RS" sz="4000" dirty="0"/>
          </a:p>
        </p:txBody>
      </p:sp>
      <p:sp>
        <p:nvSpPr>
          <p:cNvPr id="3" name="Text Placeholder 2">
            <a:extLst>
              <a:ext uri="{FF2B5EF4-FFF2-40B4-BE49-F238E27FC236}">
                <a16:creationId xmlns:a16="http://schemas.microsoft.com/office/drawing/2014/main" id="{318B504A-9ABF-4FCC-B21A-2AFDE7058A53}"/>
              </a:ext>
            </a:extLst>
          </p:cNvPr>
          <p:cNvSpPr>
            <a:spLocks noGrp="1"/>
          </p:cNvSpPr>
          <p:nvPr>
            <p:ph type="body" idx="1"/>
          </p:nvPr>
        </p:nvSpPr>
        <p:spPr>
          <a:xfrm>
            <a:off x="838200" y="1825625"/>
            <a:ext cx="10874424" cy="4351338"/>
          </a:xfrm>
        </p:spPr>
        <p:txBody>
          <a:bodyPr>
            <a:normAutofit fontScale="70000" lnSpcReduction="20000"/>
          </a:bodyPr>
          <a:lstStyle/>
          <a:p>
            <a:r>
              <a:rPr lang="en-US" dirty="0"/>
              <a:t>Mapping of High Level Languages directly onto hardware, for </a:t>
            </a:r>
            <a:r>
              <a:rPr lang="en-US" dirty="0">
                <a:solidFill>
                  <a:srgbClr val="00B050"/>
                </a:solidFill>
              </a:rPr>
              <a:t>minimizing</a:t>
            </a:r>
            <a:r>
              <a:rPr lang="en-US" dirty="0"/>
              <a:t> of wiring:</a:t>
            </a:r>
            <a:br>
              <a:rPr lang="en-US" dirty="0"/>
            </a:br>
            <a:r>
              <a:rPr lang="en-US" dirty="0"/>
              <a:t>The Vertical Migration Architecture</a:t>
            </a:r>
            <a:br>
              <a:rPr lang="en-US" dirty="0"/>
            </a:br>
            <a:br>
              <a:rPr lang="en-US" dirty="0"/>
            </a:br>
            <a:r>
              <a:rPr lang="en-US" dirty="0">
                <a:solidFill>
                  <a:srgbClr val="FF0000"/>
                </a:solidFill>
              </a:rPr>
              <a:t>1985 (after the first ideas and a 1Y/2Y ban): </a:t>
            </a:r>
            <a:br>
              <a:rPr lang="en-US" dirty="0">
                <a:solidFill>
                  <a:srgbClr val="FF0000"/>
                </a:solidFill>
              </a:rPr>
            </a:br>
            <a:br>
              <a:rPr lang="en-US" dirty="0">
                <a:solidFill>
                  <a:srgbClr val="FF0000"/>
                </a:solidFill>
              </a:rPr>
            </a:br>
            <a:r>
              <a:rPr lang="en-US" sz="2200" dirty="0" err="1">
                <a:solidFill>
                  <a:schemeClr val="tx1"/>
                </a:solidFill>
              </a:rPr>
              <a:t>Milutinovic</a:t>
            </a:r>
            <a:r>
              <a:rPr lang="en-US" sz="2200" dirty="0">
                <a:solidFill>
                  <a:schemeClr val="tx1"/>
                </a:solidFill>
              </a:rPr>
              <a:t>, V. and Lopez-Benitez, N.,</a:t>
            </a:r>
            <a:br>
              <a:rPr lang="en-US" sz="2200" dirty="0">
                <a:solidFill>
                  <a:schemeClr val="tx1"/>
                </a:solidFill>
              </a:rPr>
            </a:br>
            <a:r>
              <a:rPr lang="en-US" sz="2200" dirty="0">
                <a:solidFill>
                  <a:schemeClr val="tx1"/>
                </a:solidFill>
              </a:rPr>
              <a:t>“A GaAs-based Microprocessor Architecture for Real-Time Applications,”</a:t>
            </a:r>
            <a:br>
              <a:rPr lang="en-US" sz="2200" dirty="0">
                <a:solidFill>
                  <a:schemeClr val="tx1"/>
                </a:solidFill>
              </a:rPr>
            </a:br>
            <a:r>
              <a:rPr lang="en-US" sz="2200" dirty="0">
                <a:solidFill>
                  <a:schemeClr val="tx1"/>
                </a:solidFill>
              </a:rPr>
              <a:t>IEEE Transactions on Computers, 100(6), 714-727, 1987.</a:t>
            </a:r>
            <a:br>
              <a:rPr lang="en-US" dirty="0">
                <a:solidFill>
                  <a:srgbClr val="FF0000"/>
                </a:solidFill>
              </a:rPr>
            </a:br>
            <a:br>
              <a:rPr lang="en-US" dirty="0">
                <a:solidFill>
                  <a:srgbClr val="FF0000"/>
                </a:solidFill>
              </a:rPr>
            </a:br>
            <a:r>
              <a:rPr lang="en-US" dirty="0">
                <a:solidFill>
                  <a:srgbClr val="FF0000"/>
                </a:solidFill>
              </a:rPr>
              <a:t>1985 (after a rigorous analysis and a 1Y/2Y ban):</a:t>
            </a:r>
            <a:br>
              <a:rPr lang="en-US" dirty="0">
                <a:solidFill>
                  <a:srgbClr val="FF0000"/>
                </a:solidFill>
              </a:rPr>
            </a:br>
            <a:br>
              <a:rPr lang="en-US" dirty="0">
                <a:solidFill>
                  <a:srgbClr val="FF0000"/>
                </a:solidFill>
              </a:rPr>
            </a:br>
            <a:r>
              <a:rPr lang="en-US" sz="2200" dirty="0" err="1">
                <a:solidFill>
                  <a:schemeClr val="tx1"/>
                </a:solidFill>
              </a:rPr>
              <a:t>Milutinovic</a:t>
            </a:r>
            <a:r>
              <a:rPr lang="en-US" sz="2200" dirty="0">
                <a:solidFill>
                  <a:schemeClr val="tx1"/>
                </a:solidFill>
              </a:rPr>
              <a:t>, V.,</a:t>
            </a:r>
            <a:br>
              <a:rPr lang="en-US" sz="2200" dirty="0">
                <a:solidFill>
                  <a:schemeClr val="tx1"/>
                </a:solidFill>
              </a:rPr>
            </a:br>
            <a:r>
              <a:rPr lang="en-US" sz="2200" dirty="0">
                <a:solidFill>
                  <a:schemeClr val="tx1"/>
                </a:solidFill>
              </a:rPr>
              <a:t>“A simulation study of the Vertical-Migration Microprocessor Architecture,”</a:t>
            </a:r>
            <a:br>
              <a:rPr lang="en-US" sz="2200" dirty="0">
                <a:solidFill>
                  <a:schemeClr val="tx1"/>
                </a:solidFill>
              </a:rPr>
            </a:br>
            <a:r>
              <a:rPr lang="en-US" sz="2200" dirty="0">
                <a:solidFill>
                  <a:schemeClr val="tx1"/>
                </a:solidFill>
              </a:rPr>
              <a:t>IEEE Transactions on Software Engineering, (12), 1265-1277, 1987.</a:t>
            </a:r>
            <a:br>
              <a:rPr lang="en-US" dirty="0">
                <a:solidFill>
                  <a:srgbClr val="FF0000"/>
                </a:solidFill>
              </a:rPr>
            </a:br>
            <a:br>
              <a:rPr lang="en-US" dirty="0"/>
            </a:br>
            <a:endParaRPr lang="en-US" dirty="0"/>
          </a:p>
          <a:p>
            <a:r>
              <a:rPr lang="en-US" dirty="0">
                <a:solidFill>
                  <a:srgbClr val="00B050"/>
                </a:solidFill>
              </a:rPr>
              <a:t>Why GaAs? Trapped Ion and Topological Qubits QCs are rad-hard – GaAs, also + faster than Si!</a:t>
            </a:r>
            <a:br>
              <a:rPr lang="en-US" dirty="0">
                <a:solidFill>
                  <a:srgbClr val="00B050"/>
                </a:solidFill>
              </a:rPr>
            </a:br>
            <a:r>
              <a:rPr lang="en-US" dirty="0">
                <a:solidFill>
                  <a:srgbClr val="00B050"/>
                </a:solidFill>
              </a:rPr>
              <a:t>However, according to Richard Feynman, wiring is the major “killer” of GaAs advantages!  RCA</a:t>
            </a:r>
          </a:p>
        </p:txBody>
      </p:sp>
    </p:spTree>
    <p:extLst>
      <p:ext uri="{BB962C8B-B14F-4D97-AF65-F5344CB8AC3E}">
        <p14:creationId xmlns:p14="http://schemas.microsoft.com/office/powerpoint/2010/main" val="310373864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E1EA-4559-47B2-9513-AA67B61B5A83}"/>
              </a:ext>
            </a:extLst>
          </p:cNvPr>
          <p:cNvSpPr>
            <a:spLocks noGrp="1"/>
          </p:cNvSpPr>
          <p:nvPr>
            <p:ph type="title"/>
          </p:nvPr>
        </p:nvSpPr>
        <p:spPr>
          <a:xfrm>
            <a:off x="152400" y="365125"/>
            <a:ext cx="11704240" cy="1325563"/>
          </a:xfrm>
        </p:spPr>
        <p:txBody>
          <a:bodyPr>
            <a:normAutofit/>
          </a:bodyPr>
          <a:lstStyle/>
          <a:p>
            <a:r>
              <a:rPr lang="en-US" sz="4000" dirty="0"/>
              <a:t>DARPA: GaAs for Star Wars and Quantum Computing (2)</a:t>
            </a:r>
            <a:endParaRPr lang="sr-Latn-RS" sz="4000" dirty="0"/>
          </a:p>
        </p:txBody>
      </p:sp>
      <p:sp>
        <p:nvSpPr>
          <p:cNvPr id="3" name="Text Placeholder 2">
            <a:extLst>
              <a:ext uri="{FF2B5EF4-FFF2-40B4-BE49-F238E27FC236}">
                <a16:creationId xmlns:a16="http://schemas.microsoft.com/office/drawing/2014/main" id="{318B504A-9ABF-4FCC-B21A-2AFDE7058A53}"/>
              </a:ext>
            </a:extLst>
          </p:cNvPr>
          <p:cNvSpPr>
            <a:spLocks noGrp="1"/>
          </p:cNvSpPr>
          <p:nvPr>
            <p:ph type="body" idx="1"/>
          </p:nvPr>
        </p:nvSpPr>
        <p:spPr>
          <a:xfrm>
            <a:off x="838200" y="1825625"/>
            <a:ext cx="10874424" cy="4351338"/>
          </a:xfrm>
        </p:spPr>
        <p:txBody>
          <a:bodyPr>
            <a:normAutofit fontScale="77500" lnSpcReduction="20000"/>
          </a:bodyPr>
          <a:lstStyle/>
          <a:p>
            <a:r>
              <a:rPr lang="en-US" dirty="0"/>
              <a:t>For </a:t>
            </a:r>
            <a:r>
              <a:rPr lang="en-US" dirty="0">
                <a:solidFill>
                  <a:srgbClr val="00B050"/>
                </a:solidFill>
              </a:rPr>
              <a:t>eliminating</a:t>
            </a:r>
            <a:r>
              <a:rPr lang="en-US" dirty="0"/>
              <a:t> of wiring in interconnection networks and data processing:</a:t>
            </a:r>
            <a:br>
              <a:rPr lang="en-US" dirty="0"/>
            </a:br>
            <a:r>
              <a:rPr lang="en-US" dirty="0"/>
              <a:t>The Cellular Honeycomb Architecture</a:t>
            </a:r>
            <a:br>
              <a:rPr lang="en-US" dirty="0"/>
            </a:br>
            <a:br>
              <a:rPr lang="en-US" dirty="0"/>
            </a:br>
            <a:r>
              <a:rPr lang="en-US" dirty="0">
                <a:solidFill>
                  <a:srgbClr val="FF0000"/>
                </a:solidFill>
              </a:rPr>
              <a:t>1989 (after the first ideas and a 4Y ban): </a:t>
            </a:r>
            <a:br>
              <a:rPr lang="en-US" dirty="0">
                <a:solidFill>
                  <a:srgbClr val="FF0000"/>
                </a:solidFill>
              </a:rPr>
            </a:br>
            <a:br>
              <a:rPr lang="en-US" dirty="0">
                <a:solidFill>
                  <a:srgbClr val="FF0000"/>
                </a:solidFill>
              </a:rPr>
            </a:br>
            <a:r>
              <a:rPr lang="en-US" sz="2200" dirty="0" err="1">
                <a:solidFill>
                  <a:schemeClr val="tx1"/>
                </a:solidFill>
              </a:rPr>
              <a:t>Milutinovic</a:t>
            </a:r>
            <a:r>
              <a:rPr lang="en-US" sz="2200" dirty="0">
                <a:solidFill>
                  <a:schemeClr val="tx1"/>
                </a:solidFill>
              </a:rPr>
              <a:t>, V.,</a:t>
            </a:r>
            <a:br>
              <a:rPr lang="en-US" sz="2200" dirty="0">
                <a:solidFill>
                  <a:schemeClr val="tx1"/>
                </a:solidFill>
              </a:rPr>
            </a:br>
            <a:r>
              <a:rPr lang="en-US" sz="2200" dirty="0">
                <a:solidFill>
                  <a:schemeClr val="tx1"/>
                </a:solidFill>
              </a:rPr>
              <a:t>“Mapping of Neural Networks on the Honeycomb Architecture,”</a:t>
            </a:r>
            <a:br>
              <a:rPr lang="en-US" sz="2200" dirty="0">
                <a:solidFill>
                  <a:schemeClr val="tx1"/>
                </a:solidFill>
              </a:rPr>
            </a:br>
            <a:r>
              <a:rPr lang="en-US" sz="2200" dirty="0">
                <a:solidFill>
                  <a:schemeClr val="tx1"/>
                </a:solidFill>
              </a:rPr>
              <a:t>Proceedings of the IEEE, 77(12), 1875-1878, 1989.</a:t>
            </a:r>
            <a:br>
              <a:rPr lang="en-US" sz="2600" dirty="0">
                <a:solidFill>
                  <a:schemeClr val="tx1"/>
                </a:solidFill>
              </a:rPr>
            </a:br>
            <a:br>
              <a:rPr lang="en-US" sz="2800" dirty="0">
                <a:solidFill>
                  <a:schemeClr val="tx1"/>
                </a:solidFill>
              </a:rPr>
            </a:br>
            <a:r>
              <a:rPr lang="en-US" dirty="0">
                <a:solidFill>
                  <a:srgbClr val="FF0000"/>
                </a:solidFill>
              </a:rPr>
              <a:t>2025 (after a rigorous analysis and a 40Y ban): </a:t>
            </a:r>
            <a:br>
              <a:rPr lang="en-US" dirty="0">
                <a:solidFill>
                  <a:srgbClr val="FF0000"/>
                </a:solidFill>
              </a:rPr>
            </a:br>
            <a:br>
              <a:rPr lang="en-US" dirty="0">
                <a:solidFill>
                  <a:srgbClr val="FF0000"/>
                </a:solidFill>
              </a:rPr>
            </a:br>
            <a:r>
              <a:rPr lang="en-US" sz="2200" dirty="0" err="1">
                <a:solidFill>
                  <a:schemeClr val="tx1"/>
                </a:solidFill>
              </a:rPr>
              <a:t>Milutinovic</a:t>
            </a:r>
            <a:r>
              <a:rPr lang="en-US" sz="2200" dirty="0">
                <a:solidFill>
                  <a:schemeClr val="tx1"/>
                </a:solidFill>
              </a:rPr>
              <a:t>, V., </a:t>
            </a:r>
            <a:r>
              <a:rPr lang="en-US" sz="2200" dirty="0" err="1">
                <a:solidFill>
                  <a:schemeClr val="tx1"/>
                </a:solidFill>
              </a:rPr>
              <a:t>Milutinovic</a:t>
            </a:r>
            <a:r>
              <a:rPr lang="en-US" sz="2200" dirty="0">
                <a:solidFill>
                  <a:schemeClr val="tx1"/>
                </a:solidFill>
              </a:rPr>
              <a:t>, D., Furth, B., </a:t>
            </a:r>
            <a:br>
              <a:rPr lang="en-US" sz="2200" dirty="0">
                <a:solidFill>
                  <a:schemeClr val="tx1"/>
                </a:solidFill>
              </a:rPr>
            </a:br>
            <a:r>
              <a:rPr lang="en-US" sz="2200" dirty="0">
                <a:solidFill>
                  <a:schemeClr val="tx1"/>
                </a:solidFill>
              </a:rPr>
              <a:t>“On Mapping of Topological Structures and Mathematical Algorithms</a:t>
            </a:r>
            <a:br>
              <a:rPr lang="en-US" sz="2200" dirty="0">
                <a:solidFill>
                  <a:schemeClr val="tx1"/>
                </a:solidFill>
              </a:rPr>
            </a:br>
            <a:r>
              <a:rPr lang="en-US" sz="2200" dirty="0">
                <a:solidFill>
                  <a:schemeClr val="tx1"/>
                </a:solidFill>
              </a:rPr>
              <a:t>onto Specialized Architectures for Graph-Based Computing,” </a:t>
            </a:r>
            <a:br>
              <a:rPr lang="en-US" sz="2200" dirty="0">
                <a:solidFill>
                  <a:schemeClr val="tx1"/>
                </a:solidFill>
              </a:rPr>
            </a:br>
            <a:r>
              <a:rPr lang="en-US" sz="2200" dirty="0">
                <a:solidFill>
                  <a:schemeClr val="tx1"/>
                </a:solidFill>
              </a:rPr>
              <a:t>Springer, JBD, 2025/2026 (TBP).</a:t>
            </a:r>
          </a:p>
          <a:p>
            <a:endParaRPr lang="en-US" sz="2200" dirty="0">
              <a:solidFill>
                <a:schemeClr val="tx1"/>
              </a:solidFill>
            </a:endParaRPr>
          </a:p>
          <a:p>
            <a:r>
              <a:rPr lang="en-US" dirty="0">
                <a:solidFill>
                  <a:srgbClr val="00B050"/>
                </a:solidFill>
              </a:rPr>
              <a:t>Note: According to Richard Feynman, GaAs is best utilized if synergized with </a:t>
            </a:r>
            <a:r>
              <a:rPr lang="en-US" dirty="0" err="1">
                <a:solidFill>
                  <a:srgbClr val="00B050"/>
                </a:solidFill>
              </a:rPr>
              <a:t>DataFlow</a:t>
            </a:r>
            <a:r>
              <a:rPr lang="en-US" dirty="0">
                <a:solidFill>
                  <a:srgbClr val="00B050"/>
                </a:solidFill>
              </a:rPr>
              <a:t>!</a:t>
            </a:r>
            <a:endParaRPr lang="en-US" sz="2200" dirty="0">
              <a:solidFill>
                <a:schemeClr val="tx1"/>
              </a:solidFill>
            </a:endParaRPr>
          </a:p>
          <a:p>
            <a:endParaRPr lang="en-US" dirty="0"/>
          </a:p>
        </p:txBody>
      </p:sp>
    </p:spTree>
    <p:extLst>
      <p:ext uri="{BB962C8B-B14F-4D97-AF65-F5344CB8AC3E}">
        <p14:creationId xmlns:p14="http://schemas.microsoft.com/office/powerpoint/2010/main" val="312947879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Content Placeholder 5">
            <a:extLst>
              <a:ext uri="{FF2B5EF4-FFF2-40B4-BE49-F238E27FC236}">
                <a16:creationId xmlns:a16="http://schemas.microsoft.com/office/drawing/2014/main" id="{87C72B5F-114E-4B2F-A831-C0ABD035103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562" y="-392516"/>
            <a:ext cx="12192000" cy="7643031"/>
          </a:xfrm>
        </p:spPr>
      </p:pic>
    </p:spTree>
    <p:extLst>
      <p:ext uri="{BB962C8B-B14F-4D97-AF65-F5344CB8AC3E}">
        <p14:creationId xmlns:p14="http://schemas.microsoft.com/office/powerpoint/2010/main" val="353854648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a:xfrm>
            <a:off x="393582" y="365125"/>
            <a:ext cx="11341217" cy="1325563"/>
          </a:xfrm>
        </p:spPr>
        <p:txBody>
          <a:bodyPr>
            <a:normAutofit fontScale="90000"/>
          </a:bodyPr>
          <a:lstStyle/>
          <a:p>
            <a:r>
              <a:rPr lang="en-US" b="1" dirty="0" err="1"/>
              <a:t>DataFlow</a:t>
            </a:r>
            <a:r>
              <a:rPr lang="en-US" b="1" dirty="0"/>
              <a:t>: New Paradigm Badly Needed for GaAs, etc…</a:t>
            </a:r>
            <a:br>
              <a:rPr lang="en-US" b="1" dirty="0"/>
            </a:br>
            <a:r>
              <a:rPr lang="en-US" b="1" dirty="0"/>
              <a:t>		   NOT to Substitute,</a:t>
            </a:r>
            <a:br>
              <a:rPr lang="en-US" b="1" dirty="0"/>
            </a:br>
            <a:r>
              <a:rPr lang="en-US" b="1" dirty="0"/>
              <a:t>		   BUT to Supplement!</a:t>
            </a:r>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478172" y="2295409"/>
            <a:ext cx="11392250" cy="4351338"/>
          </a:xfrm>
        </p:spPr>
        <p:txBody>
          <a:bodyPr/>
          <a:lstStyle/>
          <a:p>
            <a:r>
              <a:rPr lang="en-US" dirty="0"/>
              <a:t>The First </a:t>
            </a:r>
            <a:r>
              <a:rPr lang="en-US" dirty="0" err="1"/>
              <a:t>FineGrain</a:t>
            </a:r>
            <a:r>
              <a:rPr lang="en-US" dirty="0"/>
              <a:t> </a:t>
            </a:r>
            <a:r>
              <a:rPr lang="en-US" dirty="0" err="1"/>
              <a:t>DataFlow</a:t>
            </a:r>
            <a:r>
              <a:rPr lang="en-US" dirty="0"/>
              <a:t> Idea: Proceedings of the IEEE</a:t>
            </a:r>
            <a:br>
              <a:rPr lang="en-US" dirty="0"/>
            </a:br>
            <a:endParaRPr lang="en-US" dirty="0"/>
          </a:p>
          <a:p>
            <a:endParaRPr lang="en-US" dirty="0"/>
          </a:p>
          <a:p>
            <a:pPr marL="0" indent="0">
              <a:buNone/>
            </a:pPr>
            <a:endParaRPr lang="en-US" dirty="0"/>
          </a:p>
          <a:p>
            <a:r>
              <a:rPr lang="en-US" dirty="0"/>
              <a:t>The First </a:t>
            </a:r>
            <a:r>
              <a:rPr lang="en-US" dirty="0" err="1"/>
              <a:t>FineGrain</a:t>
            </a:r>
            <a:r>
              <a:rPr lang="en-US" dirty="0"/>
              <a:t> </a:t>
            </a:r>
            <a:r>
              <a:rPr lang="en-US" dirty="0" err="1"/>
              <a:t>DataFlow</a:t>
            </a:r>
            <a:r>
              <a:rPr lang="en-US" dirty="0"/>
              <a:t> Implementation: Communications of the ACM </a:t>
            </a:r>
          </a:p>
          <a:p>
            <a:endParaRPr lang="en-US" dirty="0"/>
          </a:p>
        </p:txBody>
      </p:sp>
      <p:sp>
        <p:nvSpPr>
          <p:cNvPr id="4" name="Rectangle 3">
            <a:extLst>
              <a:ext uri="{FF2B5EF4-FFF2-40B4-BE49-F238E27FC236}">
                <a16:creationId xmlns:a16="http://schemas.microsoft.com/office/drawing/2014/main" id="{4A44B1D5-FE14-4DC9-8F17-69DF925F8DA5}"/>
              </a:ext>
            </a:extLst>
          </p:cNvPr>
          <p:cNvSpPr/>
          <p:nvPr/>
        </p:nvSpPr>
        <p:spPr>
          <a:xfrm>
            <a:off x="2578217" y="2732173"/>
            <a:ext cx="6096000" cy="923330"/>
          </a:xfrm>
          <a:prstGeom prst="rect">
            <a:avLst/>
          </a:prstGeom>
        </p:spPr>
        <p:txBody>
          <a:bodyPr>
            <a:spAutoFit/>
          </a:bodyPr>
          <a:lstStyle/>
          <a:p>
            <a:r>
              <a:rPr lang="en-US" dirty="0" err="1"/>
              <a:t>Milutinovic</a:t>
            </a:r>
            <a:r>
              <a:rPr lang="en-US" dirty="0"/>
              <a:t>, V. (1989).</a:t>
            </a:r>
            <a:br>
              <a:rPr lang="en-US" dirty="0"/>
            </a:br>
            <a:r>
              <a:rPr lang="en-US" dirty="0"/>
              <a:t>Mapping of neural networks on the honeycomb architecture.</a:t>
            </a:r>
            <a:br>
              <a:rPr lang="en-US" dirty="0"/>
            </a:br>
            <a:r>
              <a:rPr lang="en-US" i="1" dirty="0"/>
              <a:t>Proceedings of the IEEE</a:t>
            </a:r>
            <a:r>
              <a:rPr lang="en-US" dirty="0"/>
              <a:t>, </a:t>
            </a:r>
            <a:r>
              <a:rPr lang="en-US" i="1" dirty="0"/>
              <a:t>77</a:t>
            </a:r>
            <a:r>
              <a:rPr lang="en-US" dirty="0"/>
              <a:t>(12), 1875-1878.</a:t>
            </a:r>
          </a:p>
        </p:txBody>
      </p:sp>
      <p:sp>
        <p:nvSpPr>
          <p:cNvPr id="5" name="Rectangle 4">
            <a:extLst>
              <a:ext uri="{FF2B5EF4-FFF2-40B4-BE49-F238E27FC236}">
                <a16:creationId xmlns:a16="http://schemas.microsoft.com/office/drawing/2014/main" id="{FEE7598E-0355-467B-BF53-758F1959BC40}"/>
              </a:ext>
            </a:extLst>
          </p:cNvPr>
          <p:cNvSpPr/>
          <p:nvPr/>
        </p:nvSpPr>
        <p:spPr>
          <a:xfrm>
            <a:off x="2575420" y="4640860"/>
            <a:ext cx="9616580" cy="1754326"/>
          </a:xfrm>
          <a:prstGeom prst="rect">
            <a:avLst/>
          </a:prstGeom>
        </p:spPr>
        <p:txBody>
          <a:bodyPr wrap="square">
            <a:spAutoFit/>
          </a:bodyPr>
          <a:lstStyle/>
          <a:p>
            <a:r>
              <a:rPr lang="en-US" dirty="0"/>
              <a:t>Flynn, M. J., </a:t>
            </a:r>
            <a:r>
              <a:rPr lang="en-US" dirty="0" err="1"/>
              <a:t>Mencer</a:t>
            </a:r>
            <a:r>
              <a:rPr lang="en-US" dirty="0"/>
              <a:t>, O., </a:t>
            </a:r>
            <a:r>
              <a:rPr lang="en-US" dirty="0" err="1"/>
              <a:t>Milutinovic</a:t>
            </a:r>
            <a:r>
              <a:rPr lang="en-US" dirty="0"/>
              <a:t>, V., Rakocevic, G., </a:t>
            </a:r>
            <a:r>
              <a:rPr lang="en-US" dirty="0" err="1"/>
              <a:t>Stenstrom</a:t>
            </a:r>
            <a:r>
              <a:rPr lang="en-US" dirty="0"/>
              <a:t>, P., </a:t>
            </a:r>
            <a:r>
              <a:rPr lang="en-US" dirty="0" err="1"/>
              <a:t>Trobec</a:t>
            </a:r>
            <a:r>
              <a:rPr lang="en-US" dirty="0"/>
              <a:t>, R., &amp; Valero, M. (2013).</a:t>
            </a:r>
            <a:br>
              <a:rPr lang="en-US" dirty="0"/>
            </a:br>
            <a:r>
              <a:rPr lang="en-US" dirty="0"/>
              <a:t>Moving from petaflops to </a:t>
            </a:r>
            <a:r>
              <a:rPr lang="en-US" dirty="0" err="1"/>
              <a:t>petadata</a:t>
            </a:r>
            <a:r>
              <a:rPr lang="en-US" dirty="0"/>
              <a:t>.</a:t>
            </a:r>
            <a:br>
              <a:rPr lang="en-US" dirty="0"/>
            </a:br>
            <a:r>
              <a:rPr lang="en-US" i="1" dirty="0"/>
              <a:t>Communications of the ACM</a:t>
            </a:r>
            <a:r>
              <a:rPr lang="en-US" dirty="0"/>
              <a:t>, </a:t>
            </a:r>
            <a:r>
              <a:rPr lang="en-US" i="1" dirty="0"/>
              <a:t>56</a:t>
            </a:r>
            <a:r>
              <a:rPr lang="en-US" dirty="0"/>
              <a:t>(5), 39-42.</a:t>
            </a:r>
          </a:p>
          <a:p>
            <a:endParaRPr lang="en-US" dirty="0"/>
          </a:p>
          <a:p>
            <a:br>
              <a:rPr lang="en-US" dirty="0"/>
            </a:br>
            <a:endParaRPr lang="en-US" dirty="0"/>
          </a:p>
        </p:txBody>
      </p:sp>
      <p:pic>
        <p:nvPicPr>
          <p:cNvPr id="6" name="Picture 5">
            <a:extLst>
              <a:ext uri="{FF2B5EF4-FFF2-40B4-BE49-F238E27FC236}">
                <a16:creationId xmlns:a16="http://schemas.microsoft.com/office/drawing/2014/main" id="{48BA756A-219C-4F3E-9638-8F1A0F783B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44472" y="2720214"/>
            <a:ext cx="937862" cy="937862"/>
          </a:xfrm>
          <a:prstGeom prst="rect">
            <a:avLst/>
          </a:prstGeom>
        </p:spPr>
      </p:pic>
      <p:sp>
        <p:nvSpPr>
          <p:cNvPr id="7" name="Slide Number Placeholder 5">
            <a:extLst>
              <a:ext uri="{FF2B5EF4-FFF2-40B4-BE49-F238E27FC236}">
                <a16:creationId xmlns:a16="http://schemas.microsoft.com/office/drawing/2014/main" id="{028D40A4-0D23-4C99-A603-5D61C14D298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a:t>
            </a:fld>
            <a:endParaRPr lang="sr-Latn-RS"/>
          </a:p>
        </p:txBody>
      </p:sp>
      <p:sp>
        <p:nvSpPr>
          <p:cNvPr id="8" name="Rectangle 7">
            <a:extLst>
              <a:ext uri="{FF2B5EF4-FFF2-40B4-BE49-F238E27FC236}">
                <a16:creationId xmlns:a16="http://schemas.microsoft.com/office/drawing/2014/main" id="{9391A282-97CB-4BB1-9838-A17D3D0139EF}"/>
              </a:ext>
            </a:extLst>
          </p:cNvPr>
          <p:cNvSpPr/>
          <p:nvPr/>
        </p:nvSpPr>
        <p:spPr>
          <a:xfrm>
            <a:off x="304800" y="5674022"/>
            <a:ext cx="11565622" cy="461665"/>
          </a:xfrm>
          <a:prstGeom prst="rect">
            <a:avLst/>
          </a:prstGeom>
        </p:spPr>
        <p:txBody>
          <a:bodyPr wrap="square">
            <a:spAutoFit/>
          </a:bodyPr>
          <a:lstStyle/>
          <a:p>
            <a:r>
              <a:rPr lang="en-US" sz="2400" dirty="0">
                <a:solidFill>
                  <a:srgbClr val="FF0000"/>
                </a:solidFill>
              </a:rPr>
              <a:t>Internal Delays as Short as Absolutely Possible (next: DF as the GaAs enabler, then GaAs)</a:t>
            </a:r>
          </a:p>
        </p:txBody>
      </p:sp>
    </p:spTree>
    <p:extLst>
      <p:ext uri="{BB962C8B-B14F-4D97-AF65-F5344CB8AC3E}">
        <p14:creationId xmlns:p14="http://schemas.microsoft.com/office/powerpoint/2010/main" val="110584529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p:txBody>
          <a:bodyPr>
            <a:normAutofit/>
          </a:bodyPr>
          <a:lstStyle/>
          <a:p>
            <a:r>
              <a:rPr lang="en-US" sz="4000" b="1" dirty="0"/>
              <a:t>Conclusion: Synergy of </a:t>
            </a:r>
            <a:r>
              <a:rPr lang="en-US" sz="4000" b="1" dirty="0" err="1"/>
              <a:t>ControlFlow</a:t>
            </a:r>
            <a:r>
              <a:rPr lang="en-US" sz="4000" b="1" dirty="0"/>
              <a:t> and </a:t>
            </a:r>
            <a:r>
              <a:rPr lang="en-US" sz="4000" b="1" dirty="0" err="1"/>
              <a:t>DataFlow</a:t>
            </a:r>
            <a:endParaRPr lang="en-US" sz="4000" b="1" dirty="0"/>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838200" y="5528344"/>
            <a:ext cx="10515600" cy="657007"/>
          </a:xfrm>
        </p:spPr>
        <p:txBody>
          <a:bodyPr>
            <a:normAutofit/>
          </a:bodyPr>
          <a:lstStyle/>
          <a:p>
            <a:pPr marL="0" indent="0">
              <a:buNone/>
            </a:pPr>
            <a:r>
              <a:rPr lang="en-US" sz="2600" dirty="0"/>
              <a:t>N.B. Successful marriage is THE solution!</a:t>
            </a:r>
          </a:p>
        </p:txBody>
      </p:sp>
      <p:pic>
        <p:nvPicPr>
          <p:cNvPr id="5" name="Picture 4">
            <a:extLst>
              <a:ext uri="{FF2B5EF4-FFF2-40B4-BE49-F238E27FC236}">
                <a16:creationId xmlns:a16="http://schemas.microsoft.com/office/drawing/2014/main" id="{F9EA0B05-5FED-4E8E-B6A9-BB117E7A6C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1784" y="1724410"/>
            <a:ext cx="6521030" cy="3803934"/>
          </a:xfrm>
          <a:prstGeom prst="rect">
            <a:avLst/>
          </a:prstGeom>
        </p:spPr>
      </p:pic>
      <p:pic>
        <p:nvPicPr>
          <p:cNvPr id="9" name="Picture 8">
            <a:extLst>
              <a:ext uri="{FF2B5EF4-FFF2-40B4-BE49-F238E27FC236}">
                <a16:creationId xmlns:a16="http://schemas.microsoft.com/office/drawing/2014/main" id="{5216883F-7B31-4A0E-85BB-4DB568CFA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8259" y="1736174"/>
            <a:ext cx="2246431" cy="3388685"/>
          </a:xfrm>
          <a:prstGeom prst="rect">
            <a:avLst/>
          </a:prstGeom>
        </p:spPr>
      </p:pic>
      <p:pic>
        <p:nvPicPr>
          <p:cNvPr id="11" name="Picture 10">
            <a:extLst>
              <a:ext uri="{FF2B5EF4-FFF2-40B4-BE49-F238E27FC236}">
                <a16:creationId xmlns:a16="http://schemas.microsoft.com/office/drawing/2014/main" id="{17388BB0-53F7-4898-AA1E-665C4C6F54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2468" y="1733141"/>
            <a:ext cx="2235021" cy="3391718"/>
          </a:xfrm>
          <a:prstGeom prst="rect">
            <a:avLst/>
          </a:prstGeom>
        </p:spPr>
      </p:pic>
      <p:pic>
        <p:nvPicPr>
          <p:cNvPr id="13" name="Picture 12">
            <a:extLst>
              <a:ext uri="{FF2B5EF4-FFF2-40B4-BE49-F238E27FC236}">
                <a16:creationId xmlns:a16="http://schemas.microsoft.com/office/drawing/2014/main" id="{7C6A4D8F-BED9-43D3-B7CA-97ACF0A729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8296" y="1721377"/>
            <a:ext cx="2230055" cy="3391718"/>
          </a:xfrm>
          <a:prstGeom prst="rect">
            <a:avLst/>
          </a:prstGeom>
        </p:spPr>
      </p:pic>
      <p:pic>
        <p:nvPicPr>
          <p:cNvPr id="25" name="Picture 24">
            <a:extLst>
              <a:ext uri="{FF2B5EF4-FFF2-40B4-BE49-F238E27FC236}">
                <a16:creationId xmlns:a16="http://schemas.microsoft.com/office/drawing/2014/main" id="{0BFEBD87-6FC0-40B4-9397-A0CF4856E0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84432" y="5253347"/>
            <a:ext cx="1631092" cy="964383"/>
          </a:xfrm>
          <a:prstGeom prst="rect">
            <a:avLst/>
          </a:prstGeom>
        </p:spPr>
      </p:pic>
      <p:sp>
        <p:nvSpPr>
          <p:cNvPr id="10" name="Slide Number Placeholder 5">
            <a:extLst>
              <a:ext uri="{FF2B5EF4-FFF2-40B4-BE49-F238E27FC236}">
                <a16:creationId xmlns:a16="http://schemas.microsoft.com/office/drawing/2014/main" id="{5D7C3D66-DDB0-46ED-885B-FEBC887D194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a:t>
            </a:fld>
            <a:endParaRPr lang="sr-Latn-RS"/>
          </a:p>
        </p:txBody>
      </p:sp>
    </p:spTree>
    <p:extLst>
      <p:ext uri="{BB962C8B-B14F-4D97-AF65-F5344CB8AC3E}">
        <p14:creationId xmlns:p14="http://schemas.microsoft.com/office/powerpoint/2010/main" val="64895157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11" name="Title 1"/>
          <p:cNvSpPr txBox="1">
            <a:spLocks noGrp="1"/>
          </p:cNvSpPr>
          <p:nvPr>
            <p:ph type="title"/>
          </p:nvPr>
        </p:nvSpPr>
        <p:spPr>
          <a:prstGeom prst="rect">
            <a:avLst/>
          </a:prstGeom>
        </p:spPr>
        <p:txBody>
          <a:bodyPr/>
          <a:lstStyle/>
          <a:p>
            <a:r>
              <a:rPr dirty="0"/>
              <a:t>The Optimal Architecture</a:t>
            </a:r>
          </a:p>
        </p:txBody>
      </p:sp>
      <p:sp>
        <p:nvSpPr>
          <p:cNvPr id="1712" name="Content Placeholder 2"/>
          <p:cNvSpPr txBox="1">
            <a:spLocks noGrp="1"/>
          </p:cNvSpPr>
          <p:nvPr>
            <p:ph type="body" idx="1"/>
          </p:nvPr>
        </p:nvSpPr>
        <p:spPr>
          <a:xfrm>
            <a:off x="620960" y="1748133"/>
            <a:ext cx="10515600" cy="4792152"/>
          </a:xfrm>
          <a:prstGeom prst="rect">
            <a:avLst/>
          </a:prstGeom>
        </p:spPr>
        <p:txBody>
          <a:bodyPr/>
          <a:lstStyle/>
          <a:p>
            <a:pPr marL="0" indent="0" defTabSz="850391">
              <a:lnSpc>
                <a:spcPct val="72000"/>
              </a:lnSpc>
              <a:spcBef>
                <a:spcPts val="900"/>
              </a:spcBef>
              <a:buSzTx/>
              <a:buNone/>
              <a:defRPr sz="1581" b="1"/>
            </a:pPr>
            <a:r>
              <a:rPr lang="en-US" dirty="0"/>
              <a:t>CF (</a:t>
            </a:r>
            <a:r>
              <a:rPr dirty="0" err="1"/>
              <a:t>ControlFlow</a:t>
            </a:r>
            <a:r>
              <a:rPr lang="en-US" dirty="0"/>
              <a:t> Programming Model)</a:t>
            </a:r>
            <a:r>
              <a:rPr dirty="0"/>
              <a:t>:</a:t>
            </a:r>
            <a:endParaRPr sz="1860" dirty="0"/>
          </a:p>
          <a:p>
            <a:pPr marL="212597" indent="-212597" defTabSz="850391">
              <a:lnSpc>
                <a:spcPct val="72000"/>
              </a:lnSpc>
              <a:spcBef>
                <a:spcPts val="900"/>
              </a:spcBef>
              <a:defRPr sz="1581" b="1"/>
            </a:pPr>
            <a:r>
              <a:rPr dirty="0"/>
              <a:t>N </a:t>
            </a:r>
            <a:r>
              <a:rPr dirty="0" err="1"/>
              <a:t>MultiCore</a:t>
            </a:r>
            <a:r>
              <a:rPr dirty="0"/>
              <a:t> CPUs</a:t>
            </a:r>
            <a:endParaRPr lang="en-US" dirty="0"/>
          </a:p>
          <a:p>
            <a:pPr marL="212597" indent="-212597" defTabSz="850391">
              <a:lnSpc>
                <a:spcPct val="72000"/>
              </a:lnSpc>
              <a:spcBef>
                <a:spcPts val="900"/>
              </a:spcBef>
              <a:defRPr sz="1581" b="1"/>
            </a:pPr>
            <a:r>
              <a:rPr dirty="0"/>
              <a:t>1000N </a:t>
            </a:r>
            <a:r>
              <a:rPr dirty="0" err="1"/>
              <a:t>ManyCore</a:t>
            </a:r>
            <a:r>
              <a:rPr dirty="0"/>
              <a:t> GPUs</a:t>
            </a:r>
            <a:r>
              <a:rPr lang="en-US" dirty="0"/>
              <a:t> (10000N, </a:t>
            </a:r>
            <a:r>
              <a:rPr lang="en-US" dirty="0" err="1"/>
              <a:t>etc</a:t>
            </a:r>
            <a:r>
              <a:rPr lang="en-US" dirty="0"/>
              <a:t>…)</a:t>
            </a:r>
            <a:endParaRPr sz="1860" dirty="0"/>
          </a:p>
          <a:p>
            <a:pPr marL="212597" indent="-212597" defTabSz="850391">
              <a:lnSpc>
                <a:spcPct val="72000"/>
              </a:lnSpc>
              <a:spcBef>
                <a:spcPts val="900"/>
              </a:spcBef>
              <a:defRPr sz="1860" b="1"/>
            </a:pPr>
            <a:endParaRPr dirty="0"/>
          </a:p>
          <a:p>
            <a:pPr marL="0" indent="0" defTabSz="850391">
              <a:lnSpc>
                <a:spcPct val="72000"/>
              </a:lnSpc>
              <a:spcBef>
                <a:spcPts val="900"/>
              </a:spcBef>
              <a:buSzTx/>
              <a:buNone/>
              <a:defRPr sz="1581" b="1"/>
            </a:pPr>
            <a:r>
              <a:rPr lang="en-US" dirty="0"/>
              <a:t>DF (</a:t>
            </a:r>
            <a:r>
              <a:rPr dirty="0" err="1"/>
              <a:t>DataFlow</a:t>
            </a:r>
            <a:r>
              <a:rPr lang="en-US" dirty="0"/>
              <a:t> Programming Model)</a:t>
            </a:r>
            <a:r>
              <a:rPr dirty="0"/>
              <a:t>:</a:t>
            </a:r>
            <a:endParaRPr sz="1860" dirty="0"/>
          </a:p>
          <a:p>
            <a:pPr marL="212597" indent="-212597" defTabSz="850391">
              <a:lnSpc>
                <a:spcPct val="72000"/>
              </a:lnSpc>
              <a:spcBef>
                <a:spcPts val="900"/>
              </a:spcBef>
              <a:defRPr sz="1581" b="1"/>
            </a:pPr>
            <a:r>
              <a:rPr dirty="0"/>
              <a:t>An ASIC </a:t>
            </a:r>
            <a:r>
              <a:rPr dirty="0" err="1"/>
              <a:t>SystolicArray</a:t>
            </a:r>
            <a:r>
              <a:rPr dirty="0"/>
              <a:t> (Fixed</a:t>
            </a:r>
            <a:r>
              <a:rPr lang="en-US" dirty="0"/>
              <a:t>, </a:t>
            </a:r>
            <a:r>
              <a:rPr lang="en-US" dirty="0" err="1"/>
              <a:t>GoogleTPU</a:t>
            </a:r>
            <a:r>
              <a:rPr dirty="0"/>
              <a:t>)</a:t>
            </a:r>
            <a:endParaRPr sz="2139" dirty="0"/>
          </a:p>
          <a:p>
            <a:pPr marL="212597" indent="-212597" defTabSz="850391">
              <a:lnSpc>
                <a:spcPct val="72000"/>
              </a:lnSpc>
              <a:spcBef>
                <a:spcPts val="900"/>
              </a:spcBef>
              <a:defRPr sz="1581" b="1"/>
            </a:pPr>
            <a:r>
              <a:rPr dirty="0"/>
              <a:t>An FPGA </a:t>
            </a:r>
            <a:r>
              <a:rPr dirty="0" err="1"/>
              <a:t>ExecutionGraph</a:t>
            </a:r>
            <a:r>
              <a:rPr dirty="0"/>
              <a:t> (Reconfigurable</a:t>
            </a:r>
            <a:r>
              <a:rPr lang="en-US" dirty="0"/>
              <a:t>, </a:t>
            </a:r>
            <a:r>
              <a:rPr lang="en-US" dirty="0" err="1"/>
              <a:t>GroqMaxelerDFE</a:t>
            </a:r>
            <a:r>
              <a:rPr dirty="0"/>
              <a:t>)</a:t>
            </a:r>
            <a:endParaRPr sz="1860" dirty="0"/>
          </a:p>
          <a:p>
            <a:pPr marL="212597" indent="-212597" defTabSz="850391">
              <a:lnSpc>
                <a:spcPct val="72000"/>
              </a:lnSpc>
              <a:spcBef>
                <a:spcPts val="900"/>
              </a:spcBef>
              <a:defRPr sz="1860" b="1"/>
            </a:pPr>
            <a:endParaRPr dirty="0"/>
          </a:p>
          <a:p>
            <a:pPr marL="0" indent="0" defTabSz="850391">
              <a:lnSpc>
                <a:spcPct val="72000"/>
              </a:lnSpc>
              <a:spcBef>
                <a:spcPts val="900"/>
              </a:spcBef>
              <a:buSzTx/>
              <a:buNone/>
              <a:defRPr sz="1581" b="1"/>
            </a:pPr>
            <a:r>
              <a:rPr lang="en-US" dirty="0"/>
              <a:t>P</a:t>
            </a:r>
            <a:r>
              <a:rPr dirty="0"/>
              <a:t>eripherals </a:t>
            </a:r>
            <a:r>
              <a:rPr lang="en-US" dirty="0"/>
              <a:t>to </a:t>
            </a:r>
            <a:r>
              <a:rPr dirty="0"/>
              <a:t>External Accelerators (</a:t>
            </a:r>
            <a:r>
              <a:rPr dirty="0" err="1"/>
              <a:t>EnergyFlow</a:t>
            </a:r>
            <a:r>
              <a:rPr lang="en-US" dirty="0"/>
              <a:t> </a:t>
            </a:r>
            <a:r>
              <a:rPr lang="en-US" dirty="0" err="1"/>
              <a:t>Prog</a:t>
            </a:r>
            <a:r>
              <a:rPr lang="en-US" dirty="0"/>
              <a:t> Model</a:t>
            </a:r>
            <a:r>
              <a:rPr dirty="0"/>
              <a:t>):</a:t>
            </a:r>
            <a:endParaRPr sz="1860" dirty="0"/>
          </a:p>
          <a:p>
            <a:pPr marL="212597" indent="-212597" defTabSz="850391">
              <a:lnSpc>
                <a:spcPct val="72000"/>
              </a:lnSpc>
              <a:spcBef>
                <a:spcPts val="900"/>
              </a:spcBef>
              <a:defRPr sz="1581" b="1"/>
            </a:pPr>
            <a:r>
              <a:rPr lang="en-US" sz="1581" dirty="0"/>
              <a:t>Chemical</a:t>
            </a:r>
            <a:endParaRPr sz="1860" dirty="0"/>
          </a:p>
          <a:p>
            <a:pPr marL="212597" indent="-212597" defTabSz="850391">
              <a:lnSpc>
                <a:spcPct val="72000"/>
              </a:lnSpc>
              <a:spcBef>
                <a:spcPts val="900"/>
              </a:spcBef>
              <a:defRPr sz="1581" b="1"/>
            </a:pPr>
            <a:r>
              <a:rPr dirty="0"/>
              <a:t>Molecular</a:t>
            </a:r>
            <a:endParaRPr sz="2139" dirty="0"/>
          </a:p>
          <a:p>
            <a:pPr marL="212597" indent="-212597" defTabSz="850391">
              <a:lnSpc>
                <a:spcPct val="72000"/>
              </a:lnSpc>
              <a:spcBef>
                <a:spcPts val="900"/>
              </a:spcBef>
              <a:defRPr sz="1581" b="1"/>
            </a:pPr>
            <a:r>
              <a:rPr dirty="0" err="1"/>
              <a:t>Opto</a:t>
            </a:r>
            <a:endParaRPr sz="1860" dirty="0"/>
          </a:p>
          <a:p>
            <a:pPr marL="212597" indent="-212597" defTabSz="850391">
              <a:lnSpc>
                <a:spcPct val="72000"/>
              </a:lnSpc>
              <a:spcBef>
                <a:spcPts val="900"/>
              </a:spcBef>
              <a:defRPr sz="1581" b="1"/>
            </a:pPr>
            <a:r>
              <a:rPr dirty="0"/>
              <a:t>Quantum</a:t>
            </a:r>
            <a:endParaRPr sz="2139" dirty="0"/>
          </a:p>
          <a:p>
            <a:pPr marL="212597" indent="-212597" defTabSz="850391">
              <a:lnSpc>
                <a:spcPct val="72000"/>
              </a:lnSpc>
              <a:spcBef>
                <a:spcPts val="900"/>
              </a:spcBef>
              <a:defRPr sz="1860" b="1"/>
            </a:pPr>
            <a:endParaRPr dirty="0"/>
          </a:p>
          <a:p>
            <a:pPr marL="0" indent="0" defTabSz="850391">
              <a:lnSpc>
                <a:spcPct val="72000"/>
              </a:lnSpc>
              <a:spcBef>
                <a:spcPts val="900"/>
              </a:spcBef>
              <a:buSzTx/>
              <a:buNone/>
              <a:defRPr sz="1581" b="1"/>
            </a:pPr>
            <a:r>
              <a:rPr dirty="0"/>
              <a:t>+ Memory and I/O</a:t>
            </a:r>
            <a:r>
              <a:rPr lang="en-US" dirty="0"/>
              <a:t> to WSN and IoT</a:t>
            </a:r>
            <a:r>
              <a:rPr dirty="0"/>
              <a:t> (</a:t>
            </a:r>
            <a:r>
              <a:rPr dirty="0" err="1"/>
              <a:t>DiffusionFlow</a:t>
            </a:r>
            <a:r>
              <a:rPr lang="en-US" dirty="0"/>
              <a:t> </a:t>
            </a:r>
            <a:r>
              <a:rPr lang="en-US" dirty="0" err="1"/>
              <a:t>Prog</a:t>
            </a:r>
            <a:r>
              <a:rPr lang="en-US" dirty="0"/>
              <a:t> Model</a:t>
            </a:r>
            <a:r>
              <a:rPr dirty="0"/>
              <a:t>)</a:t>
            </a:r>
          </a:p>
        </p:txBody>
      </p:sp>
      <p:pic>
        <p:nvPicPr>
          <p:cNvPr id="1713" name="Picture 6" descr="Picture 6"/>
          <p:cNvPicPr>
            <a:picLocks noChangeAspect="1"/>
          </p:cNvPicPr>
          <p:nvPr/>
        </p:nvPicPr>
        <p:blipFill>
          <a:blip r:embed="rId3" cstate="print"/>
          <a:stretch>
            <a:fillRect/>
          </a:stretch>
        </p:blipFill>
        <p:spPr>
          <a:xfrm>
            <a:off x="6330229" y="3206756"/>
            <a:ext cx="4950347" cy="2886540"/>
          </a:xfrm>
          <a:prstGeom prst="rect">
            <a:avLst/>
          </a:prstGeom>
          <a:ln w="12700">
            <a:miter lim="400000"/>
          </a:ln>
        </p:spPr>
      </p:pic>
      <p:sp>
        <p:nvSpPr>
          <p:cNvPr id="5" name="Slide Number Placeholder 5">
            <a:extLst>
              <a:ext uri="{FF2B5EF4-FFF2-40B4-BE49-F238E27FC236}">
                <a16:creationId xmlns:a16="http://schemas.microsoft.com/office/drawing/2014/main" id="{310F0818-58B8-40E6-B2A7-6793D5C7CBC9}"/>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a:t>
            </a:fld>
            <a:endParaRPr lang="sr-Latn-RS"/>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21" name="Rectangle 8"/>
          <p:cNvSpPr/>
          <p:nvPr/>
        </p:nvSpPr>
        <p:spPr>
          <a:xfrm>
            <a:off x="-2" y="0"/>
            <a:ext cx="12188954" cy="6858000"/>
          </a:xfrm>
          <a:prstGeom prst="rect">
            <a:avLst/>
          </a:prstGeom>
          <a:ln w="12700">
            <a:miter lim="400000"/>
          </a:ln>
        </p:spPr>
        <p:txBody>
          <a:bodyPr lIns="0" tIns="0" rIns="0" bIns="0" anchor="ctr"/>
          <a:lstStyle/>
          <a:p>
            <a:pPr algn="ctr">
              <a:defRPr>
                <a:solidFill>
                  <a:srgbClr val="FFFFFF"/>
                </a:solidFill>
              </a:defRPr>
            </a:pPr>
            <a:endParaRPr/>
          </a:p>
        </p:txBody>
      </p:sp>
      <p:sp>
        <p:nvSpPr>
          <p:cNvPr id="1722" name="Title 1"/>
          <p:cNvSpPr txBox="1">
            <a:spLocks noGrp="1"/>
          </p:cNvSpPr>
          <p:nvPr>
            <p:ph type="title"/>
          </p:nvPr>
        </p:nvSpPr>
        <p:spPr>
          <a:xfrm>
            <a:off x="836678" y="723898"/>
            <a:ext cx="6002111" cy="1495426"/>
          </a:xfrm>
          <a:prstGeom prst="rect">
            <a:avLst/>
          </a:prstGeom>
        </p:spPr>
        <p:txBody>
          <a:bodyPr/>
          <a:lstStyle/>
          <a:p>
            <a:pPr>
              <a:defRPr sz="4000"/>
            </a:pPr>
            <a:r>
              <a:t>Past Experiences: </a:t>
            </a:r>
            <a:br/>
            <a:r>
              <a:t>MultiCore</a:t>
            </a:r>
          </a:p>
        </p:txBody>
      </p:sp>
      <p:sp>
        <p:nvSpPr>
          <p:cNvPr id="1723" name="Content Placeholder 2"/>
          <p:cNvSpPr txBox="1">
            <a:spLocks noGrp="1"/>
          </p:cNvSpPr>
          <p:nvPr>
            <p:ph type="body" sz="half" idx="1"/>
          </p:nvPr>
        </p:nvSpPr>
        <p:spPr>
          <a:xfrm>
            <a:off x="836680" y="2405066"/>
            <a:ext cx="6002111" cy="3729035"/>
          </a:xfrm>
          <a:prstGeom prst="rect">
            <a:avLst/>
          </a:prstGeom>
        </p:spPr>
        <p:txBody>
          <a:bodyPr/>
          <a:lstStyle/>
          <a:p>
            <a:pPr>
              <a:defRPr sz="2000" b="1"/>
            </a:pPr>
            <a:r>
              <a:t>Split Cache</a:t>
            </a:r>
          </a:p>
          <a:p>
            <a:pPr marL="685800" lvl="1" indent="-228600">
              <a:spcBef>
                <a:spcPts val="500"/>
              </a:spcBef>
              <a:defRPr sz="2000" b="1">
                <a:latin typeface="Arial"/>
                <a:ea typeface="Arial"/>
                <a:cs typeface="Arial"/>
                <a:sym typeface="Arial"/>
              </a:defRPr>
            </a:pPr>
            <a:r>
              <a:t>Milutinovic, V. (1996). </a:t>
            </a:r>
            <a:br/>
            <a:r>
              <a:t>The Split Temporal/Spatial Cache: </a:t>
            </a:r>
            <a:br/>
            <a:r>
              <a:t>Initial Performance Analysis. </a:t>
            </a:r>
            <a:br/>
            <a:r>
              <a:rPr i="1"/>
              <a:t>SCIzzL-5, March 1996</a:t>
            </a:r>
            <a:r>
              <a:t>, 63-69.</a:t>
            </a:r>
          </a:p>
        </p:txBody>
      </p:sp>
      <p:pic>
        <p:nvPicPr>
          <p:cNvPr id="1724" name="Picture 3" descr="Picture 3"/>
          <p:cNvPicPr>
            <a:picLocks noChangeAspect="1"/>
          </p:cNvPicPr>
          <p:nvPr/>
        </p:nvPicPr>
        <p:blipFill>
          <a:blip r:embed="rId3" cstate="print"/>
          <a:srcRect t="6445" b="9761"/>
          <a:stretch>
            <a:fillRect/>
          </a:stretch>
        </p:blipFill>
        <p:spPr>
          <a:xfrm>
            <a:off x="7199439" y="9"/>
            <a:ext cx="4992461" cy="6857992"/>
          </a:xfrm>
          <a:prstGeom prst="rect">
            <a:avLst/>
          </a:prstGeom>
          <a:ln w="12700">
            <a:miter lim="400000"/>
          </a:ln>
        </p:spPr>
      </p:pic>
      <p:sp>
        <p:nvSpPr>
          <p:cNvPr id="6" name="Slide Number Placeholder 5">
            <a:extLst>
              <a:ext uri="{FF2B5EF4-FFF2-40B4-BE49-F238E27FC236}">
                <a16:creationId xmlns:a16="http://schemas.microsoft.com/office/drawing/2014/main" id="{CDACB1B3-BEED-4A88-8FE2-652B8544D4E7}"/>
              </a:ext>
            </a:extLst>
          </p:cNvPr>
          <p:cNvSpPr txBox="1">
            <a:spLocks/>
          </p:cNvSpPr>
          <p:nvPr/>
        </p:nvSpPr>
        <p:spPr>
          <a:xfrm>
            <a:off x="6780806" y="6578053"/>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a:t>
            </a:fld>
            <a:endParaRPr lang="sr-Latn-RS"/>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26" name="Rectangle 8"/>
          <p:cNvSpPr/>
          <p:nvPr/>
        </p:nvSpPr>
        <p:spPr>
          <a:xfrm>
            <a:off x="-2" y="0"/>
            <a:ext cx="12188954" cy="6858000"/>
          </a:xfrm>
          <a:prstGeom prst="rect">
            <a:avLst/>
          </a:prstGeom>
          <a:ln w="12700">
            <a:miter lim="400000"/>
          </a:ln>
        </p:spPr>
        <p:txBody>
          <a:bodyPr lIns="0" tIns="0" rIns="0" bIns="0" anchor="ctr"/>
          <a:lstStyle/>
          <a:p>
            <a:pPr algn="ctr">
              <a:defRPr>
                <a:solidFill>
                  <a:srgbClr val="FFFFFF"/>
                </a:solidFill>
              </a:defRPr>
            </a:pPr>
            <a:endParaRPr/>
          </a:p>
        </p:txBody>
      </p:sp>
      <p:sp>
        <p:nvSpPr>
          <p:cNvPr id="1727" name="Title 1"/>
          <p:cNvSpPr txBox="1">
            <a:spLocks noGrp="1"/>
          </p:cNvSpPr>
          <p:nvPr>
            <p:ph type="title"/>
          </p:nvPr>
        </p:nvSpPr>
        <p:spPr>
          <a:xfrm>
            <a:off x="836678" y="723898"/>
            <a:ext cx="6002111" cy="1495426"/>
          </a:xfrm>
          <a:prstGeom prst="rect">
            <a:avLst/>
          </a:prstGeom>
        </p:spPr>
        <p:txBody>
          <a:bodyPr/>
          <a:lstStyle/>
          <a:p>
            <a:pPr>
              <a:defRPr sz="4000"/>
            </a:pPr>
            <a:r>
              <a:t>Past Experiences: </a:t>
            </a:r>
            <a:br/>
            <a:r>
              <a:t>ManyCore</a:t>
            </a:r>
          </a:p>
        </p:txBody>
      </p:sp>
      <p:sp>
        <p:nvSpPr>
          <p:cNvPr id="1728" name="Content Placeholder 2"/>
          <p:cNvSpPr txBox="1">
            <a:spLocks noGrp="1"/>
          </p:cNvSpPr>
          <p:nvPr>
            <p:ph type="body" sz="half" idx="1"/>
          </p:nvPr>
        </p:nvSpPr>
        <p:spPr>
          <a:xfrm>
            <a:off x="836680" y="2405066"/>
            <a:ext cx="6002111" cy="3729035"/>
          </a:xfrm>
          <a:prstGeom prst="rect">
            <a:avLst/>
          </a:prstGeom>
        </p:spPr>
        <p:txBody>
          <a:bodyPr/>
          <a:lstStyle/>
          <a:p>
            <a:pPr>
              <a:defRPr sz="2000" b="1"/>
            </a:pPr>
            <a:r>
              <a:rPr dirty="0"/>
              <a:t>GaAs Microprocessor</a:t>
            </a:r>
          </a:p>
          <a:p>
            <a:pPr marL="685800" lvl="1" indent="-228600">
              <a:spcBef>
                <a:spcPts val="500"/>
              </a:spcBef>
              <a:defRPr sz="2000" b="1">
                <a:latin typeface="Arial"/>
                <a:ea typeface="Arial"/>
                <a:cs typeface="Arial"/>
                <a:sym typeface="Arial"/>
              </a:defRPr>
            </a:pPr>
            <a:r>
              <a:rPr dirty="0" err="1"/>
              <a:t>Milutinovic</a:t>
            </a:r>
            <a:r>
              <a:rPr dirty="0"/>
              <a:t>, V., </a:t>
            </a:r>
            <a:r>
              <a:rPr dirty="0" err="1"/>
              <a:t>Fura</a:t>
            </a:r>
            <a:r>
              <a:rPr dirty="0"/>
              <a:t>, D., &amp; </a:t>
            </a:r>
            <a:r>
              <a:rPr dirty="0" err="1"/>
              <a:t>Helbig</a:t>
            </a:r>
            <a:r>
              <a:rPr dirty="0"/>
              <a:t>, W. (1986).</a:t>
            </a:r>
            <a:br>
              <a:rPr dirty="0"/>
            </a:br>
            <a:r>
              <a:rPr dirty="0"/>
              <a:t>An Introduction To GaAs </a:t>
            </a:r>
            <a:br>
              <a:rPr lang="en-US" dirty="0"/>
            </a:br>
            <a:r>
              <a:rPr dirty="0"/>
              <a:t>Microprocessor Architecture for VLSI.</a:t>
            </a:r>
            <a:br>
              <a:rPr dirty="0"/>
            </a:br>
            <a:r>
              <a:rPr i="1" dirty="0"/>
              <a:t>Computer</a:t>
            </a:r>
            <a:r>
              <a:rPr dirty="0"/>
              <a:t>, (3), 30-42.</a:t>
            </a:r>
          </a:p>
        </p:txBody>
      </p:sp>
      <p:pic>
        <p:nvPicPr>
          <p:cNvPr id="1729" name="Picture 3" descr="Picture 3"/>
          <p:cNvPicPr>
            <a:picLocks noChangeAspect="1"/>
          </p:cNvPicPr>
          <p:nvPr/>
        </p:nvPicPr>
        <p:blipFill>
          <a:blip r:embed="rId3" cstate="print"/>
          <a:srcRect b="2469"/>
          <a:stretch>
            <a:fillRect/>
          </a:stretch>
        </p:blipFill>
        <p:spPr>
          <a:xfrm>
            <a:off x="7199439" y="9"/>
            <a:ext cx="4992461" cy="6857991"/>
          </a:xfrm>
          <a:prstGeom prst="rect">
            <a:avLst/>
          </a:prstGeom>
          <a:ln w="12700">
            <a:miter lim="400000"/>
          </a:ln>
        </p:spPr>
      </p:pic>
      <p:sp>
        <p:nvSpPr>
          <p:cNvPr id="6" name="Slide Number Placeholder 5">
            <a:extLst>
              <a:ext uri="{FF2B5EF4-FFF2-40B4-BE49-F238E27FC236}">
                <a16:creationId xmlns:a16="http://schemas.microsoft.com/office/drawing/2014/main" id="{8605CB50-8CA7-4B1D-9C0F-11731794D5DF}"/>
              </a:ext>
            </a:extLst>
          </p:cNvPr>
          <p:cNvSpPr txBox="1">
            <a:spLocks/>
          </p:cNvSpPr>
          <p:nvPr/>
        </p:nvSpPr>
        <p:spPr>
          <a:xfrm>
            <a:off x="6744072" y="6578053"/>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a:t>
            </a:fld>
            <a:endParaRPr lang="sr-Latn-RS"/>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31" name="Rectangle 8"/>
          <p:cNvSpPr/>
          <p:nvPr/>
        </p:nvSpPr>
        <p:spPr>
          <a:xfrm>
            <a:off x="-2" y="0"/>
            <a:ext cx="12188954" cy="6858000"/>
          </a:xfrm>
          <a:prstGeom prst="rect">
            <a:avLst/>
          </a:prstGeom>
          <a:ln w="12700">
            <a:miter lim="400000"/>
          </a:ln>
        </p:spPr>
        <p:txBody>
          <a:bodyPr lIns="0" tIns="0" rIns="0" bIns="0" anchor="ctr"/>
          <a:lstStyle/>
          <a:p>
            <a:pPr algn="ctr">
              <a:defRPr>
                <a:solidFill>
                  <a:srgbClr val="FFFFFF"/>
                </a:solidFill>
              </a:defRPr>
            </a:pPr>
            <a:endParaRPr/>
          </a:p>
        </p:txBody>
      </p:sp>
      <p:sp>
        <p:nvSpPr>
          <p:cNvPr id="1732" name="Title 1"/>
          <p:cNvSpPr txBox="1">
            <a:spLocks noGrp="1"/>
          </p:cNvSpPr>
          <p:nvPr>
            <p:ph type="title"/>
          </p:nvPr>
        </p:nvSpPr>
        <p:spPr>
          <a:xfrm>
            <a:off x="836678" y="723898"/>
            <a:ext cx="6002111" cy="1495426"/>
          </a:xfrm>
          <a:prstGeom prst="rect">
            <a:avLst/>
          </a:prstGeom>
        </p:spPr>
        <p:txBody>
          <a:bodyPr/>
          <a:lstStyle/>
          <a:p>
            <a:pPr>
              <a:defRPr sz="4000"/>
            </a:pPr>
            <a:r>
              <a:t>Past Experiences: </a:t>
            </a:r>
            <a:br/>
            <a:r>
              <a:t>SystolicArrays</a:t>
            </a:r>
          </a:p>
        </p:txBody>
      </p:sp>
      <p:sp>
        <p:nvSpPr>
          <p:cNvPr id="1733" name="Content Placeholder 2"/>
          <p:cNvSpPr txBox="1">
            <a:spLocks noGrp="1"/>
          </p:cNvSpPr>
          <p:nvPr>
            <p:ph type="body" sz="half" idx="1"/>
          </p:nvPr>
        </p:nvSpPr>
        <p:spPr>
          <a:xfrm>
            <a:off x="836680" y="2405066"/>
            <a:ext cx="6002111" cy="3729035"/>
          </a:xfrm>
          <a:prstGeom prst="rect">
            <a:avLst/>
          </a:prstGeom>
        </p:spPr>
        <p:txBody>
          <a:bodyPr/>
          <a:lstStyle/>
          <a:p>
            <a:pPr>
              <a:defRPr sz="2000" b="1">
                <a:latin typeface="Arial"/>
                <a:ea typeface="Arial"/>
                <a:cs typeface="Arial"/>
                <a:sym typeface="Arial"/>
              </a:defRPr>
            </a:pPr>
            <a:r>
              <a:rPr dirty="0"/>
              <a:t>GaAs </a:t>
            </a:r>
            <a:r>
              <a:rPr dirty="0" err="1"/>
              <a:t>Systolics</a:t>
            </a:r>
            <a:endParaRPr dirty="0"/>
          </a:p>
          <a:p>
            <a:pPr marL="685800" lvl="1" indent="-228600">
              <a:spcBef>
                <a:spcPts val="500"/>
              </a:spcBef>
              <a:defRPr sz="2000" b="1">
                <a:latin typeface="Arial"/>
                <a:ea typeface="Arial"/>
                <a:cs typeface="Arial"/>
                <a:sym typeface="Arial"/>
              </a:defRPr>
            </a:pPr>
            <a:r>
              <a:rPr dirty="0"/>
              <a:t>Fortes, J. A., </a:t>
            </a:r>
            <a:r>
              <a:rPr dirty="0" err="1"/>
              <a:t>Milutinovic</a:t>
            </a:r>
            <a:r>
              <a:rPr dirty="0"/>
              <a:t>, V.,</a:t>
            </a:r>
            <a:br>
              <a:rPr dirty="0"/>
            </a:br>
            <a:r>
              <a:rPr dirty="0"/>
              <a:t>(1986, January).</a:t>
            </a:r>
            <a:br>
              <a:rPr dirty="0"/>
            </a:br>
            <a:r>
              <a:rPr dirty="0"/>
              <a:t>A High-Level Systolic Architecture </a:t>
            </a:r>
            <a:br>
              <a:rPr lang="en-US" dirty="0"/>
            </a:br>
            <a:r>
              <a:rPr dirty="0"/>
              <a:t>for GaAs. </a:t>
            </a:r>
            <a:br>
              <a:rPr dirty="0"/>
            </a:br>
            <a:r>
              <a:rPr dirty="0"/>
              <a:t>In Proc. 19th Ann. Hawaii Int'l Conf. System Sciences (pp. 253-258).</a:t>
            </a:r>
          </a:p>
        </p:txBody>
      </p:sp>
      <p:pic>
        <p:nvPicPr>
          <p:cNvPr id="1734" name="Picture 3" descr="Picture 3"/>
          <p:cNvPicPr>
            <a:picLocks noChangeAspect="1"/>
          </p:cNvPicPr>
          <p:nvPr/>
        </p:nvPicPr>
        <p:blipFill>
          <a:blip r:embed="rId3" cstate="print"/>
          <a:srcRect r="1" b="15177"/>
          <a:stretch>
            <a:fillRect/>
          </a:stretch>
        </p:blipFill>
        <p:spPr>
          <a:xfrm>
            <a:off x="7199439" y="10"/>
            <a:ext cx="4992561" cy="6857990"/>
          </a:xfrm>
          <a:prstGeom prst="rect">
            <a:avLst/>
          </a:prstGeom>
          <a:ln w="12700">
            <a:miter lim="400000"/>
          </a:ln>
        </p:spPr>
      </p:pic>
      <p:sp>
        <p:nvSpPr>
          <p:cNvPr id="6" name="Slide Number Placeholder 5">
            <a:extLst>
              <a:ext uri="{FF2B5EF4-FFF2-40B4-BE49-F238E27FC236}">
                <a16:creationId xmlns:a16="http://schemas.microsoft.com/office/drawing/2014/main" id="{2D27473E-1E8D-40E2-AE73-18E9F2C0FBA6}"/>
              </a:ext>
            </a:extLst>
          </p:cNvPr>
          <p:cNvSpPr txBox="1">
            <a:spLocks/>
          </p:cNvSpPr>
          <p:nvPr/>
        </p:nvSpPr>
        <p:spPr>
          <a:xfrm>
            <a:off x="6744072" y="6525344"/>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11</a:t>
            </a:fld>
            <a:endParaRPr lang="sr-Latn-RS"/>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36" name="Rectangle 8"/>
          <p:cNvSpPr/>
          <p:nvPr/>
        </p:nvSpPr>
        <p:spPr>
          <a:xfrm>
            <a:off x="-2" y="0"/>
            <a:ext cx="12188954" cy="6858000"/>
          </a:xfrm>
          <a:prstGeom prst="rect">
            <a:avLst/>
          </a:prstGeom>
          <a:ln w="12700">
            <a:miter lim="400000"/>
          </a:ln>
        </p:spPr>
        <p:txBody>
          <a:bodyPr lIns="0" tIns="0" rIns="0" bIns="0" anchor="ctr"/>
          <a:lstStyle/>
          <a:p>
            <a:pPr algn="ctr">
              <a:defRPr>
                <a:solidFill>
                  <a:srgbClr val="FFFFFF"/>
                </a:solidFill>
              </a:defRPr>
            </a:pPr>
            <a:endParaRPr/>
          </a:p>
        </p:txBody>
      </p:sp>
      <p:sp>
        <p:nvSpPr>
          <p:cNvPr id="1737" name="Title 1"/>
          <p:cNvSpPr txBox="1">
            <a:spLocks noGrp="1"/>
          </p:cNvSpPr>
          <p:nvPr>
            <p:ph type="title"/>
          </p:nvPr>
        </p:nvSpPr>
        <p:spPr>
          <a:xfrm>
            <a:off x="836678" y="723898"/>
            <a:ext cx="6002111" cy="1495426"/>
          </a:xfrm>
          <a:prstGeom prst="rect">
            <a:avLst/>
          </a:prstGeom>
        </p:spPr>
        <p:txBody>
          <a:bodyPr/>
          <a:lstStyle/>
          <a:p>
            <a:pPr>
              <a:defRPr sz="4000"/>
            </a:pPr>
            <a:r>
              <a:t>Past Experiences: </a:t>
            </a:r>
            <a:br/>
            <a:r>
              <a:t>ExecutionFlow</a:t>
            </a:r>
          </a:p>
        </p:txBody>
      </p:sp>
      <p:sp>
        <p:nvSpPr>
          <p:cNvPr id="1738" name="Content Placeholder 2"/>
          <p:cNvSpPr txBox="1">
            <a:spLocks noGrp="1"/>
          </p:cNvSpPr>
          <p:nvPr>
            <p:ph type="body" sz="half" idx="1"/>
          </p:nvPr>
        </p:nvSpPr>
        <p:spPr>
          <a:xfrm>
            <a:off x="836680" y="2405066"/>
            <a:ext cx="6002111" cy="3729035"/>
          </a:xfrm>
          <a:prstGeom prst="rect">
            <a:avLst/>
          </a:prstGeom>
        </p:spPr>
        <p:txBody>
          <a:bodyPr/>
          <a:lstStyle/>
          <a:p>
            <a:pPr>
              <a:defRPr sz="2000" b="1"/>
            </a:pPr>
            <a:r>
              <a:rPr dirty="0" err="1"/>
              <a:t>DataFlow</a:t>
            </a:r>
            <a:endParaRPr dirty="0"/>
          </a:p>
          <a:p>
            <a:pPr marL="685800" lvl="1" indent="-228600">
              <a:spcBef>
                <a:spcPts val="500"/>
              </a:spcBef>
              <a:defRPr sz="2000" b="1">
                <a:latin typeface="Arial"/>
                <a:ea typeface="Arial"/>
                <a:cs typeface="Arial"/>
                <a:sym typeface="Arial"/>
              </a:defRPr>
            </a:pPr>
            <a:r>
              <a:rPr dirty="0" err="1"/>
              <a:t>Milutinović</a:t>
            </a:r>
            <a:r>
              <a:rPr dirty="0"/>
              <a:t>, V., </a:t>
            </a:r>
            <a:r>
              <a:rPr dirty="0" err="1"/>
              <a:t>Salom</a:t>
            </a:r>
            <a:r>
              <a:rPr dirty="0"/>
              <a:t>, J., </a:t>
            </a:r>
            <a:r>
              <a:rPr dirty="0" err="1"/>
              <a:t>Trifunović</a:t>
            </a:r>
            <a:r>
              <a:rPr dirty="0"/>
              <a:t>, N., </a:t>
            </a:r>
            <a:br>
              <a:rPr lang="en-US" dirty="0"/>
            </a:br>
            <a:r>
              <a:rPr dirty="0"/>
              <a:t>&amp; Giorgi, R. (2015). </a:t>
            </a:r>
            <a:br>
              <a:rPr dirty="0"/>
            </a:br>
            <a:r>
              <a:rPr dirty="0"/>
              <a:t>Guide to </a:t>
            </a:r>
            <a:r>
              <a:rPr dirty="0" err="1"/>
              <a:t>DataFlow</a:t>
            </a:r>
            <a:r>
              <a:rPr dirty="0"/>
              <a:t> Supercomputing. </a:t>
            </a:r>
            <a:br>
              <a:rPr dirty="0"/>
            </a:br>
            <a:r>
              <a:rPr i="1" dirty="0"/>
              <a:t>Cham: Springer Nature</a:t>
            </a:r>
            <a:r>
              <a:rPr dirty="0"/>
              <a:t>.</a:t>
            </a:r>
          </a:p>
        </p:txBody>
      </p:sp>
      <p:pic>
        <p:nvPicPr>
          <p:cNvPr id="1739" name="Picture 3" descr="Picture 3"/>
          <p:cNvPicPr>
            <a:picLocks noChangeAspect="1"/>
          </p:cNvPicPr>
          <p:nvPr/>
        </p:nvPicPr>
        <p:blipFill>
          <a:blip r:embed="rId3" cstate="print"/>
          <a:srcRect t="4198" b="4455"/>
          <a:stretch>
            <a:fillRect/>
          </a:stretch>
        </p:blipFill>
        <p:spPr>
          <a:xfrm>
            <a:off x="7199439" y="10"/>
            <a:ext cx="4992561" cy="6857990"/>
          </a:xfrm>
          <a:prstGeom prst="rect">
            <a:avLst/>
          </a:prstGeom>
          <a:ln w="12700">
            <a:miter lim="400000"/>
          </a:ln>
        </p:spPr>
      </p:pic>
      <p:sp>
        <p:nvSpPr>
          <p:cNvPr id="6" name="Slide Number Placeholder 5">
            <a:extLst>
              <a:ext uri="{FF2B5EF4-FFF2-40B4-BE49-F238E27FC236}">
                <a16:creationId xmlns:a16="http://schemas.microsoft.com/office/drawing/2014/main" id="{A027D6F6-A538-48C1-9A99-EFC10B273902}"/>
              </a:ext>
            </a:extLst>
          </p:cNvPr>
          <p:cNvSpPr txBox="1">
            <a:spLocks/>
          </p:cNvSpPr>
          <p:nvPr/>
        </p:nvSpPr>
        <p:spPr>
          <a:xfrm>
            <a:off x="6744072" y="6506045"/>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12</a:t>
            </a:fld>
            <a:endParaRPr lang="sr-Latn-RS"/>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1741" name="Picture 6" descr="Picture 6"/>
          <p:cNvPicPr>
            <a:picLocks noChangeAspect="1"/>
          </p:cNvPicPr>
          <p:nvPr/>
        </p:nvPicPr>
        <p:blipFill>
          <a:blip r:embed="rId3" cstate="print"/>
          <a:stretch>
            <a:fillRect/>
          </a:stretch>
        </p:blipFill>
        <p:spPr>
          <a:xfrm>
            <a:off x="849745" y="369916"/>
            <a:ext cx="10492510" cy="6118169"/>
          </a:xfrm>
          <a:prstGeom prst="rect">
            <a:avLst/>
          </a:prstGeom>
          <a:ln w="12700">
            <a:miter lim="400000"/>
          </a:ln>
        </p:spPr>
      </p:pic>
      <p:sp>
        <p:nvSpPr>
          <p:cNvPr id="3" name="Slide Number Placeholder 5">
            <a:extLst>
              <a:ext uri="{FF2B5EF4-FFF2-40B4-BE49-F238E27FC236}">
                <a16:creationId xmlns:a16="http://schemas.microsoft.com/office/drawing/2014/main" id="{8A0DE6D1-854E-44F0-9D5B-E94E07C98BA6}"/>
              </a:ext>
            </a:extLst>
          </p:cNvPr>
          <p:cNvSpPr txBox="1">
            <a:spLocks/>
          </p:cNvSpPr>
          <p:nvPr/>
        </p:nvSpPr>
        <p:spPr>
          <a:xfrm>
            <a:off x="8551837" y="6525344"/>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13</a:t>
            </a:fld>
            <a:endParaRPr lang="sr-Latn-RS"/>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rcRect/>
          <a:stretch>
            <a:fillRect/>
          </a:stretch>
        </a:blipFill>
        <a:effectLst/>
      </p:bgPr>
    </p:bg>
    <p:spTree>
      <p:nvGrpSpPr>
        <p:cNvPr id="1" name=""/>
        <p:cNvGrpSpPr/>
        <p:nvPr/>
      </p:nvGrpSpPr>
      <p:grpSpPr>
        <a:xfrm>
          <a:off x="0" y="0"/>
          <a:ext cx="0" cy="0"/>
          <a:chOff x="0" y="0"/>
          <a:chExt cx="0" cy="0"/>
        </a:xfrm>
      </p:grpSpPr>
      <p:sp>
        <p:nvSpPr>
          <p:cNvPr id="1743" name="Title 1"/>
          <p:cNvSpPr txBox="1">
            <a:spLocks noGrp="1"/>
          </p:cNvSpPr>
          <p:nvPr>
            <p:ph type="title"/>
          </p:nvPr>
        </p:nvSpPr>
        <p:spPr>
          <a:xfrm>
            <a:off x="119336" y="639855"/>
            <a:ext cx="10515600" cy="1325563"/>
          </a:xfrm>
          <a:prstGeom prst="rect">
            <a:avLst/>
          </a:prstGeom>
        </p:spPr>
        <p:txBody>
          <a:bodyPr>
            <a:normAutofit/>
          </a:bodyPr>
          <a:lstStyle/>
          <a:p>
            <a:r>
              <a:rPr sz="4000" dirty="0"/>
              <a:t>Current Research</a:t>
            </a:r>
            <a:r>
              <a:rPr lang="en-US" sz="4000" dirty="0"/>
              <a:t>:</a:t>
            </a:r>
            <a:br>
              <a:rPr lang="en-US" sz="4000" dirty="0"/>
            </a:br>
            <a:endParaRPr sz="4000" dirty="0"/>
          </a:p>
        </p:txBody>
      </p:sp>
      <p:pic>
        <p:nvPicPr>
          <p:cNvPr id="1744" name="Picture 5" descr="Picture 5"/>
          <p:cNvPicPr>
            <a:picLocks noChangeAspect="1"/>
          </p:cNvPicPr>
          <p:nvPr/>
        </p:nvPicPr>
        <p:blipFill>
          <a:blip r:embed="rId4" cstate="print"/>
          <a:stretch>
            <a:fillRect/>
          </a:stretch>
        </p:blipFill>
        <p:spPr>
          <a:xfrm>
            <a:off x="-384720" y="3530748"/>
            <a:ext cx="4642030" cy="3328002"/>
          </a:xfrm>
          <a:prstGeom prst="rect">
            <a:avLst/>
          </a:prstGeom>
          <a:ln w="12700">
            <a:miter lim="400000"/>
          </a:ln>
        </p:spPr>
      </p:pic>
      <p:pic>
        <p:nvPicPr>
          <p:cNvPr id="1026" name="Picture 2"/>
          <p:cNvPicPr>
            <a:picLocks noChangeAspect="1" noChangeArrowheads="1"/>
          </p:cNvPicPr>
          <p:nvPr/>
        </p:nvPicPr>
        <p:blipFill>
          <a:blip r:embed="rId5" cstate="print"/>
          <a:srcRect/>
          <a:stretch>
            <a:fillRect/>
          </a:stretch>
        </p:blipFill>
        <p:spPr bwMode="auto">
          <a:xfrm>
            <a:off x="4257310" y="188640"/>
            <a:ext cx="7929351" cy="5616624"/>
          </a:xfrm>
          <a:prstGeom prst="rect">
            <a:avLst/>
          </a:prstGeom>
          <a:noFill/>
          <a:ln w="9525">
            <a:noFill/>
            <a:miter lim="800000"/>
            <a:headEnd/>
            <a:tailEnd/>
          </a:ln>
        </p:spPr>
      </p:pic>
      <p:sp>
        <p:nvSpPr>
          <p:cNvPr id="3" name="Rectangle 2">
            <a:extLst>
              <a:ext uri="{FF2B5EF4-FFF2-40B4-BE49-F238E27FC236}">
                <a16:creationId xmlns:a16="http://schemas.microsoft.com/office/drawing/2014/main" id="{945353C2-330C-40D0-A62B-0BE2377C17BB}"/>
              </a:ext>
            </a:extLst>
          </p:cNvPr>
          <p:cNvSpPr/>
          <p:nvPr/>
        </p:nvSpPr>
        <p:spPr>
          <a:xfrm>
            <a:off x="4367808" y="5910371"/>
            <a:ext cx="7704856" cy="707886"/>
          </a:xfrm>
          <a:prstGeom prst="rect">
            <a:avLst/>
          </a:prstGeom>
        </p:spPr>
        <p:txBody>
          <a:bodyPr wrap="square">
            <a:spAutoFit/>
          </a:bodyPr>
          <a:lstStyle/>
          <a:p>
            <a:r>
              <a:rPr lang="en-US" sz="800" b="1" dirty="0"/>
              <a:t>Research in computing-intensive simulations for nature-oriented civil-engineering and related scientific fields, using machine learning and big data: an overview of open problems</a:t>
            </a:r>
          </a:p>
          <a:p>
            <a:r>
              <a:rPr lang="en-US" sz="800" dirty="0"/>
              <a:t>Zoran </a:t>
            </a:r>
            <a:r>
              <a:rPr lang="en-US" sz="800" dirty="0" err="1"/>
              <a:t>Babović</a:t>
            </a:r>
            <a:r>
              <a:rPr lang="en-US" sz="800" dirty="0"/>
              <a:t>, Branislav </a:t>
            </a:r>
            <a:r>
              <a:rPr lang="en-US" sz="800" dirty="0" err="1"/>
              <a:t>Bajat</a:t>
            </a:r>
            <a:r>
              <a:rPr lang="en-US" sz="800" dirty="0"/>
              <a:t>, </a:t>
            </a:r>
            <a:r>
              <a:rPr lang="en-US" sz="800" dirty="0" err="1"/>
              <a:t>Vladan</a:t>
            </a:r>
            <a:r>
              <a:rPr lang="en-US" sz="800" dirty="0"/>
              <a:t> </a:t>
            </a:r>
            <a:r>
              <a:rPr lang="en-US" sz="800" dirty="0" err="1"/>
              <a:t>Đokić</a:t>
            </a:r>
            <a:r>
              <a:rPr lang="en-US" sz="800" dirty="0"/>
              <a:t>, Filip </a:t>
            </a:r>
            <a:r>
              <a:rPr lang="en-US" sz="800" dirty="0" err="1"/>
              <a:t>Đorđević</a:t>
            </a:r>
            <a:r>
              <a:rPr lang="en-US" sz="800" dirty="0"/>
              <a:t>, </a:t>
            </a:r>
            <a:r>
              <a:rPr lang="en-US" sz="800" dirty="0" err="1"/>
              <a:t>Dražen</a:t>
            </a:r>
            <a:r>
              <a:rPr lang="en-US" sz="800" dirty="0"/>
              <a:t> </a:t>
            </a:r>
            <a:r>
              <a:rPr lang="en-US" sz="800" dirty="0" err="1"/>
              <a:t>Drašković</a:t>
            </a:r>
            <a:r>
              <a:rPr lang="en-US" sz="800" dirty="0"/>
              <a:t>, Nenad </a:t>
            </a:r>
            <a:r>
              <a:rPr lang="en-US" sz="800" dirty="0" err="1"/>
              <a:t>Filipović</a:t>
            </a:r>
            <a:r>
              <a:rPr lang="en-US" sz="800" dirty="0"/>
              <a:t>, </a:t>
            </a:r>
            <a:r>
              <a:rPr lang="en-US" sz="800" dirty="0" err="1"/>
              <a:t>Borko</a:t>
            </a:r>
            <a:r>
              <a:rPr lang="en-US" sz="800" dirty="0"/>
              <a:t> </a:t>
            </a:r>
            <a:r>
              <a:rPr lang="en-US" sz="800" dirty="0" err="1"/>
              <a:t>Furht</a:t>
            </a:r>
            <a:r>
              <a:rPr lang="en-US" sz="800" dirty="0"/>
              <a:t>, Nikola </a:t>
            </a:r>
            <a:r>
              <a:rPr lang="en-US" sz="800" dirty="0" err="1"/>
              <a:t>Gačić</a:t>
            </a:r>
            <a:r>
              <a:rPr lang="en-US" sz="800" dirty="0"/>
              <a:t>, Igor </a:t>
            </a:r>
            <a:r>
              <a:rPr lang="en-US" sz="800" dirty="0" err="1"/>
              <a:t>Ikodinović</a:t>
            </a:r>
            <a:r>
              <a:rPr lang="en-US" sz="800" dirty="0"/>
              <a:t>, </a:t>
            </a:r>
            <a:r>
              <a:rPr lang="en-US" sz="800" dirty="0" err="1"/>
              <a:t>Marija</a:t>
            </a:r>
            <a:r>
              <a:rPr lang="en-US" sz="800" dirty="0"/>
              <a:t> </a:t>
            </a:r>
            <a:r>
              <a:rPr lang="en-US" sz="800" dirty="0" err="1"/>
              <a:t>Ilić</a:t>
            </a:r>
            <a:r>
              <a:rPr lang="en-US" sz="800" dirty="0"/>
              <a:t>, </a:t>
            </a:r>
            <a:r>
              <a:rPr lang="en-US" sz="800" dirty="0" err="1"/>
              <a:t>Ayhan</a:t>
            </a:r>
            <a:r>
              <a:rPr lang="en-US" sz="800" dirty="0"/>
              <a:t> </a:t>
            </a:r>
            <a:r>
              <a:rPr lang="en-US" sz="800" dirty="0" err="1"/>
              <a:t>Irfanoglu</a:t>
            </a:r>
            <a:r>
              <a:rPr lang="en-US" sz="800" dirty="0"/>
              <a:t>, Branislav </a:t>
            </a:r>
            <a:r>
              <a:rPr lang="en-US" sz="800" dirty="0" err="1"/>
              <a:t>Jelenković</a:t>
            </a:r>
            <a:r>
              <a:rPr lang="en-US" sz="800" dirty="0"/>
              <a:t>, Aleksandar </a:t>
            </a:r>
            <a:r>
              <a:rPr lang="en-US" sz="800" dirty="0" err="1"/>
              <a:t>Kartelj</a:t>
            </a:r>
            <a:r>
              <a:rPr lang="en-US" sz="800" dirty="0"/>
              <a:t>, Gerhard </a:t>
            </a:r>
            <a:r>
              <a:rPr lang="en-US" sz="800" dirty="0" err="1"/>
              <a:t>Klimeck</a:t>
            </a:r>
            <a:r>
              <a:rPr lang="en-US" sz="800" dirty="0"/>
              <a:t>, Nenad Korolija, </a:t>
            </a:r>
            <a:r>
              <a:rPr lang="en-US" sz="800" dirty="0" err="1"/>
              <a:t>Miloš</a:t>
            </a:r>
            <a:r>
              <a:rPr lang="en-US" sz="800" dirty="0"/>
              <a:t> </a:t>
            </a:r>
            <a:r>
              <a:rPr lang="en-US" sz="800" dirty="0" err="1"/>
              <a:t>Kotlar</a:t>
            </a:r>
            <a:r>
              <a:rPr lang="en-US" sz="800" dirty="0"/>
              <a:t>, </a:t>
            </a:r>
            <a:r>
              <a:rPr lang="en-US" sz="800" dirty="0" err="1"/>
              <a:t>Miloš</a:t>
            </a:r>
            <a:r>
              <a:rPr lang="en-US" sz="800" dirty="0"/>
              <a:t> </a:t>
            </a:r>
            <a:r>
              <a:rPr lang="en-US" sz="800" dirty="0" err="1"/>
              <a:t>Kovačević</a:t>
            </a:r>
            <a:r>
              <a:rPr lang="en-US" sz="800" dirty="0"/>
              <a:t>, </a:t>
            </a:r>
            <a:r>
              <a:rPr lang="en-US" sz="800" dirty="0" err="1"/>
              <a:t>Vladan</a:t>
            </a:r>
            <a:r>
              <a:rPr lang="en-US" sz="800" dirty="0"/>
              <a:t> </a:t>
            </a:r>
            <a:r>
              <a:rPr lang="en-US" sz="800" dirty="0" err="1"/>
              <a:t>Kuzmanović</a:t>
            </a:r>
            <a:r>
              <a:rPr lang="en-US" sz="800" dirty="0"/>
              <a:t>, Marko </a:t>
            </a:r>
            <a:r>
              <a:rPr lang="en-US" sz="800" dirty="0" err="1"/>
              <a:t>Marinković</a:t>
            </a:r>
            <a:r>
              <a:rPr lang="en-US" sz="800" dirty="0"/>
              <a:t>, Slobodan </a:t>
            </a:r>
            <a:r>
              <a:rPr lang="en-US" sz="800" dirty="0" err="1"/>
              <a:t>Marković</a:t>
            </a:r>
            <a:r>
              <a:rPr lang="en-US" sz="800" dirty="0"/>
              <a:t>, </a:t>
            </a:r>
            <a:r>
              <a:rPr lang="en-US" sz="800" dirty="0" err="1"/>
              <a:t>Avi</a:t>
            </a:r>
            <a:r>
              <a:rPr lang="en-US" sz="800" dirty="0"/>
              <a:t> Mendelson, </a:t>
            </a:r>
            <a:r>
              <a:rPr lang="en-US" sz="800" dirty="0" err="1"/>
              <a:t>Veljko</a:t>
            </a:r>
            <a:r>
              <a:rPr lang="en-US" sz="800" dirty="0"/>
              <a:t> </a:t>
            </a:r>
            <a:r>
              <a:rPr lang="en-US" sz="800" dirty="0" err="1"/>
              <a:t>Milutinović</a:t>
            </a:r>
            <a:r>
              <a:rPr lang="en-US" sz="800" dirty="0"/>
              <a:t>, Aleksandar </a:t>
            </a:r>
            <a:r>
              <a:rPr lang="en-US" sz="800" dirty="0" err="1"/>
              <a:t>Nešković</a:t>
            </a:r>
            <a:r>
              <a:rPr lang="en-US" sz="800" dirty="0"/>
              <a:t>, </a:t>
            </a:r>
            <a:r>
              <a:rPr lang="en-US" sz="800" dirty="0" err="1"/>
              <a:t>Nataša</a:t>
            </a:r>
            <a:r>
              <a:rPr lang="en-US" sz="800" dirty="0"/>
              <a:t> </a:t>
            </a:r>
            <a:r>
              <a:rPr lang="en-US" sz="800" dirty="0" err="1"/>
              <a:t>Nešković</a:t>
            </a:r>
            <a:r>
              <a:rPr lang="en-US" sz="800" dirty="0"/>
              <a:t>, Nenad </a:t>
            </a:r>
            <a:r>
              <a:rPr lang="en-US" sz="800" dirty="0" err="1"/>
              <a:t>Mitić</a:t>
            </a:r>
            <a:r>
              <a:rPr lang="en-US" sz="800" dirty="0"/>
              <a:t>, </a:t>
            </a:r>
            <a:r>
              <a:rPr lang="en-US" sz="800" dirty="0" err="1"/>
              <a:t>Boško</a:t>
            </a:r>
            <a:r>
              <a:rPr lang="en-US" sz="800" dirty="0"/>
              <a:t> </a:t>
            </a:r>
            <a:r>
              <a:rPr lang="en-US" sz="800" dirty="0" err="1"/>
              <a:t>Nikolić</a:t>
            </a:r>
            <a:r>
              <a:rPr lang="en-US" sz="800" dirty="0"/>
              <a:t>, Konstantin </a:t>
            </a:r>
            <a:r>
              <a:rPr lang="en-US" sz="800" dirty="0" err="1"/>
              <a:t>Novoselov</a:t>
            </a:r>
            <a:r>
              <a:rPr lang="en-US" sz="800" dirty="0"/>
              <a:t>, Arun Prakash, Ivan </a:t>
            </a:r>
            <a:r>
              <a:rPr lang="en-US" sz="800" dirty="0" err="1"/>
              <a:t>Ratković</a:t>
            </a:r>
            <a:r>
              <a:rPr lang="en-US" sz="800" dirty="0"/>
              <a:t>, Zoran </a:t>
            </a:r>
            <a:r>
              <a:rPr lang="en-US" sz="800" dirty="0" err="1"/>
              <a:t>Stojadinović</a:t>
            </a:r>
            <a:r>
              <a:rPr lang="en-US" sz="800" dirty="0"/>
              <a:t>, Andrey </a:t>
            </a:r>
            <a:r>
              <a:rPr lang="en-US" sz="800" dirty="0" err="1"/>
              <a:t>Ustyuzhanin</a:t>
            </a:r>
            <a:r>
              <a:rPr lang="en-US" sz="800" dirty="0"/>
              <a:t>, Stan Zak </a:t>
            </a:r>
          </a:p>
          <a:p>
            <a:r>
              <a:rPr lang="en-US" sz="800" b="1" dirty="0"/>
              <a:t>Journal of Big Data volume 10, Article number: 73 (2023)</a:t>
            </a:r>
          </a:p>
        </p:txBody>
      </p:sp>
      <p:sp>
        <p:nvSpPr>
          <p:cNvPr id="6" name="Slide Number Placeholder 5">
            <a:extLst>
              <a:ext uri="{FF2B5EF4-FFF2-40B4-BE49-F238E27FC236}">
                <a16:creationId xmlns:a16="http://schemas.microsoft.com/office/drawing/2014/main" id="{C8883576-248B-4A6E-910A-F63345C81830}"/>
              </a:ext>
            </a:extLst>
          </p:cNvPr>
          <p:cNvSpPr txBox="1">
            <a:spLocks/>
          </p:cNvSpPr>
          <p:nvPr/>
        </p:nvSpPr>
        <p:spPr>
          <a:xfrm>
            <a:off x="8551837" y="6578053"/>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14</a:t>
            </a:fld>
            <a:endParaRPr lang="sr-Latn-RS"/>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1746" name="Picture 3" descr="Picture 3"/>
          <p:cNvPicPr>
            <a:picLocks noChangeAspect="1"/>
          </p:cNvPicPr>
          <p:nvPr/>
        </p:nvPicPr>
        <p:blipFill>
          <a:blip r:embed="rId3" cstate="print"/>
          <a:stretch>
            <a:fillRect/>
          </a:stretch>
        </p:blipFill>
        <p:spPr>
          <a:xfrm>
            <a:off x="6996545" y="0"/>
            <a:ext cx="5195455" cy="6858000"/>
          </a:xfrm>
          <a:prstGeom prst="rect">
            <a:avLst/>
          </a:prstGeom>
          <a:ln w="12700">
            <a:miter lim="400000"/>
          </a:ln>
        </p:spPr>
      </p:pic>
      <p:sp>
        <p:nvSpPr>
          <p:cNvPr id="1747" name="Title 1"/>
          <p:cNvSpPr txBox="1">
            <a:spLocks noGrp="1"/>
          </p:cNvSpPr>
          <p:nvPr>
            <p:ph type="title"/>
          </p:nvPr>
        </p:nvSpPr>
        <p:spPr>
          <a:xfrm>
            <a:off x="551384" y="723898"/>
            <a:ext cx="6159867" cy="1495426"/>
          </a:xfrm>
          <a:prstGeom prst="rect">
            <a:avLst/>
          </a:prstGeom>
        </p:spPr>
        <p:txBody>
          <a:bodyPr/>
          <a:lstStyle>
            <a:lvl1pPr defTabSz="768095">
              <a:defRPr sz="3359"/>
            </a:lvl1pPr>
          </a:lstStyle>
          <a:p>
            <a:r>
              <a:rPr dirty="0"/>
              <a:t>Handbook of Research </a:t>
            </a:r>
            <a:br>
              <a:rPr lang="en-US" dirty="0"/>
            </a:br>
            <a:r>
              <a:rPr dirty="0"/>
              <a:t>on Methodologies and Applications of Supercomputing</a:t>
            </a:r>
          </a:p>
        </p:txBody>
      </p:sp>
      <p:sp>
        <p:nvSpPr>
          <p:cNvPr id="4" name="Slide Number Placeholder 5">
            <a:extLst>
              <a:ext uri="{FF2B5EF4-FFF2-40B4-BE49-F238E27FC236}">
                <a16:creationId xmlns:a16="http://schemas.microsoft.com/office/drawing/2014/main" id="{E9ACE712-0C9F-4518-BD60-82A367FAC514}"/>
              </a:ext>
            </a:extLst>
          </p:cNvPr>
          <p:cNvSpPr txBox="1">
            <a:spLocks/>
          </p:cNvSpPr>
          <p:nvPr/>
        </p:nvSpPr>
        <p:spPr>
          <a:xfrm>
            <a:off x="6528048" y="6525344"/>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15</a:t>
            </a:fld>
            <a:endParaRPr lang="sr-Latn-RS"/>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49" name="Content Placeholder 2"/>
          <p:cNvSpPr txBox="1">
            <a:spLocks noGrp="1"/>
          </p:cNvSpPr>
          <p:nvPr>
            <p:ph type="body" idx="1"/>
          </p:nvPr>
        </p:nvSpPr>
        <p:spPr>
          <a:xfrm>
            <a:off x="838200" y="1825624"/>
            <a:ext cx="11162456" cy="4833793"/>
          </a:xfrm>
          <a:prstGeom prst="rect">
            <a:avLst/>
          </a:prstGeom>
        </p:spPr>
        <p:txBody>
          <a:bodyPr>
            <a:normAutofit/>
          </a:bodyPr>
          <a:lstStyle/>
          <a:p>
            <a:pPr>
              <a:lnSpc>
                <a:spcPct val="72000"/>
              </a:lnSpc>
              <a:defRPr sz="2100" b="1"/>
            </a:pPr>
            <a:r>
              <a:rPr sz="2400" dirty="0"/>
              <a:t>An introduction to </a:t>
            </a:r>
            <a:r>
              <a:rPr sz="2400" dirty="0" err="1"/>
              <a:t>Controlflow</a:t>
            </a:r>
            <a:r>
              <a:rPr sz="2400" dirty="0"/>
              <a:t> and Dataflow Supercomputing</a:t>
            </a:r>
          </a:p>
          <a:p>
            <a:pPr>
              <a:lnSpc>
                <a:spcPct val="72000"/>
              </a:lnSpc>
              <a:defRPr sz="2100" b="1"/>
            </a:pPr>
            <a:r>
              <a:rPr sz="2400" dirty="0"/>
              <a:t>Introduction to Control Flow</a:t>
            </a:r>
          </a:p>
          <a:p>
            <a:pPr>
              <a:lnSpc>
                <a:spcPct val="72000"/>
              </a:lnSpc>
              <a:defRPr sz="2100" b="1"/>
            </a:pPr>
            <a:r>
              <a:rPr sz="2400" dirty="0"/>
              <a:t>Optimal Scheduling of Parallel Jobs With Unknown Service Requirements</a:t>
            </a:r>
          </a:p>
          <a:p>
            <a:pPr>
              <a:lnSpc>
                <a:spcPct val="72000"/>
              </a:lnSpc>
              <a:defRPr sz="2100" b="1"/>
            </a:pPr>
            <a:r>
              <a:rPr sz="2400" dirty="0"/>
              <a:t>Intelligent Management of Mobile Systems Through Computational Self-Awareness</a:t>
            </a:r>
          </a:p>
          <a:p>
            <a:pPr>
              <a:lnSpc>
                <a:spcPct val="72000"/>
              </a:lnSpc>
              <a:defRPr sz="2100" b="1"/>
            </a:pPr>
            <a:r>
              <a:rPr sz="2400" dirty="0"/>
              <a:t>Paradigms for Effective Parallelization of Inherently Sequential Graph Algorithms </a:t>
            </a:r>
          </a:p>
          <a:p>
            <a:pPr>
              <a:lnSpc>
                <a:spcPct val="72000"/>
              </a:lnSpc>
              <a:defRPr sz="2100" b="1"/>
            </a:pPr>
            <a:r>
              <a:rPr sz="2400" dirty="0"/>
              <a:t>Data Flow Implementation of Erosion and Dilation</a:t>
            </a:r>
          </a:p>
          <a:p>
            <a:pPr>
              <a:lnSpc>
                <a:spcPct val="72000"/>
              </a:lnSpc>
              <a:defRPr sz="2100" b="1"/>
            </a:pPr>
            <a:r>
              <a:rPr sz="2400" dirty="0"/>
              <a:t>Transforming the Method of Least Squares to the Dataflow Paradigm</a:t>
            </a:r>
          </a:p>
          <a:p>
            <a:pPr>
              <a:lnSpc>
                <a:spcPct val="72000"/>
              </a:lnSpc>
              <a:defRPr sz="2100" b="1"/>
            </a:pPr>
            <a:r>
              <a:rPr sz="2400" dirty="0"/>
              <a:t>Forest Fire Simulation: Efficient Realization Based on Cellular Automata</a:t>
            </a:r>
          </a:p>
          <a:p>
            <a:pPr>
              <a:lnSpc>
                <a:spcPct val="72000"/>
              </a:lnSpc>
              <a:defRPr sz="2100" b="1"/>
            </a:pPr>
            <a:r>
              <a:rPr sz="2400" dirty="0"/>
              <a:t>High Performance Computing for Understanding Natural Language</a:t>
            </a:r>
          </a:p>
          <a:p>
            <a:pPr>
              <a:lnSpc>
                <a:spcPct val="72000"/>
              </a:lnSpc>
              <a:defRPr sz="2100" b="1"/>
            </a:pPr>
            <a:r>
              <a:rPr sz="2400" dirty="0"/>
              <a:t>Deposition of Submicron Particles by Chaotic Mixing in the Pulmonary Acinus</a:t>
            </a:r>
          </a:p>
        </p:txBody>
      </p:sp>
      <p:sp>
        <p:nvSpPr>
          <p:cNvPr id="1750" name="Title 1"/>
          <p:cNvSpPr txBox="1"/>
          <p:nvPr/>
        </p:nvSpPr>
        <p:spPr>
          <a:xfrm>
            <a:off x="1036319" y="517525"/>
            <a:ext cx="10424161"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lnSpc>
                <a:spcPct val="90000"/>
              </a:lnSpc>
              <a:defRPr sz="4400">
                <a:latin typeface="Calibri Light"/>
                <a:ea typeface="Calibri Light"/>
                <a:cs typeface="Calibri Light"/>
                <a:sym typeface="Calibri Light"/>
              </a:defRPr>
            </a:lvl1pPr>
          </a:lstStyle>
          <a:p>
            <a:r>
              <a:rPr dirty="0"/>
              <a:t>Table of Contents</a:t>
            </a:r>
            <a:r>
              <a:rPr lang="en-US" dirty="0"/>
              <a:t> #1</a:t>
            </a:r>
            <a:endParaRPr dirty="0"/>
          </a:p>
        </p:txBody>
      </p:sp>
      <p:sp>
        <p:nvSpPr>
          <p:cNvPr id="4" name="Slide Number Placeholder 5">
            <a:extLst>
              <a:ext uri="{FF2B5EF4-FFF2-40B4-BE49-F238E27FC236}">
                <a16:creationId xmlns:a16="http://schemas.microsoft.com/office/drawing/2014/main" id="{F2A8581D-2D5B-4757-8471-583E24A29FF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16</a:t>
            </a:fld>
            <a:endParaRPr lang="sr-Latn-RS"/>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52" name="Content Placeholder 2"/>
          <p:cNvSpPr txBox="1">
            <a:spLocks noGrp="1"/>
          </p:cNvSpPr>
          <p:nvPr>
            <p:ph type="body" idx="1"/>
          </p:nvPr>
        </p:nvSpPr>
        <p:spPr>
          <a:xfrm>
            <a:off x="838200" y="1825624"/>
            <a:ext cx="10515600" cy="4833793"/>
          </a:xfrm>
          <a:prstGeom prst="rect">
            <a:avLst/>
          </a:prstGeom>
        </p:spPr>
        <p:txBody>
          <a:bodyPr>
            <a:normAutofit/>
          </a:bodyPr>
          <a:lstStyle/>
          <a:p>
            <a:pPr>
              <a:lnSpc>
                <a:spcPct val="72000"/>
              </a:lnSpc>
              <a:defRPr sz="1900" b="1"/>
            </a:pPr>
            <a:r>
              <a:rPr sz="2000" dirty="0"/>
              <a:t>Recommender Systems in Digital Libraries Using Artificial Intelligence and Machine Learning</a:t>
            </a:r>
            <a:endParaRPr lang="en-US" sz="2000" dirty="0"/>
          </a:p>
          <a:p>
            <a:pPr>
              <a:lnSpc>
                <a:spcPct val="72000"/>
              </a:lnSpc>
              <a:defRPr sz="1900" b="1"/>
            </a:pPr>
            <a:r>
              <a:rPr sz="2000" dirty="0"/>
              <a:t>Unified Modeling for Emulating Electric Energy Systems: Toward Digital Twin That Might Work</a:t>
            </a:r>
          </a:p>
          <a:p>
            <a:pPr>
              <a:lnSpc>
                <a:spcPct val="72000"/>
              </a:lnSpc>
              <a:defRPr sz="1900" b="1"/>
            </a:pPr>
            <a:r>
              <a:rPr sz="2000" dirty="0"/>
              <a:t>A Backtracking Algorithmic Toolbox for Solving the Subgraph Isomorphism Problem</a:t>
            </a:r>
          </a:p>
          <a:p>
            <a:pPr>
              <a:lnSpc>
                <a:spcPct val="72000"/>
              </a:lnSpc>
              <a:defRPr sz="1900" b="1"/>
            </a:pPr>
            <a:r>
              <a:rPr sz="2000" dirty="0"/>
              <a:t>AI Storm ... From Logical Inference and Chatbots to Signal Weighting, Entropy Pooling...</a:t>
            </a:r>
            <a:r>
              <a:rPr lang="en-US" sz="2000" dirty="0"/>
              <a:t> </a:t>
            </a:r>
          </a:p>
          <a:p>
            <a:pPr>
              <a:lnSpc>
                <a:spcPct val="72000"/>
              </a:lnSpc>
              <a:defRPr sz="1900" b="1"/>
            </a:pPr>
            <a:r>
              <a:rPr lang="en-US" sz="2000" dirty="0"/>
              <a:t>Efficient End-to-End Asynchronous Time-Series Modeling </a:t>
            </a:r>
            <a:endParaRPr sz="2000" dirty="0"/>
          </a:p>
          <a:p>
            <a:pPr>
              <a:lnSpc>
                <a:spcPct val="72000"/>
              </a:lnSpc>
              <a:defRPr sz="1900" b="1"/>
            </a:pPr>
            <a:r>
              <a:rPr sz="2000" dirty="0"/>
              <a:t>Mind Genomics With Big Data for Digital Marketing on the Internet</a:t>
            </a:r>
          </a:p>
          <a:p>
            <a:pPr>
              <a:lnSpc>
                <a:spcPct val="72000"/>
              </a:lnSpc>
              <a:defRPr sz="1900" b="1"/>
            </a:pPr>
            <a:r>
              <a:rPr sz="2000" dirty="0"/>
              <a:t>Supercomputing in the Study and Stimulation of the Brain</a:t>
            </a:r>
          </a:p>
          <a:p>
            <a:pPr>
              <a:lnSpc>
                <a:spcPct val="72000"/>
              </a:lnSpc>
              <a:defRPr sz="1900" b="1"/>
            </a:pPr>
            <a:r>
              <a:rPr sz="2000" dirty="0"/>
              <a:t>An Experimental Healthcare System: Essence and Challenges</a:t>
            </a:r>
          </a:p>
          <a:p>
            <a:pPr>
              <a:lnSpc>
                <a:spcPct val="72000"/>
              </a:lnSpc>
              <a:defRPr sz="1900" b="1"/>
            </a:pPr>
            <a:r>
              <a:rPr sz="2000" dirty="0"/>
              <a:t>What Supercomputing Will Be Like in the Coming Years</a:t>
            </a:r>
          </a:p>
          <a:p>
            <a:pPr>
              <a:lnSpc>
                <a:spcPct val="72000"/>
              </a:lnSpc>
              <a:defRPr sz="1900" b="1"/>
            </a:pPr>
            <a:r>
              <a:rPr sz="2000" dirty="0"/>
              <a:t>The Ultimate Data Flow for Ultimate Super Computers-on-a-Chip</a:t>
            </a:r>
          </a:p>
        </p:txBody>
      </p:sp>
      <p:sp>
        <p:nvSpPr>
          <p:cNvPr id="1753" name="Title 1"/>
          <p:cNvSpPr txBox="1"/>
          <p:nvPr/>
        </p:nvSpPr>
        <p:spPr>
          <a:xfrm>
            <a:off x="1036319" y="517525"/>
            <a:ext cx="10424161"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lnSpc>
                <a:spcPct val="90000"/>
              </a:lnSpc>
              <a:defRPr sz="4400">
                <a:latin typeface="Calibri Light"/>
                <a:ea typeface="Calibri Light"/>
                <a:cs typeface="Calibri Light"/>
                <a:sym typeface="Calibri Light"/>
              </a:defRPr>
            </a:lvl1pPr>
          </a:lstStyle>
          <a:p>
            <a:r>
              <a:t>Table of Contents #2</a:t>
            </a:r>
          </a:p>
        </p:txBody>
      </p:sp>
      <p:sp>
        <p:nvSpPr>
          <p:cNvPr id="4" name="Slide Number Placeholder 5">
            <a:extLst>
              <a:ext uri="{FF2B5EF4-FFF2-40B4-BE49-F238E27FC236}">
                <a16:creationId xmlns:a16="http://schemas.microsoft.com/office/drawing/2014/main" id="{AB5C8EA9-4DEB-482D-B273-CB51E411292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17</a:t>
            </a:fld>
            <a:endParaRPr lang="sr-Latn-RS"/>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55" name="Title 1"/>
          <p:cNvSpPr txBox="1">
            <a:spLocks noGrp="1"/>
          </p:cNvSpPr>
          <p:nvPr>
            <p:ph type="title"/>
          </p:nvPr>
        </p:nvSpPr>
        <p:spPr>
          <a:xfrm>
            <a:off x="1524000" y="2419929"/>
            <a:ext cx="9144000" cy="1924763"/>
          </a:xfrm>
          <a:prstGeom prst="rect">
            <a:avLst/>
          </a:prstGeom>
        </p:spPr>
        <p:txBody>
          <a:bodyPr/>
          <a:lstStyle>
            <a:lvl1pPr>
              <a:defRPr>
                <a:solidFill>
                  <a:srgbClr val="333333"/>
                </a:solidFill>
                <a:latin typeface="Tahoma"/>
                <a:ea typeface="Tahoma"/>
                <a:cs typeface="Tahoma"/>
                <a:sym typeface="Tahoma"/>
              </a:defRPr>
            </a:lvl1pPr>
          </a:lstStyle>
          <a:p>
            <a:r>
              <a:t>Reviews and Testimonials of 8 Nobel Laureates</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7" name="Picture 2" descr="Picture 2"/>
          <p:cNvPicPr>
            <a:picLocks noChangeAspect="1"/>
          </p:cNvPicPr>
          <p:nvPr/>
        </p:nvPicPr>
        <p:blipFill>
          <a:blip r:embed="rId2" cstate="print"/>
          <a:srcRect l="1119" r="14312"/>
          <a:stretch>
            <a:fillRect/>
          </a:stretch>
        </p:blipFill>
        <p:spPr>
          <a:xfrm>
            <a:off x="20" y="9"/>
            <a:ext cx="4639713" cy="6857991"/>
          </a:xfrm>
          <a:prstGeom prst="rect">
            <a:avLst/>
          </a:prstGeom>
          <a:ln w="12700">
            <a:miter lim="400000"/>
          </a:ln>
        </p:spPr>
      </p:pic>
      <p:sp>
        <p:nvSpPr>
          <p:cNvPr id="1758" name="Content Placeholder 2"/>
          <p:cNvSpPr txBox="1">
            <a:spLocks noGrp="1"/>
          </p:cNvSpPr>
          <p:nvPr>
            <p:ph type="body" sz="half" idx="1"/>
          </p:nvPr>
        </p:nvSpPr>
        <p:spPr>
          <a:xfrm>
            <a:off x="5069940" y="2322576"/>
            <a:ext cx="6172201" cy="3858769"/>
          </a:xfrm>
          <a:prstGeom prst="rect">
            <a:avLst/>
          </a:prstGeom>
        </p:spPr>
        <p:txBody>
          <a:bodyPr/>
          <a:lstStyle/>
          <a:p>
            <a:pPr>
              <a:defRPr sz="2400">
                <a:latin typeface="Arial"/>
                <a:ea typeface="Arial"/>
                <a:cs typeface="Arial"/>
                <a:sym typeface="Arial"/>
              </a:defRPr>
            </a:pPr>
            <a:r>
              <a:rPr dirty="0"/>
              <a:t>"I want to commend Dr. </a:t>
            </a:r>
            <a:r>
              <a:rPr dirty="0" err="1"/>
              <a:t>Veljko</a:t>
            </a:r>
            <a:r>
              <a:rPr dirty="0"/>
              <a:t> </a:t>
            </a:r>
            <a:r>
              <a:rPr dirty="0" err="1"/>
              <a:t>Milutinovic</a:t>
            </a:r>
            <a:r>
              <a:rPr dirty="0"/>
              <a:t> and Dr. Milos </a:t>
            </a:r>
            <a:r>
              <a:rPr dirty="0" err="1"/>
              <a:t>Kotlar</a:t>
            </a:r>
            <a:r>
              <a:rPr dirty="0"/>
              <a:t> for having completed this volume in the timely field of supercomputing in these difficult times, and I want to share their optimism regarding its use as a textbook around the world."</a:t>
            </a:r>
          </a:p>
          <a:p>
            <a:pPr>
              <a:defRPr sz="2400" i="1">
                <a:latin typeface="Arial"/>
                <a:ea typeface="Arial"/>
                <a:cs typeface="Arial"/>
                <a:sym typeface="Arial"/>
              </a:defRPr>
            </a:pPr>
            <a:r>
              <a:rPr dirty="0"/>
              <a:t>– Prof. Kurt Wüthrich, Nobel Laureate, Switzerland</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0" name="Content Placeholder 2"/>
          <p:cNvSpPr txBox="1">
            <a:spLocks noGrp="1"/>
          </p:cNvSpPr>
          <p:nvPr>
            <p:ph type="body" sz="half" idx="1"/>
          </p:nvPr>
        </p:nvSpPr>
        <p:spPr>
          <a:xfrm>
            <a:off x="838199" y="2322576"/>
            <a:ext cx="6254498" cy="3858769"/>
          </a:xfrm>
          <a:prstGeom prst="rect">
            <a:avLst/>
          </a:prstGeom>
        </p:spPr>
        <p:txBody>
          <a:bodyPr/>
          <a:lstStyle/>
          <a:p>
            <a:pPr marL="0" indent="0">
              <a:buSzTx/>
              <a:buNone/>
              <a:defRPr sz="2000">
                <a:latin typeface="Arial"/>
                <a:ea typeface="Arial"/>
                <a:cs typeface="Arial"/>
                <a:sym typeface="Arial"/>
              </a:defRPr>
            </a:pPr>
            <a:r>
              <a:t>"Our complex and fast-moving world meets big data issues that call for reliable, efficient analysis and prompt response. A most advanced approach to dealing with these issues is presented in this book where algorithms of Control Flow represent the host architecture of supercomputers and Data Flow represents the acceleration architecture. A comprehensive list of applications is illustrated in the book including natural language processing, medical research, customer-oriented studies, and many more.“</a:t>
            </a:r>
          </a:p>
          <a:p>
            <a:pPr marL="0" indent="0">
              <a:buSzTx/>
              <a:buNone/>
              <a:defRPr sz="2000">
                <a:latin typeface="Arial"/>
                <a:ea typeface="Arial"/>
                <a:cs typeface="Arial"/>
                <a:sym typeface="Arial"/>
              </a:defRPr>
            </a:pPr>
            <a:br/>
            <a:r>
              <a:t> – Prof. Dan Shechtman, Nobel Laureate, Israel</a:t>
            </a:r>
          </a:p>
        </p:txBody>
      </p:sp>
      <p:pic>
        <p:nvPicPr>
          <p:cNvPr id="1761" name="Picture 2" descr="Picture 2"/>
          <p:cNvPicPr>
            <a:picLocks noChangeAspect="1"/>
          </p:cNvPicPr>
          <p:nvPr/>
        </p:nvPicPr>
        <p:blipFill>
          <a:blip r:embed="rId2" cstate="print"/>
          <a:srcRect b="1334"/>
          <a:stretch>
            <a:fillRect/>
          </a:stretch>
        </p:blipFill>
        <p:spPr>
          <a:xfrm>
            <a:off x="7552266" y="10"/>
            <a:ext cx="4639641" cy="6857991"/>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3" name="Picture 1" descr="Picture 1"/>
          <p:cNvPicPr>
            <a:picLocks noChangeAspect="1"/>
          </p:cNvPicPr>
          <p:nvPr/>
        </p:nvPicPr>
        <p:blipFill>
          <a:blip r:embed="rId2" cstate="print"/>
          <a:srcRect l="847" r="14054"/>
          <a:stretch>
            <a:fillRect/>
          </a:stretch>
        </p:blipFill>
        <p:spPr>
          <a:xfrm>
            <a:off x="19" y="9"/>
            <a:ext cx="4639714" cy="6857991"/>
          </a:xfrm>
          <a:prstGeom prst="rect">
            <a:avLst/>
          </a:prstGeom>
          <a:ln w="12700">
            <a:miter lim="400000"/>
          </a:ln>
        </p:spPr>
      </p:pic>
      <p:sp>
        <p:nvSpPr>
          <p:cNvPr id="1764" name="Content Placeholder 2"/>
          <p:cNvSpPr txBox="1">
            <a:spLocks noGrp="1"/>
          </p:cNvSpPr>
          <p:nvPr>
            <p:ph type="body" sz="half" idx="1"/>
          </p:nvPr>
        </p:nvSpPr>
        <p:spPr>
          <a:xfrm>
            <a:off x="5069940" y="2322576"/>
            <a:ext cx="6172201" cy="3858769"/>
          </a:xfrm>
          <a:prstGeom prst="rect">
            <a:avLst/>
          </a:prstGeom>
        </p:spPr>
        <p:txBody>
          <a:bodyPr/>
          <a:lstStyle/>
          <a:p>
            <a:pPr>
              <a:defRPr sz="1900">
                <a:latin typeface="Arial"/>
                <a:ea typeface="Arial"/>
                <a:cs typeface="Arial"/>
                <a:sym typeface="Arial"/>
              </a:defRPr>
            </a:pPr>
            <a:r>
              <a:rPr dirty="0"/>
              <a:t>"Supercomputers have become a ubiquitous instrument in many areas of science and technology. Very hard to imagine modern physics, biology or chemistry without the use of this versatile tool. The breakthroughs in the development of supercomputers expand the range of problems we can tackle. Supercomputers, as well as </a:t>
            </a:r>
            <a:r>
              <a:rPr dirty="0" err="1"/>
              <a:t>specialised</a:t>
            </a:r>
            <a:r>
              <a:rPr dirty="0"/>
              <a:t> computers will undoubtedly contribute significantly to the overall landscape of discoveries in many different disciplines in the future."</a:t>
            </a:r>
          </a:p>
          <a:p>
            <a:pPr>
              <a:defRPr sz="1900" i="1">
                <a:latin typeface="Arial"/>
                <a:ea typeface="Arial"/>
                <a:cs typeface="Arial"/>
                <a:sym typeface="Arial"/>
              </a:defRPr>
            </a:pPr>
            <a:r>
              <a:rPr dirty="0"/>
              <a:t>– Prof. Konstantin </a:t>
            </a:r>
            <a:r>
              <a:rPr dirty="0" err="1"/>
              <a:t>Novoselov</a:t>
            </a:r>
            <a:r>
              <a:rPr dirty="0"/>
              <a:t>, Nobel Laureate, National University of Singapore, Singapore– Prof. Kurt Wüthrich, Nobel Laureate, Switzerland</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6" name="Content Placeholder 2"/>
          <p:cNvSpPr txBox="1">
            <a:spLocks noGrp="1"/>
          </p:cNvSpPr>
          <p:nvPr>
            <p:ph type="body" sz="half" idx="1"/>
          </p:nvPr>
        </p:nvSpPr>
        <p:spPr>
          <a:xfrm>
            <a:off x="838199" y="2322576"/>
            <a:ext cx="6254498" cy="3858769"/>
          </a:xfrm>
          <a:prstGeom prst="rect">
            <a:avLst/>
          </a:prstGeom>
        </p:spPr>
        <p:txBody>
          <a:bodyPr/>
          <a:lstStyle/>
          <a:p>
            <a:pPr>
              <a:defRPr sz="2400">
                <a:latin typeface="Arial"/>
                <a:ea typeface="Arial"/>
                <a:cs typeface="Arial"/>
                <a:sym typeface="Arial"/>
              </a:defRPr>
            </a:pPr>
            <a:r>
              <a:t>"It’s clear that computers can do anything, as the pioneers already recognised, and it’s probably only a matter of time before they can perform any of the kinds of tasks we humans take for granted quicker than blinking. I guess this book represents a stage on this exciting and very important journey."</a:t>
            </a:r>
          </a:p>
          <a:p>
            <a:pPr>
              <a:defRPr sz="2400" i="1">
                <a:latin typeface="Arial"/>
                <a:ea typeface="Arial"/>
                <a:cs typeface="Arial"/>
                <a:sym typeface="Arial"/>
              </a:defRPr>
            </a:pPr>
            <a:r>
              <a:t>– Prof. Tim Hunt, Nobel Laureate, UK</a:t>
            </a:r>
          </a:p>
        </p:txBody>
      </p:sp>
      <p:pic>
        <p:nvPicPr>
          <p:cNvPr id="1767" name="Picture 2" descr="Picture 2"/>
          <p:cNvPicPr>
            <a:picLocks noChangeAspect="1"/>
          </p:cNvPicPr>
          <p:nvPr/>
        </p:nvPicPr>
        <p:blipFill>
          <a:blip r:embed="rId2" cstate="print"/>
          <a:srcRect l="507" r="18470"/>
          <a:stretch>
            <a:fillRect/>
          </a:stretch>
        </p:blipFill>
        <p:spPr>
          <a:xfrm>
            <a:off x="7552266" y="9"/>
            <a:ext cx="4639733" cy="6857991"/>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9" name="Picture 2" descr="Picture 2"/>
          <p:cNvPicPr>
            <a:picLocks noChangeAspect="1"/>
          </p:cNvPicPr>
          <p:nvPr/>
        </p:nvPicPr>
        <p:blipFill>
          <a:blip r:embed="rId2" cstate="print"/>
          <a:srcRect b="1334"/>
          <a:stretch>
            <a:fillRect/>
          </a:stretch>
        </p:blipFill>
        <p:spPr>
          <a:xfrm>
            <a:off x="20" y="10"/>
            <a:ext cx="4639667" cy="6857991"/>
          </a:xfrm>
          <a:prstGeom prst="rect">
            <a:avLst/>
          </a:prstGeom>
          <a:ln w="12700">
            <a:miter lim="400000"/>
          </a:ln>
        </p:spPr>
      </p:pic>
      <p:sp>
        <p:nvSpPr>
          <p:cNvPr id="1770" name="Content Placeholder 2"/>
          <p:cNvSpPr txBox="1">
            <a:spLocks noGrp="1"/>
          </p:cNvSpPr>
          <p:nvPr>
            <p:ph type="body" sz="half" idx="1"/>
          </p:nvPr>
        </p:nvSpPr>
        <p:spPr>
          <a:xfrm>
            <a:off x="5069940" y="2322576"/>
            <a:ext cx="6172201" cy="3858769"/>
          </a:xfrm>
          <a:prstGeom prst="rect">
            <a:avLst/>
          </a:prstGeom>
        </p:spPr>
        <p:txBody>
          <a:bodyPr/>
          <a:lstStyle/>
          <a:p>
            <a:pPr>
              <a:defRPr sz="2000">
                <a:latin typeface="Arial"/>
                <a:ea typeface="Arial"/>
                <a:cs typeface="Arial"/>
                <a:sym typeface="Arial"/>
              </a:defRPr>
            </a:pPr>
            <a:r>
              <a:t>"Computers have become essential tools for the pursuit of both experimental and theoretical physics, as well as synthetic chemistry, paleontology, the medical sciences, economics the social sciences and so much more. Science, being the most international of all endeavors, will be well served by this important book, which honors the golden anniversary of the creation of Montinegro’s Academy of Science."</a:t>
            </a:r>
          </a:p>
          <a:p>
            <a:pPr>
              <a:defRPr sz="2000" i="1">
                <a:latin typeface="Arial"/>
                <a:ea typeface="Arial"/>
                <a:cs typeface="Arial"/>
                <a:sym typeface="Arial"/>
              </a:defRPr>
            </a:pPr>
            <a:r>
              <a:t>– Prof. Sheldon Glashow, Nobel Laureate, Boston University and Harvard University, USA</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2" name="Content Placeholder 2"/>
          <p:cNvSpPr txBox="1">
            <a:spLocks noGrp="1"/>
          </p:cNvSpPr>
          <p:nvPr>
            <p:ph type="body" sz="half" idx="1"/>
          </p:nvPr>
        </p:nvSpPr>
        <p:spPr>
          <a:xfrm>
            <a:off x="838199" y="2322576"/>
            <a:ext cx="6254498" cy="3858769"/>
          </a:xfrm>
          <a:prstGeom prst="rect">
            <a:avLst/>
          </a:prstGeom>
        </p:spPr>
        <p:txBody>
          <a:bodyPr/>
          <a:lstStyle/>
          <a:p>
            <a:pPr>
              <a:defRPr sz="2400">
                <a:latin typeface="Arial"/>
                <a:ea typeface="Arial"/>
                <a:cs typeface="Arial"/>
                <a:sym typeface="Arial"/>
              </a:defRPr>
            </a:pPr>
            <a:r>
              <a:t>"Humankind’s continuing quests to uncover, understand, and utilize the secrets of nature have been greatly enhanced and will be further extended by the power of supercomputers."</a:t>
            </a:r>
          </a:p>
          <a:p>
            <a:pPr>
              <a:defRPr sz="2400" i="1">
                <a:latin typeface="Arial"/>
                <a:ea typeface="Arial"/>
                <a:cs typeface="Arial"/>
                <a:sym typeface="Arial"/>
              </a:defRPr>
            </a:pPr>
            <a:r>
              <a:t>– Prof. Jerome I Friedman, Nobel Laureate, USA</a:t>
            </a:r>
          </a:p>
        </p:txBody>
      </p:sp>
      <p:pic>
        <p:nvPicPr>
          <p:cNvPr id="1773" name="Picture 2" descr="Picture 2"/>
          <p:cNvPicPr>
            <a:picLocks noChangeAspect="1"/>
          </p:cNvPicPr>
          <p:nvPr/>
        </p:nvPicPr>
        <p:blipFill>
          <a:blip r:embed="rId2" cstate="print"/>
          <a:srcRect r="1" b="1460"/>
          <a:stretch>
            <a:fillRect/>
          </a:stretch>
        </p:blipFill>
        <p:spPr>
          <a:xfrm>
            <a:off x="7552266" y="10"/>
            <a:ext cx="4639734" cy="6857991"/>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5" name="Picture 2" descr="Picture 2"/>
          <p:cNvPicPr>
            <a:picLocks noChangeAspect="1"/>
          </p:cNvPicPr>
          <p:nvPr/>
        </p:nvPicPr>
        <p:blipFill>
          <a:blip r:embed="rId2" cstate="print"/>
          <a:srcRect l="16390" r="6730"/>
          <a:stretch>
            <a:fillRect/>
          </a:stretch>
        </p:blipFill>
        <p:spPr>
          <a:xfrm>
            <a:off x="20" y="9"/>
            <a:ext cx="4639713" cy="6857991"/>
          </a:xfrm>
          <a:prstGeom prst="rect">
            <a:avLst/>
          </a:prstGeom>
          <a:ln w="12700">
            <a:miter lim="400000"/>
          </a:ln>
        </p:spPr>
      </p:pic>
      <p:sp>
        <p:nvSpPr>
          <p:cNvPr id="1776" name="Content Placeholder 2"/>
          <p:cNvSpPr txBox="1">
            <a:spLocks noGrp="1"/>
          </p:cNvSpPr>
          <p:nvPr>
            <p:ph type="body" sz="half" idx="1"/>
          </p:nvPr>
        </p:nvSpPr>
        <p:spPr>
          <a:xfrm>
            <a:off x="5069940" y="2322576"/>
            <a:ext cx="6172201" cy="3858769"/>
          </a:xfrm>
          <a:prstGeom prst="rect">
            <a:avLst/>
          </a:prstGeom>
        </p:spPr>
        <p:txBody>
          <a:bodyPr/>
          <a:lstStyle/>
          <a:p>
            <a:pPr>
              <a:defRPr sz="2400">
                <a:latin typeface="Arial"/>
                <a:ea typeface="Arial"/>
                <a:cs typeface="Arial"/>
                <a:sym typeface="Arial"/>
              </a:defRPr>
            </a:pPr>
            <a:r>
              <a:t>"I wish to congratulate very warmly the Montenegrin Academy of Arts and Sciences on the occasion of its 50th Anniversary and wish the CANU a highly successful future. Science shapes the Future of Mankind."</a:t>
            </a:r>
          </a:p>
          <a:p>
            <a:pPr>
              <a:defRPr sz="2400" i="1">
                <a:latin typeface="Arial"/>
                <a:ea typeface="Arial"/>
                <a:cs typeface="Arial"/>
                <a:sym typeface="Arial"/>
              </a:defRPr>
            </a:pPr>
            <a:r>
              <a:t>– Prof. Jean-Marie Lehn, Nobel Laureate, France</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8" name="Content Placeholder 2"/>
          <p:cNvSpPr txBox="1">
            <a:spLocks noGrp="1"/>
          </p:cNvSpPr>
          <p:nvPr>
            <p:ph type="body" sz="half" idx="1"/>
          </p:nvPr>
        </p:nvSpPr>
        <p:spPr>
          <a:xfrm>
            <a:off x="838199" y="2322576"/>
            <a:ext cx="6254498" cy="3858769"/>
          </a:xfrm>
          <a:prstGeom prst="rect">
            <a:avLst/>
          </a:prstGeom>
        </p:spPr>
        <p:txBody>
          <a:bodyPr/>
          <a:lstStyle/>
          <a:p>
            <a:pPr>
              <a:defRPr sz="2400">
                <a:latin typeface="Arial"/>
                <a:ea typeface="Arial"/>
                <a:cs typeface="Arial"/>
                <a:sym typeface="Arial"/>
              </a:defRPr>
            </a:pPr>
            <a:r>
              <a:t>"Aim high, stay grounded! These four crisp words of wisdom accompany the best wishes for the 50th anniversary of the Montenegrin Academy of Sciences and Arts."</a:t>
            </a:r>
          </a:p>
          <a:p>
            <a:pPr>
              <a:defRPr sz="2400" i="1">
                <a:latin typeface="Arial"/>
                <a:ea typeface="Arial"/>
                <a:cs typeface="Arial"/>
                <a:sym typeface="Arial"/>
              </a:defRPr>
            </a:pPr>
            <a:r>
              <a:t>– Prof. Stefan Hell, Nobel Laureate, Germany</a:t>
            </a:r>
          </a:p>
        </p:txBody>
      </p:sp>
      <p:pic>
        <p:nvPicPr>
          <p:cNvPr id="1779" name="Picture 2" descr="Picture 2"/>
          <p:cNvPicPr>
            <a:picLocks noChangeAspect="1"/>
          </p:cNvPicPr>
          <p:nvPr/>
        </p:nvPicPr>
        <p:blipFill>
          <a:blip r:embed="rId2" cstate="print"/>
          <a:srcRect r="4976"/>
          <a:stretch>
            <a:fillRect/>
          </a:stretch>
        </p:blipFill>
        <p:spPr>
          <a:xfrm>
            <a:off x="7552266" y="10"/>
            <a:ext cx="4639733" cy="6857922"/>
          </a:xfrm>
          <a:prstGeom prst="rect">
            <a:avLst/>
          </a:pr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 name="V. Milutinovic, University of Indiana, Bloomington, USA…"/>
          <p:cNvSpPr txBox="1">
            <a:spLocks noGrp="1"/>
          </p:cNvSpPr>
          <p:nvPr>
            <p:ph type="body" sz="quarter" idx="4294967295"/>
          </p:nvPr>
        </p:nvSpPr>
        <p:spPr>
          <a:xfrm>
            <a:off x="317500" y="3200400"/>
            <a:ext cx="8610600" cy="1036638"/>
          </a:xfrm>
          <a:prstGeom prst="rect">
            <a:avLst/>
          </a:prstGeom>
        </p:spPr>
        <p:txBody>
          <a:bodyPr lIns="45718" tIns="45718" rIns="45718" bIns="45718"/>
          <a:lstStyle/>
          <a:p>
            <a:pPr marL="0" indent="0" algn="ctr" defTabSz="365758">
              <a:spcBef>
                <a:spcPts val="200"/>
              </a:spcBef>
              <a:buSzTx/>
              <a:buNone/>
              <a:defRPr sz="700" b="1">
                <a:solidFill>
                  <a:srgbClr val="FEFAC9"/>
                </a:solidFill>
                <a:latin typeface="Constantia"/>
                <a:ea typeface="Constantia"/>
                <a:cs typeface="Constantia"/>
                <a:sym typeface="Constantia"/>
              </a:defRPr>
            </a:pPr>
            <a:r>
              <a:t>V. Milutinovic, </a:t>
            </a:r>
            <a:r>
              <a:rPr sz="500" b="0"/>
              <a:t>University of Indiana, Bloomington, USA</a:t>
            </a:r>
            <a:endParaRPr sz="400"/>
          </a:p>
          <a:p>
            <a:pPr marL="0" indent="0" algn="ctr" defTabSz="365758">
              <a:spcBef>
                <a:spcPts val="200"/>
              </a:spcBef>
              <a:buSzTx/>
              <a:buNone/>
              <a:defRPr sz="500">
                <a:solidFill>
                  <a:srgbClr val="FEFAC9"/>
                </a:solidFill>
                <a:latin typeface="Constantia"/>
                <a:ea typeface="Constantia"/>
                <a:cs typeface="Constantia"/>
                <a:sym typeface="Constantia"/>
              </a:defRPr>
            </a:pPr>
            <a:endParaRPr/>
          </a:p>
          <a:p>
            <a:pPr marL="0" indent="0" algn="ctr" defTabSz="365758">
              <a:spcBef>
                <a:spcPts val="200"/>
              </a:spcBef>
              <a:buSzTx/>
              <a:buNone/>
              <a:defRPr sz="500">
                <a:solidFill>
                  <a:srgbClr val="FEFAC9"/>
                </a:solidFill>
                <a:latin typeface="Constantia"/>
                <a:ea typeface="Constantia"/>
                <a:cs typeface="Constantia"/>
                <a:sym typeface="Constantia"/>
              </a:defRPr>
            </a:pPr>
            <a:endParaRPr/>
          </a:p>
          <a:p>
            <a:pPr marL="0" indent="0" algn="ctr" defTabSz="365758">
              <a:spcBef>
                <a:spcPts val="200"/>
              </a:spcBef>
              <a:buSzTx/>
              <a:buNone/>
              <a:defRPr sz="500">
                <a:solidFill>
                  <a:srgbClr val="FEFAC9"/>
                </a:solidFill>
                <a:latin typeface="Constantia"/>
                <a:ea typeface="Constantia"/>
                <a:cs typeface="Constantia"/>
                <a:sym typeface="Constantia"/>
              </a:defRPr>
            </a:pPr>
            <a:endParaRPr/>
          </a:p>
          <a:p>
            <a:pPr marL="0" indent="0" algn="ctr" defTabSz="365758">
              <a:spcBef>
                <a:spcPts val="200"/>
              </a:spcBef>
              <a:buSzTx/>
              <a:buNone/>
              <a:defRPr sz="400" b="1">
                <a:solidFill>
                  <a:srgbClr val="FEFAC9"/>
                </a:solidFill>
                <a:latin typeface="Constantia"/>
                <a:ea typeface="Constantia"/>
                <a:cs typeface="Constantia"/>
                <a:sym typeface="Constantia"/>
              </a:defRPr>
            </a:pPr>
            <a:r>
              <a:t>Acknowledgements: O. Mencer, </a:t>
            </a:r>
            <a:r>
              <a:rPr b="0"/>
              <a:t>Imperial College, London, GBR, </a:t>
            </a:r>
            <a:r>
              <a:t>M.J. Flynn, </a:t>
            </a:r>
            <a:r>
              <a:rPr b="0"/>
              <a:t>Stanford University, Palo Alto, USA,</a:t>
            </a:r>
          </a:p>
          <a:p>
            <a:pPr marL="0" indent="0" algn="ctr" defTabSz="365758">
              <a:spcBef>
                <a:spcPts val="200"/>
              </a:spcBef>
              <a:buSzTx/>
              <a:buNone/>
              <a:defRPr sz="400">
                <a:solidFill>
                  <a:srgbClr val="FEFAC9"/>
                </a:solidFill>
                <a:latin typeface="Constantia"/>
                <a:ea typeface="Constantia"/>
                <a:cs typeface="Constantia"/>
                <a:sym typeface="Constantia"/>
              </a:defRPr>
            </a:pPr>
            <a:r>
              <a:t>M. Kotlar, School of Electrical Engineering, University of Belgrade, SRB</a:t>
            </a:r>
          </a:p>
        </p:txBody>
      </p:sp>
      <p:pic>
        <p:nvPicPr>
          <p:cNvPr id="1782" name="image.png" descr="image.png"/>
          <p:cNvPicPr>
            <a:picLocks noChangeAspect="1"/>
          </p:cNvPicPr>
          <p:nvPr/>
        </p:nvPicPr>
        <p:blipFill>
          <a:blip r:embed="rId2" cstate="print"/>
          <a:stretch>
            <a:fillRect/>
          </a:stretch>
        </p:blipFill>
        <p:spPr>
          <a:xfrm>
            <a:off x="304800" y="152400"/>
            <a:ext cx="8686800" cy="2984500"/>
          </a:xfrm>
          <a:prstGeom prst="rect">
            <a:avLst/>
          </a:prstGeom>
          <a:ln w="12700">
            <a:miter lim="400000"/>
          </a:ln>
        </p:spPr>
      </p:pic>
      <p:pic>
        <p:nvPicPr>
          <p:cNvPr id="1784" name="image.png" descr="image.png"/>
          <p:cNvPicPr>
            <a:picLocks noChangeAspect="1"/>
          </p:cNvPicPr>
          <p:nvPr/>
        </p:nvPicPr>
        <p:blipFill>
          <a:blip r:embed="rId3" cstate="print"/>
          <a:stretch>
            <a:fillRect/>
          </a:stretch>
        </p:blipFill>
        <p:spPr>
          <a:xfrm>
            <a:off x="353557" y="3963985"/>
            <a:ext cx="3651253" cy="2114552"/>
          </a:xfrm>
          <a:prstGeom prst="rect">
            <a:avLst/>
          </a:prstGeom>
          <a:ln w="12700">
            <a:miter lim="400000"/>
          </a:ln>
        </p:spPr>
      </p:pic>
      <p:pic>
        <p:nvPicPr>
          <p:cNvPr id="1785" name="image.png" descr="image.png"/>
          <p:cNvPicPr>
            <a:picLocks noChangeAspect="1"/>
          </p:cNvPicPr>
          <p:nvPr/>
        </p:nvPicPr>
        <p:blipFill>
          <a:blip r:embed="rId4" cstate="print"/>
          <a:stretch>
            <a:fillRect/>
          </a:stretch>
        </p:blipFill>
        <p:spPr>
          <a:xfrm>
            <a:off x="4119788" y="3963985"/>
            <a:ext cx="4648203" cy="2124077"/>
          </a:xfrm>
          <a:prstGeom prst="rect">
            <a:avLst/>
          </a:prstGeom>
          <a:ln w="12700">
            <a:miter lim="400000"/>
          </a:ln>
        </p:spPr>
      </p:pic>
      <p:sp>
        <p:nvSpPr>
          <p:cNvPr id="7" name="Slide Number Placeholder 5">
            <a:extLst>
              <a:ext uri="{FF2B5EF4-FFF2-40B4-BE49-F238E27FC236}">
                <a16:creationId xmlns:a16="http://schemas.microsoft.com/office/drawing/2014/main" id="{3DC77965-ABDA-4DF3-8670-AE872CFA2F69}"/>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27</a:t>
            </a:fld>
            <a:endParaRPr lang="sr-Latn-RS"/>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7" name="image.png" descr="image.png"/>
          <p:cNvPicPr>
            <a:picLocks noChangeAspect="1"/>
          </p:cNvPicPr>
          <p:nvPr/>
        </p:nvPicPr>
        <p:blipFill>
          <a:blip r:embed="rId2" cstate="print"/>
          <a:stretch>
            <a:fillRect/>
          </a:stretch>
        </p:blipFill>
        <p:spPr>
          <a:xfrm>
            <a:off x="457200" y="76200"/>
            <a:ext cx="8229600" cy="1054100"/>
          </a:xfrm>
          <a:prstGeom prst="rect">
            <a:avLst/>
          </a:prstGeom>
          <a:ln w="12700">
            <a:miter lim="400000"/>
          </a:ln>
        </p:spPr>
      </p:pic>
      <p:sp>
        <p:nvSpPr>
          <p:cNvPr id="1788" name="A. Richard Feynman:   Impact of logic/arithmetic and memory/IO   Compiler-generated execution graph…"/>
          <p:cNvSpPr txBox="1">
            <a:spLocks noGrp="1"/>
          </p:cNvSpPr>
          <p:nvPr>
            <p:ph type="body" idx="4294967295"/>
          </p:nvPr>
        </p:nvSpPr>
        <p:spPr>
          <a:xfrm>
            <a:off x="457200" y="1905000"/>
            <a:ext cx="8686800" cy="4178300"/>
          </a:xfrm>
          <a:prstGeom prst="rect">
            <a:avLst/>
          </a:prstGeom>
        </p:spPr>
        <p:txBody>
          <a:bodyPr lIns="0" tIns="0" rIns="0" bIns="0" anchor="ctr"/>
          <a:lstStyle/>
          <a:p>
            <a:pPr marL="334914" indent="-380111" defTabSz="667512">
              <a:spcBef>
                <a:spcPts val="400"/>
              </a:spcBef>
              <a:buSzTx/>
              <a:buNone/>
              <a:defRPr sz="1700">
                <a:solidFill>
                  <a:srgbClr val="FFFF00"/>
                </a:solidFill>
                <a:latin typeface="Constantia"/>
                <a:ea typeface="Constantia"/>
                <a:cs typeface="Constantia"/>
                <a:sym typeface="Constantia"/>
              </a:defRPr>
            </a:pPr>
            <a:r>
              <a:rPr dirty="0"/>
              <a:t> A. Richard Feynman:</a:t>
            </a:r>
            <a:br>
              <a:rPr dirty="0"/>
            </a:br>
            <a:r>
              <a:rPr dirty="0">
                <a:solidFill>
                  <a:srgbClr val="FFFFFF"/>
                </a:solidFill>
              </a:rPr>
              <a:t>  Impact of logic/arithmetic and memory/IO</a:t>
            </a:r>
            <a:br>
              <a:rPr dirty="0">
                <a:solidFill>
                  <a:srgbClr val="FFFFFF"/>
                </a:solidFill>
              </a:rPr>
            </a:br>
            <a:r>
              <a:rPr dirty="0">
                <a:solidFill>
                  <a:srgbClr val="FFFFFF"/>
                </a:solidFill>
              </a:rPr>
              <a:t> </a:t>
            </a:r>
            <a:r>
              <a:rPr dirty="0">
                <a:solidFill>
                  <a:srgbClr val="C00000"/>
                </a:solidFill>
              </a:rPr>
              <a:t> Compiler-generated execution graph</a:t>
            </a:r>
          </a:p>
          <a:p>
            <a:pPr marL="199324" indent="-244521" defTabSz="667512">
              <a:spcBef>
                <a:spcPts val="400"/>
              </a:spcBef>
              <a:buSzPct val="85000"/>
              <a:buFontTx/>
              <a:buAutoNum type="alphaUcPeriod" startAt="2"/>
              <a:defRPr sz="1700">
                <a:solidFill>
                  <a:srgbClr val="FFFF00"/>
                </a:solidFill>
                <a:latin typeface="Constantia"/>
                <a:ea typeface="Constantia"/>
                <a:cs typeface="Constantia"/>
                <a:sym typeface="Constantia"/>
              </a:defRPr>
            </a:pPr>
            <a:r>
              <a:rPr dirty="0"/>
              <a:t>Ilya Prigogine:</a:t>
            </a:r>
            <a:br>
              <a:rPr dirty="0"/>
            </a:br>
            <a:r>
              <a:rPr dirty="0">
                <a:solidFill>
                  <a:srgbClr val="FFFFFF"/>
                </a:solidFill>
              </a:rPr>
              <a:t> Impact of energy, entropy, order, and optimization</a:t>
            </a:r>
            <a:br>
              <a:rPr dirty="0">
                <a:solidFill>
                  <a:srgbClr val="FFFFFF"/>
                </a:solidFill>
              </a:rPr>
            </a:br>
            <a:r>
              <a:rPr dirty="0">
                <a:solidFill>
                  <a:srgbClr val="FFFFFF"/>
                </a:solidFill>
              </a:rPr>
              <a:t> </a:t>
            </a:r>
            <a:r>
              <a:rPr dirty="0">
                <a:solidFill>
                  <a:srgbClr val="C00000"/>
                </a:solidFill>
              </a:rPr>
              <a:t>Compiler-generated data separation</a:t>
            </a:r>
          </a:p>
          <a:p>
            <a:pPr marL="199324" indent="-244521" defTabSz="667512">
              <a:spcBef>
                <a:spcPts val="400"/>
              </a:spcBef>
              <a:buSzPct val="85000"/>
              <a:buFontTx/>
              <a:buAutoNum type="alphaUcPeriod" startAt="2"/>
              <a:defRPr sz="1700">
                <a:solidFill>
                  <a:srgbClr val="FFFF00"/>
                </a:solidFill>
                <a:latin typeface="Constantia"/>
                <a:ea typeface="Constantia"/>
                <a:cs typeface="Constantia"/>
                <a:sym typeface="Constantia"/>
              </a:defRPr>
            </a:pPr>
            <a:r>
              <a:rPr dirty="0"/>
              <a:t>Daniel Kahneman:</a:t>
            </a:r>
            <a:br>
              <a:rPr dirty="0"/>
            </a:br>
            <a:r>
              <a:rPr dirty="0">
                <a:solidFill>
                  <a:srgbClr val="FFFFFF"/>
                </a:solidFill>
              </a:rPr>
              <a:t> Impact of approximate computing on precision</a:t>
            </a:r>
            <a:r>
              <a:rPr dirty="0">
                <a:solidFill>
                  <a:srgbClr val="C00000"/>
                </a:solidFill>
              </a:rPr>
              <a:t> </a:t>
            </a:r>
            <a:br>
              <a:rPr dirty="0">
                <a:solidFill>
                  <a:srgbClr val="C00000"/>
                </a:solidFill>
              </a:rPr>
            </a:br>
            <a:r>
              <a:rPr dirty="0">
                <a:solidFill>
                  <a:srgbClr val="C00000"/>
                </a:solidFill>
              </a:rPr>
              <a:t> Compiler-controlled </a:t>
            </a:r>
            <a:r>
              <a:rPr dirty="0" err="1">
                <a:solidFill>
                  <a:srgbClr val="C00000"/>
                </a:solidFill>
              </a:rPr>
              <a:t>approx</a:t>
            </a:r>
            <a:r>
              <a:rPr dirty="0">
                <a:solidFill>
                  <a:srgbClr val="C00000"/>
                </a:solidFill>
              </a:rPr>
              <a:t> computing</a:t>
            </a:r>
          </a:p>
          <a:p>
            <a:pPr marL="199324" indent="-244521" defTabSz="667512">
              <a:spcBef>
                <a:spcPts val="400"/>
              </a:spcBef>
              <a:buSzPct val="85000"/>
              <a:buFontTx/>
              <a:buAutoNum type="alphaUcPeriod" startAt="2"/>
              <a:defRPr sz="1700">
                <a:solidFill>
                  <a:srgbClr val="FFFF00"/>
                </a:solidFill>
                <a:latin typeface="Constantia"/>
                <a:ea typeface="Constantia"/>
                <a:cs typeface="Constantia"/>
                <a:sym typeface="Constantia"/>
              </a:defRPr>
            </a:pPr>
            <a:r>
              <a:rPr lang="en-US" dirty="0"/>
              <a:t>Tim Hunt</a:t>
            </a:r>
            <a:r>
              <a:rPr dirty="0"/>
              <a:t>:</a:t>
            </a:r>
            <a:br>
              <a:rPr dirty="0"/>
            </a:br>
            <a:r>
              <a:rPr dirty="0">
                <a:solidFill>
                  <a:srgbClr val="FFFFFF"/>
                </a:solidFill>
              </a:rPr>
              <a:t> Impact of system latency on precision</a:t>
            </a:r>
            <a:r>
              <a:rPr dirty="0">
                <a:solidFill>
                  <a:srgbClr val="C00000"/>
                </a:solidFill>
              </a:rPr>
              <a:t> </a:t>
            </a:r>
            <a:br>
              <a:rPr dirty="0">
                <a:solidFill>
                  <a:srgbClr val="C00000"/>
                </a:solidFill>
              </a:rPr>
            </a:br>
            <a:r>
              <a:rPr dirty="0">
                <a:solidFill>
                  <a:srgbClr val="C00000"/>
                </a:solidFill>
              </a:rPr>
              <a:t> Compiler-controlled system latency</a:t>
            </a:r>
          </a:p>
        </p:txBody>
      </p:sp>
      <p:sp>
        <p:nvSpPr>
          <p:cNvPr id="5" name="Slide Number Placeholder 5">
            <a:extLst>
              <a:ext uri="{FF2B5EF4-FFF2-40B4-BE49-F238E27FC236}">
                <a16:creationId xmlns:a16="http://schemas.microsoft.com/office/drawing/2014/main" id="{A8C582A5-4AF9-43F3-A129-991DFB7AE8F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28</a:t>
            </a:fld>
            <a:endParaRPr lang="sr-Latn-RS"/>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1" name="image.png" descr="image.png"/>
          <p:cNvPicPr>
            <a:picLocks noChangeAspect="1"/>
          </p:cNvPicPr>
          <p:nvPr/>
        </p:nvPicPr>
        <p:blipFill>
          <a:blip r:embed="rId2" cstate="print"/>
          <a:stretch>
            <a:fillRect/>
          </a:stretch>
        </p:blipFill>
        <p:spPr>
          <a:xfrm>
            <a:off x="457200" y="-152400"/>
            <a:ext cx="8229600" cy="1066800"/>
          </a:xfrm>
          <a:prstGeom prst="rect">
            <a:avLst/>
          </a:prstGeom>
          <a:ln w="12700">
            <a:miter lim="400000"/>
          </a:ln>
        </p:spPr>
      </p:pic>
      <p:sp>
        <p:nvSpPr>
          <p:cNvPr id="1792" name="A. Whenever the Technology changes,      the Fundamental Paradigm of Computer Architecture      has to change, too.…"/>
          <p:cNvSpPr txBox="1">
            <a:spLocks noGrp="1"/>
          </p:cNvSpPr>
          <p:nvPr>
            <p:ph type="body" idx="4294967295"/>
          </p:nvPr>
        </p:nvSpPr>
        <p:spPr>
          <a:xfrm>
            <a:off x="457200" y="1371600"/>
            <a:ext cx="8686800" cy="4711700"/>
          </a:xfrm>
          <a:prstGeom prst="rect">
            <a:avLst/>
          </a:prstGeom>
        </p:spPr>
        <p:txBody>
          <a:bodyPr lIns="0" tIns="0" rIns="0" bIns="0" anchor="ctr"/>
          <a:lstStyle/>
          <a:p>
            <a:pPr marL="376203" indent="-426972" defTabSz="749808">
              <a:spcBef>
                <a:spcPts val="400"/>
              </a:spcBef>
              <a:buSzTx/>
              <a:buNone/>
              <a:defRPr sz="1900">
                <a:solidFill>
                  <a:srgbClr val="FFFFFF"/>
                </a:solidFill>
                <a:latin typeface="Constantia"/>
                <a:ea typeface="Constantia"/>
                <a:cs typeface="Constantia"/>
                <a:sym typeface="Constantia"/>
              </a:defRPr>
            </a:pPr>
            <a:r>
              <a:t>   A. Whenever the </a:t>
            </a:r>
            <a:r>
              <a:rPr>
                <a:solidFill>
                  <a:srgbClr val="C00000"/>
                </a:solidFill>
              </a:rPr>
              <a:t>Technology</a:t>
            </a:r>
            <a:r>
              <a:t> changes,</a:t>
            </a:r>
            <a:br/>
            <a:r>
              <a:t>     the Fundamental Paradigm of Computer Architecture</a:t>
            </a:r>
            <a:br/>
            <a:r>
              <a:t>     has to change, too. </a:t>
            </a:r>
          </a:p>
          <a:p>
            <a:pPr marL="376203" indent="-426972" defTabSz="749808">
              <a:spcBef>
                <a:spcPts val="400"/>
              </a:spcBef>
              <a:buSzTx/>
              <a:buNone/>
              <a:defRPr sz="1900">
                <a:solidFill>
                  <a:srgbClr val="FFFF00"/>
                </a:solidFill>
                <a:latin typeface="Constantia"/>
                <a:ea typeface="Constantia"/>
                <a:cs typeface="Constantia"/>
                <a:sym typeface="Constantia"/>
              </a:defRPr>
            </a:pPr>
            <a:r>
              <a:t>				aSoG (not: FPGA)</a:t>
            </a:r>
          </a:p>
          <a:p>
            <a:pPr marL="376203" indent="-426972" defTabSz="749808">
              <a:spcBef>
                <a:spcPts val="400"/>
              </a:spcBef>
              <a:buSzTx/>
              <a:buNone/>
              <a:defRPr sz="1900">
                <a:solidFill>
                  <a:srgbClr val="FFFFFF"/>
                </a:solidFill>
                <a:latin typeface="Constantia"/>
                <a:ea typeface="Constantia"/>
                <a:cs typeface="Constantia"/>
                <a:sym typeface="Constantia"/>
              </a:defRPr>
            </a:pPr>
            <a:r>
              <a:t>	B.  If several paradigms are available,</a:t>
            </a:r>
            <a:br/>
            <a:r>
              <a:t>     the most suitable paradigm for adoption</a:t>
            </a:r>
            <a:br/>
            <a:r>
              <a:t>     is the one most effective for modern </a:t>
            </a:r>
            <a:r>
              <a:rPr>
                <a:solidFill>
                  <a:srgbClr val="C00000"/>
                </a:solidFill>
              </a:rPr>
              <a:t>Applications</a:t>
            </a:r>
            <a:r>
              <a:t>.</a:t>
            </a:r>
          </a:p>
          <a:p>
            <a:pPr marL="376203" indent="-426972" defTabSz="749808">
              <a:spcBef>
                <a:spcPts val="400"/>
              </a:spcBef>
              <a:buSzTx/>
              <a:buNone/>
              <a:defRPr sz="1900">
                <a:solidFill>
                  <a:srgbClr val="FFFF00"/>
                </a:solidFill>
                <a:latin typeface="Constantia"/>
                <a:ea typeface="Constantia"/>
                <a:cs typeface="Constantia"/>
                <a:sym typeface="Constantia"/>
              </a:defRPr>
            </a:pPr>
            <a:r>
              <a:t>				BrontoData (not: ExaBigData)</a:t>
            </a:r>
          </a:p>
          <a:p>
            <a:pPr marL="376203" indent="-426972" defTabSz="749808">
              <a:spcBef>
                <a:spcPts val="400"/>
              </a:spcBef>
              <a:buSzTx/>
              <a:buNone/>
              <a:defRPr sz="1900">
                <a:solidFill>
                  <a:srgbClr val="FFFFFF"/>
                </a:solidFill>
                <a:latin typeface="Constantia"/>
                <a:ea typeface="Constantia"/>
                <a:cs typeface="Constantia"/>
                <a:sym typeface="Constantia"/>
              </a:defRPr>
            </a:pPr>
            <a:endParaRPr/>
          </a:p>
          <a:p>
            <a:pPr marL="376203" indent="-426972" defTabSz="749808">
              <a:spcBef>
                <a:spcPts val="400"/>
              </a:spcBef>
              <a:buSzTx/>
              <a:buNone/>
              <a:defRPr sz="1900">
                <a:solidFill>
                  <a:srgbClr val="FFFFFF"/>
                </a:solidFill>
                <a:latin typeface="Constantia"/>
                <a:ea typeface="Constantia"/>
                <a:cs typeface="Constantia"/>
                <a:sym typeface="Constantia"/>
              </a:defRPr>
            </a:pPr>
            <a:r>
              <a:t>  Is the von Neumann Paradigm still the most effective one?</a:t>
            </a:r>
          </a:p>
          <a:p>
            <a:pPr marL="376203" indent="-426972" defTabSz="749808">
              <a:spcBef>
                <a:spcPts val="400"/>
              </a:spcBef>
              <a:buSzTx/>
              <a:buNone/>
              <a:defRPr sz="1900">
                <a:solidFill>
                  <a:srgbClr val="FFFFFF"/>
                </a:solidFill>
                <a:latin typeface="Constantia"/>
                <a:ea typeface="Constantia"/>
                <a:cs typeface="Constantia"/>
                <a:sym typeface="Constantia"/>
              </a:defRPr>
            </a:pPr>
            <a:endParaRPr/>
          </a:p>
          <a:p>
            <a:pPr marL="376203" indent="-426972" defTabSz="749808">
              <a:spcBef>
                <a:spcPts val="400"/>
              </a:spcBef>
              <a:buSzTx/>
              <a:buNone/>
              <a:defRPr sz="1900">
                <a:solidFill>
                  <a:srgbClr val="FFFFFF"/>
                </a:solidFill>
                <a:latin typeface="Constantia"/>
                <a:ea typeface="Constantia"/>
                <a:cs typeface="Constantia"/>
                <a:sym typeface="Constantia"/>
              </a:defRPr>
            </a:pPr>
            <a:r>
              <a:t>   A. MultiCores?</a:t>
            </a:r>
          </a:p>
          <a:p>
            <a:pPr marL="376203" indent="-426972" defTabSz="749808">
              <a:spcBef>
                <a:spcPts val="400"/>
              </a:spcBef>
              <a:buSzTx/>
              <a:buNone/>
              <a:defRPr sz="1900">
                <a:solidFill>
                  <a:srgbClr val="FFFFFF"/>
                </a:solidFill>
                <a:latin typeface="Constantia"/>
                <a:ea typeface="Constantia"/>
                <a:cs typeface="Constantia"/>
                <a:sym typeface="Constantia"/>
              </a:defRPr>
            </a:pPr>
            <a:r>
              <a:t>   B. ManyCores?</a:t>
            </a:r>
          </a:p>
        </p:txBody>
      </p:sp>
      <p:sp>
        <p:nvSpPr>
          <p:cNvPr id="5" name="Slide Number Placeholder 5">
            <a:extLst>
              <a:ext uri="{FF2B5EF4-FFF2-40B4-BE49-F238E27FC236}">
                <a16:creationId xmlns:a16="http://schemas.microsoft.com/office/drawing/2014/main" id="{18CB88DC-0AEA-4A0C-A2E3-7BE88A9251F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29</a:t>
            </a:fld>
            <a:endParaRPr lang="sr-Latn-R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792">
                                            <p:bg/>
                                          </p:spTgt>
                                        </p:tgtEl>
                                        <p:attrNameLst>
                                          <p:attrName>style.visibility</p:attrName>
                                        </p:attrNameLst>
                                      </p:cBhvr>
                                      <p:to>
                                        <p:strVal val="visible"/>
                                      </p:to>
                                    </p:set>
                                    <p:animEffect transition="in" filter="fade">
                                      <p:cBhvr>
                                        <p:cTn id="7" dur="500"/>
                                        <p:tgtEl>
                                          <p:spTgt spid="1792">
                                            <p:bg/>
                                          </p:spTgt>
                                        </p:tgtEl>
                                      </p:cBhvr>
                                    </p:animEffect>
                                  </p:childTnLst>
                                </p:cTn>
                              </p:par>
                              <p:par>
                                <p:cTn id="8" presetID="10" presetClass="entr" presetSubtype="0" fill="hold" grpId="1" nodeType="withEffect">
                                  <p:stCondLst>
                                    <p:cond delay="0"/>
                                  </p:stCondLst>
                                  <p:iterate>
                                    <p:tmAbs val="0"/>
                                  </p:iterate>
                                  <p:childTnLst>
                                    <p:set>
                                      <p:cBhvr>
                                        <p:cTn id="9" fill="hold"/>
                                        <p:tgtEl>
                                          <p:spTgt spid="1792">
                                            <p:txEl>
                                              <p:pRg st="0" end="0"/>
                                            </p:txEl>
                                          </p:spTgt>
                                        </p:tgtEl>
                                        <p:attrNameLst>
                                          <p:attrName>style.visibility</p:attrName>
                                        </p:attrNameLst>
                                      </p:cBhvr>
                                      <p:to>
                                        <p:strVal val="visible"/>
                                      </p:to>
                                    </p:set>
                                    <p:animEffect transition="in" filter="fade">
                                      <p:cBhvr>
                                        <p:cTn id="10" dur="500"/>
                                        <p:tgtEl>
                                          <p:spTgt spid="1792">
                                            <p:txEl>
                                              <p:pRg st="0" end="0"/>
                                            </p:txEl>
                                          </p:spTgt>
                                        </p:tgtEl>
                                      </p:cBhvr>
                                    </p:animEffect>
                                  </p:childTnLst>
                                </p:cTn>
                              </p:par>
                            </p:childTnLst>
                          </p:cTn>
                        </p:par>
                        <p:par>
                          <p:cTn id="11" fill="hold">
                            <p:stCondLst>
                              <p:cond delay="500"/>
                            </p:stCondLst>
                            <p:childTnLst>
                              <p:par>
                                <p:cTn id="12" presetID="10" presetClass="entr" fill="hold" grpId="1" nodeType="afterEffect">
                                  <p:stCondLst>
                                    <p:cond delay="0"/>
                                  </p:stCondLst>
                                  <p:iterate>
                                    <p:tmAbs val="0"/>
                                  </p:iterate>
                                  <p:childTnLst>
                                    <p:set>
                                      <p:cBhvr>
                                        <p:cTn id="13" fill="hold"/>
                                        <p:tgtEl>
                                          <p:spTgt spid="1792">
                                            <p:txEl>
                                              <p:pRg st="1" end="1"/>
                                            </p:txEl>
                                          </p:spTgt>
                                        </p:tgtEl>
                                        <p:attrNameLst>
                                          <p:attrName>style.visibility</p:attrName>
                                        </p:attrNameLst>
                                      </p:cBhvr>
                                      <p:to>
                                        <p:strVal val="visible"/>
                                      </p:to>
                                    </p:set>
                                    <p:animEffect transition="in" filter="fade">
                                      <p:cBhvr>
                                        <p:cTn id="14" dur="500"/>
                                        <p:tgtEl>
                                          <p:spTgt spid="1792">
                                            <p:txEl>
                                              <p:pRg st="1" end="1"/>
                                            </p:txEl>
                                          </p:spTgt>
                                        </p:tgtEl>
                                      </p:cBhvr>
                                    </p:animEffect>
                                  </p:childTnLst>
                                </p:cTn>
                              </p:par>
                            </p:childTnLst>
                          </p:cTn>
                        </p:par>
                        <p:par>
                          <p:cTn id="15" fill="hold">
                            <p:stCondLst>
                              <p:cond delay="1000"/>
                            </p:stCondLst>
                            <p:childTnLst>
                              <p:par>
                                <p:cTn id="16" presetID="10" presetClass="entr" fill="hold" grpId="1" nodeType="afterEffect">
                                  <p:stCondLst>
                                    <p:cond delay="0"/>
                                  </p:stCondLst>
                                  <p:iterate>
                                    <p:tmAbs val="0"/>
                                  </p:iterate>
                                  <p:childTnLst>
                                    <p:set>
                                      <p:cBhvr>
                                        <p:cTn id="17" fill="hold"/>
                                        <p:tgtEl>
                                          <p:spTgt spid="1792">
                                            <p:txEl>
                                              <p:pRg st="2" end="2"/>
                                            </p:txEl>
                                          </p:spTgt>
                                        </p:tgtEl>
                                        <p:attrNameLst>
                                          <p:attrName>style.visibility</p:attrName>
                                        </p:attrNameLst>
                                      </p:cBhvr>
                                      <p:to>
                                        <p:strVal val="visible"/>
                                      </p:to>
                                    </p:set>
                                    <p:animEffect transition="in" filter="fade">
                                      <p:cBhvr>
                                        <p:cTn id="18" dur="500"/>
                                        <p:tgtEl>
                                          <p:spTgt spid="179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fill="hold" grpId="1" nodeType="clickEffect">
                                  <p:stCondLst>
                                    <p:cond delay="0"/>
                                  </p:stCondLst>
                                  <p:iterate>
                                    <p:tmAbs val="0"/>
                                  </p:iterate>
                                  <p:childTnLst>
                                    <p:set>
                                      <p:cBhvr>
                                        <p:cTn id="22" fill="hold"/>
                                        <p:tgtEl>
                                          <p:spTgt spid="1792">
                                            <p:txEl>
                                              <p:pRg st="3" end="3"/>
                                            </p:txEl>
                                          </p:spTgt>
                                        </p:tgtEl>
                                        <p:attrNameLst>
                                          <p:attrName>style.visibility</p:attrName>
                                        </p:attrNameLst>
                                      </p:cBhvr>
                                      <p:to>
                                        <p:strVal val="visible"/>
                                      </p:to>
                                    </p:set>
                                    <p:animEffect transition="in" filter="fade">
                                      <p:cBhvr>
                                        <p:cTn id="23" dur="500"/>
                                        <p:tgtEl>
                                          <p:spTgt spid="179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fill="hold" grpId="1" nodeType="clickEffect">
                                  <p:stCondLst>
                                    <p:cond delay="0"/>
                                  </p:stCondLst>
                                  <p:iterate>
                                    <p:tmAbs val="0"/>
                                  </p:iterate>
                                  <p:childTnLst>
                                    <p:set>
                                      <p:cBhvr>
                                        <p:cTn id="27" fill="hold"/>
                                        <p:tgtEl>
                                          <p:spTgt spid="1792">
                                            <p:txEl>
                                              <p:pRg st="4" end="4"/>
                                            </p:txEl>
                                          </p:spTgt>
                                        </p:tgtEl>
                                        <p:attrNameLst>
                                          <p:attrName>style.visibility</p:attrName>
                                        </p:attrNameLst>
                                      </p:cBhvr>
                                      <p:to>
                                        <p:strVal val="visible"/>
                                      </p:to>
                                    </p:set>
                                    <p:animEffect transition="in" filter="fade">
                                      <p:cBhvr>
                                        <p:cTn id="28" dur="500"/>
                                        <p:tgtEl>
                                          <p:spTgt spid="1792">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fill="hold" grpId="1" nodeType="clickEffect">
                                  <p:stCondLst>
                                    <p:cond delay="0"/>
                                  </p:stCondLst>
                                  <p:iterate>
                                    <p:tmAbs val="0"/>
                                  </p:iterate>
                                  <p:childTnLst>
                                    <p:set>
                                      <p:cBhvr>
                                        <p:cTn id="32" fill="hold"/>
                                        <p:tgtEl>
                                          <p:spTgt spid="1792">
                                            <p:txEl>
                                              <p:pRg st="5" end="5"/>
                                            </p:txEl>
                                          </p:spTgt>
                                        </p:tgtEl>
                                        <p:attrNameLst>
                                          <p:attrName>style.visibility</p:attrName>
                                        </p:attrNameLst>
                                      </p:cBhvr>
                                      <p:to>
                                        <p:strVal val="visible"/>
                                      </p:to>
                                    </p:set>
                                    <p:animEffect transition="in" filter="fade">
                                      <p:cBhvr>
                                        <p:cTn id="33" dur="500"/>
                                        <p:tgtEl>
                                          <p:spTgt spid="1792">
                                            <p:txEl>
                                              <p:pRg st="5" end="5"/>
                                            </p:txEl>
                                          </p:spTgt>
                                        </p:tgtEl>
                                      </p:cBhvr>
                                    </p:animEffect>
                                  </p:childTnLst>
                                </p:cTn>
                              </p:par>
                            </p:childTnLst>
                          </p:cTn>
                        </p:par>
                        <p:par>
                          <p:cTn id="34" fill="hold">
                            <p:stCondLst>
                              <p:cond delay="500"/>
                            </p:stCondLst>
                            <p:childTnLst>
                              <p:par>
                                <p:cTn id="35" presetID="10" presetClass="entr" fill="hold" grpId="1" nodeType="afterEffect">
                                  <p:stCondLst>
                                    <p:cond delay="0"/>
                                  </p:stCondLst>
                                  <p:iterate>
                                    <p:tmAbs val="0"/>
                                  </p:iterate>
                                  <p:childTnLst>
                                    <p:set>
                                      <p:cBhvr>
                                        <p:cTn id="36" fill="hold"/>
                                        <p:tgtEl>
                                          <p:spTgt spid="1792">
                                            <p:txEl>
                                              <p:pRg st="6" end="6"/>
                                            </p:txEl>
                                          </p:spTgt>
                                        </p:tgtEl>
                                        <p:attrNameLst>
                                          <p:attrName>style.visibility</p:attrName>
                                        </p:attrNameLst>
                                      </p:cBhvr>
                                      <p:to>
                                        <p:strVal val="visible"/>
                                      </p:to>
                                    </p:set>
                                    <p:animEffect transition="in" filter="fade">
                                      <p:cBhvr>
                                        <p:cTn id="37" dur="500"/>
                                        <p:tgtEl>
                                          <p:spTgt spid="179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fill="hold" grpId="1" nodeType="clickEffect">
                                  <p:stCondLst>
                                    <p:cond delay="0"/>
                                  </p:stCondLst>
                                  <p:iterate>
                                    <p:tmAbs val="0"/>
                                  </p:iterate>
                                  <p:childTnLst>
                                    <p:set>
                                      <p:cBhvr>
                                        <p:cTn id="41" fill="hold"/>
                                        <p:tgtEl>
                                          <p:spTgt spid="1792">
                                            <p:txEl>
                                              <p:pRg st="7" end="7"/>
                                            </p:txEl>
                                          </p:spTgt>
                                        </p:tgtEl>
                                        <p:attrNameLst>
                                          <p:attrName>style.visibility</p:attrName>
                                        </p:attrNameLst>
                                      </p:cBhvr>
                                      <p:to>
                                        <p:strVal val="visible"/>
                                      </p:to>
                                    </p:set>
                                    <p:animEffect transition="in" filter="fade">
                                      <p:cBhvr>
                                        <p:cTn id="42" dur="500"/>
                                        <p:tgtEl>
                                          <p:spTgt spid="1792">
                                            <p:txEl>
                                              <p:pRg st="7" end="7"/>
                                            </p:txEl>
                                          </p:spTgt>
                                        </p:tgtEl>
                                      </p:cBhvr>
                                    </p:animEffect>
                                  </p:childTnLst>
                                </p:cTn>
                              </p:par>
                            </p:childTnLst>
                          </p:cTn>
                        </p:par>
                        <p:par>
                          <p:cTn id="43" fill="hold">
                            <p:stCondLst>
                              <p:cond delay="500"/>
                            </p:stCondLst>
                            <p:childTnLst>
                              <p:par>
                                <p:cTn id="44" presetID="10" presetClass="entr" fill="hold" grpId="1" nodeType="afterEffect">
                                  <p:stCondLst>
                                    <p:cond delay="0"/>
                                  </p:stCondLst>
                                  <p:iterate>
                                    <p:tmAbs val="0"/>
                                  </p:iterate>
                                  <p:childTnLst>
                                    <p:set>
                                      <p:cBhvr>
                                        <p:cTn id="45" fill="hold"/>
                                        <p:tgtEl>
                                          <p:spTgt spid="1792">
                                            <p:txEl>
                                              <p:pRg st="8" end="8"/>
                                            </p:txEl>
                                          </p:spTgt>
                                        </p:tgtEl>
                                        <p:attrNameLst>
                                          <p:attrName>style.visibility</p:attrName>
                                        </p:attrNameLst>
                                      </p:cBhvr>
                                      <p:to>
                                        <p:strVal val="visible"/>
                                      </p:to>
                                    </p:set>
                                    <p:animEffect transition="in" filter="fade">
                                      <p:cBhvr>
                                        <p:cTn id="46" dur="500"/>
                                        <p:tgtEl>
                                          <p:spTgt spid="179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 grpId="1" build="p" bldLvl="5"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5" name="image.png" descr="image.png"/>
          <p:cNvPicPr>
            <a:picLocks noChangeAspect="1"/>
          </p:cNvPicPr>
          <p:nvPr/>
        </p:nvPicPr>
        <p:blipFill>
          <a:blip r:embed="rId2" cstate="print"/>
          <a:stretch>
            <a:fillRect/>
          </a:stretch>
        </p:blipFill>
        <p:spPr>
          <a:xfrm>
            <a:off x="457200" y="304800"/>
            <a:ext cx="8229600" cy="1003300"/>
          </a:xfrm>
          <a:prstGeom prst="rect">
            <a:avLst/>
          </a:prstGeom>
          <a:ln w="12700">
            <a:miter lim="400000"/>
          </a:ln>
        </p:spPr>
      </p:pic>
      <p:grpSp>
        <p:nvGrpSpPr>
          <p:cNvPr id="1798" name="Group"/>
          <p:cNvGrpSpPr/>
          <p:nvPr/>
        </p:nvGrpSpPr>
        <p:grpSpPr>
          <a:xfrm>
            <a:off x="335360" y="836712"/>
            <a:ext cx="6264696" cy="2880320"/>
            <a:chOff x="207142" y="252833"/>
            <a:chExt cx="3869504" cy="870359"/>
          </a:xfrm>
        </p:grpSpPr>
        <p:pic>
          <p:nvPicPr>
            <p:cNvPr id="1796" name="image.png" descr="image.png"/>
            <p:cNvPicPr>
              <a:picLocks noChangeAspect="1"/>
            </p:cNvPicPr>
            <p:nvPr/>
          </p:nvPicPr>
          <p:blipFill>
            <a:blip r:embed="rId3" cstate="print"/>
            <a:stretch>
              <a:fillRect/>
            </a:stretch>
          </p:blipFill>
          <p:spPr>
            <a:xfrm>
              <a:off x="1496977" y="557459"/>
              <a:ext cx="2579669" cy="565733"/>
            </a:xfrm>
            <a:prstGeom prst="rect">
              <a:avLst/>
            </a:prstGeom>
            <a:ln w="12700" cap="flat">
              <a:noFill/>
              <a:miter lim="400000"/>
            </a:ln>
            <a:effectLst/>
          </p:spPr>
        </p:pic>
        <p:sp>
          <p:nvSpPr>
            <p:cNvPr id="1797" name="Applications"/>
            <p:cNvSpPr txBox="1"/>
            <p:nvPr/>
          </p:nvSpPr>
          <p:spPr>
            <a:xfrm>
              <a:off x="207142" y="252833"/>
              <a:ext cx="3794762" cy="23250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4400">
                  <a:solidFill>
                    <a:srgbClr val="FFFFFF"/>
                  </a:solidFill>
                  <a:latin typeface="Constantia"/>
                  <a:ea typeface="Constantia"/>
                  <a:cs typeface="Constantia"/>
                  <a:sym typeface="Constantia"/>
                </a:defRPr>
              </a:lvl1pPr>
            </a:lstStyle>
            <a:p>
              <a:endParaRPr dirty="0"/>
            </a:p>
          </p:txBody>
        </p:sp>
      </p:grpSp>
      <p:sp>
        <p:nvSpPr>
          <p:cNvPr id="1799" name="Architecture"/>
          <p:cNvSpPr txBox="1"/>
          <p:nvPr/>
        </p:nvSpPr>
        <p:spPr>
          <a:xfrm>
            <a:off x="2590800" y="3810000"/>
            <a:ext cx="3886200" cy="866137"/>
          </a:xfrm>
          <a:prstGeom prst="rect">
            <a:avLst/>
          </a:prstGeom>
          <a:solidFill>
            <a:srgbClr val="A5B592"/>
          </a:solidFill>
          <a:ln w="38100">
            <a:solidFill>
              <a:srgbClr val="78846A"/>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4400">
                <a:solidFill>
                  <a:srgbClr val="FFFFFF"/>
                </a:solidFill>
                <a:latin typeface="Constantia"/>
                <a:ea typeface="Constantia"/>
                <a:cs typeface="Constantia"/>
                <a:sym typeface="Constantia"/>
              </a:defRPr>
            </a:lvl1pPr>
          </a:lstStyle>
          <a:p>
            <a:r>
              <a:rPr dirty="0"/>
              <a:t>Architecture</a:t>
            </a:r>
          </a:p>
        </p:txBody>
      </p:sp>
      <p:sp>
        <p:nvSpPr>
          <p:cNvPr id="1800" name="Technology"/>
          <p:cNvSpPr txBox="1"/>
          <p:nvPr/>
        </p:nvSpPr>
        <p:spPr>
          <a:xfrm>
            <a:off x="2590800" y="5334000"/>
            <a:ext cx="3886200" cy="866137"/>
          </a:xfrm>
          <a:prstGeom prst="rect">
            <a:avLst/>
          </a:prstGeom>
          <a:solidFill>
            <a:srgbClr val="FFFFFF"/>
          </a:solidFill>
          <a:ln w="38100">
            <a:solidFill>
              <a:srgbClr val="00000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4400">
                <a:latin typeface="Constantia"/>
                <a:ea typeface="Constantia"/>
                <a:cs typeface="Constantia"/>
                <a:sym typeface="Constantia"/>
              </a:defRPr>
            </a:lvl1pPr>
          </a:lstStyle>
          <a:p>
            <a:r>
              <a:rPr dirty="0"/>
              <a:t>Technology</a:t>
            </a:r>
          </a:p>
        </p:txBody>
      </p:sp>
      <p:sp>
        <p:nvSpPr>
          <p:cNvPr id="1801" name="Size…"/>
          <p:cNvSpPr txBox="1"/>
          <p:nvPr/>
        </p:nvSpPr>
        <p:spPr>
          <a:xfrm>
            <a:off x="6598918" y="3784601"/>
            <a:ext cx="1584963" cy="9042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buSzPct val="100000"/>
              <a:buChar char="-"/>
              <a:defRPr sz="1200">
                <a:solidFill>
                  <a:srgbClr val="FF0000"/>
                </a:solidFill>
                <a:latin typeface="Constantia"/>
                <a:ea typeface="Constantia"/>
                <a:cs typeface="Constantia"/>
                <a:sym typeface="Constantia"/>
              </a:defRPr>
            </a:pPr>
            <a:r>
              <a:t>Size</a:t>
            </a:r>
          </a:p>
          <a:p>
            <a:pPr>
              <a:buSzPct val="100000"/>
              <a:buChar char="-"/>
              <a:defRPr sz="1200">
                <a:solidFill>
                  <a:srgbClr val="FF0000"/>
                </a:solidFill>
                <a:latin typeface="Constantia"/>
                <a:ea typeface="Constantia"/>
                <a:cs typeface="Constantia"/>
                <a:sym typeface="Constantia"/>
              </a:defRPr>
            </a:pPr>
            <a:r>
              <a:t>Power</a:t>
            </a:r>
          </a:p>
          <a:p>
            <a:pPr>
              <a:buSzPct val="100000"/>
              <a:buChar char="-"/>
              <a:defRPr sz="1200">
                <a:solidFill>
                  <a:srgbClr val="92D050"/>
                </a:solidFill>
                <a:latin typeface="Constantia"/>
                <a:ea typeface="Constantia"/>
                <a:cs typeface="Constantia"/>
                <a:sym typeface="Constantia"/>
              </a:defRPr>
            </a:pPr>
            <a:r>
              <a:t>Speedup</a:t>
            </a:r>
          </a:p>
          <a:p>
            <a:pPr>
              <a:buSzPct val="100000"/>
              <a:buChar char="-"/>
              <a:defRPr sz="1200">
                <a:solidFill>
                  <a:srgbClr val="92D050"/>
                </a:solidFill>
                <a:latin typeface="Constantia"/>
                <a:ea typeface="Constantia"/>
                <a:cs typeface="Constantia"/>
                <a:sym typeface="Constantia"/>
              </a:defRPr>
            </a:pPr>
            <a:r>
              <a:t>Precision</a:t>
            </a:r>
          </a:p>
        </p:txBody>
      </p:sp>
      <p:sp>
        <p:nvSpPr>
          <p:cNvPr id="2" name="Rectangle 1">
            <a:extLst>
              <a:ext uri="{FF2B5EF4-FFF2-40B4-BE49-F238E27FC236}">
                <a16:creationId xmlns:a16="http://schemas.microsoft.com/office/drawing/2014/main" id="{241DBE8E-F0A7-40E9-9B20-395C8EC6278F}"/>
              </a:ext>
            </a:extLst>
          </p:cNvPr>
          <p:cNvSpPr/>
          <p:nvPr/>
        </p:nvSpPr>
        <p:spPr>
          <a:xfrm>
            <a:off x="2775460" y="2264010"/>
            <a:ext cx="3536564" cy="769441"/>
          </a:xfrm>
          <a:prstGeom prst="rect">
            <a:avLst/>
          </a:prstGeom>
        </p:spPr>
        <p:txBody>
          <a:bodyPr wrap="square">
            <a:spAutoFit/>
          </a:bodyPr>
          <a:lstStyle/>
          <a:p>
            <a:pPr algn="ctr"/>
            <a:r>
              <a:rPr lang="en-US" sz="4400" dirty="0">
                <a:latin typeface="Constantia"/>
                <a:sym typeface="Constantia"/>
              </a:rPr>
              <a:t>Applications</a:t>
            </a:r>
          </a:p>
        </p:txBody>
      </p:sp>
      <p:sp>
        <p:nvSpPr>
          <p:cNvPr id="11" name="Slide Number Placeholder 5">
            <a:extLst>
              <a:ext uri="{FF2B5EF4-FFF2-40B4-BE49-F238E27FC236}">
                <a16:creationId xmlns:a16="http://schemas.microsoft.com/office/drawing/2014/main" id="{51265379-5725-4EFB-95FF-7F2DF2C9497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30</a:t>
            </a:fld>
            <a:endParaRPr lang="sr-Latn-RS"/>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4" name="image.png" descr="image.png"/>
          <p:cNvPicPr>
            <a:picLocks noChangeAspect="1"/>
          </p:cNvPicPr>
          <p:nvPr/>
        </p:nvPicPr>
        <p:blipFill>
          <a:blip r:embed="rId2" cstate="print"/>
          <a:stretch>
            <a:fillRect/>
          </a:stretch>
        </p:blipFill>
        <p:spPr>
          <a:xfrm>
            <a:off x="457200" y="266700"/>
            <a:ext cx="8229600" cy="1143000"/>
          </a:xfrm>
          <a:prstGeom prst="rect">
            <a:avLst/>
          </a:prstGeom>
          <a:ln w="12700">
            <a:miter lim="400000"/>
          </a:ln>
        </p:spPr>
      </p:pic>
      <p:pic>
        <p:nvPicPr>
          <p:cNvPr id="1805" name="image.pdf" descr="image.pdf"/>
          <p:cNvPicPr>
            <a:picLocks noChangeAspect="1"/>
          </p:cNvPicPr>
          <p:nvPr/>
        </p:nvPicPr>
        <p:blipFill>
          <a:blip r:embed="rId3" cstate="print"/>
          <a:stretch>
            <a:fillRect/>
          </a:stretch>
        </p:blipFill>
        <p:spPr>
          <a:xfrm>
            <a:off x="1482725" y="2590800"/>
            <a:ext cx="6405563" cy="1447800"/>
          </a:xfrm>
          <a:prstGeom prst="rect">
            <a:avLst/>
          </a:prstGeom>
          <a:ln w="12700">
            <a:miter lim="400000"/>
          </a:ln>
        </p:spPr>
      </p:pic>
      <p:pic>
        <p:nvPicPr>
          <p:cNvPr id="1806" name="image.png" descr="image.png"/>
          <p:cNvPicPr>
            <a:picLocks noChangeAspect="1"/>
          </p:cNvPicPr>
          <p:nvPr/>
        </p:nvPicPr>
        <p:blipFill>
          <a:blip r:embed="rId4" cstate="print"/>
          <a:stretch>
            <a:fillRect/>
          </a:stretch>
        </p:blipFill>
        <p:spPr>
          <a:xfrm>
            <a:off x="762000" y="4953000"/>
            <a:ext cx="8229600" cy="749300"/>
          </a:xfrm>
          <a:prstGeom prst="rect">
            <a:avLst/>
          </a:prstGeom>
          <a:ln w="12700">
            <a:miter lim="400000"/>
          </a:ln>
        </p:spPr>
      </p:pic>
      <p:sp>
        <p:nvSpPr>
          <p:cNvPr id="6" name="Slide Number Placeholder 5">
            <a:extLst>
              <a:ext uri="{FF2B5EF4-FFF2-40B4-BE49-F238E27FC236}">
                <a16:creationId xmlns:a16="http://schemas.microsoft.com/office/drawing/2014/main" id="{4BD1C2EA-0514-4C02-A867-A3C860E8BAC9}"/>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31</a:t>
            </a:fld>
            <a:endParaRPr lang="sr-Latn-RS"/>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9" name="image.png" descr="image.png"/>
          <p:cNvPicPr>
            <a:picLocks noChangeAspect="1"/>
          </p:cNvPicPr>
          <p:nvPr/>
        </p:nvPicPr>
        <p:blipFill>
          <a:blip r:embed="rId2" cstate="print"/>
          <a:stretch>
            <a:fillRect/>
          </a:stretch>
        </p:blipFill>
        <p:spPr>
          <a:xfrm>
            <a:off x="304800" y="-88900"/>
            <a:ext cx="8839200" cy="1155700"/>
          </a:xfrm>
          <a:prstGeom prst="rect">
            <a:avLst/>
          </a:prstGeom>
          <a:ln w="12700">
            <a:miter lim="400000"/>
          </a:ln>
        </p:spPr>
      </p:pic>
      <p:pic>
        <p:nvPicPr>
          <p:cNvPr id="1810" name="image.pdf" descr="image.pdf"/>
          <p:cNvPicPr>
            <a:picLocks noChangeAspect="1"/>
          </p:cNvPicPr>
          <p:nvPr/>
        </p:nvPicPr>
        <p:blipFill>
          <a:blip r:embed="rId3" cstate="print"/>
          <a:stretch>
            <a:fillRect/>
          </a:stretch>
        </p:blipFill>
        <p:spPr>
          <a:xfrm>
            <a:off x="614362" y="1905000"/>
            <a:ext cx="8142290" cy="1447800"/>
          </a:xfrm>
          <a:prstGeom prst="rect">
            <a:avLst/>
          </a:prstGeom>
          <a:ln w="12700">
            <a:miter lim="400000"/>
          </a:ln>
        </p:spPr>
      </p:pic>
      <p:pic>
        <p:nvPicPr>
          <p:cNvPr id="1811" name="image.png" descr="image.png"/>
          <p:cNvPicPr>
            <a:picLocks noChangeAspect="1"/>
          </p:cNvPicPr>
          <p:nvPr/>
        </p:nvPicPr>
        <p:blipFill>
          <a:blip r:embed="rId4" cstate="print"/>
          <a:stretch>
            <a:fillRect/>
          </a:stretch>
        </p:blipFill>
        <p:spPr>
          <a:xfrm>
            <a:off x="762000" y="4114800"/>
            <a:ext cx="8229600" cy="1790700"/>
          </a:xfrm>
          <a:prstGeom prst="rect">
            <a:avLst/>
          </a:prstGeom>
          <a:ln w="12700">
            <a:miter lim="400000"/>
          </a:ln>
        </p:spPr>
      </p:pic>
      <p:sp>
        <p:nvSpPr>
          <p:cNvPr id="6" name="Slide Number Placeholder 5">
            <a:extLst>
              <a:ext uri="{FF2B5EF4-FFF2-40B4-BE49-F238E27FC236}">
                <a16:creationId xmlns:a16="http://schemas.microsoft.com/office/drawing/2014/main" id="{4F770CD1-4116-4626-B47B-E4D9B54025D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32</a:t>
            </a:fld>
            <a:endParaRPr lang="sr-Latn-RS"/>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4" name="Moving data off-chip will use 200x more energy than computing!"/>
          <p:cNvSpPr txBox="1">
            <a:spLocks noGrp="1"/>
          </p:cNvSpPr>
          <p:nvPr>
            <p:ph type="body" sz="quarter" idx="4294967295"/>
          </p:nvPr>
        </p:nvSpPr>
        <p:spPr>
          <a:xfrm>
            <a:off x="457200" y="4419598"/>
            <a:ext cx="8686800" cy="655641"/>
          </a:xfrm>
          <a:prstGeom prst="rect">
            <a:avLst/>
          </a:prstGeom>
        </p:spPr>
        <p:txBody>
          <a:bodyPr lIns="45718" tIns="45718" rIns="45718" bIns="45718"/>
          <a:lstStyle/>
          <a:p>
            <a:pPr defTabSz="457200">
              <a:spcBef>
                <a:spcPts val="500"/>
              </a:spcBef>
              <a:defRPr sz="2400">
                <a:solidFill>
                  <a:srgbClr val="FF3F3F"/>
                </a:solidFill>
              </a:defRPr>
            </a:pPr>
            <a:r>
              <a:t>Moving data off-chip will use </a:t>
            </a:r>
            <a:r>
              <a:rPr b="1"/>
              <a:t>200x more energy than computing</a:t>
            </a:r>
            <a:r>
              <a:t>!</a:t>
            </a:r>
          </a:p>
        </p:txBody>
      </p:sp>
      <p:sp>
        <p:nvSpPr>
          <p:cNvPr id="1815" name="The Power Challenge"/>
          <p:cNvSpPr txBox="1">
            <a:spLocks noGrp="1"/>
          </p:cNvSpPr>
          <p:nvPr>
            <p:ph type="title" idx="4294967295"/>
          </p:nvPr>
        </p:nvSpPr>
        <p:spPr>
          <a:xfrm>
            <a:off x="457200" y="274637"/>
            <a:ext cx="8229600" cy="1143001"/>
          </a:xfrm>
          <a:prstGeom prst="rect">
            <a:avLst/>
          </a:prstGeom>
        </p:spPr>
        <p:txBody>
          <a:bodyPr lIns="45718" tIns="45718" rIns="45718" bIns="45718"/>
          <a:lstStyle>
            <a:lvl1pPr defTabSz="457200"/>
          </a:lstStyle>
          <a:p>
            <a:r>
              <a:t>The Power Challenge</a:t>
            </a:r>
          </a:p>
        </p:txBody>
      </p:sp>
      <p:graphicFrame>
        <p:nvGraphicFramePr>
          <p:cNvPr id="1816" name="Table"/>
          <p:cNvGraphicFramePr/>
          <p:nvPr>
            <p:extLst>
              <p:ext uri="{D42A27DB-BD31-4B8C-83A1-F6EECF244321}">
                <p14:modId xmlns:p14="http://schemas.microsoft.com/office/powerpoint/2010/main" val="2909078832"/>
              </p:ext>
            </p:extLst>
          </p:nvPr>
        </p:nvGraphicFramePr>
        <p:xfrm>
          <a:off x="971550" y="1773235"/>
          <a:ext cx="6984997" cy="1983105"/>
        </p:xfrm>
        <a:graphic>
          <a:graphicData uri="http://schemas.openxmlformats.org/drawingml/2006/table">
            <a:tbl>
              <a:tblPr>
                <a:tableStyleId>{4C3C2611-4C71-4FC5-86AE-919BDF0F9419}</a:tableStyleId>
              </a:tblPr>
              <a:tblGrid>
                <a:gridCol w="3667125">
                  <a:extLst>
                    <a:ext uri="{9D8B030D-6E8A-4147-A177-3AD203B41FA5}">
                      <a16:colId xmlns:a16="http://schemas.microsoft.com/office/drawing/2014/main" val="20000"/>
                    </a:ext>
                  </a:extLst>
                </a:gridCol>
                <a:gridCol w="1687511">
                  <a:extLst>
                    <a:ext uri="{9D8B030D-6E8A-4147-A177-3AD203B41FA5}">
                      <a16:colId xmlns:a16="http://schemas.microsoft.com/office/drawing/2014/main" val="20001"/>
                    </a:ext>
                  </a:extLst>
                </a:gridCol>
                <a:gridCol w="1630361">
                  <a:extLst>
                    <a:ext uri="{9D8B030D-6E8A-4147-A177-3AD203B41FA5}">
                      <a16:colId xmlns:a16="http://schemas.microsoft.com/office/drawing/2014/main" val="20002"/>
                    </a:ext>
                  </a:extLst>
                </a:gridCol>
              </a:tblGrid>
              <a:tr h="396875">
                <a:tc>
                  <a:txBody>
                    <a:bodyPr/>
                    <a:lstStyle/>
                    <a:p>
                      <a:pPr algn="l" defTabSz="457200">
                        <a:defRPr sz="2000" b="1">
                          <a:solidFill>
                            <a:srgbClr val="FFFFFF"/>
                          </a:solidFill>
                          <a:latin typeface="+mj-lt"/>
                          <a:ea typeface="+mj-ea"/>
                          <a:cs typeface="+mj-cs"/>
                          <a:sym typeface="Helvetica"/>
                        </a:defRPr>
                      </a:pPr>
                      <a:endParaRPr/>
                    </a:p>
                  </a:txBody>
                  <a:tcPr marL="45720" marR="45720" horzOverflow="overflow">
                    <a:lnL w="12700">
                      <a:miter lim="400000"/>
                    </a:lnL>
                    <a:lnR w="12700">
                      <a:miter lim="400000"/>
                    </a:lnR>
                    <a:lnT w="12700">
                      <a:miter lim="400000"/>
                    </a:lnT>
                    <a:lnB w="38100">
                      <a:solidFill>
                        <a:srgbClr val="FFFFFF"/>
                      </a:solidFill>
                    </a:lnB>
                    <a:solidFill>
                      <a:schemeClr val="accent3"/>
                    </a:solidFill>
                  </a:tcPr>
                </a:tc>
                <a:tc>
                  <a:txBody>
                    <a:bodyPr/>
                    <a:lstStyle/>
                    <a:p>
                      <a:pPr algn="ctr" defTabSz="457200">
                        <a:defRPr sz="1800"/>
                      </a:pPr>
                      <a:r>
                        <a:rPr sz="2000" b="1">
                          <a:solidFill>
                            <a:srgbClr val="FFFFFF"/>
                          </a:solidFill>
                          <a:latin typeface="+mj-lt"/>
                          <a:ea typeface="+mj-ea"/>
                          <a:cs typeface="+mj-cs"/>
                          <a:sym typeface="Helvetica"/>
                        </a:rPr>
                        <a:t>2015</a:t>
                      </a:r>
                    </a:p>
                  </a:txBody>
                  <a:tcPr marL="45720" marR="45720" horzOverflow="overflow">
                    <a:lnL w="12700">
                      <a:miter lim="400000"/>
                    </a:lnL>
                    <a:lnR w="12700">
                      <a:miter lim="400000"/>
                    </a:lnR>
                    <a:lnT w="12700">
                      <a:miter lim="400000"/>
                    </a:lnT>
                    <a:lnB w="38100">
                      <a:solidFill>
                        <a:srgbClr val="FFFFFF"/>
                      </a:solidFill>
                    </a:lnB>
                    <a:solidFill>
                      <a:schemeClr val="accent3"/>
                    </a:solidFill>
                  </a:tcPr>
                </a:tc>
                <a:tc>
                  <a:txBody>
                    <a:bodyPr/>
                    <a:lstStyle/>
                    <a:p>
                      <a:pPr algn="ctr" defTabSz="457200">
                        <a:defRPr sz="1800"/>
                      </a:pPr>
                      <a:r>
                        <a:rPr sz="2000" b="1">
                          <a:solidFill>
                            <a:srgbClr val="FFFFFF"/>
                          </a:solidFill>
                          <a:latin typeface="+mj-lt"/>
                          <a:ea typeface="+mj-ea"/>
                          <a:cs typeface="+mj-cs"/>
                          <a:sym typeface="Helvetica"/>
                        </a:rPr>
                        <a:t>2020</a:t>
                      </a:r>
                    </a:p>
                  </a:txBody>
                  <a:tcPr marL="45720" marR="45720" horzOverflow="overflow">
                    <a:lnL w="12700">
                      <a:miter lim="400000"/>
                    </a:lnL>
                    <a:lnR w="12700">
                      <a:miter lim="400000"/>
                    </a:lnR>
                    <a:lnT w="12700">
                      <a:miter lim="400000"/>
                    </a:lnT>
                    <a:lnB w="38100">
                      <a:solidFill>
                        <a:srgbClr val="FFFFFF"/>
                      </a:solidFill>
                    </a:lnB>
                    <a:solidFill>
                      <a:schemeClr val="accent3"/>
                    </a:solidFill>
                  </a:tcPr>
                </a:tc>
                <a:extLst>
                  <a:ext uri="{0D108BD9-81ED-4DB2-BD59-A6C34878D82A}">
                    <a16:rowId xmlns:a16="http://schemas.microsoft.com/office/drawing/2014/main" val="10000"/>
                  </a:ext>
                </a:extLst>
              </a:tr>
              <a:tr h="395287">
                <a:tc>
                  <a:txBody>
                    <a:bodyPr/>
                    <a:lstStyle/>
                    <a:p>
                      <a:pPr algn="l" defTabSz="457200">
                        <a:defRPr sz="1800"/>
                      </a:pPr>
                      <a:r>
                        <a:rPr sz="2000">
                          <a:latin typeface="+mj-lt"/>
                          <a:ea typeface="+mj-ea"/>
                          <a:cs typeface="+mj-cs"/>
                          <a:sym typeface="Helvetica"/>
                        </a:rPr>
                        <a:t>Double precision FLOP</a:t>
                      </a:r>
                    </a:p>
                  </a:txBody>
                  <a:tcPr marL="45720" marR="45720" horzOverflow="overflow">
                    <a:lnL w="12700">
                      <a:miter lim="400000"/>
                    </a:lnL>
                    <a:lnR w="12700">
                      <a:miter lim="400000"/>
                    </a:lnR>
                    <a:lnT w="38100">
                      <a:solidFill>
                        <a:srgbClr val="FFFFFF"/>
                      </a:solidFill>
                    </a:lnT>
                    <a:lnB w="12700">
                      <a:miter lim="400000"/>
                    </a:lnB>
                    <a:solidFill>
                      <a:srgbClr val="DEE7D1"/>
                    </a:solidFill>
                  </a:tcPr>
                </a:tc>
                <a:tc>
                  <a:txBody>
                    <a:bodyPr/>
                    <a:lstStyle/>
                    <a:p>
                      <a:pPr defTabSz="457200">
                        <a:defRPr sz="1800"/>
                      </a:pPr>
                      <a:r>
                        <a:rPr sz="2000" dirty="0">
                          <a:latin typeface="+mj-lt"/>
                          <a:ea typeface="+mj-ea"/>
                          <a:cs typeface="+mj-cs"/>
                          <a:sym typeface="Helvetica"/>
                        </a:rPr>
                        <a:t>100pj</a:t>
                      </a:r>
                    </a:p>
                  </a:txBody>
                  <a:tcPr marL="45720" marR="45720" horzOverflow="overflow">
                    <a:lnL w="12700">
                      <a:miter lim="400000"/>
                    </a:lnL>
                    <a:lnR w="12700">
                      <a:miter lim="400000"/>
                    </a:lnR>
                    <a:lnT w="38100">
                      <a:solidFill>
                        <a:srgbClr val="FFFFFF"/>
                      </a:solidFill>
                    </a:lnT>
                    <a:lnB w="12700">
                      <a:miter lim="400000"/>
                    </a:lnB>
                    <a:solidFill>
                      <a:srgbClr val="DEE7D1"/>
                    </a:solidFill>
                  </a:tcPr>
                </a:tc>
                <a:tc>
                  <a:txBody>
                    <a:bodyPr/>
                    <a:lstStyle/>
                    <a:p>
                      <a:pPr defTabSz="457200">
                        <a:defRPr sz="1800"/>
                      </a:pPr>
                      <a:r>
                        <a:rPr sz="2000">
                          <a:latin typeface="+mj-lt"/>
                          <a:ea typeface="+mj-ea"/>
                          <a:cs typeface="+mj-cs"/>
                          <a:sym typeface="Helvetica"/>
                        </a:rPr>
                        <a:t>10pj</a:t>
                      </a:r>
                    </a:p>
                  </a:txBody>
                  <a:tcPr marL="45720" marR="45720" horzOverflow="overflow">
                    <a:lnL w="12700">
                      <a:miter lim="400000"/>
                    </a:lnL>
                    <a:lnR w="12700">
                      <a:miter lim="400000"/>
                    </a:lnR>
                    <a:lnT w="38100">
                      <a:solidFill>
                        <a:srgbClr val="FFFFFF"/>
                      </a:solidFill>
                    </a:lnT>
                    <a:lnB w="12700">
                      <a:miter lim="400000"/>
                    </a:lnB>
                    <a:solidFill>
                      <a:srgbClr val="DEE7D1"/>
                    </a:solidFill>
                  </a:tcPr>
                </a:tc>
                <a:extLst>
                  <a:ext uri="{0D108BD9-81ED-4DB2-BD59-A6C34878D82A}">
                    <a16:rowId xmlns:a16="http://schemas.microsoft.com/office/drawing/2014/main" val="10001"/>
                  </a:ext>
                </a:extLst>
              </a:tr>
              <a:tr h="396875">
                <a:tc>
                  <a:txBody>
                    <a:bodyPr/>
                    <a:lstStyle/>
                    <a:p>
                      <a:pPr algn="l" defTabSz="457200">
                        <a:defRPr sz="1800"/>
                      </a:pPr>
                      <a:endParaRPr sz="2000" dirty="0">
                        <a:latin typeface="+mj-lt"/>
                        <a:ea typeface="+mj-ea"/>
                        <a:cs typeface="+mj-cs"/>
                        <a:sym typeface="Helvetica"/>
                      </a:endParaRPr>
                    </a:p>
                  </a:txBody>
                  <a:tcPr marL="45720" marR="45720" horzOverflow="overflow">
                    <a:lnL w="12700">
                      <a:miter lim="400000"/>
                    </a:lnL>
                    <a:lnR w="12700">
                      <a:miter lim="400000"/>
                    </a:lnR>
                    <a:lnT w="12700">
                      <a:miter lim="400000"/>
                    </a:lnT>
                    <a:lnB w="12700">
                      <a:miter lim="400000"/>
                    </a:lnB>
                    <a:solidFill>
                      <a:srgbClr val="EFF3EA"/>
                    </a:solidFill>
                  </a:tcPr>
                </a:tc>
                <a:tc gridSpan="2">
                  <a:txBody>
                    <a:bodyPr/>
                    <a:lstStyle/>
                    <a:p>
                      <a:pPr algn="ctr" defTabSz="457200">
                        <a:defRPr sz="1800"/>
                      </a:pPr>
                      <a:endParaRPr sz="2000" dirty="0">
                        <a:latin typeface="+mj-lt"/>
                        <a:ea typeface="+mj-ea"/>
                        <a:cs typeface="+mj-cs"/>
                        <a:sym typeface="Helvetica"/>
                      </a:endParaRPr>
                    </a:p>
                  </a:txBody>
                  <a:tcPr marL="45720" marR="45720" horzOverflow="overflow">
                    <a:lnL w="12700">
                      <a:miter lim="400000"/>
                    </a:lnL>
                    <a:lnR w="12700">
                      <a:miter lim="400000"/>
                    </a:lnR>
                    <a:lnT w="12700">
                      <a:miter lim="400000"/>
                    </a:lnT>
                    <a:lnB w="12700">
                      <a:miter lim="400000"/>
                    </a:lnB>
                    <a:solidFill>
                      <a:srgbClr val="EFF3EA"/>
                    </a:solidFill>
                  </a:tcPr>
                </a:tc>
                <a:tc hMerge="1">
                  <a:txBody>
                    <a:bodyPr/>
                    <a:lstStyle/>
                    <a:p>
                      <a:endParaRPr lang="en-US"/>
                    </a:p>
                  </a:txBody>
                  <a:tcPr/>
                </a:tc>
                <a:extLst>
                  <a:ext uri="{0D108BD9-81ED-4DB2-BD59-A6C34878D82A}">
                    <a16:rowId xmlns:a16="http://schemas.microsoft.com/office/drawing/2014/main" val="10002"/>
                  </a:ext>
                </a:extLst>
              </a:tr>
              <a:tr h="395287">
                <a:tc>
                  <a:txBody>
                    <a:bodyPr/>
                    <a:lstStyle/>
                    <a:p>
                      <a:pPr algn="l" defTabSz="457200">
                        <a:defRPr sz="1800"/>
                      </a:pPr>
                      <a:endParaRPr sz="2000" dirty="0">
                        <a:latin typeface="+mj-lt"/>
                        <a:ea typeface="+mj-ea"/>
                        <a:cs typeface="+mj-cs"/>
                        <a:sym typeface="Helvetica"/>
                      </a:endParaRPr>
                    </a:p>
                  </a:txBody>
                  <a:tcPr marL="45720" marR="45720" horzOverflow="overflow">
                    <a:lnL w="12700">
                      <a:miter lim="400000"/>
                    </a:lnL>
                    <a:lnR w="12700">
                      <a:miter lim="400000"/>
                    </a:lnR>
                    <a:lnT w="12700">
                      <a:miter lim="400000"/>
                    </a:lnT>
                    <a:lnB w="12700">
                      <a:miter lim="400000"/>
                    </a:lnB>
                    <a:solidFill>
                      <a:srgbClr val="DEE7D1"/>
                    </a:solidFill>
                  </a:tcPr>
                </a:tc>
                <a:tc gridSpan="2">
                  <a:txBody>
                    <a:bodyPr/>
                    <a:lstStyle/>
                    <a:p>
                      <a:pPr algn="ctr" defTabSz="457200">
                        <a:defRPr sz="1800"/>
                      </a:pPr>
                      <a:endParaRPr sz="2000" dirty="0">
                        <a:latin typeface="+mj-lt"/>
                        <a:ea typeface="+mj-ea"/>
                        <a:cs typeface="+mj-cs"/>
                        <a:sym typeface="Helvetica"/>
                      </a:endParaRPr>
                    </a:p>
                  </a:txBody>
                  <a:tcPr marL="45720" marR="45720" horzOverflow="overflow">
                    <a:lnL w="12700">
                      <a:miter lim="400000"/>
                    </a:lnL>
                    <a:lnR w="12700">
                      <a:miter lim="400000"/>
                    </a:lnR>
                    <a:lnT w="12700">
                      <a:miter lim="400000"/>
                    </a:lnT>
                    <a:lnB w="12700">
                      <a:miter lim="400000"/>
                    </a:lnB>
                    <a:solidFill>
                      <a:srgbClr val="DEE7D1"/>
                    </a:solidFill>
                  </a:tcPr>
                </a:tc>
                <a:tc hMerge="1">
                  <a:txBody>
                    <a:bodyPr/>
                    <a:lstStyle/>
                    <a:p>
                      <a:endParaRPr lang="en-US"/>
                    </a:p>
                  </a:txBody>
                  <a:tcPr/>
                </a:tc>
                <a:extLst>
                  <a:ext uri="{0D108BD9-81ED-4DB2-BD59-A6C34878D82A}">
                    <a16:rowId xmlns:a16="http://schemas.microsoft.com/office/drawing/2014/main" val="10003"/>
                  </a:ext>
                </a:extLst>
              </a:tr>
              <a:tr h="396875">
                <a:tc>
                  <a:txBody>
                    <a:bodyPr/>
                    <a:lstStyle/>
                    <a:p>
                      <a:pPr algn="l" defTabSz="457200">
                        <a:defRPr sz="1800"/>
                      </a:pPr>
                      <a:r>
                        <a:rPr sz="2000">
                          <a:latin typeface="+mj-lt"/>
                          <a:ea typeface="+mj-ea"/>
                          <a:cs typeface="+mj-cs"/>
                          <a:sym typeface="Helvetica"/>
                        </a:rPr>
                        <a:t>Moving data to off-chip memory</a:t>
                      </a:r>
                    </a:p>
                  </a:txBody>
                  <a:tcPr marL="45720" marR="45720" horzOverflow="overflow">
                    <a:lnL w="12700">
                      <a:miter lim="400000"/>
                    </a:lnL>
                    <a:lnR w="12700">
                      <a:miter lim="400000"/>
                    </a:lnR>
                    <a:lnT w="12700">
                      <a:miter lim="400000"/>
                    </a:lnT>
                    <a:lnB w="12700">
                      <a:miter lim="400000"/>
                    </a:lnB>
                    <a:solidFill>
                      <a:srgbClr val="EFF3EA"/>
                    </a:solidFill>
                  </a:tcPr>
                </a:tc>
                <a:tc>
                  <a:txBody>
                    <a:bodyPr/>
                    <a:lstStyle/>
                    <a:p>
                      <a:pPr defTabSz="457200">
                        <a:defRPr sz="1800"/>
                      </a:pPr>
                      <a:r>
                        <a:rPr sz="2000">
                          <a:latin typeface="+mj-lt"/>
                          <a:ea typeface="+mj-ea"/>
                          <a:cs typeface="+mj-cs"/>
                          <a:sym typeface="Helvetica"/>
                        </a:rPr>
                        <a:t>5000pj</a:t>
                      </a:r>
                    </a:p>
                  </a:txBody>
                  <a:tcPr marL="45720" marR="45720" horzOverflow="overflow">
                    <a:lnL w="12700">
                      <a:miter lim="400000"/>
                    </a:lnL>
                    <a:lnR w="12700">
                      <a:miter lim="400000"/>
                    </a:lnR>
                    <a:lnT w="12700">
                      <a:miter lim="400000"/>
                    </a:lnT>
                    <a:lnB w="12700">
                      <a:miter lim="400000"/>
                    </a:lnB>
                    <a:solidFill>
                      <a:srgbClr val="EFF3EA"/>
                    </a:solidFill>
                  </a:tcPr>
                </a:tc>
                <a:tc>
                  <a:txBody>
                    <a:bodyPr/>
                    <a:lstStyle/>
                    <a:p>
                      <a:pPr defTabSz="457200">
                        <a:defRPr sz="1800"/>
                      </a:pPr>
                      <a:r>
                        <a:rPr sz="2000" dirty="0">
                          <a:latin typeface="+mj-lt"/>
                          <a:ea typeface="+mj-ea"/>
                          <a:cs typeface="+mj-cs"/>
                          <a:sym typeface="Helvetica"/>
                        </a:rPr>
                        <a:t>2000pj</a:t>
                      </a:r>
                    </a:p>
                  </a:txBody>
                  <a:tcPr marL="45720" marR="45720" horzOverflow="overflow">
                    <a:lnL w="12700">
                      <a:miter lim="400000"/>
                    </a:lnL>
                    <a:lnR w="12700">
                      <a:miter lim="400000"/>
                    </a:lnR>
                    <a:lnT w="12700">
                      <a:miter lim="400000"/>
                    </a:lnT>
                    <a:lnB w="12700">
                      <a:miter lim="400000"/>
                    </a:lnB>
                    <a:solidFill>
                      <a:srgbClr val="EFF3EA"/>
                    </a:solidFill>
                  </a:tcPr>
                </a:tc>
                <a:extLst>
                  <a:ext uri="{0D108BD9-81ED-4DB2-BD59-A6C34878D82A}">
                    <a16:rowId xmlns:a16="http://schemas.microsoft.com/office/drawing/2014/main" val="10004"/>
                  </a:ext>
                </a:extLst>
              </a:tr>
            </a:tbl>
          </a:graphicData>
        </a:graphic>
      </p:graphicFrame>
      <p:sp>
        <p:nvSpPr>
          <p:cNvPr id="1817" name="Rectangle"/>
          <p:cNvSpPr/>
          <p:nvPr/>
        </p:nvSpPr>
        <p:spPr>
          <a:xfrm>
            <a:off x="971547" y="3297154"/>
            <a:ext cx="6985000" cy="504828"/>
          </a:xfrm>
          <a:prstGeom prst="rect">
            <a:avLst/>
          </a:prstGeom>
          <a:solidFill>
            <a:srgbClr val="FFFFFF"/>
          </a:solidFill>
          <a:ln w="12700">
            <a:miter lim="400000"/>
          </a:ln>
        </p:spPr>
        <p:txBody>
          <a:bodyPr lIns="0" tIns="0" rIns="0" bIns="0" anchor="ctr"/>
          <a:lstStyle/>
          <a:p>
            <a:pPr algn="ctr" defTabSz="457200">
              <a:defRPr>
                <a:solidFill>
                  <a:srgbClr val="FFFFFF"/>
                </a:solidFill>
              </a:defRPr>
            </a:pPr>
            <a:endParaRPr dirty="0"/>
          </a:p>
        </p:txBody>
      </p:sp>
      <p:sp>
        <p:nvSpPr>
          <p:cNvPr id="1818" name="Rectangle"/>
          <p:cNvSpPr/>
          <p:nvPr/>
        </p:nvSpPr>
        <p:spPr>
          <a:xfrm>
            <a:off x="971547" y="2517699"/>
            <a:ext cx="6985000" cy="863600"/>
          </a:xfrm>
          <a:prstGeom prst="rect">
            <a:avLst/>
          </a:prstGeom>
          <a:solidFill>
            <a:srgbClr val="FFFFFF"/>
          </a:solidFill>
          <a:ln w="12700">
            <a:miter lim="400000"/>
          </a:ln>
        </p:spPr>
        <p:txBody>
          <a:bodyPr lIns="0" tIns="0" rIns="0" bIns="0" anchor="ctr"/>
          <a:lstStyle/>
          <a:p>
            <a:pPr algn="ctr" defTabSz="457200">
              <a:defRPr>
                <a:solidFill>
                  <a:srgbClr val="FFFFFF"/>
                </a:solidFill>
              </a:defRPr>
            </a:pPr>
            <a:endParaRPr dirty="0"/>
          </a:p>
        </p:txBody>
      </p:sp>
      <p:sp>
        <p:nvSpPr>
          <p:cNvPr id="1820" name="Line"/>
          <p:cNvSpPr/>
          <p:nvPr/>
        </p:nvSpPr>
        <p:spPr>
          <a:xfrm flipV="1">
            <a:off x="2452685" y="685799"/>
            <a:ext cx="4176715" cy="431802"/>
          </a:xfrm>
          <a:prstGeom prst="line">
            <a:avLst/>
          </a:prstGeom>
          <a:ln w="127000">
            <a:solidFill>
              <a:srgbClr val="FF0000"/>
            </a:solidFill>
          </a:ln>
        </p:spPr>
        <p:txBody>
          <a:bodyPr lIns="0" tIns="0" rIns="0" bIns="0"/>
          <a:lstStyle/>
          <a:p>
            <a:endParaRPr/>
          </a:p>
        </p:txBody>
      </p:sp>
      <p:sp>
        <p:nvSpPr>
          <p:cNvPr id="1821" name="The Data Movement Challenge"/>
          <p:cNvSpPr txBox="1"/>
          <p:nvPr/>
        </p:nvSpPr>
        <p:spPr>
          <a:xfrm>
            <a:off x="1722120" y="987425"/>
            <a:ext cx="8127049" cy="54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defTabSz="457200">
              <a:defRPr sz="3600">
                <a:solidFill>
                  <a:srgbClr val="376092"/>
                </a:solidFill>
              </a:defRPr>
            </a:lvl1pPr>
          </a:lstStyle>
          <a:p>
            <a:r>
              <a:t>The Data Movement Challenge</a:t>
            </a:r>
          </a:p>
        </p:txBody>
      </p:sp>
      <p:sp>
        <p:nvSpPr>
          <p:cNvPr id="1822" name="Conclusion: We are getting close to the Feynman Asymptote!…"/>
          <p:cNvSpPr txBox="1"/>
          <p:nvPr/>
        </p:nvSpPr>
        <p:spPr>
          <a:xfrm>
            <a:off x="502919" y="5410201"/>
            <a:ext cx="8595361" cy="824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342900" indent="-342900" defTabSz="457200">
              <a:spcBef>
                <a:spcPts val="500"/>
              </a:spcBef>
              <a:buSzPct val="100000"/>
              <a:buFont typeface="Arial"/>
              <a:buChar char="•"/>
              <a:defRPr sz="2400">
                <a:solidFill>
                  <a:srgbClr val="FF3F3F"/>
                </a:solidFill>
              </a:defRPr>
            </a:pPr>
            <a:r>
              <a:t>Conclusion: We are getting close to the Feynman Asymptote!</a:t>
            </a:r>
          </a:p>
          <a:p>
            <a:pPr marL="342900" indent="-342900" defTabSz="457200">
              <a:spcBef>
                <a:spcPts val="500"/>
              </a:spcBef>
              <a:buSzPct val="100000"/>
              <a:buFont typeface="Arial"/>
              <a:buChar char="•"/>
              <a:defRPr sz="2400">
                <a:solidFill>
                  <a:srgbClr val="FF3F3F"/>
                </a:solidFill>
              </a:defRPr>
            </a:pPr>
            <a:r>
              <a:t>Important: Power and speed could be traded!</a:t>
            </a:r>
          </a:p>
        </p:txBody>
      </p:sp>
      <p:sp>
        <p:nvSpPr>
          <p:cNvPr id="1823" name="Moving data in 1940s was using 1/60x ..."/>
          <p:cNvSpPr txBox="1"/>
          <p:nvPr/>
        </p:nvSpPr>
        <p:spPr>
          <a:xfrm>
            <a:off x="502919" y="4906962"/>
            <a:ext cx="8595361" cy="3924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342900" indent="-342900" defTabSz="457200">
              <a:spcBef>
                <a:spcPts val="500"/>
              </a:spcBef>
              <a:buSzPct val="100000"/>
              <a:buFont typeface="Arial"/>
              <a:buChar char="•"/>
              <a:defRPr sz="2400">
                <a:solidFill>
                  <a:srgbClr val="FF3F3F"/>
                </a:solidFill>
              </a:defRPr>
            </a:pPr>
            <a:r>
              <a:t>Moving data in 1940s was using </a:t>
            </a:r>
            <a:r>
              <a:rPr b="1"/>
              <a:t>1/60x </a:t>
            </a:r>
            <a:r>
              <a:t>...</a:t>
            </a:r>
          </a:p>
        </p:txBody>
      </p:sp>
      <p:sp>
        <p:nvSpPr>
          <p:cNvPr id="1824" name="State of the Art in Technology Today"/>
          <p:cNvSpPr txBox="1"/>
          <p:nvPr/>
        </p:nvSpPr>
        <p:spPr>
          <a:xfrm>
            <a:off x="513358" y="15556"/>
            <a:ext cx="8117283" cy="5807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278" tIns="35278" rIns="35278" bIns="35278" anchor="ctr">
            <a:spAutoFit/>
          </a:bodyPr>
          <a:lstStyle>
            <a:lvl1pPr algn="ctr" defTabSz="457200">
              <a:defRPr sz="4000">
                <a:solidFill>
                  <a:srgbClr val="FF3F3F"/>
                </a:solidFill>
              </a:defRPr>
            </a:lvl1pPr>
          </a:lstStyle>
          <a:p>
            <a:r>
              <a:t>State of the Art in Technology Today</a:t>
            </a:r>
          </a:p>
        </p:txBody>
      </p:sp>
      <p:sp>
        <p:nvSpPr>
          <p:cNvPr id="14" name="Slide Number Placeholder 5">
            <a:extLst>
              <a:ext uri="{FF2B5EF4-FFF2-40B4-BE49-F238E27FC236}">
                <a16:creationId xmlns:a16="http://schemas.microsoft.com/office/drawing/2014/main" id="{845DE7DA-48C2-436D-A985-8CD796F75178}"/>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33</a:t>
            </a:fld>
            <a:endParaRPr lang="sr-Latn-R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iterate>
                                    <p:tmAbs val="0"/>
                                  </p:iterate>
                                  <p:childTnLst>
                                    <p:set>
                                      <p:cBhvr>
                                        <p:cTn id="6" fill="hold">
                                          <p:stCondLst>
                                            <p:cond delay="0"/>
                                          </p:stCondLst>
                                        </p:cTn>
                                        <p:tgtEl>
                                          <p:spTgt spid="181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2" nodeType="clickEffect">
                                  <p:stCondLst>
                                    <p:cond delay="0"/>
                                  </p:stCondLst>
                                  <p:iterate>
                                    <p:tmAbs val="0"/>
                                  </p:iterate>
                                  <p:childTnLst>
                                    <p:set>
                                      <p:cBhvr>
                                        <p:cTn id="10" fill="hold">
                                          <p:stCondLst>
                                            <p:cond delay="0"/>
                                          </p:stCondLst>
                                        </p:cTn>
                                        <p:tgtEl>
                                          <p:spTgt spid="1817"/>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181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4" nodeType="clickEffect">
                                  <p:stCondLst>
                                    <p:cond delay="0"/>
                                  </p:stCondLst>
                                  <p:iterate>
                                    <p:tmAbs val="0"/>
                                  </p:iterate>
                                  <p:childTnLst>
                                    <p:set>
                                      <p:cBhvr>
                                        <p:cTn id="17" fill="hold"/>
                                        <p:tgtEl>
                                          <p:spTgt spid="1820"/>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5" nodeType="afterEffect">
                                  <p:stCondLst>
                                    <p:cond delay="0"/>
                                  </p:stCondLst>
                                  <p:iterate>
                                    <p:tmAbs val="0"/>
                                  </p:iterate>
                                  <p:childTnLst>
                                    <p:set>
                                      <p:cBhvr>
                                        <p:cTn id="20" fill="hold"/>
                                        <p:tgtEl>
                                          <p:spTgt spid="18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6" nodeType="clickEffect">
                                  <p:stCondLst>
                                    <p:cond delay="0"/>
                                  </p:stCondLst>
                                  <p:iterate>
                                    <p:tmAbs val="0"/>
                                  </p:iterate>
                                  <p:childTnLst>
                                    <p:set>
                                      <p:cBhvr>
                                        <p:cTn id="24" fill="hold"/>
                                        <p:tgtEl>
                                          <p:spTgt spid="18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7" nodeType="clickEffect">
                                  <p:stCondLst>
                                    <p:cond delay="0"/>
                                  </p:stCondLst>
                                  <p:iterate>
                                    <p:tmAbs val="0"/>
                                  </p:iterate>
                                  <p:childTnLst>
                                    <p:set>
                                      <p:cBhvr>
                                        <p:cTn id="28" fill="hold"/>
                                        <p:tgtEl>
                                          <p:spTgt spid="1822">
                                            <p:bg/>
                                          </p:spTgt>
                                        </p:tgtEl>
                                        <p:attrNameLst>
                                          <p:attrName>style.visibility</p:attrName>
                                        </p:attrNameLst>
                                      </p:cBhvr>
                                      <p:to>
                                        <p:strVal val="visible"/>
                                      </p:to>
                                    </p:set>
                                  </p:childTnLst>
                                </p:cTn>
                              </p:par>
                              <p:par>
                                <p:cTn id="29" presetID="1" presetClass="entr" presetSubtype="0" fill="hold" grpId="7" nodeType="withEffect">
                                  <p:stCondLst>
                                    <p:cond delay="0"/>
                                  </p:stCondLst>
                                  <p:iterate>
                                    <p:tmAbs val="0"/>
                                  </p:iterate>
                                  <p:childTnLst>
                                    <p:set>
                                      <p:cBhvr>
                                        <p:cTn id="30" fill="hold"/>
                                        <p:tgtEl>
                                          <p:spTgt spid="1822">
                                            <p:txEl>
                                              <p:pRg st="0" end="0"/>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7" nodeType="afterEffect">
                                  <p:stCondLst>
                                    <p:cond delay="0"/>
                                  </p:stCondLst>
                                  <p:iterate>
                                    <p:tmAbs val="0"/>
                                  </p:iterate>
                                  <p:childTnLst>
                                    <p:set>
                                      <p:cBhvr>
                                        <p:cTn id="33" fill="hold"/>
                                        <p:tgtEl>
                                          <p:spTgt spid="182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4" grpId="3" animBg="1" advAuto="0"/>
      <p:bldP spid="1817" grpId="2" animBg="1" advAuto="0"/>
      <p:bldP spid="1818" grpId="1" animBg="1" advAuto="0"/>
      <p:bldP spid="1820" grpId="4" animBg="1" advAuto="0"/>
      <p:bldP spid="1821" grpId="5" animBg="1" advAuto="0"/>
      <p:bldP spid="1822" grpId="7" build="p" bldLvl="5" animBg="1" advAuto="0"/>
      <p:bldP spid="1823" grpId="6"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9" name="The Maxeler Technology Vision: MultiScale DataFlow"/>
          <p:cNvSpPr txBox="1">
            <a:spLocks noGrp="1"/>
          </p:cNvSpPr>
          <p:nvPr>
            <p:ph type="title" idx="4294967295"/>
          </p:nvPr>
        </p:nvSpPr>
        <p:spPr>
          <a:xfrm>
            <a:off x="457200" y="274637"/>
            <a:ext cx="10031288" cy="1143001"/>
          </a:xfrm>
          <a:prstGeom prst="rect">
            <a:avLst/>
          </a:prstGeom>
        </p:spPr>
        <p:txBody>
          <a:bodyPr lIns="45718" tIns="45718" rIns="45718" bIns="45718">
            <a:normAutofit fontScale="90000"/>
          </a:bodyPr>
          <a:lstStyle>
            <a:lvl1pPr defTabSz="393190">
              <a:defRPr sz="3700"/>
            </a:lvl1pPr>
          </a:lstStyle>
          <a:p>
            <a:r>
              <a:rPr dirty="0"/>
              <a:t>The </a:t>
            </a:r>
            <a:r>
              <a:rPr dirty="0" err="1"/>
              <a:t>Maxeler</a:t>
            </a:r>
            <a:r>
              <a:rPr dirty="0"/>
              <a:t> Technology Vision: </a:t>
            </a:r>
            <a:r>
              <a:rPr dirty="0" err="1"/>
              <a:t>MultiScale</a:t>
            </a:r>
            <a:r>
              <a:rPr dirty="0"/>
              <a:t> </a:t>
            </a:r>
            <a:r>
              <a:rPr dirty="0" err="1"/>
              <a:t>DataFlow</a:t>
            </a:r>
            <a:endParaRPr dirty="0"/>
          </a:p>
        </p:txBody>
      </p:sp>
      <p:sp>
        <p:nvSpPr>
          <p:cNvPr id="1830" name="Thinking in space  rather than in time…"/>
          <p:cNvSpPr txBox="1">
            <a:spLocks noGrp="1"/>
          </p:cNvSpPr>
          <p:nvPr>
            <p:ph type="body" sz="half" idx="4294967295"/>
          </p:nvPr>
        </p:nvSpPr>
        <p:spPr>
          <a:xfrm>
            <a:off x="457200" y="1981200"/>
            <a:ext cx="4876800" cy="4411663"/>
          </a:xfrm>
          <a:prstGeom prst="rect">
            <a:avLst/>
          </a:prstGeom>
        </p:spPr>
        <p:txBody>
          <a:bodyPr lIns="45718" tIns="45718" rIns="45718" bIns="45718"/>
          <a:lstStyle/>
          <a:p>
            <a:pPr marL="273050" indent="-273050" defTabSz="457200">
              <a:spcBef>
                <a:spcPts val="600"/>
              </a:spcBef>
              <a:buFont typeface="Calibri"/>
              <a:buChar char="❑"/>
              <a:defRPr sz="2800"/>
            </a:pPr>
            <a:r>
              <a:t>Thinking in space </a:t>
            </a:r>
            <a:br/>
            <a:r>
              <a:t>rather than in time</a:t>
            </a:r>
          </a:p>
          <a:p>
            <a:pPr marL="273050" indent="-273050" defTabSz="457200">
              <a:spcBef>
                <a:spcPts val="600"/>
              </a:spcBef>
              <a:buFont typeface="Calibri"/>
              <a:buChar char="❑"/>
              <a:defRPr sz="2800"/>
            </a:pPr>
            <a:r>
              <a:t>Difficult change in mindset </a:t>
            </a:r>
            <a:br/>
            <a:r>
              <a:t>to overcome</a:t>
            </a:r>
          </a:p>
          <a:p>
            <a:pPr marL="273050" indent="-273050" defTabSz="457200">
              <a:spcBef>
                <a:spcPts val="600"/>
              </a:spcBef>
              <a:buFont typeface="Calibri"/>
              <a:buChar char="❑"/>
              <a:defRPr sz="2800"/>
            </a:pPr>
            <a:r>
              <a:t>Transformation of data </a:t>
            </a:r>
            <a:br/>
            <a:r>
              <a:t>through flow over time</a:t>
            </a:r>
          </a:p>
          <a:p>
            <a:pPr marL="273050" indent="-273050" defTabSz="457200">
              <a:spcBef>
                <a:spcPts val="600"/>
              </a:spcBef>
              <a:buFont typeface="Calibri"/>
              <a:buChar char="❑"/>
              <a:defRPr sz="2800"/>
            </a:pPr>
            <a:r>
              <a:t>Instructions are parallelized </a:t>
            </a:r>
            <a:br/>
            <a:r>
              <a:t>across the available space</a:t>
            </a:r>
          </a:p>
        </p:txBody>
      </p:sp>
      <p:pic>
        <p:nvPicPr>
          <p:cNvPr id="1831" name="image.png" descr="image.png"/>
          <p:cNvPicPr>
            <a:picLocks noChangeAspect="1"/>
          </p:cNvPicPr>
          <p:nvPr/>
        </p:nvPicPr>
        <p:blipFill>
          <a:blip r:embed="rId2" cstate="print"/>
          <a:stretch>
            <a:fillRect/>
          </a:stretch>
        </p:blipFill>
        <p:spPr>
          <a:xfrm>
            <a:off x="5638800" y="1733550"/>
            <a:ext cx="2363790" cy="4591050"/>
          </a:xfrm>
          <a:prstGeom prst="rect">
            <a:avLst/>
          </a:prstGeom>
          <a:ln w="12700">
            <a:miter lim="400000"/>
          </a:ln>
        </p:spPr>
      </p:pic>
      <p:pic>
        <p:nvPicPr>
          <p:cNvPr id="1832" name="image.png" descr="image.png"/>
          <p:cNvPicPr>
            <a:picLocks noChangeAspect="1"/>
          </p:cNvPicPr>
          <p:nvPr/>
        </p:nvPicPr>
        <p:blipFill>
          <a:blip r:embed="rId3" cstate="print"/>
          <a:stretch>
            <a:fillRect/>
          </a:stretch>
        </p:blipFill>
        <p:spPr>
          <a:xfrm>
            <a:off x="5283200" y="1638300"/>
            <a:ext cx="533400" cy="2044700"/>
          </a:xfrm>
          <a:prstGeom prst="rect">
            <a:avLst/>
          </a:prstGeom>
          <a:ln w="12700">
            <a:miter lim="400000"/>
          </a:ln>
        </p:spPr>
      </p:pic>
      <p:pic>
        <p:nvPicPr>
          <p:cNvPr id="1833" name="image.png" descr="image.png"/>
          <p:cNvPicPr>
            <a:picLocks noChangeAspect="1"/>
          </p:cNvPicPr>
          <p:nvPr/>
        </p:nvPicPr>
        <p:blipFill>
          <a:blip r:embed="rId4" cstate="print"/>
          <a:stretch>
            <a:fillRect/>
          </a:stretch>
        </p:blipFill>
        <p:spPr>
          <a:xfrm>
            <a:off x="5676900" y="1295400"/>
            <a:ext cx="1892300" cy="520700"/>
          </a:xfrm>
          <a:prstGeom prst="rect">
            <a:avLst/>
          </a:prstGeom>
          <a:ln w="12700">
            <a:miter lim="400000"/>
          </a:ln>
        </p:spPr>
      </p:pic>
      <p:sp>
        <p:nvSpPr>
          <p:cNvPr id="1834" name="Flow / Time"/>
          <p:cNvSpPr txBox="1"/>
          <p:nvPr/>
        </p:nvSpPr>
        <p:spPr>
          <a:xfrm rot="5400000">
            <a:off x="5056143" y="4005179"/>
            <a:ext cx="979768" cy="280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defTabSz="457200">
              <a:defRPr sz="1400" b="1">
                <a:solidFill>
                  <a:srgbClr val="FF3F3F"/>
                </a:solidFill>
              </a:defRPr>
            </a:lvl1pPr>
          </a:lstStyle>
          <a:p>
            <a:r>
              <a:t>Flow / Time</a:t>
            </a:r>
          </a:p>
        </p:txBody>
      </p:sp>
      <p:sp>
        <p:nvSpPr>
          <p:cNvPr id="1835" name="Space"/>
          <p:cNvSpPr txBox="1"/>
          <p:nvPr/>
        </p:nvSpPr>
        <p:spPr>
          <a:xfrm>
            <a:off x="7486332" y="1373187"/>
            <a:ext cx="535267" cy="280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defTabSz="457200">
              <a:defRPr sz="1400" b="1">
                <a:solidFill>
                  <a:srgbClr val="FF0000"/>
                </a:solidFill>
              </a:defRPr>
            </a:lvl1pPr>
          </a:lstStyle>
          <a:p>
            <a:r>
              <a:t>Space</a:t>
            </a:r>
          </a:p>
        </p:txBody>
      </p:sp>
      <p:sp>
        <p:nvSpPr>
          <p:cNvPr id="1837" name="Optimal Solution: Execution Graph"/>
          <p:cNvSpPr txBox="1"/>
          <p:nvPr/>
        </p:nvSpPr>
        <p:spPr>
          <a:xfrm>
            <a:off x="513358" y="5872491"/>
            <a:ext cx="8117283" cy="4238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278" tIns="35278" rIns="35278" bIns="35278" anchor="ctr">
            <a:spAutoFit/>
          </a:bodyPr>
          <a:lstStyle>
            <a:lvl1pPr defTabSz="457200">
              <a:defRPr sz="2800">
                <a:solidFill>
                  <a:srgbClr val="FF3F3F"/>
                </a:solidFill>
              </a:defRPr>
            </a:lvl1pPr>
          </a:lstStyle>
          <a:p>
            <a:r>
              <a:t>Optimal Solution: Execution Graph</a:t>
            </a:r>
          </a:p>
        </p:txBody>
      </p:sp>
      <p:sp>
        <p:nvSpPr>
          <p:cNvPr id="11" name="Slide Number Placeholder 5">
            <a:extLst>
              <a:ext uri="{FF2B5EF4-FFF2-40B4-BE49-F238E27FC236}">
                <a16:creationId xmlns:a16="http://schemas.microsoft.com/office/drawing/2014/main" id="{2E4F4BFC-05DC-4257-A873-35E7B924492D}"/>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34</a:t>
            </a:fld>
            <a:endParaRPr lang="sr-Latn-RS"/>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9" name="image.png" descr="image.png"/>
          <p:cNvPicPr>
            <a:picLocks noChangeAspect="1"/>
          </p:cNvPicPr>
          <p:nvPr/>
        </p:nvPicPr>
        <p:blipFill>
          <a:blip r:embed="rId2" cstate="print"/>
          <a:stretch>
            <a:fillRect/>
          </a:stretch>
        </p:blipFill>
        <p:spPr>
          <a:xfrm>
            <a:off x="457200" y="-152400"/>
            <a:ext cx="8229600" cy="1219200"/>
          </a:xfrm>
          <a:prstGeom prst="rect">
            <a:avLst/>
          </a:prstGeom>
          <a:ln w="12700">
            <a:miter lim="400000"/>
          </a:ln>
        </p:spPr>
      </p:pic>
      <p:pic>
        <p:nvPicPr>
          <p:cNvPr id="1840" name="C:\1nenad\Old_Pendulum_clock.jpg" descr="C:\1nenad\Old_Pendulum_clock.jpg"/>
          <p:cNvPicPr>
            <a:picLocks noChangeAspect="1"/>
          </p:cNvPicPr>
          <p:nvPr/>
        </p:nvPicPr>
        <p:blipFill>
          <a:blip r:embed="rId3" cstate="print"/>
          <a:stretch>
            <a:fillRect/>
          </a:stretch>
        </p:blipFill>
        <p:spPr>
          <a:xfrm>
            <a:off x="767408" y="1905000"/>
            <a:ext cx="2355850" cy="4090988"/>
          </a:xfrm>
          <a:prstGeom prst="rect">
            <a:avLst/>
          </a:prstGeom>
          <a:ln w="12700">
            <a:miter lim="400000"/>
          </a:ln>
        </p:spPr>
      </p:pic>
      <p:pic>
        <p:nvPicPr>
          <p:cNvPr id="1841" name="C:\1nenad\13925279347_e624b65f14_o.jpg" descr="C:\1nenad\13925279347_e624b65f14_o.jpg"/>
          <p:cNvPicPr>
            <a:picLocks noChangeAspect="1"/>
          </p:cNvPicPr>
          <p:nvPr/>
        </p:nvPicPr>
        <p:blipFill>
          <a:blip r:embed="rId4" cstate="print"/>
          <a:stretch>
            <a:fillRect/>
          </a:stretch>
        </p:blipFill>
        <p:spPr>
          <a:xfrm>
            <a:off x="5643538" y="1910532"/>
            <a:ext cx="2362200" cy="4114800"/>
          </a:xfrm>
          <a:prstGeom prst="rect">
            <a:avLst/>
          </a:prstGeom>
          <a:ln w="12700">
            <a:miter lim="400000"/>
          </a:ln>
        </p:spPr>
      </p:pic>
      <p:sp>
        <p:nvSpPr>
          <p:cNvPr id="1842" name="The Von-Neumann paradigm resembles an old wall clock"/>
          <p:cNvSpPr txBox="1"/>
          <p:nvPr/>
        </p:nvSpPr>
        <p:spPr>
          <a:xfrm>
            <a:off x="579119" y="1295399"/>
            <a:ext cx="8595361" cy="980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marL="273050" indent="-273050">
              <a:spcBef>
                <a:spcPts val="600"/>
              </a:spcBef>
              <a:buClr>
                <a:srgbClr val="F3A447"/>
              </a:buClr>
              <a:buSzPct val="85000"/>
              <a:buChar char="●"/>
              <a:defRPr sz="2400">
                <a:solidFill>
                  <a:srgbClr val="FFFFFF"/>
                </a:solidFill>
                <a:latin typeface="Constantia"/>
                <a:ea typeface="Constantia"/>
                <a:cs typeface="Constantia"/>
                <a:sym typeface="Constantia"/>
              </a:defRPr>
            </a:lvl1pPr>
          </a:lstStyle>
          <a:p>
            <a:r>
              <a:t>The Von-Neumann paradigm resembles an old wall clock</a:t>
            </a:r>
          </a:p>
        </p:txBody>
      </p:sp>
      <p:sp>
        <p:nvSpPr>
          <p:cNvPr id="1843" name="The Feynman paradigm resembles lightning!"/>
          <p:cNvSpPr txBox="1"/>
          <p:nvPr/>
        </p:nvSpPr>
        <p:spPr>
          <a:xfrm>
            <a:off x="502919" y="6172201"/>
            <a:ext cx="8595361" cy="980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marL="273050" indent="-273050">
              <a:spcBef>
                <a:spcPts val="600"/>
              </a:spcBef>
              <a:buClr>
                <a:srgbClr val="F3A447"/>
              </a:buClr>
              <a:buSzPct val="85000"/>
              <a:buChar char="●"/>
              <a:defRPr sz="2400">
                <a:solidFill>
                  <a:srgbClr val="FFFFFF"/>
                </a:solidFill>
                <a:latin typeface="Constantia"/>
                <a:ea typeface="Constantia"/>
                <a:cs typeface="Constantia"/>
                <a:sym typeface="Constantia"/>
              </a:defRPr>
            </a:lvl1pPr>
          </a:lstStyle>
          <a:p>
            <a:r>
              <a:t>The Feynman paradigm resembles lightning!</a:t>
            </a:r>
          </a:p>
        </p:txBody>
      </p:sp>
      <p:sp>
        <p:nvSpPr>
          <p:cNvPr id="1844" name="Why?"/>
          <p:cNvSpPr txBox="1"/>
          <p:nvPr/>
        </p:nvSpPr>
        <p:spPr>
          <a:xfrm>
            <a:off x="579119" y="6172201"/>
            <a:ext cx="8595361" cy="980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marL="273050" indent="-273050">
              <a:spcBef>
                <a:spcPts val="600"/>
              </a:spcBef>
              <a:defRPr sz="2400">
                <a:solidFill>
                  <a:srgbClr val="FF0000"/>
                </a:solidFill>
                <a:latin typeface="Constantia"/>
                <a:ea typeface="Constantia"/>
                <a:cs typeface="Constantia"/>
                <a:sym typeface="Constantia"/>
              </a:defRPr>
            </a:lvl1pPr>
          </a:lstStyle>
          <a:p>
            <a:r>
              <a:t>							         Why?</a:t>
            </a:r>
          </a:p>
        </p:txBody>
      </p:sp>
      <p:sp>
        <p:nvSpPr>
          <p:cNvPr id="9" name="Slide Number Placeholder 5">
            <a:extLst>
              <a:ext uri="{FF2B5EF4-FFF2-40B4-BE49-F238E27FC236}">
                <a16:creationId xmlns:a16="http://schemas.microsoft.com/office/drawing/2014/main" id="{FF574E7C-AFDB-4BE7-B61B-478ED18364D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35</a:t>
            </a:fld>
            <a:endParaRPr lang="sr-Latn-RS"/>
          </a:p>
        </p:txBody>
      </p:sp>
      <p:pic>
        <p:nvPicPr>
          <p:cNvPr id="10" name="C:\1nenad\Old_Pendulum_clock.jpg" descr="C:\1nenad\Old_Pendulum_clock.jpg">
            <a:extLst>
              <a:ext uri="{FF2B5EF4-FFF2-40B4-BE49-F238E27FC236}">
                <a16:creationId xmlns:a16="http://schemas.microsoft.com/office/drawing/2014/main" id="{6DD9E18C-539F-4BB6-BF57-9AFA0A577BA4}"/>
              </a:ext>
            </a:extLst>
          </p:cNvPr>
          <p:cNvPicPr>
            <a:picLocks noChangeAspect="1"/>
          </p:cNvPicPr>
          <p:nvPr/>
        </p:nvPicPr>
        <p:blipFill>
          <a:blip r:embed="rId5" cstate="print"/>
          <a:stretch>
            <a:fillRect/>
          </a:stretch>
        </p:blipFill>
        <p:spPr>
          <a:xfrm>
            <a:off x="3195266" y="1905000"/>
            <a:ext cx="1167883" cy="2028056"/>
          </a:xfrm>
          <a:prstGeom prst="rect">
            <a:avLst/>
          </a:prstGeom>
          <a:ln w="12700">
            <a:miter lim="400000"/>
          </a:ln>
        </p:spPr>
      </p:pic>
      <p:pic>
        <p:nvPicPr>
          <p:cNvPr id="11" name="C:\1nenad\Old_Pendulum_clock.jpg" descr="C:\1nenad\Old_Pendulum_clock.jpg">
            <a:extLst>
              <a:ext uri="{FF2B5EF4-FFF2-40B4-BE49-F238E27FC236}">
                <a16:creationId xmlns:a16="http://schemas.microsoft.com/office/drawing/2014/main" id="{A6A32953-ADE7-4B6F-A8B2-8249AD672858}"/>
              </a:ext>
            </a:extLst>
          </p:cNvPr>
          <p:cNvPicPr>
            <a:picLocks noChangeAspect="1"/>
          </p:cNvPicPr>
          <p:nvPr/>
        </p:nvPicPr>
        <p:blipFill>
          <a:blip r:embed="rId5" cstate="print"/>
          <a:stretch>
            <a:fillRect/>
          </a:stretch>
        </p:blipFill>
        <p:spPr>
          <a:xfrm>
            <a:off x="4393105" y="1905000"/>
            <a:ext cx="1167883" cy="2028056"/>
          </a:xfrm>
          <a:prstGeom prst="rect">
            <a:avLst/>
          </a:prstGeom>
          <a:ln w="12700">
            <a:miter lim="400000"/>
          </a:ln>
        </p:spPr>
      </p:pic>
      <p:pic>
        <p:nvPicPr>
          <p:cNvPr id="12" name="C:\1nenad\Old_Pendulum_clock.jpg" descr="C:\1nenad\Old_Pendulum_clock.jpg">
            <a:extLst>
              <a:ext uri="{FF2B5EF4-FFF2-40B4-BE49-F238E27FC236}">
                <a16:creationId xmlns:a16="http://schemas.microsoft.com/office/drawing/2014/main" id="{3EED71AE-9CA0-4FCD-8FBE-CA465BED473F}"/>
              </a:ext>
            </a:extLst>
          </p:cNvPr>
          <p:cNvPicPr>
            <a:picLocks noChangeAspect="1"/>
          </p:cNvPicPr>
          <p:nvPr/>
        </p:nvPicPr>
        <p:blipFill>
          <a:blip r:embed="rId5" cstate="print"/>
          <a:stretch>
            <a:fillRect/>
          </a:stretch>
        </p:blipFill>
        <p:spPr>
          <a:xfrm>
            <a:off x="3185394" y="3967932"/>
            <a:ext cx="1167883" cy="2028056"/>
          </a:xfrm>
          <a:prstGeom prst="rect">
            <a:avLst/>
          </a:prstGeom>
          <a:ln w="12700">
            <a:miter lim="400000"/>
          </a:ln>
        </p:spPr>
      </p:pic>
      <p:pic>
        <p:nvPicPr>
          <p:cNvPr id="13" name="C:\1nenad\Old_Pendulum_clock.jpg" descr="C:\1nenad\Old_Pendulum_clock.jpg">
            <a:extLst>
              <a:ext uri="{FF2B5EF4-FFF2-40B4-BE49-F238E27FC236}">
                <a16:creationId xmlns:a16="http://schemas.microsoft.com/office/drawing/2014/main" id="{D3164880-8971-437C-9FB3-AE59D05BFE6E}"/>
              </a:ext>
            </a:extLst>
          </p:cNvPr>
          <p:cNvPicPr>
            <a:picLocks noChangeAspect="1"/>
          </p:cNvPicPr>
          <p:nvPr/>
        </p:nvPicPr>
        <p:blipFill>
          <a:blip r:embed="rId5" cstate="print"/>
          <a:stretch>
            <a:fillRect/>
          </a:stretch>
        </p:blipFill>
        <p:spPr>
          <a:xfrm>
            <a:off x="4383233" y="3967932"/>
            <a:ext cx="1167883" cy="2028056"/>
          </a:xfrm>
          <a:prstGeom prst="rect">
            <a:avLst/>
          </a:prstGeom>
          <a:ln w="12700">
            <a:miter lim="400000"/>
          </a:ln>
        </p:spPr>
      </p:pic>
      <p:pic>
        <p:nvPicPr>
          <p:cNvPr id="5" name="Picture 4">
            <a:extLst>
              <a:ext uri="{FF2B5EF4-FFF2-40B4-BE49-F238E27FC236}">
                <a16:creationId xmlns:a16="http://schemas.microsoft.com/office/drawing/2014/main" id="{994625D4-CE75-40FE-9F58-65E364C7C7F6}"/>
              </a:ext>
            </a:extLst>
          </p:cNvPr>
          <p:cNvPicPr>
            <a:picLocks noChangeAspect="1"/>
          </p:cNvPicPr>
          <p:nvPr/>
        </p:nvPicPr>
        <p:blipFill>
          <a:blip r:embed="rId6"/>
          <a:stretch>
            <a:fillRect/>
          </a:stretch>
        </p:blipFill>
        <p:spPr>
          <a:xfrm>
            <a:off x="8119645" y="1905000"/>
            <a:ext cx="2335223" cy="411788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iterate>
                                    <p:tmAbs val="0"/>
                                  </p:iterate>
                                  <p:childTnLst>
                                    <p:set>
                                      <p:cBhvr>
                                        <p:cTn id="6" fill="hold"/>
                                        <p:tgtEl>
                                          <p:spTgt spid="1839"/>
                                        </p:tgtEl>
                                        <p:attrNameLst>
                                          <p:attrName>style.visibility</p:attrName>
                                        </p:attrNameLst>
                                      </p:cBhvr>
                                      <p:to>
                                        <p:strVal val="visible"/>
                                      </p:to>
                                    </p:set>
                                    <p:anim calcmode="lin" valueType="num">
                                      <p:cBhvr>
                                        <p:cTn id="7" dur="500" fill="hold"/>
                                        <p:tgtEl>
                                          <p:spTgt spid="1839"/>
                                        </p:tgtEl>
                                        <p:attrNameLst>
                                          <p:attrName>ppt_x</p:attrName>
                                        </p:attrNameLst>
                                      </p:cBhvr>
                                      <p:tavLst>
                                        <p:tav tm="0">
                                          <p:val>
                                            <p:strVal val="#ppt_x"/>
                                          </p:val>
                                        </p:tav>
                                        <p:tav tm="100000">
                                          <p:val>
                                            <p:strVal val="#ppt_x"/>
                                          </p:val>
                                        </p:tav>
                                      </p:tavLst>
                                    </p:anim>
                                    <p:anim calcmode="lin" valueType="num">
                                      <p:cBhvr>
                                        <p:cTn id="8" dur="500" fill="hold"/>
                                        <p:tgtEl>
                                          <p:spTgt spid="18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2" nodeType="afterEffect">
                                  <p:stCondLst>
                                    <p:cond delay="0"/>
                                  </p:stCondLst>
                                  <p:iterate>
                                    <p:tmAbs val="0"/>
                                  </p:iterate>
                                  <p:childTnLst>
                                    <p:set>
                                      <p:cBhvr>
                                        <p:cTn id="11" fill="hold"/>
                                        <p:tgtEl>
                                          <p:spTgt spid="1842"/>
                                        </p:tgtEl>
                                        <p:attrNameLst>
                                          <p:attrName>style.visibility</p:attrName>
                                        </p:attrNameLst>
                                      </p:cBhvr>
                                      <p:to>
                                        <p:strVal val="visible"/>
                                      </p:to>
                                    </p:set>
                                    <p:anim calcmode="lin" valueType="num">
                                      <p:cBhvr>
                                        <p:cTn id="12" dur="500" fill="hold"/>
                                        <p:tgtEl>
                                          <p:spTgt spid="1842"/>
                                        </p:tgtEl>
                                        <p:attrNameLst>
                                          <p:attrName>ppt_x</p:attrName>
                                        </p:attrNameLst>
                                      </p:cBhvr>
                                      <p:tavLst>
                                        <p:tav tm="0">
                                          <p:val>
                                            <p:strVal val="#ppt_x"/>
                                          </p:val>
                                        </p:tav>
                                        <p:tav tm="100000">
                                          <p:val>
                                            <p:strVal val="#ppt_x"/>
                                          </p:val>
                                        </p:tav>
                                      </p:tavLst>
                                    </p:anim>
                                    <p:anim calcmode="lin" valueType="num">
                                      <p:cBhvr>
                                        <p:cTn id="13" dur="500" fill="hold"/>
                                        <p:tgtEl>
                                          <p:spTgt spid="184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3" nodeType="afterEffect">
                                  <p:stCondLst>
                                    <p:cond delay="0"/>
                                  </p:stCondLst>
                                  <p:iterate>
                                    <p:tmAbs val="0"/>
                                  </p:iterate>
                                  <p:childTnLst>
                                    <p:set>
                                      <p:cBhvr>
                                        <p:cTn id="16" fill="hold"/>
                                        <p:tgtEl>
                                          <p:spTgt spid="1840"/>
                                        </p:tgtEl>
                                        <p:attrNameLst>
                                          <p:attrName>style.visibility</p:attrName>
                                        </p:attrNameLst>
                                      </p:cBhvr>
                                      <p:to>
                                        <p:strVal val="visible"/>
                                      </p:to>
                                    </p:set>
                                    <p:anim calcmode="lin" valueType="num">
                                      <p:cBhvr>
                                        <p:cTn id="17" dur="500" fill="hold"/>
                                        <p:tgtEl>
                                          <p:spTgt spid="1840"/>
                                        </p:tgtEl>
                                        <p:attrNameLst>
                                          <p:attrName>ppt_x</p:attrName>
                                        </p:attrNameLst>
                                      </p:cBhvr>
                                      <p:tavLst>
                                        <p:tav tm="0">
                                          <p:val>
                                            <p:strVal val="#ppt_x"/>
                                          </p:val>
                                        </p:tav>
                                        <p:tav tm="100000">
                                          <p:val>
                                            <p:strVal val="#ppt_x"/>
                                          </p:val>
                                        </p:tav>
                                      </p:tavLst>
                                    </p:anim>
                                    <p:anim calcmode="lin" valueType="num">
                                      <p:cBhvr>
                                        <p:cTn id="18" dur="500" fill="hold"/>
                                        <p:tgtEl>
                                          <p:spTgt spid="184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4" nodeType="clickEffect">
                                  <p:stCondLst>
                                    <p:cond delay="0"/>
                                  </p:stCondLst>
                                  <p:iterate>
                                    <p:tmAbs val="0"/>
                                  </p:iterate>
                                  <p:childTnLst>
                                    <p:set>
                                      <p:cBhvr>
                                        <p:cTn id="22" fill="hold"/>
                                        <p:tgtEl>
                                          <p:spTgt spid="1841"/>
                                        </p:tgtEl>
                                        <p:attrNameLst>
                                          <p:attrName>style.visibility</p:attrName>
                                        </p:attrNameLst>
                                      </p:cBhvr>
                                      <p:to>
                                        <p:strVal val="visible"/>
                                      </p:to>
                                    </p:set>
                                    <p:anim calcmode="lin" valueType="num">
                                      <p:cBhvr>
                                        <p:cTn id="23" dur="500" fill="hold"/>
                                        <p:tgtEl>
                                          <p:spTgt spid="1841"/>
                                        </p:tgtEl>
                                        <p:attrNameLst>
                                          <p:attrName>ppt_x</p:attrName>
                                        </p:attrNameLst>
                                      </p:cBhvr>
                                      <p:tavLst>
                                        <p:tav tm="0">
                                          <p:val>
                                            <p:strVal val="#ppt_x"/>
                                          </p:val>
                                        </p:tav>
                                        <p:tav tm="100000">
                                          <p:val>
                                            <p:strVal val="#ppt_x"/>
                                          </p:val>
                                        </p:tav>
                                      </p:tavLst>
                                    </p:anim>
                                    <p:anim calcmode="lin" valueType="num">
                                      <p:cBhvr>
                                        <p:cTn id="24" dur="500" fill="hold"/>
                                        <p:tgtEl>
                                          <p:spTgt spid="1841"/>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5" nodeType="afterEffect">
                                  <p:stCondLst>
                                    <p:cond delay="0"/>
                                  </p:stCondLst>
                                  <p:iterate>
                                    <p:tmAbs val="0"/>
                                  </p:iterate>
                                  <p:childTnLst>
                                    <p:set>
                                      <p:cBhvr>
                                        <p:cTn id="27" fill="hold"/>
                                        <p:tgtEl>
                                          <p:spTgt spid="1843"/>
                                        </p:tgtEl>
                                        <p:attrNameLst>
                                          <p:attrName>style.visibility</p:attrName>
                                        </p:attrNameLst>
                                      </p:cBhvr>
                                      <p:to>
                                        <p:strVal val="visible"/>
                                      </p:to>
                                    </p:set>
                                    <p:anim calcmode="lin" valueType="num">
                                      <p:cBhvr>
                                        <p:cTn id="28" dur="500" fill="hold"/>
                                        <p:tgtEl>
                                          <p:spTgt spid="1843"/>
                                        </p:tgtEl>
                                        <p:attrNameLst>
                                          <p:attrName>ppt_x</p:attrName>
                                        </p:attrNameLst>
                                      </p:cBhvr>
                                      <p:tavLst>
                                        <p:tav tm="0">
                                          <p:val>
                                            <p:strVal val="#ppt_x"/>
                                          </p:val>
                                        </p:tav>
                                        <p:tav tm="100000">
                                          <p:val>
                                            <p:strVal val="#ppt_x"/>
                                          </p:val>
                                        </p:tav>
                                      </p:tavLst>
                                    </p:anim>
                                    <p:anim calcmode="lin" valueType="num">
                                      <p:cBhvr>
                                        <p:cTn id="29" dur="500" fill="hold"/>
                                        <p:tgtEl>
                                          <p:spTgt spid="184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6" nodeType="clickEffect">
                                  <p:stCondLst>
                                    <p:cond delay="0"/>
                                  </p:stCondLst>
                                  <p:iterate>
                                    <p:tmAbs val="0"/>
                                  </p:iterate>
                                  <p:childTnLst>
                                    <p:set>
                                      <p:cBhvr>
                                        <p:cTn id="33" fill="hold"/>
                                        <p:tgtEl>
                                          <p:spTgt spid="1844"/>
                                        </p:tgtEl>
                                        <p:attrNameLst>
                                          <p:attrName>style.visibility</p:attrName>
                                        </p:attrNameLst>
                                      </p:cBhvr>
                                      <p:to>
                                        <p:strVal val="visible"/>
                                      </p:to>
                                    </p:set>
                                    <p:anim calcmode="lin" valueType="num">
                                      <p:cBhvr>
                                        <p:cTn id="34" dur="500" fill="hold"/>
                                        <p:tgtEl>
                                          <p:spTgt spid="1844"/>
                                        </p:tgtEl>
                                        <p:attrNameLst>
                                          <p:attrName>ppt_x</p:attrName>
                                        </p:attrNameLst>
                                      </p:cBhvr>
                                      <p:tavLst>
                                        <p:tav tm="0">
                                          <p:val>
                                            <p:strVal val="#ppt_x"/>
                                          </p:val>
                                        </p:tav>
                                        <p:tav tm="100000">
                                          <p:val>
                                            <p:strVal val="#ppt_x"/>
                                          </p:val>
                                        </p:tav>
                                      </p:tavLst>
                                    </p:anim>
                                    <p:anim calcmode="lin" valueType="num">
                                      <p:cBhvr>
                                        <p:cTn id="35" dur="500" fill="hold"/>
                                        <p:tgtEl>
                                          <p:spTgt spid="1844"/>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 presetClass="entr" presetSubtype="4" fill="hold" grpId="0" nodeType="afterEffect">
                                  <p:stCondLst>
                                    <p:cond delay="0"/>
                                  </p:stCondLst>
                                  <p:iterate>
                                    <p:tmAbs val="0"/>
                                  </p:iterate>
                                  <p:childTnLst>
                                    <p:set>
                                      <p:cBhvr>
                                        <p:cTn id="38" fill="hold"/>
                                        <p:tgtEl>
                                          <p:spTgt spid="10"/>
                                        </p:tgtEl>
                                        <p:attrNameLst>
                                          <p:attrName>style.visibility</p:attrName>
                                        </p:attrNameLst>
                                      </p:cBhvr>
                                      <p:to>
                                        <p:strVal val="visible"/>
                                      </p:to>
                                    </p:set>
                                    <p:anim calcmode="lin" valueType="num">
                                      <p:cBhvr>
                                        <p:cTn id="39" dur="500" fill="hold"/>
                                        <p:tgtEl>
                                          <p:spTgt spid="10"/>
                                        </p:tgtEl>
                                        <p:attrNameLst>
                                          <p:attrName>ppt_x</p:attrName>
                                        </p:attrNameLst>
                                      </p:cBhvr>
                                      <p:tavLst>
                                        <p:tav tm="0">
                                          <p:val>
                                            <p:strVal val="#ppt_x"/>
                                          </p:val>
                                        </p:tav>
                                        <p:tav tm="100000">
                                          <p:val>
                                            <p:strVal val="#ppt_x"/>
                                          </p:val>
                                        </p:tav>
                                      </p:tavLst>
                                    </p:anim>
                                    <p:anim calcmode="lin" valueType="num">
                                      <p:cBhvr>
                                        <p:cTn id="40" dur="500" fill="hold"/>
                                        <p:tgtEl>
                                          <p:spTgt spid="10"/>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iterate>
                                    <p:tmAbs val="0"/>
                                  </p:iterate>
                                  <p:childTnLst>
                                    <p:set>
                                      <p:cBhvr>
                                        <p:cTn id="43" fill="hold"/>
                                        <p:tgtEl>
                                          <p:spTgt spid="11"/>
                                        </p:tgtEl>
                                        <p:attrNameLst>
                                          <p:attrName>style.visibility</p:attrName>
                                        </p:attrNameLst>
                                      </p:cBhvr>
                                      <p:to>
                                        <p:strVal val="visible"/>
                                      </p:to>
                                    </p:se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iterate>
                                    <p:tmAbs val="0"/>
                                  </p:iterate>
                                  <p:childTnLst>
                                    <p:set>
                                      <p:cBhvr>
                                        <p:cTn id="48" fill="hold"/>
                                        <p:tgtEl>
                                          <p:spTgt spid="12"/>
                                        </p:tgtEl>
                                        <p:attrNameLst>
                                          <p:attrName>style.visibility</p:attrName>
                                        </p:attrNameLst>
                                      </p:cBhvr>
                                      <p:to>
                                        <p:strVal val="visible"/>
                                      </p:to>
                                    </p:set>
                                    <p:anim calcmode="lin" valueType="num">
                                      <p:cBhvr>
                                        <p:cTn id="49" dur="500" fill="hold"/>
                                        <p:tgtEl>
                                          <p:spTgt spid="12"/>
                                        </p:tgtEl>
                                        <p:attrNameLst>
                                          <p:attrName>ppt_x</p:attrName>
                                        </p:attrNameLst>
                                      </p:cBhvr>
                                      <p:tavLst>
                                        <p:tav tm="0">
                                          <p:val>
                                            <p:strVal val="#ppt_x"/>
                                          </p:val>
                                        </p:tav>
                                        <p:tav tm="100000">
                                          <p:val>
                                            <p:strVal val="#ppt_x"/>
                                          </p:val>
                                        </p:tav>
                                      </p:tavLst>
                                    </p:anim>
                                    <p:anim calcmode="lin" valueType="num">
                                      <p:cBhvr>
                                        <p:cTn id="50" dur="500" fill="hold"/>
                                        <p:tgtEl>
                                          <p:spTgt spid="1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iterate>
                                    <p:tmAbs val="0"/>
                                  </p:iterate>
                                  <p:childTnLst>
                                    <p:set>
                                      <p:cBhvr>
                                        <p:cTn id="53" fill="hold"/>
                                        <p:tgtEl>
                                          <p:spTgt spid="13"/>
                                        </p:tgtEl>
                                        <p:attrNameLst>
                                          <p:attrName>style.visibility</p:attrName>
                                        </p:attrNameLst>
                                      </p:cBhvr>
                                      <p:to>
                                        <p:strVal val="visible"/>
                                      </p:to>
                                    </p:set>
                                    <p:anim calcmode="lin" valueType="num">
                                      <p:cBhvr>
                                        <p:cTn id="54" dur="500" fill="hold"/>
                                        <p:tgtEl>
                                          <p:spTgt spid="13"/>
                                        </p:tgtEl>
                                        <p:attrNameLst>
                                          <p:attrName>ppt_x</p:attrName>
                                        </p:attrNameLst>
                                      </p:cBhvr>
                                      <p:tavLst>
                                        <p:tav tm="0">
                                          <p:val>
                                            <p:strVal val="#ppt_x"/>
                                          </p:val>
                                        </p:tav>
                                        <p:tav tm="100000">
                                          <p:val>
                                            <p:strVal val="#ppt_x"/>
                                          </p:val>
                                        </p:tav>
                                      </p:tavLst>
                                    </p:anim>
                                    <p:anim calcmode="lin" valueType="num">
                                      <p:cBhvr>
                                        <p:cTn id="5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9" grpId="1" animBg="1" advAuto="0"/>
      <p:bldP spid="1840" grpId="3" animBg="1" advAuto="0"/>
      <p:bldP spid="1841" grpId="4" animBg="1" advAuto="0"/>
      <p:bldP spid="1842" grpId="2" animBg="1" advAuto="0"/>
      <p:bldP spid="1843" grpId="5" animBg="1" advAuto="0"/>
      <p:bldP spid="1844" grpId="6" animBg="1" advAuto="0"/>
      <p:bldP spid="10" grpId="0" animBg="1" advAuto="0"/>
      <p:bldP spid="11" grpId="0" animBg="1" advAuto="0"/>
      <p:bldP spid="12" grpId="0" animBg="1" advAuto="0"/>
      <p:bldP spid="13" grpId="0"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1" name="Slide Number"/>
          <p:cNvSpPr txBox="1">
            <a:spLocks noGrp="1"/>
          </p:cNvSpPr>
          <p:nvPr>
            <p:ph type="sldNum" sz="quarter" idx="4294967295"/>
          </p:nvPr>
        </p:nvSpPr>
        <p:spPr>
          <a:xfrm>
            <a:off x="8607424" y="6283322"/>
            <a:ext cx="215901" cy="2540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36</a:t>
            </a:fld>
            <a:endParaRPr/>
          </a:p>
        </p:txBody>
      </p:sp>
      <p:sp>
        <p:nvSpPr>
          <p:cNvPr id="1852" name="Double-click to edit"/>
          <p:cNvSpPr txBox="1">
            <a:spLocks noGrp="1"/>
          </p:cNvSpPr>
          <p:nvPr>
            <p:ph type="title" idx="4294967295"/>
          </p:nvPr>
        </p:nvSpPr>
        <p:spPr>
          <a:xfrm>
            <a:off x="457200" y="152400"/>
            <a:ext cx="8229600" cy="1219200"/>
          </a:xfrm>
          <a:prstGeom prst="rect">
            <a:avLst/>
          </a:prstGeom>
        </p:spPr>
        <p:txBody>
          <a:bodyPr lIns="45718" tIns="45718" rIns="45718" bIns="45718" anchor="b"/>
          <a:lstStyle/>
          <a:p>
            <a:pPr algn="l">
              <a:defRPr sz="4200">
                <a:solidFill>
                  <a:srgbClr val="F9F9F9"/>
                </a:solidFill>
                <a:latin typeface="Constantia"/>
                <a:ea typeface="Constantia"/>
                <a:cs typeface="Constantia"/>
                <a:sym typeface="Constantia"/>
              </a:defRPr>
            </a:pPr>
            <a:endParaRPr/>
          </a:p>
        </p:txBody>
      </p:sp>
      <p:pic>
        <p:nvPicPr>
          <p:cNvPr id="1853" name="D:\1nenad\max11.jpg" descr="D:\1nenad\max11.jpg"/>
          <p:cNvPicPr>
            <a:picLocks noChangeAspect="1"/>
          </p:cNvPicPr>
          <p:nvPr/>
        </p:nvPicPr>
        <p:blipFill>
          <a:blip r:embed="rId2" cstate="print"/>
          <a:stretch>
            <a:fillRect/>
          </a:stretch>
        </p:blipFill>
        <p:spPr>
          <a:xfrm>
            <a:off x="0" y="0"/>
            <a:ext cx="9144000" cy="7019925"/>
          </a:xfrm>
          <a:prstGeom prst="rect">
            <a:avLst/>
          </a:prstGeom>
          <a:ln w="12700">
            <a:miter lim="400000"/>
          </a:ln>
        </p:spPr>
      </p:pic>
      <p:sp>
        <p:nvSpPr>
          <p:cNvPr id="1854" name="Simulator builder…"/>
          <p:cNvSpPr txBox="1"/>
          <p:nvPr/>
        </p:nvSpPr>
        <p:spPr>
          <a:xfrm>
            <a:off x="6370320" y="5435600"/>
            <a:ext cx="2499363" cy="1361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600">
                <a:latin typeface="Constantia"/>
                <a:ea typeface="Constantia"/>
                <a:cs typeface="Constantia"/>
                <a:sym typeface="Constantia"/>
              </a:defRPr>
            </a:pPr>
            <a:r>
              <a:t>Simulator builder</a:t>
            </a:r>
          </a:p>
          <a:p>
            <a:pPr>
              <a:defRPr sz="1600">
                <a:latin typeface="Constantia"/>
                <a:ea typeface="Constantia"/>
                <a:cs typeface="Constantia"/>
                <a:sym typeface="Constantia"/>
              </a:defRPr>
            </a:pPr>
            <a:r>
              <a:t>Hardware builder</a:t>
            </a:r>
          </a:p>
          <a:p>
            <a:pPr>
              <a:defRPr sz="1600">
                <a:latin typeface="Constantia"/>
                <a:ea typeface="Constantia"/>
                <a:cs typeface="Constantia"/>
                <a:sym typeface="Constantia"/>
              </a:defRPr>
            </a:pPr>
            <a:endParaRPr/>
          </a:p>
          <a:p>
            <a:pPr>
              <a:defRPr sz="1600">
                <a:latin typeface="Constantia"/>
                <a:ea typeface="Constantia"/>
                <a:cs typeface="Constantia"/>
                <a:sym typeface="Constantia"/>
              </a:defRPr>
            </a:pPr>
            <a:endParaRPr/>
          </a:p>
          <a:p>
            <a:pPr>
              <a:defRPr sz="1600">
                <a:latin typeface="Constantia"/>
                <a:ea typeface="Constantia"/>
                <a:cs typeface="Constantia"/>
                <a:sym typeface="Constantia"/>
              </a:defRPr>
            </a:pPr>
            <a:r>
              <a:t>		2n+3</a:t>
            </a:r>
          </a:p>
        </p:txBody>
      </p:sp>
      <p:sp>
        <p:nvSpPr>
          <p:cNvPr id="1855" name="+ Tests"/>
          <p:cNvSpPr txBox="1"/>
          <p:nvPr/>
        </p:nvSpPr>
        <p:spPr>
          <a:xfrm>
            <a:off x="7056118" y="2438400"/>
            <a:ext cx="1356363" cy="3962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solidFill>
                  <a:srgbClr val="C00000"/>
                </a:solidFill>
                <a:latin typeface="Constantia"/>
                <a:ea typeface="Constantia"/>
                <a:cs typeface="Constantia"/>
                <a:sym typeface="Constantia"/>
              </a:defRPr>
            </a:lvl1pPr>
          </a:lstStyle>
          <a:p>
            <a:r>
              <a:t>+ Tests</a:t>
            </a:r>
          </a:p>
        </p:txBody>
      </p:sp>
      <p:sp>
        <p:nvSpPr>
          <p:cNvPr id="1857" name="The Maxeler Generic Architecture Application"/>
          <p:cNvSpPr txBox="1"/>
          <p:nvPr/>
        </p:nvSpPr>
        <p:spPr>
          <a:xfrm>
            <a:off x="381000" y="711198"/>
            <a:ext cx="8458200" cy="624837"/>
          </a:xfrm>
          <a:prstGeom prst="rect">
            <a:avLst/>
          </a:prstGeom>
          <a:solidFill>
            <a:srgbClr val="BFBFB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3200">
                <a:latin typeface="Constantia"/>
                <a:ea typeface="Constantia"/>
                <a:cs typeface="Constantia"/>
                <a:sym typeface="Constantia"/>
              </a:defRPr>
            </a:lvl1pPr>
          </a:lstStyle>
          <a:p>
            <a:r>
              <a:t>The Maxeler Generic Architecture Application</a:t>
            </a:r>
          </a:p>
        </p:txBody>
      </p:sp>
      <p:sp>
        <p:nvSpPr>
          <p:cNvPr id="1858" name="Important: Supporting any CL and any OS!"/>
          <p:cNvSpPr txBox="1"/>
          <p:nvPr/>
        </p:nvSpPr>
        <p:spPr>
          <a:xfrm>
            <a:off x="1905000" y="6172198"/>
            <a:ext cx="6019800" cy="497837"/>
          </a:xfrm>
          <a:prstGeom prst="rect">
            <a:avLst/>
          </a:prstGeom>
          <a:solidFill>
            <a:srgbClr val="BFBFB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2400">
                <a:latin typeface="Constantia"/>
                <a:ea typeface="Constantia"/>
                <a:cs typeface="Constantia"/>
                <a:sym typeface="Constantia"/>
              </a:defRPr>
            </a:lvl1pPr>
          </a:lstStyle>
          <a:p>
            <a:r>
              <a:t>Important: Supporting any CL and any OS!</a:t>
            </a:r>
          </a:p>
        </p:txBody>
      </p:sp>
      <p:sp>
        <p:nvSpPr>
          <p:cNvPr id="1859" name="Rectangle"/>
          <p:cNvSpPr/>
          <p:nvPr/>
        </p:nvSpPr>
        <p:spPr>
          <a:xfrm>
            <a:off x="3951287" y="3295650"/>
            <a:ext cx="684215" cy="173038"/>
          </a:xfrm>
          <a:prstGeom prst="rect">
            <a:avLst/>
          </a:prstGeom>
          <a:solidFill>
            <a:srgbClr val="EAEAEA"/>
          </a:solidFill>
          <a:ln w="12700">
            <a:miter lim="400000"/>
          </a:ln>
        </p:spPr>
        <p:txBody>
          <a:bodyPr lIns="0" tIns="0" rIns="0" bIns="0"/>
          <a:lstStyle/>
          <a:p>
            <a:pPr>
              <a:defRPr sz="1400">
                <a:latin typeface="Constantia"/>
                <a:ea typeface="Constantia"/>
                <a:cs typeface="Constantia"/>
                <a:sym typeface="Constantia"/>
              </a:defRPr>
            </a:pPr>
            <a:endParaRPr/>
          </a:p>
        </p:txBody>
      </p:sp>
      <p:sp>
        <p:nvSpPr>
          <p:cNvPr id="1860" name="aSoG"/>
          <p:cNvSpPr txBox="1"/>
          <p:nvPr/>
        </p:nvSpPr>
        <p:spPr>
          <a:xfrm>
            <a:off x="3962398" y="4286248"/>
            <a:ext cx="684216" cy="332737"/>
          </a:xfrm>
          <a:prstGeom prst="rect">
            <a:avLst/>
          </a:prstGeom>
          <a:solidFill>
            <a:srgbClr val="EAEAEA"/>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400">
                <a:latin typeface="Constantia"/>
                <a:ea typeface="Constantia"/>
                <a:cs typeface="Constantia"/>
                <a:sym typeface="Constantia"/>
              </a:defRPr>
            </a:lvl1pPr>
          </a:lstStyle>
          <a:p>
            <a:r>
              <a:t>aSoG</a:t>
            </a:r>
          </a:p>
        </p:txBody>
      </p:sp>
      <p:sp>
        <p:nvSpPr>
          <p:cNvPr id="12" name="Slide Number Placeholder 5">
            <a:extLst>
              <a:ext uri="{FF2B5EF4-FFF2-40B4-BE49-F238E27FC236}">
                <a16:creationId xmlns:a16="http://schemas.microsoft.com/office/drawing/2014/main" id="{08966AAE-DD81-4AA3-8600-03BD2940B904}"/>
              </a:ext>
            </a:extLst>
          </p:cNvPr>
          <p:cNvSpPr txBox="1">
            <a:spLocks/>
          </p:cNvSpPr>
          <p:nvPr/>
        </p:nvSpPr>
        <p:spPr>
          <a:xfrm>
            <a:off x="8551837" y="6722069"/>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36</a:t>
            </a:fld>
            <a:endParaRPr lang="sr-Latn-RS"/>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6" name="Slide Number"/>
          <p:cNvSpPr txBox="1">
            <a:spLocks noGrp="1"/>
          </p:cNvSpPr>
          <p:nvPr>
            <p:ph type="sldNum" sz="quarter" idx="4294967295"/>
          </p:nvPr>
        </p:nvSpPr>
        <p:spPr>
          <a:xfrm>
            <a:off x="8607425" y="6283322"/>
            <a:ext cx="215901" cy="2540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37</a:t>
            </a:fld>
            <a:endParaRPr/>
          </a:p>
        </p:txBody>
      </p:sp>
      <p:sp>
        <p:nvSpPr>
          <p:cNvPr id="1867" name="Double-click to edit"/>
          <p:cNvSpPr txBox="1">
            <a:spLocks noGrp="1"/>
          </p:cNvSpPr>
          <p:nvPr>
            <p:ph type="title" idx="4294967295"/>
          </p:nvPr>
        </p:nvSpPr>
        <p:spPr>
          <a:xfrm>
            <a:off x="457200" y="152400"/>
            <a:ext cx="8229600" cy="1219200"/>
          </a:xfrm>
          <a:prstGeom prst="rect">
            <a:avLst/>
          </a:prstGeom>
        </p:spPr>
        <p:txBody>
          <a:bodyPr lIns="45718" tIns="45718" rIns="45718" bIns="45718" anchor="b"/>
          <a:lstStyle/>
          <a:p>
            <a:pPr algn="l">
              <a:defRPr sz="4200">
                <a:solidFill>
                  <a:srgbClr val="F9F9F9"/>
                </a:solidFill>
                <a:latin typeface="Constantia"/>
                <a:ea typeface="Constantia"/>
                <a:cs typeface="Constantia"/>
                <a:sym typeface="Constantia"/>
              </a:defRPr>
            </a:pPr>
            <a:endParaRPr/>
          </a:p>
        </p:txBody>
      </p:sp>
      <p:pic>
        <p:nvPicPr>
          <p:cNvPr id="1868" name="image.png" descr="image.png"/>
          <p:cNvPicPr>
            <a:picLocks noChangeAspect="1"/>
          </p:cNvPicPr>
          <p:nvPr/>
        </p:nvPicPr>
        <p:blipFill>
          <a:blip r:embed="rId2" cstate="print"/>
          <a:stretch>
            <a:fillRect/>
          </a:stretch>
        </p:blipFill>
        <p:spPr>
          <a:xfrm>
            <a:off x="-1828800" y="-95250"/>
            <a:ext cx="12801600" cy="7105650"/>
          </a:xfrm>
          <a:prstGeom prst="rect">
            <a:avLst/>
          </a:prstGeom>
          <a:ln w="12700">
            <a:miter lim="400000"/>
          </a:ln>
        </p:spPr>
      </p:pic>
      <p:pic>
        <p:nvPicPr>
          <p:cNvPr id="1869" name="image.png" descr="image.png"/>
          <p:cNvPicPr>
            <a:picLocks noChangeAspect="1"/>
          </p:cNvPicPr>
          <p:nvPr/>
        </p:nvPicPr>
        <p:blipFill>
          <a:blip r:embed="rId3" cstate="print"/>
          <a:stretch>
            <a:fillRect/>
          </a:stretch>
        </p:blipFill>
        <p:spPr>
          <a:xfrm>
            <a:off x="7962900" y="5981700"/>
            <a:ext cx="914400" cy="685800"/>
          </a:xfrm>
          <a:prstGeom prst="rect">
            <a:avLst/>
          </a:prstGeom>
          <a:ln w="12700">
            <a:miter lim="400000"/>
          </a:ln>
        </p:spPr>
      </p:pic>
      <p:pic>
        <p:nvPicPr>
          <p:cNvPr id="1871" name="image.png" descr="image.png"/>
          <p:cNvPicPr>
            <a:picLocks noChangeAspect="1"/>
          </p:cNvPicPr>
          <p:nvPr/>
        </p:nvPicPr>
        <p:blipFill>
          <a:blip r:embed="rId4" cstate="print"/>
          <a:stretch>
            <a:fillRect/>
          </a:stretch>
        </p:blipFill>
        <p:spPr>
          <a:xfrm>
            <a:off x="2032000" y="3149600"/>
            <a:ext cx="1993900" cy="266700"/>
          </a:xfrm>
          <a:prstGeom prst="rect">
            <a:avLst/>
          </a:prstGeom>
          <a:ln w="12700">
            <a:miter lim="400000"/>
          </a:ln>
        </p:spPr>
      </p:pic>
      <p:sp>
        <p:nvSpPr>
          <p:cNvPr id="8" name="Slide Number Placeholder 5">
            <a:extLst>
              <a:ext uri="{FF2B5EF4-FFF2-40B4-BE49-F238E27FC236}">
                <a16:creationId xmlns:a16="http://schemas.microsoft.com/office/drawing/2014/main" id="{C296B584-45F2-4180-9908-23E22CDCBEBF}"/>
              </a:ext>
            </a:extLst>
          </p:cNvPr>
          <p:cNvSpPr txBox="1">
            <a:spLocks/>
          </p:cNvSpPr>
          <p:nvPr/>
        </p:nvSpPr>
        <p:spPr>
          <a:xfrm>
            <a:off x="8725022" y="6597352"/>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37</a:t>
            </a:fld>
            <a:endParaRPr lang="sr-Latn-RS"/>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Slide Number"/>
          <p:cNvSpPr txBox="1">
            <a:spLocks noGrp="1"/>
          </p:cNvSpPr>
          <p:nvPr>
            <p:ph type="sldNum" sz="quarter" idx="4294967295"/>
          </p:nvPr>
        </p:nvSpPr>
        <p:spPr>
          <a:xfrm>
            <a:off x="8045319" y="6400800"/>
            <a:ext cx="282929" cy="27935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nchor="t"/>
          <a:lstStyle>
            <a:lvl1pPr algn="l" defTabSz="457200">
              <a:lnSpc>
                <a:spcPct val="93000"/>
              </a:lnSpc>
              <a:defRPr sz="1400">
                <a:solidFill>
                  <a:srgbClr val="000000"/>
                </a:solidFill>
              </a:defRPr>
            </a:lvl1pPr>
          </a:lstStyle>
          <a:p>
            <a:fld id="{86CB4B4D-7CA3-9044-876B-883B54F8677D}" type="slidenum">
              <a:rPr/>
              <a:pPr/>
              <a:t>38</a:t>
            </a:fld>
            <a:endParaRPr dirty="0"/>
          </a:p>
        </p:txBody>
      </p:sp>
      <p:sp>
        <p:nvSpPr>
          <p:cNvPr id="1894" name="Publications of Interest for NanoAcceleration"/>
          <p:cNvSpPr txBox="1">
            <a:spLocks noGrp="1"/>
          </p:cNvSpPr>
          <p:nvPr>
            <p:ph type="title" idx="4294967295"/>
          </p:nvPr>
        </p:nvSpPr>
        <p:spPr>
          <a:xfrm>
            <a:off x="-2" y="609600"/>
            <a:ext cx="9144004" cy="1052513"/>
          </a:xfrm>
          <a:prstGeom prst="rect">
            <a:avLst/>
          </a:prstGeom>
        </p:spPr>
        <p:txBody>
          <a:bodyPr lIns="44999" tIns="44999" rIns="44999" bIns="44999" anchor="t"/>
          <a:lstStyle>
            <a:lvl1pPr defTabSz="434340">
              <a:lnSpc>
                <a:spcPct val="93000"/>
              </a:lnSpc>
              <a:defRPr sz="3000" b="1">
                <a:solidFill>
                  <a:srgbClr val="464646"/>
                </a:solidFill>
                <a:latin typeface="Lucida Sans Unicode"/>
                <a:ea typeface="Lucida Sans Unicode"/>
                <a:cs typeface="Lucida Sans Unicode"/>
                <a:sym typeface="Lucida Sans Unicode"/>
              </a:defRPr>
            </a:lvl1pPr>
          </a:lstStyle>
          <a:p>
            <a:r>
              <a:t>Publications of Interest for NanoAcceleration</a:t>
            </a:r>
          </a:p>
        </p:txBody>
      </p:sp>
      <p:sp>
        <p:nvSpPr>
          <p:cNvPr id="1895" name="========================================================================================================…"/>
          <p:cNvSpPr txBox="1">
            <a:spLocks noGrp="1"/>
          </p:cNvSpPr>
          <p:nvPr>
            <p:ph type="body" idx="4294967295"/>
          </p:nvPr>
        </p:nvSpPr>
        <p:spPr>
          <a:xfrm>
            <a:off x="609600" y="1371600"/>
            <a:ext cx="8839200" cy="5105400"/>
          </a:xfrm>
          <a:prstGeom prst="rect">
            <a:avLst/>
          </a:prstGeom>
        </p:spPr>
        <p:txBody>
          <a:bodyPr lIns="0" tIns="0" rIns="0" bIns="0" anchor="ctr"/>
          <a:lstStyle/>
          <a:p>
            <a:pPr marL="325326" indent="-320611" defTabSz="452627">
              <a:lnSpc>
                <a:spcPct val="98000"/>
              </a:lnSpc>
              <a:spcBef>
                <a:spcPts val="0"/>
              </a:spcBef>
              <a:buSzTx/>
              <a:buNone/>
              <a:defRPr sz="900" i="1"/>
            </a:pPr>
            <a:r>
              <a:rPr dirty="0"/>
              <a:t>========================================================================================================</a:t>
            </a:r>
            <a:r>
              <a:rPr lang="en-US" dirty="0"/>
              <a:t>===</a:t>
            </a:r>
            <a:endParaRPr dirty="0"/>
          </a:p>
          <a:p>
            <a:pPr marL="339470" indent="-334755" defTabSz="452627">
              <a:lnSpc>
                <a:spcPct val="98000"/>
              </a:lnSpc>
              <a:spcBef>
                <a:spcPts val="0"/>
              </a:spcBef>
              <a:buFontTx/>
              <a:buAutoNum type="arabicPeriod"/>
              <a:defRPr sz="900" i="1"/>
            </a:pPr>
            <a:r>
              <a:rPr dirty="0"/>
              <a:t>Flynn, M., </a:t>
            </a:r>
            <a:r>
              <a:rPr dirty="0" err="1"/>
              <a:t>Mencer</a:t>
            </a:r>
            <a:r>
              <a:rPr dirty="0"/>
              <a:t>, O., </a:t>
            </a:r>
            <a:r>
              <a:rPr dirty="0" err="1"/>
              <a:t>Milutinovic</a:t>
            </a:r>
            <a:r>
              <a:rPr dirty="0"/>
              <a:t>, V., Rakocevic, G., </a:t>
            </a:r>
            <a:r>
              <a:rPr dirty="0" err="1"/>
              <a:t>Stenstrom</a:t>
            </a:r>
            <a:r>
              <a:rPr dirty="0"/>
              <a:t>, P., </a:t>
            </a:r>
            <a:r>
              <a:rPr dirty="0" err="1"/>
              <a:t>Trobec</a:t>
            </a:r>
            <a:r>
              <a:rPr dirty="0"/>
              <a:t>, R., Valero, M.,</a:t>
            </a:r>
            <a:br>
              <a:rPr dirty="0"/>
            </a:br>
            <a:r>
              <a:rPr dirty="0"/>
              <a:t>Moving from Petaflops (on Simple Benchmarks) to </a:t>
            </a:r>
            <a:r>
              <a:rPr dirty="0" err="1"/>
              <a:t>Petadata</a:t>
            </a:r>
            <a:r>
              <a:rPr dirty="0"/>
              <a:t> per Unit of Time and Power (On Sophisticated Benchmarks),</a:t>
            </a:r>
            <a:br>
              <a:rPr dirty="0"/>
            </a:br>
            <a:r>
              <a:rPr dirty="0">
                <a:solidFill>
                  <a:srgbClr val="FF3F3F"/>
                </a:solidFill>
              </a:rPr>
              <a:t>Communications of the ACM</a:t>
            </a:r>
            <a:r>
              <a:rPr dirty="0"/>
              <a:t> (</a:t>
            </a:r>
            <a:r>
              <a:rPr dirty="0" err="1"/>
              <a:t>nano</a:t>
            </a:r>
            <a:r>
              <a:rPr dirty="0"/>
              <a:t>-acceleration), May 2013.</a:t>
            </a:r>
          </a:p>
          <a:p>
            <a:pPr marL="339470" indent="-334755" defTabSz="452627">
              <a:lnSpc>
                <a:spcPct val="98000"/>
              </a:lnSpc>
              <a:spcBef>
                <a:spcPts val="0"/>
              </a:spcBef>
              <a:buFontTx/>
              <a:buAutoNum type="arabicPeriod"/>
              <a:defRPr sz="900" i="1"/>
            </a:pPr>
            <a:endParaRPr dirty="0"/>
          </a:p>
          <a:p>
            <a:pPr marL="325326" indent="-320611" defTabSz="452627">
              <a:lnSpc>
                <a:spcPct val="98000"/>
              </a:lnSpc>
              <a:spcBef>
                <a:spcPts val="0"/>
              </a:spcBef>
              <a:buSzTx/>
              <a:buNone/>
              <a:defRPr sz="900" i="1"/>
            </a:pPr>
            <a:r>
              <a:rPr dirty="0"/>
              <a:t>2.	</a:t>
            </a:r>
            <a:r>
              <a:rPr dirty="0" err="1"/>
              <a:t>Trobec</a:t>
            </a:r>
            <a:r>
              <a:rPr dirty="0"/>
              <a:t>, R., Vasiljevic, R., </a:t>
            </a:r>
            <a:r>
              <a:rPr dirty="0" err="1"/>
              <a:t>Tomasevic</a:t>
            </a:r>
            <a:r>
              <a:rPr dirty="0"/>
              <a:t>, M., </a:t>
            </a:r>
            <a:r>
              <a:rPr dirty="0" err="1"/>
              <a:t>Milutinovic</a:t>
            </a:r>
            <a:r>
              <a:rPr dirty="0"/>
              <a:t>, V., </a:t>
            </a:r>
            <a:r>
              <a:rPr dirty="0" err="1"/>
              <a:t>Beiveide</a:t>
            </a:r>
            <a:r>
              <a:rPr dirty="0"/>
              <a:t>, M., Valero, M., </a:t>
            </a:r>
            <a:br>
              <a:rPr dirty="0"/>
            </a:br>
            <a:r>
              <a:rPr dirty="0"/>
              <a:t>Interconnection Networks for </a:t>
            </a:r>
            <a:r>
              <a:rPr dirty="0" err="1"/>
              <a:t>SuperComputing</a:t>
            </a:r>
            <a:r>
              <a:rPr dirty="0"/>
              <a:t>,</a:t>
            </a:r>
            <a:br>
              <a:rPr dirty="0"/>
            </a:br>
            <a:r>
              <a:rPr dirty="0">
                <a:solidFill>
                  <a:srgbClr val="FF3F3F"/>
                </a:solidFill>
              </a:rPr>
              <a:t>ACM Computing Surveys</a:t>
            </a:r>
            <a:r>
              <a:rPr dirty="0"/>
              <a:t> (</a:t>
            </a:r>
            <a:r>
              <a:rPr dirty="0" err="1"/>
              <a:t>nano</a:t>
            </a:r>
            <a:r>
              <a:rPr dirty="0"/>
              <a:t>-acceleration) , 2017.</a:t>
            </a:r>
          </a:p>
          <a:p>
            <a:pPr marL="325326" indent="-320611" defTabSz="452627">
              <a:lnSpc>
                <a:spcPct val="98000"/>
              </a:lnSpc>
              <a:spcBef>
                <a:spcPts val="0"/>
              </a:spcBef>
              <a:buSzTx/>
              <a:buNone/>
              <a:defRPr sz="900" i="1"/>
            </a:pPr>
            <a:r>
              <a:rPr dirty="0"/>
              <a:t>------------------------------------------------------------------------------------------------------------------------------------------------------------------------------</a:t>
            </a:r>
          </a:p>
          <a:p>
            <a:pPr marL="325326" indent="-320611" defTabSz="452627">
              <a:lnSpc>
                <a:spcPct val="98000"/>
              </a:lnSpc>
              <a:spcBef>
                <a:spcPts val="0"/>
              </a:spcBef>
              <a:buSzTx/>
              <a:buNone/>
              <a:defRPr sz="900" i="1"/>
            </a:pPr>
            <a:r>
              <a:rPr dirty="0"/>
              <a:t>3.	</a:t>
            </a:r>
            <a:r>
              <a:rPr dirty="0" err="1"/>
              <a:t>Milutinovic</a:t>
            </a:r>
            <a:r>
              <a:rPr dirty="0"/>
              <a:t>, V., </a:t>
            </a:r>
            <a:r>
              <a:rPr dirty="0" err="1"/>
              <a:t>Tomasevic</a:t>
            </a:r>
            <a:r>
              <a:rPr dirty="0"/>
              <a:t>, M., Markovic, B., Tremblay, M.,</a:t>
            </a:r>
            <a:br>
              <a:rPr dirty="0"/>
            </a:br>
            <a:r>
              <a:rPr dirty="0"/>
              <a:t> The Split Temporal/Spatial Cache: Initial Performance Analysis,</a:t>
            </a:r>
            <a:br>
              <a:rPr dirty="0"/>
            </a:br>
            <a:r>
              <a:rPr dirty="0">
                <a:solidFill>
                  <a:srgbClr val="FF3F3F"/>
                </a:solidFill>
              </a:rPr>
              <a:t> Proceedings of the SCIzzL-5</a:t>
            </a:r>
            <a:r>
              <a:rPr dirty="0"/>
              <a:t>, Santa Clara, California, USA, March 26, 1996, pp 72-78.</a:t>
            </a:r>
          </a:p>
          <a:p>
            <a:pPr marL="325326" indent="-320611" defTabSz="452627">
              <a:lnSpc>
                <a:spcPct val="98000"/>
              </a:lnSpc>
              <a:spcBef>
                <a:spcPts val="0"/>
              </a:spcBef>
              <a:buSzTx/>
              <a:buNone/>
              <a:defRPr sz="900" i="1"/>
            </a:pPr>
            <a:endParaRPr dirty="0"/>
          </a:p>
          <a:p>
            <a:pPr marL="325326" indent="-320611" defTabSz="452627">
              <a:lnSpc>
                <a:spcPct val="98000"/>
              </a:lnSpc>
              <a:spcBef>
                <a:spcPts val="0"/>
              </a:spcBef>
              <a:buSzTx/>
              <a:buNone/>
              <a:defRPr sz="900" i="1"/>
            </a:pPr>
            <a:r>
              <a:rPr dirty="0"/>
              <a:t>4.	</a:t>
            </a:r>
            <a:r>
              <a:rPr dirty="0" err="1"/>
              <a:t>Milutinovic</a:t>
            </a:r>
            <a:r>
              <a:rPr dirty="0"/>
              <a:t>, V., </a:t>
            </a:r>
            <a:r>
              <a:rPr dirty="0" err="1"/>
              <a:t>Tomasevic</a:t>
            </a:r>
            <a:r>
              <a:rPr dirty="0"/>
              <a:t>, M., Markovic, B., Tremblay, M.,</a:t>
            </a:r>
            <a:br>
              <a:rPr dirty="0"/>
            </a:br>
            <a:r>
              <a:rPr dirty="0"/>
              <a:t>The Split Temporal/Spatial Cache: Initial Complexity Analysis,</a:t>
            </a:r>
            <a:br>
              <a:rPr dirty="0"/>
            </a:br>
            <a:r>
              <a:rPr dirty="0">
                <a:solidFill>
                  <a:srgbClr val="FF3F3F"/>
                </a:solidFill>
              </a:rPr>
              <a:t> Proceedings of the SCIzzL-5</a:t>
            </a:r>
            <a:r>
              <a:rPr dirty="0"/>
              <a:t>, Santa Clara, California, USA, September, 1996.</a:t>
            </a:r>
          </a:p>
          <a:p>
            <a:pPr marL="325326" indent="-320611" defTabSz="452627">
              <a:lnSpc>
                <a:spcPct val="98000"/>
              </a:lnSpc>
              <a:spcBef>
                <a:spcPts val="0"/>
              </a:spcBef>
              <a:buSzTx/>
              <a:buNone/>
              <a:defRPr sz="900" i="1"/>
            </a:pPr>
            <a:r>
              <a:rPr dirty="0"/>
              <a:t>------------------------------------------------------------------------------------------------------------------------------------------------------------------------------</a:t>
            </a:r>
          </a:p>
          <a:p>
            <a:pPr marL="325326" indent="-320611" defTabSz="452627">
              <a:lnSpc>
                <a:spcPct val="98000"/>
              </a:lnSpc>
              <a:spcBef>
                <a:spcPts val="0"/>
              </a:spcBef>
              <a:buSzTx/>
              <a:buNone/>
              <a:defRPr sz="900" i="1"/>
            </a:pPr>
            <a:r>
              <a:rPr dirty="0"/>
              <a:t>5.	</a:t>
            </a:r>
            <a:r>
              <a:rPr dirty="0" err="1"/>
              <a:t>Milutinovic</a:t>
            </a:r>
            <a:r>
              <a:rPr dirty="0"/>
              <a:t>, V.,</a:t>
            </a:r>
            <a:br>
              <a:rPr dirty="0"/>
            </a:br>
            <a:r>
              <a:rPr dirty="0"/>
              <a:t>A Comparison of Suboptimal Detection Algorithms Applied to the Additive Mix of Orthogonal Sinusoidal Signals,</a:t>
            </a:r>
            <a:br>
              <a:rPr dirty="0"/>
            </a:br>
            <a:r>
              <a:rPr dirty="0">
                <a:solidFill>
                  <a:srgbClr val="FF3F3F"/>
                </a:solidFill>
              </a:rPr>
              <a:t>IEEE Transactions on Communications</a:t>
            </a:r>
            <a:r>
              <a:rPr dirty="0"/>
              <a:t>, Vol. COM-36, No. 5, May 1988, pp. 538-543.</a:t>
            </a:r>
          </a:p>
          <a:p>
            <a:pPr marL="325326" indent="-320611" defTabSz="452627">
              <a:lnSpc>
                <a:spcPct val="98000"/>
              </a:lnSpc>
              <a:spcBef>
                <a:spcPts val="0"/>
              </a:spcBef>
              <a:buSzTx/>
              <a:buNone/>
              <a:defRPr sz="900" i="1"/>
            </a:pPr>
            <a:endParaRPr dirty="0"/>
          </a:p>
          <a:p>
            <a:pPr marL="325326" indent="-320611" defTabSz="452627">
              <a:lnSpc>
                <a:spcPct val="98000"/>
              </a:lnSpc>
              <a:spcBef>
                <a:spcPts val="0"/>
              </a:spcBef>
              <a:buSzTx/>
              <a:buNone/>
              <a:defRPr sz="900" i="1"/>
            </a:pPr>
            <a:r>
              <a:rPr dirty="0"/>
              <a:t>6.	</a:t>
            </a:r>
            <a:r>
              <a:rPr dirty="0" err="1"/>
              <a:t>Milutinovic</a:t>
            </a:r>
            <a:r>
              <a:rPr dirty="0"/>
              <a:t>, V.,</a:t>
            </a:r>
            <a:br>
              <a:rPr dirty="0"/>
            </a:br>
            <a:r>
              <a:rPr dirty="0"/>
              <a:t>Mapping of Neural Networks on the Honeycomb Architectures,</a:t>
            </a:r>
            <a:br>
              <a:rPr dirty="0"/>
            </a:br>
            <a:r>
              <a:rPr dirty="0">
                <a:solidFill>
                  <a:srgbClr val="FF3F3F"/>
                </a:solidFill>
              </a:rPr>
              <a:t>Proceedings of the IEEE,</a:t>
            </a:r>
            <a:r>
              <a:rPr dirty="0"/>
              <a:t> Vol. 77, No 12, December 1989, pp. 1875-1878.</a:t>
            </a:r>
          </a:p>
          <a:p>
            <a:pPr marL="325326" indent="-320611" defTabSz="452627">
              <a:lnSpc>
                <a:spcPct val="98000"/>
              </a:lnSpc>
              <a:spcBef>
                <a:spcPts val="0"/>
              </a:spcBef>
              <a:buSzTx/>
              <a:buNone/>
              <a:defRPr sz="900" i="1"/>
            </a:pPr>
            <a:endParaRPr dirty="0"/>
          </a:p>
          <a:p>
            <a:pPr marL="325326" indent="-320611" defTabSz="452627">
              <a:lnSpc>
                <a:spcPct val="98000"/>
              </a:lnSpc>
              <a:spcBef>
                <a:spcPts val="0"/>
              </a:spcBef>
              <a:buSzTx/>
              <a:buNone/>
              <a:defRPr sz="900" i="1"/>
            </a:pPr>
            <a:r>
              <a:rPr dirty="0"/>
              <a:t>------------------------------------------------------------------------------------------------------------------------------------------------------------------------------</a:t>
            </a:r>
          </a:p>
          <a:p>
            <a:pPr marL="325326" indent="-320611" defTabSz="452627">
              <a:lnSpc>
                <a:spcPct val="98000"/>
              </a:lnSpc>
              <a:spcBef>
                <a:spcPts val="0"/>
              </a:spcBef>
              <a:buSzTx/>
              <a:buNone/>
              <a:defRPr sz="900" i="1"/>
            </a:pPr>
            <a:r>
              <a:rPr dirty="0"/>
              <a:t>7.	</a:t>
            </a:r>
            <a:r>
              <a:rPr dirty="0" err="1"/>
              <a:t>Helbig</a:t>
            </a:r>
            <a:r>
              <a:rPr dirty="0"/>
              <a:t>, W., </a:t>
            </a:r>
            <a:r>
              <a:rPr dirty="0" err="1"/>
              <a:t>Milutinovic</a:t>
            </a:r>
            <a:r>
              <a:rPr dirty="0"/>
              <a:t>, V.,</a:t>
            </a:r>
            <a:br>
              <a:rPr dirty="0"/>
            </a:br>
            <a:r>
              <a:rPr dirty="0"/>
              <a:t>The RCA's DCFL E/D MESFET GaAs 32-bit Experimental RISC Machine,</a:t>
            </a:r>
            <a:br>
              <a:rPr dirty="0"/>
            </a:br>
            <a:r>
              <a:rPr dirty="0">
                <a:solidFill>
                  <a:srgbClr val="FF3F3F"/>
                </a:solidFill>
              </a:rPr>
              <a:t>IEEE Transactions on Computers</a:t>
            </a:r>
            <a:r>
              <a:rPr dirty="0"/>
              <a:t>, Vol. 36, No. 2, February 1989, pp. 263-274.</a:t>
            </a:r>
          </a:p>
          <a:p>
            <a:pPr marL="325326" indent="-320611" defTabSz="452627">
              <a:lnSpc>
                <a:spcPct val="98000"/>
              </a:lnSpc>
              <a:spcBef>
                <a:spcPts val="0"/>
              </a:spcBef>
              <a:buSzTx/>
              <a:buNone/>
              <a:defRPr sz="900" i="1"/>
            </a:pPr>
            <a:endParaRPr dirty="0"/>
          </a:p>
          <a:p>
            <a:pPr marL="325326" indent="-320611" defTabSz="452627">
              <a:lnSpc>
                <a:spcPct val="98000"/>
              </a:lnSpc>
              <a:spcBef>
                <a:spcPts val="0"/>
              </a:spcBef>
              <a:buSzTx/>
              <a:buNone/>
              <a:defRPr sz="900" i="1"/>
            </a:pPr>
            <a:r>
              <a:rPr dirty="0"/>
              <a:t>8.	Jovanovic, Z., </a:t>
            </a:r>
            <a:r>
              <a:rPr dirty="0" err="1"/>
              <a:t>Milutinovic</a:t>
            </a:r>
            <a:r>
              <a:rPr dirty="0"/>
              <a:t>, V., </a:t>
            </a:r>
            <a:br>
              <a:rPr dirty="0"/>
            </a:br>
            <a:r>
              <a:rPr dirty="0"/>
              <a:t>FPGA Accelerator for Floating-Point Matrix Multiplication,</a:t>
            </a:r>
            <a:br>
              <a:rPr dirty="0"/>
            </a:br>
            <a:r>
              <a:rPr dirty="0">
                <a:solidFill>
                  <a:srgbClr val="FF3F3F"/>
                </a:solidFill>
              </a:rPr>
              <a:t>IEE Computers &amp; Digital Techniques </a:t>
            </a:r>
            <a:r>
              <a:rPr dirty="0"/>
              <a:t>(</a:t>
            </a:r>
            <a:r>
              <a:rPr dirty="0" err="1"/>
              <a:t>nano</a:t>
            </a:r>
            <a:r>
              <a:rPr dirty="0"/>
              <a:t>-acceleration), 2012, 6, (4), pp. 249-256. </a:t>
            </a:r>
            <a:br>
              <a:rPr dirty="0"/>
            </a:br>
            <a:r>
              <a:rPr dirty="0">
                <a:solidFill>
                  <a:srgbClr val="FF3F3F"/>
                </a:solidFill>
              </a:rPr>
              <a:t>The IET 2014 Premium Award for Computing &amp; Digital Techniques</a:t>
            </a:r>
            <a:r>
              <a:rPr dirty="0"/>
              <a:t>.</a:t>
            </a:r>
            <a:r>
              <a:rPr lang="en-US" dirty="0"/>
              <a:t> </a:t>
            </a:r>
            <a:r>
              <a:rPr lang="en-US" sz="1000" b="1" dirty="0">
                <a:solidFill>
                  <a:srgbClr val="FF0000"/>
                </a:solidFill>
              </a:rPr>
              <a:t>AWARDED AS THE SINGLE TWO-YEAR BEST PAPER</a:t>
            </a:r>
            <a:endParaRPr sz="1000" b="1" dirty="0">
              <a:solidFill>
                <a:srgbClr val="FF0000"/>
              </a:solidFill>
            </a:endParaRPr>
          </a:p>
          <a:p>
            <a:pPr marL="325326" indent="-320611" defTabSz="452627">
              <a:lnSpc>
                <a:spcPct val="98000"/>
              </a:lnSpc>
              <a:spcBef>
                <a:spcPts val="0"/>
              </a:spcBef>
              <a:buSzTx/>
              <a:buNone/>
              <a:defRPr sz="900" i="1"/>
            </a:pPr>
            <a:r>
              <a:rPr dirty="0"/>
              <a:t>========================================================================================================</a:t>
            </a:r>
            <a:r>
              <a:rPr lang="en-US" dirty="0"/>
              <a:t>==</a:t>
            </a:r>
            <a:endParaRPr dirty="0"/>
          </a:p>
        </p:txBody>
      </p:sp>
      <p:sp>
        <p:nvSpPr>
          <p:cNvPr id="1896" name="Feynman"/>
          <p:cNvSpPr txBox="1"/>
          <p:nvPr/>
        </p:nvSpPr>
        <p:spPr>
          <a:xfrm>
            <a:off x="7132318" y="1752600"/>
            <a:ext cx="1737363" cy="3506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latin typeface="Arial"/>
                <a:ea typeface="Arial"/>
                <a:cs typeface="Arial"/>
                <a:sym typeface="Arial"/>
              </a:defRPr>
            </a:lvl1pPr>
          </a:lstStyle>
          <a:p>
            <a:r>
              <a:t>Feynman</a:t>
            </a:r>
          </a:p>
        </p:txBody>
      </p:sp>
      <p:sp>
        <p:nvSpPr>
          <p:cNvPr id="1897" name="Prigogine"/>
          <p:cNvSpPr txBox="1"/>
          <p:nvPr/>
        </p:nvSpPr>
        <p:spPr>
          <a:xfrm>
            <a:off x="7132318" y="2906711"/>
            <a:ext cx="1737363" cy="350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latin typeface="Arial"/>
                <a:ea typeface="Arial"/>
                <a:cs typeface="Arial"/>
                <a:sym typeface="Arial"/>
              </a:defRPr>
            </a:lvl1pPr>
          </a:lstStyle>
          <a:p>
            <a:r>
              <a:t>Prigogine</a:t>
            </a:r>
          </a:p>
        </p:txBody>
      </p:sp>
      <p:sp>
        <p:nvSpPr>
          <p:cNvPr id="1898" name="Kahneman"/>
          <p:cNvSpPr txBox="1"/>
          <p:nvPr/>
        </p:nvSpPr>
        <p:spPr>
          <a:xfrm>
            <a:off x="7132318" y="4125912"/>
            <a:ext cx="1737363" cy="350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latin typeface="Arial"/>
                <a:ea typeface="Arial"/>
                <a:cs typeface="Arial"/>
                <a:sym typeface="Arial"/>
              </a:defRPr>
            </a:lvl1pPr>
          </a:lstStyle>
          <a:p>
            <a:r>
              <a:t>Kahneman</a:t>
            </a:r>
          </a:p>
        </p:txBody>
      </p:sp>
      <p:sp>
        <p:nvSpPr>
          <p:cNvPr id="1899" name="Hunt"/>
          <p:cNvSpPr txBox="1"/>
          <p:nvPr/>
        </p:nvSpPr>
        <p:spPr>
          <a:xfrm>
            <a:off x="7132318" y="5421312"/>
            <a:ext cx="1737363" cy="369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latin typeface="Arial"/>
                <a:ea typeface="Arial"/>
                <a:cs typeface="Arial"/>
                <a:sym typeface="Arial"/>
              </a:defRPr>
            </a:lvl1pPr>
          </a:lstStyle>
          <a:p>
            <a:r>
              <a:rPr lang="en-US" dirty="0"/>
              <a:t>Hunt</a:t>
            </a:r>
            <a:endParaRPr dirty="0"/>
          </a:p>
        </p:txBody>
      </p:sp>
      <p:sp>
        <p:nvSpPr>
          <p:cNvPr id="1900" name="Inspired by:"/>
          <p:cNvSpPr txBox="1"/>
          <p:nvPr/>
        </p:nvSpPr>
        <p:spPr>
          <a:xfrm>
            <a:off x="6979918" y="1600200"/>
            <a:ext cx="1737363" cy="239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100" i="1">
                <a:latin typeface="Arial"/>
                <a:ea typeface="Arial"/>
                <a:cs typeface="Arial"/>
                <a:sym typeface="Arial"/>
              </a:defRPr>
            </a:lvl1pPr>
          </a:lstStyle>
          <a:p>
            <a:r>
              <a:t>Inspired by:</a:t>
            </a:r>
          </a:p>
        </p:txBody>
      </p:sp>
      <p:sp>
        <p:nvSpPr>
          <p:cNvPr id="1901" name="Inspired by:"/>
          <p:cNvSpPr txBox="1"/>
          <p:nvPr/>
        </p:nvSpPr>
        <p:spPr>
          <a:xfrm>
            <a:off x="6979918" y="2757486"/>
            <a:ext cx="1737363" cy="2392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100" i="1">
                <a:latin typeface="Arial"/>
                <a:ea typeface="Arial"/>
                <a:cs typeface="Arial"/>
                <a:sym typeface="Arial"/>
              </a:defRPr>
            </a:lvl1pPr>
          </a:lstStyle>
          <a:p>
            <a:r>
              <a:t>Inspired by:</a:t>
            </a:r>
          </a:p>
        </p:txBody>
      </p:sp>
      <p:sp>
        <p:nvSpPr>
          <p:cNvPr id="1902" name="Inspired by:"/>
          <p:cNvSpPr txBox="1"/>
          <p:nvPr/>
        </p:nvSpPr>
        <p:spPr>
          <a:xfrm>
            <a:off x="6979918" y="3978276"/>
            <a:ext cx="1737363" cy="239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100" i="1">
                <a:latin typeface="Arial"/>
                <a:ea typeface="Arial"/>
                <a:cs typeface="Arial"/>
                <a:sym typeface="Arial"/>
              </a:defRPr>
            </a:lvl1pPr>
          </a:lstStyle>
          <a:p>
            <a:r>
              <a:t>Inspired by:</a:t>
            </a:r>
          </a:p>
        </p:txBody>
      </p:sp>
      <p:sp>
        <p:nvSpPr>
          <p:cNvPr id="1903" name="Inspired by:"/>
          <p:cNvSpPr txBox="1"/>
          <p:nvPr/>
        </p:nvSpPr>
        <p:spPr>
          <a:xfrm>
            <a:off x="6979918" y="5262562"/>
            <a:ext cx="1737363" cy="2392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100" i="1">
                <a:latin typeface="Arial"/>
                <a:ea typeface="Arial"/>
                <a:cs typeface="Arial"/>
                <a:sym typeface="Arial"/>
              </a:defRPr>
            </a:lvl1pPr>
          </a:lstStyle>
          <a:p>
            <a:r>
              <a:t>Inspired by:</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5" name="Image" descr="Image"/>
          <p:cNvPicPr>
            <a:picLocks noChangeAspect="1"/>
          </p:cNvPicPr>
          <p:nvPr/>
        </p:nvPicPr>
        <p:blipFill>
          <a:blip r:embed="rId2" cstate="print"/>
          <a:stretch>
            <a:fillRect/>
          </a:stretch>
        </p:blipFill>
        <p:spPr>
          <a:xfrm>
            <a:off x="1143000" y="0"/>
            <a:ext cx="6858000" cy="6858000"/>
          </a:xfrm>
          <a:prstGeom prst="rect">
            <a:avLst/>
          </a:prstGeom>
          <a:ln w="12700">
            <a:miter lim="400000"/>
          </a:ln>
        </p:spPr>
      </p:pic>
      <p:pic>
        <p:nvPicPr>
          <p:cNvPr id="1906" name="WhatsApp Image 2021-09-07 at 13.50.42.jpeg" descr="WhatsApp Image 2021-09-07 at 13.50.42.jpeg"/>
          <p:cNvPicPr>
            <a:picLocks noChangeAspect="1"/>
          </p:cNvPicPr>
          <p:nvPr/>
        </p:nvPicPr>
        <p:blipFill>
          <a:blip r:embed="rId3" cstate="print"/>
          <a:srcRect b="8103"/>
          <a:stretch>
            <a:fillRect/>
          </a:stretch>
        </p:blipFill>
        <p:spPr>
          <a:xfrm>
            <a:off x="3120407" y="681985"/>
            <a:ext cx="2903334" cy="5494072"/>
          </a:xfrm>
          <a:prstGeom prst="rect">
            <a:avLst/>
          </a:prstGeom>
          <a:ln w="12700">
            <a:miter lim="400000"/>
          </a:ln>
        </p:spPr>
      </p:pic>
      <p:sp>
        <p:nvSpPr>
          <p:cNvPr id="1907" name="Feynman"/>
          <p:cNvSpPr txBox="1">
            <a:spLocks noGrp="1"/>
          </p:cNvSpPr>
          <p:nvPr>
            <p:ph type="title" idx="4294967295"/>
          </p:nvPr>
        </p:nvSpPr>
        <p:spPr>
          <a:xfrm>
            <a:off x="-2" y="48305"/>
            <a:ext cx="9144004" cy="1052513"/>
          </a:xfrm>
          <a:prstGeom prst="rect">
            <a:avLst/>
          </a:prstGeom>
        </p:spPr>
        <p:txBody>
          <a:bodyPr lIns="44999" tIns="44999" rIns="44999" bIns="44999" anchor="t"/>
          <a:lstStyle>
            <a:lvl1pPr defTabSz="457200">
              <a:lnSpc>
                <a:spcPct val="93000"/>
              </a:lnSpc>
              <a:defRPr sz="3200" b="1">
                <a:solidFill>
                  <a:srgbClr val="464646"/>
                </a:solidFill>
                <a:latin typeface="Lucida Sans Unicode"/>
                <a:ea typeface="Lucida Sans Unicode"/>
                <a:cs typeface="Lucida Sans Unicode"/>
                <a:sym typeface="Lucida Sans Unicode"/>
              </a:defRPr>
            </a:lvl1pPr>
          </a:lstStyle>
          <a:p>
            <a:r>
              <a:t>Feynman</a:t>
            </a:r>
          </a:p>
        </p:txBody>
      </p:sp>
      <p:sp>
        <p:nvSpPr>
          <p:cNvPr id="7" name="Slide Number">
            <a:extLst>
              <a:ext uri="{FF2B5EF4-FFF2-40B4-BE49-F238E27FC236}">
                <a16:creationId xmlns:a16="http://schemas.microsoft.com/office/drawing/2014/main" id="{E9F916C7-7030-43B9-B6D7-83FBEBBB4222}"/>
              </a:ext>
            </a:extLst>
          </p:cNvPr>
          <p:cNvSpPr txBox="1">
            <a:spLocks/>
          </p:cNvSpPr>
          <p:nvPr/>
        </p:nvSpPr>
        <p:spPr>
          <a:xfrm>
            <a:off x="8040216" y="6400800"/>
            <a:ext cx="282929"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4999" tIns="44999" rIns="44999" bIns="44999"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93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en-US" smtClean="0"/>
              <a:pPr/>
              <a:t>39</a:t>
            </a:fld>
            <a:endParaRPr lang="en-US" dirty="0"/>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9" name="Image" descr="Image"/>
          <p:cNvPicPr>
            <a:picLocks noChangeAspect="1"/>
          </p:cNvPicPr>
          <p:nvPr/>
        </p:nvPicPr>
        <p:blipFill>
          <a:blip r:embed="rId2" cstate="print"/>
          <a:stretch>
            <a:fillRect/>
          </a:stretch>
        </p:blipFill>
        <p:spPr>
          <a:xfrm>
            <a:off x="1143000" y="0"/>
            <a:ext cx="6858000" cy="6858000"/>
          </a:xfrm>
          <a:prstGeom prst="rect">
            <a:avLst/>
          </a:prstGeom>
          <a:ln w="12700">
            <a:miter lim="400000"/>
          </a:ln>
        </p:spPr>
      </p:pic>
      <p:pic>
        <p:nvPicPr>
          <p:cNvPr id="1910" name="Image" descr="Image"/>
          <p:cNvPicPr>
            <a:picLocks noChangeAspect="1"/>
          </p:cNvPicPr>
          <p:nvPr/>
        </p:nvPicPr>
        <p:blipFill>
          <a:blip r:embed="rId3" cstate="print"/>
          <a:srcRect t="8869"/>
          <a:stretch>
            <a:fillRect/>
          </a:stretch>
        </p:blipFill>
        <p:spPr>
          <a:xfrm>
            <a:off x="3119249" y="702831"/>
            <a:ext cx="2905501" cy="5452338"/>
          </a:xfrm>
          <a:prstGeom prst="rect">
            <a:avLst/>
          </a:prstGeom>
          <a:ln w="12700">
            <a:miter lim="400000"/>
          </a:ln>
        </p:spPr>
      </p:pic>
      <p:sp>
        <p:nvSpPr>
          <p:cNvPr id="1911" name="Prigogine"/>
          <p:cNvSpPr txBox="1">
            <a:spLocks noGrp="1"/>
          </p:cNvSpPr>
          <p:nvPr>
            <p:ph type="title" idx="4294967295"/>
          </p:nvPr>
        </p:nvSpPr>
        <p:spPr>
          <a:xfrm>
            <a:off x="-2" y="48305"/>
            <a:ext cx="9144004" cy="1052513"/>
          </a:xfrm>
          <a:prstGeom prst="rect">
            <a:avLst/>
          </a:prstGeom>
        </p:spPr>
        <p:txBody>
          <a:bodyPr lIns="44999" tIns="44999" rIns="44999" bIns="44999" anchor="t"/>
          <a:lstStyle>
            <a:lvl1pPr defTabSz="457200">
              <a:lnSpc>
                <a:spcPct val="93000"/>
              </a:lnSpc>
              <a:defRPr sz="3200" b="1">
                <a:solidFill>
                  <a:srgbClr val="464646"/>
                </a:solidFill>
                <a:latin typeface="Lucida Sans Unicode"/>
                <a:ea typeface="Lucida Sans Unicode"/>
                <a:cs typeface="Lucida Sans Unicode"/>
                <a:sym typeface="Lucida Sans Unicode"/>
              </a:defRPr>
            </a:lvl1pPr>
          </a:lstStyle>
          <a:p>
            <a:r>
              <a:t>Prigogine</a:t>
            </a:r>
          </a:p>
        </p:txBody>
      </p:sp>
      <p:sp>
        <p:nvSpPr>
          <p:cNvPr id="7" name="Slide Number">
            <a:extLst>
              <a:ext uri="{FF2B5EF4-FFF2-40B4-BE49-F238E27FC236}">
                <a16:creationId xmlns:a16="http://schemas.microsoft.com/office/drawing/2014/main" id="{A1975C34-8F8A-4499-B7BB-325940C2FD7B}"/>
              </a:ext>
            </a:extLst>
          </p:cNvPr>
          <p:cNvSpPr txBox="1">
            <a:spLocks/>
          </p:cNvSpPr>
          <p:nvPr/>
        </p:nvSpPr>
        <p:spPr>
          <a:xfrm>
            <a:off x="8040216" y="6400800"/>
            <a:ext cx="282929"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4999" tIns="44999" rIns="44999" bIns="44999"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93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en-US" smtClean="0"/>
              <a:pPr/>
              <a:t>40</a:t>
            </a:fld>
            <a:endParaRPr lang="en-US" dirty="0"/>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3" name="Image" descr="Image"/>
          <p:cNvPicPr>
            <a:picLocks noChangeAspect="1"/>
          </p:cNvPicPr>
          <p:nvPr/>
        </p:nvPicPr>
        <p:blipFill>
          <a:blip r:embed="rId2" cstate="print"/>
          <a:stretch>
            <a:fillRect/>
          </a:stretch>
        </p:blipFill>
        <p:spPr>
          <a:xfrm>
            <a:off x="1143000" y="0"/>
            <a:ext cx="6858000" cy="6858000"/>
          </a:xfrm>
          <a:prstGeom prst="rect">
            <a:avLst/>
          </a:prstGeom>
          <a:ln w="12700">
            <a:miter lim="400000"/>
          </a:ln>
        </p:spPr>
      </p:pic>
      <p:pic>
        <p:nvPicPr>
          <p:cNvPr id="1914" name="Image" descr="Image"/>
          <p:cNvPicPr>
            <a:picLocks noChangeAspect="1"/>
          </p:cNvPicPr>
          <p:nvPr/>
        </p:nvPicPr>
        <p:blipFill>
          <a:blip r:embed="rId3" cstate="print"/>
          <a:srcRect t="9035" b="15876"/>
          <a:stretch>
            <a:fillRect/>
          </a:stretch>
        </p:blipFill>
        <p:spPr>
          <a:xfrm>
            <a:off x="2788244" y="671114"/>
            <a:ext cx="3567414" cy="5515838"/>
          </a:xfrm>
          <a:prstGeom prst="rect">
            <a:avLst/>
          </a:prstGeom>
          <a:ln w="12700">
            <a:miter lim="400000"/>
          </a:ln>
        </p:spPr>
      </p:pic>
      <p:sp>
        <p:nvSpPr>
          <p:cNvPr id="1915" name="Kahneman"/>
          <p:cNvSpPr txBox="1">
            <a:spLocks noGrp="1"/>
          </p:cNvSpPr>
          <p:nvPr>
            <p:ph type="title" idx="4294967295"/>
          </p:nvPr>
        </p:nvSpPr>
        <p:spPr>
          <a:xfrm>
            <a:off x="-2" y="48305"/>
            <a:ext cx="9144004" cy="1052513"/>
          </a:xfrm>
          <a:prstGeom prst="rect">
            <a:avLst/>
          </a:prstGeom>
        </p:spPr>
        <p:txBody>
          <a:bodyPr lIns="44999" tIns="44999" rIns="44999" bIns="44999" anchor="t"/>
          <a:lstStyle>
            <a:lvl1pPr defTabSz="457200">
              <a:lnSpc>
                <a:spcPct val="93000"/>
              </a:lnSpc>
              <a:defRPr sz="3200" b="1">
                <a:solidFill>
                  <a:srgbClr val="464646"/>
                </a:solidFill>
                <a:latin typeface="Lucida Sans Unicode"/>
                <a:ea typeface="Lucida Sans Unicode"/>
                <a:cs typeface="Lucida Sans Unicode"/>
                <a:sym typeface="Lucida Sans Unicode"/>
              </a:defRPr>
            </a:lvl1pPr>
          </a:lstStyle>
          <a:p>
            <a:r>
              <a:t>Kahneman</a:t>
            </a:r>
          </a:p>
        </p:txBody>
      </p:sp>
      <p:sp>
        <p:nvSpPr>
          <p:cNvPr id="5" name="Slide Number">
            <a:extLst>
              <a:ext uri="{FF2B5EF4-FFF2-40B4-BE49-F238E27FC236}">
                <a16:creationId xmlns:a16="http://schemas.microsoft.com/office/drawing/2014/main" id="{26E26367-524A-4488-9110-7161E458CDED}"/>
              </a:ext>
            </a:extLst>
          </p:cNvPr>
          <p:cNvSpPr txBox="1">
            <a:spLocks/>
          </p:cNvSpPr>
          <p:nvPr/>
        </p:nvSpPr>
        <p:spPr>
          <a:xfrm>
            <a:off x="8040216" y="6400800"/>
            <a:ext cx="282929"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4999" tIns="44999" rIns="44999" bIns="44999"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93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en-US" smtClean="0"/>
              <a:pPr/>
              <a:t>41</a:t>
            </a:fld>
            <a:endParaRPr lang="en-US" dirty="0"/>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7" name="Image" descr="Image"/>
          <p:cNvPicPr>
            <a:picLocks noChangeAspect="1"/>
          </p:cNvPicPr>
          <p:nvPr/>
        </p:nvPicPr>
        <p:blipFill>
          <a:blip r:embed="rId2" cstate="print"/>
          <a:stretch>
            <a:fillRect/>
          </a:stretch>
        </p:blipFill>
        <p:spPr>
          <a:xfrm>
            <a:off x="1143000" y="0"/>
            <a:ext cx="6858000" cy="6858000"/>
          </a:xfrm>
          <a:prstGeom prst="rect">
            <a:avLst/>
          </a:prstGeom>
          <a:ln w="12700">
            <a:miter lim="400000"/>
          </a:ln>
        </p:spPr>
      </p:pic>
      <p:pic>
        <p:nvPicPr>
          <p:cNvPr id="1918" name="Image" descr="Image"/>
          <p:cNvPicPr>
            <a:picLocks noChangeAspect="1"/>
          </p:cNvPicPr>
          <p:nvPr/>
        </p:nvPicPr>
        <p:blipFill>
          <a:blip r:embed="rId3" cstate="print"/>
          <a:srcRect b="15561"/>
          <a:stretch>
            <a:fillRect/>
          </a:stretch>
        </p:blipFill>
        <p:spPr>
          <a:xfrm>
            <a:off x="3128264" y="758031"/>
            <a:ext cx="3072267" cy="5341894"/>
          </a:xfrm>
          <a:prstGeom prst="rect">
            <a:avLst/>
          </a:prstGeom>
          <a:ln w="12700">
            <a:miter lim="400000"/>
          </a:ln>
        </p:spPr>
      </p:pic>
      <p:sp>
        <p:nvSpPr>
          <p:cNvPr id="1919" name="Hunt"/>
          <p:cNvSpPr txBox="1">
            <a:spLocks noGrp="1"/>
          </p:cNvSpPr>
          <p:nvPr>
            <p:ph type="title" idx="4294967295"/>
          </p:nvPr>
        </p:nvSpPr>
        <p:spPr>
          <a:xfrm>
            <a:off x="-2" y="48305"/>
            <a:ext cx="9144004" cy="1052513"/>
          </a:xfrm>
          <a:prstGeom prst="rect">
            <a:avLst/>
          </a:prstGeom>
        </p:spPr>
        <p:txBody>
          <a:bodyPr lIns="44999" tIns="44999" rIns="44999" bIns="44999" anchor="t"/>
          <a:lstStyle>
            <a:lvl1pPr defTabSz="457200">
              <a:lnSpc>
                <a:spcPct val="93000"/>
              </a:lnSpc>
              <a:defRPr sz="3200" b="1">
                <a:solidFill>
                  <a:srgbClr val="464646"/>
                </a:solidFill>
                <a:latin typeface="Lucida Sans Unicode"/>
                <a:ea typeface="Lucida Sans Unicode"/>
                <a:cs typeface="Lucida Sans Unicode"/>
                <a:sym typeface="Lucida Sans Unicode"/>
              </a:defRPr>
            </a:lvl1pPr>
          </a:lstStyle>
          <a:p>
            <a:r>
              <a:t>Hunt</a:t>
            </a:r>
          </a:p>
        </p:txBody>
      </p:sp>
      <p:sp>
        <p:nvSpPr>
          <p:cNvPr id="5" name="Slide Number">
            <a:extLst>
              <a:ext uri="{FF2B5EF4-FFF2-40B4-BE49-F238E27FC236}">
                <a16:creationId xmlns:a16="http://schemas.microsoft.com/office/drawing/2014/main" id="{794A30E4-D21E-4F81-9A8F-E452FAEC0EC5}"/>
              </a:ext>
            </a:extLst>
          </p:cNvPr>
          <p:cNvSpPr txBox="1">
            <a:spLocks/>
          </p:cNvSpPr>
          <p:nvPr/>
        </p:nvSpPr>
        <p:spPr>
          <a:xfrm>
            <a:off x="8040216" y="6400800"/>
            <a:ext cx="282929" cy="279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4999" tIns="44999" rIns="44999" bIns="44999"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93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en-US" smtClean="0"/>
              <a:pPr/>
              <a:t>42</a:t>
            </a:fld>
            <a:endParaRPr lang="en-US" dirty="0"/>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5" name="image.png" descr="image.png"/>
          <p:cNvPicPr>
            <a:picLocks noChangeAspect="1"/>
          </p:cNvPicPr>
          <p:nvPr/>
        </p:nvPicPr>
        <p:blipFill>
          <a:blip r:embed="rId2" cstate="print"/>
          <a:stretch>
            <a:fillRect/>
          </a:stretch>
        </p:blipFill>
        <p:spPr>
          <a:xfrm>
            <a:off x="457200" y="0"/>
            <a:ext cx="7727032" cy="1003300"/>
          </a:xfrm>
          <a:prstGeom prst="rect">
            <a:avLst/>
          </a:prstGeom>
          <a:ln w="12700">
            <a:miter lim="400000"/>
          </a:ln>
        </p:spPr>
      </p:pic>
      <p:grpSp>
        <p:nvGrpSpPr>
          <p:cNvPr id="2008" name="Group"/>
          <p:cNvGrpSpPr/>
          <p:nvPr/>
        </p:nvGrpSpPr>
        <p:grpSpPr>
          <a:xfrm>
            <a:off x="2137791" y="1916832"/>
            <a:ext cx="3927727" cy="1384302"/>
            <a:chOff x="150711" y="1"/>
            <a:chExt cx="4303917" cy="1384301"/>
          </a:xfrm>
        </p:grpSpPr>
        <p:pic>
          <p:nvPicPr>
            <p:cNvPr id="2006" name="image.png" descr="image.png"/>
            <p:cNvPicPr>
              <a:picLocks noChangeAspect="1"/>
            </p:cNvPicPr>
            <p:nvPr/>
          </p:nvPicPr>
          <p:blipFill>
            <a:blip r:embed="rId3" cstate="print"/>
            <a:stretch>
              <a:fillRect/>
            </a:stretch>
          </p:blipFill>
          <p:spPr>
            <a:xfrm>
              <a:off x="150711" y="1"/>
              <a:ext cx="4303917" cy="1384301"/>
            </a:xfrm>
            <a:prstGeom prst="rect">
              <a:avLst/>
            </a:prstGeom>
            <a:ln w="12700" cap="flat">
              <a:noFill/>
              <a:miter lim="400000"/>
            </a:ln>
            <a:effectLst/>
          </p:spPr>
        </p:pic>
        <p:sp>
          <p:nvSpPr>
            <p:cNvPr id="2007" name="Applications"/>
            <p:cNvSpPr txBox="1"/>
            <p:nvPr/>
          </p:nvSpPr>
          <p:spPr>
            <a:xfrm>
              <a:off x="543620" y="228598"/>
              <a:ext cx="3514740" cy="76943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4400">
                  <a:solidFill>
                    <a:srgbClr val="FFFFFF"/>
                  </a:solidFill>
                  <a:latin typeface="Constantia"/>
                  <a:ea typeface="Constantia"/>
                  <a:cs typeface="Constantia"/>
                  <a:sym typeface="Constantia"/>
                </a:defRPr>
              </a:lvl1pPr>
            </a:lstStyle>
            <a:p>
              <a:r>
                <a:rPr dirty="0"/>
                <a:t>Applications</a:t>
              </a:r>
            </a:p>
          </p:txBody>
        </p:sp>
      </p:grpSp>
      <p:sp>
        <p:nvSpPr>
          <p:cNvPr id="2009" name="Architecture"/>
          <p:cNvSpPr txBox="1"/>
          <p:nvPr/>
        </p:nvSpPr>
        <p:spPr>
          <a:xfrm>
            <a:off x="2209800" y="3523659"/>
            <a:ext cx="3742184" cy="769437"/>
          </a:xfrm>
          <a:prstGeom prst="rect">
            <a:avLst/>
          </a:prstGeom>
          <a:solidFill>
            <a:srgbClr val="A5B592"/>
          </a:solidFill>
          <a:ln w="38100">
            <a:solidFill>
              <a:srgbClr val="78846A"/>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lgn="ctr">
              <a:defRPr sz="4400">
                <a:solidFill>
                  <a:srgbClr val="FFFFFF"/>
                </a:solidFill>
                <a:latin typeface="Constantia"/>
                <a:ea typeface="Constantia"/>
                <a:cs typeface="Constantia"/>
                <a:sym typeface="Constantia"/>
              </a:defRPr>
            </a:lvl1pPr>
          </a:lstStyle>
          <a:p>
            <a:r>
              <a:rPr dirty="0"/>
              <a:t>Architecture</a:t>
            </a:r>
          </a:p>
        </p:txBody>
      </p:sp>
      <p:sp>
        <p:nvSpPr>
          <p:cNvPr id="2010" name="Technology"/>
          <p:cNvSpPr txBox="1"/>
          <p:nvPr/>
        </p:nvSpPr>
        <p:spPr>
          <a:xfrm>
            <a:off x="2209800" y="4902200"/>
            <a:ext cx="3742184" cy="769437"/>
          </a:xfrm>
          <a:prstGeom prst="rect">
            <a:avLst/>
          </a:prstGeom>
          <a:solidFill>
            <a:srgbClr val="FFFFFF"/>
          </a:solidFill>
          <a:ln w="38100">
            <a:solidFill>
              <a:srgbClr val="00000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lgn="ctr">
              <a:defRPr sz="4400">
                <a:latin typeface="Constantia"/>
                <a:ea typeface="Constantia"/>
                <a:cs typeface="Constantia"/>
                <a:sym typeface="Constantia"/>
              </a:defRPr>
            </a:lvl1pPr>
          </a:lstStyle>
          <a:p>
            <a:r>
              <a:t>Technology</a:t>
            </a:r>
          </a:p>
        </p:txBody>
      </p:sp>
      <p:sp>
        <p:nvSpPr>
          <p:cNvPr id="2011" name="20-200 [Size]…"/>
          <p:cNvSpPr txBox="1"/>
          <p:nvPr/>
        </p:nvSpPr>
        <p:spPr>
          <a:xfrm>
            <a:off x="6217920" y="1763711"/>
            <a:ext cx="2804162" cy="10566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1400">
                <a:solidFill>
                  <a:srgbClr val="C00000"/>
                </a:solidFill>
                <a:latin typeface="Constantia"/>
                <a:ea typeface="Constantia"/>
                <a:cs typeface="Constantia"/>
                <a:sym typeface="Constantia"/>
              </a:defRPr>
            </a:pPr>
            <a:r>
              <a:t>20-200 [Size]</a:t>
            </a:r>
          </a:p>
          <a:p>
            <a:pPr>
              <a:defRPr sz="1400">
                <a:solidFill>
                  <a:srgbClr val="C00000"/>
                </a:solidFill>
                <a:latin typeface="Constantia"/>
                <a:ea typeface="Constantia"/>
                <a:cs typeface="Constantia"/>
                <a:sym typeface="Constantia"/>
              </a:defRPr>
            </a:pPr>
            <a:r>
              <a:t>20-200 [Power]</a:t>
            </a:r>
          </a:p>
          <a:p>
            <a:pPr>
              <a:defRPr sz="1400">
                <a:solidFill>
                  <a:srgbClr val="FFFFFF"/>
                </a:solidFill>
                <a:latin typeface="Constantia"/>
                <a:ea typeface="Constantia"/>
                <a:cs typeface="Constantia"/>
                <a:sym typeface="Constantia"/>
              </a:defRPr>
            </a:pPr>
            <a:r>
              <a:t>20, 200, 2000, 20000 [Speedup]</a:t>
            </a:r>
          </a:p>
          <a:p>
            <a:pPr>
              <a:defRPr sz="1400">
                <a:solidFill>
                  <a:srgbClr val="FFFFFF"/>
                </a:solidFill>
                <a:latin typeface="Constantia"/>
                <a:ea typeface="Constantia"/>
                <a:cs typeface="Constantia"/>
                <a:sym typeface="Constantia"/>
              </a:defRPr>
            </a:pPr>
            <a:r>
              <a:t>20+ [Precision]</a:t>
            </a:r>
          </a:p>
        </p:txBody>
      </p:sp>
      <p:sp>
        <p:nvSpPr>
          <p:cNvPr id="2013" name="20 [Size]…"/>
          <p:cNvSpPr txBox="1"/>
          <p:nvPr/>
        </p:nvSpPr>
        <p:spPr>
          <a:xfrm>
            <a:off x="-106681" y="1752600"/>
            <a:ext cx="2194562" cy="10566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r">
              <a:defRPr sz="1400">
                <a:solidFill>
                  <a:srgbClr val="C00000"/>
                </a:solidFill>
                <a:latin typeface="Constantia"/>
                <a:ea typeface="Constantia"/>
                <a:cs typeface="Constantia"/>
                <a:sym typeface="Constantia"/>
              </a:defRPr>
            </a:pPr>
            <a:r>
              <a:t>20 [Size]</a:t>
            </a:r>
          </a:p>
          <a:p>
            <a:pPr algn="r">
              <a:defRPr sz="1400">
                <a:solidFill>
                  <a:srgbClr val="C00000"/>
                </a:solidFill>
                <a:latin typeface="Constantia"/>
                <a:ea typeface="Constantia"/>
                <a:cs typeface="Constantia"/>
                <a:sym typeface="Constantia"/>
              </a:defRPr>
            </a:pPr>
            <a:r>
              <a:t>20 [Power]</a:t>
            </a:r>
          </a:p>
          <a:p>
            <a:pPr algn="r">
              <a:defRPr sz="1400">
                <a:solidFill>
                  <a:srgbClr val="FFFFFF"/>
                </a:solidFill>
                <a:latin typeface="Constantia"/>
                <a:ea typeface="Constantia"/>
                <a:cs typeface="Constantia"/>
                <a:sym typeface="Constantia"/>
              </a:defRPr>
            </a:pPr>
            <a:r>
              <a:t>20, 200 [Speedup]</a:t>
            </a:r>
          </a:p>
          <a:p>
            <a:pPr algn="r">
              <a:defRPr sz="1400">
                <a:solidFill>
                  <a:srgbClr val="FFFFFF"/>
                </a:solidFill>
                <a:latin typeface="Constantia"/>
                <a:ea typeface="Constantia"/>
                <a:cs typeface="Constantia"/>
                <a:sym typeface="Constantia"/>
              </a:defRPr>
            </a:pPr>
            <a:r>
              <a:t>20 [Precision]</a:t>
            </a:r>
          </a:p>
        </p:txBody>
      </p:sp>
      <p:sp>
        <p:nvSpPr>
          <p:cNvPr id="2014" name="Existing Maxeler-based publications:"/>
          <p:cNvSpPr txBox="1"/>
          <p:nvPr/>
        </p:nvSpPr>
        <p:spPr>
          <a:xfrm>
            <a:off x="274320" y="1371600"/>
            <a:ext cx="4556760" cy="3962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solidFill>
                  <a:srgbClr val="FFFFFF"/>
                </a:solidFill>
                <a:latin typeface="Constantia"/>
                <a:ea typeface="Constantia"/>
                <a:cs typeface="Constantia"/>
                <a:sym typeface="Constantia"/>
              </a:defRPr>
            </a:lvl1pPr>
          </a:lstStyle>
          <a:p>
            <a:r>
              <a:t>Existing Maxeler-based publications:</a:t>
            </a:r>
          </a:p>
        </p:txBody>
      </p:sp>
      <p:sp>
        <p:nvSpPr>
          <p:cNvPr id="2015" name="Ultimate aSoG-based future:"/>
          <p:cNvSpPr txBox="1"/>
          <p:nvPr/>
        </p:nvSpPr>
        <p:spPr>
          <a:xfrm>
            <a:off x="6065520" y="1371600"/>
            <a:ext cx="3108963" cy="3962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solidFill>
                  <a:srgbClr val="FFFFFF"/>
                </a:solidFill>
                <a:latin typeface="Constantia"/>
                <a:ea typeface="Constantia"/>
                <a:cs typeface="Constantia"/>
                <a:sym typeface="Constantia"/>
              </a:defRPr>
            </a:lvl1pPr>
          </a:lstStyle>
          <a:p>
            <a:r>
              <a:t>Ultimate aSoG-based future:</a:t>
            </a:r>
          </a:p>
        </p:txBody>
      </p:sp>
      <p:sp>
        <p:nvSpPr>
          <p:cNvPr id="12" name="Slide Number Placeholder 5">
            <a:extLst>
              <a:ext uri="{FF2B5EF4-FFF2-40B4-BE49-F238E27FC236}">
                <a16:creationId xmlns:a16="http://schemas.microsoft.com/office/drawing/2014/main" id="{481DB8CA-FC3F-417D-9943-08CA3A4C661C}"/>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43</a:t>
            </a:fld>
            <a:endParaRPr lang="sr-Latn-RS"/>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 name="Slide Number"/>
          <p:cNvSpPr txBox="1">
            <a:spLocks noGrp="1"/>
          </p:cNvSpPr>
          <p:nvPr>
            <p:ph type="sldNum" sz="quarter" idx="4294967295"/>
          </p:nvPr>
        </p:nvSpPr>
        <p:spPr>
          <a:xfrm>
            <a:off x="0" y="6557960"/>
            <a:ext cx="284367" cy="28079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t"/>
          <a:lstStyle>
            <a:lvl1pPr algn="l">
              <a:defRPr sz="1400" b="1">
                <a:solidFill>
                  <a:srgbClr val="FFFFFF"/>
                </a:solidFill>
                <a:effectLst>
                  <a:outerShdw blurRad="12700" dist="25400" dir="2700000" rotWithShape="0">
                    <a:srgbClr val="DDDDDD"/>
                  </a:outerShdw>
                </a:effectLst>
              </a:defRPr>
            </a:lvl1pPr>
          </a:lstStyle>
          <a:p>
            <a:fld id="{86CB4B4D-7CA3-9044-876B-883B54F8677D}" type="slidenum">
              <a:rPr/>
              <a:pPr/>
              <a:t>44</a:t>
            </a:fld>
            <a:endParaRPr/>
          </a:p>
        </p:txBody>
      </p:sp>
      <p:sp>
        <p:nvSpPr>
          <p:cNvPr id="2018" name="Software Based Solution…"/>
          <p:cNvSpPr txBox="1"/>
          <p:nvPr/>
        </p:nvSpPr>
        <p:spPr>
          <a:xfrm>
            <a:off x="874394" y="908050"/>
            <a:ext cx="6398797" cy="8926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marL="285750" indent="-285750">
              <a:buSzPct val="100000"/>
              <a:buFont typeface="Arial"/>
              <a:buChar char="•"/>
              <a:defRPr sz="2800">
                <a:solidFill>
                  <a:srgbClr val="333333"/>
                </a:solidFill>
                <a:latin typeface="Arial"/>
                <a:ea typeface="Arial"/>
                <a:cs typeface="Arial"/>
                <a:sym typeface="Arial"/>
              </a:defRPr>
            </a:pPr>
            <a:r>
              <a:t>Software Based Solution </a:t>
            </a:r>
          </a:p>
          <a:p>
            <a:pPr marL="285750" indent="-285750">
              <a:buSzPct val="100000"/>
              <a:buFont typeface="Arial"/>
              <a:buChar char="•"/>
              <a:defRPr sz="2800">
                <a:solidFill>
                  <a:srgbClr val="333333"/>
                </a:solidFill>
                <a:latin typeface="Arial"/>
                <a:ea typeface="Arial"/>
                <a:cs typeface="Arial"/>
                <a:sym typeface="Arial"/>
              </a:defRPr>
            </a:pPr>
            <a:r>
              <a:t>Dataflow Computing in the Datacentre</a:t>
            </a:r>
          </a:p>
        </p:txBody>
      </p:sp>
      <p:sp>
        <p:nvSpPr>
          <p:cNvPr id="2019" name="The CPU Conventional CPU cores and  up to 6 DFEs with 288GB of RAM"/>
          <p:cNvSpPr txBox="1"/>
          <p:nvPr/>
        </p:nvSpPr>
        <p:spPr>
          <a:xfrm>
            <a:off x="45713" y="3321050"/>
            <a:ext cx="3004200" cy="8466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4" tIns="45714" rIns="45714" bIns="45714">
            <a:spAutoFit/>
          </a:bodyPr>
          <a:lstStyle/>
          <a:p>
            <a:pPr algn="ctr">
              <a:defRPr b="1">
                <a:solidFill>
                  <a:srgbClr val="333333"/>
                </a:solidFill>
              </a:defRPr>
            </a:pPr>
            <a:r>
              <a:t>The CPU</a:t>
            </a:r>
            <a:br/>
            <a:r>
              <a:rPr sz="1600" b="0"/>
              <a:t>Conventional CPU cores and </a:t>
            </a:r>
            <a:br>
              <a:rPr sz="1600" b="0"/>
            </a:br>
            <a:r>
              <a:rPr sz="1600" b="0"/>
              <a:t>up to 6 DFEs with 288GB of RAM</a:t>
            </a:r>
          </a:p>
        </p:txBody>
      </p:sp>
      <p:sp>
        <p:nvSpPr>
          <p:cNvPr id="2020" name="The Dataflow Appliance…"/>
          <p:cNvSpPr txBox="1"/>
          <p:nvPr/>
        </p:nvSpPr>
        <p:spPr>
          <a:xfrm>
            <a:off x="3101650" y="3321050"/>
            <a:ext cx="3016900" cy="13546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4" tIns="45714" rIns="45714" bIns="45714">
            <a:spAutoFit/>
          </a:bodyPr>
          <a:lstStyle/>
          <a:p>
            <a:pPr algn="ctr">
              <a:defRPr b="1">
                <a:solidFill>
                  <a:srgbClr val="333333"/>
                </a:solidFill>
              </a:defRPr>
            </a:pPr>
            <a:r>
              <a:t>The Dataflow Appliance</a:t>
            </a:r>
          </a:p>
          <a:p>
            <a:pPr algn="ctr">
              <a:defRPr sz="1600">
                <a:solidFill>
                  <a:srgbClr val="333333"/>
                </a:solidFill>
              </a:defRPr>
            </a:pPr>
            <a:r>
              <a:t>Dense compute with 8 DFEs, 768GB of RAM and dynamic allocation of DFEs to CPU servers with zero-copy RDMA access</a:t>
            </a:r>
          </a:p>
        </p:txBody>
      </p:sp>
      <p:pic>
        <p:nvPicPr>
          <p:cNvPr id="2021" name="Y:\maxeler\MaxelerInc\salesInc\marketing\Products\Pandora\Front_BoxOpen.JPG" descr="Y:\maxeler\MaxelerInc\salesInc\marketing\Products\Pandora\Front_BoxOpen.JPG"/>
          <p:cNvPicPr>
            <a:picLocks noChangeAspect="1"/>
          </p:cNvPicPr>
          <p:nvPr/>
        </p:nvPicPr>
        <p:blipFill>
          <a:blip r:embed="rId2" cstate="print"/>
          <a:stretch>
            <a:fillRect/>
          </a:stretch>
        </p:blipFill>
        <p:spPr>
          <a:xfrm>
            <a:off x="3106735" y="4868862"/>
            <a:ext cx="3024190" cy="1087440"/>
          </a:xfrm>
          <a:prstGeom prst="rect">
            <a:avLst/>
          </a:prstGeom>
          <a:ln w="12700">
            <a:miter lim="400000"/>
          </a:ln>
        </p:spPr>
      </p:pic>
      <p:sp>
        <p:nvSpPr>
          <p:cNvPr id="2022" name="The Networking Appliance…"/>
          <p:cNvSpPr txBox="1"/>
          <p:nvPr/>
        </p:nvSpPr>
        <p:spPr>
          <a:xfrm>
            <a:off x="6165524" y="3330575"/>
            <a:ext cx="2932763" cy="11006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4" tIns="45714" rIns="45714" bIns="45714">
            <a:spAutoFit/>
          </a:bodyPr>
          <a:lstStyle/>
          <a:p>
            <a:pPr algn="ctr">
              <a:defRPr b="1">
                <a:solidFill>
                  <a:srgbClr val="333333"/>
                </a:solidFill>
              </a:defRPr>
            </a:pPr>
            <a:r>
              <a:t>The Networking Appliance</a:t>
            </a:r>
          </a:p>
          <a:p>
            <a:pPr algn="ctr">
              <a:defRPr sz="1600">
                <a:solidFill>
                  <a:srgbClr val="333333"/>
                </a:solidFill>
              </a:defRPr>
            </a:pPr>
            <a:r>
              <a:t>Intel Xeon CPUs and 4 DFEs with direct links to up to twelve 40Gbit Ethernet connections</a:t>
            </a:r>
          </a:p>
        </p:txBody>
      </p:sp>
      <p:pic>
        <p:nvPicPr>
          <p:cNvPr id="2023" name="MaxBox3_2.jpg" descr="MaxBox3_2.jpg"/>
          <p:cNvPicPr>
            <a:picLocks noChangeAspect="1"/>
          </p:cNvPicPr>
          <p:nvPr/>
        </p:nvPicPr>
        <p:blipFill>
          <a:blip r:embed="rId3" cstate="print"/>
          <a:stretch>
            <a:fillRect/>
          </a:stretch>
        </p:blipFill>
        <p:spPr>
          <a:xfrm>
            <a:off x="6324600" y="4518025"/>
            <a:ext cx="2568575" cy="1574800"/>
          </a:xfrm>
          <a:prstGeom prst="rect">
            <a:avLst/>
          </a:prstGeom>
          <a:ln w="12700">
            <a:miter lim="400000"/>
          </a:ln>
        </p:spPr>
      </p:pic>
      <p:pic>
        <p:nvPicPr>
          <p:cNvPr id="2024" name="image.png" descr="image.png"/>
          <p:cNvPicPr>
            <a:picLocks noChangeAspect="1"/>
          </p:cNvPicPr>
          <p:nvPr/>
        </p:nvPicPr>
        <p:blipFill>
          <a:blip r:embed="rId4" cstate="print"/>
          <a:srcRect l="10415" t="17689" r="8331" b="20186"/>
          <a:stretch>
            <a:fillRect/>
          </a:stretch>
        </p:blipFill>
        <p:spPr>
          <a:xfrm>
            <a:off x="3167060" y="1905000"/>
            <a:ext cx="2809878" cy="1439864"/>
          </a:xfrm>
          <a:prstGeom prst="rect">
            <a:avLst/>
          </a:prstGeom>
          <a:ln w="12700">
            <a:miter lim="400000"/>
          </a:ln>
        </p:spPr>
      </p:pic>
      <p:pic>
        <p:nvPicPr>
          <p:cNvPr id="2025" name="image.png" descr="image.png"/>
          <p:cNvPicPr>
            <a:picLocks noChangeAspect="1"/>
          </p:cNvPicPr>
          <p:nvPr/>
        </p:nvPicPr>
        <p:blipFill>
          <a:blip r:embed="rId5" cstate="print"/>
          <a:srcRect t="21745" r="17698" b="22339"/>
          <a:stretch>
            <a:fillRect/>
          </a:stretch>
        </p:blipFill>
        <p:spPr>
          <a:xfrm>
            <a:off x="155573" y="2060574"/>
            <a:ext cx="2844803" cy="1296990"/>
          </a:xfrm>
          <a:prstGeom prst="rect">
            <a:avLst/>
          </a:prstGeom>
          <a:ln w="12700">
            <a:miter lim="400000"/>
          </a:ln>
        </p:spPr>
      </p:pic>
      <p:pic>
        <p:nvPicPr>
          <p:cNvPr id="2026" name="image.png" descr="image.png"/>
          <p:cNvPicPr>
            <a:picLocks noChangeAspect="1"/>
          </p:cNvPicPr>
          <p:nvPr/>
        </p:nvPicPr>
        <p:blipFill>
          <a:blip r:embed="rId6" cstate="print"/>
          <a:srcRect l="7231" t="19245" r="5882" b="18635"/>
          <a:stretch>
            <a:fillRect/>
          </a:stretch>
        </p:blipFill>
        <p:spPr>
          <a:xfrm>
            <a:off x="6084887" y="1941510"/>
            <a:ext cx="3024190" cy="1439865"/>
          </a:xfrm>
          <a:prstGeom prst="rect">
            <a:avLst/>
          </a:prstGeom>
          <a:ln w="12700">
            <a:miter lim="400000"/>
          </a:ln>
        </p:spPr>
      </p:pic>
      <p:pic>
        <p:nvPicPr>
          <p:cNvPr id="2027" name="H:\Downloads\DSC_0711_edited.JPG" descr="H:\Downloads\DSC_0711_edited.JPG"/>
          <p:cNvPicPr>
            <a:picLocks noChangeAspect="1"/>
          </p:cNvPicPr>
          <p:nvPr/>
        </p:nvPicPr>
        <p:blipFill>
          <a:blip r:embed="rId7" cstate="print"/>
          <a:stretch>
            <a:fillRect/>
          </a:stretch>
        </p:blipFill>
        <p:spPr>
          <a:xfrm>
            <a:off x="22225" y="4560887"/>
            <a:ext cx="3022600" cy="1455740"/>
          </a:xfrm>
          <a:prstGeom prst="rect">
            <a:avLst/>
          </a:prstGeom>
          <a:ln w="12700">
            <a:miter lim="400000"/>
          </a:ln>
        </p:spPr>
      </p:pic>
      <p:sp>
        <p:nvSpPr>
          <p:cNvPr id="2028" name="Maxeler Dataflow Appliance"/>
          <p:cNvSpPr txBox="1">
            <a:spLocks noGrp="1"/>
          </p:cNvSpPr>
          <p:nvPr>
            <p:ph type="title" idx="4294967295"/>
          </p:nvPr>
        </p:nvSpPr>
        <p:spPr>
          <a:xfrm>
            <a:off x="819149" y="280985"/>
            <a:ext cx="8218490" cy="785815"/>
          </a:xfrm>
          <a:prstGeom prst="rect">
            <a:avLst/>
          </a:prstGeom>
        </p:spPr>
        <p:txBody>
          <a:bodyPr lIns="45718" tIns="45718" rIns="45718" bIns="45718" anchor="t">
            <a:normAutofit fontScale="90000"/>
          </a:bodyPr>
          <a:lstStyle/>
          <a:p>
            <a:pPr algn="l" defTabSz="704087">
              <a:defRPr sz="2400">
                <a:solidFill>
                  <a:srgbClr val="737373"/>
                </a:solidFill>
                <a:latin typeface="Arial"/>
                <a:ea typeface="Arial"/>
                <a:cs typeface="Arial"/>
                <a:sym typeface="Arial"/>
              </a:defRPr>
            </a:pPr>
            <a:r>
              <a:t>Maxeler Dataflow Appliance</a:t>
            </a:r>
            <a:br/>
            <a:endParaRPr/>
          </a:p>
        </p:txBody>
      </p:sp>
      <p:sp>
        <p:nvSpPr>
          <p:cNvPr id="2029" name="1U: Good for Fog"/>
          <p:cNvSpPr txBox="1"/>
          <p:nvPr/>
        </p:nvSpPr>
        <p:spPr>
          <a:xfrm>
            <a:off x="1377631" y="4324351"/>
            <a:ext cx="1575954" cy="3011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500">
                <a:solidFill>
                  <a:srgbClr val="FF0000"/>
                </a:solidFill>
                <a:latin typeface="Arial"/>
                <a:ea typeface="Arial"/>
                <a:cs typeface="Arial"/>
                <a:sym typeface="Arial"/>
              </a:defRPr>
            </a:lvl1pPr>
          </a:lstStyle>
          <a:p>
            <a:r>
              <a:t>1U: Good for Fog</a:t>
            </a:r>
          </a:p>
        </p:txBody>
      </p:sp>
      <p:pic>
        <p:nvPicPr>
          <p:cNvPr id="2030" name="image.png" descr="image.png"/>
          <p:cNvPicPr>
            <a:picLocks noChangeAspect="1"/>
          </p:cNvPicPr>
          <p:nvPr/>
        </p:nvPicPr>
        <p:blipFill>
          <a:blip r:embed="rId8" cstate="print"/>
          <a:stretch>
            <a:fillRect/>
          </a:stretch>
        </p:blipFill>
        <p:spPr>
          <a:xfrm>
            <a:off x="8196260" y="15875"/>
            <a:ext cx="754065" cy="2020890"/>
          </a:xfrm>
          <a:prstGeom prst="rect">
            <a:avLst/>
          </a:prstGeom>
          <a:ln w="12700">
            <a:miter lim="400000"/>
          </a:ln>
        </p:spPr>
      </p:pic>
      <p:sp>
        <p:nvSpPr>
          <p:cNvPr id="2031" name="40U: Good for Cloud"/>
          <p:cNvSpPr txBox="1"/>
          <p:nvPr/>
        </p:nvSpPr>
        <p:spPr>
          <a:xfrm>
            <a:off x="6294120" y="33337"/>
            <a:ext cx="3142300" cy="301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500">
                <a:solidFill>
                  <a:srgbClr val="FF0000"/>
                </a:solidFill>
                <a:latin typeface="Arial"/>
                <a:ea typeface="Arial"/>
                <a:cs typeface="Arial"/>
                <a:sym typeface="Arial"/>
              </a:defRPr>
            </a:lvl1pPr>
          </a:lstStyle>
          <a:p>
            <a:r>
              <a:t>40U: Good for Cloud</a:t>
            </a:r>
          </a:p>
        </p:txBody>
      </p:sp>
      <p:sp>
        <p:nvSpPr>
          <p:cNvPr id="2032" name="MicroMAX.5: Good for Dew (Edge Processing of IoT Data)"/>
          <p:cNvSpPr txBox="1"/>
          <p:nvPr/>
        </p:nvSpPr>
        <p:spPr>
          <a:xfrm>
            <a:off x="1618931" y="6153151"/>
            <a:ext cx="5034440" cy="3011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500">
                <a:solidFill>
                  <a:srgbClr val="FF0000"/>
                </a:solidFill>
                <a:latin typeface="Arial"/>
                <a:ea typeface="Arial"/>
                <a:cs typeface="Arial"/>
                <a:sym typeface="Arial"/>
              </a:defRPr>
            </a:lvl1pPr>
          </a:lstStyle>
          <a:p>
            <a:r>
              <a:t>MicroMAX.5: Good for Dew (Edge Processing of IoT Data)</a:t>
            </a:r>
          </a:p>
        </p:txBody>
      </p:sp>
      <p:pic>
        <p:nvPicPr>
          <p:cNvPr id="2033" name="image.jpeg" descr="image.jpeg"/>
          <p:cNvPicPr>
            <a:picLocks noChangeAspect="1"/>
          </p:cNvPicPr>
          <p:nvPr/>
        </p:nvPicPr>
        <p:blipFill>
          <a:blip r:embed="rId9" cstate="print"/>
          <a:stretch>
            <a:fillRect/>
          </a:stretch>
        </p:blipFill>
        <p:spPr>
          <a:xfrm>
            <a:off x="-19050" y="6065837"/>
            <a:ext cx="1636715" cy="827090"/>
          </a:xfrm>
          <a:prstGeom prst="rect">
            <a:avLst/>
          </a:prstGeom>
          <a:ln w="12700">
            <a:miter lim="400000"/>
          </a:ln>
        </p:spPr>
      </p:pic>
      <p:sp>
        <p:nvSpPr>
          <p:cNvPr id="19" name="Slide Number Placeholder 5">
            <a:extLst>
              <a:ext uri="{FF2B5EF4-FFF2-40B4-BE49-F238E27FC236}">
                <a16:creationId xmlns:a16="http://schemas.microsoft.com/office/drawing/2014/main" id="{4473AB1D-1FCF-486D-B7B2-E04221008457}"/>
              </a:ext>
            </a:extLst>
          </p:cNvPr>
          <p:cNvSpPr txBox="1">
            <a:spLocks/>
          </p:cNvSpPr>
          <p:nvPr/>
        </p:nvSpPr>
        <p:spPr>
          <a:xfrm>
            <a:off x="8797030" y="6021288"/>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44</a:t>
            </a:fld>
            <a:endParaRPr lang="sr-Latn-RS"/>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5" name="The Major Application Successes"/>
          <p:cNvSpPr txBox="1"/>
          <p:nvPr/>
        </p:nvSpPr>
        <p:spPr>
          <a:xfrm>
            <a:off x="185419" y="249236"/>
            <a:ext cx="8127049" cy="54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3600" b="1">
                <a:solidFill>
                  <a:srgbClr val="C00000"/>
                </a:solidFill>
              </a:defRPr>
            </a:lvl1pPr>
          </a:lstStyle>
          <a:p>
            <a:r>
              <a:t>The Major Application Successes</a:t>
            </a:r>
          </a:p>
        </p:txBody>
      </p:sp>
      <p:sp>
        <p:nvSpPr>
          <p:cNvPr id="2036" name="Finances:…"/>
          <p:cNvSpPr txBox="1"/>
          <p:nvPr/>
        </p:nvSpPr>
        <p:spPr>
          <a:xfrm>
            <a:off x="579119" y="1143000"/>
            <a:ext cx="7528560" cy="47012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131762">
              <a:buSzPct val="100000"/>
              <a:buFont typeface="Arial"/>
              <a:buChar char="•"/>
              <a:defRPr sz="2000" b="1">
                <a:solidFill>
                  <a:srgbClr val="333333"/>
                </a:solidFill>
                <a:latin typeface="Times New Roman"/>
                <a:ea typeface="Times New Roman"/>
                <a:cs typeface="Times New Roman"/>
                <a:sym typeface="Times New Roman"/>
              </a:defRPr>
            </a:pPr>
            <a:r>
              <a:t> </a:t>
            </a:r>
            <a:r>
              <a:rPr sz="2400"/>
              <a:t>Finances:</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Credit derivatives</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Risk assessment</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Stability of economical systems</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Evaluation of econo-political mechanisms</a:t>
            </a:r>
          </a:p>
          <a:p>
            <a:pPr marL="131762">
              <a:buSzPct val="100000"/>
              <a:buFont typeface="Arial"/>
              <a:buChar char="•"/>
              <a:defRPr sz="2000" b="1">
                <a:solidFill>
                  <a:srgbClr val="333333"/>
                </a:solidFill>
                <a:latin typeface="Times New Roman"/>
                <a:ea typeface="Times New Roman"/>
                <a:cs typeface="Times New Roman"/>
                <a:sym typeface="Times New Roman"/>
              </a:defRPr>
            </a:pPr>
            <a:r>
              <a:t> </a:t>
            </a:r>
            <a:r>
              <a:rPr sz="2400"/>
              <a:t>GeoPhysics:</a:t>
            </a:r>
          </a:p>
          <a:p>
            <a:pPr marL="588962" lvl="1" indent="0">
              <a:buSzPct val="100000"/>
              <a:buFont typeface="Arial"/>
              <a:buChar char="•"/>
              <a:defRPr sz="2000" b="1">
                <a:solidFill>
                  <a:srgbClr val="333333"/>
                </a:solidFill>
                <a:latin typeface="Times New Roman"/>
                <a:ea typeface="Times New Roman"/>
                <a:cs typeface="Times New Roman"/>
                <a:sym typeface="Times New Roman"/>
              </a:defRPr>
            </a:pPr>
            <a:r>
              <a:t> </a:t>
            </a:r>
            <a:r>
              <a:rPr sz="1800"/>
              <a:t>Oil&amp;Gas</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Weather forecast</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Astronomy</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Climate changes</a:t>
            </a:r>
            <a:endParaRPr sz="2000"/>
          </a:p>
          <a:p>
            <a:pPr marL="131762">
              <a:buSzPct val="100000"/>
              <a:buFont typeface="Arial"/>
              <a:buChar char="•"/>
              <a:defRPr sz="2000" b="1">
                <a:solidFill>
                  <a:srgbClr val="333333"/>
                </a:solidFill>
                <a:latin typeface="Times New Roman"/>
                <a:ea typeface="Times New Roman"/>
                <a:cs typeface="Times New Roman"/>
                <a:sym typeface="Times New Roman"/>
              </a:defRPr>
            </a:pPr>
            <a:r>
              <a:t> </a:t>
            </a:r>
            <a:r>
              <a:rPr sz="2400"/>
              <a:t>Science:</a:t>
            </a:r>
          </a:p>
          <a:p>
            <a:pPr marL="588962" lvl="1" indent="0">
              <a:buSzPct val="100000"/>
              <a:buFont typeface="Arial"/>
              <a:buChar char="•"/>
              <a:defRPr sz="2000" b="1">
                <a:solidFill>
                  <a:srgbClr val="333333"/>
                </a:solidFill>
                <a:latin typeface="Times New Roman"/>
                <a:ea typeface="Times New Roman"/>
                <a:cs typeface="Times New Roman"/>
                <a:sym typeface="Times New Roman"/>
              </a:defRPr>
            </a:pPr>
            <a:r>
              <a:t> </a:t>
            </a:r>
            <a:r>
              <a:rPr sz="1800"/>
              <a:t>Physics</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Chemistry</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Biology</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Genomics</a:t>
            </a:r>
            <a:endParaRPr sz="2000"/>
          </a:p>
          <a:p>
            <a:pPr marL="131762">
              <a:buSzPct val="100000"/>
              <a:buFont typeface="Arial"/>
              <a:buChar char="•"/>
              <a:defRPr sz="2400" b="1">
                <a:solidFill>
                  <a:srgbClr val="333333"/>
                </a:solidFill>
                <a:latin typeface="Times New Roman"/>
                <a:ea typeface="Times New Roman"/>
                <a:cs typeface="Times New Roman"/>
                <a:sym typeface="Times New Roman"/>
              </a:defRPr>
            </a:pPr>
            <a:r>
              <a:t> Engineering: Synergy of all the Above (ML, etc...)</a:t>
            </a:r>
          </a:p>
        </p:txBody>
      </p:sp>
      <p:sp>
        <p:nvSpPr>
          <p:cNvPr id="5" name="Slide Number Placeholder 5">
            <a:extLst>
              <a:ext uri="{FF2B5EF4-FFF2-40B4-BE49-F238E27FC236}">
                <a16:creationId xmlns:a16="http://schemas.microsoft.com/office/drawing/2014/main" id="{ED478DA9-CFBF-4F58-B69F-A115DEBAAE7A}"/>
              </a:ext>
            </a:extLst>
          </p:cNvPr>
          <p:cNvSpPr txBox="1">
            <a:spLocks/>
          </p:cNvSpPr>
          <p:nvPr/>
        </p:nvSpPr>
        <p:spPr>
          <a:xfrm>
            <a:off x="8797030" y="6021288"/>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45</a:t>
            </a:fld>
            <a:endParaRPr lang="sr-Latn-RS" dirty="0"/>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9" name="Slide Number"/>
          <p:cNvSpPr txBox="1">
            <a:spLocks noGrp="1"/>
          </p:cNvSpPr>
          <p:nvPr>
            <p:ph type="sldNum" sz="quarter" idx="4294967295"/>
          </p:nvPr>
        </p:nvSpPr>
        <p:spPr>
          <a:xfrm>
            <a:off x="0" y="6557960"/>
            <a:ext cx="284367" cy="28079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t"/>
          <a:lstStyle>
            <a:lvl1pPr algn="l">
              <a:defRPr sz="1400" b="1">
                <a:solidFill>
                  <a:srgbClr val="FFFFFF"/>
                </a:solidFill>
                <a:effectLst>
                  <a:outerShdw blurRad="12700" dist="25400" dir="2700000" rotWithShape="0">
                    <a:srgbClr val="DDDDDD"/>
                  </a:outerShdw>
                </a:effectLst>
              </a:defRPr>
            </a:lvl1pPr>
          </a:lstStyle>
          <a:p>
            <a:fld id="{86CB4B4D-7CA3-9044-876B-883B54F8677D}" type="slidenum">
              <a:rPr/>
              <a:pPr/>
              <a:t>46</a:t>
            </a:fld>
            <a:endParaRPr/>
          </a:p>
        </p:txBody>
      </p:sp>
      <p:pic>
        <p:nvPicPr>
          <p:cNvPr id="2040" name="image.jpeg" descr="image.jpeg"/>
          <p:cNvPicPr>
            <a:picLocks noChangeAspect="1"/>
          </p:cNvPicPr>
          <p:nvPr/>
        </p:nvPicPr>
        <p:blipFill>
          <a:blip r:embed="rId2" cstate="print"/>
          <a:stretch>
            <a:fillRect/>
          </a:stretch>
        </p:blipFill>
        <p:spPr>
          <a:xfrm>
            <a:off x="0" y="0"/>
            <a:ext cx="9144000" cy="6858000"/>
          </a:xfrm>
          <a:prstGeom prst="rect">
            <a:avLst/>
          </a:prstGeom>
          <a:ln w="12700">
            <a:miter lim="400000"/>
          </a:ln>
        </p:spPr>
      </p:pic>
      <p:sp>
        <p:nvSpPr>
          <p:cNvPr id="2041" name="Shape"/>
          <p:cNvSpPr/>
          <p:nvPr/>
        </p:nvSpPr>
        <p:spPr>
          <a:xfrm flipV="1">
            <a:off x="7467600" y="6591300"/>
            <a:ext cx="990600" cy="266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400" y="10800"/>
                </a:lnTo>
                <a:lnTo>
                  <a:pt x="5400" y="0"/>
                </a:lnTo>
                <a:lnTo>
                  <a:pt x="16200" y="0"/>
                </a:lnTo>
                <a:lnTo>
                  <a:pt x="16200" y="10800"/>
                </a:lnTo>
                <a:lnTo>
                  <a:pt x="21600" y="10800"/>
                </a:lnTo>
                <a:lnTo>
                  <a:pt x="10800" y="21600"/>
                </a:lnTo>
                <a:close/>
              </a:path>
            </a:pathLst>
          </a:custGeom>
          <a:solidFill>
            <a:srgbClr val="000000"/>
          </a:solidFill>
          <a:ln w="25400">
            <a:solidFill>
              <a:srgbClr val="797979"/>
            </a:solidFill>
          </a:ln>
        </p:spPr>
        <p:txBody>
          <a:bodyPr lIns="0" tIns="0" rIns="0" bIns="0" anchor="ctr"/>
          <a:lstStyle/>
          <a:p>
            <a:pPr algn="ctr">
              <a:defRPr>
                <a:solidFill>
                  <a:srgbClr val="FFFFFF"/>
                </a:solidFill>
              </a:defRPr>
            </a:pPr>
            <a:endParaRPr/>
          </a:p>
        </p:txBody>
      </p:sp>
      <p:sp>
        <p:nvSpPr>
          <p:cNvPr id="7" name="Slide Number Placeholder 5">
            <a:extLst>
              <a:ext uri="{FF2B5EF4-FFF2-40B4-BE49-F238E27FC236}">
                <a16:creationId xmlns:a16="http://schemas.microsoft.com/office/drawing/2014/main" id="{80E73494-B77B-48FB-BCFF-9121FB0CD56B}"/>
              </a:ext>
            </a:extLst>
          </p:cNvPr>
          <p:cNvSpPr txBox="1">
            <a:spLocks/>
          </p:cNvSpPr>
          <p:nvPr/>
        </p:nvSpPr>
        <p:spPr>
          <a:xfrm>
            <a:off x="8725022" y="6578053"/>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46</a:t>
            </a:fld>
            <a:endParaRPr lang="sr-Latn-RS"/>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5" name="Shape"/>
          <p:cNvSpPr/>
          <p:nvPr/>
        </p:nvSpPr>
        <p:spPr>
          <a:xfrm flipV="1">
            <a:off x="7467600" y="6591300"/>
            <a:ext cx="990600" cy="266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400" y="10800"/>
                </a:lnTo>
                <a:lnTo>
                  <a:pt x="5400" y="0"/>
                </a:lnTo>
                <a:lnTo>
                  <a:pt x="16200" y="0"/>
                </a:lnTo>
                <a:lnTo>
                  <a:pt x="16200" y="10800"/>
                </a:lnTo>
                <a:lnTo>
                  <a:pt x="21600" y="10800"/>
                </a:lnTo>
                <a:lnTo>
                  <a:pt x="10800" y="21600"/>
                </a:lnTo>
                <a:close/>
              </a:path>
            </a:pathLst>
          </a:custGeom>
          <a:solidFill>
            <a:srgbClr val="000000"/>
          </a:solidFill>
          <a:ln w="25400">
            <a:solidFill>
              <a:srgbClr val="797979"/>
            </a:solidFill>
          </a:ln>
        </p:spPr>
        <p:txBody>
          <a:bodyPr lIns="0" tIns="0" rIns="0" bIns="0" anchor="ctr"/>
          <a:lstStyle/>
          <a:p>
            <a:pPr algn="ctr">
              <a:defRPr>
                <a:solidFill>
                  <a:srgbClr val="FFFFFF"/>
                </a:solidFill>
              </a:defRPr>
            </a:pPr>
            <a:endParaRPr/>
          </a:p>
        </p:txBody>
      </p:sp>
      <p:pic>
        <p:nvPicPr>
          <p:cNvPr id="2047" name="image.png" descr="image.png"/>
          <p:cNvPicPr>
            <a:picLocks noChangeAspect="1"/>
          </p:cNvPicPr>
          <p:nvPr/>
        </p:nvPicPr>
        <p:blipFill>
          <a:blip r:embed="rId2" cstate="print"/>
          <a:stretch>
            <a:fillRect/>
          </a:stretch>
        </p:blipFill>
        <p:spPr>
          <a:xfrm>
            <a:off x="304800" y="304800"/>
            <a:ext cx="8474075" cy="5715000"/>
          </a:xfrm>
          <a:prstGeom prst="rect">
            <a:avLst/>
          </a:prstGeom>
          <a:ln w="12700">
            <a:miter lim="400000"/>
          </a:ln>
        </p:spPr>
      </p:pic>
      <p:sp>
        <p:nvSpPr>
          <p:cNvPr id="2048" name="The know-how needed for deep security!"/>
          <p:cNvSpPr txBox="1"/>
          <p:nvPr/>
        </p:nvSpPr>
        <p:spPr>
          <a:xfrm>
            <a:off x="344170" y="6122987"/>
            <a:ext cx="3545694" cy="301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500">
                <a:solidFill>
                  <a:srgbClr val="FF0000"/>
                </a:solidFill>
                <a:latin typeface="Arial"/>
                <a:ea typeface="Arial"/>
                <a:cs typeface="Arial"/>
                <a:sym typeface="Arial"/>
              </a:defRPr>
            </a:lvl1pPr>
          </a:lstStyle>
          <a:p>
            <a:r>
              <a:t>The know-how needed for deep security!</a:t>
            </a:r>
          </a:p>
        </p:txBody>
      </p:sp>
      <p:sp>
        <p:nvSpPr>
          <p:cNvPr id="8" name="Slide Number Placeholder 5">
            <a:extLst>
              <a:ext uri="{FF2B5EF4-FFF2-40B4-BE49-F238E27FC236}">
                <a16:creationId xmlns:a16="http://schemas.microsoft.com/office/drawing/2014/main" id="{626E197D-1E0B-40E0-8D5F-C6167DE11177}"/>
              </a:ext>
            </a:extLst>
          </p:cNvPr>
          <p:cNvSpPr txBox="1">
            <a:spLocks/>
          </p:cNvSpPr>
          <p:nvPr/>
        </p:nvSpPr>
        <p:spPr>
          <a:xfrm>
            <a:off x="8760296" y="6021288"/>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47</a:t>
            </a:fld>
            <a:endParaRPr lang="sr-Latn-RS"/>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6" name="Analysis of the Tensor Calculus Operations on DataFlow (PhD Thesis by Miloš Kotlar, on DataFlow-based Machine Learning)"/>
          <p:cNvSpPr txBox="1">
            <a:spLocks noGrp="1"/>
          </p:cNvSpPr>
          <p:nvPr>
            <p:ph type="title" idx="4294967295"/>
          </p:nvPr>
        </p:nvSpPr>
        <p:spPr>
          <a:xfrm>
            <a:off x="304800" y="-228600"/>
            <a:ext cx="9277350" cy="1562100"/>
          </a:xfrm>
          <a:prstGeom prst="rect">
            <a:avLst/>
          </a:prstGeom>
        </p:spPr>
        <p:txBody>
          <a:bodyPr lIns="32803" tIns="32803" rIns="32803" bIns="32803" anchor="t"/>
          <a:lstStyle/>
          <a:p>
            <a:pPr algn="l">
              <a:defRPr sz="2400">
                <a:solidFill>
                  <a:srgbClr val="737373"/>
                </a:solidFill>
                <a:latin typeface="Arial"/>
                <a:ea typeface="Arial"/>
                <a:cs typeface="Arial"/>
                <a:sym typeface="Arial"/>
              </a:defRPr>
            </a:pPr>
            <a:br>
              <a:rPr dirty="0"/>
            </a:br>
            <a:r>
              <a:rPr dirty="0"/>
              <a:t>Analysis of the Tensor Calculus Operations on </a:t>
            </a:r>
            <a:r>
              <a:rPr dirty="0" err="1"/>
              <a:t>DataFlow</a:t>
            </a:r>
            <a:br>
              <a:rPr dirty="0"/>
            </a:br>
            <a:r>
              <a:rPr dirty="0"/>
              <a:t>(</a:t>
            </a:r>
            <a:r>
              <a:rPr sz="2000" dirty="0"/>
              <a:t>PhD Thesis by </a:t>
            </a:r>
            <a:r>
              <a:rPr sz="2000" b="1" dirty="0" err="1"/>
              <a:t>Miloš</a:t>
            </a:r>
            <a:r>
              <a:rPr sz="2000" b="1" dirty="0"/>
              <a:t> </a:t>
            </a:r>
            <a:r>
              <a:rPr sz="2000" b="1" dirty="0" err="1"/>
              <a:t>Kotlar</a:t>
            </a:r>
            <a:r>
              <a:rPr sz="2000" dirty="0"/>
              <a:t>, on </a:t>
            </a:r>
            <a:r>
              <a:rPr sz="2000" dirty="0" err="1"/>
              <a:t>DataFlow</a:t>
            </a:r>
            <a:r>
              <a:rPr sz="2000" dirty="0"/>
              <a:t>-based Machine Learning)</a:t>
            </a:r>
            <a:br>
              <a:rPr sz="2000" dirty="0"/>
            </a:br>
            <a:endParaRPr sz="2000" dirty="0"/>
          </a:p>
        </p:txBody>
      </p:sp>
      <p:pic>
        <p:nvPicPr>
          <p:cNvPr id="2157" name="image.png" descr="image.png"/>
          <p:cNvPicPr>
            <a:picLocks noChangeAspect="1"/>
          </p:cNvPicPr>
          <p:nvPr/>
        </p:nvPicPr>
        <p:blipFill>
          <a:blip r:embed="rId2" cstate="print"/>
          <a:stretch>
            <a:fillRect/>
          </a:stretch>
        </p:blipFill>
        <p:spPr>
          <a:xfrm>
            <a:off x="428625" y="1143000"/>
            <a:ext cx="8286750" cy="3917950"/>
          </a:xfrm>
          <a:prstGeom prst="rect">
            <a:avLst/>
          </a:prstGeom>
          <a:ln w="12700">
            <a:miter lim="400000"/>
          </a:ln>
        </p:spPr>
      </p:pic>
      <p:sp>
        <p:nvSpPr>
          <p:cNvPr id="2158" name="The speedup of 6.75x achieved as early as for KiloData (Perceptron),…"/>
          <p:cNvSpPr txBox="1"/>
          <p:nvPr/>
        </p:nvSpPr>
        <p:spPr>
          <a:xfrm>
            <a:off x="457200" y="5334000"/>
            <a:ext cx="8607425" cy="7274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marL="317500" lvl="1" indent="-304800">
              <a:spcBef>
                <a:spcPts val="600"/>
              </a:spcBef>
              <a:defRPr sz="2200">
                <a:solidFill>
                  <a:srgbClr val="333333"/>
                </a:solidFill>
                <a:latin typeface="Arial"/>
                <a:ea typeface="Arial"/>
                <a:cs typeface="Arial"/>
                <a:sym typeface="Arial"/>
              </a:defRPr>
            </a:pPr>
            <a:r>
              <a:t>The speedup of </a:t>
            </a:r>
            <a:r>
              <a:rPr b="1"/>
              <a:t>6.75x </a:t>
            </a:r>
            <a:r>
              <a:t>achieved as early as for KiloData </a:t>
            </a:r>
            <a:r>
              <a:rPr sz="1800"/>
              <a:t>(Perceptron)</a:t>
            </a:r>
            <a:r>
              <a:t>,</a:t>
            </a:r>
          </a:p>
          <a:p>
            <a:pPr marL="317500" lvl="1" indent="-304800">
              <a:spcBef>
                <a:spcPts val="600"/>
              </a:spcBef>
              <a:defRPr sz="2200">
                <a:solidFill>
                  <a:srgbClr val="333333"/>
                </a:solidFill>
                <a:latin typeface="Arial"/>
                <a:ea typeface="Arial"/>
                <a:cs typeface="Arial"/>
                <a:sym typeface="Arial"/>
              </a:defRPr>
            </a:pPr>
            <a:r>
              <a:t>with </a:t>
            </a:r>
            <a:r>
              <a:rPr b="1"/>
              <a:t>10x</a:t>
            </a:r>
            <a:r>
              <a:t> less on-chip transistors and the power savings of </a:t>
            </a:r>
            <a:r>
              <a:rPr b="1"/>
              <a:t>4.6x</a:t>
            </a:r>
          </a:p>
        </p:txBody>
      </p:sp>
      <p:pic>
        <p:nvPicPr>
          <p:cNvPr id="2159" name="image.png" descr="image.png"/>
          <p:cNvPicPr>
            <a:picLocks noChangeAspect="1"/>
          </p:cNvPicPr>
          <p:nvPr/>
        </p:nvPicPr>
        <p:blipFill>
          <a:blip r:embed="rId3" cstate="print"/>
          <a:stretch>
            <a:fillRect/>
          </a:stretch>
        </p:blipFill>
        <p:spPr>
          <a:xfrm>
            <a:off x="1676400" y="1422400"/>
            <a:ext cx="2133600" cy="2540000"/>
          </a:xfrm>
          <a:prstGeom prst="rect">
            <a:avLst/>
          </a:prstGeom>
          <a:ln w="12700">
            <a:miter lim="400000"/>
          </a:ln>
        </p:spPr>
      </p:pic>
      <p:sp>
        <p:nvSpPr>
          <p:cNvPr id="8" name="Slide Number Placeholder 5">
            <a:extLst>
              <a:ext uri="{FF2B5EF4-FFF2-40B4-BE49-F238E27FC236}">
                <a16:creationId xmlns:a16="http://schemas.microsoft.com/office/drawing/2014/main" id="{E2E1C0BC-FDCA-4063-A0E2-D33B637C83EC}"/>
              </a:ext>
            </a:extLst>
          </p:cNvPr>
          <p:cNvSpPr txBox="1">
            <a:spLocks/>
          </p:cNvSpPr>
          <p:nvPr/>
        </p:nvSpPr>
        <p:spPr>
          <a:xfrm>
            <a:off x="8725022" y="6021288"/>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48</a:t>
            </a:fld>
            <a:endParaRPr lang="sr-Latn-RS"/>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1" name="Conditions for the Y-Chart-Based “Kernelization” of Loops @ML (PhD Thesis by Nenad Korolija, on the Mapping of Algorithms onto DataFlow)"/>
          <p:cNvSpPr txBox="1">
            <a:spLocks noGrp="1"/>
          </p:cNvSpPr>
          <p:nvPr>
            <p:ph type="title" idx="4294967295"/>
          </p:nvPr>
        </p:nvSpPr>
        <p:spPr>
          <a:xfrm>
            <a:off x="152400" y="-228600"/>
            <a:ext cx="9277350" cy="1562100"/>
          </a:xfrm>
          <a:prstGeom prst="rect">
            <a:avLst/>
          </a:prstGeom>
        </p:spPr>
        <p:txBody>
          <a:bodyPr lIns="32803" tIns="32803" rIns="32803" bIns="32803" anchor="t"/>
          <a:lstStyle/>
          <a:p>
            <a:pPr algn="l">
              <a:defRPr sz="2400">
                <a:solidFill>
                  <a:srgbClr val="737373"/>
                </a:solidFill>
                <a:latin typeface="Arial"/>
                <a:ea typeface="Arial"/>
                <a:cs typeface="Arial"/>
                <a:sym typeface="Arial"/>
              </a:defRPr>
            </a:pPr>
            <a:br>
              <a:rPr dirty="0"/>
            </a:br>
            <a:r>
              <a:rPr dirty="0"/>
              <a:t>Conditions for the Y-Chart-Based “Kernelization” of Loops @ML</a:t>
            </a:r>
            <a:br>
              <a:rPr dirty="0"/>
            </a:br>
            <a:r>
              <a:rPr dirty="0"/>
              <a:t>(</a:t>
            </a:r>
            <a:r>
              <a:rPr sz="2000" dirty="0"/>
              <a:t>PhD Thesis by </a:t>
            </a:r>
            <a:r>
              <a:rPr sz="2000" b="1" dirty="0"/>
              <a:t>Nenad Korolija</a:t>
            </a:r>
            <a:r>
              <a:rPr sz="2000" dirty="0"/>
              <a:t>, on the Mapping of Algorithms onto </a:t>
            </a:r>
            <a:r>
              <a:rPr sz="2000" dirty="0" err="1"/>
              <a:t>DataFlow</a:t>
            </a:r>
            <a:r>
              <a:rPr sz="2000" dirty="0"/>
              <a:t>)</a:t>
            </a:r>
            <a:br>
              <a:rPr sz="2000" dirty="0"/>
            </a:br>
            <a:endParaRPr sz="2000" dirty="0"/>
          </a:p>
        </p:txBody>
      </p:sp>
      <p:graphicFrame>
        <p:nvGraphicFramePr>
          <p:cNvPr id="2162" name="Table"/>
          <p:cNvGraphicFramePr/>
          <p:nvPr/>
        </p:nvGraphicFramePr>
        <p:xfrm>
          <a:off x="685800" y="1066800"/>
          <a:ext cx="7696199" cy="3422648"/>
        </p:xfrm>
        <a:graphic>
          <a:graphicData uri="http://schemas.openxmlformats.org/drawingml/2006/table">
            <a:tbl>
              <a:tblPr>
                <a:tableStyleId>{4C3C2611-4C71-4FC5-86AE-919BDF0F9419}</a:tableStyleId>
              </a:tblPr>
              <a:tblGrid>
                <a:gridCol w="733425">
                  <a:extLst>
                    <a:ext uri="{9D8B030D-6E8A-4147-A177-3AD203B41FA5}">
                      <a16:colId xmlns:a16="http://schemas.microsoft.com/office/drawing/2014/main" val="20000"/>
                    </a:ext>
                  </a:extLst>
                </a:gridCol>
                <a:gridCol w="5834062">
                  <a:extLst>
                    <a:ext uri="{9D8B030D-6E8A-4147-A177-3AD203B41FA5}">
                      <a16:colId xmlns:a16="http://schemas.microsoft.com/office/drawing/2014/main" val="20001"/>
                    </a:ext>
                  </a:extLst>
                </a:gridCol>
                <a:gridCol w="1128712">
                  <a:extLst>
                    <a:ext uri="{9D8B030D-6E8A-4147-A177-3AD203B41FA5}">
                      <a16:colId xmlns:a16="http://schemas.microsoft.com/office/drawing/2014/main" val="20002"/>
                    </a:ext>
                  </a:extLst>
                </a:gridCol>
              </a:tblGrid>
              <a:tr h="569912">
                <a:tc>
                  <a:txBody>
                    <a:bodyPr/>
                    <a:lstStyle/>
                    <a:p>
                      <a:pPr algn="l" defTabSz="457200">
                        <a:lnSpc>
                          <a:spcPct val="93000"/>
                        </a:lnSpc>
                        <a:defRPr sz="1800"/>
                      </a:pPr>
                      <a:r>
                        <a:rPr sz="2500">
                          <a:latin typeface="+mj-lt"/>
                          <a:ea typeface="+mj-ea"/>
                          <a:cs typeface="+mj-cs"/>
                          <a:sym typeface="Helvetica"/>
                        </a:rPr>
                        <a:t>1.</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1800"/>
                      </a:pPr>
                      <a:r>
                        <a:rPr sz="2500">
                          <a:latin typeface="+mj-lt"/>
                          <a:ea typeface="+mj-ea"/>
                          <a:cs typeface="+mj-cs"/>
                          <a:sym typeface="Helvetica"/>
                        </a:rPr>
                        <a:t>BigData (RAM vs. STREAM)</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2200">
                          <a:latin typeface="+mj-lt"/>
                          <a:ea typeface="+mj-ea"/>
                          <a:cs typeface="+mj-cs"/>
                          <a:sym typeface="Helvetica"/>
                        </a:defRPr>
                      </a:pPr>
                      <a:r>
                        <a:t>O(n</a:t>
                      </a:r>
                      <a:r>
                        <a:rPr baseline="30000"/>
                        <a:t>2</a:t>
                      </a:r>
                      <a:r>
                        <a:t>)</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extLst>
                  <a:ext uri="{0D108BD9-81ED-4DB2-BD59-A6C34878D82A}">
                    <a16:rowId xmlns:a16="http://schemas.microsoft.com/office/drawing/2014/main" val="10000"/>
                  </a:ext>
                </a:extLst>
              </a:tr>
              <a:tr h="569912">
                <a:tc>
                  <a:txBody>
                    <a:bodyPr/>
                    <a:lstStyle/>
                    <a:p>
                      <a:pPr algn="l" defTabSz="457200">
                        <a:lnSpc>
                          <a:spcPct val="93000"/>
                        </a:lnSpc>
                        <a:defRPr sz="1800"/>
                      </a:pPr>
                      <a:r>
                        <a:rPr sz="2500">
                          <a:latin typeface="+mj-lt"/>
                          <a:ea typeface="+mj-ea"/>
                          <a:cs typeface="+mj-cs"/>
                          <a:sym typeface="Helvetica"/>
                        </a:rPr>
                        <a:t>2.</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a:latin typeface="+mj-lt"/>
                          <a:ea typeface="+mj-ea"/>
                          <a:cs typeface="+mj-cs"/>
                          <a:sym typeface="Helvetica"/>
                        </a:rPr>
                        <a:t>Code reusability (WORO vs. WORM)</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a:latin typeface="+mj-lt"/>
                          <a:ea typeface="+mj-ea"/>
                          <a:cs typeface="+mj-cs"/>
                          <a:sym typeface="Helvetica"/>
                        </a:rPr>
                        <a:t>+</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extLst>
                  <a:ext uri="{0D108BD9-81ED-4DB2-BD59-A6C34878D82A}">
                    <a16:rowId xmlns:a16="http://schemas.microsoft.com/office/drawing/2014/main" val="10001"/>
                  </a:ext>
                </a:extLst>
              </a:tr>
              <a:tr h="571500">
                <a:tc>
                  <a:txBody>
                    <a:bodyPr/>
                    <a:lstStyle/>
                    <a:p>
                      <a:pPr algn="l" defTabSz="457200">
                        <a:lnSpc>
                          <a:spcPct val="93000"/>
                        </a:lnSpc>
                        <a:defRPr sz="1800"/>
                      </a:pPr>
                      <a:r>
                        <a:rPr sz="2500">
                          <a:latin typeface="+mj-lt"/>
                          <a:ea typeface="+mj-ea"/>
                          <a:cs typeface="+mj-cs"/>
                          <a:sym typeface="Helvetica"/>
                        </a:rPr>
                        <a:t>3.</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1800"/>
                      </a:pPr>
                      <a:r>
                        <a:rPr sz="2500">
                          <a:latin typeface="+mj-lt"/>
                          <a:ea typeface="+mj-ea"/>
                          <a:cs typeface="+mj-cs"/>
                          <a:sym typeface="Helvetica"/>
                        </a:rPr>
                        <a:t>Overall application tolerance to latency</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1800"/>
                      </a:pPr>
                      <a:r>
                        <a:rPr sz="2500">
                          <a:latin typeface="+mj-lt"/>
                          <a:ea typeface="+mj-ea"/>
                          <a:cs typeface="+mj-cs"/>
                          <a:sym typeface="Helvetica"/>
                        </a:rPr>
                        <a:t>+</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extLst>
                  <a:ext uri="{0D108BD9-81ED-4DB2-BD59-A6C34878D82A}">
                    <a16:rowId xmlns:a16="http://schemas.microsoft.com/office/drawing/2014/main" val="10002"/>
                  </a:ext>
                </a:extLst>
              </a:tr>
              <a:tr h="569912">
                <a:tc>
                  <a:txBody>
                    <a:bodyPr/>
                    <a:lstStyle/>
                    <a:p>
                      <a:pPr algn="l" defTabSz="457200">
                        <a:lnSpc>
                          <a:spcPct val="93000"/>
                        </a:lnSpc>
                        <a:defRPr sz="1800"/>
                      </a:pPr>
                      <a:r>
                        <a:rPr sz="2500">
                          <a:latin typeface="+mj-lt"/>
                          <a:ea typeface="+mj-ea"/>
                          <a:cs typeface="+mj-cs"/>
                          <a:sym typeface="Helvetica"/>
                        </a:rPr>
                        <a:t>4.</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a:latin typeface="+mj-lt"/>
                          <a:ea typeface="+mj-ea"/>
                          <a:cs typeface="+mj-cs"/>
                          <a:sym typeface="Helvetica"/>
                        </a:rPr>
                        <a:t>Over 95% of run time in loops</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dirty="0">
                          <a:latin typeface="+mj-lt"/>
                          <a:ea typeface="+mj-ea"/>
                          <a:cs typeface="+mj-cs"/>
                          <a:sym typeface="Helvetica"/>
                        </a:rPr>
                        <a:t>++</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extLst>
                  <a:ext uri="{0D108BD9-81ED-4DB2-BD59-A6C34878D82A}">
                    <a16:rowId xmlns:a16="http://schemas.microsoft.com/office/drawing/2014/main" val="10003"/>
                  </a:ext>
                </a:extLst>
              </a:tr>
              <a:tr h="569912">
                <a:tc>
                  <a:txBody>
                    <a:bodyPr/>
                    <a:lstStyle/>
                    <a:p>
                      <a:pPr algn="l" defTabSz="457200">
                        <a:lnSpc>
                          <a:spcPct val="93000"/>
                        </a:lnSpc>
                        <a:defRPr sz="1800"/>
                      </a:pPr>
                      <a:r>
                        <a:rPr sz="2500">
                          <a:latin typeface="+mj-lt"/>
                          <a:ea typeface="+mj-ea"/>
                          <a:cs typeface="+mj-cs"/>
                          <a:sym typeface="Helvetica"/>
                        </a:rPr>
                        <a:t>5.</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1800"/>
                      </a:pPr>
                      <a:r>
                        <a:rPr sz="2500">
                          <a:latin typeface="+mj-lt"/>
                          <a:ea typeface="+mj-ea"/>
                          <a:cs typeface="+mj-cs"/>
                          <a:sym typeface="Helvetica"/>
                        </a:rPr>
                        <a:t>Reusability of the data in loops</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1800"/>
                      </a:pPr>
                      <a:r>
                        <a:rPr sz="2500">
                          <a:latin typeface="+mj-lt"/>
                          <a:ea typeface="+mj-ea"/>
                          <a:cs typeface="+mj-cs"/>
                          <a:sym typeface="Helvetica"/>
                        </a:rPr>
                        <a:t>++</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extLst>
                  <a:ext uri="{0D108BD9-81ED-4DB2-BD59-A6C34878D82A}">
                    <a16:rowId xmlns:a16="http://schemas.microsoft.com/office/drawing/2014/main" val="10004"/>
                  </a:ext>
                </a:extLst>
              </a:tr>
              <a:tr h="571500">
                <a:tc>
                  <a:txBody>
                    <a:bodyPr/>
                    <a:lstStyle/>
                    <a:p>
                      <a:pPr algn="l" defTabSz="457200">
                        <a:lnSpc>
                          <a:spcPct val="93000"/>
                        </a:lnSpc>
                        <a:defRPr sz="1800"/>
                      </a:pPr>
                      <a:r>
                        <a:rPr sz="2500">
                          <a:latin typeface="+mj-lt"/>
                          <a:ea typeface="+mj-ea"/>
                          <a:cs typeface="+mj-cs"/>
                          <a:sym typeface="Helvetica"/>
                        </a:rPr>
                        <a:t>6.</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a:latin typeface="+mj-lt"/>
                          <a:ea typeface="+mj-ea"/>
                          <a:cs typeface="+mj-cs"/>
                          <a:sym typeface="Helvetica"/>
                        </a:rPr>
                        <a:t>Potential for utilization of pipes</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dirty="0">
                          <a:latin typeface="+mj-lt"/>
                          <a:ea typeface="+mj-ea"/>
                          <a:cs typeface="+mj-cs"/>
                          <a:sym typeface="Helvetica"/>
                        </a:rPr>
                        <a:t>O(n)</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extLst>
                  <a:ext uri="{0D108BD9-81ED-4DB2-BD59-A6C34878D82A}">
                    <a16:rowId xmlns:a16="http://schemas.microsoft.com/office/drawing/2014/main" val="10005"/>
                  </a:ext>
                </a:extLst>
              </a:tr>
            </a:tbl>
          </a:graphicData>
        </a:graphic>
      </p:graphicFrame>
      <p:pic>
        <p:nvPicPr>
          <p:cNvPr id="2163" name="image.jpeg" descr="image.jpeg"/>
          <p:cNvPicPr>
            <a:picLocks noChangeAspect="1"/>
          </p:cNvPicPr>
          <p:nvPr/>
        </p:nvPicPr>
        <p:blipFill>
          <a:blip r:embed="rId2" cstate="print"/>
          <a:stretch>
            <a:fillRect/>
          </a:stretch>
        </p:blipFill>
        <p:spPr>
          <a:xfrm>
            <a:off x="3733800" y="4654550"/>
            <a:ext cx="2362200" cy="1771650"/>
          </a:xfrm>
          <a:prstGeom prst="rect">
            <a:avLst/>
          </a:prstGeom>
          <a:ln w="12700">
            <a:miter lim="400000"/>
          </a:ln>
        </p:spPr>
      </p:pic>
      <p:pic>
        <p:nvPicPr>
          <p:cNvPr id="2164" name="image.jpeg" descr="image.jpeg"/>
          <p:cNvPicPr>
            <a:picLocks noChangeAspect="1"/>
          </p:cNvPicPr>
          <p:nvPr/>
        </p:nvPicPr>
        <p:blipFill>
          <a:blip r:embed="rId3" cstate="print"/>
          <a:stretch>
            <a:fillRect/>
          </a:stretch>
        </p:blipFill>
        <p:spPr>
          <a:xfrm>
            <a:off x="152400" y="4648200"/>
            <a:ext cx="2667000" cy="1779590"/>
          </a:xfrm>
          <a:prstGeom prst="rect">
            <a:avLst/>
          </a:prstGeom>
          <a:ln w="12700">
            <a:miter lim="400000"/>
          </a:ln>
        </p:spPr>
      </p:pic>
      <p:sp>
        <p:nvSpPr>
          <p:cNvPr id="2165" name="Line"/>
          <p:cNvSpPr/>
          <p:nvPr/>
        </p:nvSpPr>
        <p:spPr>
          <a:xfrm>
            <a:off x="2895600" y="5486400"/>
            <a:ext cx="762000" cy="0"/>
          </a:xfrm>
          <a:prstGeom prst="line">
            <a:avLst/>
          </a:prstGeom>
          <a:ln w="76200">
            <a:solidFill>
              <a:srgbClr val="535353"/>
            </a:solidFill>
            <a:tailEnd type="triangle"/>
          </a:ln>
          <a:effectLst>
            <a:outerShdw blurRad="38100" dist="23000" dir="5400000" rotWithShape="0">
              <a:srgbClr val="000000">
                <a:alpha val="34999"/>
              </a:srgbClr>
            </a:outerShdw>
          </a:effectLst>
        </p:spPr>
        <p:txBody>
          <a:bodyPr lIns="0" tIns="0" rIns="0" bIns="0"/>
          <a:lstStyle/>
          <a:p>
            <a:endParaRPr/>
          </a:p>
        </p:txBody>
      </p:sp>
      <p:sp>
        <p:nvSpPr>
          <p:cNvPr id="2166" name="Essentials for speedup:…"/>
          <p:cNvSpPr txBox="1"/>
          <p:nvPr/>
        </p:nvSpPr>
        <p:spPr>
          <a:xfrm>
            <a:off x="6141718" y="4694237"/>
            <a:ext cx="4480563" cy="15014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b="1"/>
            </a:pPr>
            <a:r>
              <a:t>Essentials for speedup:</a:t>
            </a:r>
          </a:p>
          <a:p>
            <a:r>
              <a:t>algorithmic modifications,</a:t>
            </a:r>
          </a:p>
          <a:p>
            <a:r>
              <a:t>pipeline utilization,</a:t>
            </a:r>
          </a:p>
          <a:p>
            <a:r>
              <a:t>data choreography, </a:t>
            </a:r>
          </a:p>
          <a:p>
            <a:r>
              <a:t>decision making on precision</a:t>
            </a:r>
          </a:p>
        </p:txBody>
      </p:sp>
      <p:sp>
        <p:nvSpPr>
          <p:cNvPr id="10" name="Slide Number Placeholder 5">
            <a:extLst>
              <a:ext uri="{FF2B5EF4-FFF2-40B4-BE49-F238E27FC236}">
                <a16:creationId xmlns:a16="http://schemas.microsoft.com/office/drawing/2014/main" id="{1072826D-0E66-45DC-BCF9-8B86C0D8B9B3}"/>
              </a:ext>
            </a:extLst>
          </p:cNvPr>
          <p:cNvSpPr txBox="1">
            <a:spLocks/>
          </p:cNvSpPr>
          <p:nvPr/>
        </p:nvSpPr>
        <p:spPr>
          <a:xfrm>
            <a:off x="8760296" y="6021288"/>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49</a:t>
            </a:fld>
            <a:endParaRPr lang="sr-Latn-RS"/>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9" name="appgallery.maxeler.com"/>
          <p:cNvSpPr txBox="1"/>
          <p:nvPr/>
        </p:nvSpPr>
        <p:spPr>
          <a:xfrm>
            <a:off x="1415480" y="5783262"/>
            <a:ext cx="6258666" cy="769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lgn="ctr">
              <a:defRPr sz="4400">
                <a:latin typeface="Arial"/>
                <a:ea typeface="Arial"/>
                <a:cs typeface="Arial"/>
                <a:sym typeface="Arial"/>
              </a:defRPr>
            </a:lvl1pPr>
          </a:lstStyle>
          <a:p>
            <a:r>
              <a:rPr dirty="0"/>
              <a:t>appgallery.maxeler.com</a:t>
            </a:r>
          </a:p>
        </p:txBody>
      </p:sp>
      <p:pic>
        <p:nvPicPr>
          <p:cNvPr id="2170" name="image.png" descr="image.png"/>
          <p:cNvPicPr>
            <a:picLocks noChangeAspect="1"/>
          </p:cNvPicPr>
          <p:nvPr/>
        </p:nvPicPr>
        <p:blipFill>
          <a:blip r:embed="rId2" cstate="print"/>
          <a:stretch>
            <a:fillRect/>
          </a:stretch>
        </p:blipFill>
        <p:spPr>
          <a:xfrm>
            <a:off x="228600" y="150812"/>
            <a:ext cx="8734425" cy="5640388"/>
          </a:xfrm>
          <a:prstGeom prst="rect">
            <a:avLst/>
          </a:prstGeom>
          <a:ln w="12700">
            <a:miter lim="400000"/>
          </a:ln>
        </p:spPr>
      </p:pic>
      <p:sp>
        <p:nvSpPr>
          <p:cNvPr id="2171" name="http://www.mi.sanu.ac.rs/~appgallery.maxeler/"/>
          <p:cNvSpPr txBox="1"/>
          <p:nvPr/>
        </p:nvSpPr>
        <p:spPr>
          <a:xfrm>
            <a:off x="2103118" y="6505575"/>
            <a:ext cx="5166364" cy="2642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1200">
                <a:latin typeface="Arial"/>
                <a:ea typeface="Arial"/>
                <a:cs typeface="Arial"/>
                <a:sym typeface="Arial"/>
              </a:defRPr>
            </a:lvl1pPr>
          </a:lstStyle>
          <a:p>
            <a:r>
              <a:t>http://www.mi.sanu.ac.rs/~appgallery.maxeler/</a:t>
            </a:r>
          </a:p>
        </p:txBody>
      </p:sp>
      <p:sp>
        <p:nvSpPr>
          <p:cNvPr id="6" name="Slide Number Placeholder 5">
            <a:extLst>
              <a:ext uri="{FF2B5EF4-FFF2-40B4-BE49-F238E27FC236}">
                <a16:creationId xmlns:a16="http://schemas.microsoft.com/office/drawing/2014/main" id="{66445CEF-1195-4F8C-A24D-28F645E8D66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50</a:t>
            </a:fld>
            <a:endParaRPr lang="sr-Latn-RS"/>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3" name="image.png" descr="image.png"/>
          <p:cNvPicPr>
            <a:picLocks noChangeAspect="1"/>
          </p:cNvPicPr>
          <p:nvPr/>
        </p:nvPicPr>
        <p:blipFill>
          <a:blip r:embed="rId2" cstate="print"/>
          <a:stretch>
            <a:fillRect/>
          </a:stretch>
        </p:blipFill>
        <p:spPr>
          <a:xfrm>
            <a:off x="-25400" y="304800"/>
            <a:ext cx="15387638" cy="5975350"/>
          </a:xfrm>
          <a:prstGeom prst="rect">
            <a:avLst/>
          </a:prstGeom>
          <a:ln w="12700">
            <a:miter lim="400000"/>
          </a:ln>
        </p:spPr>
      </p:pic>
      <p:sp>
        <p:nvSpPr>
          <p:cNvPr id="4" name="Slide Number Placeholder 5">
            <a:extLst>
              <a:ext uri="{FF2B5EF4-FFF2-40B4-BE49-F238E27FC236}">
                <a16:creationId xmlns:a16="http://schemas.microsoft.com/office/drawing/2014/main" id="{C730143C-91EC-42D2-A253-DBEA6FF5AF2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51</a:t>
            </a:fld>
            <a:endParaRPr lang="sr-Latn-RS"/>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6" name="image.png" descr="image.png"/>
          <p:cNvPicPr>
            <a:picLocks noChangeAspect="1"/>
          </p:cNvPicPr>
          <p:nvPr/>
        </p:nvPicPr>
        <p:blipFill>
          <a:blip r:embed="rId2" cstate="print"/>
          <a:stretch>
            <a:fillRect/>
          </a:stretch>
        </p:blipFill>
        <p:spPr>
          <a:xfrm>
            <a:off x="0" y="457200"/>
            <a:ext cx="15320963" cy="5949950"/>
          </a:xfrm>
          <a:prstGeom prst="rect">
            <a:avLst/>
          </a:prstGeom>
          <a:ln w="12700">
            <a:miter lim="400000"/>
          </a:ln>
        </p:spPr>
      </p:pic>
      <p:sp>
        <p:nvSpPr>
          <p:cNvPr id="4" name="Slide Number Placeholder 5">
            <a:extLst>
              <a:ext uri="{FF2B5EF4-FFF2-40B4-BE49-F238E27FC236}">
                <a16:creationId xmlns:a16="http://schemas.microsoft.com/office/drawing/2014/main" id="{7596AFF7-9858-484D-B283-0E9939C52E1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52</a:t>
            </a:fld>
            <a:endParaRPr lang="sr-Latn-RS"/>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8" name="webide.maxeler.com…"/>
          <p:cNvSpPr txBox="1"/>
          <p:nvPr/>
        </p:nvSpPr>
        <p:spPr>
          <a:xfrm>
            <a:off x="5867400" y="5562600"/>
            <a:ext cx="3175000" cy="617358"/>
          </a:xfrm>
          <a:prstGeom prst="rect">
            <a:avLst/>
          </a:prstGeom>
          <a:solidFill>
            <a:schemeClr val="accent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a:solidFill>
                  <a:srgbClr val="FFFFFF"/>
                </a:solidFill>
                <a:latin typeface="Arial"/>
                <a:ea typeface="Arial"/>
                <a:cs typeface="Arial"/>
                <a:sym typeface="Arial"/>
              </a:defRPr>
            </a:pPr>
            <a:r>
              <a:t>  webide.maxeler.com</a:t>
            </a:r>
          </a:p>
          <a:p>
            <a:pPr algn="ctr">
              <a:defRPr b="1">
                <a:solidFill>
                  <a:srgbClr val="FFFFFF"/>
                </a:solidFill>
                <a:latin typeface="Arial"/>
                <a:ea typeface="Arial"/>
                <a:cs typeface="Arial"/>
                <a:sym typeface="Arial"/>
              </a:defRPr>
            </a:pPr>
            <a:r>
              <a:t>https://</a:t>
            </a:r>
            <a:r>
              <a:rPr b="0"/>
              <a:t>maxeler.mi.sanu.ac.rs</a:t>
            </a:r>
          </a:p>
        </p:txBody>
      </p:sp>
      <p:pic>
        <p:nvPicPr>
          <p:cNvPr id="2190" name="image.png" descr="image.png"/>
          <p:cNvPicPr>
            <a:picLocks noChangeAspect="1"/>
          </p:cNvPicPr>
          <p:nvPr/>
        </p:nvPicPr>
        <p:blipFill>
          <a:blip r:embed="rId2" cstate="print"/>
          <a:stretch>
            <a:fillRect/>
          </a:stretch>
        </p:blipFill>
        <p:spPr>
          <a:xfrm>
            <a:off x="0" y="939800"/>
            <a:ext cx="9144000" cy="4506913"/>
          </a:xfrm>
          <a:prstGeom prst="rect">
            <a:avLst/>
          </a:prstGeom>
          <a:ln w="12700">
            <a:miter lim="400000"/>
          </a:ln>
        </p:spPr>
      </p:pic>
      <p:sp>
        <p:nvSpPr>
          <p:cNvPr id="5" name="Slide Number Placeholder 5">
            <a:extLst>
              <a:ext uri="{FF2B5EF4-FFF2-40B4-BE49-F238E27FC236}">
                <a16:creationId xmlns:a16="http://schemas.microsoft.com/office/drawing/2014/main" id="{848E5E39-0280-403A-BD54-C519B810ABE0}"/>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53</a:t>
            </a:fld>
            <a:endParaRPr lang="sr-Latn-RS"/>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2" name="Slide Number"/>
          <p:cNvSpPr txBox="1">
            <a:spLocks noGrp="1"/>
          </p:cNvSpPr>
          <p:nvPr>
            <p:ph type="sldNum" sz="quarter" idx="4294967295"/>
          </p:nvPr>
        </p:nvSpPr>
        <p:spPr>
          <a:xfrm>
            <a:off x="6553200" y="6356350"/>
            <a:ext cx="301904" cy="28882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t"/>
          <a:lstStyle>
            <a:lvl1pPr algn="l">
              <a:defRPr sz="1400" b="1">
                <a:solidFill>
                  <a:srgbClr val="898989"/>
                </a:solidFill>
                <a:effectLst>
                  <a:outerShdw blurRad="12700" dist="25400" dir="2700000" rotWithShape="0">
                    <a:srgbClr val="DDDDDD"/>
                  </a:outerShdw>
                </a:effectLst>
                <a:latin typeface="Arial"/>
                <a:ea typeface="Arial"/>
                <a:cs typeface="Arial"/>
                <a:sym typeface="Arial"/>
              </a:defRPr>
            </a:lvl1pPr>
          </a:lstStyle>
          <a:p>
            <a:fld id="{86CB4B4D-7CA3-9044-876B-883B54F8677D}" type="slidenum">
              <a:rPr/>
              <a:pPr/>
              <a:t>54</a:t>
            </a:fld>
            <a:endParaRPr/>
          </a:p>
        </p:txBody>
      </p:sp>
      <p:pic>
        <p:nvPicPr>
          <p:cNvPr id="2193" name="image.jpeg" descr="image.jpeg"/>
          <p:cNvPicPr>
            <a:picLocks noChangeAspect="1"/>
          </p:cNvPicPr>
          <p:nvPr/>
        </p:nvPicPr>
        <p:blipFill>
          <a:blip r:embed="rId2" cstate="print"/>
          <a:stretch>
            <a:fillRect/>
          </a:stretch>
        </p:blipFill>
        <p:spPr>
          <a:xfrm>
            <a:off x="0" y="0"/>
            <a:ext cx="9220200" cy="6873875"/>
          </a:xfrm>
          <a:prstGeom prst="rect">
            <a:avLst/>
          </a:prstGeom>
          <a:ln w="12700">
            <a:miter lim="400000"/>
          </a:ln>
        </p:spPr>
      </p:pic>
      <p:sp>
        <p:nvSpPr>
          <p:cNvPr id="6" name="Slide Number Placeholder 5">
            <a:extLst>
              <a:ext uri="{FF2B5EF4-FFF2-40B4-BE49-F238E27FC236}">
                <a16:creationId xmlns:a16="http://schemas.microsoft.com/office/drawing/2014/main" id="{CC7388C5-0C62-4E03-BAC5-16C138073E93}"/>
              </a:ext>
            </a:extLst>
          </p:cNvPr>
          <p:cNvSpPr txBox="1">
            <a:spLocks/>
          </p:cNvSpPr>
          <p:nvPr/>
        </p:nvSpPr>
        <p:spPr>
          <a:xfrm>
            <a:off x="9157070" y="6506045"/>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54</a:t>
            </a:fld>
            <a:endParaRPr lang="sr-Latn-RS"/>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5" name="DataFlow"/>
          <p:cNvSpPr txBox="1">
            <a:spLocks noGrp="1"/>
          </p:cNvSpPr>
          <p:nvPr>
            <p:ph type="title" idx="4294967295"/>
          </p:nvPr>
        </p:nvSpPr>
        <p:spPr>
          <a:xfrm>
            <a:off x="188952" y="-232993"/>
            <a:ext cx="4899095" cy="1143001"/>
          </a:xfrm>
          <a:prstGeom prst="rect">
            <a:avLst/>
          </a:prstGeom>
        </p:spPr>
        <p:txBody>
          <a:bodyPr lIns="45718" tIns="45718" rIns="45718" bIns="45718">
            <a:normAutofit/>
          </a:bodyPr>
          <a:lstStyle>
            <a:lvl1pPr defTabSz="457200">
              <a:defRPr sz="6000" b="1"/>
            </a:lvl1pPr>
          </a:lstStyle>
          <a:p>
            <a:r>
              <a:rPr sz="3400" dirty="0" err="1"/>
              <a:t>DataFlow</a:t>
            </a:r>
            <a:r>
              <a:rPr lang="en-US" sz="3400" dirty="0"/>
              <a:t> Paradigms</a:t>
            </a:r>
            <a:endParaRPr sz="3400" dirty="0"/>
          </a:p>
        </p:txBody>
      </p:sp>
      <p:sp>
        <p:nvSpPr>
          <p:cNvPr id="2416" name="SW"/>
          <p:cNvSpPr txBox="1"/>
          <p:nvPr/>
        </p:nvSpPr>
        <p:spPr>
          <a:xfrm>
            <a:off x="695400" y="692696"/>
            <a:ext cx="3886200" cy="1241779"/>
          </a:xfrm>
          <a:prstGeom prst="rect">
            <a:avLst/>
          </a:prstGeom>
          <a:solidFill>
            <a:schemeClr val="accent2"/>
          </a:solidFill>
          <a:ln w="38100">
            <a:solidFill>
              <a:srgbClr val="FFFFFF"/>
            </a:solidFill>
          </a:ln>
          <a:effectLst>
            <a:outerShdw blurRad="38100" dist="20000" dir="5400000" rotWithShape="0">
              <a:srgbClr val="000000">
                <a:alpha val="37998"/>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defTabSz="457200">
              <a:defRPr sz="8800">
                <a:solidFill>
                  <a:srgbClr val="FFFFFF"/>
                </a:solidFill>
              </a:defRPr>
            </a:lvl1pPr>
          </a:lstStyle>
          <a:p>
            <a:r>
              <a:rPr dirty="0"/>
              <a:t>SW</a:t>
            </a:r>
          </a:p>
        </p:txBody>
      </p:sp>
      <p:sp>
        <p:nvSpPr>
          <p:cNvPr id="2417" name="HW"/>
          <p:cNvSpPr txBox="1"/>
          <p:nvPr/>
        </p:nvSpPr>
        <p:spPr>
          <a:xfrm>
            <a:off x="695400" y="2216694"/>
            <a:ext cx="3886200" cy="1229080"/>
          </a:xfrm>
          <a:prstGeom prst="rect">
            <a:avLst/>
          </a:prstGeom>
          <a:solidFill>
            <a:schemeClr val="accent1"/>
          </a:solidFill>
          <a:ln w="25400">
            <a:solidFill>
              <a:srgbClr val="385D8A"/>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defTabSz="457200">
              <a:defRPr sz="8800">
                <a:solidFill>
                  <a:srgbClr val="FFFFFF"/>
                </a:solidFill>
              </a:defRPr>
            </a:lvl1pPr>
          </a:lstStyle>
          <a:p>
            <a:r>
              <a:rPr dirty="0"/>
              <a:t>HW</a:t>
            </a:r>
          </a:p>
        </p:txBody>
      </p:sp>
      <p:sp>
        <p:nvSpPr>
          <p:cNvPr id="2418" name="AW"/>
          <p:cNvSpPr txBox="1"/>
          <p:nvPr/>
        </p:nvSpPr>
        <p:spPr>
          <a:xfrm>
            <a:off x="695400" y="3740696"/>
            <a:ext cx="3886200" cy="1229079"/>
          </a:xfrm>
          <a:prstGeom prst="rect">
            <a:avLst/>
          </a:prstGeom>
          <a:solidFill>
            <a:srgbClr val="92D050"/>
          </a:solidFill>
          <a:ln w="25400">
            <a:solidFill>
              <a:srgbClr val="00B05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defTabSz="457200">
              <a:defRPr sz="8800"/>
            </a:lvl1pPr>
          </a:lstStyle>
          <a:p>
            <a:r>
              <a:rPr dirty="0"/>
              <a:t>AW</a:t>
            </a:r>
          </a:p>
        </p:txBody>
      </p:sp>
      <p:sp>
        <p:nvSpPr>
          <p:cNvPr id="7" name="Slide Number Placeholder 5">
            <a:extLst>
              <a:ext uri="{FF2B5EF4-FFF2-40B4-BE49-F238E27FC236}">
                <a16:creationId xmlns:a16="http://schemas.microsoft.com/office/drawing/2014/main" id="{F0BF0B30-28A1-4696-880A-F9EBB71C699C}"/>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55</a:t>
            </a:fld>
            <a:endParaRPr lang="sr-Latn-RS"/>
          </a:p>
        </p:txBody>
      </p:sp>
      <p:sp>
        <p:nvSpPr>
          <p:cNvPr id="2" name="TextBox 1">
            <a:extLst>
              <a:ext uri="{FF2B5EF4-FFF2-40B4-BE49-F238E27FC236}">
                <a16:creationId xmlns:a16="http://schemas.microsoft.com/office/drawing/2014/main" id="{2A3C7A8E-FF7C-5926-4923-0CC999E44862}"/>
              </a:ext>
            </a:extLst>
          </p:cNvPr>
          <p:cNvSpPr txBox="1"/>
          <p:nvPr/>
        </p:nvSpPr>
        <p:spPr>
          <a:xfrm>
            <a:off x="4755273" y="4122992"/>
            <a:ext cx="7033977"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Osama’s PhD at Purdue, under </a:t>
            </a:r>
            <a:r>
              <a:rPr kumimoji="0" lang="en-US" sz="2400" b="0" i="0" u="none" strike="noStrike" cap="none" spc="0" normalizeH="0" baseline="0" dirty="0" err="1">
                <a:ln>
                  <a:noFill/>
                </a:ln>
                <a:solidFill>
                  <a:srgbClr val="000000"/>
                </a:solidFill>
                <a:effectLst/>
                <a:uFillTx/>
                <a:latin typeface="+mn-lt"/>
                <a:ea typeface="+mn-ea"/>
                <a:cs typeface="+mn-cs"/>
                <a:sym typeface="Calibri"/>
              </a:rPr>
              <a:t>Irfanoglu</a:t>
            </a:r>
            <a:r>
              <a:rPr kumimoji="0" lang="en-US" sz="2400" b="0" i="0" u="none" strike="noStrike" cap="none" spc="0" normalizeH="0" baseline="0" dirty="0">
                <a:ln>
                  <a:noFill/>
                </a:ln>
                <a:solidFill>
                  <a:srgbClr val="000000"/>
                </a:solidFill>
                <a:effectLst/>
                <a:uFillTx/>
                <a:latin typeface="+mn-lt"/>
                <a:ea typeface="+mn-ea"/>
                <a:cs typeface="+mn-cs"/>
                <a:sym typeface="Calibri"/>
              </a:rPr>
              <a:t> and </a:t>
            </a:r>
            <a:r>
              <a:rPr kumimoji="0" lang="en-US" sz="2400" b="0" i="0" u="none" strike="noStrike" cap="none" spc="0" normalizeH="0" baseline="0" dirty="0" err="1">
                <a:ln>
                  <a:noFill/>
                </a:ln>
                <a:solidFill>
                  <a:srgbClr val="000000"/>
                </a:solidFill>
                <a:effectLst/>
                <a:uFillTx/>
                <a:latin typeface="+mn-lt"/>
                <a:ea typeface="+mn-ea"/>
                <a:cs typeface="+mn-cs"/>
                <a:sym typeface="Calibri"/>
              </a:rPr>
              <a:t>Milutinovic</a:t>
            </a:r>
            <a:endParaRPr kumimoji="0" lang="en-US" sz="2400" b="0" i="0" u="none" strike="noStrike" cap="none" spc="0" normalizeH="0" baseline="0" dirty="0">
              <a:ln>
                <a:noFill/>
              </a:ln>
              <a:solidFill>
                <a:srgbClr val="000000"/>
              </a:solidFill>
              <a:effectLst/>
              <a:uFillTx/>
              <a:latin typeface="+mn-lt"/>
              <a:ea typeface="+mn-ea"/>
              <a:cs typeface="+mn-cs"/>
              <a:sym typeface="Calibri"/>
            </a:endParaRPr>
          </a:p>
        </p:txBody>
      </p:sp>
      <p:sp>
        <p:nvSpPr>
          <p:cNvPr id="4" name="TextBox 3">
            <a:extLst>
              <a:ext uri="{FF2B5EF4-FFF2-40B4-BE49-F238E27FC236}">
                <a16:creationId xmlns:a16="http://schemas.microsoft.com/office/drawing/2014/main" id="{EA171E25-1D6E-D236-CD41-A0E3911CC489}"/>
              </a:ext>
            </a:extLst>
          </p:cNvPr>
          <p:cNvSpPr txBox="1"/>
          <p:nvPr/>
        </p:nvSpPr>
        <p:spPr>
          <a:xfrm>
            <a:off x="4757854" y="2646568"/>
            <a:ext cx="458779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rgbClr val="000000"/>
                </a:solidFill>
                <a:effectLst/>
                <a:uFillTx/>
                <a:latin typeface="+mn-lt"/>
                <a:ea typeface="+mn-ea"/>
                <a:cs typeface="+mn-cs"/>
                <a:sym typeface="Calibri"/>
              </a:rPr>
              <a:t>Oskar’s </a:t>
            </a:r>
            <a:r>
              <a:rPr kumimoji="0" lang="en-US" sz="2400" b="0" i="0" u="none" strike="noStrike" cap="none" spc="0" normalizeH="0" baseline="0" dirty="0">
                <a:ln>
                  <a:noFill/>
                </a:ln>
                <a:solidFill>
                  <a:srgbClr val="000000"/>
                </a:solidFill>
                <a:effectLst/>
                <a:uFillTx/>
                <a:latin typeface="+mn-lt"/>
                <a:ea typeface="+mn-ea"/>
                <a:cs typeface="+mn-cs"/>
                <a:sym typeface="Calibri"/>
              </a:rPr>
              <a:t>PhD at Stanford, under Flynn</a:t>
            </a:r>
          </a:p>
        </p:txBody>
      </p:sp>
      <p:sp>
        <p:nvSpPr>
          <p:cNvPr id="6" name="TextBox 5">
            <a:extLst>
              <a:ext uri="{FF2B5EF4-FFF2-40B4-BE49-F238E27FC236}">
                <a16:creationId xmlns:a16="http://schemas.microsoft.com/office/drawing/2014/main" id="{371E0D09-E50C-A4A2-07FE-C2BFC2EBF80B}"/>
              </a:ext>
            </a:extLst>
          </p:cNvPr>
          <p:cNvSpPr txBox="1"/>
          <p:nvPr/>
        </p:nvSpPr>
        <p:spPr>
          <a:xfrm>
            <a:off x="4755273" y="4449582"/>
            <a:ext cx="3255699" cy="1846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rgbClr val="FF0000"/>
                </a:solidFill>
                <a:effectLst/>
                <a:uFillTx/>
                <a:latin typeface="+mn-lt"/>
                <a:ea typeface="+mn-ea"/>
                <a:cs typeface="+mn-cs"/>
                <a:sym typeface="Calibri"/>
              </a:rPr>
              <a:t>A new paradigm developed by a civil engineer, 2026</a:t>
            </a:r>
          </a:p>
        </p:txBody>
      </p:sp>
      <p:sp>
        <p:nvSpPr>
          <p:cNvPr id="8" name="TextBox 7">
            <a:extLst>
              <a:ext uri="{FF2B5EF4-FFF2-40B4-BE49-F238E27FC236}">
                <a16:creationId xmlns:a16="http://schemas.microsoft.com/office/drawing/2014/main" id="{090B99CD-8B88-06CE-325E-10BE00290024}"/>
              </a:ext>
            </a:extLst>
          </p:cNvPr>
          <p:cNvSpPr txBox="1"/>
          <p:nvPr/>
        </p:nvSpPr>
        <p:spPr>
          <a:xfrm>
            <a:off x="4755273" y="1128919"/>
            <a:ext cx="4292842"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Arvind’s PhD at MIT, under Dennis</a:t>
            </a:r>
          </a:p>
        </p:txBody>
      </p:sp>
      <p:sp>
        <p:nvSpPr>
          <p:cNvPr id="3" name="AW">
            <a:extLst>
              <a:ext uri="{FF2B5EF4-FFF2-40B4-BE49-F238E27FC236}">
                <a16:creationId xmlns:a16="http://schemas.microsoft.com/office/drawing/2014/main" id="{1E819C9F-9B63-534E-E294-7708FC8C5E6B}"/>
              </a:ext>
            </a:extLst>
          </p:cNvPr>
          <p:cNvSpPr txBox="1"/>
          <p:nvPr/>
        </p:nvSpPr>
        <p:spPr>
          <a:xfrm>
            <a:off x="699114" y="5247063"/>
            <a:ext cx="3886200" cy="1446546"/>
          </a:xfrm>
          <a:prstGeom prst="rect">
            <a:avLst/>
          </a:prstGeom>
          <a:solidFill>
            <a:srgbClr val="FFFFFF"/>
          </a:solidFill>
          <a:ln w="25400">
            <a:solidFill>
              <a:srgbClr val="000000"/>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defTabSz="457200">
              <a:defRPr sz="8800"/>
            </a:lvl1pPr>
          </a:lstStyle>
          <a:p>
            <a:r>
              <a:rPr lang="en-US" dirty="0"/>
              <a:t>W</a:t>
            </a:r>
            <a:r>
              <a:rPr dirty="0"/>
              <a:t>W</a:t>
            </a:r>
          </a:p>
        </p:txBody>
      </p:sp>
      <p:sp>
        <p:nvSpPr>
          <p:cNvPr id="5" name="TextBox 4">
            <a:extLst>
              <a:ext uri="{FF2B5EF4-FFF2-40B4-BE49-F238E27FC236}">
                <a16:creationId xmlns:a16="http://schemas.microsoft.com/office/drawing/2014/main" id="{9DBB1631-E62F-9E49-1733-9BB5F8FC73A1}"/>
              </a:ext>
            </a:extLst>
          </p:cNvPr>
          <p:cNvSpPr txBox="1"/>
          <p:nvPr/>
        </p:nvSpPr>
        <p:spPr>
          <a:xfrm>
            <a:off x="4755273" y="5841113"/>
            <a:ext cx="4759709" cy="5523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r>
              <a:rPr kumimoji="0" lang="en-US" sz="2400" b="0" i="0" u="none" strike="noStrike" cap="none" spc="0" normalizeH="0" baseline="0" dirty="0">
                <a:ln>
                  <a:noFill/>
                </a:ln>
                <a:solidFill>
                  <a:srgbClr val="000000"/>
                </a:solidFill>
                <a:effectLst/>
                <a:uFillTx/>
                <a:latin typeface="+mn-lt"/>
                <a:ea typeface="+mn-ea"/>
                <a:cs typeface="+mn-cs"/>
                <a:sym typeface="Calibri"/>
              </a:rPr>
              <a:t>Alas’ PhD at Sorbonne, under </a:t>
            </a:r>
            <a:r>
              <a:rPr kumimoji="0" lang="en-US" sz="2400" b="0" i="0" u="none" strike="noStrike" cap="none" spc="0" normalizeH="0" baseline="0" dirty="0" err="1">
                <a:ln>
                  <a:noFill/>
                </a:ln>
                <a:solidFill>
                  <a:srgbClr val="000000"/>
                </a:solidFill>
                <a:effectLst/>
                <a:uFillTx/>
                <a:latin typeface="+mn-lt"/>
                <a:ea typeface="+mn-ea"/>
                <a:cs typeface="+mn-cs"/>
                <a:sym typeface="Calibri"/>
              </a:rPr>
              <a:t>Hermite</a:t>
            </a:r>
            <a:br>
              <a:rPr lang="en-US" sz="2400" dirty="0"/>
            </a:br>
            <a:r>
              <a:rPr lang="en-US" sz="1200" dirty="0">
                <a:solidFill>
                  <a:srgbClr val="FF0000"/>
                </a:solidFill>
              </a:rPr>
              <a:t>Another </a:t>
            </a:r>
            <a:r>
              <a:rPr kumimoji="0" lang="en-US" sz="1200" b="0" i="0" u="none" strike="noStrike" cap="none" spc="0" normalizeH="0" baseline="0" dirty="0">
                <a:ln>
                  <a:noFill/>
                </a:ln>
                <a:solidFill>
                  <a:srgbClr val="FF0000"/>
                </a:solidFill>
                <a:effectLst/>
                <a:uFillTx/>
                <a:sym typeface="Calibri"/>
              </a:rPr>
              <a:t>new paradigm </a:t>
            </a:r>
            <a:r>
              <a:rPr lang="en-US" sz="1200" dirty="0">
                <a:solidFill>
                  <a:srgbClr val="FF0000"/>
                </a:solidFill>
              </a:rPr>
              <a:t>develop</a:t>
            </a:r>
            <a:r>
              <a:rPr kumimoji="0" lang="en-US" sz="1200" b="0" i="0" u="none" strike="noStrike" cap="none" spc="0" normalizeH="0" baseline="0" dirty="0">
                <a:ln>
                  <a:noFill/>
                </a:ln>
                <a:solidFill>
                  <a:srgbClr val="FF0000"/>
                </a:solidFill>
                <a:effectLst/>
                <a:uFillTx/>
                <a:sym typeface="Calibri"/>
              </a:rPr>
              <a:t>ed by a non-CS</a:t>
            </a:r>
            <a:r>
              <a:rPr lang="en-US" sz="1200" dirty="0">
                <a:solidFill>
                  <a:srgbClr val="FF0000"/>
                </a:solidFill>
              </a:rPr>
              <a:t>, 1897</a:t>
            </a:r>
            <a:r>
              <a:rPr kumimoji="0" lang="en-US" sz="1200" b="0" i="0" u="none" strike="noStrike" cap="none" spc="0" normalizeH="0" baseline="0" dirty="0">
                <a:ln>
                  <a:noFill/>
                </a:ln>
                <a:solidFill>
                  <a:srgbClr val="FF0000"/>
                </a:solidFill>
                <a:effectLst/>
                <a:uFillTx/>
                <a:sym typeface="Calibri"/>
              </a:rPr>
              <a:t> </a:t>
            </a:r>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F09A7-CF48-9701-322A-A0BBD1C2F6CD}"/>
              </a:ext>
            </a:extLst>
          </p:cNvPr>
          <p:cNvSpPr>
            <a:spLocks noGrp="1"/>
          </p:cNvSpPr>
          <p:nvPr>
            <p:ph type="title"/>
          </p:nvPr>
        </p:nvSpPr>
        <p:spPr>
          <a:xfrm>
            <a:off x="191344" y="324463"/>
            <a:ext cx="11286826" cy="2054942"/>
          </a:xfrm>
        </p:spPr>
        <p:txBody>
          <a:bodyPr/>
          <a:lstStyle/>
          <a:p>
            <a:pPr algn="l"/>
            <a:r>
              <a:rPr lang="en-US" sz="4800" dirty="0"/>
              <a:t>Near Instantaneous O(1) </a:t>
            </a:r>
            <a:r>
              <a:rPr lang="en-US" sz="4800" dirty="0" err="1"/>
              <a:t>AnalogWare</a:t>
            </a:r>
            <a:r>
              <a:rPr lang="en-US" sz="4800" dirty="0"/>
              <a:t> Solver </a:t>
            </a:r>
            <a:br>
              <a:rPr lang="en-US" sz="4800" dirty="0"/>
            </a:br>
            <a:r>
              <a:rPr lang="en-US" sz="4800" dirty="0"/>
              <a:t>for Linear Symmetric Systems of Equations</a:t>
            </a:r>
          </a:p>
        </p:txBody>
      </p:sp>
      <p:sp>
        <p:nvSpPr>
          <p:cNvPr id="3" name="Text Placeholder 2">
            <a:extLst>
              <a:ext uri="{FF2B5EF4-FFF2-40B4-BE49-F238E27FC236}">
                <a16:creationId xmlns:a16="http://schemas.microsoft.com/office/drawing/2014/main" id="{5991BF94-59A9-105F-273E-B29E440F2501}"/>
              </a:ext>
            </a:extLst>
          </p:cNvPr>
          <p:cNvSpPr>
            <a:spLocks noGrp="1"/>
          </p:cNvSpPr>
          <p:nvPr>
            <p:ph type="body" sz="quarter" idx="10"/>
          </p:nvPr>
        </p:nvSpPr>
        <p:spPr>
          <a:xfrm>
            <a:off x="763278" y="2497000"/>
            <a:ext cx="9869226" cy="1770200"/>
          </a:xfrm>
        </p:spPr>
        <p:txBody>
          <a:bodyPr/>
          <a:lstStyle/>
          <a:p>
            <a:r>
              <a:rPr lang="en-US" sz="2000" dirty="0">
                <a:solidFill>
                  <a:schemeClr val="bg1"/>
                </a:solidFill>
              </a:rPr>
              <a:t>Osama Abdelaleim, Purdue University (osama.mo.hashem@gmail.com)</a:t>
            </a:r>
          </a:p>
          <a:p>
            <a:r>
              <a:rPr lang="en-US" sz="2000" dirty="0">
                <a:solidFill>
                  <a:schemeClr val="bg1"/>
                </a:solidFill>
              </a:rPr>
              <a:t>Arun Prakash, Purdue University</a:t>
            </a:r>
          </a:p>
          <a:p>
            <a:r>
              <a:rPr lang="en-US" sz="2000" dirty="0">
                <a:solidFill>
                  <a:schemeClr val="bg1"/>
                </a:solidFill>
              </a:rPr>
              <a:t>Ayhan Irfanoglu, Purdue University</a:t>
            </a:r>
          </a:p>
          <a:p>
            <a:r>
              <a:rPr lang="en-US" sz="2000" dirty="0">
                <a:solidFill>
                  <a:schemeClr val="bg1"/>
                </a:solidFill>
              </a:rPr>
              <a:t>Veljko Milutinovic, University of Belgrade</a:t>
            </a:r>
          </a:p>
        </p:txBody>
      </p:sp>
      <p:pic>
        <p:nvPicPr>
          <p:cNvPr id="6" name="Picture 5" descr="A green circuit board with wires and a battery&#10;&#10;AI-generated content may be incorrect.">
            <a:extLst>
              <a:ext uri="{FF2B5EF4-FFF2-40B4-BE49-F238E27FC236}">
                <a16:creationId xmlns:a16="http://schemas.microsoft.com/office/drawing/2014/main" id="{10044916-95D5-D05D-DA01-DF9C6C8896E2}"/>
              </a:ext>
            </a:extLst>
          </p:cNvPr>
          <p:cNvPicPr>
            <a:picLocks noChangeAspect="1"/>
          </p:cNvPicPr>
          <p:nvPr/>
        </p:nvPicPr>
        <p:blipFill>
          <a:blip r:embed="rId3">
            <a:alphaModFix amt="90000"/>
          </a:blip>
          <a:srcRect t="7246" r="4806" b="11304"/>
          <a:stretch>
            <a:fillRect/>
          </a:stretch>
        </p:blipFill>
        <p:spPr>
          <a:xfrm>
            <a:off x="6528048" y="2650270"/>
            <a:ext cx="5094827" cy="35150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7" name="TextBox 6">
            <a:extLst>
              <a:ext uri="{FF2B5EF4-FFF2-40B4-BE49-F238E27FC236}">
                <a16:creationId xmlns:a16="http://schemas.microsoft.com/office/drawing/2014/main" id="{3B710E89-F617-709D-6AC1-66FA3CC35815}"/>
              </a:ext>
            </a:extLst>
          </p:cNvPr>
          <p:cNvSpPr txBox="1"/>
          <p:nvPr/>
        </p:nvSpPr>
        <p:spPr>
          <a:xfrm>
            <a:off x="609443" y="5835444"/>
            <a:ext cx="9035143" cy="1200329"/>
          </a:xfrm>
          <a:prstGeom prst="rect">
            <a:avLst/>
          </a:prstGeom>
          <a:noFill/>
        </p:spPr>
        <p:txBody>
          <a:bodyPr wrap="square">
            <a:spAutoFit/>
          </a:bodyPr>
          <a:lstStyle/>
          <a:p>
            <a:r>
              <a:rPr lang="en-US" dirty="0">
                <a:solidFill>
                  <a:schemeClr val="bg1"/>
                </a:solidFill>
              </a:rPr>
              <a:t>This technology is the subject of </a:t>
            </a:r>
          </a:p>
          <a:p>
            <a:pPr lvl="1"/>
            <a:r>
              <a:rPr lang="en-US" dirty="0">
                <a:solidFill>
                  <a:schemeClr val="bg1"/>
                </a:solidFill>
              </a:rPr>
              <a:t>U.S. Provisional Patent Application No. 63/690,322, filed on September 4, 2024.</a:t>
            </a:r>
          </a:p>
          <a:p>
            <a:pPr lvl="1"/>
            <a:r>
              <a:rPr lang="en-US" dirty="0">
                <a:solidFill>
                  <a:schemeClr val="bg1"/>
                </a:solidFill>
              </a:rPr>
              <a:t>U.S. Provisional Patent Application No. 63/839,979, filed on July 8, 2025.</a:t>
            </a:r>
          </a:p>
          <a:p>
            <a:endParaRPr lang="en-US" dirty="0">
              <a:solidFill>
                <a:schemeClr val="bg1"/>
              </a:solidFill>
            </a:endParaRPr>
          </a:p>
        </p:txBody>
      </p:sp>
    </p:spTree>
    <p:extLst>
      <p:ext uri="{BB962C8B-B14F-4D97-AF65-F5344CB8AC3E}">
        <p14:creationId xmlns:p14="http://schemas.microsoft.com/office/powerpoint/2010/main" val="41549970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0" name="© H. Maurer"/>
          <p:cNvSpPr txBox="1"/>
          <p:nvPr/>
        </p:nvSpPr>
        <p:spPr>
          <a:xfrm>
            <a:off x="224386" y="6400800"/>
            <a:ext cx="2805603" cy="285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algn="ctr" defTabSz="457200">
              <a:lnSpc>
                <a:spcPct val="93000"/>
              </a:lnSpc>
              <a:defRPr sz="1400">
                <a:solidFill>
                  <a:srgbClr val="FFFFFF"/>
                </a:solidFill>
                <a:latin typeface="Times New Roman"/>
                <a:ea typeface="Times New Roman"/>
                <a:cs typeface="Times New Roman"/>
                <a:sym typeface="Times New Roman"/>
              </a:defRPr>
            </a:lvl1pPr>
          </a:lstStyle>
          <a:p>
            <a:r>
              <a:t>© H. Maurer</a:t>
            </a:r>
          </a:p>
        </p:txBody>
      </p:sp>
      <p:sp>
        <p:nvSpPr>
          <p:cNvPr id="2521" name="Slide Number"/>
          <p:cNvSpPr txBox="1">
            <a:spLocks noGrp="1"/>
          </p:cNvSpPr>
          <p:nvPr>
            <p:ph type="sldNum" sz="quarter" idx="4294967295"/>
          </p:nvPr>
        </p:nvSpPr>
        <p:spPr>
          <a:xfrm>
            <a:off x="8177700" y="6243370"/>
            <a:ext cx="280499" cy="28564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nchor="t"/>
          <a:lstStyle>
            <a:lvl1pPr defTabSz="457200">
              <a:lnSpc>
                <a:spcPct val="93000"/>
              </a:lnSpc>
              <a:defRPr sz="1400">
                <a:solidFill>
                  <a:srgbClr val="FFFFFF"/>
                </a:solidFill>
                <a:latin typeface="Times New Roman"/>
                <a:ea typeface="Times New Roman"/>
                <a:cs typeface="Times New Roman"/>
                <a:sym typeface="Times New Roman"/>
              </a:defRPr>
            </a:lvl1pPr>
          </a:lstStyle>
          <a:p>
            <a:fld id="{86CB4B4D-7CA3-9044-876B-883B54F8677D}" type="slidenum">
              <a:rPr/>
              <a:pPr/>
              <a:t>57</a:t>
            </a:fld>
            <a:endParaRPr/>
          </a:p>
        </p:txBody>
      </p:sp>
      <p:pic>
        <p:nvPicPr>
          <p:cNvPr id="2522" name="image.jpeg" descr="image.jpeg"/>
          <p:cNvPicPr>
            <a:picLocks noChangeAspect="1"/>
          </p:cNvPicPr>
          <p:nvPr/>
        </p:nvPicPr>
        <p:blipFill>
          <a:blip r:embed="rId2" cstate="print"/>
          <a:stretch>
            <a:fillRect/>
          </a:stretch>
        </p:blipFill>
        <p:spPr>
          <a:xfrm>
            <a:off x="-800100" y="0"/>
            <a:ext cx="10287000" cy="6858000"/>
          </a:xfrm>
          <a:prstGeom prst="rect">
            <a:avLst/>
          </a:prstGeom>
          <a:ln w="12700">
            <a:miter lim="400000"/>
          </a:ln>
        </p:spPr>
      </p:pic>
      <p:sp>
        <p:nvSpPr>
          <p:cNvPr id="2523" name="vm@etf.rs"/>
          <p:cNvSpPr txBox="1"/>
          <p:nvPr/>
        </p:nvSpPr>
        <p:spPr>
          <a:xfrm>
            <a:off x="-223290" y="6238875"/>
            <a:ext cx="2124778" cy="5426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4999" tIns="44999" rIns="44999" bIns="44999">
            <a:spAutoFit/>
          </a:bodyPr>
          <a:lstStyle>
            <a:lvl1pPr defTabSz="457200">
              <a:lnSpc>
                <a:spcPct val="93000"/>
              </a:lnSpc>
              <a:defRPr sz="3200">
                <a:solidFill>
                  <a:srgbClr val="FFFFFF"/>
                </a:solidFill>
                <a:latin typeface="Times New Roman"/>
                <a:ea typeface="Times New Roman"/>
                <a:cs typeface="Times New Roman"/>
                <a:sym typeface="Times New Roman"/>
              </a:defRPr>
            </a:lvl1pPr>
          </a:lstStyle>
          <a:p>
            <a:r>
              <a:t>   vm@etf.rs</a:t>
            </a:r>
          </a:p>
        </p:txBody>
      </p:sp>
      <p:sp>
        <p:nvSpPr>
          <p:cNvPr id="2524" name="Q&amp;A"/>
          <p:cNvSpPr txBox="1"/>
          <p:nvPr/>
        </p:nvSpPr>
        <p:spPr>
          <a:xfrm>
            <a:off x="121198" y="-131764"/>
            <a:ext cx="3567604" cy="17778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4999" tIns="44999" rIns="44999" bIns="44999">
            <a:spAutoFit/>
          </a:bodyPr>
          <a:lstStyle>
            <a:lvl1pPr defTabSz="457200">
              <a:lnSpc>
                <a:spcPct val="93000"/>
              </a:lnSpc>
              <a:defRPr sz="12000">
                <a:solidFill>
                  <a:srgbClr val="595959"/>
                </a:solidFill>
                <a:latin typeface="Times New Roman"/>
                <a:ea typeface="Times New Roman"/>
                <a:cs typeface="Times New Roman"/>
                <a:sym typeface="Times New Roman"/>
              </a:defRPr>
            </a:lvl1pPr>
          </a:lstStyle>
          <a:p>
            <a:r>
              <a:t>Q&amp;A</a:t>
            </a:r>
          </a:p>
        </p:txBody>
      </p:sp>
      <p:pic>
        <p:nvPicPr>
          <p:cNvPr id="2525" name="C:\1nenad\lightningbolt2.jpg" descr="C:\1nenad\lightningbolt2.jpg"/>
          <p:cNvPicPr>
            <a:picLocks noChangeAspect="1"/>
          </p:cNvPicPr>
          <p:nvPr/>
        </p:nvPicPr>
        <p:blipFill>
          <a:blip r:embed="rId3" cstate="print"/>
          <a:stretch>
            <a:fillRect/>
          </a:stretch>
        </p:blipFill>
        <p:spPr>
          <a:xfrm>
            <a:off x="7620000" y="0"/>
            <a:ext cx="1687515" cy="2090740"/>
          </a:xfrm>
          <a:prstGeom prst="rect">
            <a:avLst/>
          </a:prstGeom>
          <a:ln w="12700">
            <a:miter lim="400000"/>
          </a:ln>
        </p:spPr>
      </p:pic>
      <p:sp>
        <p:nvSpPr>
          <p:cNvPr id="8" name="Slide Number Placeholder 5">
            <a:extLst>
              <a:ext uri="{FF2B5EF4-FFF2-40B4-BE49-F238E27FC236}">
                <a16:creationId xmlns:a16="http://schemas.microsoft.com/office/drawing/2014/main" id="{18D27D24-3F1A-4AAB-8840-3598502EA34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57</a:t>
            </a:fld>
            <a:endParaRPr lang="sr-Latn-RS"/>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8" name="image.png" descr="image.png"/>
          <p:cNvPicPr>
            <a:picLocks noChangeAspect="1"/>
          </p:cNvPicPr>
          <p:nvPr/>
        </p:nvPicPr>
        <p:blipFill>
          <a:blip r:embed="rId2" cstate="print"/>
          <a:stretch>
            <a:fillRect/>
          </a:stretch>
        </p:blipFill>
        <p:spPr>
          <a:xfrm>
            <a:off x="1471612" y="1295400"/>
            <a:ext cx="6200777" cy="4267200"/>
          </a:xfrm>
          <a:prstGeom prst="rect">
            <a:avLst/>
          </a:prstGeom>
          <a:ln w="12700">
            <a:miter lim="400000"/>
          </a:ln>
        </p:spPr>
      </p:pic>
      <p:sp>
        <p:nvSpPr>
          <p:cNvPr id="4" name="Slide Number Placeholder 5">
            <a:extLst>
              <a:ext uri="{FF2B5EF4-FFF2-40B4-BE49-F238E27FC236}">
                <a16:creationId xmlns:a16="http://schemas.microsoft.com/office/drawing/2014/main" id="{1D38284C-76F6-42C6-9FFB-6E9174E2EC6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58</a:t>
            </a:fld>
            <a:endParaRPr lang="sr-Latn-RS"/>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F55036-DA0A-4F14-B2D7-E96922B84D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566737"/>
            <a:ext cx="9753600" cy="5724525"/>
          </a:xfrm>
          <a:prstGeom prst="rect">
            <a:avLst/>
          </a:prstGeom>
        </p:spPr>
      </p:pic>
      <p:sp>
        <p:nvSpPr>
          <p:cNvPr id="5" name="Slide Number Placeholder 5">
            <a:extLst>
              <a:ext uri="{FF2B5EF4-FFF2-40B4-BE49-F238E27FC236}">
                <a16:creationId xmlns:a16="http://schemas.microsoft.com/office/drawing/2014/main" id="{29B953F2-07CB-47A3-BEF1-3464CF7350E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59</a:t>
            </a:fld>
            <a:endParaRPr lang="sr-Latn-RS"/>
          </a:p>
        </p:txBody>
      </p:sp>
    </p:spTree>
    <p:extLst>
      <p:ext uri="{BB962C8B-B14F-4D97-AF65-F5344CB8AC3E}">
        <p14:creationId xmlns:p14="http://schemas.microsoft.com/office/powerpoint/2010/main" val="1661819569"/>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2614" name="Purdue, IU, MIT, Harvard, Boston, NEU, Dartmouth, U of Massachusetts at Amherst, USC, UCLA, Columbia, NYU, Princeton, NJIT, CMU, Temple U,  UIUC, Michigan, Wisconsin, Minnesota, FAU, FIU, Miami, Central Florida,  U of Alabama, U of Kentucky, GeorgiaTech,"/>
          <p:cNvSpPr txBox="1"/>
          <p:nvPr/>
        </p:nvSpPr>
        <p:spPr>
          <a:xfrm>
            <a:off x="2955925" y="2658562"/>
            <a:ext cx="6164411" cy="41822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89691" tIns="89691" rIns="89691" bIns="89691" anchor="ctr">
            <a:spAutoFit/>
          </a:bodyPr>
          <a:lstStyle/>
          <a:p>
            <a:pPr algn="just" defTabSz="781050">
              <a:defRPr sz="1300" b="1">
                <a:solidFill>
                  <a:srgbClr val="FF0000"/>
                </a:solidFill>
                <a:latin typeface="Arial"/>
                <a:ea typeface="Arial"/>
                <a:cs typeface="Arial"/>
                <a:sym typeface="Arial"/>
              </a:defRPr>
            </a:pPr>
            <a:r>
              <a:rPr dirty="0"/>
              <a:t>Purdue</a:t>
            </a:r>
            <a:r>
              <a:rPr dirty="0">
                <a:solidFill>
                  <a:srgbClr val="FFFFFF"/>
                </a:solidFill>
              </a:rPr>
              <a:t>,</a:t>
            </a:r>
            <a:r>
              <a:rPr dirty="0"/>
              <a:t> IU</a:t>
            </a:r>
            <a:r>
              <a:rPr dirty="0">
                <a:solidFill>
                  <a:srgbClr val="FFFFFF"/>
                </a:solidFill>
              </a:rPr>
              <a:t>, </a:t>
            </a:r>
            <a:r>
              <a:rPr dirty="0"/>
              <a:t>MIT</a:t>
            </a:r>
            <a:r>
              <a:rPr dirty="0">
                <a:solidFill>
                  <a:srgbClr val="FFFFFF"/>
                </a:solidFill>
              </a:rPr>
              <a:t>,</a:t>
            </a:r>
            <a:r>
              <a:rPr dirty="0"/>
              <a:t> Harvard</a:t>
            </a:r>
            <a:r>
              <a:rPr dirty="0">
                <a:solidFill>
                  <a:srgbClr val="FFFFFF"/>
                </a:solidFill>
              </a:rPr>
              <a:t>,</a:t>
            </a:r>
            <a:r>
              <a:rPr dirty="0"/>
              <a:t> </a:t>
            </a:r>
            <a:r>
              <a:rPr dirty="0">
                <a:solidFill>
                  <a:srgbClr val="FFFFFF"/>
                </a:solidFill>
              </a:rPr>
              <a:t>Boston, NEU, Dartmouth, U of Massachusetts at Amherst, USC, UCLA, Columbia, NYU, Princeton, NJIT, CMU, Temple U, </a:t>
            </a:r>
            <a:br>
              <a:rPr dirty="0">
                <a:solidFill>
                  <a:srgbClr val="FFFFFF"/>
                </a:solidFill>
              </a:rPr>
            </a:br>
            <a:r>
              <a:rPr dirty="0">
                <a:solidFill>
                  <a:srgbClr val="FFFFFF"/>
                </a:solidFill>
              </a:rPr>
              <a:t>UIUC, Michigan, Wisconsin, Minnesota, FAU, FIU, Miami, Central Florida, </a:t>
            </a:r>
            <a:br>
              <a:rPr dirty="0">
                <a:solidFill>
                  <a:srgbClr val="FFFFFF"/>
                </a:solidFill>
              </a:rPr>
            </a:br>
            <a:r>
              <a:rPr dirty="0">
                <a:solidFill>
                  <a:srgbClr val="FFFFFF"/>
                </a:solidFill>
              </a:rPr>
              <a:t>U of Alabama, U of Kentucky, </a:t>
            </a:r>
            <a:r>
              <a:rPr dirty="0" err="1">
                <a:solidFill>
                  <a:srgbClr val="FFFFFF"/>
                </a:solidFill>
              </a:rPr>
              <a:t>GeorgiaTech</a:t>
            </a:r>
            <a:r>
              <a:rPr dirty="0">
                <a:solidFill>
                  <a:srgbClr val="FFFFFF"/>
                </a:solidFill>
              </a:rPr>
              <a:t>, Ohio State, Imperial, King's, </a:t>
            </a:r>
            <a:br>
              <a:rPr dirty="0">
                <a:solidFill>
                  <a:srgbClr val="FFFFFF"/>
                </a:solidFill>
              </a:rPr>
            </a:br>
            <a:r>
              <a:rPr dirty="0">
                <a:solidFill>
                  <a:srgbClr val="FFFFFF"/>
                </a:solidFill>
              </a:rPr>
              <a:t>Manchester, Huddersfield, Cambridge, Oxford, Dublin, Cork, Cardiff, </a:t>
            </a:r>
            <a:br>
              <a:rPr dirty="0">
                <a:solidFill>
                  <a:srgbClr val="FFFFFF"/>
                </a:solidFill>
              </a:rPr>
            </a:br>
            <a:r>
              <a:rPr dirty="0">
                <a:solidFill>
                  <a:srgbClr val="FFFFFF"/>
                </a:solidFill>
              </a:rPr>
              <a:t>Edinburgh, </a:t>
            </a:r>
            <a:r>
              <a:rPr dirty="0"/>
              <a:t>EPFL</a:t>
            </a:r>
            <a:r>
              <a:rPr dirty="0">
                <a:solidFill>
                  <a:srgbClr val="FFFFFF"/>
                </a:solidFill>
              </a:rPr>
              <a:t>,</a:t>
            </a:r>
            <a:r>
              <a:rPr dirty="0"/>
              <a:t> ETH</a:t>
            </a:r>
            <a:r>
              <a:rPr dirty="0">
                <a:solidFill>
                  <a:srgbClr val="FFFFFF"/>
                </a:solidFill>
              </a:rPr>
              <a:t>, </a:t>
            </a:r>
            <a:r>
              <a:rPr dirty="0"/>
              <a:t>TUWIEN</a:t>
            </a:r>
            <a:r>
              <a:rPr dirty="0">
                <a:solidFill>
                  <a:srgbClr val="FFFFFF"/>
                </a:solidFill>
              </a:rPr>
              <a:t>,</a:t>
            </a:r>
            <a:r>
              <a:rPr dirty="0"/>
              <a:t> UNIWIE</a:t>
            </a:r>
            <a:r>
              <a:rPr dirty="0">
                <a:solidFill>
                  <a:srgbClr val="FFFFFF"/>
                </a:solidFill>
              </a:rPr>
              <a:t>, Graz, Linz, Karlsruhe, Stuttgart, Bonn,  Frankfurt, Heidelberg, Aachen, Darmstadt, Dortmund, KTH, Uppsala, </a:t>
            </a:r>
            <a:br>
              <a:rPr dirty="0">
                <a:solidFill>
                  <a:srgbClr val="FFFFFF"/>
                </a:solidFill>
              </a:rPr>
            </a:br>
            <a:r>
              <a:rPr dirty="0">
                <a:solidFill>
                  <a:srgbClr val="FFFFFF"/>
                </a:solidFill>
              </a:rPr>
              <a:t>Karlskrona, Karlstad, Napoli, Salerno, </a:t>
            </a:r>
            <a:r>
              <a:rPr dirty="0"/>
              <a:t>Siena</a:t>
            </a:r>
            <a:r>
              <a:rPr dirty="0">
                <a:solidFill>
                  <a:srgbClr val="FFFFFF"/>
                </a:solidFill>
              </a:rPr>
              <a:t>,</a:t>
            </a:r>
            <a:r>
              <a:rPr dirty="0"/>
              <a:t> Pisa</a:t>
            </a:r>
            <a:r>
              <a:rPr dirty="0">
                <a:solidFill>
                  <a:srgbClr val="FFFFFF"/>
                </a:solidFill>
              </a:rPr>
              <a:t>, </a:t>
            </a:r>
            <a:r>
              <a:rPr dirty="0"/>
              <a:t>Barcelona</a:t>
            </a:r>
            <a:r>
              <a:rPr dirty="0">
                <a:solidFill>
                  <a:srgbClr val="FFFFFF"/>
                </a:solidFill>
              </a:rPr>
              <a:t>,</a:t>
            </a:r>
            <a:r>
              <a:rPr dirty="0"/>
              <a:t> Madrid</a:t>
            </a:r>
            <a:r>
              <a:rPr dirty="0">
                <a:solidFill>
                  <a:srgbClr val="FFFFFF"/>
                </a:solidFill>
              </a:rPr>
              <a:t>, </a:t>
            </a:r>
            <a:br>
              <a:rPr dirty="0">
                <a:solidFill>
                  <a:srgbClr val="FFFFFF"/>
                </a:solidFill>
              </a:rPr>
            </a:br>
            <a:r>
              <a:rPr dirty="0">
                <a:solidFill>
                  <a:srgbClr val="FFFFFF"/>
                </a:solidFill>
              </a:rPr>
              <a:t>Valencia, Oviedo, Ankara, </a:t>
            </a:r>
            <a:r>
              <a:rPr dirty="0" err="1">
                <a:solidFill>
                  <a:srgbClr val="FFFFFF"/>
                </a:solidFill>
              </a:rPr>
              <a:t>Bogazici</a:t>
            </a:r>
            <a:r>
              <a:rPr dirty="0">
                <a:solidFill>
                  <a:srgbClr val="FFFFFF"/>
                </a:solidFill>
              </a:rPr>
              <a:t>, Koc, Istanbul, Technion, Haifa, </a:t>
            </a:r>
            <a:br>
              <a:rPr dirty="0">
                <a:solidFill>
                  <a:srgbClr val="FFFFFF"/>
                </a:solidFill>
              </a:rPr>
            </a:br>
            <a:r>
              <a:rPr dirty="0" err="1">
                <a:solidFill>
                  <a:srgbClr val="FFFFFF"/>
                </a:solidFill>
              </a:rPr>
              <a:t>BerSheba</a:t>
            </a:r>
            <a:r>
              <a:rPr dirty="0">
                <a:solidFill>
                  <a:srgbClr val="FFFFFF"/>
                </a:solidFill>
              </a:rPr>
              <a:t>, Eilat, </a:t>
            </a:r>
            <a:r>
              <a:rPr dirty="0"/>
              <a:t>Podgorica</a:t>
            </a:r>
            <a:r>
              <a:rPr dirty="0">
                <a:solidFill>
                  <a:srgbClr val="FFFFFF"/>
                </a:solidFill>
              </a:rPr>
              <a:t>,</a:t>
            </a:r>
            <a:r>
              <a:rPr dirty="0"/>
              <a:t> Kope</a:t>
            </a:r>
            <a:r>
              <a:rPr lang="en-US" dirty="0"/>
              <a:t>r</a:t>
            </a:r>
            <a:r>
              <a:rPr lang="en-US" dirty="0">
                <a:solidFill>
                  <a:schemeClr val="bg1"/>
                </a:solidFill>
              </a:rPr>
              <a:t>,</a:t>
            </a:r>
            <a:r>
              <a:rPr lang="en-US" dirty="0"/>
              <a:t> Maribor</a:t>
            </a:r>
            <a:r>
              <a:rPr lang="en-US" dirty="0">
                <a:solidFill>
                  <a:srgbClr val="FFFFFF"/>
                </a:solidFill>
              </a:rPr>
              <a:t>, </a:t>
            </a:r>
            <a:r>
              <a:rPr dirty="0"/>
              <a:t>Ljubljana</a:t>
            </a:r>
            <a:r>
              <a:rPr dirty="0">
                <a:solidFill>
                  <a:srgbClr val="FFFFFF"/>
                </a:solidFill>
              </a:rPr>
              <a:t>, Maribor, Nova Gorica, </a:t>
            </a:r>
            <a:r>
              <a:rPr dirty="0" err="1">
                <a:solidFill>
                  <a:srgbClr val="FFFFFF"/>
                </a:solidFill>
              </a:rPr>
              <a:t>etc</a:t>
            </a:r>
            <a:r>
              <a:rPr dirty="0">
                <a:solidFill>
                  <a:srgbClr val="FFFFFF"/>
                </a:solidFill>
              </a:rPr>
              <a:t>, etc. Also at the World Bank in Washington DC, IMF, </a:t>
            </a:r>
            <a:br>
              <a:rPr dirty="0">
                <a:solidFill>
                  <a:srgbClr val="FFFFFF"/>
                </a:solidFill>
              </a:rPr>
            </a:br>
            <a:r>
              <a:rPr dirty="0">
                <a:solidFill>
                  <a:srgbClr val="FFFFFF"/>
                </a:solidFill>
              </a:rPr>
              <a:t>the Telenor Bank of Norway, the Raiffeisen Bank of Austria, Brookhaven </a:t>
            </a:r>
            <a:br>
              <a:rPr dirty="0">
                <a:solidFill>
                  <a:srgbClr val="FFFFFF"/>
                </a:solidFill>
              </a:rPr>
            </a:br>
            <a:r>
              <a:rPr dirty="0">
                <a:solidFill>
                  <a:srgbClr val="FFFFFF"/>
                </a:solidFill>
              </a:rPr>
              <a:t>National Laboratory, Lawrence Livermore National Laboratory, IBM TJ </a:t>
            </a:r>
            <a:br>
              <a:rPr dirty="0">
                <a:solidFill>
                  <a:srgbClr val="FFFFFF"/>
                </a:solidFill>
              </a:rPr>
            </a:br>
            <a:r>
              <a:rPr dirty="0">
                <a:solidFill>
                  <a:srgbClr val="FFFFFF"/>
                </a:solidFill>
              </a:rPr>
              <a:t>Watson, HP Encore Labs, Intel, Qualcomm VP, NCR, RCA, Fairchild, </a:t>
            </a:r>
            <a:br>
              <a:rPr lang="en-US" dirty="0">
                <a:solidFill>
                  <a:srgbClr val="FFFFFF"/>
                </a:solidFill>
              </a:rPr>
            </a:br>
            <a:r>
              <a:rPr dirty="0">
                <a:solidFill>
                  <a:srgbClr val="FFFFFF"/>
                </a:solidFill>
              </a:rPr>
              <a:t>Honeywell, Yahoo NY, Google CA, Microsoft, </a:t>
            </a:r>
            <a:r>
              <a:rPr dirty="0" err="1">
                <a:solidFill>
                  <a:srgbClr val="FFFFFF"/>
                </a:solidFill>
              </a:rPr>
              <a:t>Finsoft</a:t>
            </a:r>
            <a:r>
              <a:rPr dirty="0">
                <a:solidFill>
                  <a:srgbClr val="FFFFFF"/>
                </a:solidFill>
              </a:rPr>
              <a:t>, ABB Zurich, Oracle </a:t>
            </a:r>
            <a:br>
              <a:rPr dirty="0">
                <a:solidFill>
                  <a:srgbClr val="FFFFFF"/>
                </a:solidFill>
              </a:rPr>
            </a:br>
            <a:r>
              <a:rPr dirty="0">
                <a:solidFill>
                  <a:srgbClr val="FFFFFF"/>
                </a:solidFill>
              </a:rPr>
              <a:t>Zurich, and many other industrial labs, as well as at Tsinghua University, </a:t>
            </a:r>
            <a:br>
              <a:rPr dirty="0">
                <a:solidFill>
                  <a:srgbClr val="FFFFFF"/>
                </a:solidFill>
              </a:rPr>
            </a:br>
            <a:r>
              <a:rPr dirty="0">
                <a:solidFill>
                  <a:srgbClr val="FFFFFF"/>
                </a:solidFill>
              </a:rPr>
              <a:t>Shandong, NIS of Singapore, NTU of Singapore, Tokyo, Sendai, Seoul, </a:t>
            </a:r>
            <a:br>
              <a:rPr dirty="0">
                <a:solidFill>
                  <a:srgbClr val="FFFFFF"/>
                </a:solidFill>
              </a:rPr>
            </a:br>
            <a:r>
              <a:rPr dirty="0">
                <a:solidFill>
                  <a:srgbClr val="FFFFFF"/>
                </a:solidFill>
              </a:rPr>
              <a:t>Pusan, </a:t>
            </a:r>
            <a:r>
              <a:rPr lang="en-US" sz="1300" b="1" dirty="0">
                <a:solidFill>
                  <a:srgbClr val="FF0000"/>
                </a:solidFill>
                <a:latin typeface="Arial"/>
                <a:cs typeface="Arial"/>
              </a:rPr>
              <a:t>HUJI</a:t>
            </a:r>
            <a:r>
              <a:rPr lang="en-US" dirty="0">
                <a:solidFill>
                  <a:srgbClr val="FFFFFF"/>
                </a:solidFill>
              </a:rPr>
              <a:t>, </a:t>
            </a:r>
            <a:r>
              <a:rPr lang="en-US" sz="1300" b="1" dirty="0">
                <a:solidFill>
                  <a:srgbClr val="FF0000"/>
                </a:solidFill>
                <a:latin typeface="Arial"/>
                <a:cs typeface="Arial"/>
              </a:rPr>
              <a:t>TAU</a:t>
            </a:r>
            <a:r>
              <a:rPr lang="en-US" dirty="0">
                <a:solidFill>
                  <a:srgbClr val="FFFFFF"/>
                </a:solidFill>
              </a:rPr>
              <a:t>, </a:t>
            </a:r>
            <a:r>
              <a:rPr dirty="0">
                <a:solidFill>
                  <a:srgbClr val="FFFFFF"/>
                </a:solidFill>
              </a:rPr>
              <a:t>Sydney University of Technology, University of Sydney, Hobart, Auckland, Toronto, Montreal, Durango, </a:t>
            </a:r>
            <a:r>
              <a:rPr dirty="0" err="1">
                <a:solidFill>
                  <a:srgbClr val="FFFFFF"/>
                </a:solidFill>
              </a:rPr>
              <a:t>MontereyTech</a:t>
            </a:r>
            <a:r>
              <a:rPr dirty="0">
                <a:solidFill>
                  <a:srgbClr val="FFFFFF"/>
                </a:solidFill>
              </a:rPr>
              <a:t>, Cuernavaca, UNAM</a:t>
            </a:r>
            <a:r>
              <a:rPr lang="en-US" dirty="0">
                <a:solidFill>
                  <a:srgbClr val="FFFFFF"/>
                </a:solidFill>
              </a:rPr>
              <a:t>, </a:t>
            </a:r>
            <a:r>
              <a:rPr lang="en-US" sz="1300" b="1" dirty="0">
                <a:solidFill>
                  <a:srgbClr val="FF0000"/>
                </a:solidFill>
                <a:latin typeface="Arial"/>
                <a:cs typeface="Arial"/>
              </a:rPr>
              <a:t>Belgrade</a:t>
            </a:r>
            <a:r>
              <a:rPr lang="en-US" sz="1300" b="1" dirty="0">
                <a:solidFill>
                  <a:schemeClr val="bg1"/>
                </a:solidFill>
                <a:latin typeface="Arial"/>
                <a:cs typeface="Arial"/>
              </a:rPr>
              <a:t>,</a:t>
            </a:r>
            <a:r>
              <a:rPr lang="en-US" sz="1300" b="1" dirty="0">
                <a:solidFill>
                  <a:srgbClr val="FF0000"/>
                </a:solidFill>
                <a:latin typeface="Arial"/>
                <a:cs typeface="Arial"/>
              </a:rPr>
              <a:t> Kragujevac</a:t>
            </a:r>
            <a:r>
              <a:rPr lang="en-US" dirty="0">
                <a:solidFill>
                  <a:srgbClr val="FFFFFF"/>
                </a:solidFill>
              </a:rPr>
              <a:t>, </a:t>
            </a:r>
            <a:r>
              <a:rPr lang="en-US" sz="1300" b="1" dirty="0">
                <a:solidFill>
                  <a:srgbClr val="FF0000"/>
                </a:solidFill>
                <a:latin typeface="Arial"/>
                <a:cs typeface="Arial"/>
              </a:rPr>
              <a:t>Novi Sad</a:t>
            </a:r>
            <a:r>
              <a:rPr lang="en-US" dirty="0">
                <a:solidFill>
                  <a:srgbClr val="FFFFFF"/>
                </a:solidFill>
              </a:rPr>
              <a:t> ,</a:t>
            </a:r>
            <a:r>
              <a:rPr lang="en-US" sz="1300" b="1" dirty="0">
                <a:solidFill>
                  <a:srgbClr val="FF0000"/>
                </a:solidFill>
                <a:latin typeface="Arial"/>
                <a:cs typeface="Arial"/>
              </a:rPr>
              <a:t> Novi </a:t>
            </a:r>
            <a:r>
              <a:rPr lang="en-US" sz="1300" b="1" dirty="0" err="1">
                <a:solidFill>
                  <a:srgbClr val="FF0000"/>
                </a:solidFill>
                <a:latin typeface="Arial"/>
                <a:cs typeface="Arial"/>
              </a:rPr>
              <a:t>Pazar</a:t>
            </a:r>
            <a:r>
              <a:rPr lang="en-US" dirty="0">
                <a:solidFill>
                  <a:srgbClr val="FFFFFF"/>
                </a:solidFill>
              </a:rPr>
              <a:t>, </a:t>
            </a:r>
            <a:r>
              <a:rPr dirty="0">
                <a:solidFill>
                  <a:srgbClr val="FFFFFF"/>
                </a:solidFill>
              </a:rPr>
              <a:t>...</a:t>
            </a: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893B6-8B31-CADB-1B5B-10D4FD8968CE}"/>
            </a:ext>
          </a:extLst>
        </p:cNvPr>
        <p:cNvGrpSpPr/>
        <p:nvPr/>
      </p:nvGrpSpPr>
      <p:grpSpPr>
        <a:xfrm>
          <a:off x="0" y="0"/>
          <a:ext cx="0" cy="0"/>
          <a:chOff x="0" y="0"/>
          <a:chExt cx="0" cy="0"/>
        </a:xfrm>
      </p:grpSpPr>
      <p:sp>
        <p:nvSpPr>
          <p:cNvPr id="1028" name="Slide Number Placeholder 5">
            <a:extLst>
              <a:ext uri="{FF2B5EF4-FFF2-40B4-BE49-F238E27FC236}">
                <a16:creationId xmlns:a16="http://schemas.microsoft.com/office/drawing/2014/main" id="{2C1B65A3-83A5-5EC3-B6E2-62DC45727DF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7" name="Slide Number Placeholder 5">
            <a:extLst>
              <a:ext uri="{FF2B5EF4-FFF2-40B4-BE49-F238E27FC236}">
                <a16:creationId xmlns:a16="http://schemas.microsoft.com/office/drawing/2014/main" id="{122AC1CC-978D-13DC-03B7-4E8B6CD54038}"/>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61</a:t>
            </a:fld>
            <a:endParaRPr lang="sr-Latn-RS"/>
          </a:p>
        </p:txBody>
      </p:sp>
      <p:sp>
        <p:nvSpPr>
          <p:cNvPr id="3" name="Title 2">
            <a:extLst>
              <a:ext uri="{FF2B5EF4-FFF2-40B4-BE49-F238E27FC236}">
                <a16:creationId xmlns:a16="http://schemas.microsoft.com/office/drawing/2014/main" id="{7D2E88E9-0EA2-1105-C6DC-F241175682F1}"/>
              </a:ext>
            </a:extLst>
          </p:cNvPr>
          <p:cNvSpPr>
            <a:spLocks noGrp="1"/>
          </p:cNvSpPr>
          <p:nvPr>
            <p:ph type="title"/>
          </p:nvPr>
        </p:nvSpPr>
        <p:spPr/>
        <p:txBody>
          <a:bodyPr/>
          <a:lstStyle/>
          <a:p>
            <a:endParaRPr lang="en-US"/>
          </a:p>
        </p:txBody>
      </p:sp>
      <p:pic>
        <p:nvPicPr>
          <p:cNvPr id="11" name="Picture 10">
            <a:extLst>
              <a:ext uri="{FF2B5EF4-FFF2-40B4-BE49-F238E27FC236}">
                <a16:creationId xmlns:a16="http://schemas.microsoft.com/office/drawing/2014/main" id="{4D25CCAC-FF7A-A795-5E25-CFB7D139C269}"/>
              </a:ext>
            </a:extLst>
          </p:cNvPr>
          <p:cNvPicPr>
            <a:picLocks noChangeAspect="1"/>
          </p:cNvPicPr>
          <p:nvPr/>
        </p:nvPicPr>
        <p:blipFill>
          <a:blip r:embed="rId3"/>
          <a:stretch>
            <a:fillRect/>
          </a:stretch>
        </p:blipFill>
        <p:spPr>
          <a:xfrm>
            <a:off x="996411" y="2522315"/>
            <a:ext cx="10199177" cy="1872208"/>
          </a:xfrm>
          <a:prstGeom prst="rect">
            <a:avLst/>
          </a:prstGeom>
        </p:spPr>
      </p:pic>
    </p:spTree>
    <p:extLst>
      <p:ext uri="{BB962C8B-B14F-4D97-AF65-F5344CB8AC3E}">
        <p14:creationId xmlns:p14="http://schemas.microsoft.com/office/powerpoint/2010/main" val="165458831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1D75D-0BC3-5E5E-B682-E71DFF54FD12}"/>
            </a:ext>
          </a:extLst>
        </p:cNvPr>
        <p:cNvGrpSpPr/>
        <p:nvPr/>
      </p:nvGrpSpPr>
      <p:grpSpPr>
        <a:xfrm>
          <a:off x="0" y="0"/>
          <a:ext cx="0" cy="0"/>
          <a:chOff x="0" y="0"/>
          <a:chExt cx="0" cy="0"/>
        </a:xfrm>
      </p:grpSpPr>
      <p:sp>
        <p:nvSpPr>
          <p:cNvPr id="1028" name="Slide Number Placeholder 5">
            <a:extLst>
              <a:ext uri="{FF2B5EF4-FFF2-40B4-BE49-F238E27FC236}">
                <a16:creationId xmlns:a16="http://schemas.microsoft.com/office/drawing/2014/main" id="{DD298A6C-DE3D-BE3F-4264-8DF6806F793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7" name="Slide Number Placeholder 5">
            <a:extLst>
              <a:ext uri="{FF2B5EF4-FFF2-40B4-BE49-F238E27FC236}">
                <a16:creationId xmlns:a16="http://schemas.microsoft.com/office/drawing/2014/main" id="{91E270BA-8329-A5F1-C3B0-C8B83322B3C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62</a:t>
            </a:fld>
            <a:endParaRPr lang="sr-Latn-RS"/>
          </a:p>
        </p:txBody>
      </p:sp>
      <p:sp>
        <p:nvSpPr>
          <p:cNvPr id="3" name="Title 2">
            <a:extLst>
              <a:ext uri="{FF2B5EF4-FFF2-40B4-BE49-F238E27FC236}">
                <a16:creationId xmlns:a16="http://schemas.microsoft.com/office/drawing/2014/main" id="{4997BA2E-EDAE-B68E-FA8C-AC39E211EE96}"/>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46812D44-03D9-985C-0C3A-4B6EE78D9C9F}"/>
              </a:ext>
            </a:extLst>
          </p:cNvPr>
          <p:cNvPicPr>
            <a:picLocks noChangeAspect="1"/>
          </p:cNvPicPr>
          <p:nvPr/>
        </p:nvPicPr>
        <p:blipFill>
          <a:blip r:embed="rId3"/>
          <a:stretch>
            <a:fillRect/>
          </a:stretch>
        </p:blipFill>
        <p:spPr>
          <a:xfrm>
            <a:off x="3431704" y="2060848"/>
            <a:ext cx="4863805" cy="3363528"/>
          </a:xfrm>
          <a:prstGeom prst="rect">
            <a:avLst/>
          </a:prstGeom>
        </p:spPr>
      </p:pic>
      <p:sp>
        <p:nvSpPr>
          <p:cNvPr id="6" name="Quantum Chromodynamics (QCD): models interactions of subatomic particles…">
            <a:extLst>
              <a:ext uri="{FF2B5EF4-FFF2-40B4-BE49-F238E27FC236}">
                <a16:creationId xmlns:a16="http://schemas.microsoft.com/office/drawing/2014/main" id="{9AE49AC7-19EF-4AA4-B79B-3C9430D27746}"/>
              </a:ext>
            </a:extLst>
          </p:cNvPr>
          <p:cNvSpPr txBox="1">
            <a:spLocks/>
          </p:cNvSpPr>
          <p:nvPr/>
        </p:nvSpPr>
        <p:spPr>
          <a:xfrm>
            <a:off x="715961" y="5794536"/>
            <a:ext cx="2924203" cy="9920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190" tIns="78190" rIns="78190" bIns="78190">
            <a:norm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algn="just" hangingPunct="1">
              <a:spcBef>
                <a:spcPts val="300"/>
              </a:spcBef>
              <a:buSzTx/>
              <a:buFont typeface="Arial"/>
              <a:buNone/>
              <a:defRPr sz="1300">
                <a:solidFill>
                  <a:srgbClr val="032043"/>
                </a:solidFill>
              </a:defRPr>
            </a:pPr>
            <a:r>
              <a:rPr lang="en-US" sz="2000" b="1" dirty="0" err="1">
                <a:solidFill>
                  <a:srgbClr val="032043"/>
                </a:solidFill>
              </a:rPr>
              <a:t>Olokotun</a:t>
            </a:r>
            <a:r>
              <a:rPr lang="en-US" sz="2000" b="1" dirty="0">
                <a:solidFill>
                  <a:srgbClr val="032043"/>
                </a:solidFill>
              </a:rPr>
              <a:t> at Stanford</a:t>
            </a:r>
            <a:endParaRPr lang="sr-Latn-RS" sz="2400" b="1" dirty="0">
              <a:solidFill>
                <a:srgbClr val="032043"/>
              </a:solidFill>
              <a:latin typeface="Arial"/>
              <a:ea typeface="Arial"/>
              <a:cs typeface="Arial"/>
              <a:sym typeface="Arial"/>
            </a:endParaRPr>
          </a:p>
        </p:txBody>
      </p:sp>
    </p:spTree>
    <p:extLst>
      <p:ext uri="{BB962C8B-B14F-4D97-AF65-F5344CB8AC3E}">
        <p14:creationId xmlns:p14="http://schemas.microsoft.com/office/powerpoint/2010/main" val="15556886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A9862-E165-B8E4-FCA6-52DEF16B5F1B}"/>
            </a:ext>
          </a:extLst>
        </p:cNvPr>
        <p:cNvGrpSpPr/>
        <p:nvPr/>
      </p:nvGrpSpPr>
      <p:grpSpPr>
        <a:xfrm>
          <a:off x="0" y="0"/>
          <a:ext cx="0" cy="0"/>
          <a:chOff x="0" y="0"/>
          <a:chExt cx="0" cy="0"/>
        </a:xfrm>
      </p:grpSpPr>
      <p:sp>
        <p:nvSpPr>
          <p:cNvPr id="1028" name="Slide Number Placeholder 5">
            <a:extLst>
              <a:ext uri="{FF2B5EF4-FFF2-40B4-BE49-F238E27FC236}">
                <a16:creationId xmlns:a16="http://schemas.microsoft.com/office/drawing/2014/main" id="{FC2ADA76-29D0-FAC6-12F1-D9760906D43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7" name="Slide Number Placeholder 5">
            <a:extLst>
              <a:ext uri="{FF2B5EF4-FFF2-40B4-BE49-F238E27FC236}">
                <a16:creationId xmlns:a16="http://schemas.microsoft.com/office/drawing/2014/main" id="{B34F4EAF-3BB8-2013-345E-308C01473AB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63</a:t>
            </a:fld>
            <a:endParaRPr lang="sr-Latn-RS"/>
          </a:p>
        </p:txBody>
      </p:sp>
      <p:sp>
        <p:nvSpPr>
          <p:cNvPr id="3" name="Title 2">
            <a:extLst>
              <a:ext uri="{FF2B5EF4-FFF2-40B4-BE49-F238E27FC236}">
                <a16:creationId xmlns:a16="http://schemas.microsoft.com/office/drawing/2014/main" id="{3999CA58-35AD-E971-B95A-91976395BBD1}"/>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60B036B3-FA58-CD1F-25F3-5AB75657279C}"/>
              </a:ext>
            </a:extLst>
          </p:cNvPr>
          <p:cNvPicPr>
            <a:picLocks noChangeAspect="1"/>
          </p:cNvPicPr>
          <p:nvPr/>
        </p:nvPicPr>
        <p:blipFill>
          <a:blip r:embed="rId3"/>
          <a:stretch>
            <a:fillRect/>
          </a:stretch>
        </p:blipFill>
        <p:spPr>
          <a:xfrm>
            <a:off x="3017253" y="3933056"/>
            <a:ext cx="6157494" cy="1775614"/>
          </a:xfrm>
          <a:prstGeom prst="rect">
            <a:avLst/>
          </a:prstGeom>
        </p:spPr>
      </p:pic>
      <p:pic>
        <p:nvPicPr>
          <p:cNvPr id="8" name="Picture 7">
            <a:extLst>
              <a:ext uri="{FF2B5EF4-FFF2-40B4-BE49-F238E27FC236}">
                <a16:creationId xmlns:a16="http://schemas.microsoft.com/office/drawing/2014/main" id="{8C1CB75F-0AD2-F10F-2D3F-29B1C43212EC}"/>
              </a:ext>
            </a:extLst>
          </p:cNvPr>
          <p:cNvPicPr>
            <a:picLocks noChangeAspect="1"/>
          </p:cNvPicPr>
          <p:nvPr/>
        </p:nvPicPr>
        <p:blipFill>
          <a:blip r:embed="rId4"/>
          <a:stretch>
            <a:fillRect/>
          </a:stretch>
        </p:blipFill>
        <p:spPr>
          <a:xfrm>
            <a:off x="4547828" y="1898626"/>
            <a:ext cx="3096344" cy="1529059"/>
          </a:xfrm>
          <a:prstGeom prst="rect">
            <a:avLst/>
          </a:prstGeom>
        </p:spPr>
      </p:pic>
      <p:sp>
        <p:nvSpPr>
          <p:cNvPr id="9" name="Quantum Chromodynamics (QCD): models interactions of subatomic particles…">
            <a:extLst>
              <a:ext uri="{FF2B5EF4-FFF2-40B4-BE49-F238E27FC236}">
                <a16:creationId xmlns:a16="http://schemas.microsoft.com/office/drawing/2014/main" id="{4BB3AF85-39E8-48C8-9369-BEDB51F16950}"/>
              </a:ext>
            </a:extLst>
          </p:cNvPr>
          <p:cNvSpPr txBox="1">
            <a:spLocks/>
          </p:cNvSpPr>
          <p:nvPr/>
        </p:nvSpPr>
        <p:spPr>
          <a:xfrm>
            <a:off x="715961" y="5893355"/>
            <a:ext cx="10637839" cy="9920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190" tIns="78190" rIns="78190" bIns="78190">
            <a:norm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algn="just" hangingPunct="1">
              <a:spcBef>
                <a:spcPts val="300"/>
              </a:spcBef>
              <a:buSzTx/>
              <a:buFont typeface="Arial"/>
              <a:buNone/>
              <a:defRPr sz="1300">
                <a:solidFill>
                  <a:srgbClr val="032043"/>
                </a:solidFill>
              </a:defRPr>
            </a:pPr>
            <a:r>
              <a:rPr lang="en-US" sz="2000" b="1" dirty="0">
                <a:solidFill>
                  <a:srgbClr val="032043"/>
                </a:solidFill>
              </a:rPr>
              <a:t>Sunnyvale, USA + Bangalore, India + Toronto, Canada + San Diego, USA + Tokyo, Japan</a:t>
            </a:r>
            <a:endParaRPr lang="sr-Latn-RS" sz="2400" b="1" dirty="0">
              <a:solidFill>
                <a:srgbClr val="032043"/>
              </a:solidFill>
              <a:latin typeface="Arial"/>
              <a:ea typeface="Arial"/>
              <a:cs typeface="Arial"/>
              <a:sym typeface="Arial"/>
            </a:endParaRPr>
          </a:p>
        </p:txBody>
      </p:sp>
    </p:spTree>
    <p:extLst>
      <p:ext uri="{BB962C8B-B14F-4D97-AF65-F5344CB8AC3E}">
        <p14:creationId xmlns:p14="http://schemas.microsoft.com/office/powerpoint/2010/main" val="25198553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C0315-6A67-E017-93EB-8DBE907A52DF}"/>
            </a:ext>
          </a:extLst>
        </p:cNvPr>
        <p:cNvGrpSpPr/>
        <p:nvPr/>
      </p:nvGrpSpPr>
      <p:grpSpPr>
        <a:xfrm>
          <a:off x="0" y="0"/>
          <a:ext cx="0" cy="0"/>
          <a:chOff x="0" y="0"/>
          <a:chExt cx="0" cy="0"/>
        </a:xfrm>
      </p:grpSpPr>
      <p:sp>
        <p:nvSpPr>
          <p:cNvPr id="1028" name="Slide Number Placeholder 5">
            <a:extLst>
              <a:ext uri="{FF2B5EF4-FFF2-40B4-BE49-F238E27FC236}">
                <a16:creationId xmlns:a16="http://schemas.microsoft.com/office/drawing/2014/main" id="{4D81059F-0AAB-B059-7CE3-658BE76ECE6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7" name="Slide Number Placeholder 5">
            <a:extLst>
              <a:ext uri="{FF2B5EF4-FFF2-40B4-BE49-F238E27FC236}">
                <a16:creationId xmlns:a16="http://schemas.microsoft.com/office/drawing/2014/main" id="{894C5FF2-82DE-E5C5-A4E0-260AF7CBC5B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64</a:t>
            </a:fld>
            <a:endParaRPr lang="sr-Latn-RS"/>
          </a:p>
        </p:txBody>
      </p:sp>
      <p:pic>
        <p:nvPicPr>
          <p:cNvPr id="9" name="Picture 8">
            <a:extLst>
              <a:ext uri="{FF2B5EF4-FFF2-40B4-BE49-F238E27FC236}">
                <a16:creationId xmlns:a16="http://schemas.microsoft.com/office/drawing/2014/main" id="{7ABD6F74-2482-9A86-BBF6-D3A89FCA158C}"/>
              </a:ext>
            </a:extLst>
          </p:cNvPr>
          <p:cNvPicPr>
            <a:picLocks noChangeAspect="1"/>
          </p:cNvPicPr>
          <p:nvPr/>
        </p:nvPicPr>
        <p:blipFill>
          <a:blip r:embed="rId3"/>
          <a:srcRect t="268" b="1"/>
          <a:stretch>
            <a:fillRect/>
          </a:stretch>
        </p:blipFill>
        <p:spPr>
          <a:xfrm>
            <a:off x="1703512" y="0"/>
            <a:ext cx="7826418" cy="4043319"/>
          </a:xfrm>
          <a:prstGeom prst="rect">
            <a:avLst/>
          </a:prstGeom>
        </p:spPr>
      </p:pic>
      <p:pic>
        <p:nvPicPr>
          <p:cNvPr id="11" name="Picture 10">
            <a:extLst>
              <a:ext uri="{FF2B5EF4-FFF2-40B4-BE49-F238E27FC236}">
                <a16:creationId xmlns:a16="http://schemas.microsoft.com/office/drawing/2014/main" id="{D6F186DB-49DB-A705-5481-3052DD040DC2}"/>
              </a:ext>
            </a:extLst>
          </p:cNvPr>
          <p:cNvPicPr>
            <a:picLocks noChangeAspect="1"/>
          </p:cNvPicPr>
          <p:nvPr/>
        </p:nvPicPr>
        <p:blipFill>
          <a:blip r:embed="rId4"/>
          <a:stretch>
            <a:fillRect/>
          </a:stretch>
        </p:blipFill>
        <p:spPr>
          <a:xfrm>
            <a:off x="1703512" y="4041399"/>
            <a:ext cx="5461806" cy="2876955"/>
          </a:xfrm>
          <a:prstGeom prst="rect">
            <a:avLst/>
          </a:prstGeom>
        </p:spPr>
      </p:pic>
      <p:pic>
        <p:nvPicPr>
          <p:cNvPr id="13" name="Picture 12">
            <a:extLst>
              <a:ext uri="{FF2B5EF4-FFF2-40B4-BE49-F238E27FC236}">
                <a16:creationId xmlns:a16="http://schemas.microsoft.com/office/drawing/2014/main" id="{B5939E06-96AA-336F-5E86-8FF2E63A87ED}"/>
              </a:ext>
            </a:extLst>
          </p:cNvPr>
          <p:cNvPicPr>
            <a:picLocks noChangeAspect="1"/>
          </p:cNvPicPr>
          <p:nvPr/>
        </p:nvPicPr>
        <p:blipFill>
          <a:blip r:embed="rId5"/>
          <a:stretch>
            <a:fillRect/>
          </a:stretch>
        </p:blipFill>
        <p:spPr>
          <a:xfrm>
            <a:off x="7576106" y="4041399"/>
            <a:ext cx="1953824" cy="944706"/>
          </a:xfrm>
          <a:prstGeom prst="rect">
            <a:avLst/>
          </a:prstGeom>
        </p:spPr>
      </p:pic>
      <p:sp>
        <p:nvSpPr>
          <p:cNvPr id="8" name="Quantum Chromodynamics (QCD): models interactions of subatomic particles…">
            <a:extLst>
              <a:ext uri="{FF2B5EF4-FFF2-40B4-BE49-F238E27FC236}">
                <a16:creationId xmlns:a16="http://schemas.microsoft.com/office/drawing/2014/main" id="{83C92E04-4C0B-4B3B-830B-CA0D4459176D}"/>
              </a:ext>
            </a:extLst>
          </p:cNvPr>
          <p:cNvSpPr txBox="1">
            <a:spLocks/>
          </p:cNvSpPr>
          <p:nvPr/>
        </p:nvSpPr>
        <p:spPr>
          <a:xfrm>
            <a:off x="7392144" y="5555143"/>
            <a:ext cx="2924203" cy="9920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190" tIns="78190" rIns="78190" bIns="78190">
            <a:norm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algn="just" hangingPunct="1">
              <a:spcBef>
                <a:spcPts val="300"/>
              </a:spcBef>
              <a:buSzTx/>
              <a:buFont typeface="Arial"/>
              <a:buNone/>
              <a:defRPr sz="1300">
                <a:solidFill>
                  <a:srgbClr val="032043"/>
                </a:solidFill>
              </a:defRPr>
            </a:pPr>
            <a:r>
              <a:rPr lang="en-US" sz="2000" b="1" dirty="0">
                <a:solidFill>
                  <a:srgbClr val="032043"/>
                </a:solidFill>
              </a:rPr>
              <a:t>Cupertino, California</a:t>
            </a:r>
            <a:endParaRPr lang="sr-Latn-RS" sz="2400" b="1" dirty="0">
              <a:solidFill>
                <a:srgbClr val="032043"/>
              </a:solidFill>
              <a:latin typeface="Arial"/>
              <a:ea typeface="Arial"/>
              <a:cs typeface="Arial"/>
              <a:sym typeface="Arial"/>
            </a:endParaRPr>
          </a:p>
        </p:txBody>
      </p:sp>
    </p:spTree>
    <p:extLst>
      <p:ext uri="{BB962C8B-B14F-4D97-AF65-F5344CB8AC3E}">
        <p14:creationId xmlns:p14="http://schemas.microsoft.com/office/powerpoint/2010/main" val="401347866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F6A30-94DF-14E6-698A-ED8F566EB94B}"/>
            </a:ext>
          </a:extLst>
        </p:cNvPr>
        <p:cNvGrpSpPr/>
        <p:nvPr/>
      </p:nvGrpSpPr>
      <p:grpSpPr>
        <a:xfrm>
          <a:off x="0" y="0"/>
          <a:ext cx="0" cy="0"/>
          <a:chOff x="0" y="0"/>
          <a:chExt cx="0" cy="0"/>
        </a:xfrm>
      </p:grpSpPr>
      <p:sp>
        <p:nvSpPr>
          <p:cNvPr id="1028" name="Slide Number Placeholder 5">
            <a:extLst>
              <a:ext uri="{FF2B5EF4-FFF2-40B4-BE49-F238E27FC236}">
                <a16:creationId xmlns:a16="http://schemas.microsoft.com/office/drawing/2014/main" id="{94A88B44-A7CA-412A-DDD7-1CF429F11BB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7" name="Slide Number Placeholder 5">
            <a:extLst>
              <a:ext uri="{FF2B5EF4-FFF2-40B4-BE49-F238E27FC236}">
                <a16:creationId xmlns:a16="http://schemas.microsoft.com/office/drawing/2014/main" id="{2EA5D2B1-ED50-E0CB-4688-2346B3B950F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65</a:t>
            </a:fld>
            <a:endParaRPr lang="sr-Latn-RS"/>
          </a:p>
        </p:txBody>
      </p:sp>
      <p:sp>
        <p:nvSpPr>
          <p:cNvPr id="3" name="Title 2">
            <a:extLst>
              <a:ext uri="{FF2B5EF4-FFF2-40B4-BE49-F238E27FC236}">
                <a16:creationId xmlns:a16="http://schemas.microsoft.com/office/drawing/2014/main" id="{C7984550-072D-F660-03FF-C8FAACAF3399}"/>
              </a:ext>
            </a:extLst>
          </p:cNvPr>
          <p:cNvSpPr>
            <a:spLocks noGrp="1"/>
          </p:cNvSpPr>
          <p:nvPr>
            <p:ph type="title"/>
          </p:nvPr>
        </p:nvSpPr>
        <p:spPr/>
        <p:txBody>
          <a:bodyPr/>
          <a:lstStyle/>
          <a:p>
            <a:endParaRPr lang="en-US"/>
          </a:p>
        </p:txBody>
      </p:sp>
      <p:pic>
        <p:nvPicPr>
          <p:cNvPr id="4" name="Picture 3" descr="A graph with a number of black text&#10;&#10;AI-generated content may be incorrect.">
            <a:extLst>
              <a:ext uri="{FF2B5EF4-FFF2-40B4-BE49-F238E27FC236}">
                <a16:creationId xmlns:a16="http://schemas.microsoft.com/office/drawing/2014/main" id="{718787AA-EC7F-AEE4-3177-B97A32348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3592" y="240846"/>
            <a:ext cx="5544616" cy="6376308"/>
          </a:xfrm>
          <a:prstGeom prst="rect">
            <a:avLst/>
          </a:prstGeom>
        </p:spPr>
      </p:pic>
      <p:sp>
        <p:nvSpPr>
          <p:cNvPr id="2" name="Oval 1">
            <a:extLst>
              <a:ext uri="{FF2B5EF4-FFF2-40B4-BE49-F238E27FC236}">
                <a16:creationId xmlns:a16="http://schemas.microsoft.com/office/drawing/2014/main" id="{D8B0C29F-7AD4-4297-BAC7-F84A40C46367}"/>
              </a:ext>
            </a:extLst>
          </p:cNvPr>
          <p:cNvSpPr/>
          <p:nvPr/>
        </p:nvSpPr>
        <p:spPr>
          <a:xfrm>
            <a:off x="5465858" y="3077925"/>
            <a:ext cx="288032" cy="279068"/>
          </a:xfrm>
          <a:prstGeom prst="ellipse">
            <a:avLst/>
          </a:prstGeom>
          <a:solidFill>
            <a:srgbClr val="FFFFFF"/>
          </a:solidFill>
          <a:ln w="254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sr-Latn-RS" sz="1800" b="0" i="0" u="none" strike="noStrike" cap="none" spc="0" normalizeH="0" baseline="0">
              <a:ln>
                <a:noFill/>
              </a:ln>
              <a:solidFill>
                <a:srgbClr val="000000"/>
              </a:solidFill>
              <a:effectLst/>
              <a:uFillTx/>
              <a:latin typeface="+mn-lt"/>
              <a:ea typeface="+mn-ea"/>
              <a:cs typeface="+mn-cs"/>
              <a:sym typeface="Calibri"/>
            </a:endParaRPr>
          </a:p>
        </p:txBody>
      </p:sp>
      <p:cxnSp>
        <p:nvCxnSpPr>
          <p:cNvPr id="6" name="Straight Connector 5">
            <a:extLst>
              <a:ext uri="{FF2B5EF4-FFF2-40B4-BE49-F238E27FC236}">
                <a16:creationId xmlns:a16="http://schemas.microsoft.com/office/drawing/2014/main" id="{433F056C-45A2-4193-B8BD-5A35CB6A77AC}"/>
              </a:ext>
            </a:extLst>
          </p:cNvPr>
          <p:cNvCxnSpPr/>
          <p:nvPr/>
        </p:nvCxnSpPr>
        <p:spPr>
          <a:xfrm>
            <a:off x="3431704" y="3212976"/>
            <a:ext cx="2160240"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50412099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6" y="214313"/>
            <a:ext cx="9841607" cy="1462088"/>
          </a:xfrm>
        </p:spPr>
        <p:txBody>
          <a:bodyPr>
            <a:noAutofit/>
          </a:bodyPr>
          <a:lstStyle/>
          <a:p>
            <a:r>
              <a:rPr lang="en-US" sz="6000" b="1" dirty="0"/>
              <a:t>Quantum Computing</a:t>
            </a:r>
          </a:p>
        </p:txBody>
      </p:sp>
      <p:sp>
        <p:nvSpPr>
          <p:cNvPr id="3" name="Text Placeholder 2"/>
          <p:cNvSpPr>
            <a:spLocks noGrp="1"/>
          </p:cNvSpPr>
          <p:nvPr>
            <p:ph type="body" sz="half" idx="1"/>
          </p:nvPr>
        </p:nvSpPr>
        <p:spPr>
          <a:xfrm>
            <a:off x="1182687" y="2017713"/>
            <a:ext cx="10601945" cy="4114801"/>
          </a:xfrm>
        </p:spPr>
        <p:txBody>
          <a:bodyPr>
            <a:normAutofit/>
          </a:bodyPr>
          <a:lstStyle/>
          <a:p>
            <a:r>
              <a:rPr lang="en-US" dirty="0"/>
              <a:t>A quantum computer </a:t>
            </a:r>
            <a:r>
              <a:rPr lang="en-US" b="1" dirty="0"/>
              <a:t>uses </a:t>
            </a:r>
            <a:r>
              <a:rPr lang="en-US" b="1" dirty="0" err="1"/>
              <a:t>qubits</a:t>
            </a:r>
            <a:r>
              <a:rPr lang="en-US" b="1" dirty="0"/>
              <a:t> </a:t>
            </a:r>
            <a:br>
              <a:rPr lang="en-US" b="1" dirty="0"/>
            </a:br>
            <a:r>
              <a:rPr lang="en-US" b="1" dirty="0"/>
              <a:t>to run multidimensional quantum algorithms</a:t>
            </a:r>
            <a:r>
              <a:rPr lang="en-US" dirty="0"/>
              <a:t>.</a:t>
            </a:r>
          </a:p>
          <a:p>
            <a:r>
              <a:rPr lang="en-US" dirty="0"/>
              <a:t>Their processing power increases exponentially </a:t>
            </a:r>
            <a:br>
              <a:rPr lang="en-US" dirty="0"/>
            </a:br>
            <a:r>
              <a:rPr lang="en-US" dirty="0"/>
              <a:t>as </a:t>
            </a:r>
            <a:r>
              <a:rPr lang="en-US" dirty="0" err="1"/>
              <a:t>qubits</a:t>
            </a:r>
            <a:r>
              <a:rPr lang="en-US" dirty="0"/>
              <a:t> are added. </a:t>
            </a:r>
          </a:p>
          <a:p>
            <a:r>
              <a:rPr lang="en-US" dirty="0"/>
              <a:t>A classical processor uses bits </a:t>
            </a:r>
            <a:br>
              <a:rPr lang="en-US" dirty="0"/>
            </a:br>
            <a:r>
              <a:rPr lang="en-US" dirty="0"/>
              <a:t>to operate various programs. </a:t>
            </a:r>
          </a:p>
          <a:p>
            <a:r>
              <a:rPr lang="en-US" dirty="0"/>
              <a:t>Their power increases linearly as more bits are added.</a:t>
            </a:r>
          </a:p>
        </p:txBody>
      </p:sp>
      <p:sp>
        <p:nvSpPr>
          <p:cNvPr id="5" name="Slide Number Placeholder 5">
            <a:extLst>
              <a:ext uri="{FF2B5EF4-FFF2-40B4-BE49-F238E27FC236}">
                <a16:creationId xmlns:a16="http://schemas.microsoft.com/office/drawing/2014/main" id="{44B19AE0-A96C-45A5-9EC0-769AC2868AA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66</a:t>
            </a:fld>
            <a:endParaRPr lang="sr-Latn-RS"/>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Potentials:</a:t>
            </a:r>
          </a:p>
        </p:txBody>
      </p:sp>
      <p:sp>
        <p:nvSpPr>
          <p:cNvPr id="3" name="Text Placeholder 2"/>
          <p:cNvSpPr>
            <a:spLocks noGrp="1"/>
          </p:cNvSpPr>
          <p:nvPr>
            <p:ph type="body" sz="half" idx="1"/>
          </p:nvPr>
        </p:nvSpPr>
        <p:spPr>
          <a:xfrm>
            <a:off x="1182687" y="2017713"/>
            <a:ext cx="10529937" cy="4114801"/>
          </a:xfrm>
        </p:spPr>
        <p:txBody>
          <a:bodyPr>
            <a:normAutofit/>
          </a:bodyPr>
          <a:lstStyle/>
          <a:p>
            <a:r>
              <a:rPr lang="en-US" dirty="0"/>
              <a:t>Quantum computing is </a:t>
            </a:r>
            <a:r>
              <a:rPr lang="en-US" b="1" dirty="0"/>
              <a:t>158 million times faster </a:t>
            </a:r>
            <a:br>
              <a:rPr lang="en-US" b="1" dirty="0"/>
            </a:br>
            <a:r>
              <a:rPr lang="en-US" b="1" dirty="0"/>
              <a:t>than the most sophisticated supercomputer </a:t>
            </a:r>
            <a:br>
              <a:rPr lang="en-US" b="1" dirty="0"/>
            </a:br>
            <a:r>
              <a:rPr lang="en-US" b="1" dirty="0"/>
              <a:t>we have in the world today</a:t>
            </a:r>
            <a:r>
              <a:rPr lang="en-US" dirty="0"/>
              <a:t>. </a:t>
            </a:r>
          </a:p>
          <a:p>
            <a:r>
              <a:rPr lang="en-US" dirty="0"/>
              <a:t>It is a device that could do in four minutes </a:t>
            </a:r>
            <a:br>
              <a:rPr lang="en-US" dirty="0"/>
            </a:br>
            <a:r>
              <a:rPr lang="en-US" dirty="0"/>
              <a:t>what it would take a traditional supercomputer </a:t>
            </a:r>
            <a:br>
              <a:rPr lang="en-US" dirty="0"/>
            </a:br>
            <a:r>
              <a:rPr lang="en-US" dirty="0"/>
              <a:t>10,000 years to accomplish.</a:t>
            </a:r>
          </a:p>
          <a:p>
            <a:endParaRPr lang="en-US" dirty="0"/>
          </a:p>
        </p:txBody>
      </p:sp>
      <p:sp>
        <p:nvSpPr>
          <p:cNvPr id="5" name="Slide Number Placeholder 5">
            <a:extLst>
              <a:ext uri="{FF2B5EF4-FFF2-40B4-BE49-F238E27FC236}">
                <a16:creationId xmlns:a16="http://schemas.microsoft.com/office/drawing/2014/main" id="{24E0B229-AA8A-4B74-923E-9B1540A77636}"/>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67</a:t>
            </a:fld>
            <a:endParaRPr lang="sr-Latn-RS"/>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a:t>
            </a:r>
          </a:p>
        </p:txBody>
      </p:sp>
      <p:pic>
        <p:nvPicPr>
          <p:cNvPr id="4" name="Picture 3" descr="Rezultat slika"/>
          <p:cNvPicPr/>
          <p:nvPr/>
        </p:nvPicPr>
        <p:blipFill>
          <a:blip r:embed="rId2" cstate="print"/>
          <a:srcRect/>
          <a:stretch>
            <a:fillRect/>
          </a:stretch>
        </p:blipFill>
        <p:spPr bwMode="auto">
          <a:xfrm>
            <a:off x="2639616" y="1844824"/>
            <a:ext cx="5760640" cy="4248471"/>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2BE403F0-E3EA-4168-992E-B98B2B76285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68</a:t>
            </a:fld>
            <a:endParaRPr lang="sr-Latn-RS"/>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449" y="332656"/>
            <a:ext cx="9001000" cy="1462088"/>
          </a:xfrm>
        </p:spPr>
        <p:txBody>
          <a:bodyPr>
            <a:normAutofit/>
          </a:bodyPr>
          <a:lstStyle/>
          <a:p>
            <a:r>
              <a:rPr lang="en-US" dirty="0"/>
              <a:t>The First Eight Companies </a:t>
            </a:r>
            <a:br>
              <a:rPr lang="en-US" dirty="0"/>
            </a:br>
            <a:r>
              <a:rPr lang="en-US" dirty="0"/>
              <a:t>in Quantum Computing:</a:t>
            </a:r>
          </a:p>
        </p:txBody>
      </p:sp>
      <p:sp>
        <p:nvSpPr>
          <p:cNvPr id="3" name="Text Placeholder 2"/>
          <p:cNvSpPr>
            <a:spLocks noGrp="1"/>
          </p:cNvSpPr>
          <p:nvPr>
            <p:ph type="body" sz="half" idx="1"/>
          </p:nvPr>
        </p:nvSpPr>
        <p:spPr>
          <a:xfrm>
            <a:off x="1182687" y="2017713"/>
            <a:ext cx="9665841" cy="4114801"/>
          </a:xfrm>
        </p:spPr>
        <p:txBody>
          <a:bodyPr>
            <a:normAutofit fontScale="92500" lnSpcReduction="10000"/>
          </a:bodyPr>
          <a:lstStyle/>
          <a:p>
            <a:pPr lvl="0"/>
            <a:r>
              <a:rPr lang="en-US" dirty="0"/>
              <a:t>Atom Computing</a:t>
            </a:r>
          </a:p>
          <a:p>
            <a:pPr lvl="0"/>
            <a:r>
              <a:rPr lang="en-US" dirty="0" err="1"/>
              <a:t>Xanadu</a:t>
            </a:r>
            <a:endParaRPr lang="en-US" dirty="0"/>
          </a:p>
          <a:p>
            <a:pPr lvl="0"/>
            <a:r>
              <a:rPr lang="en-US" dirty="0"/>
              <a:t>IBM</a:t>
            </a:r>
          </a:p>
          <a:p>
            <a:pPr lvl="0"/>
            <a:r>
              <a:rPr lang="en-US" dirty="0" err="1"/>
              <a:t>ColdQuanta</a:t>
            </a:r>
            <a:endParaRPr lang="en-US" dirty="0"/>
          </a:p>
          <a:p>
            <a:pPr lvl="0"/>
            <a:r>
              <a:rPr lang="en-US" dirty="0"/>
              <a:t>Zapata Computing</a:t>
            </a:r>
          </a:p>
          <a:p>
            <a:pPr lvl="0"/>
            <a:r>
              <a:rPr lang="en-US" dirty="0"/>
              <a:t>Azure Quantum</a:t>
            </a:r>
          </a:p>
          <a:p>
            <a:pPr lvl="0"/>
            <a:r>
              <a:rPr lang="en-US" dirty="0"/>
              <a:t>D-Wave</a:t>
            </a:r>
          </a:p>
          <a:p>
            <a:pPr lvl="0"/>
            <a:r>
              <a:rPr lang="en-US" dirty="0" err="1"/>
              <a:t>Strangeworks</a:t>
            </a:r>
            <a:endParaRPr lang="en-US" dirty="0"/>
          </a:p>
          <a:p>
            <a:endParaRPr lang="en-US" dirty="0"/>
          </a:p>
        </p:txBody>
      </p:sp>
      <p:sp>
        <p:nvSpPr>
          <p:cNvPr id="5" name="Slide Number Placeholder 5">
            <a:extLst>
              <a:ext uri="{FF2B5EF4-FFF2-40B4-BE49-F238E27FC236}">
                <a16:creationId xmlns:a16="http://schemas.microsoft.com/office/drawing/2014/main" id="{3084A767-3212-4C61-922B-A4167A09F35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69</a:t>
            </a:fld>
            <a:endParaRPr lang="sr-Latn-RS"/>
          </a:p>
        </p:txBody>
      </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Beginnings:</a:t>
            </a:r>
          </a:p>
        </p:txBody>
      </p:sp>
      <p:pic>
        <p:nvPicPr>
          <p:cNvPr id="4" name="Picture 3" descr="https://www.economist.com/img/b/1424/801/90/sites/default/files/20200926_LCP001.jpg"/>
          <p:cNvPicPr/>
          <p:nvPr/>
        </p:nvPicPr>
        <p:blipFill>
          <a:blip r:embed="rId2" cstate="print"/>
          <a:srcRect/>
          <a:stretch>
            <a:fillRect/>
          </a:stretch>
        </p:blipFill>
        <p:spPr bwMode="auto">
          <a:xfrm>
            <a:off x="1775520" y="1844824"/>
            <a:ext cx="7128792" cy="4350587"/>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5B8E90DD-C09B-4AFA-99D7-86C5D4638776}"/>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70</a:t>
            </a:fld>
            <a:endParaRPr lang="sr-Latn-RS"/>
          </a:p>
        </p:txBody>
      </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6" y="214313"/>
            <a:ext cx="11041064" cy="1462088"/>
          </a:xfrm>
        </p:spPr>
        <p:txBody>
          <a:bodyPr>
            <a:normAutofit/>
          </a:bodyPr>
          <a:lstStyle/>
          <a:p>
            <a:r>
              <a:rPr lang="en-US" sz="4200" dirty="0"/>
              <a:t>Maybe the Best Quantum Computing Stocks:</a:t>
            </a:r>
          </a:p>
        </p:txBody>
      </p:sp>
      <p:sp>
        <p:nvSpPr>
          <p:cNvPr id="3" name="Text Placeholder 2"/>
          <p:cNvSpPr>
            <a:spLocks noGrp="1"/>
          </p:cNvSpPr>
          <p:nvPr>
            <p:ph type="body" sz="half" idx="1"/>
          </p:nvPr>
        </p:nvSpPr>
        <p:spPr>
          <a:xfrm>
            <a:off x="1182687" y="2017713"/>
            <a:ext cx="10025881" cy="4114801"/>
          </a:xfrm>
        </p:spPr>
        <p:txBody>
          <a:bodyPr/>
          <a:lstStyle/>
          <a:p>
            <a:pPr lvl="0"/>
            <a:r>
              <a:rPr lang="en-US" dirty="0"/>
              <a:t>IBM (NYSE: IBM)</a:t>
            </a:r>
          </a:p>
          <a:p>
            <a:pPr lvl="0"/>
            <a:r>
              <a:rPr lang="en-US" dirty="0"/>
              <a:t>Alphabet (</a:t>
            </a:r>
            <a:r>
              <a:rPr lang="en-US" dirty="0" err="1"/>
              <a:t>Nasdaq</a:t>
            </a:r>
            <a:r>
              <a:rPr lang="en-US" dirty="0"/>
              <a:t>: GOOG, </a:t>
            </a:r>
            <a:r>
              <a:rPr lang="en-US" dirty="0" err="1"/>
              <a:t>Nasdaq</a:t>
            </a:r>
            <a:r>
              <a:rPr lang="en-US" dirty="0"/>
              <a:t>: GOOGL)</a:t>
            </a:r>
          </a:p>
          <a:p>
            <a:pPr lvl="0"/>
            <a:r>
              <a:rPr lang="en-US" dirty="0"/>
              <a:t>Intel (</a:t>
            </a:r>
            <a:r>
              <a:rPr lang="en-US" dirty="0" err="1"/>
              <a:t>Nasdaq</a:t>
            </a:r>
            <a:r>
              <a:rPr lang="en-US" dirty="0"/>
              <a:t>: INTC)</a:t>
            </a:r>
          </a:p>
          <a:p>
            <a:pPr lvl="0"/>
            <a:r>
              <a:rPr lang="en-US" dirty="0"/>
              <a:t>Microsoft (</a:t>
            </a:r>
            <a:r>
              <a:rPr lang="en-US" dirty="0" err="1"/>
              <a:t>Nasdaq</a:t>
            </a:r>
            <a:r>
              <a:rPr lang="en-US" dirty="0"/>
              <a:t>: MSFT)</a:t>
            </a:r>
          </a:p>
          <a:p>
            <a:pPr lvl="0"/>
            <a:r>
              <a:rPr lang="en-US" dirty="0"/>
              <a:t>Amazon (</a:t>
            </a:r>
            <a:r>
              <a:rPr lang="en-US" dirty="0" err="1"/>
              <a:t>Nasdaq</a:t>
            </a:r>
            <a:r>
              <a:rPr lang="en-US" dirty="0"/>
              <a:t>: AMZN)</a:t>
            </a:r>
          </a:p>
          <a:p>
            <a:pPr lvl="0"/>
            <a:r>
              <a:rPr lang="en-US" dirty="0"/>
              <a:t>Quantum Computing (OTC: QUBT)</a:t>
            </a:r>
          </a:p>
          <a:p>
            <a:endParaRPr lang="en-US" dirty="0"/>
          </a:p>
        </p:txBody>
      </p:sp>
      <p:sp>
        <p:nvSpPr>
          <p:cNvPr id="5" name="Slide Number Placeholder 5">
            <a:extLst>
              <a:ext uri="{FF2B5EF4-FFF2-40B4-BE49-F238E27FC236}">
                <a16:creationId xmlns:a16="http://schemas.microsoft.com/office/drawing/2014/main" id="{357B3F05-918B-4CD2-83B2-75BBB18AAD2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71</a:t>
            </a:fld>
            <a:endParaRPr lang="sr-Latn-RS"/>
          </a:p>
        </p:txBody>
      </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6D1DD-4AA7-41A2-B4F4-F2990B42F90A}"/>
              </a:ext>
            </a:extLst>
          </p:cNvPr>
          <p:cNvSpPr>
            <a:spLocks noGrp="1"/>
          </p:cNvSpPr>
          <p:nvPr>
            <p:ph type="title"/>
          </p:nvPr>
        </p:nvSpPr>
        <p:spPr>
          <a:xfrm>
            <a:off x="1150936" y="214313"/>
            <a:ext cx="10489679" cy="1462088"/>
          </a:xfrm>
        </p:spPr>
        <p:txBody>
          <a:bodyPr>
            <a:normAutofit fontScale="90000"/>
          </a:bodyPr>
          <a:lstStyle/>
          <a:p>
            <a:r>
              <a:rPr lang="en-US" dirty="0"/>
              <a:t>State of the Art: </a:t>
            </a:r>
            <a:br>
              <a:rPr lang="en-US" dirty="0"/>
            </a:br>
            <a:r>
              <a:rPr lang="en-US" dirty="0"/>
              <a:t>100 </a:t>
            </a:r>
            <a:r>
              <a:rPr lang="en-US" dirty="0" err="1"/>
              <a:t>miliKelvins</a:t>
            </a:r>
            <a:r>
              <a:rPr lang="en-US" dirty="0"/>
              <a:t> (Alum) vs 4 Kelvins (Diamond) </a:t>
            </a:r>
            <a:endParaRPr lang="sr-Latn-RS" dirty="0"/>
          </a:p>
        </p:txBody>
      </p:sp>
      <p:sp>
        <p:nvSpPr>
          <p:cNvPr id="4" name="Text Placeholder 2">
            <a:extLst>
              <a:ext uri="{FF2B5EF4-FFF2-40B4-BE49-F238E27FC236}">
                <a16:creationId xmlns:a16="http://schemas.microsoft.com/office/drawing/2014/main" id="{E183A154-6DB5-4946-9428-C9F1028668D9}"/>
              </a:ext>
            </a:extLst>
          </p:cNvPr>
          <p:cNvSpPr>
            <a:spLocks noGrp="1"/>
          </p:cNvSpPr>
          <p:nvPr>
            <p:ph type="body" sz="half" idx="1"/>
          </p:nvPr>
        </p:nvSpPr>
        <p:spPr>
          <a:xfrm>
            <a:off x="1182687" y="2017713"/>
            <a:ext cx="10025881" cy="4114801"/>
          </a:xfrm>
        </p:spPr>
        <p:txBody>
          <a:bodyPr>
            <a:normAutofit fontScale="92500" lnSpcReduction="10000"/>
          </a:bodyPr>
          <a:lstStyle/>
          <a:p>
            <a:pPr marL="0" indent="0">
              <a:buNone/>
            </a:pPr>
            <a:r>
              <a:rPr lang="en-US" dirty="0"/>
              <a:t>Problems:</a:t>
            </a:r>
          </a:p>
          <a:p>
            <a:pPr lvl="1"/>
            <a:r>
              <a:rPr lang="en-US" dirty="0"/>
              <a:t>Getting data and programs in</a:t>
            </a:r>
          </a:p>
          <a:p>
            <a:pPr lvl="1"/>
            <a:r>
              <a:rPr lang="en-US" dirty="0"/>
              <a:t>Getting results and decisions out</a:t>
            </a:r>
          </a:p>
          <a:p>
            <a:pPr lvl="1"/>
            <a:r>
              <a:rPr lang="en-US" dirty="0"/>
              <a:t>Without loosing the speed</a:t>
            </a:r>
          </a:p>
          <a:p>
            <a:pPr lvl="1"/>
            <a:r>
              <a:rPr lang="en-US" dirty="0"/>
              <a:t>With the radiation hardness</a:t>
            </a:r>
          </a:p>
          <a:p>
            <a:pPr marL="0" indent="0">
              <a:buNone/>
            </a:pPr>
            <a:r>
              <a:rPr lang="en-US" dirty="0"/>
              <a:t>Examples:</a:t>
            </a:r>
          </a:p>
          <a:p>
            <a:pPr lvl="1"/>
            <a:r>
              <a:rPr lang="en-US" dirty="0"/>
              <a:t>Quantum Machines at TAU</a:t>
            </a:r>
          </a:p>
          <a:p>
            <a:pPr lvl="1"/>
            <a:r>
              <a:rPr lang="en-US" dirty="0"/>
              <a:t>Applied Physics at HUJI</a:t>
            </a:r>
          </a:p>
          <a:p>
            <a:endParaRPr lang="en-US" dirty="0"/>
          </a:p>
        </p:txBody>
      </p:sp>
    </p:spTree>
    <p:extLst>
      <p:ext uri="{BB962C8B-B14F-4D97-AF65-F5344CB8AC3E}">
        <p14:creationId xmlns:p14="http://schemas.microsoft.com/office/powerpoint/2010/main" val="2636419109"/>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FD264-99A9-47DA-9224-19C1003675A8}"/>
              </a:ext>
            </a:extLst>
          </p:cNvPr>
          <p:cNvSpPr>
            <a:spLocks noGrp="1"/>
          </p:cNvSpPr>
          <p:nvPr>
            <p:ph type="title"/>
          </p:nvPr>
        </p:nvSpPr>
        <p:spPr/>
        <p:txBody>
          <a:bodyPr/>
          <a:lstStyle/>
          <a:p>
            <a:endParaRPr lang="sr-Latn-RS"/>
          </a:p>
        </p:txBody>
      </p:sp>
      <p:sp>
        <p:nvSpPr>
          <p:cNvPr id="3" name="Text Placeholder 2">
            <a:extLst>
              <a:ext uri="{FF2B5EF4-FFF2-40B4-BE49-F238E27FC236}">
                <a16:creationId xmlns:a16="http://schemas.microsoft.com/office/drawing/2014/main" id="{1DA82060-9E06-4F79-9698-CD2329D9A0EA}"/>
              </a:ext>
            </a:extLst>
          </p:cNvPr>
          <p:cNvSpPr>
            <a:spLocks noGrp="1"/>
          </p:cNvSpPr>
          <p:nvPr>
            <p:ph type="body" sz="half" idx="1"/>
          </p:nvPr>
        </p:nvSpPr>
        <p:spPr/>
        <p:txBody>
          <a:bodyPr/>
          <a:lstStyle/>
          <a:p>
            <a:endParaRPr lang="sr-Latn-RS"/>
          </a:p>
        </p:txBody>
      </p:sp>
      <p:pic>
        <p:nvPicPr>
          <p:cNvPr id="5" name="Picture 4">
            <a:extLst>
              <a:ext uri="{FF2B5EF4-FFF2-40B4-BE49-F238E27FC236}">
                <a16:creationId xmlns:a16="http://schemas.microsoft.com/office/drawing/2014/main" id="{6E8F5B23-5106-4C84-8B1A-BBCCFC6B0E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0472" y="0"/>
            <a:ext cx="9144000" cy="6858000"/>
          </a:xfrm>
          <a:prstGeom prst="rect">
            <a:avLst/>
          </a:prstGeom>
        </p:spPr>
      </p:pic>
      <p:sp>
        <p:nvSpPr>
          <p:cNvPr id="6" name="Title 1">
            <a:extLst>
              <a:ext uri="{FF2B5EF4-FFF2-40B4-BE49-F238E27FC236}">
                <a16:creationId xmlns:a16="http://schemas.microsoft.com/office/drawing/2014/main" id="{30C968FC-FF1D-439E-911D-7181F3E81E98}"/>
              </a:ext>
            </a:extLst>
          </p:cNvPr>
          <p:cNvSpPr txBox="1">
            <a:spLocks/>
          </p:cNvSpPr>
          <p:nvPr/>
        </p:nvSpPr>
        <p:spPr>
          <a:xfrm rot="5400000">
            <a:off x="8209271" y="2949986"/>
            <a:ext cx="6552729" cy="10300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fontScale="97500"/>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333399"/>
                </a:solidFill>
                <a:uFillTx/>
                <a:latin typeface="Tahoma"/>
                <a:ea typeface="Tahoma"/>
                <a:cs typeface="Tahoma"/>
                <a:sym typeface="Tahoma"/>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ctr" hangingPunct="1"/>
            <a:r>
              <a:rPr lang="en-US" dirty="0"/>
              <a:t>TAU</a:t>
            </a:r>
            <a:endParaRPr lang="sr-Latn-RS" dirty="0"/>
          </a:p>
        </p:txBody>
      </p:sp>
    </p:spTree>
    <p:extLst>
      <p:ext uri="{BB962C8B-B14F-4D97-AF65-F5344CB8AC3E}">
        <p14:creationId xmlns:p14="http://schemas.microsoft.com/office/powerpoint/2010/main" val="2126598674"/>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4677D-1D78-49DA-B588-588627F17DFE}"/>
              </a:ext>
            </a:extLst>
          </p:cNvPr>
          <p:cNvSpPr>
            <a:spLocks noGrp="1"/>
          </p:cNvSpPr>
          <p:nvPr>
            <p:ph type="title"/>
          </p:nvPr>
        </p:nvSpPr>
        <p:spPr/>
        <p:txBody>
          <a:bodyPr/>
          <a:lstStyle/>
          <a:p>
            <a:endParaRPr lang="sr-Latn-RS"/>
          </a:p>
        </p:txBody>
      </p:sp>
      <p:sp>
        <p:nvSpPr>
          <p:cNvPr id="3" name="Text Placeholder 2">
            <a:extLst>
              <a:ext uri="{FF2B5EF4-FFF2-40B4-BE49-F238E27FC236}">
                <a16:creationId xmlns:a16="http://schemas.microsoft.com/office/drawing/2014/main" id="{3E34FE2A-03A0-4E3F-9F0F-5D40B8AD5866}"/>
              </a:ext>
            </a:extLst>
          </p:cNvPr>
          <p:cNvSpPr>
            <a:spLocks noGrp="1"/>
          </p:cNvSpPr>
          <p:nvPr>
            <p:ph type="body" sz="half" idx="1"/>
          </p:nvPr>
        </p:nvSpPr>
        <p:spPr/>
        <p:txBody>
          <a:bodyPr/>
          <a:lstStyle/>
          <a:p>
            <a:endParaRPr lang="sr-Latn-RS"/>
          </a:p>
        </p:txBody>
      </p:sp>
      <p:pic>
        <p:nvPicPr>
          <p:cNvPr id="5" name="Picture 4">
            <a:extLst>
              <a:ext uri="{FF2B5EF4-FFF2-40B4-BE49-F238E27FC236}">
                <a16:creationId xmlns:a16="http://schemas.microsoft.com/office/drawing/2014/main" id="{4F8CFA09-8349-40FE-9B1B-AF67D85B6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336" y="7386"/>
            <a:ext cx="5143500" cy="6858000"/>
          </a:xfrm>
          <a:prstGeom prst="rect">
            <a:avLst/>
          </a:prstGeom>
        </p:spPr>
      </p:pic>
      <p:pic>
        <p:nvPicPr>
          <p:cNvPr id="7" name="Picture 6">
            <a:extLst>
              <a:ext uri="{FF2B5EF4-FFF2-40B4-BE49-F238E27FC236}">
                <a16:creationId xmlns:a16="http://schemas.microsoft.com/office/drawing/2014/main" id="{01456D07-71AD-448D-9279-820761A660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7928" y="7386"/>
            <a:ext cx="5143500" cy="6858000"/>
          </a:xfrm>
          <a:prstGeom prst="rect">
            <a:avLst/>
          </a:prstGeom>
        </p:spPr>
      </p:pic>
      <p:sp>
        <p:nvSpPr>
          <p:cNvPr id="8" name="Title 1">
            <a:extLst>
              <a:ext uri="{FF2B5EF4-FFF2-40B4-BE49-F238E27FC236}">
                <a16:creationId xmlns:a16="http://schemas.microsoft.com/office/drawing/2014/main" id="{780B4A74-E7ED-4D1D-A127-0B4FA0E453E2}"/>
              </a:ext>
            </a:extLst>
          </p:cNvPr>
          <p:cNvSpPr txBox="1">
            <a:spLocks/>
          </p:cNvSpPr>
          <p:nvPr/>
        </p:nvSpPr>
        <p:spPr>
          <a:xfrm rot="5400000">
            <a:off x="8353287" y="2949986"/>
            <a:ext cx="6552729" cy="10300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fontScale="82500" lnSpcReduction="20000"/>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333399"/>
                </a:solidFill>
                <a:uFillTx/>
                <a:latin typeface="Tahoma"/>
                <a:ea typeface="Tahoma"/>
                <a:cs typeface="Tahoma"/>
                <a:sym typeface="Tahoma"/>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ctr" hangingPunct="1"/>
            <a:br>
              <a:rPr lang="en-US" dirty="0"/>
            </a:br>
            <a:r>
              <a:rPr lang="en-US" dirty="0"/>
              <a:t>100 </a:t>
            </a:r>
            <a:r>
              <a:rPr lang="en-US" dirty="0" err="1"/>
              <a:t>miliKelvins</a:t>
            </a:r>
            <a:endParaRPr lang="sr-Latn-RS" dirty="0"/>
          </a:p>
        </p:txBody>
      </p:sp>
    </p:spTree>
    <p:extLst>
      <p:ext uri="{BB962C8B-B14F-4D97-AF65-F5344CB8AC3E}">
        <p14:creationId xmlns:p14="http://schemas.microsoft.com/office/powerpoint/2010/main" val="648240078"/>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13669-FB30-471E-9A7A-FC8F569D42C0}"/>
              </a:ext>
            </a:extLst>
          </p:cNvPr>
          <p:cNvSpPr>
            <a:spLocks noGrp="1"/>
          </p:cNvSpPr>
          <p:nvPr>
            <p:ph type="title"/>
          </p:nvPr>
        </p:nvSpPr>
        <p:spPr/>
        <p:txBody>
          <a:bodyPr/>
          <a:lstStyle/>
          <a:p>
            <a:endParaRPr lang="sr-Latn-RS"/>
          </a:p>
        </p:txBody>
      </p:sp>
      <p:sp>
        <p:nvSpPr>
          <p:cNvPr id="3" name="Text Placeholder 2">
            <a:extLst>
              <a:ext uri="{FF2B5EF4-FFF2-40B4-BE49-F238E27FC236}">
                <a16:creationId xmlns:a16="http://schemas.microsoft.com/office/drawing/2014/main" id="{3F3B577B-7D01-4990-BF0F-8062F16029CB}"/>
              </a:ext>
            </a:extLst>
          </p:cNvPr>
          <p:cNvSpPr>
            <a:spLocks noGrp="1"/>
          </p:cNvSpPr>
          <p:nvPr>
            <p:ph type="body" sz="half" idx="1"/>
          </p:nvPr>
        </p:nvSpPr>
        <p:spPr/>
        <p:txBody>
          <a:bodyPr/>
          <a:lstStyle/>
          <a:p>
            <a:endParaRPr lang="sr-Latn-RS"/>
          </a:p>
        </p:txBody>
      </p:sp>
      <p:pic>
        <p:nvPicPr>
          <p:cNvPr id="5" name="Picture 4">
            <a:extLst>
              <a:ext uri="{FF2B5EF4-FFF2-40B4-BE49-F238E27FC236}">
                <a16:creationId xmlns:a16="http://schemas.microsoft.com/office/drawing/2014/main" id="{BE590998-00A7-4EF9-A0D6-C771EF8F86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341216" y="-1128485"/>
            <a:ext cx="6845560" cy="9127413"/>
          </a:xfrm>
          <a:prstGeom prst="rect">
            <a:avLst/>
          </a:prstGeom>
        </p:spPr>
      </p:pic>
      <p:sp>
        <p:nvSpPr>
          <p:cNvPr id="7" name="Title 1">
            <a:extLst>
              <a:ext uri="{FF2B5EF4-FFF2-40B4-BE49-F238E27FC236}">
                <a16:creationId xmlns:a16="http://schemas.microsoft.com/office/drawing/2014/main" id="{F009E01F-EEEE-46A1-A0A6-12FA2CEEAD2E}"/>
              </a:ext>
            </a:extLst>
          </p:cNvPr>
          <p:cNvSpPr txBox="1">
            <a:spLocks/>
          </p:cNvSpPr>
          <p:nvPr/>
        </p:nvSpPr>
        <p:spPr>
          <a:xfrm rot="5400000">
            <a:off x="8159192" y="2949986"/>
            <a:ext cx="6552729" cy="10300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fontScale="97500"/>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333399"/>
                </a:solidFill>
                <a:uFillTx/>
                <a:latin typeface="Tahoma"/>
                <a:ea typeface="Tahoma"/>
                <a:cs typeface="Tahoma"/>
                <a:sym typeface="Tahoma"/>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ctr" hangingPunct="1"/>
            <a:r>
              <a:rPr lang="en-US" dirty="0"/>
              <a:t>HUJI</a:t>
            </a:r>
            <a:endParaRPr lang="sr-Latn-RS" dirty="0"/>
          </a:p>
        </p:txBody>
      </p:sp>
    </p:spTree>
    <p:extLst>
      <p:ext uri="{BB962C8B-B14F-4D97-AF65-F5344CB8AC3E}">
        <p14:creationId xmlns:p14="http://schemas.microsoft.com/office/powerpoint/2010/main" val="3474176091"/>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D1F7-DCD6-4745-AC75-A4A1D13259FC}"/>
              </a:ext>
            </a:extLst>
          </p:cNvPr>
          <p:cNvSpPr>
            <a:spLocks noGrp="1"/>
          </p:cNvSpPr>
          <p:nvPr>
            <p:ph type="title"/>
          </p:nvPr>
        </p:nvSpPr>
        <p:spPr/>
        <p:txBody>
          <a:bodyPr/>
          <a:lstStyle/>
          <a:p>
            <a:endParaRPr lang="sr-Latn-RS"/>
          </a:p>
        </p:txBody>
      </p:sp>
      <p:sp>
        <p:nvSpPr>
          <p:cNvPr id="3" name="Text Placeholder 2">
            <a:extLst>
              <a:ext uri="{FF2B5EF4-FFF2-40B4-BE49-F238E27FC236}">
                <a16:creationId xmlns:a16="http://schemas.microsoft.com/office/drawing/2014/main" id="{802E90AD-E272-4728-94A9-A91ECDBD8BD0}"/>
              </a:ext>
            </a:extLst>
          </p:cNvPr>
          <p:cNvSpPr>
            <a:spLocks noGrp="1"/>
          </p:cNvSpPr>
          <p:nvPr>
            <p:ph type="body" sz="half" idx="1"/>
          </p:nvPr>
        </p:nvSpPr>
        <p:spPr/>
        <p:txBody>
          <a:bodyPr/>
          <a:lstStyle/>
          <a:p>
            <a:endParaRPr lang="sr-Latn-RS"/>
          </a:p>
        </p:txBody>
      </p:sp>
      <p:pic>
        <p:nvPicPr>
          <p:cNvPr id="11" name="Picture 10">
            <a:extLst>
              <a:ext uri="{FF2B5EF4-FFF2-40B4-BE49-F238E27FC236}">
                <a16:creationId xmlns:a16="http://schemas.microsoft.com/office/drawing/2014/main" id="{4F5569FE-869B-4B6D-B21A-A276B426B3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9456" y="0"/>
            <a:ext cx="5143500" cy="6858000"/>
          </a:xfrm>
          <a:prstGeom prst="rect">
            <a:avLst/>
          </a:prstGeom>
        </p:spPr>
      </p:pic>
      <p:pic>
        <p:nvPicPr>
          <p:cNvPr id="14" name="Picture 13">
            <a:extLst>
              <a:ext uri="{FF2B5EF4-FFF2-40B4-BE49-F238E27FC236}">
                <a16:creationId xmlns:a16="http://schemas.microsoft.com/office/drawing/2014/main" id="{2C13F57D-CC6F-493B-B621-8CAA7D03006F}"/>
              </a:ext>
            </a:extLst>
          </p:cNvPr>
          <p:cNvPicPr>
            <a:picLocks noChangeAspect="1"/>
          </p:cNvPicPr>
          <p:nvPr/>
        </p:nvPicPr>
        <p:blipFill>
          <a:blip r:embed="rId3"/>
          <a:stretch>
            <a:fillRect/>
          </a:stretch>
        </p:blipFill>
        <p:spPr>
          <a:xfrm>
            <a:off x="6482940" y="-1"/>
            <a:ext cx="4509604" cy="6858001"/>
          </a:xfrm>
          <a:prstGeom prst="rect">
            <a:avLst/>
          </a:prstGeom>
        </p:spPr>
      </p:pic>
      <p:sp>
        <p:nvSpPr>
          <p:cNvPr id="15" name="Title 1">
            <a:extLst>
              <a:ext uri="{FF2B5EF4-FFF2-40B4-BE49-F238E27FC236}">
                <a16:creationId xmlns:a16="http://schemas.microsoft.com/office/drawing/2014/main" id="{CF0C2145-CA69-4328-BCAE-48667FC8FE6A}"/>
              </a:ext>
            </a:extLst>
          </p:cNvPr>
          <p:cNvSpPr txBox="1">
            <a:spLocks/>
          </p:cNvSpPr>
          <p:nvPr/>
        </p:nvSpPr>
        <p:spPr>
          <a:xfrm rot="5400000">
            <a:off x="8353287" y="2949986"/>
            <a:ext cx="6552729" cy="10300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fontScale="82500" lnSpcReduction="20000"/>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333399"/>
                </a:solidFill>
                <a:uFillTx/>
                <a:latin typeface="Tahoma"/>
                <a:ea typeface="Tahoma"/>
                <a:cs typeface="Tahoma"/>
                <a:sym typeface="Tahoma"/>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ctr" hangingPunct="1"/>
            <a:br>
              <a:rPr lang="en-US" dirty="0"/>
            </a:br>
            <a:r>
              <a:rPr lang="en-US" dirty="0"/>
              <a:t>4 Kelvins</a:t>
            </a:r>
            <a:endParaRPr lang="sr-Latn-RS" dirty="0"/>
          </a:p>
        </p:txBody>
      </p:sp>
    </p:spTree>
    <p:extLst>
      <p:ext uri="{BB962C8B-B14F-4D97-AF65-F5344CB8AC3E}">
        <p14:creationId xmlns:p14="http://schemas.microsoft.com/office/powerpoint/2010/main" val="2582505455"/>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5C93-A602-52D5-B518-C5CCA3D98D21}"/>
              </a:ext>
            </a:extLst>
          </p:cNvPr>
          <p:cNvSpPr>
            <a:spLocks noGrp="1"/>
          </p:cNvSpPr>
          <p:nvPr>
            <p:ph type="title"/>
          </p:nvPr>
        </p:nvSpPr>
        <p:spPr>
          <a:xfrm>
            <a:off x="1150936" y="214313"/>
            <a:ext cx="10201647" cy="1462088"/>
          </a:xfrm>
        </p:spPr>
        <p:txBody>
          <a:bodyPr/>
          <a:lstStyle/>
          <a:p>
            <a:r>
              <a:rPr lang="en-US" dirty="0"/>
              <a:t>QC vs DF (from Cloud till QC) / Speed!</a:t>
            </a:r>
            <a:endParaRPr lang="sr-Latn-RS" dirty="0"/>
          </a:p>
        </p:txBody>
      </p:sp>
      <p:pic>
        <p:nvPicPr>
          <p:cNvPr id="5" name="Picture 4" descr="A aerial view of a city&#10;&#10;AI-generated content may be incorrect.">
            <a:extLst>
              <a:ext uri="{FF2B5EF4-FFF2-40B4-BE49-F238E27FC236}">
                <a16:creationId xmlns:a16="http://schemas.microsoft.com/office/drawing/2014/main" id="{57D6FD22-DB65-AE58-9132-F4BE7921B1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9656" y="1844824"/>
            <a:ext cx="3536485" cy="1847850"/>
          </a:xfrm>
          <a:prstGeom prst="rect">
            <a:avLst/>
          </a:prstGeom>
        </p:spPr>
      </p:pic>
      <p:pic>
        <p:nvPicPr>
          <p:cNvPr id="7" name="Picture 6" descr="A field with dirt and grass&#10;&#10;AI-generated content may be incorrect.">
            <a:extLst>
              <a:ext uri="{FF2B5EF4-FFF2-40B4-BE49-F238E27FC236}">
                <a16:creationId xmlns:a16="http://schemas.microsoft.com/office/drawing/2014/main" id="{212A613F-D56A-ADE4-6213-F5968F6C5B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368" y="1844824"/>
            <a:ext cx="2466975" cy="1847850"/>
          </a:xfrm>
          <a:prstGeom prst="rect">
            <a:avLst/>
          </a:prstGeom>
        </p:spPr>
      </p:pic>
      <p:pic>
        <p:nvPicPr>
          <p:cNvPr id="9" name="Picture 8" descr="A field with dirt and grass&#10;&#10;AI-generated content may be incorrect.">
            <a:extLst>
              <a:ext uri="{FF2B5EF4-FFF2-40B4-BE49-F238E27FC236}">
                <a16:creationId xmlns:a16="http://schemas.microsoft.com/office/drawing/2014/main" id="{9EFA3C6B-58E3-1603-995E-044A6D8C8C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2631" y="1844824"/>
            <a:ext cx="2466976" cy="1847850"/>
          </a:xfrm>
          <a:prstGeom prst="rect">
            <a:avLst/>
          </a:prstGeom>
        </p:spPr>
      </p:pic>
      <p:pic>
        <p:nvPicPr>
          <p:cNvPr id="19" name="Picture 18" descr="A green field with blue sky and clouds&#10;&#10;AI-generated content may be incorrect.">
            <a:extLst>
              <a:ext uri="{FF2B5EF4-FFF2-40B4-BE49-F238E27FC236}">
                <a16:creationId xmlns:a16="http://schemas.microsoft.com/office/drawing/2014/main" id="{79B97AFB-B006-89B8-6095-46E0BFBE27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2632" y="4293096"/>
            <a:ext cx="2456365" cy="1847850"/>
          </a:xfrm>
          <a:prstGeom prst="rect">
            <a:avLst/>
          </a:prstGeom>
        </p:spPr>
      </p:pic>
      <p:pic>
        <p:nvPicPr>
          <p:cNvPr id="20" name="Picture 19" descr="A aerial view of a city&#10;&#10;AI-generated content may be incorrect.">
            <a:extLst>
              <a:ext uri="{FF2B5EF4-FFF2-40B4-BE49-F238E27FC236}">
                <a16:creationId xmlns:a16="http://schemas.microsoft.com/office/drawing/2014/main" id="{E64703AF-1B11-DF10-CF02-9D0BC6C005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1563" y="4293096"/>
            <a:ext cx="3536485" cy="1847850"/>
          </a:xfrm>
          <a:prstGeom prst="rect">
            <a:avLst/>
          </a:prstGeom>
        </p:spPr>
      </p:pic>
      <p:pic>
        <p:nvPicPr>
          <p:cNvPr id="21" name="Picture 20" descr="A green field with blue sky and clouds&#10;&#10;AI-generated content may be incorrect.">
            <a:extLst>
              <a:ext uri="{FF2B5EF4-FFF2-40B4-BE49-F238E27FC236}">
                <a16:creationId xmlns:a16="http://schemas.microsoft.com/office/drawing/2014/main" id="{B0854AD0-B5DD-E162-32F3-FE223D178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7368" y="4293096"/>
            <a:ext cx="2466975" cy="1847850"/>
          </a:xfrm>
          <a:prstGeom prst="rect">
            <a:avLst/>
          </a:prstGeom>
        </p:spPr>
      </p:pic>
      <p:sp>
        <p:nvSpPr>
          <p:cNvPr id="3" name="Slide Number Placeholder 5">
            <a:extLst>
              <a:ext uri="{FF2B5EF4-FFF2-40B4-BE49-F238E27FC236}">
                <a16:creationId xmlns:a16="http://schemas.microsoft.com/office/drawing/2014/main" id="{D251C18D-52FA-A389-2AC3-19E0868C2C18}"/>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77</a:t>
            </a:fld>
            <a:endParaRPr lang="sr-Latn-RS" dirty="0"/>
          </a:p>
        </p:txBody>
      </p:sp>
    </p:spTree>
    <p:extLst>
      <p:ext uri="{BB962C8B-B14F-4D97-AF65-F5344CB8AC3E}">
        <p14:creationId xmlns:p14="http://schemas.microsoft.com/office/powerpoint/2010/main" val="5953494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0FBCF-6BBC-FA8B-FE42-28B17BA7EEA3}"/>
              </a:ext>
            </a:extLst>
          </p:cNvPr>
          <p:cNvSpPr>
            <a:spLocks noGrp="1"/>
          </p:cNvSpPr>
          <p:nvPr>
            <p:ph type="title"/>
          </p:nvPr>
        </p:nvSpPr>
        <p:spPr>
          <a:xfrm>
            <a:off x="1150936" y="214313"/>
            <a:ext cx="10633695" cy="1462088"/>
          </a:xfrm>
        </p:spPr>
        <p:txBody>
          <a:bodyPr/>
          <a:lstStyle/>
          <a:p>
            <a:r>
              <a:rPr lang="en-US" dirty="0"/>
              <a:t>QC vs DF (from Cloud till QC) / </a:t>
            </a:r>
            <a:r>
              <a:rPr lang="en-US" dirty="0" err="1"/>
              <a:t>RadHard</a:t>
            </a:r>
            <a:r>
              <a:rPr lang="en-US" dirty="0"/>
              <a:t>!</a:t>
            </a:r>
            <a:endParaRPr lang="sr-Latn-RS" dirty="0"/>
          </a:p>
        </p:txBody>
      </p:sp>
      <p:sp>
        <p:nvSpPr>
          <p:cNvPr id="6" name="Text Placeholder 5">
            <a:extLst>
              <a:ext uri="{FF2B5EF4-FFF2-40B4-BE49-F238E27FC236}">
                <a16:creationId xmlns:a16="http://schemas.microsoft.com/office/drawing/2014/main" id="{EAF67FB9-7900-5A77-8ABB-02A56C5F02BA}"/>
              </a:ext>
            </a:extLst>
          </p:cNvPr>
          <p:cNvSpPr>
            <a:spLocks noGrp="1"/>
          </p:cNvSpPr>
          <p:nvPr>
            <p:ph type="body" sz="half" idx="1"/>
          </p:nvPr>
        </p:nvSpPr>
        <p:spPr>
          <a:xfrm>
            <a:off x="839416" y="2178982"/>
            <a:ext cx="9289031" cy="817970"/>
          </a:xfrm>
        </p:spPr>
        <p:txBody>
          <a:bodyPr>
            <a:normAutofit/>
          </a:bodyPr>
          <a:lstStyle/>
          <a:p>
            <a:pPr marL="0" indent="0">
              <a:buNone/>
            </a:pPr>
            <a:r>
              <a:rPr lang="en-US" dirty="0"/>
              <a:t>GaAs helps for both, </a:t>
            </a:r>
            <a:r>
              <a:rPr lang="en-US" dirty="0" err="1"/>
              <a:t>RadHardness</a:t>
            </a:r>
            <a:r>
              <a:rPr lang="en-US" dirty="0"/>
              <a:t> and Speed!</a:t>
            </a:r>
            <a:endParaRPr lang="sr-Latn-RS" dirty="0"/>
          </a:p>
        </p:txBody>
      </p:sp>
      <p:pic>
        <p:nvPicPr>
          <p:cNvPr id="8" name="Picture 7" descr="A rocket launching in the air&#10;&#10;AI-generated content may be incorrect.">
            <a:extLst>
              <a:ext uri="{FF2B5EF4-FFF2-40B4-BE49-F238E27FC236}">
                <a16:creationId xmlns:a16="http://schemas.microsoft.com/office/drawing/2014/main" id="{13CDC496-0540-0A74-DD76-22BBA43F3F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9616" y="3072785"/>
            <a:ext cx="3672408" cy="2444447"/>
          </a:xfrm>
          <a:prstGeom prst="rect">
            <a:avLst/>
          </a:prstGeom>
        </p:spPr>
      </p:pic>
      <p:sp>
        <p:nvSpPr>
          <p:cNvPr id="3" name="Text Placeholder 5">
            <a:extLst>
              <a:ext uri="{FF2B5EF4-FFF2-40B4-BE49-F238E27FC236}">
                <a16:creationId xmlns:a16="http://schemas.microsoft.com/office/drawing/2014/main" id="{E8E1D9CA-8FEC-A1B5-2B5F-A7E95745A002}"/>
              </a:ext>
            </a:extLst>
          </p:cNvPr>
          <p:cNvSpPr txBox="1">
            <a:spLocks/>
          </p:cNvSpPr>
          <p:nvPr/>
        </p:nvSpPr>
        <p:spPr>
          <a:xfrm>
            <a:off x="839416" y="5779382"/>
            <a:ext cx="7416824" cy="6739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marL="342900" marR="0" indent="-342900" algn="l" defTabSz="914400" rtl="0" latinLnBrk="0">
              <a:lnSpc>
                <a:spcPct val="100000"/>
              </a:lnSpc>
              <a:spcBef>
                <a:spcPts val="700"/>
              </a:spcBef>
              <a:spcAft>
                <a:spcPts val="0"/>
              </a:spcAft>
              <a:buClr>
                <a:srgbClr val="3333CC"/>
              </a:buClr>
              <a:buSzPct val="60000"/>
              <a:buFontTx/>
              <a:buChar char="■"/>
              <a:tabLst/>
              <a:defRPr sz="3200" b="0" i="0" u="none" strike="noStrike" cap="none" spc="0" baseline="0">
                <a:solidFill>
                  <a:srgbClr val="000000"/>
                </a:solidFill>
                <a:uFillTx/>
                <a:latin typeface="Tahoma"/>
                <a:ea typeface="Tahoma"/>
                <a:cs typeface="Tahoma"/>
                <a:sym typeface="Tahoma"/>
              </a:defRPr>
            </a:lvl1pPr>
            <a:lvl2pPr marL="783771" marR="0" indent="-326571" algn="l" defTabSz="914400" rtl="0" latinLnBrk="0">
              <a:lnSpc>
                <a:spcPct val="100000"/>
              </a:lnSpc>
              <a:spcBef>
                <a:spcPts val="700"/>
              </a:spcBef>
              <a:spcAft>
                <a:spcPts val="0"/>
              </a:spcAft>
              <a:buClr>
                <a:srgbClr val="3333CC"/>
              </a:buClr>
              <a:buSzPct val="55000"/>
              <a:buFontTx/>
              <a:buChar char="■"/>
              <a:tabLst/>
              <a:defRPr sz="3200" b="0" i="0" u="none" strike="noStrike" cap="none" spc="0" baseline="0">
                <a:solidFill>
                  <a:srgbClr val="000000"/>
                </a:solidFill>
                <a:uFillTx/>
                <a:latin typeface="Tahoma"/>
                <a:ea typeface="Tahoma"/>
                <a:cs typeface="Tahoma"/>
                <a:sym typeface="Tahoma"/>
              </a:defRPr>
            </a:lvl2pPr>
            <a:lvl3pPr marL="1219200" marR="0" indent="-304800" algn="l" defTabSz="914400" rtl="0" latinLnBrk="0">
              <a:lnSpc>
                <a:spcPct val="100000"/>
              </a:lnSpc>
              <a:spcBef>
                <a:spcPts val="700"/>
              </a:spcBef>
              <a:spcAft>
                <a:spcPts val="0"/>
              </a:spcAft>
              <a:buClr>
                <a:srgbClr val="3333CC"/>
              </a:buClr>
              <a:buSzPct val="50000"/>
              <a:buFontTx/>
              <a:buChar char="■"/>
              <a:tabLst/>
              <a:defRPr sz="3200" b="0" i="0" u="none" strike="noStrike" cap="none" spc="0" baseline="0">
                <a:solidFill>
                  <a:srgbClr val="000000"/>
                </a:solidFill>
                <a:uFillTx/>
                <a:latin typeface="Tahoma"/>
                <a:ea typeface="Tahoma"/>
                <a:cs typeface="Tahoma"/>
                <a:sym typeface="Tahoma"/>
              </a:defRPr>
            </a:lvl3pPr>
            <a:lvl4pPr marL="1737360" marR="0" indent="-365760" algn="l" defTabSz="914400" rtl="0" latinLnBrk="0">
              <a:lnSpc>
                <a:spcPct val="100000"/>
              </a:lnSpc>
              <a:spcBef>
                <a:spcPts val="700"/>
              </a:spcBef>
              <a:spcAft>
                <a:spcPts val="0"/>
              </a:spcAft>
              <a:buClr>
                <a:srgbClr val="3333CC"/>
              </a:buClr>
              <a:buSzPct val="55000"/>
              <a:buFontTx/>
              <a:buChar char="■"/>
              <a:tabLst/>
              <a:defRPr sz="3200" b="0" i="0" u="none" strike="noStrike" cap="none" spc="0" baseline="0">
                <a:solidFill>
                  <a:srgbClr val="000000"/>
                </a:solidFill>
                <a:uFillTx/>
                <a:latin typeface="Tahoma"/>
                <a:ea typeface="Tahoma"/>
                <a:cs typeface="Tahoma"/>
                <a:sym typeface="Tahoma"/>
              </a:defRPr>
            </a:lvl4pPr>
            <a:lvl5pPr marL="2194560" marR="0" indent="-365760" algn="l" defTabSz="914400" rtl="0" latinLnBrk="0">
              <a:lnSpc>
                <a:spcPct val="100000"/>
              </a:lnSpc>
              <a:spcBef>
                <a:spcPts val="700"/>
              </a:spcBef>
              <a:spcAft>
                <a:spcPts val="0"/>
              </a:spcAft>
              <a:buClr>
                <a:srgbClr val="3333CC"/>
              </a:buClr>
              <a:buSzPct val="50000"/>
              <a:buFontTx/>
              <a:buChar char="■"/>
              <a:tabLst/>
              <a:defRPr sz="3200" b="0" i="0" u="none" strike="noStrike" cap="none" spc="0" baseline="0">
                <a:solidFill>
                  <a:srgbClr val="000000"/>
                </a:solidFill>
                <a:uFillTx/>
                <a:latin typeface="Tahoma"/>
                <a:ea typeface="Tahoma"/>
                <a:cs typeface="Tahoma"/>
                <a:sym typeface="Tahoma"/>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hangingPunct="1">
              <a:buFontTx/>
              <a:buNone/>
            </a:pPr>
            <a:r>
              <a:rPr lang="en-US" dirty="0"/>
              <a:t>There is no help after physical damage!</a:t>
            </a:r>
            <a:endParaRPr lang="sr-Latn-RS" dirty="0"/>
          </a:p>
        </p:txBody>
      </p:sp>
      <p:sp>
        <p:nvSpPr>
          <p:cNvPr id="4" name="Slide Number Placeholder 5">
            <a:extLst>
              <a:ext uri="{FF2B5EF4-FFF2-40B4-BE49-F238E27FC236}">
                <a16:creationId xmlns:a16="http://schemas.microsoft.com/office/drawing/2014/main" id="{869C29FA-B2EF-FE23-3EA4-FA1EA35AB11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78</a:t>
            </a:fld>
            <a:endParaRPr lang="sr-Latn-RS" dirty="0"/>
          </a:p>
        </p:txBody>
      </p:sp>
    </p:spTree>
    <p:extLst>
      <p:ext uri="{BB962C8B-B14F-4D97-AF65-F5344CB8AC3E}">
        <p14:creationId xmlns:p14="http://schemas.microsoft.com/office/powerpoint/2010/main" val="4170464222"/>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0F050-1AF4-504A-75F6-8D9F2AE3C0DC}"/>
              </a:ext>
            </a:extLst>
          </p:cNvPr>
          <p:cNvSpPr>
            <a:spLocks noGrp="1"/>
          </p:cNvSpPr>
          <p:nvPr>
            <p:ph type="title"/>
          </p:nvPr>
        </p:nvSpPr>
        <p:spPr/>
        <p:txBody>
          <a:bodyPr/>
          <a:lstStyle/>
          <a:p>
            <a:r>
              <a:rPr lang="en-US" dirty="0" err="1"/>
              <a:t>RHard</a:t>
            </a:r>
            <a:r>
              <a:rPr lang="en-US" dirty="0"/>
              <a:t> QCs (1)</a:t>
            </a:r>
            <a:endParaRPr lang="sr-Latn-RS" dirty="0"/>
          </a:p>
        </p:txBody>
      </p:sp>
      <p:sp>
        <p:nvSpPr>
          <p:cNvPr id="3" name="Text Placeholder 2">
            <a:extLst>
              <a:ext uri="{FF2B5EF4-FFF2-40B4-BE49-F238E27FC236}">
                <a16:creationId xmlns:a16="http://schemas.microsoft.com/office/drawing/2014/main" id="{E0FDE8F1-5070-4B24-A626-563F30F17155}"/>
              </a:ext>
            </a:extLst>
          </p:cNvPr>
          <p:cNvSpPr>
            <a:spLocks noGrp="1"/>
          </p:cNvSpPr>
          <p:nvPr>
            <p:ph type="body" sz="half" idx="1"/>
          </p:nvPr>
        </p:nvSpPr>
        <p:spPr>
          <a:xfrm>
            <a:off x="983433" y="1916832"/>
            <a:ext cx="10585176" cy="4726855"/>
          </a:xfrm>
        </p:spPr>
        <p:txBody>
          <a:bodyPr>
            <a:normAutofit fontScale="92500"/>
          </a:bodyPr>
          <a:lstStyle/>
          <a:p>
            <a:r>
              <a:rPr lang="en-GB" sz="1600" dirty="0"/>
              <a:t>The least radiation sensitive quantum computers are generally those based on </a:t>
            </a:r>
            <a:r>
              <a:rPr lang="en-GB" sz="1600" dirty="0">
                <a:solidFill>
                  <a:srgbClr val="FF0000"/>
                </a:solidFill>
              </a:rPr>
              <a:t>trapped-ion qubits </a:t>
            </a:r>
            <a:r>
              <a:rPr lang="en-GB" sz="1600" dirty="0"/>
              <a:t>and </a:t>
            </a:r>
            <a:r>
              <a:rPr lang="en-GB" sz="1600" dirty="0">
                <a:solidFill>
                  <a:srgbClr val="FF0000"/>
                </a:solidFill>
              </a:rPr>
              <a:t>topological qubits</a:t>
            </a:r>
            <a:r>
              <a:rPr lang="en-GB" sz="1600" dirty="0"/>
              <a:t>.</a:t>
            </a:r>
          </a:p>
          <a:p>
            <a:r>
              <a:rPr lang="en-GB" sz="1600" dirty="0"/>
              <a:t>Trapped-ion qubits, used by companies like </a:t>
            </a:r>
            <a:r>
              <a:rPr lang="en-GB" sz="1600" dirty="0" err="1"/>
              <a:t>IonQ</a:t>
            </a:r>
            <a:r>
              <a:rPr lang="en-GB" sz="1600" dirty="0"/>
              <a:t> and Oxford Ionics,</a:t>
            </a:r>
            <a:br>
              <a:rPr lang="en-GB" sz="1600" dirty="0"/>
            </a:br>
            <a:r>
              <a:rPr lang="en-GB" sz="1600" dirty="0"/>
              <a:t>represent qubits as individual ions suspended in electromagnetic fields and manipulated by laser pulses. </a:t>
            </a:r>
            <a:br>
              <a:rPr lang="en-GB" sz="1600" dirty="0"/>
            </a:br>
            <a:r>
              <a:rPr lang="en-GB" sz="1600" dirty="0"/>
              <a:t>These qubits exhibit significantly longer coherence times and lower error rates compared to superconducting qubits,</a:t>
            </a:r>
            <a:br>
              <a:rPr lang="en-GB" sz="1600" dirty="0"/>
            </a:br>
            <a:r>
              <a:rPr lang="en-GB" sz="1600" dirty="0"/>
              <a:t>contributing to a higher resilience against radiation-induced errors. However, they face scalability challenges.</a:t>
            </a:r>
          </a:p>
          <a:p>
            <a:r>
              <a:rPr lang="en-GB" sz="1600" dirty="0"/>
              <a:t>​Topological qubits, still in the experimental stage (notably pursued by Microsoft), </a:t>
            </a:r>
            <a:br>
              <a:rPr lang="en-GB" sz="1600" dirty="0"/>
            </a:br>
            <a:r>
              <a:rPr lang="en-GB" sz="1600" dirty="0"/>
              <a:t>offer the potential for intrinsic error resistance due to their unique quantum state protection mechanisms, </a:t>
            </a:r>
            <a:br>
              <a:rPr lang="en-GB" sz="1600" dirty="0"/>
            </a:br>
            <a:r>
              <a:rPr lang="en-GB" sz="1600" dirty="0"/>
              <a:t>making them promising candidates for radiation hardness in the future. </a:t>
            </a:r>
            <a:br>
              <a:rPr lang="en-GB" sz="1600" dirty="0"/>
            </a:br>
            <a:r>
              <a:rPr lang="en-GB" sz="1600" dirty="0"/>
              <a:t>They aim to use quasiparticles called Majorana fermions </a:t>
            </a:r>
            <a:br>
              <a:rPr lang="en-GB" sz="1600" dirty="0"/>
            </a:br>
            <a:r>
              <a:rPr lang="en-GB" sz="1600" dirty="0"/>
              <a:t>that could be more robust to environmental disturbances including radiation.</a:t>
            </a:r>
          </a:p>
          <a:p>
            <a:r>
              <a:rPr lang="en-GB" sz="1600" dirty="0"/>
              <a:t>In contrast, superconducting qubits, such as those used by IBM and Google, </a:t>
            </a:r>
            <a:br>
              <a:rPr lang="en-GB" sz="1600" dirty="0"/>
            </a:br>
            <a:r>
              <a:rPr lang="en-GB" sz="1600" dirty="0"/>
              <a:t>while commercially mature and scalable, are sensitive to cosmic rays and gamma radiation </a:t>
            </a:r>
            <a:br>
              <a:rPr lang="en-GB" sz="1600" dirty="0"/>
            </a:br>
            <a:r>
              <a:rPr lang="en-GB" sz="1600" dirty="0"/>
              <a:t>causing quasiparticle bursts that increase error rates. </a:t>
            </a:r>
            <a:br>
              <a:rPr lang="en-GB" sz="1600" dirty="0"/>
            </a:br>
            <a:r>
              <a:rPr lang="en-GB" sz="1600" dirty="0"/>
              <a:t>Materials engineering can mitigate some effects, </a:t>
            </a:r>
            <a:br>
              <a:rPr lang="en-GB" sz="1600" dirty="0"/>
            </a:br>
            <a:r>
              <a:rPr lang="en-GB" sz="1600" dirty="0"/>
              <a:t>but radiation remains a critical challenge for superconducting platforms.</a:t>
            </a:r>
          </a:p>
          <a:p>
            <a:r>
              <a:rPr lang="en-GB" sz="1600" dirty="0"/>
              <a:t>Photonics-based quantum computers may also offer advantages</a:t>
            </a:r>
            <a:br>
              <a:rPr lang="en-GB" sz="1600" dirty="0"/>
            </a:br>
            <a:r>
              <a:rPr lang="en-GB" sz="1600" dirty="0"/>
              <a:t>since photons are less susceptible to certain types of radiation and operate at room temperature, </a:t>
            </a:r>
            <a:br>
              <a:rPr lang="en-GB" sz="1600" dirty="0"/>
            </a:br>
            <a:r>
              <a:rPr lang="en-GB" sz="1600" dirty="0"/>
              <a:t>but this technology is still developing.</a:t>
            </a:r>
          </a:p>
          <a:p>
            <a:endParaRPr lang="sr-Latn-RS" sz="1600" dirty="0"/>
          </a:p>
        </p:txBody>
      </p:sp>
      <p:sp>
        <p:nvSpPr>
          <p:cNvPr id="4" name="Slide Number Placeholder 5">
            <a:extLst>
              <a:ext uri="{FF2B5EF4-FFF2-40B4-BE49-F238E27FC236}">
                <a16:creationId xmlns:a16="http://schemas.microsoft.com/office/drawing/2014/main" id="{DE50D52A-1BE3-DE29-6692-E50551B6B16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79</a:t>
            </a:fld>
            <a:endParaRPr lang="sr-Latn-RS" dirty="0"/>
          </a:p>
        </p:txBody>
      </p:sp>
    </p:spTree>
    <p:extLst>
      <p:ext uri="{BB962C8B-B14F-4D97-AF65-F5344CB8AC3E}">
        <p14:creationId xmlns:p14="http://schemas.microsoft.com/office/powerpoint/2010/main" val="3228772110"/>
      </p:ext>
    </p:extLst>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3CE-C757-A20F-48D3-D0C75170F94E}"/>
              </a:ext>
            </a:extLst>
          </p:cNvPr>
          <p:cNvSpPr>
            <a:spLocks noGrp="1"/>
          </p:cNvSpPr>
          <p:nvPr>
            <p:ph type="title"/>
          </p:nvPr>
        </p:nvSpPr>
        <p:spPr/>
        <p:txBody>
          <a:bodyPr/>
          <a:lstStyle/>
          <a:p>
            <a:r>
              <a:rPr lang="en-US" dirty="0" err="1"/>
              <a:t>RHard</a:t>
            </a:r>
            <a:r>
              <a:rPr lang="en-US" dirty="0"/>
              <a:t> QCs (2)</a:t>
            </a:r>
            <a:endParaRPr lang="sr-Latn-RS" dirty="0"/>
          </a:p>
        </p:txBody>
      </p:sp>
      <p:sp>
        <p:nvSpPr>
          <p:cNvPr id="3" name="Text Placeholder 2">
            <a:extLst>
              <a:ext uri="{FF2B5EF4-FFF2-40B4-BE49-F238E27FC236}">
                <a16:creationId xmlns:a16="http://schemas.microsoft.com/office/drawing/2014/main" id="{80DA7A71-5C2E-E9C9-BDC6-C12A7EE3A927}"/>
              </a:ext>
            </a:extLst>
          </p:cNvPr>
          <p:cNvSpPr>
            <a:spLocks noGrp="1"/>
          </p:cNvSpPr>
          <p:nvPr>
            <p:ph type="body" sz="half" idx="1"/>
          </p:nvPr>
        </p:nvSpPr>
        <p:spPr>
          <a:xfrm>
            <a:off x="1127448" y="1916832"/>
            <a:ext cx="11064552" cy="4941168"/>
          </a:xfrm>
        </p:spPr>
        <p:txBody>
          <a:bodyPr>
            <a:normAutofit fontScale="92500" lnSpcReduction="10000"/>
          </a:bodyPr>
          <a:lstStyle/>
          <a:p>
            <a:r>
              <a:rPr lang="en-GB" sz="1600" dirty="0"/>
              <a:t>Basic materials that contribute to making quantum computing radiation hard </a:t>
            </a:r>
            <a:br>
              <a:rPr lang="en-GB" sz="1600" dirty="0"/>
            </a:br>
            <a:r>
              <a:rPr lang="en-GB" sz="1600" dirty="0"/>
              <a:t>focus on minimizing radiation-induced disruption to qubits, </a:t>
            </a:r>
            <a:br>
              <a:rPr lang="en-GB" sz="1600" dirty="0"/>
            </a:br>
            <a:r>
              <a:rPr lang="en-GB" sz="1600" dirty="0"/>
              <a:t>especially in superconducting and semiconductor qubits. </a:t>
            </a:r>
          </a:p>
          <a:p>
            <a:r>
              <a:rPr lang="en-GB" sz="1600" dirty="0"/>
              <a:t>Key materials include:</a:t>
            </a:r>
          </a:p>
          <a:p>
            <a:pPr lvl="1">
              <a:buFont typeface="Arial" panose="020B0604020202020204" pitchFamily="34" charset="0"/>
              <a:buChar char="•"/>
            </a:pPr>
            <a:r>
              <a:rPr lang="en-GB" sz="1600" dirty="0"/>
              <a:t>Superconducting materials such as niobium (Nb), </a:t>
            </a:r>
            <a:r>
              <a:rPr lang="en-GB" sz="1600" dirty="0" err="1"/>
              <a:t>aluminum</a:t>
            </a:r>
            <a:r>
              <a:rPr lang="en-GB" sz="1600" dirty="0"/>
              <a:t> (Al), and titanium nitride (</a:t>
            </a:r>
            <a:r>
              <a:rPr lang="en-GB" sz="1600" dirty="0" err="1"/>
              <a:t>TiN</a:t>
            </a:r>
            <a:r>
              <a:rPr lang="en-GB" sz="1600" dirty="0"/>
              <a:t>) </a:t>
            </a:r>
            <a:br>
              <a:rPr lang="en-GB" sz="1600" dirty="0"/>
            </a:br>
            <a:r>
              <a:rPr lang="en-GB" sz="1600" dirty="0"/>
              <a:t>are commonly used in qubits. </a:t>
            </a:r>
          </a:p>
          <a:p>
            <a:pPr lvl="1">
              <a:buFont typeface="Arial" panose="020B0604020202020204" pitchFamily="34" charset="0"/>
              <a:buChar char="•"/>
            </a:pPr>
            <a:r>
              <a:rPr lang="en-GB" sz="1600" dirty="0"/>
              <a:t>Research indicates that using high-purity substrates and optimizing interfaces (e.g., Josephson junctions)</a:t>
            </a:r>
            <a:br>
              <a:rPr lang="en-GB" sz="1600" dirty="0"/>
            </a:br>
            <a:r>
              <a:rPr lang="en-GB" sz="1600" dirty="0"/>
              <a:t>help reduce defects and quasiparticle generation caused by radiation, thus improving radiation tolerance.</a:t>
            </a:r>
          </a:p>
          <a:p>
            <a:pPr lvl="1">
              <a:buFont typeface="Arial" panose="020B0604020202020204" pitchFamily="34" charset="0"/>
              <a:buChar char="•"/>
            </a:pPr>
            <a:r>
              <a:rPr lang="en-GB" sz="1600" dirty="0"/>
              <a:t>Semiconductor materials like isotopically purified silicon (Si) and diamond with low nitrogen content </a:t>
            </a:r>
            <a:br>
              <a:rPr lang="en-GB" sz="1600" dirty="0"/>
            </a:br>
            <a:r>
              <a:rPr lang="en-GB" sz="1600" dirty="0"/>
              <a:t>enhance intrinsic radiation resistance by reducing spin-active nuclei or defect densities.</a:t>
            </a:r>
          </a:p>
          <a:p>
            <a:pPr lvl="1">
              <a:buFont typeface="Arial" panose="020B0604020202020204" pitchFamily="34" charset="0"/>
              <a:buChar char="•"/>
            </a:pPr>
            <a:r>
              <a:rPr lang="en-GB" sz="1600" dirty="0"/>
              <a:t>Alternative superconducting materials, such as tantalum, </a:t>
            </a:r>
            <a:br>
              <a:rPr lang="en-GB" sz="1600" dirty="0"/>
            </a:br>
            <a:r>
              <a:rPr lang="en-GB" sz="1600" dirty="0"/>
              <a:t>have demonstrated superior coherence times under irradiation compared to </a:t>
            </a:r>
            <a:r>
              <a:rPr lang="en-GB" sz="1600" dirty="0" err="1"/>
              <a:t>aluminum</a:t>
            </a:r>
            <a:r>
              <a:rPr lang="en-GB" sz="1600" dirty="0"/>
              <a:t>.</a:t>
            </a:r>
          </a:p>
          <a:p>
            <a:pPr lvl="1">
              <a:buFont typeface="Arial" panose="020B0604020202020204" pitchFamily="34" charset="0"/>
              <a:buChar char="•"/>
            </a:pPr>
            <a:r>
              <a:rPr lang="en-GB" sz="1600" dirty="0"/>
              <a:t>Shielding materials with high density like tungsten or boron-doped polyethylene can attenuate radiation, </a:t>
            </a:r>
            <a:br>
              <a:rPr lang="en-GB" sz="1600" dirty="0"/>
            </a:br>
            <a:r>
              <a:rPr lang="en-GB" sz="1600" dirty="0"/>
              <a:t>though they add complexity and mass.</a:t>
            </a:r>
          </a:p>
          <a:p>
            <a:pPr lvl="1">
              <a:buFont typeface="Arial" panose="020B0604020202020204" pitchFamily="34" charset="0"/>
              <a:buChar char="•"/>
            </a:pPr>
            <a:r>
              <a:rPr lang="en-GB" sz="1600" dirty="0"/>
              <a:t>Minimizing substrate thickness is also beneficial as thicker silicon substrates actually absorb more radiation energy, </a:t>
            </a:r>
            <a:br>
              <a:rPr lang="en-GB" sz="1600" dirty="0"/>
            </a:br>
            <a:r>
              <a:rPr lang="en-GB" sz="1600" dirty="0"/>
              <a:t>causing greater disruption.</a:t>
            </a:r>
          </a:p>
          <a:p>
            <a:r>
              <a:rPr lang="en-GB" sz="1600" dirty="0"/>
              <a:t>In summary, radiation-hard quantum computing materials typically involve carefully chosen superconductors </a:t>
            </a:r>
            <a:br>
              <a:rPr lang="en-GB" sz="1600" dirty="0"/>
            </a:br>
            <a:r>
              <a:rPr lang="en-GB" sz="1600" dirty="0"/>
              <a:t>and semiconductors characterized by high purity and minimal defects, use of isotopically enriched substrates, </a:t>
            </a:r>
            <a:br>
              <a:rPr lang="en-GB" sz="1600" dirty="0"/>
            </a:br>
            <a:r>
              <a:rPr lang="en-GB" sz="1600" dirty="0"/>
              <a:t>and physical design considerations like substrate thinning and shielding to mitigate radiation effects.</a:t>
            </a:r>
          </a:p>
          <a:p>
            <a:endParaRPr lang="sr-Latn-RS" sz="1600" dirty="0"/>
          </a:p>
        </p:txBody>
      </p:sp>
      <p:sp>
        <p:nvSpPr>
          <p:cNvPr id="4" name="Slide Number Placeholder 5">
            <a:extLst>
              <a:ext uri="{FF2B5EF4-FFF2-40B4-BE49-F238E27FC236}">
                <a16:creationId xmlns:a16="http://schemas.microsoft.com/office/drawing/2014/main" id="{770AFE82-0D38-32C0-1CF1-D651FC0BE4D9}"/>
              </a:ext>
            </a:extLst>
          </p:cNvPr>
          <p:cNvSpPr txBox="1">
            <a:spLocks/>
          </p:cNvSpPr>
          <p:nvPr/>
        </p:nvSpPr>
        <p:spPr>
          <a:xfrm>
            <a:off x="11101286"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80</a:t>
            </a:fld>
            <a:endParaRPr lang="sr-Latn-RS" dirty="0"/>
          </a:p>
        </p:txBody>
      </p:sp>
    </p:spTree>
    <p:extLst>
      <p:ext uri="{BB962C8B-B14F-4D97-AF65-F5344CB8AC3E}">
        <p14:creationId xmlns:p14="http://schemas.microsoft.com/office/powerpoint/2010/main" val="134885885"/>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12BD0-C494-1165-35B2-49963EE5AAC8}"/>
              </a:ext>
            </a:extLst>
          </p:cNvPr>
          <p:cNvSpPr>
            <a:spLocks noGrp="1"/>
          </p:cNvSpPr>
          <p:nvPr>
            <p:ph type="title"/>
          </p:nvPr>
        </p:nvSpPr>
        <p:spPr/>
        <p:txBody>
          <a:bodyPr/>
          <a:lstStyle/>
          <a:p>
            <a:r>
              <a:rPr lang="en-US" dirty="0"/>
              <a:t>From Python to Quantum (1)</a:t>
            </a:r>
            <a:endParaRPr lang="sr-Latn-RS" dirty="0"/>
          </a:p>
        </p:txBody>
      </p:sp>
      <p:sp>
        <p:nvSpPr>
          <p:cNvPr id="4" name="Rectangle 1">
            <a:extLst>
              <a:ext uri="{FF2B5EF4-FFF2-40B4-BE49-F238E27FC236}">
                <a16:creationId xmlns:a16="http://schemas.microsoft.com/office/drawing/2014/main" id="{67DA99D1-DC91-9C10-CDCF-92EF444117B7}"/>
              </a:ext>
            </a:extLst>
          </p:cNvPr>
          <p:cNvSpPr>
            <a:spLocks noGrp="1" noChangeArrowheads="1"/>
          </p:cNvSpPr>
          <p:nvPr>
            <p:ph type="body" sz="half" idx="1"/>
          </p:nvPr>
        </p:nvSpPr>
        <p:spPr bwMode="auto">
          <a:xfrm>
            <a:off x="551384" y="2206019"/>
            <a:ext cx="10529937"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altLang="sr-Latn-RS" sz="1800" b="1" i="0" u="none" strike="noStrike" cap="none" normalizeH="0" baseline="0" dirty="0">
                <a:ln>
                  <a:noFill/>
                </a:ln>
                <a:solidFill>
                  <a:schemeClr val="tx1"/>
                </a:solidFill>
                <a:effectLst/>
                <a:latin typeface="Arial" panose="020B0604020202020204" pitchFamily="34" charset="0"/>
              </a:rPr>
              <a:t>Transition Steps</a:t>
            </a:r>
            <a:r>
              <a:rPr kumimoji="0" lang="en-US" altLang="sr-Latn-RS" sz="1800" b="1" i="0" u="none" strike="noStrike" cap="none" normalizeH="0" baseline="0" dirty="0">
                <a:ln>
                  <a:noFill/>
                </a:ln>
                <a:solidFill>
                  <a:schemeClr val="tx1"/>
                </a:solidFill>
                <a:effectLst/>
                <a:latin typeface="Arial" panose="020B0604020202020204" pitchFamily="34" charset="0"/>
              </a:rPr>
              <a:t>:</a:t>
            </a:r>
            <a:br>
              <a:rPr kumimoji="0" lang="en-US" altLang="sr-Latn-RS" sz="1800" b="1" i="0" u="none" strike="noStrike" cap="none" normalizeH="0" baseline="0" dirty="0">
                <a:ln>
                  <a:noFill/>
                </a:ln>
                <a:solidFill>
                  <a:schemeClr val="tx1"/>
                </a:solidFill>
                <a:effectLst/>
                <a:latin typeface="Arial" panose="020B0604020202020204" pitchFamily="34" charset="0"/>
              </a:rPr>
            </a:br>
            <a:endParaRPr lang="en-US" altLang="sr-Latn-RS" sz="1800" dirty="0">
              <a:solidFill>
                <a:schemeClr val="tx1"/>
              </a:solidFill>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AutoNum type="arabicPeriod"/>
              <a:tabLst/>
            </a:pPr>
            <a:r>
              <a:rPr kumimoji="0" lang="sr-Latn-RS" altLang="sr-Latn-RS" sz="1800" b="1" i="0" u="none" strike="noStrike" cap="none" normalizeH="0" baseline="0" dirty="0">
                <a:ln>
                  <a:noFill/>
                </a:ln>
                <a:solidFill>
                  <a:schemeClr val="tx1"/>
                </a:solidFill>
                <a:effectLst/>
                <a:latin typeface="Arial" panose="020B0604020202020204" pitchFamily="34" charset="0"/>
              </a:rPr>
              <a:t>Install Libraries</a:t>
            </a:r>
            <a:r>
              <a:rPr kumimoji="0" lang="sr-Latn-RS" altLang="sr-Latn-RS" sz="1800" b="0" i="0" u="none" strike="noStrike" cap="none" normalizeH="0" baseline="0" dirty="0">
                <a:ln>
                  <a:noFill/>
                </a:ln>
                <a:solidFill>
                  <a:schemeClr val="tx1"/>
                </a:solidFill>
                <a:effectLst/>
                <a:latin typeface="Arial" panose="020B0604020202020204" pitchFamily="34" charset="0"/>
              </a:rPr>
              <a:t>: Use pip to add Qiskit, Cirq, or </a:t>
            </a:r>
            <a:r>
              <a:rPr lang="sr-Latn-RS" altLang="sr-Latn-RS" sz="1800" dirty="0">
                <a:solidFill>
                  <a:schemeClr val="tx1"/>
                </a:solidFill>
                <a:latin typeface="Arial" panose="020B0604020202020204" pitchFamily="34" charset="0"/>
              </a:rPr>
              <a:t>PennyLane (e.g., pip install qiskit).</a:t>
            </a:r>
            <a:endParaRPr lang="en-US" altLang="sr-Latn-RS" sz="1800" dirty="0">
              <a:solidFill>
                <a:schemeClr val="tx1"/>
              </a:solidFill>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AutoNum type="arabicPeriod"/>
              <a:tabLst/>
            </a:pPr>
            <a:r>
              <a:rPr kumimoji="0" lang="sr-Latn-RS" altLang="sr-Latn-RS" sz="1800" b="1" i="0" u="none" strike="noStrike" cap="none" normalizeH="0" baseline="0" dirty="0">
                <a:ln>
                  <a:noFill/>
                </a:ln>
                <a:solidFill>
                  <a:schemeClr val="tx1"/>
                </a:solidFill>
                <a:effectLst/>
                <a:latin typeface="Arial" panose="020B0604020202020204" pitchFamily="34" charset="0"/>
              </a:rPr>
              <a:t>Learn Basics</a:t>
            </a:r>
            <a:r>
              <a:rPr kumimoji="0" lang="sr-Latn-RS" altLang="sr-Latn-RS" sz="1800" b="0" i="0" u="none" strike="noStrike" cap="none" normalizeH="0" baseline="0" dirty="0">
                <a:ln>
                  <a:noFill/>
                </a:ln>
                <a:solidFill>
                  <a:schemeClr val="tx1"/>
                </a:solidFill>
                <a:effectLst/>
                <a:latin typeface="Arial" panose="020B0604020202020204" pitchFamily="34" charset="0"/>
              </a:rPr>
              <a:t>: Understand qubits, superposition, gates; review linear algebra.</a:t>
            </a:r>
            <a:endParaRPr lang="en-US" altLang="sr-Latn-RS" sz="1800" dirty="0">
              <a:solidFill>
                <a:schemeClr val="tx1"/>
              </a:solidFill>
              <a:latin typeface="Arial" panose="020B0604020202020204" pitchFamily="34" charset="0"/>
            </a:endParaRPr>
          </a:p>
          <a:p>
            <a:pPr eaLnBrk="0" fontAlgn="base" hangingPunct="0">
              <a:spcBef>
                <a:spcPct val="0"/>
              </a:spcBef>
              <a:spcAft>
                <a:spcPct val="0"/>
              </a:spcAft>
              <a:buClrTx/>
              <a:buSzTx/>
              <a:buFontTx/>
              <a:buAutoNum type="arabicPeriod"/>
            </a:pPr>
            <a:r>
              <a:rPr kumimoji="0" lang="sr-Latn-RS" altLang="sr-Latn-RS" sz="1800" b="1" i="0" u="none" strike="noStrike" cap="none" normalizeH="0" baseline="0" dirty="0">
                <a:ln>
                  <a:noFill/>
                </a:ln>
                <a:solidFill>
                  <a:schemeClr val="tx1"/>
                </a:solidFill>
                <a:effectLst/>
                <a:latin typeface="Arial" panose="020B0604020202020204" pitchFamily="34" charset="0"/>
              </a:rPr>
              <a:t>Build Circuits</a:t>
            </a:r>
            <a:r>
              <a:rPr kumimoji="0" lang="sr-Latn-RS" altLang="sr-Latn-RS" sz="1800" b="0" i="0" u="none" strike="noStrike" cap="none" normalizeH="0" baseline="0" dirty="0">
                <a:ln>
                  <a:noFill/>
                </a:ln>
                <a:solidFill>
                  <a:schemeClr val="tx1"/>
                </a:solidFill>
                <a:effectLst/>
                <a:latin typeface="Arial" panose="020B0604020202020204" pitchFamily="34" charset="0"/>
              </a:rPr>
              <a:t>: Create quantum circuits in </a:t>
            </a:r>
            <a:r>
              <a:rPr lang="sr-Latn-RS" altLang="sr-Latn-RS" sz="1800" dirty="0">
                <a:solidFill>
                  <a:schemeClr val="tx1"/>
                </a:solidFill>
                <a:latin typeface="Arial" panose="020B0604020202020204" pitchFamily="34" charset="0"/>
              </a:rPr>
              <a:t>Python (e.g., QuantumCircuit(2); apply H, CX gates).</a:t>
            </a:r>
            <a:endParaRPr lang="en-US" altLang="sr-Latn-RS" sz="1800" dirty="0">
              <a:solidFill>
                <a:schemeClr val="tx1"/>
              </a:solidFill>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AutoNum type="arabicPeriod"/>
              <a:tabLst/>
            </a:pPr>
            <a:r>
              <a:rPr kumimoji="0" lang="sr-Latn-RS" altLang="sr-Latn-RS" sz="1800" b="1" i="0" u="none" strike="noStrike" cap="none" normalizeH="0" baseline="0" dirty="0">
                <a:ln>
                  <a:noFill/>
                </a:ln>
                <a:solidFill>
                  <a:schemeClr val="tx1"/>
                </a:solidFill>
                <a:effectLst/>
                <a:latin typeface="Arial" panose="020B0604020202020204" pitchFamily="34" charset="0"/>
              </a:rPr>
              <a:t>Simulate/Execute</a:t>
            </a:r>
            <a:r>
              <a:rPr kumimoji="0" lang="sr-Latn-RS" altLang="sr-Latn-RS" sz="1800" b="0" i="0" u="none" strike="noStrike" cap="none" normalizeH="0" baseline="0" dirty="0">
                <a:ln>
                  <a:noFill/>
                </a:ln>
                <a:solidFill>
                  <a:schemeClr val="tx1"/>
                </a:solidFill>
                <a:effectLst/>
                <a:latin typeface="Arial" panose="020B0604020202020204" pitchFamily="34" charset="0"/>
              </a:rPr>
              <a:t>: Run on simulators, then cloud hardware like IBM Quantum.</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AutoNum type="arabicPeriod"/>
              <a:tabLst/>
            </a:pPr>
            <a:r>
              <a:rPr kumimoji="0" lang="sr-Latn-RS" altLang="sr-Latn-RS" sz="1800" b="1" i="0" u="none" strike="noStrike" cap="none" normalizeH="0" baseline="0" dirty="0">
                <a:ln>
                  <a:noFill/>
                </a:ln>
                <a:solidFill>
                  <a:schemeClr val="tx1"/>
                </a:solidFill>
                <a:effectLst/>
                <a:latin typeface="Arial" panose="020B0604020202020204" pitchFamily="34" charset="0"/>
              </a:rPr>
              <a:t>Optimize &amp; Analyze</a:t>
            </a:r>
            <a:r>
              <a:rPr kumimoji="0" lang="sr-Latn-RS" altLang="sr-Latn-RS" sz="1800" b="0" i="0" u="none" strike="noStrike" cap="none" normalizeH="0" baseline="0" dirty="0">
                <a:ln>
                  <a:noFill/>
                </a:ln>
                <a:solidFill>
                  <a:schemeClr val="tx1"/>
                </a:solidFill>
                <a:effectLst/>
                <a:latin typeface="Arial" panose="020B0604020202020204" pitchFamily="34" charset="0"/>
              </a:rPr>
              <a:t>: Transpile, measure results, iterate for algorithms.</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AutoNum type="arabicPeriod"/>
              <a:tabLst/>
            </a:pPr>
            <a:r>
              <a:rPr kumimoji="0" lang="sr-Latn-RS" altLang="sr-Latn-RS" sz="1800" b="1" i="0" u="none" strike="noStrike" cap="none" normalizeH="0" baseline="0" dirty="0">
                <a:ln>
                  <a:noFill/>
                </a:ln>
                <a:solidFill>
                  <a:schemeClr val="tx1"/>
                </a:solidFill>
                <a:effectLst/>
                <a:latin typeface="Arial" panose="020B0604020202020204" pitchFamily="34" charset="0"/>
              </a:rPr>
              <a:t>Key Insight</a:t>
            </a:r>
            <a:r>
              <a:rPr kumimoji="0" lang="sr-Latn-RS" altLang="sr-Latn-RS" sz="1800" b="0" i="0" u="none" strike="noStrike" cap="none" normalizeH="0" baseline="0" dirty="0">
                <a:ln>
                  <a:noFill/>
                </a:ln>
                <a:solidFill>
                  <a:schemeClr val="tx1"/>
                </a:solidFill>
                <a:effectLst/>
                <a:latin typeface="Arial" panose="020B0604020202020204" pitchFamily="34" charset="0"/>
              </a:rPr>
              <a:t>: Python SDKs abstract hardware, enabling hybrid classical-quantum workflows.</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br>
              <a:rPr lang="en-US" altLang="sr-Latn-RS" sz="1800" dirty="0">
                <a:solidFill>
                  <a:schemeClr val="tx1"/>
                </a:solidFill>
                <a:latin typeface="Arial" panose="020B0604020202020204" pitchFamily="34" charset="0"/>
              </a:rPr>
            </a:br>
            <a:endParaRPr lang="en-US" altLang="sr-Latn-RS" sz="18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lang="en-US" altLang="sr-Latn-RS" sz="1800" b="1" dirty="0">
                <a:solidFill>
                  <a:schemeClr val="tx1"/>
                </a:solidFill>
                <a:latin typeface="Arial" panose="020B0604020202020204" pitchFamily="34" charset="0"/>
              </a:rPr>
              <a:t>Basic Goal:</a:t>
            </a:r>
            <a:br>
              <a:rPr lang="en-US" altLang="sr-Latn-RS" sz="1800" b="1" dirty="0">
                <a:solidFill>
                  <a:schemeClr val="tx1"/>
                </a:solidFill>
                <a:latin typeface="Arial" panose="020B0604020202020204" pitchFamily="34" charset="0"/>
              </a:rPr>
            </a:br>
            <a:br>
              <a:rPr lang="en-US" altLang="sr-Latn-RS" sz="1800" b="1" dirty="0">
                <a:solidFill>
                  <a:schemeClr val="tx1"/>
                </a:solidFill>
                <a:latin typeface="Arial" panose="020B0604020202020204" pitchFamily="34" charset="0"/>
              </a:rPr>
            </a:br>
            <a:r>
              <a:rPr lang="en-US" altLang="sr-Latn-RS" sz="1800" dirty="0">
                <a:solidFill>
                  <a:srgbClr val="FF0000"/>
                </a:solidFill>
                <a:latin typeface="Arial" panose="020B0604020202020204" pitchFamily="34" charset="0"/>
              </a:rPr>
              <a:t>Minimal loss due to paradigm change!</a:t>
            </a:r>
            <a:br>
              <a:rPr lang="en-US" altLang="sr-Latn-RS" sz="1800" dirty="0">
                <a:solidFill>
                  <a:schemeClr val="tx1"/>
                </a:solidFill>
                <a:latin typeface="Arial" panose="020B0604020202020204" pitchFamily="34" charset="0"/>
              </a:rPr>
            </a:br>
            <a:endParaRPr kumimoji="0" lang="sr-Latn-R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altLang="sr-Latn-RS" sz="1800" b="0" i="0" u="none" strike="noStrike" cap="none" normalizeH="0" baseline="0" dirty="0">
                <a:ln>
                  <a:noFill/>
                </a:ln>
                <a:solidFill>
                  <a:schemeClr val="tx1"/>
                </a:solidFill>
                <a:effectLst/>
                <a:latin typeface="Arial" panose="020B0604020202020204" pitchFamily="34" charset="0"/>
              </a:rPr>
              <a:t>​ </a:t>
            </a:r>
          </a:p>
        </p:txBody>
      </p:sp>
      <p:sp>
        <p:nvSpPr>
          <p:cNvPr id="5" name="Slide Number Placeholder 5">
            <a:extLst>
              <a:ext uri="{FF2B5EF4-FFF2-40B4-BE49-F238E27FC236}">
                <a16:creationId xmlns:a16="http://schemas.microsoft.com/office/drawing/2014/main" id="{1F463D69-8155-27F8-1EBB-F87A9911FC5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81</a:t>
            </a:fld>
            <a:endParaRPr lang="sr-Latn-RS" dirty="0"/>
          </a:p>
        </p:txBody>
      </p:sp>
    </p:spTree>
    <p:extLst>
      <p:ext uri="{BB962C8B-B14F-4D97-AF65-F5344CB8AC3E}">
        <p14:creationId xmlns:p14="http://schemas.microsoft.com/office/powerpoint/2010/main" val="3216273183"/>
      </p:ext>
    </p:extLst>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BBB2D-4BBB-FB8B-97FB-A33BB2A94BA7}"/>
              </a:ext>
            </a:extLst>
          </p:cNvPr>
          <p:cNvSpPr>
            <a:spLocks noGrp="1"/>
          </p:cNvSpPr>
          <p:nvPr>
            <p:ph type="title"/>
          </p:nvPr>
        </p:nvSpPr>
        <p:spPr/>
        <p:txBody>
          <a:bodyPr/>
          <a:lstStyle/>
          <a:p>
            <a:r>
              <a:rPr lang="en-US" dirty="0"/>
              <a:t>From Python to Quantum (2)</a:t>
            </a:r>
            <a:endParaRPr lang="sr-Latn-RS" dirty="0"/>
          </a:p>
        </p:txBody>
      </p:sp>
      <p:sp>
        <p:nvSpPr>
          <p:cNvPr id="3" name="Text Placeholder 2">
            <a:extLst>
              <a:ext uri="{FF2B5EF4-FFF2-40B4-BE49-F238E27FC236}">
                <a16:creationId xmlns:a16="http://schemas.microsoft.com/office/drawing/2014/main" id="{A9A17933-EA40-C3D4-EB37-E64EF3933C76}"/>
              </a:ext>
            </a:extLst>
          </p:cNvPr>
          <p:cNvSpPr>
            <a:spLocks noGrp="1"/>
          </p:cNvSpPr>
          <p:nvPr>
            <p:ph type="body" sz="half" idx="1"/>
          </p:nvPr>
        </p:nvSpPr>
        <p:spPr/>
        <p:txBody>
          <a:bodyPr>
            <a:normAutofit fontScale="92500"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pPr>
            <a:r>
              <a:rPr lang="sr-Latn-RS" altLang="sr-Latn-RS" sz="1800" b="1" dirty="0">
                <a:solidFill>
                  <a:schemeClr val="tx1"/>
                </a:solidFill>
                <a:latin typeface="Arial" panose="020B0604020202020204" pitchFamily="34" charset="0"/>
                <a:ea typeface="Tahoma"/>
                <a:cs typeface="Tahoma"/>
                <a:sym typeface="Tahoma"/>
              </a:rPr>
              <a:t>What is Transpilation?</a:t>
            </a:r>
            <a:br>
              <a:rPr lang="en-US" altLang="sr-Latn-RS" sz="1800" b="1" dirty="0">
                <a:solidFill>
                  <a:schemeClr val="tx1"/>
                </a:solidFill>
                <a:latin typeface="Arial" panose="020B0604020202020204" pitchFamily="34" charset="0"/>
                <a:ea typeface="Tahoma"/>
                <a:cs typeface="Tahoma"/>
                <a:sym typeface="Tahoma"/>
              </a:rPr>
            </a:br>
            <a:endParaRPr lang="sr-Latn-RS" altLang="sr-Latn-RS" sz="1800" b="1" dirty="0">
              <a:solidFill>
                <a:schemeClr val="tx1"/>
              </a:solidFill>
              <a:latin typeface="Arial" panose="020B0604020202020204" pitchFamily="34" charset="0"/>
              <a:ea typeface="Tahoma"/>
              <a:cs typeface="Tahoma"/>
              <a:sym typeface="Tahoma"/>
            </a:endParaRPr>
          </a:p>
          <a:p>
            <a:pPr marL="0" marR="0" lvl="0" indent="0" algn="l" defTabSz="914400" rtl="0" eaLnBrk="0" fontAlgn="base" latinLnBrk="0" hangingPunct="0">
              <a:lnSpc>
                <a:spcPct val="100000"/>
              </a:lnSpc>
              <a:spcBef>
                <a:spcPct val="0"/>
              </a:spcBef>
              <a:spcAft>
                <a:spcPct val="0"/>
              </a:spcAft>
              <a:buClrTx/>
              <a:buSzTx/>
              <a:buFontTx/>
              <a:buNone/>
              <a:tabLst/>
            </a:pPr>
            <a:r>
              <a:rPr lang="sr-Latn-RS" altLang="sr-Latn-RS" sz="1800" dirty="0">
                <a:solidFill>
                  <a:schemeClr val="tx1"/>
                </a:solidFill>
                <a:latin typeface="Arial" panose="020B0604020202020204" pitchFamily="34" charset="0"/>
                <a:ea typeface="Tahoma"/>
                <a:cs typeface="Tahoma"/>
                <a:sym typeface="Tahoma"/>
              </a:rPr>
              <a:t>Rewri</a:t>
            </a:r>
            <a:r>
              <a:rPr lang="en-US" altLang="sr-Latn-RS" sz="1800" dirty="0">
                <a:solidFill>
                  <a:schemeClr val="tx1"/>
                </a:solidFill>
                <a:latin typeface="Arial" panose="020B0604020202020204" pitchFamily="34" charset="0"/>
                <a:ea typeface="Tahoma"/>
                <a:cs typeface="Tahoma"/>
                <a:sym typeface="Tahoma"/>
              </a:rPr>
              <a:t>ting </a:t>
            </a:r>
            <a:r>
              <a:rPr lang="sr-Latn-RS" altLang="sr-Latn-RS" sz="1800" dirty="0">
                <a:solidFill>
                  <a:schemeClr val="tx1"/>
                </a:solidFill>
                <a:latin typeface="Arial" panose="020B0604020202020204" pitchFamily="34" charset="0"/>
                <a:ea typeface="Tahoma"/>
                <a:cs typeface="Tahoma"/>
                <a:sym typeface="Tahoma"/>
              </a:rPr>
              <a:t>input quantum circuits </a:t>
            </a:r>
            <a:br>
              <a:rPr lang="en-US" altLang="sr-Latn-RS" sz="1800" dirty="0">
                <a:solidFill>
                  <a:schemeClr val="tx1"/>
                </a:solidFill>
                <a:latin typeface="Arial" panose="020B0604020202020204" pitchFamily="34" charset="0"/>
                <a:ea typeface="Tahoma"/>
                <a:cs typeface="Tahoma"/>
                <a:sym typeface="Tahoma"/>
              </a:rPr>
            </a:br>
            <a:r>
              <a:rPr lang="sr-Latn-RS" altLang="sr-Latn-RS" sz="1800" dirty="0">
                <a:solidFill>
                  <a:schemeClr val="tx1"/>
                </a:solidFill>
                <a:latin typeface="Arial" panose="020B0604020202020204" pitchFamily="34" charset="0"/>
                <a:ea typeface="Tahoma"/>
                <a:cs typeface="Tahoma"/>
                <a:sym typeface="Tahoma"/>
              </a:rPr>
              <a:t>to match target hardware topology, native gates, and connectivity </a:t>
            </a:r>
            <a:br>
              <a:rPr lang="en-US" altLang="sr-Latn-RS" sz="1800" dirty="0">
                <a:solidFill>
                  <a:schemeClr val="tx1"/>
                </a:solidFill>
                <a:latin typeface="Arial" panose="020B0604020202020204" pitchFamily="34" charset="0"/>
                <a:ea typeface="Tahoma"/>
                <a:cs typeface="Tahoma"/>
                <a:sym typeface="Tahoma"/>
              </a:rPr>
            </a:br>
            <a:r>
              <a:rPr lang="sr-Latn-RS" altLang="sr-Latn-RS" sz="1800" dirty="0">
                <a:solidFill>
                  <a:schemeClr val="tx1"/>
                </a:solidFill>
                <a:latin typeface="Arial" panose="020B0604020202020204" pitchFamily="34" charset="0"/>
                <a:ea typeface="Tahoma"/>
                <a:cs typeface="Tahoma"/>
                <a:sym typeface="Tahoma"/>
              </a:rPr>
              <a:t>while optimizing for depth/errors.</a:t>
            </a:r>
          </a:p>
          <a:p>
            <a:pPr marL="0" marR="0" lvl="0" indent="0" algn="l" defTabSz="914400" rtl="0" eaLnBrk="0" fontAlgn="base" latinLnBrk="0" hangingPunct="0">
              <a:lnSpc>
                <a:spcPct val="100000"/>
              </a:lnSpc>
              <a:spcBef>
                <a:spcPct val="0"/>
              </a:spcBef>
              <a:spcAft>
                <a:spcPct val="0"/>
              </a:spcAft>
              <a:buClrTx/>
              <a:buSzTx/>
              <a:buFontTx/>
              <a:buNone/>
              <a:tabLst/>
            </a:pPr>
            <a:endParaRPr lang="sr-Latn-RS" altLang="sr-Latn-RS" sz="1800" dirty="0">
              <a:solidFill>
                <a:schemeClr val="tx1"/>
              </a:solidFill>
              <a:latin typeface="Arial" panose="020B0604020202020204" pitchFamily="34" charset="0"/>
              <a:ea typeface="Tahoma"/>
              <a:cs typeface="Tahoma"/>
              <a:sym typeface="Tahoma"/>
            </a:endParaRPr>
          </a:p>
          <a:p>
            <a:pPr marL="0" marR="0" lvl="0" indent="0" algn="l" defTabSz="914400" rtl="0" eaLnBrk="0" fontAlgn="base" latinLnBrk="0" hangingPunct="0">
              <a:lnSpc>
                <a:spcPct val="100000"/>
              </a:lnSpc>
              <a:spcBef>
                <a:spcPct val="0"/>
              </a:spcBef>
              <a:spcAft>
                <a:spcPct val="0"/>
              </a:spcAft>
              <a:buClrTx/>
              <a:buSzTx/>
              <a:buFontTx/>
              <a:buNone/>
              <a:tabLst/>
            </a:pPr>
            <a:r>
              <a:rPr lang="sr-Latn-RS" altLang="sr-Latn-RS" sz="1800" dirty="0">
                <a:solidFill>
                  <a:schemeClr val="tx1"/>
                </a:solidFill>
                <a:latin typeface="Arial" panose="020B0604020202020204" pitchFamily="34" charset="0"/>
                <a:ea typeface="Tahoma"/>
                <a:cs typeface="Tahoma"/>
                <a:sym typeface="Tahoma"/>
              </a:rPr>
              <a:t>​</a:t>
            </a:r>
          </a:p>
          <a:p>
            <a:pPr marL="0" indent="0" eaLnBrk="0" fontAlgn="base" hangingPunct="0">
              <a:lnSpc>
                <a:spcPct val="100000"/>
              </a:lnSpc>
              <a:spcBef>
                <a:spcPct val="0"/>
              </a:spcBef>
              <a:spcAft>
                <a:spcPct val="0"/>
              </a:spcAft>
              <a:buSzTx/>
              <a:buNone/>
            </a:pPr>
            <a:r>
              <a:rPr kumimoji="0" lang="en-US" altLang="sr-Latn-RS" sz="1800" b="1" i="0" u="none" strike="noStrike" cap="none" normalizeH="0" baseline="0" dirty="0">
                <a:ln>
                  <a:noFill/>
                </a:ln>
                <a:solidFill>
                  <a:schemeClr val="tx1"/>
                </a:solidFill>
                <a:effectLst/>
                <a:latin typeface="Arial" panose="020B0604020202020204" pitchFamily="34" charset="0"/>
              </a:rPr>
              <a:t>Key Stages of </a:t>
            </a:r>
            <a:r>
              <a:rPr kumimoji="0" lang="en-US" altLang="sr-Latn-RS" sz="1800" b="1" i="0" u="none" strike="noStrike" cap="none" normalizeH="0" baseline="0" dirty="0" err="1">
                <a:ln>
                  <a:noFill/>
                </a:ln>
                <a:solidFill>
                  <a:schemeClr val="tx1"/>
                </a:solidFill>
                <a:effectLst/>
                <a:latin typeface="Arial" panose="020B0604020202020204" pitchFamily="34" charset="0"/>
              </a:rPr>
              <a:t>Transpilation</a:t>
            </a:r>
            <a:r>
              <a:rPr kumimoji="0" lang="en-US" altLang="sr-Latn-RS" sz="1800" b="1" i="0" u="none" strike="noStrike" cap="none" normalizeH="0" baseline="0" dirty="0">
                <a:ln>
                  <a:noFill/>
                </a:ln>
                <a:solidFill>
                  <a:schemeClr val="tx1"/>
                </a:solidFill>
                <a:effectLst/>
                <a:latin typeface="Arial" panose="020B0604020202020204" pitchFamily="34" charset="0"/>
              </a:rPr>
              <a:t>:</a:t>
            </a:r>
            <a:br>
              <a:rPr kumimoji="0" lang="en-US" altLang="sr-Latn-RS" sz="1800" b="1" i="0" u="none" strike="noStrike" cap="none" normalizeH="0" baseline="0" dirty="0">
                <a:ln>
                  <a:noFill/>
                </a:ln>
                <a:solidFill>
                  <a:schemeClr val="tx1"/>
                </a:solidFill>
                <a:effectLst/>
                <a:latin typeface="Arial" panose="020B0604020202020204" pitchFamily="34" charset="0"/>
              </a:rPr>
            </a:br>
            <a:endParaRPr kumimoji="0" lang="en-US" altLang="sr-Latn-RS" sz="1800" b="1"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Init: Unroll custom gates to single/two-qubit basis.</a:t>
            </a: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Translation: Decompose to hardware's native gates (e.g., CX, rotations).</a:t>
            </a: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Optimization: Reduce gate count/depth via cancellation, synthesis.</a:t>
            </a: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Layout/Routing: Map logical qubits to physical; add swaps for connectivity.</a:t>
            </a: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Scheduling: Align gates temporally for hardware timing.</a:t>
            </a: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Purpose: Enables execution on real QPUs </a:t>
            </a:r>
            <a:br>
              <a:rPr lang="en-US" altLang="sr-Latn-RS" sz="1800" dirty="0">
                <a:solidFill>
                  <a:schemeClr val="tx1"/>
                </a:solidFill>
                <a:latin typeface="Arial" panose="020B0604020202020204" pitchFamily="34" charset="0"/>
                <a:ea typeface="Tahoma"/>
                <a:cs typeface="Tahoma"/>
                <a:sym typeface="Tahoma"/>
              </a:rPr>
            </a:br>
            <a:r>
              <a:rPr lang="sr-Latn-RS" altLang="sr-Latn-RS" sz="1800" dirty="0">
                <a:solidFill>
                  <a:schemeClr val="tx1"/>
                </a:solidFill>
                <a:latin typeface="Arial" panose="020B0604020202020204" pitchFamily="34" charset="0"/>
                <a:ea typeface="Tahoma"/>
                <a:cs typeface="Tahoma"/>
                <a:sym typeface="Tahoma"/>
              </a:rPr>
              <a:t>by minimizing errors from noise/decoherence.</a:t>
            </a:r>
          </a:p>
          <a:p>
            <a:endParaRPr lang="sr-Latn-RS" sz="1800" dirty="0">
              <a:solidFill>
                <a:schemeClr val="tx1"/>
              </a:solidFill>
              <a:latin typeface="Arial" panose="020B0604020202020204" pitchFamily="34" charset="0"/>
            </a:endParaRPr>
          </a:p>
        </p:txBody>
      </p:sp>
      <p:sp>
        <p:nvSpPr>
          <p:cNvPr id="4" name="Slide Number Placeholder 5">
            <a:extLst>
              <a:ext uri="{FF2B5EF4-FFF2-40B4-BE49-F238E27FC236}">
                <a16:creationId xmlns:a16="http://schemas.microsoft.com/office/drawing/2014/main" id="{618C6083-FE65-4B04-234A-8EC02F39847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82</a:t>
            </a:fld>
            <a:endParaRPr lang="sr-Latn-RS" dirty="0"/>
          </a:p>
        </p:txBody>
      </p:sp>
    </p:spTree>
    <p:extLst>
      <p:ext uri="{BB962C8B-B14F-4D97-AF65-F5344CB8AC3E}">
        <p14:creationId xmlns:p14="http://schemas.microsoft.com/office/powerpoint/2010/main" val="3560437129"/>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293CB-444F-456F-3E94-505D024EA267}"/>
              </a:ext>
            </a:extLst>
          </p:cNvPr>
          <p:cNvSpPr>
            <a:spLocks noGrp="1"/>
          </p:cNvSpPr>
          <p:nvPr>
            <p:ph type="title"/>
          </p:nvPr>
        </p:nvSpPr>
        <p:spPr>
          <a:xfrm>
            <a:off x="1150936" y="214313"/>
            <a:ext cx="9409559" cy="1462088"/>
          </a:xfrm>
        </p:spPr>
        <p:txBody>
          <a:bodyPr/>
          <a:lstStyle/>
          <a:p>
            <a:r>
              <a:rPr lang="en-US" dirty="0" err="1"/>
              <a:t>DataFlow</a:t>
            </a:r>
            <a:r>
              <a:rPr lang="en-US" dirty="0"/>
              <a:t> from Cloud to Quantum</a:t>
            </a:r>
            <a:endParaRPr lang="sr-Latn-RS" dirty="0"/>
          </a:p>
        </p:txBody>
      </p:sp>
      <p:sp>
        <p:nvSpPr>
          <p:cNvPr id="4" name="Rectangle 1">
            <a:extLst>
              <a:ext uri="{FF2B5EF4-FFF2-40B4-BE49-F238E27FC236}">
                <a16:creationId xmlns:a16="http://schemas.microsoft.com/office/drawing/2014/main" id="{E9A4F4B6-E1A8-99AE-35D5-9E138998B2D7}"/>
              </a:ext>
            </a:extLst>
          </p:cNvPr>
          <p:cNvSpPr>
            <a:spLocks noGrp="1" noChangeArrowheads="1"/>
          </p:cNvSpPr>
          <p:nvPr>
            <p:ph type="body" sz="half" idx="1"/>
          </p:nvPr>
        </p:nvSpPr>
        <p:spPr bwMode="auto">
          <a:xfrm>
            <a:off x="203328" y="2134011"/>
            <a:ext cx="12085360"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sr-Latn-RS" sz="1800" b="1" i="0" u="none" strike="noStrike" cap="none" normalizeH="0" baseline="0" dirty="0">
                <a:ln>
                  <a:noFill/>
                </a:ln>
                <a:solidFill>
                  <a:schemeClr val="tx1"/>
                </a:solidFill>
                <a:effectLst/>
                <a:latin typeface="Arial" panose="020B0604020202020204" pitchFamily="34" charset="0"/>
              </a:rPr>
              <a:t>The Process:</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en-US" altLang="sr-Latn-R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Client App</a:t>
            </a:r>
            <a:r>
              <a:rPr kumimoji="0" lang="sr-Latn-RS" altLang="sr-Latn-RS" sz="1800" b="0" i="0" u="none" strike="noStrike" cap="none" normalizeH="0" baseline="0" dirty="0">
                <a:ln>
                  <a:noFill/>
                </a:ln>
                <a:solidFill>
                  <a:schemeClr val="tx1"/>
                </a:solidFill>
                <a:effectLst/>
                <a:latin typeface="Arial" panose="020B0604020202020204" pitchFamily="34" charset="0"/>
              </a:rPr>
              <a:t>: User submits job via API; uploads input data to cloud storage. </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Queue/Submit</a:t>
            </a:r>
            <a:r>
              <a:rPr kumimoji="0" lang="sr-Latn-RS" altLang="sr-Latn-RS" sz="1800" b="0" i="0" u="none" strike="noStrike" cap="none" normalizeH="0" baseline="0" dirty="0">
                <a:ln>
                  <a:noFill/>
                </a:ln>
                <a:solidFill>
                  <a:schemeClr val="tx1"/>
                </a:solidFill>
                <a:effectLst/>
                <a:latin typeface="Arial" panose="020B0604020202020204" pitchFamily="34" charset="0"/>
              </a:rPr>
              <a:t>: Classical app authenticates (e.g., managed identity), sends job to quantum workspace/provider.</a:t>
            </a:r>
            <a:r>
              <a:rPr kumimoji="0" lang="en-US" altLang="sr-Latn-R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Transpile/Schedule</a:t>
            </a:r>
            <a:r>
              <a:rPr kumimoji="0" lang="sr-Latn-RS" altLang="sr-Latn-RS" sz="1800" b="0" i="0" u="none" strike="noStrike" cap="none" normalizeH="0" baseline="0" dirty="0">
                <a:ln>
                  <a:noFill/>
                </a:ln>
                <a:solidFill>
                  <a:schemeClr val="tx1"/>
                </a:solidFill>
                <a:effectLst/>
                <a:latin typeface="Arial" panose="020B0604020202020204" pitchFamily="34" charset="0"/>
              </a:rPr>
              <a:t>: Circuit optimized for target QPU (gates, topology).</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Execute</a:t>
            </a:r>
            <a:r>
              <a:rPr kumimoji="0" lang="sr-Latn-RS" altLang="sr-Latn-RS" sz="1800" b="0" i="0" u="none" strike="noStrike" cap="none" normalizeH="0" baseline="0" dirty="0">
                <a:ln>
                  <a:noFill/>
                </a:ln>
                <a:solidFill>
                  <a:schemeClr val="tx1"/>
                </a:solidFill>
                <a:effectLst/>
                <a:latin typeface="Arial" panose="020B0604020202020204" pitchFamily="34" charset="0"/>
              </a:rPr>
              <a:t>: Provider runs on quantum hardware/simulator; results stored in cloud storage.</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Retrieve</a:t>
            </a:r>
            <a:r>
              <a:rPr kumimoji="0" lang="sr-Latn-RS" altLang="sr-Latn-RS" sz="1800" b="0" i="0" u="none" strike="noStrike" cap="none" normalizeH="0" baseline="0" dirty="0">
                <a:ln>
                  <a:noFill/>
                </a:ln>
                <a:solidFill>
                  <a:schemeClr val="tx1"/>
                </a:solidFill>
                <a:effectLst/>
                <a:latin typeface="Arial" panose="020B0604020202020204" pitchFamily="34" charset="0"/>
              </a:rPr>
              <a:t>: Client polls status, fetches results asynchronously via API.</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Key</a:t>
            </a:r>
            <a:r>
              <a:rPr kumimoji="0" lang="sr-Latn-RS" altLang="sr-Latn-RS" sz="1800" b="0" i="0" u="none" strike="noStrike" cap="none" normalizeH="0" baseline="0" dirty="0">
                <a:ln>
                  <a:noFill/>
                </a:ln>
                <a:solidFill>
                  <a:schemeClr val="tx1"/>
                </a:solidFill>
                <a:effectLst/>
                <a:latin typeface="Arial" panose="020B0604020202020204" pitchFamily="34" charset="0"/>
              </a:rPr>
              <a:t>: Hybrid async pattern bridges classical cloud (storage, auth) to remote QPUs.</a:t>
            </a:r>
            <a:r>
              <a:rPr kumimoji="0" lang="en-US" altLang="sr-Latn-R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lang="en-US" altLang="sr-Latn-RS" sz="18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lang="en-US" altLang="sr-Latn-RS" sz="1800" b="1" dirty="0">
                <a:solidFill>
                  <a:schemeClr val="tx1"/>
                </a:solidFill>
                <a:latin typeface="Arial" panose="020B0604020202020204" pitchFamily="34" charset="0"/>
              </a:rPr>
              <a:t>The Essence:</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Input</a:t>
            </a:r>
            <a:r>
              <a:rPr kumimoji="0" lang="en-US" altLang="sr-Latn-RS" sz="1800" b="0" i="0" u="none" strike="noStrike" cap="none" normalizeH="0" baseline="0" dirty="0">
                <a:ln>
                  <a:noFill/>
                </a:ln>
                <a:solidFill>
                  <a:schemeClr val="tx1"/>
                </a:solidFill>
                <a:effectLst/>
                <a:latin typeface="Arial" panose="020B0604020202020204" pitchFamily="34" charset="0"/>
              </a:rPr>
              <a:t> = Information from the cloud.</a:t>
            </a:r>
          </a:p>
          <a:p>
            <a:pPr marR="0" lvl="0" algn="l" defTabSz="914400" rtl="0" eaLnBrk="0" fontAlgn="base" latinLnBrk="0" hangingPunct="0">
              <a:lnSpc>
                <a:spcPct val="100000"/>
              </a:lnSpc>
              <a:spcBef>
                <a:spcPct val="0"/>
              </a:spcBef>
              <a:spcAft>
                <a:spcPct val="0"/>
              </a:spcAft>
              <a:buClrTx/>
              <a:buSzTx/>
              <a:buAutoNum type="arabicPeriod"/>
              <a:tabLst/>
            </a:pPr>
            <a:r>
              <a:rPr lang="en-US" altLang="sr-Latn-RS" sz="1800" b="1" dirty="0">
                <a:solidFill>
                  <a:schemeClr val="tx1"/>
                </a:solidFill>
                <a:latin typeface="Arial" panose="020B0604020202020204" pitchFamily="34" charset="0"/>
              </a:rPr>
              <a:t>Core</a:t>
            </a:r>
            <a:r>
              <a:rPr lang="en-US" altLang="sr-Latn-RS" sz="1800" dirty="0">
                <a:solidFill>
                  <a:schemeClr val="tx1"/>
                </a:solidFill>
                <a:latin typeface="Arial" panose="020B0604020202020204" pitchFamily="34" charset="0"/>
              </a:rPr>
              <a:t> = </a:t>
            </a:r>
            <a:r>
              <a:rPr lang="en-US" altLang="sr-Latn-RS" sz="1800" dirty="0" err="1">
                <a:solidFill>
                  <a:schemeClr val="tx1"/>
                </a:solidFill>
                <a:latin typeface="Arial" panose="020B0604020202020204" pitchFamily="34" charset="0"/>
              </a:rPr>
              <a:t>DataFlow</a:t>
            </a:r>
            <a:r>
              <a:rPr lang="en-US" altLang="sr-Latn-RS" sz="1800" dirty="0">
                <a:solidFill>
                  <a:schemeClr val="tx1"/>
                </a:solidFill>
                <a:latin typeface="Arial" panose="020B0604020202020204" pitchFamily="34" charset="0"/>
              </a:rPr>
              <a:t> execution graph.</a:t>
            </a:r>
          </a:p>
          <a:p>
            <a:pPr marR="0" lvl="0" algn="l" defTabSz="914400" rtl="0" eaLnBrk="0" fontAlgn="base" latinLnBrk="0" hangingPunct="0">
              <a:lnSpc>
                <a:spcPct val="100000"/>
              </a:lnSpc>
              <a:spcBef>
                <a:spcPct val="0"/>
              </a:spcBef>
              <a:spcAft>
                <a:spcPct val="0"/>
              </a:spcAft>
              <a:buClrTx/>
              <a:buSzTx/>
              <a:buAutoNum type="arabicPeriod"/>
              <a:tabLst/>
            </a:pPr>
            <a:r>
              <a:rPr lang="en-US" altLang="sr-Latn-RS" sz="1800" b="1" dirty="0">
                <a:solidFill>
                  <a:schemeClr val="tx1"/>
                </a:solidFill>
                <a:latin typeface="Arial" panose="020B0604020202020204" pitchFamily="34" charset="0"/>
              </a:rPr>
              <a:t>Output</a:t>
            </a:r>
            <a:r>
              <a:rPr lang="en-US" altLang="sr-Latn-RS" sz="1800" dirty="0">
                <a:solidFill>
                  <a:schemeClr val="tx1"/>
                </a:solidFill>
                <a:latin typeface="Arial" panose="020B0604020202020204" pitchFamily="34" charset="0"/>
              </a:rPr>
              <a:t> = In the ideal case, a vector of 2</a:t>
            </a:r>
            <a:r>
              <a:rPr lang="en-US" altLang="sr-Latn-RS" sz="1800" baseline="30000" dirty="0">
                <a:solidFill>
                  <a:schemeClr val="tx1"/>
                </a:solidFill>
                <a:latin typeface="Arial" panose="020B0604020202020204" pitchFamily="34" charset="0"/>
              </a:rPr>
              <a:t>12</a:t>
            </a:r>
            <a:r>
              <a:rPr lang="en-US" altLang="sr-Latn-RS" sz="1800" dirty="0">
                <a:solidFill>
                  <a:schemeClr val="tx1"/>
                </a:solidFill>
                <a:latin typeface="Arial" panose="020B0604020202020204" pitchFamily="34" charset="0"/>
              </a:rPr>
              <a:t> elements.</a:t>
            </a:r>
            <a:endParaRPr kumimoji="0" lang="sr-Latn-RS" altLang="sr-Latn-RS" sz="1800" b="0" i="0" u="none" strike="noStrike" cap="none" normalizeH="0" baseline="0" dirty="0">
              <a:ln>
                <a:noFill/>
              </a:ln>
              <a:solidFill>
                <a:schemeClr val="tx1"/>
              </a:solidFill>
              <a:effectLst/>
              <a:latin typeface="Arial" panose="020B0604020202020204" pitchFamily="34" charset="0"/>
            </a:endParaRPr>
          </a:p>
        </p:txBody>
      </p:sp>
      <p:sp>
        <p:nvSpPr>
          <p:cNvPr id="3" name="Slide Number Placeholder 5">
            <a:extLst>
              <a:ext uri="{FF2B5EF4-FFF2-40B4-BE49-F238E27FC236}">
                <a16:creationId xmlns:a16="http://schemas.microsoft.com/office/drawing/2014/main" id="{57ADE7B3-D9A3-E6C4-55FE-F73B3A37F1DD}"/>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83</a:t>
            </a:fld>
            <a:endParaRPr lang="sr-Latn-RS" dirty="0"/>
          </a:p>
        </p:txBody>
      </p:sp>
    </p:spTree>
    <p:extLst>
      <p:ext uri="{BB962C8B-B14F-4D97-AF65-F5344CB8AC3E}">
        <p14:creationId xmlns:p14="http://schemas.microsoft.com/office/powerpoint/2010/main" val="1602612226"/>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928CFA-CED7-4300-9F9C-8D93191115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3592" y="4814183"/>
            <a:ext cx="3935760" cy="2018828"/>
          </a:xfrm>
          <a:prstGeom prst="rect">
            <a:avLst/>
          </a:prstGeom>
        </p:spPr>
      </p:pic>
      <p:sp>
        <p:nvSpPr>
          <p:cNvPr id="2" name="Title 1"/>
          <p:cNvSpPr>
            <a:spLocks noGrp="1"/>
          </p:cNvSpPr>
          <p:nvPr>
            <p:ph type="title"/>
          </p:nvPr>
        </p:nvSpPr>
        <p:spPr/>
        <p:txBody>
          <a:bodyPr/>
          <a:lstStyle/>
          <a:p>
            <a:r>
              <a:rPr lang="en-US" dirty="0"/>
              <a:t>Libraries:</a:t>
            </a:r>
          </a:p>
        </p:txBody>
      </p:sp>
      <p:sp>
        <p:nvSpPr>
          <p:cNvPr id="3" name="Text Placeholder 2"/>
          <p:cNvSpPr>
            <a:spLocks noGrp="1"/>
          </p:cNvSpPr>
          <p:nvPr>
            <p:ph type="body" sz="half" idx="1"/>
          </p:nvPr>
        </p:nvSpPr>
        <p:spPr>
          <a:xfrm>
            <a:off x="1127448" y="1988840"/>
            <a:ext cx="7772401" cy="4114801"/>
          </a:xfrm>
        </p:spPr>
        <p:txBody>
          <a:bodyPr/>
          <a:lstStyle/>
          <a:p>
            <a:r>
              <a:rPr lang="en-US" dirty="0"/>
              <a:t>TensorFlow Quantum (TFQ) for AI</a:t>
            </a:r>
            <a:br>
              <a:rPr lang="en-US" dirty="0"/>
            </a:br>
            <a:r>
              <a:rPr lang="en-US" dirty="0"/>
              <a:t>is a </a:t>
            </a:r>
            <a:r>
              <a:rPr lang="en-US" u="sng" dirty="0">
                <a:hlinkClick r:id="rId3"/>
              </a:rPr>
              <a:t>quantum machine learning</a:t>
            </a:r>
            <a:r>
              <a:rPr lang="en-US" dirty="0"/>
              <a:t> library </a:t>
            </a:r>
            <a:br>
              <a:rPr lang="en-US" dirty="0"/>
            </a:br>
            <a:r>
              <a:rPr lang="en-US" dirty="0"/>
              <a:t>for rapid prototyping </a:t>
            </a:r>
            <a:br>
              <a:rPr lang="en-US" dirty="0"/>
            </a:br>
            <a:r>
              <a:rPr lang="en-US" dirty="0"/>
              <a:t>of hybrid quantum-classical ML models.</a:t>
            </a:r>
          </a:p>
          <a:p>
            <a:r>
              <a:rPr lang="en-US" dirty="0"/>
              <a:t>Interfacing for control-flow:</a:t>
            </a:r>
            <a:br>
              <a:rPr lang="en-US" dirty="0"/>
            </a:br>
            <a:r>
              <a:rPr lang="en-US" dirty="0"/>
              <a:t>Amdahl’s law is the limitation factor</a:t>
            </a:r>
          </a:p>
          <a:p>
            <a:endParaRPr lang="en-US" dirty="0"/>
          </a:p>
        </p:txBody>
      </p:sp>
      <p:sp>
        <p:nvSpPr>
          <p:cNvPr id="5" name="Slide Number Placeholder 5">
            <a:extLst>
              <a:ext uri="{FF2B5EF4-FFF2-40B4-BE49-F238E27FC236}">
                <a16:creationId xmlns:a16="http://schemas.microsoft.com/office/drawing/2014/main" id="{6FEEA069-90FD-41E6-9A46-32530B24DAF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84</a:t>
            </a:fld>
            <a:endParaRPr lang="sr-Latn-RS"/>
          </a:p>
        </p:txBody>
      </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Tensor Flow Quantum:</a:t>
            </a:r>
          </a:p>
        </p:txBody>
      </p:sp>
      <p:sp>
        <p:nvSpPr>
          <p:cNvPr id="3" name="Text Placeholder 2"/>
          <p:cNvSpPr>
            <a:spLocks noGrp="1"/>
          </p:cNvSpPr>
          <p:nvPr>
            <p:ph type="body" sz="half" idx="1"/>
          </p:nvPr>
        </p:nvSpPr>
        <p:spPr>
          <a:xfrm>
            <a:off x="1182687" y="2017713"/>
            <a:ext cx="11106001" cy="4114801"/>
          </a:xfrm>
        </p:spPr>
        <p:txBody>
          <a:bodyPr>
            <a:normAutofit/>
          </a:bodyPr>
          <a:lstStyle/>
          <a:p>
            <a:r>
              <a:rPr lang="en-US" dirty="0" err="1"/>
              <a:t>TensorFlow</a:t>
            </a:r>
            <a:r>
              <a:rPr lang="en-US" dirty="0"/>
              <a:t> Quantum focuses on </a:t>
            </a:r>
            <a:r>
              <a:rPr lang="en-US" i="1" dirty="0"/>
              <a:t>quantum data</a:t>
            </a:r>
            <a:r>
              <a:rPr lang="en-US" dirty="0"/>
              <a:t> </a:t>
            </a:r>
            <a:br>
              <a:rPr lang="en-US" dirty="0"/>
            </a:br>
            <a:r>
              <a:rPr lang="en-US" dirty="0"/>
              <a:t>and building </a:t>
            </a:r>
            <a:r>
              <a:rPr lang="en-US" i="1" dirty="0"/>
              <a:t>hybrid quantum-classical models</a:t>
            </a:r>
            <a:r>
              <a:rPr lang="en-US" dirty="0"/>
              <a:t>. </a:t>
            </a:r>
          </a:p>
          <a:p>
            <a:r>
              <a:rPr lang="en-US" dirty="0"/>
              <a:t>It integrates quantum computing algorithms </a:t>
            </a:r>
            <a:br>
              <a:rPr lang="en-US" dirty="0"/>
            </a:br>
            <a:r>
              <a:rPr lang="en-US" dirty="0"/>
              <a:t>and logic designed in </a:t>
            </a:r>
            <a:r>
              <a:rPr lang="en-US" u="sng" dirty="0" err="1">
                <a:hlinkClick r:id="rId2"/>
              </a:rPr>
              <a:t>Cirq</a:t>
            </a:r>
            <a:r>
              <a:rPr lang="en-US" dirty="0"/>
              <a:t>, </a:t>
            </a:r>
            <a:br>
              <a:rPr lang="en-US" dirty="0"/>
            </a:br>
            <a:r>
              <a:rPr lang="en-US" dirty="0"/>
              <a:t>and provides quantum computing primitives </a:t>
            </a:r>
            <a:br>
              <a:rPr lang="en-US" dirty="0"/>
            </a:br>
            <a:r>
              <a:rPr lang="en-US" dirty="0"/>
              <a:t>compatible with existing TensorFlow APIs, </a:t>
            </a:r>
            <a:br>
              <a:rPr lang="en-US" dirty="0"/>
            </a:br>
            <a:r>
              <a:rPr lang="en-US" dirty="0"/>
              <a:t>along with high-performance quantum circuit simulators. </a:t>
            </a:r>
          </a:p>
          <a:p>
            <a:endParaRPr lang="en-US" dirty="0"/>
          </a:p>
        </p:txBody>
      </p:sp>
      <p:sp>
        <p:nvSpPr>
          <p:cNvPr id="5" name="Slide Number Placeholder 5">
            <a:extLst>
              <a:ext uri="{FF2B5EF4-FFF2-40B4-BE49-F238E27FC236}">
                <a16:creationId xmlns:a16="http://schemas.microsoft.com/office/drawing/2014/main" id="{FF225353-9C8B-4690-9C5D-BCF7AD88B1A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85</a:t>
            </a:fld>
            <a:endParaRPr lang="sr-Latn-RS"/>
          </a:p>
        </p:txBody>
      </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Programming Example:</a:t>
            </a:r>
          </a:p>
        </p:txBody>
      </p:sp>
      <p:sp>
        <p:nvSpPr>
          <p:cNvPr id="3" name="Text Placeholder 2"/>
          <p:cNvSpPr>
            <a:spLocks noGrp="1"/>
          </p:cNvSpPr>
          <p:nvPr>
            <p:ph type="body" sz="half" idx="1"/>
          </p:nvPr>
        </p:nvSpPr>
        <p:spPr>
          <a:xfrm>
            <a:off x="1182687" y="2017713"/>
            <a:ext cx="9809857" cy="4114801"/>
          </a:xfrm>
        </p:spPr>
        <p:txBody>
          <a:bodyPr>
            <a:normAutofit fontScale="55000" lnSpcReduction="20000"/>
          </a:bodyPr>
          <a:lstStyle/>
          <a:p>
            <a:pPr>
              <a:buNone/>
            </a:pPr>
            <a:r>
              <a:rPr lang="en-US" dirty="0"/>
              <a:t>	# A hybrid quantum-classical model.</a:t>
            </a:r>
            <a:br>
              <a:rPr lang="en-US" dirty="0"/>
            </a:br>
            <a:r>
              <a:rPr lang="en-US" dirty="0"/>
              <a:t>	model = </a:t>
            </a:r>
            <a:r>
              <a:rPr lang="en-US" dirty="0" err="1"/>
              <a:t>tf.keras.Sequential</a:t>
            </a:r>
            <a:br>
              <a:rPr lang="en-US" dirty="0"/>
            </a:br>
            <a:br>
              <a:rPr lang="en-US" dirty="0"/>
            </a:br>
            <a:r>
              <a:rPr lang="en-US" dirty="0"/>
              <a:t>([</a:t>
            </a:r>
            <a:br>
              <a:rPr lang="en-US" dirty="0"/>
            </a:br>
            <a:br>
              <a:rPr lang="en-US" dirty="0"/>
            </a:br>
            <a:r>
              <a:rPr lang="en-US" dirty="0"/>
              <a:t># Quantum circuit data comes in inside of tensors.</a:t>
            </a:r>
            <a:br>
              <a:rPr lang="en-US" dirty="0"/>
            </a:br>
            <a:r>
              <a:rPr lang="en-US" dirty="0"/>
              <a:t>	</a:t>
            </a:r>
            <a:r>
              <a:rPr lang="en-US" dirty="0" err="1"/>
              <a:t>tf.keras.Input</a:t>
            </a:r>
            <a:r>
              <a:rPr lang="en-US" dirty="0"/>
              <a:t>(shape=(), </a:t>
            </a:r>
            <a:r>
              <a:rPr lang="en-US" dirty="0" err="1"/>
              <a:t>dtype</a:t>
            </a:r>
            <a:r>
              <a:rPr lang="en-US" dirty="0"/>
              <a:t>=</a:t>
            </a:r>
            <a:r>
              <a:rPr lang="en-US" dirty="0" err="1"/>
              <a:t>tf.dtypes.string</a:t>
            </a:r>
            <a:r>
              <a:rPr lang="en-US" dirty="0"/>
              <a:t>),</a:t>
            </a:r>
            <a:br>
              <a:rPr lang="en-US" dirty="0"/>
            </a:br>
            <a:br>
              <a:rPr lang="en-US" dirty="0"/>
            </a:br>
            <a:r>
              <a:rPr lang="en-US" dirty="0"/>
              <a:t># </a:t>
            </a:r>
            <a:r>
              <a:rPr lang="en-US" dirty="0" err="1"/>
              <a:t>Parametrized</a:t>
            </a:r>
            <a:r>
              <a:rPr lang="en-US" dirty="0"/>
              <a:t> Quantum Circuit (PQC) provides output</a:t>
            </a:r>
            <a:br>
              <a:rPr lang="en-US" dirty="0"/>
            </a:br>
            <a:br>
              <a:rPr lang="en-US" dirty="0"/>
            </a:br>
            <a:r>
              <a:rPr lang="en-US" dirty="0"/>
              <a:t># data from the input circuits run on a quantum computer.</a:t>
            </a:r>
            <a:br>
              <a:rPr lang="en-US" dirty="0"/>
            </a:br>
            <a:r>
              <a:rPr lang="en-US" dirty="0"/>
              <a:t> 	</a:t>
            </a:r>
            <a:r>
              <a:rPr lang="en-US" dirty="0" err="1"/>
              <a:t>tfq.layers.PQC</a:t>
            </a:r>
            <a:r>
              <a:rPr lang="en-US" dirty="0"/>
              <a:t>(</a:t>
            </a:r>
            <a:r>
              <a:rPr lang="en-US" dirty="0" err="1"/>
              <a:t>my_circuit</a:t>
            </a:r>
            <a:r>
              <a:rPr lang="en-US" dirty="0"/>
              <a:t>, [</a:t>
            </a:r>
            <a:r>
              <a:rPr lang="en-US" dirty="0" err="1"/>
              <a:t>cirq.Z</a:t>
            </a:r>
            <a:r>
              <a:rPr lang="en-US" dirty="0"/>
              <a:t>(q1), </a:t>
            </a:r>
            <a:r>
              <a:rPr lang="en-US" dirty="0" err="1"/>
              <a:t>cirq.X</a:t>
            </a:r>
            <a:r>
              <a:rPr lang="en-US" dirty="0"/>
              <a:t>(q0)]),</a:t>
            </a:r>
            <a:br>
              <a:rPr lang="en-US" dirty="0"/>
            </a:br>
            <a:br>
              <a:rPr lang="en-US" dirty="0"/>
            </a:br>
            <a:r>
              <a:rPr lang="en-US" dirty="0"/>
              <a:t> # Output data from quantum computer passed through model.</a:t>
            </a:r>
            <a:br>
              <a:rPr lang="en-US" dirty="0"/>
            </a:br>
            <a:br>
              <a:rPr lang="en-US" dirty="0"/>
            </a:br>
            <a:r>
              <a:rPr lang="en-US" dirty="0"/>
              <a:t> 	</a:t>
            </a:r>
            <a:r>
              <a:rPr lang="en-US" dirty="0" err="1"/>
              <a:t>tf.keras.layers.Dense</a:t>
            </a:r>
            <a:r>
              <a:rPr lang="en-US" dirty="0"/>
              <a:t>(50)</a:t>
            </a:r>
            <a:br>
              <a:rPr lang="en-US" dirty="0"/>
            </a:br>
            <a:r>
              <a:rPr lang="en-US" dirty="0"/>
              <a:t>])</a:t>
            </a:r>
          </a:p>
        </p:txBody>
      </p:sp>
      <p:sp>
        <p:nvSpPr>
          <p:cNvPr id="5" name="Slide Number Placeholder 5">
            <a:extLst>
              <a:ext uri="{FF2B5EF4-FFF2-40B4-BE49-F238E27FC236}">
                <a16:creationId xmlns:a16="http://schemas.microsoft.com/office/drawing/2014/main" id="{C71CCFCB-F739-40E3-B794-943AFF77AF36}"/>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86</a:t>
            </a:fld>
            <a:endParaRPr lang="sr-Latn-RS"/>
          </a:p>
        </p:txBody>
      </p:sp>
      <p:sp>
        <p:nvSpPr>
          <p:cNvPr id="4" name="CasellaDiTesto 3">
            <a:extLst>
              <a:ext uri="{FF2B5EF4-FFF2-40B4-BE49-F238E27FC236}">
                <a16:creationId xmlns:a16="http://schemas.microsoft.com/office/drawing/2014/main" id="{5BC5B731-9A8E-2591-DBD9-6D0515BEFD2B}"/>
              </a:ext>
            </a:extLst>
          </p:cNvPr>
          <p:cNvSpPr txBox="1"/>
          <p:nvPr/>
        </p:nvSpPr>
        <p:spPr>
          <a:xfrm>
            <a:off x="335360" y="6393507"/>
            <a:ext cx="164147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FF0000"/>
                </a:solidFill>
                <a:effectLst/>
                <a:uFillTx/>
                <a:latin typeface="+mn-lt"/>
                <a:ea typeface="+mn-ea"/>
                <a:cs typeface="+mn-cs"/>
                <a:sym typeface="Calibri"/>
              </a:rPr>
              <a:t>State of the art: ?</a:t>
            </a:r>
          </a:p>
        </p:txBody>
      </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Synergizing all the Above </a:t>
            </a:r>
            <a:br>
              <a:rPr lang="en-US" b="1" dirty="0"/>
            </a:br>
            <a:r>
              <a:rPr lang="en-US" b="1" dirty="0"/>
              <a:t>for the Most Sophisticated Applications</a:t>
            </a:r>
          </a:p>
        </p:txBody>
      </p:sp>
      <p:pic>
        <p:nvPicPr>
          <p:cNvPr id="4" name="Picture 3" descr="A photo of a submarine in the water under a partly cloudy sky.  "/>
          <p:cNvPicPr/>
          <p:nvPr/>
        </p:nvPicPr>
        <p:blipFill>
          <a:blip r:embed="rId2" cstate="print"/>
          <a:srcRect/>
          <a:stretch>
            <a:fillRect/>
          </a:stretch>
        </p:blipFill>
        <p:spPr bwMode="auto">
          <a:xfrm>
            <a:off x="2423592" y="1916832"/>
            <a:ext cx="6336704" cy="4395387"/>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E24C497F-11D8-4F5A-B588-0650827249E1}"/>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87</a:t>
            </a:fld>
            <a:endParaRPr lang="sr-Latn-RS"/>
          </a:p>
        </p:txBody>
      </p:sp>
      <p:sp>
        <p:nvSpPr>
          <p:cNvPr id="3" name="CasellaDiTesto 2">
            <a:extLst>
              <a:ext uri="{FF2B5EF4-FFF2-40B4-BE49-F238E27FC236}">
                <a16:creationId xmlns:a16="http://schemas.microsoft.com/office/drawing/2014/main" id="{B87A73A3-2C77-824E-4E18-91642DABE794}"/>
              </a:ext>
            </a:extLst>
          </p:cNvPr>
          <p:cNvSpPr txBox="1"/>
          <p:nvPr/>
        </p:nvSpPr>
        <p:spPr>
          <a:xfrm>
            <a:off x="938504" y="6366688"/>
            <a:ext cx="5517536"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FF0000"/>
                </a:solidFill>
                <a:effectLst/>
                <a:uFillTx/>
                <a:latin typeface="+mn-lt"/>
                <a:ea typeface="+mn-ea"/>
                <a:cs typeface="+mn-cs"/>
                <a:sym typeface="Calibri"/>
              </a:rPr>
              <a:t>State of the art: From Alas at Sorbonne to Dong at Purdue! </a:t>
            </a:r>
          </a:p>
        </p:txBody>
      </p:sp>
    </p:spTree>
    <p:extLst>
      <p:ext uri="{BB962C8B-B14F-4D97-AF65-F5344CB8AC3E}">
        <p14:creationId xmlns:p14="http://schemas.microsoft.com/office/powerpoint/2010/main" val="3757798760"/>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456" y="260648"/>
            <a:ext cx="7793038" cy="1462088"/>
          </a:xfrm>
        </p:spPr>
        <p:txBody>
          <a:bodyPr>
            <a:normAutofit/>
          </a:bodyPr>
          <a:lstStyle/>
          <a:p>
            <a:r>
              <a:rPr lang="en-US" sz="2800" b="1" dirty="0"/>
              <a:t>USA Projects</a:t>
            </a:r>
          </a:p>
        </p:txBody>
      </p:sp>
      <p:sp>
        <p:nvSpPr>
          <p:cNvPr id="3" name="Text Placeholder 2"/>
          <p:cNvSpPr>
            <a:spLocks noGrp="1"/>
          </p:cNvSpPr>
          <p:nvPr>
            <p:ph type="body" sz="half" idx="1"/>
          </p:nvPr>
        </p:nvSpPr>
        <p:spPr/>
        <p:txBody>
          <a:bodyPr>
            <a:normAutofit fontScale="92500"/>
          </a:bodyPr>
          <a:lstStyle/>
          <a:p>
            <a:pPr>
              <a:defRPr>
                <a:latin typeface="Tahoma"/>
                <a:ea typeface="Tahoma"/>
                <a:cs typeface="Tahoma"/>
                <a:sym typeface="Tahoma"/>
              </a:defRPr>
            </a:pPr>
            <a:r>
              <a:rPr lang="en-US" dirty="0"/>
              <a:t>Nature Based Construction and Computing:</a:t>
            </a:r>
          </a:p>
          <a:p>
            <a:pPr lvl="1">
              <a:defRPr>
                <a:latin typeface="Tahoma"/>
                <a:ea typeface="Tahoma"/>
                <a:cs typeface="Tahoma"/>
                <a:sym typeface="Tahoma"/>
              </a:defRPr>
            </a:pPr>
            <a:r>
              <a:rPr lang="en-US" dirty="0"/>
              <a:t>Purdue</a:t>
            </a:r>
          </a:p>
          <a:p>
            <a:pPr lvl="1">
              <a:defRPr>
                <a:latin typeface="Tahoma"/>
                <a:ea typeface="Tahoma"/>
                <a:cs typeface="Tahoma"/>
                <a:sym typeface="Tahoma"/>
              </a:defRPr>
            </a:pPr>
            <a:r>
              <a:rPr lang="en-US" dirty="0"/>
              <a:t>Indiana University</a:t>
            </a:r>
          </a:p>
          <a:p>
            <a:pPr>
              <a:defRPr>
                <a:latin typeface="Tahoma"/>
                <a:ea typeface="Tahoma"/>
                <a:cs typeface="Tahoma"/>
                <a:sym typeface="Tahoma"/>
              </a:defRPr>
            </a:pPr>
            <a:endParaRPr lang="en-US" dirty="0"/>
          </a:p>
          <a:p>
            <a:pPr>
              <a:defRPr>
                <a:latin typeface="Tahoma"/>
                <a:ea typeface="Tahoma"/>
                <a:cs typeface="Tahoma"/>
                <a:sym typeface="Tahoma"/>
              </a:defRPr>
            </a:pPr>
            <a:r>
              <a:rPr lang="en-US" dirty="0"/>
              <a:t>Complexity Based Media and Computing:</a:t>
            </a:r>
          </a:p>
          <a:p>
            <a:pPr lvl="1">
              <a:defRPr>
                <a:latin typeface="Tahoma"/>
                <a:ea typeface="Tahoma"/>
                <a:cs typeface="Tahoma"/>
                <a:sym typeface="Tahoma"/>
              </a:defRPr>
            </a:pPr>
            <a:r>
              <a:rPr lang="en-US" dirty="0"/>
              <a:t>MIT </a:t>
            </a:r>
          </a:p>
          <a:p>
            <a:pPr lvl="1">
              <a:defRPr>
                <a:latin typeface="Tahoma"/>
                <a:ea typeface="Tahoma"/>
                <a:cs typeface="Tahoma"/>
                <a:sym typeface="Tahoma"/>
              </a:defRPr>
            </a:pPr>
            <a:r>
              <a:rPr lang="en-US" dirty="0"/>
              <a:t>Harvard</a:t>
            </a:r>
          </a:p>
          <a:p>
            <a:pPr>
              <a:defRPr>
                <a:latin typeface="Tahoma"/>
                <a:ea typeface="Tahoma"/>
                <a:cs typeface="Tahoma"/>
                <a:sym typeface="Tahoma"/>
              </a:defRPr>
            </a:pPr>
            <a:endParaRPr lang="en-US" dirty="0"/>
          </a:p>
          <a:p>
            <a:endParaRPr lang="en-US" dirty="0"/>
          </a:p>
        </p:txBody>
      </p:sp>
      <p:sp>
        <p:nvSpPr>
          <p:cNvPr id="5" name="Slide Number Placeholder 5">
            <a:extLst>
              <a:ext uri="{FF2B5EF4-FFF2-40B4-BE49-F238E27FC236}">
                <a16:creationId xmlns:a16="http://schemas.microsoft.com/office/drawing/2014/main" id="{7DC9D201-60D9-489B-9476-171B4A4AEB69}"/>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88</a:t>
            </a:fld>
            <a:endParaRPr lang="sr-Latn-RS"/>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4"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lvl1pPr algn="l">
              <a:defRPr sz="2500">
                <a:solidFill>
                  <a:srgbClr val="333399"/>
                </a:solidFill>
                <a:latin typeface="Tahoma"/>
                <a:ea typeface="Tahoma"/>
                <a:cs typeface="Tahoma"/>
                <a:sym typeface="Tahoma"/>
              </a:defRPr>
            </a:lvl1pPr>
          </a:lstStyle>
          <a:p>
            <a:r>
              <a:rPr dirty="0"/>
              <a:t>SOME PREVIOUS OFFERINGS OF THIS COURSE</a:t>
            </a:r>
          </a:p>
        </p:txBody>
      </p:sp>
      <p:sp>
        <p:nvSpPr>
          <p:cNvPr id="2785" name="TextBox 1"/>
          <p:cNvSpPr txBox="1"/>
          <p:nvPr/>
        </p:nvSpPr>
        <p:spPr>
          <a:xfrm>
            <a:off x="407368" y="6056840"/>
            <a:ext cx="10009112" cy="5693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300">
                <a:solidFill>
                  <a:srgbClr val="FF0000"/>
                </a:solidFill>
                <a:latin typeface="Tahoma"/>
                <a:ea typeface="Tahoma"/>
                <a:cs typeface="Tahoma"/>
                <a:sym typeface="Tahoma"/>
              </a:defRPr>
            </a:pPr>
            <a:r>
              <a:rPr dirty="0"/>
              <a:t>Previous offerings of the related MGMT course: </a:t>
            </a:r>
            <a:r>
              <a:rPr lang="en-US" dirty="0"/>
              <a:t>Amherst</a:t>
            </a:r>
            <a:r>
              <a:rPr dirty="0"/>
              <a:t>, Dartmouth, Harvard, </a:t>
            </a:r>
            <a:r>
              <a:rPr lang="en-US" dirty="0"/>
              <a:t>MIT Media, </a:t>
            </a:r>
            <a:r>
              <a:rPr dirty="0"/>
              <a:t>Pis</a:t>
            </a:r>
            <a:r>
              <a:rPr lang="en-US" dirty="0"/>
              <a:t>a</a:t>
            </a:r>
            <a:r>
              <a:rPr lang="en-US"/>
              <a:t>, Genova.</a:t>
            </a:r>
            <a:r>
              <a:t> </a:t>
            </a:r>
            <a:endParaRPr dirty="0"/>
          </a:p>
          <a:p>
            <a:pPr>
              <a:defRPr>
                <a:latin typeface="Tahoma"/>
                <a:ea typeface="Tahoma"/>
                <a:cs typeface="Tahoma"/>
                <a:sym typeface="Tahoma"/>
              </a:defRPr>
            </a:pPr>
            <a:r>
              <a:rPr dirty="0"/>
              <a:t> </a:t>
            </a:r>
          </a:p>
        </p:txBody>
      </p:sp>
      <p:sp>
        <p:nvSpPr>
          <p:cNvPr id="2787" name="Rectangle 3"/>
          <p:cNvSpPr txBox="1">
            <a:spLocks noGrp="1"/>
          </p:cNvSpPr>
          <p:nvPr>
            <p:ph type="body" sz="half" idx="4294967295"/>
          </p:nvPr>
        </p:nvSpPr>
        <p:spPr>
          <a:xfrm>
            <a:off x="1182687" y="2017713"/>
            <a:ext cx="7772401" cy="4114801"/>
          </a:xfrm>
          <a:prstGeom prst="rect">
            <a:avLst/>
          </a:prstGeom>
        </p:spPr>
        <p:txBody>
          <a:bodyPr lIns="45714" tIns="45714" rIns="45714" bIns="45714">
            <a:normAutofit fontScale="92500" lnSpcReduction="20000"/>
          </a:bodyPr>
          <a:lstStyle/>
          <a:p>
            <a:pPr marL="341311" indent="-341311">
              <a:buClr>
                <a:srgbClr val="3333CC"/>
              </a:buClr>
              <a:buSzPct val="60000"/>
              <a:buFontTx/>
              <a:buChar char="■"/>
              <a:defRPr sz="2600">
                <a:latin typeface="Tahoma"/>
                <a:ea typeface="Tahoma"/>
                <a:cs typeface="Tahoma"/>
                <a:sym typeface="Tahoma"/>
              </a:defRPr>
            </a:pPr>
            <a:r>
              <a:rPr dirty="0"/>
              <a:t>Purdue, Indiana;</a:t>
            </a:r>
          </a:p>
          <a:p>
            <a:pPr marL="341311" indent="-341311">
              <a:buClr>
                <a:srgbClr val="3333CC"/>
              </a:buClr>
              <a:buSzPct val="60000"/>
              <a:buFontTx/>
              <a:buChar char="■"/>
              <a:defRPr sz="2600">
                <a:latin typeface="Tahoma"/>
                <a:ea typeface="Tahoma"/>
                <a:cs typeface="Tahoma"/>
                <a:sym typeface="Tahoma"/>
              </a:defRPr>
            </a:pPr>
            <a:r>
              <a:rPr dirty="0"/>
              <a:t>MIT, Harvard;</a:t>
            </a:r>
          </a:p>
          <a:p>
            <a:pPr marL="341311" indent="-341311">
              <a:buClr>
                <a:srgbClr val="3333CC"/>
              </a:buClr>
              <a:buSzPct val="60000"/>
              <a:buFontTx/>
              <a:buChar char="■"/>
              <a:defRPr sz="2600">
                <a:latin typeface="Tahoma"/>
                <a:ea typeface="Tahoma"/>
                <a:cs typeface="Tahoma"/>
                <a:sym typeface="Tahoma"/>
              </a:defRPr>
            </a:pPr>
            <a:r>
              <a:rPr dirty="0"/>
              <a:t>Imperial, </a:t>
            </a:r>
            <a:r>
              <a:rPr lang="en-US" dirty="0"/>
              <a:t>Manchester</a:t>
            </a:r>
            <a:r>
              <a:rPr dirty="0"/>
              <a:t>;</a:t>
            </a:r>
          </a:p>
          <a:p>
            <a:pPr marL="341311" indent="-341311">
              <a:buClr>
                <a:srgbClr val="3333CC"/>
              </a:buClr>
              <a:buSzPct val="60000"/>
              <a:buFontTx/>
              <a:buChar char="■"/>
              <a:defRPr sz="2600">
                <a:latin typeface="Tahoma"/>
                <a:ea typeface="Tahoma"/>
                <a:cs typeface="Tahoma"/>
                <a:sym typeface="Tahoma"/>
              </a:defRPr>
            </a:pPr>
            <a:r>
              <a:rPr dirty="0"/>
              <a:t>ETH, EPFL;</a:t>
            </a:r>
            <a:endParaRPr lang="en-US" dirty="0"/>
          </a:p>
          <a:p>
            <a:pPr marL="341311" indent="-341311">
              <a:buClr>
                <a:srgbClr val="3333CC"/>
              </a:buClr>
              <a:buSzPct val="60000"/>
              <a:buFontTx/>
              <a:buChar char="■"/>
              <a:defRPr sz="2600">
                <a:latin typeface="Tahoma"/>
                <a:ea typeface="Tahoma"/>
                <a:cs typeface="Tahoma"/>
                <a:sym typeface="Tahoma"/>
              </a:defRPr>
            </a:pPr>
            <a:r>
              <a:rPr lang="en-US" dirty="0"/>
              <a:t>UNIWIE, TUWIEN;</a:t>
            </a:r>
            <a:endParaRPr dirty="0"/>
          </a:p>
          <a:p>
            <a:pPr marL="341311" indent="-341311">
              <a:buClr>
                <a:srgbClr val="3333CC"/>
              </a:buClr>
              <a:buSzPct val="60000"/>
              <a:buFontTx/>
              <a:buChar char="■"/>
              <a:defRPr sz="2600">
                <a:latin typeface="Tahoma"/>
                <a:ea typeface="Tahoma"/>
                <a:cs typeface="Tahoma"/>
                <a:sym typeface="Tahoma"/>
              </a:defRPr>
            </a:pPr>
            <a:r>
              <a:rPr dirty="0"/>
              <a:t>Siena, Salerno, Barcelona, Madrid;</a:t>
            </a:r>
          </a:p>
          <a:p>
            <a:pPr marL="341311" indent="-341311">
              <a:buClr>
                <a:srgbClr val="3333CC"/>
              </a:buClr>
              <a:buSzPct val="60000"/>
              <a:buFontTx/>
              <a:buChar char="■"/>
              <a:defRPr sz="2600">
                <a:latin typeface="Tahoma"/>
                <a:ea typeface="Tahoma"/>
                <a:cs typeface="Tahoma"/>
                <a:sym typeface="Tahoma"/>
              </a:defRPr>
            </a:pPr>
            <a:r>
              <a:rPr lang="en-US" dirty="0"/>
              <a:t>Tokyo, Sendai - Japan</a:t>
            </a:r>
            <a:endParaRPr dirty="0"/>
          </a:p>
          <a:p>
            <a:pPr marL="341311" indent="-341311">
              <a:buClr>
                <a:srgbClr val="3333CC"/>
              </a:buClr>
              <a:buSzPct val="60000"/>
              <a:buFontTx/>
              <a:buChar char="■"/>
              <a:defRPr sz="2600">
                <a:latin typeface="Tahoma"/>
                <a:ea typeface="Tahoma"/>
                <a:cs typeface="Tahoma"/>
                <a:sym typeface="Tahoma"/>
              </a:defRPr>
            </a:pPr>
            <a:r>
              <a:rPr dirty="0"/>
              <a:t>Technion, </a:t>
            </a:r>
            <a:r>
              <a:rPr lang="en-US" dirty="0"/>
              <a:t>Hebrew University of </a:t>
            </a:r>
            <a:r>
              <a:rPr dirty="0"/>
              <a:t>Jerusalem</a:t>
            </a:r>
            <a:r>
              <a:rPr lang="en-US" dirty="0"/>
              <a:t> - Israel</a:t>
            </a:r>
          </a:p>
          <a:p>
            <a:pPr marL="341311" indent="-341311">
              <a:buClr>
                <a:srgbClr val="3333CC"/>
              </a:buClr>
              <a:buSzPct val="60000"/>
              <a:buFontTx/>
              <a:buChar char="■"/>
              <a:defRPr sz="2600">
                <a:latin typeface="Tahoma"/>
                <a:ea typeface="Tahoma"/>
                <a:cs typeface="Tahoma"/>
                <a:sym typeface="Tahoma"/>
              </a:defRPr>
            </a:pPr>
            <a:r>
              <a:rPr dirty="0" err="1"/>
              <a:t>Bogazici</a:t>
            </a:r>
            <a:r>
              <a:rPr dirty="0"/>
              <a:t>, </a:t>
            </a:r>
            <a:r>
              <a:rPr dirty="0" err="1"/>
              <a:t>Koc</a:t>
            </a:r>
            <a:r>
              <a:rPr lang="en-US" dirty="0"/>
              <a:t> - Turkey</a:t>
            </a:r>
            <a:endParaRPr dirty="0"/>
          </a:p>
          <a:p>
            <a:pPr marL="341311" indent="-341311">
              <a:buClr>
                <a:srgbClr val="3333CC"/>
              </a:buClr>
              <a:buSzPct val="60000"/>
              <a:buFontTx/>
              <a:buChar char="■"/>
              <a:defRPr sz="2600">
                <a:latin typeface="Tahoma"/>
                <a:ea typeface="Tahoma"/>
                <a:cs typeface="Tahoma"/>
                <a:sym typeface="Tahoma"/>
              </a:defRPr>
            </a:pPr>
            <a:r>
              <a:rPr dirty="0"/>
              <a:t>Tsinghua, Shandong</a:t>
            </a:r>
            <a:r>
              <a:rPr lang="en-US" dirty="0"/>
              <a:t> - China</a:t>
            </a:r>
            <a:r>
              <a:rPr dirty="0"/>
              <a:t>.</a:t>
            </a:r>
          </a:p>
        </p:txBody>
      </p:sp>
      <p:sp>
        <p:nvSpPr>
          <p:cNvPr id="7" name="Slide Number Placeholder 5">
            <a:extLst>
              <a:ext uri="{FF2B5EF4-FFF2-40B4-BE49-F238E27FC236}">
                <a16:creationId xmlns:a16="http://schemas.microsoft.com/office/drawing/2014/main" id="{4DD1C2FA-57BE-4D30-9160-7DD4ABCA476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89</a:t>
            </a:fld>
            <a:endParaRPr lang="sr-Latn-RS"/>
          </a:p>
        </p:txBody>
      </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9" name="Rectangle 2"/>
          <p:cNvSpPr txBox="1">
            <a:spLocks noGrp="1"/>
          </p:cNvSpPr>
          <p:nvPr>
            <p:ph type="title" idx="4294967295"/>
          </p:nvPr>
        </p:nvSpPr>
        <p:spPr>
          <a:xfrm>
            <a:off x="1154112" y="-243408"/>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rPr lang="en-US" dirty="0"/>
              <a:t>INSPIRED BY FORMER STUDENTS OF BELGRADE UNIVERSITY:</a:t>
            </a:r>
            <a:endParaRPr dirty="0"/>
          </a:p>
        </p:txBody>
      </p:sp>
      <p:sp>
        <p:nvSpPr>
          <p:cNvPr id="2831" name="TextBox 1"/>
          <p:cNvSpPr txBox="1"/>
          <p:nvPr/>
        </p:nvSpPr>
        <p:spPr>
          <a:xfrm>
            <a:off x="72708" y="5959475"/>
            <a:ext cx="8492172" cy="3708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a:latin typeface="Tahoma"/>
                <a:ea typeface="Tahoma"/>
                <a:cs typeface="Tahoma"/>
                <a:sym typeface="Tahoma"/>
              </a:defRPr>
            </a:lvl1pPr>
          </a:lstStyle>
          <a:p>
            <a:r>
              <a:t> </a:t>
            </a:r>
          </a:p>
        </p:txBody>
      </p:sp>
      <p:sp>
        <p:nvSpPr>
          <p:cNvPr id="6" name="Rectangle 3">
            <a:extLst>
              <a:ext uri="{FF2B5EF4-FFF2-40B4-BE49-F238E27FC236}">
                <a16:creationId xmlns:a16="http://schemas.microsoft.com/office/drawing/2014/main" id="{D5C66D00-C827-460D-9E7E-64341E4F2FE0}"/>
              </a:ext>
            </a:extLst>
          </p:cNvPr>
          <p:cNvSpPr txBox="1">
            <a:spLocks/>
          </p:cNvSpPr>
          <p:nvPr/>
        </p:nvSpPr>
        <p:spPr>
          <a:xfrm>
            <a:off x="1199457" y="1124744"/>
            <a:ext cx="4968551" cy="54726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4" tIns="45714" rIns="45714" bIns="45714">
            <a:normAutofit fontScale="92500" lnSpcReduction="10000"/>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Vice Presidents or Executive Directors at major USA industries:</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JPMorgan</a:t>
            </a:r>
            <a:r>
              <a:rPr lang="en-US" sz="900" dirty="0">
                <a:latin typeface="Tahoma"/>
                <a:ea typeface="Tahoma"/>
                <a:cs typeface="Tahoma"/>
                <a:sym typeface="Tahoma"/>
              </a:rPr>
              <a:t> (#1 Bank worth $100B) Executive Directors: </a:t>
            </a:r>
            <a:br>
              <a:rPr lang="en-US" sz="900" dirty="0">
                <a:latin typeface="Tahoma"/>
                <a:ea typeface="Tahoma"/>
                <a:cs typeface="Tahoma"/>
                <a:sym typeface="Tahoma"/>
              </a:rPr>
            </a:br>
            <a:r>
              <a:rPr lang="en-US" sz="900" dirty="0">
                <a:latin typeface="Tahoma"/>
                <a:ea typeface="Tahoma"/>
                <a:cs typeface="Tahoma"/>
                <a:sym typeface="Tahoma"/>
              </a:rPr>
              <a:t>Marko </a:t>
            </a:r>
            <a:r>
              <a:rPr lang="en-US" sz="900" dirty="0" err="1">
                <a:latin typeface="Tahoma"/>
                <a:ea typeface="Tahoma"/>
                <a:cs typeface="Tahoma"/>
                <a:sym typeface="Tahoma"/>
              </a:rPr>
              <a:t>Jevremovic</a:t>
            </a:r>
            <a:r>
              <a:rPr lang="en-US" sz="900" dirty="0">
                <a:latin typeface="Tahoma"/>
                <a:ea typeface="Tahoma"/>
                <a:cs typeface="Tahoma"/>
                <a:sym typeface="Tahoma"/>
              </a:rPr>
              <a:t>, PMF</a:t>
            </a:r>
          </a:p>
          <a:p>
            <a:pPr marL="0" indent="0" hangingPunct="1">
              <a:spcBef>
                <a:spcPts val="0"/>
              </a:spcBef>
              <a:buSzTx/>
              <a:buFont typeface="Arial"/>
              <a:buNone/>
              <a:defRPr>
                <a:latin typeface="Tahoma"/>
                <a:ea typeface="Tahoma"/>
                <a:cs typeface="Tahoma"/>
                <a:sym typeface="Tahoma"/>
              </a:defRPr>
            </a:pPr>
            <a:r>
              <a:rPr lang="en-US" sz="900" dirty="0">
                <a:latin typeface="Tahoma"/>
                <a:ea typeface="Tahoma"/>
                <a:cs typeface="Tahoma"/>
                <a:sym typeface="Tahoma"/>
              </a:rPr>
              <a:t>Jelena </a:t>
            </a:r>
            <a:r>
              <a:rPr lang="en-US" sz="900" dirty="0" err="1">
                <a:latin typeface="Tahoma"/>
                <a:ea typeface="Tahoma"/>
                <a:cs typeface="Tahoma"/>
                <a:sym typeface="Tahoma"/>
              </a:rPr>
              <a:t>Skulic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BlackRock</a:t>
            </a:r>
            <a:r>
              <a:rPr lang="en-US" sz="900" dirty="0">
                <a:latin typeface="Tahoma"/>
                <a:ea typeface="Tahoma"/>
                <a:cs typeface="Tahoma"/>
                <a:sym typeface="Tahoma"/>
              </a:rPr>
              <a:t> (#1 Portfolio company worth $40T) VP: </a:t>
            </a:r>
            <a:br>
              <a:rPr lang="en-US" sz="900" dirty="0">
                <a:latin typeface="Tahoma"/>
                <a:ea typeface="Tahoma"/>
                <a:cs typeface="Tahoma"/>
                <a:sym typeface="Tahoma"/>
              </a:rPr>
            </a:br>
            <a:r>
              <a:rPr lang="en-US" sz="900" dirty="0" err="1">
                <a:latin typeface="Tahoma"/>
                <a:ea typeface="Tahoma"/>
                <a:cs typeface="Tahoma"/>
                <a:sym typeface="Tahoma"/>
              </a:rPr>
              <a:t>Mladen</a:t>
            </a:r>
            <a:r>
              <a:rPr lang="en-US" sz="900" dirty="0">
                <a:latin typeface="Tahoma"/>
                <a:ea typeface="Tahoma"/>
                <a:cs typeface="Tahoma"/>
                <a:sym typeface="Tahoma"/>
              </a:rPr>
              <a:t> </a:t>
            </a:r>
            <a:r>
              <a:rPr lang="en-US" sz="900" dirty="0" err="1">
                <a:latin typeface="Tahoma"/>
                <a:ea typeface="Tahoma"/>
                <a:cs typeface="Tahoma"/>
                <a:sym typeface="Tahoma"/>
              </a:rPr>
              <a:t>Laudanovic</a:t>
            </a:r>
            <a:r>
              <a:rPr lang="en-US" sz="900" dirty="0">
                <a:latin typeface="Tahoma"/>
                <a:ea typeface="Tahoma"/>
                <a:cs typeface="Tahoma"/>
                <a:sym typeface="Tahoma"/>
              </a:rPr>
              <a:t>, PMF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err="1">
                <a:latin typeface="Tahoma"/>
                <a:ea typeface="Tahoma"/>
                <a:cs typeface="Tahoma"/>
                <a:sym typeface="Tahoma"/>
              </a:rPr>
              <a:t>StateStreet</a:t>
            </a:r>
            <a:r>
              <a:rPr lang="en-US" sz="900" dirty="0">
                <a:latin typeface="Tahoma"/>
                <a:ea typeface="Tahoma"/>
                <a:cs typeface="Tahoma"/>
                <a:sym typeface="Tahoma"/>
              </a:rPr>
              <a:t> (#2 Portfolio company worth $10T) Ontology </a:t>
            </a:r>
            <a:r>
              <a:rPr lang="en-US" sz="900" dirty="0" err="1">
                <a:latin typeface="Tahoma"/>
                <a:ea typeface="Tahoma"/>
                <a:cs typeface="Tahoma"/>
                <a:sym typeface="Tahoma"/>
              </a:rPr>
              <a:t>exPD</a:t>
            </a:r>
            <a:r>
              <a:rPr lang="en-US" sz="900" dirty="0">
                <a:latin typeface="Tahoma"/>
                <a:ea typeface="Tahoma"/>
                <a:cs typeface="Tahoma"/>
                <a:sym typeface="Tahoma"/>
              </a:rPr>
              <a:t>: </a:t>
            </a:r>
            <a:br>
              <a:rPr lang="en-US" sz="900" dirty="0">
                <a:latin typeface="Tahoma"/>
                <a:ea typeface="Tahoma"/>
                <a:cs typeface="Tahoma"/>
                <a:sym typeface="Tahoma"/>
              </a:rPr>
            </a:br>
            <a:r>
              <a:rPr lang="en-US" sz="900" dirty="0">
                <a:latin typeface="Tahoma"/>
                <a:ea typeface="Tahoma"/>
                <a:cs typeface="Tahoma"/>
                <a:sym typeface="Tahoma"/>
              </a:rPr>
              <a:t>X, PMF, ETF, FON</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Vanguard Group</a:t>
            </a:r>
            <a:r>
              <a:rPr lang="en-US" sz="900" dirty="0">
                <a:latin typeface="Tahoma"/>
                <a:ea typeface="Tahoma"/>
                <a:cs typeface="Tahoma"/>
                <a:sym typeface="Tahoma"/>
              </a:rPr>
              <a:t> (#1 in indexed founds):</a:t>
            </a:r>
            <a:br>
              <a:rPr lang="en-US" sz="900" dirty="0">
                <a:latin typeface="Tahoma"/>
                <a:ea typeface="Tahoma"/>
                <a:cs typeface="Tahoma"/>
                <a:sym typeface="Tahoma"/>
              </a:rPr>
            </a:br>
            <a:r>
              <a:rPr lang="en-US" sz="900" dirty="0">
                <a:latin typeface="Tahoma"/>
                <a:ea typeface="Tahoma"/>
                <a:cs typeface="Tahoma"/>
                <a:sym typeface="Tahoma"/>
              </a:rPr>
              <a:t>Y</a:t>
            </a:r>
          </a:p>
          <a:p>
            <a:pPr marL="0" indent="0" hangingPunct="1">
              <a:spcBef>
                <a:spcPts val="0"/>
              </a:spcBef>
              <a:buSzTx/>
              <a:buFont typeface="Arial"/>
              <a:buNone/>
              <a:defRPr>
                <a:latin typeface="Tahoma"/>
                <a:ea typeface="Tahoma"/>
                <a:cs typeface="Tahoma"/>
                <a:sym typeface="Tahoma"/>
              </a:defRPr>
            </a:pPr>
            <a:endParaRPr lang="en-US" sz="900" b="1"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Qualcomm</a:t>
            </a:r>
            <a:r>
              <a:rPr lang="en-US" sz="900" dirty="0">
                <a:latin typeface="Tahoma"/>
                <a:ea typeface="Tahoma"/>
                <a:cs typeface="Tahoma"/>
                <a:sym typeface="Tahoma"/>
              </a:rPr>
              <a:t> (#1 in </a:t>
            </a:r>
            <a:r>
              <a:rPr lang="en-US" sz="900" dirty="0" err="1">
                <a:latin typeface="Tahoma"/>
                <a:ea typeface="Tahoma"/>
                <a:cs typeface="Tahoma"/>
                <a:sym typeface="Tahoma"/>
              </a:rPr>
              <a:t>MobilePhones</a:t>
            </a:r>
            <a:r>
              <a:rPr lang="en-US" sz="900" dirty="0">
                <a:latin typeface="Tahoma"/>
                <a:ea typeface="Tahoma"/>
                <a:cs typeface="Tahoma"/>
                <a:sym typeface="Tahoma"/>
              </a:rPr>
              <a:t> Chips) VP: </a:t>
            </a:r>
            <a:br>
              <a:rPr lang="en-US" sz="900" dirty="0">
                <a:latin typeface="Tahoma"/>
                <a:ea typeface="Tahoma"/>
                <a:cs typeface="Tahoma"/>
                <a:sym typeface="Tahoma"/>
              </a:rPr>
            </a:br>
            <a:r>
              <a:rPr lang="en-US" sz="900" dirty="0">
                <a:latin typeface="Tahoma"/>
                <a:ea typeface="Tahoma"/>
                <a:cs typeface="Tahoma"/>
                <a:sym typeface="Tahoma"/>
              </a:rPr>
              <a:t>Milivoje </a:t>
            </a:r>
            <a:r>
              <a:rPr lang="en-US" sz="900" dirty="0" err="1">
                <a:latin typeface="Tahoma"/>
                <a:ea typeface="Tahoma"/>
                <a:cs typeface="Tahoma"/>
                <a:sym typeface="Tahoma"/>
              </a:rPr>
              <a:t>Aleksic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Intel</a:t>
            </a:r>
            <a:r>
              <a:rPr lang="en-US" sz="900" dirty="0">
                <a:latin typeface="Tahoma"/>
                <a:ea typeface="Tahoma"/>
                <a:cs typeface="Tahoma"/>
                <a:sym typeface="Tahoma"/>
              </a:rPr>
              <a:t> (#1 in </a:t>
            </a:r>
            <a:r>
              <a:rPr lang="en-US" sz="900" dirty="0" err="1">
                <a:latin typeface="Tahoma"/>
                <a:ea typeface="Tahoma"/>
                <a:cs typeface="Tahoma"/>
                <a:sym typeface="Tahoma"/>
              </a:rPr>
              <a:t>SuperComputing</a:t>
            </a:r>
            <a:r>
              <a:rPr lang="en-US" sz="900" dirty="0">
                <a:latin typeface="Tahoma"/>
                <a:ea typeface="Tahoma"/>
                <a:cs typeface="Tahoma"/>
                <a:sym typeface="Tahoma"/>
              </a:rPr>
              <a:t> Chips) VP: </a:t>
            </a:r>
          </a:p>
          <a:p>
            <a:pPr marL="0" indent="0" hangingPunct="1">
              <a:spcBef>
                <a:spcPts val="0"/>
              </a:spcBef>
              <a:buSzTx/>
              <a:buFont typeface="Arial"/>
              <a:buNone/>
              <a:defRPr>
                <a:latin typeface="Tahoma"/>
                <a:ea typeface="Tahoma"/>
                <a:cs typeface="Tahoma"/>
                <a:sym typeface="Tahoma"/>
              </a:defRPr>
            </a:pPr>
            <a:r>
              <a:rPr lang="en-US" sz="900" dirty="0" err="1">
                <a:latin typeface="Tahoma"/>
                <a:ea typeface="Tahoma"/>
                <a:cs typeface="Tahoma"/>
                <a:sym typeface="Tahoma"/>
              </a:rPr>
              <a:t>Ranko</a:t>
            </a:r>
            <a:r>
              <a:rPr lang="en-US" sz="900" dirty="0">
                <a:latin typeface="Tahoma"/>
                <a:ea typeface="Tahoma"/>
                <a:cs typeface="Tahoma"/>
                <a:sym typeface="Tahoma"/>
              </a:rPr>
              <a:t> </a:t>
            </a:r>
            <a:r>
              <a:rPr lang="en-US" sz="900" dirty="0" err="1">
                <a:latin typeface="Tahoma"/>
                <a:ea typeface="Tahoma"/>
                <a:cs typeface="Tahoma"/>
                <a:sym typeface="Tahoma"/>
              </a:rPr>
              <a:t>Scepanovic</a:t>
            </a:r>
            <a:r>
              <a:rPr lang="en-US" sz="900" dirty="0">
                <a:latin typeface="Tahoma"/>
                <a:ea typeface="Tahoma"/>
                <a:cs typeface="Tahoma"/>
                <a:sym typeface="Tahoma"/>
              </a:rPr>
              <a:t>, PMF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None/>
              <a:defRPr>
                <a:latin typeface="Tahoma"/>
                <a:ea typeface="Tahoma"/>
                <a:cs typeface="Tahoma"/>
                <a:sym typeface="Tahoma"/>
              </a:defRPr>
            </a:pPr>
            <a:r>
              <a:rPr lang="en-US" sz="900" b="1" dirty="0">
                <a:latin typeface="Tahoma"/>
                <a:ea typeface="Tahoma"/>
                <a:cs typeface="Tahoma"/>
                <a:sym typeface="Tahoma"/>
              </a:rPr>
              <a:t>NCR</a:t>
            </a:r>
            <a:r>
              <a:rPr lang="en-US" sz="900" dirty="0">
                <a:latin typeface="Tahoma"/>
                <a:ea typeface="Tahoma"/>
                <a:cs typeface="Tahoma"/>
                <a:sym typeface="Tahoma"/>
              </a:rPr>
              <a:t> (#1 Technology support for banking worth $2B2) VP:</a:t>
            </a:r>
            <a:br>
              <a:rPr lang="en-US" sz="900" dirty="0">
                <a:latin typeface="Tahoma"/>
                <a:ea typeface="Tahoma"/>
                <a:cs typeface="Tahoma"/>
                <a:sym typeface="Tahoma"/>
              </a:rPr>
            </a:br>
            <a:r>
              <a:rPr lang="en-US" sz="900" dirty="0">
                <a:latin typeface="Tahoma"/>
                <a:ea typeface="Tahoma"/>
                <a:cs typeface="Tahoma"/>
                <a:sym typeface="Tahoma"/>
              </a:rPr>
              <a:t>Dragan </a:t>
            </a:r>
            <a:r>
              <a:rPr lang="en-US" sz="900" dirty="0" err="1">
                <a:latin typeface="Tahoma"/>
                <a:ea typeface="Tahoma"/>
                <a:cs typeface="Tahoma"/>
                <a:sym typeface="Tahoma"/>
              </a:rPr>
              <a:t>Budic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IBM</a:t>
            </a:r>
            <a:r>
              <a:rPr lang="en-US" sz="900" dirty="0">
                <a:latin typeface="Tahoma"/>
                <a:ea typeface="Tahoma"/>
                <a:cs typeface="Tahoma"/>
                <a:sym typeface="Tahoma"/>
              </a:rPr>
              <a:t> (#1 in </a:t>
            </a:r>
            <a:r>
              <a:rPr lang="en-US" sz="900" dirty="0" err="1">
                <a:latin typeface="Tahoma"/>
                <a:ea typeface="Tahoma"/>
                <a:cs typeface="Tahoma"/>
                <a:sym typeface="Tahoma"/>
              </a:rPr>
              <a:t>MainFrames</a:t>
            </a:r>
            <a:r>
              <a:rPr lang="en-US" sz="900" dirty="0">
                <a:latin typeface="Tahoma"/>
                <a:ea typeface="Tahoma"/>
                <a:cs typeface="Tahoma"/>
                <a:sym typeface="Tahoma"/>
              </a:rPr>
              <a:t>):</a:t>
            </a:r>
            <a:br>
              <a:rPr lang="en-US" sz="900" dirty="0">
                <a:latin typeface="Tahoma"/>
                <a:ea typeface="Tahoma"/>
                <a:cs typeface="Tahoma"/>
                <a:sym typeface="Tahoma"/>
              </a:rPr>
            </a:br>
            <a:r>
              <a:rPr lang="en-US" sz="900" dirty="0" err="1">
                <a:latin typeface="Tahoma"/>
                <a:ea typeface="Tahoma"/>
                <a:cs typeface="Tahoma"/>
                <a:sym typeface="Tahoma"/>
              </a:rPr>
              <a:t>Marija</a:t>
            </a:r>
            <a:r>
              <a:rPr lang="en-US" sz="900" dirty="0">
                <a:latin typeface="Tahoma"/>
                <a:ea typeface="Tahoma"/>
                <a:cs typeface="Tahoma"/>
                <a:sym typeface="Tahoma"/>
              </a:rPr>
              <a:t> </a:t>
            </a:r>
            <a:r>
              <a:rPr lang="en-US" sz="900" dirty="0" err="1">
                <a:latin typeface="Tahoma"/>
                <a:ea typeface="Tahoma"/>
                <a:cs typeface="Tahoma"/>
                <a:sym typeface="Tahoma"/>
              </a:rPr>
              <a:t>Zivanovic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None/>
              <a:defRPr>
                <a:latin typeface="Tahoma"/>
                <a:ea typeface="Tahoma"/>
                <a:cs typeface="Tahoma"/>
                <a:sym typeface="Tahoma"/>
              </a:defRPr>
            </a:pPr>
            <a:r>
              <a:rPr lang="en-US" sz="900" b="1" dirty="0">
                <a:latin typeface="Tahoma"/>
                <a:ea typeface="Tahoma"/>
                <a:cs typeface="Tahoma"/>
                <a:sym typeface="Tahoma"/>
              </a:rPr>
              <a:t>AMD</a:t>
            </a:r>
            <a:r>
              <a:rPr lang="en-US" sz="900" dirty="0">
                <a:latin typeface="Tahoma"/>
                <a:ea typeface="Tahoma"/>
                <a:cs typeface="Tahoma"/>
                <a:sym typeface="Tahoma"/>
              </a:rPr>
              <a:t> (#1 in </a:t>
            </a:r>
            <a:r>
              <a:rPr lang="en-US" sz="900" dirty="0" err="1">
                <a:latin typeface="Tahoma"/>
                <a:ea typeface="Tahoma"/>
                <a:cs typeface="Tahoma"/>
                <a:sym typeface="Tahoma"/>
              </a:rPr>
              <a:t>HighEnd</a:t>
            </a:r>
            <a:r>
              <a:rPr lang="en-US" sz="900" dirty="0">
                <a:latin typeface="Tahoma"/>
                <a:ea typeface="Tahoma"/>
                <a:cs typeface="Tahoma"/>
                <a:sym typeface="Tahoma"/>
              </a:rPr>
              <a:t> Gaming):</a:t>
            </a:r>
            <a:br>
              <a:rPr lang="en-US" sz="900" dirty="0">
                <a:latin typeface="Tahoma"/>
                <a:ea typeface="Tahoma"/>
                <a:cs typeface="Tahoma"/>
                <a:sym typeface="Tahoma"/>
              </a:rPr>
            </a:br>
            <a:r>
              <a:rPr lang="en-US" sz="900" dirty="0">
                <a:latin typeface="Tahoma"/>
                <a:ea typeface="Tahoma"/>
                <a:cs typeface="Tahoma"/>
                <a:sym typeface="Tahoma"/>
              </a:rPr>
              <a:t>Andrej </a:t>
            </a:r>
            <a:r>
              <a:rPr lang="en-US" sz="900" dirty="0" err="1">
                <a:latin typeface="Tahoma"/>
                <a:ea typeface="Tahoma"/>
                <a:cs typeface="Tahoma"/>
                <a:sym typeface="Tahoma"/>
              </a:rPr>
              <a:t>Zdravkovic</a:t>
            </a:r>
            <a:r>
              <a:rPr lang="en-US" sz="900" dirty="0">
                <a:latin typeface="Tahoma"/>
                <a:ea typeface="Tahoma"/>
                <a:cs typeface="Tahoma"/>
                <a:sym typeface="Tahoma"/>
              </a:rPr>
              <a:t>, ETF</a:t>
            </a:r>
          </a:p>
          <a:p>
            <a:pPr marL="0" indent="0" hangingPunct="1">
              <a:spcBef>
                <a:spcPts val="0"/>
              </a:spcBef>
              <a:buSzTx/>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None/>
              <a:defRPr>
                <a:latin typeface="Tahoma"/>
                <a:ea typeface="Tahoma"/>
                <a:cs typeface="Tahoma"/>
                <a:sym typeface="Tahoma"/>
              </a:defRPr>
            </a:pPr>
            <a:r>
              <a:rPr lang="en-US" sz="900" b="1" dirty="0">
                <a:latin typeface="Tahoma"/>
                <a:ea typeface="Tahoma"/>
                <a:cs typeface="Tahoma"/>
                <a:sym typeface="Tahoma"/>
              </a:rPr>
              <a:t>HP Labs</a:t>
            </a:r>
            <a:r>
              <a:rPr lang="en-US" sz="900" dirty="0">
                <a:latin typeface="Tahoma"/>
                <a:ea typeface="Tahoma"/>
                <a:cs typeface="Tahoma"/>
                <a:sym typeface="Tahoma"/>
              </a:rPr>
              <a:t> (</a:t>
            </a:r>
            <a:r>
              <a:rPr lang="en-US" sz="900" dirty="0" err="1">
                <a:latin typeface="Tahoma"/>
                <a:ea typeface="Tahoma"/>
                <a:cs typeface="Tahoma"/>
                <a:sym typeface="Tahoma"/>
              </a:rPr>
              <a:t>SustainableComputing</a:t>
            </a:r>
            <a:r>
              <a:rPr lang="en-US" sz="900" dirty="0">
                <a:latin typeface="Tahoma"/>
                <a:ea typeface="Tahoma"/>
                <a:cs typeface="Tahoma"/>
                <a:sym typeface="Tahoma"/>
              </a:rPr>
              <a:t>):</a:t>
            </a:r>
            <a:br>
              <a:rPr lang="en-US" sz="900" dirty="0">
                <a:latin typeface="Tahoma"/>
                <a:ea typeface="Tahoma"/>
                <a:cs typeface="Tahoma"/>
                <a:sym typeface="Tahoma"/>
              </a:rPr>
            </a:br>
            <a:r>
              <a:rPr lang="en-US" sz="900" dirty="0" err="1">
                <a:latin typeface="Tahoma"/>
                <a:ea typeface="Tahoma"/>
                <a:cs typeface="Tahoma"/>
                <a:sym typeface="Tahoma"/>
              </a:rPr>
              <a:t>Dejan</a:t>
            </a:r>
            <a:r>
              <a:rPr lang="en-US" sz="900" dirty="0">
                <a:latin typeface="Tahoma"/>
                <a:ea typeface="Tahoma"/>
                <a:cs typeface="Tahoma"/>
                <a:sym typeface="Tahoma"/>
              </a:rPr>
              <a:t> </a:t>
            </a:r>
            <a:r>
              <a:rPr lang="en-US" sz="900" dirty="0" err="1">
                <a:latin typeface="Tahoma"/>
                <a:ea typeface="Tahoma"/>
                <a:cs typeface="Tahoma"/>
                <a:sym typeface="Tahoma"/>
              </a:rPr>
              <a:t>Milojicic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Endeca</a:t>
            </a:r>
            <a:r>
              <a:rPr lang="en-US" sz="900" dirty="0">
                <a:latin typeface="Tahoma"/>
                <a:ea typeface="Tahoma"/>
                <a:cs typeface="Tahoma"/>
                <a:sym typeface="Tahoma"/>
              </a:rPr>
              <a:t> (#1 in Acquisition for Data Base </a:t>
            </a:r>
            <a:r>
              <a:rPr lang="en-US" sz="900" dirty="0" err="1">
                <a:latin typeface="Tahoma"/>
                <a:ea typeface="Tahoma"/>
                <a:cs typeface="Tahoma"/>
                <a:sym typeface="Tahoma"/>
              </a:rPr>
              <a:t>eng</a:t>
            </a:r>
            <a:r>
              <a:rPr lang="en-US" sz="900" dirty="0">
                <a:latin typeface="Tahoma"/>
                <a:ea typeface="Tahoma"/>
                <a:cs typeface="Tahoma"/>
                <a:sym typeface="Tahoma"/>
              </a:rPr>
              <a:t> = $1075 million) CF: </a:t>
            </a:r>
          </a:p>
          <a:p>
            <a:pPr marL="0" indent="0" hangingPunct="1">
              <a:spcBef>
                <a:spcPts val="0"/>
              </a:spcBef>
              <a:buSzTx/>
              <a:buFont typeface="Arial"/>
              <a:buNone/>
              <a:defRPr>
                <a:latin typeface="Tahoma"/>
                <a:ea typeface="Tahoma"/>
                <a:cs typeface="Tahoma"/>
                <a:sym typeface="Tahoma"/>
              </a:defRPr>
            </a:pPr>
            <a:r>
              <a:rPr lang="en-US" sz="900" dirty="0" err="1">
                <a:latin typeface="Tahoma"/>
                <a:ea typeface="Tahoma"/>
                <a:cs typeface="Tahoma"/>
                <a:sym typeface="Tahoma"/>
              </a:rPr>
              <a:t>Dejan</a:t>
            </a:r>
            <a:r>
              <a:rPr lang="en-US" sz="900" dirty="0">
                <a:latin typeface="Tahoma"/>
                <a:ea typeface="Tahoma"/>
                <a:cs typeface="Tahoma"/>
                <a:sym typeface="Tahoma"/>
              </a:rPr>
              <a:t> </a:t>
            </a:r>
            <a:r>
              <a:rPr lang="en-US" sz="900" dirty="0" err="1">
                <a:latin typeface="Tahoma"/>
                <a:ea typeface="Tahoma"/>
                <a:cs typeface="Tahoma"/>
                <a:sym typeface="Tahoma"/>
              </a:rPr>
              <a:t>Mircevski</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err="1">
                <a:latin typeface="Tahoma"/>
                <a:ea typeface="Tahoma"/>
                <a:cs typeface="Tahoma"/>
                <a:sym typeface="Tahoma"/>
              </a:rPr>
              <a:t>SupplyFrame</a:t>
            </a:r>
            <a:r>
              <a:rPr lang="en-US" sz="900" dirty="0">
                <a:latin typeface="Tahoma"/>
                <a:ea typeface="Tahoma"/>
                <a:cs typeface="Tahoma"/>
                <a:sym typeface="Tahoma"/>
              </a:rPr>
              <a:t> (#1 in Acquisition for Data Supply </a:t>
            </a:r>
            <a:r>
              <a:rPr lang="en-US" sz="900" dirty="0" err="1">
                <a:latin typeface="Tahoma"/>
                <a:ea typeface="Tahoma"/>
                <a:cs typeface="Tahoma"/>
                <a:sym typeface="Tahoma"/>
              </a:rPr>
              <a:t>eng</a:t>
            </a:r>
            <a:r>
              <a:rPr lang="en-US" sz="900" dirty="0">
                <a:latin typeface="Tahoma"/>
                <a:ea typeface="Tahoma"/>
                <a:cs typeface="Tahoma"/>
                <a:sym typeface="Tahoma"/>
              </a:rPr>
              <a:t> = $800M) CF: Aleksandar </a:t>
            </a:r>
            <a:r>
              <a:rPr lang="en-US" sz="900" dirty="0" err="1">
                <a:latin typeface="Tahoma"/>
                <a:ea typeface="Tahoma"/>
                <a:cs typeface="Tahoma"/>
                <a:sym typeface="Tahoma"/>
              </a:rPr>
              <a:t>Bradic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err="1">
                <a:latin typeface="Tahoma"/>
                <a:ea typeface="Tahoma"/>
                <a:cs typeface="Tahoma"/>
                <a:sym typeface="Tahoma"/>
              </a:rPr>
              <a:t>Nordeus</a:t>
            </a:r>
            <a:r>
              <a:rPr lang="en-US" sz="900" dirty="0">
                <a:latin typeface="Tahoma"/>
                <a:ea typeface="Tahoma"/>
                <a:cs typeface="Tahoma"/>
                <a:sym typeface="Tahoma"/>
              </a:rPr>
              <a:t> (#1 in FB Gaming, $370M) VP and CF:</a:t>
            </a:r>
          </a:p>
          <a:p>
            <a:pPr marL="0" indent="0" hangingPunct="1">
              <a:spcBef>
                <a:spcPts val="0"/>
              </a:spcBef>
              <a:buSzTx/>
              <a:buFont typeface="Arial"/>
              <a:buNone/>
              <a:defRPr>
                <a:latin typeface="Tahoma"/>
                <a:ea typeface="Tahoma"/>
                <a:cs typeface="Tahoma"/>
                <a:sym typeface="Tahoma"/>
              </a:defRPr>
            </a:pPr>
            <a:r>
              <a:rPr lang="en-US" sz="900" dirty="0" err="1">
                <a:latin typeface="Tahoma"/>
                <a:ea typeface="Tahoma"/>
                <a:cs typeface="Tahoma"/>
                <a:sym typeface="Tahoma"/>
              </a:rPr>
              <a:t>Branko</a:t>
            </a:r>
            <a:r>
              <a:rPr lang="en-US" sz="900" dirty="0">
                <a:latin typeface="Tahoma"/>
                <a:ea typeface="Tahoma"/>
                <a:cs typeface="Tahoma"/>
                <a:sym typeface="Tahoma"/>
              </a:rPr>
              <a:t> </a:t>
            </a:r>
            <a:r>
              <a:rPr lang="en-US" sz="900" dirty="0" err="1">
                <a:latin typeface="Tahoma"/>
                <a:ea typeface="Tahoma"/>
                <a:cs typeface="Tahoma"/>
                <a:sym typeface="Tahoma"/>
              </a:rPr>
              <a:t>Milutinovic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err="1">
                <a:latin typeface="Tahoma"/>
                <a:ea typeface="Tahoma"/>
                <a:cs typeface="Tahoma"/>
                <a:sym typeface="Tahoma"/>
              </a:rPr>
              <a:t>ModComp</a:t>
            </a:r>
            <a:r>
              <a:rPr lang="en-US" sz="900" dirty="0">
                <a:latin typeface="Tahoma"/>
                <a:ea typeface="Tahoma"/>
                <a:cs typeface="Tahoma"/>
                <a:sym typeface="Tahoma"/>
              </a:rPr>
              <a:t> (#1 in Special Medical Support):</a:t>
            </a:r>
            <a:br>
              <a:rPr lang="en-US" sz="900" dirty="0">
                <a:latin typeface="Tahoma"/>
                <a:ea typeface="Tahoma"/>
                <a:cs typeface="Tahoma"/>
                <a:sym typeface="Tahoma"/>
              </a:rPr>
            </a:br>
            <a:r>
              <a:rPr lang="en-US" sz="900" dirty="0" err="1">
                <a:latin typeface="Tahoma"/>
                <a:ea typeface="Tahoma"/>
                <a:cs typeface="Tahoma"/>
                <a:sym typeface="Tahoma"/>
              </a:rPr>
              <a:t>Borko</a:t>
            </a:r>
            <a:r>
              <a:rPr lang="en-US" sz="900" dirty="0">
                <a:latin typeface="Tahoma"/>
                <a:ea typeface="Tahoma"/>
                <a:cs typeface="Tahoma"/>
                <a:sym typeface="Tahoma"/>
              </a:rPr>
              <a:t> </a:t>
            </a:r>
            <a:r>
              <a:rPr lang="en-US" sz="900" dirty="0" err="1">
                <a:latin typeface="Tahoma"/>
                <a:ea typeface="Tahoma"/>
                <a:cs typeface="Tahoma"/>
                <a:sym typeface="Tahoma"/>
              </a:rPr>
              <a:t>Furht</a:t>
            </a:r>
            <a:r>
              <a:rPr lang="en-US" sz="900" dirty="0">
                <a:latin typeface="Tahoma"/>
                <a:ea typeface="Tahoma"/>
                <a:cs typeface="Tahoma"/>
                <a:sym typeface="Tahoma"/>
              </a:rPr>
              <a:t>, ETF</a:t>
            </a:r>
          </a:p>
        </p:txBody>
      </p:sp>
      <p:sp>
        <p:nvSpPr>
          <p:cNvPr id="7" name="Rectangle 3">
            <a:extLst>
              <a:ext uri="{FF2B5EF4-FFF2-40B4-BE49-F238E27FC236}">
                <a16:creationId xmlns:a16="http://schemas.microsoft.com/office/drawing/2014/main" id="{2C58B9CB-7C06-469D-A36E-22094C3E4404}"/>
              </a:ext>
            </a:extLst>
          </p:cNvPr>
          <p:cNvSpPr txBox="1">
            <a:spLocks/>
          </p:cNvSpPr>
          <p:nvPr/>
        </p:nvSpPr>
        <p:spPr>
          <a:xfrm>
            <a:off x="6384032" y="1124744"/>
            <a:ext cx="5760640" cy="52055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4" tIns="45714" rIns="45714" bIns="45714">
            <a:normAutofit fontScale="85000" lnSpcReduction="20000"/>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hangingPunct="1">
              <a:lnSpc>
                <a:spcPct val="120000"/>
              </a:lnSpc>
              <a:spcBef>
                <a:spcPts val="0"/>
              </a:spcBef>
              <a:buSzTx/>
              <a:buFont typeface="Arial"/>
              <a:buNone/>
              <a:defRPr>
                <a:latin typeface="Tahoma"/>
                <a:ea typeface="Tahoma"/>
                <a:cs typeface="Tahoma"/>
                <a:sym typeface="Tahoma"/>
              </a:defRPr>
            </a:pPr>
            <a:r>
              <a:rPr lang="en-US" sz="1200" b="1" dirty="0">
                <a:latin typeface="Tahoma"/>
                <a:ea typeface="Tahoma"/>
                <a:cs typeface="Tahoma"/>
                <a:sym typeface="Tahoma"/>
              </a:rPr>
              <a:t>Records in Patenting:</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Kavcic</a:t>
            </a:r>
            <a:r>
              <a:rPr lang="en-US" sz="1200" dirty="0">
                <a:latin typeface="Tahoma"/>
                <a:ea typeface="Tahoma"/>
                <a:cs typeface="Tahoma"/>
                <a:sym typeface="Tahoma"/>
              </a:rPr>
              <a:t>, ETF (#1 in illegal patenting for </a:t>
            </a:r>
            <a:r>
              <a:rPr lang="en-US" sz="1200" dirty="0" err="1">
                <a:latin typeface="Tahoma"/>
                <a:ea typeface="Tahoma"/>
                <a:cs typeface="Tahoma"/>
                <a:sym typeface="Tahoma"/>
              </a:rPr>
              <a:t>eng</a:t>
            </a:r>
            <a:r>
              <a:rPr lang="en-US" sz="1200" dirty="0">
                <a:latin typeface="Tahoma"/>
                <a:ea typeface="Tahoma"/>
                <a:cs typeface="Tahoma"/>
                <a:sym typeface="Tahoma"/>
              </a:rPr>
              <a:t> and </a:t>
            </a:r>
            <a:r>
              <a:rPr lang="en-US" sz="1200" dirty="0" err="1">
                <a:latin typeface="Tahoma"/>
                <a:ea typeface="Tahoma"/>
                <a:cs typeface="Tahoma"/>
                <a:sym typeface="Tahoma"/>
              </a:rPr>
              <a:t>phy</a:t>
            </a:r>
            <a:r>
              <a:rPr lang="en-US" sz="1200" dirty="0">
                <a:latin typeface="Tahoma"/>
                <a:ea typeface="Tahoma"/>
                <a:cs typeface="Tahoma"/>
                <a:sym typeface="Tahoma"/>
              </a:rPr>
              <a:t>): Marvel $1.2 billion</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Bozovic</a:t>
            </a:r>
            <a:r>
              <a:rPr lang="en-US" sz="1200" dirty="0">
                <a:latin typeface="Tahoma"/>
                <a:ea typeface="Tahoma"/>
                <a:cs typeface="Tahoma"/>
                <a:sym typeface="Tahoma"/>
              </a:rPr>
              <a:t>, PMF (#1 in legal patenting for </a:t>
            </a:r>
            <a:r>
              <a:rPr lang="en-US" sz="1200" dirty="0" err="1">
                <a:latin typeface="Tahoma"/>
                <a:ea typeface="Tahoma"/>
                <a:cs typeface="Tahoma"/>
                <a:sym typeface="Tahoma"/>
              </a:rPr>
              <a:t>eng</a:t>
            </a:r>
            <a:r>
              <a:rPr lang="en-US" sz="1200" dirty="0">
                <a:latin typeface="Tahoma"/>
                <a:ea typeface="Tahoma"/>
                <a:cs typeface="Tahoma"/>
                <a:sym typeface="Tahoma"/>
              </a:rPr>
              <a:t> and </a:t>
            </a:r>
            <a:r>
              <a:rPr lang="en-US" sz="1200" dirty="0" err="1">
                <a:latin typeface="Tahoma"/>
                <a:ea typeface="Tahoma"/>
                <a:cs typeface="Tahoma"/>
                <a:sym typeface="Tahoma"/>
              </a:rPr>
              <a:t>phy</a:t>
            </a:r>
            <a:r>
              <a:rPr lang="en-US" sz="1200" dirty="0">
                <a:latin typeface="Tahoma"/>
                <a:ea typeface="Tahoma"/>
                <a:cs typeface="Tahoma"/>
                <a:sym typeface="Tahoma"/>
              </a:rPr>
              <a:t>): Varian $?</a:t>
            </a:r>
          </a:p>
          <a:p>
            <a:pPr marL="0" indent="0" hangingPunct="1">
              <a:lnSpc>
                <a:spcPct val="120000"/>
              </a:lnSpc>
              <a:spcBef>
                <a:spcPts val="0"/>
              </a:spcBef>
              <a:buSzTx/>
              <a:buFont typeface="Arial"/>
              <a:buNone/>
              <a:defRPr>
                <a:latin typeface="Tahoma"/>
                <a:ea typeface="Tahoma"/>
                <a:cs typeface="Tahoma"/>
                <a:sym typeface="Tahoma"/>
              </a:defRPr>
            </a:pPr>
            <a:r>
              <a:rPr lang="en-US" sz="1200" dirty="0">
                <a:latin typeface="Tahoma"/>
                <a:ea typeface="Tahoma"/>
                <a:cs typeface="Tahoma"/>
                <a:sym typeface="Tahoma"/>
              </a:rPr>
              <a:t> </a:t>
            </a: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Furht</a:t>
            </a:r>
            <a:r>
              <a:rPr lang="en-US" sz="1200" dirty="0">
                <a:latin typeface="Tahoma"/>
                <a:ea typeface="Tahoma"/>
                <a:cs typeface="Tahoma"/>
                <a:sym typeface="Tahoma"/>
              </a:rPr>
              <a:t>, ETF (#1 in the number of patents activated for </a:t>
            </a:r>
            <a:r>
              <a:rPr lang="en-US" sz="1200" dirty="0" err="1">
                <a:latin typeface="Tahoma"/>
                <a:ea typeface="Tahoma"/>
                <a:cs typeface="Tahoma"/>
                <a:sym typeface="Tahoma"/>
              </a:rPr>
              <a:t>eng</a:t>
            </a:r>
            <a:r>
              <a:rPr lang="en-US" sz="1200" dirty="0">
                <a:latin typeface="Tahoma"/>
                <a:ea typeface="Tahoma"/>
                <a:cs typeface="Tahoma"/>
                <a:sym typeface="Tahoma"/>
              </a:rPr>
              <a:t> - over 100): $?</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a:latin typeface="Tahoma"/>
                <a:ea typeface="Tahoma"/>
                <a:cs typeface="Tahoma"/>
                <a:sym typeface="Tahoma"/>
              </a:rPr>
              <a:t>S.M., ETF (#1 for in-company patent awards for </a:t>
            </a:r>
            <a:r>
              <a:rPr lang="en-US" sz="1200" dirty="0" err="1">
                <a:latin typeface="Tahoma"/>
                <a:ea typeface="Tahoma"/>
                <a:cs typeface="Tahoma"/>
                <a:sym typeface="Tahoma"/>
              </a:rPr>
              <a:t>eng</a:t>
            </a:r>
            <a:r>
              <a:rPr lang="en-US" sz="1200" dirty="0">
                <a:latin typeface="Tahoma"/>
                <a:ea typeface="Tahoma"/>
                <a:cs typeface="Tahoma"/>
                <a:sym typeface="Tahoma"/>
              </a:rPr>
              <a:t>): $?</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b="1" dirty="0">
                <a:latin typeface="Tahoma"/>
                <a:ea typeface="Tahoma"/>
                <a:cs typeface="Tahoma"/>
                <a:sym typeface="Tahoma"/>
              </a:rPr>
              <a:t>Professors at Top 10 Schools in USA for CS and CE:</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a:latin typeface="Tahoma"/>
                <a:ea typeface="Tahoma"/>
                <a:cs typeface="Tahoma"/>
                <a:sym typeface="Tahoma"/>
              </a:rPr>
              <a:t>Ilic, ETF, </a:t>
            </a:r>
            <a:r>
              <a:rPr lang="en-US" sz="1200" b="1" dirty="0">
                <a:latin typeface="Tahoma"/>
                <a:ea typeface="Tahoma"/>
                <a:cs typeface="Tahoma"/>
                <a:sym typeface="Tahoma"/>
              </a:rPr>
              <a:t>MIT</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a:latin typeface="Tahoma"/>
                <a:ea typeface="Tahoma"/>
                <a:cs typeface="Tahoma"/>
                <a:sym typeface="Tahoma"/>
              </a:rPr>
              <a:t>Djordjevic, PMF, </a:t>
            </a:r>
            <a:r>
              <a:rPr lang="en-US" sz="1200" b="1" dirty="0">
                <a:latin typeface="Tahoma"/>
                <a:ea typeface="Tahoma"/>
                <a:cs typeface="Tahoma"/>
                <a:sym typeface="Tahoma"/>
              </a:rPr>
              <a:t>Harvard</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a:latin typeface="Tahoma"/>
                <a:ea typeface="Tahoma"/>
                <a:cs typeface="Tahoma"/>
                <a:sym typeface="Tahoma"/>
              </a:rPr>
              <a:t>Kovacevic, ETF, </a:t>
            </a:r>
            <a:r>
              <a:rPr lang="en-US" sz="1200" b="1" dirty="0">
                <a:latin typeface="Tahoma"/>
                <a:ea typeface="Tahoma"/>
                <a:cs typeface="Tahoma"/>
                <a:sym typeface="Tahoma"/>
              </a:rPr>
              <a:t>CMU</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Marinov</a:t>
            </a:r>
            <a:r>
              <a:rPr lang="en-US" sz="1200" dirty="0">
                <a:latin typeface="Tahoma"/>
                <a:ea typeface="Tahoma"/>
                <a:cs typeface="Tahoma"/>
                <a:sym typeface="Tahoma"/>
              </a:rPr>
              <a:t> + </a:t>
            </a:r>
            <a:r>
              <a:rPr lang="en-US" sz="1200" dirty="0" err="1">
                <a:latin typeface="Tahoma"/>
                <a:ea typeface="Tahoma"/>
                <a:cs typeface="Tahoma"/>
                <a:sym typeface="Tahoma"/>
              </a:rPr>
              <a:t>Mojsilovic</a:t>
            </a:r>
            <a:r>
              <a:rPr lang="en-US" sz="1200" dirty="0">
                <a:latin typeface="Tahoma"/>
                <a:ea typeface="Tahoma"/>
                <a:cs typeface="Tahoma"/>
                <a:sym typeface="Tahoma"/>
              </a:rPr>
              <a:t>, ETF, </a:t>
            </a:r>
            <a:r>
              <a:rPr lang="en-US" sz="1200" b="1" dirty="0">
                <a:latin typeface="Tahoma"/>
                <a:ea typeface="Tahoma"/>
                <a:cs typeface="Tahoma"/>
                <a:sym typeface="Tahoma"/>
              </a:rPr>
              <a:t>UIUC</a:t>
            </a:r>
          </a:p>
          <a:p>
            <a:pPr marL="0" indent="0" hangingPunct="1">
              <a:lnSpc>
                <a:spcPct val="120000"/>
              </a:lnSpc>
              <a:spcBef>
                <a:spcPts val="0"/>
              </a:spcBef>
              <a:buSzTx/>
              <a:buFont typeface="Arial"/>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Vujic</a:t>
            </a:r>
            <a:r>
              <a:rPr lang="en-US" sz="1200" dirty="0">
                <a:latin typeface="Tahoma"/>
                <a:ea typeface="Tahoma"/>
                <a:cs typeface="Tahoma"/>
                <a:sym typeface="Tahoma"/>
              </a:rPr>
              <a:t> + Nikolic, ETF, </a:t>
            </a:r>
            <a:r>
              <a:rPr lang="en-US" sz="1200" b="1" dirty="0">
                <a:latin typeface="Tahoma"/>
                <a:ea typeface="Tahoma"/>
                <a:cs typeface="Tahoma"/>
                <a:sym typeface="Tahoma"/>
              </a:rPr>
              <a:t>UC Berkeley</a:t>
            </a:r>
          </a:p>
          <a:p>
            <a:pPr marL="0" indent="0" hangingPunct="1">
              <a:lnSpc>
                <a:spcPct val="120000"/>
              </a:lnSpc>
              <a:spcBef>
                <a:spcPts val="0"/>
              </a:spcBef>
              <a:buSzTx/>
              <a:buFont typeface="Arial"/>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Mencer</a:t>
            </a:r>
            <a:r>
              <a:rPr lang="en-US" sz="1200" dirty="0">
                <a:latin typeface="Tahoma"/>
                <a:ea typeface="Tahoma"/>
                <a:cs typeface="Tahoma"/>
                <a:sym typeface="Tahoma"/>
              </a:rPr>
              <a:t>, </a:t>
            </a:r>
            <a:r>
              <a:rPr lang="en-US" sz="1200" b="1" dirty="0">
                <a:latin typeface="Tahoma"/>
                <a:ea typeface="Tahoma"/>
                <a:cs typeface="Tahoma"/>
                <a:sym typeface="Tahoma"/>
              </a:rPr>
              <a:t>Stanford</a:t>
            </a:r>
          </a:p>
          <a:p>
            <a:pPr marL="0" indent="0" hangingPunct="1">
              <a:lnSpc>
                <a:spcPct val="120000"/>
              </a:lnSpc>
              <a:spcBef>
                <a:spcPts val="0"/>
              </a:spcBef>
              <a:buSzTx/>
              <a:buFont typeface="Arial"/>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Ercegovac</a:t>
            </a:r>
            <a:r>
              <a:rPr lang="en-US" sz="1200" dirty="0">
                <a:latin typeface="Tahoma"/>
                <a:ea typeface="Tahoma"/>
                <a:cs typeface="Tahoma"/>
                <a:sym typeface="Tahoma"/>
              </a:rPr>
              <a:t> + </a:t>
            </a:r>
            <a:r>
              <a:rPr lang="en-US" sz="1200" dirty="0" err="1">
                <a:latin typeface="Tahoma"/>
                <a:ea typeface="Tahoma"/>
                <a:cs typeface="Tahoma"/>
                <a:sym typeface="Tahoma"/>
              </a:rPr>
              <a:t>Potkonjak</a:t>
            </a:r>
            <a:r>
              <a:rPr lang="en-US" sz="1200" dirty="0">
                <a:latin typeface="Tahoma"/>
                <a:ea typeface="Tahoma"/>
                <a:cs typeface="Tahoma"/>
                <a:sym typeface="Tahoma"/>
              </a:rPr>
              <a:t>, ETF, </a:t>
            </a:r>
            <a:r>
              <a:rPr lang="en-US" sz="1200" b="1" dirty="0">
                <a:latin typeface="Tahoma"/>
                <a:ea typeface="Tahoma"/>
                <a:cs typeface="Tahoma"/>
                <a:sym typeface="Tahoma"/>
              </a:rPr>
              <a:t>UCLA</a:t>
            </a: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None/>
              <a:defRPr>
                <a:latin typeface="Tahoma"/>
                <a:ea typeface="Tahoma"/>
                <a:cs typeface="Tahoma"/>
                <a:sym typeface="Tahoma"/>
              </a:defRPr>
            </a:pPr>
            <a:r>
              <a:rPr lang="en-US" sz="1200" dirty="0" err="1">
                <a:latin typeface="Tahoma"/>
                <a:ea typeface="Tahoma"/>
                <a:cs typeface="Tahoma"/>
                <a:sym typeface="Tahoma"/>
              </a:rPr>
              <a:t>Mirkovic</a:t>
            </a:r>
            <a:r>
              <a:rPr lang="en-US" sz="1200" dirty="0">
                <a:latin typeface="Tahoma"/>
                <a:ea typeface="Tahoma"/>
                <a:cs typeface="Tahoma"/>
                <a:sym typeface="Tahoma"/>
              </a:rPr>
              <a:t>, ETF, </a:t>
            </a:r>
            <a:r>
              <a:rPr lang="en-US" sz="1200" b="1" dirty="0">
                <a:latin typeface="Tahoma"/>
                <a:ea typeface="Tahoma"/>
                <a:cs typeface="Tahoma"/>
                <a:sym typeface="Tahoma"/>
              </a:rPr>
              <a:t>USC</a:t>
            </a: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None/>
              <a:defRPr>
                <a:latin typeface="Tahoma"/>
                <a:ea typeface="Tahoma"/>
                <a:cs typeface="Tahoma"/>
                <a:sym typeface="Tahoma"/>
              </a:defRPr>
            </a:pPr>
            <a:r>
              <a:rPr lang="en-US" sz="1200" dirty="0" err="1">
                <a:latin typeface="Tahoma"/>
                <a:ea typeface="Tahoma"/>
                <a:cs typeface="Tahoma"/>
                <a:sym typeface="Tahoma"/>
              </a:rPr>
              <a:t>Gligoric</a:t>
            </a:r>
            <a:r>
              <a:rPr lang="en-US" sz="1200" dirty="0">
                <a:latin typeface="Tahoma"/>
                <a:ea typeface="Tahoma"/>
                <a:cs typeface="Tahoma"/>
                <a:sym typeface="Tahoma"/>
              </a:rPr>
              <a:t>, ETF, </a:t>
            </a:r>
            <a:r>
              <a:rPr lang="en-US" sz="1200" b="1" dirty="0">
                <a:latin typeface="Tahoma"/>
                <a:ea typeface="Tahoma"/>
                <a:cs typeface="Tahoma"/>
                <a:sym typeface="Tahoma"/>
              </a:rPr>
              <a:t>Texas</a:t>
            </a:r>
          </a:p>
          <a:p>
            <a:pPr marL="0" indent="0" hangingPunct="1">
              <a:lnSpc>
                <a:spcPct val="120000"/>
              </a:lnSpc>
              <a:spcBef>
                <a:spcPts val="0"/>
              </a:spcBef>
              <a:buSzTx/>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None/>
              <a:defRPr>
                <a:latin typeface="Tahoma"/>
                <a:ea typeface="Tahoma"/>
                <a:cs typeface="Tahoma"/>
                <a:sym typeface="Tahoma"/>
              </a:defRPr>
            </a:pPr>
            <a:r>
              <a:rPr lang="en-US" sz="1200" dirty="0" err="1">
                <a:latin typeface="Tahoma"/>
                <a:ea typeface="Tahoma"/>
                <a:cs typeface="Tahoma"/>
                <a:sym typeface="Tahoma"/>
              </a:rPr>
              <a:t>Bradic</a:t>
            </a:r>
            <a:r>
              <a:rPr lang="en-US" sz="1200" dirty="0">
                <a:latin typeface="Tahoma"/>
                <a:ea typeface="Tahoma"/>
                <a:cs typeface="Tahoma"/>
                <a:sym typeface="Tahoma"/>
              </a:rPr>
              <a:t>, MAT, </a:t>
            </a:r>
            <a:r>
              <a:rPr lang="en-US" sz="1200" b="1" dirty="0">
                <a:latin typeface="Tahoma"/>
                <a:ea typeface="Tahoma"/>
                <a:cs typeface="Tahoma"/>
                <a:sym typeface="Tahoma"/>
              </a:rPr>
              <a:t>Cornell</a:t>
            </a:r>
            <a:endParaRPr lang="en-US" sz="1200" dirty="0">
              <a:latin typeface="Tahoma"/>
              <a:ea typeface="Tahoma"/>
              <a:cs typeface="Tahoma"/>
              <a:sym typeface="Tahoma"/>
            </a:endParaRPr>
          </a:p>
        </p:txBody>
      </p:sp>
      <p:sp>
        <p:nvSpPr>
          <p:cNvPr id="8" name="Slide Number Placeholder 5">
            <a:extLst>
              <a:ext uri="{FF2B5EF4-FFF2-40B4-BE49-F238E27FC236}">
                <a16:creationId xmlns:a16="http://schemas.microsoft.com/office/drawing/2014/main" id="{766C6458-5380-4A48-B902-47AB0DD8F882}"/>
              </a:ext>
            </a:extLst>
          </p:cNvPr>
          <p:cNvSpPr txBox="1">
            <a:spLocks/>
          </p:cNvSpPr>
          <p:nvPr/>
        </p:nvSpPr>
        <p:spPr>
          <a:xfrm>
            <a:off x="8551836" y="6506045"/>
            <a:ext cx="1000547" cy="307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90</a:t>
            </a:fld>
            <a:endParaRPr lang="sr-Latn-RS" dirty="0"/>
          </a:p>
        </p:txBody>
      </p:sp>
    </p:spTree>
    <p:extLst>
      <p:ext uri="{BB962C8B-B14F-4D97-AF65-F5344CB8AC3E}">
        <p14:creationId xmlns:p14="http://schemas.microsoft.com/office/powerpoint/2010/main" val="4183512951"/>
      </p:ext>
    </p:extLst>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5D1F8B-83FE-4B7F-B99D-2396F2351B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1429172" y="-26731"/>
            <a:ext cx="9333656" cy="7000242"/>
          </a:xfrm>
          <a:prstGeom prst="rect">
            <a:avLst/>
          </a:prstGeom>
        </p:spPr>
      </p:pic>
      <p:sp>
        <p:nvSpPr>
          <p:cNvPr id="5" name="Rectangle 2">
            <a:extLst>
              <a:ext uri="{FF2B5EF4-FFF2-40B4-BE49-F238E27FC236}">
                <a16:creationId xmlns:a16="http://schemas.microsoft.com/office/drawing/2014/main" id="{A57B3D05-070A-4A7D-A9E3-27E7C7A54A20}"/>
              </a:ext>
            </a:extLst>
          </p:cNvPr>
          <p:cNvSpPr txBox="1">
            <a:spLocks/>
          </p:cNvSpPr>
          <p:nvPr/>
        </p:nvSpPr>
        <p:spPr>
          <a:xfrm rot="5400000">
            <a:off x="8686861" y="4147653"/>
            <a:ext cx="6136854" cy="1066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4" tIns="45714" rIns="45714" bIns="45714" anchor="b">
            <a:normAutofit/>
          </a:bodyP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l" defTabSz="777240" hangingPunct="1">
              <a:defRPr sz="2125">
                <a:solidFill>
                  <a:srgbClr val="333399"/>
                </a:solidFill>
                <a:latin typeface="Tahoma"/>
                <a:ea typeface="Tahoma"/>
                <a:cs typeface="Tahoma"/>
                <a:sym typeface="Tahoma"/>
              </a:defRPr>
            </a:pPr>
            <a:r>
              <a:rPr lang="en-US" sz="2125" dirty="0">
                <a:solidFill>
                  <a:srgbClr val="333399"/>
                </a:solidFill>
                <a:latin typeface="Tahoma"/>
                <a:ea typeface="Tahoma"/>
                <a:cs typeface="Tahoma"/>
                <a:sym typeface="Tahoma"/>
              </a:rPr>
              <a:t>Learn How to Position Yourselves</a:t>
            </a:r>
          </a:p>
        </p:txBody>
      </p:sp>
      <p:sp>
        <p:nvSpPr>
          <p:cNvPr id="6" name="Rectangle 2">
            <a:extLst>
              <a:ext uri="{FF2B5EF4-FFF2-40B4-BE49-F238E27FC236}">
                <a16:creationId xmlns:a16="http://schemas.microsoft.com/office/drawing/2014/main" id="{E9828A20-1AC4-4043-B851-C3676848EA6A}"/>
              </a:ext>
            </a:extLst>
          </p:cNvPr>
          <p:cNvSpPr txBox="1">
            <a:spLocks/>
          </p:cNvSpPr>
          <p:nvPr/>
        </p:nvSpPr>
        <p:spPr>
          <a:xfrm rot="5400000">
            <a:off x="-1983643" y="4075645"/>
            <a:ext cx="6136854" cy="1066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4" tIns="45714" rIns="45714" bIns="45714" anchor="b">
            <a:normAutofit/>
          </a:bodyP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l" defTabSz="777240" hangingPunct="1">
              <a:defRPr sz="2125">
                <a:solidFill>
                  <a:srgbClr val="333399"/>
                </a:solidFill>
                <a:latin typeface="Tahoma"/>
                <a:ea typeface="Tahoma"/>
                <a:cs typeface="Tahoma"/>
                <a:sym typeface="Tahoma"/>
              </a:defRPr>
            </a:pPr>
            <a:r>
              <a:rPr lang="en-US" sz="2125" dirty="0">
                <a:solidFill>
                  <a:srgbClr val="333399"/>
                </a:solidFill>
                <a:latin typeface="Tahoma"/>
                <a:ea typeface="Tahoma"/>
                <a:cs typeface="Tahoma"/>
                <a:sym typeface="Tahoma"/>
              </a:rPr>
              <a:t>Purchase Orders from A to Z</a:t>
            </a:r>
          </a:p>
        </p:txBody>
      </p:sp>
    </p:spTree>
    <p:extLst>
      <p:ext uri="{BB962C8B-B14F-4D97-AF65-F5344CB8AC3E}">
        <p14:creationId xmlns:p14="http://schemas.microsoft.com/office/powerpoint/2010/main" val="784301520"/>
      </p:ext>
    </p:extLst>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0" name="Slide Number Placeholder 5"/>
          <p:cNvSpPr txBox="1">
            <a:spLocks noGrp="1"/>
          </p:cNvSpPr>
          <p:nvPr>
            <p:ph type="sldNum" sz="quarter" idx="4294967295"/>
          </p:nvPr>
        </p:nvSpPr>
        <p:spPr>
          <a:xfrm>
            <a:off x="8551827" y="6393497"/>
            <a:ext cx="395323" cy="30734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92</a:t>
            </a:fld>
            <a:endParaRPr/>
          </a:p>
        </p:txBody>
      </p:sp>
      <p:pic>
        <p:nvPicPr>
          <p:cNvPr id="2851" name="Picture 1" descr="Picture 1"/>
          <p:cNvPicPr>
            <a:picLocks noChangeAspect="1"/>
          </p:cNvPicPr>
          <p:nvPr/>
        </p:nvPicPr>
        <p:blipFill>
          <a:blip r:embed="rId2" cstate="print"/>
          <a:stretch>
            <a:fillRect/>
          </a:stretch>
        </p:blipFill>
        <p:spPr>
          <a:xfrm>
            <a:off x="0" y="0"/>
            <a:ext cx="12192000" cy="6934200"/>
          </a:xfrm>
          <a:prstGeom prst="rect">
            <a:avLst/>
          </a:prstGeom>
          <a:ln w="12700">
            <a:miter lim="400000"/>
          </a:ln>
        </p:spPr>
      </p:pic>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39E5B-298F-42D4-B12F-AC50A9B2500B}"/>
              </a:ext>
            </a:extLst>
          </p:cNvPr>
          <p:cNvSpPr>
            <a:spLocks noGrp="1"/>
          </p:cNvSpPr>
          <p:nvPr>
            <p:ph type="title"/>
          </p:nvPr>
        </p:nvSpPr>
        <p:spPr>
          <a:xfrm>
            <a:off x="1150936" y="214313"/>
            <a:ext cx="9121527" cy="1462088"/>
          </a:xfrm>
        </p:spPr>
        <p:txBody>
          <a:bodyPr/>
          <a:lstStyle/>
          <a:p>
            <a:r>
              <a:rPr lang="en-US" dirty="0"/>
              <a:t>Synergizing GaAs and </a:t>
            </a:r>
            <a:r>
              <a:rPr lang="en-US" dirty="0" err="1"/>
              <a:t>DataFlow</a:t>
            </a:r>
            <a:endParaRPr lang="sr-Latn-RS" dirty="0"/>
          </a:p>
        </p:txBody>
      </p:sp>
      <p:sp>
        <p:nvSpPr>
          <p:cNvPr id="3" name="Text Placeholder 2">
            <a:extLst>
              <a:ext uri="{FF2B5EF4-FFF2-40B4-BE49-F238E27FC236}">
                <a16:creationId xmlns:a16="http://schemas.microsoft.com/office/drawing/2014/main" id="{89C0472A-1444-4FAD-969C-4220D340D60A}"/>
              </a:ext>
            </a:extLst>
          </p:cNvPr>
          <p:cNvSpPr>
            <a:spLocks noGrp="1"/>
          </p:cNvSpPr>
          <p:nvPr>
            <p:ph type="body" sz="half" idx="1"/>
          </p:nvPr>
        </p:nvSpPr>
        <p:spPr>
          <a:xfrm>
            <a:off x="263352" y="2017713"/>
            <a:ext cx="11881320" cy="4435623"/>
          </a:xfrm>
        </p:spPr>
        <p:txBody>
          <a:bodyPr>
            <a:normAutofit fontScale="47500" lnSpcReduction="20000"/>
          </a:bodyPr>
          <a:lstStyle/>
          <a:p>
            <a:r>
              <a:rPr lang="en-US" dirty="0" err="1"/>
              <a:t>UhrSprung</a:t>
            </a:r>
            <a:r>
              <a:rPr lang="en-US" dirty="0"/>
              <a:t> = -40Y (DARPA)</a:t>
            </a:r>
            <a:br>
              <a:rPr lang="en-US" dirty="0"/>
            </a:br>
            <a:endParaRPr lang="en-US" dirty="0"/>
          </a:p>
          <a:p>
            <a:r>
              <a:rPr lang="en-US" dirty="0" err="1"/>
              <a:t>PublicationBans</a:t>
            </a:r>
            <a:br>
              <a:rPr lang="en-US" dirty="0"/>
            </a:br>
            <a:br>
              <a:rPr lang="en-US" dirty="0"/>
            </a:br>
            <a:r>
              <a:rPr lang="en-US" dirty="0"/>
              <a:t>	= +1Y (</a:t>
            </a:r>
            <a:r>
              <a:rPr lang="en-US" dirty="0" err="1"/>
              <a:t>DefenseConferences</a:t>
            </a:r>
            <a:r>
              <a:rPr lang="en-US" dirty="0"/>
              <a:t>: PR) </a:t>
            </a:r>
            <a:br>
              <a:rPr lang="en-US" dirty="0"/>
            </a:br>
            <a:r>
              <a:rPr lang="en-US" dirty="0"/>
              <a:t>	= +4Y (IEEE Trans/Computers: Archi)</a:t>
            </a:r>
            <a:br>
              <a:rPr lang="en-US" dirty="0"/>
            </a:br>
            <a:r>
              <a:rPr lang="en-US" dirty="0"/>
              <a:t>	= +10Y (IEEE </a:t>
            </a:r>
            <a:r>
              <a:rPr lang="en-US" dirty="0" err="1"/>
              <a:t>BestSeller</a:t>
            </a:r>
            <a:r>
              <a:rPr lang="en-US" dirty="0"/>
              <a:t> Book: Design)</a:t>
            </a:r>
            <a:br>
              <a:rPr lang="en-US" dirty="0"/>
            </a:br>
            <a:r>
              <a:rPr lang="en-US" dirty="0"/>
              <a:t>	= +40Y (IEEE Trans/Computers: </a:t>
            </a:r>
            <a:r>
              <a:rPr lang="en-US" dirty="0" err="1"/>
              <a:t>RadH</a:t>
            </a:r>
            <a:r>
              <a:rPr lang="en-US" dirty="0"/>
              <a:t>)</a:t>
            </a:r>
          </a:p>
          <a:p>
            <a:r>
              <a:rPr lang="en-US" dirty="0" err="1"/>
              <a:t>CurrentVision</a:t>
            </a:r>
            <a:r>
              <a:rPr lang="en-US" dirty="0"/>
              <a:t> = System Architecture + Rad Flexibility</a:t>
            </a:r>
            <a:br>
              <a:rPr lang="en-US" dirty="0"/>
            </a:br>
            <a:endParaRPr lang="en-US" dirty="0"/>
          </a:p>
          <a:p>
            <a:r>
              <a:rPr lang="en-US" dirty="0" err="1"/>
              <a:t>PublicationAnnouncements</a:t>
            </a:r>
            <a:br>
              <a:rPr lang="en-US" dirty="0"/>
            </a:br>
            <a:br>
              <a:rPr lang="en-US" dirty="0"/>
            </a:br>
            <a:r>
              <a:rPr lang="en-US" dirty="0"/>
              <a:t>	= </a:t>
            </a:r>
            <a:r>
              <a:rPr lang="en-US" dirty="0" err="1"/>
              <a:t>Babović</a:t>
            </a:r>
            <a:r>
              <a:rPr lang="en-US" dirty="0"/>
              <a:t>, Z., </a:t>
            </a:r>
            <a:r>
              <a:rPr lang="en-US" dirty="0" err="1"/>
              <a:t>Bajat</a:t>
            </a:r>
            <a:r>
              <a:rPr lang="en-US" dirty="0"/>
              <a:t>, B., </a:t>
            </a:r>
            <a:r>
              <a:rPr lang="en-US" dirty="0" err="1"/>
              <a:t>Barac</a:t>
            </a:r>
            <a:r>
              <a:rPr lang="en-US" dirty="0"/>
              <a:t>, D., </a:t>
            </a:r>
            <a:r>
              <a:rPr lang="en-US" dirty="0" err="1"/>
              <a:t>Bengin</a:t>
            </a:r>
            <a:r>
              <a:rPr lang="en-US" dirty="0"/>
              <a:t>, V., </a:t>
            </a:r>
            <a:r>
              <a:rPr lang="en-US" dirty="0" err="1"/>
              <a:t>Đokić</a:t>
            </a:r>
            <a:r>
              <a:rPr lang="en-US" dirty="0"/>
              <a:t>, V., </a:t>
            </a:r>
            <a:r>
              <a:rPr lang="en-US" dirty="0" err="1"/>
              <a:t>Đorđević</a:t>
            </a:r>
            <a:r>
              <a:rPr lang="en-US" dirty="0"/>
              <a:t>, F., ... &amp; Zak, S. (2023). Teaching computing for complex problems in civil engineering and geosciences using big data and machine learning: synergizing four different computing paradigms and four different management domains. Journal of Big Data, 10(1), 89.</a:t>
            </a:r>
            <a:br>
              <a:rPr lang="en-US" dirty="0"/>
            </a:br>
            <a:r>
              <a:rPr lang="en-US" dirty="0"/>
              <a:t>	= </a:t>
            </a:r>
            <a:r>
              <a:rPr lang="en-US" dirty="0" err="1"/>
              <a:t>Babović</a:t>
            </a:r>
            <a:r>
              <a:rPr lang="en-US" dirty="0"/>
              <a:t>, Z., </a:t>
            </a:r>
            <a:r>
              <a:rPr lang="en-US" dirty="0" err="1"/>
              <a:t>Bajat</a:t>
            </a:r>
            <a:r>
              <a:rPr lang="en-US" dirty="0"/>
              <a:t>, B., </a:t>
            </a:r>
            <a:r>
              <a:rPr lang="en-US" dirty="0" err="1"/>
              <a:t>Đokić</a:t>
            </a:r>
            <a:r>
              <a:rPr lang="en-US" dirty="0"/>
              <a:t>, V., </a:t>
            </a:r>
            <a:r>
              <a:rPr lang="en-US" dirty="0" err="1"/>
              <a:t>Đorđević</a:t>
            </a:r>
            <a:r>
              <a:rPr lang="en-US" dirty="0"/>
              <a:t>, F., </a:t>
            </a:r>
            <a:r>
              <a:rPr lang="en-US" dirty="0" err="1"/>
              <a:t>Drašković</a:t>
            </a:r>
            <a:r>
              <a:rPr lang="en-US" dirty="0"/>
              <a:t>, D., </a:t>
            </a:r>
            <a:r>
              <a:rPr lang="en-US" dirty="0" err="1"/>
              <a:t>Filipović</a:t>
            </a:r>
            <a:r>
              <a:rPr lang="en-US" dirty="0"/>
              <a:t>, N., ... &amp; Zak, S. (2023). Research in computing-intensive simulations for nature-oriented civil-engineering and related scientific fields, using machine learning and big data: an overview of open problems. Journal of Big Data, 10(1), 1-21.</a:t>
            </a:r>
            <a:br>
              <a:rPr lang="en-US" dirty="0"/>
            </a:br>
            <a:r>
              <a:rPr lang="en-US" dirty="0"/>
              <a:t>	= </a:t>
            </a:r>
            <a:r>
              <a:rPr lang="en-US" dirty="0" err="1"/>
              <a:t>Milutinović</a:t>
            </a:r>
            <a:r>
              <a:rPr lang="en-US" dirty="0"/>
              <a:t>, V., </a:t>
            </a:r>
            <a:r>
              <a:rPr lang="en-US" dirty="0" err="1"/>
              <a:t>Đorđević</a:t>
            </a:r>
            <a:r>
              <a:rPr lang="en-US" dirty="0"/>
              <a:t>, F., </a:t>
            </a:r>
            <a:r>
              <a:rPr lang="en-US" dirty="0" err="1"/>
              <a:t>Kotlar</a:t>
            </a:r>
            <a:r>
              <a:rPr lang="en-US" dirty="0"/>
              <a:t>, M., &amp; </a:t>
            </a:r>
            <a:r>
              <a:rPr lang="en-US" dirty="0" err="1"/>
              <a:t>Salom</a:t>
            </a:r>
            <a:r>
              <a:rPr lang="en-US" dirty="0"/>
              <a:t>, J. (2023). An Introduction to the Management of Complex Software Projects. Cambridge Scholars Publishing.</a:t>
            </a:r>
            <a:br>
              <a:rPr lang="en-US" dirty="0"/>
            </a:br>
            <a:r>
              <a:rPr lang="en-US" dirty="0"/>
              <a:t>	= </a:t>
            </a:r>
            <a:r>
              <a:rPr lang="en-US" dirty="0" err="1"/>
              <a:t>Milutinović</a:t>
            </a:r>
            <a:r>
              <a:rPr lang="en-US" dirty="0"/>
              <a:t>, V. (2026). Synergizing GaAs and </a:t>
            </a:r>
            <a:r>
              <a:rPr lang="en-US" dirty="0" err="1"/>
              <a:t>DataFlow</a:t>
            </a:r>
            <a:r>
              <a:rPr lang="en-US" dirty="0"/>
              <a:t>.</a:t>
            </a:r>
          </a:p>
          <a:p>
            <a:pPr marL="0" indent="0">
              <a:buNone/>
            </a:pPr>
            <a:endParaRPr lang="en-US" dirty="0"/>
          </a:p>
          <a:p>
            <a:endParaRPr lang="en-US" dirty="0"/>
          </a:p>
          <a:p>
            <a:endParaRPr lang="sr-Latn-RS" dirty="0"/>
          </a:p>
        </p:txBody>
      </p:sp>
      <p:sp>
        <p:nvSpPr>
          <p:cNvPr id="4" name="Slide Number Placeholder 3">
            <a:extLst>
              <a:ext uri="{FF2B5EF4-FFF2-40B4-BE49-F238E27FC236}">
                <a16:creationId xmlns:a16="http://schemas.microsoft.com/office/drawing/2014/main" id="{61FF86EB-9254-4A1E-A0B1-F2C35E1B7C24}"/>
              </a:ext>
            </a:extLst>
          </p:cNvPr>
          <p:cNvSpPr txBox="1">
            <a:spLocks/>
          </p:cNvSpPr>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base" latinLnBrk="0" hangingPunct="1">
              <a:lnSpc>
                <a:spcPct val="100000"/>
              </a:lnSpc>
              <a:spcBef>
                <a:spcPct val="0"/>
              </a:spcBef>
              <a:spcAft>
                <a:spcPct val="0"/>
              </a:spcAft>
              <a:buClrTx/>
              <a:buSzTx/>
              <a:buFontTx/>
              <a:buNone/>
              <a:tabLst/>
              <a:defRPr kumimoji="0" sz="1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1pPr>
            <a:lvl2pPr marL="457200" marR="0" indent="4572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2pPr>
            <a:lvl3pPr marL="914400" marR="0" indent="9144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3pPr>
            <a:lvl4pPr marL="1371600" marR="0" indent="13716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4pPr>
            <a:lvl5pPr marL="1828800" marR="0" indent="18288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5pPr>
            <a:lvl6pPr marL="2286000" marR="0" indent="22860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6pPr>
            <a:lvl7pPr marL="2743200" marR="0" indent="27432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7pPr>
            <a:lvl8pPr marL="3200400" marR="0" indent="32004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8pPr>
            <a:lvl9pPr marL="3657600" marR="0" indent="36576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9pPr>
          </a:lstStyle>
          <a:p>
            <a:pPr>
              <a:defRPr/>
            </a:pPr>
            <a:r>
              <a:rPr lang="en-US" altLang="en-US" dirty="0"/>
              <a:t>Page Number: </a:t>
            </a:r>
            <a:fld id="{72C52FC6-31FA-4F27-8023-4349894DFDFF}" type="slidenum">
              <a:rPr lang="en-US" altLang="en-US" smtClean="0"/>
              <a:pPr>
                <a:defRPr/>
              </a:pPr>
              <a:t>93</a:t>
            </a:fld>
            <a:r>
              <a:rPr lang="en-US" altLang="en-US" dirty="0"/>
              <a:t>/325</a:t>
            </a:r>
          </a:p>
        </p:txBody>
      </p:sp>
    </p:spTree>
    <p:extLst>
      <p:ext uri="{BB962C8B-B14F-4D97-AF65-F5344CB8AC3E}">
        <p14:creationId xmlns:p14="http://schemas.microsoft.com/office/powerpoint/2010/main" val="3601350616"/>
      </p:ext>
    </p:extLst>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a:extLst>
              <a:ext uri="{FF2B5EF4-FFF2-40B4-BE49-F238E27FC236}">
                <a16:creationId xmlns:a16="http://schemas.microsoft.com/office/drawing/2014/main" id="{16DD583F-8CED-493E-9D97-520340021848}"/>
              </a:ext>
            </a:extLst>
          </p:cNvPr>
          <p:cNvSpPr>
            <a:spLocks noGrp="1"/>
          </p:cNvSpPr>
          <p:nvPr>
            <p:ph type="sldNum" sz="quarter" idx="12"/>
          </p:nvPr>
        </p:nvSpPr>
        <p:spPr bwMode="auto">
          <a:xfrm>
            <a:off x="6553200" y="6428184"/>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94</a:t>
            </a:fld>
            <a:r>
              <a:rPr lang="en-US" altLang="en-US" dirty="0"/>
              <a:t>/325</a:t>
            </a:r>
            <a:endParaRPr lang="en-US" altLang="en-US" sz="1400" dirty="0"/>
          </a:p>
        </p:txBody>
      </p:sp>
      <p:sp>
        <p:nvSpPr>
          <p:cNvPr id="4099" name="Rectangle 2">
            <a:extLst>
              <a:ext uri="{FF2B5EF4-FFF2-40B4-BE49-F238E27FC236}">
                <a16:creationId xmlns:a16="http://schemas.microsoft.com/office/drawing/2014/main" id="{959C3840-795F-4D74-B2DD-BC99A83E6BA3}"/>
              </a:ext>
            </a:extLst>
          </p:cNvPr>
          <p:cNvSpPr>
            <a:spLocks noChangeArrowheads="1"/>
          </p:cNvSpPr>
          <p:nvPr/>
        </p:nvSpPr>
        <p:spPr bwMode="auto">
          <a:xfrm>
            <a:off x="1524000" y="312738"/>
            <a:ext cx="9144000" cy="187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tabLst>
                <a:tab pos="900113" algn="l"/>
              </a:tabLst>
              <a:defRPr sz="3200">
                <a:solidFill>
                  <a:schemeClr val="tx1"/>
                </a:solidFill>
                <a:latin typeface="Times New Roman" panose="02020603050405020304" pitchFamily="18" charset="0"/>
              </a:defRPr>
            </a:lvl1pPr>
            <a:lvl2pPr marL="742950" indent="-285750">
              <a:spcBef>
                <a:spcPct val="20000"/>
              </a:spcBef>
              <a:buChar char="–"/>
              <a:tabLst>
                <a:tab pos="900113" algn="l"/>
              </a:tabLst>
              <a:defRPr sz="2800">
                <a:solidFill>
                  <a:schemeClr val="tx1"/>
                </a:solidFill>
                <a:latin typeface="Times New Roman" panose="02020603050405020304" pitchFamily="18" charset="0"/>
              </a:defRPr>
            </a:lvl2pPr>
            <a:lvl3pPr marL="1143000" indent="-228600">
              <a:spcBef>
                <a:spcPct val="20000"/>
              </a:spcBef>
              <a:buChar char="•"/>
              <a:tabLst>
                <a:tab pos="900113" algn="l"/>
              </a:tabLst>
              <a:defRPr sz="2400">
                <a:solidFill>
                  <a:schemeClr val="tx1"/>
                </a:solidFill>
                <a:latin typeface="Times New Roman" panose="02020603050405020304" pitchFamily="18" charset="0"/>
              </a:defRPr>
            </a:lvl3pPr>
            <a:lvl4pPr marL="1600200" indent="-228600">
              <a:spcBef>
                <a:spcPct val="20000"/>
              </a:spcBef>
              <a:buChar char="–"/>
              <a:tabLst>
                <a:tab pos="900113" algn="l"/>
              </a:tabLst>
              <a:defRPr sz="2000">
                <a:solidFill>
                  <a:schemeClr val="tx1"/>
                </a:solidFill>
                <a:latin typeface="Times New Roman" panose="02020603050405020304" pitchFamily="18" charset="0"/>
              </a:defRPr>
            </a:lvl4pPr>
            <a:lvl5pPr marL="2057400" indent="-228600">
              <a:spcBef>
                <a:spcPct val="20000"/>
              </a:spcBef>
              <a:buChar char="»"/>
              <a:tabLst>
                <a:tab pos="900113"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900113"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900113"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900113"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900113" algn="l"/>
              </a:tabLst>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800" b="1">
                <a:cs typeface="Times New Roman" panose="02020603050405020304" pitchFamily="18" charset="0"/>
              </a:rPr>
              <a:t>An Introduction to</a:t>
            </a:r>
            <a:endParaRPr lang="sr-Latn-CS" altLang="en-US" sz="1800" b="1">
              <a:cs typeface="Times New Roman" panose="02020603050405020304" pitchFamily="18" charset="0"/>
            </a:endParaRPr>
          </a:p>
          <a:p>
            <a:pPr algn="ctr">
              <a:spcBef>
                <a:spcPct val="0"/>
              </a:spcBef>
              <a:buFontTx/>
              <a:buNone/>
            </a:pPr>
            <a:r>
              <a:rPr lang="en-US" altLang="en-US" sz="2800" b="1">
                <a:cs typeface="Times New Roman" panose="02020603050405020304" pitchFamily="18" charset="0"/>
              </a:rPr>
              <a:t>VLSI Processor Architecture</a:t>
            </a:r>
            <a:endParaRPr lang="sr-Latn-CS" altLang="en-US" sz="1800" b="1">
              <a:cs typeface="Times New Roman" panose="02020603050405020304" pitchFamily="18" charset="0"/>
            </a:endParaRPr>
          </a:p>
          <a:p>
            <a:pPr algn="ctr">
              <a:spcBef>
                <a:spcPct val="0"/>
              </a:spcBef>
              <a:buFontTx/>
              <a:buNone/>
            </a:pPr>
            <a:r>
              <a:rPr lang="en-US" altLang="en-US" sz="2800" b="1">
                <a:cs typeface="Times New Roman" panose="02020603050405020304" pitchFamily="18" charset="0"/>
              </a:rPr>
              <a:t>for GaAs</a:t>
            </a:r>
            <a:br>
              <a:rPr lang="en-US" altLang="en-US" sz="2800" b="1">
                <a:cs typeface="Times New Roman" panose="02020603050405020304" pitchFamily="18" charset="0"/>
              </a:rPr>
            </a:br>
            <a:r>
              <a:rPr lang="en-US" altLang="en-US" sz="2800">
                <a:cs typeface="Times New Roman" panose="02020603050405020304" pitchFamily="18" charset="0"/>
              </a:rPr>
              <a:t>(with Current Updates)</a:t>
            </a:r>
            <a:endParaRPr lang="en-US" altLang="en-US" sz="2400">
              <a:solidFill>
                <a:srgbClr val="FF0000"/>
              </a:solidFill>
              <a:cs typeface="Times New Roman" panose="02020603050405020304" pitchFamily="18" charset="0"/>
            </a:endParaRPr>
          </a:p>
        </p:txBody>
      </p:sp>
      <p:sp>
        <p:nvSpPr>
          <p:cNvPr id="4100" name="Rectangle 3">
            <a:extLst>
              <a:ext uri="{FF2B5EF4-FFF2-40B4-BE49-F238E27FC236}">
                <a16:creationId xmlns:a16="http://schemas.microsoft.com/office/drawing/2014/main" id="{04469ED6-AA14-429D-AE84-DD3C7DC3A373}"/>
              </a:ext>
            </a:extLst>
          </p:cNvPr>
          <p:cNvSpPr>
            <a:spLocks noChangeArrowheads="1"/>
          </p:cNvSpPr>
          <p:nvPr/>
        </p:nvSpPr>
        <p:spPr bwMode="auto">
          <a:xfrm>
            <a:off x="1524000" y="2087564"/>
            <a:ext cx="9144000"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r-Latn-CS" altLang="en-US" sz="1600" b="1"/>
          </a:p>
          <a:p>
            <a:pPr algn="ctr">
              <a:spcBef>
                <a:spcPct val="0"/>
              </a:spcBef>
              <a:buFontTx/>
              <a:buNone/>
            </a:pPr>
            <a:r>
              <a:rPr lang="en-US" altLang="en-US" sz="2200" b="1"/>
              <a:t>Veljko Milutinović</a:t>
            </a:r>
            <a:endParaRPr lang="sr-Latn-CS" altLang="en-US" sz="1600" b="1"/>
          </a:p>
          <a:p>
            <a:pPr algn="ctr">
              <a:spcBef>
                <a:spcPct val="0"/>
              </a:spcBef>
              <a:buFontTx/>
              <a:buNone/>
            </a:pPr>
            <a:r>
              <a:rPr lang="en-US" altLang="en-US" sz="1600">
                <a:cs typeface="Times New Roman" panose="02020603050405020304" pitchFamily="18" charset="0"/>
              </a:rPr>
              <a:t> </a:t>
            </a:r>
          </a:p>
          <a:p>
            <a:pPr>
              <a:spcBef>
                <a:spcPct val="0"/>
              </a:spcBef>
              <a:buFontTx/>
              <a:buNone/>
            </a:pPr>
            <a:endParaRPr lang="en-US" altLang="en-US" sz="2400"/>
          </a:p>
        </p:txBody>
      </p:sp>
      <p:sp>
        <p:nvSpPr>
          <p:cNvPr id="4101" name="Rectangle 4">
            <a:extLst>
              <a:ext uri="{FF2B5EF4-FFF2-40B4-BE49-F238E27FC236}">
                <a16:creationId xmlns:a16="http://schemas.microsoft.com/office/drawing/2014/main" id="{0C8AB96C-AF8A-49D6-B5CE-11B2E8B630A0}"/>
              </a:ext>
            </a:extLst>
          </p:cNvPr>
          <p:cNvSpPr>
            <a:spLocks noChangeArrowheads="1"/>
          </p:cNvSpPr>
          <p:nvPr/>
        </p:nvSpPr>
        <p:spPr bwMode="auto">
          <a:xfrm>
            <a:off x="1524000" y="2325688"/>
            <a:ext cx="9144000" cy="3694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har char="•"/>
              <a:tabLst>
                <a:tab pos="1890713" algn="l"/>
              </a:tabLst>
              <a:defRPr sz="3200">
                <a:solidFill>
                  <a:schemeClr val="tx1"/>
                </a:solidFill>
                <a:latin typeface="Times New Roman" panose="02020603050405020304" pitchFamily="18" charset="0"/>
              </a:defRPr>
            </a:lvl1pPr>
            <a:lvl2pPr marL="742950" indent="-285750">
              <a:spcBef>
                <a:spcPct val="20000"/>
              </a:spcBef>
              <a:buChar char="–"/>
              <a:tabLst>
                <a:tab pos="1890713" algn="l"/>
              </a:tabLst>
              <a:defRPr sz="2800">
                <a:solidFill>
                  <a:schemeClr val="tx1"/>
                </a:solidFill>
                <a:latin typeface="Times New Roman" panose="02020603050405020304" pitchFamily="18" charset="0"/>
              </a:defRPr>
            </a:lvl2pPr>
            <a:lvl3pPr marL="1143000" indent="-228600">
              <a:spcBef>
                <a:spcPct val="20000"/>
              </a:spcBef>
              <a:buChar char="•"/>
              <a:tabLst>
                <a:tab pos="1890713" algn="l"/>
              </a:tabLst>
              <a:defRPr sz="2400">
                <a:solidFill>
                  <a:schemeClr val="tx1"/>
                </a:solidFill>
                <a:latin typeface="Times New Roman" panose="02020603050405020304" pitchFamily="18" charset="0"/>
              </a:defRPr>
            </a:lvl3pPr>
            <a:lvl4pPr marL="1600200" indent="-228600">
              <a:spcBef>
                <a:spcPct val="20000"/>
              </a:spcBef>
              <a:buChar char="–"/>
              <a:tabLst>
                <a:tab pos="1890713" algn="l"/>
              </a:tabLst>
              <a:defRPr sz="2000">
                <a:solidFill>
                  <a:schemeClr val="tx1"/>
                </a:solidFill>
                <a:latin typeface="Times New Roman" panose="02020603050405020304" pitchFamily="18" charset="0"/>
              </a:defRPr>
            </a:lvl4pPr>
            <a:lvl5pPr marL="2057400" indent="-228600">
              <a:spcBef>
                <a:spcPct val="20000"/>
              </a:spcBef>
              <a:buChar char="»"/>
              <a:tabLst>
                <a:tab pos="1890713"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1890713"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1890713"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1890713"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1890713" algn="l"/>
              </a:tabLst>
              <a:defRPr sz="2000">
                <a:solidFill>
                  <a:schemeClr val="tx1"/>
                </a:solidFill>
                <a:latin typeface="Times New Roman" panose="02020603050405020304" pitchFamily="18" charset="0"/>
              </a:defRPr>
            </a:lvl9pPr>
          </a:lstStyle>
          <a:p>
            <a:pPr algn="ctr" eaLnBrk="1" hangingPunct="1">
              <a:spcBef>
                <a:spcPct val="0"/>
              </a:spcBef>
              <a:buFontTx/>
              <a:buNone/>
            </a:pPr>
            <a:endParaRPr lang="sr-Latn-CS" altLang="en-US" sz="2200" b="1"/>
          </a:p>
          <a:p>
            <a:pPr algn="ctr">
              <a:spcBef>
                <a:spcPct val="0"/>
              </a:spcBef>
              <a:buFontTx/>
              <a:buNone/>
            </a:pPr>
            <a:r>
              <a:rPr lang="en-US" altLang="en-US" sz="2000" b="1"/>
              <a:t>PURDUE  UNIVERSITY</a:t>
            </a:r>
            <a:endParaRPr lang="sr-Latn-CS" altLang="en-US" sz="1600" b="1"/>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a:cs typeface="Times New Roman" panose="02020603050405020304" pitchFamily="18" charset="0"/>
              </a:rPr>
              <a:t> </a:t>
            </a:r>
          </a:p>
          <a:p>
            <a:pPr>
              <a:spcBef>
                <a:spcPct val="0"/>
              </a:spcBef>
              <a:buFontTx/>
              <a:buNone/>
            </a:pPr>
            <a:endParaRPr lang="en-US" altLang="en-US" sz="1600">
              <a:cs typeface="Times New Roman" panose="02020603050405020304" pitchFamily="18" charset="0"/>
            </a:endParaRPr>
          </a:p>
          <a:p>
            <a:pPr>
              <a:spcBef>
                <a:spcPct val="0"/>
              </a:spcBef>
              <a:buFontTx/>
              <a:buNone/>
            </a:pPr>
            <a:endParaRPr lang="en-US" altLang="en-US" sz="1600">
              <a:cs typeface="Times New Roman" panose="02020603050405020304" pitchFamily="18" charset="0"/>
            </a:endParaRPr>
          </a:p>
          <a:p>
            <a:pPr>
              <a:spcBef>
                <a:spcPct val="0"/>
              </a:spcBef>
              <a:buFontTx/>
              <a:buNone/>
            </a:pPr>
            <a:endParaRPr lang="sr-Latn-RS" altLang="en-US" sz="1600">
              <a:cs typeface="Times New Roman" panose="02020603050405020304" pitchFamily="18" charset="0"/>
            </a:endParaRPr>
          </a:p>
          <a:p>
            <a:pPr>
              <a:spcBef>
                <a:spcPct val="0"/>
              </a:spcBef>
              <a:buFontTx/>
              <a:buNone/>
            </a:pPr>
            <a:endParaRPr lang="sr-Latn-RS" altLang="en-US" sz="1600">
              <a:cs typeface="Times New Roman" panose="02020603050405020304" pitchFamily="18" charset="0"/>
            </a:endParaRPr>
          </a:p>
          <a:p>
            <a:pPr>
              <a:spcBef>
                <a:spcPct val="0"/>
              </a:spcBef>
              <a:buFontTx/>
              <a:buNone/>
            </a:pPr>
            <a:endParaRPr lang="sr-Latn-RS" altLang="en-US" sz="1600">
              <a:cs typeface="Times New Roman" panose="02020603050405020304" pitchFamily="18" charset="0"/>
            </a:endParaRPr>
          </a:p>
          <a:p>
            <a:pPr>
              <a:spcBef>
                <a:spcPct val="0"/>
              </a:spcBef>
              <a:buFontTx/>
              <a:buNone/>
            </a:pPr>
            <a:endParaRPr lang="en-US" altLang="en-US" sz="16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This research was initially sponsored by DARPA</a:t>
            </a:r>
            <a:endParaRPr lang="en-US" altLang="en-US" sz="12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and conducted in collaboration of Purdue University</a:t>
            </a:r>
            <a:endParaRPr lang="en-US" altLang="en-US" sz="12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and the RCA  Advanced Technology Laboratories,</a:t>
            </a:r>
            <a:endParaRPr lang="en-US" altLang="en-US" sz="12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Moorestown, New Jersey, USA, 1983-1987.</a:t>
            </a:r>
            <a:r>
              <a:rPr lang="en-US" altLang="en-US" sz="1000"/>
              <a:t> </a:t>
            </a:r>
            <a:endParaRPr lang="en-US" altLang="en-US" sz="1800"/>
          </a:p>
        </p:txBody>
      </p:sp>
      <p:pic>
        <p:nvPicPr>
          <p:cNvPr id="4102" name="Picture 2">
            <a:extLst>
              <a:ext uri="{FF2B5EF4-FFF2-40B4-BE49-F238E27FC236}">
                <a16:creationId xmlns:a16="http://schemas.microsoft.com/office/drawing/2014/main" id="{7E6E644E-EDBE-4ACE-A142-BC87272CC4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1" y="3094038"/>
            <a:ext cx="1706563"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TextBox 9">
            <a:extLst>
              <a:ext uri="{FF2B5EF4-FFF2-40B4-BE49-F238E27FC236}">
                <a16:creationId xmlns:a16="http://schemas.microsoft.com/office/drawing/2014/main" id="{CD441CD2-2762-4799-95E2-E88091966741}"/>
              </a:ext>
            </a:extLst>
          </p:cNvPr>
          <p:cNvSpPr txBox="1">
            <a:spLocks noChangeArrowheads="1"/>
          </p:cNvSpPr>
          <p:nvPr/>
        </p:nvSpPr>
        <p:spPr bwMode="auto">
          <a:xfrm>
            <a:off x="2552700" y="6111875"/>
            <a:ext cx="6934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600">
                <a:solidFill>
                  <a:srgbClr val="FF0000"/>
                </a:solidFill>
                <a:cs typeface="Times New Roman" panose="02020603050405020304" pitchFamily="18" charset="0"/>
              </a:rPr>
              <a:t>Special Thanks to Wayne Moyers of RCA and Gerhard Klimeck of PURDUE</a:t>
            </a:r>
          </a:p>
        </p:txBody>
      </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a:extLst>
              <a:ext uri="{FF2B5EF4-FFF2-40B4-BE49-F238E27FC236}">
                <a16:creationId xmlns:a16="http://schemas.microsoft.com/office/drawing/2014/main" id="{965B800B-6DFF-4B37-81A5-790EF4A2FDCC}"/>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95</a:t>
            </a:fld>
            <a:r>
              <a:rPr lang="en-US" altLang="en-US" dirty="0"/>
              <a:t>/325</a:t>
            </a:r>
            <a:endParaRPr lang="en-US" altLang="en-US" sz="1400" dirty="0"/>
          </a:p>
        </p:txBody>
      </p:sp>
      <p:sp>
        <p:nvSpPr>
          <p:cNvPr id="5123" name="Rectangle 2">
            <a:extLst>
              <a:ext uri="{FF2B5EF4-FFF2-40B4-BE49-F238E27FC236}">
                <a16:creationId xmlns:a16="http://schemas.microsoft.com/office/drawing/2014/main" id="{8F0E6C19-FF2F-49D7-9C59-8D11B44E5E4F}"/>
              </a:ext>
            </a:extLst>
          </p:cNvPr>
          <p:cNvSpPr>
            <a:spLocks noChangeArrowheads="1"/>
          </p:cNvSpPr>
          <p:nvPr/>
        </p:nvSpPr>
        <p:spPr bwMode="auto">
          <a:xfrm>
            <a:off x="1524000" y="990601"/>
            <a:ext cx="9144000" cy="407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000" b="1">
              <a:cs typeface="Times New Roman" panose="02020603050405020304" pitchFamily="18" charset="0"/>
            </a:endParaRPr>
          </a:p>
          <a:p>
            <a:pPr>
              <a:spcBef>
                <a:spcPct val="0"/>
              </a:spcBef>
              <a:buFontTx/>
              <a:buNone/>
            </a:pPr>
            <a:endParaRPr lang="en-US" altLang="en-US" sz="1600">
              <a:cs typeface="Times New Roman" panose="02020603050405020304" pitchFamily="18" charset="0"/>
            </a:endParaRPr>
          </a:p>
          <a:p>
            <a:pPr>
              <a:spcBef>
                <a:spcPct val="0"/>
              </a:spcBef>
              <a:buFontTx/>
              <a:buNone/>
            </a:pPr>
            <a:endParaRPr lang="en-US" altLang="en-US" sz="1600">
              <a:cs typeface="Times New Roman" panose="02020603050405020304" pitchFamily="18" charset="0"/>
            </a:endParaRPr>
          </a:p>
          <a:p>
            <a:pPr>
              <a:spcBef>
                <a:spcPct val="0"/>
              </a:spcBef>
            </a:pPr>
            <a:r>
              <a:rPr lang="en-US" altLang="en-US" sz="2000">
                <a:cs typeface="Times New Roman" panose="02020603050405020304" pitchFamily="18" charset="0"/>
              </a:rPr>
              <a:t> For the same power consumption, at least half order of magnitude faster than Silicon.</a:t>
            </a:r>
          </a:p>
          <a:p>
            <a:pPr>
              <a:spcBef>
                <a:spcPct val="0"/>
              </a:spcBef>
              <a:buFontTx/>
              <a:buNone/>
            </a:pPr>
            <a:endParaRPr lang="en-US" altLang="en-US" sz="2000">
              <a:cs typeface="Times New Roman" panose="02020603050405020304" pitchFamily="18" charset="0"/>
            </a:endParaRPr>
          </a:p>
          <a:p>
            <a:pPr>
              <a:spcBef>
                <a:spcPct val="0"/>
              </a:spcBef>
            </a:pPr>
            <a:r>
              <a:rPr lang="en-US" altLang="en-US" sz="2000">
                <a:cs typeface="Times New Roman" panose="02020603050405020304" pitchFamily="18" charset="0"/>
              </a:rPr>
              <a:t> Efficient integration of electronics and optics.</a:t>
            </a:r>
          </a:p>
          <a:p>
            <a:pPr>
              <a:spcBef>
                <a:spcPct val="0"/>
              </a:spcBef>
              <a:buFontTx/>
              <a:buNone/>
            </a:pPr>
            <a:endParaRPr lang="en-US" altLang="en-US" sz="2000">
              <a:cs typeface="Times New Roman" panose="02020603050405020304" pitchFamily="18" charset="0"/>
            </a:endParaRPr>
          </a:p>
          <a:p>
            <a:pPr>
              <a:spcBef>
                <a:spcPct val="0"/>
              </a:spcBef>
            </a:pPr>
            <a:r>
              <a:rPr lang="en-US" altLang="en-US" sz="2000">
                <a:cs typeface="Times New Roman" panose="02020603050405020304" pitchFamily="18" charset="0"/>
              </a:rPr>
              <a:t> Tolerant of temperature variations. Operating range: [</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200</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C, </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200</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C].</a:t>
            </a:r>
          </a:p>
          <a:p>
            <a:pPr>
              <a:spcBef>
                <a:spcPct val="0"/>
              </a:spcBef>
              <a:buFontTx/>
              <a:buNone/>
            </a:pPr>
            <a:endParaRPr lang="en-US" altLang="en-US" sz="2000">
              <a:cs typeface="Times New Roman" panose="02020603050405020304" pitchFamily="18" charset="0"/>
              <a:sym typeface="Symbol" panose="05050102010706020507" pitchFamily="18" charset="2"/>
            </a:endParaRPr>
          </a:p>
          <a:p>
            <a:pPr>
              <a:spcBef>
                <a:spcPct val="0"/>
              </a:spcBef>
            </a:pPr>
            <a:r>
              <a:rPr lang="en-US" altLang="en-US" sz="2000">
                <a:cs typeface="Times New Roman" panose="02020603050405020304" pitchFamily="18" charset="0"/>
                <a:sym typeface="Symbol" panose="05050102010706020507" pitchFamily="18" charset="2"/>
              </a:rPr>
              <a:t> Radiation hard. Several orders of magnitude more than Silicon: [&gt;100 million RADs].</a:t>
            </a:r>
            <a:r>
              <a:rPr lang="en-US" altLang="en-US" sz="2000">
                <a:sym typeface="Symbol" panose="05050102010706020507" pitchFamily="18" charset="2"/>
              </a:rPr>
              <a:t> </a:t>
            </a:r>
          </a:p>
          <a:p>
            <a:pPr>
              <a:spcBef>
                <a:spcPct val="0"/>
              </a:spcBef>
              <a:buFontTx/>
              <a:buNone/>
            </a:pPr>
            <a:endParaRPr lang="en-US" altLang="en-US" sz="2000">
              <a:sym typeface="Symbol" panose="05050102010706020507" pitchFamily="18" charset="2"/>
            </a:endParaRPr>
          </a:p>
          <a:p>
            <a:pPr>
              <a:spcBef>
                <a:spcPct val="0"/>
              </a:spcBef>
              <a:buFontTx/>
              <a:buNone/>
            </a:pPr>
            <a:endParaRPr lang="en-US" altLang="en-US" sz="1100">
              <a:sym typeface="Symbol" panose="05050102010706020507" pitchFamily="18" charset="2"/>
            </a:endParaRPr>
          </a:p>
          <a:p>
            <a:pPr>
              <a:spcBef>
                <a:spcPct val="0"/>
              </a:spcBef>
              <a:buFontTx/>
              <a:buNone/>
            </a:pPr>
            <a:endParaRPr lang="en-US" altLang="en-US" sz="1100">
              <a:sym typeface="Symbol" panose="05050102010706020507" pitchFamily="18" charset="2"/>
            </a:endParaRPr>
          </a:p>
          <a:p>
            <a:pPr>
              <a:spcBef>
                <a:spcPct val="0"/>
              </a:spcBef>
              <a:buFontTx/>
              <a:buNone/>
            </a:pPr>
            <a:endParaRPr lang="en-US" altLang="en-US" sz="1100">
              <a:sym typeface="Symbol" panose="05050102010706020507" pitchFamily="18" charset="2"/>
            </a:endParaRPr>
          </a:p>
          <a:p>
            <a:pPr>
              <a:spcBef>
                <a:spcPct val="0"/>
              </a:spcBef>
              <a:buFontTx/>
              <a:buNone/>
            </a:pPr>
            <a:endParaRPr lang="en-US" altLang="en-US" sz="1600">
              <a:cs typeface="Times New Roman" panose="02020603050405020304" pitchFamily="18" charset="0"/>
              <a:sym typeface="Symbol" panose="05050102010706020507" pitchFamily="18" charset="2"/>
            </a:endParaRPr>
          </a:p>
        </p:txBody>
      </p:sp>
      <p:sp>
        <p:nvSpPr>
          <p:cNvPr id="5124" name="Text Box 3">
            <a:extLst>
              <a:ext uri="{FF2B5EF4-FFF2-40B4-BE49-F238E27FC236}">
                <a16:creationId xmlns:a16="http://schemas.microsoft.com/office/drawing/2014/main" id="{7AEE4D5F-EEA1-4AE8-BF23-652EC5F215D0}"/>
              </a:ext>
            </a:extLst>
          </p:cNvPr>
          <p:cNvSpPr txBox="1">
            <a:spLocks noChangeArrowheads="1"/>
          </p:cNvSpPr>
          <p:nvPr/>
        </p:nvSpPr>
        <p:spPr bwMode="auto">
          <a:xfrm>
            <a:off x="5043489" y="609600"/>
            <a:ext cx="21050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Advantages</a:t>
            </a:r>
          </a:p>
        </p:txBody>
      </p:sp>
      <p:pic>
        <p:nvPicPr>
          <p:cNvPr id="5125" name="Picture 4">
            <a:extLst>
              <a:ext uri="{FF2B5EF4-FFF2-40B4-BE49-F238E27FC236}">
                <a16:creationId xmlns:a16="http://schemas.microsoft.com/office/drawing/2014/main" id="{42916F08-DDFE-4C5D-87D5-2E64D362FC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2025" y="4378326"/>
            <a:ext cx="264795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C417C8DA-E66E-4670-8656-36767A1D59E1}"/>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96</a:t>
            </a:fld>
            <a:r>
              <a:rPr lang="en-US" altLang="en-US" dirty="0"/>
              <a:t>/325</a:t>
            </a:r>
            <a:endParaRPr lang="en-US" altLang="en-US" sz="1400" dirty="0"/>
          </a:p>
        </p:txBody>
      </p:sp>
      <p:sp>
        <p:nvSpPr>
          <p:cNvPr id="6147" name="Rectangle 2">
            <a:extLst>
              <a:ext uri="{FF2B5EF4-FFF2-40B4-BE49-F238E27FC236}">
                <a16:creationId xmlns:a16="http://schemas.microsoft.com/office/drawing/2014/main" id="{B3487FF6-2FE2-4468-91C1-C1396284A3DB}"/>
              </a:ext>
            </a:extLst>
          </p:cNvPr>
          <p:cNvSpPr>
            <a:spLocks noChangeArrowheads="1"/>
          </p:cNvSpPr>
          <p:nvPr/>
        </p:nvSpPr>
        <p:spPr bwMode="auto">
          <a:xfrm>
            <a:off x="2438400" y="746125"/>
            <a:ext cx="7620000" cy="378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000" b="1">
              <a:cs typeface="Times New Roman" panose="02020603050405020304" pitchFamily="18" charset="0"/>
            </a:endParaRPr>
          </a:p>
          <a:p>
            <a:pPr>
              <a:spcBef>
                <a:spcPct val="0"/>
              </a:spcBef>
            </a:pPr>
            <a:r>
              <a:rPr lang="en-US" altLang="en-US" sz="1800">
                <a:cs typeface="Times New Roman" panose="02020603050405020304" pitchFamily="18" charset="0"/>
              </a:rPr>
              <a:t>  </a:t>
            </a:r>
            <a:r>
              <a:rPr lang="en-US" altLang="en-US" sz="2000">
                <a:cs typeface="Times New Roman" panose="02020603050405020304" pitchFamily="18" charset="0"/>
              </a:rPr>
              <a:t>High density of wafer dislocations </a:t>
            </a:r>
          </a:p>
          <a:p>
            <a:pPr>
              <a:spcBef>
                <a:spcPct val="0"/>
              </a:spcBef>
              <a:buFontTx/>
              <a:buNone/>
            </a:pPr>
            <a:r>
              <a:rPr lang="en-US" altLang="en-US" sz="2000">
                <a:cs typeface="Times New Roman" panose="02020603050405020304" pitchFamily="18" charset="0"/>
                <a:sym typeface="Symbol" panose="05050102010706020507" pitchFamily="18" charset="2"/>
              </a:rPr>
              <a:t>    </a:t>
            </a:r>
            <a:r>
              <a:rPr lang="en-US" altLang="en-US" sz="2000">
                <a:cs typeface="Times New Roman" panose="02020603050405020304" pitchFamily="18" charset="0"/>
              </a:rPr>
              <a:t> Low yield </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 small chip size </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 low transistor count</a:t>
            </a:r>
            <a:endParaRPr lang="en-US" altLang="en-US" sz="2000">
              <a:cs typeface="Times New Roman" panose="02020603050405020304" pitchFamily="18" charset="0"/>
              <a:sym typeface="Symbol" panose="05050102010706020507" pitchFamily="18" charset="2"/>
            </a:endParaRPr>
          </a:p>
          <a:p>
            <a:pPr>
              <a:spcBef>
                <a:spcPct val="0"/>
              </a:spcBef>
              <a:buFontTx/>
              <a:buNone/>
            </a:pPr>
            <a:r>
              <a:rPr lang="en-US" altLang="en-US" sz="2000">
                <a:cs typeface="Times New Roman" panose="02020603050405020304" pitchFamily="18" charset="0"/>
                <a:sym typeface="Symbol" panose="05050102010706020507" pitchFamily="18" charset="2"/>
              </a:rPr>
              <a:t> </a:t>
            </a:r>
          </a:p>
          <a:p>
            <a:pPr>
              <a:spcBef>
                <a:spcPct val="0"/>
              </a:spcBef>
            </a:pPr>
            <a:r>
              <a:rPr lang="en-US" altLang="en-US" sz="2000">
                <a:cs typeface="Times New Roman" panose="02020603050405020304" pitchFamily="18" charset="0"/>
                <a:sym typeface="Symbol" panose="05050102010706020507" pitchFamily="18" charset="2"/>
              </a:rPr>
              <a:t>  Noise margin not as good as in Silicon</a:t>
            </a:r>
          </a:p>
          <a:p>
            <a:pPr>
              <a:spcBef>
                <a:spcPct val="0"/>
              </a:spcBef>
              <a:buFontTx/>
              <a:buNone/>
            </a:pPr>
            <a:r>
              <a:rPr lang="en-US" altLang="en-US" sz="2000">
                <a:cs typeface="Times New Roman" panose="02020603050405020304" pitchFamily="18" charset="0"/>
                <a:sym typeface="Symbol" panose="05050102010706020507" pitchFamily="18" charset="2"/>
              </a:rPr>
              <a:t>    </a:t>
            </a:r>
            <a:r>
              <a:rPr lang="en-US" altLang="en-US" sz="2000">
                <a:cs typeface="Times New Roman" panose="02020603050405020304" pitchFamily="18" charset="0"/>
              </a:rPr>
              <a:t> Area has to be traded in for higher reliability</a:t>
            </a:r>
            <a:endParaRPr lang="en-US" altLang="en-US" sz="2000">
              <a:cs typeface="Times New Roman" panose="02020603050405020304" pitchFamily="18" charset="0"/>
              <a:sym typeface="Symbol" panose="05050102010706020507" pitchFamily="18" charset="2"/>
            </a:endParaRPr>
          </a:p>
          <a:p>
            <a:pPr>
              <a:spcBef>
                <a:spcPct val="0"/>
              </a:spcBef>
              <a:buFontTx/>
              <a:buNone/>
            </a:pPr>
            <a:endParaRPr lang="en-US" altLang="en-US" sz="2000">
              <a:cs typeface="Times New Roman" panose="02020603050405020304" pitchFamily="18" charset="0"/>
              <a:sym typeface="Symbol" panose="05050102010706020507" pitchFamily="18" charset="2"/>
            </a:endParaRPr>
          </a:p>
          <a:p>
            <a:pPr>
              <a:spcBef>
                <a:spcPct val="0"/>
              </a:spcBef>
            </a:pPr>
            <a:r>
              <a:rPr lang="en-US" altLang="en-US" sz="2000">
                <a:cs typeface="Times New Roman" panose="02020603050405020304" pitchFamily="18" charset="0"/>
                <a:sym typeface="Symbol" panose="05050102010706020507" pitchFamily="18" charset="2"/>
              </a:rPr>
              <a:t>  At least two orders of magnitude more expensive than Silicon</a:t>
            </a:r>
          </a:p>
          <a:p>
            <a:pPr>
              <a:spcBef>
                <a:spcPct val="0"/>
              </a:spcBef>
              <a:buFontTx/>
              <a:buNone/>
            </a:pPr>
            <a:r>
              <a:rPr lang="en-US" altLang="en-US" sz="2000">
                <a:cs typeface="Times New Roman" panose="02020603050405020304" pitchFamily="18" charset="0"/>
                <a:sym typeface="Symbol" panose="05050102010706020507" pitchFamily="18" charset="2"/>
              </a:rPr>
              <a:t>     Preferred for defense and aerospace applications</a:t>
            </a:r>
          </a:p>
          <a:p>
            <a:pPr>
              <a:spcBef>
                <a:spcPct val="0"/>
              </a:spcBef>
              <a:buFontTx/>
              <a:buNone/>
            </a:pPr>
            <a:endParaRPr lang="en-US" altLang="en-US" sz="2000">
              <a:cs typeface="Times New Roman" panose="02020603050405020304" pitchFamily="18" charset="0"/>
              <a:sym typeface="Symbol" panose="05050102010706020507" pitchFamily="18" charset="2"/>
            </a:endParaRPr>
          </a:p>
          <a:p>
            <a:pPr>
              <a:spcBef>
                <a:spcPct val="0"/>
              </a:spcBef>
            </a:pPr>
            <a:r>
              <a:rPr lang="en-US" altLang="en-US" sz="2000">
                <a:cs typeface="Times New Roman" panose="02020603050405020304" pitchFamily="18" charset="0"/>
                <a:sym typeface="Symbol" panose="05050102010706020507" pitchFamily="18" charset="2"/>
              </a:rPr>
              <a:t>  Having problems with high-speed test equipment</a:t>
            </a:r>
            <a:endParaRPr lang="en-US" altLang="en-US" sz="2000">
              <a:sym typeface="Symbol" panose="05050102010706020507" pitchFamily="18" charset="2"/>
            </a:endParaRPr>
          </a:p>
          <a:p>
            <a:pPr>
              <a:spcBef>
                <a:spcPct val="0"/>
              </a:spcBef>
              <a:buFontTx/>
              <a:buNone/>
            </a:pPr>
            <a:r>
              <a:rPr lang="en-US" altLang="en-US" sz="2000">
                <a:cs typeface="Times New Roman" panose="02020603050405020304" pitchFamily="18" charset="0"/>
                <a:sym typeface="Symbol" panose="05050102010706020507" pitchFamily="18" charset="2"/>
              </a:rPr>
              <a:t>     You don’t know how good you are</a:t>
            </a:r>
            <a:endParaRPr lang="en-US" altLang="en-US" sz="2000">
              <a:sym typeface="Symbol" panose="05050102010706020507" pitchFamily="18" charset="2"/>
            </a:endParaRPr>
          </a:p>
        </p:txBody>
      </p:sp>
      <p:sp>
        <p:nvSpPr>
          <p:cNvPr id="6148" name="Text Box 3">
            <a:extLst>
              <a:ext uri="{FF2B5EF4-FFF2-40B4-BE49-F238E27FC236}">
                <a16:creationId xmlns:a16="http://schemas.microsoft.com/office/drawing/2014/main" id="{F60AA006-5BE4-400A-BC9F-FCD04EB844E1}"/>
              </a:ext>
            </a:extLst>
          </p:cNvPr>
          <p:cNvSpPr txBox="1">
            <a:spLocks noChangeArrowheads="1"/>
          </p:cNvSpPr>
          <p:nvPr/>
        </p:nvSpPr>
        <p:spPr bwMode="auto">
          <a:xfrm>
            <a:off x="4760914" y="304800"/>
            <a:ext cx="26701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Disadvantages</a:t>
            </a:r>
          </a:p>
        </p:txBody>
      </p:sp>
      <p:pic>
        <p:nvPicPr>
          <p:cNvPr id="6149" name="Picture 4">
            <a:extLst>
              <a:ext uri="{FF2B5EF4-FFF2-40B4-BE49-F238E27FC236}">
                <a16:creationId xmlns:a16="http://schemas.microsoft.com/office/drawing/2014/main" id="{A8FFEFAC-8EE2-4395-A193-9149C40B577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91744" y="4532314"/>
            <a:ext cx="2586037"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1">
            <a:extLst>
              <a:ext uri="{FF2B5EF4-FFF2-40B4-BE49-F238E27FC236}">
                <a16:creationId xmlns:a16="http://schemas.microsoft.com/office/drawing/2014/main" id="{5A5807FC-D37E-4BAA-9E3A-23FBA527ACA9}"/>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97</a:t>
            </a:fld>
            <a:r>
              <a:rPr lang="en-US" altLang="en-US" dirty="0"/>
              <a:t>/325</a:t>
            </a:r>
            <a:endParaRPr lang="en-US" altLang="en-US" sz="1400" dirty="0"/>
          </a:p>
        </p:txBody>
      </p:sp>
      <p:pic>
        <p:nvPicPr>
          <p:cNvPr id="10243" name="Picture 3">
            <a:extLst>
              <a:ext uri="{FF2B5EF4-FFF2-40B4-BE49-F238E27FC236}">
                <a16:creationId xmlns:a16="http://schemas.microsoft.com/office/drawing/2014/main" id="{370326AF-391A-4A57-AED6-BD78B324E6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2025" y="0"/>
            <a:ext cx="7727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1">
            <a:extLst>
              <a:ext uri="{FF2B5EF4-FFF2-40B4-BE49-F238E27FC236}">
                <a16:creationId xmlns:a16="http://schemas.microsoft.com/office/drawing/2014/main" id="{93B729CB-7F34-4627-8DE6-0485CAB96A45}"/>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98</a:t>
            </a:fld>
            <a:r>
              <a:rPr lang="en-US" altLang="en-US" dirty="0"/>
              <a:t>/325</a:t>
            </a:r>
            <a:endParaRPr lang="en-US" altLang="en-US" sz="1400" dirty="0"/>
          </a:p>
        </p:txBody>
      </p:sp>
      <p:pic>
        <p:nvPicPr>
          <p:cNvPr id="12291" name="Picture 5">
            <a:extLst>
              <a:ext uri="{FF2B5EF4-FFF2-40B4-BE49-F238E27FC236}">
                <a16:creationId xmlns:a16="http://schemas.microsoft.com/office/drawing/2014/main" id="{80240A5D-75C7-4342-9A3E-8CB782F2F3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1" y="0"/>
            <a:ext cx="4765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7">
            <a:extLst>
              <a:ext uri="{FF2B5EF4-FFF2-40B4-BE49-F238E27FC236}">
                <a16:creationId xmlns:a16="http://schemas.microsoft.com/office/drawing/2014/main" id="{DCE50A2F-1803-496F-BD5C-309557A46C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1" y="4763"/>
            <a:ext cx="47990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a:extLst>
              <a:ext uri="{FF2B5EF4-FFF2-40B4-BE49-F238E27FC236}">
                <a16:creationId xmlns:a16="http://schemas.microsoft.com/office/drawing/2014/main" id="{D4934DAD-2711-4966-83A4-4BE22CC44193}"/>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99</a:t>
            </a:fld>
            <a:r>
              <a:rPr lang="en-US" altLang="en-US" dirty="0"/>
              <a:t>/325</a:t>
            </a:r>
            <a:endParaRPr lang="en-US" altLang="en-US" sz="1400" dirty="0"/>
          </a:p>
        </p:txBody>
      </p:sp>
      <p:sp>
        <p:nvSpPr>
          <p:cNvPr id="13315" name="Rectangle 2">
            <a:extLst>
              <a:ext uri="{FF2B5EF4-FFF2-40B4-BE49-F238E27FC236}">
                <a16:creationId xmlns:a16="http://schemas.microsoft.com/office/drawing/2014/main" id="{2A94E184-9B93-4360-A6AF-7547A3876527}"/>
              </a:ext>
            </a:extLst>
          </p:cNvPr>
          <p:cNvSpPr>
            <a:spLocks noChangeArrowheads="1"/>
          </p:cNvSpPr>
          <p:nvPr/>
        </p:nvSpPr>
        <p:spPr bwMode="auto">
          <a:xfrm>
            <a:off x="2286000" y="762001"/>
            <a:ext cx="9144000"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a:spcBef>
                <a:spcPct val="0"/>
              </a:spcBef>
            </a:pPr>
            <a:r>
              <a:rPr lang="en-US" altLang="en-US" sz="2000">
                <a:cs typeface="Times New Roman" panose="02020603050405020304" pitchFamily="18" charset="0"/>
              </a:rPr>
              <a:t>Bipolar (TI + CDC)</a:t>
            </a:r>
          </a:p>
          <a:p>
            <a:pPr>
              <a:spcBef>
                <a:spcPct val="0"/>
              </a:spcBef>
              <a:buFontTx/>
              <a:buNone/>
            </a:pPr>
            <a:endParaRPr lang="en-US" altLang="en-US" sz="2000">
              <a:cs typeface="Times New Roman" panose="02020603050405020304" pitchFamily="18" charset="0"/>
            </a:endParaRPr>
          </a:p>
          <a:p>
            <a:pPr>
              <a:spcBef>
                <a:spcPct val="0"/>
              </a:spcBef>
            </a:pPr>
            <a:r>
              <a:rPr lang="en-US" altLang="en-US" sz="2000">
                <a:cs typeface="Times New Roman" panose="02020603050405020304" pitchFamily="18" charset="0"/>
              </a:rPr>
              <a:t>JFET (McDAC)</a:t>
            </a:r>
          </a:p>
          <a:p>
            <a:pPr>
              <a:spcBef>
                <a:spcPct val="0"/>
              </a:spcBef>
              <a:buFontTx/>
              <a:buNone/>
            </a:pPr>
            <a:endParaRPr lang="en-US" altLang="en-US" sz="2000">
              <a:cs typeface="Times New Roman" panose="02020603050405020304" pitchFamily="18" charset="0"/>
            </a:endParaRPr>
          </a:p>
          <a:p>
            <a:pPr>
              <a:spcBef>
                <a:spcPct val="0"/>
              </a:spcBef>
            </a:pPr>
            <a:r>
              <a:rPr lang="en-US" altLang="en-US" sz="2000">
                <a:cs typeface="Times New Roman" panose="02020603050405020304" pitchFamily="18" charset="0"/>
              </a:rPr>
              <a:t>GaAs MESFET Logic Families  (TriQuint + RCA) </a:t>
            </a:r>
          </a:p>
          <a:p>
            <a:pPr>
              <a:spcBef>
                <a:spcPct val="0"/>
              </a:spcBef>
              <a:buFontTx/>
              <a:buNone/>
            </a:pPr>
            <a:r>
              <a:rPr lang="en-US" altLang="en-US" sz="1600">
                <a:cs typeface="Times New Roman" panose="02020603050405020304" pitchFamily="18" charset="0"/>
              </a:rPr>
              <a:t> </a:t>
            </a:r>
          </a:p>
          <a:p>
            <a:pPr>
              <a:spcBef>
                <a:spcPct val="0"/>
              </a:spcBef>
              <a:buFontTx/>
              <a:buNone/>
            </a:pPr>
            <a:endParaRPr lang="en-US" altLang="en-US" sz="2400"/>
          </a:p>
        </p:txBody>
      </p:sp>
      <p:sp>
        <p:nvSpPr>
          <p:cNvPr id="13316" name="Rectangle 3">
            <a:extLst>
              <a:ext uri="{FF2B5EF4-FFF2-40B4-BE49-F238E27FC236}">
                <a16:creationId xmlns:a16="http://schemas.microsoft.com/office/drawing/2014/main" id="{DC8EEABA-8D7A-4B8F-BECD-B169FCB87918}"/>
              </a:ext>
            </a:extLst>
          </p:cNvPr>
          <p:cNvSpPr>
            <a:spLocks noChangeArrowheads="1"/>
          </p:cNvSpPr>
          <p:nvPr/>
        </p:nvSpPr>
        <p:spPr bwMode="auto">
          <a:xfrm>
            <a:off x="2895600" y="3429001"/>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b="1">
                <a:cs typeface="Times New Roman" panose="02020603050405020304" pitchFamily="18" charset="0"/>
              </a:rPr>
              <a:t>D-MESFET</a:t>
            </a:r>
          </a:p>
          <a:p>
            <a:pPr>
              <a:spcBef>
                <a:spcPct val="0"/>
              </a:spcBef>
              <a:buFontTx/>
              <a:buNone/>
            </a:pPr>
            <a:endParaRPr lang="en-US" altLang="en-US" sz="2400"/>
          </a:p>
        </p:txBody>
      </p:sp>
      <p:sp>
        <p:nvSpPr>
          <p:cNvPr id="13317" name="Rectangle 4">
            <a:extLst>
              <a:ext uri="{FF2B5EF4-FFF2-40B4-BE49-F238E27FC236}">
                <a16:creationId xmlns:a16="http://schemas.microsoft.com/office/drawing/2014/main" id="{7DDA6F77-8E5A-4B92-A745-A7860E29EE0F}"/>
              </a:ext>
            </a:extLst>
          </p:cNvPr>
          <p:cNvSpPr>
            <a:spLocks noChangeArrowheads="1"/>
          </p:cNvSpPr>
          <p:nvPr/>
        </p:nvSpPr>
        <p:spPr bwMode="auto">
          <a:xfrm>
            <a:off x="2286000" y="3810001"/>
            <a:ext cx="91440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30039"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Depletion Mode *)</a:t>
            </a:r>
            <a:endParaRPr lang="en-US" altLang="en-US" sz="1400">
              <a:cs typeface="Times New Roman" panose="02020603050405020304" pitchFamily="18" charset="0"/>
            </a:endParaRP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800" b="1">
                <a:cs typeface="Times New Roman" panose="02020603050405020304" pitchFamily="18" charset="0"/>
              </a:rPr>
              <a:t>E-MESFET</a:t>
            </a:r>
          </a:p>
          <a:p>
            <a:pPr>
              <a:spcBef>
                <a:spcPct val="0"/>
              </a:spcBef>
              <a:buFontTx/>
              <a:buNone/>
            </a:pPr>
            <a:r>
              <a:rPr lang="en-US" altLang="en-US" sz="1600">
                <a:cs typeface="Times New Roman" panose="02020603050405020304" pitchFamily="18" charset="0"/>
              </a:rPr>
              <a:t>(* Enhancement  Mode *)</a:t>
            </a:r>
            <a:r>
              <a:rPr lang="en-US" altLang="en-US" sz="1100"/>
              <a:t> </a:t>
            </a:r>
            <a:endParaRPr lang="en-US" altLang="en-US" sz="2400"/>
          </a:p>
        </p:txBody>
      </p:sp>
      <p:sp>
        <p:nvSpPr>
          <p:cNvPr id="13318" name="Text Box 5">
            <a:extLst>
              <a:ext uri="{FF2B5EF4-FFF2-40B4-BE49-F238E27FC236}">
                <a16:creationId xmlns:a16="http://schemas.microsoft.com/office/drawing/2014/main" id="{948187E4-93AA-499C-A35B-31CC9EDC14EB}"/>
              </a:ext>
            </a:extLst>
          </p:cNvPr>
          <p:cNvSpPr txBox="1">
            <a:spLocks noChangeArrowheads="1"/>
          </p:cNvSpPr>
          <p:nvPr/>
        </p:nvSpPr>
        <p:spPr bwMode="auto">
          <a:xfrm>
            <a:off x="2028825" y="228601"/>
            <a:ext cx="818846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DARPA: A Brief Look Into the GaAs IC Design</a:t>
            </a:r>
          </a:p>
        </p:txBody>
      </p:sp>
      <p:pic>
        <p:nvPicPr>
          <p:cNvPr id="13319" name="Picture 2">
            <a:extLst>
              <a:ext uri="{FF2B5EF4-FFF2-40B4-BE49-F238E27FC236}">
                <a16:creationId xmlns:a16="http://schemas.microsoft.com/office/drawing/2014/main" id="{34065DA3-AEEC-4D0D-A51D-2053C54FF7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7608" y="5256214"/>
            <a:ext cx="2252663"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a:extLst>
              <a:ext uri="{FF2B5EF4-FFF2-40B4-BE49-F238E27FC236}">
                <a16:creationId xmlns:a16="http://schemas.microsoft.com/office/drawing/2014/main" id="{19FD50D2-2DC5-4AFE-ABA9-63A072F94BDE}"/>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100</a:t>
            </a:fld>
            <a:r>
              <a:rPr lang="en-US" altLang="en-US" dirty="0"/>
              <a:t>/325</a:t>
            </a:r>
            <a:endParaRPr lang="en-US" altLang="en-US" sz="1400" dirty="0"/>
          </a:p>
        </p:txBody>
      </p:sp>
      <p:sp>
        <p:nvSpPr>
          <p:cNvPr id="36867" name="Rectangle 2">
            <a:extLst>
              <a:ext uri="{FF2B5EF4-FFF2-40B4-BE49-F238E27FC236}">
                <a16:creationId xmlns:a16="http://schemas.microsoft.com/office/drawing/2014/main" id="{F4C3FC22-4D4C-4403-B1C0-E0ACDB854EFA}"/>
              </a:ext>
            </a:extLst>
          </p:cNvPr>
          <p:cNvSpPr>
            <a:spLocks noChangeArrowheads="1"/>
          </p:cNvSpPr>
          <p:nvPr/>
        </p:nvSpPr>
        <p:spPr bwMode="auto">
          <a:xfrm>
            <a:off x="1524000" y="492126"/>
            <a:ext cx="9144000" cy="561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tabLst>
                <a:tab pos="2070100" algn="l"/>
              </a:tabLst>
              <a:defRPr sz="3200">
                <a:solidFill>
                  <a:schemeClr val="tx1"/>
                </a:solidFill>
                <a:latin typeface="Times New Roman" panose="02020603050405020304" pitchFamily="18" charset="0"/>
              </a:defRPr>
            </a:lvl1pPr>
            <a:lvl2pPr>
              <a:spcBef>
                <a:spcPct val="20000"/>
              </a:spcBef>
              <a:buChar char="–"/>
              <a:tabLst>
                <a:tab pos="2070100" algn="l"/>
              </a:tabLst>
              <a:defRPr sz="2800">
                <a:solidFill>
                  <a:schemeClr val="tx1"/>
                </a:solidFill>
                <a:latin typeface="Times New Roman" panose="02020603050405020304" pitchFamily="18" charset="0"/>
              </a:defRPr>
            </a:lvl2pPr>
            <a:lvl3pPr marL="1143000" indent="-228600">
              <a:spcBef>
                <a:spcPct val="20000"/>
              </a:spcBef>
              <a:buChar char="•"/>
              <a:tabLst>
                <a:tab pos="2070100" algn="l"/>
              </a:tabLst>
              <a:defRPr sz="2400">
                <a:solidFill>
                  <a:schemeClr val="tx1"/>
                </a:solidFill>
                <a:latin typeface="Times New Roman" panose="02020603050405020304" pitchFamily="18" charset="0"/>
              </a:defRPr>
            </a:lvl3pPr>
            <a:lvl4pPr marL="1600200" indent="-228600">
              <a:spcBef>
                <a:spcPct val="20000"/>
              </a:spcBef>
              <a:buChar char="–"/>
              <a:tabLst>
                <a:tab pos="2070100" algn="l"/>
              </a:tabLst>
              <a:defRPr sz="2000">
                <a:solidFill>
                  <a:schemeClr val="tx1"/>
                </a:solidFill>
                <a:latin typeface="Times New Roman" panose="02020603050405020304" pitchFamily="18" charset="0"/>
              </a:defRPr>
            </a:lvl4pPr>
            <a:lvl5pPr marL="2057400" indent="-228600">
              <a:spcBef>
                <a:spcPct val="20000"/>
              </a:spcBef>
              <a:buChar char="»"/>
              <a:tabLst>
                <a:tab pos="20701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0701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0701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0701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070100" algn="l"/>
              </a:tabLst>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b="1">
                <a:cs typeface="Times New Roman" panose="02020603050405020304" pitchFamily="18" charset="0"/>
              </a:rPr>
              <a:t>The First 32-bit GaAs MICROPROCESSORS</a:t>
            </a:r>
            <a:endParaRPr lang="en-US" altLang="en-US" sz="2400">
              <a:cs typeface="Times New Roman" panose="02020603050405020304" pitchFamily="18" charset="0"/>
            </a:endParaRPr>
          </a:p>
          <a:p>
            <a:pPr algn="ctr">
              <a:spcBef>
                <a:spcPct val="0"/>
              </a:spcBef>
              <a:buFontTx/>
              <a:buNone/>
            </a:pPr>
            <a:r>
              <a:rPr lang="en-US" altLang="en-US" sz="2200">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r>
              <a:rPr lang="en-US" altLang="en-US" sz="1700" b="1">
                <a:cs typeface="Times New Roman" panose="02020603050405020304" pitchFamily="18" charset="0"/>
              </a:rPr>
              <a:t>   Goals and project requirements:</a:t>
            </a:r>
          </a:p>
          <a:p>
            <a:pPr lvl="1">
              <a:spcBef>
                <a:spcPct val="0"/>
              </a:spcBef>
              <a:buFontTx/>
              <a:buChar char="•"/>
            </a:pPr>
            <a:r>
              <a:rPr lang="en-US" altLang="en-US" sz="1800">
                <a:cs typeface="Times New Roman" panose="02020603050405020304" pitchFamily="18" charset="0"/>
              </a:rPr>
              <a:t>200 MHz clock rate</a:t>
            </a:r>
          </a:p>
          <a:p>
            <a:pPr lvl="1">
              <a:spcBef>
                <a:spcPct val="0"/>
              </a:spcBef>
              <a:buFontTx/>
              <a:buChar char="•"/>
            </a:pPr>
            <a:r>
              <a:rPr lang="en-US" altLang="en-US" sz="1800">
                <a:cs typeface="Times New Roman" panose="02020603050405020304" pitchFamily="18" charset="0"/>
              </a:rPr>
              <a:t>32-bit parallel data path</a:t>
            </a:r>
          </a:p>
          <a:p>
            <a:pPr lvl="1">
              <a:spcBef>
                <a:spcPct val="0"/>
              </a:spcBef>
              <a:buFontTx/>
              <a:buChar char="•"/>
            </a:pPr>
            <a:r>
              <a:rPr lang="en-US" altLang="en-US" sz="1800">
                <a:cs typeface="Times New Roman" panose="02020603050405020304" pitchFamily="18" charset="0"/>
              </a:rPr>
              <a:t>16 general purpose registers</a:t>
            </a:r>
          </a:p>
          <a:p>
            <a:pPr lvl="1">
              <a:spcBef>
                <a:spcPct val="0"/>
              </a:spcBef>
              <a:buFontTx/>
              <a:buChar char="•"/>
            </a:pPr>
            <a:r>
              <a:rPr lang="en-US" altLang="en-US" sz="1800">
                <a:cs typeface="Times New Roman" panose="02020603050405020304" pitchFamily="18" charset="0"/>
              </a:rPr>
              <a:t>Reduced Instruction Set Computer (RISC) architecture</a:t>
            </a:r>
          </a:p>
          <a:p>
            <a:pPr lvl="1">
              <a:spcBef>
                <a:spcPct val="0"/>
              </a:spcBef>
              <a:buFontTx/>
              <a:buChar char="•"/>
            </a:pPr>
            <a:r>
              <a:rPr lang="en-US" altLang="en-US" sz="1800">
                <a:cs typeface="Times New Roman" panose="02020603050405020304" pitchFamily="18" charset="0"/>
              </a:rPr>
              <a:t>24-bit word addressing</a:t>
            </a:r>
          </a:p>
          <a:p>
            <a:pPr lvl="1">
              <a:spcBef>
                <a:spcPct val="0"/>
              </a:spcBef>
              <a:buFontTx/>
              <a:buChar char="•"/>
            </a:pPr>
            <a:r>
              <a:rPr lang="en-US" altLang="en-US" sz="1800">
                <a:cs typeface="Times New Roman" panose="02020603050405020304" pitchFamily="18" charset="0"/>
              </a:rPr>
              <a:t>Virtual memory addressing</a:t>
            </a:r>
          </a:p>
          <a:p>
            <a:pPr lvl="1">
              <a:spcBef>
                <a:spcPct val="0"/>
              </a:spcBef>
              <a:buFontTx/>
              <a:buChar char="•"/>
            </a:pPr>
            <a:r>
              <a:rPr lang="en-US" altLang="en-US" sz="1800">
                <a:cs typeface="Times New Roman" panose="02020603050405020304" pitchFamily="18" charset="0"/>
              </a:rPr>
              <a:t>Up to four coprocessors connected to the CPU</a:t>
            </a:r>
            <a:br>
              <a:rPr lang="en-US" altLang="en-US" sz="1800">
                <a:cs typeface="Times New Roman" panose="02020603050405020304" pitchFamily="18" charset="0"/>
              </a:rPr>
            </a:br>
            <a:r>
              <a:rPr lang="en-US" altLang="en-US" sz="1800">
                <a:cs typeface="Times New Roman" panose="02020603050405020304" pitchFamily="18" charset="0"/>
              </a:rPr>
              <a:t>      (Coprocessors can be of any type and all different)</a:t>
            </a:r>
          </a:p>
          <a:p>
            <a:pPr>
              <a:spcBef>
                <a:spcPct val="0"/>
              </a:spcBef>
              <a:buFontTx/>
              <a:buNone/>
            </a:pPr>
            <a:endParaRPr lang="en-US" altLang="en-US" sz="1800">
              <a:cs typeface="Times New Roman" panose="02020603050405020304" pitchFamily="18" charset="0"/>
            </a:endParaRP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700" b="1">
                <a:cs typeface="Times New Roman" panose="02020603050405020304" pitchFamily="18" charset="0"/>
              </a:rPr>
              <a:t>   References:</a:t>
            </a:r>
          </a:p>
          <a:p>
            <a:pPr>
              <a:spcBef>
                <a:spcPct val="0"/>
              </a:spcBef>
              <a:buFontTx/>
              <a:buNone/>
            </a:pPr>
            <a:br>
              <a:rPr lang="en-US" altLang="en-US" sz="1700" b="1">
                <a:cs typeface="Times New Roman" panose="02020603050405020304" pitchFamily="18" charset="0"/>
              </a:rPr>
            </a:br>
            <a:r>
              <a:rPr lang="en-US" altLang="en-US" sz="1700" b="1">
                <a:cs typeface="Times New Roman" panose="02020603050405020304" pitchFamily="18" charset="0"/>
              </a:rPr>
              <a:t>   </a:t>
            </a:r>
            <a:r>
              <a:rPr lang="en-US" altLang="en-US" sz="1800">
                <a:cs typeface="Times New Roman" panose="02020603050405020304" pitchFamily="18" charset="0"/>
              </a:rPr>
              <a:t>1.   Milutinović,V.,(editor),”</a:t>
            </a:r>
            <a:r>
              <a:rPr lang="en-US" altLang="en-US" sz="1800" i="1">
                <a:cs typeface="Times New Roman" panose="02020603050405020304" pitchFamily="18" charset="0"/>
              </a:rPr>
              <a:t>Special Issue on GaAs</a:t>
            </a:r>
            <a:br>
              <a:rPr lang="en-US" altLang="en-US" sz="1800" i="1">
                <a:cs typeface="Times New Roman" panose="02020603050405020304" pitchFamily="18" charset="0"/>
              </a:rPr>
            </a:br>
            <a:r>
              <a:rPr lang="en-US" altLang="en-US" sz="1800" i="1">
                <a:cs typeface="Times New Roman" panose="02020603050405020304" pitchFamily="18" charset="0"/>
              </a:rPr>
              <a:t>         Microprocessor Technology</a:t>
            </a:r>
            <a:r>
              <a:rPr lang="en-US" altLang="en-US" sz="1800">
                <a:cs typeface="Times New Roman" panose="02020603050405020304" pitchFamily="18" charset="0"/>
              </a:rPr>
              <a:t>,” IEEE Computer, October 1986.                          </a:t>
            </a:r>
          </a:p>
          <a:p>
            <a:pPr>
              <a:spcBef>
                <a:spcPct val="0"/>
              </a:spcBef>
              <a:buFontTx/>
              <a:buNone/>
            </a:pPr>
            <a:r>
              <a:rPr lang="en-US" altLang="en-US" sz="1600">
                <a:cs typeface="Times New Roman" panose="02020603050405020304" pitchFamily="18" charset="0"/>
              </a:rPr>
              <a:t>   2.    Helbig, W., Milutinović,V., “The RCA DCFL E/D-</a:t>
            </a:r>
            <a:br>
              <a:rPr lang="en-US" altLang="en-US" sz="1600">
                <a:cs typeface="Times New Roman" panose="02020603050405020304" pitchFamily="18" charset="0"/>
              </a:rPr>
            </a:br>
            <a:r>
              <a:rPr lang="en-US" altLang="en-US" sz="1600">
                <a:cs typeface="Times New Roman" panose="02020603050405020304" pitchFamily="18" charset="0"/>
              </a:rPr>
              <a:t>         </a:t>
            </a:r>
            <a:r>
              <a:rPr lang="en-US" altLang="en-US" sz="1600" i="1">
                <a:cs typeface="Times New Roman" panose="02020603050405020304" pitchFamily="18" charset="0"/>
              </a:rPr>
              <a:t>MESFET GaAs Experimental RISC Machine</a:t>
            </a:r>
            <a:r>
              <a:rPr lang="en-US" altLang="en-US" sz="1600">
                <a:cs typeface="Times New Roman" panose="02020603050405020304" pitchFamily="18" charset="0"/>
              </a:rPr>
              <a:t>,” IEEE</a:t>
            </a:r>
            <a:br>
              <a:rPr lang="en-US" altLang="en-US" sz="1600">
                <a:cs typeface="Times New Roman" panose="02020603050405020304" pitchFamily="18" charset="0"/>
              </a:rPr>
            </a:br>
            <a:r>
              <a:rPr lang="en-US" altLang="en-US" sz="1600">
                <a:cs typeface="Times New Roman" panose="02020603050405020304" pitchFamily="18" charset="0"/>
              </a:rPr>
              <a:t>         Transactions on Computers, December 1988.</a:t>
            </a:r>
            <a:r>
              <a:rPr lang="en-US" altLang="en-US" sz="1100"/>
              <a:t> </a:t>
            </a:r>
            <a:endParaRPr lang="en-US" altLang="en-US" sz="2400"/>
          </a:p>
        </p:txBody>
      </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a:extLst>
              <a:ext uri="{FF2B5EF4-FFF2-40B4-BE49-F238E27FC236}">
                <a16:creationId xmlns:a16="http://schemas.microsoft.com/office/drawing/2014/main" id="{041FAB4A-C74F-4623-A7A7-D46EC44046AB}"/>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101</a:t>
            </a:fld>
            <a:r>
              <a:rPr lang="en-US" altLang="en-US" dirty="0"/>
              <a:t>/325</a:t>
            </a:r>
            <a:endParaRPr lang="en-US" altLang="en-US" sz="1400" dirty="0"/>
          </a:p>
        </p:txBody>
      </p:sp>
      <p:sp>
        <p:nvSpPr>
          <p:cNvPr id="37891" name="Rectangle 2">
            <a:extLst>
              <a:ext uri="{FF2B5EF4-FFF2-40B4-BE49-F238E27FC236}">
                <a16:creationId xmlns:a16="http://schemas.microsoft.com/office/drawing/2014/main" id="{11C2C9B0-36CA-4D22-9C81-123A47ECE1C7}"/>
              </a:ext>
            </a:extLst>
          </p:cNvPr>
          <p:cNvSpPr>
            <a:spLocks noChangeArrowheads="1"/>
          </p:cNvSpPr>
          <p:nvPr/>
        </p:nvSpPr>
        <p:spPr bwMode="auto">
          <a:xfrm>
            <a:off x="1524000" y="-465138"/>
            <a:ext cx="9144000" cy="7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2000" b="1">
                <a:cs typeface="Times New Roman" panose="02020603050405020304" pitchFamily="18" charset="0"/>
              </a:rPr>
            </a:br>
            <a:endParaRPr lang="en-US" altLang="en-US" sz="2400"/>
          </a:p>
        </p:txBody>
      </p:sp>
      <p:sp>
        <p:nvSpPr>
          <p:cNvPr id="37892" name="Rectangle 3">
            <a:extLst>
              <a:ext uri="{FF2B5EF4-FFF2-40B4-BE49-F238E27FC236}">
                <a16:creationId xmlns:a16="http://schemas.microsoft.com/office/drawing/2014/main" id="{72131E13-7283-4E67-80C6-6C79CC43183E}"/>
              </a:ext>
            </a:extLst>
          </p:cNvPr>
          <p:cNvSpPr>
            <a:spLocks noChangeArrowheads="1"/>
          </p:cNvSpPr>
          <p:nvPr/>
        </p:nvSpPr>
        <p:spPr bwMode="auto">
          <a:xfrm>
            <a:off x="1524000" y="296863"/>
            <a:ext cx="9144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i="1">
                <a:latin typeface="Arial" panose="020B0604020202020204" pitchFamily="34" charset="0"/>
                <a:cs typeface="Arial" panose="020B0604020202020204" pitchFamily="34" charset="0"/>
              </a:rPr>
              <a:t>MICROPROCESSORS</a:t>
            </a:r>
            <a:endParaRPr lang="en-US" altLang="en-US" sz="1600">
              <a:cs typeface="Times New Roman" panose="02020603050405020304" pitchFamily="18" charset="0"/>
            </a:endParaRPr>
          </a:p>
          <a:p>
            <a:pPr>
              <a:spcBef>
                <a:spcPct val="0"/>
              </a:spcBef>
              <a:buFontTx/>
              <a:buNone/>
            </a:pPr>
            <a:endParaRPr lang="en-US" altLang="en-US" sz="2400"/>
          </a:p>
        </p:txBody>
      </p:sp>
      <p:sp>
        <p:nvSpPr>
          <p:cNvPr id="37893" name="Rectangle 4">
            <a:extLst>
              <a:ext uri="{FF2B5EF4-FFF2-40B4-BE49-F238E27FC236}">
                <a16:creationId xmlns:a16="http://schemas.microsoft.com/office/drawing/2014/main" id="{C9EF4654-0F7C-4BDB-BE6D-364076F3B070}"/>
              </a:ext>
            </a:extLst>
          </p:cNvPr>
          <p:cNvSpPr>
            <a:spLocks noChangeArrowheads="1"/>
          </p:cNvSpPr>
          <p:nvPr/>
        </p:nvSpPr>
        <p:spPr bwMode="auto">
          <a:xfrm>
            <a:off x="1524000" y="906463"/>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b="1">
                <a:latin typeface="Arial" panose="020B0604020202020204" pitchFamily="34" charset="0"/>
                <a:cs typeface="Arial" panose="020B0604020202020204" pitchFamily="34" charset="0"/>
              </a:rPr>
              <a:t>Darpa eyes 100-mips GaAs chip for star wars</a:t>
            </a:r>
            <a:endParaRPr lang="en-US" altLang="en-US" sz="1600">
              <a:cs typeface="Times New Roman" panose="02020603050405020304" pitchFamily="18" charset="0"/>
            </a:endParaRPr>
          </a:p>
          <a:p>
            <a:pPr>
              <a:spcBef>
                <a:spcPct val="0"/>
              </a:spcBef>
              <a:buFontTx/>
              <a:buNone/>
            </a:pPr>
            <a:endParaRPr lang="en-US" altLang="en-US" sz="2400"/>
          </a:p>
        </p:txBody>
      </p:sp>
      <p:sp>
        <p:nvSpPr>
          <p:cNvPr id="37894" name="Rectangle 5">
            <a:extLst>
              <a:ext uri="{FF2B5EF4-FFF2-40B4-BE49-F238E27FC236}">
                <a16:creationId xmlns:a16="http://schemas.microsoft.com/office/drawing/2014/main" id="{34F51DB5-90F3-4695-B40E-B76F33B7FDF2}"/>
              </a:ext>
            </a:extLst>
          </p:cNvPr>
          <p:cNvSpPr>
            <a:spLocks noChangeArrowheads="1"/>
          </p:cNvSpPr>
          <p:nvPr/>
        </p:nvSpPr>
        <p:spPr bwMode="auto">
          <a:xfrm>
            <a:off x="1524000" y="1371600"/>
            <a:ext cx="4572000" cy="5278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600">
              <a:cs typeface="Times New Roman" panose="02020603050405020304" pitchFamily="18" charset="0"/>
            </a:endParaRPr>
          </a:p>
          <a:p>
            <a:pPr>
              <a:spcBef>
                <a:spcPct val="0"/>
              </a:spcBef>
              <a:buFontTx/>
              <a:buNone/>
            </a:pPr>
            <a:r>
              <a:rPr lang="en-US" altLang="en-US" sz="900">
                <a:cs typeface="Times New Roman" panose="02020603050405020304" pitchFamily="18" charset="0"/>
              </a:rPr>
              <a:t>Palo Alto</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For its Star Wars program, the Department of Defense intends to push well beyond the current limits of technol­ogy. And along with lasers and particle beams, one piece of hardware it has in mind is a microprocessor chip having as much computing power as 100 of Digital Equipment Corp.’s VAX-11/780 superminicomputers.</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One candidate for the role of basic computing engine for the program, officially called the Strategic Defense Initiative [</a:t>
            </a:r>
            <a:r>
              <a:rPr lang="en-US" altLang="en-US" sz="900" i="1">
                <a:cs typeface="Times New Roman" panose="02020603050405020304" pitchFamily="18" charset="0"/>
              </a:rPr>
              <a:t>ElectronicsWeek</a:t>
            </a:r>
            <a:r>
              <a:rPr lang="en-US" altLang="en-US" sz="900">
                <a:cs typeface="Times New Roman" panose="02020603050405020304" pitchFamily="18" charset="0"/>
              </a:rPr>
              <a:t>, May 13, 1985, p. 28], is a gal­lium arsenide version of the Mips reduced-instruction-set computer (RISC) developed at Stanford University. Three teams are now working on the processor. And this month, the Defense Advanced Projects Research Agency closed the request-for-proposal (RFP) process for a 1.25-</a:t>
            </a:r>
            <a:r>
              <a:rPr lang="en-US" altLang="en-US" sz="900" i="1">
                <a:cs typeface="Times New Roman" panose="02020603050405020304" pitchFamily="18" charset="0"/>
              </a:rPr>
              <a:t>µ</a:t>
            </a:r>
            <a:r>
              <a:rPr lang="en-US" altLang="en-US" sz="900">
                <a:cs typeface="Times New Roman" panose="02020603050405020304" pitchFamily="18" charset="0"/>
              </a:rPr>
              <a:t>m silicon version of the chip.</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Last October, Darpa awarded three contracts for a 32-bit GaAs microprocessor and a floating-point coprocessor. One went to McDonnell Douglas Corp., another to a team formed by Texas Instruments Inc. and Control Data Corp., and the third to a team from RCA Corp. and Tektronix Inc. The three are now working on processes to get useful yields. After a year, the program will be reduced to one or two teams. Darpa’s target is to have a 10,000-gate GaAs chip by the beginning of 1988.</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If it is as fast as Darpa expects, the chip will be the basic engine for the Advanced Onboard Signal Processor, one of the baseline machines for the SDI. “We went after RISC because we needed something small enough to put on GaAs,” says Sheldon Karp, principal scientist for strategic technology at Darpa. The agency had been working with the Motorola Inc. 68000 microprocessor, but Motorola would­n’t even consider trying to put the complex 68000 onto GaAs, Karp says.</a:t>
            </a:r>
            <a:endParaRPr lang="en-US" altLang="en-US" sz="1600">
              <a:cs typeface="Times New Roman" panose="02020603050405020304" pitchFamily="18" charset="0"/>
            </a:endParaRPr>
          </a:p>
          <a:p>
            <a:pPr algn="just">
              <a:spcBef>
                <a:spcPct val="0"/>
              </a:spcBef>
              <a:buFontTx/>
              <a:buNone/>
            </a:pPr>
            <a:r>
              <a:rPr lang="en-US" altLang="en-US" sz="900" b="1">
                <a:cs typeface="Times New Roman" panose="02020603050405020304" pitchFamily="18" charset="0"/>
              </a:rPr>
              <a:t>A natural</a:t>
            </a:r>
            <a:r>
              <a:rPr lang="en-US" altLang="en-US" sz="900">
                <a:cs typeface="Times New Roman" panose="02020603050405020304" pitchFamily="18" charset="0"/>
              </a:rPr>
              <a:t>. The Mips chip, which was originally funded by Darpa, was a natural for GaAs. “We have only 10,000 gates to work with,” Karp notes. “And the Mips people had taken every possible step to reduce hardware requirements. There are no hardware interlocks, and only 32 instruc­tions.”</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Even 10,000 gates is big for GaAs; the first phase of the work is intended to make sure that the RISC architecture can be squeezed into that size at respectable yields, Karp says.</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Mips was designed by a group under John Hennessey at Stanford. Hennessey, who has worked as a consultant with Darpa on the SDI project, recently took the chip into the private sector by forming Mips Computer Systems of Mountain View, Calif. [</a:t>
            </a:r>
            <a:r>
              <a:rPr lang="en-US" altLang="en-US" sz="900" i="1">
                <a:cs typeface="Times New Roman" panose="02020603050405020304" pitchFamily="18" charset="0"/>
              </a:rPr>
              <a:t>ElectronicsWeek</a:t>
            </a:r>
            <a:r>
              <a:rPr lang="en-US" altLang="en-US" sz="900">
                <a:cs typeface="Times New Roman" panose="02020603050405020304" pitchFamily="18" charset="0"/>
              </a:rPr>
              <a:t>, April 29, 1985, p. 36]. Computer-aided-design software came from the Mayo Clinic in Rochester, Minn.</a:t>
            </a:r>
            <a:endParaRPr lang="en-US" altLang="en-US" sz="1600">
              <a:cs typeface="Times New Roman" panose="02020603050405020304" pitchFamily="18" charset="0"/>
            </a:endParaRPr>
          </a:p>
          <a:p>
            <a:pPr>
              <a:spcBef>
                <a:spcPct val="0"/>
              </a:spcBef>
              <a:buFontTx/>
              <a:buNone/>
            </a:pPr>
            <a:endParaRPr lang="en-US" altLang="en-US" sz="2400"/>
          </a:p>
        </p:txBody>
      </p:sp>
      <p:sp>
        <p:nvSpPr>
          <p:cNvPr id="37895" name="Rectangle 6">
            <a:extLst>
              <a:ext uri="{FF2B5EF4-FFF2-40B4-BE49-F238E27FC236}">
                <a16:creationId xmlns:a16="http://schemas.microsoft.com/office/drawing/2014/main" id="{D2C301E9-907D-4EFA-8D49-44409FF90EE7}"/>
              </a:ext>
            </a:extLst>
          </p:cNvPr>
          <p:cNvSpPr>
            <a:spLocks noChangeArrowheads="1"/>
          </p:cNvSpPr>
          <p:nvPr/>
        </p:nvSpPr>
        <p:spPr bwMode="auto">
          <a:xfrm>
            <a:off x="6781801" y="1752601"/>
            <a:ext cx="2447925"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400" b="1">
                <a:latin typeface="Arial" panose="020B0604020202020204" pitchFamily="34" charset="0"/>
                <a:cs typeface="Arial" panose="020B0604020202020204" pitchFamily="34" charset="0"/>
              </a:rPr>
              <a:t>The GaAs chip</a:t>
            </a:r>
            <a:br>
              <a:rPr lang="en-US" altLang="en-US" sz="1400" b="1">
                <a:latin typeface="Arial" panose="020B0604020202020204" pitchFamily="34" charset="0"/>
                <a:cs typeface="Arial" panose="020B0604020202020204" pitchFamily="34" charset="0"/>
              </a:rPr>
            </a:br>
            <a:r>
              <a:rPr lang="en-US" altLang="en-US" sz="1400" b="1">
                <a:latin typeface="Arial" panose="020B0604020202020204" pitchFamily="34" charset="0"/>
                <a:cs typeface="Arial" panose="020B0604020202020204" pitchFamily="34" charset="0"/>
              </a:rPr>
              <a:t>will be clocked at 200 MHz,</a:t>
            </a:r>
            <a:br>
              <a:rPr lang="en-US" altLang="en-US" sz="1400" b="1">
                <a:latin typeface="Arial" panose="020B0604020202020204" pitchFamily="34" charset="0"/>
                <a:cs typeface="Arial" panose="020B0604020202020204" pitchFamily="34" charset="0"/>
              </a:rPr>
            </a:br>
            <a:r>
              <a:rPr lang="en-US" altLang="en-US" sz="1400" b="1">
                <a:latin typeface="Arial" panose="020B0604020202020204" pitchFamily="34" charset="0"/>
                <a:cs typeface="Arial" panose="020B0604020202020204" pitchFamily="34" charset="0"/>
              </a:rPr>
              <a:t>the silicon at 40 MHz</a:t>
            </a:r>
          </a:p>
          <a:p>
            <a:pPr algn="ctr">
              <a:spcBef>
                <a:spcPct val="0"/>
              </a:spcBef>
              <a:buFontTx/>
              <a:buNone/>
            </a:pPr>
            <a:endParaRPr lang="en-US" altLang="en-US" sz="2400"/>
          </a:p>
        </p:txBody>
      </p:sp>
      <p:sp>
        <p:nvSpPr>
          <p:cNvPr id="37896" name="Rectangle 7">
            <a:extLst>
              <a:ext uri="{FF2B5EF4-FFF2-40B4-BE49-F238E27FC236}">
                <a16:creationId xmlns:a16="http://schemas.microsoft.com/office/drawing/2014/main" id="{5C3997EA-F46C-408C-9CA9-FF5731EAB31A}"/>
              </a:ext>
            </a:extLst>
          </p:cNvPr>
          <p:cNvSpPr>
            <a:spLocks noChangeArrowheads="1"/>
          </p:cNvSpPr>
          <p:nvPr/>
        </p:nvSpPr>
        <p:spPr bwMode="auto">
          <a:xfrm>
            <a:off x="5943600" y="2819400"/>
            <a:ext cx="4648200" cy="1923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sz="900">
                <a:cs typeface="Times New Roman" panose="02020603050405020304" pitchFamily="18" charset="0"/>
              </a:rPr>
              <a:t>The silicon Mips chip will come from a two-year effort using the 1.25-</a:t>
            </a:r>
            <a:r>
              <a:rPr lang="en-US" altLang="en-US" sz="900" i="1">
                <a:cs typeface="Times New Roman" panose="02020603050405020304" pitchFamily="18" charset="0"/>
              </a:rPr>
              <a:t>µ</a:t>
            </a:r>
            <a:r>
              <a:rPr lang="en-US" altLang="en-US" sz="900">
                <a:cs typeface="Times New Roman" panose="02020603050405020304" pitchFamily="18" charset="0"/>
              </a:rPr>
              <a:t>m design rules developed for the Very High Speed Integrated Circuit program. (The Darpa chip was not made part of VHSIC in order to open the RFP to contractors outside that program.)</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Both the silicon and GaAs microprocessors will be full 32-bit engines sharing 90% of a common instruction core. Pascal and Air Force 1750A compilers will be targeted for the core instruction set, so that all software will be inter­changeable.</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The GaAs requirement specifies a clock frequency of 200 MHz and a computation rate of 100 million instructions per second. The silicon chip will be clocked at 40 MHz.</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Eventually, the silicon chip must be made radiation-hard; the GaAs chip will be intrinsically rad-hard.</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Darpa will not release figures on the size of its RISC ef­fort. The silicon version is being funded through the Air Force’s Air Development Center in Rome, N.Y.</a:t>
            </a:r>
            <a:endParaRPr lang="en-US" altLang="en-US" sz="1600">
              <a:cs typeface="Times New Roman" panose="02020603050405020304" pitchFamily="18" charset="0"/>
            </a:endParaRPr>
          </a:p>
          <a:p>
            <a:pPr>
              <a:spcBef>
                <a:spcPct val="0"/>
              </a:spcBef>
              <a:buFontTx/>
              <a:buNone/>
            </a:pPr>
            <a:r>
              <a:rPr lang="en-US" altLang="en-US" sz="900">
                <a:cs typeface="Times New Roman" panose="02020603050405020304" pitchFamily="18" charset="0"/>
              </a:rPr>
              <a:t>	–</a:t>
            </a:r>
            <a:r>
              <a:rPr lang="en-US" altLang="en-US" sz="900" i="1">
                <a:cs typeface="Times New Roman" panose="02020603050405020304" pitchFamily="18" charset="0"/>
              </a:rPr>
              <a:t>Clifford Barney</a:t>
            </a:r>
            <a:r>
              <a:rPr lang="en-US" altLang="en-US" sz="1100"/>
              <a:t> </a:t>
            </a:r>
            <a:endParaRPr lang="en-US" altLang="en-US" sz="2400"/>
          </a:p>
        </p:txBody>
      </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1">
            <a:extLst>
              <a:ext uri="{FF2B5EF4-FFF2-40B4-BE49-F238E27FC236}">
                <a16:creationId xmlns:a16="http://schemas.microsoft.com/office/drawing/2014/main" id="{B54B7178-B194-4383-989C-E37123BA4587}"/>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defRPr/>
            </a:pPr>
            <a:r>
              <a:rPr lang="en-US" altLang="en-US" dirty="0"/>
              <a:t>Page Number: </a:t>
            </a:r>
            <a:fld id="{72C52FC6-31FA-4F27-8023-4349894DFDFF}" type="slidenum">
              <a:rPr lang="en-US" altLang="en-US" smtClean="0"/>
              <a:pPr>
                <a:defRPr/>
              </a:pPr>
              <a:t>102</a:t>
            </a:fld>
            <a:r>
              <a:rPr lang="en-US" altLang="en-US" dirty="0"/>
              <a:t>/325</a:t>
            </a:r>
            <a:endParaRPr lang="en-US" altLang="en-US" sz="1400" dirty="0"/>
          </a:p>
        </p:txBody>
      </p:sp>
      <p:pic>
        <p:nvPicPr>
          <p:cNvPr id="48131" name="Picture 3">
            <a:extLst>
              <a:ext uri="{FF2B5EF4-FFF2-40B4-BE49-F238E27FC236}">
                <a16:creationId xmlns:a16="http://schemas.microsoft.com/office/drawing/2014/main" id="{28E0BABB-1828-4381-9B89-671125AFE5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1481139"/>
            <a:ext cx="5905500"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Rectangle 2">
            <a:extLst>
              <a:ext uri="{FF2B5EF4-FFF2-40B4-BE49-F238E27FC236}">
                <a16:creationId xmlns:a16="http://schemas.microsoft.com/office/drawing/2014/main" id="{B93FEE14-72C5-4D73-B934-CD0DE6A47FFB}"/>
              </a:ext>
            </a:extLst>
          </p:cNvPr>
          <p:cNvSpPr>
            <a:spLocks noChangeArrowheads="1"/>
          </p:cNvSpPr>
          <p:nvPr/>
        </p:nvSpPr>
        <p:spPr bwMode="auto">
          <a:xfrm>
            <a:off x="3276600" y="5715001"/>
            <a:ext cx="91440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0000"/>
                </a:solidFill>
                <a:cs typeface="Times New Roman" panose="02020603050405020304" pitchFamily="18" charset="0"/>
              </a:rPr>
              <a:t>What are the 4 internal DataFlow elements?</a:t>
            </a:r>
            <a:endParaRPr lang="en-US" altLang="en-US">
              <a:solidFill>
                <a:srgbClr val="FF0000"/>
              </a:solidFill>
            </a:endParaRPr>
          </a:p>
        </p:txBody>
      </p:sp>
      <p:sp>
        <p:nvSpPr>
          <p:cNvPr id="48133" name="Rectangle 2">
            <a:extLst>
              <a:ext uri="{FF2B5EF4-FFF2-40B4-BE49-F238E27FC236}">
                <a16:creationId xmlns:a16="http://schemas.microsoft.com/office/drawing/2014/main" id="{FCA6306F-826A-4145-A926-EC7D0C3305A0}"/>
              </a:ext>
            </a:extLst>
          </p:cNvPr>
          <p:cNvSpPr>
            <a:spLocks noChangeArrowheads="1"/>
          </p:cNvSpPr>
          <p:nvPr/>
        </p:nvSpPr>
        <p:spPr bwMode="auto">
          <a:xfrm>
            <a:off x="1524000" y="381000"/>
            <a:ext cx="91440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a:cs typeface="Times New Roman" panose="02020603050405020304" pitchFamily="18" charset="0"/>
              </a:rPr>
              <a:t>Synergized GaAs DataFlow CPU</a:t>
            </a:r>
          </a:p>
          <a:p>
            <a:pPr algn="ctr">
              <a:spcBef>
                <a:spcPct val="0"/>
              </a:spcBef>
              <a:buFontTx/>
              <a:buNone/>
            </a:pPr>
            <a:r>
              <a:rPr lang="en-US" altLang="en-US" sz="1600" b="1">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endParaRPr lang="en-US" altLang="en-US" sz="2400"/>
          </a:p>
        </p:txBody>
      </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FBE74-6542-4BC2-996F-49D0D950A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5567" y="0"/>
            <a:ext cx="4760865" cy="6858000"/>
          </a:xfrm>
          <a:prstGeom prst="rect">
            <a:avLst/>
          </a:prstGeom>
        </p:spPr>
      </p:pic>
    </p:spTree>
    <p:extLst>
      <p:ext uri="{BB962C8B-B14F-4D97-AF65-F5344CB8AC3E}">
        <p14:creationId xmlns:p14="http://schemas.microsoft.com/office/powerpoint/2010/main" val="2361751691"/>
      </p:ext>
    </p:extLst>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F23296-1FEC-4DFE-B5E1-C2A2A10BFE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3302" y="0"/>
            <a:ext cx="5865395" cy="6858000"/>
          </a:xfrm>
          <a:prstGeom prst="rect">
            <a:avLst/>
          </a:prstGeom>
        </p:spPr>
      </p:pic>
    </p:spTree>
    <p:extLst>
      <p:ext uri="{BB962C8B-B14F-4D97-AF65-F5344CB8AC3E}">
        <p14:creationId xmlns:p14="http://schemas.microsoft.com/office/powerpoint/2010/main" val="3074883148"/>
      </p:ext>
    </p:extLst>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4021FC-962E-4C63-8246-36B75E2486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0708" y="0"/>
            <a:ext cx="5410583" cy="6858000"/>
          </a:xfrm>
          <a:prstGeom prst="rect">
            <a:avLst/>
          </a:prstGeom>
        </p:spPr>
      </p:pic>
    </p:spTree>
    <p:extLst>
      <p:ext uri="{BB962C8B-B14F-4D97-AF65-F5344CB8AC3E}">
        <p14:creationId xmlns:p14="http://schemas.microsoft.com/office/powerpoint/2010/main" val="2918952737"/>
      </p:ext>
    </p:extLst>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A1D39E-712F-41DC-A798-C4E66A1F6E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2327" y="0"/>
            <a:ext cx="5647346" cy="6858000"/>
          </a:xfrm>
          <a:prstGeom prst="rect">
            <a:avLst/>
          </a:prstGeom>
        </p:spPr>
      </p:pic>
    </p:spTree>
    <p:extLst>
      <p:ext uri="{BB962C8B-B14F-4D97-AF65-F5344CB8AC3E}">
        <p14:creationId xmlns:p14="http://schemas.microsoft.com/office/powerpoint/2010/main" val="731523937"/>
      </p:ext>
    </p:extLst>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E7CF6C75-FB72-4FBF-803F-CEA2F484D892}"/>
              </a:ext>
            </a:extLst>
          </p:cNvPr>
          <p:cNvSpPr>
            <a:spLocks noGrp="1"/>
          </p:cNvSpPr>
          <p:nvPr>
            <p:ph type="sldNum" sz="quarter" idx="12"/>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ClrTx/>
              <a:buFontTx/>
              <a:buNone/>
              <a:defRPr/>
            </a:pPr>
            <a:r>
              <a:rPr lang="en-US" altLang="en-US" dirty="0"/>
              <a:t>Page Number: </a:t>
            </a:r>
            <a:fld id="{27F80ECF-22AC-463E-97CD-C221DD68B286}" type="slidenum">
              <a:rPr lang="en-US" altLang="en-US" smtClean="0"/>
              <a:pPr>
                <a:spcBef>
                  <a:spcPct val="0"/>
                </a:spcBef>
                <a:buClrTx/>
                <a:buFontTx/>
                <a:buNone/>
                <a:defRPr/>
              </a:pPr>
              <a:t>107</a:t>
            </a:fld>
            <a:r>
              <a:rPr lang="en-US" altLang="en-US" dirty="0"/>
              <a:t>/325</a:t>
            </a:r>
            <a:endParaRPr lang="en-US" altLang="en-US" sz="1661" dirty="0"/>
          </a:p>
        </p:txBody>
      </p:sp>
      <p:pic>
        <p:nvPicPr>
          <p:cNvPr id="55299" name="Picture 1">
            <a:extLst>
              <a:ext uri="{FF2B5EF4-FFF2-40B4-BE49-F238E27FC236}">
                <a16:creationId xmlns:a16="http://schemas.microsoft.com/office/drawing/2014/main" id="{4A640680-DDAA-49C3-9F44-CF1D6C61C3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4850" y="903289"/>
            <a:ext cx="4198938"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5300" name="Picture 2">
            <a:extLst>
              <a:ext uri="{FF2B5EF4-FFF2-40B4-BE49-F238E27FC236}">
                <a16:creationId xmlns:a16="http://schemas.microsoft.com/office/drawing/2014/main" id="{2ACFB839-BEC4-44D2-A89B-F68EC0AF810E}"/>
              </a:ext>
            </a:extLst>
          </p:cNvPr>
          <p:cNvPicPr>
            <a:picLocks noChangeAspect="1" noChangeArrowheads="1"/>
          </p:cNvPicPr>
          <p:nvPr/>
        </p:nvPicPr>
        <p:blipFill>
          <a:blip r:embed="rId4">
            <a:lum contrast="6000"/>
            <a:extLst>
              <a:ext uri="{28A0092B-C50C-407E-A947-70E740481C1C}">
                <a14:useLocalDpi xmlns:a14="http://schemas.microsoft.com/office/drawing/2010/main" val="0"/>
              </a:ext>
            </a:extLst>
          </a:blip>
          <a:srcRect/>
          <a:stretch>
            <a:fillRect/>
          </a:stretch>
        </p:blipFill>
        <p:spPr bwMode="auto">
          <a:xfrm>
            <a:off x="6229350" y="771525"/>
            <a:ext cx="3913188" cy="39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1">
            <a:extLst>
              <a:ext uri="{FF2B5EF4-FFF2-40B4-BE49-F238E27FC236}">
                <a16:creationId xmlns:a16="http://schemas.microsoft.com/office/drawing/2014/main" id="{662DCE5F-2B3B-4100-9F29-59FD40DC9CB7}"/>
              </a:ext>
            </a:extLst>
          </p:cNvPr>
          <p:cNvSpPr>
            <a:spLocks noGrp="1" noChangeArrowheads="1"/>
          </p:cNvSpPr>
          <p:nvPr>
            <p:ph type="sldNum" sz="quarter" idx="12"/>
          </p:nvPr>
        </p:nvSpPr>
        <p:spPr bwMode="auto">
          <a:xfrm>
            <a:off x="6553200" y="6428184"/>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108</a:t>
            </a:fld>
            <a:r>
              <a:rPr lang="en-US" altLang="en-US" dirty="0"/>
              <a:t>/325</a:t>
            </a:r>
            <a:endParaRPr lang="en-US" altLang="en-US" sz="1400" dirty="0"/>
          </a:p>
        </p:txBody>
      </p:sp>
      <p:pic>
        <p:nvPicPr>
          <p:cNvPr id="87043" name="Picture 3">
            <a:extLst>
              <a:ext uri="{FF2B5EF4-FFF2-40B4-BE49-F238E27FC236}">
                <a16:creationId xmlns:a16="http://schemas.microsoft.com/office/drawing/2014/main" id="{5DF1F8D7-6D9C-42F3-A444-2534CEBE77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7889" y="152401"/>
            <a:ext cx="7896225" cy="592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TextBox 5">
            <a:extLst>
              <a:ext uri="{FF2B5EF4-FFF2-40B4-BE49-F238E27FC236}">
                <a16:creationId xmlns:a16="http://schemas.microsoft.com/office/drawing/2014/main" id="{EC686525-4D5C-4969-B292-71B01C1D6E22}"/>
              </a:ext>
            </a:extLst>
          </p:cNvPr>
          <p:cNvSpPr txBox="1">
            <a:spLocks noChangeArrowheads="1"/>
          </p:cNvSpPr>
          <p:nvPr/>
        </p:nvSpPr>
        <p:spPr bwMode="auto">
          <a:xfrm>
            <a:off x="2057401" y="6019800"/>
            <a:ext cx="7986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sr-Latn-RS" altLang="sr-Latn-RS" sz="2000"/>
              <a:t>Director</a:t>
            </a:r>
            <a:r>
              <a:rPr lang="en-US" altLang="sr-Latn-RS" sz="2000"/>
              <a:t>: Professor Gerhard Klimeck, VicePresident of Purdue University</a:t>
            </a:r>
            <a:endParaRPr lang="sr-Latn-RS" altLang="sr-Latn-RS" sz="2000"/>
          </a:p>
        </p:txBody>
      </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1">
            <a:extLst>
              <a:ext uri="{FF2B5EF4-FFF2-40B4-BE49-F238E27FC236}">
                <a16:creationId xmlns:a16="http://schemas.microsoft.com/office/drawing/2014/main" id="{A2AAE8CE-B844-438C-A1DC-76C2316B6D1E}"/>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109</a:t>
            </a:fld>
            <a:r>
              <a:rPr lang="en-US" altLang="en-US" dirty="0"/>
              <a:t>/325</a:t>
            </a:r>
            <a:endParaRPr lang="en-US" altLang="en-US" sz="1400" dirty="0"/>
          </a:p>
        </p:txBody>
      </p:sp>
      <p:pic>
        <p:nvPicPr>
          <p:cNvPr id="88067" name="Picture 3">
            <a:extLst>
              <a:ext uri="{FF2B5EF4-FFF2-40B4-BE49-F238E27FC236}">
                <a16:creationId xmlns:a16="http://schemas.microsoft.com/office/drawing/2014/main" id="{5366E424-8BE1-4AC9-84D7-F6B2B8B582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7025" y="0"/>
            <a:ext cx="8997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1">
            <a:extLst>
              <a:ext uri="{FF2B5EF4-FFF2-40B4-BE49-F238E27FC236}">
                <a16:creationId xmlns:a16="http://schemas.microsoft.com/office/drawing/2014/main" id="{6DF774EC-70FA-4F8D-8F16-71D89461E5E5}"/>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defRPr/>
            </a:pPr>
            <a:r>
              <a:rPr lang="en-US" altLang="en-US" dirty="0"/>
              <a:t>Page Number: </a:t>
            </a:r>
            <a:fld id="{72C52FC6-31FA-4F27-8023-4349894DFDFF}" type="slidenum">
              <a:rPr lang="en-US" altLang="en-US" smtClean="0"/>
              <a:pPr>
                <a:defRPr/>
              </a:pPr>
              <a:t>110</a:t>
            </a:fld>
            <a:r>
              <a:rPr lang="en-US" altLang="en-US" dirty="0"/>
              <a:t>/325</a:t>
            </a:r>
            <a:endParaRPr lang="en-US" altLang="en-US" sz="1400" dirty="0"/>
          </a:p>
        </p:txBody>
      </p:sp>
      <p:pic>
        <p:nvPicPr>
          <p:cNvPr id="89091" name="Picture 3">
            <a:extLst>
              <a:ext uri="{FF2B5EF4-FFF2-40B4-BE49-F238E27FC236}">
                <a16:creationId xmlns:a16="http://schemas.microsoft.com/office/drawing/2014/main" id="{14A1D518-B00C-4064-B70D-5EF39145999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1120776"/>
            <a:ext cx="6934200" cy="49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2" name="Rectangle 4">
            <a:extLst>
              <a:ext uri="{FF2B5EF4-FFF2-40B4-BE49-F238E27FC236}">
                <a16:creationId xmlns:a16="http://schemas.microsoft.com/office/drawing/2014/main" id="{DF0C57D0-E865-4F9A-AA85-1F02569A49AF}"/>
              </a:ext>
            </a:extLst>
          </p:cNvPr>
          <p:cNvSpPr>
            <a:spLocks noChangeArrowheads="1"/>
          </p:cNvSpPr>
          <p:nvPr/>
        </p:nvSpPr>
        <p:spPr bwMode="auto">
          <a:xfrm>
            <a:off x="1524000" y="38100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a:cs typeface="Times New Roman" panose="02020603050405020304" pitchFamily="18" charset="0"/>
              </a:rPr>
              <a:t>Brookhaven National Labs</a:t>
            </a:r>
            <a:endParaRPr lang="en-US" altLang="en-US" sz="2400"/>
          </a:p>
        </p:txBody>
      </p:sp>
      <p:sp>
        <p:nvSpPr>
          <p:cNvPr id="89093" name="TextBox 6">
            <a:extLst>
              <a:ext uri="{FF2B5EF4-FFF2-40B4-BE49-F238E27FC236}">
                <a16:creationId xmlns:a16="http://schemas.microsoft.com/office/drawing/2014/main" id="{6F1D8028-6569-4C25-9F35-EC1D8E38E2A0}"/>
              </a:ext>
            </a:extLst>
          </p:cNvPr>
          <p:cNvSpPr txBox="1">
            <a:spLocks noChangeArrowheads="1"/>
          </p:cNvSpPr>
          <p:nvPr/>
        </p:nvSpPr>
        <p:spPr bwMode="auto">
          <a:xfrm>
            <a:off x="2590800" y="6113463"/>
            <a:ext cx="457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sr-Latn-RS">
                <a:solidFill>
                  <a:srgbClr val="FF0000"/>
                </a:solidFill>
              </a:rPr>
              <a:t>Ivan Božović</a:t>
            </a:r>
            <a:endParaRPr lang="sr-Latn-RS" altLang="sr-Latn-RS">
              <a:solidFill>
                <a:srgbClr val="FF0000"/>
              </a:solidFill>
            </a:endParaRPr>
          </a:p>
        </p:txBody>
      </p:sp>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1">
            <a:extLst>
              <a:ext uri="{FF2B5EF4-FFF2-40B4-BE49-F238E27FC236}">
                <a16:creationId xmlns:a16="http://schemas.microsoft.com/office/drawing/2014/main" id="{771DF96E-6872-4785-A4C5-D461E6F28782}"/>
              </a:ext>
            </a:extLst>
          </p:cNvPr>
          <p:cNvSpPr>
            <a:spLocks noGrp="1" noChangeArrowheads="1"/>
          </p:cNvSpPr>
          <p:nvPr>
            <p:ph type="sldNum" sz="quarter" idx="12"/>
          </p:nvPr>
        </p:nvSpPr>
        <p:spPr bwMode="auto">
          <a:xfrm>
            <a:off x="7935416"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defRPr/>
            </a:pPr>
            <a:r>
              <a:rPr lang="en-US" altLang="en-US" dirty="0"/>
              <a:t>Page Number: </a:t>
            </a:r>
            <a:fld id="{72C52FC6-31FA-4F27-8023-4349894DFDFF}" type="slidenum">
              <a:rPr lang="en-US" altLang="en-US" smtClean="0"/>
              <a:pPr>
                <a:defRPr/>
              </a:pPr>
              <a:t>111</a:t>
            </a:fld>
            <a:r>
              <a:rPr lang="en-US" altLang="en-US" dirty="0"/>
              <a:t>/325</a:t>
            </a:r>
            <a:endParaRPr lang="en-US" altLang="en-US" sz="1400" dirty="0"/>
          </a:p>
        </p:txBody>
      </p:sp>
      <p:sp>
        <p:nvSpPr>
          <p:cNvPr id="90115" name="TextBox 3">
            <a:extLst>
              <a:ext uri="{FF2B5EF4-FFF2-40B4-BE49-F238E27FC236}">
                <a16:creationId xmlns:a16="http://schemas.microsoft.com/office/drawing/2014/main" id="{F0E1FB03-F8CB-43D6-B942-B86255E4C7B8}"/>
              </a:ext>
            </a:extLst>
          </p:cNvPr>
          <p:cNvSpPr txBox="1">
            <a:spLocks noChangeArrowheads="1"/>
          </p:cNvSpPr>
          <p:nvPr/>
        </p:nvSpPr>
        <p:spPr bwMode="auto">
          <a:xfrm>
            <a:off x="1905000" y="990601"/>
            <a:ext cx="82296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en-US" altLang="sr-Latn-RS" sz="1800"/>
              <a:t>Ivan Božović is best known for his research in nanoscale physics and condensed matter, including new electronic phenomena and innovative thin film synthesis methods, which also includes work with materials such as GAAS.</a:t>
            </a:r>
          </a:p>
          <a:p>
            <a:pPr algn="just"/>
            <a:endParaRPr lang="en-US" altLang="sr-Latn-RS" sz="1800"/>
          </a:p>
          <a:p>
            <a:pPr algn="just"/>
            <a:r>
              <a:rPr lang="en-US" altLang="sr-Latn-RS" sz="1800"/>
              <a:t>His research involves materials with elements from various groups of the periodic table, including detailed control of doping and atomic composition in complex oxides used in superconductor research.</a:t>
            </a:r>
          </a:p>
          <a:p>
            <a:pPr algn="just"/>
            <a:endParaRPr lang="en-US" altLang="sr-Latn-RS" sz="1800"/>
          </a:p>
          <a:p>
            <a:pPr algn="just"/>
            <a:r>
              <a:rPr lang="en-US" altLang="sr-Latn-RS" sz="1800"/>
              <a:t>This includes notable work on La2-xSrxCuO4 (LSCO), a high-temperature superconductor incorporating strontium (Group 2) and copper (Group 11), which relates to elements in the second and sixth columns.</a:t>
            </a:r>
            <a:endParaRPr lang="sr-Latn-RS" altLang="sr-Latn-RS" sz="1800"/>
          </a:p>
        </p:txBody>
      </p:sp>
      <p:sp>
        <p:nvSpPr>
          <p:cNvPr id="90116" name="Rectangle 4">
            <a:extLst>
              <a:ext uri="{FF2B5EF4-FFF2-40B4-BE49-F238E27FC236}">
                <a16:creationId xmlns:a16="http://schemas.microsoft.com/office/drawing/2014/main" id="{3AB90714-D0AD-4CA8-A549-5F505DFF0765}"/>
              </a:ext>
            </a:extLst>
          </p:cNvPr>
          <p:cNvSpPr>
            <a:spLocks noChangeArrowheads="1"/>
          </p:cNvSpPr>
          <p:nvPr/>
        </p:nvSpPr>
        <p:spPr bwMode="auto">
          <a:xfrm>
            <a:off x="1524000" y="38100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a:cs typeface="Times New Roman" panose="02020603050405020304" pitchFamily="18" charset="0"/>
              </a:rPr>
              <a:t>Ivan Božović, Yale, Adjunct Professor</a:t>
            </a:r>
            <a:endParaRPr lang="en-US" altLang="en-US" sz="2400"/>
          </a:p>
        </p:txBody>
      </p:sp>
      <p:pic>
        <p:nvPicPr>
          <p:cNvPr id="90117" name="Picture 6">
            <a:extLst>
              <a:ext uri="{FF2B5EF4-FFF2-40B4-BE49-F238E27FC236}">
                <a16:creationId xmlns:a16="http://schemas.microsoft.com/office/drawing/2014/main" id="{33D7B538-646C-416D-9207-FE7AEBECA4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9326" y="4225926"/>
            <a:ext cx="2403475"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C29F5DB7-1EA8-4578-A6B4-43BA2CEB0BBA}"/>
              </a:ext>
            </a:extLst>
          </p:cNvPr>
          <p:cNvSpPr>
            <a:spLocks noGrp="1" noChangeArrowheads="1"/>
          </p:cNvSpPr>
          <p:nvPr>
            <p:ph type="title"/>
          </p:nvPr>
        </p:nvSpPr>
        <p:spPr/>
        <p:txBody>
          <a:bodyPr/>
          <a:lstStyle/>
          <a:p>
            <a:r>
              <a:rPr lang="en-US" altLang="sr-Latn-RS" b="1" dirty="0"/>
              <a:t>Lessons Learned: Methodology</a:t>
            </a:r>
            <a:endParaRPr lang="sr-Latn-RS" altLang="sr-Latn-RS" b="1" dirty="0"/>
          </a:p>
        </p:txBody>
      </p:sp>
      <p:sp>
        <p:nvSpPr>
          <p:cNvPr id="88067" name="Content Placeholder 2">
            <a:extLst>
              <a:ext uri="{FF2B5EF4-FFF2-40B4-BE49-F238E27FC236}">
                <a16:creationId xmlns:a16="http://schemas.microsoft.com/office/drawing/2014/main" id="{EA4F9645-A587-49AE-89CA-CDDF321E0071}"/>
              </a:ext>
            </a:extLst>
          </p:cNvPr>
          <p:cNvSpPr>
            <a:spLocks noGrp="1" noChangeArrowheads="1"/>
          </p:cNvSpPr>
          <p:nvPr>
            <p:ph idx="1"/>
          </p:nvPr>
        </p:nvSpPr>
        <p:spPr/>
        <p:txBody>
          <a:bodyPr/>
          <a:lstStyle/>
          <a:p>
            <a:pPr>
              <a:defRPr/>
            </a:pPr>
            <a:r>
              <a:rPr lang="en-US" altLang="sr-Latn-RS" dirty="0"/>
              <a:t>Problem statement</a:t>
            </a:r>
          </a:p>
          <a:p>
            <a:pPr>
              <a:defRPr/>
            </a:pPr>
            <a:r>
              <a:rPr lang="en-US" altLang="sr-Latn-RS" dirty="0"/>
              <a:t>Exiting solutions</a:t>
            </a:r>
          </a:p>
          <a:p>
            <a:pPr>
              <a:defRPr/>
            </a:pPr>
            <a:r>
              <a:rPr lang="en-US" altLang="sr-Latn-RS" dirty="0"/>
              <a:t>Proposed solution</a:t>
            </a:r>
          </a:p>
          <a:p>
            <a:pPr>
              <a:defRPr/>
            </a:pPr>
            <a:r>
              <a:rPr lang="en-US" altLang="sr-Latn-RS" dirty="0"/>
              <a:t>Multidimensional analysis</a:t>
            </a:r>
          </a:p>
          <a:p>
            <a:pPr>
              <a:defRPr/>
            </a:pPr>
            <a:r>
              <a:rPr lang="en-US" altLang="sr-Latn-RS" dirty="0"/>
              <a:t>Final conclusions</a:t>
            </a:r>
          </a:p>
          <a:p>
            <a:pPr>
              <a:defRPr/>
            </a:pPr>
            <a:endParaRPr lang="en-US" altLang="sr-Latn-RS" dirty="0"/>
          </a:p>
          <a:p>
            <a:pPr marL="0" indent="0">
              <a:buNone/>
              <a:defRPr/>
            </a:pPr>
            <a:r>
              <a:rPr lang="en-US" sz="1400" dirty="0" err="1"/>
              <a:t>Milutinovic</a:t>
            </a:r>
            <a:r>
              <a:rPr lang="en-US" sz="1400" dirty="0"/>
              <a:t>, V. (1996). The Best Method for Presentation of Research Results.</a:t>
            </a:r>
            <a:br>
              <a:rPr lang="en-US" sz="1400" dirty="0"/>
            </a:br>
            <a:r>
              <a:rPr lang="en-US" sz="1400" i="1" dirty="0"/>
              <a:t>IEEE TCCA Newsletter</a:t>
            </a:r>
            <a:r>
              <a:rPr lang="en-US" sz="1400" dirty="0"/>
              <a:t>, (9), 1-6.</a:t>
            </a:r>
          </a:p>
          <a:p>
            <a:pPr>
              <a:defRPr/>
            </a:pPr>
            <a:endParaRPr lang="sr-Latn-RS" altLang="sr-Latn-RS" dirty="0"/>
          </a:p>
        </p:txBody>
      </p:sp>
      <p:sp>
        <p:nvSpPr>
          <p:cNvPr id="91140" name="Slide Number Placeholder 3">
            <a:extLst>
              <a:ext uri="{FF2B5EF4-FFF2-40B4-BE49-F238E27FC236}">
                <a16:creationId xmlns:a16="http://schemas.microsoft.com/office/drawing/2014/main" id="{08FC30A5-51F0-498C-BEB4-36F12B42C03B}"/>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27F80ECF-22AC-463E-97CD-C221DD68B286}" type="slidenum">
              <a:rPr lang="en-US" altLang="en-US" smtClean="0"/>
              <a:pPr>
                <a:spcBef>
                  <a:spcPct val="0"/>
                </a:spcBef>
                <a:buFontTx/>
                <a:buNone/>
                <a:defRPr/>
              </a:pPr>
              <a:t>112</a:t>
            </a:fld>
            <a:r>
              <a:rPr lang="en-US" altLang="en-US" dirty="0"/>
              <a:t>/325</a:t>
            </a:r>
            <a:endParaRPr lang="en-US" altLang="en-US" sz="1400" dirty="0"/>
          </a:p>
        </p:txBody>
      </p:sp>
      <p:pic>
        <p:nvPicPr>
          <p:cNvPr id="91141" name="Picture 7">
            <a:extLst>
              <a:ext uri="{FF2B5EF4-FFF2-40B4-BE49-F238E27FC236}">
                <a16:creationId xmlns:a16="http://schemas.microsoft.com/office/drawing/2014/main" id="{E4DF6494-174B-40F8-B296-9A230926C6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9938" y="2319338"/>
            <a:ext cx="2481262" cy="248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a:extLst>
              <a:ext uri="{FF2B5EF4-FFF2-40B4-BE49-F238E27FC236}">
                <a16:creationId xmlns:a16="http://schemas.microsoft.com/office/drawing/2014/main" id="{78B02865-A26F-4698-A6F5-10A76D5D2811}"/>
              </a:ext>
            </a:extLst>
          </p:cNvPr>
          <p:cNvSpPr>
            <a:spLocks noGrp="1" noChangeArrowheads="1"/>
          </p:cNvSpPr>
          <p:nvPr>
            <p:ph type="title"/>
          </p:nvPr>
        </p:nvSpPr>
        <p:spPr/>
        <p:txBody>
          <a:bodyPr/>
          <a:lstStyle/>
          <a:p>
            <a:r>
              <a:rPr lang="en-US" altLang="sr-Latn-RS" b="1" dirty="0"/>
              <a:t>Lessons Learned: Creativity</a:t>
            </a:r>
            <a:endParaRPr lang="sr-Latn-RS" altLang="sr-Latn-RS" b="1" dirty="0"/>
          </a:p>
        </p:txBody>
      </p:sp>
      <p:sp>
        <p:nvSpPr>
          <p:cNvPr id="89091" name="Content Placeholder 2">
            <a:extLst>
              <a:ext uri="{FF2B5EF4-FFF2-40B4-BE49-F238E27FC236}">
                <a16:creationId xmlns:a16="http://schemas.microsoft.com/office/drawing/2014/main" id="{6884AEEE-A093-4F2F-A959-7CDEC262A216}"/>
              </a:ext>
            </a:extLst>
          </p:cNvPr>
          <p:cNvSpPr>
            <a:spLocks noGrp="1" noChangeArrowheads="1"/>
          </p:cNvSpPr>
          <p:nvPr>
            <p:ph idx="1"/>
          </p:nvPr>
        </p:nvSpPr>
        <p:spPr/>
        <p:txBody>
          <a:bodyPr/>
          <a:lstStyle/>
          <a:p>
            <a:pPr>
              <a:defRPr/>
            </a:pPr>
            <a:r>
              <a:rPr lang="en-US" altLang="sr-Latn-RS" dirty="0" err="1"/>
              <a:t>Transdiciplinarity</a:t>
            </a:r>
            <a:endParaRPr lang="en-US" altLang="sr-Latn-RS" dirty="0"/>
          </a:p>
          <a:p>
            <a:pPr>
              <a:defRPr/>
            </a:pPr>
            <a:r>
              <a:rPr lang="en-US" altLang="sr-Latn-RS" dirty="0" err="1"/>
              <a:t>Reparametrization</a:t>
            </a:r>
            <a:endParaRPr lang="en-US" altLang="sr-Latn-RS" dirty="0"/>
          </a:p>
          <a:p>
            <a:pPr>
              <a:defRPr/>
            </a:pPr>
            <a:r>
              <a:rPr lang="en-US" altLang="sr-Latn-RS" dirty="0" err="1"/>
              <a:t>Unortodoxization</a:t>
            </a:r>
            <a:endParaRPr lang="en-US" altLang="sr-Latn-RS" dirty="0"/>
          </a:p>
          <a:p>
            <a:pPr>
              <a:defRPr/>
            </a:pPr>
            <a:r>
              <a:rPr lang="en-US" altLang="sr-Latn-RS" dirty="0" err="1"/>
              <a:t>Mendeleyevization</a:t>
            </a:r>
            <a:endParaRPr lang="en-US" altLang="sr-Latn-RS" dirty="0"/>
          </a:p>
          <a:p>
            <a:pPr>
              <a:defRPr/>
            </a:pPr>
            <a:r>
              <a:rPr lang="en-US" altLang="sr-Latn-RS" dirty="0"/>
              <a:t>Hybridization</a:t>
            </a:r>
          </a:p>
          <a:p>
            <a:pPr>
              <a:defRPr/>
            </a:pPr>
            <a:endParaRPr lang="en-US" altLang="sr-Latn-RS" dirty="0"/>
          </a:p>
          <a:p>
            <a:pPr marL="0" indent="0">
              <a:buNone/>
              <a:defRPr/>
            </a:pPr>
            <a:r>
              <a:rPr lang="en-US" sz="1400" dirty="0" err="1"/>
              <a:t>Milutinovic</a:t>
            </a:r>
            <a:r>
              <a:rPr lang="en-US" sz="1400" dirty="0"/>
              <a:t>, V. (2015). A Structured Approach to Research for PhD Students in Computer Science</a:t>
            </a:r>
            <a:br>
              <a:rPr lang="en-US" sz="1400" dirty="0"/>
            </a:br>
            <a:r>
              <a:rPr lang="en-US" sz="1400" dirty="0"/>
              <a:t>and Engineering: How to Create Ideas, Conduct Research, and Write Papers. </a:t>
            </a:r>
            <a:r>
              <a:rPr lang="en-US" sz="1400" i="1" dirty="0"/>
              <a:t>Internet Res</a:t>
            </a:r>
            <a:r>
              <a:rPr lang="en-US" sz="1400" dirty="0"/>
              <a:t>, </a:t>
            </a:r>
            <a:r>
              <a:rPr lang="en-US" sz="1400" i="1" dirty="0"/>
              <a:t>11</a:t>
            </a:r>
            <a:r>
              <a:rPr lang="en-US" sz="1400" dirty="0"/>
              <a:t>, 47-54.</a:t>
            </a:r>
          </a:p>
          <a:p>
            <a:pPr marL="0" indent="0">
              <a:buNone/>
              <a:defRPr/>
            </a:pPr>
            <a:endParaRPr lang="en-US" altLang="sr-Latn-RS" dirty="0"/>
          </a:p>
          <a:p>
            <a:pPr marL="0" indent="0">
              <a:buNone/>
              <a:defRPr/>
            </a:pPr>
            <a:endParaRPr lang="en-US" altLang="sr-Latn-RS" dirty="0"/>
          </a:p>
        </p:txBody>
      </p:sp>
      <p:sp>
        <p:nvSpPr>
          <p:cNvPr id="92164" name="Slide Number Placeholder 3">
            <a:extLst>
              <a:ext uri="{FF2B5EF4-FFF2-40B4-BE49-F238E27FC236}">
                <a16:creationId xmlns:a16="http://schemas.microsoft.com/office/drawing/2014/main" id="{F68585D9-7CE2-4AE2-BA6D-682758587316}"/>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27F80ECF-22AC-463E-97CD-C221DD68B286}" type="slidenum">
              <a:rPr lang="en-US" altLang="en-US" smtClean="0"/>
              <a:pPr>
                <a:spcBef>
                  <a:spcPct val="0"/>
                </a:spcBef>
                <a:buFontTx/>
                <a:buNone/>
                <a:defRPr/>
              </a:pPr>
              <a:t>113</a:t>
            </a:fld>
            <a:r>
              <a:rPr lang="en-US" altLang="en-US" dirty="0"/>
              <a:t>/325</a:t>
            </a:r>
            <a:endParaRPr lang="en-US" altLang="en-US" sz="1400" dirty="0"/>
          </a:p>
        </p:txBody>
      </p:sp>
      <p:pic>
        <p:nvPicPr>
          <p:cNvPr id="92165" name="Picture 7">
            <a:extLst>
              <a:ext uri="{FF2B5EF4-FFF2-40B4-BE49-F238E27FC236}">
                <a16:creationId xmlns:a16="http://schemas.microsoft.com/office/drawing/2014/main" id="{85418CF5-20E2-47C5-A62A-3A1A8183FC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9938" y="2319338"/>
            <a:ext cx="2481262" cy="248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a:extLst>
              <a:ext uri="{FF2B5EF4-FFF2-40B4-BE49-F238E27FC236}">
                <a16:creationId xmlns:a16="http://schemas.microsoft.com/office/drawing/2014/main" id="{78B02865-A26F-4698-A6F5-10A76D5D2811}"/>
              </a:ext>
            </a:extLst>
          </p:cNvPr>
          <p:cNvSpPr>
            <a:spLocks noGrp="1" noChangeArrowheads="1"/>
          </p:cNvSpPr>
          <p:nvPr>
            <p:ph type="title"/>
          </p:nvPr>
        </p:nvSpPr>
        <p:spPr/>
        <p:txBody>
          <a:bodyPr/>
          <a:lstStyle/>
          <a:p>
            <a:r>
              <a:rPr lang="en-US" altLang="sr-Latn-RS" b="1" dirty="0"/>
              <a:t>Lessons Learned: The </a:t>
            </a:r>
            <a:r>
              <a:rPr lang="en-US" altLang="sr-Latn-RS" b="1" dirty="0" err="1"/>
              <a:t>HeilMeier</a:t>
            </a:r>
            <a:r>
              <a:rPr lang="en-US" altLang="sr-Latn-RS" b="1" dirty="0"/>
              <a:t> Catechism</a:t>
            </a:r>
            <a:endParaRPr lang="sr-Latn-RS" altLang="sr-Latn-RS" b="1" dirty="0"/>
          </a:p>
        </p:txBody>
      </p:sp>
      <p:sp>
        <p:nvSpPr>
          <p:cNvPr id="89091" name="Content Placeholder 2">
            <a:extLst>
              <a:ext uri="{FF2B5EF4-FFF2-40B4-BE49-F238E27FC236}">
                <a16:creationId xmlns:a16="http://schemas.microsoft.com/office/drawing/2014/main" id="{6884AEEE-A093-4F2F-A959-7CDEC262A216}"/>
              </a:ext>
            </a:extLst>
          </p:cNvPr>
          <p:cNvSpPr>
            <a:spLocks noGrp="1" noChangeArrowheads="1"/>
          </p:cNvSpPr>
          <p:nvPr>
            <p:ph idx="1"/>
          </p:nvPr>
        </p:nvSpPr>
        <p:spPr>
          <a:xfrm>
            <a:off x="838200" y="1825624"/>
            <a:ext cx="5257800" cy="4555703"/>
          </a:xfrm>
        </p:spPr>
        <p:txBody>
          <a:bodyPr>
            <a:normAutofit fontScale="70000" lnSpcReduction="20000"/>
          </a:bodyPr>
          <a:lstStyle/>
          <a:p>
            <a:pPr>
              <a:defRPr/>
            </a:pPr>
            <a:r>
              <a:rPr lang="en-US" altLang="sr-Latn-RS" dirty="0"/>
              <a:t>    What are you trying to do?</a:t>
            </a:r>
            <a:br>
              <a:rPr lang="en-US" altLang="sr-Latn-RS" dirty="0"/>
            </a:br>
            <a:r>
              <a:rPr lang="en-US" altLang="sr-Latn-RS" dirty="0"/>
              <a:t>    Articulate your objectives</a:t>
            </a:r>
            <a:br>
              <a:rPr lang="en-US" altLang="sr-Latn-RS" dirty="0"/>
            </a:br>
            <a:r>
              <a:rPr lang="en-US" altLang="sr-Latn-RS" dirty="0"/>
              <a:t>    using absolutely no jargon.</a:t>
            </a:r>
          </a:p>
          <a:p>
            <a:pPr>
              <a:defRPr/>
            </a:pPr>
            <a:r>
              <a:rPr lang="en-US" altLang="sr-Latn-RS" dirty="0"/>
              <a:t>    How is it done today,</a:t>
            </a:r>
            <a:br>
              <a:rPr lang="en-US" altLang="sr-Latn-RS" dirty="0"/>
            </a:br>
            <a:r>
              <a:rPr lang="en-US" altLang="sr-Latn-RS" dirty="0"/>
              <a:t>    and what are the limits of current practice?</a:t>
            </a:r>
          </a:p>
          <a:p>
            <a:pPr>
              <a:defRPr/>
            </a:pPr>
            <a:r>
              <a:rPr lang="en-US" altLang="sr-Latn-RS" dirty="0"/>
              <a:t>    What is new in your approach </a:t>
            </a:r>
            <a:br>
              <a:rPr lang="en-US" altLang="sr-Latn-RS" dirty="0"/>
            </a:br>
            <a:r>
              <a:rPr lang="en-US" altLang="sr-Latn-RS" dirty="0"/>
              <a:t>    and why do you think it will be successful?</a:t>
            </a:r>
          </a:p>
          <a:p>
            <a:pPr>
              <a:defRPr/>
            </a:pPr>
            <a:r>
              <a:rPr lang="en-US" altLang="sr-Latn-RS" dirty="0"/>
              <a:t>    Who cares? If you are successful,</a:t>
            </a:r>
            <a:br>
              <a:rPr lang="en-US" altLang="sr-Latn-RS" dirty="0"/>
            </a:br>
            <a:r>
              <a:rPr lang="en-US" altLang="sr-Latn-RS" dirty="0"/>
              <a:t>    what difference will it make?</a:t>
            </a:r>
          </a:p>
          <a:p>
            <a:pPr>
              <a:defRPr/>
            </a:pPr>
            <a:r>
              <a:rPr lang="en-US" altLang="sr-Latn-RS" dirty="0"/>
              <a:t>    What are the risks?</a:t>
            </a:r>
          </a:p>
          <a:p>
            <a:pPr>
              <a:defRPr/>
            </a:pPr>
            <a:r>
              <a:rPr lang="en-US" altLang="sr-Latn-RS" dirty="0"/>
              <a:t>    How much will it cost?</a:t>
            </a:r>
          </a:p>
          <a:p>
            <a:pPr>
              <a:defRPr/>
            </a:pPr>
            <a:r>
              <a:rPr lang="en-US" altLang="sr-Latn-RS" dirty="0"/>
              <a:t>    How long will it take?</a:t>
            </a:r>
          </a:p>
          <a:p>
            <a:pPr>
              <a:defRPr/>
            </a:pPr>
            <a:r>
              <a:rPr lang="en-US" altLang="sr-Latn-RS" dirty="0"/>
              <a:t>    What are the mid-term and final “exams”</a:t>
            </a:r>
            <a:br>
              <a:rPr lang="en-US" altLang="sr-Latn-RS" dirty="0"/>
            </a:br>
            <a:r>
              <a:rPr lang="en-US" altLang="sr-Latn-RS" dirty="0"/>
              <a:t>    to check for success? </a:t>
            </a:r>
          </a:p>
          <a:p>
            <a:pPr marL="0" indent="0">
              <a:buNone/>
              <a:defRPr/>
            </a:pPr>
            <a:endParaRPr lang="en-US" altLang="sr-Latn-RS" dirty="0"/>
          </a:p>
          <a:p>
            <a:pPr marL="0" indent="0">
              <a:buNone/>
              <a:defRPr/>
            </a:pPr>
            <a:r>
              <a:rPr lang="en-US" sz="1400" dirty="0"/>
              <a:t>www.darpa.mil</a:t>
            </a:r>
            <a:endParaRPr lang="en-US" altLang="sr-Latn-RS" dirty="0"/>
          </a:p>
          <a:p>
            <a:pPr marL="0" indent="0">
              <a:buNone/>
              <a:defRPr/>
            </a:pPr>
            <a:endParaRPr lang="en-US" altLang="sr-Latn-RS" dirty="0"/>
          </a:p>
        </p:txBody>
      </p:sp>
      <p:sp>
        <p:nvSpPr>
          <p:cNvPr id="92164" name="Slide Number Placeholder 3">
            <a:extLst>
              <a:ext uri="{FF2B5EF4-FFF2-40B4-BE49-F238E27FC236}">
                <a16:creationId xmlns:a16="http://schemas.microsoft.com/office/drawing/2014/main" id="{F68585D9-7CE2-4AE2-BA6D-682758587316}"/>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27F80ECF-22AC-463E-97CD-C221DD68B286}" type="slidenum">
              <a:rPr lang="en-US" altLang="en-US" smtClean="0"/>
              <a:pPr>
                <a:spcBef>
                  <a:spcPct val="0"/>
                </a:spcBef>
                <a:buFontTx/>
                <a:buNone/>
                <a:defRPr/>
              </a:pPr>
              <a:t>114</a:t>
            </a:fld>
            <a:r>
              <a:rPr lang="en-US" altLang="en-US" dirty="0"/>
              <a:t>/325</a:t>
            </a:r>
            <a:endParaRPr lang="en-US" altLang="en-US" sz="1400" dirty="0"/>
          </a:p>
        </p:txBody>
      </p:sp>
      <p:sp>
        <p:nvSpPr>
          <p:cNvPr id="6" name="Content Placeholder 2">
            <a:extLst>
              <a:ext uri="{FF2B5EF4-FFF2-40B4-BE49-F238E27FC236}">
                <a16:creationId xmlns:a16="http://schemas.microsoft.com/office/drawing/2014/main" id="{7AE0A7A9-DA8A-4754-904C-80725A219AC1}"/>
              </a:ext>
            </a:extLst>
          </p:cNvPr>
          <p:cNvSpPr txBox="1">
            <a:spLocks noChangeArrowheads="1"/>
          </p:cNvSpPr>
          <p:nvPr/>
        </p:nvSpPr>
        <p:spPr>
          <a:xfrm>
            <a:off x="6324600" y="1707621"/>
            <a:ext cx="5274568"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fontScale="70000" lnSpcReduction="20000"/>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hangingPunct="1">
              <a:buNone/>
              <a:defRPr/>
            </a:pPr>
            <a:r>
              <a:rPr lang="en-US" altLang="sr-Latn-RS" b="1" dirty="0"/>
              <a:t>Who was George </a:t>
            </a:r>
            <a:r>
              <a:rPr lang="en-US" altLang="sr-Latn-RS" b="1" dirty="0" err="1"/>
              <a:t>Heilmeier</a:t>
            </a:r>
            <a:r>
              <a:rPr lang="en-US" altLang="sr-Latn-RS" b="1" dirty="0"/>
              <a:t>?</a:t>
            </a:r>
            <a:br>
              <a:rPr lang="en-US" altLang="sr-Latn-RS" b="1" dirty="0"/>
            </a:br>
            <a:br>
              <a:rPr lang="en-US" altLang="sr-Latn-RS" dirty="0"/>
            </a:br>
            <a:r>
              <a:rPr lang="en-US" altLang="sr-Latn-RS" dirty="0" err="1"/>
              <a:t>Heilmeier</a:t>
            </a:r>
            <a:r>
              <a:rPr lang="en-US" altLang="sr-Latn-RS" dirty="0"/>
              <a:t>, who ran DARPA from 1975-1977, developed this questionnaire </a:t>
            </a:r>
            <a:br>
              <a:rPr lang="en-US" altLang="sr-Latn-RS" dirty="0"/>
            </a:br>
            <a:r>
              <a:rPr lang="en-US" altLang="sr-Latn-RS" dirty="0"/>
              <a:t>based on his extensive career in technology R&amp;D. His early work at RCA is credited with laying </a:t>
            </a:r>
            <a:br>
              <a:rPr lang="en-US" altLang="sr-Latn-RS" dirty="0"/>
            </a:br>
            <a:r>
              <a:rPr lang="en-US" altLang="sr-Latn-RS" dirty="0"/>
              <a:t>the foundation for liquid crystal displays. </a:t>
            </a:r>
            <a:br>
              <a:rPr lang="en-US" altLang="sr-Latn-RS" dirty="0"/>
            </a:br>
            <a:r>
              <a:rPr lang="en-US" altLang="sr-Latn-RS" dirty="0"/>
              <a:t>After his tenure at DARPA, </a:t>
            </a:r>
            <a:br>
              <a:rPr lang="en-US" altLang="sr-Latn-RS" dirty="0"/>
            </a:br>
            <a:r>
              <a:rPr lang="en-US" altLang="sr-Latn-RS" dirty="0"/>
              <a:t>he served as an executive at Texas Instruments during a time when the company dominated </a:t>
            </a:r>
            <a:br>
              <a:rPr lang="en-US" altLang="sr-Latn-RS" dirty="0"/>
            </a:br>
            <a:r>
              <a:rPr lang="en-US" altLang="sr-Latn-RS" dirty="0"/>
              <a:t>the home computer market. </a:t>
            </a:r>
          </a:p>
          <a:p>
            <a:pPr hangingPunct="1">
              <a:defRPr/>
            </a:pPr>
            <a:endParaRPr lang="en-US" altLang="sr-Latn-RS" dirty="0"/>
          </a:p>
          <a:p>
            <a:pPr marL="0" indent="0" hangingPunct="1">
              <a:buNone/>
              <a:defRPr/>
            </a:pPr>
            <a:r>
              <a:rPr lang="en-US" altLang="sr-Latn-RS" b="1" dirty="0"/>
              <a:t>Lessons Learned:</a:t>
            </a:r>
            <a:br>
              <a:rPr lang="en-US" altLang="sr-Latn-RS" b="1" dirty="0"/>
            </a:br>
            <a:br>
              <a:rPr lang="en-US" altLang="sr-Latn-RS" b="1" dirty="0"/>
            </a:br>
            <a:r>
              <a:rPr lang="en-US" altLang="sr-Latn-RS" dirty="0"/>
              <a:t>Today, the </a:t>
            </a:r>
            <a:r>
              <a:rPr lang="en-US" altLang="sr-Latn-RS" dirty="0" err="1"/>
              <a:t>Heilmeier</a:t>
            </a:r>
            <a:r>
              <a:rPr lang="en-US" altLang="sr-Latn-RS" dirty="0"/>
              <a:t> Catechism is used </a:t>
            </a:r>
            <a:br>
              <a:rPr lang="en-US" altLang="sr-Latn-RS" dirty="0"/>
            </a:br>
            <a:r>
              <a:rPr lang="en-US" altLang="sr-Latn-RS" dirty="0"/>
              <a:t>by some the most innovative research organizations around the world.</a:t>
            </a:r>
          </a:p>
        </p:txBody>
      </p:sp>
    </p:spTree>
    <p:extLst>
      <p:ext uri="{BB962C8B-B14F-4D97-AF65-F5344CB8AC3E}">
        <p14:creationId xmlns:p14="http://schemas.microsoft.com/office/powerpoint/2010/main" val="79543143"/>
      </p:ext>
    </p:extLst>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1">
            <a:extLst>
              <a:ext uri="{FF2B5EF4-FFF2-40B4-BE49-F238E27FC236}">
                <a16:creationId xmlns:a16="http://schemas.microsoft.com/office/drawing/2014/main" id="{AC8C391F-9334-48E5-A7F5-32EB0C195C65}"/>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115</a:t>
            </a:fld>
            <a:r>
              <a:rPr lang="en-US" altLang="en-US" dirty="0"/>
              <a:t>/325</a:t>
            </a:r>
            <a:endParaRPr lang="en-US" altLang="en-US" sz="1400" dirty="0"/>
          </a:p>
        </p:txBody>
      </p:sp>
      <p:pic>
        <p:nvPicPr>
          <p:cNvPr id="93187" name="Picture 3" descr="Picture 3">
            <a:extLst>
              <a:ext uri="{FF2B5EF4-FFF2-40B4-BE49-F238E27FC236}">
                <a16:creationId xmlns:a16="http://schemas.microsoft.com/office/drawing/2014/main" id="{4C335AD4-284D-4413-A3FD-564D8965F4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469"/>
          <a:stretch>
            <a:fillRect/>
          </a:stretch>
        </p:blipFill>
        <p:spPr bwMode="auto">
          <a:xfrm>
            <a:off x="1711325" y="1676401"/>
            <a:ext cx="2006600" cy="275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3188" name="Picture 3">
            <a:extLst>
              <a:ext uri="{FF2B5EF4-FFF2-40B4-BE49-F238E27FC236}">
                <a16:creationId xmlns:a16="http://schemas.microsoft.com/office/drawing/2014/main" id="{B33D9E14-77A3-44D9-BE70-7027C94654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6150" y="1635126"/>
            <a:ext cx="433705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9" name="Picture 2">
            <a:extLst>
              <a:ext uri="{FF2B5EF4-FFF2-40B4-BE49-F238E27FC236}">
                <a16:creationId xmlns:a16="http://schemas.microsoft.com/office/drawing/2014/main" id="{470A5463-C764-4C3D-928E-8BE13DE58C1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6201" y="1676400"/>
            <a:ext cx="2062163"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257661C3-C156-40EA-A024-47699F860183}"/>
              </a:ext>
            </a:extLst>
          </p:cNvPr>
          <p:cNvSpPr txBox="1"/>
          <p:nvPr/>
        </p:nvSpPr>
        <p:spPr>
          <a:xfrm>
            <a:off x="876303" y="5333727"/>
            <a:ext cx="10833094" cy="6155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000000"/>
                </a:solidFill>
                <a:effectLst/>
                <a:uFillTx/>
                <a:latin typeface="+mn-lt"/>
                <a:ea typeface="+mn-ea"/>
                <a:cs typeface="+mn-cs"/>
                <a:sym typeface="Calibri"/>
              </a:rPr>
              <a:t>Life Fellowship of th</a:t>
            </a:r>
            <a:r>
              <a:rPr lang="en-US" sz="4000" b="1" dirty="0"/>
              <a:t>e IEEE and Academia Europaea</a:t>
            </a:r>
            <a:endParaRPr kumimoji="0" lang="en-US" sz="4000" b="1" i="0" u="none" strike="noStrike" cap="none" spc="0" normalizeH="0" baseline="0" dirty="0">
              <a:ln>
                <a:noFill/>
              </a:ln>
              <a:solidFill>
                <a:srgbClr val="000000"/>
              </a:solidFill>
              <a:effectLst/>
              <a:uFillTx/>
              <a:latin typeface="+mn-lt"/>
              <a:ea typeface="+mn-ea"/>
              <a:cs typeface="+mn-cs"/>
              <a:sym typeface="Calibri"/>
            </a:endParaRPr>
          </a:p>
        </p:txBody>
      </p:sp>
      <p:sp>
        <p:nvSpPr>
          <p:cNvPr id="7" name="TextBox 6">
            <a:extLst>
              <a:ext uri="{FF2B5EF4-FFF2-40B4-BE49-F238E27FC236}">
                <a16:creationId xmlns:a16="http://schemas.microsoft.com/office/drawing/2014/main" id="{7AF32ED5-4D03-46AC-8B48-F8D3B59F1C28}"/>
              </a:ext>
            </a:extLst>
          </p:cNvPr>
          <p:cNvSpPr txBox="1"/>
          <p:nvPr/>
        </p:nvSpPr>
        <p:spPr>
          <a:xfrm>
            <a:off x="879530" y="476672"/>
            <a:ext cx="1038746" cy="6155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000000"/>
                </a:solidFill>
                <a:effectLst/>
                <a:uFillTx/>
                <a:latin typeface="+mn-lt"/>
                <a:ea typeface="+mn-ea"/>
                <a:cs typeface="+mn-cs"/>
                <a:sym typeface="Calibri"/>
              </a:rPr>
              <a:t>2000</a:t>
            </a:r>
          </a:p>
        </p:txBody>
      </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1" name="Picture 3">
            <a:extLst>
              <a:ext uri="{FF2B5EF4-FFF2-40B4-BE49-F238E27FC236}">
                <a16:creationId xmlns:a16="http://schemas.microsoft.com/office/drawing/2014/main" id="{09D36DCD-1B0A-4941-9A6B-78003D7CB0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3338" y="1784350"/>
            <a:ext cx="2514600"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2" name="Picture 5">
            <a:extLst>
              <a:ext uri="{FF2B5EF4-FFF2-40B4-BE49-F238E27FC236}">
                <a16:creationId xmlns:a16="http://schemas.microsoft.com/office/drawing/2014/main" id="{DDBE43FF-7AE8-4C2C-A8F5-660B88F1EB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2264" y="1781176"/>
            <a:ext cx="4122737"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4687CE9-0055-6D7B-40D9-1834D5345E9B}"/>
              </a:ext>
            </a:extLst>
          </p:cNvPr>
          <p:cNvSpPr txBox="1"/>
          <p:nvPr/>
        </p:nvSpPr>
        <p:spPr>
          <a:xfrm>
            <a:off x="876303" y="5934863"/>
            <a:ext cx="4754507" cy="6155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000000"/>
                </a:solidFill>
                <a:effectLst/>
                <a:uFillTx/>
                <a:latin typeface="+mn-lt"/>
                <a:ea typeface="+mn-ea"/>
                <a:cs typeface="+mn-cs"/>
                <a:sym typeface="Calibri"/>
              </a:rPr>
              <a:t>Paris World Expo Gold</a:t>
            </a:r>
          </a:p>
        </p:txBody>
      </p:sp>
      <p:sp>
        <p:nvSpPr>
          <p:cNvPr id="6" name="TextBox 5">
            <a:extLst>
              <a:ext uri="{FF2B5EF4-FFF2-40B4-BE49-F238E27FC236}">
                <a16:creationId xmlns:a16="http://schemas.microsoft.com/office/drawing/2014/main" id="{92A78026-4E79-442B-B7ED-2D7AFEC72503}"/>
              </a:ext>
            </a:extLst>
          </p:cNvPr>
          <p:cNvSpPr txBox="1"/>
          <p:nvPr/>
        </p:nvSpPr>
        <p:spPr>
          <a:xfrm>
            <a:off x="879530" y="476672"/>
            <a:ext cx="1038746" cy="6155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000000"/>
                </a:solidFill>
                <a:effectLst/>
                <a:uFillTx/>
                <a:latin typeface="+mn-lt"/>
                <a:ea typeface="+mn-ea"/>
                <a:cs typeface="+mn-cs"/>
                <a:sym typeface="Calibri"/>
              </a:rPr>
              <a:t>1900</a:t>
            </a:r>
          </a:p>
        </p:txBody>
      </p:sp>
      <p:sp>
        <p:nvSpPr>
          <p:cNvPr id="7" name="Slide Number Placeholder 1">
            <a:extLst>
              <a:ext uri="{FF2B5EF4-FFF2-40B4-BE49-F238E27FC236}">
                <a16:creationId xmlns:a16="http://schemas.microsoft.com/office/drawing/2014/main" id="{DD93E85B-EC25-4F1C-BEF7-1C303510BF5B}"/>
              </a:ext>
            </a:extLst>
          </p:cNvPr>
          <p:cNvSpPr txBox="1">
            <a:spLocks noChangeArrowheads="1"/>
          </p:cNvSpPr>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base" latinLnBrk="0" hangingPunct="1">
              <a:lnSpc>
                <a:spcPct val="100000"/>
              </a:lnSpc>
              <a:spcBef>
                <a:spcPct val="0"/>
              </a:spcBef>
              <a:spcAft>
                <a:spcPct val="0"/>
              </a:spcAft>
              <a:buClrTx/>
              <a:buSzTx/>
              <a:buFontTx/>
              <a:buNone/>
              <a:tabLst/>
              <a:defRPr kumimoji="0" sz="1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1pPr>
            <a:lvl2pPr marL="457200" marR="0" indent="4572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2pPr>
            <a:lvl3pPr marL="914400" marR="0" indent="9144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3pPr>
            <a:lvl4pPr marL="1371600" marR="0" indent="13716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4pPr>
            <a:lvl5pPr marL="1828800" marR="0" indent="18288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5pPr>
            <a:lvl6pPr marL="2286000" marR="0" indent="22860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6pPr>
            <a:lvl7pPr marL="2743200" marR="0" indent="27432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7pPr>
            <a:lvl8pPr marL="3200400" marR="0" indent="32004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8pPr>
            <a:lvl9pPr marL="3657600" marR="0" indent="36576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9pPr>
          </a:lstStyle>
          <a:p>
            <a:pPr>
              <a:defRPr/>
            </a:pPr>
            <a:r>
              <a:rPr lang="en-US" altLang="en-US" dirty="0"/>
              <a:t>Page Number: </a:t>
            </a:r>
            <a:fld id="{72C52FC6-31FA-4F27-8023-4349894DFDFF}" type="slidenum">
              <a:rPr lang="en-US" altLang="en-US" smtClean="0"/>
              <a:pPr>
                <a:defRPr/>
              </a:pPr>
              <a:t>116</a:t>
            </a:fld>
            <a:r>
              <a:rPr lang="en-US" altLang="en-US" dirty="0"/>
              <a:t>/325</a:t>
            </a:r>
          </a:p>
        </p:txBody>
      </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C3C11-2E5E-7DF7-D26D-91A0210CFA4E}"/>
            </a:ext>
          </a:extLst>
        </p:cNvPr>
        <p:cNvGrpSpPr/>
        <p:nvPr/>
      </p:nvGrpSpPr>
      <p:grpSpPr>
        <a:xfrm>
          <a:off x="0" y="0"/>
          <a:ext cx="0" cy="0"/>
          <a:chOff x="0" y="0"/>
          <a:chExt cx="0" cy="0"/>
        </a:xfrm>
      </p:grpSpPr>
      <p:sp>
        <p:nvSpPr>
          <p:cNvPr id="94210" name="Slide Number Placeholder 1">
            <a:extLst>
              <a:ext uri="{FF2B5EF4-FFF2-40B4-BE49-F238E27FC236}">
                <a16:creationId xmlns:a16="http://schemas.microsoft.com/office/drawing/2014/main" id="{0B0F8163-98EA-56B8-8BCF-4B90F82B6DA9}"/>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defRPr/>
            </a:pPr>
            <a:r>
              <a:rPr lang="en-US" altLang="en-US" dirty="0"/>
              <a:t>Page Number: </a:t>
            </a:r>
            <a:fld id="{72C52FC6-31FA-4F27-8023-4349894DFDFF}" type="slidenum">
              <a:rPr lang="en-US" altLang="en-US" smtClean="0"/>
              <a:pPr>
                <a:defRPr/>
              </a:pPr>
              <a:t>117</a:t>
            </a:fld>
            <a:r>
              <a:rPr lang="en-US" altLang="en-US" dirty="0"/>
              <a:t>/325</a:t>
            </a:r>
            <a:endParaRPr lang="en-US" altLang="en-US" sz="1400" dirty="0"/>
          </a:p>
        </p:txBody>
      </p:sp>
      <p:sp>
        <p:nvSpPr>
          <p:cNvPr id="4" name="TextBox 3">
            <a:extLst>
              <a:ext uri="{FF2B5EF4-FFF2-40B4-BE49-F238E27FC236}">
                <a16:creationId xmlns:a16="http://schemas.microsoft.com/office/drawing/2014/main" id="{512DCCF8-1272-5301-9074-F32195E9CBF5}"/>
              </a:ext>
            </a:extLst>
          </p:cNvPr>
          <p:cNvSpPr txBox="1"/>
          <p:nvPr/>
        </p:nvSpPr>
        <p:spPr>
          <a:xfrm>
            <a:off x="346213" y="363706"/>
            <a:ext cx="10585176" cy="5909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buNone/>
            </a:pPr>
            <a:r>
              <a:rPr lang="en-US" dirty="0"/>
              <a:t>The </a:t>
            </a:r>
            <a:r>
              <a:rPr lang="en-US" b="1" dirty="0"/>
              <a:t>Mihajlo Petrović Alas integrator</a:t>
            </a:r>
            <a:r>
              <a:rPr lang="en-US" dirty="0"/>
              <a:t> refers to his </a:t>
            </a:r>
            <a:r>
              <a:rPr lang="en-US" b="1" dirty="0" err="1"/>
              <a:t>hydrointegrator</a:t>
            </a:r>
            <a:r>
              <a:rPr lang="en-US" dirty="0"/>
              <a:t> (sometimes called the </a:t>
            </a:r>
            <a:r>
              <a:rPr lang="en-US" i="1" dirty="0"/>
              <a:t>hydraulic integrator</a:t>
            </a:r>
            <a:r>
              <a:rPr lang="en-US" dirty="0"/>
              <a:t>), which is an </a:t>
            </a:r>
            <a:r>
              <a:rPr lang="en-US" b="1" dirty="0"/>
              <a:t>early analog computer</a:t>
            </a:r>
            <a:r>
              <a:rPr lang="en-US" dirty="0"/>
              <a:t> he invented at the end of the 19th century.</a:t>
            </a:r>
          </a:p>
          <a:p>
            <a:pPr>
              <a:buNone/>
            </a:pPr>
            <a:br>
              <a:rPr lang="en-US" dirty="0"/>
            </a:br>
            <a:endParaRPr lang="en-US" dirty="0"/>
          </a:p>
          <a:p>
            <a:pPr>
              <a:buNone/>
            </a:pPr>
            <a:r>
              <a:rPr lang="en-US" b="1" dirty="0"/>
              <a:t>What it is</a:t>
            </a:r>
          </a:p>
          <a:p>
            <a:pPr>
              <a:buFont typeface="Arial" panose="020B0604020202020204" pitchFamily="34" charset="0"/>
              <a:buChar char="•"/>
            </a:pPr>
            <a:r>
              <a:rPr lang="en-US" dirty="0"/>
              <a:t>A </a:t>
            </a:r>
            <a:r>
              <a:rPr lang="en-US" b="1" dirty="0"/>
              <a:t>mechanical-hydraulic device</a:t>
            </a:r>
            <a:r>
              <a:rPr lang="en-US" dirty="0"/>
              <a:t> that solves </a:t>
            </a:r>
            <a:r>
              <a:rPr lang="en-US" b="1" dirty="0"/>
              <a:t>differential equations</a:t>
            </a:r>
            <a:r>
              <a:rPr lang="en-US" dirty="0"/>
              <a:t> using water flow.</a:t>
            </a:r>
          </a:p>
          <a:p>
            <a:pPr>
              <a:buFont typeface="Arial" panose="020B0604020202020204" pitchFamily="34" charset="0"/>
              <a:buChar char="•"/>
            </a:pPr>
            <a:r>
              <a:rPr lang="en-US" dirty="0"/>
              <a:t>Instead of doing calculations numerically (like digital computers), it uses </a:t>
            </a:r>
            <a:r>
              <a:rPr lang="en-US" b="1" dirty="0"/>
              <a:t>physical analogies</a:t>
            </a:r>
            <a:r>
              <a:rPr lang="en-US" dirty="0"/>
              <a:t>:</a:t>
            </a:r>
          </a:p>
          <a:p>
            <a:pPr marL="742950" lvl="1" indent="-285750">
              <a:buFont typeface="Arial" panose="020B0604020202020204" pitchFamily="34" charset="0"/>
              <a:buChar char="•"/>
            </a:pPr>
            <a:r>
              <a:rPr lang="en-US" dirty="0"/>
              <a:t>Water levels represent variables.</a:t>
            </a:r>
          </a:p>
          <a:p>
            <a:pPr marL="742950" lvl="1" indent="-285750">
              <a:buFont typeface="Arial" panose="020B0604020202020204" pitchFamily="34" charset="0"/>
              <a:buChar char="•"/>
            </a:pPr>
            <a:r>
              <a:rPr lang="en-US" dirty="0"/>
              <a:t>Fluid flow through channels or tubes represents integration and differential relationships.</a:t>
            </a:r>
          </a:p>
          <a:p>
            <a:pPr marL="742950" lvl="1" indent="-285750">
              <a:buFont typeface="Arial" panose="020B0604020202020204" pitchFamily="34" charset="0"/>
              <a:buChar char="•"/>
            </a:pPr>
            <a:r>
              <a:rPr lang="en-US" dirty="0"/>
              <a:t>The shape and connectivity of vessels encode the mathematical system.</a:t>
            </a:r>
          </a:p>
          <a:p>
            <a:pPr>
              <a:buNone/>
            </a:pPr>
            <a:br>
              <a:rPr lang="en-US" dirty="0"/>
            </a:br>
            <a:endParaRPr lang="en-US" dirty="0"/>
          </a:p>
          <a:p>
            <a:pPr>
              <a:buNone/>
            </a:pPr>
            <a:r>
              <a:rPr lang="en-US" b="1" dirty="0"/>
              <a:t>History</a:t>
            </a:r>
          </a:p>
          <a:p>
            <a:pPr>
              <a:buFont typeface="Arial" panose="020B0604020202020204" pitchFamily="34" charset="0"/>
              <a:buChar char="•"/>
            </a:pPr>
            <a:r>
              <a:rPr lang="en-US" dirty="0"/>
              <a:t>Petrović presented the idea in </a:t>
            </a:r>
            <a:r>
              <a:rPr lang="en-US" b="1" dirty="0"/>
              <a:t>1897</a:t>
            </a:r>
            <a:r>
              <a:rPr lang="en-US" dirty="0"/>
              <a:t> (</a:t>
            </a:r>
            <a:r>
              <a:rPr lang="en-US" dirty="0" err="1"/>
              <a:t>Comptes</a:t>
            </a:r>
            <a:r>
              <a:rPr lang="en-US" dirty="0"/>
              <a:t> </a:t>
            </a:r>
            <a:r>
              <a:rPr lang="en-US" dirty="0" err="1"/>
              <a:t>Rendus</a:t>
            </a:r>
            <a:r>
              <a:rPr lang="en-US" dirty="0"/>
              <a:t> de </a:t>
            </a:r>
            <a:r>
              <a:rPr lang="en-US" dirty="0" err="1"/>
              <a:t>l’Académie</a:t>
            </a:r>
            <a:r>
              <a:rPr lang="en-US" dirty="0"/>
              <a:t> des Sciences).</a:t>
            </a:r>
          </a:p>
          <a:p>
            <a:pPr>
              <a:buFont typeface="Arial" panose="020B0604020202020204" pitchFamily="34" charset="0"/>
              <a:buChar char="•"/>
            </a:pPr>
            <a:r>
              <a:rPr lang="en-US" dirty="0"/>
              <a:t>He demonstrated it at the </a:t>
            </a:r>
            <a:r>
              <a:rPr lang="en-US" b="1" dirty="0"/>
              <a:t>1900 Paris World Exhibition</a:t>
            </a:r>
            <a:r>
              <a:rPr lang="en-US" dirty="0"/>
              <a:t>, where it won a </a:t>
            </a:r>
            <a:r>
              <a:rPr lang="en-US" b="1" dirty="0"/>
              <a:t>gold medal</a:t>
            </a:r>
            <a:r>
              <a:rPr lang="en-US" dirty="0"/>
              <a:t>.</a:t>
            </a:r>
          </a:p>
          <a:p>
            <a:pPr>
              <a:buFont typeface="Arial" panose="020B0604020202020204" pitchFamily="34" charset="0"/>
              <a:buChar char="•"/>
            </a:pPr>
            <a:r>
              <a:rPr lang="en-US" dirty="0"/>
              <a:t>It is considered one of the </a:t>
            </a:r>
            <a:r>
              <a:rPr lang="en-US" b="1" dirty="0"/>
              <a:t>first analog computing machines</a:t>
            </a:r>
            <a:r>
              <a:rPr lang="en-US" dirty="0"/>
              <a:t>, </a:t>
            </a:r>
            <a:br>
              <a:rPr lang="en-US" dirty="0"/>
            </a:br>
            <a:r>
              <a:rPr lang="en-US" dirty="0"/>
              <a:t>	predating more famous devices like Bush’s differential analyzer.</a:t>
            </a:r>
          </a:p>
          <a:p>
            <a:pPr>
              <a:buNone/>
            </a:pPr>
            <a:br>
              <a:rPr lang="en-US" dirty="0"/>
            </a:br>
            <a:endParaRPr lang="en-US" dirty="0"/>
          </a:p>
          <a:p>
            <a:pPr>
              <a:buNone/>
            </a:pPr>
            <a:r>
              <a:rPr lang="en-US" b="1" dirty="0"/>
              <a:t>Applications</a:t>
            </a:r>
          </a:p>
          <a:p>
            <a:pPr>
              <a:buFont typeface="Arial" panose="020B0604020202020204" pitchFamily="34" charset="0"/>
              <a:buChar char="•"/>
            </a:pPr>
            <a:r>
              <a:rPr lang="en-US" dirty="0"/>
              <a:t>Designed to solve </a:t>
            </a:r>
            <a:r>
              <a:rPr lang="en-US" b="1" dirty="0"/>
              <a:t>ordinary differential equations (ODEs)</a:t>
            </a:r>
            <a:r>
              <a:rPr lang="en-US" dirty="0"/>
              <a:t> that appear in physics and engineering.</a:t>
            </a:r>
          </a:p>
        </p:txBody>
      </p:sp>
    </p:spTree>
    <p:extLst>
      <p:ext uri="{BB962C8B-B14F-4D97-AF65-F5344CB8AC3E}">
        <p14:creationId xmlns:p14="http://schemas.microsoft.com/office/powerpoint/2010/main" val="2355121413"/>
      </p:ext>
    </p:extLst>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interno, vestiti, presentazione, seminario&#10;&#10;Il contenuto generato dall'IA potrebbe non essere corretto.">
            <a:extLst>
              <a:ext uri="{FF2B5EF4-FFF2-40B4-BE49-F238E27FC236}">
                <a16:creationId xmlns:a16="http://schemas.microsoft.com/office/drawing/2014/main" id="{7E7A7E6D-8289-A72F-B955-947EE3532A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65" y="1099627"/>
            <a:ext cx="2619259" cy="1964444"/>
          </a:xfrm>
          <a:prstGeom prst="rect">
            <a:avLst/>
          </a:prstGeom>
        </p:spPr>
      </p:pic>
      <p:pic>
        <p:nvPicPr>
          <p:cNvPr id="8" name="Immagine 7" descr="Immagine che contiene interno, vestiti, soffitto, uomo&#10;&#10;Il contenuto generato dall'IA potrebbe non essere corretto.">
            <a:extLst>
              <a:ext uri="{FF2B5EF4-FFF2-40B4-BE49-F238E27FC236}">
                <a16:creationId xmlns:a16="http://schemas.microsoft.com/office/drawing/2014/main" id="{BEF3D453-7BC8-2AB9-CBF4-7488AFA8F6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65" y="3212976"/>
            <a:ext cx="2520280" cy="1890210"/>
          </a:xfrm>
          <a:prstGeom prst="rect">
            <a:avLst/>
          </a:prstGeom>
        </p:spPr>
      </p:pic>
      <p:pic>
        <p:nvPicPr>
          <p:cNvPr id="10" name="Immagine 9" descr="Immagine che contiene soffitto, arredo, interno, scena&#10;&#10;Il contenuto generato dall'IA potrebbe non essere corretto.">
            <a:extLst>
              <a:ext uri="{FF2B5EF4-FFF2-40B4-BE49-F238E27FC236}">
                <a16:creationId xmlns:a16="http://schemas.microsoft.com/office/drawing/2014/main" id="{EFC08628-21B9-2C01-3D52-5F404F27EB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9142" y="649432"/>
            <a:ext cx="2940315" cy="2205236"/>
          </a:xfrm>
          <a:prstGeom prst="rect">
            <a:avLst/>
          </a:prstGeom>
        </p:spPr>
      </p:pic>
      <p:pic>
        <p:nvPicPr>
          <p:cNvPr id="12" name="Immagine 11" descr="Immagine che contiene arredo, interno, sedia, vestiti&#10;&#10;Il contenuto generato dall'IA potrebbe non essere corretto.">
            <a:extLst>
              <a:ext uri="{FF2B5EF4-FFF2-40B4-BE49-F238E27FC236}">
                <a16:creationId xmlns:a16="http://schemas.microsoft.com/office/drawing/2014/main" id="{7B5BF0F5-CC19-3EB0-046F-EA81C17B0E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70147" y="3272509"/>
            <a:ext cx="3255316" cy="2441487"/>
          </a:xfrm>
          <a:prstGeom prst="rect">
            <a:avLst/>
          </a:prstGeom>
        </p:spPr>
      </p:pic>
      <p:pic>
        <p:nvPicPr>
          <p:cNvPr id="14" name="Immagine 13" descr="Immagine che contiene persona, interno, vestiti, muro&#10;&#10;Il contenuto generato dall'IA potrebbe non essere corretto.">
            <a:extLst>
              <a:ext uri="{FF2B5EF4-FFF2-40B4-BE49-F238E27FC236}">
                <a16:creationId xmlns:a16="http://schemas.microsoft.com/office/drawing/2014/main" id="{8DC3051B-B199-8984-A07E-206A1A4111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61435" y="4003332"/>
            <a:ext cx="3140789" cy="2355592"/>
          </a:xfrm>
          <a:prstGeom prst="rect">
            <a:avLst/>
          </a:prstGeom>
        </p:spPr>
      </p:pic>
      <p:pic>
        <p:nvPicPr>
          <p:cNvPr id="16" name="Immagine 15" descr="Immagine che contiene persona, Viso umano, sorriso, vestiti&#10;&#10;Il contenuto generato dall'IA potrebbe non essere corretto.">
            <a:extLst>
              <a:ext uri="{FF2B5EF4-FFF2-40B4-BE49-F238E27FC236}">
                <a16:creationId xmlns:a16="http://schemas.microsoft.com/office/drawing/2014/main" id="{FCF95131-C705-C5A3-DAAC-D5CBBF613F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96177" y="209312"/>
            <a:ext cx="2754438" cy="2065828"/>
          </a:xfrm>
          <a:prstGeom prst="rect">
            <a:avLst/>
          </a:prstGeom>
        </p:spPr>
      </p:pic>
      <p:pic>
        <p:nvPicPr>
          <p:cNvPr id="18" name="Immagine 17" descr="Immagine che contiene vestiti, Viso umano, persona, uomo&#10;&#10;Il contenuto generato dall'IA potrebbe non essere corretto.">
            <a:extLst>
              <a:ext uri="{FF2B5EF4-FFF2-40B4-BE49-F238E27FC236}">
                <a16:creationId xmlns:a16="http://schemas.microsoft.com/office/drawing/2014/main" id="{F2186163-0F03-AB41-CF0E-770FC56B12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80376" y="2636912"/>
            <a:ext cx="2619259" cy="1964444"/>
          </a:xfrm>
          <a:prstGeom prst="rect">
            <a:avLst/>
          </a:prstGeom>
        </p:spPr>
      </p:pic>
      <p:pic>
        <p:nvPicPr>
          <p:cNvPr id="20" name="Immagine 19" descr="Immagine che contiene interno, persona, vestiti, muro&#10;&#10;Il contenuto generato dall'IA potrebbe non essere corretto.">
            <a:extLst>
              <a:ext uri="{FF2B5EF4-FFF2-40B4-BE49-F238E27FC236}">
                <a16:creationId xmlns:a16="http://schemas.microsoft.com/office/drawing/2014/main" id="{73AF4CBF-2198-D638-63F2-4E5981C2817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40150" y="1955103"/>
            <a:ext cx="2398840" cy="1799130"/>
          </a:xfrm>
          <a:prstGeom prst="rect">
            <a:avLst/>
          </a:prstGeom>
        </p:spPr>
      </p:pic>
      <p:sp>
        <p:nvSpPr>
          <p:cNvPr id="21" name="CasellaDiTesto 20">
            <a:extLst>
              <a:ext uri="{FF2B5EF4-FFF2-40B4-BE49-F238E27FC236}">
                <a16:creationId xmlns:a16="http://schemas.microsoft.com/office/drawing/2014/main" id="{0CE853DF-BE21-7614-F61D-9CAEBEA96081}"/>
              </a:ext>
            </a:extLst>
          </p:cNvPr>
          <p:cNvSpPr txBox="1"/>
          <p:nvPr/>
        </p:nvSpPr>
        <p:spPr>
          <a:xfrm>
            <a:off x="507282" y="355821"/>
            <a:ext cx="1207062"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3200" b="0" i="0" u="none" strike="noStrike" cap="none" spc="0" normalizeH="0" baseline="0" dirty="0" err="1">
                <a:ln>
                  <a:noFill/>
                </a:ln>
                <a:solidFill>
                  <a:srgbClr val="000000"/>
                </a:solidFill>
                <a:effectLst/>
                <a:uFillTx/>
                <a:latin typeface="+mn-lt"/>
                <a:ea typeface="+mn-ea"/>
                <a:cs typeface="+mn-cs"/>
                <a:sym typeface="Calibri"/>
              </a:rPr>
              <a:t>Purdue</a:t>
            </a:r>
            <a:endParaRPr kumimoji="0" lang="it-IT" sz="3200" b="0" i="0" u="none" strike="noStrike" cap="none" spc="0" normalizeH="0" baseline="0" dirty="0">
              <a:ln>
                <a:noFill/>
              </a:ln>
              <a:solidFill>
                <a:srgbClr val="000000"/>
              </a:solidFill>
              <a:effectLst/>
              <a:uFillTx/>
              <a:latin typeface="+mn-lt"/>
              <a:ea typeface="+mn-ea"/>
              <a:cs typeface="+mn-cs"/>
              <a:sym typeface="Calibri"/>
            </a:endParaRPr>
          </a:p>
        </p:txBody>
      </p:sp>
      <p:sp>
        <p:nvSpPr>
          <p:cNvPr id="22" name="CasellaDiTesto 21">
            <a:extLst>
              <a:ext uri="{FF2B5EF4-FFF2-40B4-BE49-F238E27FC236}">
                <a16:creationId xmlns:a16="http://schemas.microsoft.com/office/drawing/2014/main" id="{AF79C03E-09D0-10BF-24F1-7029922D6C7F}"/>
              </a:ext>
            </a:extLst>
          </p:cNvPr>
          <p:cNvSpPr txBox="1"/>
          <p:nvPr/>
        </p:nvSpPr>
        <p:spPr>
          <a:xfrm>
            <a:off x="865192" y="5163401"/>
            <a:ext cx="974626"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err="1">
                <a:ln>
                  <a:noFill/>
                </a:ln>
                <a:solidFill>
                  <a:srgbClr val="000000"/>
                </a:solidFill>
                <a:effectLst/>
                <a:uFillTx/>
                <a:latin typeface="+mn-lt"/>
                <a:ea typeface="+mn-ea"/>
                <a:cs typeface="+mn-cs"/>
                <a:sym typeface="Calibri"/>
              </a:rPr>
              <a:t>Classroom</a:t>
            </a:r>
            <a:endParaRPr kumimoji="0" lang="it-IT" sz="1800" b="0" i="0" u="none" strike="noStrike" cap="none" spc="0" normalizeH="0" baseline="0" dirty="0">
              <a:ln>
                <a:noFill/>
              </a:ln>
              <a:solidFill>
                <a:srgbClr val="000000"/>
              </a:solidFill>
              <a:effectLst/>
              <a:uFillTx/>
              <a:latin typeface="+mn-lt"/>
              <a:ea typeface="+mn-ea"/>
              <a:cs typeface="+mn-cs"/>
              <a:sym typeface="Calibri"/>
            </a:endParaRPr>
          </a:p>
        </p:txBody>
      </p:sp>
      <p:sp>
        <p:nvSpPr>
          <p:cNvPr id="23" name="CasellaDiTesto 22">
            <a:extLst>
              <a:ext uri="{FF2B5EF4-FFF2-40B4-BE49-F238E27FC236}">
                <a16:creationId xmlns:a16="http://schemas.microsoft.com/office/drawing/2014/main" id="{BD30A42E-680D-393D-C12B-AA4A21C1D660}"/>
              </a:ext>
            </a:extLst>
          </p:cNvPr>
          <p:cNvSpPr txBox="1"/>
          <p:nvPr/>
        </p:nvSpPr>
        <p:spPr>
          <a:xfrm>
            <a:off x="7323181" y="6504218"/>
            <a:ext cx="724557"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err="1">
                <a:ln>
                  <a:noFill/>
                </a:ln>
                <a:solidFill>
                  <a:srgbClr val="000000"/>
                </a:solidFill>
                <a:effectLst/>
                <a:uFillTx/>
                <a:latin typeface="+mn-lt"/>
                <a:ea typeface="+mn-ea"/>
                <a:cs typeface="+mn-cs"/>
                <a:sym typeface="Calibri"/>
              </a:rPr>
              <a:t>Dinners</a:t>
            </a:r>
            <a:endParaRPr kumimoji="0" lang="it-IT" sz="1800" b="0" i="0" u="none" strike="noStrike" cap="none" spc="0" normalizeH="0" baseline="0" dirty="0">
              <a:ln>
                <a:noFill/>
              </a:ln>
              <a:solidFill>
                <a:srgbClr val="000000"/>
              </a:solidFill>
              <a:effectLst/>
              <a:uFillTx/>
              <a:latin typeface="+mn-lt"/>
              <a:ea typeface="+mn-ea"/>
              <a:cs typeface="+mn-cs"/>
              <a:sym typeface="Calibri"/>
            </a:endParaRPr>
          </a:p>
        </p:txBody>
      </p:sp>
      <p:sp>
        <p:nvSpPr>
          <p:cNvPr id="24" name="CasellaDiTesto 23">
            <a:extLst>
              <a:ext uri="{FF2B5EF4-FFF2-40B4-BE49-F238E27FC236}">
                <a16:creationId xmlns:a16="http://schemas.microsoft.com/office/drawing/2014/main" id="{316844F1-056B-CE06-CAF8-A689E014E962}"/>
              </a:ext>
            </a:extLst>
          </p:cNvPr>
          <p:cNvSpPr txBox="1"/>
          <p:nvPr/>
        </p:nvSpPr>
        <p:spPr>
          <a:xfrm>
            <a:off x="4026826" y="5838174"/>
            <a:ext cx="625171"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000000"/>
                </a:solidFill>
                <a:effectLst/>
                <a:uFillTx/>
                <a:latin typeface="+mn-lt"/>
                <a:ea typeface="+mn-ea"/>
                <a:cs typeface="+mn-cs"/>
                <a:sym typeface="Calibri"/>
              </a:rPr>
              <a:t>Breaks</a:t>
            </a:r>
          </a:p>
        </p:txBody>
      </p:sp>
      <p:sp>
        <p:nvSpPr>
          <p:cNvPr id="25" name="CasellaDiTesto 24">
            <a:extLst>
              <a:ext uri="{FF2B5EF4-FFF2-40B4-BE49-F238E27FC236}">
                <a16:creationId xmlns:a16="http://schemas.microsoft.com/office/drawing/2014/main" id="{9D825323-DD8E-B99D-164B-4799A25A2F74}"/>
              </a:ext>
            </a:extLst>
          </p:cNvPr>
          <p:cNvSpPr txBox="1"/>
          <p:nvPr/>
        </p:nvSpPr>
        <p:spPr>
          <a:xfrm>
            <a:off x="10506648" y="4709285"/>
            <a:ext cx="865622"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err="1">
                <a:ln>
                  <a:noFill/>
                </a:ln>
                <a:solidFill>
                  <a:srgbClr val="000000"/>
                </a:solidFill>
                <a:effectLst/>
                <a:uFillTx/>
                <a:latin typeface="+mn-lt"/>
                <a:ea typeface="+mn-ea"/>
                <a:cs typeface="+mn-cs"/>
                <a:sym typeface="Calibri"/>
              </a:rPr>
              <a:t>Wisdoms</a:t>
            </a:r>
            <a:endParaRPr kumimoji="0" lang="it-IT" sz="1800" b="0" i="0" u="none" strike="noStrike" cap="none" spc="0" normalizeH="0" baseline="0" dirty="0">
              <a:ln>
                <a:noFill/>
              </a:ln>
              <a:solidFill>
                <a:srgbClr val="000000"/>
              </a:solidFill>
              <a:effectLst/>
              <a:uFillTx/>
              <a:latin typeface="+mn-lt"/>
              <a:ea typeface="+mn-ea"/>
              <a:cs typeface="+mn-cs"/>
              <a:sym typeface="Calibri"/>
            </a:endParaRPr>
          </a:p>
        </p:txBody>
      </p:sp>
      <p:sp>
        <p:nvSpPr>
          <p:cNvPr id="15" name="Slide Number Placeholder 1">
            <a:extLst>
              <a:ext uri="{FF2B5EF4-FFF2-40B4-BE49-F238E27FC236}">
                <a16:creationId xmlns:a16="http://schemas.microsoft.com/office/drawing/2014/main" id="{7BB9E561-8F80-44F3-A836-B52B2D3EEC77}"/>
              </a:ext>
            </a:extLst>
          </p:cNvPr>
          <p:cNvSpPr txBox="1">
            <a:spLocks noChangeArrowheads="1"/>
          </p:cNvSpPr>
          <p:nvPr/>
        </p:nvSpPr>
        <p:spPr bwMode="auto">
          <a:xfrm>
            <a:off x="9735616"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base" latinLnBrk="0" hangingPunct="1">
              <a:lnSpc>
                <a:spcPct val="100000"/>
              </a:lnSpc>
              <a:spcBef>
                <a:spcPct val="0"/>
              </a:spcBef>
              <a:spcAft>
                <a:spcPct val="0"/>
              </a:spcAft>
              <a:buClrTx/>
              <a:buSzTx/>
              <a:buFontTx/>
              <a:buNone/>
              <a:tabLst/>
              <a:defRPr kumimoji="0" sz="1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1pPr>
            <a:lvl2pPr marL="457200" marR="0" indent="4572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2pPr>
            <a:lvl3pPr marL="914400" marR="0" indent="9144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3pPr>
            <a:lvl4pPr marL="1371600" marR="0" indent="13716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4pPr>
            <a:lvl5pPr marL="1828800" marR="0" indent="18288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5pPr>
            <a:lvl6pPr marL="2286000" marR="0" indent="22860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6pPr>
            <a:lvl7pPr marL="2743200" marR="0" indent="27432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7pPr>
            <a:lvl8pPr marL="3200400" marR="0" indent="32004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8pPr>
            <a:lvl9pPr marL="3657600" marR="0" indent="36576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9pPr>
          </a:lstStyle>
          <a:p>
            <a:pPr>
              <a:defRPr/>
            </a:pPr>
            <a:r>
              <a:rPr lang="en-US" altLang="en-US"/>
              <a:t>Page Number: </a:t>
            </a:r>
            <a:fld id="{72C52FC6-31FA-4F27-8023-4349894DFDFF}" type="slidenum">
              <a:rPr lang="en-US" altLang="en-US" smtClean="0"/>
              <a:pPr>
                <a:defRPr/>
              </a:pPr>
              <a:t>118</a:t>
            </a:fld>
            <a:r>
              <a:rPr lang="en-US" altLang="en-US"/>
              <a:t>/325</a:t>
            </a:r>
            <a:endParaRPr lang="en-US" altLang="en-US" dirty="0"/>
          </a:p>
        </p:txBody>
      </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83AA7-0C1A-0DBD-2EE8-1862F5285884}"/>
              </a:ext>
            </a:extLst>
          </p:cNvPr>
          <p:cNvSpPr>
            <a:spLocks noGrp="1"/>
          </p:cNvSpPr>
          <p:nvPr>
            <p:ph type="ctrTitle"/>
          </p:nvPr>
        </p:nvSpPr>
        <p:spPr>
          <a:xfrm>
            <a:off x="-297180" y="-411480"/>
            <a:ext cx="12786359" cy="822960"/>
          </a:xfrm>
        </p:spPr>
        <p:txBody>
          <a:bodyPr>
            <a:noAutofit/>
          </a:bodyPr>
          <a:lstStyle/>
          <a:p>
            <a:r>
              <a:rPr lang="en-US" sz="2400" dirty="0"/>
              <a:t>HW: Analysis of the Algorithm X in the Context of Selected Emerging Computing Paradigms</a:t>
            </a:r>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51B6ACF9-A60E-3C32-052D-78969A663E84}"/>
                  </a:ext>
                </a:extLst>
              </p:cNvPr>
              <p:cNvGraphicFramePr>
                <a:graphicFrameLocks noGrp="1"/>
              </p:cNvGraphicFramePr>
              <p:nvPr/>
            </p:nvGraphicFramePr>
            <p:xfrm>
              <a:off x="-945" y="411480"/>
              <a:ext cx="12192001" cy="6513923"/>
            </p:xfrm>
            <a:graphic>
              <a:graphicData uri="http://schemas.openxmlformats.org/drawingml/2006/table">
                <a:tbl>
                  <a:tblPr firstRow="1" bandRow="1">
                    <a:tableStyleId>{5C22544A-7EE6-4342-B048-85BDC9FD1C3A}</a:tableStyleId>
                  </a:tblPr>
                  <a:tblGrid>
                    <a:gridCol w="1039906">
                      <a:extLst>
                        <a:ext uri="{9D8B030D-6E8A-4147-A177-3AD203B41FA5}">
                          <a16:colId xmlns:a16="http://schemas.microsoft.com/office/drawing/2014/main" val="2673490116"/>
                        </a:ext>
                      </a:extLst>
                    </a:gridCol>
                    <a:gridCol w="3836894">
                      <a:extLst>
                        <a:ext uri="{9D8B030D-6E8A-4147-A177-3AD203B41FA5}">
                          <a16:colId xmlns:a16="http://schemas.microsoft.com/office/drawing/2014/main" val="3001982201"/>
                        </a:ext>
                      </a:extLst>
                    </a:gridCol>
                    <a:gridCol w="6224016">
                      <a:extLst>
                        <a:ext uri="{9D8B030D-6E8A-4147-A177-3AD203B41FA5}">
                          <a16:colId xmlns:a16="http://schemas.microsoft.com/office/drawing/2014/main" val="282266166"/>
                        </a:ext>
                      </a:extLst>
                    </a:gridCol>
                    <a:gridCol w="1091185">
                      <a:extLst>
                        <a:ext uri="{9D8B030D-6E8A-4147-A177-3AD203B41FA5}">
                          <a16:colId xmlns:a16="http://schemas.microsoft.com/office/drawing/2014/main" val="612802163"/>
                        </a:ext>
                      </a:extLst>
                    </a:gridCol>
                  </a:tblGrid>
                  <a:tr h="298523">
                    <a:tc>
                      <a:txBody>
                        <a:bodyPr/>
                        <a:lstStyle/>
                        <a:p>
                          <a:pPr algn="ctr"/>
                          <a:r>
                            <a:rPr lang="en-US" sz="1200" dirty="0"/>
                            <a:t>Type</a:t>
                          </a:r>
                        </a:p>
                      </a:txBody>
                      <a:tcPr/>
                    </a:tc>
                    <a:tc>
                      <a:txBody>
                        <a:bodyPr/>
                        <a:lstStyle/>
                        <a:p>
                          <a:pPr algn="ctr"/>
                          <a:r>
                            <a:rPr lang="en-US" sz="1200" dirty="0"/>
                            <a:t>Performance</a:t>
                          </a:r>
                        </a:p>
                      </a:txBody>
                      <a:tcPr/>
                    </a:tc>
                    <a:tc>
                      <a:txBody>
                        <a:bodyPr/>
                        <a:lstStyle/>
                        <a:p>
                          <a:pPr algn="ctr"/>
                          <a:r>
                            <a:rPr lang="en-US" sz="1200" dirty="0"/>
                            <a:t>Comment</a:t>
                          </a:r>
                        </a:p>
                      </a:txBody>
                      <a:tcPr/>
                    </a:tc>
                    <a:tc>
                      <a:txBody>
                        <a:bodyPr/>
                        <a:lstStyle/>
                        <a:p>
                          <a:pPr algn="ctr"/>
                          <a:r>
                            <a:rPr lang="en-US" sz="1200" dirty="0"/>
                            <a:t>Measurement</a:t>
                          </a:r>
                        </a:p>
                      </a:txBody>
                      <a:tcPr/>
                    </a:tc>
                    <a:extLst>
                      <a:ext uri="{0D108BD9-81ED-4DB2-BD59-A6C34878D82A}">
                        <a16:rowId xmlns:a16="http://schemas.microsoft.com/office/drawing/2014/main" val="3259676372"/>
                      </a:ext>
                    </a:extLst>
                  </a:tr>
                  <a:tr h="556910">
                    <a:tc>
                      <a:txBody>
                        <a:bodyPr/>
                        <a:lstStyle/>
                        <a:p>
                          <a:pPr algn="ctr"/>
                          <a:r>
                            <a:rPr lang="en-US" sz="1200" dirty="0"/>
                            <a:t>MULTICORE</a:t>
                          </a:r>
                        </a:p>
                      </a:txBody>
                      <a:tcPr/>
                    </a:tc>
                    <a:tc>
                      <a:txBody>
                        <a:bodyPr/>
                        <a:lstStyle/>
                        <a:p>
                          <a:pPr algn="ctr"/>
                          <a14:m>
                            <m:oMathPara xmlns:m="http://schemas.openxmlformats.org/officeDocument/2006/math">
                              <m:o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r>
                                          <a:rPr lang="en-US" sz="1200" b="0" i="1" smtClean="0">
                                            <a:latin typeface="Cambria Math" panose="02040503050406030204" pitchFamily="18" charset="0"/>
                                          </a:rPr>
                                          <m:t>𝑝</m:t>
                                        </m:r>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𝑝</m:t>
                                        </m:r>
                                      </m:num>
                                      <m:den>
                                        <m:r>
                                          <a:rPr lang="en-US" sz="1200" b="0" i="1" smtClean="0">
                                            <a:latin typeface="Cambria Math" panose="02040503050406030204" pitchFamily="18" charset="0"/>
                                          </a:rPr>
                                          <m:t>𝑠</m:t>
                                        </m:r>
                                      </m:den>
                                    </m:f>
                                  </m:den>
                                </m:f>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r>
                                          <a:rPr lang="en-US" sz="1200" b="0" i="1" smtClean="0">
                                            <a:latin typeface="Cambria Math" panose="02040503050406030204" pitchFamily="18" charset="0"/>
                                          </a:rPr>
                                          <m:t>𝑝</m:t>
                                        </m:r>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𝑝</m:t>
                                        </m:r>
                                      </m:num>
                                      <m:den>
                                        <m:r>
                                          <a:rPr lang="en-US" sz="1200" b="0" i="1" smtClean="0">
                                            <a:latin typeface="Cambria Math" panose="02040503050406030204" pitchFamily="18" charset="0"/>
                                          </a:rPr>
                                          <m:t>𝑁</m:t>
                                        </m:r>
                                      </m:den>
                                    </m:f>
                                  </m:den>
                                </m:f>
                              </m:oMath>
                            </m:oMathPara>
                          </a14:m>
                          <a:endParaRPr lang="en-US" sz="1200" dirty="0"/>
                        </a:p>
                      </a:txBody>
                      <a:tcPr/>
                    </a:tc>
                    <a:tc>
                      <a:txBody>
                        <a:bodyPr/>
                        <a:lstStyle/>
                        <a:p>
                          <a:pPr algn="ctr"/>
                          <a:r>
                            <a:rPr lang="en-US" sz="1200" dirty="0"/>
                            <a:t>Amdahl’s law where </a:t>
                          </a:r>
                          <a:r>
                            <a:rPr lang="en-US" sz="1200" i="1" dirty="0"/>
                            <a:t>p</a:t>
                          </a:r>
                          <a:r>
                            <a:rPr lang="en-US" sz="1200" dirty="0"/>
                            <a:t> is fraction of runtime that is pure compute work for acceleration (0-1),</a:t>
                          </a:r>
                          <a:br>
                            <a:rPr lang="en-US" sz="1200" dirty="0"/>
                          </a:br>
                          <a:r>
                            <a:rPr lang="en-US" sz="1200" dirty="0"/>
                            <a:t> and </a:t>
                          </a:r>
                          <a:r>
                            <a:rPr lang="en-US" sz="1200" i="1" dirty="0"/>
                            <a:t>s</a:t>
                          </a:r>
                          <a:r>
                            <a:rPr lang="en-US" sz="1200" dirty="0"/>
                            <a:t> is speedup of that compute, in out case number of cores (N)</a:t>
                          </a:r>
                        </a:p>
                      </a:txBody>
                      <a:tcPr/>
                    </a:tc>
                    <a:tc>
                      <a:txBody>
                        <a:bodyPr/>
                        <a:lstStyle/>
                        <a:p>
                          <a:pPr algn="ctr"/>
                          <a:r>
                            <a:rPr lang="en-US" sz="1200" dirty="0"/>
                            <a:t>150ms </a:t>
                          </a:r>
                          <a:br>
                            <a:rPr lang="en-US" sz="1200" dirty="0"/>
                          </a:br>
                          <a:r>
                            <a:rPr lang="en-US" sz="1200" dirty="0"/>
                            <a:t>(for N 50x50)</a:t>
                          </a:r>
                        </a:p>
                      </a:txBody>
                      <a:tcPr/>
                    </a:tc>
                    <a:extLst>
                      <a:ext uri="{0D108BD9-81ED-4DB2-BD59-A6C34878D82A}">
                        <a16:rowId xmlns:a16="http://schemas.microsoft.com/office/drawing/2014/main" val="4108426840"/>
                      </a:ext>
                    </a:extLst>
                  </a:tr>
                  <a:tr h="298523">
                    <a:tc>
                      <a:txBody>
                        <a:bodyPr/>
                        <a:lstStyle/>
                        <a:p>
                          <a:pPr algn="ctr"/>
                          <a:r>
                            <a:rPr lang="en-US" sz="1200" dirty="0"/>
                            <a:t>MANYCORE</a:t>
                          </a:r>
                        </a:p>
                      </a:txBody>
                      <a:tcPr/>
                    </a:tc>
                    <a:tc>
                      <a:txBody>
                        <a:bodyPr/>
                        <a:lstStyle/>
                        <a:p>
                          <a:pPr algn="ctr"/>
                          <a14:m>
                            <m:oMathPara xmlns:m="http://schemas.openxmlformats.org/officeDocument/2006/math">
                              <m:oMath>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r>
                                      <a:rPr lang="en-US" sz="1200" b="0" i="1" smtClean="0">
                                        <a:latin typeface="Cambria Math" panose="02040503050406030204" pitchFamily="18" charset="0"/>
                                      </a:rPr>
                                      <m:t>𝑝</m:t>
                                    </m:r>
                                  </m:e>
                                </m:d>
                                <m:r>
                                  <a:rPr lang="en-US" sz="1200" b="0" i="1" smtClean="0">
                                    <a:latin typeface="Cambria Math" panose="02040503050406030204" pitchFamily="18" charset="0"/>
                                  </a:rPr>
                                  <m:t>+</m:t>
                                </m:r>
                                <m:r>
                                  <a:rPr lang="en-US" sz="1200" b="0" i="1" smtClean="0">
                                    <a:latin typeface="Cambria Math" panose="02040503050406030204" pitchFamily="18" charset="0"/>
                                  </a:rPr>
                                  <m:t>𝑝</m:t>
                                </m:r>
                                <m:r>
                                  <a:rPr lang="en-US" sz="1200" b="0" i="1" smtClean="0">
                                    <a:latin typeface="Cambria Math" panose="02040503050406030204" pitchFamily="18" charset="0"/>
                                  </a:rPr>
                                  <m:t>∗</m:t>
                                </m:r>
                                <m:r>
                                  <a:rPr lang="en-US" sz="1200" b="0" i="1" smtClean="0">
                                    <a:latin typeface="Cambria Math" panose="02040503050406030204" pitchFamily="18" charset="0"/>
                                  </a:rPr>
                                  <m:t>𝑠</m:t>
                                </m:r>
                                <m:r>
                                  <a:rPr lang="en-US" sz="1200" b="0" i="1" smtClean="0">
                                    <a:latin typeface="Cambria Math" panose="02040503050406030204" pitchFamily="18" charset="0"/>
                                  </a:rPr>
                                  <m:t>⇒</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1 −</m:t>
                                    </m:r>
                                    <m:r>
                                      <a:rPr lang="en-US" sz="1200" b="0" i="1" smtClean="0">
                                        <a:latin typeface="Cambria Math" panose="02040503050406030204" pitchFamily="18" charset="0"/>
                                      </a:rPr>
                                      <m:t>𝑝</m:t>
                                    </m:r>
                                  </m:e>
                                </m:d>
                                <m:r>
                                  <a:rPr lang="en-US" sz="1200" b="0" i="1" smtClean="0">
                                    <a:latin typeface="Cambria Math" panose="02040503050406030204" pitchFamily="18" charset="0"/>
                                  </a:rPr>
                                  <m:t>+</m:t>
                                </m:r>
                                <m:r>
                                  <a:rPr lang="en-US" sz="1200" b="0" i="1" smtClean="0">
                                    <a:latin typeface="Cambria Math" panose="02040503050406030204" pitchFamily="18" charset="0"/>
                                  </a:rPr>
                                  <m:t>𝑝</m:t>
                                </m:r>
                                <m:r>
                                  <a:rPr lang="en-US" sz="1200" b="0" i="1" smtClean="0">
                                    <a:latin typeface="Cambria Math" panose="02040503050406030204" pitchFamily="18" charset="0"/>
                                  </a:rPr>
                                  <m:t>∗</m:t>
                                </m:r>
                                <m:r>
                                  <a:rPr lang="en-US" sz="1200" b="0" i="1" smtClean="0">
                                    <a:latin typeface="Cambria Math" panose="02040503050406030204" pitchFamily="18" charset="0"/>
                                  </a:rPr>
                                  <m:t>𝑁</m:t>
                                </m:r>
                              </m:oMath>
                            </m:oMathPara>
                          </a14:m>
                          <a:endParaRPr lang="en-US" sz="1200" dirty="0"/>
                        </a:p>
                      </a:txBody>
                      <a:tcPr/>
                    </a:tc>
                    <a:tc>
                      <a:txBody>
                        <a:bodyPr/>
                        <a:lstStyle/>
                        <a:p>
                          <a:pPr algn="ctr"/>
                          <a:r>
                            <a:rPr lang="en-US" sz="1200" dirty="0"/>
                            <a:t>Gustafson’s law, similar to Amdahl’s law, but better for big number of cores.</a:t>
                          </a:r>
                        </a:p>
                      </a:txBody>
                      <a:tcPr/>
                    </a:tc>
                    <a:tc>
                      <a:txBody>
                        <a:bodyPr/>
                        <a:lstStyle/>
                        <a:p>
                          <a:pPr algn="ctr"/>
                          <a:r>
                            <a:rPr lang="en-US" sz="1200" dirty="0"/>
                            <a:t>4ms </a:t>
                          </a:r>
                          <a:br>
                            <a:rPr lang="en-US" sz="1200" dirty="0"/>
                          </a:br>
                          <a:r>
                            <a:rPr lang="en-US" sz="1200" dirty="0"/>
                            <a:t>(for N 50x50)</a:t>
                          </a:r>
                        </a:p>
                      </a:txBody>
                      <a:tcPr/>
                    </a:tc>
                    <a:extLst>
                      <a:ext uri="{0D108BD9-81ED-4DB2-BD59-A6C34878D82A}">
                        <a16:rowId xmlns:a16="http://schemas.microsoft.com/office/drawing/2014/main" val="2835344433"/>
                      </a:ext>
                    </a:extLst>
                  </a:tr>
                  <a:tr h="644210">
                    <a:tc>
                      <a:txBody>
                        <a:bodyPr/>
                        <a:lstStyle/>
                        <a:p>
                          <a:pPr algn="ctr"/>
                          <a:r>
                            <a:rPr lang="en-US" sz="1200" dirty="0"/>
                            <a:t>DSM</a:t>
                          </a:r>
                        </a:p>
                      </a:txBody>
                      <a:tcPr/>
                    </a:tc>
                    <a:tc>
                      <a:txBody>
                        <a:bodyPr/>
                        <a:lstStyle/>
                        <a:p>
                          <a:pPr algn="ctr"/>
                          <a14:m>
                            <m:oMathPara xmlns:m="http://schemas.openxmlformats.org/officeDocument/2006/math">
                              <m:o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r>
                                          <a:rPr lang="en-US" sz="1200" b="0" i="1" smtClean="0">
                                            <a:latin typeface="Cambria Math" panose="02040503050406030204" pitchFamily="18" charset="0"/>
                                          </a:rPr>
                                          <m:t>𝑝</m:t>
                                        </m:r>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𝑝</m:t>
                                        </m:r>
                                      </m:num>
                                      <m:den>
                                        <m:r>
                                          <a:rPr lang="en-US" sz="1200" b="0" i="1" smtClean="0">
                                            <a:latin typeface="Cambria Math" panose="02040503050406030204" pitchFamily="18" charset="0"/>
                                          </a:rPr>
                                          <m:t>𝑁</m:t>
                                        </m:r>
                                      </m:den>
                                    </m:f>
                                    <m:r>
                                      <a:rPr lang="en-US" sz="1200" b="0" i="1" smtClean="0">
                                        <a:latin typeface="Cambria Math" panose="02040503050406030204" pitchFamily="18" charset="0"/>
                                      </a:rPr>
                                      <m:t>+</m:t>
                                    </m:r>
                                    <m:r>
                                      <a:rPr lang="en-US" sz="1200" b="0" i="1" smtClean="0">
                                        <a:latin typeface="Cambria Math" panose="02040503050406030204" pitchFamily="18" charset="0"/>
                                      </a:rPr>
                                      <m:t>𝐶</m:t>
                                    </m:r>
                                    <m:r>
                                      <a:rPr lang="en-US" sz="1200" b="0" i="1" smtClean="0">
                                        <a:latin typeface="Cambria Math" panose="02040503050406030204" pitchFamily="18" charset="0"/>
                                      </a:rPr>
                                      <m:t>(</m:t>
                                    </m:r>
                                    <m:r>
                                      <a:rPr lang="en-US" sz="1200" b="0" i="1" smtClean="0">
                                        <a:latin typeface="Cambria Math" panose="02040503050406030204" pitchFamily="18" charset="0"/>
                                      </a:rPr>
                                      <m:t>𝑁</m:t>
                                    </m:r>
                                    <m:r>
                                      <a:rPr lang="en-US" sz="1200" b="0" i="1" smtClean="0">
                                        <a:latin typeface="Cambria Math" panose="02040503050406030204" pitchFamily="18" charset="0"/>
                                      </a:rPr>
                                      <m:t>)</m:t>
                                    </m:r>
                                  </m:den>
                                </m:f>
                                <m:groupChr>
                                  <m:groupChrPr>
                                    <m:chr m:val="⇒"/>
                                    <m:pos m:val="bot"/>
                                    <m:vertJc m:val="bot"/>
                                    <m:ctrlPr>
                                      <a:rPr lang="en-US" sz="1200" b="0" i="1" smtClean="0">
                                        <a:latin typeface="Cambria Math" panose="02040503050406030204" pitchFamily="18" charset="0"/>
                                      </a:rPr>
                                    </m:ctrlPr>
                                  </m:groupChrPr>
                                  <m:e>
                                    <m:r>
                                      <m:rPr>
                                        <m:brk m:alnAt="2"/>
                                      </m:rPr>
                                      <a:rPr lang="en-US" sz="1200" b="0" i="1" smtClean="0">
                                        <a:latin typeface="Cambria Math" panose="02040503050406030204" pitchFamily="18" charset="0"/>
                                      </a:rPr>
                                      <m:t>𝑓</m:t>
                                    </m:r>
                                    <m:r>
                                      <a:rPr lang="en-US" sz="1200" b="0" i="1" smtClean="0">
                                        <a:latin typeface="Cambria Math" panose="02040503050406030204" pitchFamily="18" charset="0"/>
                                      </a:rPr>
                                      <m:t>𝑜𝑟</m:t>
                                    </m:r>
                                    <m:r>
                                      <a:rPr lang="en-US" sz="1200" b="0" i="1" smtClean="0">
                                        <a:latin typeface="Cambria Math" panose="02040503050406030204" pitchFamily="18" charset="0"/>
                                      </a:rPr>
                                      <m:t> </m:t>
                                    </m:r>
                                    <m:r>
                                      <a:rPr lang="en-US" sz="1200" b="0" i="1" smtClean="0">
                                        <a:latin typeface="Cambria Math" panose="02040503050406030204" pitchFamily="18" charset="0"/>
                                      </a:rPr>
                                      <m:t>𝑁𝑈𝑀𝐴</m:t>
                                    </m:r>
                                  </m:e>
                                </m:groupCh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r>
                                          <a:rPr lang="en-US" sz="1200" b="0" i="1" smtClean="0">
                                            <a:latin typeface="Cambria Math" panose="02040503050406030204" pitchFamily="18" charset="0"/>
                                          </a:rPr>
                                          <m:t>𝑝</m:t>
                                        </m:r>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𝑝</m:t>
                                        </m:r>
                                        <m:r>
                                          <a:rPr lang="en-US" sz="1200" b="0" i="1" smtClean="0">
                                            <a:latin typeface="Cambria Math" panose="02040503050406030204" pitchFamily="18" charset="0"/>
                                          </a:rPr>
                                          <m:t>∗</m:t>
                                        </m:r>
                                        <m:r>
                                          <a:rPr lang="en-US" sz="1200" b="0" i="1" smtClean="0">
                                            <a:latin typeface="Cambria Math" panose="02040503050406030204" pitchFamily="18" charset="0"/>
                                          </a:rPr>
                                          <m:t>𝑅</m:t>
                                        </m:r>
                                        <m:r>
                                          <a:rPr lang="en-US" sz="1200" b="0" i="1" smtClean="0">
                                            <a:latin typeface="Cambria Math" panose="02040503050406030204" pitchFamily="18" charset="0"/>
                                          </a:rPr>
                                          <m:t>(</m:t>
                                        </m:r>
                                        <m:r>
                                          <a:rPr lang="en-US" sz="1200" b="0" i="1" smtClean="0">
                                            <a:latin typeface="Cambria Math" panose="02040503050406030204" pitchFamily="18" charset="0"/>
                                          </a:rPr>
                                          <m:t>𝑁</m:t>
                                        </m:r>
                                        <m:r>
                                          <a:rPr lang="en-US" sz="1200" b="0" i="1" smtClean="0">
                                            <a:latin typeface="Cambria Math" panose="02040503050406030204" pitchFamily="18" charset="0"/>
                                          </a:rPr>
                                          <m:t>)</m:t>
                                        </m:r>
                                      </m:num>
                                      <m:den>
                                        <m:r>
                                          <a:rPr lang="en-US" sz="1200" b="0" i="1" smtClean="0">
                                            <a:latin typeface="Cambria Math" panose="02040503050406030204" pitchFamily="18" charset="0"/>
                                          </a:rPr>
                                          <m:t>𝑁</m:t>
                                        </m:r>
                                      </m:den>
                                    </m:f>
                                    <m:r>
                                      <a:rPr lang="en-US" sz="1200" b="0" i="1" smtClean="0">
                                        <a:latin typeface="Cambria Math" panose="02040503050406030204" pitchFamily="18" charset="0"/>
                                      </a:rPr>
                                      <m:t>+</m:t>
                                    </m:r>
                                    <m:r>
                                      <a:rPr lang="en-US" sz="1200" b="0" i="1" smtClean="0">
                                        <a:latin typeface="Cambria Math" panose="02040503050406030204" pitchFamily="18" charset="0"/>
                                      </a:rPr>
                                      <m:t>𝐶</m:t>
                                    </m:r>
                                    <m:r>
                                      <a:rPr lang="en-US" sz="1200" b="0" i="1" smtClean="0">
                                        <a:latin typeface="Cambria Math" panose="02040503050406030204" pitchFamily="18" charset="0"/>
                                      </a:rPr>
                                      <m:t>(</m:t>
                                    </m:r>
                                    <m:r>
                                      <a:rPr lang="en-US" sz="1200" b="0" i="1" smtClean="0">
                                        <a:latin typeface="Cambria Math" panose="02040503050406030204" pitchFamily="18" charset="0"/>
                                      </a:rPr>
                                      <m:t>𝑁</m:t>
                                    </m:r>
                                    <m:r>
                                      <a:rPr lang="en-US" sz="1200" b="0" i="1" smtClean="0">
                                        <a:latin typeface="Cambria Math" panose="02040503050406030204" pitchFamily="18" charset="0"/>
                                      </a:rPr>
                                      <m:t>)</m:t>
                                    </m:r>
                                  </m:den>
                                </m:f>
                              </m:oMath>
                            </m:oMathPara>
                          </a14:m>
                          <a:endParaRPr lang="en-US" sz="1200" dirty="0"/>
                        </a:p>
                      </a:txBody>
                      <a:tcPr/>
                    </a:tc>
                    <a:tc>
                      <a:txBody>
                        <a:bodyPr/>
                        <a:lstStyle/>
                        <a:p>
                          <a:pPr algn="ctr"/>
                          <a:r>
                            <a:rPr lang="en-US" sz="1200" dirty="0"/>
                            <a:t>Same Amdahl’s law with communication overheads </a:t>
                          </a:r>
                          <a:r>
                            <a:rPr lang="en-US" sz="1200" i="1" dirty="0"/>
                            <a:t>C(N) </a:t>
                          </a:r>
                          <a:br>
                            <a:rPr lang="en-US" sz="1200" i="1" dirty="0"/>
                          </a:br>
                          <a:r>
                            <a:rPr lang="en-US" sz="1200" i="1" dirty="0"/>
                            <a:t>(cache coherence, latency, bandwidth).</a:t>
                          </a:r>
                          <a:br>
                            <a:rPr lang="en-US" sz="1200" i="0" dirty="0"/>
                          </a:br>
                          <a:r>
                            <a:rPr lang="en-US" sz="1200" i="0" dirty="0"/>
                            <a:t>For NUMA memory architecture we have worse case </a:t>
                          </a:r>
                          <a:br>
                            <a:rPr lang="en-US" sz="1200" i="0" dirty="0"/>
                          </a:br>
                          <a:r>
                            <a:rPr lang="en-US" sz="1200" i="0" dirty="0"/>
                            <a:t>because of remote memory access and NUMA ratio </a:t>
                          </a:r>
                          <a:r>
                            <a:rPr lang="en-US" sz="1200" i="1" dirty="0"/>
                            <a:t>R(N)</a:t>
                          </a:r>
                        </a:p>
                      </a:txBody>
                      <a:tcPr/>
                    </a:tc>
                    <a:tc>
                      <a:txBody>
                        <a:bodyPr/>
                        <a:lstStyle/>
                        <a:p>
                          <a:pPr algn="ctr"/>
                          <a:r>
                            <a:rPr lang="en-US" sz="1200" i="0" dirty="0"/>
                            <a:t>1ms </a:t>
                          </a:r>
                          <a:br>
                            <a:rPr lang="en-US" sz="1200" i="0" dirty="0"/>
                          </a:br>
                          <a:r>
                            <a:rPr lang="en-US" sz="1200" i="0" dirty="0"/>
                            <a:t>(</a:t>
                          </a:r>
                          <a:r>
                            <a:rPr lang="en-US" sz="1200" dirty="0"/>
                            <a:t>for </a:t>
                          </a:r>
                          <a:r>
                            <a:rPr lang="en-US" sz="1200" i="0" dirty="0"/>
                            <a:t>N 50x50; GPU better for N &gt; 1700)</a:t>
                          </a:r>
                        </a:p>
                      </a:txBody>
                      <a:tcPr/>
                    </a:tc>
                    <a:extLst>
                      <a:ext uri="{0D108BD9-81ED-4DB2-BD59-A6C34878D82A}">
                        <a16:rowId xmlns:a16="http://schemas.microsoft.com/office/drawing/2014/main" val="647179453"/>
                      </a:ext>
                    </a:extLst>
                  </a:tr>
                  <a:tr h="298523">
                    <a:tc>
                      <a:txBody>
                        <a:bodyPr/>
                        <a:lstStyle/>
                        <a:p>
                          <a:pPr algn="ctr"/>
                          <a:r>
                            <a:rPr lang="en-US" sz="1200" dirty="0"/>
                            <a:t>MPC</a:t>
                          </a:r>
                        </a:p>
                      </a:txBody>
                      <a:tcPr/>
                    </a:tc>
                    <a:tc>
                      <a:txBody>
                        <a:bodyPr/>
                        <a:lstStyle/>
                        <a:p>
                          <a:pPr algn="ctr"/>
                          <a:r>
                            <a:rPr lang="en-US" sz="1200" i="1" dirty="0"/>
                            <a:t>f(p, R, N, C)</a:t>
                          </a:r>
                        </a:p>
                      </a:txBody>
                      <a:tcPr/>
                    </a:tc>
                    <a:tc>
                      <a:txBody>
                        <a:bodyPr/>
                        <a:lstStyle/>
                        <a:p>
                          <a:pPr algn="ctr"/>
                          <a:r>
                            <a:rPr lang="en-US" sz="1200" dirty="0"/>
                            <a:t>Cray</a:t>
                          </a:r>
                        </a:p>
                      </a:txBody>
                      <a:tcPr/>
                    </a:tc>
                    <a:tc>
                      <a:txBody>
                        <a:bodyPr/>
                        <a:lstStyle/>
                        <a:p>
                          <a:pPr algn="ctr"/>
                          <a:r>
                            <a:rPr lang="en-US" sz="1200" dirty="0"/>
                            <a:t>5ms</a:t>
                          </a:r>
                        </a:p>
                      </a:txBody>
                      <a:tcPr/>
                    </a:tc>
                    <a:extLst>
                      <a:ext uri="{0D108BD9-81ED-4DB2-BD59-A6C34878D82A}">
                        <a16:rowId xmlns:a16="http://schemas.microsoft.com/office/drawing/2014/main" val="803197358"/>
                      </a:ext>
                    </a:extLst>
                  </a:tr>
                  <a:tr h="0">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6="http://schemas.microsoft.com/office/drawing/2014/main" val="1119622828"/>
                      </a:ext>
                    </a:extLst>
                  </a:tr>
                  <a:tr h="298523">
                    <a:tc>
                      <a:txBody>
                        <a:bodyPr/>
                        <a:lstStyle/>
                        <a:p>
                          <a:pPr algn="ctr"/>
                          <a:r>
                            <a:rPr lang="en-US" sz="1200" dirty="0"/>
                            <a:t>GaAs</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1259642437"/>
                      </a:ext>
                    </a:extLst>
                  </a:tr>
                  <a:tr h="298523">
                    <a:tc>
                      <a:txBody>
                        <a:bodyPr/>
                        <a:lstStyle/>
                        <a:p>
                          <a:pPr algn="ctr"/>
                          <a:r>
                            <a:rPr lang="en-US" sz="1200" dirty="0" err="1"/>
                            <a:t>CdTe</a:t>
                          </a:r>
                          <a:endParaRPr lang="en-US" sz="1200" dirty="0"/>
                        </a:p>
                      </a:txBody>
                      <a:tcPr/>
                    </a:tc>
                    <a:tc>
                      <a:txBody>
                        <a:bodyPr/>
                        <a:lstStyle/>
                        <a:p>
                          <a:pPr algn="ctr"/>
                          <a:endParaRPr lang="en-US" sz="1200" dirty="0"/>
                        </a:p>
                      </a:txBody>
                      <a:tcPr/>
                    </a:tc>
                    <a:tc>
                      <a:txBody>
                        <a:bodyPr/>
                        <a:lstStyle/>
                        <a:p>
                          <a:pPr algn="ctr"/>
                          <a:endParaRPr lang="en-US" sz="1200"/>
                        </a:p>
                      </a:txBody>
                      <a:tcPr/>
                    </a:tc>
                    <a:tc>
                      <a:txBody>
                        <a:bodyPr/>
                        <a:lstStyle/>
                        <a:p>
                          <a:pPr algn="ctr"/>
                          <a:endParaRPr lang="en-US" sz="1200"/>
                        </a:p>
                      </a:txBody>
                      <a:tcPr/>
                    </a:tc>
                    <a:extLst>
                      <a:ext uri="{0D108BD9-81ED-4DB2-BD59-A6C34878D82A}">
                        <a16:rowId xmlns:a16="http://schemas.microsoft.com/office/drawing/2014/main" val="2055124343"/>
                      </a:ext>
                    </a:extLst>
                  </a:tr>
                  <a:tr h="162068">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6="http://schemas.microsoft.com/office/drawing/2014/main" val="3176147593"/>
                      </a:ext>
                    </a:extLst>
                  </a:tr>
                  <a:tr h="828271">
                    <a:tc>
                      <a:txBody>
                        <a:bodyPr/>
                        <a:lstStyle/>
                        <a:p>
                          <a:pPr algn="ctr"/>
                          <a:r>
                            <a:rPr lang="en-US" sz="1200" dirty="0" err="1"/>
                            <a:t>Maxeler</a:t>
                          </a:r>
                          <a:r>
                            <a:rPr lang="en-US" sz="1200" dirty="0"/>
                            <a:t> DFE</a:t>
                          </a:r>
                        </a:p>
                      </a:txBody>
                      <a:tcPr/>
                    </a:tc>
                    <a:tc>
                      <a:txBody>
                        <a:bodyPr/>
                        <a:lstStyle/>
                        <a:p>
                          <a:pPr algn="ctr"/>
                          <a14:m>
                            <m:oMathPara xmlns:m="http://schemas.openxmlformats.org/officeDocument/2006/math">
                              <m:o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r>
                                          <m:rPr>
                                            <m:sty m:val="p"/>
                                          </m:rPr>
                                          <a:rPr lang="en-US" sz="1200" b="0" i="0" smtClean="0">
                                            <a:latin typeface="Cambria Math" panose="02040503050406030204" pitchFamily="18" charset="0"/>
                                          </a:rPr>
                                          <m:t>min</m:t>
                                        </m:r>
                                        <m:r>
                                          <a:rPr lang="en-US" sz="1200" b="0" i="1" smtClean="0">
                                            <a:latin typeface="Cambria Math" panose="02040503050406030204" pitchFamily="18" charset="0"/>
                                          </a:rPr>
                                          <m:t>⁡(</m:t>
                                        </m:r>
                                        <m:r>
                                          <a:rPr lang="en-US" sz="1200" b="0" i="1" smtClean="0">
                                            <a:latin typeface="Cambria Math" panose="02040503050406030204" pitchFamily="18" charset="0"/>
                                          </a:rPr>
                                          <m:t>𝑝</m:t>
                                        </m:r>
                                        <m:r>
                                          <a:rPr lang="en-US" sz="1200" b="0" i="1" smtClean="0">
                                            <a:latin typeface="Cambria Math" panose="02040503050406030204" pitchFamily="18" charset="0"/>
                                          </a:rPr>
                                          <m:t>,</m:t>
                                        </m:r>
                                        <m:r>
                                          <a:rPr lang="en-US" sz="1200" b="0" i="1" smtClean="0">
                                            <a:latin typeface="Cambria Math" panose="02040503050406030204" pitchFamily="18" charset="0"/>
                                          </a:rPr>
                                          <m:t>𝑁</m:t>
                                        </m:r>
                                        <m:r>
                                          <a:rPr lang="en-US" sz="1200" b="0" i="1" smtClean="0">
                                            <a:latin typeface="Cambria Math" panose="02040503050406030204" pitchFamily="18" charset="0"/>
                                          </a:rPr>
                                          <m:t>)</m:t>
                                        </m:r>
                                      </m:den>
                                    </m:f>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𝑐</m:t>
                                            </m:r>
                                          </m:sub>
                                        </m:sSub>
                                        <m:r>
                                          <a:rPr lang="en-US" sz="1200" b="0" i="1" smtClean="0">
                                            <a:latin typeface="Cambria Math" panose="02040503050406030204" pitchFamily="18" charset="0"/>
                                          </a:rPr>
                                          <m:t>+</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𝑚</m:t>
                                            </m:r>
                                          </m:sub>
                                        </m:sSub>
                                        <m:r>
                                          <a:rPr lang="en-US" sz="1200" b="0" i="1" smtClean="0">
                                            <a:latin typeface="Cambria Math" panose="02040503050406030204" pitchFamily="18" charset="0"/>
                                          </a:rPr>
                                          <m:t>+</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𝑖</m:t>
                                            </m:r>
                                          </m:sub>
                                        </m:sSub>
                                      </m:num>
                                      <m:den>
                                        <m:r>
                                          <a:rPr lang="en-US" sz="1200" b="0" i="1" smtClean="0">
                                            <a:latin typeface="Cambria Math" panose="02040503050406030204" pitchFamily="18" charset="0"/>
                                          </a:rPr>
                                          <m:t>𝑇𝑠𝑒𝑞</m:t>
                                        </m:r>
                                      </m:den>
                                    </m:f>
                                  </m:den>
                                </m:f>
                              </m:oMath>
                            </m:oMathPara>
                          </a14:m>
                          <a:endParaRPr lang="en-US" sz="1200" dirty="0"/>
                        </a:p>
                      </a:txBody>
                      <a:tcPr/>
                    </a:tc>
                    <a:tc>
                      <a:txBody>
                        <a:bodyPr/>
                        <a:lstStyle/>
                        <a:p>
                          <a:pPr algn="ctr"/>
                          <a:r>
                            <a:rPr lang="en-US" sz="1200" dirty="0"/>
                            <a:t>Reference: </a:t>
                          </a:r>
                          <a:r>
                            <a:rPr lang="en-US" sz="1200" dirty="0">
                              <a:hlinkClick r:id="rId2"/>
                            </a:rPr>
                            <a:t>Computer performance prediction of data flow architecture</a:t>
                          </a:r>
                          <a:r>
                            <a:rPr lang="en-US" sz="1200" i="1" dirty="0"/>
                            <a:t>p</a:t>
                          </a:r>
                          <a:r>
                            <a:rPr lang="en-US" sz="1200" dirty="0"/>
                            <a:t> is average degree </a:t>
                          </a:r>
                          <a:br>
                            <a:rPr lang="en-US" sz="1200" dirty="0"/>
                          </a:br>
                          <a:r>
                            <a:rPr lang="en-US" sz="1200" dirty="0"/>
                            <a:t>of concurrency (maximum number of independent operations); </a:t>
                          </a:r>
                          <a:r>
                            <a:rPr lang="en-US" sz="1200" i="1" dirty="0"/>
                            <a:t>N</a:t>
                          </a:r>
                          <a:r>
                            <a:rPr lang="en-US" sz="1200" dirty="0"/>
                            <a:t> number of PE </a:t>
                          </a:r>
                          <a:br>
                            <a:rPr lang="en-US" sz="1200" dirty="0"/>
                          </a:br>
                          <a:r>
                            <a:rPr lang="en-US" sz="1200" dirty="0"/>
                            <a:t>(processing elements); </a:t>
                          </a: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𝑐</m:t>
                                  </m:r>
                                </m:sub>
                              </m:sSub>
                            </m:oMath>
                          </a14:m>
                          <a:r>
                            <a:rPr lang="en-US" sz="1200" dirty="0"/>
                            <a:t> (communication overhead); </a:t>
                          </a: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𝑚</m:t>
                                  </m:r>
                                </m:sub>
                              </m:sSub>
                            </m:oMath>
                          </a14:m>
                          <a:r>
                            <a:rPr lang="en-US" sz="1200" dirty="0"/>
                            <a:t>(scheduling overhead); </a:t>
                          </a: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𝑖</m:t>
                                  </m:r>
                                </m:sub>
                              </m:sSub>
                            </m:oMath>
                          </a14:m>
                          <a:r>
                            <a:rPr lang="en-US" sz="1200" dirty="0"/>
                            <a:t> idle overhead</a:t>
                          </a:r>
                        </a:p>
                      </a:txBody>
                      <a:tcPr/>
                    </a:tc>
                    <a:tc>
                      <a:txBody>
                        <a:bodyPr/>
                        <a:lstStyle/>
                        <a:p>
                          <a:pPr algn="ctr"/>
                          <a:r>
                            <a:rPr lang="en-US" sz="1200" dirty="0"/>
                            <a:t>5ms</a:t>
                          </a:r>
                        </a:p>
                      </a:txBody>
                      <a:tcPr/>
                    </a:tc>
                    <a:extLst>
                      <a:ext uri="{0D108BD9-81ED-4DB2-BD59-A6C34878D82A}">
                        <a16:rowId xmlns:a16="http://schemas.microsoft.com/office/drawing/2014/main" val="1488239034"/>
                      </a:ext>
                    </a:extLst>
                  </a:tr>
                  <a:tr h="673226">
                    <a:tc>
                      <a:txBody>
                        <a:bodyPr/>
                        <a:lstStyle/>
                        <a:p>
                          <a:pPr algn="ctr"/>
                          <a:r>
                            <a:rPr lang="en-US" sz="1200" dirty="0"/>
                            <a:t>Google TPU</a:t>
                          </a:r>
                        </a:p>
                      </a:txBody>
                      <a:tcPr/>
                    </a:tc>
                    <a:tc>
                      <a:txBody>
                        <a:bodyPr/>
                        <a:lstStyle/>
                        <a:p>
                          <a:pPr algn="ctr"/>
                          <a14:m>
                            <m:oMathPara xmlns:m="http://schemas.openxmlformats.org/officeDocument/2006/math">
                              <m:o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r>
                                      <a:rPr lang="en-US" sz="1200" b="0" i="1" smtClean="0">
                                        <a:latin typeface="Cambria Math" panose="02040503050406030204" pitchFamily="18" charset="0"/>
                                      </a:rPr>
                                      <m:t>(1−</m:t>
                                    </m:r>
                                    <m:r>
                                      <a:rPr lang="en-US" sz="1200" b="0" i="1" smtClean="0">
                                        <a:latin typeface="Cambria Math" panose="02040503050406030204" pitchFamily="18" charset="0"/>
                                      </a:rPr>
                                      <m:t>𝑝</m:t>
                                    </m:r>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𝑝</m:t>
                                        </m:r>
                                      </m:num>
                                      <m:den>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𝑆</m:t>
                                            </m:r>
                                          </m:e>
                                          <m:sub>
                                            <m:r>
                                              <a:rPr lang="en-US" sz="1200" b="0" i="1" smtClean="0">
                                                <a:latin typeface="Cambria Math" panose="02040503050406030204" pitchFamily="18" charset="0"/>
                                              </a:rPr>
                                              <m:t>𝑝</m:t>
                                            </m:r>
                                          </m:sub>
                                        </m:sSub>
                                        <m:r>
                                          <a:rPr lang="en-US" sz="1200" b="0" i="1" smtClean="0">
                                            <a:latin typeface="Cambria Math" panose="02040503050406030204" pitchFamily="18" charset="0"/>
                                          </a:rPr>
                                          <m:t>∗</m:t>
                                        </m:r>
                                        <m:r>
                                          <a:rPr lang="en-US" sz="1200" b="0" i="1" smtClean="0">
                                            <a:latin typeface="Cambria Math" panose="02040503050406030204" pitchFamily="18" charset="0"/>
                                          </a:rPr>
                                          <m:t>𝑛</m:t>
                                        </m:r>
                                      </m:den>
                                    </m:f>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𝑁</m:t>
                                        </m:r>
                                        <m:r>
                                          <a:rPr lang="en-US" sz="1200" b="0" i="1" smtClean="0">
                                            <a:latin typeface="Cambria Math" panose="02040503050406030204" pitchFamily="18" charset="0"/>
                                          </a:rPr>
                                          <m:t>∗</m:t>
                                        </m:r>
                                        <m:r>
                                          <a:rPr lang="en-US" sz="1200" b="0" i="1" smtClean="0">
                                            <a:latin typeface="Cambria Math" panose="02040503050406030204" pitchFamily="18" charset="0"/>
                                          </a:rPr>
                                          <m:t>𝑝</m:t>
                                        </m:r>
                                      </m:num>
                                      <m:den>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𝑁</m:t>
                                            </m:r>
                                          </m:e>
                                          <m:sub>
                                            <m:r>
                                              <a:rPr lang="en-US" sz="1200" b="0" i="1" smtClean="0">
                                                <a:latin typeface="Cambria Math" panose="02040503050406030204" pitchFamily="18" charset="0"/>
                                              </a:rPr>
                                              <m:t>𝑟𝑒𝑓</m:t>
                                            </m:r>
                                          </m:sub>
                                        </m:sSub>
                                      </m:den>
                                    </m:f>
                                    <m:r>
                                      <a:rPr lang="en-US" sz="1200" b="0" i="1" smtClean="0">
                                        <a:latin typeface="Cambria Math" panose="02040503050406030204" pitchFamily="18" charset="0"/>
                                      </a:rPr>
                                      <m:t>+</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𝐿</m:t>
                                        </m:r>
                                      </m:e>
                                      <m:sub>
                                        <m:r>
                                          <a:rPr lang="en-US" sz="1200" b="0" i="1" smtClean="0">
                                            <a:latin typeface="Cambria Math" panose="02040503050406030204" pitchFamily="18" charset="0"/>
                                          </a:rPr>
                                          <m:t>𝑜</m:t>
                                        </m:r>
                                      </m:sub>
                                    </m:sSub>
                                  </m:den>
                                </m:f>
                              </m:oMath>
                            </m:oMathPara>
                          </a14:m>
                          <a:endParaRPr lang="en-US" sz="1200" dirty="0"/>
                        </a:p>
                      </a:txBody>
                      <a:tcPr/>
                    </a:tc>
                    <a:tc>
                      <a:txBody>
                        <a:bodyPr/>
                        <a:lstStyle/>
                        <a:p>
                          <a:pPr algn="ctr"/>
                          <a:r>
                            <a:rPr lang="en-US" sz="1200" i="1" dirty="0"/>
                            <a:t>p</a:t>
                          </a:r>
                          <a:r>
                            <a:rPr lang="en-US" sz="1200" dirty="0"/>
                            <a:t> – fraction of work that can be parallelized; </a:t>
                          </a: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𝑆</m:t>
                                  </m:r>
                                </m:e>
                                <m:sub>
                                  <m:r>
                                    <a:rPr lang="en-US" sz="1200" b="0" i="1" smtClean="0">
                                      <a:latin typeface="Cambria Math" panose="02040503050406030204" pitchFamily="18" charset="0"/>
                                    </a:rPr>
                                    <m:t>𝑝</m:t>
                                  </m:r>
                                </m:sub>
                              </m:sSub>
                            </m:oMath>
                          </a14:m>
                          <a:r>
                            <a:rPr lang="en-US" sz="1200" dirty="0"/>
                            <a:t>number of parallel stochastic units</a:t>
                          </a:r>
                          <a:r>
                            <a:rPr lang="en-US" sz="1200" baseline="0" dirty="0"/>
                            <a:t> deployed; </a:t>
                          </a:r>
                          <a:br>
                            <a:rPr lang="en-US" sz="1200" baseline="0" dirty="0"/>
                          </a:br>
                          <a:r>
                            <a:rPr lang="en-US" sz="1200" i="1" baseline="0" dirty="0"/>
                            <a:t>n</a:t>
                          </a:r>
                          <a:r>
                            <a:rPr lang="en-US" sz="1200" i="0" baseline="0" dirty="0"/>
                            <a:t> efficiency adjustable factor; </a:t>
                          </a:r>
                          <a:r>
                            <a:rPr lang="en-US" sz="1200" i="1" baseline="0" dirty="0"/>
                            <a:t>N</a:t>
                          </a:r>
                          <a:r>
                            <a:rPr lang="en-US" sz="1200" i="0" baseline="0" dirty="0"/>
                            <a:t> required bit stream; </a:t>
                          </a:r>
                          <a14:m>
                            <m:oMath xmlns:m="http://schemas.openxmlformats.org/officeDocument/2006/math">
                              <m:sSub>
                                <m:sSubPr>
                                  <m:ctrlPr>
                                    <a:rPr lang="en-US" sz="1200" b="0" i="1" baseline="0" smtClean="0">
                                      <a:latin typeface="Cambria Math" panose="02040503050406030204" pitchFamily="18" charset="0"/>
                                    </a:rPr>
                                  </m:ctrlPr>
                                </m:sSubPr>
                                <m:e>
                                  <m:r>
                                    <a:rPr lang="en-US" sz="1200" b="0" i="1" baseline="0" smtClean="0">
                                      <a:latin typeface="Cambria Math" panose="02040503050406030204" pitchFamily="18" charset="0"/>
                                    </a:rPr>
                                    <m:t>𝑁</m:t>
                                  </m:r>
                                </m:e>
                                <m:sub>
                                  <m:r>
                                    <a:rPr lang="en-US" sz="1200" b="0" i="1" baseline="0" smtClean="0">
                                      <a:latin typeface="Cambria Math" panose="02040503050406030204" pitchFamily="18" charset="0"/>
                                    </a:rPr>
                                    <m:t>𝑟𝑒𝑓</m:t>
                                  </m:r>
                                </m:sub>
                              </m:sSub>
                            </m:oMath>
                          </a14:m>
                          <a:r>
                            <a:rPr lang="en-US" sz="1200" baseline="0" dirty="0"/>
                            <a:t>reference bit stream length</a:t>
                          </a:r>
                          <a:br>
                            <a:rPr lang="en-US" sz="1200" baseline="0" dirty="0"/>
                          </a:br>
                          <a:r>
                            <a:rPr lang="en-US" sz="1200" baseline="0" dirty="0"/>
                            <a:t>(baseline 256); </a:t>
                          </a:r>
                          <a14:m>
                            <m:oMath xmlns:m="http://schemas.openxmlformats.org/officeDocument/2006/math">
                              <m:sSub>
                                <m:sSubPr>
                                  <m:ctrlPr>
                                    <a:rPr lang="en-US" sz="1200" b="0" i="1" baseline="0" smtClean="0">
                                      <a:latin typeface="Cambria Math" panose="02040503050406030204" pitchFamily="18" charset="0"/>
                                    </a:rPr>
                                  </m:ctrlPr>
                                </m:sSubPr>
                                <m:e>
                                  <m:r>
                                    <a:rPr lang="en-US" sz="1200" b="0" i="1" baseline="0" smtClean="0">
                                      <a:latin typeface="Cambria Math" panose="02040503050406030204" pitchFamily="18" charset="0"/>
                                    </a:rPr>
                                    <m:t>𝐿</m:t>
                                  </m:r>
                                </m:e>
                                <m:sub>
                                  <m:r>
                                    <a:rPr lang="en-US" sz="1200" b="0" i="1" baseline="0" smtClean="0">
                                      <a:latin typeface="Cambria Math" panose="02040503050406030204" pitchFamily="18" charset="0"/>
                                    </a:rPr>
                                    <m:t>𝑎</m:t>
                                  </m:r>
                                </m:sub>
                              </m:sSub>
                            </m:oMath>
                          </a14:m>
                          <a:r>
                            <a:rPr lang="en-US" sz="1200" dirty="0"/>
                            <a:t>latency overhead</a:t>
                          </a:r>
                        </a:p>
                      </a:txBody>
                      <a:tcPr/>
                    </a:tc>
                    <a:tc>
                      <a:txBody>
                        <a:bodyPr/>
                        <a:lstStyle/>
                        <a:p>
                          <a:pPr algn="ctr"/>
                          <a:r>
                            <a:rPr lang="en-US" sz="1200" dirty="0"/>
                            <a:t>55ms </a:t>
                          </a:r>
                          <a:br>
                            <a:rPr lang="en-US" sz="1200" dirty="0"/>
                          </a:br>
                          <a:r>
                            <a:rPr lang="en-US" sz="1200" dirty="0"/>
                            <a:t>(for N 50x50)</a:t>
                          </a:r>
                        </a:p>
                      </a:txBody>
                      <a:tcPr/>
                    </a:tc>
                    <a:extLst>
                      <a:ext uri="{0D108BD9-81ED-4DB2-BD59-A6C34878D82A}">
                        <a16:rowId xmlns:a16="http://schemas.microsoft.com/office/drawing/2014/main" val="184823"/>
                      </a:ext>
                    </a:extLst>
                  </a:tr>
                  <a:tr h="298523">
                    <a:tc>
                      <a:txBody>
                        <a:bodyPr/>
                        <a:lstStyle/>
                        <a:p>
                          <a:pPr algn="ctr"/>
                          <a:r>
                            <a:rPr lang="en-US" sz="1200" dirty="0"/>
                            <a:t>WSN</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1948298203"/>
                      </a:ext>
                    </a:extLst>
                  </a:tr>
                  <a:tr h="298523">
                    <a:tc>
                      <a:txBody>
                        <a:bodyPr/>
                        <a:lstStyle/>
                        <a:p>
                          <a:pPr algn="ctr"/>
                          <a:r>
                            <a:rPr lang="en-US" sz="1200" dirty="0"/>
                            <a:t>IoT</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1717702687"/>
                      </a:ext>
                    </a:extLst>
                  </a:tr>
                  <a:tr h="137958">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6="http://schemas.microsoft.com/office/drawing/2014/main" val="3705532228"/>
                      </a:ext>
                    </a:extLst>
                  </a:tr>
                  <a:tr h="298523">
                    <a:tc>
                      <a:txBody>
                        <a:bodyPr/>
                        <a:lstStyle/>
                        <a:p>
                          <a:pPr algn="ctr"/>
                          <a:r>
                            <a:rPr lang="en-US" sz="1200" dirty="0"/>
                            <a:t>Quantum</a:t>
                          </a:r>
                          <a:br>
                            <a:rPr lang="en-US" sz="1200" dirty="0"/>
                          </a:br>
                          <a:r>
                            <a:rPr lang="en-US" sz="1200" dirty="0"/>
                            <a:t>/Optical</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3708300776"/>
                      </a:ext>
                    </a:extLst>
                  </a:tr>
                  <a:tr h="460150">
                    <a:tc>
                      <a:txBody>
                        <a:bodyPr/>
                        <a:lstStyle/>
                        <a:p>
                          <a:pPr algn="ctr"/>
                          <a:r>
                            <a:rPr lang="en-US" sz="1200" dirty="0"/>
                            <a:t>Chemical</a:t>
                          </a:r>
                          <a:br>
                            <a:rPr lang="en-US" sz="1200" dirty="0"/>
                          </a:br>
                          <a:r>
                            <a:rPr lang="en-US" sz="1200" dirty="0"/>
                            <a:t>/Biological</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3789472224"/>
                      </a:ext>
                    </a:extLst>
                  </a:tr>
                </a:tbl>
              </a:graphicData>
            </a:graphic>
          </p:graphicFrame>
        </mc:Choice>
        <mc:Fallback xmlns="">
          <p:graphicFrame>
            <p:nvGraphicFramePr>
              <p:cNvPr id="4" name="Table 3">
                <a:extLst>
                  <a:ext uri="{FF2B5EF4-FFF2-40B4-BE49-F238E27FC236}">
                    <a16:creationId xmlns:a16="http://schemas.microsoft.com/office/drawing/2014/main" xmlns="" xmlns:a14="http://schemas.microsoft.com/office/drawing/2010/main" id="{51B6ACF9-A60E-3C32-052D-78969A663E84}"/>
                  </a:ext>
                </a:extLst>
              </p:cNvPr>
              <p:cNvGraphicFramePr>
                <a:graphicFrameLocks noGrp="1"/>
              </p:cNvGraphicFramePr>
              <p:nvPr>
                <p:extLst>
                  <p:ext uri="{D42A27DB-BD31-4B8C-83A1-F6EECF244321}">
                    <p14:modId xmlns:p14="http://schemas.microsoft.com/office/powerpoint/2010/main" xmlns="" xmlns:a14="http://schemas.microsoft.com/office/drawing/2010/main" val="3728751398"/>
                  </p:ext>
                </p:extLst>
              </p:nvPr>
            </p:nvGraphicFramePr>
            <p:xfrm>
              <a:off x="-945" y="411480"/>
              <a:ext cx="12192001" cy="6513923"/>
            </p:xfrm>
            <a:graphic>
              <a:graphicData uri="http://schemas.openxmlformats.org/drawingml/2006/table">
                <a:tbl>
                  <a:tblPr firstRow="1" bandRow="1">
                    <a:tableStyleId>{5C22544A-7EE6-4342-B048-85BDC9FD1C3A}</a:tableStyleId>
                  </a:tblPr>
                  <a:tblGrid>
                    <a:gridCol w="1039906">
                      <a:extLst>
                        <a:ext uri="{9D8B030D-6E8A-4147-A177-3AD203B41FA5}">
                          <a16:colId xmlns:a16="http://schemas.microsoft.com/office/drawing/2014/main" xmlns="" xmlns:a14="http://schemas.microsoft.com/office/drawing/2010/main" val="2673490116"/>
                        </a:ext>
                      </a:extLst>
                    </a:gridCol>
                    <a:gridCol w="3836894">
                      <a:extLst>
                        <a:ext uri="{9D8B030D-6E8A-4147-A177-3AD203B41FA5}">
                          <a16:colId xmlns:a16="http://schemas.microsoft.com/office/drawing/2014/main" xmlns="" xmlns:a14="http://schemas.microsoft.com/office/drawing/2010/main" val="3001982201"/>
                        </a:ext>
                      </a:extLst>
                    </a:gridCol>
                    <a:gridCol w="6224016">
                      <a:extLst>
                        <a:ext uri="{9D8B030D-6E8A-4147-A177-3AD203B41FA5}">
                          <a16:colId xmlns:a16="http://schemas.microsoft.com/office/drawing/2014/main" xmlns="" xmlns:a14="http://schemas.microsoft.com/office/drawing/2010/main" val="282266166"/>
                        </a:ext>
                      </a:extLst>
                    </a:gridCol>
                    <a:gridCol w="1091185">
                      <a:extLst>
                        <a:ext uri="{9D8B030D-6E8A-4147-A177-3AD203B41FA5}">
                          <a16:colId xmlns:a16="http://schemas.microsoft.com/office/drawing/2014/main" xmlns="" xmlns:a14="http://schemas.microsoft.com/office/drawing/2010/main" val="612802163"/>
                        </a:ext>
                      </a:extLst>
                    </a:gridCol>
                  </a:tblGrid>
                  <a:tr h="298523">
                    <a:tc>
                      <a:txBody>
                        <a:bodyPr/>
                        <a:lstStyle/>
                        <a:p>
                          <a:pPr algn="ctr"/>
                          <a:r>
                            <a:rPr lang="en-US" sz="1200" dirty="0"/>
                            <a:t>Type</a:t>
                          </a:r>
                        </a:p>
                      </a:txBody>
                      <a:tcPr/>
                    </a:tc>
                    <a:tc>
                      <a:txBody>
                        <a:bodyPr/>
                        <a:lstStyle/>
                        <a:p>
                          <a:pPr algn="ctr"/>
                          <a:r>
                            <a:rPr lang="en-US" sz="1200" dirty="0"/>
                            <a:t>Performance</a:t>
                          </a:r>
                        </a:p>
                      </a:txBody>
                      <a:tcPr/>
                    </a:tc>
                    <a:tc>
                      <a:txBody>
                        <a:bodyPr/>
                        <a:lstStyle/>
                        <a:p>
                          <a:pPr algn="ctr"/>
                          <a:r>
                            <a:rPr lang="en-US" sz="1200" dirty="0"/>
                            <a:t>Comment</a:t>
                          </a:r>
                        </a:p>
                      </a:txBody>
                      <a:tcPr/>
                    </a:tc>
                    <a:tc>
                      <a:txBody>
                        <a:bodyPr/>
                        <a:lstStyle/>
                        <a:p>
                          <a:pPr algn="ctr"/>
                          <a:r>
                            <a:rPr lang="en-US" sz="1200" dirty="0"/>
                            <a:t>Measurement</a:t>
                          </a:r>
                        </a:p>
                      </a:txBody>
                      <a:tcPr/>
                    </a:tc>
                    <a:extLst>
                      <a:ext uri="{0D108BD9-81ED-4DB2-BD59-A6C34878D82A}">
                        <a16:rowId xmlns:a16="http://schemas.microsoft.com/office/drawing/2014/main" xmlns="" xmlns:a14="http://schemas.microsoft.com/office/drawing/2010/main" val="3259676372"/>
                      </a:ext>
                    </a:extLst>
                  </a:tr>
                  <a:tr h="556910">
                    <a:tc>
                      <a:txBody>
                        <a:bodyPr/>
                        <a:lstStyle/>
                        <a:p>
                          <a:pPr algn="ctr"/>
                          <a:r>
                            <a:rPr lang="en-US" sz="1200" dirty="0"/>
                            <a:t>MULTICORE</a:t>
                          </a:r>
                        </a:p>
                      </a:txBody>
                      <a:tcPr/>
                    </a:tc>
                    <a:tc>
                      <a:txBody>
                        <a:bodyPr/>
                        <a:lstStyle/>
                        <a:p>
                          <a:endParaRPr lang="sr-Latn-RS"/>
                        </a:p>
                      </a:txBody>
                      <a:tcPr>
                        <a:blipFill>
                          <a:blip r:embed="rId3"/>
                          <a:stretch>
                            <a:fillRect l="-27345" t="-54348" r="-191733" b="-1017391"/>
                          </a:stretch>
                        </a:blipFill>
                      </a:tcPr>
                    </a:tc>
                    <a:tc>
                      <a:txBody>
                        <a:bodyPr/>
                        <a:lstStyle/>
                        <a:p>
                          <a:pPr algn="ctr"/>
                          <a:r>
                            <a:rPr lang="en-US" sz="1200" dirty="0"/>
                            <a:t>Amdahl’s law where </a:t>
                          </a:r>
                          <a:r>
                            <a:rPr lang="en-US" sz="1200" i="1" dirty="0"/>
                            <a:t>p</a:t>
                          </a:r>
                          <a:r>
                            <a:rPr lang="en-US" sz="1200" dirty="0"/>
                            <a:t> is fraction of runtime that is pure compute work for acceleration (0-1),</a:t>
                          </a:r>
                          <a:br>
                            <a:rPr lang="en-US" sz="1200" dirty="0"/>
                          </a:br>
                          <a:r>
                            <a:rPr lang="en-US" sz="1200" dirty="0"/>
                            <a:t> and </a:t>
                          </a:r>
                          <a:r>
                            <a:rPr lang="en-US" sz="1200" i="1" dirty="0"/>
                            <a:t>s</a:t>
                          </a:r>
                          <a:r>
                            <a:rPr lang="en-US" sz="1200" dirty="0"/>
                            <a:t> is speedup of that compute, in out case number of cores (N)</a:t>
                          </a:r>
                        </a:p>
                      </a:txBody>
                      <a:tcPr/>
                    </a:tc>
                    <a:tc>
                      <a:txBody>
                        <a:bodyPr/>
                        <a:lstStyle/>
                        <a:p>
                          <a:pPr algn="ctr"/>
                          <a:r>
                            <a:rPr lang="en-US" sz="1200" dirty="0"/>
                            <a:t>150ms </a:t>
                          </a:r>
                          <a:br>
                            <a:rPr lang="en-US" sz="1200" dirty="0"/>
                          </a:br>
                          <a:r>
                            <a:rPr lang="en-US" sz="1200" dirty="0"/>
                            <a:t>(for N 50x50)</a:t>
                          </a:r>
                        </a:p>
                      </a:txBody>
                      <a:tcPr/>
                    </a:tc>
                    <a:extLst>
                      <a:ext uri="{0D108BD9-81ED-4DB2-BD59-A6C34878D82A}">
                        <a16:rowId xmlns:a16="http://schemas.microsoft.com/office/drawing/2014/main" xmlns="" xmlns:a14="http://schemas.microsoft.com/office/drawing/2010/main" val="4108426840"/>
                      </a:ext>
                    </a:extLst>
                  </a:tr>
                  <a:tr h="457200">
                    <a:tc>
                      <a:txBody>
                        <a:bodyPr/>
                        <a:lstStyle/>
                        <a:p>
                          <a:pPr algn="ctr"/>
                          <a:r>
                            <a:rPr lang="en-US" sz="1200" dirty="0"/>
                            <a:t>MANYCORE</a:t>
                          </a:r>
                        </a:p>
                      </a:txBody>
                      <a:tcPr/>
                    </a:tc>
                    <a:tc>
                      <a:txBody>
                        <a:bodyPr/>
                        <a:lstStyle/>
                        <a:p>
                          <a:endParaRPr lang="sr-Latn-RS"/>
                        </a:p>
                      </a:txBody>
                      <a:tcPr>
                        <a:blipFill>
                          <a:blip r:embed="rId3"/>
                          <a:stretch>
                            <a:fillRect l="-27345" t="-189333" r="-191733" b="-1148000"/>
                          </a:stretch>
                        </a:blipFill>
                      </a:tcPr>
                    </a:tc>
                    <a:tc>
                      <a:txBody>
                        <a:bodyPr/>
                        <a:lstStyle/>
                        <a:p>
                          <a:pPr algn="ctr"/>
                          <a:r>
                            <a:rPr lang="en-US" sz="1200" dirty="0"/>
                            <a:t>Gustafson’s law, similar to Amdahl’s law, but better for big number of cores.</a:t>
                          </a:r>
                        </a:p>
                      </a:txBody>
                      <a:tcPr/>
                    </a:tc>
                    <a:tc>
                      <a:txBody>
                        <a:bodyPr/>
                        <a:lstStyle/>
                        <a:p>
                          <a:pPr algn="ctr"/>
                          <a:r>
                            <a:rPr lang="en-US" sz="1200" dirty="0"/>
                            <a:t>4ms </a:t>
                          </a:r>
                          <a:br>
                            <a:rPr lang="en-US" sz="1200" dirty="0"/>
                          </a:br>
                          <a:r>
                            <a:rPr lang="en-US" sz="1200" dirty="0"/>
                            <a:t>(for N 50x50)</a:t>
                          </a:r>
                        </a:p>
                      </a:txBody>
                      <a:tcPr/>
                    </a:tc>
                    <a:extLst>
                      <a:ext uri="{0D108BD9-81ED-4DB2-BD59-A6C34878D82A}">
                        <a16:rowId xmlns:a16="http://schemas.microsoft.com/office/drawing/2014/main" xmlns="" xmlns:a14="http://schemas.microsoft.com/office/drawing/2010/main" val="2835344433"/>
                      </a:ext>
                    </a:extLst>
                  </a:tr>
                  <a:tr h="822960">
                    <a:tc>
                      <a:txBody>
                        <a:bodyPr/>
                        <a:lstStyle/>
                        <a:p>
                          <a:pPr algn="ctr"/>
                          <a:r>
                            <a:rPr lang="en-US" sz="1200" dirty="0"/>
                            <a:t>DSM</a:t>
                          </a:r>
                        </a:p>
                      </a:txBody>
                      <a:tcPr/>
                    </a:tc>
                    <a:tc>
                      <a:txBody>
                        <a:bodyPr/>
                        <a:lstStyle/>
                        <a:p>
                          <a:endParaRPr lang="sr-Latn-RS"/>
                        </a:p>
                      </a:txBody>
                      <a:tcPr>
                        <a:blipFill>
                          <a:blip r:embed="rId3"/>
                          <a:stretch>
                            <a:fillRect l="-27345" t="-160741" r="-191733" b="-537778"/>
                          </a:stretch>
                        </a:blipFill>
                      </a:tcPr>
                    </a:tc>
                    <a:tc>
                      <a:txBody>
                        <a:bodyPr/>
                        <a:lstStyle/>
                        <a:p>
                          <a:pPr algn="ctr"/>
                          <a:r>
                            <a:rPr lang="en-US" sz="1200" dirty="0"/>
                            <a:t>Same Amdahl’s law with communication overheads </a:t>
                          </a:r>
                          <a:r>
                            <a:rPr lang="en-US" sz="1200" i="1" dirty="0"/>
                            <a:t>C(N) </a:t>
                          </a:r>
                          <a:br>
                            <a:rPr lang="en-US" sz="1200" i="1" dirty="0"/>
                          </a:br>
                          <a:r>
                            <a:rPr lang="en-US" sz="1200" i="1" dirty="0"/>
                            <a:t>(cache coherence, latency, bandwidth).</a:t>
                          </a:r>
                          <a:r>
                            <a:rPr lang="en-US" sz="1200" i="0" dirty="0"/>
                            <a:t/>
                          </a:r>
                          <a:br>
                            <a:rPr lang="en-US" sz="1200" i="0" dirty="0"/>
                          </a:br>
                          <a:r>
                            <a:rPr lang="en-US" sz="1200" i="0" dirty="0"/>
                            <a:t>For NUMA memory architecture we have worse case </a:t>
                          </a:r>
                          <a:br>
                            <a:rPr lang="en-US" sz="1200" i="0" dirty="0"/>
                          </a:br>
                          <a:r>
                            <a:rPr lang="en-US" sz="1200" i="0" dirty="0"/>
                            <a:t>because of remote memory access and NUMA ratio </a:t>
                          </a:r>
                          <a:r>
                            <a:rPr lang="en-US" sz="1200" i="1" dirty="0"/>
                            <a:t>R(N)</a:t>
                          </a:r>
                        </a:p>
                      </a:txBody>
                      <a:tcPr/>
                    </a:tc>
                    <a:tc>
                      <a:txBody>
                        <a:bodyPr/>
                        <a:lstStyle/>
                        <a:p>
                          <a:pPr algn="ctr"/>
                          <a:r>
                            <a:rPr lang="en-US" sz="1200" i="0" dirty="0"/>
                            <a:t>1ms </a:t>
                          </a:r>
                          <a:br>
                            <a:rPr lang="en-US" sz="1200" i="0" dirty="0"/>
                          </a:br>
                          <a:r>
                            <a:rPr lang="en-US" sz="1200" i="0" dirty="0"/>
                            <a:t>(</a:t>
                          </a:r>
                          <a:r>
                            <a:rPr lang="en-US" sz="1200" dirty="0"/>
                            <a:t>for </a:t>
                          </a:r>
                          <a:r>
                            <a:rPr lang="en-US" sz="1200" i="0" dirty="0"/>
                            <a:t>N 50x50; GPU better for N &gt; 1700)</a:t>
                          </a:r>
                        </a:p>
                      </a:txBody>
                      <a:tcPr/>
                    </a:tc>
                    <a:extLst>
                      <a:ext uri="{0D108BD9-81ED-4DB2-BD59-A6C34878D82A}">
                        <a16:rowId xmlns:a16="http://schemas.microsoft.com/office/drawing/2014/main" xmlns="" xmlns:a14="http://schemas.microsoft.com/office/drawing/2010/main" val="647179453"/>
                      </a:ext>
                    </a:extLst>
                  </a:tr>
                  <a:tr h="298523">
                    <a:tc>
                      <a:txBody>
                        <a:bodyPr/>
                        <a:lstStyle/>
                        <a:p>
                          <a:pPr algn="ctr"/>
                          <a:r>
                            <a:rPr lang="en-US" sz="1200" dirty="0"/>
                            <a:t>MPC</a:t>
                          </a:r>
                        </a:p>
                      </a:txBody>
                      <a:tcPr/>
                    </a:tc>
                    <a:tc>
                      <a:txBody>
                        <a:bodyPr/>
                        <a:lstStyle/>
                        <a:p>
                          <a:pPr algn="ctr"/>
                          <a:r>
                            <a:rPr lang="en-US" sz="1200" i="1" dirty="0"/>
                            <a:t>f(p, R, N, C)</a:t>
                          </a:r>
                        </a:p>
                      </a:txBody>
                      <a:tcPr/>
                    </a:tc>
                    <a:tc>
                      <a:txBody>
                        <a:bodyPr/>
                        <a:lstStyle/>
                        <a:p>
                          <a:pPr algn="ctr"/>
                          <a:r>
                            <a:rPr lang="en-US" sz="1200" dirty="0"/>
                            <a:t>Cray</a:t>
                          </a:r>
                        </a:p>
                      </a:txBody>
                      <a:tcPr/>
                    </a:tc>
                    <a:tc>
                      <a:txBody>
                        <a:bodyPr/>
                        <a:lstStyle/>
                        <a:p>
                          <a:pPr algn="ctr"/>
                          <a:r>
                            <a:rPr lang="en-US" sz="1200" dirty="0"/>
                            <a:t>5ms</a:t>
                          </a:r>
                        </a:p>
                      </a:txBody>
                      <a:tcPr/>
                    </a:tc>
                    <a:extLst>
                      <a:ext uri="{0D108BD9-81ED-4DB2-BD59-A6C34878D82A}">
                        <a16:rowId xmlns:a16="http://schemas.microsoft.com/office/drawing/2014/main" xmlns="" xmlns:a14="http://schemas.microsoft.com/office/drawing/2010/main" val="803197358"/>
                      </a:ext>
                    </a:extLst>
                  </a:tr>
                  <a:tr h="152400">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6="http://schemas.microsoft.com/office/drawing/2014/main" xmlns="" xmlns:a14="http://schemas.microsoft.com/office/drawing/2010/main" val="1119622828"/>
                      </a:ext>
                    </a:extLst>
                  </a:tr>
                  <a:tr h="298523">
                    <a:tc>
                      <a:txBody>
                        <a:bodyPr/>
                        <a:lstStyle/>
                        <a:p>
                          <a:pPr algn="ctr"/>
                          <a:r>
                            <a:rPr lang="en-US" sz="1200" dirty="0"/>
                            <a:t>GaAs</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xmlns="" xmlns:a14="http://schemas.microsoft.com/office/drawing/2010/main" val="1259642437"/>
                      </a:ext>
                    </a:extLst>
                  </a:tr>
                  <a:tr h="298523">
                    <a:tc>
                      <a:txBody>
                        <a:bodyPr/>
                        <a:lstStyle/>
                        <a:p>
                          <a:pPr algn="ctr"/>
                          <a:r>
                            <a:rPr lang="en-US" sz="1200" dirty="0" err="1"/>
                            <a:t>CdTe</a:t>
                          </a:r>
                          <a:endParaRPr lang="en-US" sz="1200" dirty="0"/>
                        </a:p>
                      </a:txBody>
                      <a:tcPr/>
                    </a:tc>
                    <a:tc>
                      <a:txBody>
                        <a:bodyPr/>
                        <a:lstStyle/>
                        <a:p>
                          <a:pPr algn="ctr"/>
                          <a:endParaRPr lang="en-US" sz="1200" dirty="0"/>
                        </a:p>
                      </a:txBody>
                      <a:tcPr/>
                    </a:tc>
                    <a:tc>
                      <a:txBody>
                        <a:bodyPr/>
                        <a:lstStyle/>
                        <a:p>
                          <a:pPr algn="ctr"/>
                          <a:endParaRPr lang="en-US" sz="1200"/>
                        </a:p>
                      </a:txBody>
                      <a:tcPr/>
                    </a:tc>
                    <a:tc>
                      <a:txBody>
                        <a:bodyPr/>
                        <a:lstStyle/>
                        <a:p>
                          <a:pPr algn="ctr"/>
                          <a:endParaRPr lang="en-US" sz="1200"/>
                        </a:p>
                      </a:txBody>
                      <a:tcPr/>
                    </a:tc>
                    <a:extLst>
                      <a:ext uri="{0D108BD9-81ED-4DB2-BD59-A6C34878D82A}">
                        <a16:rowId xmlns:a16="http://schemas.microsoft.com/office/drawing/2014/main" xmlns="" xmlns:a14="http://schemas.microsoft.com/office/drawing/2010/main" val="2055124343"/>
                      </a:ext>
                    </a:extLst>
                  </a:tr>
                  <a:tr h="162068">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6="http://schemas.microsoft.com/office/drawing/2014/main" xmlns="" xmlns:a14="http://schemas.microsoft.com/office/drawing/2010/main" val="3176147593"/>
                      </a:ext>
                    </a:extLst>
                  </a:tr>
                  <a:tr h="828271">
                    <a:tc>
                      <a:txBody>
                        <a:bodyPr/>
                        <a:lstStyle/>
                        <a:p>
                          <a:pPr algn="ctr"/>
                          <a:r>
                            <a:rPr lang="en-US" sz="1200" dirty="0" err="1"/>
                            <a:t>Maxeler</a:t>
                          </a:r>
                          <a:r>
                            <a:rPr lang="en-US" sz="1200" dirty="0"/>
                            <a:t> DFE</a:t>
                          </a:r>
                        </a:p>
                      </a:txBody>
                      <a:tcPr/>
                    </a:tc>
                    <a:tc>
                      <a:txBody>
                        <a:bodyPr/>
                        <a:lstStyle/>
                        <a:p>
                          <a:endParaRPr lang="sr-Latn-RS"/>
                        </a:p>
                      </a:txBody>
                      <a:tcPr>
                        <a:blipFill>
                          <a:blip r:embed="rId3"/>
                          <a:stretch>
                            <a:fillRect l="-27345" t="-405147" r="-191733" b="-287500"/>
                          </a:stretch>
                        </a:blipFill>
                      </a:tcPr>
                    </a:tc>
                    <a:tc>
                      <a:txBody>
                        <a:bodyPr/>
                        <a:lstStyle/>
                        <a:p>
                          <a:endParaRPr lang="sr-Latn-RS"/>
                        </a:p>
                      </a:txBody>
                      <a:tcPr>
                        <a:blipFill>
                          <a:blip r:embed="rId3"/>
                          <a:stretch>
                            <a:fillRect l="-78376" t="-405147" r="-18004" b="-287500"/>
                          </a:stretch>
                        </a:blipFill>
                      </a:tcPr>
                    </a:tc>
                    <a:tc>
                      <a:txBody>
                        <a:bodyPr/>
                        <a:lstStyle/>
                        <a:p>
                          <a:pPr algn="ctr"/>
                          <a:r>
                            <a:rPr lang="en-US" sz="1200" dirty="0"/>
                            <a:t>5ms</a:t>
                          </a:r>
                        </a:p>
                      </a:txBody>
                      <a:tcPr/>
                    </a:tc>
                    <a:extLst>
                      <a:ext uri="{0D108BD9-81ED-4DB2-BD59-A6C34878D82A}">
                        <a16:rowId xmlns:a16="http://schemas.microsoft.com/office/drawing/2014/main" xmlns="" xmlns:a14="http://schemas.microsoft.com/office/drawing/2010/main" val="1488239034"/>
                      </a:ext>
                    </a:extLst>
                  </a:tr>
                  <a:tr h="673226">
                    <a:tc>
                      <a:txBody>
                        <a:bodyPr/>
                        <a:lstStyle/>
                        <a:p>
                          <a:pPr algn="ctr"/>
                          <a:r>
                            <a:rPr lang="en-US" sz="1200" dirty="0"/>
                            <a:t>Google TPU</a:t>
                          </a:r>
                        </a:p>
                      </a:txBody>
                      <a:tcPr/>
                    </a:tc>
                    <a:tc>
                      <a:txBody>
                        <a:bodyPr/>
                        <a:lstStyle/>
                        <a:p>
                          <a:endParaRPr lang="sr-Latn-RS"/>
                        </a:p>
                      </a:txBody>
                      <a:tcPr>
                        <a:blipFill>
                          <a:blip r:embed="rId3"/>
                          <a:stretch>
                            <a:fillRect l="-27345" t="-624545" r="-191733" b="-255455"/>
                          </a:stretch>
                        </a:blipFill>
                      </a:tcPr>
                    </a:tc>
                    <a:tc>
                      <a:txBody>
                        <a:bodyPr/>
                        <a:lstStyle/>
                        <a:p>
                          <a:endParaRPr lang="sr-Latn-RS"/>
                        </a:p>
                      </a:txBody>
                      <a:tcPr>
                        <a:blipFill>
                          <a:blip r:embed="rId3"/>
                          <a:stretch>
                            <a:fillRect l="-78376" t="-624545" r="-18004" b="-255455"/>
                          </a:stretch>
                        </a:blipFill>
                      </a:tcPr>
                    </a:tc>
                    <a:tc>
                      <a:txBody>
                        <a:bodyPr/>
                        <a:lstStyle/>
                        <a:p>
                          <a:pPr algn="ctr"/>
                          <a:r>
                            <a:rPr lang="en-US" sz="1200" dirty="0"/>
                            <a:t>55ms </a:t>
                          </a:r>
                          <a:br>
                            <a:rPr lang="en-US" sz="1200" dirty="0"/>
                          </a:br>
                          <a:r>
                            <a:rPr lang="en-US" sz="1200" dirty="0"/>
                            <a:t>(for N 50x50)</a:t>
                          </a:r>
                        </a:p>
                      </a:txBody>
                      <a:tcPr/>
                    </a:tc>
                    <a:extLst>
                      <a:ext uri="{0D108BD9-81ED-4DB2-BD59-A6C34878D82A}">
                        <a16:rowId xmlns:a16="http://schemas.microsoft.com/office/drawing/2014/main" xmlns="" xmlns:a14="http://schemas.microsoft.com/office/drawing/2010/main" val="184823"/>
                      </a:ext>
                    </a:extLst>
                  </a:tr>
                  <a:tr h="298523">
                    <a:tc>
                      <a:txBody>
                        <a:bodyPr/>
                        <a:lstStyle/>
                        <a:p>
                          <a:pPr algn="ctr"/>
                          <a:r>
                            <a:rPr lang="en-US" sz="1200" dirty="0"/>
                            <a:t>WSN</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xmlns="" xmlns:a14="http://schemas.microsoft.com/office/drawing/2010/main" val="1948298203"/>
                      </a:ext>
                    </a:extLst>
                  </a:tr>
                  <a:tr h="298523">
                    <a:tc>
                      <a:txBody>
                        <a:bodyPr/>
                        <a:lstStyle/>
                        <a:p>
                          <a:pPr algn="ctr"/>
                          <a:r>
                            <a:rPr lang="en-US" sz="1200" dirty="0"/>
                            <a:t>IoT</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xmlns="" xmlns:a14="http://schemas.microsoft.com/office/drawing/2010/main" val="1717702687"/>
                      </a:ext>
                    </a:extLst>
                  </a:tr>
                  <a:tr h="152400">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6="http://schemas.microsoft.com/office/drawing/2014/main" xmlns="" xmlns:a14="http://schemas.microsoft.com/office/drawing/2010/main" val="3705532228"/>
                      </a:ext>
                    </a:extLst>
                  </a:tr>
                  <a:tr h="457200">
                    <a:tc>
                      <a:txBody>
                        <a:bodyPr/>
                        <a:lstStyle/>
                        <a:p>
                          <a:pPr algn="ctr"/>
                          <a:r>
                            <a:rPr lang="en-US" sz="1200" dirty="0"/>
                            <a:t>Quantum</a:t>
                          </a:r>
                          <a:br>
                            <a:rPr lang="en-US" sz="1200" dirty="0"/>
                          </a:br>
                          <a:r>
                            <a:rPr lang="en-US" sz="1200" dirty="0"/>
                            <a:t>/Optical</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xmlns="" xmlns:a14="http://schemas.microsoft.com/office/drawing/2010/main" val="3708300776"/>
                      </a:ext>
                    </a:extLst>
                  </a:tr>
                  <a:tr h="460150">
                    <a:tc>
                      <a:txBody>
                        <a:bodyPr/>
                        <a:lstStyle/>
                        <a:p>
                          <a:pPr algn="ctr"/>
                          <a:r>
                            <a:rPr lang="en-US" sz="1200" dirty="0"/>
                            <a:t>Chemical</a:t>
                          </a:r>
                          <a:br>
                            <a:rPr lang="en-US" sz="1200" dirty="0"/>
                          </a:br>
                          <a:r>
                            <a:rPr lang="en-US" sz="1200" dirty="0"/>
                            <a:t>/Biological</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xmlns="" xmlns:a14="http://schemas.microsoft.com/office/drawing/2010/main" val="3789472224"/>
                      </a:ext>
                    </a:extLst>
                  </a:tr>
                </a:tbl>
              </a:graphicData>
            </a:graphic>
          </p:graphicFrame>
        </mc:Fallback>
      </mc:AlternateContent>
      <p:sp>
        <p:nvSpPr>
          <p:cNvPr id="5" name="Slide Number Placeholder 1">
            <a:extLst>
              <a:ext uri="{FF2B5EF4-FFF2-40B4-BE49-F238E27FC236}">
                <a16:creationId xmlns:a16="http://schemas.microsoft.com/office/drawing/2014/main" id="{59C467B8-1FA2-4AC4-9B25-A243AA3126FA}"/>
              </a:ext>
            </a:extLst>
          </p:cNvPr>
          <p:cNvSpPr txBox="1">
            <a:spLocks noChangeArrowheads="1"/>
          </p:cNvSpPr>
          <p:nvPr/>
        </p:nvSpPr>
        <p:spPr bwMode="auto">
          <a:xfrm>
            <a:off x="8943528" y="6525344"/>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base" latinLnBrk="0" hangingPunct="1">
              <a:lnSpc>
                <a:spcPct val="100000"/>
              </a:lnSpc>
              <a:spcBef>
                <a:spcPct val="0"/>
              </a:spcBef>
              <a:spcAft>
                <a:spcPct val="0"/>
              </a:spcAft>
              <a:buClrTx/>
              <a:buSzTx/>
              <a:buFontTx/>
              <a:buNone/>
              <a:tabLst/>
              <a:defRPr kumimoji="0" sz="1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1pPr>
            <a:lvl2pPr marL="457200" marR="0" indent="4572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2pPr>
            <a:lvl3pPr marL="914400" marR="0" indent="9144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3pPr>
            <a:lvl4pPr marL="1371600" marR="0" indent="13716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4pPr>
            <a:lvl5pPr marL="1828800" marR="0" indent="18288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5pPr>
            <a:lvl6pPr marL="2286000" marR="0" indent="22860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6pPr>
            <a:lvl7pPr marL="2743200" marR="0" indent="27432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7pPr>
            <a:lvl8pPr marL="3200400" marR="0" indent="32004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8pPr>
            <a:lvl9pPr marL="3657600" marR="0" indent="36576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9pPr>
          </a:lstStyle>
          <a:p>
            <a:pPr>
              <a:defRPr/>
            </a:pPr>
            <a:r>
              <a:rPr lang="en-US" altLang="en-US"/>
              <a:t>Page Number: </a:t>
            </a:r>
            <a:fld id="{72C52FC6-31FA-4F27-8023-4349894DFDFF}" type="slidenum">
              <a:rPr lang="en-US" altLang="en-US" smtClean="0"/>
              <a:pPr>
                <a:defRPr/>
              </a:pPr>
              <a:t>119</a:t>
            </a:fld>
            <a:r>
              <a:rPr lang="en-US" altLang="en-US"/>
              <a:t>/325</a:t>
            </a:r>
            <a:endParaRPr lang="en-US" altLang="en-US" dirty="0"/>
          </a:p>
        </p:txBody>
      </p:sp>
    </p:spTree>
    <p:extLst>
      <p:ext uri="{BB962C8B-B14F-4D97-AF65-F5344CB8AC3E}">
        <p14:creationId xmlns:p14="http://schemas.microsoft.com/office/powerpoint/2010/main" val="4278368243"/>
      </p:ext>
    </p:extLst>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5072E-10DE-9DB0-07B9-A93E48BEE103}"/>
            </a:ext>
          </a:extLst>
        </p:cNvPr>
        <p:cNvGrpSpPr/>
        <p:nvPr/>
      </p:nvGrpSpPr>
      <p:grpSpPr>
        <a:xfrm>
          <a:off x="0" y="0"/>
          <a:ext cx="0" cy="0"/>
          <a:chOff x="0" y="0"/>
          <a:chExt cx="0" cy="0"/>
        </a:xfrm>
      </p:grpSpPr>
      <p:pic>
        <p:nvPicPr>
          <p:cNvPr id="95234" name="Content Placeholder 5">
            <a:extLst>
              <a:ext uri="{FF2B5EF4-FFF2-40B4-BE49-F238E27FC236}">
                <a16:creationId xmlns:a16="http://schemas.microsoft.com/office/drawing/2014/main" id="{CF2F4306-4F66-2661-DFDE-CEDEBFE18B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47813" y="563564"/>
            <a:ext cx="9144000" cy="5730875"/>
          </a:xfrm>
        </p:spPr>
      </p:pic>
      <p:sp>
        <p:nvSpPr>
          <p:cNvPr id="3" name="Slide Number Placeholder 1">
            <a:extLst>
              <a:ext uri="{FF2B5EF4-FFF2-40B4-BE49-F238E27FC236}">
                <a16:creationId xmlns:a16="http://schemas.microsoft.com/office/drawing/2014/main" id="{945E60CD-ABDE-4862-976E-4E14C31590A9}"/>
              </a:ext>
            </a:extLst>
          </p:cNvPr>
          <p:cNvSpPr txBox="1">
            <a:spLocks noChangeArrowheads="1"/>
          </p:cNvSpPr>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base" latinLnBrk="0" hangingPunct="1">
              <a:lnSpc>
                <a:spcPct val="100000"/>
              </a:lnSpc>
              <a:spcBef>
                <a:spcPct val="0"/>
              </a:spcBef>
              <a:spcAft>
                <a:spcPct val="0"/>
              </a:spcAft>
              <a:buClrTx/>
              <a:buSzTx/>
              <a:buFontTx/>
              <a:buNone/>
              <a:tabLst/>
              <a:defRPr kumimoji="0" sz="1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1pPr>
            <a:lvl2pPr marL="457200" marR="0" indent="4572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2pPr>
            <a:lvl3pPr marL="914400" marR="0" indent="9144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3pPr>
            <a:lvl4pPr marL="1371600" marR="0" indent="13716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4pPr>
            <a:lvl5pPr marL="1828800" marR="0" indent="18288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5pPr>
            <a:lvl6pPr marL="2286000" marR="0" indent="22860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6pPr>
            <a:lvl7pPr marL="2743200" marR="0" indent="27432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7pPr>
            <a:lvl8pPr marL="3200400" marR="0" indent="32004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8pPr>
            <a:lvl9pPr marL="3657600" marR="0" indent="36576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9pPr>
          </a:lstStyle>
          <a:p>
            <a:pPr>
              <a:defRPr/>
            </a:pPr>
            <a:r>
              <a:rPr lang="en-US" altLang="en-US"/>
              <a:t>Page Number: </a:t>
            </a:r>
            <a:fld id="{72C52FC6-31FA-4F27-8023-4349894DFDFF}" type="slidenum">
              <a:rPr lang="en-US" altLang="en-US" smtClean="0"/>
              <a:pPr>
                <a:defRPr/>
              </a:pPr>
              <a:t>120</a:t>
            </a:fld>
            <a:r>
              <a:rPr lang="en-US" altLang="en-US"/>
              <a:t>/325</a:t>
            </a:r>
            <a:endParaRPr lang="en-US" altLang="en-US" dirty="0"/>
          </a:p>
        </p:txBody>
      </p:sp>
    </p:spTree>
    <p:extLst>
      <p:ext uri="{BB962C8B-B14F-4D97-AF65-F5344CB8AC3E}">
        <p14:creationId xmlns:p14="http://schemas.microsoft.com/office/powerpoint/2010/main" val="728241203"/>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2283</TotalTime>
  <Words>7829</Words>
  <Application>Microsoft Office PowerPoint</Application>
  <PresentationFormat>Widescreen</PresentationFormat>
  <Paragraphs>811</Paragraphs>
  <Slides>120</Slides>
  <Notes>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120</vt:i4>
      </vt:variant>
    </vt:vector>
  </HeadingPairs>
  <TitlesOfParts>
    <vt:vector size="133" baseType="lpstr">
      <vt:lpstr>Acumin Pro</vt:lpstr>
      <vt:lpstr>Acumin Pro Semibold</vt:lpstr>
      <vt:lpstr>Arial</vt:lpstr>
      <vt:lpstr>Calibri</vt:lpstr>
      <vt:lpstr>Calibri Light</vt:lpstr>
      <vt:lpstr>Cambria Math</vt:lpstr>
      <vt:lpstr>Constantia</vt:lpstr>
      <vt:lpstr>Symbol</vt:lpstr>
      <vt:lpstr>Tahoma</vt:lpstr>
      <vt:lpstr>Tahoma Bold</vt:lpstr>
      <vt:lpstr>Times New Roman</vt:lpstr>
      <vt:lpstr>Trebuchet MS</vt:lpstr>
      <vt:lpstr>Office Theme</vt:lpstr>
      <vt:lpstr> The  Ultimate SuperComputer-on-a-Chip  for Acceleration of  Massive Big Data and Highly Iterative Algorithms</vt:lpstr>
      <vt:lpstr>Classification of Acceleration Approaches:</vt:lpstr>
      <vt:lpstr>DARPA: GaAs for Star Wars and Quantum Computing (1)</vt:lpstr>
      <vt:lpstr>DARPA: GaAs for Star Wars and Quantum Computing (2)</vt:lpstr>
      <vt:lpstr>PowerPoint Presentation</vt:lpstr>
      <vt:lpstr>DataFlow: New Paradigm Badly Needed for GaAs, etc…      NOT to Substitute,      BUT to Supplement!</vt:lpstr>
      <vt:lpstr>Conclusion: Synergy of ControlFlow and DataFlow</vt:lpstr>
      <vt:lpstr>The Optimal Architecture</vt:lpstr>
      <vt:lpstr>Past Experiences:  MultiCore</vt:lpstr>
      <vt:lpstr>Past Experiences:  ManyCore</vt:lpstr>
      <vt:lpstr>Past Experiences:  SystolicArrays</vt:lpstr>
      <vt:lpstr>Past Experiences:  ExecutionFlow</vt:lpstr>
      <vt:lpstr>PowerPoint Presentation</vt:lpstr>
      <vt:lpstr>Current Research: </vt:lpstr>
      <vt:lpstr>Handbook of Research  on Methodologies and Applications of Supercomputing</vt:lpstr>
      <vt:lpstr>PowerPoint Presentation</vt:lpstr>
      <vt:lpstr>PowerPoint Presentation</vt:lpstr>
      <vt:lpstr>Reviews and Testimonials of 8 Nobel Laureates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Power Challenge</vt:lpstr>
      <vt:lpstr>The Maxeler Technology Vision: MultiScale DataFlow</vt:lpstr>
      <vt:lpstr>PowerPoint Presentation</vt:lpstr>
      <vt:lpstr>PowerPoint Presentation</vt:lpstr>
      <vt:lpstr>PowerPoint Presentation</vt:lpstr>
      <vt:lpstr>Publications of Interest for NanoAcceleration</vt:lpstr>
      <vt:lpstr>Feynman</vt:lpstr>
      <vt:lpstr>Prigogine</vt:lpstr>
      <vt:lpstr>Kahneman</vt:lpstr>
      <vt:lpstr>Hunt</vt:lpstr>
      <vt:lpstr>PowerPoint Presentation</vt:lpstr>
      <vt:lpstr>Maxeler Dataflow Appliance </vt:lpstr>
      <vt:lpstr>PowerPoint Presentation</vt:lpstr>
      <vt:lpstr>PowerPoint Presentation</vt:lpstr>
      <vt:lpstr>PowerPoint Presentation</vt:lpstr>
      <vt:lpstr> Analysis of the Tensor Calculus Operations on DataFlow (PhD Thesis by Miloš Kotlar, on DataFlow-based Machine Learning) </vt:lpstr>
      <vt:lpstr> Conditions for the Y-Chart-Based “Kernelization” of Loops @ML (PhD Thesis by Nenad Korolija, on the Mapping of Algorithms onto DataFlow) </vt:lpstr>
      <vt:lpstr>PowerPoint Presentation</vt:lpstr>
      <vt:lpstr>PowerPoint Presentation</vt:lpstr>
      <vt:lpstr>PowerPoint Presentation</vt:lpstr>
      <vt:lpstr>PowerPoint Presentation</vt:lpstr>
      <vt:lpstr>PowerPoint Presentation</vt:lpstr>
      <vt:lpstr>DataFlow Paradigms</vt:lpstr>
      <vt:lpstr>Near Instantaneous O(1) AnalogWare Solver  for Linear Symmetric Systems of Equations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Quantum Computing</vt:lpstr>
      <vt:lpstr>Potentials:</vt:lpstr>
      <vt:lpstr>Reality:</vt:lpstr>
      <vt:lpstr>The First Eight Companies  in Quantum Computing:</vt:lpstr>
      <vt:lpstr>Beginnings:</vt:lpstr>
      <vt:lpstr>Maybe the Best Quantum Computing Stocks:</vt:lpstr>
      <vt:lpstr>State of the Art:  100 miliKelvins (Alum) vs 4 Kelvins (Diamond) </vt:lpstr>
      <vt:lpstr>PowerPoint Presentation</vt:lpstr>
      <vt:lpstr>PowerPoint Presentation</vt:lpstr>
      <vt:lpstr>PowerPoint Presentation</vt:lpstr>
      <vt:lpstr>PowerPoint Presentation</vt:lpstr>
      <vt:lpstr>QC vs DF (from Cloud till QC) / Speed!</vt:lpstr>
      <vt:lpstr>QC vs DF (from Cloud till QC) / RadHard!</vt:lpstr>
      <vt:lpstr>RHard QCs (1)</vt:lpstr>
      <vt:lpstr>RHard QCs (2)</vt:lpstr>
      <vt:lpstr>From Python to Quantum (1)</vt:lpstr>
      <vt:lpstr>From Python to Quantum (2)</vt:lpstr>
      <vt:lpstr>DataFlow from Cloud to Quantum</vt:lpstr>
      <vt:lpstr>Libraries:</vt:lpstr>
      <vt:lpstr>Tensor Flow Quantum:</vt:lpstr>
      <vt:lpstr>A Programming Example:</vt:lpstr>
      <vt:lpstr>Synergizing all the Above  for the Most Sophisticated Applications</vt:lpstr>
      <vt:lpstr>USA Projects</vt:lpstr>
      <vt:lpstr>SOME PREVIOUS OFFERINGS OF THIS COURSE</vt:lpstr>
      <vt:lpstr>INSPIRED BY FORMER STUDENTS OF BELGRADE UNIVERSITY:</vt:lpstr>
      <vt:lpstr>PowerPoint Presentation</vt:lpstr>
      <vt:lpstr>PowerPoint Presentation</vt:lpstr>
      <vt:lpstr>Synergizing GaAs and DataFlow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Lessons Learned: Methodology</vt:lpstr>
      <vt:lpstr>Lessons Learned: Creativity</vt:lpstr>
      <vt:lpstr>Lessons Learned: The HeilMeier Catechism</vt:lpstr>
      <vt:lpstr>PowerPoint Presentation</vt:lpstr>
      <vt:lpstr>PowerPoint Presentation</vt:lpstr>
      <vt:lpstr>PowerPoint Presentation</vt:lpstr>
      <vt:lpstr>PowerPoint Presentation</vt:lpstr>
      <vt:lpstr>HW: Analysis of the Algorithm X in the Context of Selected Emerging Computing Paradigms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Ultimate SuperComputer-on-a-Chip  for  Big Data and Machine Learning</dc:title>
  <dc:creator>Nenad Korolija</dc:creator>
  <cp:lastModifiedBy>Filip Djordjevic</cp:lastModifiedBy>
  <cp:revision>209</cp:revision>
  <dcterms:modified xsi:type="dcterms:W3CDTF">2026-09-25T16:33:04Z</dcterms:modified>
</cp:coreProperties>
</file>