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807" r:id="rId2"/>
  </p:sldMasterIdLst>
  <p:notesMasterIdLst>
    <p:notesMasterId r:id="rId337"/>
  </p:notesMasterIdLst>
  <p:sldIdLst>
    <p:sldId id="256" r:id="rId3"/>
    <p:sldId id="574" r:id="rId4"/>
    <p:sldId id="604" r:id="rId5"/>
    <p:sldId id="471" r:id="rId6"/>
    <p:sldId id="457" r:id="rId7"/>
    <p:sldId id="564" r:id="rId8"/>
    <p:sldId id="458" r:id="rId9"/>
    <p:sldId id="459" r:id="rId10"/>
    <p:sldId id="460" r:id="rId11"/>
    <p:sldId id="461" r:id="rId12"/>
    <p:sldId id="575" r:id="rId13"/>
    <p:sldId id="576" r:id="rId14"/>
    <p:sldId id="349" r:id="rId15"/>
    <p:sldId id="462" r:id="rId16"/>
    <p:sldId id="472" r:id="rId17"/>
    <p:sldId id="463" r:id="rId18"/>
    <p:sldId id="257" r:id="rId19"/>
    <p:sldId id="258" r:id="rId20"/>
    <p:sldId id="259" r:id="rId21"/>
    <p:sldId id="260" r:id="rId22"/>
    <p:sldId id="261" r:id="rId23"/>
    <p:sldId id="262" r:id="rId24"/>
    <p:sldId id="263" r:id="rId25"/>
    <p:sldId id="264" r:id="rId26"/>
    <p:sldId id="466" r:id="rId27"/>
    <p:sldId id="265" r:id="rId28"/>
    <p:sldId id="266" r:id="rId29"/>
    <p:sldId id="267" r:id="rId30"/>
    <p:sldId id="268" r:id="rId31"/>
    <p:sldId id="269" r:id="rId32"/>
    <p:sldId id="270" r:id="rId33"/>
    <p:sldId id="271" r:id="rId34"/>
    <p:sldId id="272" r:id="rId35"/>
    <p:sldId id="273" r:id="rId36"/>
    <p:sldId id="274" r:id="rId37"/>
    <p:sldId id="275" r:id="rId38"/>
    <p:sldId id="276" r:id="rId39"/>
    <p:sldId id="277" r:id="rId40"/>
    <p:sldId id="278" r:id="rId41"/>
    <p:sldId id="279" r:id="rId42"/>
    <p:sldId id="280" r:id="rId43"/>
    <p:sldId id="281" r:id="rId44"/>
    <p:sldId id="282" r:id="rId45"/>
    <p:sldId id="283" r:id="rId46"/>
    <p:sldId id="284" r:id="rId47"/>
    <p:sldId id="285" r:id="rId48"/>
    <p:sldId id="286" r:id="rId49"/>
    <p:sldId id="287" r:id="rId50"/>
    <p:sldId id="288" r:id="rId51"/>
    <p:sldId id="289" r:id="rId52"/>
    <p:sldId id="290" r:id="rId53"/>
    <p:sldId id="291" r:id="rId54"/>
    <p:sldId id="292" r:id="rId55"/>
    <p:sldId id="293" r:id="rId56"/>
    <p:sldId id="294" r:id="rId57"/>
    <p:sldId id="295" r:id="rId58"/>
    <p:sldId id="296" r:id="rId59"/>
    <p:sldId id="297" r:id="rId60"/>
    <p:sldId id="298" r:id="rId61"/>
    <p:sldId id="299" r:id="rId62"/>
    <p:sldId id="300" r:id="rId63"/>
    <p:sldId id="301" r:id="rId64"/>
    <p:sldId id="302" r:id="rId65"/>
    <p:sldId id="303" r:id="rId66"/>
    <p:sldId id="304" r:id="rId67"/>
    <p:sldId id="305" r:id="rId68"/>
    <p:sldId id="306" r:id="rId69"/>
    <p:sldId id="307" r:id="rId70"/>
    <p:sldId id="336" r:id="rId71"/>
    <p:sldId id="308" r:id="rId72"/>
    <p:sldId id="309" r:id="rId73"/>
    <p:sldId id="310" r:id="rId74"/>
    <p:sldId id="311" r:id="rId75"/>
    <p:sldId id="312" r:id="rId76"/>
    <p:sldId id="313" r:id="rId77"/>
    <p:sldId id="314" r:id="rId78"/>
    <p:sldId id="315" r:id="rId79"/>
    <p:sldId id="316" r:id="rId80"/>
    <p:sldId id="317" r:id="rId81"/>
    <p:sldId id="318" r:id="rId82"/>
    <p:sldId id="319" r:id="rId83"/>
    <p:sldId id="320" r:id="rId84"/>
    <p:sldId id="321" r:id="rId85"/>
    <p:sldId id="322" r:id="rId86"/>
    <p:sldId id="408" r:id="rId87"/>
    <p:sldId id="409" r:id="rId88"/>
    <p:sldId id="323" r:id="rId89"/>
    <p:sldId id="324" r:id="rId90"/>
    <p:sldId id="325" r:id="rId91"/>
    <p:sldId id="326" r:id="rId92"/>
    <p:sldId id="327" r:id="rId93"/>
    <p:sldId id="328" r:id="rId94"/>
    <p:sldId id="329" r:id="rId95"/>
    <p:sldId id="330" r:id="rId96"/>
    <p:sldId id="331" r:id="rId97"/>
    <p:sldId id="332" r:id="rId98"/>
    <p:sldId id="449" r:id="rId99"/>
    <p:sldId id="450" r:id="rId100"/>
    <p:sldId id="451" r:id="rId101"/>
    <p:sldId id="452" r:id="rId102"/>
    <p:sldId id="337" r:id="rId103"/>
    <p:sldId id="338" r:id="rId104"/>
    <p:sldId id="339" r:id="rId105"/>
    <p:sldId id="340" r:id="rId106"/>
    <p:sldId id="341" r:id="rId107"/>
    <p:sldId id="342" r:id="rId108"/>
    <p:sldId id="343" r:id="rId109"/>
    <p:sldId id="344" r:id="rId110"/>
    <p:sldId id="345" r:id="rId111"/>
    <p:sldId id="346" r:id="rId112"/>
    <p:sldId id="347" r:id="rId113"/>
    <p:sldId id="348" r:id="rId114"/>
    <p:sldId id="555" r:id="rId115"/>
    <p:sldId id="556" r:id="rId116"/>
    <p:sldId id="557" r:id="rId117"/>
    <p:sldId id="558" r:id="rId118"/>
    <p:sldId id="350" r:id="rId119"/>
    <p:sldId id="351" r:id="rId120"/>
    <p:sldId id="465" r:id="rId121"/>
    <p:sldId id="352" r:id="rId122"/>
    <p:sldId id="353" r:id="rId123"/>
    <p:sldId id="354" r:id="rId124"/>
    <p:sldId id="355" r:id="rId125"/>
    <p:sldId id="356" r:id="rId126"/>
    <p:sldId id="357" r:id="rId127"/>
    <p:sldId id="358" r:id="rId128"/>
    <p:sldId id="359" r:id="rId129"/>
    <p:sldId id="360" r:id="rId130"/>
    <p:sldId id="559" r:id="rId131"/>
    <p:sldId id="560" r:id="rId132"/>
    <p:sldId id="561" r:id="rId133"/>
    <p:sldId id="563" r:id="rId134"/>
    <p:sldId id="562" r:id="rId135"/>
    <p:sldId id="453" r:id="rId136"/>
    <p:sldId id="454" r:id="rId137"/>
    <p:sldId id="455" r:id="rId138"/>
    <p:sldId id="364" r:id="rId139"/>
    <p:sldId id="365" r:id="rId140"/>
    <p:sldId id="366" r:id="rId141"/>
    <p:sldId id="367" r:id="rId142"/>
    <p:sldId id="368" r:id="rId143"/>
    <p:sldId id="369" r:id="rId144"/>
    <p:sldId id="370" r:id="rId145"/>
    <p:sldId id="371" r:id="rId146"/>
    <p:sldId id="372" r:id="rId147"/>
    <p:sldId id="373" r:id="rId148"/>
    <p:sldId id="374" r:id="rId149"/>
    <p:sldId id="375" r:id="rId150"/>
    <p:sldId id="376" r:id="rId151"/>
    <p:sldId id="377" r:id="rId152"/>
    <p:sldId id="378" r:id="rId153"/>
    <p:sldId id="379" r:id="rId154"/>
    <p:sldId id="380" r:id="rId155"/>
    <p:sldId id="381" r:id="rId156"/>
    <p:sldId id="382" r:id="rId157"/>
    <p:sldId id="383" r:id="rId158"/>
    <p:sldId id="384" r:id="rId159"/>
    <p:sldId id="385" r:id="rId160"/>
    <p:sldId id="386" r:id="rId161"/>
    <p:sldId id="387" r:id="rId162"/>
    <p:sldId id="388" r:id="rId163"/>
    <p:sldId id="389" r:id="rId164"/>
    <p:sldId id="390" r:id="rId165"/>
    <p:sldId id="391" r:id="rId166"/>
    <p:sldId id="392" r:id="rId167"/>
    <p:sldId id="393" r:id="rId168"/>
    <p:sldId id="394" r:id="rId169"/>
    <p:sldId id="411" r:id="rId170"/>
    <p:sldId id="412" r:id="rId171"/>
    <p:sldId id="413" r:id="rId172"/>
    <p:sldId id="414" r:id="rId173"/>
    <p:sldId id="415" r:id="rId174"/>
    <p:sldId id="416" r:id="rId175"/>
    <p:sldId id="584" r:id="rId176"/>
    <p:sldId id="586" r:id="rId177"/>
    <p:sldId id="585" r:id="rId178"/>
    <p:sldId id="587" r:id="rId179"/>
    <p:sldId id="588" r:id="rId180"/>
    <p:sldId id="589" r:id="rId181"/>
    <p:sldId id="590" r:id="rId182"/>
    <p:sldId id="592" r:id="rId183"/>
    <p:sldId id="591" r:id="rId184"/>
    <p:sldId id="593" r:id="rId185"/>
    <p:sldId id="596" r:id="rId186"/>
    <p:sldId id="594" r:id="rId187"/>
    <p:sldId id="417" r:id="rId188"/>
    <p:sldId id="418" r:id="rId189"/>
    <p:sldId id="419" r:id="rId190"/>
    <p:sldId id="597" r:id="rId191"/>
    <p:sldId id="598" r:id="rId192"/>
    <p:sldId id="599" r:id="rId193"/>
    <p:sldId id="600" r:id="rId194"/>
    <p:sldId id="601" r:id="rId195"/>
    <p:sldId id="602" r:id="rId196"/>
    <p:sldId id="603" r:id="rId197"/>
    <p:sldId id="420" r:id="rId198"/>
    <p:sldId id="421" r:id="rId199"/>
    <p:sldId id="422" r:id="rId200"/>
    <p:sldId id="423" r:id="rId201"/>
    <p:sldId id="424" r:id="rId202"/>
    <p:sldId id="425" r:id="rId203"/>
    <p:sldId id="426" r:id="rId204"/>
    <p:sldId id="427" r:id="rId205"/>
    <p:sldId id="428" r:id="rId206"/>
    <p:sldId id="429" r:id="rId207"/>
    <p:sldId id="430" r:id="rId208"/>
    <p:sldId id="467" r:id="rId209"/>
    <p:sldId id="568" r:id="rId210"/>
    <p:sldId id="569" r:id="rId211"/>
    <p:sldId id="570" r:id="rId212"/>
    <p:sldId id="571" r:id="rId213"/>
    <p:sldId id="572" r:id="rId214"/>
    <p:sldId id="439" r:id="rId215"/>
    <p:sldId id="440" r:id="rId216"/>
    <p:sldId id="441" r:id="rId217"/>
    <p:sldId id="442" r:id="rId218"/>
    <p:sldId id="443" r:id="rId219"/>
    <p:sldId id="444" r:id="rId220"/>
    <p:sldId id="445" r:id="rId221"/>
    <p:sldId id="438" r:id="rId222"/>
    <p:sldId id="395" r:id="rId223"/>
    <p:sldId id="447" r:id="rId224"/>
    <p:sldId id="396" r:id="rId225"/>
    <p:sldId id="397" r:id="rId226"/>
    <p:sldId id="398" r:id="rId227"/>
    <p:sldId id="399" r:id="rId228"/>
    <p:sldId id="400" r:id="rId229"/>
    <p:sldId id="401" r:id="rId230"/>
    <p:sldId id="402" r:id="rId231"/>
    <p:sldId id="403" r:id="rId232"/>
    <p:sldId id="404" r:id="rId233"/>
    <p:sldId id="405" r:id="rId234"/>
    <p:sldId id="406" r:id="rId235"/>
    <p:sldId id="448" r:id="rId236"/>
    <p:sldId id="464" r:id="rId237"/>
    <p:sldId id="469" r:id="rId238"/>
    <p:sldId id="470" r:id="rId239"/>
    <p:sldId id="579" r:id="rId240"/>
    <p:sldId id="407" r:id="rId241"/>
    <p:sldId id="473" r:id="rId242"/>
    <p:sldId id="474" r:id="rId243"/>
    <p:sldId id="475" r:id="rId244"/>
    <p:sldId id="476" r:id="rId245"/>
    <p:sldId id="477" r:id="rId246"/>
    <p:sldId id="478" r:id="rId247"/>
    <p:sldId id="479" r:id="rId248"/>
    <p:sldId id="480" r:id="rId249"/>
    <p:sldId id="481" r:id="rId250"/>
    <p:sldId id="482" r:id="rId251"/>
    <p:sldId id="483" r:id="rId252"/>
    <p:sldId id="484" r:id="rId253"/>
    <p:sldId id="485" r:id="rId254"/>
    <p:sldId id="486" r:id="rId255"/>
    <p:sldId id="487" r:id="rId256"/>
    <p:sldId id="488" r:id="rId257"/>
    <p:sldId id="489" r:id="rId258"/>
    <p:sldId id="490" r:id="rId259"/>
    <p:sldId id="491" r:id="rId260"/>
    <p:sldId id="492" r:id="rId261"/>
    <p:sldId id="493" r:id="rId262"/>
    <p:sldId id="494" r:id="rId263"/>
    <p:sldId id="495" r:id="rId264"/>
    <p:sldId id="496" r:id="rId265"/>
    <p:sldId id="333" r:id="rId266"/>
    <p:sldId id="334" r:id="rId267"/>
    <p:sldId id="335" r:id="rId268"/>
    <p:sldId id="497" r:id="rId269"/>
    <p:sldId id="498" r:id="rId270"/>
    <p:sldId id="499" r:id="rId271"/>
    <p:sldId id="500" r:id="rId272"/>
    <p:sldId id="501" r:id="rId273"/>
    <p:sldId id="502" r:id="rId274"/>
    <p:sldId id="503" r:id="rId275"/>
    <p:sldId id="504" r:id="rId276"/>
    <p:sldId id="505" r:id="rId277"/>
    <p:sldId id="506" r:id="rId278"/>
    <p:sldId id="507" r:id="rId279"/>
    <p:sldId id="508" r:id="rId280"/>
    <p:sldId id="509" r:id="rId281"/>
    <p:sldId id="510" r:id="rId282"/>
    <p:sldId id="511" r:id="rId283"/>
    <p:sldId id="512" r:id="rId284"/>
    <p:sldId id="513" r:id="rId285"/>
    <p:sldId id="514" r:id="rId286"/>
    <p:sldId id="573" r:id="rId287"/>
    <p:sldId id="581" r:id="rId288"/>
    <p:sldId id="582" r:id="rId289"/>
    <p:sldId id="583" r:id="rId290"/>
    <p:sldId id="515" r:id="rId291"/>
    <p:sldId id="516" r:id="rId292"/>
    <p:sldId id="517" r:id="rId293"/>
    <p:sldId id="518" r:id="rId294"/>
    <p:sldId id="519" r:id="rId295"/>
    <p:sldId id="520" r:id="rId296"/>
    <p:sldId id="521" r:id="rId297"/>
    <p:sldId id="522" r:id="rId298"/>
    <p:sldId id="523" r:id="rId299"/>
    <p:sldId id="524" r:id="rId300"/>
    <p:sldId id="525" r:id="rId301"/>
    <p:sldId id="526" r:id="rId302"/>
    <p:sldId id="527" r:id="rId303"/>
    <p:sldId id="528" r:id="rId304"/>
    <p:sldId id="529" r:id="rId305"/>
    <p:sldId id="530" r:id="rId306"/>
    <p:sldId id="531" r:id="rId307"/>
    <p:sldId id="532" r:id="rId308"/>
    <p:sldId id="533" r:id="rId309"/>
    <p:sldId id="534" r:id="rId310"/>
    <p:sldId id="535" r:id="rId311"/>
    <p:sldId id="536" r:id="rId312"/>
    <p:sldId id="537" r:id="rId313"/>
    <p:sldId id="538" r:id="rId314"/>
    <p:sldId id="539" r:id="rId315"/>
    <p:sldId id="540" r:id="rId316"/>
    <p:sldId id="541" r:id="rId317"/>
    <p:sldId id="542" r:id="rId318"/>
    <p:sldId id="543" r:id="rId319"/>
    <p:sldId id="544" r:id="rId320"/>
    <p:sldId id="545" r:id="rId321"/>
    <p:sldId id="546" r:id="rId322"/>
    <p:sldId id="547" r:id="rId323"/>
    <p:sldId id="548" r:id="rId324"/>
    <p:sldId id="549" r:id="rId325"/>
    <p:sldId id="550" r:id="rId326"/>
    <p:sldId id="551" r:id="rId327"/>
    <p:sldId id="580" r:id="rId328"/>
    <p:sldId id="552" r:id="rId329"/>
    <p:sldId id="553" r:id="rId330"/>
    <p:sldId id="565" r:id="rId331"/>
    <p:sldId id="554" r:id="rId332"/>
    <p:sldId id="577" r:id="rId333"/>
    <p:sldId id="578" r:id="rId334"/>
    <p:sldId id="566" r:id="rId335"/>
    <p:sldId id="606" r:id="rId336"/>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122" autoAdjust="0"/>
    <p:restoredTop sz="94616"/>
  </p:normalViewPr>
  <p:slideViewPr>
    <p:cSldViewPr>
      <p:cViewPr varScale="1">
        <p:scale>
          <a:sx n="79" d="100"/>
          <a:sy n="79" d="100"/>
        </p:scale>
        <p:origin x="475" y="67"/>
      </p:cViewPr>
      <p:guideLst>
        <p:guide orient="horz" pos="2160"/>
        <p:guide pos="3840"/>
      </p:guideLst>
    </p:cSldViewPr>
  </p:slideViewPr>
  <p:notesTextViewPr>
    <p:cViewPr>
      <p:scale>
        <a:sx n="100" d="100"/>
        <a:sy n="100" d="100"/>
      </p:scale>
      <p:origin x="0" y="0"/>
    </p:cViewPr>
  </p:notesTextViewPr>
  <p:sorterViewPr>
    <p:cViewPr>
      <p:scale>
        <a:sx n="100" d="100"/>
        <a:sy n="100" d="100"/>
      </p:scale>
      <p:origin x="0" y="-5230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99" Type="http://schemas.openxmlformats.org/officeDocument/2006/relationships/slide" Target="slides/slide297.xml"/><Relationship Id="rId21" Type="http://schemas.openxmlformats.org/officeDocument/2006/relationships/slide" Target="slides/slide19.xml"/><Relationship Id="rId63" Type="http://schemas.openxmlformats.org/officeDocument/2006/relationships/slide" Target="slides/slide61.xml"/><Relationship Id="rId159" Type="http://schemas.openxmlformats.org/officeDocument/2006/relationships/slide" Target="slides/slide157.xml"/><Relationship Id="rId324" Type="http://schemas.openxmlformats.org/officeDocument/2006/relationships/slide" Target="slides/slide322.xml"/><Relationship Id="rId170" Type="http://schemas.openxmlformats.org/officeDocument/2006/relationships/slide" Target="slides/slide168.xml"/><Relationship Id="rId226" Type="http://schemas.openxmlformats.org/officeDocument/2006/relationships/slide" Target="slides/slide224.xml"/><Relationship Id="rId268" Type="http://schemas.openxmlformats.org/officeDocument/2006/relationships/slide" Target="slides/slide266.xml"/><Relationship Id="rId32" Type="http://schemas.openxmlformats.org/officeDocument/2006/relationships/slide" Target="slides/slide30.xml"/><Relationship Id="rId74" Type="http://schemas.openxmlformats.org/officeDocument/2006/relationships/slide" Target="slides/slide72.xml"/><Relationship Id="rId128" Type="http://schemas.openxmlformats.org/officeDocument/2006/relationships/slide" Target="slides/slide126.xml"/><Relationship Id="rId335" Type="http://schemas.openxmlformats.org/officeDocument/2006/relationships/slide" Target="slides/slide333.xml"/><Relationship Id="rId5" Type="http://schemas.openxmlformats.org/officeDocument/2006/relationships/slide" Target="slides/slide3.xml"/><Relationship Id="rId181" Type="http://schemas.openxmlformats.org/officeDocument/2006/relationships/slide" Target="slides/slide179.xml"/><Relationship Id="rId237" Type="http://schemas.openxmlformats.org/officeDocument/2006/relationships/slide" Target="slides/slide235.xml"/><Relationship Id="rId279" Type="http://schemas.openxmlformats.org/officeDocument/2006/relationships/slide" Target="slides/slide277.xml"/><Relationship Id="rId43" Type="http://schemas.openxmlformats.org/officeDocument/2006/relationships/slide" Target="slides/slide41.xml"/><Relationship Id="rId139" Type="http://schemas.openxmlformats.org/officeDocument/2006/relationships/slide" Target="slides/slide137.xml"/><Relationship Id="rId290" Type="http://schemas.openxmlformats.org/officeDocument/2006/relationships/slide" Target="slides/slide288.xml"/><Relationship Id="rId304" Type="http://schemas.openxmlformats.org/officeDocument/2006/relationships/slide" Target="slides/slide302.xml"/><Relationship Id="rId85" Type="http://schemas.openxmlformats.org/officeDocument/2006/relationships/slide" Target="slides/slide83.xml"/><Relationship Id="rId150" Type="http://schemas.openxmlformats.org/officeDocument/2006/relationships/slide" Target="slides/slide148.xml"/><Relationship Id="rId192" Type="http://schemas.openxmlformats.org/officeDocument/2006/relationships/slide" Target="slides/slide190.xml"/><Relationship Id="rId206" Type="http://schemas.openxmlformats.org/officeDocument/2006/relationships/slide" Target="slides/slide204.xml"/><Relationship Id="rId248" Type="http://schemas.openxmlformats.org/officeDocument/2006/relationships/slide" Target="slides/slide246.xml"/><Relationship Id="rId12" Type="http://schemas.openxmlformats.org/officeDocument/2006/relationships/slide" Target="slides/slide10.xml"/><Relationship Id="rId108" Type="http://schemas.openxmlformats.org/officeDocument/2006/relationships/slide" Target="slides/slide106.xml"/><Relationship Id="rId315" Type="http://schemas.openxmlformats.org/officeDocument/2006/relationships/slide" Target="slides/slide313.xml"/><Relationship Id="rId54" Type="http://schemas.openxmlformats.org/officeDocument/2006/relationships/slide" Target="slides/slide52.xml"/><Relationship Id="rId96" Type="http://schemas.openxmlformats.org/officeDocument/2006/relationships/slide" Target="slides/slide94.xml"/><Relationship Id="rId161" Type="http://schemas.openxmlformats.org/officeDocument/2006/relationships/slide" Target="slides/slide159.xml"/><Relationship Id="rId217" Type="http://schemas.openxmlformats.org/officeDocument/2006/relationships/slide" Target="slides/slide215.xml"/><Relationship Id="rId259" Type="http://schemas.openxmlformats.org/officeDocument/2006/relationships/slide" Target="slides/slide257.xml"/><Relationship Id="rId23" Type="http://schemas.openxmlformats.org/officeDocument/2006/relationships/slide" Target="slides/slide21.xml"/><Relationship Id="rId119" Type="http://schemas.openxmlformats.org/officeDocument/2006/relationships/slide" Target="slides/slide117.xml"/><Relationship Id="rId270" Type="http://schemas.openxmlformats.org/officeDocument/2006/relationships/slide" Target="slides/slide268.xml"/><Relationship Id="rId326" Type="http://schemas.openxmlformats.org/officeDocument/2006/relationships/slide" Target="slides/slide324.xml"/><Relationship Id="rId65" Type="http://schemas.openxmlformats.org/officeDocument/2006/relationships/slide" Target="slides/slide63.xml"/><Relationship Id="rId130" Type="http://schemas.openxmlformats.org/officeDocument/2006/relationships/slide" Target="slides/slide128.xml"/><Relationship Id="rId172" Type="http://schemas.openxmlformats.org/officeDocument/2006/relationships/slide" Target="slides/slide170.xml"/><Relationship Id="rId228" Type="http://schemas.openxmlformats.org/officeDocument/2006/relationships/slide" Target="slides/slide226.xml"/><Relationship Id="rId281" Type="http://schemas.openxmlformats.org/officeDocument/2006/relationships/slide" Target="slides/slide279.xml"/><Relationship Id="rId337" Type="http://schemas.openxmlformats.org/officeDocument/2006/relationships/notesMaster" Target="notesMasters/notesMaster1.xml"/><Relationship Id="rId34" Type="http://schemas.openxmlformats.org/officeDocument/2006/relationships/slide" Target="slides/slide32.xml"/><Relationship Id="rId76" Type="http://schemas.openxmlformats.org/officeDocument/2006/relationships/slide" Target="slides/slide74.xml"/><Relationship Id="rId141" Type="http://schemas.openxmlformats.org/officeDocument/2006/relationships/slide" Target="slides/slide139.xml"/><Relationship Id="rId7" Type="http://schemas.openxmlformats.org/officeDocument/2006/relationships/slide" Target="slides/slide5.xml"/><Relationship Id="rId183" Type="http://schemas.openxmlformats.org/officeDocument/2006/relationships/slide" Target="slides/slide181.xml"/><Relationship Id="rId239" Type="http://schemas.openxmlformats.org/officeDocument/2006/relationships/slide" Target="slides/slide237.xml"/><Relationship Id="rId250" Type="http://schemas.openxmlformats.org/officeDocument/2006/relationships/slide" Target="slides/slide248.xml"/><Relationship Id="rId292" Type="http://schemas.openxmlformats.org/officeDocument/2006/relationships/slide" Target="slides/slide290.xml"/><Relationship Id="rId306" Type="http://schemas.openxmlformats.org/officeDocument/2006/relationships/slide" Target="slides/slide304.xml"/><Relationship Id="rId45" Type="http://schemas.openxmlformats.org/officeDocument/2006/relationships/slide" Target="slides/slide43.xml"/><Relationship Id="rId87" Type="http://schemas.openxmlformats.org/officeDocument/2006/relationships/slide" Target="slides/slide85.xml"/><Relationship Id="rId110" Type="http://schemas.openxmlformats.org/officeDocument/2006/relationships/slide" Target="slides/slide108.xml"/><Relationship Id="rId152" Type="http://schemas.openxmlformats.org/officeDocument/2006/relationships/slide" Target="slides/slide150.xml"/><Relationship Id="rId194" Type="http://schemas.openxmlformats.org/officeDocument/2006/relationships/slide" Target="slides/slide192.xml"/><Relationship Id="rId208" Type="http://schemas.openxmlformats.org/officeDocument/2006/relationships/slide" Target="slides/slide206.xml"/><Relationship Id="rId240" Type="http://schemas.openxmlformats.org/officeDocument/2006/relationships/slide" Target="slides/slide238.xml"/><Relationship Id="rId261" Type="http://schemas.openxmlformats.org/officeDocument/2006/relationships/slide" Target="slides/slide259.xml"/><Relationship Id="rId14" Type="http://schemas.openxmlformats.org/officeDocument/2006/relationships/slide" Target="slides/slide12.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282" Type="http://schemas.openxmlformats.org/officeDocument/2006/relationships/slide" Target="slides/slide280.xml"/><Relationship Id="rId317" Type="http://schemas.openxmlformats.org/officeDocument/2006/relationships/slide" Target="slides/slide315.xml"/><Relationship Id="rId338" Type="http://schemas.openxmlformats.org/officeDocument/2006/relationships/presProps" Target="presProps.xml"/><Relationship Id="rId8" Type="http://schemas.openxmlformats.org/officeDocument/2006/relationships/slide" Target="slides/slide6.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219" Type="http://schemas.openxmlformats.org/officeDocument/2006/relationships/slide" Target="slides/slide217.xml"/><Relationship Id="rId230" Type="http://schemas.openxmlformats.org/officeDocument/2006/relationships/slide" Target="slides/slide228.xml"/><Relationship Id="rId251" Type="http://schemas.openxmlformats.org/officeDocument/2006/relationships/slide" Target="slides/slide249.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72" Type="http://schemas.openxmlformats.org/officeDocument/2006/relationships/slide" Target="slides/slide270.xml"/><Relationship Id="rId293" Type="http://schemas.openxmlformats.org/officeDocument/2006/relationships/slide" Target="slides/slide291.xml"/><Relationship Id="rId307" Type="http://schemas.openxmlformats.org/officeDocument/2006/relationships/slide" Target="slides/slide305.xml"/><Relationship Id="rId328" Type="http://schemas.openxmlformats.org/officeDocument/2006/relationships/slide" Target="slides/slide326.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95" Type="http://schemas.openxmlformats.org/officeDocument/2006/relationships/slide" Target="slides/slide193.xml"/><Relationship Id="rId209" Type="http://schemas.openxmlformats.org/officeDocument/2006/relationships/slide" Target="slides/slide207.xml"/><Relationship Id="rId220" Type="http://schemas.openxmlformats.org/officeDocument/2006/relationships/slide" Target="slides/slide218.xml"/><Relationship Id="rId241" Type="http://schemas.openxmlformats.org/officeDocument/2006/relationships/slide" Target="slides/slide239.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262" Type="http://schemas.openxmlformats.org/officeDocument/2006/relationships/slide" Target="slides/slide260.xml"/><Relationship Id="rId283" Type="http://schemas.openxmlformats.org/officeDocument/2006/relationships/slide" Target="slides/slide281.xml"/><Relationship Id="rId318" Type="http://schemas.openxmlformats.org/officeDocument/2006/relationships/slide" Target="slides/slide316.xml"/><Relationship Id="rId339" Type="http://schemas.openxmlformats.org/officeDocument/2006/relationships/viewProps" Target="viewProps.xml"/><Relationship Id="rId78" Type="http://schemas.openxmlformats.org/officeDocument/2006/relationships/slide" Target="slides/slide76.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64" Type="http://schemas.openxmlformats.org/officeDocument/2006/relationships/slide" Target="slides/slide162.xml"/><Relationship Id="rId185" Type="http://schemas.openxmlformats.org/officeDocument/2006/relationships/slide" Target="slides/slide183.xml"/><Relationship Id="rId9" Type="http://schemas.openxmlformats.org/officeDocument/2006/relationships/slide" Target="slides/slide7.xml"/><Relationship Id="rId210" Type="http://schemas.openxmlformats.org/officeDocument/2006/relationships/slide" Target="slides/slide208.xml"/><Relationship Id="rId26" Type="http://schemas.openxmlformats.org/officeDocument/2006/relationships/slide" Target="slides/slide24.xml"/><Relationship Id="rId231" Type="http://schemas.openxmlformats.org/officeDocument/2006/relationships/slide" Target="slides/slide229.xml"/><Relationship Id="rId252" Type="http://schemas.openxmlformats.org/officeDocument/2006/relationships/slide" Target="slides/slide250.xml"/><Relationship Id="rId273" Type="http://schemas.openxmlformats.org/officeDocument/2006/relationships/slide" Target="slides/slide271.xml"/><Relationship Id="rId294" Type="http://schemas.openxmlformats.org/officeDocument/2006/relationships/slide" Target="slides/slide292.xml"/><Relationship Id="rId308" Type="http://schemas.openxmlformats.org/officeDocument/2006/relationships/slide" Target="slides/slide306.xml"/><Relationship Id="rId329" Type="http://schemas.openxmlformats.org/officeDocument/2006/relationships/slide" Target="slides/slide327.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340" Type="http://schemas.openxmlformats.org/officeDocument/2006/relationships/theme" Target="theme/theme1.xml"/><Relationship Id="rId196" Type="http://schemas.openxmlformats.org/officeDocument/2006/relationships/slide" Target="slides/slide194.xml"/><Relationship Id="rId200" Type="http://schemas.openxmlformats.org/officeDocument/2006/relationships/slide" Target="slides/slide198.xml"/><Relationship Id="rId16" Type="http://schemas.openxmlformats.org/officeDocument/2006/relationships/slide" Target="slides/slide14.xml"/><Relationship Id="rId221" Type="http://schemas.openxmlformats.org/officeDocument/2006/relationships/slide" Target="slides/slide219.xml"/><Relationship Id="rId242" Type="http://schemas.openxmlformats.org/officeDocument/2006/relationships/slide" Target="slides/slide240.xml"/><Relationship Id="rId263" Type="http://schemas.openxmlformats.org/officeDocument/2006/relationships/slide" Target="slides/slide261.xml"/><Relationship Id="rId284" Type="http://schemas.openxmlformats.org/officeDocument/2006/relationships/slide" Target="slides/slide282.xml"/><Relationship Id="rId319" Type="http://schemas.openxmlformats.org/officeDocument/2006/relationships/slide" Target="slides/slide317.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330" Type="http://schemas.openxmlformats.org/officeDocument/2006/relationships/slide" Target="slides/slide328.xml"/><Relationship Id="rId90" Type="http://schemas.openxmlformats.org/officeDocument/2006/relationships/slide" Target="slides/slide88.xml"/><Relationship Id="rId165" Type="http://schemas.openxmlformats.org/officeDocument/2006/relationships/slide" Target="slides/slide163.xml"/><Relationship Id="rId186" Type="http://schemas.openxmlformats.org/officeDocument/2006/relationships/slide" Target="slides/slide184.xml"/><Relationship Id="rId211" Type="http://schemas.openxmlformats.org/officeDocument/2006/relationships/slide" Target="slides/slide209.xml"/><Relationship Id="rId232" Type="http://schemas.openxmlformats.org/officeDocument/2006/relationships/slide" Target="slides/slide230.xml"/><Relationship Id="rId253" Type="http://schemas.openxmlformats.org/officeDocument/2006/relationships/slide" Target="slides/slide251.xml"/><Relationship Id="rId274" Type="http://schemas.openxmlformats.org/officeDocument/2006/relationships/slide" Target="slides/slide272.xml"/><Relationship Id="rId295" Type="http://schemas.openxmlformats.org/officeDocument/2006/relationships/slide" Target="slides/slide293.xml"/><Relationship Id="rId309" Type="http://schemas.openxmlformats.org/officeDocument/2006/relationships/slide" Target="slides/slide307.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320" Type="http://schemas.openxmlformats.org/officeDocument/2006/relationships/slide" Target="slides/slide318.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97" Type="http://schemas.openxmlformats.org/officeDocument/2006/relationships/slide" Target="slides/slide195.xml"/><Relationship Id="rId341" Type="http://schemas.openxmlformats.org/officeDocument/2006/relationships/tableStyles" Target="tableStyles.xml"/><Relationship Id="rId201" Type="http://schemas.openxmlformats.org/officeDocument/2006/relationships/slide" Target="slides/slide199.xml"/><Relationship Id="rId222" Type="http://schemas.openxmlformats.org/officeDocument/2006/relationships/slide" Target="slides/slide220.xml"/><Relationship Id="rId243" Type="http://schemas.openxmlformats.org/officeDocument/2006/relationships/slide" Target="slides/slide241.xml"/><Relationship Id="rId264" Type="http://schemas.openxmlformats.org/officeDocument/2006/relationships/slide" Target="slides/slide262.xml"/><Relationship Id="rId285" Type="http://schemas.openxmlformats.org/officeDocument/2006/relationships/slide" Target="slides/slide283.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310" Type="http://schemas.openxmlformats.org/officeDocument/2006/relationships/slide" Target="slides/slide308.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87" Type="http://schemas.openxmlformats.org/officeDocument/2006/relationships/slide" Target="slides/slide185.xml"/><Relationship Id="rId331" Type="http://schemas.openxmlformats.org/officeDocument/2006/relationships/slide" Target="slides/slide329.xml"/><Relationship Id="rId1" Type="http://schemas.openxmlformats.org/officeDocument/2006/relationships/slideMaster" Target="slideMasters/slideMaster1.xml"/><Relationship Id="rId212" Type="http://schemas.openxmlformats.org/officeDocument/2006/relationships/slide" Target="slides/slide210.xml"/><Relationship Id="rId233" Type="http://schemas.openxmlformats.org/officeDocument/2006/relationships/slide" Target="slides/slide231.xml"/><Relationship Id="rId254" Type="http://schemas.openxmlformats.org/officeDocument/2006/relationships/slide" Target="slides/slide252.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275" Type="http://schemas.openxmlformats.org/officeDocument/2006/relationships/slide" Target="slides/slide273.xml"/><Relationship Id="rId296" Type="http://schemas.openxmlformats.org/officeDocument/2006/relationships/slide" Target="slides/slide294.xml"/><Relationship Id="rId300" Type="http://schemas.openxmlformats.org/officeDocument/2006/relationships/slide" Target="slides/slide298.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slide" Target="slides/slide175.xml"/><Relationship Id="rId198" Type="http://schemas.openxmlformats.org/officeDocument/2006/relationships/slide" Target="slides/slide196.xml"/><Relationship Id="rId321" Type="http://schemas.openxmlformats.org/officeDocument/2006/relationships/slide" Target="slides/slide319.xml"/><Relationship Id="rId202" Type="http://schemas.openxmlformats.org/officeDocument/2006/relationships/slide" Target="slides/slide200.xml"/><Relationship Id="rId223" Type="http://schemas.openxmlformats.org/officeDocument/2006/relationships/slide" Target="slides/slide221.xml"/><Relationship Id="rId244" Type="http://schemas.openxmlformats.org/officeDocument/2006/relationships/slide" Target="slides/slide242.xml"/><Relationship Id="rId18" Type="http://schemas.openxmlformats.org/officeDocument/2006/relationships/slide" Target="slides/slide16.xml"/><Relationship Id="rId39" Type="http://schemas.openxmlformats.org/officeDocument/2006/relationships/slide" Target="slides/slide37.xml"/><Relationship Id="rId265" Type="http://schemas.openxmlformats.org/officeDocument/2006/relationships/slide" Target="slides/slide263.xml"/><Relationship Id="rId286" Type="http://schemas.openxmlformats.org/officeDocument/2006/relationships/slide" Target="slides/slide284.xml"/><Relationship Id="rId50" Type="http://schemas.openxmlformats.org/officeDocument/2006/relationships/slide" Target="slides/slide48.xml"/><Relationship Id="rId104" Type="http://schemas.openxmlformats.org/officeDocument/2006/relationships/slide" Target="slides/slide102.xml"/><Relationship Id="rId125" Type="http://schemas.openxmlformats.org/officeDocument/2006/relationships/slide" Target="slides/slide123.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slide" Target="slides/slide186.xml"/><Relationship Id="rId311" Type="http://schemas.openxmlformats.org/officeDocument/2006/relationships/slide" Target="slides/slide309.xml"/><Relationship Id="rId332" Type="http://schemas.openxmlformats.org/officeDocument/2006/relationships/slide" Target="slides/slide330.xml"/><Relationship Id="rId71" Type="http://schemas.openxmlformats.org/officeDocument/2006/relationships/slide" Target="slides/slide69.xml"/><Relationship Id="rId92" Type="http://schemas.openxmlformats.org/officeDocument/2006/relationships/slide" Target="slides/slide90.xml"/><Relationship Id="rId213" Type="http://schemas.openxmlformats.org/officeDocument/2006/relationships/slide" Target="slides/slide211.xml"/><Relationship Id="rId234" Type="http://schemas.openxmlformats.org/officeDocument/2006/relationships/slide" Target="slides/slide232.xml"/><Relationship Id="rId2" Type="http://schemas.openxmlformats.org/officeDocument/2006/relationships/slideMaster" Target="slideMasters/slideMaster2.xml"/><Relationship Id="rId29" Type="http://schemas.openxmlformats.org/officeDocument/2006/relationships/slide" Target="slides/slide27.xml"/><Relationship Id="rId255" Type="http://schemas.openxmlformats.org/officeDocument/2006/relationships/slide" Target="slides/slide253.xml"/><Relationship Id="rId276" Type="http://schemas.openxmlformats.org/officeDocument/2006/relationships/slide" Target="slides/slide274.xml"/><Relationship Id="rId297" Type="http://schemas.openxmlformats.org/officeDocument/2006/relationships/slide" Target="slides/slide295.xml"/><Relationship Id="rId40" Type="http://schemas.openxmlformats.org/officeDocument/2006/relationships/slide" Target="slides/slide38.xml"/><Relationship Id="rId115" Type="http://schemas.openxmlformats.org/officeDocument/2006/relationships/slide" Target="slides/slide113.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301" Type="http://schemas.openxmlformats.org/officeDocument/2006/relationships/slide" Target="slides/slide299.xml"/><Relationship Id="rId322" Type="http://schemas.openxmlformats.org/officeDocument/2006/relationships/slide" Target="slides/slide320.xml"/><Relationship Id="rId61" Type="http://schemas.openxmlformats.org/officeDocument/2006/relationships/slide" Target="slides/slide59.xml"/><Relationship Id="rId82" Type="http://schemas.openxmlformats.org/officeDocument/2006/relationships/slide" Target="slides/slide80.xml"/><Relationship Id="rId199" Type="http://schemas.openxmlformats.org/officeDocument/2006/relationships/slide" Target="slides/slide197.xml"/><Relationship Id="rId203" Type="http://schemas.openxmlformats.org/officeDocument/2006/relationships/slide" Target="slides/slide201.xml"/><Relationship Id="rId19" Type="http://schemas.openxmlformats.org/officeDocument/2006/relationships/slide" Target="slides/slide17.xml"/><Relationship Id="rId224" Type="http://schemas.openxmlformats.org/officeDocument/2006/relationships/slide" Target="slides/slide222.xml"/><Relationship Id="rId245" Type="http://schemas.openxmlformats.org/officeDocument/2006/relationships/slide" Target="slides/slide243.xml"/><Relationship Id="rId266" Type="http://schemas.openxmlformats.org/officeDocument/2006/relationships/slide" Target="slides/slide264.xml"/><Relationship Id="rId287" Type="http://schemas.openxmlformats.org/officeDocument/2006/relationships/slide" Target="slides/slide285.xml"/><Relationship Id="rId30" Type="http://schemas.openxmlformats.org/officeDocument/2006/relationships/slide" Target="slides/slide2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312" Type="http://schemas.openxmlformats.org/officeDocument/2006/relationships/slide" Target="slides/slide310.xml"/><Relationship Id="rId333" Type="http://schemas.openxmlformats.org/officeDocument/2006/relationships/slide" Target="slides/slide331.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189" Type="http://schemas.openxmlformats.org/officeDocument/2006/relationships/slide" Target="slides/slide187.xml"/><Relationship Id="rId3" Type="http://schemas.openxmlformats.org/officeDocument/2006/relationships/slide" Target="slides/slide1.xml"/><Relationship Id="rId214" Type="http://schemas.openxmlformats.org/officeDocument/2006/relationships/slide" Target="slides/slide212.xml"/><Relationship Id="rId235" Type="http://schemas.openxmlformats.org/officeDocument/2006/relationships/slide" Target="slides/slide233.xml"/><Relationship Id="rId256" Type="http://schemas.openxmlformats.org/officeDocument/2006/relationships/slide" Target="slides/slide254.xml"/><Relationship Id="rId277" Type="http://schemas.openxmlformats.org/officeDocument/2006/relationships/slide" Target="slides/slide275.xml"/><Relationship Id="rId298" Type="http://schemas.openxmlformats.org/officeDocument/2006/relationships/slide" Target="slides/slide296.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302" Type="http://schemas.openxmlformats.org/officeDocument/2006/relationships/slide" Target="slides/slide300.xml"/><Relationship Id="rId323" Type="http://schemas.openxmlformats.org/officeDocument/2006/relationships/slide" Target="slides/slide321.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179" Type="http://schemas.openxmlformats.org/officeDocument/2006/relationships/slide" Target="slides/slide177.xml"/><Relationship Id="rId190" Type="http://schemas.openxmlformats.org/officeDocument/2006/relationships/slide" Target="slides/slide188.xml"/><Relationship Id="rId204" Type="http://schemas.openxmlformats.org/officeDocument/2006/relationships/slide" Target="slides/slide202.xml"/><Relationship Id="rId225" Type="http://schemas.openxmlformats.org/officeDocument/2006/relationships/slide" Target="slides/slide223.xml"/><Relationship Id="rId246" Type="http://schemas.openxmlformats.org/officeDocument/2006/relationships/slide" Target="slides/slide244.xml"/><Relationship Id="rId267" Type="http://schemas.openxmlformats.org/officeDocument/2006/relationships/slide" Target="slides/slide265.xml"/><Relationship Id="rId288" Type="http://schemas.openxmlformats.org/officeDocument/2006/relationships/slide" Target="slides/slide286.xml"/><Relationship Id="rId106" Type="http://schemas.openxmlformats.org/officeDocument/2006/relationships/slide" Target="slides/slide104.xml"/><Relationship Id="rId127" Type="http://schemas.openxmlformats.org/officeDocument/2006/relationships/slide" Target="slides/slide125.xml"/><Relationship Id="rId313" Type="http://schemas.openxmlformats.org/officeDocument/2006/relationships/slide" Target="slides/slide311.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94" Type="http://schemas.openxmlformats.org/officeDocument/2006/relationships/slide" Target="slides/slide92.xml"/><Relationship Id="rId148" Type="http://schemas.openxmlformats.org/officeDocument/2006/relationships/slide" Target="slides/slide146.xml"/><Relationship Id="rId169" Type="http://schemas.openxmlformats.org/officeDocument/2006/relationships/slide" Target="slides/slide167.xml"/><Relationship Id="rId334" Type="http://schemas.openxmlformats.org/officeDocument/2006/relationships/slide" Target="slides/slide332.xml"/><Relationship Id="rId4" Type="http://schemas.openxmlformats.org/officeDocument/2006/relationships/slide" Target="slides/slide2.xml"/><Relationship Id="rId180" Type="http://schemas.openxmlformats.org/officeDocument/2006/relationships/slide" Target="slides/slide178.xml"/><Relationship Id="rId215" Type="http://schemas.openxmlformats.org/officeDocument/2006/relationships/slide" Target="slides/slide213.xml"/><Relationship Id="rId236" Type="http://schemas.openxmlformats.org/officeDocument/2006/relationships/slide" Target="slides/slide234.xml"/><Relationship Id="rId257" Type="http://schemas.openxmlformats.org/officeDocument/2006/relationships/slide" Target="slides/slide255.xml"/><Relationship Id="rId278" Type="http://schemas.openxmlformats.org/officeDocument/2006/relationships/slide" Target="slides/slide276.xml"/><Relationship Id="rId303" Type="http://schemas.openxmlformats.org/officeDocument/2006/relationships/slide" Target="slides/slide301.xml"/><Relationship Id="rId42" Type="http://schemas.openxmlformats.org/officeDocument/2006/relationships/slide" Target="slides/slide40.xml"/><Relationship Id="rId84" Type="http://schemas.openxmlformats.org/officeDocument/2006/relationships/slide" Target="slides/slide82.xml"/><Relationship Id="rId138" Type="http://schemas.openxmlformats.org/officeDocument/2006/relationships/slide" Target="slides/slide136.xml"/><Relationship Id="rId191" Type="http://schemas.openxmlformats.org/officeDocument/2006/relationships/slide" Target="slides/slide189.xml"/><Relationship Id="rId205" Type="http://schemas.openxmlformats.org/officeDocument/2006/relationships/slide" Target="slides/slide203.xml"/><Relationship Id="rId247" Type="http://schemas.openxmlformats.org/officeDocument/2006/relationships/slide" Target="slides/slide245.xml"/><Relationship Id="rId107" Type="http://schemas.openxmlformats.org/officeDocument/2006/relationships/slide" Target="slides/slide105.xml"/><Relationship Id="rId289" Type="http://schemas.openxmlformats.org/officeDocument/2006/relationships/slide" Target="slides/slide287.xml"/><Relationship Id="rId11" Type="http://schemas.openxmlformats.org/officeDocument/2006/relationships/slide" Target="slides/slide9.xml"/><Relationship Id="rId53" Type="http://schemas.openxmlformats.org/officeDocument/2006/relationships/slide" Target="slides/slide51.xml"/><Relationship Id="rId149" Type="http://schemas.openxmlformats.org/officeDocument/2006/relationships/slide" Target="slides/slide147.xml"/><Relationship Id="rId314" Type="http://schemas.openxmlformats.org/officeDocument/2006/relationships/slide" Target="slides/slide312.xml"/><Relationship Id="rId95" Type="http://schemas.openxmlformats.org/officeDocument/2006/relationships/slide" Target="slides/slide93.xml"/><Relationship Id="rId160" Type="http://schemas.openxmlformats.org/officeDocument/2006/relationships/slide" Target="slides/slide158.xml"/><Relationship Id="rId216" Type="http://schemas.openxmlformats.org/officeDocument/2006/relationships/slide" Target="slides/slide214.xml"/><Relationship Id="rId258" Type="http://schemas.openxmlformats.org/officeDocument/2006/relationships/slide" Target="slides/slide256.xml"/><Relationship Id="rId22" Type="http://schemas.openxmlformats.org/officeDocument/2006/relationships/slide" Target="slides/slide20.xml"/><Relationship Id="rId64" Type="http://schemas.openxmlformats.org/officeDocument/2006/relationships/slide" Target="slides/slide62.xml"/><Relationship Id="rId118" Type="http://schemas.openxmlformats.org/officeDocument/2006/relationships/slide" Target="slides/slide116.xml"/><Relationship Id="rId325" Type="http://schemas.openxmlformats.org/officeDocument/2006/relationships/slide" Target="slides/slide323.xml"/><Relationship Id="rId171" Type="http://schemas.openxmlformats.org/officeDocument/2006/relationships/slide" Target="slides/slide169.xml"/><Relationship Id="rId227" Type="http://schemas.openxmlformats.org/officeDocument/2006/relationships/slide" Target="slides/slide225.xml"/><Relationship Id="rId269" Type="http://schemas.openxmlformats.org/officeDocument/2006/relationships/slide" Target="slides/slide267.xml"/><Relationship Id="rId33" Type="http://schemas.openxmlformats.org/officeDocument/2006/relationships/slide" Target="slides/slide31.xml"/><Relationship Id="rId129" Type="http://schemas.openxmlformats.org/officeDocument/2006/relationships/slide" Target="slides/slide127.xml"/><Relationship Id="rId280" Type="http://schemas.openxmlformats.org/officeDocument/2006/relationships/slide" Target="slides/slide278.xml"/><Relationship Id="rId336" Type="http://schemas.openxmlformats.org/officeDocument/2006/relationships/slide" Target="slides/slide334.xml"/><Relationship Id="rId75" Type="http://schemas.openxmlformats.org/officeDocument/2006/relationships/slide" Target="slides/slide73.xml"/><Relationship Id="rId140" Type="http://schemas.openxmlformats.org/officeDocument/2006/relationships/slide" Target="slides/slide138.xml"/><Relationship Id="rId182" Type="http://schemas.openxmlformats.org/officeDocument/2006/relationships/slide" Target="slides/slide180.xml"/><Relationship Id="rId6" Type="http://schemas.openxmlformats.org/officeDocument/2006/relationships/slide" Target="slides/slide4.xml"/><Relationship Id="rId238" Type="http://schemas.openxmlformats.org/officeDocument/2006/relationships/slide" Target="slides/slide236.xml"/><Relationship Id="rId291" Type="http://schemas.openxmlformats.org/officeDocument/2006/relationships/slide" Target="slides/slide289.xml"/><Relationship Id="rId305" Type="http://schemas.openxmlformats.org/officeDocument/2006/relationships/slide" Target="slides/slide303.xml"/><Relationship Id="rId44" Type="http://schemas.openxmlformats.org/officeDocument/2006/relationships/slide" Target="slides/slide42.xml"/><Relationship Id="rId86" Type="http://schemas.openxmlformats.org/officeDocument/2006/relationships/slide" Target="slides/slide84.xml"/><Relationship Id="rId151" Type="http://schemas.openxmlformats.org/officeDocument/2006/relationships/slide" Target="slides/slide149.xml"/><Relationship Id="rId193" Type="http://schemas.openxmlformats.org/officeDocument/2006/relationships/slide" Target="slides/slide191.xml"/><Relationship Id="rId207" Type="http://schemas.openxmlformats.org/officeDocument/2006/relationships/slide" Target="slides/slide205.xml"/><Relationship Id="rId249" Type="http://schemas.openxmlformats.org/officeDocument/2006/relationships/slide" Target="slides/slide247.xml"/><Relationship Id="rId13" Type="http://schemas.openxmlformats.org/officeDocument/2006/relationships/slide" Target="slides/slide11.xml"/><Relationship Id="rId109" Type="http://schemas.openxmlformats.org/officeDocument/2006/relationships/slide" Target="slides/slide107.xml"/><Relationship Id="rId260" Type="http://schemas.openxmlformats.org/officeDocument/2006/relationships/slide" Target="slides/slide258.xml"/><Relationship Id="rId316" Type="http://schemas.openxmlformats.org/officeDocument/2006/relationships/slide" Target="slides/slide314.xml"/><Relationship Id="rId55" Type="http://schemas.openxmlformats.org/officeDocument/2006/relationships/slide" Target="slides/slide53.xml"/><Relationship Id="rId97" Type="http://schemas.openxmlformats.org/officeDocument/2006/relationships/slide" Target="slides/slide95.xml"/><Relationship Id="rId120" Type="http://schemas.openxmlformats.org/officeDocument/2006/relationships/slide" Target="slides/slide118.xml"/><Relationship Id="rId162" Type="http://schemas.openxmlformats.org/officeDocument/2006/relationships/slide" Target="slides/slide160.xml"/><Relationship Id="rId218" Type="http://schemas.openxmlformats.org/officeDocument/2006/relationships/slide" Target="slides/slide216.xml"/><Relationship Id="rId271" Type="http://schemas.openxmlformats.org/officeDocument/2006/relationships/slide" Target="slides/slide269.xml"/><Relationship Id="rId24" Type="http://schemas.openxmlformats.org/officeDocument/2006/relationships/slide" Target="slides/slide22.xml"/><Relationship Id="rId66" Type="http://schemas.openxmlformats.org/officeDocument/2006/relationships/slide" Target="slides/slide64.xml"/><Relationship Id="rId131" Type="http://schemas.openxmlformats.org/officeDocument/2006/relationships/slide" Target="slides/slide129.xml"/><Relationship Id="rId327" Type="http://schemas.openxmlformats.org/officeDocument/2006/relationships/slide" Target="slides/slide325.xml"/><Relationship Id="rId173" Type="http://schemas.openxmlformats.org/officeDocument/2006/relationships/slide" Target="slides/slide171.xml"/><Relationship Id="rId229" Type="http://schemas.openxmlformats.org/officeDocument/2006/relationships/slide" Target="slides/slide22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05" name="Shape 1705"/>
          <p:cNvSpPr>
            <a:spLocks noGrp="1" noRot="1" noChangeAspect="1"/>
          </p:cNvSpPr>
          <p:nvPr>
            <p:ph type="sldImg"/>
          </p:nvPr>
        </p:nvSpPr>
        <p:spPr>
          <a:xfrm>
            <a:off x="1143000" y="685800"/>
            <a:ext cx="4572000" cy="3429000"/>
          </a:xfrm>
          <a:prstGeom prst="rect">
            <a:avLst/>
          </a:prstGeom>
        </p:spPr>
        <p:txBody>
          <a:bodyPr/>
          <a:lstStyle/>
          <a:p>
            <a:endParaRPr/>
          </a:p>
        </p:txBody>
      </p:sp>
      <p:sp>
        <p:nvSpPr>
          <p:cNvPr id="1706" name="Shape 1706"/>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spcBef>
        <a:spcPts val="400"/>
      </a:spcBef>
      <a:defRPr sz="1200">
        <a:latin typeface="+mn-lt"/>
        <a:ea typeface="+mn-ea"/>
        <a:cs typeface="+mn-cs"/>
        <a:sym typeface="Calibri"/>
      </a:defRPr>
    </a:lvl1pPr>
    <a:lvl2pPr indent="228600" latinLnBrk="0">
      <a:spcBef>
        <a:spcPts val="400"/>
      </a:spcBef>
      <a:defRPr sz="1200">
        <a:latin typeface="+mn-lt"/>
        <a:ea typeface="+mn-ea"/>
        <a:cs typeface="+mn-cs"/>
        <a:sym typeface="Calibri"/>
      </a:defRPr>
    </a:lvl2pPr>
    <a:lvl3pPr indent="457200" latinLnBrk="0">
      <a:spcBef>
        <a:spcPts val="400"/>
      </a:spcBef>
      <a:defRPr sz="1200">
        <a:latin typeface="+mn-lt"/>
        <a:ea typeface="+mn-ea"/>
        <a:cs typeface="+mn-cs"/>
        <a:sym typeface="Calibri"/>
      </a:defRPr>
    </a:lvl3pPr>
    <a:lvl4pPr indent="685800" latinLnBrk="0">
      <a:spcBef>
        <a:spcPts val="400"/>
      </a:spcBef>
      <a:defRPr sz="1200">
        <a:latin typeface="+mn-lt"/>
        <a:ea typeface="+mn-ea"/>
        <a:cs typeface="+mn-cs"/>
        <a:sym typeface="Calibri"/>
      </a:defRPr>
    </a:lvl4pPr>
    <a:lvl5pPr indent="914400" latinLnBrk="0">
      <a:spcBef>
        <a:spcPts val="400"/>
      </a:spcBef>
      <a:defRPr sz="1200">
        <a:latin typeface="+mn-lt"/>
        <a:ea typeface="+mn-ea"/>
        <a:cs typeface="+mn-cs"/>
        <a:sym typeface="Calibri"/>
      </a:defRPr>
    </a:lvl5pPr>
    <a:lvl6pPr indent="1143000" latinLnBrk="0">
      <a:spcBef>
        <a:spcPts val="400"/>
      </a:spcBef>
      <a:defRPr sz="1200">
        <a:latin typeface="+mn-lt"/>
        <a:ea typeface="+mn-ea"/>
        <a:cs typeface="+mn-cs"/>
        <a:sym typeface="Calibri"/>
      </a:defRPr>
    </a:lvl6pPr>
    <a:lvl7pPr indent="1371600" latinLnBrk="0">
      <a:spcBef>
        <a:spcPts val="400"/>
      </a:spcBef>
      <a:defRPr sz="1200">
        <a:latin typeface="+mn-lt"/>
        <a:ea typeface="+mn-ea"/>
        <a:cs typeface="+mn-cs"/>
        <a:sym typeface="Calibri"/>
      </a:defRPr>
    </a:lvl7pPr>
    <a:lvl8pPr indent="1600200" latinLnBrk="0">
      <a:spcBef>
        <a:spcPts val="400"/>
      </a:spcBef>
      <a:defRPr sz="1200">
        <a:latin typeface="+mn-lt"/>
        <a:ea typeface="+mn-ea"/>
        <a:cs typeface="+mn-cs"/>
        <a:sym typeface="Calibri"/>
      </a:defRPr>
    </a:lvl8pPr>
    <a:lvl9pPr indent="1828800" latinLnBrk="0">
      <a:spcBef>
        <a:spcPts val="400"/>
      </a:spcBef>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6" name="Shape 1826"/>
          <p:cNvSpPr>
            <a:spLocks noGrp="1" noRot="1" noChangeAspect="1"/>
          </p:cNvSpPr>
          <p:nvPr>
            <p:ph type="sldImg"/>
          </p:nvPr>
        </p:nvSpPr>
        <p:spPr>
          <a:xfrm>
            <a:off x="381000" y="685800"/>
            <a:ext cx="6096000" cy="3429000"/>
          </a:xfrm>
          <a:prstGeom prst="rect">
            <a:avLst/>
          </a:prstGeom>
        </p:spPr>
        <p:txBody>
          <a:bodyPr/>
          <a:lstStyle/>
          <a:p>
            <a:endParaRPr/>
          </a:p>
        </p:txBody>
      </p:sp>
      <p:sp>
        <p:nvSpPr>
          <p:cNvPr id="1827" name="Shape 1827"/>
          <p:cNvSpPr>
            <a:spLocks noGrp="1"/>
          </p:cNvSpPr>
          <p:nvPr>
            <p:ph type="body" sz="quarter" idx="1"/>
          </p:nvPr>
        </p:nvSpPr>
        <p:spPr>
          <a:prstGeom prst="rect">
            <a:avLst/>
          </a:prstGeom>
        </p:spPr>
        <p:txBody>
          <a:bodyPr/>
          <a:lstStyle/>
          <a:p>
            <a:r>
              <a:t>So what is dataflow buying us? Predictable performance, simpler architecture (no OOO – with its power &amp; area overhead), and less data movement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7BF745-0557-B241-863F-056113C7032A}" type="slidenum">
              <a:rPr lang="en-US" smtClean="0"/>
              <a:pPr/>
              <a:t>113</a:t>
            </a:fld>
            <a:endParaRPr lang="en-US"/>
          </a:p>
        </p:txBody>
      </p:sp>
    </p:spTree>
    <p:extLst>
      <p:ext uri="{BB962C8B-B14F-4D97-AF65-F5344CB8AC3E}">
        <p14:creationId xmlns:p14="http://schemas.microsoft.com/office/powerpoint/2010/main" val="3532331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F1801B2-F9CB-254B-A1DA-4B8581510C3F}"/>
            </a:ext>
          </a:extLst>
        </p:cNvPr>
        <p:cNvGrpSpPr/>
        <p:nvPr/>
      </p:nvGrpSpPr>
      <p:grpSpPr>
        <a:xfrm>
          <a:off x="0" y="0"/>
          <a:ext cx="0" cy="0"/>
          <a:chOff x="0" y="0"/>
          <a:chExt cx="0" cy="0"/>
        </a:xfrm>
      </p:grpSpPr>
      <p:sp>
        <p:nvSpPr>
          <p:cNvPr id="9218" name="Rectangle 8">
            <a:extLst>
              <a:ext uri="{FF2B5EF4-FFF2-40B4-BE49-F238E27FC236}">
                <a16:creationId xmlns:a16="http://schemas.microsoft.com/office/drawing/2014/main" id="{9900538E-FDE7-4AC2-6286-D880810194E4}"/>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9pPr>
          </a:lstStyle>
          <a:p>
            <a:pPr eaLnBrk="1" hangingPunct="1"/>
            <a:fld id="{E9B96592-E679-4E9F-9313-D5B345F86454}" type="slidenum">
              <a:rPr lang="en-US" altLang="en-US">
                <a:solidFill>
                  <a:srgbClr val="000000"/>
                </a:solidFill>
              </a:rPr>
              <a:pPr eaLnBrk="1" hangingPunct="1"/>
              <a:t>129</a:t>
            </a:fld>
            <a:endParaRPr lang="en-US" altLang="en-US">
              <a:solidFill>
                <a:srgbClr val="000000"/>
              </a:solidFill>
            </a:endParaRPr>
          </a:p>
        </p:txBody>
      </p:sp>
      <p:sp>
        <p:nvSpPr>
          <p:cNvPr id="9219" name="Rectangle 1">
            <a:extLst>
              <a:ext uri="{FF2B5EF4-FFF2-40B4-BE49-F238E27FC236}">
                <a16:creationId xmlns:a16="http://schemas.microsoft.com/office/drawing/2014/main" id="{422060DE-3AD6-2D03-205F-A5CF56E6E869}"/>
              </a:ext>
            </a:extLst>
          </p:cNvPr>
          <p:cNvSpPr>
            <a:spLocks noGrp="1" noRot="1" noChangeAspect="1" noChangeArrowheads="1" noTextEdit="1"/>
          </p:cNvSpPr>
          <p:nvPr>
            <p:ph type="sldImg"/>
          </p:nvPr>
        </p:nvSpPr>
        <p:spPr>
          <a:xfrm>
            <a:off x="381000" y="685800"/>
            <a:ext cx="6096000" cy="3429000"/>
          </a:xfrm>
          <a:ln/>
        </p:spPr>
      </p:sp>
      <p:sp>
        <p:nvSpPr>
          <p:cNvPr id="9220" name="Rectangle 2">
            <a:extLst>
              <a:ext uri="{FF2B5EF4-FFF2-40B4-BE49-F238E27FC236}">
                <a16:creationId xmlns:a16="http://schemas.microsoft.com/office/drawing/2014/main" id="{5ADEA39B-A470-4327-406D-E1352F5A8B98}"/>
              </a:ext>
            </a:extLst>
          </p:cNvPr>
          <p:cNvSpPr>
            <a:spLocks noGrp="1" noChangeArrowheads="1"/>
          </p:cNvSpPr>
          <p:nvPr>
            <p:ph type="body" idx="1"/>
          </p:nvPr>
        </p:nvSpPr>
        <p:spPr>
          <a:xfrm>
            <a:off x="685800" y="4343400"/>
            <a:ext cx="5484813"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7062835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675E424F-EC2F-B7A7-E379-8C40760C2369}"/>
            </a:ext>
          </a:extLst>
        </p:cNvPr>
        <p:cNvGrpSpPr/>
        <p:nvPr/>
      </p:nvGrpSpPr>
      <p:grpSpPr>
        <a:xfrm>
          <a:off x="0" y="0"/>
          <a:ext cx="0" cy="0"/>
          <a:chOff x="0" y="0"/>
          <a:chExt cx="0" cy="0"/>
        </a:xfrm>
      </p:grpSpPr>
      <p:sp>
        <p:nvSpPr>
          <p:cNvPr id="9218" name="Rectangle 8">
            <a:extLst>
              <a:ext uri="{FF2B5EF4-FFF2-40B4-BE49-F238E27FC236}">
                <a16:creationId xmlns:a16="http://schemas.microsoft.com/office/drawing/2014/main" id="{2BA18957-921F-BCC4-F1A9-C54D51915131}"/>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9pPr>
          </a:lstStyle>
          <a:p>
            <a:pPr eaLnBrk="1" hangingPunct="1"/>
            <a:fld id="{E9B96592-E679-4E9F-9313-D5B345F86454}" type="slidenum">
              <a:rPr lang="en-US" altLang="en-US">
                <a:solidFill>
                  <a:srgbClr val="000000"/>
                </a:solidFill>
              </a:rPr>
              <a:pPr eaLnBrk="1" hangingPunct="1"/>
              <a:t>130</a:t>
            </a:fld>
            <a:endParaRPr lang="en-US" altLang="en-US">
              <a:solidFill>
                <a:srgbClr val="000000"/>
              </a:solidFill>
            </a:endParaRPr>
          </a:p>
        </p:txBody>
      </p:sp>
      <p:sp>
        <p:nvSpPr>
          <p:cNvPr id="9219" name="Rectangle 1">
            <a:extLst>
              <a:ext uri="{FF2B5EF4-FFF2-40B4-BE49-F238E27FC236}">
                <a16:creationId xmlns:a16="http://schemas.microsoft.com/office/drawing/2014/main" id="{A3B7818F-B637-9D07-673C-C6AFC0B45387}"/>
              </a:ext>
            </a:extLst>
          </p:cNvPr>
          <p:cNvSpPr>
            <a:spLocks noGrp="1" noRot="1" noChangeAspect="1" noChangeArrowheads="1" noTextEdit="1"/>
          </p:cNvSpPr>
          <p:nvPr>
            <p:ph type="sldImg"/>
          </p:nvPr>
        </p:nvSpPr>
        <p:spPr>
          <a:xfrm>
            <a:off x="381000" y="685800"/>
            <a:ext cx="6096000" cy="3429000"/>
          </a:xfrm>
          <a:ln/>
        </p:spPr>
      </p:sp>
      <p:sp>
        <p:nvSpPr>
          <p:cNvPr id="9220" name="Rectangle 2">
            <a:extLst>
              <a:ext uri="{FF2B5EF4-FFF2-40B4-BE49-F238E27FC236}">
                <a16:creationId xmlns:a16="http://schemas.microsoft.com/office/drawing/2014/main" id="{04623B50-3F75-AF0C-6D71-B4890DC8EEC0}"/>
              </a:ext>
            </a:extLst>
          </p:cNvPr>
          <p:cNvSpPr>
            <a:spLocks noGrp="1" noChangeArrowheads="1"/>
          </p:cNvSpPr>
          <p:nvPr>
            <p:ph type="body" idx="1"/>
          </p:nvPr>
        </p:nvSpPr>
        <p:spPr>
          <a:xfrm>
            <a:off x="685800" y="4343400"/>
            <a:ext cx="5484813"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989685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257F429-6A22-2167-68AE-8679A6E13D1B}"/>
            </a:ext>
          </a:extLst>
        </p:cNvPr>
        <p:cNvGrpSpPr/>
        <p:nvPr/>
      </p:nvGrpSpPr>
      <p:grpSpPr>
        <a:xfrm>
          <a:off x="0" y="0"/>
          <a:ext cx="0" cy="0"/>
          <a:chOff x="0" y="0"/>
          <a:chExt cx="0" cy="0"/>
        </a:xfrm>
      </p:grpSpPr>
      <p:sp>
        <p:nvSpPr>
          <p:cNvPr id="9218" name="Rectangle 8">
            <a:extLst>
              <a:ext uri="{FF2B5EF4-FFF2-40B4-BE49-F238E27FC236}">
                <a16:creationId xmlns:a16="http://schemas.microsoft.com/office/drawing/2014/main" id="{211577F1-7D5B-9A9F-8FA6-2FB78043FD1B}"/>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9pPr>
          </a:lstStyle>
          <a:p>
            <a:pPr eaLnBrk="1" hangingPunct="1"/>
            <a:fld id="{E9B96592-E679-4E9F-9313-D5B345F86454}" type="slidenum">
              <a:rPr lang="en-US" altLang="en-US">
                <a:solidFill>
                  <a:srgbClr val="000000"/>
                </a:solidFill>
              </a:rPr>
              <a:pPr eaLnBrk="1" hangingPunct="1"/>
              <a:t>131</a:t>
            </a:fld>
            <a:endParaRPr lang="en-US" altLang="en-US">
              <a:solidFill>
                <a:srgbClr val="000000"/>
              </a:solidFill>
            </a:endParaRPr>
          </a:p>
        </p:txBody>
      </p:sp>
      <p:sp>
        <p:nvSpPr>
          <p:cNvPr id="9219" name="Rectangle 1">
            <a:extLst>
              <a:ext uri="{FF2B5EF4-FFF2-40B4-BE49-F238E27FC236}">
                <a16:creationId xmlns:a16="http://schemas.microsoft.com/office/drawing/2014/main" id="{FB80F666-AA53-EBC9-F045-611CCA185DE9}"/>
              </a:ext>
            </a:extLst>
          </p:cNvPr>
          <p:cNvSpPr>
            <a:spLocks noGrp="1" noRot="1" noChangeAspect="1" noChangeArrowheads="1" noTextEdit="1"/>
          </p:cNvSpPr>
          <p:nvPr>
            <p:ph type="sldImg"/>
          </p:nvPr>
        </p:nvSpPr>
        <p:spPr>
          <a:xfrm>
            <a:off x="381000" y="685800"/>
            <a:ext cx="6096000" cy="3429000"/>
          </a:xfrm>
          <a:ln/>
        </p:spPr>
      </p:sp>
      <p:sp>
        <p:nvSpPr>
          <p:cNvPr id="9220" name="Rectangle 2">
            <a:extLst>
              <a:ext uri="{FF2B5EF4-FFF2-40B4-BE49-F238E27FC236}">
                <a16:creationId xmlns:a16="http://schemas.microsoft.com/office/drawing/2014/main" id="{E197B7F5-D240-6F95-05BD-1B1407245A34}"/>
              </a:ext>
            </a:extLst>
          </p:cNvPr>
          <p:cNvSpPr>
            <a:spLocks noGrp="1" noChangeArrowheads="1"/>
          </p:cNvSpPr>
          <p:nvPr>
            <p:ph type="body" idx="1"/>
          </p:nvPr>
        </p:nvSpPr>
        <p:spPr>
          <a:xfrm>
            <a:off x="685800" y="4343400"/>
            <a:ext cx="5484813"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0071345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9E06AF89-34A0-4B62-0993-EEAD326E83E1}"/>
            </a:ext>
          </a:extLst>
        </p:cNvPr>
        <p:cNvGrpSpPr/>
        <p:nvPr/>
      </p:nvGrpSpPr>
      <p:grpSpPr>
        <a:xfrm>
          <a:off x="0" y="0"/>
          <a:ext cx="0" cy="0"/>
          <a:chOff x="0" y="0"/>
          <a:chExt cx="0" cy="0"/>
        </a:xfrm>
      </p:grpSpPr>
      <p:sp>
        <p:nvSpPr>
          <p:cNvPr id="9218" name="Rectangle 8">
            <a:extLst>
              <a:ext uri="{FF2B5EF4-FFF2-40B4-BE49-F238E27FC236}">
                <a16:creationId xmlns:a16="http://schemas.microsoft.com/office/drawing/2014/main" id="{FD577C3D-B0A3-BC74-EE81-8F037E09C1CC}"/>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9pPr>
          </a:lstStyle>
          <a:p>
            <a:pPr eaLnBrk="1" hangingPunct="1"/>
            <a:fld id="{E9B96592-E679-4E9F-9313-D5B345F86454}" type="slidenum">
              <a:rPr lang="en-US" altLang="en-US">
                <a:solidFill>
                  <a:srgbClr val="000000"/>
                </a:solidFill>
              </a:rPr>
              <a:pPr eaLnBrk="1" hangingPunct="1"/>
              <a:t>132</a:t>
            </a:fld>
            <a:endParaRPr lang="en-US" altLang="en-US">
              <a:solidFill>
                <a:srgbClr val="000000"/>
              </a:solidFill>
            </a:endParaRPr>
          </a:p>
        </p:txBody>
      </p:sp>
      <p:sp>
        <p:nvSpPr>
          <p:cNvPr id="9219" name="Rectangle 1">
            <a:extLst>
              <a:ext uri="{FF2B5EF4-FFF2-40B4-BE49-F238E27FC236}">
                <a16:creationId xmlns:a16="http://schemas.microsoft.com/office/drawing/2014/main" id="{25902D14-AFDB-5FBB-4557-0C455316D7DE}"/>
              </a:ext>
            </a:extLst>
          </p:cNvPr>
          <p:cNvSpPr>
            <a:spLocks noGrp="1" noRot="1" noChangeAspect="1" noChangeArrowheads="1" noTextEdit="1"/>
          </p:cNvSpPr>
          <p:nvPr>
            <p:ph type="sldImg"/>
          </p:nvPr>
        </p:nvSpPr>
        <p:spPr>
          <a:xfrm>
            <a:off x="381000" y="685800"/>
            <a:ext cx="6096000" cy="3429000"/>
          </a:xfrm>
          <a:ln/>
        </p:spPr>
      </p:sp>
      <p:sp>
        <p:nvSpPr>
          <p:cNvPr id="9220" name="Rectangle 2">
            <a:extLst>
              <a:ext uri="{FF2B5EF4-FFF2-40B4-BE49-F238E27FC236}">
                <a16:creationId xmlns:a16="http://schemas.microsoft.com/office/drawing/2014/main" id="{767C79A8-746D-7DC3-CA80-AC6E87ED2D6C}"/>
              </a:ext>
            </a:extLst>
          </p:cNvPr>
          <p:cNvSpPr>
            <a:spLocks noGrp="1" noChangeArrowheads="1"/>
          </p:cNvSpPr>
          <p:nvPr>
            <p:ph type="body" idx="1"/>
          </p:nvPr>
        </p:nvSpPr>
        <p:spPr>
          <a:xfrm>
            <a:off x="685800" y="4343400"/>
            <a:ext cx="5484813"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2203933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B5312C3D-C016-3730-D5E7-C1C635ED2FEF}"/>
            </a:ext>
          </a:extLst>
        </p:cNvPr>
        <p:cNvGrpSpPr/>
        <p:nvPr/>
      </p:nvGrpSpPr>
      <p:grpSpPr>
        <a:xfrm>
          <a:off x="0" y="0"/>
          <a:ext cx="0" cy="0"/>
          <a:chOff x="0" y="0"/>
          <a:chExt cx="0" cy="0"/>
        </a:xfrm>
      </p:grpSpPr>
      <p:sp>
        <p:nvSpPr>
          <p:cNvPr id="9218" name="Rectangle 8">
            <a:extLst>
              <a:ext uri="{FF2B5EF4-FFF2-40B4-BE49-F238E27FC236}">
                <a16:creationId xmlns:a16="http://schemas.microsoft.com/office/drawing/2014/main" id="{7CCF5FAD-78CF-6EE9-15F1-3626D805B173}"/>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9pPr>
          </a:lstStyle>
          <a:p>
            <a:pPr eaLnBrk="1" hangingPunct="1"/>
            <a:fld id="{E9B96592-E679-4E9F-9313-D5B345F86454}" type="slidenum">
              <a:rPr lang="en-US" altLang="en-US">
                <a:solidFill>
                  <a:srgbClr val="000000"/>
                </a:solidFill>
              </a:rPr>
              <a:pPr eaLnBrk="1" hangingPunct="1"/>
              <a:t>133</a:t>
            </a:fld>
            <a:endParaRPr lang="en-US" altLang="en-US">
              <a:solidFill>
                <a:srgbClr val="000000"/>
              </a:solidFill>
            </a:endParaRPr>
          </a:p>
        </p:txBody>
      </p:sp>
      <p:sp>
        <p:nvSpPr>
          <p:cNvPr id="9219" name="Rectangle 1">
            <a:extLst>
              <a:ext uri="{FF2B5EF4-FFF2-40B4-BE49-F238E27FC236}">
                <a16:creationId xmlns:a16="http://schemas.microsoft.com/office/drawing/2014/main" id="{6CD78EEC-8564-98E9-9A43-6C395C9C337E}"/>
              </a:ext>
            </a:extLst>
          </p:cNvPr>
          <p:cNvSpPr>
            <a:spLocks noGrp="1" noRot="1" noChangeAspect="1" noChangeArrowheads="1" noTextEdit="1"/>
          </p:cNvSpPr>
          <p:nvPr>
            <p:ph type="sldImg"/>
          </p:nvPr>
        </p:nvSpPr>
        <p:spPr>
          <a:xfrm>
            <a:off x="381000" y="685800"/>
            <a:ext cx="6096000" cy="3429000"/>
          </a:xfrm>
          <a:ln/>
        </p:spPr>
      </p:sp>
      <p:sp>
        <p:nvSpPr>
          <p:cNvPr id="9220" name="Rectangle 2">
            <a:extLst>
              <a:ext uri="{FF2B5EF4-FFF2-40B4-BE49-F238E27FC236}">
                <a16:creationId xmlns:a16="http://schemas.microsoft.com/office/drawing/2014/main" id="{0709BC74-A24E-1742-13BD-43E602A7C1D1}"/>
              </a:ext>
            </a:extLst>
          </p:cNvPr>
          <p:cNvSpPr>
            <a:spLocks noGrp="1" noChangeArrowheads="1"/>
          </p:cNvSpPr>
          <p:nvPr>
            <p:ph type="body" idx="1"/>
          </p:nvPr>
        </p:nvSpPr>
        <p:spPr>
          <a:xfrm>
            <a:off x="685800" y="4343400"/>
            <a:ext cx="5484813"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355386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8" name="Rectangle 8">
            <a:extLst>
              <a:ext uri="{FF2B5EF4-FFF2-40B4-BE49-F238E27FC236}">
                <a16:creationId xmlns:a16="http://schemas.microsoft.com/office/drawing/2014/main" id="{0E77CFC4-E2ED-4BF2-81F7-182DA0B6C06C}"/>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9pPr>
          </a:lstStyle>
          <a:p>
            <a:pPr eaLnBrk="1" hangingPunct="1"/>
            <a:fld id="{E9B96592-E679-4E9F-9313-D5B345F86454}" type="slidenum">
              <a:rPr lang="en-US" altLang="en-US">
                <a:solidFill>
                  <a:srgbClr val="000000"/>
                </a:solidFill>
              </a:rPr>
              <a:pPr eaLnBrk="1" hangingPunct="1"/>
              <a:t>134</a:t>
            </a:fld>
            <a:endParaRPr lang="en-US" altLang="en-US">
              <a:solidFill>
                <a:srgbClr val="000000"/>
              </a:solidFill>
            </a:endParaRPr>
          </a:p>
        </p:txBody>
      </p:sp>
      <p:sp>
        <p:nvSpPr>
          <p:cNvPr id="9219" name="Rectangle 1">
            <a:extLst>
              <a:ext uri="{FF2B5EF4-FFF2-40B4-BE49-F238E27FC236}">
                <a16:creationId xmlns:a16="http://schemas.microsoft.com/office/drawing/2014/main" id="{EA558608-94EF-4FAA-A303-0B9986E89314}"/>
              </a:ext>
            </a:extLst>
          </p:cNvPr>
          <p:cNvSpPr>
            <a:spLocks noGrp="1" noRot="1" noChangeAspect="1" noChangeArrowheads="1" noTextEdit="1"/>
          </p:cNvSpPr>
          <p:nvPr>
            <p:ph type="sldImg"/>
          </p:nvPr>
        </p:nvSpPr>
        <p:spPr>
          <a:xfrm>
            <a:off x="381000" y="685800"/>
            <a:ext cx="6096000" cy="3429000"/>
          </a:xfrm>
          <a:ln/>
        </p:spPr>
      </p:sp>
      <p:sp>
        <p:nvSpPr>
          <p:cNvPr id="9220" name="Rectangle 2">
            <a:extLst>
              <a:ext uri="{FF2B5EF4-FFF2-40B4-BE49-F238E27FC236}">
                <a16:creationId xmlns:a16="http://schemas.microsoft.com/office/drawing/2014/main" id="{8E755056-B2A7-40B3-A905-921A707BDD2B}"/>
              </a:ext>
            </a:extLst>
          </p:cNvPr>
          <p:cNvSpPr>
            <a:spLocks noGrp="1" noChangeArrowheads="1"/>
          </p:cNvSpPr>
          <p:nvPr>
            <p:ph type="body" idx="1"/>
          </p:nvPr>
        </p:nvSpPr>
        <p:spPr>
          <a:xfrm>
            <a:off x="685800" y="4343400"/>
            <a:ext cx="5484813"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8">
            <a:extLst>
              <a:ext uri="{FF2B5EF4-FFF2-40B4-BE49-F238E27FC236}">
                <a16:creationId xmlns:a16="http://schemas.microsoft.com/office/drawing/2014/main" id="{0ACBB537-274C-48E2-AF11-6FB1F4746AF1}"/>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9pPr>
          </a:lstStyle>
          <a:p>
            <a:pPr eaLnBrk="1" hangingPunct="1"/>
            <a:fld id="{9B560103-6B78-49D1-87B9-9B2F4F25F191}" type="slidenum">
              <a:rPr lang="en-US" altLang="en-US">
                <a:solidFill>
                  <a:srgbClr val="000000"/>
                </a:solidFill>
              </a:rPr>
              <a:pPr eaLnBrk="1" hangingPunct="1"/>
              <a:t>135</a:t>
            </a:fld>
            <a:endParaRPr lang="en-US" altLang="en-US">
              <a:solidFill>
                <a:srgbClr val="000000"/>
              </a:solidFill>
            </a:endParaRPr>
          </a:p>
        </p:txBody>
      </p:sp>
      <p:sp>
        <p:nvSpPr>
          <p:cNvPr id="10243" name="Rectangle 1">
            <a:extLst>
              <a:ext uri="{FF2B5EF4-FFF2-40B4-BE49-F238E27FC236}">
                <a16:creationId xmlns:a16="http://schemas.microsoft.com/office/drawing/2014/main" id="{D302BA74-7E74-4BEA-BE0C-DB71B91AD29F}"/>
              </a:ext>
            </a:extLst>
          </p:cNvPr>
          <p:cNvSpPr>
            <a:spLocks noGrp="1" noRot="1" noChangeAspect="1" noChangeArrowheads="1" noTextEdit="1"/>
          </p:cNvSpPr>
          <p:nvPr>
            <p:ph type="sldImg"/>
          </p:nvPr>
        </p:nvSpPr>
        <p:spPr>
          <a:xfrm>
            <a:off x="381000" y="685800"/>
            <a:ext cx="6096000" cy="3429000"/>
          </a:xfrm>
          <a:ln/>
        </p:spPr>
      </p:sp>
      <p:sp>
        <p:nvSpPr>
          <p:cNvPr id="10244" name="Rectangle 2">
            <a:extLst>
              <a:ext uri="{FF2B5EF4-FFF2-40B4-BE49-F238E27FC236}">
                <a16:creationId xmlns:a16="http://schemas.microsoft.com/office/drawing/2014/main" id="{BD51389E-A420-4736-BE1F-151F8DB6CB07}"/>
              </a:ext>
            </a:extLst>
          </p:cNvPr>
          <p:cNvSpPr>
            <a:spLocks noGrp="1" noChangeArrowheads="1"/>
          </p:cNvSpPr>
          <p:nvPr>
            <p:ph type="body" idx="1"/>
          </p:nvPr>
        </p:nvSpPr>
        <p:spPr>
          <a:xfrm>
            <a:off x="685800" y="4343400"/>
            <a:ext cx="5484813"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6" name="Rectangle 8">
            <a:extLst>
              <a:ext uri="{FF2B5EF4-FFF2-40B4-BE49-F238E27FC236}">
                <a16:creationId xmlns:a16="http://schemas.microsoft.com/office/drawing/2014/main" id="{8DE30CC2-AFB2-41DF-B9AC-239059E1344F}"/>
              </a:ext>
            </a:extLst>
          </p:cNvPr>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9pPr>
          </a:lstStyle>
          <a:p>
            <a:pPr eaLnBrk="1" hangingPunct="1"/>
            <a:fld id="{CE75CD31-ACD0-476A-9302-C5AD4042755A}" type="slidenum">
              <a:rPr lang="en-US" altLang="en-US">
                <a:solidFill>
                  <a:srgbClr val="000000"/>
                </a:solidFill>
              </a:rPr>
              <a:pPr eaLnBrk="1" hangingPunct="1"/>
              <a:t>136</a:t>
            </a:fld>
            <a:endParaRPr lang="en-US" altLang="en-US">
              <a:solidFill>
                <a:srgbClr val="000000"/>
              </a:solidFill>
            </a:endParaRPr>
          </a:p>
        </p:txBody>
      </p:sp>
      <p:sp>
        <p:nvSpPr>
          <p:cNvPr id="11267" name="Rectangle 1">
            <a:extLst>
              <a:ext uri="{FF2B5EF4-FFF2-40B4-BE49-F238E27FC236}">
                <a16:creationId xmlns:a16="http://schemas.microsoft.com/office/drawing/2014/main" id="{9E775B3A-AC44-4C31-B2E6-ED619BA8958C}"/>
              </a:ext>
            </a:extLst>
          </p:cNvPr>
          <p:cNvSpPr>
            <a:spLocks noGrp="1" noRot="1" noChangeAspect="1" noChangeArrowheads="1" noTextEdit="1"/>
          </p:cNvSpPr>
          <p:nvPr>
            <p:ph type="sldImg"/>
          </p:nvPr>
        </p:nvSpPr>
        <p:spPr>
          <a:xfrm>
            <a:off x="381000" y="685800"/>
            <a:ext cx="6096000" cy="3429000"/>
          </a:xfrm>
          <a:ln/>
        </p:spPr>
      </p:sp>
      <p:sp>
        <p:nvSpPr>
          <p:cNvPr id="11268" name="Rectangle 2">
            <a:extLst>
              <a:ext uri="{FF2B5EF4-FFF2-40B4-BE49-F238E27FC236}">
                <a16:creationId xmlns:a16="http://schemas.microsoft.com/office/drawing/2014/main" id="{29B703B6-9C94-4C5F-B056-CA82D57A601E}"/>
              </a:ext>
            </a:extLst>
          </p:cNvPr>
          <p:cNvSpPr>
            <a:spLocks noGrp="1" noChangeArrowheads="1"/>
          </p:cNvSpPr>
          <p:nvPr>
            <p:ph type="body" idx="1"/>
          </p:nvPr>
        </p:nvSpPr>
        <p:spPr>
          <a:xfrm>
            <a:off x="685800" y="4343400"/>
            <a:ext cx="5484813"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ltLang="en-US">
              <a:latin typeface="Times New Roman" panose="02020603050405020304"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8">
            <a:extLst>
              <a:ext uri="{FF2B5EF4-FFF2-40B4-BE49-F238E27FC236}">
                <a16:creationId xmlns:a16="http://schemas.microsoft.com/office/drawing/2014/main" id="{C19525A6-10B2-437B-81D1-A278CD827738}"/>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1pPr>
            <a:lvl2pPr marL="742950" indent="-28575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2pPr>
            <a:lvl3pPr marL="1143000" indent="-22860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3pPr>
            <a:lvl4pPr marL="1600200" indent="-22860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4pPr>
            <a:lvl5pPr marL="2057400" indent="-22860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9pPr>
          </a:lstStyle>
          <a:p>
            <a:pPr>
              <a:spcBef>
                <a:spcPct val="0"/>
              </a:spcBef>
            </a:pPr>
            <a:fld id="{81567FA6-8F7F-4127-BAFA-004AC7B1E567}" type="slidenum">
              <a:rPr lang="en-US" altLang="en-US" smtClean="0">
                <a:solidFill>
                  <a:srgbClr val="000000"/>
                </a:solidFill>
                <a:latin typeface="Arial" panose="020B0604020202020204" pitchFamily="34" charset="0"/>
              </a:rPr>
              <a:pPr>
                <a:spcBef>
                  <a:spcPct val="0"/>
                </a:spcBef>
              </a:pPr>
              <a:t>289</a:t>
            </a:fld>
            <a:endParaRPr lang="en-US" altLang="en-US">
              <a:solidFill>
                <a:srgbClr val="000000"/>
              </a:solidFill>
              <a:latin typeface="Arial" panose="020B0604020202020204" pitchFamily="34" charset="0"/>
            </a:endParaRPr>
          </a:p>
        </p:txBody>
      </p:sp>
      <p:sp>
        <p:nvSpPr>
          <p:cNvPr id="50179" name="Rectangle 1">
            <a:extLst>
              <a:ext uri="{FF2B5EF4-FFF2-40B4-BE49-F238E27FC236}">
                <a16:creationId xmlns:a16="http://schemas.microsoft.com/office/drawing/2014/main" id="{EE7F1CEE-F2E0-47D6-8976-D9F8A4D46A1E}"/>
              </a:ext>
            </a:extLst>
          </p:cNvPr>
          <p:cNvSpPr>
            <a:spLocks noGrp="1" noRot="1" noChangeAspect="1" noChangeArrowheads="1" noTextEdit="1"/>
          </p:cNvSpPr>
          <p:nvPr>
            <p:ph type="sldImg"/>
          </p:nvPr>
        </p:nvSpPr>
        <p:spPr>
          <a:xfrm>
            <a:off x="381000" y="685800"/>
            <a:ext cx="6096000" cy="3429000"/>
          </a:xfrm>
          <a:ln/>
        </p:spPr>
      </p:sp>
      <p:sp>
        <p:nvSpPr>
          <p:cNvPr id="50180" name="Rectangle 2">
            <a:extLst>
              <a:ext uri="{FF2B5EF4-FFF2-40B4-BE49-F238E27FC236}">
                <a16:creationId xmlns:a16="http://schemas.microsoft.com/office/drawing/2014/main" id="{2662ABE9-BEC5-48B9-9FB7-20D2512BA758}"/>
              </a:ext>
            </a:extLst>
          </p:cNvPr>
          <p:cNvSpPr>
            <a:spLocks noGrp="1" noChangeArrowheads="1"/>
          </p:cNvSpPr>
          <p:nvPr>
            <p:ph type="body" idx="1"/>
          </p:nvPr>
        </p:nvSpPr>
        <p:spPr>
          <a:xfrm>
            <a:off x="685800" y="4343400"/>
            <a:ext cx="5484813"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8">
            <a:extLst>
              <a:ext uri="{FF2B5EF4-FFF2-40B4-BE49-F238E27FC236}">
                <a16:creationId xmlns:a16="http://schemas.microsoft.com/office/drawing/2014/main" id="{BB2F8FE4-ABB0-4855-BB89-EBB9971A0B3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1pPr>
            <a:lvl2pPr marL="742950" indent="-28575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2pPr>
            <a:lvl3pPr marL="1143000" indent="-22860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3pPr>
            <a:lvl4pPr marL="1600200" indent="-22860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4pPr>
            <a:lvl5pPr marL="2057400" indent="-22860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9pPr>
          </a:lstStyle>
          <a:p>
            <a:pPr>
              <a:spcBef>
                <a:spcPct val="0"/>
              </a:spcBef>
            </a:pPr>
            <a:fld id="{E99D5E3C-64B0-441F-8E73-750FDB11870F}" type="slidenum">
              <a:rPr lang="en-US" altLang="en-US" smtClean="0">
                <a:solidFill>
                  <a:srgbClr val="000000"/>
                </a:solidFill>
                <a:latin typeface="Arial" panose="020B0604020202020204" pitchFamily="34" charset="0"/>
              </a:rPr>
              <a:pPr>
                <a:spcBef>
                  <a:spcPct val="0"/>
                </a:spcBef>
              </a:pPr>
              <a:t>290</a:t>
            </a:fld>
            <a:endParaRPr lang="en-US" altLang="en-US">
              <a:solidFill>
                <a:srgbClr val="000000"/>
              </a:solidFill>
              <a:latin typeface="Arial" panose="020B0604020202020204" pitchFamily="34" charset="0"/>
            </a:endParaRPr>
          </a:p>
        </p:txBody>
      </p:sp>
      <p:sp>
        <p:nvSpPr>
          <p:cNvPr id="52227" name="Rectangle 1">
            <a:extLst>
              <a:ext uri="{FF2B5EF4-FFF2-40B4-BE49-F238E27FC236}">
                <a16:creationId xmlns:a16="http://schemas.microsoft.com/office/drawing/2014/main" id="{601068D5-BC26-467F-8558-768511569731}"/>
              </a:ext>
            </a:extLst>
          </p:cNvPr>
          <p:cNvSpPr>
            <a:spLocks noGrp="1" noRot="1" noChangeAspect="1" noChangeArrowheads="1" noTextEdit="1"/>
          </p:cNvSpPr>
          <p:nvPr>
            <p:ph type="sldImg"/>
          </p:nvPr>
        </p:nvSpPr>
        <p:spPr>
          <a:xfrm>
            <a:off x="381000" y="685800"/>
            <a:ext cx="6096000" cy="3429000"/>
          </a:xfrm>
          <a:ln/>
        </p:spPr>
      </p:sp>
      <p:sp>
        <p:nvSpPr>
          <p:cNvPr id="52228" name="Rectangle 2">
            <a:extLst>
              <a:ext uri="{FF2B5EF4-FFF2-40B4-BE49-F238E27FC236}">
                <a16:creationId xmlns:a16="http://schemas.microsoft.com/office/drawing/2014/main" id="{11EA82EF-FE95-4CFC-AA47-2442D0FC51F8}"/>
              </a:ext>
            </a:extLst>
          </p:cNvPr>
          <p:cNvSpPr>
            <a:spLocks noGrp="1" noChangeArrowheads="1"/>
          </p:cNvSpPr>
          <p:nvPr>
            <p:ph type="body" idx="1"/>
          </p:nvPr>
        </p:nvSpPr>
        <p:spPr>
          <a:xfrm>
            <a:off x="685800" y="4343400"/>
            <a:ext cx="5484813"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8">
            <a:extLst>
              <a:ext uri="{FF2B5EF4-FFF2-40B4-BE49-F238E27FC236}">
                <a16:creationId xmlns:a16="http://schemas.microsoft.com/office/drawing/2014/main" id="{DE41629C-A140-4F61-9884-AF853E557B9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1pPr>
            <a:lvl2pPr marL="742950" indent="-28575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2pPr>
            <a:lvl3pPr marL="1143000" indent="-22860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3pPr>
            <a:lvl4pPr marL="1600200" indent="-22860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4pPr>
            <a:lvl5pPr marL="2057400" indent="-22860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9pPr>
          </a:lstStyle>
          <a:p>
            <a:pPr>
              <a:spcBef>
                <a:spcPct val="0"/>
              </a:spcBef>
            </a:pPr>
            <a:fld id="{CC69915D-27A5-4597-A99E-3A67DE7C7507}" type="slidenum">
              <a:rPr lang="en-US" altLang="en-US" smtClean="0">
                <a:solidFill>
                  <a:srgbClr val="000000"/>
                </a:solidFill>
                <a:latin typeface="Arial" panose="020B0604020202020204" pitchFamily="34" charset="0"/>
              </a:rPr>
              <a:pPr>
                <a:spcBef>
                  <a:spcPct val="0"/>
                </a:spcBef>
              </a:pPr>
              <a:t>291</a:t>
            </a:fld>
            <a:endParaRPr lang="en-US" altLang="en-US">
              <a:solidFill>
                <a:srgbClr val="000000"/>
              </a:solidFill>
              <a:latin typeface="Arial" panose="020B0604020202020204" pitchFamily="34" charset="0"/>
            </a:endParaRPr>
          </a:p>
        </p:txBody>
      </p:sp>
      <p:sp>
        <p:nvSpPr>
          <p:cNvPr id="54275" name="Rectangle 1">
            <a:extLst>
              <a:ext uri="{FF2B5EF4-FFF2-40B4-BE49-F238E27FC236}">
                <a16:creationId xmlns:a16="http://schemas.microsoft.com/office/drawing/2014/main" id="{791D9DA5-605C-422E-B247-4271D4BD3054}"/>
              </a:ext>
            </a:extLst>
          </p:cNvPr>
          <p:cNvSpPr>
            <a:spLocks noGrp="1" noRot="1" noChangeAspect="1" noChangeArrowheads="1" noTextEdit="1"/>
          </p:cNvSpPr>
          <p:nvPr>
            <p:ph type="sldImg"/>
          </p:nvPr>
        </p:nvSpPr>
        <p:spPr>
          <a:xfrm>
            <a:off x="381000" y="685800"/>
            <a:ext cx="6096000" cy="3429000"/>
          </a:xfrm>
          <a:ln/>
        </p:spPr>
      </p:sp>
      <p:sp>
        <p:nvSpPr>
          <p:cNvPr id="54276" name="Rectangle 2">
            <a:extLst>
              <a:ext uri="{FF2B5EF4-FFF2-40B4-BE49-F238E27FC236}">
                <a16:creationId xmlns:a16="http://schemas.microsoft.com/office/drawing/2014/main" id="{B3562A2D-2C60-4DD1-A4B0-3ACB3200A4AA}"/>
              </a:ext>
            </a:extLst>
          </p:cNvPr>
          <p:cNvSpPr>
            <a:spLocks noGrp="1" noChangeArrowheads="1"/>
          </p:cNvSpPr>
          <p:nvPr>
            <p:ph type="body" idx="1"/>
          </p:nvPr>
        </p:nvSpPr>
        <p:spPr>
          <a:xfrm>
            <a:off x="685800" y="4343400"/>
            <a:ext cx="5484813"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8">
            <a:extLst>
              <a:ext uri="{FF2B5EF4-FFF2-40B4-BE49-F238E27FC236}">
                <a16:creationId xmlns:a16="http://schemas.microsoft.com/office/drawing/2014/main" id="{FBD90210-A521-4F4A-A5A9-2A92A1ACA40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1pPr>
            <a:lvl2pPr marL="742950" indent="-28575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2pPr>
            <a:lvl3pPr marL="1143000" indent="-22860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3pPr>
            <a:lvl4pPr marL="1600200" indent="-22860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4pPr>
            <a:lvl5pPr marL="2057400" indent="-22860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9pPr>
          </a:lstStyle>
          <a:p>
            <a:pPr>
              <a:spcBef>
                <a:spcPct val="0"/>
              </a:spcBef>
            </a:pPr>
            <a:fld id="{7AA1B78F-50E0-4276-ADB8-DA2FB9E863B0}" type="slidenum">
              <a:rPr lang="en-US" altLang="en-US" smtClean="0">
                <a:solidFill>
                  <a:srgbClr val="000000"/>
                </a:solidFill>
                <a:latin typeface="Arial" panose="020B0604020202020204" pitchFamily="34" charset="0"/>
              </a:rPr>
              <a:pPr>
                <a:spcBef>
                  <a:spcPct val="0"/>
                </a:spcBef>
              </a:pPr>
              <a:t>292</a:t>
            </a:fld>
            <a:endParaRPr lang="en-US" altLang="en-US">
              <a:solidFill>
                <a:srgbClr val="000000"/>
              </a:solidFill>
              <a:latin typeface="Arial" panose="020B0604020202020204" pitchFamily="34" charset="0"/>
            </a:endParaRPr>
          </a:p>
        </p:txBody>
      </p:sp>
      <p:sp>
        <p:nvSpPr>
          <p:cNvPr id="56323" name="Rectangle 1">
            <a:extLst>
              <a:ext uri="{FF2B5EF4-FFF2-40B4-BE49-F238E27FC236}">
                <a16:creationId xmlns:a16="http://schemas.microsoft.com/office/drawing/2014/main" id="{3BBB1D8D-06D3-4D85-B3AA-68011C969867}"/>
              </a:ext>
            </a:extLst>
          </p:cNvPr>
          <p:cNvSpPr>
            <a:spLocks noGrp="1" noRot="1" noChangeAspect="1" noChangeArrowheads="1" noTextEdit="1"/>
          </p:cNvSpPr>
          <p:nvPr>
            <p:ph type="sldImg"/>
          </p:nvPr>
        </p:nvSpPr>
        <p:spPr>
          <a:xfrm>
            <a:off x="381000" y="685800"/>
            <a:ext cx="6096000" cy="3429000"/>
          </a:xfrm>
          <a:ln/>
        </p:spPr>
      </p:sp>
      <p:sp>
        <p:nvSpPr>
          <p:cNvPr id="56324" name="Rectangle 2">
            <a:extLst>
              <a:ext uri="{FF2B5EF4-FFF2-40B4-BE49-F238E27FC236}">
                <a16:creationId xmlns:a16="http://schemas.microsoft.com/office/drawing/2014/main" id="{41A3F667-B56D-41E8-AFA6-C9011AFA5752}"/>
              </a:ext>
            </a:extLst>
          </p:cNvPr>
          <p:cNvSpPr>
            <a:spLocks noGrp="1" noChangeArrowheads="1"/>
          </p:cNvSpPr>
          <p:nvPr>
            <p:ph type="body" idx="1"/>
          </p:nvPr>
        </p:nvSpPr>
        <p:spPr>
          <a:xfrm>
            <a:off x="685800" y="4343400"/>
            <a:ext cx="5484813"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8">
            <a:extLst>
              <a:ext uri="{FF2B5EF4-FFF2-40B4-BE49-F238E27FC236}">
                <a16:creationId xmlns:a16="http://schemas.microsoft.com/office/drawing/2014/main" id="{FBB8E2B4-9B3F-4FE5-9C6B-404B3FBA5DA1}"/>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1pPr>
            <a:lvl2pPr marL="742950" indent="-28575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2pPr>
            <a:lvl3pPr marL="1143000" indent="-22860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3pPr>
            <a:lvl4pPr marL="1600200" indent="-22860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4pPr>
            <a:lvl5pPr marL="2057400" indent="-22860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9pPr>
          </a:lstStyle>
          <a:p>
            <a:pPr>
              <a:spcBef>
                <a:spcPct val="0"/>
              </a:spcBef>
            </a:pPr>
            <a:fld id="{545542AF-F45A-496B-96F6-13B4C8D91DAD}" type="slidenum">
              <a:rPr lang="en-US" altLang="en-US" smtClean="0">
                <a:solidFill>
                  <a:srgbClr val="000000"/>
                </a:solidFill>
                <a:latin typeface="Arial" panose="020B0604020202020204" pitchFamily="34" charset="0"/>
              </a:rPr>
              <a:pPr>
                <a:spcBef>
                  <a:spcPct val="0"/>
                </a:spcBef>
              </a:pPr>
              <a:t>293</a:t>
            </a:fld>
            <a:endParaRPr lang="en-US" altLang="en-US">
              <a:solidFill>
                <a:srgbClr val="000000"/>
              </a:solidFill>
              <a:latin typeface="Arial" panose="020B0604020202020204" pitchFamily="34" charset="0"/>
            </a:endParaRPr>
          </a:p>
        </p:txBody>
      </p:sp>
      <p:sp>
        <p:nvSpPr>
          <p:cNvPr id="58371" name="Rectangle 1">
            <a:extLst>
              <a:ext uri="{FF2B5EF4-FFF2-40B4-BE49-F238E27FC236}">
                <a16:creationId xmlns:a16="http://schemas.microsoft.com/office/drawing/2014/main" id="{13666DA8-5E27-46EB-8702-8DD9E9F79100}"/>
              </a:ext>
            </a:extLst>
          </p:cNvPr>
          <p:cNvSpPr>
            <a:spLocks noGrp="1" noRot="1" noChangeAspect="1" noChangeArrowheads="1" noTextEdit="1"/>
          </p:cNvSpPr>
          <p:nvPr>
            <p:ph type="sldImg"/>
          </p:nvPr>
        </p:nvSpPr>
        <p:spPr>
          <a:xfrm>
            <a:off x="381000" y="685800"/>
            <a:ext cx="6096000" cy="3429000"/>
          </a:xfrm>
          <a:ln/>
        </p:spPr>
      </p:sp>
      <p:sp>
        <p:nvSpPr>
          <p:cNvPr id="58372" name="Rectangle 2">
            <a:extLst>
              <a:ext uri="{FF2B5EF4-FFF2-40B4-BE49-F238E27FC236}">
                <a16:creationId xmlns:a16="http://schemas.microsoft.com/office/drawing/2014/main" id="{0C8FABAE-57BB-48EB-BBCD-0D2468BA1BEE}"/>
              </a:ext>
            </a:extLst>
          </p:cNvPr>
          <p:cNvSpPr>
            <a:spLocks noGrp="1" noChangeArrowheads="1"/>
          </p:cNvSpPr>
          <p:nvPr>
            <p:ph type="body" idx="1"/>
          </p:nvPr>
        </p:nvSpPr>
        <p:spPr>
          <a:xfrm>
            <a:off x="685800" y="4343400"/>
            <a:ext cx="5484813"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8">
            <a:extLst>
              <a:ext uri="{FF2B5EF4-FFF2-40B4-BE49-F238E27FC236}">
                <a16:creationId xmlns:a16="http://schemas.microsoft.com/office/drawing/2014/main" id="{9D72B893-812E-456A-A653-7B1C802784A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1pPr>
            <a:lvl2pPr marL="742950" indent="-28575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2pPr>
            <a:lvl3pPr marL="1143000" indent="-22860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3pPr>
            <a:lvl4pPr marL="1600200" indent="-22860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4pPr>
            <a:lvl5pPr marL="2057400" indent="-22860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200">
                <a:solidFill>
                  <a:schemeClr val="tx1"/>
                </a:solidFill>
                <a:latin typeface="Times New Roman" panose="02020603050405020304" pitchFamily="18" charset="0"/>
              </a:defRPr>
            </a:lvl9pPr>
          </a:lstStyle>
          <a:p>
            <a:pPr>
              <a:spcBef>
                <a:spcPct val="0"/>
              </a:spcBef>
            </a:pPr>
            <a:fld id="{C43A2B26-08B4-48A0-8AF5-45E5DF80B9EF}" type="slidenum">
              <a:rPr lang="en-US" altLang="en-US" smtClean="0">
                <a:solidFill>
                  <a:srgbClr val="000000"/>
                </a:solidFill>
                <a:latin typeface="Arial" panose="020B0604020202020204" pitchFamily="34" charset="0"/>
              </a:rPr>
              <a:pPr>
                <a:spcBef>
                  <a:spcPct val="0"/>
                </a:spcBef>
              </a:pPr>
              <a:t>294</a:t>
            </a:fld>
            <a:endParaRPr lang="en-US" altLang="en-US">
              <a:solidFill>
                <a:srgbClr val="000000"/>
              </a:solidFill>
              <a:latin typeface="Arial" panose="020B0604020202020204" pitchFamily="34" charset="0"/>
            </a:endParaRPr>
          </a:p>
        </p:txBody>
      </p:sp>
      <p:sp>
        <p:nvSpPr>
          <p:cNvPr id="60419" name="Rectangle 1">
            <a:extLst>
              <a:ext uri="{FF2B5EF4-FFF2-40B4-BE49-F238E27FC236}">
                <a16:creationId xmlns:a16="http://schemas.microsoft.com/office/drawing/2014/main" id="{D8721DF0-A8D7-4A71-84BE-7A4B94411934}"/>
              </a:ext>
            </a:extLst>
          </p:cNvPr>
          <p:cNvSpPr>
            <a:spLocks noGrp="1" noRot="1" noChangeAspect="1" noChangeArrowheads="1" noTextEdit="1"/>
          </p:cNvSpPr>
          <p:nvPr>
            <p:ph type="sldImg"/>
          </p:nvPr>
        </p:nvSpPr>
        <p:spPr>
          <a:xfrm>
            <a:off x="381000" y="685800"/>
            <a:ext cx="6096000" cy="3429000"/>
          </a:xfrm>
          <a:ln/>
        </p:spPr>
      </p:sp>
      <p:sp>
        <p:nvSpPr>
          <p:cNvPr id="60420" name="Rectangle 2">
            <a:extLst>
              <a:ext uri="{FF2B5EF4-FFF2-40B4-BE49-F238E27FC236}">
                <a16:creationId xmlns:a16="http://schemas.microsoft.com/office/drawing/2014/main" id="{1CCB482A-0F51-4428-983A-009C65A5BD1D}"/>
              </a:ext>
            </a:extLst>
          </p:cNvPr>
          <p:cNvSpPr>
            <a:spLocks noGrp="1" noChangeArrowheads="1"/>
          </p:cNvSpPr>
          <p:nvPr>
            <p:ph type="body" idx="1"/>
          </p:nvPr>
        </p:nvSpPr>
        <p:spPr>
          <a:xfrm>
            <a:off x="685800" y="4343400"/>
            <a:ext cx="5484813"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457200" y="274638"/>
            <a:ext cx="8229600" cy="1143001"/>
          </a:xfrm>
          <a:prstGeom prst="rect">
            <a:avLst/>
          </a:prstGeom>
        </p:spPr>
        <p:txBody>
          <a:bodyPr/>
          <a:lstStyle/>
          <a:p>
            <a:r>
              <a:t>Title Text</a:t>
            </a:r>
          </a:p>
        </p:txBody>
      </p:sp>
      <p:sp>
        <p:nvSpPr>
          <p:cNvPr id="12" name="Body Level One…"/>
          <p:cNvSpPr txBox="1">
            <a:spLocks noGrp="1"/>
          </p:cNvSpPr>
          <p:nvPr>
            <p:ph type="body" idx="1"/>
          </p:nvPr>
        </p:nvSpPr>
        <p:spPr>
          <a:xfrm>
            <a:off x="457200" y="1600200"/>
            <a:ext cx="8229600" cy="4525963"/>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457200" y="274638"/>
            <a:ext cx="8229600" cy="1143001"/>
          </a:xfrm>
          <a:prstGeom prst="rect">
            <a:avLst/>
          </a:prstGeom>
        </p:spPr>
        <p:txBody>
          <a:bodyPr anchor="t"/>
          <a:lstStyle>
            <a:lvl1pPr algn="l">
              <a:defRPr sz="4000" b="1" cap="all"/>
            </a:lvl1pPr>
          </a:lstStyle>
          <a:p>
            <a:r>
              <a:t>Title Text</a:t>
            </a:r>
          </a:p>
        </p:txBody>
      </p:sp>
      <p:sp>
        <p:nvSpPr>
          <p:cNvPr id="30" name="Body Level One…"/>
          <p:cNvSpPr txBox="1">
            <a:spLocks noGrp="1"/>
          </p:cNvSpPr>
          <p:nvPr>
            <p:ph type="body" idx="1"/>
          </p:nvPr>
        </p:nvSpPr>
        <p:spPr>
          <a:xfrm>
            <a:off x="457200" y="1600200"/>
            <a:ext cx="8229600" cy="4525963"/>
          </a:xfrm>
          <a:prstGeom prst="rect">
            <a:avLst/>
          </a:prstGeom>
        </p:spPr>
        <p:txBody>
          <a:bodyPr anchor="b"/>
          <a:lstStyle>
            <a:lvl1pPr marL="0" indent="0">
              <a:spcBef>
                <a:spcPts val="400"/>
              </a:spcBef>
              <a:buSzTx/>
              <a:buFontTx/>
              <a:buNone/>
              <a:defRPr sz="2000">
                <a:solidFill>
                  <a:srgbClr val="888888"/>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xfrm>
            <a:off x="457200" y="274638"/>
            <a:ext cx="8229600" cy="1143001"/>
          </a:xfrm>
          <a:prstGeom prst="rect">
            <a:avLst/>
          </a:prstGeom>
        </p:spPr>
        <p:txBody>
          <a:bodyPr/>
          <a:lstStyle/>
          <a:p>
            <a:r>
              <a:t>Title Text</a:t>
            </a:r>
          </a:p>
        </p:txBody>
      </p:sp>
      <p:sp>
        <p:nvSpPr>
          <p:cNvPr id="39" name="Body Level One…"/>
          <p:cNvSpPr txBox="1">
            <a:spLocks noGrp="1"/>
          </p:cNvSpPr>
          <p:nvPr>
            <p:ph type="body" idx="1"/>
          </p:nvPr>
        </p:nvSpPr>
        <p:spPr>
          <a:xfrm>
            <a:off x="457200" y="1600200"/>
            <a:ext cx="8229600" cy="4525963"/>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xfrm>
            <a:off x="457200" y="274638"/>
            <a:ext cx="8229600" cy="1143001"/>
          </a:xfrm>
          <a:prstGeom prst="rect">
            <a:avLst/>
          </a:prstGeom>
        </p:spPr>
        <p:txBody>
          <a:bodyPr/>
          <a:lstStyle/>
          <a:p>
            <a:r>
              <a:t>Title Text</a:t>
            </a:r>
          </a:p>
        </p:txBody>
      </p:sp>
      <p:sp>
        <p:nvSpPr>
          <p:cNvPr id="48" name="Body Level One…"/>
          <p:cNvSpPr txBox="1">
            <a:spLocks noGrp="1"/>
          </p:cNvSpPr>
          <p:nvPr>
            <p:ph type="body" idx="1"/>
          </p:nvPr>
        </p:nvSpPr>
        <p:spPr>
          <a:xfrm>
            <a:off x="457200" y="1600200"/>
            <a:ext cx="8229600" cy="4525963"/>
          </a:xfrm>
          <a:prstGeom prst="rect">
            <a:avLst/>
          </a:prstGeom>
        </p:spPr>
        <p:txBody>
          <a:bodyPr anchor="b"/>
          <a:lstStyle>
            <a:lvl1pPr marL="0" indent="0">
              <a:spcBef>
                <a:spcPts val="500"/>
              </a:spcBef>
              <a:buSzTx/>
              <a:buFontTx/>
              <a:buNone/>
              <a:defRPr sz="2400" b="1"/>
            </a:lvl1pPr>
            <a:lvl2pPr marL="0" indent="457200">
              <a:spcBef>
                <a:spcPts val="500"/>
              </a:spcBef>
              <a:buSzTx/>
              <a:buFontTx/>
              <a:buNone/>
              <a:defRPr sz="2400" b="1"/>
            </a:lvl2pPr>
            <a:lvl3pPr marL="0" indent="914400">
              <a:spcBef>
                <a:spcPts val="500"/>
              </a:spcBef>
              <a:buSzTx/>
              <a:buFontTx/>
              <a:buNone/>
              <a:defRPr sz="2400" b="1"/>
            </a:lvl3pPr>
            <a:lvl4pPr marL="0" indent="1371600">
              <a:spcBef>
                <a:spcPts val="500"/>
              </a:spcBef>
              <a:buSzTx/>
              <a:buFontTx/>
              <a:buNone/>
              <a:defRPr sz="2400" b="1"/>
            </a:lvl4pPr>
            <a:lvl5pPr marL="0" indent="1828800">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idx="21"/>
          </p:nvPr>
        </p:nvSpPr>
        <p:spPr>
          <a:xfrm>
            <a:off x="457200" y="1600200"/>
            <a:ext cx="8229600" cy="4525963"/>
          </a:xfrm>
          <a:prstGeom prst="rect">
            <a:avLst/>
          </a:prstGeom>
        </p:spPr>
        <p:txBody>
          <a:bodyPr anchor="b"/>
          <a:lstStyle/>
          <a:p>
            <a:pPr marL="0" indent="0">
              <a:spcBef>
                <a:spcPts val="500"/>
              </a:spcBef>
              <a:buSzTx/>
              <a:buFontTx/>
              <a:buNone/>
              <a:defRPr sz="2400" b="1"/>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457200" y="274638"/>
            <a:ext cx="8229600" cy="1143001"/>
          </a:xfrm>
          <a:prstGeom prst="rect">
            <a:avLst/>
          </a:prstGeom>
        </p:spPr>
        <p:txBody>
          <a:bodyPr anchor="b"/>
          <a:lstStyle>
            <a:lvl1pPr algn="l">
              <a:defRPr sz="2000" b="1"/>
            </a:lvl1pPr>
          </a:lstStyle>
          <a:p>
            <a:r>
              <a:t>Title Text</a:t>
            </a:r>
          </a:p>
        </p:txBody>
      </p:sp>
      <p:sp>
        <p:nvSpPr>
          <p:cNvPr id="73" name="Body Level One…"/>
          <p:cNvSpPr txBox="1">
            <a:spLocks noGrp="1"/>
          </p:cNvSpPr>
          <p:nvPr>
            <p:ph type="body" idx="1"/>
          </p:nvPr>
        </p:nvSpPr>
        <p:spPr>
          <a:xfrm>
            <a:off x="457200" y="1600200"/>
            <a:ext cx="8229600" cy="452596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idx="21"/>
          </p:nvPr>
        </p:nvSpPr>
        <p:spPr>
          <a:xfrm>
            <a:off x="457200" y="1600200"/>
            <a:ext cx="8229600" cy="4525963"/>
          </a:xfrm>
          <a:prstGeom prst="rect">
            <a:avLst/>
          </a:prstGeom>
        </p:spPr>
        <p:txBody>
          <a:bodyPr/>
          <a:lstStyle/>
          <a:p>
            <a:pPr marL="0" indent="0">
              <a:spcBef>
                <a:spcPts val="300"/>
              </a:spcBef>
              <a:buSzTx/>
              <a:buFontTx/>
              <a:buNone/>
              <a:defRPr sz="1400"/>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92" name="Title Text"/>
          <p:cNvSpPr txBox="1">
            <a:spLocks noGrp="1"/>
          </p:cNvSpPr>
          <p:nvPr>
            <p:ph type="title"/>
          </p:nvPr>
        </p:nvSpPr>
        <p:spPr>
          <a:xfrm>
            <a:off x="1524000" y="1122362"/>
            <a:ext cx="9144000" cy="2387601"/>
          </a:xfrm>
          <a:prstGeom prst="rect">
            <a:avLst/>
          </a:prstGeom>
        </p:spPr>
        <p:txBody>
          <a:bodyPr anchor="b"/>
          <a:lstStyle>
            <a:lvl1pPr>
              <a:lnSpc>
                <a:spcPct val="90000"/>
              </a:lnSpc>
              <a:defRPr sz="6000">
                <a:latin typeface="Calibri Light"/>
                <a:ea typeface="Calibri Light"/>
                <a:cs typeface="Calibri Light"/>
                <a:sym typeface="Calibri Light"/>
              </a:defRPr>
            </a:lvl1pPr>
          </a:lstStyle>
          <a:p>
            <a:r>
              <a:t>Title Text</a:t>
            </a:r>
          </a:p>
        </p:txBody>
      </p:sp>
      <p:sp>
        <p:nvSpPr>
          <p:cNvPr id="93" name="Body Level One…"/>
          <p:cNvSpPr txBox="1">
            <a:spLocks noGrp="1"/>
          </p:cNvSpPr>
          <p:nvPr>
            <p:ph type="body" sz="quarter" idx="1"/>
          </p:nvPr>
        </p:nvSpPr>
        <p:spPr>
          <a:xfrm>
            <a:off x="1524000" y="3602037"/>
            <a:ext cx="9144000" cy="1655763"/>
          </a:xfrm>
          <a:prstGeom prst="rect">
            <a:avLst/>
          </a:prstGeom>
        </p:spPr>
        <p:txBody>
          <a:bodyPr/>
          <a:lstStyle>
            <a:lvl1pPr marL="0" indent="0" algn="ctr">
              <a:lnSpc>
                <a:spcPct val="90000"/>
              </a:lnSpc>
              <a:spcBef>
                <a:spcPts val="1000"/>
              </a:spcBef>
              <a:buSzTx/>
              <a:buFontTx/>
              <a:buNone/>
              <a:defRPr sz="2400"/>
            </a:lvl1pPr>
            <a:lvl2pPr marL="0" indent="457200" algn="ctr">
              <a:lnSpc>
                <a:spcPct val="90000"/>
              </a:lnSpc>
              <a:spcBef>
                <a:spcPts val="1000"/>
              </a:spcBef>
              <a:buSzTx/>
              <a:buFontTx/>
              <a:buNone/>
              <a:defRPr sz="2400"/>
            </a:lvl2pPr>
            <a:lvl3pPr marL="0" indent="914400" algn="ctr">
              <a:lnSpc>
                <a:spcPct val="90000"/>
              </a:lnSpc>
              <a:spcBef>
                <a:spcPts val="1000"/>
              </a:spcBef>
              <a:buSzTx/>
              <a:buFontTx/>
              <a:buNone/>
              <a:defRPr sz="2400"/>
            </a:lvl3pPr>
            <a:lvl4pPr marL="0" indent="1371600" algn="ctr">
              <a:lnSpc>
                <a:spcPct val="90000"/>
              </a:lnSpc>
              <a:spcBef>
                <a:spcPts val="1000"/>
              </a:spcBef>
              <a:buSzTx/>
              <a:buFontTx/>
              <a:buNone/>
              <a:defRPr sz="2400"/>
            </a:lvl4pPr>
            <a:lvl5pPr marL="0" indent="1828800" algn="ctr">
              <a:lnSpc>
                <a:spcPct val="90000"/>
              </a:lnSpc>
              <a:spcBef>
                <a:spcPts val="1000"/>
              </a:spcBef>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94" name="Slide Number"/>
          <p:cNvSpPr txBox="1">
            <a:spLocks noGrp="1"/>
          </p:cNvSpPr>
          <p:nvPr>
            <p:ph type="sldNum" sz="quarter" idx="2"/>
          </p:nvPr>
        </p:nvSpPr>
        <p:spPr>
          <a:xfrm>
            <a:off x="11095176" y="6414760"/>
            <a:ext cx="258624" cy="248305"/>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110" name="Title Text"/>
          <p:cNvSpPr txBox="1">
            <a:spLocks noGrp="1"/>
          </p:cNvSpPr>
          <p:nvPr>
            <p:ph type="title"/>
          </p:nvPr>
        </p:nvSpPr>
        <p:spPr>
          <a:xfrm>
            <a:off x="831850" y="1709738"/>
            <a:ext cx="10515600" cy="2852737"/>
          </a:xfrm>
          <a:prstGeom prst="rect">
            <a:avLst/>
          </a:prstGeom>
        </p:spPr>
        <p:txBody>
          <a:bodyPr anchor="b"/>
          <a:lstStyle>
            <a:lvl1pPr algn="l">
              <a:lnSpc>
                <a:spcPct val="90000"/>
              </a:lnSpc>
              <a:defRPr sz="6000">
                <a:latin typeface="Calibri Light"/>
                <a:ea typeface="Calibri Light"/>
                <a:cs typeface="Calibri Light"/>
                <a:sym typeface="Calibri Light"/>
              </a:defRPr>
            </a:lvl1pPr>
          </a:lstStyle>
          <a:p>
            <a:r>
              <a:t>Title Text</a:t>
            </a:r>
          </a:p>
        </p:txBody>
      </p:sp>
      <p:sp>
        <p:nvSpPr>
          <p:cNvPr id="111" name="Body Level One…"/>
          <p:cNvSpPr txBox="1">
            <a:spLocks noGrp="1"/>
          </p:cNvSpPr>
          <p:nvPr>
            <p:ph type="body" sz="quarter" idx="1"/>
          </p:nvPr>
        </p:nvSpPr>
        <p:spPr>
          <a:xfrm>
            <a:off x="831850" y="4589462"/>
            <a:ext cx="10515600" cy="1500188"/>
          </a:xfrm>
          <a:prstGeom prst="rect">
            <a:avLst/>
          </a:prstGeom>
        </p:spPr>
        <p:txBody>
          <a:bodyPr/>
          <a:lstStyle>
            <a:lvl1pPr marL="0" indent="0">
              <a:lnSpc>
                <a:spcPct val="90000"/>
              </a:lnSpc>
              <a:spcBef>
                <a:spcPts val="1000"/>
              </a:spcBef>
              <a:buSzTx/>
              <a:buFontTx/>
              <a:buNone/>
              <a:defRPr sz="2400">
                <a:solidFill>
                  <a:srgbClr val="888888"/>
                </a:solidFill>
              </a:defRPr>
            </a:lvl1pPr>
            <a:lvl2pPr marL="0" indent="457200">
              <a:lnSpc>
                <a:spcPct val="90000"/>
              </a:lnSpc>
              <a:spcBef>
                <a:spcPts val="1000"/>
              </a:spcBef>
              <a:buSzTx/>
              <a:buFontTx/>
              <a:buNone/>
              <a:defRPr sz="2400">
                <a:solidFill>
                  <a:srgbClr val="888888"/>
                </a:solidFill>
              </a:defRPr>
            </a:lvl2pPr>
            <a:lvl3pPr marL="0" indent="914400">
              <a:lnSpc>
                <a:spcPct val="90000"/>
              </a:lnSpc>
              <a:spcBef>
                <a:spcPts val="1000"/>
              </a:spcBef>
              <a:buSzTx/>
              <a:buFontTx/>
              <a:buNone/>
              <a:defRPr sz="2400">
                <a:solidFill>
                  <a:srgbClr val="888888"/>
                </a:solidFill>
              </a:defRPr>
            </a:lvl3pPr>
            <a:lvl4pPr marL="0" indent="1371600">
              <a:lnSpc>
                <a:spcPct val="90000"/>
              </a:lnSpc>
              <a:spcBef>
                <a:spcPts val="1000"/>
              </a:spcBef>
              <a:buSzTx/>
              <a:buFontTx/>
              <a:buNone/>
              <a:defRPr sz="2400">
                <a:solidFill>
                  <a:srgbClr val="888888"/>
                </a:solidFill>
              </a:defRPr>
            </a:lvl4pPr>
            <a:lvl5pPr marL="0" indent="1828800">
              <a:lnSpc>
                <a:spcPct val="90000"/>
              </a:lnSpc>
              <a:spcBef>
                <a:spcPts val="1000"/>
              </a:spcBef>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112" name="Slide Number"/>
          <p:cNvSpPr txBox="1">
            <a:spLocks noGrp="1"/>
          </p:cNvSpPr>
          <p:nvPr>
            <p:ph type="sldNum" sz="quarter" idx="2"/>
          </p:nvPr>
        </p:nvSpPr>
        <p:spPr>
          <a:xfrm>
            <a:off x="11095176" y="6414760"/>
            <a:ext cx="258624" cy="248305"/>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119" name="Title Text"/>
          <p:cNvSpPr txBox="1">
            <a:spLocks noGrp="1"/>
          </p:cNvSpPr>
          <p:nvPr>
            <p:ph type="title"/>
          </p:nvPr>
        </p:nvSpPr>
        <p:spPr>
          <a:xfrm>
            <a:off x="838200" y="365125"/>
            <a:ext cx="10515600" cy="1325563"/>
          </a:xfrm>
          <a:prstGeom prst="rect">
            <a:avLst/>
          </a:prstGeom>
        </p:spPr>
        <p:txBody>
          <a:bodyPr/>
          <a:lstStyle>
            <a:lvl1pPr algn="l">
              <a:lnSpc>
                <a:spcPct val="90000"/>
              </a:lnSpc>
              <a:defRPr>
                <a:latin typeface="Calibri Light"/>
                <a:ea typeface="Calibri Light"/>
                <a:cs typeface="Calibri Light"/>
                <a:sym typeface="Calibri Light"/>
              </a:defRPr>
            </a:lvl1pPr>
          </a:lstStyle>
          <a:p>
            <a:r>
              <a:t>Title Text</a:t>
            </a:r>
          </a:p>
        </p:txBody>
      </p:sp>
      <p:sp>
        <p:nvSpPr>
          <p:cNvPr id="120" name="Body Level One…"/>
          <p:cNvSpPr txBox="1">
            <a:spLocks noGrp="1"/>
          </p:cNvSpPr>
          <p:nvPr>
            <p:ph type="body" sz="half" idx="1"/>
          </p:nvPr>
        </p:nvSpPr>
        <p:spPr>
          <a:xfrm>
            <a:off x="838200" y="1825625"/>
            <a:ext cx="5181600" cy="4351338"/>
          </a:xfrm>
          <a:prstGeom prst="rect">
            <a:avLst/>
          </a:prstGeom>
        </p:spPr>
        <p:txBody>
          <a:bodyPr/>
          <a:lstStyle>
            <a:lvl1pPr marL="228600" indent="-228600">
              <a:lnSpc>
                <a:spcPct val="90000"/>
              </a:lnSpc>
              <a:spcBef>
                <a:spcPts val="1000"/>
              </a:spcBef>
              <a:defRPr sz="2800"/>
            </a:lvl1pPr>
            <a:lvl2pPr marL="723900" indent="-266700">
              <a:lnSpc>
                <a:spcPct val="90000"/>
              </a:lnSpc>
              <a:spcBef>
                <a:spcPts val="1000"/>
              </a:spcBef>
              <a:buChar char="•"/>
              <a:defRPr sz="2800"/>
            </a:lvl2pPr>
            <a:lvl3pPr marL="1234439" indent="-320039">
              <a:lnSpc>
                <a:spcPct val="90000"/>
              </a:lnSpc>
              <a:spcBef>
                <a:spcPts val="1000"/>
              </a:spcBef>
              <a:defRPr sz="2800"/>
            </a:lvl3pPr>
            <a:lvl4pPr marL="1727200" indent="-355600">
              <a:lnSpc>
                <a:spcPct val="90000"/>
              </a:lnSpc>
              <a:spcBef>
                <a:spcPts val="1000"/>
              </a:spcBef>
              <a:buChar char="•"/>
              <a:defRPr sz="2800"/>
            </a:lvl4pPr>
            <a:lvl5pPr marL="2184400" indent="-355600">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121" name="Slide Number"/>
          <p:cNvSpPr txBox="1">
            <a:spLocks noGrp="1"/>
          </p:cNvSpPr>
          <p:nvPr>
            <p:ph type="sldNum" sz="quarter" idx="2"/>
          </p:nvPr>
        </p:nvSpPr>
        <p:spPr>
          <a:xfrm>
            <a:off x="11095176" y="6414760"/>
            <a:ext cx="258624" cy="248305"/>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128" name="Title Text"/>
          <p:cNvSpPr txBox="1">
            <a:spLocks noGrp="1"/>
          </p:cNvSpPr>
          <p:nvPr>
            <p:ph type="title"/>
          </p:nvPr>
        </p:nvSpPr>
        <p:spPr>
          <a:xfrm>
            <a:off x="839787" y="365125"/>
            <a:ext cx="10515601" cy="1325563"/>
          </a:xfrm>
          <a:prstGeom prst="rect">
            <a:avLst/>
          </a:prstGeom>
        </p:spPr>
        <p:txBody>
          <a:bodyPr/>
          <a:lstStyle>
            <a:lvl1pPr algn="l">
              <a:lnSpc>
                <a:spcPct val="90000"/>
              </a:lnSpc>
              <a:defRPr>
                <a:latin typeface="Calibri Light"/>
                <a:ea typeface="Calibri Light"/>
                <a:cs typeface="Calibri Light"/>
                <a:sym typeface="Calibri Light"/>
              </a:defRPr>
            </a:lvl1pPr>
          </a:lstStyle>
          <a:p>
            <a:r>
              <a:t>Title Text</a:t>
            </a:r>
          </a:p>
        </p:txBody>
      </p:sp>
      <p:sp>
        <p:nvSpPr>
          <p:cNvPr id="129" name="Body Level One…"/>
          <p:cNvSpPr txBox="1">
            <a:spLocks noGrp="1"/>
          </p:cNvSpPr>
          <p:nvPr>
            <p:ph type="body" sz="quarter" idx="1"/>
          </p:nvPr>
        </p:nvSpPr>
        <p:spPr>
          <a:xfrm>
            <a:off x="839787" y="1681163"/>
            <a:ext cx="5157789" cy="823913"/>
          </a:xfrm>
          <a:prstGeom prst="rect">
            <a:avLst/>
          </a:prstGeom>
        </p:spPr>
        <p:txBody>
          <a:bodyPr anchor="b"/>
          <a:lstStyle>
            <a:lvl1pPr marL="0" indent="0">
              <a:lnSpc>
                <a:spcPct val="90000"/>
              </a:lnSpc>
              <a:spcBef>
                <a:spcPts val="1000"/>
              </a:spcBef>
              <a:buSzTx/>
              <a:buFontTx/>
              <a:buNone/>
              <a:defRPr sz="2400" b="1"/>
            </a:lvl1pPr>
            <a:lvl2pPr marL="0" indent="457200">
              <a:lnSpc>
                <a:spcPct val="90000"/>
              </a:lnSpc>
              <a:spcBef>
                <a:spcPts val="1000"/>
              </a:spcBef>
              <a:buSzTx/>
              <a:buFontTx/>
              <a:buNone/>
              <a:defRPr sz="2400" b="1"/>
            </a:lvl2pPr>
            <a:lvl3pPr marL="0" indent="914400">
              <a:lnSpc>
                <a:spcPct val="90000"/>
              </a:lnSpc>
              <a:spcBef>
                <a:spcPts val="1000"/>
              </a:spcBef>
              <a:buSzTx/>
              <a:buFontTx/>
              <a:buNone/>
              <a:defRPr sz="2400" b="1"/>
            </a:lvl3pPr>
            <a:lvl4pPr marL="0" indent="1371600">
              <a:lnSpc>
                <a:spcPct val="90000"/>
              </a:lnSpc>
              <a:spcBef>
                <a:spcPts val="1000"/>
              </a:spcBef>
              <a:buSzTx/>
              <a:buFontTx/>
              <a:buNone/>
              <a:defRPr sz="2400" b="1"/>
            </a:lvl4pPr>
            <a:lvl5pPr marL="0" indent="1828800">
              <a:lnSpc>
                <a:spcPct val="90000"/>
              </a:lnSpc>
              <a:spcBef>
                <a:spcPts val="10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130" name="Text Placeholder 4"/>
          <p:cNvSpPr>
            <a:spLocks noGrp="1"/>
          </p:cNvSpPr>
          <p:nvPr>
            <p:ph type="body" sz="quarter" idx="21"/>
          </p:nvPr>
        </p:nvSpPr>
        <p:spPr>
          <a:xfrm>
            <a:off x="6172200" y="1681163"/>
            <a:ext cx="5183188" cy="823913"/>
          </a:xfrm>
          <a:prstGeom prst="rect">
            <a:avLst/>
          </a:prstGeom>
        </p:spPr>
        <p:txBody>
          <a:bodyPr anchor="b"/>
          <a:lstStyle/>
          <a:p>
            <a:pPr marL="0" indent="0">
              <a:lnSpc>
                <a:spcPct val="90000"/>
              </a:lnSpc>
              <a:spcBef>
                <a:spcPts val="1000"/>
              </a:spcBef>
              <a:buSzTx/>
              <a:buFontTx/>
              <a:buNone/>
              <a:defRPr sz="2400" b="1"/>
            </a:pPr>
            <a:endParaRPr/>
          </a:p>
        </p:txBody>
      </p:sp>
      <p:sp>
        <p:nvSpPr>
          <p:cNvPr id="131" name="Slide Number"/>
          <p:cNvSpPr txBox="1">
            <a:spLocks noGrp="1"/>
          </p:cNvSpPr>
          <p:nvPr>
            <p:ph type="sldNum" sz="quarter" idx="2"/>
          </p:nvPr>
        </p:nvSpPr>
        <p:spPr>
          <a:xfrm>
            <a:off x="11095176" y="6414760"/>
            <a:ext cx="258624" cy="248305"/>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138" name="Title Text"/>
          <p:cNvSpPr txBox="1">
            <a:spLocks noGrp="1"/>
          </p:cNvSpPr>
          <p:nvPr>
            <p:ph type="title"/>
          </p:nvPr>
        </p:nvSpPr>
        <p:spPr>
          <a:xfrm>
            <a:off x="838200" y="365125"/>
            <a:ext cx="10515600" cy="1325563"/>
          </a:xfrm>
          <a:prstGeom prst="rect">
            <a:avLst/>
          </a:prstGeom>
        </p:spPr>
        <p:txBody>
          <a:bodyPr/>
          <a:lstStyle>
            <a:lvl1pPr algn="l">
              <a:lnSpc>
                <a:spcPct val="90000"/>
              </a:lnSpc>
              <a:defRPr>
                <a:latin typeface="Calibri Light"/>
                <a:ea typeface="Calibri Light"/>
                <a:cs typeface="Calibri Light"/>
                <a:sym typeface="Calibri Light"/>
              </a:defRPr>
            </a:lvl1pPr>
          </a:lstStyle>
          <a:p>
            <a:r>
              <a:t>Title Text</a:t>
            </a:r>
          </a:p>
        </p:txBody>
      </p:sp>
      <p:sp>
        <p:nvSpPr>
          <p:cNvPr id="139" name="Slide Number"/>
          <p:cNvSpPr txBox="1">
            <a:spLocks noGrp="1"/>
          </p:cNvSpPr>
          <p:nvPr>
            <p:ph type="sldNum" sz="quarter" idx="2"/>
          </p:nvPr>
        </p:nvSpPr>
        <p:spPr>
          <a:xfrm>
            <a:off x="11095176" y="6414760"/>
            <a:ext cx="258624" cy="248305"/>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6" name="Slide Number"/>
          <p:cNvSpPr txBox="1">
            <a:spLocks noGrp="1"/>
          </p:cNvSpPr>
          <p:nvPr>
            <p:ph type="sldNum" sz="quarter" idx="2"/>
          </p:nvPr>
        </p:nvSpPr>
        <p:spPr>
          <a:xfrm>
            <a:off x="11095176" y="6414760"/>
            <a:ext cx="258624" cy="248305"/>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153" name="Title Text"/>
          <p:cNvSpPr txBox="1">
            <a:spLocks noGrp="1"/>
          </p:cNvSpPr>
          <p:nvPr>
            <p:ph type="title"/>
          </p:nvPr>
        </p:nvSpPr>
        <p:spPr>
          <a:xfrm>
            <a:off x="839787" y="457200"/>
            <a:ext cx="3932239" cy="1600200"/>
          </a:xfrm>
          <a:prstGeom prst="rect">
            <a:avLst/>
          </a:prstGeom>
        </p:spPr>
        <p:txBody>
          <a:bodyPr anchor="b"/>
          <a:lstStyle>
            <a:lvl1pPr algn="l">
              <a:lnSpc>
                <a:spcPct val="90000"/>
              </a:lnSpc>
              <a:defRPr sz="3200">
                <a:latin typeface="Calibri Light"/>
                <a:ea typeface="Calibri Light"/>
                <a:cs typeface="Calibri Light"/>
                <a:sym typeface="Calibri Light"/>
              </a:defRPr>
            </a:lvl1pPr>
          </a:lstStyle>
          <a:p>
            <a:r>
              <a:t>Title Text</a:t>
            </a:r>
          </a:p>
        </p:txBody>
      </p:sp>
      <p:sp>
        <p:nvSpPr>
          <p:cNvPr id="154" name="Body Level One…"/>
          <p:cNvSpPr txBox="1">
            <a:spLocks noGrp="1"/>
          </p:cNvSpPr>
          <p:nvPr>
            <p:ph type="body" sz="half" idx="1"/>
          </p:nvPr>
        </p:nvSpPr>
        <p:spPr>
          <a:xfrm>
            <a:off x="5183187" y="987425"/>
            <a:ext cx="6172201" cy="4873625"/>
          </a:xfrm>
          <a:prstGeom prst="rect">
            <a:avLst/>
          </a:prstGeom>
        </p:spPr>
        <p:txBody>
          <a:bodyPr/>
          <a:lstStyle>
            <a:lvl1pPr marL="228600" indent="-228600">
              <a:lnSpc>
                <a:spcPct val="90000"/>
              </a:lnSpc>
              <a:spcBef>
                <a:spcPts val="1000"/>
              </a:spcBef>
            </a:lvl1pPr>
            <a:lvl2pPr marL="718457" indent="-261257">
              <a:lnSpc>
                <a:spcPct val="90000"/>
              </a:lnSpc>
              <a:spcBef>
                <a:spcPts val="1000"/>
              </a:spcBef>
              <a:buChar char="•"/>
            </a:lvl2pPr>
            <a:lvl3pPr>
              <a:lnSpc>
                <a:spcPct val="90000"/>
              </a:lnSpc>
              <a:spcBef>
                <a:spcPts val="1000"/>
              </a:spcBef>
            </a:lvl3pPr>
            <a:lvl4pPr>
              <a:lnSpc>
                <a:spcPct val="90000"/>
              </a:lnSpc>
              <a:spcBef>
                <a:spcPts val="1000"/>
              </a:spcBef>
              <a:buChar char="•"/>
            </a:lvl4pPr>
            <a:lvl5pPr>
              <a:lnSpc>
                <a:spcPct val="90000"/>
              </a:lnSpc>
              <a:spcBef>
                <a:spcPts val="1000"/>
              </a:spcBef>
              <a:buChar char="•"/>
            </a:lvl5pPr>
          </a:lstStyle>
          <a:p>
            <a:r>
              <a:t>Body Level One</a:t>
            </a:r>
          </a:p>
          <a:p>
            <a:pPr lvl="1"/>
            <a:r>
              <a:t>Body Level Two</a:t>
            </a:r>
          </a:p>
          <a:p>
            <a:pPr lvl="2"/>
            <a:r>
              <a:t>Body Level Three</a:t>
            </a:r>
          </a:p>
          <a:p>
            <a:pPr lvl="3"/>
            <a:r>
              <a:t>Body Level Four</a:t>
            </a:r>
          </a:p>
          <a:p>
            <a:pPr lvl="4"/>
            <a:r>
              <a:t>Body Level Five</a:t>
            </a:r>
          </a:p>
        </p:txBody>
      </p:sp>
      <p:sp>
        <p:nvSpPr>
          <p:cNvPr id="155" name="Text Placeholder 3"/>
          <p:cNvSpPr>
            <a:spLocks noGrp="1"/>
          </p:cNvSpPr>
          <p:nvPr>
            <p:ph type="body" sz="quarter" idx="21"/>
          </p:nvPr>
        </p:nvSpPr>
        <p:spPr>
          <a:xfrm>
            <a:off x="839787" y="2057400"/>
            <a:ext cx="3932238" cy="3811588"/>
          </a:xfrm>
          <a:prstGeom prst="rect">
            <a:avLst/>
          </a:prstGeom>
        </p:spPr>
        <p:txBody>
          <a:bodyPr/>
          <a:lstStyle/>
          <a:p>
            <a:pPr marL="0" indent="0">
              <a:lnSpc>
                <a:spcPct val="90000"/>
              </a:lnSpc>
              <a:spcBef>
                <a:spcPts val="1000"/>
              </a:spcBef>
              <a:buSzTx/>
              <a:buFontTx/>
              <a:buNone/>
              <a:defRPr sz="1600"/>
            </a:pPr>
            <a:endParaRPr/>
          </a:p>
        </p:txBody>
      </p:sp>
      <p:sp>
        <p:nvSpPr>
          <p:cNvPr id="156" name="Slide Number"/>
          <p:cNvSpPr txBox="1">
            <a:spLocks noGrp="1"/>
          </p:cNvSpPr>
          <p:nvPr>
            <p:ph type="sldNum" sz="quarter" idx="2"/>
          </p:nvPr>
        </p:nvSpPr>
        <p:spPr>
          <a:xfrm>
            <a:off x="11095176" y="6414760"/>
            <a:ext cx="258624" cy="248305"/>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163" name="Title Text"/>
          <p:cNvSpPr txBox="1">
            <a:spLocks noGrp="1"/>
          </p:cNvSpPr>
          <p:nvPr>
            <p:ph type="title"/>
          </p:nvPr>
        </p:nvSpPr>
        <p:spPr>
          <a:xfrm>
            <a:off x="839787" y="457200"/>
            <a:ext cx="3932239" cy="1600200"/>
          </a:xfrm>
          <a:prstGeom prst="rect">
            <a:avLst/>
          </a:prstGeom>
        </p:spPr>
        <p:txBody>
          <a:bodyPr anchor="b"/>
          <a:lstStyle>
            <a:lvl1pPr algn="l">
              <a:lnSpc>
                <a:spcPct val="90000"/>
              </a:lnSpc>
              <a:defRPr sz="3200">
                <a:latin typeface="Calibri Light"/>
                <a:ea typeface="Calibri Light"/>
                <a:cs typeface="Calibri Light"/>
                <a:sym typeface="Calibri Light"/>
              </a:defRPr>
            </a:lvl1pPr>
          </a:lstStyle>
          <a:p>
            <a:r>
              <a:t>Title Text</a:t>
            </a:r>
          </a:p>
        </p:txBody>
      </p:sp>
      <p:sp>
        <p:nvSpPr>
          <p:cNvPr id="164" name="Picture Placeholder 2"/>
          <p:cNvSpPr>
            <a:spLocks noGrp="1"/>
          </p:cNvSpPr>
          <p:nvPr>
            <p:ph type="pic" sz="half" idx="21"/>
          </p:nvPr>
        </p:nvSpPr>
        <p:spPr>
          <a:xfrm>
            <a:off x="5183187" y="987425"/>
            <a:ext cx="6172201" cy="4873625"/>
          </a:xfrm>
          <a:prstGeom prst="rect">
            <a:avLst/>
          </a:prstGeom>
        </p:spPr>
        <p:txBody>
          <a:bodyPr lIns="91439" rIns="91439">
            <a:noAutofit/>
          </a:bodyPr>
          <a:lstStyle/>
          <a:p>
            <a:endParaRPr/>
          </a:p>
        </p:txBody>
      </p:sp>
      <p:sp>
        <p:nvSpPr>
          <p:cNvPr id="165" name="Body Level One…"/>
          <p:cNvSpPr txBox="1">
            <a:spLocks noGrp="1"/>
          </p:cNvSpPr>
          <p:nvPr>
            <p:ph type="body" sz="quarter" idx="1"/>
          </p:nvPr>
        </p:nvSpPr>
        <p:spPr>
          <a:xfrm>
            <a:off x="839787" y="2057400"/>
            <a:ext cx="3932239" cy="3811588"/>
          </a:xfrm>
          <a:prstGeom prst="rect">
            <a:avLst/>
          </a:prstGeom>
        </p:spPr>
        <p:txBody>
          <a:bodyPr/>
          <a:lstStyle>
            <a:lvl1pPr marL="0" indent="0">
              <a:lnSpc>
                <a:spcPct val="90000"/>
              </a:lnSpc>
              <a:spcBef>
                <a:spcPts val="1000"/>
              </a:spcBef>
              <a:buSzTx/>
              <a:buFontTx/>
              <a:buNone/>
              <a:defRPr sz="1600"/>
            </a:lvl1pPr>
            <a:lvl2pPr marL="0" indent="457200">
              <a:lnSpc>
                <a:spcPct val="90000"/>
              </a:lnSpc>
              <a:spcBef>
                <a:spcPts val="1000"/>
              </a:spcBef>
              <a:buSzTx/>
              <a:buFontTx/>
              <a:buNone/>
              <a:defRPr sz="1600"/>
            </a:lvl2pPr>
            <a:lvl3pPr marL="0" indent="914400">
              <a:lnSpc>
                <a:spcPct val="90000"/>
              </a:lnSpc>
              <a:spcBef>
                <a:spcPts val="1000"/>
              </a:spcBef>
              <a:buSzTx/>
              <a:buFontTx/>
              <a:buNone/>
              <a:defRPr sz="1600"/>
            </a:lvl3pPr>
            <a:lvl4pPr marL="0" indent="1371600">
              <a:lnSpc>
                <a:spcPct val="90000"/>
              </a:lnSpc>
              <a:spcBef>
                <a:spcPts val="1000"/>
              </a:spcBef>
              <a:buSzTx/>
              <a:buFontTx/>
              <a:buNone/>
              <a:defRPr sz="1600"/>
            </a:lvl4pPr>
            <a:lvl5pPr marL="0" indent="1828800">
              <a:lnSpc>
                <a:spcPct val="90000"/>
              </a:lnSpc>
              <a:spcBef>
                <a:spcPts val="1000"/>
              </a:spcBef>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166" name="Slide Number"/>
          <p:cNvSpPr txBox="1">
            <a:spLocks noGrp="1"/>
          </p:cNvSpPr>
          <p:nvPr>
            <p:ph type="sldNum" sz="quarter" idx="2"/>
          </p:nvPr>
        </p:nvSpPr>
        <p:spPr>
          <a:xfrm>
            <a:off x="11095176" y="6414760"/>
            <a:ext cx="258624" cy="248305"/>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173" name="Title Text"/>
          <p:cNvSpPr txBox="1">
            <a:spLocks noGrp="1"/>
          </p:cNvSpPr>
          <p:nvPr>
            <p:ph type="title"/>
          </p:nvPr>
        </p:nvSpPr>
        <p:spPr>
          <a:xfrm>
            <a:off x="1524000" y="1122362"/>
            <a:ext cx="9144000" cy="2387601"/>
          </a:xfrm>
          <a:prstGeom prst="rect">
            <a:avLst/>
          </a:prstGeom>
        </p:spPr>
        <p:txBody>
          <a:bodyPr anchor="b"/>
          <a:lstStyle>
            <a:lvl1pPr>
              <a:lnSpc>
                <a:spcPct val="90000"/>
              </a:lnSpc>
              <a:defRPr sz="6000">
                <a:latin typeface="Calibri Light"/>
                <a:ea typeface="Calibri Light"/>
                <a:cs typeface="Calibri Light"/>
                <a:sym typeface="Calibri Light"/>
              </a:defRPr>
            </a:lvl1pPr>
          </a:lstStyle>
          <a:p>
            <a:r>
              <a:t>Title Text</a:t>
            </a:r>
          </a:p>
        </p:txBody>
      </p:sp>
      <p:sp>
        <p:nvSpPr>
          <p:cNvPr id="174" name="Body Level One…"/>
          <p:cNvSpPr txBox="1">
            <a:spLocks noGrp="1"/>
          </p:cNvSpPr>
          <p:nvPr>
            <p:ph type="body" sz="quarter" idx="1"/>
          </p:nvPr>
        </p:nvSpPr>
        <p:spPr>
          <a:xfrm>
            <a:off x="1524000" y="3602037"/>
            <a:ext cx="9144000" cy="1655763"/>
          </a:xfrm>
          <a:prstGeom prst="rect">
            <a:avLst/>
          </a:prstGeom>
        </p:spPr>
        <p:txBody>
          <a:bodyPr/>
          <a:lstStyle>
            <a:lvl1pPr marL="0" indent="0" algn="ctr">
              <a:lnSpc>
                <a:spcPct val="90000"/>
              </a:lnSpc>
              <a:spcBef>
                <a:spcPts val="1000"/>
              </a:spcBef>
              <a:buSzTx/>
              <a:buFontTx/>
              <a:buNone/>
              <a:defRPr sz="2400"/>
            </a:lvl1pPr>
            <a:lvl2pPr marL="0" indent="457200" algn="ctr">
              <a:lnSpc>
                <a:spcPct val="90000"/>
              </a:lnSpc>
              <a:spcBef>
                <a:spcPts val="1000"/>
              </a:spcBef>
              <a:buSzTx/>
              <a:buFontTx/>
              <a:buNone/>
              <a:defRPr sz="2400"/>
            </a:lvl2pPr>
            <a:lvl3pPr marL="0" indent="914400" algn="ctr">
              <a:lnSpc>
                <a:spcPct val="90000"/>
              </a:lnSpc>
              <a:spcBef>
                <a:spcPts val="1000"/>
              </a:spcBef>
              <a:buSzTx/>
              <a:buFontTx/>
              <a:buNone/>
              <a:defRPr sz="2400"/>
            </a:lvl3pPr>
            <a:lvl4pPr marL="0" indent="1371600" algn="ctr">
              <a:lnSpc>
                <a:spcPct val="90000"/>
              </a:lnSpc>
              <a:spcBef>
                <a:spcPts val="1000"/>
              </a:spcBef>
              <a:buSzTx/>
              <a:buFontTx/>
              <a:buNone/>
              <a:defRPr sz="2400"/>
            </a:lvl4pPr>
            <a:lvl5pPr marL="0" indent="1828800" algn="ctr">
              <a:lnSpc>
                <a:spcPct val="90000"/>
              </a:lnSpc>
              <a:spcBef>
                <a:spcPts val="1000"/>
              </a:spcBef>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75" name="Slide Number"/>
          <p:cNvSpPr txBox="1">
            <a:spLocks noGrp="1"/>
          </p:cNvSpPr>
          <p:nvPr>
            <p:ph type="sldNum" sz="quarter" idx="2"/>
          </p:nvPr>
        </p:nvSpPr>
        <p:spPr>
          <a:xfrm>
            <a:off x="11095176" y="6414760"/>
            <a:ext cx="258624" cy="248305"/>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82" name="Title Text"/>
          <p:cNvSpPr txBox="1">
            <a:spLocks noGrp="1"/>
          </p:cNvSpPr>
          <p:nvPr>
            <p:ph type="title"/>
          </p:nvPr>
        </p:nvSpPr>
        <p:spPr>
          <a:xfrm>
            <a:off x="838200" y="365125"/>
            <a:ext cx="10515600" cy="1325563"/>
          </a:xfrm>
          <a:prstGeom prst="rect">
            <a:avLst/>
          </a:prstGeom>
        </p:spPr>
        <p:txBody>
          <a:bodyPr/>
          <a:lstStyle>
            <a:lvl1pPr algn="l">
              <a:lnSpc>
                <a:spcPct val="90000"/>
              </a:lnSpc>
              <a:defRPr>
                <a:latin typeface="Calibri Light"/>
                <a:ea typeface="Calibri Light"/>
                <a:cs typeface="Calibri Light"/>
                <a:sym typeface="Calibri Light"/>
              </a:defRPr>
            </a:lvl1pPr>
          </a:lstStyle>
          <a:p>
            <a:r>
              <a:t>Title Text</a:t>
            </a:r>
          </a:p>
        </p:txBody>
      </p:sp>
      <p:sp>
        <p:nvSpPr>
          <p:cNvPr id="183" name="Body Level One…"/>
          <p:cNvSpPr txBox="1">
            <a:spLocks noGrp="1"/>
          </p:cNvSpPr>
          <p:nvPr>
            <p:ph type="body" idx="1"/>
          </p:nvPr>
        </p:nvSpPr>
        <p:spPr>
          <a:xfrm>
            <a:off x="838200" y="1825625"/>
            <a:ext cx="10515600" cy="4351338"/>
          </a:xfrm>
          <a:prstGeom prst="rect">
            <a:avLst/>
          </a:prstGeom>
        </p:spPr>
        <p:txBody>
          <a:bodyPr/>
          <a:lstStyle>
            <a:lvl1pPr marL="228600" indent="-228600">
              <a:lnSpc>
                <a:spcPct val="90000"/>
              </a:lnSpc>
              <a:spcBef>
                <a:spcPts val="1000"/>
              </a:spcBef>
              <a:defRPr sz="2800"/>
            </a:lvl1pPr>
            <a:lvl2pPr marL="723900" indent="-266700">
              <a:lnSpc>
                <a:spcPct val="90000"/>
              </a:lnSpc>
              <a:spcBef>
                <a:spcPts val="1000"/>
              </a:spcBef>
              <a:buChar char="•"/>
              <a:defRPr sz="2800"/>
            </a:lvl2pPr>
            <a:lvl3pPr marL="1234439" indent="-320039">
              <a:lnSpc>
                <a:spcPct val="90000"/>
              </a:lnSpc>
              <a:spcBef>
                <a:spcPts val="1000"/>
              </a:spcBef>
              <a:defRPr sz="2800"/>
            </a:lvl3pPr>
            <a:lvl4pPr marL="1727200" indent="-355600">
              <a:lnSpc>
                <a:spcPct val="90000"/>
              </a:lnSpc>
              <a:spcBef>
                <a:spcPts val="1000"/>
              </a:spcBef>
              <a:buChar char="•"/>
              <a:defRPr sz="2800"/>
            </a:lvl4pPr>
            <a:lvl5pPr marL="2184400" indent="-355600">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184" name="Slide Number"/>
          <p:cNvSpPr txBox="1">
            <a:spLocks noGrp="1"/>
          </p:cNvSpPr>
          <p:nvPr>
            <p:ph type="sldNum" sz="quarter" idx="2"/>
          </p:nvPr>
        </p:nvSpPr>
        <p:spPr>
          <a:xfrm>
            <a:off x="11095176" y="6414760"/>
            <a:ext cx="258624" cy="248305"/>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le and Content 0">
    <p:bg>
      <p:bgPr>
        <a:solidFill>
          <a:srgbClr val="000000"/>
        </a:solidFill>
        <a:effectLst/>
      </p:bgPr>
    </p:bg>
    <p:spTree>
      <p:nvGrpSpPr>
        <p:cNvPr id="1" name=""/>
        <p:cNvGrpSpPr/>
        <p:nvPr/>
      </p:nvGrpSpPr>
      <p:grpSpPr>
        <a:xfrm>
          <a:off x="0" y="0"/>
          <a:ext cx="0" cy="0"/>
          <a:chOff x="0" y="0"/>
          <a:chExt cx="0" cy="0"/>
        </a:xfrm>
      </p:grpSpPr>
      <p:sp>
        <p:nvSpPr>
          <p:cNvPr id="191" name="Title Text"/>
          <p:cNvSpPr txBox="1">
            <a:spLocks noGrp="1"/>
          </p:cNvSpPr>
          <p:nvPr>
            <p:ph type="title"/>
          </p:nvPr>
        </p:nvSpPr>
        <p:spPr>
          <a:xfrm>
            <a:off x="838200" y="365125"/>
            <a:ext cx="10515600" cy="1325563"/>
          </a:xfrm>
          <a:prstGeom prst="rect">
            <a:avLst/>
          </a:prstGeom>
        </p:spPr>
        <p:txBody>
          <a:bodyPr/>
          <a:lstStyle>
            <a:lvl1pPr algn="l">
              <a:lnSpc>
                <a:spcPct val="90000"/>
              </a:lnSpc>
              <a:defRPr>
                <a:solidFill>
                  <a:srgbClr val="FFFFFF"/>
                </a:solidFill>
                <a:latin typeface="Calibri Light"/>
                <a:ea typeface="Calibri Light"/>
                <a:cs typeface="Calibri Light"/>
                <a:sym typeface="Calibri Light"/>
              </a:defRPr>
            </a:lvl1pPr>
          </a:lstStyle>
          <a:p>
            <a:r>
              <a:t>Title Text</a:t>
            </a:r>
          </a:p>
        </p:txBody>
      </p:sp>
      <p:sp>
        <p:nvSpPr>
          <p:cNvPr id="192" name="Body Level One…"/>
          <p:cNvSpPr txBox="1">
            <a:spLocks noGrp="1"/>
          </p:cNvSpPr>
          <p:nvPr>
            <p:ph type="body" idx="1"/>
          </p:nvPr>
        </p:nvSpPr>
        <p:spPr>
          <a:xfrm>
            <a:off x="838200" y="1825625"/>
            <a:ext cx="10515600" cy="4351338"/>
          </a:xfrm>
          <a:prstGeom prst="rect">
            <a:avLst/>
          </a:prstGeom>
        </p:spPr>
        <p:txBody>
          <a:bodyPr/>
          <a:lstStyle>
            <a:lvl1pPr marL="228600" indent="-228600">
              <a:lnSpc>
                <a:spcPct val="90000"/>
              </a:lnSpc>
              <a:spcBef>
                <a:spcPts val="1000"/>
              </a:spcBef>
              <a:defRPr sz="2800">
                <a:solidFill>
                  <a:srgbClr val="FFFFFF"/>
                </a:solidFill>
              </a:defRPr>
            </a:lvl1pPr>
            <a:lvl2pPr marL="723900" indent="-266700">
              <a:lnSpc>
                <a:spcPct val="90000"/>
              </a:lnSpc>
              <a:spcBef>
                <a:spcPts val="1000"/>
              </a:spcBef>
              <a:buChar char="•"/>
              <a:defRPr sz="2800">
                <a:solidFill>
                  <a:srgbClr val="FFFFFF"/>
                </a:solidFill>
              </a:defRPr>
            </a:lvl2pPr>
            <a:lvl3pPr marL="1234439" indent="-320039">
              <a:lnSpc>
                <a:spcPct val="90000"/>
              </a:lnSpc>
              <a:spcBef>
                <a:spcPts val="1000"/>
              </a:spcBef>
              <a:defRPr sz="2800">
                <a:solidFill>
                  <a:srgbClr val="FFFFFF"/>
                </a:solidFill>
              </a:defRPr>
            </a:lvl3pPr>
            <a:lvl4pPr marL="1727200" indent="-355600">
              <a:lnSpc>
                <a:spcPct val="90000"/>
              </a:lnSpc>
              <a:spcBef>
                <a:spcPts val="1000"/>
              </a:spcBef>
              <a:buChar char="•"/>
              <a:defRPr sz="2800">
                <a:solidFill>
                  <a:srgbClr val="FFFFFF"/>
                </a:solidFill>
              </a:defRPr>
            </a:lvl4pPr>
            <a:lvl5pPr marL="2184400" indent="-355600">
              <a:lnSpc>
                <a:spcPct val="90000"/>
              </a:lnSpc>
              <a:spcBef>
                <a:spcPts val="1000"/>
              </a:spcBef>
              <a:buChar char="•"/>
              <a:defRPr sz="28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93" name="Slide Number"/>
          <p:cNvSpPr txBox="1">
            <a:spLocks noGrp="1"/>
          </p:cNvSpPr>
          <p:nvPr>
            <p:ph type="sldNum" sz="quarter" idx="2"/>
          </p:nvPr>
        </p:nvSpPr>
        <p:spPr>
          <a:xfrm>
            <a:off x="11095176" y="6414760"/>
            <a:ext cx="258624" cy="248305"/>
          </a:xfrm>
          <a:prstGeom prst="rect">
            <a:avLst/>
          </a:prstGeom>
        </p:spPr>
        <p:txBody>
          <a:bodyPr/>
          <a:lstStyle>
            <a:lvl1pPr>
              <a:defRPr>
                <a:solidFill>
                  <a:srgbClr val="FFFFFF"/>
                </a:solidFill>
              </a:defRPr>
            </a:lvl1pPr>
          </a:lstStyle>
          <a:p>
            <a:fld id="{86CB4B4D-7CA3-9044-876B-883B54F8677D}" type="slidenum">
              <a:rPr/>
              <a:pPr/>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00" name="Title Text"/>
          <p:cNvSpPr txBox="1">
            <a:spLocks noGrp="1"/>
          </p:cNvSpPr>
          <p:nvPr>
            <p:ph type="title"/>
          </p:nvPr>
        </p:nvSpPr>
        <p:spPr>
          <a:xfrm>
            <a:off x="831850" y="1709738"/>
            <a:ext cx="10515600" cy="2852737"/>
          </a:xfrm>
          <a:prstGeom prst="rect">
            <a:avLst/>
          </a:prstGeom>
        </p:spPr>
        <p:txBody>
          <a:bodyPr anchor="b"/>
          <a:lstStyle>
            <a:lvl1pPr algn="l">
              <a:lnSpc>
                <a:spcPct val="90000"/>
              </a:lnSpc>
              <a:defRPr sz="6000">
                <a:latin typeface="Calibri Light"/>
                <a:ea typeface="Calibri Light"/>
                <a:cs typeface="Calibri Light"/>
                <a:sym typeface="Calibri Light"/>
              </a:defRPr>
            </a:lvl1pPr>
          </a:lstStyle>
          <a:p>
            <a:r>
              <a:t>Title Text</a:t>
            </a:r>
          </a:p>
        </p:txBody>
      </p:sp>
      <p:sp>
        <p:nvSpPr>
          <p:cNvPr id="201" name="Body Level One…"/>
          <p:cNvSpPr txBox="1">
            <a:spLocks noGrp="1"/>
          </p:cNvSpPr>
          <p:nvPr>
            <p:ph type="body" sz="quarter" idx="1"/>
          </p:nvPr>
        </p:nvSpPr>
        <p:spPr>
          <a:xfrm>
            <a:off x="831850" y="4589462"/>
            <a:ext cx="10515600" cy="1500188"/>
          </a:xfrm>
          <a:prstGeom prst="rect">
            <a:avLst/>
          </a:prstGeom>
        </p:spPr>
        <p:txBody>
          <a:bodyPr/>
          <a:lstStyle>
            <a:lvl1pPr marL="0" indent="0">
              <a:lnSpc>
                <a:spcPct val="90000"/>
              </a:lnSpc>
              <a:spcBef>
                <a:spcPts val="1000"/>
              </a:spcBef>
              <a:buSzTx/>
              <a:buFontTx/>
              <a:buNone/>
              <a:defRPr sz="2400">
                <a:solidFill>
                  <a:srgbClr val="888888"/>
                </a:solidFill>
              </a:defRPr>
            </a:lvl1pPr>
            <a:lvl2pPr marL="0" indent="457200">
              <a:lnSpc>
                <a:spcPct val="90000"/>
              </a:lnSpc>
              <a:spcBef>
                <a:spcPts val="1000"/>
              </a:spcBef>
              <a:buSzTx/>
              <a:buFontTx/>
              <a:buNone/>
              <a:defRPr sz="2400">
                <a:solidFill>
                  <a:srgbClr val="888888"/>
                </a:solidFill>
              </a:defRPr>
            </a:lvl2pPr>
            <a:lvl3pPr marL="0" indent="914400">
              <a:lnSpc>
                <a:spcPct val="90000"/>
              </a:lnSpc>
              <a:spcBef>
                <a:spcPts val="1000"/>
              </a:spcBef>
              <a:buSzTx/>
              <a:buFontTx/>
              <a:buNone/>
              <a:defRPr sz="2400">
                <a:solidFill>
                  <a:srgbClr val="888888"/>
                </a:solidFill>
              </a:defRPr>
            </a:lvl3pPr>
            <a:lvl4pPr marL="0" indent="1371600">
              <a:lnSpc>
                <a:spcPct val="90000"/>
              </a:lnSpc>
              <a:spcBef>
                <a:spcPts val="1000"/>
              </a:spcBef>
              <a:buSzTx/>
              <a:buFontTx/>
              <a:buNone/>
              <a:defRPr sz="2400">
                <a:solidFill>
                  <a:srgbClr val="888888"/>
                </a:solidFill>
              </a:defRPr>
            </a:lvl4pPr>
            <a:lvl5pPr marL="0" indent="1828800">
              <a:lnSpc>
                <a:spcPct val="90000"/>
              </a:lnSpc>
              <a:spcBef>
                <a:spcPts val="1000"/>
              </a:spcBef>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202" name="Slide Number"/>
          <p:cNvSpPr txBox="1">
            <a:spLocks noGrp="1"/>
          </p:cNvSpPr>
          <p:nvPr>
            <p:ph type="sldNum" sz="quarter" idx="2"/>
          </p:nvPr>
        </p:nvSpPr>
        <p:spPr>
          <a:xfrm>
            <a:off x="11095176" y="6414760"/>
            <a:ext cx="258624" cy="248305"/>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209" name="Title Text"/>
          <p:cNvSpPr txBox="1">
            <a:spLocks noGrp="1"/>
          </p:cNvSpPr>
          <p:nvPr>
            <p:ph type="title"/>
          </p:nvPr>
        </p:nvSpPr>
        <p:spPr>
          <a:xfrm>
            <a:off x="838200" y="365125"/>
            <a:ext cx="10515600" cy="1325563"/>
          </a:xfrm>
          <a:prstGeom prst="rect">
            <a:avLst/>
          </a:prstGeom>
        </p:spPr>
        <p:txBody>
          <a:bodyPr/>
          <a:lstStyle>
            <a:lvl1pPr algn="l">
              <a:lnSpc>
                <a:spcPct val="90000"/>
              </a:lnSpc>
              <a:defRPr>
                <a:latin typeface="Calibri Light"/>
                <a:ea typeface="Calibri Light"/>
                <a:cs typeface="Calibri Light"/>
                <a:sym typeface="Calibri Light"/>
              </a:defRPr>
            </a:lvl1pPr>
          </a:lstStyle>
          <a:p>
            <a:r>
              <a:t>Title Text</a:t>
            </a:r>
          </a:p>
        </p:txBody>
      </p:sp>
      <p:sp>
        <p:nvSpPr>
          <p:cNvPr id="210" name="Body Level One…"/>
          <p:cNvSpPr txBox="1">
            <a:spLocks noGrp="1"/>
          </p:cNvSpPr>
          <p:nvPr>
            <p:ph type="body" sz="half" idx="1"/>
          </p:nvPr>
        </p:nvSpPr>
        <p:spPr>
          <a:xfrm>
            <a:off x="838200" y="1825625"/>
            <a:ext cx="5181600" cy="4351338"/>
          </a:xfrm>
          <a:prstGeom prst="rect">
            <a:avLst/>
          </a:prstGeom>
        </p:spPr>
        <p:txBody>
          <a:bodyPr/>
          <a:lstStyle>
            <a:lvl1pPr marL="228600" indent="-228600">
              <a:lnSpc>
                <a:spcPct val="90000"/>
              </a:lnSpc>
              <a:spcBef>
                <a:spcPts val="1000"/>
              </a:spcBef>
              <a:defRPr sz="2800"/>
            </a:lvl1pPr>
            <a:lvl2pPr marL="723900" indent="-266700">
              <a:lnSpc>
                <a:spcPct val="90000"/>
              </a:lnSpc>
              <a:spcBef>
                <a:spcPts val="1000"/>
              </a:spcBef>
              <a:buChar char="•"/>
              <a:defRPr sz="2800"/>
            </a:lvl2pPr>
            <a:lvl3pPr marL="1234439" indent="-320039">
              <a:lnSpc>
                <a:spcPct val="90000"/>
              </a:lnSpc>
              <a:spcBef>
                <a:spcPts val="1000"/>
              </a:spcBef>
              <a:defRPr sz="2800"/>
            </a:lvl3pPr>
            <a:lvl4pPr marL="1727200" indent="-355600">
              <a:lnSpc>
                <a:spcPct val="90000"/>
              </a:lnSpc>
              <a:spcBef>
                <a:spcPts val="1000"/>
              </a:spcBef>
              <a:buChar char="•"/>
              <a:defRPr sz="2800"/>
            </a:lvl4pPr>
            <a:lvl5pPr marL="2184400" indent="-355600">
              <a:lnSpc>
                <a:spcPct val="90000"/>
              </a:lnSpc>
              <a:spcBef>
                <a:spcPts val="1000"/>
              </a:spcBef>
              <a:buChar char="•"/>
              <a:defRPr sz="2800"/>
            </a:lvl5pPr>
          </a:lstStyle>
          <a:p>
            <a:r>
              <a:t>Body Level One</a:t>
            </a:r>
          </a:p>
          <a:p>
            <a:pPr lvl="1"/>
            <a:r>
              <a:t>Body Level Two</a:t>
            </a:r>
          </a:p>
          <a:p>
            <a:pPr lvl="2"/>
            <a:r>
              <a:t>Body Level Three</a:t>
            </a:r>
          </a:p>
          <a:p>
            <a:pPr lvl="3"/>
            <a:r>
              <a:t>Body Level Four</a:t>
            </a:r>
          </a:p>
          <a:p>
            <a:pPr lvl="4"/>
            <a:r>
              <a:t>Body Level Five</a:t>
            </a:r>
          </a:p>
        </p:txBody>
      </p:sp>
      <p:sp>
        <p:nvSpPr>
          <p:cNvPr id="211" name="Slide Number"/>
          <p:cNvSpPr txBox="1">
            <a:spLocks noGrp="1"/>
          </p:cNvSpPr>
          <p:nvPr>
            <p:ph type="sldNum" sz="quarter" idx="2"/>
          </p:nvPr>
        </p:nvSpPr>
        <p:spPr>
          <a:xfrm>
            <a:off x="11095176" y="6414760"/>
            <a:ext cx="258624" cy="248305"/>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218" name="Title Text"/>
          <p:cNvSpPr txBox="1">
            <a:spLocks noGrp="1"/>
          </p:cNvSpPr>
          <p:nvPr>
            <p:ph type="title"/>
          </p:nvPr>
        </p:nvSpPr>
        <p:spPr>
          <a:xfrm>
            <a:off x="839787" y="365125"/>
            <a:ext cx="10515601" cy="1325563"/>
          </a:xfrm>
          <a:prstGeom prst="rect">
            <a:avLst/>
          </a:prstGeom>
        </p:spPr>
        <p:txBody>
          <a:bodyPr/>
          <a:lstStyle>
            <a:lvl1pPr algn="l">
              <a:lnSpc>
                <a:spcPct val="90000"/>
              </a:lnSpc>
              <a:defRPr>
                <a:latin typeface="Calibri Light"/>
                <a:ea typeface="Calibri Light"/>
                <a:cs typeface="Calibri Light"/>
                <a:sym typeface="Calibri Light"/>
              </a:defRPr>
            </a:lvl1pPr>
          </a:lstStyle>
          <a:p>
            <a:r>
              <a:t>Title Text</a:t>
            </a:r>
          </a:p>
        </p:txBody>
      </p:sp>
      <p:sp>
        <p:nvSpPr>
          <p:cNvPr id="219" name="Body Level One…"/>
          <p:cNvSpPr txBox="1">
            <a:spLocks noGrp="1"/>
          </p:cNvSpPr>
          <p:nvPr>
            <p:ph type="body" sz="quarter" idx="1"/>
          </p:nvPr>
        </p:nvSpPr>
        <p:spPr>
          <a:xfrm>
            <a:off x="839787" y="1681163"/>
            <a:ext cx="5157789" cy="823913"/>
          </a:xfrm>
          <a:prstGeom prst="rect">
            <a:avLst/>
          </a:prstGeom>
        </p:spPr>
        <p:txBody>
          <a:bodyPr anchor="b"/>
          <a:lstStyle>
            <a:lvl1pPr marL="0" indent="0">
              <a:lnSpc>
                <a:spcPct val="90000"/>
              </a:lnSpc>
              <a:spcBef>
                <a:spcPts val="1000"/>
              </a:spcBef>
              <a:buSzTx/>
              <a:buFontTx/>
              <a:buNone/>
              <a:defRPr sz="2400" b="1"/>
            </a:lvl1pPr>
            <a:lvl2pPr marL="0" indent="457200">
              <a:lnSpc>
                <a:spcPct val="90000"/>
              </a:lnSpc>
              <a:spcBef>
                <a:spcPts val="1000"/>
              </a:spcBef>
              <a:buSzTx/>
              <a:buFontTx/>
              <a:buNone/>
              <a:defRPr sz="2400" b="1"/>
            </a:lvl2pPr>
            <a:lvl3pPr marL="0" indent="914400">
              <a:lnSpc>
                <a:spcPct val="90000"/>
              </a:lnSpc>
              <a:spcBef>
                <a:spcPts val="1000"/>
              </a:spcBef>
              <a:buSzTx/>
              <a:buFontTx/>
              <a:buNone/>
              <a:defRPr sz="2400" b="1"/>
            </a:lvl3pPr>
            <a:lvl4pPr marL="0" indent="1371600">
              <a:lnSpc>
                <a:spcPct val="90000"/>
              </a:lnSpc>
              <a:spcBef>
                <a:spcPts val="1000"/>
              </a:spcBef>
              <a:buSzTx/>
              <a:buFontTx/>
              <a:buNone/>
              <a:defRPr sz="2400" b="1"/>
            </a:lvl4pPr>
            <a:lvl5pPr marL="0" indent="1828800">
              <a:lnSpc>
                <a:spcPct val="90000"/>
              </a:lnSpc>
              <a:spcBef>
                <a:spcPts val="10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220" name="Text Placeholder 4"/>
          <p:cNvSpPr>
            <a:spLocks noGrp="1"/>
          </p:cNvSpPr>
          <p:nvPr>
            <p:ph type="body" sz="quarter" idx="21"/>
          </p:nvPr>
        </p:nvSpPr>
        <p:spPr>
          <a:xfrm>
            <a:off x="6172200" y="1681163"/>
            <a:ext cx="5183188" cy="823913"/>
          </a:xfrm>
          <a:prstGeom prst="rect">
            <a:avLst/>
          </a:prstGeom>
        </p:spPr>
        <p:txBody>
          <a:bodyPr anchor="b"/>
          <a:lstStyle/>
          <a:p>
            <a:pPr marL="0" indent="0">
              <a:lnSpc>
                <a:spcPct val="90000"/>
              </a:lnSpc>
              <a:spcBef>
                <a:spcPts val="1000"/>
              </a:spcBef>
              <a:buSzTx/>
              <a:buFontTx/>
              <a:buNone/>
              <a:defRPr sz="2400" b="1"/>
            </a:pPr>
            <a:endParaRPr/>
          </a:p>
        </p:txBody>
      </p:sp>
      <p:sp>
        <p:nvSpPr>
          <p:cNvPr id="221" name="Slide Number"/>
          <p:cNvSpPr txBox="1">
            <a:spLocks noGrp="1"/>
          </p:cNvSpPr>
          <p:nvPr>
            <p:ph type="sldNum" sz="quarter" idx="2"/>
          </p:nvPr>
        </p:nvSpPr>
        <p:spPr>
          <a:xfrm>
            <a:off x="11095176" y="6414760"/>
            <a:ext cx="258624" cy="248305"/>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228" name="Title Text"/>
          <p:cNvSpPr txBox="1">
            <a:spLocks noGrp="1"/>
          </p:cNvSpPr>
          <p:nvPr>
            <p:ph type="title"/>
          </p:nvPr>
        </p:nvSpPr>
        <p:spPr>
          <a:xfrm>
            <a:off x="838200" y="365125"/>
            <a:ext cx="10515600" cy="1325563"/>
          </a:xfrm>
          <a:prstGeom prst="rect">
            <a:avLst/>
          </a:prstGeom>
        </p:spPr>
        <p:txBody>
          <a:bodyPr/>
          <a:lstStyle>
            <a:lvl1pPr algn="l">
              <a:lnSpc>
                <a:spcPct val="90000"/>
              </a:lnSpc>
              <a:defRPr>
                <a:latin typeface="Calibri Light"/>
                <a:ea typeface="Calibri Light"/>
                <a:cs typeface="Calibri Light"/>
                <a:sym typeface="Calibri Light"/>
              </a:defRPr>
            </a:lvl1pPr>
          </a:lstStyle>
          <a:p>
            <a:r>
              <a:t>Title Text</a:t>
            </a:r>
          </a:p>
        </p:txBody>
      </p:sp>
      <p:sp>
        <p:nvSpPr>
          <p:cNvPr id="229" name="Slide Number"/>
          <p:cNvSpPr txBox="1">
            <a:spLocks noGrp="1"/>
          </p:cNvSpPr>
          <p:nvPr>
            <p:ph type="sldNum" sz="quarter" idx="2"/>
          </p:nvPr>
        </p:nvSpPr>
        <p:spPr>
          <a:xfrm>
            <a:off x="11095176" y="6414760"/>
            <a:ext cx="258624" cy="248305"/>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236" name="Slide Number"/>
          <p:cNvSpPr txBox="1">
            <a:spLocks noGrp="1"/>
          </p:cNvSpPr>
          <p:nvPr>
            <p:ph type="sldNum" sz="quarter" idx="2"/>
          </p:nvPr>
        </p:nvSpPr>
        <p:spPr>
          <a:xfrm>
            <a:off x="11095176" y="6414760"/>
            <a:ext cx="258624" cy="248305"/>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243" name="Title Text"/>
          <p:cNvSpPr txBox="1">
            <a:spLocks noGrp="1"/>
          </p:cNvSpPr>
          <p:nvPr>
            <p:ph type="title"/>
          </p:nvPr>
        </p:nvSpPr>
        <p:spPr>
          <a:xfrm>
            <a:off x="839787" y="457200"/>
            <a:ext cx="3932239" cy="1600200"/>
          </a:xfrm>
          <a:prstGeom prst="rect">
            <a:avLst/>
          </a:prstGeom>
        </p:spPr>
        <p:txBody>
          <a:bodyPr anchor="b"/>
          <a:lstStyle>
            <a:lvl1pPr algn="l">
              <a:lnSpc>
                <a:spcPct val="90000"/>
              </a:lnSpc>
              <a:defRPr sz="3200">
                <a:latin typeface="Calibri Light"/>
                <a:ea typeface="Calibri Light"/>
                <a:cs typeface="Calibri Light"/>
                <a:sym typeface="Calibri Light"/>
              </a:defRPr>
            </a:lvl1pPr>
          </a:lstStyle>
          <a:p>
            <a:r>
              <a:t>Title Text</a:t>
            </a:r>
          </a:p>
        </p:txBody>
      </p:sp>
      <p:sp>
        <p:nvSpPr>
          <p:cNvPr id="244" name="Body Level One…"/>
          <p:cNvSpPr txBox="1">
            <a:spLocks noGrp="1"/>
          </p:cNvSpPr>
          <p:nvPr>
            <p:ph type="body" sz="half" idx="1"/>
          </p:nvPr>
        </p:nvSpPr>
        <p:spPr>
          <a:xfrm>
            <a:off x="5183187" y="987425"/>
            <a:ext cx="6172201" cy="4873625"/>
          </a:xfrm>
          <a:prstGeom prst="rect">
            <a:avLst/>
          </a:prstGeom>
        </p:spPr>
        <p:txBody>
          <a:bodyPr/>
          <a:lstStyle>
            <a:lvl1pPr marL="228600" indent="-228600">
              <a:lnSpc>
                <a:spcPct val="90000"/>
              </a:lnSpc>
              <a:spcBef>
                <a:spcPts val="1000"/>
              </a:spcBef>
            </a:lvl1pPr>
            <a:lvl2pPr marL="718457" indent="-261257">
              <a:lnSpc>
                <a:spcPct val="90000"/>
              </a:lnSpc>
              <a:spcBef>
                <a:spcPts val="1000"/>
              </a:spcBef>
              <a:buChar char="•"/>
            </a:lvl2pPr>
            <a:lvl3pPr>
              <a:lnSpc>
                <a:spcPct val="90000"/>
              </a:lnSpc>
              <a:spcBef>
                <a:spcPts val="1000"/>
              </a:spcBef>
            </a:lvl3pPr>
            <a:lvl4pPr>
              <a:lnSpc>
                <a:spcPct val="90000"/>
              </a:lnSpc>
              <a:spcBef>
                <a:spcPts val="1000"/>
              </a:spcBef>
              <a:buChar char="•"/>
            </a:lvl4pPr>
            <a:lvl5pPr>
              <a:lnSpc>
                <a:spcPct val="90000"/>
              </a:lnSpc>
              <a:spcBef>
                <a:spcPts val="1000"/>
              </a:spcBef>
              <a:buChar char="•"/>
            </a:lvl5pPr>
          </a:lstStyle>
          <a:p>
            <a:r>
              <a:t>Body Level One</a:t>
            </a:r>
          </a:p>
          <a:p>
            <a:pPr lvl="1"/>
            <a:r>
              <a:t>Body Level Two</a:t>
            </a:r>
          </a:p>
          <a:p>
            <a:pPr lvl="2"/>
            <a:r>
              <a:t>Body Level Three</a:t>
            </a:r>
          </a:p>
          <a:p>
            <a:pPr lvl="3"/>
            <a:r>
              <a:t>Body Level Four</a:t>
            </a:r>
          </a:p>
          <a:p>
            <a:pPr lvl="4"/>
            <a:r>
              <a:t>Body Level Five</a:t>
            </a:r>
          </a:p>
        </p:txBody>
      </p:sp>
      <p:sp>
        <p:nvSpPr>
          <p:cNvPr id="245" name="Text Placeholder 3"/>
          <p:cNvSpPr>
            <a:spLocks noGrp="1"/>
          </p:cNvSpPr>
          <p:nvPr>
            <p:ph type="body" sz="quarter" idx="21"/>
          </p:nvPr>
        </p:nvSpPr>
        <p:spPr>
          <a:xfrm>
            <a:off x="839787" y="2057400"/>
            <a:ext cx="3932238" cy="3811588"/>
          </a:xfrm>
          <a:prstGeom prst="rect">
            <a:avLst/>
          </a:prstGeom>
        </p:spPr>
        <p:txBody>
          <a:bodyPr/>
          <a:lstStyle/>
          <a:p>
            <a:pPr marL="0" indent="0">
              <a:lnSpc>
                <a:spcPct val="90000"/>
              </a:lnSpc>
              <a:spcBef>
                <a:spcPts val="1000"/>
              </a:spcBef>
              <a:buSzTx/>
              <a:buFontTx/>
              <a:buNone/>
              <a:defRPr sz="1600"/>
            </a:pPr>
            <a:endParaRPr/>
          </a:p>
        </p:txBody>
      </p:sp>
      <p:sp>
        <p:nvSpPr>
          <p:cNvPr id="246" name="Slide Number"/>
          <p:cNvSpPr txBox="1">
            <a:spLocks noGrp="1"/>
          </p:cNvSpPr>
          <p:nvPr>
            <p:ph type="sldNum" sz="quarter" idx="2"/>
          </p:nvPr>
        </p:nvSpPr>
        <p:spPr>
          <a:xfrm>
            <a:off x="11095176" y="6414760"/>
            <a:ext cx="258624" cy="248305"/>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253" name="Title Text"/>
          <p:cNvSpPr txBox="1">
            <a:spLocks noGrp="1"/>
          </p:cNvSpPr>
          <p:nvPr>
            <p:ph type="title"/>
          </p:nvPr>
        </p:nvSpPr>
        <p:spPr>
          <a:xfrm>
            <a:off x="839787" y="457200"/>
            <a:ext cx="3932239" cy="1600200"/>
          </a:xfrm>
          <a:prstGeom prst="rect">
            <a:avLst/>
          </a:prstGeom>
        </p:spPr>
        <p:txBody>
          <a:bodyPr anchor="b"/>
          <a:lstStyle>
            <a:lvl1pPr algn="l">
              <a:lnSpc>
                <a:spcPct val="90000"/>
              </a:lnSpc>
              <a:defRPr sz="3200">
                <a:latin typeface="Calibri Light"/>
                <a:ea typeface="Calibri Light"/>
                <a:cs typeface="Calibri Light"/>
                <a:sym typeface="Calibri Light"/>
              </a:defRPr>
            </a:lvl1pPr>
          </a:lstStyle>
          <a:p>
            <a:r>
              <a:t>Title Text</a:t>
            </a:r>
          </a:p>
        </p:txBody>
      </p:sp>
      <p:sp>
        <p:nvSpPr>
          <p:cNvPr id="254" name="Picture Placeholder 2"/>
          <p:cNvSpPr>
            <a:spLocks noGrp="1"/>
          </p:cNvSpPr>
          <p:nvPr>
            <p:ph type="pic" sz="half" idx="21"/>
          </p:nvPr>
        </p:nvSpPr>
        <p:spPr>
          <a:xfrm>
            <a:off x="5183187" y="987425"/>
            <a:ext cx="6172201" cy="4873625"/>
          </a:xfrm>
          <a:prstGeom prst="rect">
            <a:avLst/>
          </a:prstGeom>
        </p:spPr>
        <p:txBody>
          <a:bodyPr lIns="91439" rIns="91439">
            <a:noAutofit/>
          </a:bodyPr>
          <a:lstStyle/>
          <a:p>
            <a:endParaRPr/>
          </a:p>
        </p:txBody>
      </p:sp>
      <p:sp>
        <p:nvSpPr>
          <p:cNvPr id="255" name="Body Level One…"/>
          <p:cNvSpPr txBox="1">
            <a:spLocks noGrp="1"/>
          </p:cNvSpPr>
          <p:nvPr>
            <p:ph type="body" sz="quarter" idx="1"/>
          </p:nvPr>
        </p:nvSpPr>
        <p:spPr>
          <a:xfrm>
            <a:off x="839787" y="2057400"/>
            <a:ext cx="3932239" cy="3811588"/>
          </a:xfrm>
          <a:prstGeom prst="rect">
            <a:avLst/>
          </a:prstGeom>
        </p:spPr>
        <p:txBody>
          <a:bodyPr/>
          <a:lstStyle>
            <a:lvl1pPr marL="0" indent="0">
              <a:lnSpc>
                <a:spcPct val="90000"/>
              </a:lnSpc>
              <a:spcBef>
                <a:spcPts val="1000"/>
              </a:spcBef>
              <a:buSzTx/>
              <a:buFontTx/>
              <a:buNone/>
              <a:defRPr sz="1600"/>
            </a:lvl1pPr>
            <a:lvl2pPr marL="0" indent="457200">
              <a:lnSpc>
                <a:spcPct val="90000"/>
              </a:lnSpc>
              <a:spcBef>
                <a:spcPts val="1000"/>
              </a:spcBef>
              <a:buSzTx/>
              <a:buFontTx/>
              <a:buNone/>
              <a:defRPr sz="1600"/>
            </a:lvl2pPr>
            <a:lvl3pPr marL="0" indent="914400">
              <a:lnSpc>
                <a:spcPct val="90000"/>
              </a:lnSpc>
              <a:spcBef>
                <a:spcPts val="1000"/>
              </a:spcBef>
              <a:buSzTx/>
              <a:buFontTx/>
              <a:buNone/>
              <a:defRPr sz="1600"/>
            </a:lvl3pPr>
            <a:lvl4pPr marL="0" indent="1371600">
              <a:lnSpc>
                <a:spcPct val="90000"/>
              </a:lnSpc>
              <a:spcBef>
                <a:spcPts val="1000"/>
              </a:spcBef>
              <a:buSzTx/>
              <a:buFontTx/>
              <a:buNone/>
              <a:defRPr sz="1600"/>
            </a:lvl4pPr>
            <a:lvl5pPr marL="0" indent="1828800">
              <a:lnSpc>
                <a:spcPct val="90000"/>
              </a:lnSpc>
              <a:spcBef>
                <a:spcPts val="1000"/>
              </a:spcBef>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256" name="Slide Number"/>
          <p:cNvSpPr txBox="1">
            <a:spLocks noGrp="1"/>
          </p:cNvSpPr>
          <p:nvPr>
            <p:ph type="sldNum" sz="quarter" idx="2"/>
          </p:nvPr>
        </p:nvSpPr>
        <p:spPr>
          <a:xfrm>
            <a:off x="11095176" y="6414760"/>
            <a:ext cx="258624" cy="248305"/>
          </a:xfrm>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Default">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263" name="Slide Number"/>
          <p:cNvSpPr txBox="1">
            <a:spLocks noGrp="1"/>
          </p:cNvSpPr>
          <p:nvPr>
            <p:ph type="sldNum" sz="quarter" idx="2"/>
          </p:nvPr>
        </p:nvSpPr>
        <p:spPr>
          <a:xfrm>
            <a:off x="8607424" y="6283324"/>
            <a:ext cx="215901" cy="254001"/>
          </a:xfrm>
          <a:prstGeom prst="rect">
            <a:avLst/>
          </a:prstGeom>
        </p:spPr>
        <p:txBody>
          <a:bodyPr lIns="0" tIns="0" rIns="0" bIns="0"/>
          <a:lstStyle>
            <a:lvl1pPr algn="ctr">
              <a:defRPr sz="1600">
                <a:solidFill>
                  <a:srgbClr val="FEFAC9"/>
                </a:solidFill>
                <a:latin typeface="Constantia"/>
                <a:ea typeface="Constantia"/>
                <a:cs typeface="Constantia"/>
                <a:sym typeface="Constantia"/>
              </a:defRPr>
            </a:lvl1pPr>
          </a:lstStyle>
          <a:p>
            <a:fld id="{86CB4B4D-7CA3-9044-876B-883B54F8677D}" type="slidenum">
              <a:rPr/>
              <a:pPr/>
              <a:t>‹#›</a:t>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270" name="bottom-wave3-MaxBlue.png" descr="bottom-wave3-MaxBlue.png"/>
          <p:cNvPicPr>
            <a:picLocks noChangeAspect="1"/>
          </p:cNvPicPr>
          <p:nvPr/>
        </p:nvPicPr>
        <p:blipFill>
          <a:blip r:embed="rId2" cstate="print"/>
          <a:stretch>
            <a:fillRect/>
          </a:stretch>
        </p:blipFill>
        <p:spPr>
          <a:xfrm>
            <a:off x="0" y="6237287"/>
            <a:ext cx="9144000" cy="647703"/>
          </a:xfrm>
          <a:prstGeom prst="rect">
            <a:avLst/>
          </a:prstGeom>
          <a:ln w="12700">
            <a:miter lim="400000"/>
          </a:ln>
        </p:spPr>
      </p:pic>
      <p:pic>
        <p:nvPicPr>
          <p:cNvPr id="271" name="FullLogoVector_Inverted3.png" descr="FullLogoVector_Inverted3.png"/>
          <p:cNvPicPr>
            <a:picLocks noChangeAspect="1"/>
          </p:cNvPicPr>
          <p:nvPr/>
        </p:nvPicPr>
        <p:blipFill>
          <a:blip r:embed="rId3" cstate="print"/>
          <a:stretch>
            <a:fillRect/>
          </a:stretch>
        </p:blipFill>
        <p:spPr>
          <a:xfrm>
            <a:off x="7856535" y="6356350"/>
            <a:ext cx="1179515" cy="466725"/>
          </a:xfrm>
          <a:prstGeom prst="rect">
            <a:avLst/>
          </a:prstGeom>
          <a:ln w="12700">
            <a:miter lim="400000"/>
          </a:ln>
          <a:effectLst>
            <a:outerShdw blurRad="50800" dist="38100" dir="2700000" rotWithShape="0">
              <a:srgbClr val="000000">
                <a:alpha val="69999"/>
              </a:srgbClr>
            </a:outerShdw>
          </a:effectLst>
        </p:spPr>
      </p:pic>
      <p:sp>
        <p:nvSpPr>
          <p:cNvPr id="272" name="Slide Number"/>
          <p:cNvSpPr txBox="1">
            <a:spLocks noGrp="1"/>
          </p:cNvSpPr>
          <p:nvPr>
            <p:ph type="sldNum" sz="quarter" idx="2"/>
          </p:nvPr>
        </p:nvSpPr>
        <p:spPr>
          <a:xfrm>
            <a:off x="0" y="6557960"/>
            <a:ext cx="284367" cy="280796"/>
          </a:xfrm>
          <a:prstGeom prst="rect">
            <a:avLst/>
          </a:prstGeom>
        </p:spPr>
        <p:txBody>
          <a:bodyPr lIns="45718" tIns="45718" rIns="45718" bIns="45718" anchor="t"/>
          <a:lstStyle>
            <a:lvl1pPr algn="l">
              <a:defRPr sz="1400" b="1">
                <a:solidFill>
                  <a:srgbClr val="FFFFFF"/>
                </a:solidFill>
                <a:effectLst>
                  <a:outerShdw blurRad="12700" dist="25400" dir="2700000" rotWithShape="0">
                    <a:srgbClr val="DDDDDD"/>
                  </a:outerShdw>
                </a:effectLst>
              </a:defRPr>
            </a:lvl1pPr>
          </a:lstStyle>
          <a:p>
            <a:fld id="{86CB4B4D-7CA3-9044-876B-883B54F8677D}" type="slidenum">
              <a:rPr/>
              <a:pPr/>
              <a:t>‹#›</a:t>
            </a:fld>
            <a:endParaRP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279" name="/60"/>
          <p:cNvSpPr txBox="1"/>
          <p:nvPr/>
        </p:nvSpPr>
        <p:spPr>
          <a:xfrm>
            <a:off x="8198400" y="6400800"/>
            <a:ext cx="748203" cy="279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spAutoFit/>
          </a:bodyPr>
          <a:lstStyle>
            <a:lvl1pPr defTabSz="457200">
              <a:lnSpc>
                <a:spcPct val="93000"/>
              </a:lnSpc>
              <a:defRPr sz="1400"/>
            </a:lvl1pPr>
          </a:lstStyle>
          <a:p>
            <a:r>
              <a:t>/60</a:t>
            </a:r>
          </a:p>
        </p:txBody>
      </p:sp>
      <p:sp>
        <p:nvSpPr>
          <p:cNvPr id="280"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281"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282"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289"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290"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291"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298" name="parallax1.jpg" descr="parallax1.jpg"/>
          <p:cNvPicPr>
            <a:picLocks noChangeAspect="1"/>
          </p:cNvPicPr>
          <p:nvPr/>
        </p:nvPicPr>
        <p:blipFill>
          <a:blip r:embed="rId2" cstate="print"/>
          <a:stretch>
            <a:fillRect/>
          </a:stretch>
        </p:blipFill>
        <p:spPr>
          <a:xfrm>
            <a:off x="0" y="0"/>
            <a:ext cx="9144000" cy="6858000"/>
          </a:xfrm>
          <a:prstGeom prst="rect">
            <a:avLst/>
          </a:prstGeom>
          <a:ln w="12700">
            <a:miter lim="400000"/>
          </a:ln>
        </p:spPr>
      </p:pic>
      <p:sp>
        <p:nvSpPr>
          <p:cNvPr id="299" name="Title Text"/>
          <p:cNvSpPr txBox="1">
            <a:spLocks noGrp="1"/>
          </p:cNvSpPr>
          <p:nvPr>
            <p:ph type="title"/>
          </p:nvPr>
        </p:nvSpPr>
        <p:spPr>
          <a:xfrm>
            <a:off x="457200" y="274635"/>
            <a:ext cx="8229600" cy="1143004"/>
          </a:xfrm>
          <a:prstGeom prst="rect">
            <a:avLst/>
          </a:prstGeom>
        </p:spPr>
        <p:txBody>
          <a:bodyPr lIns="91422" tIns="91422" rIns="91422" bIns="91422"/>
          <a:lstStyle>
            <a:lvl1pPr algn="l">
              <a:defRPr sz="1100">
                <a:latin typeface="Arial"/>
                <a:ea typeface="Arial"/>
                <a:cs typeface="Arial"/>
                <a:sym typeface="Arial"/>
              </a:defRPr>
            </a:lvl1pPr>
          </a:lstStyle>
          <a:p>
            <a:r>
              <a:t>Title Text</a:t>
            </a:r>
          </a:p>
        </p:txBody>
      </p:sp>
      <p:sp>
        <p:nvSpPr>
          <p:cNvPr id="300" name="Body Level One…"/>
          <p:cNvSpPr txBox="1">
            <a:spLocks noGrp="1"/>
          </p:cNvSpPr>
          <p:nvPr>
            <p:ph type="body" idx="1"/>
          </p:nvPr>
        </p:nvSpPr>
        <p:spPr>
          <a:xfrm>
            <a:off x="457200" y="1600200"/>
            <a:ext cx="8229600" cy="4525963"/>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301" name="Slide Number"/>
          <p:cNvSpPr txBox="1">
            <a:spLocks noGrp="1"/>
          </p:cNvSpPr>
          <p:nvPr>
            <p:ph type="sldNum" sz="quarter" idx="2"/>
          </p:nvPr>
        </p:nvSpPr>
        <p:spPr>
          <a:xfrm>
            <a:off x="8427645" y="6419355"/>
            <a:ext cx="259157" cy="239115"/>
          </a:xfrm>
          <a:prstGeom prst="rect">
            <a:avLst/>
          </a:prstGeom>
        </p:spPr>
        <p:txBody>
          <a:bodyPr lIns="52422" tIns="52422" rIns="52422" bIns="52422"/>
          <a:lstStyle>
            <a:lvl1pPr>
              <a:defRPr sz="1100"/>
            </a:lvl1pPr>
          </a:lstStyle>
          <a:p>
            <a:fld id="{86CB4B4D-7CA3-9044-876B-883B54F8677D}" type="slidenum">
              <a:rPr/>
              <a:pPr/>
              <a:t>‹#›</a:t>
            </a:fld>
            <a:endParaRP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308"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309"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310"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Default">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317" name="Line"/>
          <p:cNvSpPr/>
          <p:nvPr/>
        </p:nvSpPr>
        <p:spPr>
          <a:xfrm>
            <a:off x="1463673" y="3549647"/>
            <a:ext cx="2971804" cy="1591"/>
          </a:xfrm>
          <a:prstGeom prst="line">
            <a:avLst/>
          </a:prstGeom>
          <a:ln>
            <a:solidFill>
              <a:srgbClr val="E9E9E8"/>
            </a:solidFill>
          </a:ln>
          <a:effectLst>
            <a:outerShdw blurRad="38100" rotWithShape="0">
              <a:srgbClr val="000000">
                <a:alpha val="54998"/>
              </a:srgbClr>
            </a:outerShdw>
          </a:effectLst>
        </p:spPr>
        <p:txBody>
          <a:bodyPr lIns="0" tIns="0" rIns="0" bIns="0"/>
          <a:lstStyle/>
          <a:p>
            <a:endParaRPr/>
          </a:p>
        </p:txBody>
      </p:sp>
      <p:sp>
        <p:nvSpPr>
          <p:cNvPr id="318" name="Line"/>
          <p:cNvSpPr/>
          <p:nvPr/>
        </p:nvSpPr>
        <p:spPr>
          <a:xfrm>
            <a:off x="4708522" y="3549647"/>
            <a:ext cx="2971803" cy="1591"/>
          </a:xfrm>
          <a:prstGeom prst="line">
            <a:avLst/>
          </a:prstGeom>
          <a:ln>
            <a:solidFill>
              <a:srgbClr val="E9E9E8"/>
            </a:solidFill>
          </a:ln>
          <a:effectLst>
            <a:outerShdw blurRad="38100" rotWithShape="0">
              <a:srgbClr val="000000">
                <a:alpha val="54998"/>
              </a:srgbClr>
            </a:outerShdw>
          </a:effectLst>
        </p:spPr>
        <p:txBody>
          <a:bodyPr lIns="0" tIns="0" rIns="0" bIns="0"/>
          <a:lstStyle/>
          <a:p>
            <a:endParaRPr/>
          </a:p>
        </p:txBody>
      </p:sp>
      <p:sp>
        <p:nvSpPr>
          <p:cNvPr id="319" name="Circle"/>
          <p:cNvSpPr/>
          <p:nvPr/>
        </p:nvSpPr>
        <p:spPr>
          <a:xfrm>
            <a:off x="4540250" y="3525837"/>
            <a:ext cx="46038" cy="46043"/>
          </a:xfrm>
          <a:prstGeom prst="ellipse">
            <a:avLst/>
          </a:prstGeom>
          <a:solidFill>
            <a:srgbClr val="F3A447"/>
          </a:solidFill>
          <a:ln w="38100">
            <a:solidFill>
              <a:srgbClr val="F3A447"/>
            </a:solidFill>
          </a:ln>
          <a:effectLst>
            <a:outerShdw blurRad="38100" rotWithShape="0">
              <a:srgbClr val="000000">
                <a:alpha val="54998"/>
              </a:srgbClr>
            </a:outerShdw>
          </a:effectLst>
        </p:spPr>
        <p:txBody>
          <a:bodyPr lIns="0" tIns="0" rIns="0" bIns="0" anchor="ctr"/>
          <a:lstStyle/>
          <a:p>
            <a:pPr algn="ctr">
              <a:defRPr>
                <a:solidFill>
                  <a:srgbClr val="FFFFFF"/>
                </a:solidFill>
                <a:latin typeface="Constantia"/>
                <a:ea typeface="Constantia"/>
                <a:cs typeface="Constantia"/>
                <a:sym typeface="Constantia"/>
              </a:defRPr>
            </a:pPr>
            <a:endParaRPr/>
          </a:p>
        </p:txBody>
      </p:sp>
      <p:sp>
        <p:nvSpPr>
          <p:cNvPr id="320" name="Slide Number"/>
          <p:cNvSpPr txBox="1">
            <a:spLocks noGrp="1"/>
          </p:cNvSpPr>
          <p:nvPr>
            <p:ph type="sldNum" sz="quarter" idx="2"/>
          </p:nvPr>
        </p:nvSpPr>
        <p:spPr>
          <a:xfrm>
            <a:off x="8607424" y="6283324"/>
            <a:ext cx="215901" cy="254001"/>
          </a:xfrm>
          <a:prstGeom prst="rect">
            <a:avLst/>
          </a:prstGeom>
        </p:spPr>
        <p:txBody>
          <a:bodyPr lIns="0" tIns="0" rIns="0" bIns="0"/>
          <a:lstStyle>
            <a:lvl1pPr algn="ctr">
              <a:defRPr sz="1600">
                <a:solidFill>
                  <a:srgbClr val="FEFAC9"/>
                </a:solidFill>
                <a:latin typeface="Constantia"/>
                <a:ea typeface="Constantia"/>
                <a:cs typeface="Constantia"/>
                <a:sym typeface="Constantia"/>
              </a:defRPr>
            </a:lvl1pPr>
          </a:lstStyle>
          <a:p>
            <a:fld id="{86CB4B4D-7CA3-9044-876B-883B54F8677D}" type="slidenum">
              <a:rPr/>
              <a:pPr/>
              <a:t>‹#›</a:t>
            </a:fld>
            <a:endParaRPr/>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type="tx">
  <p:cSld name="Default">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327" name="Line"/>
          <p:cNvSpPr/>
          <p:nvPr/>
        </p:nvSpPr>
        <p:spPr>
          <a:xfrm>
            <a:off x="685797" y="4916488"/>
            <a:ext cx="7924805" cy="4762"/>
          </a:xfrm>
          <a:prstGeom prst="line">
            <a:avLst/>
          </a:prstGeom>
          <a:ln>
            <a:solidFill>
              <a:srgbClr val="E9E9E8"/>
            </a:solidFill>
          </a:ln>
          <a:effectLst>
            <a:outerShdw blurRad="38100" rotWithShape="0">
              <a:srgbClr val="000000">
                <a:alpha val="54998"/>
              </a:srgbClr>
            </a:outerShdw>
          </a:effectLst>
        </p:spPr>
        <p:txBody>
          <a:bodyPr lIns="0" tIns="0" rIns="0" bIns="0"/>
          <a:lstStyle/>
          <a:p>
            <a:endParaRPr/>
          </a:p>
        </p:txBody>
      </p:sp>
      <p:sp>
        <p:nvSpPr>
          <p:cNvPr id="328" name="Body Level One…"/>
          <p:cNvSpPr txBox="1">
            <a:spLocks noGrp="1"/>
          </p:cNvSpPr>
          <p:nvPr>
            <p:ph type="body" idx="1"/>
          </p:nvPr>
        </p:nvSpPr>
        <p:spPr>
          <a:xfrm>
            <a:off x="457200" y="1447800"/>
            <a:ext cx="8229600" cy="4678363"/>
          </a:xfrm>
          <a:prstGeom prst="rect">
            <a:avLst/>
          </a:prstGeom>
        </p:spPr>
        <p:txBody>
          <a:bodyPr lIns="45718" tIns="45718" rIns="45718" bIns="45718"/>
          <a:lstStyle>
            <a:lvl1pPr marL="273050" indent="-273050">
              <a:spcBef>
                <a:spcPts val="600"/>
              </a:spcBef>
              <a:buClr>
                <a:srgbClr val="F3A447"/>
              </a:buClr>
              <a:buSzPct val="85000"/>
              <a:buFontTx/>
              <a:buChar char="●"/>
              <a:defRPr sz="2600">
                <a:solidFill>
                  <a:srgbClr val="FFFFFF"/>
                </a:solidFill>
                <a:latin typeface="Constantia"/>
                <a:ea typeface="Constantia"/>
                <a:cs typeface="Constantia"/>
                <a:sym typeface="Constantia"/>
              </a:defRPr>
            </a:lvl1pPr>
            <a:lvl2pPr marL="662516" indent="-295802">
              <a:spcBef>
                <a:spcPts val="600"/>
              </a:spcBef>
              <a:buClr>
                <a:srgbClr val="F3A447"/>
              </a:buClr>
              <a:buSzPct val="85000"/>
              <a:buFontTx/>
              <a:buChar char="●"/>
              <a:defRPr sz="2600">
                <a:solidFill>
                  <a:srgbClr val="FFFFFF"/>
                </a:solidFill>
                <a:latin typeface="Constantia"/>
                <a:ea typeface="Constantia"/>
                <a:cs typeface="Constantia"/>
                <a:sym typeface="Constantia"/>
              </a:defRPr>
            </a:lvl2pPr>
            <a:lvl3pPr marL="1059314" indent="-283027">
              <a:spcBef>
                <a:spcPts val="600"/>
              </a:spcBef>
              <a:buClr>
                <a:srgbClr val="F3A447"/>
              </a:buClr>
              <a:buSzPct val="85000"/>
              <a:buFontTx/>
              <a:buChar char="●"/>
              <a:defRPr sz="2600">
                <a:solidFill>
                  <a:srgbClr val="FFFFFF"/>
                </a:solidFill>
                <a:latin typeface="Constantia"/>
                <a:ea typeface="Constantia"/>
                <a:cs typeface="Constantia"/>
                <a:sym typeface="Constantia"/>
              </a:defRPr>
            </a:lvl3pPr>
            <a:lvl4pPr marL="1363746" indent="-312821">
              <a:spcBef>
                <a:spcPts val="600"/>
              </a:spcBef>
              <a:buClr>
                <a:srgbClr val="F3A447"/>
              </a:buClr>
              <a:buSzPct val="85000"/>
              <a:buFontTx/>
              <a:buChar char="●"/>
              <a:defRPr sz="2600">
                <a:solidFill>
                  <a:srgbClr val="FFFFFF"/>
                </a:solidFill>
                <a:latin typeface="Constantia"/>
                <a:ea typeface="Constantia"/>
                <a:cs typeface="Constantia"/>
                <a:sym typeface="Constantia"/>
              </a:defRPr>
            </a:lvl4pPr>
            <a:lvl5pPr marL="1697035" indent="-371475">
              <a:spcBef>
                <a:spcPts val="600"/>
              </a:spcBef>
              <a:buClr>
                <a:srgbClr val="F3A447"/>
              </a:buClr>
              <a:buSzPct val="85000"/>
              <a:buFontTx/>
              <a:buChar char="●"/>
              <a:defRPr sz="2600">
                <a:solidFill>
                  <a:srgbClr val="FFFFFF"/>
                </a:solidFill>
                <a:latin typeface="Constantia"/>
                <a:ea typeface="Constantia"/>
                <a:cs typeface="Constantia"/>
                <a:sym typeface="Constantia"/>
              </a:defRPr>
            </a:lvl5pPr>
          </a:lstStyle>
          <a:p>
            <a:r>
              <a:t>Body Level One</a:t>
            </a:r>
          </a:p>
          <a:p>
            <a:pPr lvl="1"/>
            <a:r>
              <a:t>Body Level Two</a:t>
            </a:r>
          </a:p>
          <a:p>
            <a:pPr lvl="2"/>
            <a:r>
              <a:t>Body Level Three</a:t>
            </a:r>
          </a:p>
          <a:p>
            <a:pPr lvl="3"/>
            <a:r>
              <a:t>Body Level Four</a:t>
            </a:r>
          </a:p>
          <a:p>
            <a:pPr lvl="4"/>
            <a:r>
              <a:t>Body Level Five</a:t>
            </a:r>
          </a:p>
        </p:txBody>
      </p:sp>
      <p:sp>
        <p:nvSpPr>
          <p:cNvPr id="329" name="Title Text"/>
          <p:cNvSpPr txBox="1">
            <a:spLocks noGrp="1"/>
          </p:cNvSpPr>
          <p:nvPr>
            <p:ph type="title"/>
          </p:nvPr>
        </p:nvSpPr>
        <p:spPr>
          <a:xfrm>
            <a:off x="457200" y="152400"/>
            <a:ext cx="8229600" cy="1219200"/>
          </a:xfrm>
          <a:prstGeom prst="rect">
            <a:avLst/>
          </a:prstGeom>
        </p:spPr>
        <p:txBody>
          <a:bodyPr lIns="45718" tIns="45718" rIns="45718" bIns="45718" anchor="b"/>
          <a:lstStyle>
            <a:lvl1pPr algn="l">
              <a:defRPr sz="4200">
                <a:solidFill>
                  <a:srgbClr val="F9F9F9"/>
                </a:solidFill>
                <a:latin typeface="Constantia"/>
                <a:ea typeface="Constantia"/>
                <a:cs typeface="Constantia"/>
                <a:sym typeface="Constantia"/>
              </a:defRPr>
            </a:lvl1pPr>
          </a:lstStyle>
          <a:p>
            <a:r>
              <a:t>Title Text</a:t>
            </a:r>
          </a:p>
        </p:txBody>
      </p:sp>
      <p:sp>
        <p:nvSpPr>
          <p:cNvPr id="330" name="Slide Number"/>
          <p:cNvSpPr txBox="1">
            <a:spLocks noGrp="1"/>
          </p:cNvSpPr>
          <p:nvPr>
            <p:ph type="sldNum" sz="quarter" idx="2"/>
          </p:nvPr>
        </p:nvSpPr>
        <p:spPr>
          <a:xfrm>
            <a:off x="8607424" y="6283324"/>
            <a:ext cx="215901" cy="254001"/>
          </a:xfrm>
          <a:prstGeom prst="rect">
            <a:avLst/>
          </a:prstGeom>
        </p:spPr>
        <p:txBody>
          <a:bodyPr lIns="0" tIns="0" rIns="0" bIns="0"/>
          <a:lstStyle>
            <a:lvl1pPr algn="ctr">
              <a:defRPr sz="1600">
                <a:solidFill>
                  <a:srgbClr val="FEFAC9"/>
                </a:solidFill>
                <a:latin typeface="Constantia"/>
                <a:ea typeface="Constantia"/>
                <a:cs typeface="Constantia"/>
                <a:sym typeface="Constantia"/>
              </a:defRPr>
            </a:lvl1pPr>
          </a:lstStyle>
          <a:p>
            <a:fld id="{86CB4B4D-7CA3-9044-876B-883B54F8677D}" type="slidenum">
              <a:rPr/>
              <a:pPr/>
              <a:t>‹#›</a:t>
            </a:fld>
            <a:endParaRPr/>
          </a:p>
        </p:txBody>
      </p:sp>
    </p:spTree>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Default">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337" name="Line"/>
          <p:cNvSpPr/>
          <p:nvPr/>
        </p:nvSpPr>
        <p:spPr>
          <a:xfrm>
            <a:off x="563561" y="2179635"/>
            <a:ext cx="3748092" cy="1591"/>
          </a:xfrm>
          <a:prstGeom prst="line">
            <a:avLst/>
          </a:prstGeom>
          <a:ln w="12700">
            <a:solidFill>
              <a:srgbClr val="E9E9E8"/>
            </a:solidFill>
          </a:ln>
          <a:effectLst>
            <a:outerShdw blurRad="38100" rotWithShape="0">
              <a:srgbClr val="000000">
                <a:alpha val="54998"/>
              </a:srgbClr>
            </a:outerShdw>
          </a:effectLst>
        </p:spPr>
        <p:txBody>
          <a:bodyPr lIns="0" tIns="0" rIns="0" bIns="0"/>
          <a:lstStyle/>
          <a:p>
            <a:endParaRPr/>
          </a:p>
        </p:txBody>
      </p:sp>
      <p:sp>
        <p:nvSpPr>
          <p:cNvPr id="338" name="Line"/>
          <p:cNvSpPr/>
          <p:nvPr/>
        </p:nvSpPr>
        <p:spPr>
          <a:xfrm>
            <a:off x="4754562" y="2179635"/>
            <a:ext cx="3749678" cy="1591"/>
          </a:xfrm>
          <a:prstGeom prst="line">
            <a:avLst/>
          </a:prstGeom>
          <a:ln w="12700">
            <a:solidFill>
              <a:srgbClr val="E9E9E8"/>
            </a:solidFill>
          </a:ln>
          <a:effectLst>
            <a:outerShdw blurRad="38100" rotWithShape="0">
              <a:srgbClr val="000000">
                <a:alpha val="54998"/>
              </a:srgbClr>
            </a:outerShdw>
          </a:effectLst>
        </p:spPr>
        <p:txBody>
          <a:bodyPr lIns="0" tIns="0" rIns="0" bIns="0"/>
          <a:lstStyle/>
          <a:p>
            <a:endParaRPr/>
          </a:p>
        </p:txBody>
      </p:sp>
      <p:sp>
        <p:nvSpPr>
          <p:cNvPr id="339" name="Body Level One…"/>
          <p:cNvSpPr txBox="1">
            <a:spLocks noGrp="1"/>
          </p:cNvSpPr>
          <p:nvPr>
            <p:ph type="body" idx="1"/>
          </p:nvPr>
        </p:nvSpPr>
        <p:spPr>
          <a:xfrm>
            <a:off x="457200" y="1447800"/>
            <a:ext cx="8229600" cy="4678363"/>
          </a:xfrm>
          <a:prstGeom prst="rect">
            <a:avLst/>
          </a:prstGeom>
        </p:spPr>
        <p:txBody>
          <a:bodyPr lIns="45718" tIns="45718" rIns="45718" bIns="45718"/>
          <a:lstStyle>
            <a:lvl1pPr marL="273050" indent="-273050">
              <a:spcBef>
                <a:spcPts val="600"/>
              </a:spcBef>
              <a:buClr>
                <a:srgbClr val="F3A447"/>
              </a:buClr>
              <a:buSzPct val="85000"/>
              <a:buFontTx/>
              <a:buChar char="●"/>
              <a:defRPr sz="2600">
                <a:solidFill>
                  <a:srgbClr val="FFFFFF"/>
                </a:solidFill>
                <a:latin typeface="Constantia"/>
                <a:ea typeface="Constantia"/>
                <a:cs typeface="Constantia"/>
                <a:sym typeface="Constantia"/>
              </a:defRPr>
            </a:lvl1pPr>
            <a:lvl2pPr marL="662516" indent="-295802">
              <a:spcBef>
                <a:spcPts val="600"/>
              </a:spcBef>
              <a:buClr>
                <a:srgbClr val="F3A447"/>
              </a:buClr>
              <a:buSzPct val="85000"/>
              <a:buFontTx/>
              <a:buChar char="●"/>
              <a:defRPr sz="2600">
                <a:solidFill>
                  <a:srgbClr val="FFFFFF"/>
                </a:solidFill>
                <a:latin typeface="Constantia"/>
                <a:ea typeface="Constantia"/>
                <a:cs typeface="Constantia"/>
                <a:sym typeface="Constantia"/>
              </a:defRPr>
            </a:lvl2pPr>
            <a:lvl3pPr marL="1059314" indent="-283027">
              <a:spcBef>
                <a:spcPts val="600"/>
              </a:spcBef>
              <a:buClr>
                <a:srgbClr val="F3A447"/>
              </a:buClr>
              <a:buSzPct val="85000"/>
              <a:buFontTx/>
              <a:buChar char="●"/>
              <a:defRPr sz="2600">
                <a:solidFill>
                  <a:srgbClr val="FFFFFF"/>
                </a:solidFill>
                <a:latin typeface="Constantia"/>
                <a:ea typeface="Constantia"/>
                <a:cs typeface="Constantia"/>
                <a:sym typeface="Constantia"/>
              </a:defRPr>
            </a:lvl3pPr>
            <a:lvl4pPr marL="1363746" indent="-312821">
              <a:spcBef>
                <a:spcPts val="600"/>
              </a:spcBef>
              <a:buClr>
                <a:srgbClr val="F3A447"/>
              </a:buClr>
              <a:buSzPct val="85000"/>
              <a:buFontTx/>
              <a:buChar char="●"/>
              <a:defRPr sz="2600">
                <a:solidFill>
                  <a:srgbClr val="FFFFFF"/>
                </a:solidFill>
                <a:latin typeface="Constantia"/>
                <a:ea typeface="Constantia"/>
                <a:cs typeface="Constantia"/>
                <a:sym typeface="Constantia"/>
              </a:defRPr>
            </a:lvl4pPr>
            <a:lvl5pPr marL="1697035" indent="-371475">
              <a:spcBef>
                <a:spcPts val="600"/>
              </a:spcBef>
              <a:buClr>
                <a:srgbClr val="F3A447"/>
              </a:buClr>
              <a:buSzPct val="85000"/>
              <a:buFontTx/>
              <a:buChar char="●"/>
              <a:defRPr sz="2600">
                <a:solidFill>
                  <a:srgbClr val="FFFFFF"/>
                </a:solidFill>
                <a:latin typeface="Constantia"/>
                <a:ea typeface="Constantia"/>
                <a:cs typeface="Constantia"/>
                <a:sym typeface="Constantia"/>
              </a:defRPr>
            </a:lvl5pPr>
          </a:lstStyle>
          <a:p>
            <a:r>
              <a:t>Body Level One</a:t>
            </a:r>
          </a:p>
          <a:p>
            <a:pPr lvl="1"/>
            <a:r>
              <a:t>Body Level Two</a:t>
            </a:r>
          </a:p>
          <a:p>
            <a:pPr lvl="2"/>
            <a:r>
              <a:t>Body Level Three</a:t>
            </a:r>
          </a:p>
          <a:p>
            <a:pPr lvl="3"/>
            <a:r>
              <a:t>Body Level Four</a:t>
            </a:r>
          </a:p>
          <a:p>
            <a:pPr lvl="4"/>
            <a:r>
              <a:t>Body Level Five</a:t>
            </a:r>
          </a:p>
        </p:txBody>
      </p:sp>
      <p:sp>
        <p:nvSpPr>
          <p:cNvPr id="340" name="Title Text"/>
          <p:cNvSpPr txBox="1">
            <a:spLocks noGrp="1"/>
          </p:cNvSpPr>
          <p:nvPr>
            <p:ph type="title"/>
          </p:nvPr>
        </p:nvSpPr>
        <p:spPr>
          <a:xfrm>
            <a:off x="457200" y="152400"/>
            <a:ext cx="8229600" cy="1219200"/>
          </a:xfrm>
          <a:prstGeom prst="rect">
            <a:avLst/>
          </a:prstGeom>
        </p:spPr>
        <p:txBody>
          <a:bodyPr lIns="45718" tIns="45718" rIns="45718" bIns="45718" anchor="b"/>
          <a:lstStyle>
            <a:lvl1pPr algn="l">
              <a:defRPr sz="4200">
                <a:solidFill>
                  <a:srgbClr val="F9F9F9"/>
                </a:solidFill>
                <a:latin typeface="Constantia"/>
                <a:ea typeface="Constantia"/>
                <a:cs typeface="Constantia"/>
                <a:sym typeface="Constantia"/>
              </a:defRPr>
            </a:lvl1pPr>
          </a:lstStyle>
          <a:p>
            <a:r>
              <a:t>Title Text</a:t>
            </a:r>
          </a:p>
        </p:txBody>
      </p:sp>
      <p:sp>
        <p:nvSpPr>
          <p:cNvPr id="341" name="Slide Number"/>
          <p:cNvSpPr txBox="1">
            <a:spLocks noGrp="1"/>
          </p:cNvSpPr>
          <p:nvPr>
            <p:ph type="sldNum" sz="quarter" idx="2"/>
          </p:nvPr>
        </p:nvSpPr>
        <p:spPr>
          <a:xfrm>
            <a:off x="8607424" y="6283324"/>
            <a:ext cx="215901" cy="254001"/>
          </a:xfrm>
          <a:prstGeom prst="rect">
            <a:avLst/>
          </a:prstGeom>
        </p:spPr>
        <p:txBody>
          <a:bodyPr lIns="0" tIns="0" rIns="0" bIns="0"/>
          <a:lstStyle>
            <a:lvl1pPr algn="ctr">
              <a:defRPr sz="1600">
                <a:solidFill>
                  <a:srgbClr val="FEFAC9"/>
                </a:solidFill>
                <a:latin typeface="Constantia"/>
                <a:ea typeface="Constantia"/>
                <a:cs typeface="Constantia"/>
                <a:sym typeface="Constantia"/>
              </a:defRPr>
            </a:lvl1pPr>
          </a:lstStyle>
          <a:p>
            <a:fld id="{86CB4B4D-7CA3-9044-876B-883B54F8677D}" type="slidenum">
              <a:rPr/>
              <a:pPr/>
              <a:t>‹#›</a:t>
            </a:fld>
            <a:endParaRPr/>
          </a:p>
        </p:txBody>
      </p:sp>
    </p:spTree>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Default">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348" name="Slide Number"/>
          <p:cNvSpPr txBox="1">
            <a:spLocks noGrp="1"/>
          </p:cNvSpPr>
          <p:nvPr>
            <p:ph type="sldNum" sz="quarter" idx="2"/>
          </p:nvPr>
        </p:nvSpPr>
        <p:spPr>
          <a:xfrm>
            <a:off x="6445249" y="6229350"/>
            <a:ext cx="215901" cy="254001"/>
          </a:xfrm>
          <a:prstGeom prst="rect">
            <a:avLst/>
          </a:prstGeom>
        </p:spPr>
        <p:txBody>
          <a:bodyPr lIns="0" tIns="0" rIns="0" bIns="0"/>
          <a:lstStyle>
            <a:lvl1pPr algn="ctr">
              <a:defRPr sz="1600">
                <a:solidFill>
                  <a:srgbClr val="FEFAC9"/>
                </a:solidFill>
                <a:latin typeface="Constantia"/>
                <a:ea typeface="Constantia"/>
                <a:cs typeface="Constantia"/>
                <a:sym typeface="Constantia"/>
              </a:defRPr>
            </a:lvl1pPr>
          </a:lstStyle>
          <a:p>
            <a:fld id="{86CB4B4D-7CA3-9044-876B-883B54F8677D}" type="slidenum">
              <a:rPr/>
              <a:pPr/>
              <a:t>‹#›</a:t>
            </a:fld>
            <a:endParaRPr/>
          </a:p>
        </p:txBody>
      </p:sp>
    </p:spTree>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355" name="/60"/>
          <p:cNvSpPr txBox="1"/>
          <p:nvPr/>
        </p:nvSpPr>
        <p:spPr>
          <a:xfrm>
            <a:off x="8198400" y="6400800"/>
            <a:ext cx="748203" cy="279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spAutoFit/>
          </a:bodyPr>
          <a:lstStyle>
            <a:lvl1pPr defTabSz="457200">
              <a:lnSpc>
                <a:spcPct val="93000"/>
              </a:lnSpc>
              <a:defRPr sz="1400"/>
            </a:lvl1pPr>
          </a:lstStyle>
          <a:p>
            <a:r>
              <a:t>/60</a:t>
            </a:r>
          </a:p>
        </p:txBody>
      </p:sp>
      <p:sp>
        <p:nvSpPr>
          <p:cNvPr id="356"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357"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358"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365" name="/60"/>
          <p:cNvSpPr txBox="1"/>
          <p:nvPr/>
        </p:nvSpPr>
        <p:spPr>
          <a:xfrm>
            <a:off x="8198400" y="6400800"/>
            <a:ext cx="748203" cy="279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spAutoFit/>
          </a:bodyPr>
          <a:lstStyle>
            <a:lvl1pPr defTabSz="457200">
              <a:lnSpc>
                <a:spcPct val="93000"/>
              </a:lnSpc>
              <a:defRPr sz="1400"/>
            </a:lvl1pPr>
          </a:lstStyle>
          <a:p>
            <a:r>
              <a:t>/60</a:t>
            </a:r>
          </a:p>
        </p:txBody>
      </p:sp>
      <p:sp>
        <p:nvSpPr>
          <p:cNvPr id="366"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367"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368"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375" name="/60"/>
          <p:cNvSpPr txBox="1"/>
          <p:nvPr/>
        </p:nvSpPr>
        <p:spPr>
          <a:xfrm>
            <a:off x="8198400" y="6400800"/>
            <a:ext cx="748203" cy="279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spAutoFit/>
          </a:bodyPr>
          <a:lstStyle>
            <a:lvl1pPr defTabSz="457200">
              <a:lnSpc>
                <a:spcPct val="93000"/>
              </a:lnSpc>
              <a:defRPr sz="1400"/>
            </a:lvl1pPr>
          </a:lstStyle>
          <a:p>
            <a:r>
              <a:t>/60</a:t>
            </a:r>
          </a:p>
        </p:txBody>
      </p:sp>
      <p:sp>
        <p:nvSpPr>
          <p:cNvPr id="376"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377"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378"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385" name="/60"/>
          <p:cNvSpPr txBox="1"/>
          <p:nvPr/>
        </p:nvSpPr>
        <p:spPr>
          <a:xfrm>
            <a:off x="8198400" y="6400800"/>
            <a:ext cx="748203" cy="279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spAutoFit/>
          </a:bodyPr>
          <a:lstStyle>
            <a:lvl1pPr defTabSz="457200">
              <a:lnSpc>
                <a:spcPct val="93000"/>
              </a:lnSpc>
              <a:defRPr sz="1400"/>
            </a:lvl1pPr>
          </a:lstStyle>
          <a:p>
            <a:r>
              <a:t>/60</a:t>
            </a:r>
          </a:p>
        </p:txBody>
      </p:sp>
      <p:sp>
        <p:nvSpPr>
          <p:cNvPr id="386"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387"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388"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395" name="/60"/>
          <p:cNvSpPr txBox="1"/>
          <p:nvPr/>
        </p:nvSpPr>
        <p:spPr>
          <a:xfrm>
            <a:off x="8198400" y="6400800"/>
            <a:ext cx="748203" cy="279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spAutoFit/>
          </a:bodyPr>
          <a:lstStyle>
            <a:lvl1pPr defTabSz="457200">
              <a:lnSpc>
                <a:spcPct val="93000"/>
              </a:lnSpc>
              <a:defRPr sz="1400"/>
            </a:lvl1pPr>
          </a:lstStyle>
          <a:p>
            <a:r>
              <a:t>/60</a:t>
            </a:r>
          </a:p>
        </p:txBody>
      </p:sp>
      <p:sp>
        <p:nvSpPr>
          <p:cNvPr id="396"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397"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398"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405" name="/60"/>
          <p:cNvSpPr txBox="1"/>
          <p:nvPr/>
        </p:nvSpPr>
        <p:spPr>
          <a:xfrm>
            <a:off x="8198400" y="6400800"/>
            <a:ext cx="748203" cy="279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spAutoFit/>
          </a:bodyPr>
          <a:lstStyle>
            <a:lvl1pPr defTabSz="457200">
              <a:lnSpc>
                <a:spcPct val="93000"/>
              </a:lnSpc>
              <a:defRPr sz="1400"/>
            </a:lvl1pPr>
          </a:lstStyle>
          <a:p>
            <a:r>
              <a:t>/60</a:t>
            </a:r>
          </a:p>
        </p:txBody>
      </p:sp>
      <p:sp>
        <p:nvSpPr>
          <p:cNvPr id="406"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407"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408"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415" name="/60"/>
          <p:cNvSpPr txBox="1"/>
          <p:nvPr/>
        </p:nvSpPr>
        <p:spPr>
          <a:xfrm>
            <a:off x="8198400" y="6400800"/>
            <a:ext cx="748203" cy="279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spAutoFit/>
          </a:bodyPr>
          <a:lstStyle>
            <a:lvl1pPr defTabSz="457200">
              <a:lnSpc>
                <a:spcPct val="93000"/>
              </a:lnSpc>
              <a:defRPr sz="1400"/>
            </a:lvl1pPr>
          </a:lstStyle>
          <a:p>
            <a:r>
              <a:t>/60</a:t>
            </a:r>
          </a:p>
        </p:txBody>
      </p:sp>
      <p:sp>
        <p:nvSpPr>
          <p:cNvPr id="416"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417"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418"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425" name="/60"/>
          <p:cNvSpPr txBox="1"/>
          <p:nvPr/>
        </p:nvSpPr>
        <p:spPr>
          <a:xfrm>
            <a:off x="8198400" y="6400800"/>
            <a:ext cx="748203" cy="279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spAutoFit/>
          </a:bodyPr>
          <a:lstStyle>
            <a:lvl1pPr defTabSz="457200">
              <a:lnSpc>
                <a:spcPct val="93000"/>
              </a:lnSpc>
              <a:defRPr sz="1400"/>
            </a:lvl1pPr>
          </a:lstStyle>
          <a:p>
            <a:r>
              <a:t>/60</a:t>
            </a:r>
          </a:p>
        </p:txBody>
      </p:sp>
      <p:sp>
        <p:nvSpPr>
          <p:cNvPr id="426"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427"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428"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435" name="/60"/>
          <p:cNvSpPr txBox="1"/>
          <p:nvPr/>
        </p:nvSpPr>
        <p:spPr>
          <a:xfrm>
            <a:off x="8198400" y="6400800"/>
            <a:ext cx="748203" cy="279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spAutoFit/>
          </a:bodyPr>
          <a:lstStyle>
            <a:lvl1pPr defTabSz="457200">
              <a:lnSpc>
                <a:spcPct val="93000"/>
              </a:lnSpc>
              <a:defRPr sz="1400"/>
            </a:lvl1pPr>
          </a:lstStyle>
          <a:p>
            <a:r>
              <a:t>/60</a:t>
            </a:r>
          </a:p>
        </p:txBody>
      </p:sp>
      <p:sp>
        <p:nvSpPr>
          <p:cNvPr id="436"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437"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438"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445" name="/60"/>
          <p:cNvSpPr txBox="1"/>
          <p:nvPr/>
        </p:nvSpPr>
        <p:spPr>
          <a:xfrm>
            <a:off x="8198400" y="6400800"/>
            <a:ext cx="748203" cy="279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spAutoFit/>
          </a:bodyPr>
          <a:lstStyle>
            <a:lvl1pPr defTabSz="457200">
              <a:lnSpc>
                <a:spcPct val="93000"/>
              </a:lnSpc>
              <a:defRPr sz="1400"/>
            </a:lvl1pPr>
          </a:lstStyle>
          <a:p>
            <a:r>
              <a:t>/60</a:t>
            </a:r>
          </a:p>
        </p:txBody>
      </p:sp>
      <p:sp>
        <p:nvSpPr>
          <p:cNvPr id="446"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447"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448"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455" name="/60"/>
          <p:cNvSpPr txBox="1"/>
          <p:nvPr/>
        </p:nvSpPr>
        <p:spPr>
          <a:xfrm>
            <a:off x="8198400" y="6400800"/>
            <a:ext cx="748203" cy="279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spAutoFit/>
          </a:bodyPr>
          <a:lstStyle>
            <a:lvl1pPr defTabSz="457200">
              <a:lnSpc>
                <a:spcPct val="93000"/>
              </a:lnSpc>
              <a:defRPr sz="1400"/>
            </a:lvl1pPr>
          </a:lstStyle>
          <a:p>
            <a:r>
              <a:t>/60</a:t>
            </a:r>
          </a:p>
        </p:txBody>
      </p:sp>
      <p:sp>
        <p:nvSpPr>
          <p:cNvPr id="456"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457"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458"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465" name="/60"/>
          <p:cNvSpPr txBox="1"/>
          <p:nvPr/>
        </p:nvSpPr>
        <p:spPr>
          <a:xfrm>
            <a:off x="8198400" y="6400800"/>
            <a:ext cx="748203" cy="279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spAutoFit/>
          </a:bodyPr>
          <a:lstStyle>
            <a:lvl1pPr defTabSz="457200">
              <a:lnSpc>
                <a:spcPct val="93000"/>
              </a:lnSpc>
              <a:defRPr sz="1400"/>
            </a:lvl1pPr>
          </a:lstStyle>
          <a:p>
            <a:r>
              <a:t>/60</a:t>
            </a:r>
          </a:p>
        </p:txBody>
      </p:sp>
      <p:sp>
        <p:nvSpPr>
          <p:cNvPr id="466"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473"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474"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475"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482"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489"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490"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491"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498"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499"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500"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507"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508"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509"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516"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523"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530"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531"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532"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539"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540"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541"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548"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549"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550"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557"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558"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559"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566" name="Slide Number"/>
          <p:cNvSpPr txBox="1">
            <a:spLocks noGrp="1"/>
          </p:cNvSpPr>
          <p:nvPr>
            <p:ph type="sldNum" sz="quarter" idx="2"/>
          </p:nvPr>
        </p:nvSpPr>
        <p:spPr>
          <a:xfrm>
            <a:off x="6445249" y="6229350"/>
            <a:ext cx="215901" cy="254001"/>
          </a:xfrm>
          <a:prstGeom prst="rect">
            <a:avLst/>
          </a:prstGeom>
        </p:spPr>
        <p:txBody>
          <a:bodyPr lIns="0" tIns="0" rIns="0" bIns="0"/>
          <a:lstStyle>
            <a:lvl1pPr algn="ctr">
              <a:defRPr sz="1600">
                <a:solidFill>
                  <a:srgbClr val="FEFAC9"/>
                </a:solidFill>
                <a:latin typeface="Constantia"/>
                <a:ea typeface="Constantia"/>
                <a:cs typeface="Constantia"/>
                <a:sym typeface="Constantia"/>
              </a:defRPr>
            </a:lvl1pPr>
          </a:lstStyle>
          <a:p>
            <a:fld id="{86CB4B4D-7CA3-9044-876B-883B54F8677D}" type="slidenum">
              <a:rPr/>
              <a:pPr/>
              <a:t>‹#›</a:t>
            </a:fld>
            <a:endParaRPr/>
          </a:p>
        </p:txBody>
      </p:sp>
    </p:spTree>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573" name="parallax1.jpg" descr="parallax1.jpg"/>
          <p:cNvPicPr>
            <a:picLocks noChangeAspect="1"/>
          </p:cNvPicPr>
          <p:nvPr/>
        </p:nvPicPr>
        <p:blipFill>
          <a:blip r:embed="rId2" cstate="print"/>
          <a:stretch>
            <a:fillRect/>
          </a:stretch>
        </p:blipFill>
        <p:spPr>
          <a:xfrm>
            <a:off x="0" y="0"/>
            <a:ext cx="9144000" cy="6858000"/>
          </a:xfrm>
          <a:prstGeom prst="rect">
            <a:avLst/>
          </a:prstGeom>
          <a:ln w="12700">
            <a:miter lim="400000"/>
          </a:ln>
        </p:spPr>
      </p:pic>
      <p:pic>
        <p:nvPicPr>
          <p:cNvPr id="574" name="FullLogoVector_Inverted2.png" descr="FullLogoVector_Inverted2.png"/>
          <p:cNvPicPr>
            <a:picLocks noChangeAspect="1"/>
          </p:cNvPicPr>
          <p:nvPr/>
        </p:nvPicPr>
        <p:blipFill>
          <a:blip r:embed="rId3" cstate="print"/>
          <a:stretch>
            <a:fillRect/>
          </a:stretch>
        </p:blipFill>
        <p:spPr>
          <a:xfrm>
            <a:off x="608012" y="5006975"/>
            <a:ext cx="2235201" cy="1019175"/>
          </a:xfrm>
          <a:prstGeom prst="rect">
            <a:avLst/>
          </a:prstGeom>
          <a:ln w="12700">
            <a:miter lim="400000"/>
          </a:ln>
        </p:spPr>
      </p:pic>
      <p:sp>
        <p:nvSpPr>
          <p:cNvPr id="575" name="Slide Number"/>
          <p:cNvSpPr txBox="1">
            <a:spLocks noGrp="1"/>
          </p:cNvSpPr>
          <p:nvPr>
            <p:ph type="sldNum" sz="quarter" idx="2"/>
          </p:nvPr>
        </p:nvSpPr>
        <p:spPr>
          <a:xfrm>
            <a:off x="6445249" y="6229350"/>
            <a:ext cx="215901" cy="254001"/>
          </a:xfrm>
          <a:prstGeom prst="rect">
            <a:avLst/>
          </a:prstGeom>
        </p:spPr>
        <p:txBody>
          <a:bodyPr lIns="0" tIns="0" rIns="0" bIns="0"/>
          <a:lstStyle>
            <a:lvl1pPr algn="ctr">
              <a:defRPr sz="1600">
                <a:solidFill>
                  <a:srgbClr val="FEFAC9"/>
                </a:solidFill>
                <a:latin typeface="Constantia"/>
                <a:ea typeface="Constantia"/>
                <a:cs typeface="Constantia"/>
                <a:sym typeface="Constantia"/>
              </a:defRPr>
            </a:lvl1pPr>
          </a:lstStyle>
          <a:p>
            <a:fld id="{86CB4B4D-7CA3-9044-876B-883B54F8677D}" type="slidenum">
              <a:rPr/>
              <a:pPr/>
              <a:t>‹#›</a:t>
            </a:fld>
            <a:endParaRPr/>
          </a:p>
        </p:txBody>
      </p:sp>
    </p:spTree>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582"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583"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584" name="Line"/>
          <p:cNvSpPr/>
          <p:nvPr/>
        </p:nvSpPr>
        <p:spPr>
          <a:xfrm>
            <a:off x="715962" y="847725"/>
            <a:ext cx="933451" cy="0"/>
          </a:xfrm>
          <a:prstGeom prst="line">
            <a:avLst/>
          </a:prstGeom>
          <a:ln w="22225">
            <a:solidFill>
              <a:srgbClr val="808080"/>
            </a:solidFill>
          </a:ln>
        </p:spPr>
        <p:txBody>
          <a:bodyPr lIns="0" tIns="0" rIns="0" bIns="0"/>
          <a:lstStyle/>
          <a:p>
            <a:endParaRPr/>
          </a:p>
        </p:txBody>
      </p:sp>
      <p:sp>
        <p:nvSpPr>
          <p:cNvPr id="585" name="Line"/>
          <p:cNvSpPr/>
          <p:nvPr/>
        </p:nvSpPr>
        <p:spPr>
          <a:xfrm>
            <a:off x="1597025" y="847725"/>
            <a:ext cx="7124701" cy="0"/>
          </a:xfrm>
          <a:prstGeom prst="line">
            <a:avLst/>
          </a:prstGeom>
          <a:ln w="22225">
            <a:solidFill>
              <a:srgbClr val="808080"/>
            </a:solidFill>
          </a:ln>
        </p:spPr>
        <p:txBody>
          <a:bodyPr lIns="0" tIns="0" rIns="0" bIns="0"/>
          <a:lstStyle/>
          <a:p>
            <a:endParaRPr/>
          </a:p>
        </p:txBody>
      </p:sp>
      <p:sp>
        <p:nvSpPr>
          <p:cNvPr id="586"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6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593"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594"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595" name="50 %"/>
          <p:cNvSpPr/>
          <p:nvPr/>
        </p:nvSpPr>
        <p:spPr>
          <a:xfrm>
            <a:off x="223837" y="1933575"/>
            <a:ext cx="8502651" cy="2676525"/>
          </a:xfrm>
          <a:prstGeom prst="rect">
            <a:avLst/>
          </a:prstGeom>
          <a:solidFill>
            <a:srgbClr val="D8D8D8"/>
          </a:solidFill>
          <a:ln w="25400">
            <a:solidFill>
              <a:srgbClr val="969696"/>
            </a:solidFill>
          </a:ln>
        </p:spPr>
        <p:txBody>
          <a:bodyPr lIns="0" tIns="0" rIns="0" bIns="0" anchor="ctr"/>
          <a:lstStyle/>
          <a:p>
            <a:pPr algn="r">
              <a:defRPr sz="1700">
                <a:solidFill>
                  <a:srgbClr val="003366"/>
                </a:solidFill>
              </a:defRPr>
            </a:pPr>
            <a:endParaRPr/>
          </a:p>
        </p:txBody>
      </p:sp>
      <p:sp>
        <p:nvSpPr>
          <p:cNvPr id="596" name="Rectangle"/>
          <p:cNvSpPr/>
          <p:nvPr/>
        </p:nvSpPr>
        <p:spPr>
          <a:xfrm>
            <a:off x="434975" y="3138485"/>
            <a:ext cx="5018088" cy="349253"/>
          </a:xfrm>
          <a:prstGeom prst="rect">
            <a:avLst/>
          </a:prstGeom>
          <a:solidFill>
            <a:srgbClr val="C0C0C0"/>
          </a:solidFill>
          <a:ln w="12700">
            <a:miter lim="400000"/>
          </a:ln>
        </p:spPr>
        <p:txBody>
          <a:bodyPr lIns="0" tIns="0" rIns="0" bIns="0" anchor="ctr"/>
          <a:lstStyle/>
          <a:p>
            <a:pPr algn="r">
              <a:defRPr sz="1700">
                <a:solidFill>
                  <a:srgbClr val="003366"/>
                </a:solidFill>
              </a:defRPr>
            </a:pPr>
            <a:endParaRPr/>
          </a:p>
        </p:txBody>
      </p:sp>
      <p:pic>
        <p:nvPicPr>
          <p:cNvPr id="597" name="image.png" descr="image.png"/>
          <p:cNvPicPr>
            <a:picLocks noChangeAspect="1"/>
          </p:cNvPicPr>
          <p:nvPr/>
        </p:nvPicPr>
        <p:blipFill>
          <a:blip r:embed="rId4" cstate="print"/>
          <a:stretch>
            <a:fillRect/>
          </a:stretch>
        </p:blipFill>
        <p:spPr>
          <a:xfrm>
            <a:off x="223835" y="5730875"/>
            <a:ext cx="1841503" cy="908050"/>
          </a:xfrm>
          <a:prstGeom prst="rect">
            <a:avLst/>
          </a:prstGeom>
          <a:ln w="12700">
            <a:miter lim="400000"/>
          </a:ln>
        </p:spPr>
      </p:pic>
      <p:sp>
        <p:nvSpPr>
          <p:cNvPr id="598"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599"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600"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6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607"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608"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609" name="Line"/>
          <p:cNvSpPr/>
          <p:nvPr/>
        </p:nvSpPr>
        <p:spPr>
          <a:xfrm>
            <a:off x="715962" y="847725"/>
            <a:ext cx="933451" cy="0"/>
          </a:xfrm>
          <a:prstGeom prst="line">
            <a:avLst/>
          </a:prstGeom>
          <a:ln w="22225">
            <a:solidFill>
              <a:srgbClr val="808080"/>
            </a:solidFill>
          </a:ln>
        </p:spPr>
        <p:txBody>
          <a:bodyPr lIns="0" tIns="0" rIns="0" bIns="0"/>
          <a:lstStyle/>
          <a:p>
            <a:endParaRPr/>
          </a:p>
        </p:txBody>
      </p:sp>
      <p:sp>
        <p:nvSpPr>
          <p:cNvPr id="610" name="Line"/>
          <p:cNvSpPr/>
          <p:nvPr/>
        </p:nvSpPr>
        <p:spPr>
          <a:xfrm>
            <a:off x="1597025" y="847725"/>
            <a:ext cx="7124701" cy="0"/>
          </a:xfrm>
          <a:prstGeom prst="line">
            <a:avLst/>
          </a:prstGeom>
          <a:ln w="22225">
            <a:solidFill>
              <a:srgbClr val="808080"/>
            </a:solidFill>
          </a:ln>
        </p:spPr>
        <p:txBody>
          <a:bodyPr lIns="0" tIns="0" rIns="0" bIns="0"/>
          <a:lstStyle/>
          <a:p>
            <a:endParaRPr/>
          </a:p>
        </p:txBody>
      </p:sp>
      <p:sp>
        <p:nvSpPr>
          <p:cNvPr id="611"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612"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613"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620"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621"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622" name="Line"/>
          <p:cNvSpPr/>
          <p:nvPr/>
        </p:nvSpPr>
        <p:spPr>
          <a:xfrm>
            <a:off x="817560" y="3352800"/>
            <a:ext cx="6315080" cy="0"/>
          </a:xfrm>
          <a:prstGeom prst="line">
            <a:avLst/>
          </a:prstGeom>
          <a:ln w="19050">
            <a:solidFill>
              <a:srgbClr val="032043"/>
            </a:solidFill>
          </a:ln>
        </p:spPr>
        <p:txBody>
          <a:bodyPr lIns="0" tIns="0" rIns="0" bIns="0"/>
          <a:lstStyle/>
          <a:p>
            <a:endParaRPr/>
          </a:p>
        </p:txBody>
      </p:sp>
      <p:sp>
        <p:nvSpPr>
          <p:cNvPr id="623"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624"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625"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64.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632"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633"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634" name="Line"/>
          <p:cNvSpPr/>
          <p:nvPr/>
        </p:nvSpPr>
        <p:spPr>
          <a:xfrm>
            <a:off x="715962" y="847725"/>
            <a:ext cx="933451" cy="0"/>
          </a:xfrm>
          <a:prstGeom prst="line">
            <a:avLst/>
          </a:prstGeom>
          <a:ln w="22225">
            <a:solidFill>
              <a:srgbClr val="808080"/>
            </a:solidFill>
          </a:ln>
        </p:spPr>
        <p:txBody>
          <a:bodyPr lIns="0" tIns="0" rIns="0" bIns="0"/>
          <a:lstStyle/>
          <a:p>
            <a:endParaRPr/>
          </a:p>
        </p:txBody>
      </p:sp>
      <p:sp>
        <p:nvSpPr>
          <p:cNvPr id="635" name="Line"/>
          <p:cNvSpPr/>
          <p:nvPr/>
        </p:nvSpPr>
        <p:spPr>
          <a:xfrm>
            <a:off x="1597025" y="847725"/>
            <a:ext cx="7124701" cy="0"/>
          </a:xfrm>
          <a:prstGeom prst="line">
            <a:avLst/>
          </a:prstGeom>
          <a:ln w="22225">
            <a:solidFill>
              <a:srgbClr val="808080"/>
            </a:solidFill>
          </a:ln>
        </p:spPr>
        <p:txBody>
          <a:bodyPr lIns="0" tIns="0" rIns="0" bIns="0"/>
          <a:lstStyle/>
          <a:p>
            <a:endParaRPr/>
          </a:p>
        </p:txBody>
      </p:sp>
      <p:sp>
        <p:nvSpPr>
          <p:cNvPr id="636"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637"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638"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65.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645"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646"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647" name="Line"/>
          <p:cNvSpPr/>
          <p:nvPr/>
        </p:nvSpPr>
        <p:spPr>
          <a:xfrm>
            <a:off x="715962" y="847725"/>
            <a:ext cx="933451" cy="0"/>
          </a:xfrm>
          <a:prstGeom prst="line">
            <a:avLst/>
          </a:prstGeom>
          <a:ln w="22225">
            <a:solidFill>
              <a:srgbClr val="808080"/>
            </a:solidFill>
          </a:ln>
        </p:spPr>
        <p:txBody>
          <a:bodyPr lIns="0" tIns="0" rIns="0" bIns="0"/>
          <a:lstStyle/>
          <a:p>
            <a:endParaRPr/>
          </a:p>
        </p:txBody>
      </p:sp>
      <p:sp>
        <p:nvSpPr>
          <p:cNvPr id="648" name="Line"/>
          <p:cNvSpPr/>
          <p:nvPr/>
        </p:nvSpPr>
        <p:spPr>
          <a:xfrm>
            <a:off x="1597025" y="847725"/>
            <a:ext cx="7124701" cy="0"/>
          </a:xfrm>
          <a:prstGeom prst="line">
            <a:avLst/>
          </a:prstGeom>
          <a:ln w="22225">
            <a:solidFill>
              <a:srgbClr val="808080"/>
            </a:solidFill>
          </a:ln>
        </p:spPr>
        <p:txBody>
          <a:bodyPr lIns="0" tIns="0" rIns="0" bIns="0"/>
          <a:lstStyle/>
          <a:p>
            <a:endParaRPr/>
          </a:p>
        </p:txBody>
      </p:sp>
      <p:sp>
        <p:nvSpPr>
          <p:cNvPr id="649"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650"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651"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66.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658"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659"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660" name="Line"/>
          <p:cNvSpPr/>
          <p:nvPr/>
        </p:nvSpPr>
        <p:spPr>
          <a:xfrm>
            <a:off x="715962" y="847725"/>
            <a:ext cx="933451" cy="0"/>
          </a:xfrm>
          <a:prstGeom prst="line">
            <a:avLst/>
          </a:prstGeom>
          <a:ln w="22225">
            <a:solidFill>
              <a:srgbClr val="808080"/>
            </a:solidFill>
          </a:ln>
        </p:spPr>
        <p:txBody>
          <a:bodyPr lIns="0" tIns="0" rIns="0" bIns="0"/>
          <a:lstStyle/>
          <a:p>
            <a:endParaRPr/>
          </a:p>
        </p:txBody>
      </p:sp>
      <p:sp>
        <p:nvSpPr>
          <p:cNvPr id="661" name="Line"/>
          <p:cNvSpPr/>
          <p:nvPr/>
        </p:nvSpPr>
        <p:spPr>
          <a:xfrm>
            <a:off x="1597025" y="847725"/>
            <a:ext cx="7124701" cy="0"/>
          </a:xfrm>
          <a:prstGeom prst="line">
            <a:avLst/>
          </a:prstGeom>
          <a:ln w="22225">
            <a:solidFill>
              <a:srgbClr val="808080"/>
            </a:solidFill>
          </a:ln>
        </p:spPr>
        <p:txBody>
          <a:bodyPr lIns="0" tIns="0" rIns="0" bIns="0"/>
          <a:lstStyle/>
          <a:p>
            <a:endParaRPr/>
          </a:p>
        </p:txBody>
      </p:sp>
      <p:sp>
        <p:nvSpPr>
          <p:cNvPr id="662"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663"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664"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67.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671"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672"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673" name="Line"/>
          <p:cNvSpPr/>
          <p:nvPr/>
        </p:nvSpPr>
        <p:spPr>
          <a:xfrm>
            <a:off x="715962" y="847725"/>
            <a:ext cx="933451" cy="0"/>
          </a:xfrm>
          <a:prstGeom prst="line">
            <a:avLst/>
          </a:prstGeom>
          <a:ln w="22225">
            <a:solidFill>
              <a:srgbClr val="808080"/>
            </a:solidFill>
          </a:ln>
        </p:spPr>
        <p:txBody>
          <a:bodyPr lIns="0" tIns="0" rIns="0" bIns="0"/>
          <a:lstStyle/>
          <a:p>
            <a:endParaRPr/>
          </a:p>
        </p:txBody>
      </p:sp>
      <p:sp>
        <p:nvSpPr>
          <p:cNvPr id="674" name="Line"/>
          <p:cNvSpPr/>
          <p:nvPr/>
        </p:nvSpPr>
        <p:spPr>
          <a:xfrm>
            <a:off x="1597025" y="847725"/>
            <a:ext cx="7124701" cy="0"/>
          </a:xfrm>
          <a:prstGeom prst="line">
            <a:avLst/>
          </a:prstGeom>
          <a:ln w="22225">
            <a:solidFill>
              <a:srgbClr val="808080"/>
            </a:solidFill>
          </a:ln>
        </p:spPr>
        <p:txBody>
          <a:bodyPr lIns="0" tIns="0" rIns="0" bIns="0"/>
          <a:lstStyle/>
          <a:p>
            <a:endParaRPr/>
          </a:p>
        </p:txBody>
      </p:sp>
      <p:sp>
        <p:nvSpPr>
          <p:cNvPr id="675"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676"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677"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684"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685"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686" name="Line"/>
          <p:cNvSpPr/>
          <p:nvPr/>
        </p:nvSpPr>
        <p:spPr>
          <a:xfrm>
            <a:off x="715962" y="847725"/>
            <a:ext cx="933451" cy="0"/>
          </a:xfrm>
          <a:prstGeom prst="line">
            <a:avLst/>
          </a:prstGeom>
          <a:ln w="22225">
            <a:solidFill>
              <a:srgbClr val="808080"/>
            </a:solidFill>
          </a:ln>
        </p:spPr>
        <p:txBody>
          <a:bodyPr lIns="0" tIns="0" rIns="0" bIns="0"/>
          <a:lstStyle/>
          <a:p>
            <a:endParaRPr/>
          </a:p>
        </p:txBody>
      </p:sp>
      <p:sp>
        <p:nvSpPr>
          <p:cNvPr id="687" name="Line"/>
          <p:cNvSpPr/>
          <p:nvPr/>
        </p:nvSpPr>
        <p:spPr>
          <a:xfrm>
            <a:off x="1597025" y="847725"/>
            <a:ext cx="7124701" cy="0"/>
          </a:xfrm>
          <a:prstGeom prst="line">
            <a:avLst/>
          </a:prstGeom>
          <a:ln w="22225">
            <a:solidFill>
              <a:srgbClr val="808080"/>
            </a:solidFill>
          </a:ln>
        </p:spPr>
        <p:txBody>
          <a:bodyPr lIns="0" tIns="0" rIns="0" bIns="0"/>
          <a:lstStyle/>
          <a:p>
            <a:endParaRPr/>
          </a:p>
        </p:txBody>
      </p:sp>
      <p:sp>
        <p:nvSpPr>
          <p:cNvPr id="688"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689"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690"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697"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698"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699" name="Line"/>
          <p:cNvSpPr/>
          <p:nvPr/>
        </p:nvSpPr>
        <p:spPr>
          <a:xfrm>
            <a:off x="817560" y="3352800"/>
            <a:ext cx="6315080" cy="0"/>
          </a:xfrm>
          <a:prstGeom prst="line">
            <a:avLst/>
          </a:prstGeom>
          <a:ln w="19050">
            <a:solidFill>
              <a:srgbClr val="A5A5A5"/>
            </a:solidFill>
          </a:ln>
        </p:spPr>
        <p:txBody>
          <a:bodyPr lIns="0" tIns="0" rIns="0" bIns="0"/>
          <a:lstStyle/>
          <a:p>
            <a:endParaRPr/>
          </a:p>
        </p:txBody>
      </p:sp>
      <p:sp>
        <p:nvSpPr>
          <p:cNvPr id="700"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701"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702"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70.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709"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710"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711" name="Line"/>
          <p:cNvSpPr/>
          <p:nvPr/>
        </p:nvSpPr>
        <p:spPr>
          <a:xfrm>
            <a:off x="715962" y="847725"/>
            <a:ext cx="933451" cy="0"/>
          </a:xfrm>
          <a:prstGeom prst="line">
            <a:avLst/>
          </a:prstGeom>
          <a:ln w="22225">
            <a:solidFill>
              <a:srgbClr val="808080"/>
            </a:solidFill>
          </a:ln>
        </p:spPr>
        <p:txBody>
          <a:bodyPr lIns="0" tIns="0" rIns="0" bIns="0"/>
          <a:lstStyle/>
          <a:p>
            <a:endParaRPr/>
          </a:p>
        </p:txBody>
      </p:sp>
      <p:sp>
        <p:nvSpPr>
          <p:cNvPr id="712" name="Line"/>
          <p:cNvSpPr/>
          <p:nvPr/>
        </p:nvSpPr>
        <p:spPr>
          <a:xfrm>
            <a:off x="1597025" y="847725"/>
            <a:ext cx="7124701" cy="0"/>
          </a:xfrm>
          <a:prstGeom prst="line">
            <a:avLst/>
          </a:prstGeom>
          <a:ln w="22225">
            <a:solidFill>
              <a:srgbClr val="808080"/>
            </a:solidFill>
          </a:ln>
        </p:spPr>
        <p:txBody>
          <a:bodyPr lIns="0" tIns="0" rIns="0" bIns="0"/>
          <a:lstStyle/>
          <a:p>
            <a:endParaRPr/>
          </a:p>
        </p:txBody>
      </p:sp>
      <p:sp>
        <p:nvSpPr>
          <p:cNvPr id="713"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714"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715"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7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722"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723"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724"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72.xml><?xml version="1.0" encoding="utf-8"?>
<p:sldLayout xmlns:a="http://schemas.openxmlformats.org/drawingml/2006/main" xmlns:r="http://schemas.openxmlformats.org/officeDocument/2006/relationships" xmlns:p="http://schemas.openxmlformats.org/presentationml/2006/main" type="tx">
  <p:cSld name="Default">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731" name="Slide Number"/>
          <p:cNvSpPr txBox="1">
            <a:spLocks noGrp="1"/>
          </p:cNvSpPr>
          <p:nvPr>
            <p:ph type="sldNum" sz="quarter" idx="2"/>
          </p:nvPr>
        </p:nvSpPr>
        <p:spPr>
          <a:xfrm>
            <a:off x="8607424" y="6283324"/>
            <a:ext cx="215901" cy="254001"/>
          </a:xfrm>
          <a:prstGeom prst="rect">
            <a:avLst/>
          </a:prstGeom>
        </p:spPr>
        <p:txBody>
          <a:bodyPr lIns="0" tIns="0" rIns="0" bIns="0"/>
          <a:lstStyle>
            <a:lvl1pPr algn="ctr">
              <a:defRPr sz="1600">
                <a:solidFill>
                  <a:srgbClr val="FEFAC9"/>
                </a:solidFill>
                <a:latin typeface="Constantia"/>
                <a:ea typeface="Constantia"/>
                <a:cs typeface="Constantia"/>
                <a:sym typeface="Constantia"/>
              </a:defRPr>
            </a:lvl1pPr>
          </a:lstStyle>
          <a:p>
            <a:fld id="{86CB4B4D-7CA3-9044-876B-883B54F8677D}" type="slidenum">
              <a:rPr/>
              <a:pPr/>
              <a:t>‹#›</a:t>
            </a:fld>
            <a:endParaRPr/>
          </a:p>
        </p:txBody>
      </p:sp>
    </p:spTree>
  </p:cSld>
  <p:clrMapOvr>
    <a:masterClrMapping/>
  </p:clrMapOvr>
  <p:transition spd="med"/>
</p:sldLayout>
</file>

<file path=ppt/slideLayouts/slideLayout73.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738" name="bottom-wave3-MaxBlue.png" descr="bottom-wave3-MaxBlue.png"/>
          <p:cNvPicPr>
            <a:picLocks noChangeAspect="1"/>
          </p:cNvPicPr>
          <p:nvPr/>
        </p:nvPicPr>
        <p:blipFill>
          <a:blip r:embed="rId2" cstate="print"/>
          <a:stretch>
            <a:fillRect/>
          </a:stretch>
        </p:blipFill>
        <p:spPr>
          <a:xfrm>
            <a:off x="0" y="6237287"/>
            <a:ext cx="9144000" cy="647703"/>
          </a:xfrm>
          <a:prstGeom prst="rect">
            <a:avLst/>
          </a:prstGeom>
          <a:ln w="12700">
            <a:miter lim="400000"/>
          </a:ln>
        </p:spPr>
      </p:pic>
      <p:pic>
        <p:nvPicPr>
          <p:cNvPr id="739" name="FullLogoVector_Inverted3.png" descr="FullLogoVector_Inverted3.png"/>
          <p:cNvPicPr>
            <a:picLocks noChangeAspect="1"/>
          </p:cNvPicPr>
          <p:nvPr/>
        </p:nvPicPr>
        <p:blipFill>
          <a:blip r:embed="rId3" cstate="print"/>
          <a:stretch>
            <a:fillRect/>
          </a:stretch>
        </p:blipFill>
        <p:spPr>
          <a:xfrm>
            <a:off x="7856535" y="6356350"/>
            <a:ext cx="1179515" cy="466725"/>
          </a:xfrm>
          <a:prstGeom prst="rect">
            <a:avLst/>
          </a:prstGeom>
          <a:ln w="12700">
            <a:miter lim="400000"/>
          </a:ln>
          <a:effectLst>
            <a:outerShdw blurRad="50800" dist="38100" dir="2700000" rotWithShape="0">
              <a:srgbClr val="000000">
                <a:alpha val="69999"/>
              </a:srgbClr>
            </a:outerShdw>
          </a:effectLst>
        </p:spPr>
      </p:pic>
      <p:sp>
        <p:nvSpPr>
          <p:cNvPr id="740" name="Slide Number"/>
          <p:cNvSpPr txBox="1">
            <a:spLocks noGrp="1"/>
          </p:cNvSpPr>
          <p:nvPr>
            <p:ph type="sldNum" sz="quarter" idx="2"/>
          </p:nvPr>
        </p:nvSpPr>
        <p:spPr>
          <a:xfrm>
            <a:off x="0" y="6557960"/>
            <a:ext cx="284367" cy="280796"/>
          </a:xfrm>
          <a:prstGeom prst="rect">
            <a:avLst/>
          </a:prstGeom>
        </p:spPr>
        <p:txBody>
          <a:bodyPr lIns="45718" tIns="45718" rIns="45718" bIns="45718" anchor="t"/>
          <a:lstStyle>
            <a:lvl1pPr algn="l">
              <a:defRPr sz="1400" b="1">
                <a:solidFill>
                  <a:srgbClr val="FFFFFF"/>
                </a:solidFill>
                <a:effectLst>
                  <a:outerShdw blurRad="12700" dist="25400" dir="2700000" rotWithShape="0">
                    <a:srgbClr val="DDDDDD"/>
                  </a:outerShdw>
                </a:effectLst>
              </a:defRPr>
            </a:lvl1pPr>
          </a:lstStyle>
          <a:p>
            <a:fld id="{86CB4B4D-7CA3-9044-876B-883B54F8677D}" type="slidenum">
              <a:rPr/>
              <a:pPr/>
              <a:t>‹#›</a:t>
            </a:fld>
            <a:endParaRPr/>
          </a:p>
        </p:txBody>
      </p:sp>
    </p:spTree>
  </p:cSld>
  <p:clrMapOvr>
    <a:masterClrMapping/>
  </p:clrMapOvr>
  <p:transition spd="med"/>
</p:sldLayout>
</file>

<file path=ppt/slideLayouts/slideLayout74.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747" name="/60"/>
          <p:cNvSpPr txBox="1"/>
          <p:nvPr/>
        </p:nvSpPr>
        <p:spPr>
          <a:xfrm>
            <a:off x="8198400" y="6400800"/>
            <a:ext cx="748203" cy="279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spAutoFit/>
          </a:bodyPr>
          <a:lstStyle>
            <a:lvl1pPr defTabSz="457200">
              <a:lnSpc>
                <a:spcPct val="93000"/>
              </a:lnSpc>
              <a:defRPr sz="1400"/>
            </a:lvl1pPr>
          </a:lstStyle>
          <a:p>
            <a:r>
              <a:t>/60</a:t>
            </a:r>
          </a:p>
        </p:txBody>
      </p:sp>
      <p:sp>
        <p:nvSpPr>
          <p:cNvPr id="748"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749"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750"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75.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757"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758"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759"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76.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766" name="parallax1.jpg" descr="parallax1.jpg"/>
          <p:cNvPicPr>
            <a:picLocks noChangeAspect="1"/>
          </p:cNvPicPr>
          <p:nvPr/>
        </p:nvPicPr>
        <p:blipFill>
          <a:blip r:embed="rId2" cstate="print"/>
          <a:stretch>
            <a:fillRect/>
          </a:stretch>
        </p:blipFill>
        <p:spPr>
          <a:xfrm>
            <a:off x="0" y="0"/>
            <a:ext cx="9144000" cy="6858000"/>
          </a:xfrm>
          <a:prstGeom prst="rect">
            <a:avLst/>
          </a:prstGeom>
          <a:ln w="12700">
            <a:miter lim="400000"/>
          </a:ln>
        </p:spPr>
      </p:pic>
      <p:sp>
        <p:nvSpPr>
          <p:cNvPr id="767" name="Title Text"/>
          <p:cNvSpPr txBox="1">
            <a:spLocks noGrp="1"/>
          </p:cNvSpPr>
          <p:nvPr>
            <p:ph type="title"/>
          </p:nvPr>
        </p:nvSpPr>
        <p:spPr>
          <a:xfrm>
            <a:off x="457200" y="274635"/>
            <a:ext cx="8229600" cy="1143004"/>
          </a:xfrm>
          <a:prstGeom prst="rect">
            <a:avLst/>
          </a:prstGeom>
        </p:spPr>
        <p:txBody>
          <a:bodyPr lIns="91422" tIns="91422" rIns="91422" bIns="91422"/>
          <a:lstStyle>
            <a:lvl1pPr algn="l">
              <a:defRPr sz="1100">
                <a:latin typeface="Arial"/>
                <a:ea typeface="Arial"/>
                <a:cs typeface="Arial"/>
                <a:sym typeface="Arial"/>
              </a:defRPr>
            </a:lvl1pPr>
          </a:lstStyle>
          <a:p>
            <a:r>
              <a:t>Title Text</a:t>
            </a:r>
          </a:p>
        </p:txBody>
      </p:sp>
      <p:sp>
        <p:nvSpPr>
          <p:cNvPr id="768" name="Body Level One…"/>
          <p:cNvSpPr txBox="1">
            <a:spLocks noGrp="1"/>
          </p:cNvSpPr>
          <p:nvPr>
            <p:ph type="body" idx="1"/>
          </p:nvPr>
        </p:nvSpPr>
        <p:spPr>
          <a:xfrm>
            <a:off x="457200" y="1600200"/>
            <a:ext cx="8229600" cy="4525963"/>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769" name="Slide Number"/>
          <p:cNvSpPr txBox="1">
            <a:spLocks noGrp="1"/>
          </p:cNvSpPr>
          <p:nvPr>
            <p:ph type="sldNum" sz="quarter" idx="2"/>
          </p:nvPr>
        </p:nvSpPr>
        <p:spPr>
          <a:xfrm>
            <a:off x="8427645" y="6419355"/>
            <a:ext cx="259157" cy="239115"/>
          </a:xfrm>
          <a:prstGeom prst="rect">
            <a:avLst/>
          </a:prstGeom>
        </p:spPr>
        <p:txBody>
          <a:bodyPr lIns="52422" tIns="52422" rIns="52422" bIns="52422"/>
          <a:lstStyle>
            <a:lvl1pPr>
              <a:defRPr sz="1100"/>
            </a:lvl1pPr>
          </a:lstStyle>
          <a:p>
            <a:fld id="{86CB4B4D-7CA3-9044-876B-883B54F8677D}" type="slidenum">
              <a:rPr/>
              <a:pPr/>
              <a:t>‹#›</a:t>
            </a:fld>
            <a:endParaRPr/>
          </a:p>
        </p:txBody>
      </p:sp>
    </p:spTree>
  </p:cSld>
  <p:clrMapOvr>
    <a:masterClrMapping/>
  </p:clrMapOvr>
  <p:transition spd="med"/>
</p:sldLayout>
</file>

<file path=ppt/slideLayouts/slideLayout77.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776"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777"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778"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78.xml><?xml version="1.0" encoding="utf-8"?>
<p:sldLayout xmlns:a="http://schemas.openxmlformats.org/drawingml/2006/main" xmlns:r="http://schemas.openxmlformats.org/officeDocument/2006/relationships" xmlns:p="http://schemas.openxmlformats.org/presentationml/2006/main" type="tx">
  <p:cSld name="Default">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785" name="Line"/>
          <p:cNvSpPr/>
          <p:nvPr/>
        </p:nvSpPr>
        <p:spPr>
          <a:xfrm>
            <a:off x="1463673" y="3549647"/>
            <a:ext cx="2971804" cy="1591"/>
          </a:xfrm>
          <a:prstGeom prst="line">
            <a:avLst/>
          </a:prstGeom>
          <a:ln>
            <a:solidFill>
              <a:srgbClr val="E9E9E8"/>
            </a:solidFill>
          </a:ln>
          <a:effectLst>
            <a:outerShdw blurRad="38100" rotWithShape="0">
              <a:srgbClr val="000000">
                <a:alpha val="54998"/>
              </a:srgbClr>
            </a:outerShdw>
          </a:effectLst>
        </p:spPr>
        <p:txBody>
          <a:bodyPr lIns="0" tIns="0" rIns="0" bIns="0"/>
          <a:lstStyle/>
          <a:p>
            <a:endParaRPr/>
          </a:p>
        </p:txBody>
      </p:sp>
      <p:sp>
        <p:nvSpPr>
          <p:cNvPr id="786" name="Line"/>
          <p:cNvSpPr/>
          <p:nvPr/>
        </p:nvSpPr>
        <p:spPr>
          <a:xfrm>
            <a:off x="4708522" y="3549647"/>
            <a:ext cx="2971803" cy="1591"/>
          </a:xfrm>
          <a:prstGeom prst="line">
            <a:avLst/>
          </a:prstGeom>
          <a:ln>
            <a:solidFill>
              <a:srgbClr val="E9E9E8"/>
            </a:solidFill>
          </a:ln>
          <a:effectLst>
            <a:outerShdw blurRad="38100" rotWithShape="0">
              <a:srgbClr val="000000">
                <a:alpha val="54998"/>
              </a:srgbClr>
            </a:outerShdw>
          </a:effectLst>
        </p:spPr>
        <p:txBody>
          <a:bodyPr lIns="0" tIns="0" rIns="0" bIns="0"/>
          <a:lstStyle/>
          <a:p>
            <a:endParaRPr/>
          </a:p>
        </p:txBody>
      </p:sp>
      <p:sp>
        <p:nvSpPr>
          <p:cNvPr id="787" name="Circle"/>
          <p:cNvSpPr/>
          <p:nvPr/>
        </p:nvSpPr>
        <p:spPr>
          <a:xfrm>
            <a:off x="4540250" y="3525837"/>
            <a:ext cx="46038" cy="46043"/>
          </a:xfrm>
          <a:prstGeom prst="ellipse">
            <a:avLst/>
          </a:prstGeom>
          <a:solidFill>
            <a:srgbClr val="F3A447"/>
          </a:solidFill>
          <a:ln w="38100">
            <a:solidFill>
              <a:srgbClr val="F3A447"/>
            </a:solidFill>
          </a:ln>
          <a:effectLst>
            <a:outerShdw blurRad="38100" rotWithShape="0">
              <a:srgbClr val="000000">
                <a:alpha val="54998"/>
              </a:srgbClr>
            </a:outerShdw>
          </a:effectLst>
        </p:spPr>
        <p:txBody>
          <a:bodyPr lIns="0" tIns="0" rIns="0" bIns="0" anchor="ctr"/>
          <a:lstStyle/>
          <a:p>
            <a:pPr algn="ctr">
              <a:defRPr>
                <a:solidFill>
                  <a:srgbClr val="FFFFFF"/>
                </a:solidFill>
                <a:latin typeface="Constantia"/>
                <a:ea typeface="Constantia"/>
                <a:cs typeface="Constantia"/>
                <a:sym typeface="Constantia"/>
              </a:defRPr>
            </a:pPr>
            <a:endParaRPr/>
          </a:p>
        </p:txBody>
      </p:sp>
      <p:sp>
        <p:nvSpPr>
          <p:cNvPr id="788" name="Slide Number"/>
          <p:cNvSpPr txBox="1">
            <a:spLocks noGrp="1"/>
          </p:cNvSpPr>
          <p:nvPr>
            <p:ph type="sldNum" sz="quarter" idx="2"/>
          </p:nvPr>
        </p:nvSpPr>
        <p:spPr>
          <a:xfrm>
            <a:off x="8607424" y="6283324"/>
            <a:ext cx="215901" cy="254001"/>
          </a:xfrm>
          <a:prstGeom prst="rect">
            <a:avLst/>
          </a:prstGeom>
        </p:spPr>
        <p:txBody>
          <a:bodyPr lIns="0" tIns="0" rIns="0" bIns="0"/>
          <a:lstStyle>
            <a:lvl1pPr algn="ctr">
              <a:defRPr sz="1600">
                <a:solidFill>
                  <a:srgbClr val="FEFAC9"/>
                </a:solidFill>
                <a:latin typeface="Constantia"/>
                <a:ea typeface="Constantia"/>
                <a:cs typeface="Constantia"/>
                <a:sym typeface="Constantia"/>
              </a:defRPr>
            </a:lvl1pPr>
          </a:lstStyle>
          <a:p>
            <a:fld id="{86CB4B4D-7CA3-9044-876B-883B54F8677D}" type="slidenum">
              <a:rPr/>
              <a:pPr/>
              <a:t>‹#›</a:t>
            </a:fld>
            <a:endParaRPr/>
          </a:p>
        </p:txBody>
      </p:sp>
    </p:spTree>
  </p:cSld>
  <p:clrMapOvr>
    <a:masterClrMapping/>
  </p:clrMapOvr>
  <p:transition spd="med"/>
</p:sldLayout>
</file>

<file path=ppt/slideLayouts/slideLayout79.xml><?xml version="1.0" encoding="utf-8"?>
<p:sldLayout xmlns:a="http://schemas.openxmlformats.org/drawingml/2006/main" xmlns:r="http://schemas.openxmlformats.org/officeDocument/2006/relationships" xmlns:p="http://schemas.openxmlformats.org/presentationml/2006/main" type="tx">
  <p:cSld name="Default">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795" name="Line"/>
          <p:cNvSpPr/>
          <p:nvPr/>
        </p:nvSpPr>
        <p:spPr>
          <a:xfrm>
            <a:off x="685797" y="4916488"/>
            <a:ext cx="7924805" cy="4762"/>
          </a:xfrm>
          <a:prstGeom prst="line">
            <a:avLst/>
          </a:prstGeom>
          <a:ln>
            <a:solidFill>
              <a:srgbClr val="E9E9E8"/>
            </a:solidFill>
          </a:ln>
          <a:effectLst>
            <a:outerShdw blurRad="38100" rotWithShape="0">
              <a:srgbClr val="000000">
                <a:alpha val="54998"/>
              </a:srgbClr>
            </a:outerShdw>
          </a:effectLst>
        </p:spPr>
        <p:txBody>
          <a:bodyPr lIns="0" tIns="0" rIns="0" bIns="0"/>
          <a:lstStyle/>
          <a:p>
            <a:endParaRPr/>
          </a:p>
        </p:txBody>
      </p:sp>
      <p:sp>
        <p:nvSpPr>
          <p:cNvPr id="796" name="Body Level One…"/>
          <p:cNvSpPr txBox="1">
            <a:spLocks noGrp="1"/>
          </p:cNvSpPr>
          <p:nvPr>
            <p:ph type="body" idx="1"/>
          </p:nvPr>
        </p:nvSpPr>
        <p:spPr>
          <a:xfrm>
            <a:off x="457200" y="1447800"/>
            <a:ext cx="8229600" cy="4678363"/>
          </a:xfrm>
          <a:prstGeom prst="rect">
            <a:avLst/>
          </a:prstGeom>
        </p:spPr>
        <p:txBody>
          <a:bodyPr lIns="45718" tIns="45718" rIns="45718" bIns="45718"/>
          <a:lstStyle>
            <a:lvl1pPr marL="273050" indent="-273050">
              <a:spcBef>
                <a:spcPts val="600"/>
              </a:spcBef>
              <a:buClr>
                <a:srgbClr val="F3A447"/>
              </a:buClr>
              <a:buSzPct val="85000"/>
              <a:buFontTx/>
              <a:buChar char="●"/>
              <a:defRPr sz="2600">
                <a:solidFill>
                  <a:srgbClr val="FFFFFF"/>
                </a:solidFill>
                <a:latin typeface="Constantia"/>
                <a:ea typeface="Constantia"/>
                <a:cs typeface="Constantia"/>
                <a:sym typeface="Constantia"/>
              </a:defRPr>
            </a:lvl1pPr>
            <a:lvl2pPr marL="662516" indent="-295802">
              <a:spcBef>
                <a:spcPts val="600"/>
              </a:spcBef>
              <a:buClr>
                <a:srgbClr val="F3A447"/>
              </a:buClr>
              <a:buSzPct val="85000"/>
              <a:buFontTx/>
              <a:buChar char="●"/>
              <a:defRPr sz="2600">
                <a:solidFill>
                  <a:srgbClr val="FFFFFF"/>
                </a:solidFill>
                <a:latin typeface="Constantia"/>
                <a:ea typeface="Constantia"/>
                <a:cs typeface="Constantia"/>
                <a:sym typeface="Constantia"/>
              </a:defRPr>
            </a:lvl2pPr>
            <a:lvl3pPr marL="1059314" indent="-283027">
              <a:spcBef>
                <a:spcPts val="600"/>
              </a:spcBef>
              <a:buClr>
                <a:srgbClr val="F3A447"/>
              </a:buClr>
              <a:buSzPct val="85000"/>
              <a:buFontTx/>
              <a:buChar char="●"/>
              <a:defRPr sz="2600">
                <a:solidFill>
                  <a:srgbClr val="FFFFFF"/>
                </a:solidFill>
                <a:latin typeface="Constantia"/>
                <a:ea typeface="Constantia"/>
                <a:cs typeface="Constantia"/>
                <a:sym typeface="Constantia"/>
              </a:defRPr>
            </a:lvl3pPr>
            <a:lvl4pPr marL="1363746" indent="-312821">
              <a:spcBef>
                <a:spcPts val="600"/>
              </a:spcBef>
              <a:buClr>
                <a:srgbClr val="F3A447"/>
              </a:buClr>
              <a:buSzPct val="85000"/>
              <a:buFontTx/>
              <a:buChar char="●"/>
              <a:defRPr sz="2600">
                <a:solidFill>
                  <a:srgbClr val="FFFFFF"/>
                </a:solidFill>
                <a:latin typeface="Constantia"/>
                <a:ea typeface="Constantia"/>
                <a:cs typeface="Constantia"/>
                <a:sym typeface="Constantia"/>
              </a:defRPr>
            </a:lvl4pPr>
            <a:lvl5pPr marL="1697035" indent="-371475">
              <a:spcBef>
                <a:spcPts val="600"/>
              </a:spcBef>
              <a:buClr>
                <a:srgbClr val="F3A447"/>
              </a:buClr>
              <a:buSzPct val="85000"/>
              <a:buFontTx/>
              <a:buChar char="●"/>
              <a:defRPr sz="2600">
                <a:solidFill>
                  <a:srgbClr val="FFFFFF"/>
                </a:solidFill>
                <a:latin typeface="Constantia"/>
                <a:ea typeface="Constantia"/>
                <a:cs typeface="Constantia"/>
                <a:sym typeface="Constantia"/>
              </a:defRPr>
            </a:lvl5pPr>
          </a:lstStyle>
          <a:p>
            <a:r>
              <a:t>Body Level One</a:t>
            </a:r>
          </a:p>
          <a:p>
            <a:pPr lvl="1"/>
            <a:r>
              <a:t>Body Level Two</a:t>
            </a:r>
          </a:p>
          <a:p>
            <a:pPr lvl="2"/>
            <a:r>
              <a:t>Body Level Three</a:t>
            </a:r>
          </a:p>
          <a:p>
            <a:pPr lvl="3"/>
            <a:r>
              <a:t>Body Level Four</a:t>
            </a:r>
          </a:p>
          <a:p>
            <a:pPr lvl="4"/>
            <a:r>
              <a:t>Body Level Five</a:t>
            </a:r>
          </a:p>
        </p:txBody>
      </p:sp>
      <p:sp>
        <p:nvSpPr>
          <p:cNvPr id="797" name="Title Text"/>
          <p:cNvSpPr txBox="1">
            <a:spLocks noGrp="1"/>
          </p:cNvSpPr>
          <p:nvPr>
            <p:ph type="title"/>
          </p:nvPr>
        </p:nvSpPr>
        <p:spPr>
          <a:xfrm>
            <a:off x="457200" y="152400"/>
            <a:ext cx="8229600" cy="1219200"/>
          </a:xfrm>
          <a:prstGeom prst="rect">
            <a:avLst/>
          </a:prstGeom>
        </p:spPr>
        <p:txBody>
          <a:bodyPr lIns="45718" tIns="45718" rIns="45718" bIns="45718" anchor="b"/>
          <a:lstStyle>
            <a:lvl1pPr algn="l">
              <a:defRPr sz="4200">
                <a:solidFill>
                  <a:srgbClr val="F9F9F9"/>
                </a:solidFill>
                <a:latin typeface="Constantia"/>
                <a:ea typeface="Constantia"/>
                <a:cs typeface="Constantia"/>
                <a:sym typeface="Constantia"/>
              </a:defRPr>
            </a:lvl1pPr>
          </a:lstStyle>
          <a:p>
            <a:r>
              <a:t>Title Text</a:t>
            </a:r>
          </a:p>
        </p:txBody>
      </p:sp>
      <p:sp>
        <p:nvSpPr>
          <p:cNvPr id="798" name="Slide Number"/>
          <p:cNvSpPr txBox="1">
            <a:spLocks noGrp="1"/>
          </p:cNvSpPr>
          <p:nvPr>
            <p:ph type="sldNum" sz="quarter" idx="2"/>
          </p:nvPr>
        </p:nvSpPr>
        <p:spPr>
          <a:xfrm>
            <a:off x="8607424" y="6283324"/>
            <a:ext cx="215901" cy="254001"/>
          </a:xfrm>
          <a:prstGeom prst="rect">
            <a:avLst/>
          </a:prstGeom>
        </p:spPr>
        <p:txBody>
          <a:bodyPr lIns="0" tIns="0" rIns="0" bIns="0"/>
          <a:lstStyle>
            <a:lvl1pPr algn="ctr">
              <a:defRPr sz="1600">
                <a:solidFill>
                  <a:srgbClr val="FEFAC9"/>
                </a:solidFill>
                <a:latin typeface="Constantia"/>
                <a:ea typeface="Constantia"/>
                <a:cs typeface="Constantia"/>
                <a:sym typeface="Constantia"/>
              </a:defRPr>
            </a:lvl1pPr>
          </a:lstStyle>
          <a:p>
            <a:fld id="{86CB4B4D-7CA3-9044-876B-883B54F8677D}" type="slidenum">
              <a:rPr/>
              <a:pPr/>
              <a:t>‹#›</a:t>
            </a:fld>
            <a:endParaRPr/>
          </a:p>
        </p:txBody>
      </p:sp>
    </p:spTree>
  </p:cSld>
  <p:clrMapOvr>
    <a:masterClrMapping/>
  </p:clrMapOvr>
  <p:transition spd="med"/>
</p:sldLayout>
</file>

<file path=ppt/slideLayouts/slideLayout80.xml><?xml version="1.0" encoding="utf-8"?>
<p:sldLayout xmlns:a="http://schemas.openxmlformats.org/drawingml/2006/main" xmlns:r="http://schemas.openxmlformats.org/officeDocument/2006/relationships" xmlns:p="http://schemas.openxmlformats.org/presentationml/2006/main" type="tx">
  <p:cSld name="Default">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805" name="Line"/>
          <p:cNvSpPr/>
          <p:nvPr/>
        </p:nvSpPr>
        <p:spPr>
          <a:xfrm>
            <a:off x="563561" y="2179635"/>
            <a:ext cx="3748092" cy="1591"/>
          </a:xfrm>
          <a:prstGeom prst="line">
            <a:avLst/>
          </a:prstGeom>
          <a:ln w="12700">
            <a:solidFill>
              <a:srgbClr val="E9E9E8"/>
            </a:solidFill>
          </a:ln>
          <a:effectLst>
            <a:outerShdw blurRad="38100" rotWithShape="0">
              <a:srgbClr val="000000">
                <a:alpha val="54998"/>
              </a:srgbClr>
            </a:outerShdw>
          </a:effectLst>
        </p:spPr>
        <p:txBody>
          <a:bodyPr lIns="0" tIns="0" rIns="0" bIns="0"/>
          <a:lstStyle/>
          <a:p>
            <a:endParaRPr/>
          </a:p>
        </p:txBody>
      </p:sp>
      <p:sp>
        <p:nvSpPr>
          <p:cNvPr id="806" name="Line"/>
          <p:cNvSpPr/>
          <p:nvPr/>
        </p:nvSpPr>
        <p:spPr>
          <a:xfrm>
            <a:off x="4754562" y="2179635"/>
            <a:ext cx="3749678" cy="1591"/>
          </a:xfrm>
          <a:prstGeom prst="line">
            <a:avLst/>
          </a:prstGeom>
          <a:ln w="12700">
            <a:solidFill>
              <a:srgbClr val="E9E9E8"/>
            </a:solidFill>
          </a:ln>
          <a:effectLst>
            <a:outerShdw blurRad="38100" rotWithShape="0">
              <a:srgbClr val="000000">
                <a:alpha val="54998"/>
              </a:srgbClr>
            </a:outerShdw>
          </a:effectLst>
        </p:spPr>
        <p:txBody>
          <a:bodyPr lIns="0" tIns="0" rIns="0" bIns="0"/>
          <a:lstStyle/>
          <a:p>
            <a:endParaRPr/>
          </a:p>
        </p:txBody>
      </p:sp>
      <p:sp>
        <p:nvSpPr>
          <p:cNvPr id="807" name="Body Level One…"/>
          <p:cNvSpPr txBox="1">
            <a:spLocks noGrp="1"/>
          </p:cNvSpPr>
          <p:nvPr>
            <p:ph type="body" idx="1"/>
          </p:nvPr>
        </p:nvSpPr>
        <p:spPr>
          <a:xfrm>
            <a:off x="457200" y="1447800"/>
            <a:ext cx="8229600" cy="4678363"/>
          </a:xfrm>
          <a:prstGeom prst="rect">
            <a:avLst/>
          </a:prstGeom>
        </p:spPr>
        <p:txBody>
          <a:bodyPr lIns="45718" tIns="45718" rIns="45718" bIns="45718"/>
          <a:lstStyle>
            <a:lvl1pPr marL="273050" indent="-273050">
              <a:spcBef>
                <a:spcPts val="600"/>
              </a:spcBef>
              <a:buClr>
                <a:srgbClr val="F3A447"/>
              </a:buClr>
              <a:buSzPct val="85000"/>
              <a:buFontTx/>
              <a:buChar char="●"/>
              <a:defRPr sz="2600">
                <a:solidFill>
                  <a:srgbClr val="FFFFFF"/>
                </a:solidFill>
                <a:latin typeface="Constantia"/>
                <a:ea typeface="Constantia"/>
                <a:cs typeface="Constantia"/>
                <a:sym typeface="Constantia"/>
              </a:defRPr>
            </a:lvl1pPr>
            <a:lvl2pPr marL="662516" indent="-295802">
              <a:spcBef>
                <a:spcPts val="600"/>
              </a:spcBef>
              <a:buClr>
                <a:srgbClr val="F3A447"/>
              </a:buClr>
              <a:buSzPct val="85000"/>
              <a:buFontTx/>
              <a:buChar char="●"/>
              <a:defRPr sz="2600">
                <a:solidFill>
                  <a:srgbClr val="FFFFFF"/>
                </a:solidFill>
                <a:latin typeface="Constantia"/>
                <a:ea typeface="Constantia"/>
                <a:cs typeface="Constantia"/>
                <a:sym typeface="Constantia"/>
              </a:defRPr>
            </a:lvl2pPr>
            <a:lvl3pPr marL="1059314" indent="-283027">
              <a:spcBef>
                <a:spcPts val="600"/>
              </a:spcBef>
              <a:buClr>
                <a:srgbClr val="F3A447"/>
              </a:buClr>
              <a:buSzPct val="85000"/>
              <a:buFontTx/>
              <a:buChar char="●"/>
              <a:defRPr sz="2600">
                <a:solidFill>
                  <a:srgbClr val="FFFFFF"/>
                </a:solidFill>
                <a:latin typeface="Constantia"/>
                <a:ea typeface="Constantia"/>
                <a:cs typeface="Constantia"/>
                <a:sym typeface="Constantia"/>
              </a:defRPr>
            </a:lvl3pPr>
            <a:lvl4pPr marL="1363746" indent="-312821">
              <a:spcBef>
                <a:spcPts val="600"/>
              </a:spcBef>
              <a:buClr>
                <a:srgbClr val="F3A447"/>
              </a:buClr>
              <a:buSzPct val="85000"/>
              <a:buFontTx/>
              <a:buChar char="●"/>
              <a:defRPr sz="2600">
                <a:solidFill>
                  <a:srgbClr val="FFFFFF"/>
                </a:solidFill>
                <a:latin typeface="Constantia"/>
                <a:ea typeface="Constantia"/>
                <a:cs typeface="Constantia"/>
                <a:sym typeface="Constantia"/>
              </a:defRPr>
            </a:lvl4pPr>
            <a:lvl5pPr marL="1697035" indent="-371475">
              <a:spcBef>
                <a:spcPts val="600"/>
              </a:spcBef>
              <a:buClr>
                <a:srgbClr val="F3A447"/>
              </a:buClr>
              <a:buSzPct val="85000"/>
              <a:buFontTx/>
              <a:buChar char="●"/>
              <a:defRPr sz="2600">
                <a:solidFill>
                  <a:srgbClr val="FFFFFF"/>
                </a:solidFill>
                <a:latin typeface="Constantia"/>
                <a:ea typeface="Constantia"/>
                <a:cs typeface="Constantia"/>
                <a:sym typeface="Constantia"/>
              </a:defRPr>
            </a:lvl5pPr>
          </a:lstStyle>
          <a:p>
            <a:r>
              <a:t>Body Level One</a:t>
            </a:r>
          </a:p>
          <a:p>
            <a:pPr lvl="1"/>
            <a:r>
              <a:t>Body Level Two</a:t>
            </a:r>
          </a:p>
          <a:p>
            <a:pPr lvl="2"/>
            <a:r>
              <a:t>Body Level Three</a:t>
            </a:r>
          </a:p>
          <a:p>
            <a:pPr lvl="3"/>
            <a:r>
              <a:t>Body Level Four</a:t>
            </a:r>
          </a:p>
          <a:p>
            <a:pPr lvl="4"/>
            <a:r>
              <a:t>Body Level Five</a:t>
            </a:r>
          </a:p>
        </p:txBody>
      </p:sp>
      <p:sp>
        <p:nvSpPr>
          <p:cNvPr id="808" name="Title Text"/>
          <p:cNvSpPr txBox="1">
            <a:spLocks noGrp="1"/>
          </p:cNvSpPr>
          <p:nvPr>
            <p:ph type="title"/>
          </p:nvPr>
        </p:nvSpPr>
        <p:spPr>
          <a:xfrm>
            <a:off x="457200" y="152400"/>
            <a:ext cx="8229600" cy="1219200"/>
          </a:xfrm>
          <a:prstGeom prst="rect">
            <a:avLst/>
          </a:prstGeom>
        </p:spPr>
        <p:txBody>
          <a:bodyPr lIns="45718" tIns="45718" rIns="45718" bIns="45718" anchor="b"/>
          <a:lstStyle>
            <a:lvl1pPr algn="l">
              <a:defRPr sz="4200">
                <a:solidFill>
                  <a:srgbClr val="F9F9F9"/>
                </a:solidFill>
                <a:latin typeface="Constantia"/>
                <a:ea typeface="Constantia"/>
                <a:cs typeface="Constantia"/>
                <a:sym typeface="Constantia"/>
              </a:defRPr>
            </a:lvl1pPr>
          </a:lstStyle>
          <a:p>
            <a:r>
              <a:t>Title Text</a:t>
            </a:r>
          </a:p>
        </p:txBody>
      </p:sp>
      <p:sp>
        <p:nvSpPr>
          <p:cNvPr id="809" name="Slide Number"/>
          <p:cNvSpPr txBox="1">
            <a:spLocks noGrp="1"/>
          </p:cNvSpPr>
          <p:nvPr>
            <p:ph type="sldNum" sz="quarter" idx="2"/>
          </p:nvPr>
        </p:nvSpPr>
        <p:spPr>
          <a:xfrm>
            <a:off x="8607424" y="6283324"/>
            <a:ext cx="215901" cy="254001"/>
          </a:xfrm>
          <a:prstGeom prst="rect">
            <a:avLst/>
          </a:prstGeom>
        </p:spPr>
        <p:txBody>
          <a:bodyPr lIns="0" tIns="0" rIns="0" bIns="0"/>
          <a:lstStyle>
            <a:lvl1pPr algn="ctr">
              <a:defRPr sz="1600">
                <a:solidFill>
                  <a:srgbClr val="FEFAC9"/>
                </a:solidFill>
                <a:latin typeface="Constantia"/>
                <a:ea typeface="Constantia"/>
                <a:cs typeface="Constantia"/>
                <a:sym typeface="Constantia"/>
              </a:defRPr>
            </a:lvl1pPr>
          </a:lstStyle>
          <a:p>
            <a:fld id="{86CB4B4D-7CA3-9044-876B-883B54F8677D}" type="slidenum">
              <a:rPr/>
              <a:pPr/>
              <a:t>‹#›</a:t>
            </a:fld>
            <a:endParaRPr/>
          </a:p>
        </p:txBody>
      </p:sp>
    </p:spTree>
  </p:cSld>
  <p:clrMapOvr>
    <a:masterClrMapping/>
  </p:clrMapOvr>
  <p:transition spd="med"/>
</p:sldLayout>
</file>

<file path=ppt/slideLayouts/slideLayout81.xml><?xml version="1.0" encoding="utf-8"?>
<p:sldLayout xmlns:a="http://schemas.openxmlformats.org/drawingml/2006/main" xmlns:r="http://schemas.openxmlformats.org/officeDocument/2006/relationships" xmlns:p="http://schemas.openxmlformats.org/presentationml/2006/main" type="tx">
  <p:cSld name="Default">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816" name="Slide Number"/>
          <p:cNvSpPr txBox="1">
            <a:spLocks noGrp="1"/>
          </p:cNvSpPr>
          <p:nvPr>
            <p:ph type="sldNum" sz="quarter" idx="2"/>
          </p:nvPr>
        </p:nvSpPr>
        <p:spPr>
          <a:xfrm>
            <a:off x="6445249" y="6229350"/>
            <a:ext cx="215901" cy="254001"/>
          </a:xfrm>
          <a:prstGeom prst="rect">
            <a:avLst/>
          </a:prstGeom>
        </p:spPr>
        <p:txBody>
          <a:bodyPr lIns="0" tIns="0" rIns="0" bIns="0"/>
          <a:lstStyle>
            <a:lvl1pPr algn="ctr">
              <a:defRPr sz="1600">
                <a:solidFill>
                  <a:srgbClr val="FEFAC9"/>
                </a:solidFill>
                <a:latin typeface="Constantia"/>
                <a:ea typeface="Constantia"/>
                <a:cs typeface="Constantia"/>
                <a:sym typeface="Constantia"/>
              </a:defRPr>
            </a:lvl1pPr>
          </a:lstStyle>
          <a:p>
            <a:fld id="{86CB4B4D-7CA3-9044-876B-883B54F8677D}" type="slidenum">
              <a:rPr/>
              <a:pPr/>
              <a:t>‹#›</a:t>
            </a:fld>
            <a:endParaRPr/>
          </a:p>
        </p:txBody>
      </p:sp>
    </p:spTree>
  </p:cSld>
  <p:clrMapOvr>
    <a:masterClrMapping/>
  </p:clrMapOvr>
  <p:transition spd="med"/>
</p:sldLayout>
</file>

<file path=ppt/slideLayouts/slideLayout82.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823" name="/60"/>
          <p:cNvSpPr txBox="1"/>
          <p:nvPr/>
        </p:nvSpPr>
        <p:spPr>
          <a:xfrm>
            <a:off x="8198400" y="6400800"/>
            <a:ext cx="748203" cy="279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spAutoFit/>
          </a:bodyPr>
          <a:lstStyle>
            <a:lvl1pPr defTabSz="457200">
              <a:lnSpc>
                <a:spcPct val="93000"/>
              </a:lnSpc>
              <a:defRPr sz="1400"/>
            </a:lvl1pPr>
          </a:lstStyle>
          <a:p>
            <a:r>
              <a:t>/60</a:t>
            </a:r>
          </a:p>
        </p:txBody>
      </p:sp>
      <p:sp>
        <p:nvSpPr>
          <p:cNvPr id="824"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825"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826"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83.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833" name="/60"/>
          <p:cNvSpPr txBox="1"/>
          <p:nvPr/>
        </p:nvSpPr>
        <p:spPr>
          <a:xfrm>
            <a:off x="8198400" y="6400800"/>
            <a:ext cx="748203" cy="279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spAutoFit/>
          </a:bodyPr>
          <a:lstStyle>
            <a:lvl1pPr defTabSz="457200">
              <a:lnSpc>
                <a:spcPct val="93000"/>
              </a:lnSpc>
              <a:defRPr sz="1400"/>
            </a:lvl1pPr>
          </a:lstStyle>
          <a:p>
            <a:r>
              <a:t>/60</a:t>
            </a:r>
          </a:p>
        </p:txBody>
      </p:sp>
      <p:sp>
        <p:nvSpPr>
          <p:cNvPr id="834"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835"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836"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84.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843" name="/60"/>
          <p:cNvSpPr txBox="1"/>
          <p:nvPr/>
        </p:nvSpPr>
        <p:spPr>
          <a:xfrm>
            <a:off x="8198400" y="6400800"/>
            <a:ext cx="748203" cy="279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spAutoFit/>
          </a:bodyPr>
          <a:lstStyle>
            <a:lvl1pPr defTabSz="457200">
              <a:lnSpc>
                <a:spcPct val="93000"/>
              </a:lnSpc>
              <a:defRPr sz="1400"/>
            </a:lvl1pPr>
          </a:lstStyle>
          <a:p>
            <a:r>
              <a:t>/60</a:t>
            </a:r>
          </a:p>
        </p:txBody>
      </p:sp>
      <p:sp>
        <p:nvSpPr>
          <p:cNvPr id="844"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845"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846"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85.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853" name="/60"/>
          <p:cNvSpPr txBox="1"/>
          <p:nvPr/>
        </p:nvSpPr>
        <p:spPr>
          <a:xfrm>
            <a:off x="8198400" y="6400800"/>
            <a:ext cx="748203" cy="279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spAutoFit/>
          </a:bodyPr>
          <a:lstStyle>
            <a:lvl1pPr defTabSz="457200">
              <a:lnSpc>
                <a:spcPct val="93000"/>
              </a:lnSpc>
              <a:defRPr sz="1400"/>
            </a:lvl1pPr>
          </a:lstStyle>
          <a:p>
            <a:r>
              <a:t>/60</a:t>
            </a:r>
          </a:p>
        </p:txBody>
      </p:sp>
      <p:sp>
        <p:nvSpPr>
          <p:cNvPr id="854"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855"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856"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86.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863" name="/60"/>
          <p:cNvSpPr txBox="1"/>
          <p:nvPr/>
        </p:nvSpPr>
        <p:spPr>
          <a:xfrm>
            <a:off x="8198400" y="6400800"/>
            <a:ext cx="748203" cy="279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spAutoFit/>
          </a:bodyPr>
          <a:lstStyle>
            <a:lvl1pPr defTabSz="457200">
              <a:lnSpc>
                <a:spcPct val="93000"/>
              </a:lnSpc>
              <a:defRPr sz="1400"/>
            </a:lvl1pPr>
          </a:lstStyle>
          <a:p>
            <a:r>
              <a:t>/60</a:t>
            </a:r>
          </a:p>
        </p:txBody>
      </p:sp>
      <p:sp>
        <p:nvSpPr>
          <p:cNvPr id="864"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865"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866"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87.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873" name="/60"/>
          <p:cNvSpPr txBox="1"/>
          <p:nvPr/>
        </p:nvSpPr>
        <p:spPr>
          <a:xfrm>
            <a:off x="8198400" y="6400800"/>
            <a:ext cx="748203" cy="279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spAutoFit/>
          </a:bodyPr>
          <a:lstStyle>
            <a:lvl1pPr defTabSz="457200">
              <a:lnSpc>
                <a:spcPct val="93000"/>
              </a:lnSpc>
              <a:defRPr sz="1400"/>
            </a:lvl1pPr>
          </a:lstStyle>
          <a:p>
            <a:r>
              <a:t>/60</a:t>
            </a:r>
          </a:p>
        </p:txBody>
      </p:sp>
      <p:sp>
        <p:nvSpPr>
          <p:cNvPr id="874"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875"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876"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88.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883" name="/60"/>
          <p:cNvSpPr txBox="1"/>
          <p:nvPr/>
        </p:nvSpPr>
        <p:spPr>
          <a:xfrm>
            <a:off x="8198400" y="6400800"/>
            <a:ext cx="748203" cy="279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spAutoFit/>
          </a:bodyPr>
          <a:lstStyle>
            <a:lvl1pPr defTabSz="457200">
              <a:lnSpc>
                <a:spcPct val="93000"/>
              </a:lnSpc>
              <a:defRPr sz="1400"/>
            </a:lvl1pPr>
          </a:lstStyle>
          <a:p>
            <a:r>
              <a:t>/60</a:t>
            </a:r>
          </a:p>
        </p:txBody>
      </p:sp>
      <p:sp>
        <p:nvSpPr>
          <p:cNvPr id="884"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885"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886"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89.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893" name="/60"/>
          <p:cNvSpPr txBox="1"/>
          <p:nvPr/>
        </p:nvSpPr>
        <p:spPr>
          <a:xfrm>
            <a:off x="8198400" y="6400800"/>
            <a:ext cx="748203" cy="279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spAutoFit/>
          </a:bodyPr>
          <a:lstStyle>
            <a:lvl1pPr defTabSz="457200">
              <a:lnSpc>
                <a:spcPct val="93000"/>
              </a:lnSpc>
              <a:defRPr sz="1400"/>
            </a:lvl1pPr>
          </a:lstStyle>
          <a:p>
            <a:r>
              <a:t>/60</a:t>
            </a:r>
          </a:p>
        </p:txBody>
      </p:sp>
      <p:sp>
        <p:nvSpPr>
          <p:cNvPr id="894"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895"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896"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90.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903" name="/60"/>
          <p:cNvSpPr txBox="1"/>
          <p:nvPr/>
        </p:nvSpPr>
        <p:spPr>
          <a:xfrm>
            <a:off x="8198400" y="6400800"/>
            <a:ext cx="748203" cy="279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spAutoFit/>
          </a:bodyPr>
          <a:lstStyle>
            <a:lvl1pPr defTabSz="457200">
              <a:lnSpc>
                <a:spcPct val="93000"/>
              </a:lnSpc>
              <a:defRPr sz="1400"/>
            </a:lvl1pPr>
          </a:lstStyle>
          <a:p>
            <a:r>
              <a:t>/60</a:t>
            </a:r>
          </a:p>
        </p:txBody>
      </p:sp>
      <p:sp>
        <p:nvSpPr>
          <p:cNvPr id="904"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905"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906"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91.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913" name="/60"/>
          <p:cNvSpPr txBox="1"/>
          <p:nvPr/>
        </p:nvSpPr>
        <p:spPr>
          <a:xfrm>
            <a:off x="8198400" y="6400800"/>
            <a:ext cx="748203" cy="279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spAutoFit/>
          </a:bodyPr>
          <a:lstStyle>
            <a:lvl1pPr defTabSz="457200">
              <a:lnSpc>
                <a:spcPct val="93000"/>
              </a:lnSpc>
              <a:defRPr sz="1400"/>
            </a:lvl1pPr>
          </a:lstStyle>
          <a:p>
            <a:r>
              <a:t>/60</a:t>
            </a:r>
          </a:p>
        </p:txBody>
      </p:sp>
      <p:sp>
        <p:nvSpPr>
          <p:cNvPr id="914"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915"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916"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92.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923" name="/60"/>
          <p:cNvSpPr txBox="1"/>
          <p:nvPr/>
        </p:nvSpPr>
        <p:spPr>
          <a:xfrm>
            <a:off x="8198400" y="6400800"/>
            <a:ext cx="748203" cy="279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spAutoFit/>
          </a:bodyPr>
          <a:lstStyle>
            <a:lvl1pPr defTabSz="457200">
              <a:lnSpc>
                <a:spcPct val="93000"/>
              </a:lnSpc>
              <a:defRPr sz="1400"/>
            </a:lvl1pPr>
          </a:lstStyle>
          <a:p>
            <a:r>
              <a:t>/60</a:t>
            </a:r>
          </a:p>
        </p:txBody>
      </p:sp>
      <p:sp>
        <p:nvSpPr>
          <p:cNvPr id="924" name="Title Text"/>
          <p:cNvSpPr txBox="1">
            <a:spLocks noGrp="1"/>
          </p:cNvSpPr>
          <p:nvPr>
            <p:ph type="title"/>
          </p:nvPr>
        </p:nvSpPr>
        <p:spPr>
          <a:xfrm>
            <a:off x="457200" y="274635"/>
            <a:ext cx="8228015" cy="1141415"/>
          </a:xfrm>
          <a:prstGeom prst="rect">
            <a:avLst/>
          </a:prstGeom>
        </p:spPr>
        <p:txBody>
          <a:bodyPr lIns="44999" tIns="44999" rIns="44999" bIns="44999" anchor="t"/>
          <a:lstStyle>
            <a:lvl1pPr algn="l" defTabSz="457200">
              <a:lnSpc>
                <a:spcPct val="93000"/>
              </a:lnSpc>
              <a:defRPr>
                <a:latin typeface="Arial"/>
                <a:ea typeface="Arial"/>
                <a:cs typeface="Arial"/>
                <a:sym typeface="Arial"/>
              </a:defRPr>
            </a:lvl1pPr>
          </a:lstStyle>
          <a:p>
            <a:r>
              <a:t>Title Text</a:t>
            </a:r>
          </a:p>
        </p:txBody>
      </p:sp>
      <p:sp>
        <p:nvSpPr>
          <p:cNvPr id="925" name="Body Level One…"/>
          <p:cNvSpPr txBox="1">
            <a:spLocks noGrp="1"/>
          </p:cNvSpPr>
          <p:nvPr>
            <p:ph type="body" idx="1"/>
          </p:nvPr>
        </p:nvSpPr>
        <p:spPr>
          <a:xfrm>
            <a:off x="457200" y="1600200"/>
            <a:ext cx="8228015" cy="4524375"/>
          </a:xfrm>
          <a:prstGeom prst="rect">
            <a:avLst/>
          </a:prstGeom>
        </p:spPr>
        <p:txBody>
          <a:bodyPr lIns="44999" tIns="44999" rIns="44999" bIns="44999"/>
          <a:lstStyle>
            <a:lvl1pPr defTabSz="457200">
              <a:lnSpc>
                <a:spcPct val="98000"/>
              </a:lnSpc>
              <a:spcBef>
                <a:spcPts val="1400"/>
              </a:spcBef>
              <a:buSzTx/>
              <a:buFontTx/>
              <a:buNone/>
            </a:lvl1pPr>
            <a:lvl2pPr marL="342900" indent="0" defTabSz="457200">
              <a:lnSpc>
                <a:spcPct val="98000"/>
              </a:lnSpc>
              <a:spcBef>
                <a:spcPts val="1400"/>
              </a:spcBef>
              <a:buSzTx/>
              <a:buFontTx/>
              <a:buNone/>
            </a:lvl2pPr>
            <a:lvl3pPr marL="342900" indent="0" defTabSz="457200">
              <a:lnSpc>
                <a:spcPct val="98000"/>
              </a:lnSpc>
              <a:spcBef>
                <a:spcPts val="1400"/>
              </a:spcBef>
              <a:buSzTx/>
              <a:buFontTx/>
              <a:buNone/>
            </a:lvl3pPr>
            <a:lvl4pPr marL="342900" indent="0" defTabSz="457200">
              <a:lnSpc>
                <a:spcPct val="98000"/>
              </a:lnSpc>
              <a:spcBef>
                <a:spcPts val="1400"/>
              </a:spcBef>
              <a:buSzTx/>
              <a:buFontTx/>
              <a:buNone/>
            </a:lvl4pPr>
            <a:lvl5pPr marL="342900" indent="0" defTabSz="457200">
              <a:lnSpc>
                <a:spcPct val="98000"/>
              </a:lnSpc>
              <a:spcBef>
                <a:spcPts val="1400"/>
              </a:spcBef>
              <a:buSzTx/>
              <a:buFontTx/>
              <a:buNone/>
            </a:lvl5pPr>
          </a:lstStyle>
          <a:p>
            <a:r>
              <a:t>Body Level One</a:t>
            </a:r>
          </a:p>
          <a:p>
            <a:pPr lvl="1"/>
            <a:r>
              <a:t>Body Level Two</a:t>
            </a:r>
          </a:p>
          <a:p>
            <a:pPr lvl="2"/>
            <a:r>
              <a:t>Body Level Three</a:t>
            </a:r>
          </a:p>
          <a:p>
            <a:pPr lvl="3"/>
            <a:r>
              <a:t>Body Level Four</a:t>
            </a:r>
          </a:p>
          <a:p>
            <a:pPr lvl="4"/>
            <a:r>
              <a:t>Body Level Five</a:t>
            </a:r>
          </a:p>
        </p:txBody>
      </p:sp>
      <p:sp>
        <p:nvSpPr>
          <p:cNvPr id="926"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93.xml><?xml version="1.0" encoding="utf-8"?>
<p:sldLayout xmlns:a="http://schemas.openxmlformats.org/drawingml/2006/main" xmlns:r="http://schemas.openxmlformats.org/officeDocument/2006/relationships" xmlns:p="http://schemas.openxmlformats.org/presentationml/2006/main" type="tx">
  <p:cSld name="Default">
    <p:bg>
      <p:bgPr>
        <a:gradFill flip="none" rotWithShape="1">
          <a:gsLst>
            <a:gs pos="0">
              <a:srgbClr val="E0E8F5"/>
            </a:gs>
            <a:gs pos="100000">
              <a:srgbClr val="9AB4E4"/>
            </a:gs>
          </a:gsLst>
          <a:lin ang="16200000" scaled="0"/>
        </a:gradFill>
        <a:effectLst/>
      </p:bgPr>
    </p:bg>
    <p:spTree>
      <p:nvGrpSpPr>
        <p:cNvPr id="1" name=""/>
        <p:cNvGrpSpPr/>
        <p:nvPr/>
      </p:nvGrpSpPr>
      <p:grpSpPr>
        <a:xfrm>
          <a:off x="0" y="0"/>
          <a:ext cx="0" cy="0"/>
          <a:chOff x="0" y="0"/>
          <a:chExt cx="0" cy="0"/>
        </a:xfrm>
      </p:grpSpPr>
      <p:sp>
        <p:nvSpPr>
          <p:cNvPr id="933" name="/60"/>
          <p:cNvSpPr txBox="1"/>
          <p:nvPr/>
        </p:nvSpPr>
        <p:spPr>
          <a:xfrm>
            <a:off x="8198400" y="6400800"/>
            <a:ext cx="748203" cy="279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spAutoFit/>
          </a:bodyPr>
          <a:lstStyle>
            <a:lvl1pPr defTabSz="457200">
              <a:lnSpc>
                <a:spcPct val="93000"/>
              </a:lnSpc>
              <a:defRPr sz="1400"/>
            </a:lvl1pPr>
          </a:lstStyle>
          <a:p>
            <a:r>
              <a:t>/60</a:t>
            </a:r>
          </a:p>
        </p:txBody>
      </p:sp>
      <p:sp>
        <p:nvSpPr>
          <p:cNvPr id="934" name="Slide Number"/>
          <p:cNvSpPr txBox="1">
            <a:spLocks noGrp="1"/>
          </p:cNvSpPr>
          <p:nvPr>
            <p:ph type="sldNum" sz="quarter" idx="2"/>
          </p:nvPr>
        </p:nvSpPr>
        <p:spPr>
          <a:xfrm>
            <a:off x="8153400" y="6400800"/>
            <a:ext cx="356971" cy="349220"/>
          </a:xfrm>
          <a:prstGeom prst="rect">
            <a:avLst/>
          </a:prstGeom>
        </p:spPr>
        <p:txBody>
          <a:bodyPr lIns="44999" tIns="44999" rIns="44999" bIns="44999" anchor="t"/>
          <a:lstStyle>
            <a:lvl1pPr algn="l">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94.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941"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942"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943"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95.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950"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96.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957"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958"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959"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97.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966"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967"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968"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98.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975"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976"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977"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99.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984"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100.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991"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10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998"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999"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1000"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10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007"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1008"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1009"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103.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016"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1017"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1018"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104.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025" name="Title Text"/>
          <p:cNvSpPr txBox="1">
            <a:spLocks noGrp="1"/>
          </p:cNvSpPr>
          <p:nvPr>
            <p:ph type="title"/>
          </p:nvPr>
        </p:nvSpPr>
        <p:spPr>
          <a:xfrm>
            <a:off x="457200" y="274635"/>
            <a:ext cx="8229600" cy="1143004"/>
          </a:xfrm>
          <a:prstGeom prst="rect">
            <a:avLst/>
          </a:prstGeom>
        </p:spPr>
        <p:txBody>
          <a:bodyPr lIns="45718" tIns="45718" rIns="45718" bIns="45718"/>
          <a:lstStyle>
            <a:lvl1pPr defTabSz="457200"/>
          </a:lstStyle>
          <a:p>
            <a:r>
              <a:t>Title Text</a:t>
            </a:r>
          </a:p>
        </p:txBody>
      </p:sp>
      <p:sp>
        <p:nvSpPr>
          <p:cNvPr id="1026" name="Body Level One…"/>
          <p:cNvSpPr txBox="1">
            <a:spLocks noGrp="1"/>
          </p:cNvSpPr>
          <p:nvPr>
            <p:ph type="body" idx="1"/>
          </p:nvPr>
        </p:nvSpPr>
        <p:spPr>
          <a:xfrm>
            <a:off x="457200" y="1600200"/>
            <a:ext cx="8229600" cy="4525963"/>
          </a:xfrm>
          <a:prstGeom prst="rect">
            <a:avLst/>
          </a:prstGeom>
        </p:spPr>
        <p:txBody>
          <a:bodyPr lIns="45718" tIns="45718" rIns="45718" bIns="45718"/>
          <a:lstStyle>
            <a:lvl1pPr defTabSz="457200">
              <a:buChar char="»"/>
            </a:lvl1pPr>
            <a:lvl2pPr marL="783771" indent="-326571" defTabSz="457200"/>
            <a:lvl3pPr defTabSz="457200"/>
            <a:lvl4pPr defTabSz="457200"/>
            <a:lvl5pPr marL="2235200" indent="-406400" defTabSz="457200"/>
          </a:lstStyle>
          <a:p>
            <a:r>
              <a:t>Body Level One</a:t>
            </a:r>
          </a:p>
          <a:p>
            <a:pPr lvl="1"/>
            <a:r>
              <a:t>Body Level Two</a:t>
            </a:r>
          </a:p>
          <a:p>
            <a:pPr lvl="2"/>
            <a:r>
              <a:t>Body Level Three</a:t>
            </a:r>
          </a:p>
          <a:p>
            <a:pPr lvl="3"/>
            <a:r>
              <a:t>Body Level Four</a:t>
            </a:r>
          </a:p>
          <a:p>
            <a:pPr lvl="4"/>
            <a:r>
              <a:t>Body Level Five</a:t>
            </a:r>
          </a:p>
        </p:txBody>
      </p:sp>
      <p:sp>
        <p:nvSpPr>
          <p:cNvPr id="1027" name="Slide Number"/>
          <p:cNvSpPr txBox="1">
            <a:spLocks noGrp="1"/>
          </p:cNvSpPr>
          <p:nvPr>
            <p:ph type="sldNum" sz="quarter" idx="2"/>
          </p:nvPr>
        </p:nvSpPr>
        <p:spPr>
          <a:xfrm>
            <a:off x="8428181" y="6414762"/>
            <a:ext cx="258620" cy="248301"/>
          </a:xfrm>
          <a:prstGeom prst="rect">
            <a:avLst/>
          </a:prstGeom>
        </p:spPr>
        <p:txBody>
          <a:bodyPr lIns="45718" tIns="45718" rIns="45718" bIns="45718"/>
          <a:lstStyle>
            <a:lvl1pPr defTabSz="457200">
              <a:defRPr>
                <a:solidFill>
                  <a:srgbClr val="898989"/>
                </a:solidFill>
              </a:defRPr>
            </a:lvl1pPr>
          </a:lstStyle>
          <a:p>
            <a:fld id="{86CB4B4D-7CA3-9044-876B-883B54F8677D}" type="slidenum">
              <a:rPr/>
              <a:pPr/>
              <a:t>‹#›</a:t>
            </a:fld>
            <a:endParaRPr/>
          </a:p>
        </p:txBody>
      </p:sp>
    </p:spTree>
  </p:cSld>
  <p:clrMapOvr>
    <a:masterClrMapping/>
  </p:clrMapOvr>
  <p:transition spd="med"/>
</p:sldLayout>
</file>

<file path=ppt/slideLayouts/slideLayout105.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034" name="Slide Number"/>
          <p:cNvSpPr txBox="1">
            <a:spLocks noGrp="1"/>
          </p:cNvSpPr>
          <p:nvPr>
            <p:ph type="sldNum" sz="quarter" idx="2"/>
          </p:nvPr>
        </p:nvSpPr>
        <p:spPr>
          <a:xfrm>
            <a:off x="6445249" y="6229350"/>
            <a:ext cx="215901" cy="254001"/>
          </a:xfrm>
          <a:prstGeom prst="rect">
            <a:avLst/>
          </a:prstGeom>
        </p:spPr>
        <p:txBody>
          <a:bodyPr lIns="0" tIns="0" rIns="0" bIns="0"/>
          <a:lstStyle>
            <a:lvl1pPr algn="ctr">
              <a:defRPr sz="1600">
                <a:solidFill>
                  <a:srgbClr val="FEFAC9"/>
                </a:solidFill>
                <a:latin typeface="Constantia"/>
                <a:ea typeface="Constantia"/>
                <a:cs typeface="Constantia"/>
                <a:sym typeface="Constantia"/>
              </a:defRPr>
            </a:lvl1pPr>
          </a:lstStyle>
          <a:p>
            <a:fld id="{86CB4B4D-7CA3-9044-876B-883B54F8677D}" type="slidenum">
              <a:rPr/>
              <a:pPr/>
              <a:t>‹#›</a:t>
            </a:fld>
            <a:endParaRPr/>
          </a:p>
        </p:txBody>
      </p:sp>
    </p:spTree>
  </p:cSld>
  <p:clrMapOvr>
    <a:masterClrMapping/>
  </p:clrMapOvr>
  <p:transition spd="med"/>
</p:sldLayout>
</file>

<file path=ppt/slideLayouts/slideLayout106.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041" name="parallax1.jpg" descr="parallax1.jpg"/>
          <p:cNvPicPr>
            <a:picLocks noChangeAspect="1"/>
          </p:cNvPicPr>
          <p:nvPr/>
        </p:nvPicPr>
        <p:blipFill>
          <a:blip r:embed="rId2" cstate="print"/>
          <a:stretch>
            <a:fillRect/>
          </a:stretch>
        </p:blipFill>
        <p:spPr>
          <a:xfrm>
            <a:off x="0" y="0"/>
            <a:ext cx="9144000" cy="6858000"/>
          </a:xfrm>
          <a:prstGeom prst="rect">
            <a:avLst/>
          </a:prstGeom>
          <a:ln w="12700">
            <a:miter lim="400000"/>
          </a:ln>
        </p:spPr>
      </p:pic>
      <p:pic>
        <p:nvPicPr>
          <p:cNvPr id="1042" name="FullLogoVector_Inverted2.png" descr="FullLogoVector_Inverted2.png"/>
          <p:cNvPicPr>
            <a:picLocks noChangeAspect="1"/>
          </p:cNvPicPr>
          <p:nvPr/>
        </p:nvPicPr>
        <p:blipFill>
          <a:blip r:embed="rId3" cstate="print"/>
          <a:stretch>
            <a:fillRect/>
          </a:stretch>
        </p:blipFill>
        <p:spPr>
          <a:xfrm>
            <a:off x="608012" y="5006975"/>
            <a:ext cx="2235201" cy="1019175"/>
          </a:xfrm>
          <a:prstGeom prst="rect">
            <a:avLst/>
          </a:prstGeom>
          <a:ln w="12700">
            <a:miter lim="400000"/>
          </a:ln>
        </p:spPr>
      </p:pic>
      <p:sp>
        <p:nvSpPr>
          <p:cNvPr id="1043" name="Slide Number"/>
          <p:cNvSpPr txBox="1">
            <a:spLocks noGrp="1"/>
          </p:cNvSpPr>
          <p:nvPr>
            <p:ph type="sldNum" sz="quarter" idx="2"/>
          </p:nvPr>
        </p:nvSpPr>
        <p:spPr>
          <a:xfrm>
            <a:off x="6445249" y="6229350"/>
            <a:ext cx="215901" cy="254001"/>
          </a:xfrm>
          <a:prstGeom prst="rect">
            <a:avLst/>
          </a:prstGeom>
        </p:spPr>
        <p:txBody>
          <a:bodyPr lIns="0" tIns="0" rIns="0" bIns="0"/>
          <a:lstStyle>
            <a:lvl1pPr algn="ctr">
              <a:defRPr sz="1600">
                <a:solidFill>
                  <a:srgbClr val="FEFAC9"/>
                </a:solidFill>
                <a:latin typeface="Constantia"/>
                <a:ea typeface="Constantia"/>
                <a:cs typeface="Constantia"/>
                <a:sym typeface="Constantia"/>
              </a:defRPr>
            </a:lvl1pPr>
          </a:lstStyle>
          <a:p>
            <a:fld id="{86CB4B4D-7CA3-9044-876B-883B54F8677D}" type="slidenum">
              <a:rPr/>
              <a:pPr/>
              <a:t>‹#›</a:t>
            </a:fld>
            <a:endParaRPr/>
          </a:p>
        </p:txBody>
      </p:sp>
    </p:spTree>
  </p:cSld>
  <p:clrMapOvr>
    <a:masterClrMapping/>
  </p:clrMapOvr>
  <p:transition spd="med"/>
</p:sldLayout>
</file>

<file path=ppt/slideLayouts/slideLayout107.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050"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1051"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1052" name="Line"/>
          <p:cNvSpPr/>
          <p:nvPr/>
        </p:nvSpPr>
        <p:spPr>
          <a:xfrm>
            <a:off x="715962" y="847725"/>
            <a:ext cx="933451" cy="0"/>
          </a:xfrm>
          <a:prstGeom prst="line">
            <a:avLst/>
          </a:prstGeom>
          <a:ln w="22225">
            <a:solidFill>
              <a:srgbClr val="808080"/>
            </a:solidFill>
          </a:ln>
        </p:spPr>
        <p:txBody>
          <a:bodyPr lIns="0" tIns="0" rIns="0" bIns="0"/>
          <a:lstStyle/>
          <a:p>
            <a:endParaRPr/>
          </a:p>
        </p:txBody>
      </p:sp>
      <p:sp>
        <p:nvSpPr>
          <p:cNvPr id="1053" name="Line"/>
          <p:cNvSpPr/>
          <p:nvPr/>
        </p:nvSpPr>
        <p:spPr>
          <a:xfrm>
            <a:off x="1597025" y="847725"/>
            <a:ext cx="7124701" cy="0"/>
          </a:xfrm>
          <a:prstGeom prst="line">
            <a:avLst/>
          </a:prstGeom>
          <a:ln w="22225">
            <a:solidFill>
              <a:srgbClr val="808080"/>
            </a:solidFill>
          </a:ln>
        </p:spPr>
        <p:txBody>
          <a:bodyPr lIns="0" tIns="0" rIns="0" bIns="0"/>
          <a:lstStyle/>
          <a:p>
            <a:endParaRPr/>
          </a:p>
        </p:txBody>
      </p:sp>
      <p:sp>
        <p:nvSpPr>
          <p:cNvPr id="1054"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108.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061"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1062"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1063" name="50 %"/>
          <p:cNvSpPr/>
          <p:nvPr/>
        </p:nvSpPr>
        <p:spPr>
          <a:xfrm>
            <a:off x="223837" y="1933575"/>
            <a:ext cx="8502651" cy="2676525"/>
          </a:xfrm>
          <a:prstGeom prst="rect">
            <a:avLst/>
          </a:prstGeom>
          <a:solidFill>
            <a:srgbClr val="D8D8D8"/>
          </a:solidFill>
          <a:ln w="25400">
            <a:solidFill>
              <a:srgbClr val="969696"/>
            </a:solidFill>
          </a:ln>
        </p:spPr>
        <p:txBody>
          <a:bodyPr lIns="0" tIns="0" rIns="0" bIns="0" anchor="ctr"/>
          <a:lstStyle/>
          <a:p>
            <a:pPr algn="r">
              <a:defRPr sz="1700">
                <a:solidFill>
                  <a:srgbClr val="003366"/>
                </a:solidFill>
              </a:defRPr>
            </a:pPr>
            <a:endParaRPr/>
          </a:p>
        </p:txBody>
      </p:sp>
      <p:sp>
        <p:nvSpPr>
          <p:cNvPr id="1064" name="Rectangle"/>
          <p:cNvSpPr/>
          <p:nvPr/>
        </p:nvSpPr>
        <p:spPr>
          <a:xfrm>
            <a:off x="434975" y="3138485"/>
            <a:ext cx="5018088" cy="349253"/>
          </a:xfrm>
          <a:prstGeom prst="rect">
            <a:avLst/>
          </a:prstGeom>
          <a:solidFill>
            <a:srgbClr val="C0C0C0"/>
          </a:solidFill>
          <a:ln w="12700">
            <a:miter lim="400000"/>
          </a:ln>
        </p:spPr>
        <p:txBody>
          <a:bodyPr lIns="0" tIns="0" rIns="0" bIns="0" anchor="ctr"/>
          <a:lstStyle/>
          <a:p>
            <a:pPr algn="r">
              <a:defRPr sz="1700">
                <a:solidFill>
                  <a:srgbClr val="003366"/>
                </a:solidFill>
              </a:defRPr>
            </a:pPr>
            <a:endParaRPr/>
          </a:p>
        </p:txBody>
      </p:sp>
      <p:pic>
        <p:nvPicPr>
          <p:cNvPr id="1065" name="image.png" descr="image.png"/>
          <p:cNvPicPr>
            <a:picLocks noChangeAspect="1"/>
          </p:cNvPicPr>
          <p:nvPr/>
        </p:nvPicPr>
        <p:blipFill>
          <a:blip r:embed="rId4" cstate="print"/>
          <a:stretch>
            <a:fillRect/>
          </a:stretch>
        </p:blipFill>
        <p:spPr>
          <a:xfrm>
            <a:off x="223835" y="5730875"/>
            <a:ext cx="1841503" cy="908050"/>
          </a:xfrm>
          <a:prstGeom prst="rect">
            <a:avLst/>
          </a:prstGeom>
          <a:ln w="12700">
            <a:miter lim="400000"/>
          </a:ln>
        </p:spPr>
      </p:pic>
      <p:sp>
        <p:nvSpPr>
          <p:cNvPr id="1066"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067"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1068"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109.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075"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1076"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1077" name="Line"/>
          <p:cNvSpPr/>
          <p:nvPr/>
        </p:nvSpPr>
        <p:spPr>
          <a:xfrm>
            <a:off x="715962" y="847725"/>
            <a:ext cx="933451" cy="0"/>
          </a:xfrm>
          <a:prstGeom prst="line">
            <a:avLst/>
          </a:prstGeom>
          <a:ln w="22225">
            <a:solidFill>
              <a:srgbClr val="808080"/>
            </a:solidFill>
          </a:ln>
        </p:spPr>
        <p:txBody>
          <a:bodyPr lIns="0" tIns="0" rIns="0" bIns="0"/>
          <a:lstStyle/>
          <a:p>
            <a:endParaRPr/>
          </a:p>
        </p:txBody>
      </p:sp>
      <p:sp>
        <p:nvSpPr>
          <p:cNvPr id="1078" name="Line"/>
          <p:cNvSpPr/>
          <p:nvPr/>
        </p:nvSpPr>
        <p:spPr>
          <a:xfrm>
            <a:off x="1597025" y="847725"/>
            <a:ext cx="7124701" cy="0"/>
          </a:xfrm>
          <a:prstGeom prst="line">
            <a:avLst/>
          </a:prstGeom>
          <a:ln w="22225">
            <a:solidFill>
              <a:srgbClr val="808080"/>
            </a:solidFill>
          </a:ln>
        </p:spPr>
        <p:txBody>
          <a:bodyPr lIns="0" tIns="0" rIns="0" bIns="0"/>
          <a:lstStyle/>
          <a:p>
            <a:endParaRPr/>
          </a:p>
        </p:txBody>
      </p:sp>
      <p:sp>
        <p:nvSpPr>
          <p:cNvPr id="1079"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080"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1081"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110.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088"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1089"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1090" name="Line"/>
          <p:cNvSpPr/>
          <p:nvPr/>
        </p:nvSpPr>
        <p:spPr>
          <a:xfrm>
            <a:off x="817560" y="3352800"/>
            <a:ext cx="6315080" cy="0"/>
          </a:xfrm>
          <a:prstGeom prst="line">
            <a:avLst/>
          </a:prstGeom>
          <a:ln w="19050">
            <a:solidFill>
              <a:srgbClr val="032043"/>
            </a:solidFill>
          </a:ln>
        </p:spPr>
        <p:txBody>
          <a:bodyPr lIns="0" tIns="0" rIns="0" bIns="0"/>
          <a:lstStyle/>
          <a:p>
            <a:endParaRPr/>
          </a:p>
        </p:txBody>
      </p:sp>
      <p:sp>
        <p:nvSpPr>
          <p:cNvPr id="1091"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092"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1093"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11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100"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1101"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1102" name="Line"/>
          <p:cNvSpPr/>
          <p:nvPr/>
        </p:nvSpPr>
        <p:spPr>
          <a:xfrm>
            <a:off x="715962" y="847725"/>
            <a:ext cx="933451" cy="0"/>
          </a:xfrm>
          <a:prstGeom prst="line">
            <a:avLst/>
          </a:prstGeom>
          <a:ln w="22225">
            <a:solidFill>
              <a:srgbClr val="808080"/>
            </a:solidFill>
          </a:ln>
        </p:spPr>
        <p:txBody>
          <a:bodyPr lIns="0" tIns="0" rIns="0" bIns="0"/>
          <a:lstStyle/>
          <a:p>
            <a:endParaRPr/>
          </a:p>
        </p:txBody>
      </p:sp>
      <p:sp>
        <p:nvSpPr>
          <p:cNvPr id="1103" name="Line"/>
          <p:cNvSpPr/>
          <p:nvPr/>
        </p:nvSpPr>
        <p:spPr>
          <a:xfrm>
            <a:off x="1597025" y="847725"/>
            <a:ext cx="7124701" cy="0"/>
          </a:xfrm>
          <a:prstGeom prst="line">
            <a:avLst/>
          </a:prstGeom>
          <a:ln w="22225">
            <a:solidFill>
              <a:srgbClr val="808080"/>
            </a:solidFill>
          </a:ln>
        </p:spPr>
        <p:txBody>
          <a:bodyPr lIns="0" tIns="0" rIns="0" bIns="0"/>
          <a:lstStyle/>
          <a:p>
            <a:endParaRPr/>
          </a:p>
        </p:txBody>
      </p:sp>
      <p:sp>
        <p:nvSpPr>
          <p:cNvPr id="1104"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105"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1106"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11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113"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1114"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1115" name="Line"/>
          <p:cNvSpPr/>
          <p:nvPr/>
        </p:nvSpPr>
        <p:spPr>
          <a:xfrm>
            <a:off x="715962" y="847725"/>
            <a:ext cx="933451" cy="0"/>
          </a:xfrm>
          <a:prstGeom prst="line">
            <a:avLst/>
          </a:prstGeom>
          <a:ln w="22225">
            <a:solidFill>
              <a:srgbClr val="808080"/>
            </a:solidFill>
          </a:ln>
        </p:spPr>
        <p:txBody>
          <a:bodyPr lIns="0" tIns="0" rIns="0" bIns="0"/>
          <a:lstStyle/>
          <a:p>
            <a:endParaRPr/>
          </a:p>
        </p:txBody>
      </p:sp>
      <p:sp>
        <p:nvSpPr>
          <p:cNvPr id="1116" name="Line"/>
          <p:cNvSpPr/>
          <p:nvPr/>
        </p:nvSpPr>
        <p:spPr>
          <a:xfrm>
            <a:off x="1597025" y="847725"/>
            <a:ext cx="7124701" cy="0"/>
          </a:xfrm>
          <a:prstGeom prst="line">
            <a:avLst/>
          </a:prstGeom>
          <a:ln w="22225">
            <a:solidFill>
              <a:srgbClr val="808080"/>
            </a:solidFill>
          </a:ln>
        </p:spPr>
        <p:txBody>
          <a:bodyPr lIns="0" tIns="0" rIns="0" bIns="0"/>
          <a:lstStyle/>
          <a:p>
            <a:endParaRPr/>
          </a:p>
        </p:txBody>
      </p:sp>
      <p:sp>
        <p:nvSpPr>
          <p:cNvPr id="1117"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118"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1119"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113.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126"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1127"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1128" name="Line"/>
          <p:cNvSpPr/>
          <p:nvPr/>
        </p:nvSpPr>
        <p:spPr>
          <a:xfrm>
            <a:off x="715962" y="847725"/>
            <a:ext cx="933451" cy="0"/>
          </a:xfrm>
          <a:prstGeom prst="line">
            <a:avLst/>
          </a:prstGeom>
          <a:ln w="22225">
            <a:solidFill>
              <a:srgbClr val="808080"/>
            </a:solidFill>
          </a:ln>
        </p:spPr>
        <p:txBody>
          <a:bodyPr lIns="0" tIns="0" rIns="0" bIns="0"/>
          <a:lstStyle/>
          <a:p>
            <a:endParaRPr/>
          </a:p>
        </p:txBody>
      </p:sp>
      <p:sp>
        <p:nvSpPr>
          <p:cNvPr id="1129" name="Line"/>
          <p:cNvSpPr/>
          <p:nvPr/>
        </p:nvSpPr>
        <p:spPr>
          <a:xfrm>
            <a:off x="1597025" y="847725"/>
            <a:ext cx="7124701" cy="0"/>
          </a:xfrm>
          <a:prstGeom prst="line">
            <a:avLst/>
          </a:prstGeom>
          <a:ln w="22225">
            <a:solidFill>
              <a:srgbClr val="808080"/>
            </a:solidFill>
          </a:ln>
        </p:spPr>
        <p:txBody>
          <a:bodyPr lIns="0" tIns="0" rIns="0" bIns="0"/>
          <a:lstStyle/>
          <a:p>
            <a:endParaRPr/>
          </a:p>
        </p:txBody>
      </p:sp>
      <p:sp>
        <p:nvSpPr>
          <p:cNvPr id="1130"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131"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1132"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114.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139"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1140"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1141" name="Line"/>
          <p:cNvSpPr/>
          <p:nvPr/>
        </p:nvSpPr>
        <p:spPr>
          <a:xfrm>
            <a:off x="715962" y="847725"/>
            <a:ext cx="933451" cy="0"/>
          </a:xfrm>
          <a:prstGeom prst="line">
            <a:avLst/>
          </a:prstGeom>
          <a:ln w="22225">
            <a:solidFill>
              <a:srgbClr val="808080"/>
            </a:solidFill>
          </a:ln>
        </p:spPr>
        <p:txBody>
          <a:bodyPr lIns="0" tIns="0" rIns="0" bIns="0"/>
          <a:lstStyle/>
          <a:p>
            <a:endParaRPr/>
          </a:p>
        </p:txBody>
      </p:sp>
      <p:sp>
        <p:nvSpPr>
          <p:cNvPr id="1142" name="Line"/>
          <p:cNvSpPr/>
          <p:nvPr/>
        </p:nvSpPr>
        <p:spPr>
          <a:xfrm>
            <a:off x="1597025" y="847725"/>
            <a:ext cx="7124701" cy="0"/>
          </a:xfrm>
          <a:prstGeom prst="line">
            <a:avLst/>
          </a:prstGeom>
          <a:ln w="22225">
            <a:solidFill>
              <a:srgbClr val="808080"/>
            </a:solidFill>
          </a:ln>
        </p:spPr>
        <p:txBody>
          <a:bodyPr lIns="0" tIns="0" rIns="0" bIns="0"/>
          <a:lstStyle/>
          <a:p>
            <a:endParaRPr/>
          </a:p>
        </p:txBody>
      </p:sp>
      <p:sp>
        <p:nvSpPr>
          <p:cNvPr id="1143"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144"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1145"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115.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152"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1153"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1154" name="Line"/>
          <p:cNvSpPr/>
          <p:nvPr/>
        </p:nvSpPr>
        <p:spPr>
          <a:xfrm>
            <a:off x="715962" y="847725"/>
            <a:ext cx="933451" cy="0"/>
          </a:xfrm>
          <a:prstGeom prst="line">
            <a:avLst/>
          </a:prstGeom>
          <a:ln w="22225">
            <a:solidFill>
              <a:srgbClr val="808080"/>
            </a:solidFill>
          </a:ln>
        </p:spPr>
        <p:txBody>
          <a:bodyPr lIns="0" tIns="0" rIns="0" bIns="0"/>
          <a:lstStyle/>
          <a:p>
            <a:endParaRPr/>
          </a:p>
        </p:txBody>
      </p:sp>
      <p:sp>
        <p:nvSpPr>
          <p:cNvPr id="1155" name="Line"/>
          <p:cNvSpPr/>
          <p:nvPr/>
        </p:nvSpPr>
        <p:spPr>
          <a:xfrm>
            <a:off x="1597025" y="847725"/>
            <a:ext cx="7124701" cy="0"/>
          </a:xfrm>
          <a:prstGeom prst="line">
            <a:avLst/>
          </a:prstGeom>
          <a:ln w="22225">
            <a:solidFill>
              <a:srgbClr val="808080"/>
            </a:solidFill>
          </a:ln>
        </p:spPr>
        <p:txBody>
          <a:bodyPr lIns="0" tIns="0" rIns="0" bIns="0"/>
          <a:lstStyle/>
          <a:p>
            <a:endParaRPr/>
          </a:p>
        </p:txBody>
      </p:sp>
      <p:sp>
        <p:nvSpPr>
          <p:cNvPr id="1156"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157"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1158"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116.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165"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1166"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1167" name="Line"/>
          <p:cNvSpPr/>
          <p:nvPr/>
        </p:nvSpPr>
        <p:spPr>
          <a:xfrm>
            <a:off x="817560" y="3352800"/>
            <a:ext cx="6315080" cy="0"/>
          </a:xfrm>
          <a:prstGeom prst="line">
            <a:avLst/>
          </a:prstGeom>
          <a:ln w="19050">
            <a:solidFill>
              <a:srgbClr val="A5A5A5"/>
            </a:solidFill>
          </a:ln>
        </p:spPr>
        <p:txBody>
          <a:bodyPr lIns="0" tIns="0" rIns="0" bIns="0"/>
          <a:lstStyle/>
          <a:p>
            <a:endParaRPr/>
          </a:p>
        </p:txBody>
      </p:sp>
      <p:sp>
        <p:nvSpPr>
          <p:cNvPr id="1168"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169"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1170"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117.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177"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1178"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1179" name="Line"/>
          <p:cNvSpPr/>
          <p:nvPr/>
        </p:nvSpPr>
        <p:spPr>
          <a:xfrm>
            <a:off x="715962" y="847725"/>
            <a:ext cx="933451" cy="0"/>
          </a:xfrm>
          <a:prstGeom prst="line">
            <a:avLst/>
          </a:prstGeom>
          <a:ln w="22225">
            <a:solidFill>
              <a:srgbClr val="808080"/>
            </a:solidFill>
          </a:ln>
        </p:spPr>
        <p:txBody>
          <a:bodyPr lIns="0" tIns="0" rIns="0" bIns="0"/>
          <a:lstStyle/>
          <a:p>
            <a:endParaRPr/>
          </a:p>
        </p:txBody>
      </p:sp>
      <p:sp>
        <p:nvSpPr>
          <p:cNvPr id="1180" name="Line"/>
          <p:cNvSpPr/>
          <p:nvPr/>
        </p:nvSpPr>
        <p:spPr>
          <a:xfrm>
            <a:off x="1597025" y="847725"/>
            <a:ext cx="7124701" cy="0"/>
          </a:xfrm>
          <a:prstGeom prst="line">
            <a:avLst/>
          </a:prstGeom>
          <a:ln w="22225">
            <a:solidFill>
              <a:srgbClr val="808080"/>
            </a:solidFill>
          </a:ln>
        </p:spPr>
        <p:txBody>
          <a:bodyPr lIns="0" tIns="0" rIns="0" bIns="0"/>
          <a:lstStyle/>
          <a:p>
            <a:endParaRPr/>
          </a:p>
        </p:txBody>
      </p:sp>
      <p:sp>
        <p:nvSpPr>
          <p:cNvPr id="1181" name="Body Level One…"/>
          <p:cNvSpPr txBox="1">
            <a:spLocks noGrp="1"/>
          </p:cNvSpPr>
          <p:nvPr>
            <p:ph type="body" idx="1"/>
          </p:nvPr>
        </p:nvSpPr>
        <p:spPr>
          <a:xfrm>
            <a:off x="715962" y="904875"/>
            <a:ext cx="8002590" cy="5419725"/>
          </a:xfrm>
          <a:prstGeom prst="rect">
            <a:avLst/>
          </a:prstGeom>
        </p:spPr>
        <p:txBody>
          <a:bodyPr lIns="91422" tIns="91422" rIns="91422" bIns="91422"/>
          <a:lstStyle>
            <a:lvl1pPr marL="0" indent="0">
              <a:spcBef>
                <a:spcPts val="0"/>
              </a:spcBef>
              <a:buSzTx/>
              <a:buFontTx/>
              <a:buNone/>
              <a:defRPr sz="1100">
                <a:latin typeface="Arial"/>
                <a:ea typeface="Arial"/>
                <a:cs typeface="Arial"/>
                <a:sym typeface="Arial"/>
              </a:defRPr>
            </a:lvl1pPr>
            <a:lvl2pPr marL="0" indent="0">
              <a:spcBef>
                <a:spcPts val="0"/>
              </a:spcBef>
              <a:buSzTx/>
              <a:buFontTx/>
              <a:buNone/>
              <a:defRPr sz="1100">
                <a:latin typeface="Arial"/>
                <a:ea typeface="Arial"/>
                <a:cs typeface="Arial"/>
                <a:sym typeface="Arial"/>
              </a:defRPr>
            </a:lvl2pPr>
            <a:lvl3pPr marL="0" indent="0">
              <a:spcBef>
                <a:spcPts val="0"/>
              </a:spcBef>
              <a:buSzTx/>
              <a:buFontTx/>
              <a:buNone/>
              <a:defRPr sz="1100">
                <a:latin typeface="Arial"/>
                <a:ea typeface="Arial"/>
                <a:cs typeface="Arial"/>
                <a:sym typeface="Arial"/>
              </a:defRPr>
            </a:lvl3pPr>
            <a:lvl4pPr marL="0" indent="0">
              <a:spcBef>
                <a:spcPts val="0"/>
              </a:spcBef>
              <a:buSzTx/>
              <a:buFontTx/>
              <a:buNone/>
              <a:defRPr sz="1100">
                <a:latin typeface="Arial"/>
                <a:ea typeface="Arial"/>
                <a:cs typeface="Arial"/>
                <a:sym typeface="Arial"/>
              </a:defRPr>
            </a:lvl4pPr>
            <a:lvl5pPr marL="0" indent="0">
              <a:spcBef>
                <a:spcPts val="0"/>
              </a:spcBef>
              <a:buSzTx/>
              <a:buFontTx/>
              <a:buNone/>
              <a:defRPr sz="1100">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182" name="Title Text"/>
          <p:cNvSpPr txBox="1">
            <a:spLocks noGrp="1"/>
          </p:cNvSpPr>
          <p:nvPr>
            <p:ph type="title"/>
          </p:nvPr>
        </p:nvSpPr>
        <p:spPr>
          <a:xfrm>
            <a:off x="715962" y="323850"/>
            <a:ext cx="8012115" cy="479425"/>
          </a:xfrm>
          <a:prstGeom prst="rect">
            <a:avLst/>
          </a:prstGeom>
          <a:effectLst>
            <a:outerShdw blurRad="63500" rotWithShape="0">
              <a:srgbClr val="003366"/>
            </a:outerShdw>
          </a:effectLst>
        </p:spPr>
        <p:txBody>
          <a:bodyPr lIns="91422" tIns="91422" rIns="91422" bIns="91422" anchor="t"/>
          <a:lstStyle>
            <a:lvl1pPr algn="l">
              <a:defRPr sz="1100">
                <a:latin typeface="Arial"/>
                <a:ea typeface="Arial"/>
                <a:cs typeface="Arial"/>
                <a:sym typeface="Arial"/>
              </a:defRPr>
            </a:lvl1pPr>
          </a:lstStyle>
          <a:p>
            <a:r>
              <a:t>Title Text</a:t>
            </a:r>
          </a:p>
        </p:txBody>
      </p:sp>
      <p:sp>
        <p:nvSpPr>
          <p:cNvPr id="1183"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118.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pic>
        <p:nvPicPr>
          <p:cNvPr id="1190" name="image.png" descr="image.png"/>
          <p:cNvPicPr>
            <a:picLocks noChangeAspect="1"/>
          </p:cNvPicPr>
          <p:nvPr/>
        </p:nvPicPr>
        <p:blipFill>
          <a:blip r:embed="rId2" cstate="print"/>
          <a:stretch>
            <a:fillRect/>
          </a:stretch>
        </p:blipFill>
        <p:spPr>
          <a:xfrm>
            <a:off x="7805735" y="34925"/>
            <a:ext cx="914403" cy="450850"/>
          </a:xfrm>
          <a:prstGeom prst="rect">
            <a:avLst/>
          </a:prstGeom>
          <a:ln w="12700">
            <a:miter lim="400000"/>
          </a:ln>
        </p:spPr>
      </p:pic>
      <p:pic>
        <p:nvPicPr>
          <p:cNvPr id="1191" name="parallax1.jpg" descr="parallax1.jpg"/>
          <p:cNvPicPr>
            <a:picLocks noChangeAspect="1"/>
          </p:cNvPicPr>
          <p:nvPr/>
        </p:nvPicPr>
        <p:blipFill>
          <a:blip r:embed="rId3" cstate="print"/>
          <a:srcRect l="41360" r="55510"/>
          <a:stretch>
            <a:fillRect/>
          </a:stretch>
        </p:blipFill>
        <p:spPr>
          <a:xfrm>
            <a:off x="-2" y="0"/>
            <a:ext cx="523878" cy="6858000"/>
          </a:xfrm>
          <a:prstGeom prst="rect">
            <a:avLst/>
          </a:prstGeom>
          <a:ln w="12700">
            <a:miter lim="400000"/>
          </a:ln>
        </p:spPr>
      </p:pic>
      <p:sp>
        <p:nvSpPr>
          <p:cNvPr id="1192" name="Slide Number"/>
          <p:cNvSpPr txBox="1">
            <a:spLocks noGrp="1"/>
          </p:cNvSpPr>
          <p:nvPr>
            <p:ph type="sldNum" sz="quarter" idx="2"/>
          </p:nvPr>
        </p:nvSpPr>
        <p:spPr>
          <a:xfrm>
            <a:off x="4421187" y="6538910"/>
            <a:ext cx="285323" cy="293683"/>
          </a:xfrm>
          <a:prstGeom prst="rect">
            <a:avLst/>
          </a:prstGeom>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a:t>
            </a:fld>
            <a:endParaRPr/>
          </a:p>
        </p:txBody>
      </p:sp>
    </p:spTree>
  </p:cSld>
  <p:clrMapOvr>
    <a:masterClrMapping/>
  </p:clrMapOvr>
  <p:transition spd="med"/>
</p:sldLayout>
</file>

<file path=ppt/slideLayouts/slideLayout119.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199" name="Title Text"/>
          <p:cNvSpPr txBox="1">
            <a:spLocks noGrp="1"/>
          </p:cNvSpPr>
          <p:nvPr>
            <p:ph type="title"/>
          </p:nvPr>
        </p:nvSpPr>
        <p:spPr>
          <a:xfrm>
            <a:off x="495300" y="274638"/>
            <a:ext cx="8912225" cy="1139826"/>
          </a:xfrm>
          <a:prstGeom prst="rect">
            <a:avLst/>
          </a:prstGeom>
        </p:spPr>
        <p:txBody>
          <a:bodyPr lIns="46799" tIns="46799" rIns="46799" bIns="46799"/>
          <a:lstStyle>
            <a:lvl1pPr defTabSz="457200">
              <a:defRPr>
                <a:latin typeface="Arial"/>
                <a:ea typeface="Arial"/>
                <a:cs typeface="Arial"/>
                <a:sym typeface="Arial"/>
              </a:defRPr>
            </a:lvl1pPr>
          </a:lstStyle>
          <a:p>
            <a:r>
              <a:t>Title Text</a:t>
            </a:r>
          </a:p>
        </p:txBody>
      </p:sp>
      <p:sp>
        <p:nvSpPr>
          <p:cNvPr id="1200" name="Body Level One…"/>
          <p:cNvSpPr txBox="1">
            <a:spLocks noGrp="1"/>
          </p:cNvSpPr>
          <p:nvPr>
            <p:ph type="body" idx="1"/>
          </p:nvPr>
        </p:nvSpPr>
        <p:spPr>
          <a:xfrm>
            <a:off x="495300" y="1600200"/>
            <a:ext cx="8912225" cy="4522788"/>
          </a:xfrm>
          <a:prstGeom prst="rect">
            <a:avLst/>
          </a:prstGeom>
        </p:spPr>
        <p:txBody>
          <a:bodyPr lIns="46799" tIns="46799" rIns="46799" bIns="46799"/>
          <a:lstStyle>
            <a:lvl1pPr defTabSz="457200">
              <a:spcBef>
                <a:spcPts val="800"/>
              </a:spcBef>
              <a:buSzTx/>
              <a:buFontTx/>
              <a:buNone/>
              <a:defRPr>
                <a:latin typeface="Arial"/>
                <a:ea typeface="Arial"/>
                <a:cs typeface="Arial"/>
                <a:sym typeface="Arial"/>
              </a:defRPr>
            </a:lvl1pPr>
            <a:lvl2pPr marL="342900" indent="114300" defTabSz="457200">
              <a:spcBef>
                <a:spcPts val="800"/>
              </a:spcBef>
              <a:buSzTx/>
              <a:buFontTx/>
              <a:buNone/>
              <a:defRPr>
                <a:latin typeface="Arial"/>
                <a:ea typeface="Arial"/>
                <a:cs typeface="Arial"/>
                <a:sym typeface="Arial"/>
              </a:defRPr>
            </a:lvl2pPr>
            <a:lvl3pPr marL="342900" indent="571500" defTabSz="457200">
              <a:spcBef>
                <a:spcPts val="800"/>
              </a:spcBef>
              <a:buSzTx/>
              <a:buFontTx/>
              <a:buNone/>
              <a:defRPr>
                <a:latin typeface="Arial"/>
                <a:ea typeface="Arial"/>
                <a:cs typeface="Arial"/>
                <a:sym typeface="Arial"/>
              </a:defRPr>
            </a:lvl3pPr>
            <a:lvl4pPr marL="342900" indent="1028700" defTabSz="457200">
              <a:spcBef>
                <a:spcPts val="800"/>
              </a:spcBef>
              <a:buSzTx/>
              <a:buFontTx/>
              <a:buNone/>
              <a:defRPr>
                <a:latin typeface="Arial"/>
                <a:ea typeface="Arial"/>
                <a:cs typeface="Arial"/>
                <a:sym typeface="Arial"/>
              </a:defRPr>
            </a:lvl4pPr>
            <a:lvl5pPr marL="342900" indent="1485900" defTabSz="457200">
              <a:spcBef>
                <a:spcPts val="800"/>
              </a:spcBef>
              <a:buSzTx/>
              <a:buFontTx/>
              <a:buNone/>
              <a:defRPr>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201" name="Slide Number"/>
          <p:cNvSpPr txBox="1">
            <a:spLocks noGrp="1"/>
          </p:cNvSpPr>
          <p:nvPr>
            <p:ph type="sldNum" sz="quarter" idx="2"/>
          </p:nvPr>
        </p:nvSpPr>
        <p:spPr>
          <a:xfrm>
            <a:off x="7099300" y="6245225"/>
            <a:ext cx="360573" cy="352822"/>
          </a:xfrm>
          <a:prstGeom prst="rect">
            <a:avLst/>
          </a:prstGeom>
        </p:spPr>
        <p:txBody>
          <a:bodyPr lIns="46799" tIns="46799" rIns="46799" bIns="46799" anchor="t"/>
          <a:lstStyle>
            <a:lvl1pPr algn="l" defTabSz="457200">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120.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208" name="Title Text"/>
          <p:cNvSpPr txBox="1">
            <a:spLocks noGrp="1"/>
          </p:cNvSpPr>
          <p:nvPr>
            <p:ph type="title"/>
          </p:nvPr>
        </p:nvSpPr>
        <p:spPr>
          <a:xfrm>
            <a:off x="495300" y="274638"/>
            <a:ext cx="8912225" cy="1139826"/>
          </a:xfrm>
          <a:prstGeom prst="rect">
            <a:avLst/>
          </a:prstGeom>
        </p:spPr>
        <p:txBody>
          <a:bodyPr lIns="46799" tIns="46799" rIns="46799" bIns="46799"/>
          <a:lstStyle>
            <a:lvl1pPr defTabSz="457200">
              <a:defRPr>
                <a:latin typeface="Arial"/>
                <a:ea typeface="Arial"/>
                <a:cs typeface="Arial"/>
                <a:sym typeface="Arial"/>
              </a:defRPr>
            </a:lvl1pPr>
          </a:lstStyle>
          <a:p>
            <a:r>
              <a:t>Title Text</a:t>
            </a:r>
          </a:p>
        </p:txBody>
      </p:sp>
      <p:sp>
        <p:nvSpPr>
          <p:cNvPr id="1209" name="Body Level One…"/>
          <p:cNvSpPr txBox="1">
            <a:spLocks noGrp="1"/>
          </p:cNvSpPr>
          <p:nvPr>
            <p:ph type="body" idx="1"/>
          </p:nvPr>
        </p:nvSpPr>
        <p:spPr>
          <a:xfrm>
            <a:off x="495300" y="1600200"/>
            <a:ext cx="8912225" cy="4522788"/>
          </a:xfrm>
          <a:prstGeom prst="rect">
            <a:avLst/>
          </a:prstGeom>
        </p:spPr>
        <p:txBody>
          <a:bodyPr lIns="46799" tIns="46799" rIns="46799" bIns="46799"/>
          <a:lstStyle>
            <a:lvl1pPr defTabSz="457200">
              <a:spcBef>
                <a:spcPts val="800"/>
              </a:spcBef>
              <a:buSzTx/>
              <a:buFontTx/>
              <a:buNone/>
              <a:defRPr>
                <a:latin typeface="Arial"/>
                <a:ea typeface="Arial"/>
                <a:cs typeface="Arial"/>
                <a:sym typeface="Arial"/>
              </a:defRPr>
            </a:lvl1pPr>
            <a:lvl2pPr marL="342900" indent="114300" defTabSz="457200">
              <a:spcBef>
                <a:spcPts val="800"/>
              </a:spcBef>
              <a:buSzTx/>
              <a:buFontTx/>
              <a:buNone/>
              <a:defRPr>
                <a:latin typeface="Arial"/>
                <a:ea typeface="Arial"/>
                <a:cs typeface="Arial"/>
                <a:sym typeface="Arial"/>
              </a:defRPr>
            </a:lvl2pPr>
            <a:lvl3pPr marL="342900" indent="571500" defTabSz="457200">
              <a:spcBef>
                <a:spcPts val="800"/>
              </a:spcBef>
              <a:buSzTx/>
              <a:buFontTx/>
              <a:buNone/>
              <a:defRPr>
                <a:latin typeface="Arial"/>
                <a:ea typeface="Arial"/>
                <a:cs typeface="Arial"/>
                <a:sym typeface="Arial"/>
              </a:defRPr>
            </a:lvl3pPr>
            <a:lvl4pPr marL="342900" indent="1028700" defTabSz="457200">
              <a:spcBef>
                <a:spcPts val="800"/>
              </a:spcBef>
              <a:buSzTx/>
              <a:buFontTx/>
              <a:buNone/>
              <a:defRPr>
                <a:latin typeface="Arial"/>
                <a:ea typeface="Arial"/>
                <a:cs typeface="Arial"/>
                <a:sym typeface="Arial"/>
              </a:defRPr>
            </a:lvl4pPr>
            <a:lvl5pPr marL="342900" indent="1485900" defTabSz="457200">
              <a:spcBef>
                <a:spcPts val="800"/>
              </a:spcBef>
              <a:buSzTx/>
              <a:buFontTx/>
              <a:buNone/>
              <a:defRPr>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1210" name="Slide Number"/>
          <p:cNvSpPr txBox="1">
            <a:spLocks noGrp="1"/>
          </p:cNvSpPr>
          <p:nvPr>
            <p:ph type="sldNum" sz="quarter" idx="2"/>
          </p:nvPr>
        </p:nvSpPr>
        <p:spPr>
          <a:xfrm>
            <a:off x="7099300" y="6245225"/>
            <a:ext cx="360573" cy="352822"/>
          </a:xfrm>
          <a:prstGeom prst="rect">
            <a:avLst/>
          </a:prstGeom>
        </p:spPr>
        <p:txBody>
          <a:bodyPr lIns="46799" tIns="46799" rIns="46799" bIns="46799" anchor="t"/>
          <a:lstStyle>
            <a:lvl1pPr algn="l" defTabSz="457200">
              <a:defRPr sz="1800">
                <a:solidFill>
                  <a:srgbClr val="000000"/>
                </a:solidFill>
                <a:latin typeface="Arial"/>
                <a:ea typeface="Arial"/>
                <a:cs typeface="Arial"/>
                <a:sym typeface="Arial"/>
              </a:defRPr>
            </a:lvl1pPr>
          </a:lstStyle>
          <a:p>
            <a:fld id="{86CB4B4D-7CA3-9044-876B-883B54F8677D}" type="slidenum">
              <a:rPr/>
              <a:pPr/>
              <a:t>‹#›</a:t>
            </a:fld>
            <a:endParaRPr/>
          </a:p>
        </p:txBody>
      </p:sp>
    </p:spTree>
  </p:cSld>
  <p:clrMapOvr>
    <a:masterClrMapping/>
  </p:clrMapOvr>
  <p:transition spd="med"/>
</p:sldLayout>
</file>

<file path=ppt/slideLayouts/slideLayout121.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grpSp>
        <p:nvGrpSpPr>
          <p:cNvPr id="1226" name="Group 2"/>
          <p:cNvGrpSpPr/>
          <p:nvPr/>
        </p:nvGrpSpPr>
        <p:grpSpPr>
          <a:xfrm>
            <a:off x="-1" y="2438400"/>
            <a:ext cx="9009065" cy="1052513"/>
            <a:chOff x="0" y="0"/>
            <a:chExt cx="9009063" cy="1052512"/>
          </a:xfrm>
        </p:grpSpPr>
        <p:grpSp>
          <p:nvGrpSpPr>
            <p:cNvPr id="1219" name="Group 3"/>
            <p:cNvGrpSpPr/>
            <p:nvPr/>
          </p:nvGrpSpPr>
          <p:grpSpPr>
            <a:xfrm>
              <a:off x="290512" y="107950"/>
              <a:ext cx="711201" cy="474663"/>
              <a:chOff x="0" y="0"/>
              <a:chExt cx="711199" cy="474662"/>
            </a:xfrm>
          </p:grpSpPr>
          <p:sp>
            <p:nvSpPr>
              <p:cNvPr id="1217" name="Rectangle 4"/>
              <p:cNvSpPr/>
              <p:nvPr/>
            </p:nvSpPr>
            <p:spPr>
              <a:xfrm>
                <a:off x="0" y="-1"/>
                <a:ext cx="437662" cy="474664"/>
              </a:xfrm>
              <a:prstGeom prst="rect">
                <a:avLst/>
              </a:prstGeom>
              <a:solidFill>
                <a:srgbClr val="3333CC"/>
              </a:soli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sp>
            <p:nvSpPr>
              <p:cNvPr id="1218" name="Rectangle 5"/>
              <p:cNvSpPr/>
              <p:nvPr/>
            </p:nvSpPr>
            <p:spPr>
              <a:xfrm>
                <a:off x="382953" y="-1"/>
                <a:ext cx="328247" cy="474664"/>
              </a:xfrm>
              <a:prstGeom prst="rect">
                <a:avLst/>
              </a:prstGeom>
              <a:gradFill flip="none" rotWithShape="1">
                <a:gsLst>
                  <a:gs pos="0">
                    <a:srgbClr val="3333CC"/>
                  </a:gs>
                  <a:gs pos="100000">
                    <a:srgbClr val="FFFFFF"/>
                  </a:gs>
                </a:gsLst>
                <a:lin ang="0" scaled="0"/>
              </a:gra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grpSp>
        <p:grpSp>
          <p:nvGrpSpPr>
            <p:cNvPr id="1222" name="Group 6"/>
            <p:cNvGrpSpPr/>
            <p:nvPr/>
          </p:nvGrpSpPr>
          <p:grpSpPr>
            <a:xfrm>
              <a:off x="414337" y="530225"/>
              <a:ext cx="738188" cy="474663"/>
              <a:chOff x="0" y="0"/>
              <a:chExt cx="738187" cy="474662"/>
            </a:xfrm>
          </p:grpSpPr>
          <p:sp>
            <p:nvSpPr>
              <p:cNvPr id="1220" name="Rectangle 7"/>
              <p:cNvSpPr/>
              <p:nvPr/>
            </p:nvSpPr>
            <p:spPr>
              <a:xfrm>
                <a:off x="-1" y="-1"/>
                <a:ext cx="421822" cy="474664"/>
              </a:xfrm>
              <a:prstGeom prst="rect">
                <a:avLst/>
              </a:prstGeom>
              <a:solidFill>
                <a:srgbClr val="FFCF01"/>
              </a:soli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sp>
            <p:nvSpPr>
              <p:cNvPr id="1221" name="Rectangle 8"/>
              <p:cNvSpPr/>
              <p:nvPr/>
            </p:nvSpPr>
            <p:spPr>
              <a:xfrm>
                <a:off x="370192" y="-1"/>
                <a:ext cx="367996" cy="474664"/>
              </a:xfrm>
              <a:prstGeom prst="rect">
                <a:avLst/>
              </a:prstGeom>
              <a:gradFill flip="none" rotWithShape="1">
                <a:gsLst>
                  <a:gs pos="0">
                    <a:srgbClr val="FFCF01"/>
                  </a:gs>
                  <a:gs pos="100000">
                    <a:srgbClr val="FFFFFF"/>
                  </a:gs>
                </a:gsLst>
                <a:lin ang="0" scaled="0"/>
              </a:gra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grpSp>
        <p:sp>
          <p:nvSpPr>
            <p:cNvPr id="1223" name="Rectangle 9"/>
            <p:cNvSpPr/>
            <p:nvPr/>
          </p:nvSpPr>
          <p:spPr>
            <a:xfrm>
              <a:off x="-1" y="457200"/>
              <a:ext cx="560388" cy="422276"/>
            </a:xfrm>
            <a:prstGeom prst="rect">
              <a:avLst/>
            </a:prstGeom>
            <a:gradFill flip="none" rotWithShape="1">
              <a:gsLst>
                <a:gs pos="0">
                  <a:srgbClr val="FFFFFF"/>
                </a:gs>
                <a:gs pos="100000">
                  <a:srgbClr val="FF0000"/>
                </a:gs>
              </a:gsLst>
              <a:lin ang="18900000" scaled="0"/>
            </a:gra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sp>
          <p:nvSpPr>
            <p:cNvPr id="1224" name="Rectangle 10"/>
            <p:cNvSpPr/>
            <p:nvPr/>
          </p:nvSpPr>
          <p:spPr>
            <a:xfrm>
              <a:off x="634999" y="0"/>
              <a:ext cx="31751" cy="1052513"/>
            </a:xfrm>
            <a:prstGeom prst="rect">
              <a:avLst/>
            </a:prstGeom>
            <a:solidFill>
              <a:srgbClr val="1C1C1C"/>
            </a:soli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sp>
          <p:nvSpPr>
            <p:cNvPr id="1225" name="Rectangle 11"/>
            <p:cNvSpPr/>
            <p:nvPr/>
          </p:nvSpPr>
          <p:spPr>
            <a:xfrm>
              <a:off x="315912" y="822325"/>
              <a:ext cx="8693152" cy="55563"/>
            </a:xfrm>
            <a:prstGeom prst="rect">
              <a:avLst/>
            </a:prstGeom>
            <a:gradFill flip="none" rotWithShape="1">
              <a:gsLst>
                <a:gs pos="0">
                  <a:srgbClr val="1C1C1C"/>
                </a:gs>
                <a:gs pos="100000">
                  <a:srgbClr val="FFFFFF"/>
                </a:gs>
              </a:gsLst>
              <a:lin ang="0" scaled="0"/>
            </a:gra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grpSp>
      <p:sp>
        <p:nvSpPr>
          <p:cNvPr id="1227" name="Title Text"/>
          <p:cNvSpPr txBox="1">
            <a:spLocks noGrp="1"/>
          </p:cNvSpPr>
          <p:nvPr>
            <p:ph type="title"/>
          </p:nvPr>
        </p:nvSpPr>
        <p:spPr>
          <a:xfrm>
            <a:off x="990600" y="1676400"/>
            <a:ext cx="7772400" cy="1462088"/>
          </a:xfrm>
          <a:prstGeom prst="rect">
            <a:avLst/>
          </a:prstGeom>
        </p:spPr>
        <p:txBody>
          <a:bodyPr anchor="b"/>
          <a:lstStyle>
            <a:lvl1pPr algn="l">
              <a:defRPr>
                <a:solidFill>
                  <a:srgbClr val="333399"/>
                </a:solidFill>
                <a:latin typeface="Tahoma"/>
                <a:ea typeface="Tahoma"/>
                <a:cs typeface="Tahoma"/>
                <a:sym typeface="Tahoma"/>
              </a:defRPr>
            </a:lvl1pPr>
          </a:lstStyle>
          <a:p>
            <a:r>
              <a:t>Title Text</a:t>
            </a:r>
          </a:p>
        </p:txBody>
      </p:sp>
      <p:sp>
        <p:nvSpPr>
          <p:cNvPr id="1228" name="Body Level One…"/>
          <p:cNvSpPr txBox="1">
            <a:spLocks noGrp="1"/>
          </p:cNvSpPr>
          <p:nvPr>
            <p:ph type="body" sz="quarter" idx="1"/>
          </p:nvPr>
        </p:nvSpPr>
        <p:spPr>
          <a:xfrm>
            <a:off x="1371600" y="3886200"/>
            <a:ext cx="6400800" cy="1752600"/>
          </a:xfrm>
          <a:prstGeom prst="rect">
            <a:avLst/>
          </a:prstGeom>
        </p:spPr>
        <p:txBody>
          <a:bodyPr/>
          <a:lstStyle>
            <a:lvl1pPr marL="0" indent="0" algn="ctr">
              <a:buSzTx/>
              <a:buFontTx/>
              <a:buNone/>
              <a:defRPr>
                <a:latin typeface="Tahoma"/>
                <a:ea typeface="Tahoma"/>
                <a:cs typeface="Tahoma"/>
                <a:sym typeface="Tahoma"/>
              </a:defRPr>
            </a:lvl1pPr>
            <a:lvl2pPr algn="ctr">
              <a:buSzPct val="55000"/>
              <a:buFontTx/>
              <a:buChar char="■"/>
              <a:defRPr>
                <a:latin typeface="Tahoma"/>
                <a:ea typeface="Tahoma"/>
                <a:cs typeface="Tahoma"/>
                <a:sym typeface="Tahoma"/>
              </a:defRPr>
            </a:lvl2pPr>
            <a:lvl3pPr algn="ctr">
              <a:buSzPct val="50000"/>
              <a:buFontTx/>
              <a:buChar char="■"/>
              <a:defRPr>
                <a:latin typeface="Tahoma"/>
                <a:ea typeface="Tahoma"/>
                <a:cs typeface="Tahoma"/>
                <a:sym typeface="Tahoma"/>
              </a:defRPr>
            </a:lvl3pPr>
            <a:lvl4pPr algn="ctr">
              <a:buSzPct val="55000"/>
              <a:buFontTx/>
              <a:buChar char="■"/>
              <a:defRPr>
                <a:latin typeface="Tahoma"/>
                <a:ea typeface="Tahoma"/>
                <a:cs typeface="Tahoma"/>
                <a:sym typeface="Tahoma"/>
              </a:defRPr>
            </a:lvl4pPr>
            <a:lvl5pPr algn="ctr">
              <a:buSzPct val="50000"/>
              <a:buFontTx/>
              <a:buChar char="■"/>
              <a:defRPr>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229" name="Slide Number"/>
          <p:cNvSpPr txBox="1">
            <a:spLocks noGrp="1"/>
          </p:cNvSpPr>
          <p:nvPr>
            <p:ph type="sldNum" sz="quarter" idx="2"/>
          </p:nvPr>
        </p:nvSpPr>
        <p:spPr>
          <a:xfrm>
            <a:off x="8464738" y="6398260"/>
            <a:ext cx="298263" cy="307340"/>
          </a:xfrm>
          <a:prstGeom prst="rect">
            <a:avLst/>
          </a:prstGeom>
        </p:spPr>
        <p:txBody>
          <a:bodyPr anchor="b"/>
          <a:lstStyle>
            <a:lvl1pPr>
              <a:defRPr sz="1400">
                <a:solidFill>
                  <a:srgbClr val="1C1C1C"/>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2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236"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237"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238"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239"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240"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241"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242"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243" name="Title Text"/>
          <p:cNvSpPr txBox="1">
            <a:spLocks noGrp="1"/>
          </p:cNvSpPr>
          <p:nvPr>
            <p:ph type="title"/>
          </p:nvPr>
        </p:nvSpPr>
        <p:spPr>
          <a:xfrm>
            <a:off x="1150937" y="214313"/>
            <a:ext cx="7793038" cy="1462088"/>
          </a:xfrm>
          <a:prstGeom prst="rect">
            <a:avLst/>
          </a:prstGeom>
        </p:spPr>
        <p:txBody>
          <a:bodyPr anchor="b"/>
          <a:lstStyle>
            <a:lvl1pPr algn="l">
              <a:defRPr>
                <a:solidFill>
                  <a:srgbClr val="333399"/>
                </a:solidFill>
                <a:latin typeface="Tahoma"/>
                <a:ea typeface="Tahoma"/>
                <a:cs typeface="Tahoma"/>
                <a:sym typeface="Tahoma"/>
              </a:defRPr>
            </a:lvl1pPr>
          </a:lstStyle>
          <a:p>
            <a:r>
              <a:t>Title Text</a:t>
            </a:r>
          </a:p>
        </p:txBody>
      </p:sp>
      <p:sp>
        <p:nvSpPr>
          <p:cNvPr id="1244" name="Body Level One…"/>
          <p:cNvSpPr txBox="1">
            <a:spLocks noGrp="1"/>
          </p:cNvSpPr>
          <p:nvPr>
            <p:ph type="body" sz="half" idx="1"/>
          </p:nvPr>
        </p:nvSpPr>
        <p:spPr>
          <a:xfrm>
            <a:off x="1182687" y="2017713"/>
            <a:ext cx="7772401" cy="4114801"/>
          </a:xfrm>
          <a:prstGeom prst="rect">
            <a:avLst/>
          </a:prstGeom>
        </p:spPr>
        <p:txBody>
          <a:bodyPr/>
          <a:lstStyle>
            <a:lvl1pPr>
              <a:buClr>
                <a:srgbClr val="3333CC"/>
              </a:buClr>
              <a:buSzPct val="60000"/>
              <a:buFontTx/>
              <a:buChar char="■"/>
              <a:defRPr>
                <a:latin typeface="Tahoma"/>
                <a:ea typeface="Tahoma"/>
                <a:cs typeface="Tahoma"/>
                <a:sym typeface="Tahoma"/>
              </a:defRPr>
            </a:lvl1pPr>
            <a:lvl2pPr>
              <a:buClr>
                <a:srgbClr val="3333CC"/>
              </a:buClr>
              <a:buSzPct val="55000"/>
              <a:buFontTx/>
              <a:buChar char="■"/>
              <a:defRPr>
                <a:latin typeface="Tahoma"/>
                <a:ea typeface="Tahoma"/>
                <a:cs typeface="Tahoma"/>
                <a:sym typeface="Tahoma"/>
              </a:defRPr>
            </a:lvl2pPr>
            <a:lvl3pPr>
              <a:buClr>
                <a:srgbClr val="3333CC"/>
              </a:buClr>
              <a:buSzPct val="50000"/>
              <a:buFontTx/>
              <a:buChar char="■"/>
              <a:defRPr>
                <a:latin typeface="Tahoma"/>
                <a:ea typeface="Tahoma"/>
                <a:cs typeface="Tahoma"/>
                <a:sym typeface="Tahoma"/>
              </a:defRPr>
            </a:lvl3pPr>
            <a:lvl4pPr>
              <a:buClr>
                <a:srgbClr val="3333CC"/>
              </a:buClr>
              <a:buSzPct val="55000"/>
              <a:buFontTx/>
              <a:buChar char="■"/>
              <a:defRPr>
                <a:latin typeface="Tahoma"/>
                <a:ea typeface="Tahoma"/>
                <a:cs typeface="Tahoma"/>
                <a:sym typeface="Tahoma"/>
              </a:defRPr>
            </a:lvl4pPr>
            <a:lvl5pPr>
              <a:buClr>
                <a:srgbClr val="3333CC"/>
              </a:buClr>
              <a:buSzPct val="50000"/>
              <a:buFontTx/>
              <a:buChar char="■"/>
              <a:defRPr>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245"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2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1252"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253"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254"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255"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256"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257"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258"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259" name="Title Text"/>
          <p:cNvSpPr txBox="1">
            <a:spLocks noGrp="1"/>
          </p:cNvSpPr>
          <p:nvPr>
            <p:ph type="title"/>
          </p:nvPr>
        </p:nvSpPr>
        <p:spPr>
          <a:xfrm>
            <a:off x="722312" y="4406900"/>
            <a:ext cx="7772401" cy="1362075"/>
          </a:xfrm>
          <a:prstGeom prst="rect">
            <a:avLst/>
          </a:prstGeom>
        </p:spPr>
        <p:txBody>
          <a:bodyPr anchor="t"/>
          <a:lstStyle>
            <a:lvl1pPr algn="l">
              <a:defRPr sz="4000" cap="all">
                <a:solidFill>
                  <a:srgbClr val="333399"/>
                </a:solidFill>
                <a:latin typeface="Tahoma Bold"/>
                <a:ea typeface="Tahoma Bold"/>
                <a:cs typeface="Tahoma Bold"/>
                <a:sym typeface="Tahoma Bold"/>
              </a:defRPr>
            </a:lvl1pPr>
          </a:lstStyle>
          <a:p>
            <a:r>
              <a:t>Title Text</a:t>
            </a:r>
          </a:p>
        </p:txBody>
      </p:sp>
      <p:sp>
        <p:nvSpPr>
          <p:cNvPr id="1260" name="Body Level One…"/>
          <p:cNvSpPr txBox="1">
            <a:spLocks noGrp="1"/>
          </p:cNvSpPr>
          <p:nvPr>
            <p:ph type="body" sz="quarter" idx="1"/>
          </p:nvPr>
        </p:nvSpPr>
        <p:spPr>
          <a:xfrm>
            <a:off x="722312" y="2906713"/>
            <a:ext cx="7772401" cy="1500188"/>
          </a:xfrm>
          <a:prstGeom prst="rect">
            <a:avLst/>
          </a:prstGeom>
        </p:spPr>
        <p:txBody>
          <a:bodyPr anchor="b"/>
          <a:lstStyle>
            <a:lvl1pPr marL="0" indent="0">
              <a:spcBef>
                <a:spcPts val="400"/>
              </a:spcBef>
              <a:buSzTx/>
              <a:buFontTx/>
              <a:buNone/>
              <a:defRPr sz="2000">
                <a:latin typeface="Tahoma"/>
                <a:ea typeface="Tahoma"/>
                <a:cs typeface="Tahoma"/>
                <a:sym typeface="Tahoma"/>
              </a:defRPr>
            </a:lvl1pPr>
            <a:lvl2pPr marL="0" indent="457200">
              <a:spcBef>
                <a:spcPts val="400"/>
              </a:spcBef>
              <a:buSzTx/>
              <a:buFontTx/>
              <a:buNone/>
              <a:defRPr sz="2000">
                <a:latin typeface="Tahoma"/>
                <a:ea typeface="Tahoma"/>
                <a:cs typeface="Tahoma"/>
                <a:sym typeface="Tahoma"/>
              </a:defRPr>
            </a:lvl2pPr>
            <a:lvl3pPr marL="0" indent="914400">
              <a:spcBef>
                <a:spcPts val="400"/>
              </a:spcBef>
              <a:buSzTx/>
              <a:buFontTx/>
              <a:buNone/>
              <a:defRPr sz="2000">
                <a:latin typeface="Tahoma"/>
                <a:ea typeface="Tahoma"/>
                <a:cs typeface="Tahoma"/>
                <a:sym typeface="Tahoma"/>
              </a:defRPr>
            </a:lvl3pPr>
            <a:lvl4pPr marL="0" indent="1371600">
              <a:spcBef>
                <a:spcPts val="400"/>
              </a:spcBef>
              <a:buSzTx/>
              <a:buFontTx/>
              <a:buNone/>
              <a:defRPr sz="2000">
                <a:latin typeface="Tahoma"/>
                <a:ea typeface="Tahoma"/>
                <a:cs typeface="Tahoma"/>
                <a:sym typeface="Tahoma"/>
              </a:defRPr>
            </a:lvl4pPr>
            <a:lvl5pPr marL="0" indent="1828800">
              <a:spcBef>
                <a:spcPts val="400"/>
              </a:spcBef>
              <a:buSzTx/>
              <a:buFontTx/>
              <a:buNone/>
              <a:defRPr sz="2000">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261"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2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1268"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269"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270"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271"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272"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273"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274"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275" name="Title Text"/>
          <p:cNvSpPr txBox="1">
            <a:spLocks noGrp="1"/>
          </p:cNvSpPr>
          <p:nvPr>
            <p:ph type="title"/>
          </p:nvPr>
        </p:nvSpPr>
        <p:spPr>
          <a:xfrm>
            <a:off x="1150937" y="214313"/>
            <a:ext cx="7793038" cy="1462088"/>
          </a:xfrm>
          <a:prstGeom prst="rect">
            <a:avLst/>
          </a:prstGeom>
        </p:spPr>
        <p:txBody>
          <a:bodyPr anchor="b"/>
          <a:lstStyle>
            <a:lvl1pPr algn="l">
              <a:defRPr>
                <a:solidFill>
                  <a:srgbClr val="333399"/>
                </a:solidFill>
                <a:latin typeface="Tahoma"/>
                <a:ea typeface="Tahoma"/>
                <a:cs typeface="Tahoma"/>
                <a:sym typeface="Tahoma"/>
              </a:defRPr>
            </a:lvl1pPr>
          </a:lstStyle>
          <a:p>
            <a:r>
              <a:t>Title Text</a:t>
            </a:r>
          </a:p>
        </p:txBody>
      </p:sp>
      <p:sp>
        <p:nvSpPr>
          <p:cNvPr id="1276" name="Body Level One…"/>
          <p:cNvSpPr txBox="1">
            <a:spLocks noGrp="1"/>
          </p:cNvSpPr>
          <p:nvPr>
            <p:ph type="body" sz="quarter" idx="1"/>
          </p:nvPr>
        </p:nvSpPr>
        <p:spPr>
          <a:xfrm>
            <a:off x="1182687" y="2017713"/>
            <a:ext cx="3810001" cy="4114801"/>
          </a:xfrm>
          <a:prstGeom prst="rect">
            <a:avLst/>
          </a:prstGeom>
        </p:spPr>
        <p:txBody>
          <a:bodyPr/>
          <a:lstStyle>
            <a:lvl1pPr>
              <a:spcBef>
                <a:spcPts val="600"/>
              </a:spcBef>
              <a:buClr>
                <a:srgbClr val="3333CC"/>
              </a:buClr>
              <a:buSzPct val="60000"/>
              <a:buFontTx/>
              <a:buChar char="■"/>
              <a:defRPr sz="2800">
                <a:latin typeface="Tahoma"/>
                <a:ea typeface="Tahoma"/>
                <a:cs typeface="Tahoma"/>
                <a:sym typeface="Tahoma"/>
              </a:defRPr>
            </a:lvl1pPr>
            <a:lvl2pPr marL="790575" indent="-333375">
              <a:spcBef>
                <a:spcPts val="600"/>
              </a:spcBef>
              <a:buClr>
                <a:srgbClr val="3333CC"/>
              </a:buClr>
              <a:buSzPct val="55000"/>
              <a:buFontTx/>
              <a:buChar char="■"/>
              <a:defRPr sz="2800">
                <a:latin typeface="Tahoma"/>
                <a:ea typeface="Tahoma"/>
                <a:cs typeface="Tahoma"/>
                <a:sym typeface="Tahoma"/>
              </a:defRPr>
            </a:lvl2pPr>
            <a:lvl3pPr marL="1234439" indent="-320039">
              <a:spcBef>
                <a:spcPts val="600"/>
              </a:spcBef>
              <a:buClr>
                <a:srgbClr val="3333CC"/>
              </a:buClr>
              <a:buSzPct val="50000"/>
              <a:buFontTx/>
              <a:buChar char="■"/>
              <a:defRPr sz="2800">
                <a:latin typeface="Tahoma"/>
                <a:ea typeface="Tahoma"/>
                <a:cs typeface="Tahoma"/>
                <a:sym typeface="Tahoma"/>
              </a:defRPr>
            </a:lvl3pPr>
            <a:lvl4pPr marL="1727200" indent="-355600">
              <a:spcBef>
                <a:spcPts val="600"/>
              </a:spcBef>
              <a:buClr>
                <a:srgbClr val="3333CC"/>
              </a:buClr>
              <a:buSzPct val="55000"/>
              <a:buFontTx/>
              <a:buChar char="■"/>
              <a:defRPr sz="2800">
                <a:latin typeface="Tahoma"/>
                <a:ea typeface="Tahoma"/>
                <a:cs typeface="Tahoma"/>
                <a:sym typeface="Tahoma"/>
              </a:defRPr>
            </a:lvl4pPr>
            <a:lvl5pPr marL="2184400" indent="-355600">
              <a:spcBef>
                <a:spcPts val="600"/>
              </a:spcBef>
              <a:buClr>
                <a:srgbClr val="3333CC"/>
              </a:buClr>
              <a:buSzPct val="50000"/>
              <a:buFontTx/>
              <a:buChar char="■"/>
              <a:defRPr sz="2800">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277"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2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1284"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285"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286"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287"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288"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289"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290"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291" name="Title Text"/>
          <p:cNvSpPr txBox="1">
            <a:spLocks noGrp="1"/>
          </p:cNvSpPr>
          <p:nvPr>
            <p:ph type="title"/>
          </p:nvPr>
        </p:nvSpPr>
        <p:spPr>
          <a:xfrm>
            <a:off x="457200" y="274638"/>
            <a:ext cx="8229600" cy="1143001"/>
          </a:xfrm>
          <a:prstGeom prst="rect">
            <a:avLst/>
          </a:prstGeom>
        </p:spPr>
        <p:txBody>
          <a:bodyPr anchor="b"/>
          <a:lstStyle>
            <a:lvl1pPr algn="l">
              <a:defRPr>
                <a:solidFill>
                  <a:srgbClr val="333399"/>
                </a:solidFill>
                <a:latin typeface="Tahoma"/>
                <a:ea typeface="Tahoma"/>
                <a:cs typeface="Tahoma"/>
                <a:sym typeface="Tahoma"/>
              </a:defRPr>
            </a:lvl1pPr>
          </a:lstStyle>
          <a:p>
            <a:r>
              <a:t>Title Text</a:t>
            </a:r>
          </a:p>
        </p:txBody>
      </p:sp>
      <p:sp>
        <p:nvSpPr>
          <p:cNvPr id="1292" name="Body Level One…"/>
          <p:cNvSpPr txBox="1">
            <a:spLocks noGrp="1"/>
          </p:cNvSpPr>
          <p:nvPr>
            <p:ph type="body" sz="quarter" idx="1"/>
          </p:nvPr>
        </p:nvSpPr>
        <p:spPr>
          <a:xfrm>
            <a:off x="457200" y="1535112"/>
            <a:ext cx="4040188" cy="639763"/>
          </a:xfrm>
          <a:prstGeom prst="rect">
            <a:avLst/>
          </a:prstGeom>
        </p:spPr>
        <p:txBody>
          <a:bodyPr anchor="b"/>
          <a:lstStyle>
            <a:lvl1pPr marL="0" indent="0">
              <a:spcBef>
                <a:spcPts val="500"/>
              </a:spcBef>
              <a:buSzTx/>
              <a:buFontTx/>
              <a:buNone/>
              <a:defRPr sz="2400">
                <a:latin typeface="Tahoma Bold"/>
                <a:ea typeface="Tahoma Bold"/>
                <a:cs typeface="Tahoma Bold"/>
                <a:sym typeface="Tahoma Bold"/>
              </a:defRPr>
            </a:lvl1pPr>
            <a:lvl2pPr marL="0" indent="457200">
              <a:spcBef>
                <a:spcPts val="500"/>
              </a:spcBef>
              <a:buSzTx/>
              <a:buFontTx/>
              <a:buNone/>
              <a:defRPr sz="2400">
                <a:latin typeface="Tahoma Bold"/>
                <a:ea typeface="Tahoma Bold"/>
                <a:cs typeface="Tahoma Bold"/>
                <a:sym typeface="Tahoma Bold"/>
              </a:defRPr>
            </a:lvl2pPr>
            <a:lvl3pPr marL="0" indent="914400">
              <a:spcBef>
                <a:spcPts val="500"/>
              </a:spcBef>
              <a:buSzTx/>
              <a:buFontTx/>
              <a:buNone/>
              <a:defRPr sz="2400">
                <a:latin typeface="Tahoma Bold"/>
                <a:ea typeface="Tahoma Bold"/>
                <a:cs typeface="Tahoma Bold"/>
                <a:sym typeface="Tahoma Bold"/>
              </a:defRPr>
            </a:lvl3pPr>
            <a:lvl4pPr marL="0" indent="1371600">
              <a:spcBef>
                <a:spcPts val="500"/>
              </a:spcBef>
              <a:buSzTx/>
              <a:buFontTx/>
              <a:buNone/>
              <a:defRPr sz="2400">
                <a:latin typeface="Tahoma Bold"/>
                <a:ea typeface="Tahoma Bold"/>
                <a:cs typeface="Tahoma Bold"/>
                <a:sym typeface="Tahoma Bold"/>
              </a:defRPr>
            </a:lvl4pPr>
            <a:lvl5pPr marL="0" indent="1828800">
              <a:spcBef>
                <a:spcPts val="500"/>
              </a:spcBef>
              <a:buSzTx/>
              <a:buFontTx/>
              <a:buNone/>
              <a:defRPr sz="2400">
                <a:latin typeface="Tahoma Bold"/>
                <a:ea typeface="Tahoma Bold"/>
                <a:cs typeface="Tahoma Bold"/>
                <a:sym typeface="Tahoma Bold"/>
              </a:defRPr>
            </a:lvl5pPr>
          </a:lstStyle>
          <a:p>
            <a:r>
              <a:t>Body Level One</a:t>
            </a:r>
          </a:p>
          <a:p>
            <a:pPr lvl="1"/>
            <a:r>
              <a:t>Body Level Two</a:t>
            </a:r>
          </a:p>
          <a:p>
            <a:pPr lvl="2"/>
            <a:r>
              <a:t>Body Level Three</a:t>
            </a:r>
          </a:p>
          <a:p>
            <a:pPr lvl="3"/>
            <a:r>
              <a:t>Body Level Four</a:t>
            </a:r>
          </a:p>
          <a:p>
            <a:pPr lvl="4"/>
            <a:r>
              <a:t>Body Level Five</a:t>
            </a:r>
          </a:p>
        </p:txBody>
      </p:sp>
      <p:sp>
        <p:nvSpPr>
          <p:cNvPr id="1293" name="Text Placeholder 4"/>
          <p:cNvSpPr>
            <a:spLocks noGrp="1"/>
          </p:cNvSpPr>
          <p:nvPr>
            <p:ph type="body" sz="quarter" idx="21"/>
          </p:nvPr>
        </p:nvSpPr>
        <p:spPr>
          <a:xfrm>
            <a:off x="4645025" y="1535112"/>
            <a:ext cx="4041775" cy="639763"/>
          </a:xfrm>
          <a:prstGeom prst="rect">
            <a:avLst/>
          </a:prstGeom>
        </p:spPr>
        <p:txBody>
          <a:bodyPr anchor="b"/>
          <a:lstStyle/>
          <a:p>
            <a:pPr marL="0" indent="0">
              <a:spcBef>
                <a:spcPts val="500"/>
              </a:spcBef>
              <a:buSzTx/>
              <a:buFontTx/>
              <a:buNone/>
              <a:defRPr sz="2400">
                <a:latin typeface="Tahoma Bold"/>
                <a:ea typeface="Tahoma Bold"/>
                <a:cs typeface="Tahoma Bold"/>
                <a:sym typeface="Tahoma Bold"/>
              </a:defRPr>
            </a:pPr>
            <a:endParaRPr/>
          </a:p>
        </p:txBody>
      </p:sp>
      <p:sp>
        <p:nvSpPr>
          <p:cNvPr id="1294"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2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1301"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302"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03"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304"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05"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06"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307"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08" name="Title Text"/>
          <p:cNvSpPr txBox="1">
            <a:spLocks noGrp="1"/>
          </p:cNvSpPr>
          <p:nvPr>
            <p:ph type="title"/>
          </p:nvPr>
        </p:nvSpPr>
        <p:spPr>
          <a:xfrm>
            <a:off x="1150937" y="214313"/>
            <a:ext cx="7793038" cy="1462088"/>
          </a:xfrm>
          <a:prstGeom prst="rect">
            <a:avLst/>
          </a:prstGeom>
        </p:spPr>
        <p:txBody>
          <a:bodyPr anchor="b"/>
          <a:lstStyle>
            <a:lvl1pPr algn="l">
              <a:defRPr>
                <a:solidFill>
                  <a:srgbClr val="333399"/>
                </a:solidFill>
                <a:latin typeface="Tahoma"/>
                <a:ea typeface="Tahoma"/>
                <a:cs typeface="Tahoma"/>
                <a:sym typeface="Tahoma"/>
              </a:defRPr>
            </a:lvl1pPr>
          </a:lstStyle>
          <a:p>
            <a:r>
              <a:t>Title Text</a:t>
            </a:r>
          </a:p>
        </p:txBody>
      </p:sp>
      <p:sp>
        <p:nvSpPr>
          <p:cNvPr id="1309"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2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316"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317"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18"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319"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20"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21"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322"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23"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2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1330"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331"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32"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333"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34"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35"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336"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37" name="Title Text"/>
          <p:cNvSpPr txBox="1">
            <a:spLocks noGrp="1"/>
          </p:cNvSpPr>
          <p:nvPr>
            <p:ph type="title"/>
          </p:nvPr>
        </p:nvSpPr>
        <p:spPr>
          <a:xfrm>
            <a:off x="457200" y="273050"/>
            <a:ext cx="3008314" cy="1162050"/>
          </a:xfrm>
          <a:prstGeom prst="rect">
            <a:avLst/>
          </a:prstGeom>
        </p:spPr>
        <p:txBody>
          <a:bodyPr anchor="b"/>
          <a:lstStyle>
            <a:lvl1pPr algn="l">
              <a:defRPr sz="2000">
                <a:solidFill>
                  <a:srgbClr val="333399"/>
                </a:solidFill>
                <a:latin typeface="Tahoma Bold"/>
                <a:ea typeface="Tahoma Bold"/>
                <a:cs typeface="Tahoma Bold"/>
                <a:sym typeface="Tahoma Bold"/>
              </a:defRPr>
            </a:lvl1pPr>
          </a:lstStyle>
          <a:p>
            <a:r>
              <a:t>Title Text</a:t>
            </a:r>
          </a:p>
        </p:txBody>
      </p:sp>
      <p:sp>
        <p:nvSpPr>
          <p:cNvPr id="1338" name="Body Level One…"/>
          <p:cNvSpPr txBox="1">
            <a:spLocks noGrp="1"/>
          </p:cNvSpPr>
          <p:nvPr>
            <p:ph type="body" sz="half" idx="1"/>
          </p:nvPr>
        </p:nvSpPr>
        <p:spPr>
          <a:xfrm>
            <a:off x="3575050" y="273050"/>
            <a:ext cx="5111750" cy="5853113"/>
          </a:xfrm>
          <a:prstGeom prst="rect">
            <a:avLst/>
          </a:prstGeom>
        </p:spPr>
        <p:txBody>
          <a:bodyPr/>
          <a:lstStyle>
            <a:lvl1pPr>
              <a:buClr>
                <a:srgbClr val="3333CC"/>
              </a:buClr>
              <a:buSzPct val="60000"/>
              <a:buFontTx/>
              <a:buChar char="■"/>
              <a:defRPr>
                <a:latin typeface="Tahoma"/>
                <a:ea typeface="Tahoma"/>
                <a:cs typeface="Tahoma"/>
                <a:sym typeface="Tahoma"/>
              </a:defRPr>
            </a:lvl1pPr>
            <a:lvl2pPr>
              <a:buClr>
                <a:srgbClr val="3333CC"/>
              </a:buClr>
              <a:buSzPct val="55000"/>
              <a:buFontTx/>
              <a:buChar char="■"/>
              <a:defRPr>
                <a:latin typeface="Tahoma"/>
                <a:ea typeface="Tahoma"/>
                <a:cs typeface="Tahoma"/>
                <a:sym typeface="Tahoma"/>
              </a:defRPr>
            </a:lvl2pPr>
            <a:lvl3pPr>
              <a:buClr>
                <a:srgbClr val="3333CC"/>
              </a:buClr>
              <a:buSzPct val="50000"/>
              <a:buFontTx/>
              <a:buChar char="■"/>
              <a:defRPr>
                <a:latin typeface="Tahoma"/>
                <a:ea typeface="Tahoma"/>
                <a:cs typeface="Tahoma"/>
                <a:sym typeface="Tahoma"/>
              </a:defRPr>
            </a:lvl3pPr>
            <a:lvl4pPr>
              <a:buClr>
                <a:srgbClr val="3333CC"/>
              </a:buClr>
              <a:buSzPct val="55000"/>
              <a:buFontTx/>
              <a:buChar char="■"/>
              <a:defRPr>
                <a:latin typeface="Tahoma"/>
                <a:ea typeface="Tahoma"/>
                <a:cs typeface="Tahoma"/>
                <a:sym typeface="Tahoma"/>
              </a:defRPr>
            </a:lvl4pPr>
            <a:lvl5pPr>
              <a:buClr>
                <a:srgbClr val="3333CC"/>
              </a:buClr>
              <a:buSzPct val="50000"/>
              <a:buFontTx/>
              <a:buChar char="■"/>
              <a:defRPr>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339" name="Text Placeholder 3"/>
          <p:cNvSpPr>
            <a:spLocks noGrp="1"/>
          </p:cNvSpPr>
          <p:nvPr>
            <p:ph type="body" sz="quarter" idx="21"/>
          </p:nvPr>
        </p:nvSpPr>
        <p:spPr>
          <a:xfrm>
            <a:off x="457199" y="1435100"/>
            <a:ext cx="3008315" cy="4691063"/>
          </a:xfrm>
          <a:prstGeom prst="rect">
            <a:avLst/>
          </a:prstGeom>
        </p:spPr>
        <p:txBody>
          <a:bodyPr/>
          <a:lstStyle/>
          <a:p>
            <a:pPr marL="0" indent="0">
              <a:spcBef>
                <a:spcPts val="300"/>
              </a:spcBef>
              <a:buSzTx/>
              <a:buFontTx/>
              <a:buNone/>
              <a:defRPr sz="1400">
                <a:latin typeface="Tahoma"/>
                <a:ea typeface="Tahoma"/>
                <a:cs typeface="Tahoma"/>
                <a:sym typeface="Tahoma"/>
              </a:defRPr>
            </a:pPr>
            <a:endParaRPr/>
          </a:p>
        </p:txBody>
      </p:sp>
      <p:sp>
        <p:nvSpPr>
          <p:cNvPr id="1340"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2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1347"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348"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49"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350"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51"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52"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353"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54" name="Title Text"/>
          <p:cNvSpPr txBox="1">
            <a:spLocks noGrp="1"/>
          </p:cNvSpPr>
          <p:nvPr>
            <p:ph type="title"/>
          </p:nvPr>
        </p:nvSpPr>
        <p:spPr>
          <a:xfrm>
            <a:off x="1792288" y="4800600"/>
            <a:ext cx="5486401" cy="566738"/>
          </a:xfrm>
          <a:prstGeom prst="rect">
            <a:avLst/>
          </a:prstGeom>
        </p:spPr>
        <p:txBody>
          <a:bodyPr anchor="b"/>
          <a:lstStyle>
            <a:lvl1pPr algn="l">
              <a:defRPr sz="2000">
                <a:solidFill>
                  <a:srgbClr val="333399"/>
                </a:solidFill>
                <a:latin typeface="Tahoma Bold"/>
                <a:ea typeface="Tahoma Bold"/>
                <a:cs typeface="Tahoma Bold"/>
                <a:sym typeface="Tahoma Bold"/>
              </a:defRPr>
            </a:lvl1pPr>
          </a:lstStyle>
          <a:p>
            <a:r>
              <a:t>Title Text</a:t>
            </a:r>
          </a:p>
        </p:txBody>
      </p:sp>
      <p:sp>
        <p:nvSpPr>
          <p:cNvPr id="1355" name="Picture Placeholder 2"/>
          <p:cNvSpPr>
            <a:spLocks noGrp="1"/>
          </p:cNvSpPr>
          <p:nvPr>
            <p:ph type="pic" sz="half" idx="21"/>
          </p:nvPr>
        </p:nvSpPr>
        <p:spPr>
          <a:xfrm>
            <a:off x="1792288" y="612775"/>
            <a:ext cx="5486401" cy="4114800"/>
          </a:xfrm>
          <a:prstGeom prst="rect">
            <a:avLst/>
          </a:prstGeom>
        </p:spPr>
        <p:txBody>
          <a:bodyPr lIns="91439" rIns="91439">
            <a:noAutofit/>
          </a:bodyPr>
          <a:lstStyle/>
          <a:p>
            <a:endParaRPr/>
          </a:p>
        </p:txBody>
      </p:sp>
      <p:sp>
        <p:nvSpPr>
          <p:cNvPr id="1356" name="Body Level One…"/>
          <p:cNvSpPr txBox="1">
            <a:spLocks noGrp="1"/>
          </p:cNvSpPr>
          <p:nvPr>
            <p:ph type="body" sz="quarter" idx="1"/>
          </p:nvPr>
        </p:nvSpPr>
        <p:spPr>
          <a:xfrm>
            <a:off x="1792288" y="5367337"/>
            <a:ext cx="5486401" cy="804863"/>
          </a:xfrm>
          <a:prstGeom prst="rect">
            <a:avLst/>
          </a:prstGeom>
        </p:spPr>
        <p:txBody>
          <a:bodyPr/>
          <a:lstStyle>
            <a:lvl1pPr marL="0" indent="0">
              <a:spcBef>
                <a:spcPts val="300"/>
              </a:spcBef>
              <a:buSzTx/>
              <a:buFontTx/>
              <a:buNone/>
              <a:defRPr sz="1400">
                <a:latin typeface="Tahoma"/>
                <a:ea typeface="Tahoma"/>
                <a:cs typeface="Tahoma"/>
                <a:sym typeface="Tahoma"/>
              </a:defRPr>
            </a:lvl1pPr>
            <a:lvl2pPr marL="0" indent="457200">
              <a:spcBef>
                <a:spcPts val="300"/>
              </a:spcBef>
              <a:buSzTx/>
              <a:buFontTx/>
              <a:buNone/>
              <a:defRPr sz="1400">
                <a:latin typeface="Tahoma"/>
                <a:ea typeface="Tahoma"/>
                <a:cs typeface="Tahoma"/>
                <a:sym typeface="Tahoma"/>
              </a:defRPr>
            </a:lvl2pPr>
            <a:lvl3pPr marL="0" indent="914400">
              <a:spcBef>
                <a:spcPts val="300"/>
              </a:spcBef>
              <a:buSzTx/>
              <a:buFontTx/>
              <a:buNone/>
              <a:defRPr sz="1400">
                <a:latin typeface="Tahoma"/>
                <a:ea typeface="Tahoma"/>
                <a:cs typeface="Tahoma"/>
                <a:sym typeface="Tahoma"/>
              </a:defRPr>
            </a:lvl3pPr>
            <a:lvl4pPr marL="0" indent="1371600">
              <a:spcBef>
                <a:spcPts val="300"/>
              </a:spcBef>
              <a:buSzTx/>
              <a:buFontTx/>
              <a:buNone/>
              <a:defRPr sz="1400">
                <a:latin typeface="Tahoma"/>
                <a:ea typeface="Tahoma"/>
                <a:cs typeface="Tahoma"/>
                <a:sym typeface="Tahoma"/>
              </a:defRPr>
            </a:lvl4pPr>
            <a:lvl5pPr marL="0" indent="1828800">
              <a:spcBef>
                <a:spcPts val="300"/>
              </a:spcBef>
              <a:buSzTx/>
              <a:buFontTx/>
              <a:buNone/>
              <a:defRPr sz="1400">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357"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30.xml><?xml version="1.0" encoding="utf-8"?>
<p:sldLayout xmlns:a="http://schemas.openxmlformats.org/drawingml/2006/main" xmlns:r="http://schemas.openxmlformats.org/officeDocument/2006/relationships" xmlns:p="http://schemas.openxmlformats.org/presentationml/2006/main" type="tx">
  <p:cSld name="Title, Text, and Content">
    <p:spTree>
      <p:nvGrpSpPr>
        <p:cNvPr id="1" name=""/>
        <p:cNvGrpSpPr/>
        <p:nvPr/>
      </p:nvGrpSpPr>
      <p:grpSpPr>
        <a:xfrm>
          <a:off x="0" y="0"/>
          <a:ext cx="0" cy="0"/>
          <a:chOff x="0" y="0"/>
          <a:chExt cx="0" cy="0"/>
        </a:xfrm>
      </p:grpSpPr>
      <p:sp>
        <p:nvSpPr>
          <p:cNvPr id="1364"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365"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66"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367"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68"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69"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370"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371" name="Title Text"/>
          <p:cNvSpPr txBox="1">
            <a:spLocks noGrp="1"/>
          </p:cNvSpPr>
          <p:nvPr>
            <p:ph type="title"/>
          </p:nvPr>
        </p:nvSpPr>
        <p:spPr>
          <a:xfrm>
            <a:off x="1150937" y="214313"/>
            <a:ext cx="7793038" cy="1462088"/>
          </a:xfrm>
          <a:prstGeom prst="rect">
            <a:avLst/>
          </a:prstGeom>
        </p:spPr>
        <p:txBody>
          <a:bodyPr anchor="b"/>
          <a:lstStyle>
            <a:lvl1pPr algn="l">
              <a:defRPr>
                <a:solidFill>
                  <a:srgbClr val="333399"/>
                </a:solidFill>
                <a:latin typeface="Tahoma"/>
                <a:ea typeface="Tahoma"/>
                <a:cs typeface="Tahoma"/>
                <a:sym typeface="Tahoma"/>
              </a:defRPr>
            </a:lvl1pPr>
          </a:lstStyle>
          <a:p>
            <a:r>
              <a:t>Title Text</a:t>
            </a:r>
          </a:p>
        </p:txBody>
      </p:sp>
      <p:sp>
        <p:nvSpPr>
          <p:cNvPr id="1372" name="Body Level One…"/>
          <p:cNvSpPr txBox="1">
            <a:spLocks noGrp="1"/>
          </p:cNvSpPr>
          <p:nvPr>
            <p:ph type="body" sz="quarter" idx="1"/>
          </p:nvPr>
        </p:nvSpPr>
        <p:spPr>
          <a:xfrm>
            <a:off x="1182687" y="2017713"/>
            <a:ext cx="3810001" cy="4114801"/>
          </a:xfrm>
          <a:prstGeom prst="rect">
            <a:avLst/>
          </a:prstGeom>
        </p:spPr>
        <p:txBody>
          <a:bodyPr/>
          <a:lstStyle>
            <a:lvl1pPr>
              <a:buClr>
                <a:srgbClr val="3333CC"/>
              </a:buClr>
              <a:buSzPct val="60000"/>
              <a:buFontTx/>
              <a:buChar char="■"/>
              <a:defRPr>
                <a:latin typeface="Tahoma"/>
                <a:ea typeface="Tahoma"/>
                <a:cs typeface="Tahoma"/>
                <a:sym typeface="Tahoma"/>
              </a:defRPr>
            </a:lvl1pPr>
            <a:lvl2pPr>
              <a:buClr>
                <a:srgbClr val="3333CC"/>
              </a:buClr>
              <a:buSzPct val="55000"/>
              <a:buFontTx/>
              <a:buChar char="■"/>
              <a:defRPr>
                <a:latin typeface="Tahoma"/>
                <a:ea typeface="Tahoma"/>
                <a:cs typeface="Tahoma"/>
                <a:sym typeface="Tahoma"/>
              </a:defRPr>
            </a:lvl2pPr>
            <a:lvl3pPr>
              <a:buClr>
                <a:srgbClr val="3333CC"/>
              </a:buClr>
              <a:buSzPct val="50000"/>
              <a:buFontTx/>
              <a:buChar char="■"/>
              <a:defRPr>
                <a:latin typeface="Tahoma"/>
                <a:ea typeface="Tahoma"/>
                <a:cs typeface="Tahoma"/>
                <a:sym typeface="Tahoma"/>
              </a:defRPr>
            </a:lvl3pPr>
            <a:lvl4pPr>
              <a:buClr>
                <a:srgbClr val="3333CC"/>
              </a:buClr>
              <a:buSzPct val="55000"/>
              <a:buFontTx/>
              <a:buChar char="■"/>
              <a:defRPr>
                <a:latin typeface="Tahoma"/>
                <a:ea typeface="Tahoma"/>
                <a:cs typeface="Tahoma"/>
                <a:sym typeface="Tahoma"/>
              </a:defRPr>
            </a:lvl4pPr>
            <a:lvl5pPr>
              <a:buClr>
                <a:srgbClr val="3333CC"/>
              </a:buClr>
              <a:buSzPct val="50000"/>
              <a:buFontTx/>
              <a:buChar char="■"/>
              <a:defRPr>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373"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31.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grpSp>
        <p:nvGrpSpPr>
          <p:cNvPr id="1389" name="Group 2"/>
          <p:cNvGrpSpPr/>
          <p:nvPr/>
        </p:nvGrpSpPr>
        <p:grpSpPr>
          <a:xfrm>
            <a:off x="-1" y="2438400"/>
            <a:ext cx="9009065" cy="1052513"/>
            <a:chOff x="0" y="0"/>
            <a:chExt cx="9009063" cy="1052512"/>
          </a:xfrm>
        </p:grpSpPr>
        <p:grpSp>
          <p:nvGrpSpPr>
            <p:cNvPr id="1382" name="Group 3"/>
            <p:cNvGrpSpPr/>
            <p:nvPr/>
          </p:nvGrpSpPr>
          <p:grpSpPr>
            <a:xfrm>
              <a:off x="290512" y="107950"/>
              <a:ext cx="711201" cy="474663"/>
              <a:chOff x="0" y="0"/>
              <a:chExt cx="711199" cy="474662"/>
            </a:xfrm>
          </p:grpSpPr>
          <p:sp>
            <p:nvSpPr>
              <p:cNvPr id="1380" name="Rectangle 4"/>
              <p:cNvSpPr/>
              <p:nvPr/>
            </p:nvSpPr>
            <p:spPr>
              <a:xfrm>
                <a:off x="0" y="-1"/>
                <a:ext cx="437662" cy="474664"/>
              </a:xfrm>
              <a:prstGeom prst="rect">
                <a:avLst/>
              </a:prstGeom>
              <a:solidFill>
                <a:srgbClr val="3333CC"/>
              </a:soli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sp>
            <p:nvSpPr>
              <p:cNvPr id="1381" name="Rectangle 5"/>
              <p:cNvSpPr/>
              <p:nvPr/>
            </p:nvSpPr>
            <p:spPr>
              <a:xfrm>
                <a:off x="382953" y="-1"/>
                <a:ext cx="328247" cy="474664"/>
              </a:xfrm>
              <a:prstGeom prst="rect">
                <a:avLst/>
              </a:prstGeom>
              <a:gradFill flip="none" rotWithShape="1">
                <a:gsLst>
                  <a:gs pos="0">
                    <a:srgbClr val="3333CC"/>
                  </a:gs>
                  <a:gs pos="100000">
                    <a:srgbClr val="FFFFFF"/>
                  </a:gs>
                </a:gsLst>
                <a:lin ang="0" scaled="0"/>
              </a:gra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grpSp>
        <p:grpSp>
          <p:nvGrpSpPr>
            <p:cNvPr id="1385" name="Group 6"/>
            <p:cNvGrpSpPr/>
            <p:nvPr/>
          </p:nvGrpSpPr>
          <p:grpSpPr>
            <a:xfrm>
              <a:off x="414337" y="530225"/>
              <a:ext cx="738188" cy="474663"/>
              <a:chOff x="0" y="0"/>
              <a:chExt cx="738187" cy="474662"/>
            </a:xfrm>
          </p:grpSpPr>
          <p:sp>
            <p:nvSpPr>
              <p:cNvPr id="1383" name="Rectangle 7"/>
              <p:cNvSpPr/>
              <p:nvPr/>
            </p:nvSpPr>
            <p:spPr>
              <a:xfrm>
                <a:off x="-1" y="-1"/>
                <a:ext cx="421822" cy="474664"/>
              </a:xfrm>
              <a:prstGeom prst="rect">
                <a:avLst/>
              </a:prstGeom>
              <a:solidFill>
                <a:srgbClr val="FFCF01"/>
              </a:soli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sp>
            <p:nvSpPr>
              <p:cNvPr id="1384" name="Rectangle 8"/>
              <p:cNvSpPr/>
              <p:nvPr/>
            </p:nvSpPr>
            <p:spPr>
              <a:xfrm>
                <a:off x="370192" y="-1"/>
                <a:ext cx="367996" cy="474664"/>
              </a:xfrm>
              <a:prstGeom prst="rect">
                <a:avLst/>
              </a:prstGeom>
              <a:gradFill flip="none" rotWithShape="1">
                <a:gsLst>
                  <a:gs pos="0">
                    <a:srgbClr val="FFCF01"/>
                  </a:gs>
                  <a:gs pos="100000">
                    <a:srgbClr val="FFFFFF"/>
                  </a:gs>
                </a:gsLst>
                <a:lin ang="0" scaled="0"/>
              </a:gra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grpSp>
        <p:sp>
          <p:nvSpPr>
            <p:cNvPr id="1386" name="Rectangle 9"/>
            <p:cNvSpPr/>
            <p:nvPr/>
          </p:nvSpPr>
          <p:spPr>
            <a:xfrm>
              <a:off x="-1" y="457200"/>
              <a:ext cx="560388" cy="422276"/>
            </a:xfrm>
            <a:prstGeom prst="rect">
              <a:avLst/>
            </a:prstGeom>
            <a:gradFill flip="none" rotWithShape="1">
              <a:gsLst>
                <a:gs pos="0">
                  <a:srgbClr val="FFFFFF"/>
                </a:gs>
                <a:gs pos="100000">
                  <a:srgbClr val="FF0000"/>
                </a:gs>
              </a:gsLst>
              <a:lin ang="18900000" scaled="0"/>
            </a:gra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sp>
          <p:nvSpPr>
            <p:cNvPr id="1387" name="Rectangle 10"/>
            <p:cNvSpPr/>
            <p:nvPr/>
          </p:nvSpPr>
          <p:spPr>
            <a:xfrm>
              <a:off x="634999" y="0"/>
              <a:ext cx="31751" cy="1052513"/>
            </a:xfrm>
            <a:prstGeom prst="rect">
              <a:avLst/>
            </a:prstGeom>
            <a:solidFill>
              <a:srgbClr val="1C1C1C"/>
            </a:soli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sp>
          <p:nvSpPr>
            <p:cNvPr id="1388" name="Rectangle 11"/>
            <p:cNvSpPr/>
            <p:nvPr/>
          </p:nvSpPr>
          <p:spPr>
            <a:xfrm>
              <a:off x="315912" y="822325"/>
              <a:ext cx="8693152" cy="55563"/>
            </a:xfrm>
            <a:prstGeom prst="rect">
              <a:avLst/>
            </a:prstGeom>
            <a:gradFill flip="none" rotWithShape="1">
              <a:gsLst>
                <a:gs pos="0">
                  <a:srgbClr val="1C1C1C"/>
                </a:gs>
                <a:gs pos="100000">
                  <a:srgbClr val="FFFFFF"/>
                </a:gs>
              </a:gsLst>
              <a:lin ang="0" scaled="0"/>
            </a:gra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grpSp>
      <p:sp>
        <p:nvSpPr>
          <p:cNvPr id="1390" name="Title Text"/>
          <p:cNvSpPr txBox="1">
            <a:spLocks noGrp="1"/>
          </p:cNvSpPr>
          <p:nvPr>
            <p:ph type="title"/>
          </p:nvPr>
        </p:nvSpPr>
        <p:spPr>
          <a:xfrm>
            <a:off x="990600" y="1676400"/>
            <a:ext cx="7772400" cy="1462088"/>
          </a:xfrm>
          <a:prstGeom prst="rect">
            <a:avLst/>
          </a:prstGeom>
        </p:spPr>
        <p:txBody>
          <a:bodyPr anchor="b"/>
          <a:lstStyle>
            <a:lvl1pPr algn="l">
              <a:defRPr>
                <a:solidFill>
                  <a:srgbClr val="333399"/>
                </a:solidFill>
                <a:latin typeface="Tahoma"/>
                <a:ea typeface="Tahoma"/>
                <a:cs typeface="Tahoma"/>
                <a:sym typeface="Tahoma"/>
              </a:defRPr>
            </a:lvl1pPr>
          </a:lstStyle>
          <a:p>
            <a:r>
              <a:t>Title Text</a:t>
            </a:r>
          </a:p>
        </p:txBody>
      </p:sp>
      <p:sp>
        <p:nvSpPr>
          <p:cNvPr id="1391" name="Body Level One…"/>
          <p:cNvSpPr txBox="1">
            <a:spLocks noGrp="1"/>
          </p:cNvSpPr>
          <p:nvPr>
            <p:ph type="body" sz="quarter" idx="1"/>
          </p:nvPr>
        </p:nvSpPr>
        <p:spPr>
          <a:xfrm>
            <a:off x="1371600" y="3886200"/>
            <a:ext cx="6400800" cy="1752600"/>
          </a:xfrm>
          <a:prstGeom prst="rect">
            <a:avLst/>
          </a:prstGeom>
        </p:spPr>
        <p:txBody>
          <a:bodyPr/>
          <a:lstStyle>
            <a:lvl1pPr marL="0" indent="0" algn="ctr">
              <a:buSzTx/>
              <a:buFontTx/>
              <a:buNone/>
              <a:defRPr>
                <a:latin typeface="Tahoma"/>
                <a:ea typeface="Tahoma"/>
                <a:cs typeface="Tahoma"/>
                <a:sym typeface="Tahoma"/>
              </a:defRPr>
            </a:lvl1pPr>
            <a:lvl2pPr algn="ctr">
              <a:buSzPct val="55000"/>
              <a:buFontTx/>
              <a:buChar char="■"/>
              <a:defRPr>
                <a:latin typeface="Tahoma"/>
                <a:ea typeface="Tahoma"/>
                <a:cs typeface="Tahoma"/>
                <a:sym typeface="Tahoma"/>
              </a:defRPr>
            </a:lvl2pPr>
            <a:lvl3pPr algn="ctr">
              <a:buSzPct val="50000"/>
              <a:buFontTx/>
              <a:buChar char="■"/>
              <a:defRPr>
                <a:latin typeface="Tahoma"/>
                <a:ea typeface="Tahoma"/>
                <a:cs typeface="Tahoma"/>
                <a:sym typeface="Tahoma"/>
              </a:defRPr>
            </a:lvl3pPr>
            <a:lvl4pPr algn="ctr">
              <a:buSzPct val="55000"/>
              <a:buFontTx/>
              <a:buChar char="■"/>
              <a:defRPr>
                <a:latin typeface="Tahoma"/>
                <a:ea typeface="Tahoma"/>
                <a:cs typeface="Tahoma"/>
                <a:sym typeface="Tahoma"/>
              </a:defRPr>
            </a:lvl4pPr>
            <a:lvl5pPr algn="ctr">
              <a:buSzPct val="50000"/>
              <a:buFontTx/>
              <a:buChar char="■"/>
              <a:defRPr>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392" name="Slide Number"/>
          <p:cNvSpPr txBox="1">
            <a:spLocks noGrp="1"/>
          </p:cNvSpPr>
          <p:nvPr>
            <p:ph type="sldNum" sz="quarter" idx="2"/>
          </p:nvPr>
        </p:nvSpPr>
        <p:spPr>
          <a:xfrm>
            <a:off x="8464738" y="6398260"/>
            <a:ext cx="298263" cy="307340"/>
          </a:xfrm>
          <a:prstGeom prst="rect">
            <a:avLst/>
          </a:prstGeom>
        </p:spPr>
        <p:txBody>
          <a:bodyPr anchor="b"/>
          <a:lstStyle>
            <a:lvl1pPr>
              <a:defRPr sz="1400">
                <a:solidFill>
                  <a:srgbClr val="1C1C1C"/>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3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399"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00"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01"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02"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03"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04"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05"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06" name="Title Text"/>
          <p:cNvSpPr txBox="1">
            <a:spLocks noGrp="1"/>
          </p:cNvSpPr>
          <p:nvPr>
            <p:ph type="title"/>
          </p:nvPr>
        </p:nvSpPr>
        <p:spPr>
          <a:xfrm>
            <a:off x="1150937" y="214313"/>
            <a:ext cx="7793038" cy="1462088"/>
          </a:xfrm>
          <a:prstGeom prst="rect">
            <a:avLst/>
          </a:prstGeom>
        </p:spPr>
        <p:txBody>
          <a:bodyPr anchor="b"/>
          <a:lstStyle>
            <a:lvl1pPr algn="l">
              <a:defRPr>
                <a:solidFill>
                  <a:srgbClr val="333399"/>
                </a:solidFill>
                <a:latin typeface="Tahoma"/>
                <a:ea typeface="Tahoma"/>
                <a:cs typeface="Tahoma"/>
                <a:sym typeface="Tahoma"/>
              </a:defRPr>
            </a:lvl1pPr>
          </a:lstStyle>
          <a:p>
            <a:r>
              <a:t>Title Text</a:t>
            </a:r>
          </a:p>
        </p:txBody>
      </p:sp>
      <p:sp>
        <p:nvSpPr>
          <p:cNvPr id="1407" name="Body Level One…"/>
          <p:cNvSpPr txBox="1">
            <a:spLocks noGrp="1"/>
          </p:cNvSpPr>
          <p:nvPr>
            <p:ph type="body" sz="half" idx="1"/>
          </p:nvPr>
        </p:nvSpPr>
        <p:spPr>
          <a:xfrm>
            <a:off x="1182687" y="2017713"/>
            <a:ext cx="7772401" cy="4114801"/>
          </a:xfrm>
          <a:prstGeom prst="rect">
            <a:avLst/>
          </a:prstGeom>
        </p:spPr>
        <p:txBody>
          <a:bodyPr/>
          <a:lstStyle>
            <a:lvl1pPr>
              <a:buClr>
                <a:srgbClr val="3333CC"/>
              </a:buClr>
              <a:buSzPct val="60000"/>
              <a:buFontTx/>
              <a:buChar char="■"/>
              <a:defRPr>
                <a:latin typeface="Tahoma"/>
                <a:ea typeface="Tahoma"/>
                <a:cs typeface="Tahoma"/>
                <a:sym typeface="Tahoma"/>
              </a:defRPr>
            </a:lvl1pPr>
            <a:lvl2pPr>
              <a:buClr>
                <a:srgbClr val="3333CC"/>
              </a:buClr>
              <a:buSzPct val="55000"/>
              <a:buFontTx/>
              <a:buChar char="■"/>
              <a:defRPr>
                <a:latin typeface="Tahoma"/>
                <a:ea typeface="Tahoma"/>
                <a:cs typeface="Tahoma"/>
                <a:sym typeface="Tahoma"/>
              </a:defRPr>
            </a:lvl2pPr>
            <a:lvl3pPr>
              <a:buClr>
                <a:srgbClr val="3333CC"/>
              </a:buClr>
              <a:buSzPct val="50000"/>
              <a:buFontTx/>
              <a:buChar char="■"/>
              <a:defRPr>
                <a:latin typeface="Tahoma"/>
                <a:ea typeface="Tahoma"/>
                <a:cs typeface="Tahoma"/>
                <a:sym typeface="Tahoma"/>
              </a:defRPr>
            </a:lvl3pPr>
            <a:lvl4pPr>
              <a:buClr>
                <a:srgbClr val="3333CC"/>
              </a:buClr>
              <a:buSzPct val="55000"/>
              <a:buFontTx/>
              <a:buChar char="■"/>
              <a:defRPr>
                <a:latin typeface="Tahoma"/>
                <a:ea typeface="Tahoma"/>
                <a:cs typeface="Tahoma"/>
                <a:sym typeface="Tahoma"/>
              </a:defRPr>
            </a:lvl4pPr>
            <a:lvl5pPr>
              <a:buClr>
                <a:srgbClr val="3333CC"/>
              </a:buClr>
              <a:buSzPct val="50000"/>
              <a:buFontTx/>
              <a:buChar char="■"/>
              <a:defRPr>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408"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3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1415"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16"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17"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18"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19"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20"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21"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22" name="Title Text"/>
          <p:cNvSpPr txBox="1">
            <a:spLocks noGrp="1"/>
          </p:cNvSpPr>
          <p:nvPr>
            <p:ph type="title"/>
          </p:nvPr>
        </p:nvSpPr>
        <p:spPr>
          <a:xfrm>
            <a:off x="722312" y="4406900"/>
            <a:ext cx="7772401" cy="1362075"/>
          </a:xfrm>
          <a:prstGeom prst="rect">
            <a:avLst/>
          </a:prstGeom>
        </p:spPr>
        <p:txBody>
          <a:bodyPr anchor="t"/>
          <a:lstStyle>
            <a:lvl1pPr algn="l">
              <a:defRPr sz="4000" cap="all">
                <a:solidFill>
                  <a:srgbClr val="333399"/>
                </a:solidFill>
                <a:latin typeface="Tahoma Bold"/>
                <a:ea typeface="Tahoma Bold"/>
                <a:cs typeface="Tahoma Bold"/>
                <a:sym typeface="Tahoma Bold"/>
              </a:defRPr>
            </a:lvl1pPr>
          </a:lstStyle>
          <a:p>
            <a:r>
              <a:t>Title Text</a:t>
            </a:r>
          </a:p>
        </p:txBody>
      </p:sp>
      <p:sp>
        <p:nvSpPr>
          <p:cNvPr id="1423" name="Body Level One…"/>
          <p:cNvSpPr txBox="1">
            <a:spLocks noGrp="1"/>
          </p:cNvSpPr>
          <p:nvPr>
            <p:ph type="body" sz="quarter" idx="1"/>
          </p:nvPr>
        </p:nvSpPr>
        <p:spPr>
          <a:xfrm>
            <a:off x="722312" y="2906713"/>
            <a:ext cx="7772401" cy="1500188"/>
          </a:xfrm>
          <a:prstGeom prst="rect">
            <a:avLst/>
          </a:prstGeom>
        </p:spPr>
        <p:txBody>
          <a:bodyPr anchor="b"/>
          <a:lstStyle>
            <a:lvl1pPr marL="0" indent="0">
              <a:spcBef>
                <a:spcPts val="400"/>
              </a:spcBef>
              <a:buSzTx/>
              <a:buFontTx/>
              <a:buNone/>
              <a:defRPr sz="2000">
                <a:latin typeface="Tahoma"/>
                <a:ea typeface="Tahoma"/>
                <a:cs typeface="Tahoma"/>
                <a:sym typeface="Tahoma"/>
              </a:defRPr>
            </a:lvl1pPr>
            <a:lvl2pPr marL="0" indent="457200">
              <a:spcBef>
                <a:spcPts val="400"/>
              </a:spcBef>
              <a:buSzTx/>
              <a:buFontTx/>
              <a:buNone/>
              <a:defRPr sz="2000">
                <a:latin typeface="Tahoma"/>
                <a:ea typeface="Tahoma"/>
                <a:cs typeface="Tahoma"/>
                <a:sym typeface="Tahoma"/>
              </a:defRPr>
            </a:lvl2pPr>
            <a:lvl3pPr marL="0" indent="914400">
              <a:spcBef>
                <a:spcPts val="400"/>
              </a:spcBef>
              <a:buSzTx/>
              <a:buFontTx/>
              <a:buNone/>
              <a:defRPr sz="2000">
                <a:latin typeface="Tahoma"/>
                <a:ea typeface="Tahoma"/>
                <a:cs typeface="Tahoma"/>
                <a:sym typeface="Tahoma"/>
              </a:defRPr>
            </a:lvl3pPr>
            <a:lvl4pPr marL="0" indent="1371600">
              <a:spcBef>
                <a:spcPts val="400"/>
              </a:spcBef>
              <a:buSzTx/>
              <a:buFontTx/>
              <a:buNone/>
              <a:defRPr sz="2000">
                <a:latin typeface="Tahoma"/>
                <a:ea typeface="Tahoma"/>
                <a:cs typeface="Tahoma"/>
                <a:sym typeface="Tahoma"/>
              </a:defRPr>
            </a:lvl4pPr>
            <a:lvl5pPr marL="0" indent="1828800">
              <a:spcBef>
                <a:spcPts val="400"/>
              </a:spcBef>
              <a:buSzTx/>
              <a:buFontTx/>
              <a:buNone/>
              <a:defRPr sz="2000">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424"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3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1431"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32"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33"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34"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35"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36"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37"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38" name="Title Text"/>
          <p:cNvSpPr txBox="1">
            <a:spLocks noGrp="1"/>
          </p:cNvSpPr>
          <p:nvPr>
            <p:ph type="title"/>
          </p:nvPr>
        </p:nvSpPr>
        <p:spPr>
          <a:xfrm>
            <a:off x="1150937" y="214313"/>
            <a:ext cx="7793038" cy="1462088"/>
          </a:xfrm>
          <a:prstGeom prst="rect">
            <a:avLst/>
          </a:prstGeom>
        </p:spPr>
        <p:txBody>
          <a:bodyPr anchor="b"/>
          <a:lstStyle>
            <a:lvl1pPr algn="l">
              <a:defRPr>
                <a:solidFill>
                  <a:srgbClr val="333399"/>
                </a:solidFill>
                <a:latin typeface="Tahoma"/>
                <a:ea typeface="Tahoma"/>
                <a:cs typeface="Tahoma"/>
                <a:sym typeface="Tahoma"/>
              </a:defRPr>
            </a:lvl1pPr>
          </a:lstStyle>
          <a:p>
            <a:r>
              <a:t>Title Text</a:t>
            </a:r>
          </a:p>
        </p:txBody>
      </p:sp>
      <p:sp>
        <p:nvSpPr>
          <p:cNvPr id="1439" name="Body Level One…"/>
          <p:cNvSpPr txBox="1">
            <a:spLocks noGrp="1"/>
          </p:cNvSpPr>
          <p:nvPr>
            <p:ph type="body" sz="quarter" idx="1"/>
          </p:nvPr>
        </p:nvSpPr>
        <p:spPr>
          <a:xfrm>
            <a:off x="1182687" y="2017713"/>
            <a:ext cx="3810001" cy="4114801"/>
          </a:xfrm>
          <a:prstGeom prst="rect">
            <a:avLst/>
          </a:prstGeom>
        </p:spPr>
        <p:txBody>
          <a:bodyPr/>
          <a:lstStyle>
            <a:lvl1pPr>
              <a:spcBef>
                <a:spcPts val="600"/>
              </a:spcBef>
              <a:buClr>
                <a:srgbClr val="3333CC"/>
              </a:buClr>
              <a:buSzPct val="60000"/>
              <a:buFontTx/>
              <a:buChar char="■"/>
              <a:defRPr sz="2800">
                <a:latin typeface="Tahoma"/>
                <a:ea typeface="Tahoma"/>
                <a:cs typeface="Tahoma"/>
                <a:sym typeface="Tahoma"/>
              </a:defRPr>
            </a:lvl1pPr>
            <a:lvl2pPr marL="790575" indent="-333375">
              <a:spcBef>
                <a:spcPts val="600"/>
              </a:spcBef>
              <a:buClr>
                <a:srgbClr val="3333CC"/>
              </a:buClr>
              <a:buSzPct val="55000"/>
              <a:buFontTx/>
              <a:buChar char="■"/>
              <a:defRPr sz="2800">
                <a:latin typeface="Tahoma"/>
                <a:ea typeface="Tahoma"/>
                <a:cs typeface="Tahoma"/>
                <a:sym typeface="Tahoma"/>
              </a:defRPr>
            </a:lvl2pPr>
            <a:lvl3pPr marL="1234439" indent="-320039">
              <a:spcBef>
                <a:spcPts val="600"/>
              </a:spcBef>
              <a:buClr>
                <a:srgbClr val="3333CC"/>
              </a:buClr>
              <a:buSzPct val="50000"/>
              <a:buFontTx/>
              <a:buChar char="■"/>
              <a:defRPr sz="2800">
                <a:latin typeface="Tahoma"/>
                <a:ea typeface="Tahoma"/>
                <a:cs typeface="Tahoma"/>
                <a:sym typeface="Tahoma"/>
              </a:defRPr>
            </a:lvl3pPr>
            <a:lvl4pPr marL="1727200" indent="-355600">
              <a:spcBef>
                <a:spcPts val="600"/>
              </a:spcBef>
              <a:buClr>
                <a:srgbClr val="3333CC"/>
              </a:buClr>
              <a:buSzPct val="55000"/>
              <a:buFontTx/>
              <a:buChar char="■"/>
              <a:defRPr sz="2800">
                <a:latin typeface="Tahoma"/>
                <a:ea typeface="Tahoma"/>
                <a:cs typeface="Tahoma"/>
                <a:sym typeface="Tahoma"/>
              </a:defRPr>
            </a:lvl4pPr>
            <a:lvl5pPr marL="2184400" indent="-355600">
              <a:spcBef>
                <a:spcPts val="600"/>
              </a:spcBef>
              <a:buClr>
                <a:srgbClr val="3333CC"/>
              </a:buClr>
              <a:buSzPct val="50000"/>
              <a:buFontTx/>
              <a:buChar char="■"/>
              <a:defRPr sz="2800">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440"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3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1447"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48"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49"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50"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51"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52"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53"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54" name="Title Text"/>
          <p:cNvSpPr txBox="1">
            <a:spLocks noGrp="1"/>
          </p:cNvSpPr>
          <p:nvPr>
            <p:ph type="title"/>
          </p:nvPr>
        </p:nvSpPr>
        <p:spPr>
          <a:xfrm>
            <a:off x="457200" y="274638"/>
            <a:ext cx="8229600" cy="1143001"/>
          </a:xfrm>
          <a:prstGeom prst="rect">
            <a:avLst/>
          </a:prstGeom>
        </p:spPr>
        <p:txBody>
          <a:bodyPr anchor="b"/>
          <a:lstStyle>
            <a:lvl1pPr algn="l">
              <a:defRPr>
                <a:solidFill>
                  <a:srgbClr val="333399"/>
                </a:solidFill>
                <a:latin typeface="Tahoma"/>
                <a:ea typeface="Tahoma"/>
                <a:cs typeface="Tahoma"/>
                <a:sym typeface="Tahoma"/>
              </a:defRPr>
            </a:lvl1pPr>
          </a:lstStyle>
          <a:p>
            <a:r>
              <a:t>Title Text</a:t>
            </a:r>
          </a:p>
        </p:txBody>
      </p:sp>
      <p:sp>
        <p:nvSpPr>
          <p:cNvPr id="1455" name="Body Level One…"/>
          <p:cNvSpPr txBox="1">
            <a:spLocks noGrp="1"/>
          </p:cNvSpPr>
          <p:nvPr>
            <p:ph type="body" sz="quarter" idx="1"/>
          </p:nvPr>
        </p:nvSpPr>
        <p:spPr>
          <a:xfrm>
            <a:off x="457200" y="1535112"/>
            <a:ext cx="4040188" cy="639763"/>
          </a:xfrm>
          <a:prstGeom prst="rect">
            <a:avLst/>
          </a:prstGeom>
        </p:spPr>
        <p:txBody>
          <a:bodyPr anchor="b"/>
          <a:lstStyle>
            <a:lvl1pPr marL="0" indent="0">
              <a:spcBef>
                <a:spcPts val="500"/>
              </a:spcBef>
              <a:buSzTx/>
              <a:buFontTx/>
              <a:buNone/>
              <a:defRPr sz="2400">
                <a:latin typeface="Tahoma Bold"/>
                <a:ea typeface="Tahoma Bold"/>
                <a:cs typeface="Tahoma Bold"/>
                <a:sym typeface="Tahoma Bold"/>
              </a:defRPr>
            </a:lvl1pPr>
            <a:lvl2pPr marL="0" indent="457200">
              <a:spcBef>
                <a:spcPts val="500"/>
              </a:spcBef>
              <a:buSzTx/>
              <a:buFontTx/>
              <a:buNone/>
              <a:defRPr sz="2400">
                <a:latin typeface="Tahoma Bold"/>
                <a:ea typeface="Tahoma Bold"/>
                <a:cs typeface="Tahoma Bold"/>
                <a:sym typeface="Tahoma Bold"/>
              </a:defRPr>
            </a:lvl2pPr>
            <a:lvl3pPr marL="0" indent="914400">
              <a:spcBef>
                <a:spcPts val="500"/>
              </a:spcBef>
              <a:buSzTx/>
              <a:buFontTx/>
              <a:buNone/>
              <a:defRPr sz="2400">
                <a:latin typeface="Tahoma Bold"/>
                <a:ea typeface="Tahoma Bold"/>
                <a:cs typeface="Tahoma Bold"/>
                <a:sym typeface="Tahoma Bold"/>
              </a:defRPr>
            </a:lvl3pPr>
            <a:lvl4pPr marL="0" indent="1371600">
              <a:spcBef>
                <a:spcPts val="500"/>
              </a:spcBef>
              <a:buSzTx/>
              <a:buFontTx/>
              <a:buNone/>
              <a:defRPr sz="2400">
                <a:latin typeface="Tahoma Bold"/>
                <a:ea typeface="Tahoma Bold"/>
                <a:cs typeface="Tahoma Bold"/>
                <a:sym typeface="Tahoma Bold"/>
              </a:defRPr>
            </a:lvl4pPr>
            <a:lvl5pPr marL="0" indent="1828800">
              <a:spcBef>
                <a:spcPts val="500"/>
              </a:spcBef>
              <a:buSzTx/>
              <a:buFontTx/>
              <a:buNone/>
              <a:defRPr sz="2400">
                <a:latin typeface="Tahoma Bold"/>
                <a:ea typeface="Tahoma Bold"/>
                <a:cs typeface="Tahoma Bold"/>
                <a:sym typeface="Tahoma Bold"/>
              </a:defRPr>
            </a:lvl5pPr>
          </a:lstStyle>
          <a:p>
            <a:r>
              <a:t>Body Level One</a:t>
            </a:r>
          </a:p>
          <a:p>
            <a:pPr lvl="1"/>
            <a:r>
              <a:t>Body Level Two</a:t>
            </a:r>
          </a:p>
          <a:p>
            <a:pPr lvl="2"/>
            <a:r>
              <a:t>Body Level Three</a:t>
            </a:r>
          </a:p>
          <a:p>
            <a:pPr lvl="3"/>
            <a:r>
              <a:t>Body Level Four</a:t>
            </a:r>
          </a:p>
          <a:p>
            <a:pPr lvl="4"/>
            <a:r>
              <a:t>Body Level Five</a:t>
            </a:r>
          </a:p>
        </p:txBody>
      </p:sp>
      <p:sp>
        <p:nvSpPr>
          <p:cNvPr id="1456" name="Text Placeholder 4"/>
          <p:cNvSpPr>
            <a:spLocks noGrp="1"/>
          </p:cNvSpPr>
          <p:nvPr>
            <p:ph type="body" sz="quarter" idx="21"/>
          </p:nvPr>
        </p:nvSpPr>
        <p:spPr>
          <a:xfrm>
            <a:off x="4645025" y="1535112"/>
            <a:ext cx="4041775" cy="639763"/>
          </a:xfrm>
          <a:prstGeom prst="rect">
            <a:avLst/>
          </a:prstGeom>
        </p:spPr>
        <p:txBody>
          <a:bodyPr anchor="b"/>
          <a:lstStyle/>
          <a:p>
            <a:pPr marL="0" indent="0">
              <a:spcBef>
                <a:spcPts val="500"/>
              </a:spcBef>
              <a:buSzTx/>
              <a:buFontTx/>
              <a:buNone/>
              <a:defRPr sz="2400">
                <a:latin typeface="Tahoma Bold"/>
                <a:ea typeface="Tahoma Bold"/>
                <a:cs typeface="Tahoma Bold"/>
                <a:sym typeface="Tahoma Bold"/>
              </a:defRPr>
            </a:pPr>
            <a:endParaRPr/>
          </a:p>
        </p:txBody>
      </p:sp>
      <p:sp>
        <p:nvSpPr>
          <p:cNvPr id="1457"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3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1464"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65"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66"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67"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68"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69"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70"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71" name="Title Text"/>
          <p:cNvSpPr txBox="1">
            <a:spLocks noGrp="1"/>
          </p:cNvSpPr>
          <p:nvPr>
            <p:ph type="title"/>
          </p:nvPr>
        </p:nvSpPr>
        <p:spPr>
          <a:xfrm>
            <a:off x="1150937" y="214313"/>
            <a:ext cx="7793038" cy="1462088"/>
          </a:xfrm>
          <a:prstGeom prst="rect">
            <a:avLst/>
          </a:prstGeom>
        </p:spPr>
        <p:txBody>
          <a:bodyPr anchor="b"/>
          <a:lstStyle>
            <a:lvl1pPr algn="l">
              <a:defRPr>
                <a:solidFill>
                  <a:srgbClr val="333399"/>
                </a:solidFill>
                <a:latin typeface="Tahoma"/>
                <a:ea typeface="Tahoma"/>
                <a:cs typeface="Tahoma"/>
                <a:sym typeface="Tahoma"/>
              </a:defRPr>
            </a:lvl1pPr>
          </a:lstStyle>
          <a:p>
            <a:r>
              <a:t>Title Text</a:t>
            </a:r>
          </a:p>
        </p:txBody>
      </p:sp>
      <p:sp>
        <p:nvSpPr>
          <p:cNvPr id="1472"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3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79"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80"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81"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82"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83"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84"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85"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86"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3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1493"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94"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95"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96"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97"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498"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499"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00" name="Title Text"/>
          <p:cNvSpPr txBox="1">
            <a:spLocks noGrp="1"/>
          </p:cNvSpPr>
          <p:nvPr>
            <p:ph type="title"/>
          </p:nvPr>
        </p:nvSpPr>
        <p:spPr>
          <a:xfrm>
            <a:off x="457200" y="273050"/>
            <a:ext cx="3008314" cy="1162050"/>
          </a:xfrm>
          <a:prstGeom prst="rect">
            <a:avLst/>
          </a:prstGeom>
        </p:spPr>
        <p:txBody>
          <a:bodyPr anchor="b"/>
          <a:lstStyle>
            <a:lvl1pPr algn="l">
              <a:defRPr sz="2000">
                <a:solidFill>
                  <a:srgbClr val="333399"/>
                </a:solidFill>
                <a:latin typeface="Tahoma Bold"/>
                <a:ea typeface="Tahoma Bold"/>
                <a:cs typeface="Tahoma Bold"/>
                <a:sym typeface="Tahoma Bold"/>
              </a:defRPr>
            </a:lvl1pPr>
          </a:lstStyle>
          <a:p>
            <a:r>
              <a:t>Title Text</a:t>
            </a:r>
          </a:p>
        </p:txBody>
      </p:sp>
      <p:sp>
        <p:nvSpPr>
          <p:cNvPr id="1501" name="Body Level One…"/>
          <p:cNvSpPr txBox="1">
            <a:spLocks noGrp="1"/>
          </p:cNvSpPr>
          <p:nvPr>
            <p:ph type="body" sz="half" idx="1"/>
          </p:nvPr>
        </p:nvSpPr>
        <p:spPr>
          <a:xfrm>
            <a:off x="3575050" y="273050"/>
            <a:ext cx="5111750" cy="5853113"/>
          </a:xfrm>
          <a:prstGeom prst="rect">
            <a:avLst/>
          </a:prstGeom>
        </p:spPr>
        <p:txBody>
          <a:bodyPr/>
          <a:lstStyle>
            <a:lvl1pPr>
              <a:buClr>
                <a:srgbClr val="3333CC"/>
              </a:buClr>
              <a:buSzPct val="60000"/>
              <a:buFontTx/>
              <a:buChar char="■"/>
              <a:defRPr>
                <a:latin typeface="Tahoma"/>
                <a:ea typeface="Tahoma"/>
                <a:cs typeface="Tahoma"/>
                <a:sym typeface="Tahoma"/>
              </a:defRPr>
            </a:lvl1pPr>
            <a:lvl2pPr>
              <a:buClr>
                <a:srgbClr val="3333CC"/>
              </a:buClr>
              <a:buSzPct val="55000"/>
              <a:buFontTx/>
              <a:buChar char="■"/>
              <a:defRPr>
                <a:latin typeface="Tahoma"/>
                <a:ea typeface="Tahoma"/>
                <a:cs typeface="Tahoma"/>
                <a:sym typeface="Tahoma"/>
              </a:defRPr>
            </a:lvl2pPr>
            <a:lvl3pPr>
              <a:buClr>
                <a:srgbClr val="3333CC"/>
              </a:buClr>
              <a:buSzPct val="50000"/>
              <a:buFontTx/>
              <a:buChar char="■"/>
              <a:defRPr>
                <a:latin typeface="Tahoma"/>
                <a:ea typeface="Tahoma"/>
                <a:cs typeface="Tahoma"/>
                <a:sym typeface="Tahoma"/>
              </a:defRPr>
            </a:lvl3pPr>
            <a:lvl4pPr>
              <a:buClr>
                <a:srgbClr val="3333CC"/>
              </a:buClr>
              <a:buSzPct val="55000"/>
              <a:buFontTx/>
              <a:buChar char="■"/>
              <a:defRPr>
                <a:latin typeface="Tahoma"/>
                <a:ea typeface="Tahoma"/>
                <a:cs typeface="Tahoma"/>
                <a:sym typeface="Tahoma"/>
              </a:defRPr>
            </a:lvl4pPr>
            <a:lvl5pPr>
              <a:buClr>
                <a:srgbClr val="3333CC"/>
              </a:buClr>
              <a:buSzPct val="50000"/>
              <a:buFontTx/>
              <a:buChar char="■"/>
              <a:defRPr>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502" name="Text Placeholder 3"/>
          <p:cNvSpPr>
            <a:spLocks noGrp="1"/>
          </p:cNvSpPr>
          <p:nvPr>
            <p:ph type="body" sz="quarter" idx="21"/>
          </p:nvPr>
        </p:nvSpPr>
        <p:spPr>
          <a:xfrm>
            <a:off x="457199" y="1435100"/>
            <a:ext cx="3008315" cy="4691063"/>
          </a:xfrm>
          <a:prstGeom prst="rect">
            <a:avLst/>
          </a:prstGeom>
        </p:spPr>
        <p:txBody>
          <a:bodyPr/>
          <a:lstStyle/>
          <a:p>
            <a:pPr marL="0" indent="0">
              <a:spcBef>
                <a:spcPts val="300"/>
              </a:spcBef>
              <a:buSzTx/>
              <a:buFontTx/>
              <a:buNone/>
              <a:defRPr sz="1400">
                <a:latin typeface="Tahoma"/>
                <a:ea typeface="Tahoma"/>
                <a:cs typeface="Tahoma"/>
                <a:sym typeface="Tahoma"/>
              </a:defRPr>
            </a:pPr>
            <a:endParaRPr/>
          </a:p>
        </p:txBody>
      </p:sp>
      <p:sp>
        <p:nvSpPr>
          <p:cNvPr id="1503"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3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1510"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511"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12"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513"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14"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15"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516"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17" name="Title Text"/>
          <p:cNvSpPr txBox="1">
            <a:spLocks noGrp="1"/>
          </p:cNvSpPr>
          <p:nvPr>
            <p:ph type="title"/>
          </p:nvPr>
        </p:nvSpPr>
        <p:spPr>
          <a:xfrm>
            <a:off x="1792288" y="4800600"/>
            <a:ext cx="5486401" cy="566738"/>
          </a:xfrm>
          <a:prstGeom prst="rect">
            <a:avLst/>
          </a:prstGeom>
        </p:spPr>
        <p:txBody>
          <a:bodyPr anchor="b"/>
          <a:lstStyle>
            <a:lvl1pPr algn="l">
              <a:defRPr sz="2000">
                <a:solidFill>
                  <a:srgbClr val="333399"/>
                </a:solidFill>
                <a:latin typeface="Tahoma Bold"/>
                <a:ea typeface="Tahoma Bold"/>
                <a:cs typeface="Tahoma Bold"/>
                <a:sym typeface="Tahoma Bold"/>
              </a:defRPr>
            </a:lvl1pPr>
          </a:lstStyle>
          <a:p>
            <a:r>
              <a:t>Title Text</a:t>
            </a:r>
          </a:p>
        </p:txBody>
      </p:sp>
      <p:sp>
        <p:nvSpPr>
          <p:cNvPr id="1518" name="Picture Placeholder 2"/>
          <p:cNvSpPr>
            <a:spLocks noGrp="1"/>
          </p:cNvSpPr>
          <p:nvPr>
            <p:ph type="pic" sz="half" idx="21"/>
          </p:nvPr>
        </p:nvSpPr>
        <p:spPr>
          <a:xfrm>
            <a:off x="1792288" y="612775"/>
            <a:ext cx="5486401" cy="4114800"/>
          </a:xfrm>
          <a:prstGeom prst="rect">
            <a:avLst/>
          </a:prstGeom>
        </p:spPr>
        <p:txBody>
          <a:bodyPr lIns="91439" rIns="91439">
            <a:noAutofit/>
          </a:bodyPr>
          <a:lstStyle/>
          <a:p>
            <a:endParaRPr/>
          </a:p>
        </p:txBody>
      </p:sp>
      <p:sp>
        <p:nvSpPr>
          <p:cNvPr id="1519" name="Body Level One…"/>
          <p:cNvSpPr txBox="1">
            <a:spLocks noGrp="1"/>
          </p:cNvSpPr>
          <p:nvPr>
            <p:ph type="body" sz="quarter" idx="1"/>
          </p:nvPr>
        </p:nvSpPr>
        <p:spPr>
          <a:xfrm>
            <a:off x="1792288" y="5367337"/>
            <a:ext cx="5486401" cy="804863"/>
          </a:xfrm>
          <a:prstGeom prst="rect">
            <a:avLst/>
          </a:prstGeom>
        </p:spPr>
        <p:txBody>
          <a:bodyPr/>
          <a:lstStyle>
            <a:lvl1pPr marL="0" indent="0">
              <a:spcBef>
                <a:spcPts val="300"/>
              </a:spcBef>
              <a:buSzTx/>
              <a:buFontTx/>
              <a:buNone/>
              <a:defRPr sz="1400">
                <a:latin typeface="Tahoma"/>
                <a:ea typeface="Tahoma"/>
                <a:cs typeface="Tahoma"/>
                <a:sym typeface="Tahoma"/>
              </a:defRPr>
            </a:lvl1pPr>
            <a:lvl2pPr marL="0" indent="457200">
              <a:spcBef>
                <a:spcPts val="300"/>
              </a:spcBef>
              <a:buSzTx/>
              <a:buFontTx/>
              <a:buNone/>
              <a:defRPr sz="1400">
                <a:latin typeface="Tahoma"/>
                <a:ea typeface="Tahoma"/>
                <a:cs typeface="Tahoma"/>
                <a:sym typeface="Tahoma"/>
              </a:defRPr>
            </a:lvl2pPr>
            <a:lvl3pPr marL="0" indent="914400">
              <a:spcBef>
                <a:spcPts val="300"/>
              </a:spcBef>
              <a:buSzTx/>
              <a:buFontTx/>
              <a:buNone/>
              <a:defRPr sz="1400">
                <a:latin typeface="Tahoma"/>
                <a:ea typeface="Tahoma"/>
                <a:cs typeface="Tahoma"/>
                <a:sym typeface="Tahoma"/>
              </a:defRPr>
            </a:lvl3pPr>
            <a:lvl4pPr marL="0" indent="1371600">
              <a:spcBef>
                <a:spcPts val="300"/>
              </a:spcBef>
              <a:buSzTx/>
              <a:buFontTx/>
              <a:buNone/>
              <a:defRPr sz="1400">
                <a:latin typeface="Tahoma"/>
                <a:ea typeface="Tahoma"/>
                <a:cs typeface="Tahoma"/>
                <a:sym typeface="Tahoma"/>
              </a:defRPr>
            </a:lvl4pPr>
            <a:lvl5pPr marL="0" indent="1828800">
              <a:spcBef>
                <a:spcPts val="300"/>
              </a:spcBef>
              <a:buSzTx/>
              <a:buFontTx/>
              <a:buNone/>
              <a:defRPr sz="1400">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520"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40.xml><?xml version="1.0" encoding="utf-8"?>
<p:sldLayout xmlns:a="http://schemas.openxmlformats.org/drawingml/2006/main" xmlns:r="http://schemas.openxmlformats.org/officeDocument/2006/relationships" xmlns:p="http://schemas.openxmlformats.org/presentationml/2006/main" type="tx">
  <p:cSld name="Title, Text, and Content">
    <p:spTree>
      <p:nvGrpSpPr>
        <p:cNvPr id="1" name=""/>
        <p:cNvGrpSpPr/>
        <p:nvPr/>
      </p:nvGrpSpPr>
      <p:grpSpPr>
        <a:xfrm>
          <a:off x="0" y="0"/>
          <a:ext cx="0" cy="0"/>
          <a:chOff x="0" y="0"/>
          <a:chExt cx="0" cy="0"/>
        </a:xfrm>
      </p:grpSpPr>
      <p:sp>
        <p:nvSpPr>
          <p:cNvPr id="1527"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528"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29"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530"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31"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32"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533"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34" name="Title Text"/>
          <p:cNvSpPr txBox="1">
            <a:spLocks noGrp="1"/>
          </p:cNvSpPr>
          <p:nvPr>
            <p:ph type="title"/>
          </p:nvPr>
        </p:nvSpPr>
        <p:spPr>
          <a:xfrm>
            <a:off x="1150937" y="214313"/>
            <a:ext cx="7793038" cy="1462088"/>
          </a:xfrm>
          <a:prstGeom prst="rect">
            <a:avLst/>
          </a:prstGeom>
        </p:spPr>
        <p:txBody>
          <a:bodyPr anchor="b"/>
          <a:lstStyle>
            <a:lvl1pPr algn="l">
              <a:defRPr>
                <a:solidFill>
                  <a:srgbClr val="333399"/>
                </a:solidFill>
                <a:latin typeface="Tahoma"/>
                <a:ea typeface="Tahoma"/>
                <a:cs typeface="Tahoma"/>
                <a:sym typeface="Tahoma"/>
              </a:defRPr>
            </a:lvl1pPr>
          </a:lstStyle>
          <a:p>
            <a:r>
              <a:t>Title Text</a:t>
            </a:r>
          </a:p>
        </p:txBody>
      </p:sp>
      <p:sp>
        <p:nvSpPr>
          <p:cNvPr id="1535" name="Body Level One…"/>
          <p:cNvSpPr txBox="1">
            <a:spLocks noGrp="1"/>
          </p:cNvSpPr>
          <p:nvPr>
            <p:ph type="body" sz="quarter" idx="1"/>
          </p:nvPr>
        </p:nvSpPr>
        <p:spPr>
          <a:xfrm>
            <a:off x="1182687" y="2017713"/>
            <a:ext cx="3810001" cy="4114801"/>
          </a:xfrm>
          <a:prstGeom prst="rect">
            <a:avLst/>
          </a:prstGeom>
        </p:spPr>
        <p:txBody>
          <a:bodyPr/>
          <a:lstStyle>
            <a:lvl1pPr>
              <a:buClr>
                <a:srgbClr val="3333CC"/>
              </a:buClr>
              <a:buSzPct val="60000"/>
              <a:buFontTx/>
              <a:buChar char="■"/>
              <a:defRPr>
                <a:latin typeface="Tahoma"/>
                <a:ea typeface="Tahoma"/>
                <a:cs typeface="Tahoma"/>
                <a:sym typeface="Tahoma"/>
              </a:defRPr>
            </a:lvl1pPr>
            <a:lvl2pPr>
              <a:buClr>
                <a:srgbClr val="3333CC"/>
              </a:buClr>
              <a:buSzPct val="55000"/>
              <a:buFontTx/>
              <a:buChar char="■"/>
              <a:defRPr>
                <a:latin typeface="Tahoma"/>
                <a:ea typeface="Tahoma"/>
                <a:cs typeface="Tahoma"/>
                <a:sym typeface="Tahoma"/>
              </a:defRPr>
            </a:lvl2pPr>
            <a:lvl3pPr>
              <a:buClr>
                <a:srgbClr val="3333CC"/>
              </a:buClr>
              <a:buSzPct val="50000"/>
              <a:buFontTx/>
              <a:buChar char="■"/>
              <a:defRPr>
                <a:latin typeface="Tahoma"/>
                <a:ea typeface="Tahoma"/>
                <a:cs typeface="Tahoma"/>
                <a:sym typeface="Tahoma"/>
              </a:defRPr>
            </a:lvl3pPr>
            <a:lvl4pPr>
              <a:buClr>
                <a:srgbClr val="3333CC"/>
              </a:buClr>
              <a:buSzPct val="55000"/>
              <a:buFontTx/>
              <a:buChar char="■"/>
              <a:defRPr>
                <a:latin typeface="Tahoma"/>
                <a:ea typeface="Tahoma"/>
                <a:cs typeface="Tahoma"/>
                <a:sym typeface="Tahoma"/>
              </a:defRPr>
            </a:lvl4pPr>
            <a:lvl5pPr>
              <a:buClr>
                <a:srgbClr val="3333CC"/>
              </a:buClr>
              <a:buSzPct val="50000"/>
              <a:buFontTx/>
              <a:buChar char="■"/>
              <a:defRPr>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536" name="Slide Number"/>
          <p:cNvSpPr txBox="1">
            <a:spLocks noGrp="1"/>
          </p:cNvSpPr>
          <p:nvPr>
            <p:ph type="sldNum" sz="quarter" idx="2"/>
          </p:nvPr>
        </p:nvSpPr>
        <p:spPr>
          <a:xfrm>
            <a:off x="8648888" y="6393497"/>
            <a:ext cx="298263" cy="307341"/>
          </a:xfrm>
          <a:prstGeom prst="rect">
            <a:avLst/>
          </a:prstGeom>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41.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grpSp>
        <p:nvGrpSpPr>
          <p:cNvPr id="1552" name="Group 2"/>
          <p:cNvGrpSpPr/>
          <p:nvPr/>
        </p:nvGrpSpPr>
        <p:grpSpPr>
          <a:xfrm>
            <a:off x="-1" y="2438400"/>
            <a:ext cx="9009065" cy="1052513"/>
            <a:chOff x="0" y="0"/>
            <a:chExt cx="9009063" cy="1052512"/>
          </a:xfrm>
        </p:grpSpPr>
        <p:grpSp>
          <p:nvGrpSpPr>
            <p:cNvPr id="1545" name="Group 3"/>
            <p:cNvGrpSpPr/>
            <p:nvPr/>
          </p:nvGrpSpPr>
          <p:grpSpPr>
            <a:xfrm>
              <a:off x="290512" y="107950"/>
              <a:ext cx="711201" cy="474663"/>
              <a:chOff x="0" y="0"/>
              <a:chExt cx="711199" cy="474662"/>
            </a:xfrm>
          </p:grpSpPr>
          <p:sp>
            <p:nvSpPr>
              <p:cNvPr id="1543" name="Rectangle 4"/>
              <p:cNvSpPr/>
              <p:nvPr/>
            </p:nvSpPr>
            <p:spPr>
              <a:xfrm>
                <a:off x="0" y="-1"/>
                <a:ext cx="437662" cy="474664"/>
              </a:xfrm>
              <a:prstGeom prst="rect">
                <a:avLst/>
              </a:prstGeom>
              <a:solidFill>
                <a:srgbClr val="3333CC"/>
              </a:soli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sp>
            <p:nvSpPr>
              <p:cNvPr id="1544" name="Rectangle 5"/>
              <p:cNvSpPr/>
              <p:nvPr/>
            </p:nvSpPr>
            <p:spPr>
              <a:xfrm>
                <a:off x="382953" y="-1"/>
                <a:ext cx="328247" cy="474664"/>
              </a:xfrm>
              <a:prstGeom prst="rect">
                <a:avLst/>
              </a:prstGeom>
              <a:gradFill flip="none" rotWithShape="1">
                <a:gsLst>
                  <a:gs pos="0">
                    <a:srgbClr val="3333CC"/>
                  </a:gs>
                  <a:gs pos="100000">
                    <a:srgbClr val="FFFFFF"/>
                  </a:gs>
                </a:gsLst>
                <a:lin ang="0" scaled="0"/>
              </a:gra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grpSp>
        <p:grpSp>
          <p:nvGrpSpPr>
            <p:cNvPr id="1548" name="Group 6"/>
            <p:cNvGrpSpPr/>
            <p:nvPr/>
          </p:nvGrpSpPr>
          <p:grpSpPr>
            <a:xfrm>
              <a:off x="414337" y="530225"/>
              <a:ext cx="738188" cy="474663"/>
              <a:chOff x="0" y="0"/>
              <a:chExt cx="738187" cy="474662"/>
            </a:xfrm>
          </p:grpSpPr>
          <p:sp>
            <p:nvSpPr>
              <p:cNvPr id="1546" name="Rectangle 7"/>
              <p:cNvSpPr/>
              <p:nvPr/>
            </p:nvSpPr>
            <p:spPr>
              <a:xfrm>
                <a:off x="-1" y="-1"/>
                <a:ext cx="421822" cy="474664"/>
              </a:xfrm>
              <a:prstGeom prst="rect">
                <a:avLst/>
              </a:prstGeom>
              <a:solidFill>
                <a:srgbClr val="FFCF01"/>
              </a:soli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sp>
            <p:nvSpPr>
              <p:cNvPr id="1547" name="Rectangle 8"/>
              <p:cNvSpPr/>
              <p:nvPr/>
            </p:nvSpPr>
            <p:spPr>
              <a:xfrm>
                <a:off x="370192" y="-1"/>
                <a:ext cx="367996" cy="474664"/>
              </a:xfrm>
              <a:prstGeom prst="rect">
                <a:avLst/>
              </a:prstGeom>
              <a:gradFill flip="none" rotWithShape="1">
                <a:gsLst>
                  <a:gs pos="0">
                    <a:srgbClr val="FFCF01"/>
                  </a:gs>
                  <a:gs pos="100000">
                    <a:srgbClr val="FFFFFF"/>
                  </a:gs>
                </a:gsLst>
                <a:lin ang="0" scaled="0"/>
              </a:gra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grpSp>
        <p:sp>
          <p:nvSpPr>
            <p:cNvPr id="1549" name="Rectangle 9"/>
            <p:cNvSpPr/>
            <p:nvPr/>
          </p:nvSpPr>
          <p:spPr>
            <a:xfrm>
              <a:off x="-1" y="457200"/>
              <a:ext cx="560388" cy="422276"/>
            </a:xfrm>
            <a:prstGeom prst="rect">
              <a:avLst/>
            </a:prstGeom>
            <a:gradFill flip="none" rotWithShape="1">
              <a:gsLst>
                <a:gs pos="0">
                  <a:srgbClr val="FFFFFF"/>
                </a:gs>
                <a:gs pos="100000">
                  <a:srgbClr val="FF0000"/>
                </a:gs>
              </a:gsLst>
              <a:lin ang="18900000" scaled="0"/>
            </a:gra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sp>
          <p:nvSpPr>
            <p:cNvPr id="1550" name="Rectangle 10"/>
            <p:cNvSpPr/>
            <p:nvPr/>
          </p:nvSpPr>
          <p:spPr>
            <a:xfrm>
              <a:off x="634999" y="0"/>
              <a:ext cx="31751" cy="1052513"/>
            </a:xfrm>
            <a:prstGeom prst="rect">
              <a:avLst/>
            </a:prstGeom>
            <a:solidFill>
              <a:srgbClr val="1C1C1C"/>
            </a:soli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sp>
          <p:nvSpPr>
            <p:cNvPr id="1551" name="Rectangle 11"/>
            <p:cNvSpPr/>
            <p:nvPr/>
          </p:nvSpPr>
          <p:spPr>
            <a:xfrm>
              <a:off x="315912" y="822325"/>
              <a:ext cx="8693152" cy="55563"/>
            </a:xfrm>
            <a:prstGeom prst="rect">
              <a:avLst/>
            </a:prstGeom>
            <a:gradFill flip="none" rotWithShape="1">
              <a:gsLst>
                <a:gs pos="0">
                  <a:srgbClr val="1C1C1C"/>
                </a:gs>
                <a:gs pos="100000">
                  <a:srgbClr val="FFFFFF"/>
                </a:gs>
              </a:gsLst>
              <a:lin ang="0" scaled="0"/>
            </a:gradFill>
            <a:ln w="12700" cap="flat">
              <a:noFill/>
              <a:miter lim="400000"/>
            </a:ln>
            <a:effectLst/>
          </p:spPr>
          <p:txBody>
            <a:bodyPr wrap="square" lIns="0" tIns="0" rIns="0" bIns="0" numCol="1" anchor="ctr">
              <a:noAutofit/>
            </a:bodyPr>
            <a:lstStyle/>
            <a:p>
              <a:pPr>
                <a:defRPr>
                  <a:latin typeface="Tahoma"/>
                  <a:ea typeface="Tahoma"/>
                  <a:cs typeface="Tahoma"/>
                  <a:sym typeface="Tahoma"/>
                </a:defRPr>
              </a:pPr>
              <a:endParaRPr/>
            </a:p>
          </p:txBody>
        </p:sp>
      </p:grpSp>
      <p:sp>
        <p:nvSpPr>
          <p:cNvPr id="1553" name="Title Text"/>
          <p:cNvSpPr txBox="1">
            <a:spLocks noGrp="1"/>
          </p:cNvSpPr>
          <p:nvPr>
            <p:ph type="title"/>
          </p:nvPr>
        </p:nvSpPr>
        <p:spPr>
          <a:xfrm>
            <a:off x="990600" y="1676400"/>
            <a:ext cx="7772401" cy="1462089"/>
          </a:xfrm>
          <a:prstGeom prst="rect">
            <a:avLst/>
          </a:prstGeom>
        </p:spPr>
        <p:txBody>
          <a:bodyPr lIns="45714" tIns="45714" rIns="45714" bIns="45714" anchor="b"/>
          <a:lstStyle>
            <a:lvl1pPr algn="l">
              <a:defRPr>
                <a:solidFill>
                  <a:srgbClr val="333399"/>
                </a:solidFill>
                <a:latin typeface="Tahoma"/>
                <a:ea typeface="Tahoma"/>
                <a:cs typeface="Tahoma"/>
                <a:sym typeface="Tahoma"/>
              </a:defRPr>
            </a:lvl1pPr>
          </a:lstStyle>
          <a:p>
            <a:r>
              <a:t>Title Text</a:t>
            </a:r>
          </a:p>
        </p:txBody>
      </p:sp>
      <p:sp>
        <p:nvSpPr>
          <p:cNvPr id="1554" name="Body Level One…"/>
          <p:cNvSpPr txBox="1">
            <a:spLocks noGrp="1"/>
          </p:cNvSpPr>
          <p:nvPr>
            <p:ph type="body" sz="quarter" idx="1"/>
          </p:nvPr>
        </p:nvSpPr>
        <p:spPr>
          <a:xfrm>
            <a:off x="1371600" y="3886201"/>
            <a:ext cx="6400800" cy="1752601"/>
          </a:xfrm>
          <a:prstGeom prst="rect">
            <a:avLst/>
          </a:prstGeom>
        </p:spPr>
        <p:txBody>
          <a:bodyPr lIns="45714" tIns="45714" rIns="45714" bIns="45714"/>
          <a:lstStyle>
            <a:lvl1pPr marL="0" indent="0" algn="ctr">
              <a:buSzTx/>
              <a:buFontTx/>
              <a:buNone/>
              <a:defRPr>
                <a:latin typeface="Tahoma"/>
                <a:ea typeface="Tahoma"/>
                <a:cs typeface="Tahoma"/>
                <a:sym typeface="Tahoma"/>
              </a:defRPr>
            </a:lvl1pPr>
            <a:lvl2pPr marL="781957" indent="-324757" algn="ctr">
              <a:buSzPct val="55000"/>
              <a:buFontTx/>
              <a:buChar char="■"/>
              <a:defRPr>
                <a:latin typeface="Tahoma"/>
                <a:ea typeface="Tahoma"/>
                <a:cs typeface="Tahoma"/>
                <a:sym typeface="Tahoma"/>
              </a:defRPr>
            </a:lvl2pPr>
            <a:lvl3pPr marL="1217083" indent="-302683" algn="ctr">
              <a:buSzPct val="50000"/>
              <a:buFontTx/>
              <a:buChar char="■"/>
              <a:defRPr>
                <a:latin typeface="Tahoma"/>
                <a:ea typeface="Tahoma"/>
                <a:cs typeface="Tahoma"/>
                <a:sym typeface="Tahoma"/>
              </a:defRPr>
            </a:lvl3pPr>
            <a:lvl4pPr marL="1734820" indent="-363220" algn="ctr">
              <a:buSzPct val="55000"/>
              <a:buFontTx/>
              <a:buChar char="■"/>
              <a:defRPr>
                <a:latin typeface="Tahoma"/>
                <a:ea typeface="Tahoma"/>
                <a:cs typeface="Tahoma"/>
                <a:sym typeface="Tahoma"/>
              </a:defRPr>
            </a:lvl4pPr>
            <a:lvl5pPr marL="2192020" indent="-363220" algn="ctr">
              <a:buSzPct val="50000"/>
              <a:buFontTx/>
              <a:buChar char="■"/>
              <a:defRPr>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555" name="Slide Number"/>
          <p:cNvSpPr txBox="1">
            <a:spLocks noGrp="1"/>
          </p:cNvSpPr>
          <p:nvPr>
            <p:ph type="sldNum" sz="quarter" idx="2"/>
          </p:nvPr>
        </p:nvSpPr>
        <p:spPr>
          <a:xfrm>
            <a:off x="8464748" y="6398269"/>
            <a:ext cx="298253" cy="307331"/>
          </a:xfrm>
          <a:prstGeom prst="rect">
            <a:avLst/>
          </a:prstGeom>
        </p:spPr>
        <p:txBody>
          <a:bodyPr lIns="45714" tIns="45714" rIns="45714" bIns="45714" anchor="b"/>
          <a:lstStyle>
            <a:lvl1pPr>
              <a:defRPr sz="1400">
                <a:solidFill>
                  <a:srgbClr val="1C1C1C"/>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4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562"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563"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64"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565"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66"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67"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568"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69" name="Title Text"/>
          <p:cNvSpPr txBox="1">
            <a:spLocks noGrp="1"/>
          </p:cNvSpPr>
          <p:nvPr>
            <p:ph type="title"/>
          </p:nvPr>
        </p:nvSpPr>
        <p:spPr>
          <a:xfrm>
            <a:off x="1150937" y="214313"/>
            <a:ext cx="7793038" cy="1462088"/>
          </a:xfrm>
          <a:prstGeom prst="rect">
            <a:avLst/>
          </a:prstGeom>
        </p:spPr>
        <p:txBody>
          <a:bodyPr lIns="45714" tIns="45714" rIns="45714" bIns="45714" anchor="b"/>
          <a:lstStyle>
            <a:lvl1pPr algn="l">
              <a:defRPr>
                <a:solidFill>
                  <a:srgbClr val="333399"/>
                </a:solidFill>
                <a:latin typeface="Tahoma"/>
                <a:ea typeface="Tahoma"/>
                <a:cs typeface="Tahoma"/>
                <a:sym typeface="Tahoma"/>
              </a:defRPr>
            </a:lvl1pPr>
          </a:lstStyle>
          <a:p>
            <a:r>
              <a:t>Title Text</a:t>
            </a:r>
          </a:p>
        </p:txBody>
      </p:sp>
      <p:sp>
        <p:nvSpPr>
          <p:cNvPr id="1570" name="Body Level One…"/>
          <p:cNvSpPr txBox="1">
            <a:spLocks noGrp="1"/>
          </p:cNvSpPr>
          <p:nvPr>
            <p:ph type="body" sz="half" idx="1"/>
          </p:nvPr>
        </p:nvSpPr>
        <p:spPr>
          <a:xfrm>
            <a:off x="1182687" y="2017713"/>
            <a:ext cx="7772401" cy="4114801"/>
          </a:xfrm>
          <a:prstGeom prst="rect">
            <a:avLst/>
          </a:prstGeom>
        </p:spPr>
        <p:txBody>
          <a:bodyPr lIns="45714" tIns="45714" rIns="45714" bIns="45714"/>
          <a:lstStyle>
            <a:lvl1pPr marL="341313" indent="-341313">
              <a:buClr>
                <a:srgbClr val="3333CC"/>
              </a:buClr>
              <a:buSzPct val="60000"/>
              <a:buFontTx/>
              <a:buChar char="■"/>
              <a:defRPr>
                <a:latin typeface="Tahoma"/>
                <a:ea typeface="Tahoma"/>
                <a:cs typeface="Tahoma"/>
                <a:sym typeface="Tahoma"/>
              </a:defRPr>
            </a:lvl1pPr>
            <a:lvl2pPr marL="781957" indent="-324757">
              <a:buClr>
                <a:srgbClr val="3333CC"/>
              </a:buClr>
              <a:buSzPct val="55000"/>
              <a:buFontTx/>
              <a:buChar char="■"/>
              <a:defRPr>
                <a:latin typeface="Tahoma"/>
                <a:ea typeface="Tahoma"/>
                <a:cs typeface="Tahoma"/>
                <a:sym typeface="Tahoma"/>
              </a:defRPr>
            </a:lvl2pPr>
            <a:lvl3pPr marL="1217083" indent="-302683">
              <a:buClr>
                <a:srgbClr val="3333CC"/>
              </a:buClr>
              <a:buSzPct val="50000"/>
              <a:buFontTx/>
              <a:buChar char="■"/>
              <a:defRPr>
                <a:latin typeface="Tahoma"/>
                <a:ea typeface="Tahoma"/>
                <a:cs typeface="Tahoma"/>
                <a:sym typeface="Tahoma"/>
              </a:defRPr>
            </a:lvl3pPr>
            <a:lvl4pPr marL="1734820" indent="-363220">
              <a:buClr>
                <a:srgbClr val="3333CC"/>
              </a:buClr>
              <a:buSzPct val="55000"/>
              <a:buFontTx/>
              <a:buChar char="■"/>
              <a:defRPr>
                <a:latin typeface="Tahoma"/>
                <a:ea typeface="Tahoma"/>
                <a:cs typeface="Tahoma"/>
                <a:sym typeface="Tahoma"/>
              </a:defRPr>
            </a:lvl4pPr>
            <a:lvl5pPr marL="2192020" indent="-363220">
              <a:buClr>
                <a:srgbClr val="3333CC"/>
              </a:buClr>
              <a:buSzPct val="50000"/>
              <a:buFontTx/>
              <a:buChar char="■"/>
              <a:defRPr>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571" name="Slide Number"/>
          <p:cNvSpPr txBox="1">
            <a:spLocks noGrp="1"/>
          </p:cNvSpPr>
          <p:nvPr>
            <p:ph type="sldNum" sz="quarter" idx="2"/>
          </p:nvPr>
        </p:nvSpPr>
        <p:spPr>
          <a:xfrm>
            <a:off x="8648898" y="6393507"/>
            <a:ext cx="298253" cy="307331"/>
          </a:xfrm>
          <a:prstGeom prst="rect">
            <a:avLst/>
          </a:prstGeom>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4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1578"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579"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80"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581"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82"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83"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584"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85" name="Title Text"/>
          <p:cNvSpPr txBox="1">
            <a:spLocks noGrp="1"/>
          </p:cNvSpPr>
          <p:nvPr>
            <p:ph type="title"/>
          </p:nvPr>
        </p:nvSpPr>
        <p:spPr>
          <a:xfrm>
            <a:off x="722312" y="4406901"/>
            <a:ext cx="7772401" cy="1362076"/>
          </a:xfrm>
          <a:prstGeom prst="rect">
            <a:avLst/>
          </a:prstGeom>
        </p:spPr>
        <p:txBody>
          <a:bodyPr lIns="45714" tIns="45714" rIns="45714" bIns="45714" anchor="t"/>
          <a:lstStyle>
            <a:lvl1pPr algn="l">
              <a:defRPr sz="4000" cap="all">
                <a:solidFill>
                  <a:srgbClr val="333399"/>
                </a:solidFill>
                <a:latin typeface="Tahoma Bold"/>
                <a:ea typeface="Tahoma Bold"/>
                <a:cs typeface="Tahoma Bold"/>
                <a:sym typeface="Tahoma Bold"/>
              </a:defRPr>
            </a:lvl1pPr>
          </a:lstStyle>
          <a:p>
            <a:r>
              <a:t>Title Text</a:t>
            </a:r>
          </a:p>
        </p:txBody>
      </p:sp>
      <p:sp>
        <p:nvSpPr>
          <p:cNvPr id="1586" name="Body Level One…"/>
          <p:cNvSpPr txBox="1">
            <a:spLocks noGrp="1"/>
          </p:cNvSpPr>
          <p:nvPr>
            <p:ph type="body" sz="quarter" idx="1"/>
          </p:nvPr>
        </p:nvSpPr>
        <p:spPr>
          <a:xfrm>
            <a:off x="722312" y="2906714"/>
            <a:ext cx="7772401" cy="1500188"/>
          </a:xfrm>
          <a:prstGeom prst="rect">
            <a:avLst/>
          </a:prstGeom>
        </p:spPr>
        <p:txBody>
          <a:bodyPr lIns="45714" tIns="45714" rIns="45714" bIns="45714" anchor="b"/>
          <a:lstStyle>
            <a:lvl1pPr marL="0" indent="0">
              <a:spcBef>
                <a:spcPts val="400"/>
              </a:spcBef>
              <a:buSzTx/>
              <a:buFontTx/>
              <a:buNone/>
              <a:defRPr sz="2000">
                <a:latin typeface="Tahoma"/>
                <a:ea typeface="Tahoma"/>
                <a:cs typeface="Tahoma"/>
                <a:sym typeface="Tahoma"/>
              </a:defRPr>
            </a:lvl1pPr>
            <a:lvl2pPr marL="0" indent="457153">
              <a:spcBef>
                <a:spcPts val="400"/>
              </a:spcBef>
              <a:buSzTx/>
              <a:buFontTx/>
              <a:buNone/>
              <a:defRPr sz="2000">
                <a:latin typeface="Tahoma"/>
                <a:ea typeface="Tahoma"/>
                <a:cs typeface="Tahoma"/>
                <a:sym typeface="Tahoma"/>
              </a:defRPr>
            </a:lvl2pPr>
            <a:lvl3pPr marL="0" indent="914305">
              <a:spcBef>
                <a:spcPts val="400"/>
              </a:spcBef>
              <a:buSzTx/>
              <a:buFontTx/>
              <a:buNone/>
              <a:defRPr sz="2000">
                <a:latin typeface="Tahoma"/>
                <a:ea typeface="Tahoma"/>
                <a:cs typeface="Tahoma"/>
                <a:sym typeface="Tahoma"/>
              </a:defRPr>
            </a:lvl3pPr>
            <a:lvl4pPr marL="0" indent="1371457">
              <a:spcBef>
                <a:spcPts val="400"/>
              </a:spcBef>
              <a:buSzTx/>
              <a:buFontTx/>
              <a:buNone/>
              <a:defRPr sz="2000">
                <a:latin typeface="Tahoma"/>
                <a:ea typeface="Tahoma"/>
                <a:cs typeface="Tahoma"/>
                <a:sym typeface="Tahoma"/>
              </a:defRPr>
            </a:lvl4pPr>
            <a:lvl5pPr marL="0" indent="1828610">
              <a:spcBef>
                <a:spcPts val="400"/>
              </a:spcBef>
              <a:buSzTx/>
              <a:buFontTx/>
              <a:buNone/>
              <a:defRPr sz="2000">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587" name="Slide Number"/>
          <p:cNvSpPr txBox="1">
            <a:spLocks noGrp="1"/>
          </p:cNvSpPr>
          <p:nvPr>
            <p:ph type="sldNum" sz="quarter" idx="2"/>
          </p:nvPr>
        </p:nvSpPr>
        <p:spPr>
          <a:xfrm>
            <a:off x="8648898" y="6393507"/>
            <a:ext cx="298253" cy="307331"/>
          </a:xfrm>
          <a:prstGeom prst="rect">
            <a:avLst/>
          </a:prstGeom>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4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1594"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595"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96"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597"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98"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599"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00"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01" name="Title Text"/>
          <p:cNvSpPr txBox="1">
            <a:spLocks noGrp="1"/>
          </p:cNvSpPr>
          <p:nvPr>
            <p:ph type="title"/>
          </p:nvPr>
        </p:nvSpPr>
        <p:spPr>
          <a:xfrm>
            <a:off x="1150937" y="214313"/>
            <a:ext cx="7793038" cy="1462088"/>
          </a:xfrm>
          <a:prstGeom prst="rect">
            <a:avLst/>
          </a:prstGeom>
        </p:spPr>
        <p:txBody>
          <a:bodyPr lIns="45714" tIns="45714" rIns="45714" bIns="45714" anchor="b"/>
          <a:lstStyle>
            <a:lvl1pPr algn="l">
              <a:defRPr>
                <a:solidFill>
                  <a:srgbClr val="333399"/>
                </a:solidFill>
                <a:latin typeface="Tahoma"/>
                <a:ea typeface="Tahoma"/>
                <a:cs typeface="Tahoma"/>
                <a:sym typeface="Tahoma"/>
              </a:defRPr>
            </a:lvl1pPr>
          </a:lstStyle>
          <a:p>
            <a:r>
              <a:t>Title Text</a:t>
            </a:r>
          </a:p>
        </p:txBody>
      </p:sp>
      <p:sp>
        <p:nvSpPr>
          <p:cNvPr id="1602" name="Body Level One…"/>
          <p:cNvSpPr txBox="1">
            <a:spLocks noGrp="1"/>
          </p:cNvSpPr>
          <p:nvPr>
            <p:ph type="body" sz="quarter" idx="1"/>
          </p:nvPr>
        </p:nvSpPr>
        <p:spPr>
          <a:xfrm>
            <a:off x="1182687" y="2017714"/>
            <a:ext cx="3810001" cy="4114801"/>
          </a:xfrm>
          <a:prstGeom prst="rect">
            <a:avLst/>
          </a:prstGeom>
        </p:spPr>
        <p:txBody>
          <a:bodyPr lIns="45714" tIns="45714" rIns="45714" bIns="45714"/>
          <a:lstStyle>
            <a:lvl1pPr marL="341313" indent="-341313">
              <a:spcBef>
                <a:spcPts val="600"/>
              </a:spcBef>
              <a:buClr>
                <a:srgbClr val="3333CC"/>
              </a:buClr>
              <a:buSzPct val="60000"/>
              <a:buFontTx/>
              <a:buChar char="■"/>
              <a:defRPr sz="2800">
                <a:latin typeface="Tahoma"/>
                <a:ea typeface="Tahoma"/>
                <a:cs typeface="Tahoma"/>
                <a:sym typeface="Tahoma"/>
              </a:defRPr>
            </a:lvl1pPr>
            <a:lvl2pPr marL="788723" indent="-331523">
              <a:spcBef>
                <a:spcPts val="600"/>
              </a:spcBef>
              <a:buClr>
                <a:srgbClr val="3333CC"/>
              </a:buClr>
              <a:buSzPct val="55000"/>
              <a:buFontTx/>
              <a:buChar char="■"/>
              <a:defRPr sz="2800">
                <a:latin typeface="Tahoma"/>
                <a:ea typeface="Tahoma"/>
                <a:cs typeface="Tahoma"/>
                <a:sym typeface="Tahoma"/>
              </a:defRPr>
            </a:lvl2pPr>
            <a:lvl3pPr marL="1232218" indent="-317818">
              <a:spcBef>
                <a:spcPts val="600"/>
              </a:spcBef>
              <a:buClr>
                <a:srgbClr val="3333CC"/>
              </a:buClr>
              <a:buSzPct val="50000"/>
              <a:buFontTx/>
              <a:buChar char="■"/>
              <a:defRPr sz="2800">
                <a:latin typeface="Tahoma"/>
                <a:ea typeface="Tahoma"/>
                <a:cs typeface="Tahoma"/>
                <a:sym typeface="Tahoma"/>
              </a:defRPr>
            </a:lvl3pPr>
            <a:lvl4pPr marL="1724731" indent="-353131">
              <a:spcBef>
                <a:spcPts val="600"/>
              </a:spcBef>
              <a:buClr>
                <a:srgbClr val="3333CC"/>
              </a:buClr>
              <a:buSzPct val="55000"/>
              <a:buFontTx/>
              <a:buChar char="■"/>
              <a:defRPr sz="2800">
                <a:latin typeface="Tahoma"/>
                <a:ea typeface="Tahoma"/>
                <a:cs typeface="Tahoma"/>
                <a:sym typeface="Tahoma"/>
              </a:defRPr>
            </a:lvl4pPr>
            <a:lvl5pPr marL="2181931" indent="-353131">
              <a:spcBef>
                <a:spcPts val="600"/>
              </a:spcBef>
              <a:buClr>
                <a:srgbClr val="3333CC"/>
              </a:buClr>
              <a:buSzPct val="50000"/>
              <a:buFontTx/>
              <a:buChar char="■"/>
              <a:defRPr sz="2800">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603" name="Slide Number"/>
          <p:cNvSpPr txBox="1">
            <a:spLocks noGrp="1"/>
          </p:cNvSpPr>
          <p:nvPr>
            <p:ph type="sldNum" sz="quarter" idx="2"/>
          </p:nvPr>
        </p:nvSpPr>
        <p:spPr>
          <a:xfrm>
            <a:off x="8648898" y="6393507"/>
            <a:ext cx="298253" cy="307331"/>
          </a:xfrm>
          <a:prstGeom prst="rect">
            <a:avLst/>
          </a:prstGeom>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4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1610"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11"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12"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13"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14"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15"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16"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17" name="Title Text"/>
          <p:cNvSpPr txBox="1">
            <a:spLocks noGrp="1"/>
          </p:cNvSpPr>
          <p:nvPr>
            <p:ph type="title"/>
          </p:nvPr>
        </p:nvSpPr>
        <p:spPr>
          <a:xfrm>
            <a:off x="457200" y="274638"/>
            <a:ext cx="8229600" cy="1143001"/>
          </a:xfrm>
          <a:prstGeom prst="rect">
            <a:avLst/>
          </a:prstGeom>
        </p:spPr>
        <p:txBody>
          <a:bodyPr lIns="45714" tIns="45714" rIns="45714" bIns="45714" anchor="b"/>
          <a:lstStyle>
            <a:lvl1pPr algn="l">
              <a:defRPr>
                <a:solidFill>
                  <a:srgbClr val="333399"/>
                </a:solidFill>
                <a:latin typeface="Tahoma"/>
                <a:ea typeface="Tahoma"/>
                <a:cs typeface="Tahoma"/>
                <a:sym typeface="Tahoma"/>
              </a:defRPr>
            </a:lvl1pPr>
          </a:lstStyle>
          <a:p>
            <a:r>
              <a:t>Title Text</a:t>
            </a:r>
          </a:p>
        </p:txBody>
      </p:sp>
      <p:sp>
        <p:nvSpPr>
          <p:cNvPr id="1618" name="Body Level One…"/>
          <p:cNvSpPr txBox="1">
            <a:spLocks noGrp="1"/>
          </p:cNvSpPr>
          <p:nvPr>
            <p:ph type="body" sz="quarter" idx="1"/>
          </p:nvPr>
        </p:nvSpPr>
        <p:spPr>
          <a:xfrm>
            <a:off x="457200" y="1535113"/>
            <a:ext cx="4040188" cy="639763"/>
          </a:xfrm>
          <a:prstGeom prst="rect">
            <a:avLst/>
          </a:prstGeom>
        </p:spPr>
        <p:txBody>
          <a:bodyPr lIns="45714" tIns="45714" rIns="45714" bIns="45714" anchor="b"/>
          <a:lstStyle>
            <a:lvl1pPr marL="0" indent="0">
              <a:spcBef>
                <a:spcPts val="500"/>
              </a:spcBef>
              <a:buSzTx/>
              <a:buFontTx/>
              <a:buNone/>
              <a:defRPr sz="2400">
                <a:latin typeface="Tahoma Bold"/>
                <a:ea typeface="Tahoma Bold"/>
                <a:cs typeface="Tahoma Bold"/>
                <a:sym typeface="Tahoma Bold"/>
              </a:defRPr>
            </a:lvl1pPr>
            <a:lvl2pPr marL="0" indent="457153">
              <a:spcBef>
                <a:spcPts val="500"/>
              </a:spcBef>
              <a:buSzTx/>
              <a:buFontTx/>
              <a:buNone/>
              <a:defRPr sz="2400">
                <a:latin typeface="Tahoma Bold"/>
                <a:ea typeface="Tahoma Bold"/>
                <a:cs typeface="Tahoma Bold"/>
                <a:sym typeface="Tahoma Bold"/>
              </a:defRPr>
            </a:lvl2pPr>
            <a:lvl3pPr marL="0" indent="914305">
              <a:spcBef>
                <a:spcPts val="500"/>
              </a:spcBef>
              <a:buSzTx/>
              <a:buFontTx/>
              <a:buNone/>
              <a:defRPr sz="2400">
                <a:latin typeface="Tahoma Bold"/>
                <a:ea typeface="Tahoma Bold"/>
                <a:cs typeface="Tahoma Bold"/>
                <a:sym typeface="Tahoma Bold"/>
              </a:defRPr>
            </a:lvl3pPr>
            <a:lvl4pPr marL="0" indent="1371457">
              <a:spcBef>
                <a:spcPts val="500"/>
              </a:spcBef>
              <a:buSzTx/>
              <a:buFontTx/>
              <a:buNone/>
              <a:defRPr sz="2400">
                <a:latin typeface="Tahoma Bold"/>
                <a:ea typeface="Tahoma Bold"/>
                <a:cs typeface="Tahoma Bold"/>
                <a:sym typeface="Tahoma Bold"/>
              </a:defRPr>
            </a:lvl4pPr>
            <a:lvl5pPr marL="0" indent="1828610">
              <a:spcBef>
                <a:spcPts val="500"/>
              </a:spcBef>
              <a:buSzTx/>
              <a:buFontTx/>
              <a:buNone/>
              <a:defRPr sz="2400">
                <a:latin typeface="Tahoma Bold"/>
                <a:ea typeface="Tahoma Bold"/>
                <a:cs typeface="Tahoma Bold"/>
                <a:sym typeface="Tahoma Bold"/>
              </a:defRPr>
            </a:lvl5pPr>
          </a:lstStyle>
          <a:p>
            <a:r>
              <a:t>Body Level One</a:t>
            </a:r>
          </a:p>
          <a:p>
            <a:pPr lvl="1"/>
            <a:r>
              <a:t>Body Level Two</a:t>
            </a:r>
          </a:p>
          <a:p>
            <a:pPr lvl="2"/>
            <a:r>
              <a:t>Body Level Three</a:t>
            </a:r>
          </a:p>
          <a:p>
            <a:pPr lvl="3"/>
            <a:r>
              <a:t>Body Level Four</a:t>
            </a:r>
          </a:p>
          <a:p>
            <a:pPr lvl="4"/>
            <a:r>
              <a:t>Body Level Five</a:t>
            </a:r>
          </a:p>
        </p:txBody>
      </p:sp>
      <p:sp>
        <p:nvSpPr>
          <p:cNvPr id="1619" name="Text Placeholder 4"/>
          <p:cNvSpPr>
            <a:spLocks noGrp="1"/>
          </p:cNvSpPr>
          <p:nvPr>
            <p:ph type="body" sz="quarter" idx="21"/>
          </p:nvPr>
        </p:nvSpPr>
        <p:spPr>
          <a:xfrm>
            <a:off x="4645025" y="1535113"/>
            <a:ext cx="4041775" cy="639763"/>
          </a:xfrm>
          <a:prstGeom prst="rect">
            <a:avLst/>
          </a:prstGeom>
        </p:spPr>
        <p:txBody>
          <a:bodyPr lIns="45714" tIns="45714" rIns="45714" bIns="45714" anchor="b"/>
          <a:lstStyle/>
          <a:p>
            <a:pPr marL="0" indent="0">
              <a:spcBef>
                <a:spcPts val="500"/>
              </a:spcBef>
              <a:buSzTx/>
              <a:buFontTx/>
              <a:buNone/>
              <a:defRPr sz="2400">
                <a:latin typeface="Tahoma Bold"/>
                <a:ea typeface="Tahoma Bold"/>
                <a:cs typeface="Tahoma Bold"/>
                <a:sym typeface="Tahoma Bold"/>
              </a:defRPr>
            </a:pPr>
            <a:endParaRPr/>
          </a:p>
        </p:txBody>
      </p:sp>
      <p:sp>
        <p:nvSpPr>
          <p:cNvPr id="1620" name="Slide Number"/>
          <p:cNvSpPr txBox="1">
            <a:spLocks noGrp="1"/>
          </p:cNvSpPr>
          <p:nvPr>
            <p:ph type="sldNum" sz="quarter" idx="2"/>
          </p:nvPr>
        </p:nvSpPr>
        <p:spPr>
          <a:xfrm>
            <a:off x="8648898" y="6393507"/>
            <a:ext cx="298253" cy="307331"/>
          </a:xfrm>
          <a:prstGeom prst="rect">
            <a:avLst/>
          </a:prstGeom>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4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1627"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28"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29"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30"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31"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32"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33"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34" name="Title Text"/>
          <p:cNvSpPr txBox="1">
            <a:spLocks noGrp="1"/>
          </p:cNvSpPr>
          <p:nvPr>
            <p:ph type="title"/>
          </p:nvPr>
        </p:nvSpPr>
        <p:spPr>
          <a:xfrm>
            <a:off x="1150937" y="214313"/>
            <a:ext cx="7793038" cy="1462088"/>
          </a:xfrm>
          <a:prstGeom prst="rect">
            <a:avLst/>
          </a:prstGeom>
        </p:spPr>
        <p:txBody>
          <a:bodyPr lIns="45714" tIns="45714" rIns="45714" bIns="45714" anchor="b"/>
          <a:lstStyle>
            <a:lvl1pPr algn="l">
              <a:defRPr>
                <a:solidFill>
                  <a:srgbClr val="333399"/>
                </a:solidFill>
                <a:latin typeface="Tahoma"/>
                <a:ea typeface="Tahoma"/>
                <a:cs typeface="Tahoma"/>
                <a:sym typeface="Tahoma"/>
              </a:defRPr>
            </a:lvl1pPr>
          </a:lstStyle>
          <a:p>
            <a:r>
              <a:t>Title Text</a:t>
            </a:r>
          </a:p>
        </p:txBody>
      </p:sp>
      <p:sp>
        <p:nvSpPr>
          <p:cNvPr id="1635" name="Slide Number"/>
          <p:cNvSpPr txBox="1">
            <a:spLocks noGrp="1"/>
          </p:cNvSpPr>
          <p:nvPr>
            <p:ph type="sldNum" sz="quarter" idx="2"/>
          </p:nvPr>
        </p:nvSpPr>
        <p:spPr>
          <a:xfrm>
            <a:off x="8648898" y="6393507"/>
            <a:ext cx="298253" cy="307331"/>
          </a:xfrm>
          <a:prstGeom prst="rect">
            <a:avLst/>
          </a:prstGeom>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4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642"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43"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44"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45"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46"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47"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48"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49" name="Slide Number"/>
          <p:cNvSpPr txBox="1">
            <a:spLocks noGrp="1"/>
          </p:cNvSpPr>
          <p:nvPr>
            <p:ph type="sldNum" sz="quarter" idx="2"/>
          </p:nvPr>
        </p:nvSpPr>
        <p:spPr>
          <a:xfrm>
            <a:off x="8648898" y="6393507"/>
            <a:ext cx="298253" cy="307331"/>
          </a:xfrm>
          <a:prstGeom prst="rect">
            <a:avLst/>
          </a:prstGeom>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4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1656"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57"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58"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59"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60"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61"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62"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63" name="Title Text"/>
          <p:cNvSpPr txBox="1">
            <a:spLocks noGrp="1"/>
          </p:cNvSpPr>
          <p:nvPr>
            <p:ph type="title"/>
          </p:nvPr>
        </p:nvSpPr>
        <p:spPr>
          <a:xfrm>
            <a:off x="457201" y="273050"/>
            <a:ext cx="3008314" cy="1162050"/>
          </a:xfrm>
          <a:prstGeom prst="rect">
            <a:avLst/>
          </a:prstGeom>
        </p:spPr>
        <p:txBody>
          <a:bodyPr lIns="45714" tIns="45714" rIns="45714" bIns="45714" anchor="b"/>
          <a:lstStyle>
            <a:lvl1pPr algn="l">
              <a:defRPr sz="2000">
                <a:solidFill>
                  <a:srgbClr val="333399"/>
                </a:solidFill>
                <a:latin typeface="Tahoma Bold"/>
                <a:ea typeface="Tahoma Bold"/>
                <a:cs typeface="Tahoma Bold"/>
                <a:sym typeface="Tahoma Bold"/>
              </a:defRPr>
            </a:lvl1pPr>
          </a:lstStyle>
          <a:p>
            <a:r>
              <a:t>Title Text</a:t>
            </a:r>
          </a:p>
        </p:txBody>
      </p:sp>
      <p:sp>
        <p:nvSpPr>
          <p:cNvPr id="1664" name="Body Level One…"/>
          <p:cNvSpPr txBox="1">
            <a:spLocks noGrp="1"/>
          </p:cNvSpPr>
          <p:nvPr>
            <p:ph type="body" sz="half" idx="1"/>
          </p:nvPr>
        </p:nvSpPr>
        <p:spPr>
          <a:xfrm>
            <a:off x="3575051" y="273050"/>
            <a:ext cx="5111751" cy="5853114"/>
          </a:xfrm>
          <a:prstGeom prst="rect">
            <a:avLst/>
          </a:prstGeom>
        </p:spPr>
        <p:txBody>
          <a:bodyPr lIns="45714" tIns="45714" rIns="45714" bIns="45714"/>
          <a:lstStyle>
            <a:lvl1pPr marL="341313" indent="-341313">
              <a:buClr>
                <a:srgbClr val="3333CC"/>
              </a:buClr>
              <a:buSzPct val="60000"/>
              <a:buFontTx/>
              <a:buChar char="■"/>
              <a:defRPr>
                <a:latin typeface="Tahoma"/>
                <a:ea typeface="Tahoma"/>
                <a:cs typeface="Tahoma"/>
                <a:sym typeface="Tahoma"/>
              </a:defRPr>
            </a:lvl1pPr>
            <a:lvl2pPr marL="781957" indent="-324757">
              <a:buClr>
                <a:srgbClr val="3333CC"/>
              </a:buClr>
              <a:buSzPct val="55000"/>
              <a:buFontTx/>
              <a:buChar char="■"/>
              <a:defRPr>
                <a:latin typeface="Tahoma"/>
                <a:ea typeface="Tahoma"/>
                <a:cs typeface="Tahoma"/>
                <a:sym typeface="Tahoma"/>
              </a:defRPr>
            </a:lvl2pPr>
            <a:lvl3pPr marL="1217083" indent="-302683">
              <a:buClr>
                <a:srgbClr val="3333CC"/>
              </a:buClr>
              <a:buSzPct val="50000"/>
              <a:buFontTx/>
              <a:buChar char="■"/>
              <a:defRPr>
                <a:latin typeface="Tahoma"/>
                <a:ea typeface="Tahoma"/>
                <a:cs typeface="Tahoma"/>
                <a:sym typeface="Tahoma"/>
              </a:defRPr>
            </a:lvl3pPr>
            <a:lvl4pPr marL="1734820" indent="-363220">
              <a:buClr>
                <a:srgbClr val="3333CC"/>
              </a:buClr>
              <a:buSzPct val="55000"/>
              <a:buFontTx/>
              <a:buChar char="■"/>
              <a:defRPr>
                <a:latin typeface="Tahoma"/>
                <a:ea typeface="Tahoma"/>
                <a:cs typeface="Tahoma"/>
                <a:sym typeface="Tahoma"/>
              </a:defRPr>
            </a:lvl4pPr>
            <a:lvl5pPr marL="2192020" indent="-363220">
              <a:buClr>
                <a:srgbClr val="3333CC"/>
              </a:buClr>
              <a:buSzPct val="50000"/>
              <a:buFontTx/>
              <a:buChar char="■"/>
              <a:defRPr>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665" name="Text Placeholder 3"/>
          <p:cNvSpPr>
            <a:spLocks noGrp="1"/>
          </p:cNvSpPr>
          <p:nvPr>
            <p:ph type="body" sz="quarter" idx="21"/>
          </p:nvPr>
        </p:nvSpPr>
        <p:spPr>
          <a:xfrm>
            <a:off x="457200" y="1435101"/>
            <a:ext cx="3008315" cy="4691063"/>
          </a:xfrm>
          <a:prstGeom prst="rect">
            <a:avLst/>
          </a:prstGeom>
        </p:spPr>
        <p:txBody>
          <a:bodyPr lIns="45714" tIns="45714" rIns="45714" bIns="45714"/>
          <a:lstStyle/>
          <a:p>
            <a:pPr marL="0" indent="0">
              <a:spcBef>
                <a:spcPts val="300"/>
              </a:spcBef>
              <a:buSzTx/>
              <a:buFontTx/>
              <a:buNone/>
              <a:defRPr sz="1400">
                <a:latin typeface="Tahoma"/>
                <a:ea typeface="Tahoma"/>
                <a:cs typeface="Tahoma"/>
                <a:sym typeface="Tahoma"/>
              </a:defRPr>
            </a:pPr>
            <a:endParaRPr/>
          </a:p>
        </p:txBody>
      </p:sp>
      <p:sp>
        <p:nvSpPr>
          <p:cNvPr id="1666" name="Slide Number"/>
          <p:cNvSpPr txBox="1">
            <a:spLocks noGrp="1"/>
          </p:cNvSpPr>
          <p:nvPr>
            <p:ph type="sldNum" sz="quarter" idx="2"/>
          </p:nvPr>
        </p:nvSpPr>
        <p:spPr>
          <a:xfrm>
            <a:off x="8648898" y="6393507"/>
            <a:ext cx="298253" cy="307331"/>
          </a:xfrm>
          <a:prstGeom prst="rect">
            <a:avLst/>
          </a:prstGeom>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4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1673"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74"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75"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76"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77"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78"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79"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80" name="Title Text"/>
          <p:cNvSpPr txBox="1">
            <a:spLocks noGrp="1"/>
          </p:cNvSpPr>
          <p:nvPr>
            <p:ph type="title"/>
          </p:nvPr>
        </p:nvSpPr>
        <p:spPr>
          <a:xfrm>
            <a:off x="1792288" y="4800600"/>
            <a:ext cx="5486401" cy="566738"/>
          </a:xfrm>
          <a:prstGeom prst="rect">
            <a:avLst/>
          </a:prstGeom>
        </p:spPr>
        <p:txBody>
          <a:bodyPr lIns="45714" tIns="45714" rIns="45714" bIns="45714" anchor="b"/>
          <a:lstStyle>
            <a:lvl1pPr algn="l">
              <a:defRPr sz="2000">
                <a:solidFill>
                  <a:srgbClr val="333399"/>
                </a:solidFill>
                <a:latin typeface="Tahoma Bold"/>
                <a:ea typeface="Tahoma Bold"/>
                <a:cs typeface="Tahoma Bold"/>
                <a:sym typeface="Tahoma Bold"/>
              </a:defRPr>
            </a:lvl1pPr>
          </a:lstStyle>
          <a:p>
            <a:r>
              <a:t>Title Text</a:t>
            </a:r>
          </a:p>
        </p:txBody>
      </p:sp>
      <p:sp>
        <p:nvSpPr>
          <p:cNvPr id="1681" name="Picture Placeholder 2"/>
          <p:cNvSpPr>
            <a:spLocks noGrp="1"/>
          </p:cNvSpPr>
          <p:nvPr>
            <p:ph type="pic" sz="half" idx="21"/>
          </p:nvPr>
        </p:nvSpPr>
        <p:spPr>
          <a:xfrm>
            <a:off x="1792288" y="612775"/>
            <a:ext cx="5486401" cy="4114800"/>
          </a:xfrm>
          <a:prstGeom prst="rect">
            <a:avLst/>
          </a:prstGeom>
        </p:spPr>
        <p:txBody>
          <a:bodyPr lIns="91439" rIns="91439">
            <a:noAutofit/>
          </a:bodyPr>
          <a:lstStyle/>
          <a:p>
            <a:endParaRPr/>
          </a:p>
        </p:txBody>
      </p:sp>
      <p:sp>
        <p:nvSpPr>
          <p:cNvPr id="1682" name="Body Level One…"/>
          <p:cNvSpPr txBox="1">
            <a:spLocks noGrp="1"/>
          </p:cNvSpPr>
          <p:nvPr>
            <p:ph type="body" sz="quarter" idx="1"/>
          </p:nvPr>
        </p:nvSpPr>
        <p:spPr>
          <a:xfrm>
            <a:off x="1792288" y="5367337"/>
            <a:ext cx="5486401" cy="804863"/>
          </a:xfrm>
          <a:prstGeom prst="rect">
            <a:avLst/>
          </a:prstGeom>
        </p:spPr>
        <p:txBody>
          <a:bodyPr lIns="45714" tIns="45714" rIns="45714" bIns="45714"/>
          <a:lstStyle>
            <a:lvl1pPr marL="0" indent="0">
              <a:spcBef>
                <a:spcPts val="300"/>
              </a:spcBef>
              <a:buSzTx/>
              <a:buFontTx/>
              <a:buNone/>
              <a:defRPr sz="1400">
                <a:latin typeface="Tahoma"/>
                <a:ea typeface="Tahoma"/>
                <a:cs typeface="Tahoma"/>
                <a:sym typeface="Tahoma"/>
              </a:defRPr>
            </a:lvl1pPr>
            <a:lvl2pPr marL="0" indent="457153">
              <a:spcBef>
                <a:spcPts val="300"/>
              </a:spcBef>
              <a:buSzTx/>
              <a:buFontTx/>
              <a:buNone/>
              <a:defRPr sz="1400">
                <a:latin typeface="Tahoma"/>
                <a:ea typeface="Tahoma"/>
                <a:cs typeface="Tahoma"/>
                <a:sym typeface="Tahoma"/>
              </a:defRPr>
            </a:lvl2pPr>
            <a:lvl3pPr marL="0" indent="914305">
              <a:spcBef>
                <a:spcPts val="300"/>
              </a:spcBef>
              <a:buSzTx/>
              <a:buFontTx/>
              <a:buNone/>
              <a:defRPr sz="1400">
                <a:latin typeface="Tahoma"/>
                <a:ea typeface="Tahoma"/>
                <a:cs typeface="Tahoma"/>
                <a:sym typeface="Tahoma"/>
              </a:defRPr>
            </a:lvl3pPr>
            <a:lvl4pPr marL="0" indent="1371457">
              <a:spcBef>
                <a:spcPts val="300"/>
              </a:spcBef>
              <a:buSzTx/>
              <a:buFontTx/>
              <a:buNone/>
              <a:defRPr sz="1400">
                <a:latin typeface="Tahoma"/>
                <a:ea typeface="Tahoma"/>
                <a:cs typeface="Tahoma"/>
                <a:sym typeface="Tahoma"/>
              </a:defRPr>
            </a:lvl4pPr>
            <a:lvl5pPr marL="0" indent="1828610">
              <a:spcBef>
                <a:spcPts val="300"/>
              </a:spcBef>
              <a:buSzTx/>
              <a:buFontTx/>
              <a:buNone/>
              <a:defRPr sz="1400">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683" name="Slide Number"/>
          <p:cNvSpPr txBox="1">
            <a:spLocks noGrp="1"/>
          </p:cNvSpPr>
          <p:nvPr>
            <p:ph type="sldNum" sz="quarter" idx="2"/>
          </p:nvPr>
        </p:nvSpPr>
        <p:spPr>
          <a:xfrm>
            <a:off x="8648898" y="6393507"/>
            <a:ext cx="298253" cy="307331"/>
          </a:xfrm>
          <a:prstGeom prst="rect">
            <a:avLst/>
          </a:prstGeom>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50.xml><?xml version="1.0" encoding="utf-8"?>
<p:sldLayout xmlns:a="http://schemas.openxmlformats.org/drawingml/2006/main" xmlns:r="http://schemas.openxmlformats.org/officeDocument/2006/relationships" xmlns:p="http://schemas.openxmlformats.org/presentationml/2006/main" type="tx">
  <p:cSld name="Title, Text, and Content">
    <p:spTree>
      <p:nvGrpSpPr>
        <p:cNvPr id="1" name=""/>
        <p:cNvGrpSpPr/>
        <p:nvPr/>
      </p:nvGrpSpPr>
      <p:grpSpPr>
        <a:xfrm>
          <a:off x="0" y="0"/>
          <a:ext cx="0" cy="0"/>
          <a:chOff x="0" y="0"/>
          <a:chExt cx="0" cy="0"/>
        </a:xfrm>
      </p:grpSpPr>
      <p:sp>
        <p:nvSpPr>
          <p:cNvPr id="1690" name="Rectangle 2"/>
          <p:cNvSpPr/>
          <p:nvPr/>
        </p:nvSpPr>
        <p:spPr>
          <a:xfrm>
            <a:off x="417512" y="1098550"/>
            <a:ext cx="438151" cy="474663"/>
          </a:xfrm>
          <a:prstGeom prst="rect">
            <a:avLst/>
          </a:prstGeom>
          <a:solidFill>
            <a:srgbClr val="FFCF01"/>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91" name="Rectangle 3"/>
          <p:cNvSpPr/>
          <p:nvPr/>
        </p:nvSpPr>
        <p:spPr>
          <a:xfrm>
            <a:off x="800100" y="1098550"/>
            <a:ext cx="328614" cy="474663"/>
          </a:xfrm>
          <a:prstGeom prst="rect">
            <a:avLst/>
          </a:prstGeom>
          <a:gradFill>
            <a:gsLst>
              <a:gs pos="0">
                <a:srgbClr val="FFCF01"/>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92" name="Rectangle 4"/>
          <p:cNvSpPr/>
          <p:nvPr/>
        </p:nvSpPr>
        <p:spPr>
          <a:xfrm>
            <a:off x="541337" y="1520825"/>
            <a:ext cx="422276" cy="474663"/>
          </a:xfrm>
          <a:prstGeom prst="rect">
            <a:avLst/>
          </a:prstGeom>
          <a:solidFill>
            <a:srgbClr val="3333C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93" name="Rectangle 5"/>
          <p:cNvSpPr/>
          <p:nvPr/>
        </p:nvSpPr>
        <p:spPr>
          <a:xfrm>
            <a:off x="911225" y="1520825"/>
            <a:ext cx="368300" cy="474663"/>
          </a:xfrm>
          <a:prstGeom prst="rect">
            <a:avLst/>
          </a:prstGeom>
          <a:gradFill>
            <a:gsLst>
              <a:gs pos="0">
                <a:srgbClr val="3333C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94" name="Rectangle 6"/>
          <p:cNvSpPr/>
          <p:nvPr/>
        </p:nvSpPr>
        <p:spPr>
          <a:xfrm>
            <a:off x="127000" y="1447800"/>
            <a:ext cx="560388" cy="422275"/>
          </a:xfrm>
          <a:prstGeom prst="rect">
            <a:avLst/>
          </a:prstGeom>
          <a:gradFill>
            <a:gsLst>
              <a:gs pos="0">
                <a:srgbClr val="FFFFFF"/>
              </a:gs>
              <a:gs pos="100000">
                <a:srgbClr val="FF0000"/>
              </a:gs>
            </a:gsLst>
            <a:lin ang="18900000"/>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95" name="Rectangle 7"/>
          <p:cNvSpPr/>
          <p:nvPr/>
        </p:nvSpPr>
        <p:spPr>
          <a:xfrm>
            <a:off x="762000" y="990600"/>
            <a:ext cx="31750" cy="1052513"/>
          </a:xfrm>
          <a:prstGeom prst="rect">
            <a:avLst/>
          </a:prstGeom>
          <a:solidFill>
            <a:srgbClr val="1C1C1C"/>
          </a:solidFill>
          <a:ln w="12700">
            <a:miter lim="400000"/>
          </a:ln>
        </p:spPr>
        <p:txBody>
          <a:bodyPr lIns="0" tIns="0" rIns="0" bIns="0" anchor="ctr"/>
          <a:lstStyle/>
          <a:p>
            <a:pPr algn="ctr">
              <a:defRPr sz="2400">
                <a:latin typeface="Tahoma"/>
                <a:ea typeface="Tahoma"/>
                <a:cs typeface="Tahoma"/>
                <a:sym typeface="Tahoma"/>
              </a:defRPr>
            </a:pPr>
            <a:endParaRPr/>
          </a:p>
        </p:txBody>
      </p:sp>
      <p:sp>
        <p:nvSpPr>
          <p:cNvPr id="1696" name="Rectangle 8"/>
          <p:cNvSpPr/>
          <p:nvPr/>
        </p:nvSpPr>
        <p:spPr>
          <a:xfrm>
            <a:off x="442912" y="1781175"/>
            <a:ext cx="8226426" cy="31750"/>
          </a:xfrm>
          <a:prstGeom prst="rect">
            <a:avLst/>
          </a:prstGeom>
          <a:gradFill>
            <a:gsLst>
              <a:gs pos="0">
                <a:srgbClr val="1C1C1C"/>
              </a:gs>
              <a:gs pos="100000">
                <a:srgbClr val="FFFFFF"/>
              </a:gs>
            </a:gsLst>
          </a:gradFill>
          <a:ln w="12700">
            <a:miter lim="400000"/>
          </a:ln>
        </p:spPr>
        <p:txBody>
          <a:bodyPr lIns="0" tIns="0" rIns="0" bIns="0" anchor="ctr"/>
          <a:lstStyle/>
          <a:p>
            <a:pPr algn="ctr">
              <a:defRPr sz="2400">
                <a:latin typeface="Tahoma"/>
                <a:ea typeface="Tahoma"/>
                <a:cs typeface="Tahoma"/>
                <a:sym typeface="Tahoma"/>
              </a:defRPr>
            </a:pPr>
            <a:endParaRPr/>
          </a:p>
        </p:txBody>
      </p:sp>
      <p:sp>
        <p:nvSpPr>
          <p:cNvPr id="1697" name="Title Text"/>
          <p:cNvSpPr txBox="1">
            <a:spLocks noGrp="1"/>
          </p:cNvSpPr>
          <p:nvPr>
            <p:ph type="title"/>
          </p:nvPr>
        </p:nvSpPr>
        <p:spPr>
          <a:xfrm>
            <a:off x="1150938" y="214313"/>
            <a:ext cx="7793038" cy="1462088"/>
          </a:xfrm>
          <a:prstGeom prst="rect">
            <a:avLst/>
          </a:prstGeom>
        </p:spPr>
        <p:txBody>
          <a:bodyPr lIns="45714" tIns="45714" rIns="45714" bIns="45714" anchor="b"/>
          <a:lstStyle>
            <a:lvl1pPr algn="l">
              <a:defRPr>
                <a:solidFill>
                  <a:srgbClr val="333399"/>
                </a:solidFill>
                <a:latin typeface="Tahoma"/>
                <a:ea typeface="Tahoma"/>
                <a:cs typeface="Tahoma"/>
                <a:sym typeface="Tahoma"/>
              </a:defRPr>
            </a:lvl1pPr>
          </a:lstStyle>
          <a:p>
            <a:r>
              <a:t>Title Text</a:t>
            </a:r>
          </a:p>
        </p:txBody>
      </p:sp>
      <p:sp>
        <p:nvSpPr>
          <p:cNvPr id="1698" name="Body Level One…"/>
          <p:cNvSpPr txBox="1">
            <a:spLocks noGrp="1"/>
          </p:cNvSpPr>
          <p:nvPr>
            <p:ph type="body" sz="quarter" idx="1"/>
          </p:nvPr>
        </p:nvSpPr>
        <p:spPr>
          <a:xfrm>
            <a:off x="1182687" y="2017714"/>
            <a:ext cx="3810001" cy="4114801"/>
          </a:xfrm>
          <a:prstGeom prst="rect">
            <a:avLst/>
          </a:prstGeom>
        </p:spPr>
        <p:txBody>
          <a:bodyPr lIns="45714" tIns="45714" rIns="45714" bIns="45714"/>
          <a:lstStyle>
            <a:lvl1pPr marL="341313" indent="-341313">
              <a:buClr>
                <a:srgbClr val="3333CC"/>
              </a:buClr>
              <a:buSzPct val="60000"/>
              <a:buFontTx/>
              <a:buChar char="■"/>
              <a:defRPr>
                <a:latin typeface="Tahoma"/>
                <a:ea typeface="Tahoma"/>
                <a:cs typeface="Tahoma"/>
                <a:sym typeface="Tahoma"/>
              </a:defRPr>
            </a:lvl1pPr>
            <a:lvl2pPr marL="781957" indent="-324757">
              <a:buClr>
                <a:srgbClr val="3333CC"/>
              </a:buClr>
              <a:buSzPct val="55000"/>
              <a:buFontTx/>
              <a:buChar char="■"/>
              <a:defRPr>
                <a:latin typeface="Tahoma"/>
                <a:ea typeface="Tahoma"/>
                <a:cs typeface="Tahoma"/>
                <a:sym typeface="Tahoma"/>
              </a:defRPr>
            </a:lvl2pPr>
            <a:lvl3pPr marL="1217083" indent="-302683">
              <a:buClr>
                <a:srgbClr val="3333CC"/>
              </a:buClr>
              <a:buSzPct val="50000"/>
              <a:buFontTx/>
              <a:buChar char="■"/>
              <a:defRPr>
                <a:latin typeface="Tahoma"/>
                <a:ea typeface="Tahoma"/>
                <a:cs typeface="Tahoma"/>
                <a:sym typeface="Tahoma"/>
              </a:defRPr>
            </a:lvl3pPr>
            <a:lvl4pPr marL="1734820" indent="-363220">
              <a:buClr>
                <a:srgbClr val="3333CC"/>
              </a:buClr>
              <a:buSzPct val="55000"/>
              <a:buFontTx/>
              <a:buChar char="■"/>
              <a:defRPr>
                <a:latin typeface="Tahoma"/>
                <a:ea typeface="Tahoma"/>
                <a:cs typeface="Tahoma"/>
                <a:sym typeface="Tahoma"/>
              </a:defRPr>
            </a:lvl4pPr>
            <a:lvl5pPr marL="2192020" indent="-363220">
              <a:buClr>
                <a:srgbClr val="3333CC"/>
              </a:buClr>
              <a:buSzPct val="50000"/>
              <a:buFontTx/>
              <a:buChar char="■"/>
              <a:defRPr>
                <a:latin typeface="Tahoma"/>
                <a:ea typeface="Tahoma"/>
                <a:cs typeface="Tahoma"/>
                <a:sym typeface="Tahoma"/>
              </a:defRPr>
            </a:lvl5pPr>
          </a:lstStyle>
          <a:p>
            <a:r>
              <a:t>Body Level One</a:t>
            </a:r>
          </a:p>
          <a:p>
            <a:pPr lvl="1"/>
            <a:r>
              <a:t>Body Level Two</a:t>
            </a:r>
          </a:p>
          <a:p>
            <a:pPr lvl="2"/>
            <a:r>
              <a:t>Body Level Three</a:t>
            </a:r>
          </a:p>
          <a:p>
            <a:pPr lvl="3"/>
            <a:r>
              <a:t>Body Level Four</a:t>
            </a:r>
          </a:p>
          <a:p>
            <a:pPr lvl="4"/>
            <a:r>
              <a:t>Body Level Five</a:t>
            </a:r>
          </a:p>
        </p:txBody>
      </p:sp>
      <p:sp>
        <p:nvSpPr>
          <p:cNvPr id="1699" name="Slide Number"/>
          <p:cNvSpPr txBox="1">
            <a:spLocks noGrp="1"/>
          </p:cNvSpPr>
          <p:nvPr>
            <p:ph type="sldNum" sz="quarter" idx="2"/>
          </p:nvPr>
        </p:nvSpPr>
        <p:spPr>
          <a:xfrm>
            <a:off x="8648898" y="6393507"/>
            <a:ext cx="298253" cy="307331"/>
          </a:xfrm>
          <a:prstGeom prst="rect">
            <a:avLst/>
          </a:prstGeom>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a:t>
            </a:fld>
            <a:endParaRPr/>
          </a:p>
        </p:txBody>
      </p:sp>
    </p:spTree>
  </p:cSld>
  <p:clrMapOvr>
    <a:masterClrMapping/>
  </p:clrMapOvr>
  <p:transition spd="med"/>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cSld name="Blank Slide">
    <p:spTree>
      <p:nvGrpSpPr>
        <p:cNvPr id="1" name=""/>
        <p:cNvGrpSpPr/>
        <p:nvPr/>
      </p:nvGrpSpPr>
      <p:grpSpPr>
        <a:xfrm>
          <a:off x="0" y="0"/>
          <a:ext cx="0" cy="0"/>
          <a:chOff x="0" y="0"/>
          <a:chExt cx="0" cy="0"/>
        </a:xfrm>
      </p:grpSpPr>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DCCBA0C-A384-4EB7-9C2A-A1C6C7B8BF2A}"/>
              </a:ext>
            </a:extLst>
          </p:cNvPr>
          <p:cNvSpPr/>
          <p:nvPr userDrawn="1"/>
        </p:nvSpPr>
        <p:spPr>
          <a:xfrm>
            <a:off x="609600" y="1143000"/>
            <a:ext cx="7112000" cy="76200"/>
          </a:xfrm>
          <a:prstGeom prst="rect">
            <a:avLst/>
          </a:prstGeom>
          <a:gradFill flip="none" rotWithShape="1">
            <a:gsLst>
              <a:gs pos="0">
                <a:srgbClr val="03D4A8"/>
              </a:gs>
              <a:gs pos="25000">
                <a:srgbClr val="21D6E0"/>
              </a:gs>
              <a:gs pos="75000">
                <a:srgbClr val="0087E6"/>
              </a:gs>
              <a:gs pos="100000">
                <a:srgbClr val="005CBF"/>
              </a:gs>
            </a:gsLst>
            <a:lin ang="13500000" scaled="1"/>
            <a:tileRect/>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rtlCol="0"/>
          <a:lstStyle/>
          <a:p>
            <a:r>
              <a:rPr lang="en-US"/>
              <a:t>Click to edit Master title style</a:t>
            </a:r>
          </a:p>
        </p:txBody>
      </p:sp>
      <p:sp>
        <p:nvSpPr>
          <p:cNvPr id="12" name="Content Placeholder 11"/>
          <p:cNvSpPr>
            <a:spLocks noGrp="1"/>
          </p:cNvSpPr>
          <p:nvPr>
            <p:ph sz="quarter" idx="13"/>
          </p:nvPr>
        </p:nvSpPr>
        <p:spPr>
          <a:xfrm>
            <a:off x="8737600" y="0"/>
            <a:ext cx="3454400" cy="381000"/>
          </a:xfrm>
        </p:spPr>
        <p:txBody>
          <a:bodyPr>
            <a:normAutofit/>
          </a:bodyPr>
          <a:lstStyle>
            <a:lvl1pPr algn="r">
              <a:buNone/>
              <a:defRPr sz="1800"/>
            </a:lvl1pPr>
          </a:lstStyle>
          <a:p>
            <a:pPr lvl="0"/>
            <a:r>
              <a:rPr lang="en-US"/>
              <a:t>Click to edit Master text styles</a:t>
            </a:r>
          </a:p>
        </p:txBody>
      </p:sp>
      <p:sp>
        <p:nvSpPr>
          <p:cNvPr id="6" name="Date Placeholder 3">
            <a:extLst>
              <a:ext uri="{FF2B5EF4-FFF2-40B4-BE49-F238E27FC236}">
                <a16:creationId xmlns:a16="http://schemas.microsoft.com/office/drawing/2014/main" id="{3A08C470-D071-4FEC-BFD1-9FD05DA55222}"/>
              </a:ext>
            </a:extLst>
          </p:cNvPr>
          <p:cNvSpPr>
            <a:spLocks noGrp="1"/>
          </p:cNvSpPr>
          <p:nvPr>
            <p:ph type="dt" sz="half" idx="14"/>
          </p:nvPr>
        </p:nvSpPr>
        <p:spPr/>
        <p:txBody>
          <a:bodyPr/>
          <a:lstStyle>
            <a:lvl1pPr>
              <a:defRPr/>
            </a:lvl1pPr>
            <a:extLst/>
          </a:lstStyle>
          <a:p>
            <a:pPr>
              <a:defRPr/>
            </a:pPr>
            <a:fld id="{805365D1-11C4-427E-A38C-C4F4C8AA55A4}" type="datetime1">
              <a:rPr lang="en-US"/>
              <a:pPr>
                <a:defRPr/>
              </a:pPr>
              <a:t>9/25/2026</a:t>
            </a:fld>
            <a:endParaRPr lang="en-US" dirty="0"/>
          </a:p>
        </p:txBody>
      </p:sp>
      <p:sp>
        <p:nvSpPr>
          <p:cNvPr id="8" name="Footer Placeholder 4">
            <a:extLst>
              <a:ext uri="{FF2B5EF4-FFF2-40B4-BE49-F238E27FC236}">
                <a16:creationId xmlns:a16="http://schemas.microsoft.com/office/drawing/2014/main" id="{4935B74D-FBC8-4468-B877-09D149D5FF6D}"/>
              </a:ext>
            </a:extLst>
          </p:cNvPr>
          <p:cNvSpPr>
            <a:spLocks noGrp="1"/>
          </p:cNvSpPr>
          <p:nvPr>
            <p:ph type="ftr" sz="quarter" idx="15"/>
          </p:nvPr>
        </p:nvSpPr>
        <p:spPr/>
        <p:txBody>
          <a:bodyPr/>
          <a:lstStyle>
            <a:lvl1pPr>
              <a:defRPr/>
            </a:lvl1pPr>
            <a:extLst/>
          </a:lstStyle>
          <a:p>
            <a:pPr>
              <a:defRPr/>
            </a:pPr>
            <a:endParaRPr lang="en-US"/>
          </a:p>
        </p:txBody>
      </p:sp>
    </p:spTree>
    <p:extLst>
      <p:ext uri="{BB962C8B-B14F-4D97-AF65-F5344CB8AC3E}">
        <p14:creationId xmlns:p14="http://schemas.microsoft.com/office/powerpoint/2010/main" val="17297573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userDrawn="1">
  <p:cSld name="Title Slide - Black">
    <p:bg>
      <p:bgPr>
        <a:solidFill>
          <a:schemeClr val="tx1"/>
        </a:solidFill>
        <a:effectLst/>
      </p:bgPr>
    </p:bg>
    <p:spTree>
      <p:nvGrpSpPr>
        <p:cNvPr id="1" name=""/>
        <p:cNvGrpSpPr/>
        <p:nvPr/>
      </p:nvGrpSpPr>
      <p:grpSpPr>
        <a:xfrm>
          <a:off x="0" y="0"/>
          <a:ext cx="0" cy="0"/>
          <a:chOff x="0" y="0"/>
          <a:chExt cx="0" cy="0"/>
        </a:xfrm>
      </p:grpSpPr>
      <p:pic>
        <p:nvPicPr>
          <p:cNvPr id="2" name="Black Triangle">
            <a:extLst>
              <a:ext uri="{FF2B5EF4-FFF2-40B4-BE49-F238E27FC236}">
                <a16:creationId xmlns:a16="http://schemas.microsoft.com/office/drawing/2014/main" id="{E6FF8326-7C7F-B6EE-5081-7AD19B61BF99}"/>
              </a:ext>
            </a:extLst>
          </p:cNvPr>
          <p:cNvPicPr>
            <a:picLocks noChangeAspect="1"/>
          </p:cNvPicPr>
          <p:nvPr userDrawn="1"/>
        </p:nvPicPr>
        <p:blipFill>
          <a:blip r:embed="rId2" cstate="print"/>
          <a:stretch>
            <a:fillRect/>
          </a:stretch>
        </p:blipFill>
        <p:spPr>
          <a:xfrm>
            <a:off x="9956800" y="0"/>
            <a:ext cx="2235200" cy="6858000"/>
          </a:xfrm>
          <a:prstGeom prst="rect">
            <a:avLst/>
          </a:prstGeom>
          <a:noFill/>
        </p:spPr>
      </p:pic>
      <p:sp>
        <p:nvSpPr>
          <p:cNvPr id="6" name="Triangle 5">
            <a:extLst>
              <a:ext uri="{FF2B5EF4-FFF2-40B4-BE49-F238E27FC236}">
                <a16:creationId xmlns:a16="http://schemas.microsoft.com/office/drawing/2014/main" id="{47BD40D6-A6F9-8B8C-560F-0C7A97097E8F}"/>
              </a:ext>
            </a:extLst>
          </p:cNvPr>
          <p:cNvSpPr/>
          <p:nvPr userDrawn="1"/>
        </p:nvSpPr>
        <p:spPr>
          <a:xfrm>
            <a:off x="9954706" y="-9439"/>
            <a:ext cx="2246721" cy="6867440"/>
          </a:xfrm>
          <a:custGeom>
            <a:avLst/>
            <a:gdLst>
              <a:gd name="connsiteX0" fmla="*/ 0 w 2243579"/>
              <a:gd name="connsiteY0" fmla="*/ 0 h 6881568"/>
              <a:gd name="connsiteX1" fmla="*/ 2243579 w 2243579"/>
              <a:gd name="connsiteY1" fmla="*/ 0 h 6881568"/>
              <a:gd name="connsiteX2" fmla="*/ 2243579 w 2243579"/>
              <a:gd name="connsiteY2" fmla="*/ 6881568 h 6881568"/>
              <a:gd name="connsiteX3" fmla="*/ 0 w 2243579"/>
              <a:gd name="connsiteY3" fmla="*/ 6881568 h 6881568"/>
              <a:gd name="connsiteX4" fmla="*/ 0 w 2243579"/>
              <a:gd name="connsiteY4" fmla="*/ 0 h 6881568"/>
              <a:gd name="connsiteX0" fmla="*/ 1300899 w 2243579"/>
              <a:gd name="connsiteY0" fmla="*/ 565608 h 6881568"/>
              <a:gd name="connsiteX1" fmla="*/ 2243579 w 2243579"/>
              <a:gd name="connsiteY1" fmla="*/ 0 h 6881568"/>
              <a:gd name="connsiteX2" fmla="*/ 2243579 w 2243579"/>
              <a:gd name="connsiteY2" fmla="*/ 6881568 h 6881568"/>
              <a:gd name="connsiteX3" fmla="*/ 0 w 2243579"/>
              <a:gd name="connsiteY3" fmla="*/ 6881568 h 6881568"/>
              <a:gd name="connsiteX4" fmla="*/ 1300899 w 2243579"/>
              <a:gd name="connsiteY4" fmla="*/ 565608 h 6881568"/>
              <a:gd name="connsiteX0" fmla="*/ 1602557 w 2243579"/>
              <a:gd name="connsiteY0" fmla="*/ 18854 h 6881568"/>
              <a:gd name="connsiteX1" fmla="*/ 2243579 w 2243579"/>
              <a:gd name="connsiteY1" fmla="*/ 0 h 6881568"/>
              <a:gd name="connsiteX2" fmla="*/ 2243579 w 2243579"/>
              <a:gd name="connsiteY2" fmla="*/ 6881568 h 6881568"/>
              <a:gd name="connsiteX3" fmla="*/ 0 w 2243579"/>
              <a:gd name="connsiteY3" fmla="*/ 6881568 h 6881568"/>
              <a:gd name="connsiteX4" fmla="*/ 1602557 w 2243579"/>
              <a:gd name="connsiteY4" fmla="*/ 18854 h 6881568"/>
              <a:gd name="connsiteX0" fmla="*/ 1319753 w 1960775"/>
              <a:gd name="connsiteY0" fmla="*/ 18854 h 6881568"/>
              <a:gd name="connsiteX1" fmla="*/ 1960775 w 1960775"/>
              <a:gd name="connsiteY1" fmla="*/ 0 h 6881568"/>
              <a:gd name="connsiteX2" fmla="*/ 1960775 w 1960775"/>
              <a:gd name="connsiteY2" fmla="*/ 6881568 h 6881568"/>
              <a:gd name="connsiteX3" fmla="*/ 0 w 1960775"/>
              <a:gd name="connsiteY3" fmla="*/ 6806154 h 6881568"/>
              <a:gd name="connsiteX4" fmla="*/ 1319753 w 1960775"/>
              <a:gd name="connsiteY4" fmla="*/ 18854 h 6881568"/>
              <a:gd name="connsiteX0" fmla="*/ 1593130 w 2234152"/>
              <a:gd name="connsiteY0" fmla="*/ 18854 h 6881569"/>
              <a:gd name="connsiteX1" fmla="*/ 2234152 w 2234152"/>
              <a:gd name="connsiteY1" fmla="*/ 0 h 6881569"/>
              <a:gd name="connsiteX2" fmla="*/ 2234152 w 2234152"/>
              <a:gd name="connsiteY2" fmla="*/ 6881568 h 6881569"/>
              <a:gd name="connsiteX3" fmla="*/ 0 w 2234152"/>
              <a:gd name="connsiteY3" fmla="*/ 6881569 h 6881569"/>
              <a:gd name="connsiteX4" fmla="*/ 1593130 w 2234152"/>
              <a:gd name="connsiteY4" fmla="*/ 18854 h 6881569"/>
              <a:gd name="connsiteX0" fmla="*/ 1583717 w 2234152"/>
              <a:gd name="connsiteY0" fmla="*/ 9420 h 6881569"/>
              <a:gd name="connsiteX1" fmla="*/ 2234152 w 2234152"/>
              <a:gd name="connsiteY1" fmla="*/ 0 h 6881569"/>
              <a:gd name="connsiteX2" fmla="*/ 2234152 w 2234152"/>
              <a:gd name="connsiteY2" fmla="*/ 6881568 h 6881569"/>
              <a:gd name="connsiteX3" fmla="*/ 0 w 2234152"/>
              <a:gd name="connsiteY3" fmla="*/ 6881569 h 6881569"/>
              <a:gd name="connsiteX4" fmla="*/ 1583717 w 2234152"/>
              <a:gd name="connsiteY4" fmla="*/ 9420 h 6881569"/>
              <a:gd name="connsiteX0" fmla="*/ 1583717 w 2243566"/>
              <a:gd name="connsiteY0" fmla="*/ 0 h 6872149"/>
              <a:gd name="connsiteX1" fmla="*/ 2243566 w 2243566"/>
              <a:gd name="connsiteY1" fmla="*/ 12 h 6872149"/>
              <a:gd name="connsiteX2" fmla="*/ 2234152 w 2243566"/>
              <a:gd name="connsiteY2" fmla="*/ 6872148 h 6872149"/>
              <a:gd name="connsiteX3" fmla="*/ 0 w 2243566"/>
              <a:gd name="connsiteY3" fmla="*/ 6872149 h 6872149"/>
              <a:gd name="connsiteX4" fmla="*/ 1583717 w 2243566"/>
              <a:gd name="connsiteY4" fmla="*/ 0 h 6872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43566" h="6872149">
                <a:moveTo>
                  <a:pt x="1583717" y="0"/>
                </a:moveTo>
                <a:lnTo>
                  <a:pt x="2243566" y="12"/>
                </a:lnTo>
                <a:lnTo>
                  <a:pt x="2234152" y="6872148"/>
                </a:lnTo>
                <a:lnTo>
                  <a:pt x="0" y="6872149"/>
                </a:lnTo>
                <a:lnTo>
                  <a:pt x="1583717" y="0"/>
                </a:lnTo>
                <a:close/>
              </a:path>
            </a:pathLst>
          </a:custGeom>
          <a:solidFill>
            <a:srgbClr val="CFB9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11870E27-202E-F717-3FB6-D69451DF1391}"/>
              </a:ext>
            </a:extLst>
          </p:cNvPr>
          <p:cNvSpPr>
            <a:spLocks noGrp="1"/>
          </p:cNvSpPr>
          <p:nvPr>
            <p:ph type="title" hasCustomPrompt="1"/>
          </p:nvPr>
        </p:nvSpPr>
        <p:spPr>
          <a:xfrm>
            <a:off x="1023257" y="2005070"/>
            <a:ext cx="7763458" cy="592834"/>
          </a:xfrm>
        </p:spPr>
        <p:txBody>
          <a:bodyPr>
            <a:noAutofit/>
          </a:bodyPr>
          <a:lstStyle>
            <a:lvl1pPr>
              <a:defRPr sz="5400" cap="none">
                <a:solidFill>
                  <a:schemeClr val="bg1"/>
                </a:solidFill>
              </a:defRPr>
            </a:lvl1pPr>
          </a:lstStyle>
          <a:p>
            <a:r>
              <a:rPr lang="en-US" dirty="0"/>
              <a:t>Presentation Title</a:t>
            </a:r>
          </a:p>
        </p:txBody>
      </p:sp>
      <p:sp>
        <p:nvSpPr>
          <p:cNvPr id="9" name="Text Placeholder 8">
            <a:extLst>
              <a:ext uri="{FF2B5EF4-FFF2-40B4-BE49-F238E27FC236}">
                <a16:creationId xmlns:a16="http://schemas.microsoft.com/office/drawing/2014/main" id="{3F3E966E-ACAB-E285-70D0-66AC08DF1386}"/>
              </a:ext>
            </a:extLst>
          </p:cNvPr>
          <p:cNvSpPr>
            <a:spLocks noGrp="1"/>
          </p:cNvSpPr>
          <p:nvPr>
            <p:ph type="body" sz="quarter" idx="10" hasCustomPrompt="1"/>
          </p:nvPr>
        </p:nvSpPr>
        <p:spPr>
          <a:xfrm>
            <a:off x="1023257" y="2629338"/>
            <a:ext cx="7763458" cy="449263"/>
          </a:xfrm>
        </p:spPr>
        <p:txBody>
          <a:bodyPr>
            <a:noAutofit/>
          </a:bodyPr>
          <a:lstStyle>
            <a:lvl1pPr marL="0" indent="0">
              <a:buFontTx/>
              <a:buNone/>
              <a:defRPr sz="2400" b="1" i="0">
                <a:solidFill>
                  <a:schemeClr val="bg2"/>
                </a:solidFill>
                <a:latin typeface="Acumin Pro Semibold" panose="020B0504020202020204" pitchFamily="34"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Subtitle</a:t>
            </a:r>
          </a:p>
        </p:txBody>
      </p:sp>
      <p:sp>
        <p:nvSpPr>
          <p:cNvPr id="3" name="Text Placeholder 8">
            <a:extLst>
              <a:ext uri="{FF2B5EF4-FFF2-40B4-BE49-F238E27FC236}">
                <a16:creationId xmlns:a16="http://schemas.microsoft.com/office/drawing/2014/main" id="{76FFA1BC-72F9-9048-3E39-D300A3A6A52E}"/>
              </a:ext>
            </a:extLst>
          </p:cNvPr>
          <p:cNvSpPr>
            <a:spLocks noGrp="1"/>
          </p:cNvSpPr>
          <p:nvPr>
            <p:ph type="body" sz="quarter" idx="11" hasCustomPrompt="1"/>
          </p:nvPr>
        </p:nvSpPr>
        <p:spPr>
          <a:xfrm>
            <a:off x="1023257" y="3107129"/>
            <a:ext cx="7763458" cy="449263"/>
          </a:xfrm>
        </p:spPr>
        <p:txBody>
          <a:bodyPr>
            <a:normAutofit/>
          </a:bodyPr>
          <a:lstStyle>
            <a:lvl1pPr marL="0" indent="0">
              <a:buFontTx/>
              <a:buNone/>
              <a:defRPr sz="1600">
                <a:solidFill>
                  <a:schemeClr val="bg2"/>
                </a:solidFill>
                <a:latin typeface="Acumin Pro" panose="020B0504020202020204" pitchFamily="34" charset="77"/>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fld id="{C7124C19-F609-8C4C-8116-78E353E3E672}" type="datetime1">
              <a:rPr lang="en-US" smtClean="0"/>
              <a:pPr lvl="0"/>
              <a:t>3/29/23</a:t>
            </a:fld>
            <a:endParaRPr lang="en-US" dirty="0"/>
          </a:p>
        </p:txBody>
      </p:sp>
      <p:pic>
        <p:nvPicPr>
          <p:cNvPr id="4" name="Picture 3">
            <a:extLst>
              <a:ext uri="{FF2B5EF4-FFF2-40B4-BE49-F238E27FC236}">
                <a16:creationId xmlns:a16="http://schemas.microsoft.com/office/drawing/2014/main" id="{AE2570B8-1BC6-5120-E2AA-E1E11ACD15F3}"/>
              </a:ext>
            </a:extLst>
          </p:cNvPr>
          <p:cNvPicPr>
            <a:picLocks noChangeAspect="1"/>
          </p:cNvPicPr>
          <p:nvPr userDrawn="1"/>
        </p:nvPicPr>
        <p:blipFill>
          <a:blip r:embed="rId3" cstate="print"/>
          <a:stretch>
            <a:fillRect/>
          </a:stretch>
        </p:blipFill>
        <p:spPr>
          <a:xfrm>
            <a:off x="756134" y="4826649"/>
            <a:ext cx="4929049" cy="430694"/>
          </a:xfrm>
          <a:prstGeom prst="rect">
            <a:avLst/>
          </a:prstGeom>
        </p:spPr>
      </p:pic>
    </p:spTree>
    <p:extLst>
      <p:ext uri="{BB962C8B-B14F-4D97-AF65-F5344CB8AC3E}">
        <p14:creationId xmlns:p14="http://schemas.microsoft.com/office/powerpoint/2010/main" val="4179677464"/>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userDrawn="1">
  <p:cSld name="Title with Content">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6628D381-488B-4C1C-32F0-1D389C1FF7E3}"/>
              </a:ext>
            </a:extLst>
          </p:cNvPr>
          <p:cNvSpPr>
            <a:spLocks noGrp="1"/>
          </p:cNvSpPr>
          <p:nvPr>
            <p:ph idx="14"/>
          </p:nvPr>
        </p:nvSpPr>
        <p:spPr>
          <a:xfrm>
            <a:off x="468086" y="1543324"/>
            <a:ext cx="11266714" cy="4454706"/>
          </a:xfrm>
        </p:spPr>
        <p:txBody>
          <a:bodyPr>
            <a:normAutofit/>
          </a:bodyPr>
          <a:lstStyle>
            <a:lvl1pPr>
              <a:defRPr sz="2000"/>
            </a:lvl1pPr>
            <a:lvl2pPr>
              <a:defRPr sz="1800"/>
            </a:lvl2pPr>
            <a:lvl3pPr>
              <a:defRPr sz="1800"/>
            </a:lvl3pPr>
            <a:lvl4pPr>
              <a:defRPr sz="15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a:extLst>
              <a:ext uri="{FF2B5EF4-FFF2-40B4-BE49-F238E27FC236}">
                <a16:creationId xmlns:a16="http://schemas.microsoft.com/office/drawing/2014/main" id="{15EE0A7E-143D-2A83-397F-55801DA0663E}"/>
              </a:ext>
            </a:extLst>
          </p:cNvPr>
          <p:cNvSpPr>
            <a:spLocks noGrp="1"/>
          </p:cNvSpPr>
          <p:nvPr>
            <p:ph type="title"/>
          </p:nvPr>
        </p:nvSpPr>
        <p:spPr/>
        <p:txBody>
          <a:bodyPr/>
          <a:lstStyle/>
          <a:p>
            <a:r>
              <a:rPr lang="en-US" dirty="0"/>
              <a:t>Click to edit Master title style</a:t>
            </a:r>
          </a:p>
        </p:txBody>
      </p:sp>
      <p:sp>
        <p:nvSpPr>
          <p:cNvPr id="5" name="Text Placeholder 13">
            <a:extLst>
              <a:ext uri="{FF2B5EF4-FFF2-40B4-BE49-F238E27FC236}">
                <a16:creationId xmlns:a16="http://schemas.microsoft.com/office/drawing/2014/main" id="{65EE62C3-A7DA-7701-DE4B-C1A290C4FAE3}"/>
              </a:ext>
            </a:extLst>
          </p:cNvPr>
          <p:cNvSpPr>
            <a:spLocks noGrp="1"/>
          </p:cNvSpPr>
          <p:nvPr>
            <p:ph type="body" sz="quarter" idx="11" hasCustomPrompt="1"/>
          </p:nvPr>
        </p:nvSpPr>
        <p:spPr>
          <a:xfrm>
            <a:off x="457200" y="954291"/>
            <a:ext cx="11277600" cy="365760"/>
          </a:xfrm>
        </p:spPr>
        <p:txBody>
          <a:bodyPr>
            <a:noAutofit/>
          </a:bodyPr>
          <a:lstStyle>
            <a:lvl1pPr marL="0" indent="0" algn="l">
              <a:buNone/>
              <a:defRPr sz="2200" b="1" i="0" baseline="0">
                <a:solidFill>
                  <a:schemeClr val="accent4">
                    <a:lumMod val="65000"/>
                  </a:schemeClr>
                </a:solidFill>
                <a:latin typeface="Acumin Pro Condensed Semibold" panose="020B0506020202020204" pitchFamily="34" charset="77"/>
              </a:defRPr>
            </a:lvl1pPr>
          </a:lstStyle>
          <a:p>
            <a:pPr lvl="0"/>
            <a:r>
              <a:rPr lang="en-US" dirty="0"/>
              <a:t>Click to add subhead</a:t>
            </a:r>
          </a:p>
        </p:txBody>
      </p:sp>
      <p:pic>
        <p:nvPicPr>
          <p:cNvPr id="3" name="Picture 2">
            <a:extLst>
              <a:ext uri="{FF2B5EF4-FFF2-40B4-BE49-F238E27FC236}">
                <a16:creationId xmlns:a16="http://schemas.microsoft.com/office/drawing/2014/main" id="{E0F66246-5ACF-4B96-3F55-CDBCC8915888}"/>
              </a:ext>
            </a:extLst>
          </p:cNvPr>
          <p:cNvPicPr>
            <a:picLocks noChangeAspect="1"/>
          </p:cNvPicPr>
          <p:nvPr userDrawn="1"/>
        </p:nvPicPr>
        <p:blipFill>
          <a:blip r:embed="rId2" cstate="print"/>
          <a:stretch>
            <a:fillRect/>
          </a:stretch>
        </p:blipFill>
        <p:spPr>
          <a:xfrm>
            <a:off x="332103" y="6253593"/>
            <a:ext cx="4000811" cy="347897"/>
          </a:xfrm>
          <a:prstGeom prst="rect">
            <a:avLst/>
          </a:prstGeom>
        </p:spPr>
      </p:pic>
      <p:sp>
        <p:nvSpPr>
          <p:cNvPr id="9" name="Slide Number Placeholder 8">
            <a:extLst>
              <a:ext uri="{FF2B5EF4-FFF2-40B4-BE49-F238E27FC236}">
                <a16:creationId xmlns:a16="http://schemas.microsoft.com/office/drawing/2014/main" id="{77303FB6-3BC5-D285-0ED1-DA9D110C5EB9}"/>
              </a:ext>
            </a:extLst>
          </p:cNvPr>
          <p:cNvSpPr>
            <a:spLocks noGrp="1"/>
          </p:cNvSpPr>
          <p:nvPr>
            <p:ph type="sldNum" sz="quarter" idx="16"/>
          </p:nvPr>
        </p:nvSpPr>
        <p:spPr/>
        <p:txBody>
          <a:bodyPr/>
          <a:lstStyle/>
          <a:p>
            <a:fld id="{1E9F1F15-FF7C-4AA0-BF8C-48614D6896A6}" type="slidenum">
              <a:rPr lang="en-US" smtClean="0"/>
              <a:pPr/>
              <a:t>‹#›</a:t>
            </a:fld>
            <a:endParaRPr lang="en-US"/>
          </a:p>
        </p:txBody>
      </p:sp>
      <p:sp>
        <p:nvSpPr>
          <p:cNvPr id="6" name="Footer Placeholder 5">
            <a:extLst>
              <a:ext uri="{FF2B5EF4-FFF2-40B4-BE49-F238E27FC236}">
                <a16:creationId xmlns:a16="http://schemas.microsoft.com/office/drawing/2014/main" id="{108DDABC-A8F8-9A97-B8A7-39A86978878B}"/>
              </a:ext>
            </a:extLst>
          </p:cNvPr>
          <p:cNvSpPr>
            <a:spLocks noGrp="1"/>
          </p:cNvSpPr>
          <p:nvPr>
            <p:ph type="ftr" sz="quarter" idx="17"/>
          </p:nvPr>
        </p:nvSpPr>
        <p:spPr/>
        <p:txBody>
          <a:bodyPr/>
          <a:lstStyle/>
          <a:p>
            <a:r>
              <a:rPr lang="en-US"/>
              <a:t>7/23/25</a:t>
            </a:r>
            <a:endParaRPr lang="en-US" dirty="0"/>
          </a:p>
        </p:txBody>
      </p:sp>
    </p:spTree>
    <p:extLst>
      <p:ext uri="{BB962C8B-B14F-4D97-AF65-F5344CB8AC3E}">
        <p14:creationId xmlns:p14="http://schemas.microsoft.com/office/powerpoint/2010/main" val="329276106"/>
      </p:ext>
    </p:extLst>
  </p:cSld>
  <p:clrMapOvr>
    <a:masterClrMapping/>
  </p:clrMapOvr>
  <p:extLst>
    <p:ext uri="{DCECCB84-F9BA-43D5-87BE-67443E8EF086}">
      <p15:sldGuideLst xmlns:p15="http://schemas.microsoft.com/office/powerpoint/2012/main"/>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3920" y="2129984"/>
            <a:ext cx="10364160" cy="1470394"/>
          </a:xfrm>
        </p:spPr>
        <p:txBody>
          <a:bodyPr/>
          <a:lstStyle/>
          <a:p>
            <a:r>
              <a:rPr lang="en-US"/>
              <a:t>Click to edit Master title style</a:t>
            </a:r>
          </a:p>
        </p:txBody>
      </p:sp>
      <p:sp>
        <p:nvSpPr>
          <p:cNvPr id="3" name="Subtitle 2"/>
          <p:cNvSpPr>
            <a:spLocks noGrp="1"/>
          </p:cNvSpPr>
          <p:nvPr>
            <p:ph type="subTitle" idx="1"/>
          </p:nvPr>
        </p:nvSpPr>
        <p:spPr>
          <a:xfrm>
            <a:off x="1829761" y="3885528"/>
            <a:ext cx="8534400" cy="1752664"/>
          </a:xfrm>
        </p:spPr>
        <p:txBody>
          <a:bodyPr/>
          <a:lstStyle>
            <a:lvl1pPr marL="0" indent="0" algn="ctr">
              <a:buNone/>
              <a:defRPr/>
            </a:lvl1pPr>
            <a:lvl2pPr marL="414726" indent="0" algn="ctr">
              <a:buNone/>
              <a:defRPr/>
            </a:lvl2pPr>
            <a:lvl3pPr marL="829452" indent="0" algn="ctr">
              <a:buNone/>
              <a:defRPr/>
            </a:lvl3pPr>
            <a:lvl4pPr marL="1244178" indent="0" algn="ctr">
              <a:buNone/>
              <a:defRPr/>
            </a:lvl4pPr>
            <a:lvl5pPr marL="1658904" indent="0" algn="ctr">
              <a:buNone/>
              <a:defRPr/>
            </a:lvl5pPr>
            <a:lvl6pPr marL="2073631" indent="0" algn="ctr">
              <a:buNone/>
              <a:defRPr/>
            </a:lvl6pPr>
            <a:lvl7pPr marL="2488357" indent="0" algn="ctr">
              <a:buNone/>
              <a:defRPr/>
            </a:lvl7pPr>
            <a:lvl8pPr marL="2903083" indent="0" algn="ctr">
              <a:buNone/>
              <a:defRPr/>
            </a:lvl8pPr>
            <a:lvl9pPr marL="3317809" indent="0" algn="ctr">
              <a:buNone/>
              <a:defRPr/>
            </a:lvl9pPr>
          </a:lstStyle>
          <a:p>
            <a:r>
              <a:rPr lang="en-US"/>
              <a:t>Click to edit Master subtitle style</a:t>
            </a:r>
          </a:p>
        </p:txBody>
      </p:sp>
      <p:sp>
        <p:nvSpPr>
          <p:cNvPr id="4" name="Date Placeholder 3"/>
          <p:cNvSpPr>
            <a:spLocks noGrp="1"/>
          </p:cNvSpPr>
          <p:nvPr>
            <p:ph type="dt" idx="10"/>
          </p:nvPr>
        </p:nvSpPr>
        <p:spPr/>
        <p:txBody>
          <a:bodyPr/>
          <a:lstStyle>
            <a:lvl1pPr defTabSz="914400" eaLnBrk="0">
              <a:lnSpc>
                <a:spcPct val="100000"/>
              </a:lnSpc>
              <a:buClrTx/>
              <a:buSzTx/>
              <a:buFontTx/>
              <a:buNone/>
              <a:tabLst>
                <a:tab pos="655638" algn="l"/>
                <a:tab pos="1312863" algn="l"/>
                <a:tab pos="1968500" algn="l"/>
              </a:tabLst>
              <a:defRPr/>
            </a:lvl1pPr>
          </a:lstStyle>
          <a:p>
            <a:pPr>
              <a:defRPr/>
            </a:pPr>
            <a:endParaRPr lang="en-US"/>
          </a:p>
        </p:txBody>
      </p:sp>
      <p:sp>
        <p:nvSpPr>
          <p:cNvPr id="5" name="Footer Placeholder 4"/>
          <p:cNvSpPr>
            <a:spLocks noGrp="1"/>
          </p:cNvSpPr>
          <p:nvPr>
            <p:ph type="ftr" idx="11"/>
          </p:nvPr>
        </p:nvSpPr>
        <p:spPr/>
        <p:txBody>
          <a:bodyPr/>
          <a:lstStyle>
            <a:lvl1pPr defTabSz="914400" eaLnBrk="0">
              <a:lnSpc>
                <a:spcPct val="100000"/>
              </a:lnSpc>
              <a:buClrTx/>
              <a:buSzTx/>
              <a:buFontTx/>
              <a:buNone/>
              <a:tabLst>
                <a:tab pos="655638" algn="l"/>
                <a:tab pos="1312863" algn="l"/>
                <a:tab pos="1968500" algn="l"/>
                <a:tab pos="2625725" algn="l"/>
              </a:tabLst>
              <a:defRPr/>
            </a:lvl1pPr>
          </a:lstStyle>
          <a:p>
            <a:pPr>
              <a:defRPr/>
            </a:pPr>
            <a:endParaRPr lang="en-US"/>
          </a:p>
        </p:txBody>
      </p:sp>
      <p:sp>
        <p:nvSpPr>
          <p:cNvPr id="6" name="Slide Number Placeholder 5"/>
          <p:cNvSpPr>
            <a:spLocks noGrp="1"/>
          </p:cNvSpPr>
          <p:nvPr>
            <p:ph type="sldNum" idx="12"/>
          </p:nvPr>
        </p:nvSpPr>
        <p:spPr/>
        <p:txBody>
          <a:bodyPr/>
          <a:lstStyle>
            <a:lvl1pPr eaLnBrk="0">
              <a:lnSpc>
                <a:spcPct val="100000"/>
              </a:lnSpc>
              <a:buClrTx/>
              <a:buSzTx/>
              <a:buFontTx/>
              <a:buNone/>
              <a:defRPr/>
            </a:lvl1pPr>
          </a:lstStyle>
          <a:p>
            <a:fld id="{045F621D-29C8-4B1F-AB84-C7AD4D0CCFA2}" type="slidenum">
              <a:rPr lang="en-US" altLang="en-US"/>
              <a:pPr/>
              <a:t>‹#›</a:t>
            </a:fld>
            <a:r>
              <a:rPr lang="en-US" altLang="en-US"/>
              <a:t>/50</a:t>
            </a: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idx="10"/>
          </p:nvPr>
        </p:nvSpPr>
        <p:spPr/>
        <p:txBody>
          <a:bodyPr/>
          <a:lstStyle>
            <a:lvl1pPr defTabSz="914400" eaLnBrk="0">
              <a:lnSpc>
                <a:spcPct val="100000"/>
              </a:lnSpc>
              <a:buClrTx/>
              <a:buSzTx/>
              <a:buFontTx/>
              <a:buNone/>
              <a:tabLst>
                <a:tab pos="655638" algn="l"/>
                <a:tab pos="1312863" algn="l"/>
                <a:tab pos="1968500" algn="l"/>
              </a:tabLst>
              <a:defRPr/>
            </a:lvl1pPr>
          </a:lstStyle>
          <a:p>
            <a:pPr>
              <a:defRPr/>
            </a:pPr>
            <a:endParaRPr lang="en-US"/>
          </a:p>
        </p:txBody>
      </p:sp>
      <p:sp>
        <p:nvSpPr>
          <p:cNvPr id="5" name="Footer Placeholder 4"/>
          <p:cNvSpPr>
            <a:spLocks noGrp="1"/>
          </p:cNvSpPr>
          <p:nvPr>
            <p:ph type="ftr" idx="11"/>
          </p:nvPr>
        </p:nvSpPr>
        <p:spPr/>
        <p:txBody>
          <a:bodyPr/>
          <a:lstStyle>
            <a:lvl1pPr defTabSz="914400" eaLnBrk="0">
              <a:lnSpc>
                <a:spcPct val="100000"/>
              </a:lnSpc>
              <a:buClrTx/>
              <a:buSzTx/>
              <a:buFontTx/>
              <a:buNone/>
              <a:tabLst>
                <a:tab pos="655638" algn="l"/>
                <a:tab pos="1312863" algn="l"/>
                <a:tab pos="1968500" algn="l"/>
                <a:tab pos="2625725" algn="l"/>
              </a:tabLst>
              <a:defRPr/>
            </a:lvl1pPr>
          </a:lstStyle>
          <a:p>
            <a:pPr>
              <a:defRPr/>
            </a:pPr>
            <a:endParaRPr lang="en-US"/>
          </a:p>
        </p:txBody>
      </p:sp>
      <p:sp>
        <p:nvSpPr>
          <p:cNvPr id="6" name="Slide Number Placeholder 5"/>
          <p:cNvSpPr>
            <a:spLocks noGrp="1"/>
          </p:cNvSpPr>
          <p:nvPr>
            <p:ph type="sldNum" idx="12"/>
          </p:nvPr>
        </p:nvSpPr>
        <p:spPr/>
        <p:txBody>
          <a:bodyPr/>
          <a:lstStyle>
            <a:lvl1pPr eaLnBrk="0">
              <a:lnSpc>
                <a:spcPct val="100000"/>
              </a:lnSpc>
              <a:buClrTx/>
              <a:buSzTx/>
              <a:buFontTx/>
              <a:buNone/>
              <a:defRPr/>
            </a:lvl1pPr>
          </a:lstStyle>
          <a:p>
            <a:fld id="{3F289478-CE66-44DB-92FD-7C5E337B28D6}" type="slidenum">
              <a:rPr lang="en-US" altLang="en-US"/>
              <a:pPr/>
              <a:t>‹#›</a:t>
            </a:fld>
            <a:r>
              <a:rPr lang="en-US" altLang="en-US"/>
              <a:t>/50</a:t>
            </a: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840" y="4406864"/>
            <a:ext cx="10362240" cy="1362383"/>
          </a:xfrm>
        </p:spPr>
        <p:txBody>
          <a:bodyPr anchor="t"/>
          <a:lstStyle>
            <a:lvl1pPr algn="l">
              <a:defRPr sz="3600" b="1" cap="all"/>
            </a:lvl1pPr>
          </a:lstStyle>
          <a:p>
            <a:r>
              <a:rPr lang="en-US"/>
              <a:t>Click to edit Master title style</a:t>
            </a:r>
          </a:p>
        </p:txBody>
      </p:sp>
      <p:sp>
        <p:nvSpPr>
          <p:cNvPr id="3" name="Text Placeholder 2"/>
          <p:cNvSpPr>
            <a:spLocks noGrp="1"/>
          </p:cNvSpPr>
          <p:nvPr>
            <p:ph type="body" idx="1"/>
          </p:nvPr>
        </p:nvSpPr>
        <p:spPr>
          <a:xfrm>
            <a:off x="963840" y="2906225"/>
            <a:ext cx="10362240" cy="1500638"/>
          </a:xfrm>
        </p:spPr>
        <p:txBody>
          <a:bodyPr anchor="b"/>
          <a:lstStyle>
            <a:lvl1pPr marL="0" indent="0">
              <a:buNone/>
              <a:defRPr sz="1800"/>
            </a:lvl1pPr>
            <a:lvl2pPr marL="414726" indent="0">
              <a:buNone/>
              <a:defRPr sz="1600"/>
            </a:lvl2pPr>
            <a:lvl3pPr marL="829452" indent="0">
              <a:buNone/>
              <a:defRPr sz="1500"/>
            </a:lvl3pPr>
            <a:lvl4pPr marL="1244178" indent="0">
              <a:buNone/>
              <a:defRPr sz="1300"/>
            </a:lvl4pPr>
            <a:lvl5pPr marL="1658904" indent="0">
              <a:buNone/>
              <a:defRPr sz="1300"/>
            </a:lvl5pPr>
            <a:lvl6pPr marL="2073631" indent="0">
              <a:buNone/>
              <a:defRPr sz="1300"/>
            </a:lvl6pPr>
            <a:lvl7pPr marL="2488357" indent="0">
              <a:buNone/>
              <a:defRPr sz="1300"/>
            </a:lvl7pPr>
            <a:lvl8pPr marL="2903083" indent="0">
              <a:buNone/>
              <a:defRPr sz="1300"/>
            </a:lvl8pPr>
            <a:lvl9pPr marL="3317809" indent="0">
              <a:buNone/>
              <a:defRPr sz="1300"/>
            </a:lvl9pPr>
          </a:lstStyle>
          <a:p>
            <a:pPr lvl="0"/>
            <a:r>
              <a:rPr lang="en-US"/>
              <a:t>Click to edit Master text styles</a:t>
            </a:r>
          </a:p>
        </p:txBody>
      </p:sp>
      <p:sp>
        <p:nvSpPr>
          <p:cNvPr id="4" name="Date Placeholder 3"/>
          <p:cNvSpPr>
            <a:spLocks noGrp="1"/>
          </p:cNvSpPr>
          <p:nvPr>
            <p:ph type="dt" idx="10"/>
          </p:nvPr>
        </p:nvSpPr>
        <p:spPr/>
        <p:txBody>
          <a:bodyPr/>
          <a:lstStyle>
            <a:lvl1pPr defTabSz="914400" eaLnBrk="0">
              <a:lnSpc>
                <a:spcPct val="100000"/>
              </a:lnSpc>
              <a:buClrTx/>
              <a:buSzTx/>
              <a:buFontTx/>
              <a:buNone/>
              <a:tabLst>
                <a:tab pos="655638" algn="l"/>
                <a:tab pos="1312863" algn="l"/>
                <a:tab pos="1968500" algn="l"/>
              </a:tabLst>
              <a:defRPr/>
            </a:lvl1pPr>
          </a:lstStyle>
          <a:p>
            <a:pPr>
              <a:defRPr/>
            </a:pPr>
            <a:endParaRPr lang="en-US"/>
          </a:p>
        </p:txBody>
      </p:sp>
      <p:sp>
        <p:nvSpPr>
          <p:cNvPr id="5" name="Footer Placeholder 4"/>
          <p:cNvSpPr>
            <a:spLocks noGrp="1"/>
          </p:cNvSpPr>
          <p:nvPr>
            <p:ph type="ftr" idx="11"/>
          </p:nvPr>
        </p:nvSpPr>
        <p:spPr/>
        <p:txBody>
          <a:bodyPr/>
          <a:lstStyle>
            <a:lvl1pPr defTabSz="914400" eaLnBrk="0">
              <a:lnSpc>
                <a:spcPct val="100000"/>
              </a:lnSpc>
              <a:buClrTx/>
              <a:buSzTx/>
              <a:buFontTx/>
              <a:buNone/>
              <a:tabLst>
                <a:tab pos="655638" algn="l"/>
                <a:tab pos="1312863" algn="l"/>
                <a:tab pos="1968500" algn="l"/>
                <a:tab pos="2625725" algn="l"/>
              </a:tabLst>
              <a:defRPr/>
            </a:lvl1pPr>
          </a:lstStyle>
          <a:p>
            <a:pPr>
              <a:defRPr/>
            </a:pPr>
            <a:endParaRPr lang="en-US"/>
          </a:p>
        </p:txBody>
      </p:sp>
      <p:sp>
        <p:nvSpPr>
          <p:cNvPr id="6" name="Slide Number Placeholder 5"/>
          <p:cNvSpPr>
            <a:spLocks noGrp="1"/>
          </p:cNvSpPr>
          <p:nvPr>
            <p:ph type="sldNum" idx="12"/>
          </p:nvPr>
        </p:nvSpPr>
        <p:spPr/>
        <p:txBody>
          <a:bodyPr/>
          <a:lstStyle>
            <a:lvl1pPr eaLnBrk="0">
              <a:lnSpc>
                <a:spcPct val="100000"/>
              </a:lnSpc>
              <a:buClrTx/>
              <a:buSzTx/>
              <a:buFontTx/>
              <a:buNone/>
              <a:defRPr/>
            </a:lvl1pPr>
          </a:lstStyle>
          <a:p>
            <a:fld id="{E35BC26B-0C35-46D1-A988-8F05002137BA}" type="slidenum">
              <a:rPr lang="en-US" altLang="en-US"/>
              <a:pPr/>
              <a:t>‹#›</a:t>
            </a:fld>
            <a:r>
              <a:rPr lang="en-US" altLang="en-US"/>
              <a:t>/50</a:t>
            </a: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8640" y="1604330"/>
            <a:ext cx="5391360" cy="4524955"/>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4321" y="1604330"/>
            <a:ext cx="5393280" cy="4524955"/>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idx="10"/>
          </p:nvPr>
        </p:nvSpPr>
        <p:spPr/>
        <p:txBody>
          <a:bodyPr/>
          <a:lstStyle>
            <a:lvl1pPr defTabSz="914400" eaLnBrk="0">
              <a:lnSpc>
                <a:spcPct val="100000"/>
              </a:lnSpc>
              <a:buClrTx/>
              <a:buSzTx/>
              <a:buFontTx/>
              <a:buNone/>
              <a:tabLst>
                <a:tab pos="655638" algn="l"/>
                <a:tab pos="1312863" algn="l"/>
                <a:tab pos="1968500" algn="l"/>
              </a:tabLst>
              <a:defRPr/>
            </a:lvl1pPr>
          </a:lstStyle>
          <a:p>
            <a:pPr>
              <a:defRPr/>
            </a:pPr>
            <a:endParaRPr lang="en-US"/>
          </a:p>
        </p:txBody>
      </p:sp>
      <p:sp>
        <p:nvSpPr>
          <p:cNvPr id="6" name="Footer Placeholder 5"/>
          <p:cNvSpPr>
            <a:spLocks noGrp="1"/>
          </p:cNvSpPr>
          <p:nvPr>
            <p:ph type="ftr" idx="11"/>
          </p:nvPr>
        </p:nvSpPr>
        <p:spPr/>
        <p:txBody>
          <a:bodyPr/>
          <a:lstStyle>
            <a:lvl1pPr defTabSz="914400" eaLnBrk="0">
              <a:lnSpc>
                <a:spcPct val="100000"/>
              </a:lnSpc>
              <a:buClrTx/>
              <a:buSzTx/>
              <a:buFontTx/>
              <a:buNone/>
              <a:tabLst>
                <a:tab pos="655638" algn="l"/>
                <a:tab pos="1312863" algn="l"/>
                <a:tab pos="1968500" algn="l"/>
                <a:tab pos="2625725" algn="l"/>
              </a:tabLst>
              <a:defRPr/>
            </a:lvl1pPr>
          </a:lstStyle>
          <a:p>
            <a:pPr>
              <a:defRPr/>
            </a:pPr>
            <a:endParaRPr lang="en-US"/>
          </a:p>
        </p:txBody>
      </p:sp>
      <p:sp>
        <p:nvSpPr>
          <p:cNvPr id="7" name="Slide Number Placeholder 6"/>
          <p:cNvSpPr>
            <a:spLocks noGrp="1"/>
          </p:cNvSpPr>
          <p:nvPr>
            <p:ph type="sldNum" idx="12"/>
          </p:nvPr>
        </p:nvSpPr>
        <p:spPr/>
        <p:txBody>
          <a:bodyPr/>
          <a:lstStyle>
            <a:lvl1pPr eaLnBrk="0">
              <a:lnSpc>
                <a:spcPct val="100000"/>
              </a:lnSpc>
              <a:buClrTx/>
              <a:buSzTx/>
              <a:buFontTx/>
              <a:buNone/>
              <a:defRPr/>
            </a:lvl1pPr>
          </a:lstStyle>
          <a:p>
            <a:fld id="{35371D45-3ECF-4A7B-836A-E6179E2A1BA1}" type="slidenum">
              <a:rPr lang="en-US" altLang="en-US"/>
              <a:pPr/>
              <a:t>‹#›</a:t>
            </a:fld>
            <a:r>
              <a:rPr lang="en-US" altLang="en-US"/>
              <a:t>/50</a:t>
            </a: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10561" y="275071"/>
            <a:ext cx="10972800" cy="1142039"/>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10560" y="1535202"/>
            <a:ext cx="5385600" cy="639427"/>
          </a:xfrm>
        </p:spPr>
        <p:txBody>
          <a:bodyPr anchor="b"/>
          <a:lstStyle>
            <a:lvl1pPr marL="0" indent="0">
              <a:buNone/>
              <a:defRPr sz="2200" b="1"/>
            </a:lvl1pPr>
            <a:lvl2pPr marL="414726" indent="0">
              <a:buNone/>
              <a:defRPr sz="1800" b="1"/>
            </a:lvl2pPr>
            <a:lvl3pPr marL="829452" indent="0">
              <a:buNone/>
              <a:defRPr sz="1600" b="1"/>
            </a:lvl3pPr>
            <a:lvl4pPr marL="1244178" indent="0">
              <a:buNone/>
              <a:defRPr sz="1500" b="1"/>
            </a:lvl4pPr>
            <a:lvl5pPr marL="1658904" indent="0">
              <a:buNone/>
              <a:defRPr sz="1500" b="1"/>
            </a:lvl5pPr>
            <a:lvl6pPr marL="2073631" indent="0">
              <a:buNone/>
              <a:defRPr sz="1500" b="1"/>
            </a:lvl6pPr>
            <a:lvl7pPr marL="2488357" indent="0">
              <a:buNone/>
              <a:defRPr sz="1500" b="1"/>
            </a:lvl7pPr>
            <a:lvl8pPr marL="2903083" indent="0">
              <a:buNone/>
              <a:defRPr sz="1500" b="1"/>
            </a:lvl8pPr>
            <a:lvl9pPr marL="3317809" indent="0">
              <a:buNone/>
              <a:defRPr sz="1500" b="1"/>
            </a:lvl9pPr>
          </a:lstStyle>
          <a:p>
            <a:pPr lvl="0"/>
            <a:r>
              <a:rPr lang="en-US"/>
              <a:t>Click to edit Master text styles</a:t>
            </a:r>
          </a:p>
        </p:txBody>
      </p:sp>
      <p:sp>
        <p:nvSpPr>
          <p:cNvPr id="4" name="Content Placeholder 3"/>
          <p:cNvSpPr>
            <a:spLocks noGrp="1"/>
          </p:cNvSpPr>
          <p:nvPr>
            <p:ph sz="half" idx="2"/>
          </p:nvPr>
        </p:nvSpPr>
        <p:spPr>
          <a:xfrm>
            <a:off x="610560" y="2174629"/>
            <a:ext cx="5385600" cy="3951775"/>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921" y="1535202"/>
            <a:ext cx="5389440" cy="639427"/>
          </a:xfrm>
        </p:spPr>
        <p:txBody>
          <a:bodyPr anchor="b"/>
          <a:lstStyle>
            <a:lvl1pPr marL="0" indent="0">
              <a:buNone/>
              <a:defRPr sz="2200" b="1"/>
            </a:lvl1pPr>
            <a:lvl2pPr marL="414726" indent="0">
              <a:buNone/>
              <a:defRPr sz="1800" b="1"/>
            </a:lvl2pPr>
            <a:lvl3pPr marL="829452" indent="0">
              <a:buNone/>
              <a:defRPr sz="1600" b="1"/>
            </a:lvl3pPr>
            <a:lvl4pPr marL="1244178" indent="0">
              <a:buNone/>
              <a:defRPr sz="1500" b="1"/>
            </a:lvl4pPr>
            <a:lvl5pPr marL="1658904" indent="0">
              <a:buNone/>
              <a:defRPr sz="1500" b="1"/>
            </a:lvl5pPr>
            <a:lvl6pPr marL="2073631" indent="0">
              <a:buNone/>
              <a:defRPr sz="1500" b="1"/>
            </a:lvl6pPr>
            <a:lvl7pPr marL="2488357" indent="0">
              <a:buNone/>
              <a:defRPr sz="1500" b="1"/>
            </a:lvl7pPr>
            <a:lvl8pPr marL="2903083" indent="0">
              <a:buNone/>
              <a:defRPr sz="1500" b="1"/>
            </a:lvl8pPr>
            <a:lvl9pPr marL="3317809" indent="0">
              <a:buNone/>
              <a:defRPr sz="1500" b="1"/>
            </a:lvl9pPr>
          </a:lstStyle>
          <a:p>
            <a:pPr lvl="0"/>
            <a:r>
              <a:rPr lang="en-US"/>
              <a:t>Click to edit Master text styles</a:t>
            </a:r>
          </a:p>
        </p:txBody>
      </p:sp>
      <p:sp>
        <p:nvSpPr>
          <p:cNvPr id="6" name="Content Placeholder 5"/>
          <p:cNvSpPr>
            <a:spLocks noGrp="1"/>
          </p:cNvSpPr>
          <p:nvPr>
            <p:ph sz="quarter" idx="4"/>
          </p:nvPr>
        </p:nvSpPr>
        <p:spPr>
          <a:xfrm>
            <a:off x="6193921" y="2174629"/>
            <a:ext cx="5389440" cy="3951775"/>
          </a:xfrm>
        </p:spPr>
        <p:txBody>
          <a:bodyPr/>
          <a:lstStyle>
            <a:lvl1pPr>
              <a:defRPr sz="2200"/>
            </a:lvl1pPr>
            <a:lvl2pPr>
              <a:defRPr sz="1800"/>
            </a:lvl2pPr>
            <a:lvl3pPr>
              <a:defRPr sz="16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idx="10"/>
          </p:nvPr>
        </p:nvSpPr>
        <p:spPr/>
        <p:txBody>
          <a:bodyPr/>
          <a:lstStyle>
            <a:lvl1pPr defTabSz="914400" eaLnBrk="0">
              <a:lnSpc>
                <a:spcPct val="100000"/>
              </a:lnSpc>
              <a:buClrTx/>
              <a:buSzTx/>
              <a:buFontTx/>
              <a:buNone/>
              <a:tabLst>
                <a:tab pos="655638" algn="l"/>
                <a:tab pos="1312863" algn="l"/>
                <a:tab pos="1968500" algn="l"/>
              </a:tabLst>
              <a:defRPr/>
            </a:lvl1pPr>
          </a:lstStyle>
          <a:p>
            <a:pPr>
              <a:defRPr/>
            </a:pPr>
            <a:endParaRPr lang="en-US"/>
          </a:p>
        </p:txBody>
      </p:sp>
      <p:sp>
        <p:nvSpPr>
          <p:cNvPr id="8" name="Footer Placeholder 7"/>
          <p:cNvSpPr>
            <a:spLocks noGrp="1"/>
          </p:cNvSpPr>
          <p:nvPr>
            <p:ph type="ftr" idx="11"/>
          </p:nvPr>
        </p:nvSpPr>
        <p:spPr/>
        <p:txBody>
          <a:bodyPr/>
          <a:lstStyle>
            <a:lvl1pPr defTabSz="914400" eaLnBrk="0">
              <a:lnSpc>
                <a:spcPct val="100000"/>
              </a:lnSpc>
              <a:buClrTx/>
              <a:buSzTx/>
              <a:buFontTx/>
              <a:buNone/>
              <a:tabLst>
                <a:tab pos="655638" algn="l"/>
                <a:tab pos="1312863" algn="l"/>
                <a:tab pos="1968500" algn="l"/>
                <a:tab pos="2625725" algn="l"/>
              </a:tabLst>
              <a:defRPr/>
            </a:lvl1pPr>
          </a:lstStyle>
          <a:p>
            <a:pPr>
              <a:defRPr/>
            </a:pPr>
            <a:endParaRPr lang="en-US"/>
          </a:p>
        </p:txBody>
      </p:sp>
      <p:sp>
        <p:nvSpPr>
          <p:cNvPr id="9" name="Slide Number Placeholder 8"/>
          <p:cNvSpPr>
            <a:spLocks noGrp="1"/>
          </p:cNvSpPr>
          <p:nvPr>
            <p:ph type="sldNum" idx="12"/>
          </p:nvPr>
        </p:nvSpPr>
        <p:spPr/>
        <p:txBody>
          <a:bodyPr/>
          <a:lstStyle>
            <a:lvl1pPr eaLnBrk="0">
              <a:lnSpc>
                <a:spcPct val="100000"/>
              </a:lnSpc>
              <a:buClrTx/>
              <a:buSzTx/>
              <a:buFontTx/>
              <a:buNone/>
              <a:defRPr/>
            </a:lvl1pPr>
          </a:lstStyle>
          <a:p>
            <a:fld id="{ABFF42F7-11AB-4BD4-AE83-CB73848938F9}" type="slidenum">
              <a:rPr lang="en-US" altLang="en-US"/>
              <a:pPr/>
              <a:t>‹#›</a:t>
            </a:fld>
            <a:r>
              <a:rPr lang="en-US" altLang="en-US"/>
              <a:t>/50</a:t>
            </a: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idx="10"/>
          </p:nvPr>
        </p:nvSpPr>
        <p:spPr/>
        <p:txBody>
          <a:bodyPr/>
          <a:lstStyle>
            <a:lvl1pPr defTabSz="914400" eaLnBrk="0">
              <a:lnSpc>
                <a:spcPct val="100000"/>
              </a:lnSpc>
              <a:buClrTx/>
              <a:buSzTx/>
              <a:buFontTx/>
              <a:buNone/>
              <a:tabLst>
                <a:tab pos="655638" algn="l"/>
                <a:tab pos="1312863" algn="l"/>
                <a:tab pos="1968500" algn="l"/>
              </a:tabLst>
              <a:defRPr/>
            </a:lvl1pPr>
          </a:lstStyle>
          <a:p>
            <a:pPr>
              <a:defRPr/>
            </a:pPr>
            <a:endParaRPr lang="en-US"/>
          </a:p>
        </p:txBody>
      </p:sp>
      <p:sp>
        <p:nvSpPr>
          <p:cNvPr id="4" name="Footer Placeholder 3"/>
          <p:cNvSpPr>
            <a:spLocks noGrp="1"/>
          </p:cNvSpPr>
          <p:nvPr>
            <p:ph type="ftr" idx="11"/>
          </p:nvPr>
        </p:nvSpPr>
        <p:spPr/>
        <p:txBody>
          <a:bodyPr/>
          <a:lstStyle>
            <a:lvl1pPr defTabSz="914400" eaLnBrk="0">
              <a:lnSpc>
                <a:spcPct val="100000"/>
              </a:lnSpc>
              <a:buClrTx/>
              <a:buSzTx/>
              <a:buFontTx/>
              <a:buNone/>
              <a:tabLst>
                <a:tab pos="655638" algn="l"/>
                <a:tab pos="1312863" algn="l"/>
                <a:tab pos="1968500" algn="l"/>
                <a:tab pos="2625725" algn="l"/>
              </a:tabLst>
              <a:defRPr/>
            </a:lvl1pPr>
          </a:lstStyle>
          <a:p>
            <a:pPr>
              <a:defRPr/>
            </a:pPr>
            <a:endParaRPr lang="en-US"/>
          </a:p>
        </p:txBody>
      </p:sp>
      <p:sp>
        <p:nvSpPr>
          <p:cNvPr id="5" name="Slide Number Placeholder 4"/>
          <p:cNvSpPr>
            <a:spLocks noGrp="1"/>
          </p:cNvSpPr>
          <p:nvPr>
            <p:ph type="sldNum" idx="12"/>
          </p:nvPr>
        </p:nvSpPr>
        <p:spPr/>
        <p:txBody>
          <a:bodyPr/>
          <a:lstStyle>
            <a:lvl1pPr eaLnBrk="0">
              <a:lnSpc>
                <a:spcPct val="100000"/>
              </a:lnSpc>
              <a:buClrTx/>
              <a:buSzTx/>
              <a:buFontTx/>
              <a:buNone/>
              <a:defRPr/>
            </a:lvl1pPr>
          </a:lstStyle>
          <a:p>
            <a:fld id="{D9C288F1-148A-479D-94D1-8BE31D374677}" type="slidenum">
              <a:rPr lang="en-US" altLang="en-US"/>
              <a:pPr/>
              <a:t>‹#›</a:t>
            </a:fld>
            <a:r>
              <a:rPr lang="en-US" altLang="en-US"/>
              <a:t>/50</a:t>
            </a: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idx="10"/>
          </p:nvPr>
        </p:nvSpPr>
        <p:spPr/>
        <p:txBody>
          <a:bodyPr/>
          <a:lstStyle>
            <a:lvl1pPr defTabSz="914400" eaLnBrk="0">
              <a:lnSpc>
                <a:spcPct val="100000"/>
              </a:lnSpc>
              <a:buClrTx/>
              <a:buSzTx/>
              <a:buFontTx/>
              <a:buNone/>
              <a:tabLst>
                <a:tab pos="655638" algn="l"/>
                <a:tab pos="1312863" algn="l"/>
                <a:tab pos="1968500" algn="l"/>
              </a:tabLst>
              <a:defRPr/>
            </a:lvl1pPr>
          </a:lstStyle>
          <a:p>
            <a:pPr>
              <a:defRPr/>
            </a:pPr>
            <a:endParaRPr lang="en-US"/>
          </a:p>
        </p:txBody>
      </p:sp>
      <p:sp>
        <p:nvSpPr>
          <p:cNvPr id="3" name="Footer Placeholder 2"/>
          <p:cNvSpPr>
            <a:spLocks noGrp="1"/>
          </p:cNvSpPr>
          <p:nvPr>
            <p:ph type="ftr" idx="11"/>
          </p:nvPr>
        </p:nvSpPr>
        <p:spPr/>
        <p:txBody>
          <a:bodyPr/>
          <a:lstStyle>
            <a:lvl1pPr defTabSz="914400" eaLnBrk="0">
              <a:lnSpc>
                <a:spcPct val="100000"/>
              </a:lnSpc>
              <a:buClrTx/>
              <a:buSzTx/>
              <a:buFontTx/>
              <a:buNone/>
              <a:tabLst>
                <a:tab pos="655638" algn="l"/>
                <a:tab pos="1312863" algn="l"/>
                <a:tab pos="1968500" algn="l"/>
                <a:tab pos="2625725" algn="l"/>
              </a:tabLst>
              <a:defRPr/>
            </a:lvl1pPr>
          </a:lstStyle>
          <a:p>
            <a:pPr>
              <a:defRPr/>
            </a:pPr>
            <a:endParaRPr lang="en-US"/>
          </a:p>
        </p:txBody>
      </p:sp>
      <p:sp>
        <p:nvSpPr>
          <p:cNvPr id="4" name="Slide Number Placeholder 3"/>
          <p:cNvSpPr>
            <a:spLocks noGrp="1"/>
          </p:cNvSpPr>
          <p:nvPr>
            <p:ph type="sldNum" idx="12"/>
          </p:nvPr>
        </p:nvSpPr>
        <p:spPr/>
        <p:txBody>
          <a:bodyPr/>
          <a:lstStyle>
            <a:lvl1pPr eaLnBrk="0">
              <a:lnSpc>
                <a:spcPct val="100000"/>
              </a:lnSpc>
              <a:buClrTx/>
              <a:buSzTx/>
              <a:buFontTx/>
              <a:buNone/>
              <a:defRPr/>
            </a:lvl1pPr>
          </a:lstStyle>
          <a:p>
            <a:fld id="{1ACA3F22-6A02-47C8-A7F9-922662AF7287}" type="slidenum">
              <a:rPr lang="en-US" altLang="en-US"/>
              <a:pPr/>
              <a:t>‹#›</a:t>
            </a:fld>
            <a:r>
              <a:rPr lang="en-US" altLang="en-US"/>
              <a:t>/50</a:t>
            </a: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10560" y="273629"/>
            <a:ext cx="4010880" cy="1160762"/>
          </a:xfrm>
        </p:spPr>
        <p:txBody>
          <a:bodyPr anchor="b"/>
          <a:lstStyle>
            <a:lvl1pPr algn="l">
              <a:defRPr sz="1800" b="1"/>
            </a:lvl1pPr>
          </a:lstStyle>
          <a:p>
            <a:r>
              <a:rPr lang="en-US"/>
              <a:t>Click to edit Master title style</a:t>
            </a:r>
          </a:p>
        </p:txBody>
      </p:sp>
      <p:sp>
        <p:nvSpPr>
          <p:cNvPr id="3" name="Content Placeholder 2"/>
          <p:cNvSpPr>
            <a:spLocks noGrp="1"/>
          </p:cNvSpPr>
          <p:nvPr>
            <p:ph idx="1"/>
          </p:nvPr>
        </p:nvSpPr>
        <p:spPr>
          <a:xfrm>
            <a:off x="4767361" y="273629"/>
            <a:ext cx="6816000" cy="5852774"/>
          </a:xfrm>
        </p:spPr>
        <p:txBody>
          <a:bodyPr/>
          <a:lstStyle>
            <a:lvl1pPr>
              <a:defRPr sz="2900"/>
            </a:lvl1pPr>
            <a:lvl2pPr>
              <a:defRPr sz="25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10560" y="1434392"/>
            <a:ext cx="4010880" cy="4692013"/>
          </a:xfrm>
        </p:spPr>
        <p:txBody>
          <a:bodyPr/>
          <a:lstStyle>
            <a:lvl1pPr marL="0" indent="0">
              <a:buNone/>
              <a:defRPr sz="1300"/>
            </a:lvl1pPr>
            <a:lvl2pPr marL="414726" indent="0">
              <a:buNone/>
              <a:defRPr sz="1100"/>
            </a:lvl2pPr>
            <a:lvl3pPr marL="829452" indent="0">
              <a:buNone/>
              <a:defRPr sz="900"/>
            </a:lvl3pPr>
            <a:lvl4pPr marL="1244178" indent="0">
              <a:buNone/>
              <a:defRPr sz="800"/>
            </a:lvl4pPr>
            <a:lvl5pPr marL="1658904" indent="0">
              <a:buNone/>
              <a:defRPr sz="800"/>
            </a:lvl5pPr>
            <a:lvl6pPr marL="2073631" indent="0">
              <a:buNone/>
              <a:defRPr sz="800"/>
            </a:lvl6pPr>
            <a:lvl7pPr marL="2488357" indent="0">
              <a:buNone/>
              <a:defRPr sz="800"/>
            </a:lvl7pPr>
            <a:lvl8pPr marL="2903083" indent="0">
              <a:buNone/>
              <a:defRPr sz="800"/>
            </a:lvl8pPr>
            <a:lvl9pPr marL="3317809" indent="0">
              <a:buNone/>
              <a:defRPr sz="800"/>
            </a:lvl9pPr>
          </a:lstStyle>
          <a:p>
            <a:pPr lvl="0"/>
            <a:r>
              <a:rPr lang="en-US"/>
              <a:t>Click to edit Master text styles</a:t>
            </a:r>
          </a:p>
        </p:txBody>
      </p:sp>
      <p:sp>
        <p:nvSpPr>
          <p:cNvPr id="5" name="Date Placeholder 4"/>
          <p:cNvSpPr>
            <a:spLocks noGrp="1"/>
          </p:cNvSpPr>
          <p:nvPr>
            <p:ph type="dt" idx="10"/>
          </p:nvPr>
        </p:nvSpPr>
        <p:spPr/>
        <p:txBody>
          <a:bodyPr/>
          <a:lstStyle>
            <a:lvl1pPr defTabSz="914400" eaLnBrk="0">
              <a:lnSpc>
                <a:spcPct val="100000"/>
              </a:lnSpc>
              <a:buClrTx/>
              <a:buSzTx/>
              <a:buFontTx/>
              <a:buNone/>
              <a:tabLst>
                <a:tab pos="655638" algn="l"/>
                <a:tab pos="1312863" algn="l"/>
                <a:tab pos="1968500" algn="l"/>
              </a:tabLst>
              <a:defRPr/>
            </a:lvl1pPr>
          </a:lstStyle>
          <a:p>
            <a:pPr>
              <a:defRPr/>
            </a:pPr>
            <a:endParaRPr lang="en-US"/>
          </a:p>
        </p:txBody>
      </p:sp>
      <p:sp>
        <p:nvSpPr>
          <p:cNvPr id="6" name="Footer Placeholder 5"/>
          <p:cNvSpPr>
            <a:spLocks noGrp="1"/>
          </p:cNvSpPr>
          <p:nvPr>
            <p:ph type="ftr" idx="11"/>
          </p:nvPr>
        </p:nvSpPr>
        <p:spPr/>
        <p:txBody>
          <a:bodyPr/>
          <a:lstStyle>
            <a:lvl1pPr defTabSz="914400" eaLnBrk="0">
              <a:lnSpc>
                <a:spcPct val="100000"/>
              </a:lnSpc>
              <a:buClrTx/>
              <a:buSzTx/>
              <a:buFontTx/>
              <a:buNone/>
              <a:tabLst>
                <a:tab pos="655638" algn="l"/>
                <a:tab pos="1312863" algn="l"/>
                <a:tab pos="1968500" algn="l"/>
                <a:tab pos="2625725" algn="l"/>
              </a:tabLst>
              <a:defRPr/>
            </a:lvl1pPr>
          </a:lstStyle>
          <a:p>
            <a:pPr>
              <a:defRPr/>
            </a:pPr>
            <a:endParaRPr lang="en-US"/>
          </a:p>
        </p:txBody>
      </p:sp>
      <p:sp>
        <p:nvSpPr>
          <p:cNvPr id="7" name="Slide Number Placeholder 6"/>
          <p:cNvSpPr>
            <a:spLocks noGrp="1"/>
          </p:cNvSpPr>
          <p:nvPr>
            <p:ph type="sldNum" idx="12"/>
          </p:nvPr>
        </p:nvSpPr>
        <p:spPr/>
        <p:txBody>
          <a:bodyPr/>
          <a:lstStyle>
            <a:lvl1pPr eaLnBrk="0">
              <a:lnSpc>
                <a:spcPct val="100000"/>
              </a:lnSpc>
              <a:buClrTx/>
              <a:buSzTx/>
              <a:buFontTx/>
              <a:buNone/>
              <a:defRPr/>
            </a:lvl1pPr>
          </a:lstStyle>
          <a:p>
            <a:fld id="{BC2DBE32-9EA6-48F4-B952-7725AA52657D}" type="slidenum">
              <a:rPr lang="en-US" altLang="en-US"/>
              <a:pPr/>
              <a:t>‹#›</a:t>
            </a:fld>
            <a:r>
              <a:rPr lang="en-US" altLang="en-US"/>
              <a:t>/50</a:t>
            </a: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90401" y="4800025"/>
            <a:ext cx="7315200" cy="567420"/>
          </a:xfrm>
        </p:spPr>
        <p:txBody>
          <a:bodyPr anchor="b"/>
          <a:lstStyle>
            <a:lvl1pPr algn="l">
              <a:defRPr sz="1800" b="1"/>
            </a:lvl1pPr>
          </a:lstStyle>
          <a:p>
            <a:r>
              <a:rPr lang="en-US"/>
              <a:t>Click to edit Master title style</a:t>
            </a:r>
          </a:p>
        </p:txBody>
      </p:sp>
      <p:sp>
        <p:nvSpPr>
          <p:cNvPr id="3" name="Picture Placeholder 2"/>
          <p:cNvSpPr>
            <a:spLocks noGrp="1"/>
          </p:cNvSpPr>
          <p:nvPr>
            <p:ph type="pic" idx="1"/>
          </p:nvPr>
        </p:nvSpPr>
        <p:spPr>
          <a:xfrm>
            <a:off x="2390401" y="612065"/>
            <a:ext cx="7315200" cy="4115952"/>
          </a:xfrm>
        </p:spPr>
        <p:txBody>
          <a:bodyPr/>
          <a:lstStyle>
            <a:lvl1pPr marL="0" indent="0">
              <a:buNone/>
              <a:defRPr sz="2900"/>
            </a:lvl1pPr>
            <a:lvl2pPr marL="414726" indent="0">
              <a:buNone/>
              <a:defRPr sz="2500"/>
            </a:lvl2pPr>
            <a:lvl3pPr marL="829452" indent="0">
              <a:buNone/>
              <a:defRPr sz="2200"/>
            </a:lvl3pPr>
            <a:lvl4pPr marL="1244178" indent="0">
              <a:buNone/>
              <a:defRPr sz="1800"/>
            </a:lvl4pPr>
            <a:lvl5pPr marL="1658904" indent="0">
              <a:buNone/>
              <a:defRPr sz="1800"/>
            </a:lvl5pPr>
            <a:lvl6pPr marL="2073631" indent="0">
              <a:buNone/>
              <a:defRPr sz="1800"/>
            </a:lvl6pPr>
            <a:lvl7pPr marL="2488357" indent="0">
              <a:buNone/>
              <a:defRPr sz="1800"/>
            </a:lvl7pPr>
            <a:lvl8pPr marL="2903083" indent="0">
              <a:buNone/>
              <a:defRPr sz="1800"/>
            </a:lvl8pPr>
            <a:lvl9pPr marL="3317809" indent="0">
              <a:buNone/>
              <a:defRPr sz="1800"/>
            </a:lvl9pPr>
          </a:lstStyle>
          <a:p>
            <a:pPr lvl="0"/>
            <a:endParaRPr lang="en-US" noProof="0"/>
          </a:p>
        </p:txBody>
      </p:sp>
      <p:sp>
        <p:nvSpPr>
          <p:cNvPr id="4" name="Text Placeholder 3"/>
          <p:cNvSpPr>
            <a:spLocks noGrp="1"/>
          </p:cNvSpPr>
          <p:nvPr>
            <p:ph type="body" sz="half" idx="2"/>
          </p:nvPr>
        </p:nvSpPr>
        <p:spPr>
          <a:xfrm>
            <a:off x="2390401" y="5367444"/>
            <a:ext cx="7315200" cy="805044"/>
          </a:xfrm>
        </p:spPr>
        <p:txBody>
          <a:bodyPr/>
          <a:lstStyle>
            <a:lvl1pPr marL="0" indent="0">
              <a:buNone/>
              <a:defRPr sz="1300"/>
            </a:lvl1pPr>
            <a:lvl2pPr marL="414726" indent="0">
              <a:buNone/>
              <a:defRPr sz="1100"/>
            </a:lvl2pPr>
            <a:lvl3pPr marL="829452" indent="0">
              <a:buNone/>
              <a:defRPr sz="900"/>
            </a:lvl3pPr>
            <a:lvl4pPr marL="1244178" indent="0">
              <a:buNone/>
              <a:defRPr sz="800"/>
            </a:lvl4pPr>
            <a:lvl5pPr marL="1658904" indent="0">
              <a:buNone/>
              <a:defRPr sz="800"/>
            </a:lvl5pPr>
            <a:lvl6pPr marL="2073631" indent="0">
              <a:buNone/>
              <a:defRPr sz="800"/>
            </a:lvl6pPr>
            <a:lvl7pPr marL="2488357" indent="0">
              <a:buNone/>
              <a:defRPr sz="800"/>
            </a:lvl7pPr>
            <a:lvl8pPr marL="2903083" indent="0">
              <a:buNone/>
              <a:defRPr sz="800"/>
            </a:lvl8pPr>
            <a:lvl9pPr marL="3317809" indent="0">
              <a:buNone/>
              <a:defRPr sz="800"/>
            </a:lvl9pPr>
          </a:lstStyle>
          <a:p>
            <a:pPr lvl="0"/>
            <a:r>
              <a:rPr lang="en-US"/>
              <a:t>Click to edit Master text styles</a:t>
            </a:r>
          </a:p>
        </p:txBody>
      </p:sp>
      <p:sp>
        <p:nvSpPr>
          <p:cNvPr id="5" name="Date Placeholder 4"/>
          <p:cNvSpPr>
            <a:spLocks noGrp="1"/>
          </p:cNvSpPr>
          <p:nvPr>
            <p:ph type="dt" idx="10"/>
          </p:nvPr>
        </p:nvSpPr>
        <p:spPr/>
        <p:txBody>
          <a:bodyPr/>
          <a:lstStyle>
            <a:lvl1pPr defTabSz="914400" eaLnBrk="0">
              <a:lnSpc>
                <a:spcPct val="100000"/>
              </a:lnSpc>
              <a:buClrTx/>
              <a:buSzTx/>
              <a:buFontTx/>
              <a:buNone/>
              <a:tabLst>
                <a:tab pos="655638" algn="l"/>
                <a:tab pos="1312863" algn="l"/>
                <a:tab pos="1968500" algn="l"/>
              </a:tabLst>
              <a:defRPr/>
            </a:lvl1pPr>
          </a:lstStyle>
          <a:p>
            <a:pPr>
              <a:defRPr/>
            </a:pPr>
            <a:endParaRPr lang="en-US"/>
          </a:p>
        </p:txBody>
      </p:sp>
      <p:sp>
        <p:nvSpPr>
          <p:cNvPr id="6" name="Footer Placeholder 5"/>
          <p:cNvSpPr>
            <a:spLocks noGrp="1"/>
          </p:cNvSpPr>
          <p:nvPr>
            <p:ph type="ftr" idx="11"/>
          </p:nvPr>
        </p:nvSpPr>
        <p:spPr/>
        <p:txBody>
          <a:bodyPr/>
          <a:lstStyle>
            <a:lvl1pPr defTabSz="914400" eaLnBrk="0">
              <a:lnSpc>
                <a:spcPct val="100000"/>
              </a:lnSpc>
              <a:buClrTx/>
              <a:buSzTx/>
              <a:buFontTx/>
              <a:buNone/>
              <a:tabLst>
                <a:tab pos="655638" algn="l"/>
                <a:tab pos="1312863" algn="l"/>
                <a:tab pos="1968500" algn="l"/>
                <a:tab pos="2625725" algn="l"/>
              </a:tabLst>
              <a:defRPr/>
            </a:lvl1pPr>
          </a:lstStyle>
          <a:p>
            <a:pPr>
              <a:defRPr/>
            </a:pPr>
            <a:endParaRPr lang="en-US"/>
          </a:p>
        </p:txBody>
      </p:sp>
      <p:sp>
        <p:nvSpPr>
          <p:cNvPr id="7" name="Slide Number Placeholder 6"/>
          <p:cNvSpPr>
            <a:spLocks noGrp="1"/>
          </p:cNvSpPr>
          <p:nvPr>
            <p:ph type="sldNum" idx="12"/>
          </p:nvPr>
        </p:nvSpPr>
        <p:spPr/>
        <p:txBody>
          <a:bodyPr/>
          <a:lstStyle>
            <a:lvl1pPr eaLnBrk="0">
              <a:lnSpc>
                <a:spcPct val="100000"/>
              </a:lnSpc>
              <a:buClrTx/>
              <a:buSzTx/>
              <a:buFontTx/>
              <a:buNone/>
              <a:defRPr/>
            </a:lvl1pPr>
          </a:lstStyle>
          <a:p>
            <a:fld id="{F9E56298-347B-415B-B22F-517F946D37B3}" type="slidenum">
              <a:rPr lang="en-US" altLang="en-US"/>
              <a:pPr/>
              <a:t>‹#›</a:t>
            </a:fld>
            <a:r>
              <a:rPr lang="en-US" altLang="en-US"/>
              <a:t>/50</a:t>
            </a: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idx="10"/>
          </p:nvPr>
        </p:nvSpPr>
        <p:spPr/>
        <p:txBody>
          <a:bodyPr/>
          <a:lstStyle>
            <a:lvl1pPr defTabSz="914400" eaLnBrk="0">
              <a:lnSpc>
                <a:spcPct val="100000"/>
              </a:lnSpc>
              <a:buClrTx/>
              <a:buSzTx/>
              <a:buFontTx/>
              <a:buNone/>
              <a:tabLst>
                <a:tab pos="655638" algn="l"/>
                <a:tab pos="1312863" algn="l"/>
                <a:tab pos="1968500" algn="l"/>
              </a:tabLst>
              <a:defRPr/>
            </a:lvl1pPr>
          </a:lstStyle>
          <a:p>
            <a:pPr>
              <a:defRPr/>
            </a:pPr>
            <a:endParaRPr lang="en-US"/>
          </a:p>
        </p:txBody>
      </p:sp>
      <p:sp>
        <p:nvSpPr>
          <p:cNvPr id="5" name="Footer Placeholder 4"/>
          <p:cNvSpPr>
            <a:spLocks noGrp="1"/>
          </p:cNvSpPr>
          <p:nvPr>
            <p:ph type="ftr" idx="11"/>
          </p:nvPr>
        </p:nvSpPr>
        <p:spPr/>
        <p:txBody>
          <a:bodyPr/>
          <a:lstStyle>
            <a:lvl1pPr defTabSz="914400" eaLnBrk="0">
              <a:lnSpc>
                <a:spcPct val="100000"/>
              </a:lnSpc>
              <a:buClrTx/>
              <a:buSzTx/>
              <a:buFontTx/>
              <a:buNone/>
              <a:tabLst>
                <a:tab pos="655638" algn="l"/>
                <a:tab pos="1312863" algn="l"/>
                <a:tab pos="1968500" algn="l"/>
                <a:tab pos="2625725" algn="l"/>
              </a:tabLst>
              <a:defRPr/>
            </a:lvl1pPr>
          </a:lstStyle>
          <a:p>
            <a:pPr>
              <a:defRPr/>
            </a:pPr>
            <a:endParaRPr lang="en-US"/>
          </a:p>
        </p:txBody>
      </p:sp>
      <p:sp>
        <p:nvSpPr>
          <p:cNvPr id="6" name="Slide Number Placeholder 5"/>
          <p:cNvSpPr>
            <a:spLocks noGrp="1"/>
          </p:cNvSpPr>
          <p:nvPr>
            <p:ph type="sldNum" idx="12"/>
          </p:nvPr>
        </p:nvSpPr>
        <p:spPr/>
        <p:txBody>
          <a:bodyPr/>
          <a:lstStyle>
            <a:lvl1pPr eaLnBrk="0">
              <a:lnSpc>
                <a:spcPct val="100000"/>
              </a:lnSpc>
              <a:buClrTx/>
              <a:buSzTx/>
              <a:buFontTx/>
              <a:buNone/>
              <a:defRPr/>
            </a:lvl1pPr>
          </a:lstStyle>
          <a:p>
            <a:fld id="{39BB08FB-8F85-492E-8876-148243994004}" type="slidenum">
              <a:rPr lang="en-US" altLang="en-US"/>
              <a:pPr/>
              <a:t>‹#›</a:t>
            </a:fld>
            <a:r>
              <a:rPr lang="en-US" altLang="en-US"/>
              <a:t>/50</a:t>
            </a: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5840" y="273630"/>
            <a:ext cx="2741760" cy="585565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8641" y="273630"/>
            <a:ext cx="8042880" cy="585565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idx="10"/>
          </p:nvPr>
        </p:nvSpPr>
        <p:spPr/>
        <p:txBody>
          <a:bodyPr/>
          <a:lstStyle>
            <a:lvl1pPr defTabSz="914400" eaLnBrk="0">
              <a:lnSpc>
                <a:spcPct val="100000"/>
              </a:lnSpc>
              <a:buClrTx/>
              <a:buSzTx/>
              <a:buFontTx/>
              <a:buNone/>
              <a:tabLst>
                <a:tab pos="655638" algn="l"/>
                <a:tab pos="1312863" algn="l"/>
                <a:tab pos="1968500" algn="l"/>
              </a:tabLst>
              <a:defRPr/>
            </a:lvl1pPr>
          </a:lstStyle>
          <a:p>
            <a:pPr>
              <a:defRPr/>
            </a:pPr>
            <a:endParaRPr lang="en-US"/>
          </a:p>
        </p:txBody>
      </p:sp>
      <p:sp>
        <p:nvSpPr>
          <p:cNvPr id="5" name="Footer Placeholder 4"/>
          <p:cNvSpPr>
            <a:spLocks noGrp="1"/>
          </p:cNvSpPr>
          <p:nvPr>
            <p:ph type="ftr" idx="11"/>
          </p:nvPr>
        </p:nvSpPr>
        <p:spPr/>
        <p:txBody>
          <a:bodyPr/>
          <a:lstStyle>
            <a:lvl1pPr defTabSz="914400" eaLnBrk="0">
              <a:lnSpc>
                <a:spcPct val="100000"/>
              </a:lnSpc>
              <a:buClrTx/>
              <a:buSzTx/>
              <a:buFontTx/>
              <a:buNone/>
              <a:tabLst>
                <a:tab pos="655638" algn="l"/>
                <a:tab pos="1312863" algn="l"/>
                <a:tab pos="1968500" algn="l"/>
                <a:tab pos="2625725" algn="l"/>
              </a:tabLst>
              <a:defRPr/>
            </a:lvl1pPr>
          </a:lstStyle>
          <a:p>
            <a:pPr>
              <a:defRPr/>
            </a:pPr>
            <a:endParaRPr lang="en-US"/>
          </a:p>
        </p:txBody>
      </p:sp>
      <p:sp>
        <p:nvSpPr>
          <p:cNvPr id="6" name="Slide Number Placeholder 5"/>
          <p:cNvSpPr>
            <a:spLocks noGrp="1"/>
          </p:cNvSpPr>
          <p:nvPr>
            <p:ph type="sldNum" idx="12"/>
          </p:nvPr>
        </p:nvSpPr>
        <p:spPr/>
        <p:txBody>
          <a:bodyPr/>
          <a:lstStyle>
            <a:lvl1pPr eaLnBrk="0">
              <a:lnSpc>
                <a:spcPct val="100000"/>
              </a:lnSpc>
              <a:buClrTx/>
              <a:buSzTx/>
              <a:buFontTx/>
              <a:buNone/>
              <a:defRPr/>
            </a:lvl1pPr>
          </a:lstStyle>
          <a:p>
            <a:fld id="{308B5B3E-6975-49B6-9724-D716C98B5BC6}" type="slidenum">
              <a:rPr lang="en-US" altLang="en-US"/>
              <a:pPr/>
              <a:t>‹#›</a:t>
            </a:fld>
            <a:r>
              <a:rPr lang="en-US" altLang="en-US"/>
              <a:t>/50</a:t>
            </a:r>
          </a:p>
        </p:txBody>
      </p:sp>
    </p:spTree>
  </p:cSld>
  <p:clrMapOvr>
    <a:masterClrMapping/>
  </p:clrMapOvr>
</p:sldLayout>
</file>

<file path=ppt/slideMasters/_rels/slideMaster1.xml.rels><?xml version="1.0" encoding="UTF-8" standalone="yes"?>
<Relationships xmlns="http://schemas.openxmlformats.org/package/2006/relationships"><Relationship Id="rId117" Type="http://schemas.openxmlformats.org/officeDocument/2006/relationships/slideLayout" Target="../slideLayouts/slideLayout117.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63" Type="http://schemas.openxmlformats.org/officeDocument/2006/relationships/slideLayout" Target="../slideLayouts/slideLayout63.xml"/><Relationship Id="rId84" Type="http://schemas.openxmlformats.org/officeDocument/2006/relationships/slideLayout" Target="../slideLayouts/slideLayout84.xml"/><Relationship Id="rId138" Type="http://schemas.openxmlformats.org/officeDocument/2006/relationships/slideLayout" Target="../slideLayouts/slideLayout138.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53" Type="http://schemas.openxmlformats.org/officeDocument/2006/relationships/slideLayout" Target="../slideLayouts/slideLayout53.xml"/><Relationship Id="rId74" Type="http://schemas.openxmlformats.org/officeDocument/2006/relationships/slideLayout" Target="../slideLayouts/slideLayout74.xml"/><Relationship Id="rId128" Type="http://schemas.openxmlformats.org/officeDocument/2006/relationships/slideLayout" Target="../slideLayouts/slideLayout128.xml"/><Relationship Id="rId149" Type="http://schemas.openxmlformats.org/officeDocument/2006/relationships/slideLayout" Target="../slideLayouts/slideLayout149.xml"/><Relationship Id="rId5" Type="http://schemas.openxmlformats.org/officeDocument/2006/relationships/slideLayout" Target="../slideLayouts/slideLayout5.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118" Type="http://schemas.openxmlformats.org/officeDocument/2006/relationships/slideLayout" Target="../slideLayouts/slideLayout118.xml"/><Relationship Id="rId134" Type="http://schemas.openxmlformats.org/officeDocument/2006/relationships/slideLayout" Target="../slideLayouts/slideLayout134.xml"/><Relationship Id="rId139" Type="http://schemas.openxmlformats.org/officeDocument/2006/relationships/slideLayout" Target="../slideLayouts/slideLayout139.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50" Type="http://schemas.openxmlformats.org/officeDocument/2006/relationships/slideLayout" Target="../slideLayouts/slideLayout150.xml"/><Relationship Id="rId155" Type="http://schemas.openxmlformats.org/officeDocument/2006/relationships/theme" Target="../theme/theme1.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124" Type="http://schemas.openxmlformats.org/officeDocument/2006/relationships/slideLayout" Target="../slideLayouts/slideLayout124.xml"/><Relationship Id="rId129" Type="http://schemas.openxmlformats.org/officeDocument/2006/relationships/slideLayout" Target="../slideLayouts/slideLayout129.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40" Type="http://schemas.openxmlformats.org/officeDocument/2006/relationships/slideLayout" Target="../slideLayouts/slideLayout140.xml"/><Relationship Id="rId145" Type="http://schemas.openxmlformats.org/officeDocument/2006/relationships/slideLayout" Target="../slideLayouts/slideLayout145.xml"/><Relationship Id="rId1" Type="http://schemas.openxmlformats.org/officeDocument/2006/relationships/slideLayout" Target="../slideLayouts/slideLayout1.xml"/><Relationship Id="rId6" Type="http://schemas.openxmlformats.org/officeDocument/2006/relationships/slideLayout" Target="../slideLayouts/slideLayout6.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49" Type="http://schemas.openxmlformats.org/officeDocument/2006/relationships/slideLayout" Target="../slideLayouts/slideLayout49.xml"/><Relationship Id="rId114" Type="http://schemas.openxmlformats.org/officeDocument/2006/relationships/slideLayout" Target="../slideLayouts/slideLayout114.xml"/><Relationship Id="rId119" Type="http://schemas.openxmlformats.org/officeDocument/2006/relationships/slideLayout" Target="../slideLayouts/slideLayout119.xml"/><Relationship Id="rId44" Type="http://schemas.openxmlformats.org/officeDocument/2006/relationships/slideLayout" Target="../slideLayouts/slideLayout44.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130" Type="http://schemas.openxmlformats.org/officeDocument/2006/relationships/slideLayout" Target="../slideLayouts/slideLayout130.xml"/><Relationship Id="rId135" Type="http://schemas.openxmlformats.org/officeDocument/2006/relationships/slideLayout" Target="../slideLayouts/slideLayout135.xml"/><Relationship Id="rId151" Type="http://schemas.openxmlformats.org/officeDocument/2006/relationships/slideLayout" Target="../slideLayouts/slideLayout151.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120" Type="http://schemas.openxmlformats.org/officeDocument/2006/relationships/slideLayout" Target="../slideLayouts/slideLayout120.xml"/><Relationship Id="rId125" Type="http://schemas.openxmlformats.org/officeDocument/2006/relationships/slideLayout" Target="../slideLayouts/slideLayout125.xml"/><Relationship Id="rId141" Type="http://schemas.openxmlformats.org/officeDocument/2006/relationships/slideLayout" Target="../slideLayouts/slideLayout141.xml"/><Relationship Id="rId146" Type="http://schemas.openxmlformats.org/officeDocument/2006/relationships/slideLayout" Target="../slideLayouts/slideLayout14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131" Type="http://schemas.openxmlformats.org/officeDocument/2006/relationships/slideLayout" Target="../slideLayouts/slideLayout131.xml"/><Relationship Id="rId136" Type="http://schemas.openxmlformats.org/officeDocument/2006/relationships/slideLayout" Target="../slideLayouts/slideLayout136.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52" Type="http://schemas.openxmlformats.org/officeDocument/2006/relationships/slideLayout" Target="../slideLayouts/slideLayout15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126" Type="http://schemas.openxmlformats.org/officeDocument/2006/relationships/slideLayout" Target="../slideLayouts/slideLayout126.xml"/><Relationship Id="rId147" Type="http://schemas.openxmlformats.org/officeDocument/2006/relationships/slideLayout" Target="../slideLayouts/slideLayout14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121" Type="http://schemas.openxmlformats.org/officeDocument/2006/relationships/slideLayout" Target="../slideLayouts/slideLayout121.xml"/><Relationship Id="rId142" Type="http://schemas.openxmlformats.org/officeDocument/2006/relationships/slideLayout" Target="../slideLayouts/slideLayout142.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116" Type="http://schemas.openxmlformats.org/officeDocument/2006/relationships/slideLayout" Target="../slideLayouts/slideLayout116.xml"/><Relationship Id="rId137" Type="http://schemas.openxmlformats.org/officeDocument/2006/relationships/slideLayout" Target="../slideLayouts/slideLayout13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 Id="rId132" Type="http://schemas.openxmlformats.org/officeDocument/2006/relationships/slideLayout" Target="../slideLayouts/slideLayout132.xml"/><Relationship Id="rId153" Type="http://schemas.openxmlformats.org/officeDocument/2006/relationships/slideLayout" Target="../slideLayouts/slideLayout153.xml"/><Relationship Id="rId15" Type="http://schemas.openxmlformats.org/officeDocument/2006/relationships/slideLayout" Target="../slideLayouts/slideLayout15.xml"/><Relationship Id="rId36" Type="http://schemas.openxmlformats.org/officeDocument/2006/relationships/slideLayout" Target="../slideLayouts/slideLayout36.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27" Type="http://schemas.openxmlformats.org/officeDocument/2006/relationships/slideLayout" Target="../slideLayouts/slideLayout12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52" Type="http://schemas.openxmlformats.org/officeDocument/2006/relationships/slideLayout" Target="../slideLayouts/slideLayout52.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122" Type="http://schemas.openxmlformats.org/officeDocument/2006/relationships/slideLayout" Target="../slideLayouts/slideLayout122.xml"/><Relationship Id="rId143" Type="http://schemas.openxmlformats.org/officeDocument/2006/relationships/slideLayout" Target="../slideLayouts/slideLayout143.xml"/><Relationship Id="rId148" Type="http://schemas.openxmlformats.org/officeDocument/2006/relationships/slideLayout" Target="../slideLayouts/slideLayout148.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47" Type="http://schemas.openxmlformats.org/officeDocument/2006/relationships/slideLayout" Target="../slideLayouts/slideLayout47.xml"/><Relationship Id="rId68" Type="http://schemas.openxmlformats.org/officeDocument/2006/relationships/slideLayout" Target="../slideLayouts/slideLayout68.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33" Type="http://schemas.openxmlformats.org/officeDocument/2006/relationships/slideLayout" Target="../slideLayouts/slideLayout133.xml"/><Relationship Id="rId154" Type="http://schemas.openxmlformats.org/officeDocument/2006/relationships/slideLayout" Target="../slideLayouts/slideLayout154.xml"/><Relationship Id="rId16" Type="http://schemas.openxmlformats.org/officeDocument/2006/relationships/slideLayout" Target="../slideLayouts/slideLayout16.xml"/><Relationship Id="rId37" Type="http://schemas.openxmlformats.org/officeDocument/2006/relationships/slideLayout" Target="../slideLayouts/slideLayout37.xml"/><Relationship Id="rId58" Type="http://schemas.openxmlformats.org/officeDocument/2006/relationships/slideLayout" Target="../slideLayouts/slideLayout58.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123" Type="http://schemas.openxmlformats.org/officeDocument/2006/relationships/slideLayout" Target="../slideLayouts/slideLayout123.xml"/><Relationship Id="rId144" Type="http://schemas.openxmlformats.org/officeDocument/2006/relationships/slideLayout" Target="../slideLayouts/slideLayout144.xml"/><Relationship Id="rId90" Type="http://schemas.openxmlformats.org/officeDocument/2006/relationships/slideLayout" Target="../slideLayouts/slideLayout9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2.xml"/><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2.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09600" y="92074"/>
            <a:ext cx="10972800" cy="15081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8428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5" r:id="rId5"/>
    <p:sldLayoutId id="2147483656" r:id="rId6"/>
    <p:sldLayoutId id="2147483658" r:id="rId7"/>
    <p:sldLayoutId id="2147483660"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 id="2147483678" r:id="rId26"/>
    <p:sldLayoutId id="2147483679" r:id="rId27"/>
    <p:sldLayoutId id="2147483680" r:id="rId28"/>
    <p:sldLayoutId id="2147483681" r:id="rId29"/>
    <p:sldLayoutId id="2147483682" r:id="rId30"/>
    <p:sldLayoutId id="2147483683" r:id="rId31"/>
    <p:sldLayoutId id="2147483684" r:id="rId32"/>
    <p:sldLayoutId id="2147483685" r:id="rId33"/>
    <p:sldLayoutId id="2147483686" r:id="rId34"/>
    <p:sldLayoutId id="2147483687" r:id="rId35"/>
    <p:sldLayoutId id="2147483688" r:id="rId36"/>
    <p:sldLayoutId id="2147483689" r:id="rId37"/>
    <p:sldLayoutId id="2147483690" r:id="rId38"/>
    <p:sldLayoutId id="2147483691" r:id="rId39"/>
    <p:sldLayoutId id="2147483692" r:id="rId40"/>
    <p:sldLayoutId id="2147483693" r:id="rId41"/>
    <p:sldLayoutId id="2147483694" r:id="rId42"/>
    <p:sldLayoutId id="2147483695" r:id="rId43"/>
    <p:sldLayoutId id="2147483696" r:id="rId44"/>
    <p:sldLayoutId id="2147483697" r:id="rId45"/>
    <p:sldLayoutId id="2147483698" r:id="rId46"/>
    <p:sldLayoutId id="2147483699" r:id="rId47"/>
    <p:sldLayoutId id="2147483700" r:id="rId48"/>
    <p:sldLayoutId id="2147483701" r:id="rId49"/>
    <p:sldLayoutId id="2147483702" r:id="rId50"/>
    <p:sldLayoutId id="2147483703" r:id="rId51"/>
    <p:sldLayoutId id="2147483704" r:id="rId52"/>
    <p:sldLayoutId id="2147483705" r:id="rId53"/>
    <p:sldLayoutId id="2147483706" r:id="rId54"/>
    <p:sldLayoutId id="2147483707" r:id="rId55"/>
    <p:sldLayoutId id="2147483708" r:id="rId56"/>
    <p:sldLayoutId id="2147483709" r:id="rId57"/>
    <p:sldLayoutId id="2147483710" r:id="rId58"/>
    <p:sldLayoutId id="2147483711" r:id="rId59"/>
    <p:sldLayoutId id="2147483712" r:id="rId60"/>
    <p:sldLayoutId id="2147483713" r:id="rId61"/>
    <p:sldLayoutId id="2147483714" r:id="rId62"/>
    <p:sldLayoutId id="2147483715" r:id="rId63"/>
    <p:sldLayoutId id="2147483716" r:id="rId64"/>
    <p:sldLayoutId id="2147483717" r:id="rId65"/>
    <p:sldLayoutId id="2147483718" r:id="rId66"/>
    <p:sldLayoutId id="2147483719" r:id="rId67"/>
    <p:sldLayoutId id="2147483720" r:id="rId68"/>
    <p:sldLayoutId id="2147483721" r:id="rId69"/>
    <p:sldLayoutId id="2147483722" r:id="rId70"/>
    <p:sldLayoutId id="2147483723" r:id="rId71"/>
    <p:sldLayoutId id="2147483724" r:id="rId72"/>
    <p:sldLayoutId id="2147483725" r:id="rId73"/>
    <p:sldLayoutId id="2147483726" r:id="rId74"/>
    <p:sldLayoutId id="2147483727" r:id="rId75"/>
    <p:sldLayoutId id="2147483728" r:id="rId76"/>
    <p:sldLayoutId id="2147483729" r:id="rId77"/>
    <p:sldLayoutId id="2147483730" r:id="rId78"/>
    <p:sldLayoutId id="2147483731" r:id="rId79"/>
    <p:sldLayoutId id="2147483732" r:id="rId80"/>
    <p:sldLayoutId id="2147483733" r:id="rId81"/>
    <p:sldLayoutId id="2147483734" r:id="rId82"/>
    <p:sldLayoutId id="2147483735" r:id="rId83"/>
    <p:sldLayoutId id="2147483736" r:id="rId84"/>
    <p:sldLayoutId id="2147483737" r:id="rId85"/>
    <p:sldLayoutId id="2147483738" r:id="rId86"/>
    <p:sldLayoutId id="2147483739" r:id="rId87"/>
    <p:sldLayoutId id="2147483740" r:id="rId88"/>
    <p:sldLayoutId id="2147483741" r:id="rId89"/>
    <p:sldLayoutId id="2147483742" r:id="rId90"/>
    <p:sldLayoutId id="2147483743" r:id="rId91"/>
    <p:sldLayoutId id="2147483744" r:id="rId92"/>
    <p:sldLayoutId id="2147483745" r:id="rId93"/>
    <p:sldLayoutId id="2147483746" r:id="rId94"/>
    <p:sldLayoutId id="2147483747" r:id="rId95"/>
    <p:sldLayoutId id="2147483748" r:id="rId96"/>
    <p:sldLayoutId id="2147483749" r:id="rId97"/>
    <p:sldLayoutId id="2147483750" r:id="rId98"/>
    <p:sldLayoutId id="2147483751" r:id="rId99"/>
    <p:sldLayoutId id="2147483752" r:id="rId100"/>
    <p:sldLayoutId id="2147483753" r:id="rId101"/>
    <p:sldLayoutId id="2147483754" r:id="rId102"/>
    <p:sldLayoutId id="2147483755" r:id="rId103"/>
    <p:sldLayoutId id="2147483756" r:id="rId104"/>
    <p:sldLayoutId id="2147483757" r:id="rId105"/>
    <p:sldLayoutId id="2147483758" r:id="rId106"/>
    <p:sldLayoutId id="2147483759" r:id="rId107"/>
    <p:sldLayoutId id="2147483760" r:id="rId108"/>
    <p:sldLayoutId id="2147483761" r:id="rId109"/>
    <p:sldLayoutId id="2147483762" r:id="rId110"/>
    <p:sldLayoutId id="2147483763" r:id="rId111"/>
    <p:sldLayoutId id="2147483764" r:id="rId112"/>
    <p:sldLayoutId id="2147483765" r:id="rId113"/>
    <p:sldLayoutId id="2147483766" r:id="rId114"/>
    <p:sldLayoutId id="2147483767" r:id="rId115"/>
    <p:sldLayoutId id="2147483768" r:id="rId116"/>
    <p:sldLayoutId id="2147483769" r:id="rId117"/>
    <p:sldLayoutId id="2147483770" r:id="rId118"/>
    <p:sldLayoutId id="2147483771" r:id="rId119"/>
    <p:sldLayoutId id="2147483772" r:id="rId120"/>
    <p:sldLayoutId id="2147483773" r:id="rId121"/>
    <p:sldLayoutId id="2147483774" r:id="rId122"/>
    <p:sldLayoutId id="2147483775" r:id="rId123"/>
    <p:sldLayoutId id="2147483776" r:id="rId124"/>
    <p:sldLayoutId id="2147483777" r:id="rId125"/>
    <p:sldLayoutId id="2147483778" r:id="rId126"/>
    <p:sldLayoutId id="2147483779" r:id="rId127"/>
    <p:sldLayoutId id="2147483780" r:id="rId128"/>
    <p:sldLayoutId id="2147483781" r:id="rId129"/>
    <p:sldLayoutId id="2147483782" r:id="rId130"/>
    <p:sldLayoutId id="2147483783" r:id="rId131"/>
    <p:sldLayoutId id="2147483784" r:id="rId132"/>
    <p:sldLayoutId id="2147483785" r:id="rId133"/>
    <p:sldLayoutId id="2147483786" r:id="rId134"/>
    <p:sldLayoutId id="2147483787" r:id="rId135"/>
    <p:sldLayoutId id="2147483788" r:id="rId136"/>
    <p:sldLayoutId id="2147483789" r:id="rId137"/>
    <p:sldLayoutId id="2147483790" r:id="rId138"/>
    <p:sldLayoutId id="2147483791" r:id="rId139"/>
    <p:sldLayoutId id="2147483792" r:id="rId140"/>
    <p:sldLayoutId id="2147483793" r:id="rId141"/>
    <p:sldLayoutId id="2147483794" r:id="rId142"/>
    <p:sldLayoutId id="2147483795" r:id="rId143"/>
    <p:sldLayoutId id="2147483796" r:id="rId144"/>
    <p:sldLayoutId id="2147483797" r:id="rId145"/>
    <p:sldLayoutId id="2147483798" r:id="rId146"/>
    <p:sldLayoutId id="2147483799" r:id="rId147"/>
    <p:sldLayoutId id="2147483800" r:id="rId148"/>
    <p:sldLayoutId id="2147483801" r:id="rId149"/>
    <p:sldLayoutId id="2147483802" r:id="rId150"/>
    <p:sldLayoutId id="2147483803" r:id="rId151"/>
    <p:sldLayoutId id="2147483804" r:id="rId152"/>
    <p:sldLayoutId id="2147483805" r:id="rId153"/>
    <p:sldLayoutId id="2147483806" r:id="rId154"/>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74" name="Rectangle 1"/>
          <p:cNvSpPr>
            <a:spLocks noGrp="1" noChangeArrowheads="1"/>
          </p:cNvSpPr>
          <p:nvPr>
            <p:ph type="title"/>
          </p:nvPr>
        </p:nvSpPr>
        <p:spPr bwMode="auto">
          <a:xfrm>
            <a:off x="609601" y="273050"/>
            <a:ext cx="10968567" cy="1144588"/>
          </a:xfrm>
          <a:prstGeom prst="rect">
            <a:avLst/>
          </a:prstGeom>
          <a:noFill/>
          <a:ln w="9525">
            <a:noFill/>
            <a:round/>
            <a:headEnd/>
            <a:tailEnd/>
          </a:ln>
        </p:spPr>
        <p:txBody>
          <a:bodyPr vert="horz" wrap="square" lIns="0" tIns="0" rIns="0" bIns="0" numCol="1" anchor="ctr" anchorCtr="0" compatLnSpc="1">
            <a:prstTxWarp prst="textNoShape">
              <a:avLst/>
            </a:prstTxWarp>
          </a:bodyPr>
          <a:lstStyle/>
          <a:p>
            <a:pPr lvl="0"/>
            <a:r>
              <a:rPr lang="en-GB" altLang="en-US"/>
              <a:t>Click to edit the title text format</a:t>
            </a:r>
          </a:p>
        </p:txBody>
      </p:sp>
      <p:sp>
        <p:nvSpPr>
          <p:cNvPr id="3075" name="Rectangle 2"/>
          <p:cNvSpPr>
            <a:spLocks noGrp="1" noChangeArrowheads="1"/>
          </p:cNvSpPr>
          <p:nvPr>
            <p:ph type="body" idx="1"/>
          </p:nvPr>
        </p:nvSpPr>
        <p:spPr bwMode="auto">
          <a:xfrm>
            <a:off x="609601" y="1604964"/>
            <a:ext cx="10968567" cy="4524375"/>
          </a:xfrm>
          <a:prstGeom prst="rect">
            <a:avLst/>
          </a:prstGeom>
          <a:noFill/>
          <a:ln w="9525">
            <a:noFill/>
            <a:round/>
            <a:headEnd/>
            <a:tailEnd/>
          </a:ln>
        </p:spPr>
        <p:txBody>
          <a:bodyPr vert="horz" wrap="square" lIns="0" tIns="25602"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a:p>
            <a:pPr lvl="4"/>
            <a:r>
              <a:rPr lang="en-GB" altLang="en-US"/>
              <a:t>Eighth Outline Level</a:t>
            </a:r>
          </a:p>
          <a:p>
            <a:pPr lvl="4"/>
            <a:r>
              <a:rPr lang="en-GB" altLang="en-US"/>
              <a:t>Ninth Outline Level</a:t>
            </a:r>
          </a:p>
        </p:txBody>
      </p:sp>
      <p:sp>
        <p:nvSpPr>
          <p:cNvPr id="1027" name="Rectangle 3"/>
          <p:cNvSpPr>
            <a:spLocks noGrp="1" noChangeArrowheads="1"/>
          </p:cNvSpPr>
          <p:nvPr>
            <p:ph type="dt"/>
          </p:nvPr>
        </p:nvSpPr>
        <p:spPr bwMode="auto">
          <a:xfrm>
            <a:off x="609600" y="6246814"/>
            <a:ext cx="2836333" cy="471487"/>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eaLnBrk="1">
              <a:lnSpc>
                <a:spcPct val="93000"/>
              </a:lnSpc>
              <a:buClr>
                <a:srgbClr val="000000"/>
              </a:buClr>
              <a:buSzPct val="100000"/>
              <a:buFont typeface="Times New Roman" pitchFamily="18" charset="0"/>
              <a:buNone/>
              <a:defRPr sz="1300">
                <a:solidFill>
                  <a:srgbClr val="000000"/>
                </a:solidFill>
                <a:latin typeface="Times New Roman" pitchFamily="18" charset="0"/>
                <a:ea typeface="DejaVu Sans"/>
                <a:cs typeface="DejaVu Sans"/>
              </a:defRPr>
            </a:lvl1pPr>
          </a:lstStyle>
          <a:p>
            <a:pPr fontAlgn="base">
              <a:spcBef>
                <a:spcPct val="0"/>
              </a:spcBef>
              <a:spcAft>
                <a:spcPct val="0"/>
              </a:spcAft>
              <a:defRPr/>
            </a:pPr>
            <a:endParaRPr lang="en-US" kern="1200"/>
          </a:p>
        </p:txBody>
      </p:sp>
      <p:sp>
        <p:nvSpPr>
          <p:cNvPr id="1028" name="Rectangle 4"/>
          <p:cNvSpPr>
            <a:spLocks noGrp="1" noChangeArrowheads="1"/>
          </p:cNvSpPr>
          <p:nvPr>
            <p:ph type="ftr"/>
          </p:nvPr>
        </p:nvSpPr>
        <p:spPr bwMode="auto">
          <a:xfrm>
            <a:off x="4169834" y="6246814"/>
            <a:ext cx="3862917" cy="471487"/>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ctr" eaLnBrk="1">
              <a:lnSpc>
                <a:spcPct val="93000"/>
              </a:lnSpc>
              <a:buClr>
                <a:srgbClr val="000000"/>
              </a:buClr>
              <a:buSzPct val="100000"/>
              <a:buFont typeface="Times New Roman" pitchFamily="18" charset="0"/>
              <a:buNone/>
              <a:defRPr sz="1300">
                <a:solidFill>
                  <a:srgbClr val="000000"/>
                </a:solidFill>
                <a:latin typeface="Times New Roman" pitchFamily="18" charset="0"/>
                <a:ea typeface="DejaVu Sans"/>
                <a:cs typeface="DejaVu Sans"/>
              </a:defRPr>
            </a:lvl1pPr>
          </a:lstStyle>
          <a:p>
            <a:pPr fontAlgn="base">
              <a:spcBef>
                <a:spcPct val="0"/>
              </a:spcBef>
              <a:spcAft>
                <a:spcPct val="0"/>
              </a:spcAft>
              <a:defRPr/>
            </a:pPr>
            <a:endParaRPr lang="en-US" kern="1200"/>
          </a:p>
        </p:txBody>
      </p:sp>
      <p:sp>
        <p:nvSpPr>
          <p:cNvPr id="1029" name="Rectangle 5"/>
          <p:cNvSpPr>
            <a:spLocks noGrp="1" noChangeArrowheads="1"/>
          </p:cNvSpPr>
          <p:nvPr>
            <p:ph type="sldNum"/>
          </p:nvPr>
        </p:nvSpPr>
        <p:spPr bwMode="auto">
          <a:xfrm>
            <a:off x="8741833" y="6246814"/>
            <a:ext cx="2838451" cy="471487"/>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eaLnBrk="1">
              <a:lnSpc>
                <a:spcPct val="93000"/>
              </a:lnSpc>
              <a:buClr>
                <a:srgbClr val="000000"/>
              </a:buClr>
              <a:buSzPct val="100000"/>
              <a:buFont typeface="Times New Roman" pitchFamily="18" charset="0"/>
              <a:buNone/>
              <a:defRPr sz="1300">
                <a:solidFill>
                  <a:srgbClr val="000000"/>
                </a:solidFill>
                <a:latin typeface="Times New Roman" pitchFamily="18" charset="0"/>
                <a:ea typeface="DejaVu Sans"/>
                <a:cs typeface="DejaVu Sans"/>
              </a:defRPr>
            </a:lvl1pPr>
          </a:lstStyle>
          <a:p>
            <a:pPr fontAlgn="base">
              <a:spcBef>
                <a:spcPct val="0"/>
              </a:spcBef>
              <a:spcAft>
                <a:spcPct val="0"/>
              </a:spcAft>
            </a:pPr>
            <a:fld id="{9DA8FBB7-C1C5-4BB0-A7C9-EED6BD612232}" type="slidenum">
              <a:rPr lang="en-US" altLang="en-US" kern="1200" smtClean="0"/>
              <a:pPr fontAlgn="base">
                <a:spcBef>
                  <a:spcPct val="0"/>
                </a:spcBef>
                <a:spcAft>
                  <a:spcPct val="0"/>
                </a:spcAft>
              </a:pPr>
              <a:t>‹#›</a:t>
            </a:fld>
            <a:r>
              <a:rPr lang="en-US" altLang="en-US" kern="1200"/>
              <a:t>/50</a:t>
            </a:r>
          </a:p>
        </p:txBody>
      </p:sp>
    </p:spTree>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Lst>
  <p:hf hdr="0" ftr="0" dt="0"/>
  <p:txStyles>
    <p:titleStyle>
      <a:lvl1pPr algn="ctr" defTabSz="414338" rtl="0" eaLnBrk="0" fontAlgn="base" hangingPunct="0">
        <a:lnSpc>
          <a:spcPct val="93000"/>
        </a:lnSpc>
        <a:spcBef>
          <a:spcPct val="0"/>
        </a:spcBef>
        <a:spcAft>
          <a:spcPct val="0"/>
        </a:spcAft>
        <a:buClr>
          <a:srgbClr val="000000"/>
        </a:buClr>
        <a:buSzPct val="100000"/>
        <a:buFont typeface="Times New Roman" pitchFamily="18" charset="0"/>
        <a:defRPr sz="4000">
          <a:solidFill>
            <a:srgbClr val="000000"/>
          </a:solidFill>
          <a:latin typeface="+mj-lt"/>
          <a:ea typeface="+mj-ea"/>
          <a:cs typeface="+mj-cs"/>
        </a:defRPr>
      </a:lvl1pPr>
      <a:lvl2pPr algn="ctr" defTabSz="414338" rtl="0" eaLnBrk="0" fontAlgn="base" hangingPunct="0">
        <a:lnSpc>
          <a:spcPct val="93000"/>
        </a:lnSpc>
        <a:spcBef>
          <a:spcPct val="0"/>
        </a:spcBef>
        <a:spcAft>
          <a:spcPct val="0"/>
        </a:spcAft>
        <a:buClr>
          <a:srgbClr val="000000"/>
        </a:buClr>
        <a:buSzPct val="100000"/>
        <a:buFont typeface="Times New Roman" pitchFamily="18" charset="0"/>
        <a:defRPr sz="4000">
          <a:solidFill>
            <a:srgbClr val="000000"/>
          </a:solidFill>
          <a:latin typeface="Arial" charset="0"/>
          <a:ea typeface="Droid Sans Fallback" charset="0"/>
          <a:cs typeface="Droid Sans Fallback" charset="0"/>
        </a:defRPr>
      </a:lvl2pPr>
      <a:lvl3pPr algn="ctr" defTabSz="414338" rtl="0" eaLnBrk="0" fontAlgn="base" hangingPunct="0">
        <a:lnSpc>
          <a:spcPct val="93000"/>
        </a:lnSpc>
        <a:spcBef>
          <a:spcPct val="0"/>
        </a:spcBef>
        <a:spcAft>
          <a:spcPct val="0"/>
        </a:spcAft>
        <a:buClr>
          <a:srgbClr val="000000"/>
        </a:buClr>
        <a:buSzPct val="100000"/>
        <a:buFont typeface="Times New Roman" pitchFamily="18" charset="0"/>
        <a:defRPr sz="4000">
          <a:solidFill>
            <a:srgbClr val="000000"/>
          </a:solidFill>
          <a:latin typeface="Arial" charset="0"/>
          <a:ea typeface="Droid Sans Fallback" charset="0"/>
          <a:cs typeface="Droid Sans Fallback" charset="0"/>
        </a:defRPr>
      </a:lvl3pPr>
      <a:lvl4pPr algn="ctr" defTabSz="414338" rtl="0" eaLnBrk="0" fontAlgn="base" hangingPunct="0">
        <a:lnSpc>
          <a:spcPct val="93000"/>
        </a:lnSpc>
        <a:spcBef>
          <a:spcPct val="0"/>
        </a:spcBef>
        <a:spcAft>
          <a:spcPct val="0"/>
        </a:spcAft>
        <a:buClr>
          <a:srgbClr val="000000"/>
        </a:buClr>
        <a:buSzPct val="100000"/>
        <a:buFont typeface="Times New Roman" pitchFamily="18" charset="0"/>
        <a:defRPr sz="4000">
          <a:solidFill>
            <a:srgbClr val="000000"/>
          </a:solidFill>
          <a:latin typeface="Arial" charset="0"/>
          <a:ea typeface="Droid Sans Fallback" charset="0"/>
          <a:cs typeface="Droid Sans Fallback" charset="0"/>
        </a:defRPr>
      </a:lvl4pPr>
      <a:lvl5pPr algn="ctr" defTabSz="414338" rtl="0" eaLnBrk="0" fontAlgn="base" hangingPunct="0">
        <a:lnSpc>
          <a:spcPct val="93000"/>
        </a:lnSpc>
        <a:spcBef>
          <a:spcPct val="0"/>
        </a:spcBef>
        <a:spcAft>
          <a:spcPct val="0"/>
        </a:spcAft>
        <a:buClr>
          <a:srgbClr val="000000"/>
        </a:buClr>
        <a:buSzPct val="100000"/>
        <a:buFont typeface="Times New Roman" pitchFamily="18" charset="0"/>
        <a:defRPr sz="4000">
          <a:solidFill>
            <a:srgbClr val="000000"/>
          </a:solidFill>
          <a:latin typeface="Arial" charset="0"/>
          <a:ea typeface="Droid Sans Fallback" charset="0"/>
          <a:cs typeface="Droid Sans Fallback" charset="0"/>
        </a:defRPr>
      </a:lvl5pPr>
      <a:lvl6pPr marL="2280994" indent="-207363" algn="ctr" defTabSz="414726" rtl="0" fontAlgn="base" hangingPunct="0">
        <a:lnSpc>
          <a:spcPct val="93000"/>
        </a:lnSpc>
        <a:spcBef>
          <a:spcPct val="0"/>
        </a:spcBef>
        <a:spcAft>
          <a:spcPct val="0"/>
        </a:spcAft>
        <a:buClr>
          <a:srgbClr val="000000"/>
        </a:buClr>
        <a:buSzPct val="100000"/>
        <a:buFont typeface="Times New Roman" pitchFamily="16" charset="0"/>
        <a:defRPr sz="4000">
          <a:solidFill>
            <a:srgbClr val="000000"/>
          </a:solidFill>
          <a:latin typeface="Arial" charset="0"/>
          <a:ea typeface="Droid Sans Fallback" charset="0"/>
          <a:cs typeface="Droid Sans Fallback" charset="0"/>
        </a:defRPr>
      </a:lvl6pPr>
      <a:lvl7pPr marL="2695720" indent="-207363" algn="ctr" defTabSz="414726" rtl="0" fontAlgn="base" hangingPunct="0">
        <a:lnSpc>
          <a:spcPct val="93000"/>
        </a:lnSpc>
        <a:spcBef>
          <a:spcPct val="0"/>
        </a:spcBef>
        <a:spcAft>
          <a:spcPct val="0"/>
        </a:spcAft>
        <a:buClr>
          <a:srgbClr val="000000"/>
        </a:buClr>
        <a:buSzPct val="100000"/>
        <a:buFont typeface="Times New Roman" pitchFamily="16" charset="0"/>
        <a:defRPr sz="4000">
          <a:solidFill>
            <a:srgbClr val="000000"/>
          </a:solidFill>
          <a:latin typeface="Arial" charset="0"/>
          <a:ea typeface="Droid Sans Fallback" charset="0"/>
          <a:cs typeface="Droid Sans Fallback" charset="0"/>
        </a:defRPr>
      </a:lvl7pPr>
      <a:lvl8pPr marL="3110446" indent="-207363" algn="ctr" defTabSz="414726" rtl="0" fontAlgn="base" hangingPunct="0">
        <a:lnSpc>
          <a:spcPct val="93000"/>
        </a:lnSpc>
        <a:spcBef>
          <a:spcPct val="0"/>
        </a:spcBef>
        <a:spcAft>
          <a:spcPct val="0"/>
        </a:spcAft>
        <a:buClr>
          <a:srgbClr val="000000"/>
        </a:buClr>
        <a:buSzPct val="100000"/>
        <a:buFont typeface="Times New Roman" pitchFamily="16" charset="0"/>
        <a:defRPr sz="4000">
          <a:solidFill>
            <a:srgbClr val="000000"/>
          </a:solidFill>
          <a:latin typeface="Arial" charset="0"/>
          <a:ea typeface="Droid Sans Fallback" charset="0"/>
          <a:cs typeface="Droid Sans Fallback" charset="0"/>
        </a:defRPr>
      </a:lvl8pPr>
      <a:lvl9pPr marL="3525172" indent="-207363" algn="ctr" defTabSz="414726" rtl="0" fontAlgn="base" hangingPunct="0">
        <a:lnSpc>
          <a:spcPct val="93000"/>
        </a:lnSpc>
        <a:spcBef>
          <a:spcPct val="0"/>
        </a:spcBef>
        <a:spcAft>
          <a:spcPct val="0"/>
        </a:spcAft>
        <a:buClr>
          <a:srgbClr val="000000"/>
        </a:buClr>
        <a:buSzPct val="100000"/>
        <a:buFont typeface="Times New Roman" pitchFamily="16" charset="0"/>
        <a:defRPr sz="4000">
          <a:solidFill>
            <a:srgbClr val="000000"/>
          </a:solidFill>
          <a:latin typeface="Arial" charset="0"/>
          <a:ea typeface="Droid Sans Fallback" charset="0"/>
          <a:cs typeface="Droid Sans Fallback" charset="0"/>
        </a:defRPr>
      </a:lvl9pPr>
    </p:titleStyle>
    <p:bodyStyle>
      <a:lvl1pPr marL="309563" indent="-309563" algn="l" defTabSz="414338" rtl="0" eaLnBrk="0" fontAlgn="base" hangingPunct="0">
        <a:lnSpc>
          <a:spcPct val="93000"/>
        </a:lnSpc>
        <a:spcBef>
          <a:spcPct val="0"/>
        </a:spcBef>
        <a:spcAft>
          <a:spcPts val="1288"/>
        </a:spcAft>
        <a:buClr>
          <a:srgbClr val="000000"/>
        </a:buClr>
        <a:buSzPct val="100000"/>
        <a:buFont typeface="Times New Roman" pitchFamily="18" charset="0"/>
        <a:defRPr sz="2900">
          <a:solidFill>
            <a:srgbClr val="000000"/>
          </a:solidFill>
          <a:latin typeface="+mn-lt"/>
          <a:ea typeface="+mn-ea"/>
          <a:cs typeface="+mn-cs"/>
        </a:defRPr>
      </a:lvl1pPr>
      <a:lvl2pPr marL="673100" indent="-258763" algn="l" defTabSz="414338" rtl="0" eaLnBrk="0" fontAlgn="base" hangingPunct="0">
        <a:lnSpc>
          <a:spcPct val="93000"/>
        </a:lnSpc>
        <a:spcBef>
          <a:spcPct val="0"/>
        </a:spcBef>
        <a:spcAft>
          <a:spcPts val="1038"/>
        </a:spcAft>
        <a:buClr>
          <a:srgbClr val="000000"/>
        </a:buClr>
        <a:buSzPct val="100000"/>
        <a:buFont typeface="Times New Roman" pitchFamily="18" charset="0"/>
        <a:defRPr sz="2500">
          <a:solidFill>
            <a:srgbClr val="000000"/>
          </a:solidFill>
          <a:latin typeface="+mn-lt"/>
          <a:ea typeface="+mn-ea"/>
          <a:cs typeface="+mn-cs"/>
        </a:defRPr>
      </a:lvl2pPr>
      <a:lvl3pPr marL="1036638" indent="-206375" algn="l" defTabSz="414338" rtl="0" eaLnBrk="0" fontAlgn="base" hangingPunct="0">
        <a:lnSpc>
          <a:spcPct val="93000"/>
        </a:lnSpc>
        <a:spcBef>
          <a:spcPct val="0"/>
        </a:spcBef>
        <a:spcAft>
          <a:spcPts val="775"/>
        </a:spcAft>
        <a:buClr>
          <a:srgbClr val="000000"/>
        </a:buClr>
        <a:buSzPct val="100000"/>
        <a:buFont typeface="Times New Roman" pitchFamily="18" charset="0"/>
        <a:defRPr sz="2200">
          <a:solidFill>
            <a:srgbClr val="000000"/>
          </a:solidFill>
          <a:latin typeface="+mn-lt"/>
          <a:ea typeface="+mn-ea"/>
          <a:cs typeface="+mn-cs"/>
        </a:defRPr>
      </a:lvl3pPr>
      <a:lvl4pPr marL="1450975" indent="-206375" algn="l" defTabSz="414338" rtl="0" eaLnBrk="0" fontAlgn="base" hangingPunct="0">
        <a:lnSpc>
          <a:spcPct val="93000"/>
        </a:lnSpc>
        <a:spcBef>
          <a:spcPct val="0"/>
        </a:spcBef>
        <a:spcAft>
          <a:spcPts val="525"/>
        </a:spcAft>
        <a:buClr>
          <a:srgbClr val="000000"/>
        </a:buClr>
        <a:buSzPct val="100000"/>
        <a:buFont typeface="Times New Roman" pitchFamily="18" charset="0"/>
        <a:defRPr>
          <a:solidFill>
            <a:srgbClr val="000000"/>
          </a:solidFill>
          <a:latin typeface="+mn-lt"/>
          <a:ea typeface="+mn-ea"/>
          <a:cs typeface="+mn-cs"/>
        </a:defRPr>
      </a:lvl4pPr>
      <a:lvl5pPr marL="1865313" indent="-206375" algn="l" defTabSz="414338" rtl="0" eaLnBrk="0" fontAlgn="base" hangingPunct="0">
        <a:lnSpc>
          <a:spcPct val="93000"/>
        </a:lnSpc>
        <a:spcBef>
          <a:spcPct val="0"/>
        </a:spcBef>
        <a:spcAft>
          <a:spcPts val="263"/>
        </a:spcAft>
        <a:buClr>
          <a:srgbClr val="000000"/>
        </a:buClr>
        <a:buSzPct val="100000"/>
        <a:buFont typeface="Times New Roman" pitchFamily="18" charset="0"/>
        <a:defRPr>
          <a:solidFill>
            <a:srgbClr val="000000"/>
          </a:solidFill>
          <a:latin typeface="+mn-lt"/>
          <a:ea typeface="+mn-ea"/>
          <a:cs typeface="+mn-cs"/>
        </a:defRPr>
      </a:lvl5pPr>
      <a:lvl6pPr marL="2280994" indent="-207363" algn="l" defTabSz="414726" rtl="0" fontAlgn="base" hangingPunct="0">
        <a:lnSpc>
          <a:spcPct val="93000"/>
        </a:lnSpc>
        <a:spcBef>
          <a:spcPct val="0"/>
        </a:spcBef>
        <a:spcAft>
          <a:spcPts val="261"/>
        </a:spcAft>
        <a:buClr>
          <a:srgbClr val="000000"/>
        </a:buClr>
        <a:buSzPct val="100000"/>
        <a:buFont typeface="Times New Roman" pitchFamily="16" charset="0"/>
        <a:defRPr sz="1800">
          <a:solidFill>
            <a:srgbClr val="000000"/>
          </a:solidFill>
          <a:latin typeface="+mn-lt"/>
          <a:ea typeface="+mn-ea"/>
          <a:cs typeface="+mn-cs"/>
        </a:defRPr>
      </a:lvl6pPr>
      <a:lvl7pPr marL="2695720" indent="-207363" algn="l" defTabSz="414726" rtl="0" fontAlgn="base" hangingPunct="0">
        <a:lnSpc>
          <a:spcPct val="93000"/>
        </a:lnSpc>
        <a:spcBef>
          <a:spcPct val="0"/>
        </a:spcBef>
        <a:spcAft>
          <a:spcPts val="261"/>
        </a:spcAft>
        <a:buClr>
          <a:srgbClr val="000000"/>
        </a:buClr>
        <a:buSzPct val="100000"/>
        <a:buFont typeface="Times New Roman" pitchFamily="16" charset="0"/>
        <a:defRPr sz="1800">
          <a:solidFill>
            <a:srgbClr val="000000"/>
          </a:solidFill>
          <a:latin typeface="+mn-lt"/>
          <a:ea typeface="+mn-ea"/>
          <a:cs typeface="+mn-cs"/>
        </a:defRPr>
      </a:lvl7pPr>
      <a:lvl8pPr marL="3110446" indent="-207363" algn="l" defTabSz="414726" rtl="0" fontAlgn="base" hangingPunct="0">
        <a:lnSpc>
          <a:spcPct val="93000"/>
        </a:lnSpc>
        <a:spcBef>
          <a:spcPct val="0"/>
        </a:spcBef>
        <a:spcAft>
          <a:spcPts val="261"/>
        </a:spcAft>
        <a:buClr>
          <a:srgbClr val="000000"/>
        </a:buClr>
        <a:buSzPct val="100000"/>
        <a:buFont typeface="Times New Roman" pitchFamily="16" charset="0"/>
        <a:defRPr sz="1800">
          <a:solidFill>
            <a:srgbClr val="000000"/>
          </a:solidFill>
          <a:latin typeface="+mn-lt"/>
          <a:ea typeface="+mn-ea"/>
          <a:cs typeface="+mn-cs"/>
        </a:defRPr>
      </a:lvl8pPr>
      <a:lvl9pPr marL="3525172" indent="-207363" algn="l" defTabSz="414726" rtl="0" fontAlgn="base" hangingPunct="0">
        <a:lnSpc>
          <a:spcPct val="93000"/>
        </a:lnSpc>
        <a:spcBef>
          <a:spcPct val="0"/>
        </a:spcBef>
        <a:spcAft>
          <a:spcPts val="261"/>
        </a:spcAft>
        <a:buClr>
          <a:srgbClr val="000000"/>
        </a:buClr>
        <a:buSzPct val="100000"/>
        <a:buFont typeface="Times New Roman" pitchFamily="16" charset="0"/>
        <a:defRPr sz="1800">
          <a:solidFill>
            <a:srgbClr val="000000"/>
          </a:solidFill>
          <a:latin typeface="+mn-lt"/>
          <a:ea typeface="+mn-ea"/>
          <a:cs typeface="+mn-cs"/>
        </a:defRPr>
      </a:lvl9pPr>
    </p:bodyStyle>
    <p:otherStyle>
      <a:defPPr>
        <a:defRPr lang="en-US"/>
      </a:defPPr>
      <a:lvl1pPr marL="0" algn="l" defTabSz="829452" rtl="0" eaLnBrk="1" latinLnBrk="0" hangingPunct="1">
        <a:defRPr sz="1600" kern="1200">
          <a:solidFill>
            <a:schemeClr val="tx1"/>
          </a:solidFill>
          <a:latin typeface="+mn-lt"/>
          <a:ea typeface="+mn-ea"/>
          <a:cs typeface="+mn-cs"/>
        </a:defRPr>
      </a:lvl1pPr>
      <a:lvl2pPr marL="414726" algn="l" defTabSz="829452" rtl="0" eaLnBrk="1" latinLnBrk="0" hangingPunct="1">
        <a:defRPr sz="1600" kern="1200">
          <a:solidFill>
            <a:schemeClr val="tx1"/>
          </a:solidFill>
          <a:latin typeface="+mn-lt"/>
          <a:ea typeface="+mn-ea"/>
          <a:cs typeface="+mn-cs"/>
        </a:defRPr>
      </a:lvl2pPr>
      <a:lvl3pPr marL="829452" algn="l" defTabSz="829452" rtl="0" eaLnBrk="1" latinLnBrk="0" hangingPunct="1">
        <a:defRPr sz="1600" kern="1200">
          <a:solidFill>
            <a:schemeClr val="tx1"/>
          </a:solidFill>
          <a:latin typeface="+mn-lt"/>
          <a:ea typeface="+mn-ea"/>
          <a:cs typeface="+mn-cs"/>
        </a:defRPr>
      </a:lvl3pPr>
      <a:lvl4pPr marL="1244178" algn="l" defTabSz="829452" rtl="0" eaLnBrk="1" latinLnBrk="0" hangingPunct="1">
        <a:defRPr sz="1600" kern="1200">
          <a:solidFill>
            <a:schemeClr val="tx1"/>
          </a:solidFill>
          <a:latin typeface="+mn-lt"/>
          <a:ea typeface="+mn-ea"/>
          <a:cs typeface="+mn-cs"/>
        </a:defRPr>
      </a:lvl4pPr>
      <a:lvl5pPr marL="1658904" algn="l" defTabSz="829452" rtl="0" eaLnBrk="1" latinLnBrk="0" hangingPunct="1">
        <a:defRPr sz="1600" kern="1200">
          <a:solidFill>
            <a:schemeClr val="tx1"/>
          </a:solidFill>
          <a:latin typeface="+mn-lt"/>
          <a:ea typeface="+mn-ea"/>
          <a:cs typeface="+mn-cs"/>
        </a:defRPr>
      </a:lvl5pPr>
      <a:lvl6pPr marL="2073631" algn="l" defTabSz="829452" rtl="0" eaLnBrk="1" latinLnBrk="0" hangingPunct="1">
        <a:defRPr sz="1600" kern="1200">
          <a:solidFill>
            <a:schemeClr val="tx1"/>
          </a:solidFill>
          <a:latin typeface="+mn-lt"/>
          <a:ea typeface="+mn-ea"/>
          <a:cs typeface="+mn-cs"/>
        </a:defRPr>
      </a:lvl6pPr>
      <a:lvl7pPr marL="2488357" algn="l" defTabSz="829452" rtl="0" eaLnBrk="1" latinLnBrk="0" hangingPunct="1">
        <a:defRPr sz="1600" kern="1200">
          <a:solidFill>
            <a:schemeClr val="tx1"/>
          </a:solidFill>
          <a:latin typeface="+mn-lt"/>
          <a:ea typeface="+mn-ea"/>
          <a:cs typeface="+mn-cs"/>
        </a:defRPr>
      </a:lvl7pPr>
      <a:lvl8pPr marL="2903083" algn="l" defTabSz="829452" rtl="0" eaLnBrk="1" latinLnBrk="0" hangingPunct="1">
        <a:defRPr sz="1600" kern="1200">
          <a:solidFill>
            <a:schemeClr val="tx1"/>
          </a:solidFill>
          <a:latin typeface="+mn-lt"/>
          <a:ea typeface="+mn-ea"/>
          <a:cs typeface="+mn-cs"/>
        </a:defRPr>
      </a:lvl8pPr>
      <a:lvl9pPr marL="3317809" algn="l" defTabSz="829452"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6.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www.google.com/imgres?imgurl=https://epsnews.com/wp-content/uploads/2022/08/chips-in-a-row.jpg?w=300&amp;tbnid=R1eGj_SrF8QjtM&amp;vet=12ahUKEwiqnoK_iu_9AhUH_KQKHXrKDIUQMygPegUIARDbAQ..i&amp;imgrefurl=https://epsnews.com/2022/08/03/chip-buyers-old-habits-die-hard/&amp;docid=dZaRsVvE6ftXGM&amp;w=300&amp;h=168&amp;q=chip%20die%20old&amp;hl=en-US&amp;client=firefox-b-d&amp;ved=2ahUKEwiqnoK_iu_9AhUH_KQKHXrKDIUQMygPegUIARDbAQ" TargetMode="Externa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oleObject" Target="../embeddings/oleObject1.bin"/><Relationship Id="rId1" Type="http://schemas.openxmlformats.org/officeDocument/2006/relationships/slideLayout" Target="../slideLayouts/slideLayout16.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oleObject" Target="../embeddings/oleObject2.bin"/><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6.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8.pn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8.pn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1.pn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8.png"/><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8.png"/><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31.png"/><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51.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xml"/><Relationship Id="rId1" Type="http://schemas.openxmlformats.org/officeDocument/2006/relationships/slideLayout" Target="../slideLayouts/slideLayout16.xml"/><Relationship Id="rId5" Type="http://schemas.openxmlformats.org/officeDocument/2006/relationships/image" Target="../media/image39.png"/><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1.png"/><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8.xml"/><Relationship Id="rId4" Type="http://schemas.openxmlformats.org/officeDocument/2006/relationships/image" Target="../media/image51.png"/></Relationships>
</file>

<file path=ppt/slides/_rels/slide4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81.xml"/></Relationships>
</file>

<file path=ppt/slides/_rels/slide4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81.xml"/></Relationships>
</file>

<file path=ppt/slides/_rels/slide4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2.xml"/></Relationships>
</file>

<file path=ppt/slides/_rels/slide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81.xml"/><Relationship Id="rId4" Type="http://schemas.openxmlformats.org/officeDocument/2006/relationships/image" Target="../media/image58.png"/></Relationships>
</file>

<file path=ppt/slides/_rels/slide4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81.xml"/><Relationship Id="rId4" Type="http://schemas.openxmlformats.org/officeDocument/2006/relationships/image" Target="../media/image61.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5.xml"/></Relationships>
</file>

<file path=ppt/slides/_rels/slide4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95.xml"/><Relationship Id="rId4" Type="http://schemas.openxmlformats.org/officeDocument/2006/relationships/image" Target="../media/image64.png"/></Relationships>
</file>

<file path=ppt/slides/_rels/slide4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png"/><Relationship Id="rId1" Type="http://schemas.openxmlformats.org/officeDocument/2006/relationships/slideLayout" Target="../slideLayouts/slideLayout72.xml"/><Relationship Id="rId5" Type="http://schemas.openxmlformats.org/officeDocument/2006/relationships/image" Target="../media/image68.png"/><Relationship Id="rId4" Type="http://schemas.openxmlformats.org/officeDocument/2006/relationships/image" Target="../media/image67.jpeg"/></Relationships>
</file>

<file path=ppt/slides/_rels/slide4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81.xml"/></Relationships>
</file>

<file path=ppt/slides/_rels/slide49.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2.xml"/></Relationships>
</file>

<file path=ppt/slides/_rels/slide5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81.xml"/></Relationships>
</file>

<file path=ppt/slides/_rels/slide5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72.xml"/><Relationship Id="rId4" Type="http://schemas.openxmlformats.org/officeDocument/2006/relationships/image" Target="../media/image74.png"/></Relationships>
</file>

<file path=ppt/slides/_rels/slide5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2.xml"/></Relationships>
</file>

<file path=ppt/slides/_rels/slide53.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5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tiff"/><Relationship Id="rId1" Type="http://schemas.openxmlformats.org/officeDocument/2006/relationships/slideLayout" Target="../slideLayouts/slideLayout93.xml"/></Relationships>
</file>

<file path=ppt/slides/_rels/slide56.xml.rels><?xml version="1.0" encoding="UTF-8" standalone="yes"?>
<Relationships xmlns="http://schemas.openxmlformats.org/package/2006/relationships"><Relationship Id="rId3" Type="http://schemas.openxmlformats.org/officeDocument/2006/relationships/image" Target="../media/image79.tiff"/><Relationship Id="rId2" Type="http://schemas.openxmlformats.org/officeDocument/2006/relationships/image" Target="../media/image77.tiff"/><Relationship Id="rId1" Type="http://schemas.openxmlformats.org/officeDocument/2006/relationships/slideLayout" Target="../slideLayouts/slideLayout93.xml"/></Relationships>
</file>

<file path=ppt/slides/_rels/slide57.xml.rels><?xml version="1.0" encoding="UTF-8" standalone="yes"?>
<Relationships xmlns="http://schemas.openxmlformats.org/package/2006/relationships"><Relationship Id="rId3" Type="http://schemas.openxmlformats.org/officeDocument/2006/relationships/image" Target="../media/image80.tiff"/><Relationship Id="rId2" Type="http://schemas.openxmlformats.org/officeDocument/2006/relationships/image" Target="../media/image77.tiff"/><Relationship Id="rId1" Type="http://schemas.openxmlformats.org/officeDocument/2006/relationships/slideLayout" Target="../slideLayouts/slideLayout93.xml"/></Relationships>
</file>

<file path=ppt/slides/_rels/slide58.xml.rels><?xml version="1.0" encoding="UTF-8" standalone="yes"?>
<Relationships xmlns="http://schemas.openxmlformats.org/package/2006/relationships"><Relationship Id="rId3" Type="http://schemas.openxmlformats.org/officeDocument/2006/relationships/image" Target="../media/image81.tiff"/><Relationship Id="rId2" Type="http://schemas.openxmlformats.org/officeDocument/2006/relationships/image" Target="../media/image77.tiff"/><Relationship Id="rId1" Type="http://schemas.openxmlformats.org/officeDocument/2006/relationships/slideLayout" Target="../slideLayouts/slideLayout93.xml"/></Relationships>
</file>

<file path=ppt/slides/_rels/slide59.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95.xml"/></Relationships>
</file>

<file path=ppt/slides/_rels/slide60.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95.xml"/></Relationships>
</file>

<file path=ppt/slides/_rels/slide6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95.xml"/></Relationships>
</file>

<file path=ppt/slides/_rels/slide62.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95.xml"/></Relationships>
</file>

<file path=ppt/slides/_rels/slide6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95.xml"/></Relationships>
</file>

<file path=ppt/slides/_rels/slide64.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81.xml"/></Relationships>
</file>

<file path=ppt/slides/_rels/slide65.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8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6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72.xml"/></Relationships>
</file>

<file path=ppt/slides/_rels/slide68.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image" Target="../media/image91.jpeg"/><Relationship Id="rId7" Type="http://schemas.openxmlformats.org/officeDocument/2006/relationships/image" Target="../media/image95.png"/><Relationship Id="rId2" Type="http://schemas.openxmlformats.org/officeDocument/2006/relationships/image" Target="../media/image90.png"/><Relationship Id="rId1" Type="http://schemas.openxmlformats.org/officeDocument/2006/relationships/slideLayout" Target="../slideLayouts/slideLayout73.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 Id="rId9" Type="http://schemas.openxmlformats.org/officeDocument/2006/relationships/image" Target="../media/image97.jpeg"/></Relationships>
</file>

<file path=ppt/slides/_rels/slide69.xml.rels><?xml version="1.0" encoding="UTF-8" standalone="yes"?>
<Relationships xmlns="http://schemas.openxmlformats.org/package/2006/relationships"><Relationship Id="rId3" Type="http://schemas.openxmlformats.org/officeDocument/2006/relationships/image" Target="../media/image98.emf"/><Relationship Id="rId2" Type="http://schemas.openxmlformats.org/officeDocument/2006/relationships/oleObject" Target="../embeddings/oleObject3.bin"/><Relationship Id="rId1" Type="http://schemas.openxmlformats.org/officeDocument/2006/relationships/slideLayout" Target="../slideLayouts/slideLayout15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71.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3.xml"/></Relationships>
</file>

<file path=ppt/slides/_rels/slide72.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73.xml"/></Relationships>
</file>

<file path=ppt/slides/_rels/slide73.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png"/><Relationship Id="rId1" Type="http://schemas.openxmlformats.org/officeDocument/2006/relationships/slideLayout" Target="../slideLayouts/slideLayout73.xml"/></Relationships>
</file>

<file path=ppt/slides/_rels/slide7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73.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s>
</file>

<file path=ppt/slides/_rels/slide75.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3.xml"/></Relationships>
</file>

<file path=ppt/slides/_rels/slide76.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gif"/><Relationship Id="rId1" Type="http://schemas.openxmlformats.org/officeDocument/2006/relationships/slideLayout" Target="../slideLayouts/slideLayout73.xml"/></Relationships>
</file>

<file path=ppt/slides/_rels/slide77.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112.png"/><Relationship Id="rId7" Type="http://schemas.openxmlformats.org/officeDocument/2006/relationships/image" Target="../media/image116.png"/><Relationship Id="rId2" Type="http://schemas.openxmlformats.org/officeDocument/2006/relationships/image" Target="../media/image111.png"/><Relationship Id="rId1" Type="http://schemas.openxmlformats.org/officeDocument/2006/relationships/slideLayout" Target="../slideLayouts/slideLayout73.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s>
</file>

<file path=ppt/slides/_rels/slide78.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4.png"/><Relationship Id="rId1" Type="http://schemas.openxmlformats.org/officeDocument/2006/relationships/slideLayout" Target="../slideLayouts/slideLayout73.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s>
</file>

<file path=ppt/slides/_rels/slide79.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20.png"/><Relationship Id="rId1" Type="http://schemas.openxmlformats.org/officeDocument/2006/relationships/slideLayout" Target="../slideLayouts/slideLayout73.xml"/><Relationship Id="rId6" Type="http://schemas.openxmlformats.org/officeDocument/2006/relationships/image" Target="../media/image121.png"/><Relationship Id="rId5" Type="http://schemas.openxmlformats.org/officeDocument/2006/relationships/image" Target="../media/image117.png"/><Relationship Id="rId4" Type="http://schemas.openxmlformats.org/officeDocument/2006/relationships/image" Target="../media/image116.png"/></Relationships>
</file>

<file path=ppt/slides/_rels/slide80.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73.xml"/><Relationship Id="rId5" Type="http://schemas.openxmlformats.org/officeDocument/2006/relationships/image" Target="../media/image125.png"/><Relationship Id="rId4" Type="http://schemas.openxmlformats.org/officeDocument/2006/relationships/image" Target="../media/image124.jpeg"/></Relationships>
</file>

<file path=ppt/slides/_rels/slide8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73.xml"/><Relationship Id="rId4" Type="http://schemas.openxmlformats.org/officeDocument/2006/relationships/image" Target="../media/image128.jpeg"/></Relationships>
</file>

<file path=ppt/slides/_rels/slide82.xml.rels><?xml version="1.0" encoding="UTF-8" standalone="yes"?>
<Relationships xmlns="http://schemas.openxmlformats.org/package/2006/relationships"><Relationship Id="rId3" Type="http://schemas.openxmlformats.org/officeDocument/2006/relationships/image" Target="../media/image130.png"/><Relationship Id="rId7" Type="http://schemas.openxmlformats.org/officeDocument/2006/relationships/image" Target="../media/image133.png"/><Relationship Id="rId2" Type="http://schemas.openxmlformats.org/officeDocument/2006/relationships/image" Target="../media/image129.png"/><Relationship Id="rId1" Type="http://schemas.openxmlformats.org/officeDocument/2006/relationships/slideLayout" Target="../slideLayouts/slideLayout73.xml"/><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media/image90.png"/></Relationships>
</file>

<file path=ppt/slides/_rels/slide83.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73.xml"/></Relationships>
</file>

<file path=ppt/slides/_rels/slide84.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image" Target="../media/image136.jpeg"/><Relationship Id="rId1" Type="http://schemas.openxmlformats.org/officeDocument/2006/relationships/slideLayout" Target="../slideLayouts/slideLayout73.xml"/></Relationships>
</file>

<file path=ppt/slides/_rels/slide85.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151.xml"/></Relationships>
</file>

<file path=ppt/slides/_rels/slide86.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151.xml"/></Relationships>
</file>

<file path=ppt/slides/_rels/slide87.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95.xml"/></Relationships>
</file>

<file path=ppt/slides/_rels/slide88.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95.xml"/></Relationships>
</file>

<file path=ppt/slides/_rels/slide89.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95.xml"/></Relationships>
</file>

<file path=ppt/slides/_rels/slide90.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95.xml"/></Relationships>
</file>

<file path=ppt/slides/_rels/slide91.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95.xml"/></Relationships>
</file>

<file path=ppt/slides/_rels/slide92.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95.xml"/></Relationships>
</file>

<file path=ppt/slides/_rels/slide93.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73.xml"/></Relationships>
</file>

<file path=ppt/slides/_rels/slide94.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jpeg"/><Relationship Id="rId1" Type="http://schemas.openxmlformats.org/officeDocument/2006/relationships/slideLayout" Target="../slideLayouts/slideLayout73.xml"/><Relationship Id="rId4" Type="http://schemas.openxmlformats.org/officeDocument/2006/relationships/image" Target="../media/image149.png"/></Relationships>
</file>

<file path=ppt/slides/_rels/slide95.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image" Target="../media/image150.png"/><Relationship Id="rId1" Type="http://schemas.openxmlformats.org/officeDocument/2006/relationships/slideLayout" Target="../slideLayouts/slideLayout73.xml"/></Relationships>
</file>

<file path=ppt/slides/_rels/slide96.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152.jpeg"/><Relationship Id="rId1" Type="http://schemas.openxmlformats.org/officeDocument/2006/relationships/slideLayout" Target="../slideLayouts/slideLayout73.xml"/></Relationships>
</file>

<file path=ppt/slides/_rels/slide97.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image" Target="../media/image154.png"/><Relationship Id="rId1" Type="http://schemas.openxmlformats.org/officeDocument/2006/relationships/slideLayout" Target="../slideLayouts/slideLayout16.xml"/><Relationship Id="rId4" Type="http://schemas.openxmlformats.org/officeDocument/2006/relationships/image" Target="../media/image156.png"/></Relationships>
</file>

<file path=ppt/slides/_rels/slide98.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16.xml"/></Relationships>
</file>

<file path=ppt/slides/_rels/slide99.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16.xml"/></Relationships>
</file>

<file path=ppt/slides/_rels/slide100.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image" Target="../media/image154.png"/><Relationship Id="rId1" Type="http://schemas.openxmlformats.org/officeDocument/2006/relationships/slideLayout" Target="../slideLayouts/slideLayout16.xml"/></Relationships>
</file>

<file path=ppt/slides/_rels/slide101.xml.rels><?xml version="1.0" encoding="UTF-8" standalone="yes"?>
<Relationships xmlns="http://schemas.openxmlformats.org/package/2006/relationships"><Relationship Id="rId3" Type="http://schemas.openxmlformats.org/officeDocument/2006/relationships/hyperlink" Target="http://www.elsevier.com/books/dataflow-processing/milutinovic/978-0-12-802134-7" TargetMode="External"/><Relationship Id="rId2" Type="http://schemas.openxmlformats.org/officeDocument/2006/relationships/hyperlink" Target="http://www.amazon.com/Dataflow-Processing-Volume-Advances-Computers/dp/0128021349" TargetMode="External"/><Relationship Id="rId1" Type="http://schemas.openxmlformats.org/officeDocument/2006/relationships/slideLayout" Target="../slideLayouts/slideLayout99.xml"/><Relationship Id="rId4" Type="http://schemas.openxmlformats.org/officeDocument/2006/relationships/image" Target="../media/image158.jpeg"/></Relationships>
</file>

<file path=ppt/slides/_rels/slide102.xml.rels><?xml version="1.0" encoding="UTF-8" standalone="yes"?>
<Relationships xmlns="http://schemas.openxmlformats.org/package/2006/relationships"><Relationship Id="rId3" Type="http://schemas.openxmlformats.org/officeDocument/2006/relationships/hyperlink" Target="http://www.springer.com/gp/book/9783319162287" TargetMode="External"/><Relationship Id="rId2" Type="http://schemas.openxmlformats.org/officeDocument/2006/relationships/hyperlink" Target="http://www.amazon.com/Guide-DataFlow-Supercomputing-Concepts-Communications/dp/3319162284" TargetMode="External"/><Relationship Id="rId1" Type="http://schemas.openxmlformats.org/officeDocument/2006/relationships/slideLayout" Target="../slideLayouts/slideLayout99.xml"/><Relationship Id="rId4" Type="http://schemas.openxmlformats.org/officeDocument/2006/relationships/image" Target="../media/image159.jpeg"/></Relationships>
</file>

<file path=ppt/slides/_rels/slide103.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99.xml"/></Relationships>
</file>

<file path=ppt/slides/_rels/slide104.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png"/><Relationship Id="rId1" Type="http://schemas.openxmlformats.org/officeDocument/2006/relationships/slideLayout" Target="../slideLayouts/slideLayout99.xml"/><Relationship Id="rId4" Type="http://schemas.openxmlformats.org/officeDocument/2006/relationships/image" Target="../media/image163.png"/></Relationships>
</file>

<file path=ppt/slides/_rels/slide105.xml.rels><?xml version="1.0" encoding="UTF-8" standalone="yes"?>
<Relationships xmlns="http://schemas.openxmlformats.org/package/2006/relationships"><Relationship Id="rId2" Type="http://schemas.openxmlformats.org/officeDocument/2006/relationships/hyperlink" Target="http://www.scientificcomputing.com/articles/2014/11" TargetMode="External"/><Relationship Id="rId1" Type="http://schemas.openxmlformats.org/officeDocument/2006/relationships/slideLayout" Target="../slideLayouts/slideLayout99.xml"/></Relationships>
</file>

<file path=ppt/slides/_rels/slide106.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image" Target="../media/image164.jpeg"/><Relationship Id="rId1" Type="http://schemas.openxmlformats.org/officeDocument/2006/relationships/slideLayout" Target="../slideLayouts/slideLayout99.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99.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05.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110.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95.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112.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95.xml"/></Relationships>
</file>

<file path=ppt/slides/_rels/slide113.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notesSlide" Target="../notesSlides/notesSlide3.xml"/><Relationship Id="rId1" Type="http://schemas.openxmlformats.org/officeDocument/2006/relationships/slideLayout" Target="../slideLayouts/slideLayout153.xml"/></Relationships>
</file>

<file path=ppt/slides/_rels/slide114.xml.rels><?xml version="1.0" encoding="UTF-8" standalone="yes"?>
<Relationships xmlns="http://schemas.openxmlformats.org/package/2006/relationships"><Relationship Id="rId8" Type="http://schemas.openxmlformats.org/officeDocument/2006/relationships/image" Target="../media/image175.png"/><Relationship Id="rId13" Type="http://schemas.openxmlformats.org/officeDocument/2006/relationships/image" Target="../media/image180.png"/><Relationship Id="rId18" Type="http://schemas.openxmlformats.org/officeDocument/2006/relationships/image" Target="../media/image185.png"/><Relationship Id="rId3" Type="http://schemas.openxmlformats.org/officeDocument/2006/relationships/image" Target="../media/image170.png"/><Relationship Id="rId7" Type="http://schemas.openxmlformats.org/officeDocument/2006/relationships/image" Target="../media/image174.png"/><Relationship Id="rId12" Type="http://schemas.openxmlformats.org/officeDocument/2006/relationships/image" Target="../media/image179.png"/><Relationship Id="rId17" Type="http://schemas.openxmlformats.org/officeDocument/2006/relationships/image" Target="../media/image184.png"/><Relationship Id="rId2" Type="http://schemas.openxmlformats.org/officeDocument/2006/relationships/image" Target="../media/image169.png"/><Relationship Id="rId16" Type="http://schemas.openxmlformats.org/officeDocument/2006/relationships/image" Target="../media/image183.png"/><Relationship Id="rId20" Type="http://schemas.openxmlformats.org/officeDocument/2006/relationships/image" Target="../media/image187.png"/><Relationship Id="rId1" Type="http://schemas.openxmlformats.org/officeDocument/2006/relationships/slideLayout" Target="../slideLayouts/slideLayout154.xml"/><Relationship Id="rId6" Type="http://schemas.openxmlformats.org/officeDocument/2006/relationships/image" Target="../media/image173.png"/><Relationship Id="rId11" Type="http://schemas.openxmlformats.org/officeDocument/2006/relationships/image" Target="../media/image178.png"/><Relationship Id="rId5" Type="http://schemas.openxmlformats.org/officeDocument/2006/relationships/image" Target="../media/image172.png"/><Relationship Id="rId15" Type="http://schemas.openxmlformats.org/officeDocument/2006/relationships/image" Target="../media/image182.png"/><Relationship Id="rId10" Type="http://schemas.openxmlformats.org/officeDocument/2006/relationships/image" Target="../media/image177.png"/><Relationship Id="rId19" Type="http://schemas.openxmlformats.org/officeDocument/2006/relationships/image" Target="../media/image186.png"/><Relationship Id="rId4" Type="http://schemas.openxmlformats.org/officeDocument/2006/relationships/image" Target="../media/image171.png"/><Relationship Id="rId9" Type="http://schemas.openxmlformats.org/officeDocument/2006/relationships/image" Target="../media/image176.png"/><Relationship Id="rId14" Type="http://schemas.openxmlformats.org/officeDocument/2006/relationships/image" Target="../media/image181.png"/></Relationships>
</file>

<file path=ppt/slides/_rels/slide115.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154.xml"/></Relationships>
</file>

<file path=ppt/slides/_rels/slide116.xml.rels><?xml version="1.0" encoding="UTF-8" standalone="yes"?>
<Relationships xmlns="http://schemas.openxmlformats.org/package/2006/relationships"><Relationship Id="rId8" Type="http://schemas.openxmlformats.org/officeDocument/2006/relationships/image" Target="../media/image195.png"/><Relationship Id="rId13" Type="http://schemas.openxmlformats.org/officeDocument/2006/relationships/image" Target="../media/image200.png"/><Relationship Id="rId18" Type="http://schemas.openxmlformats.org/officeDocument/2006/relationships/image" Target="../media/image205.png"/><Relationship Id="rId3" Type="http://schemas.openxmlformats.org/officeDocument/2006/relationships/image" Target="../media/image190.png"/><Relationship Id="rId21" Type="http://schemas.openxmlformats.org/officeDocument/2006/relationships/image" Target="../media/image208.png"/><Relationship Id="rId7" Type="http://schemas.openxmlformats.org/officeDocument/2006/relationships/image" Target="../media/image194.png"/><Relationship Id="rId12" Type="http://schemas.openxmlformats.org/officeDocument/2006/relationships/image" Target="../media/image199.png"/><Relationship Id="rId17" Type="http://schemas.openxmlformats.org/officeDocument/2006/relationships/image" Target="../media/image204.png"/><Relationship Id="rId2" Type="http://schemas.openxmlformats.org/officeDocument/2006/relationships/image" Target="../media/image189.png"/><Relationship Id="rId16" Type="http://schemas.openxmlformats.org/officeDocument/2006/relationships/image" Target="../media/image203.png"/><Relationship Id="rId20" Type="http://schemas.openxmlformats.org/officeDocument/2006/relationships/image" Target="../media/image207.png"/><Relationship Id="rId1" Type="http://schemas.openxmlformats.org/officeDocument/2006/relationships/slideLayout" Target="../slideLayouts/slideLayout154.xml"/><Relationship Id="rId6" Type="http://schemas.openxmlformats.org/officeDocument/2006/relationships/image" Target="../media/image193.png"/><Relationship Id="rId11" Type="http://schemas.openxmlformats.org/officeDocument/2006/relationships/image" Target="../media/image198.png"/><Relationship Id="rId5" Type="http://schemas.openxmlformats.org/officeDocument/2006/relationships/image" Target="../media/image192.png"/><Relationship Id="rId15" Type="http://schemas.openxmlformats.org/officeDocument/2006/relationships/image" Target="../media/image202.png"/><Relationship Id="rId10" Type="http://schemas.openxmlformats.org/officeDocument/2006/relationships/image" Target="../media/image197.png"/><Relationship Id="rId19" Type="http://schemas.openxmlformats.org/officeDocument/2006/relationships/image" Target="../media/image206.png"/><Relationship Id="rId4" Type="http://schemas.openxmlformats.org/officeDocument/2006/relationships/image" Target="../media/image191.png"/><Relationship Id="rId9" Type="http://schemas.openxmlformats.org/officeDocument/2006/relationships/image" Target="../media/image196.png"/><Relationship Id="rId14" Type="http://schemas.openxmlformats.org/officeDocument/2006/relationships/image" Target="../media/image201.png"/></Relationships>
</file>

<file path=ppt/slides/_rels/slide117.xml.rels><?xml version="1.0" encoding="UTF-8" standalone="yes"?>
<Relationships xmlns="http://schemas.openxmlformats.org/package/2006/relationships"><Relationship Id="rId3" Type="http://schemas.openxmlformats.org/officeDocument/2006/relationships/image" Target="../media/image191.jpeg"/><Relationship Id="rId2" Type="http://schemas.openxmlformats.org/officeDocument/2006/relationships/image" Target="../media/image190.jpeg"/><Relationship Id="rId1" Type="http://schemas.openxmlformats.org/officeDocument/2006/relationships/slideLayout" Target="../slideLayouts/slideLayout95.xml"/></Relationships>
</file>

<file path=ppt/slides/_rels/slide118.xml.rels><?xml version="1.0" encoding="UTF-8" standalone="yes"?>
<Relationships xmlns="http://schemas.openxmlformats.org/package/2006/relationships"><Relationship Id="rId2" Type="http://schemas.openxmlformats.org/officeDocument/2006/relationships/image" Target="../media/image209.png"/><Relationship Id="rId1" Type="http://schemas.openxmlformats.org/officeDocument/2006/relationships/slideLayout" Target="../slideLayouts/slideLayout100.xml"/></Relationships>
</file>

<file path=ppt/slides/_rels/slide119.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100.xml"/></Relationships>
</file>

<file path=ppt/slides/_rels/slide120.xml.rels><?xml version="1.0" encoding="UTF-8" standalone="yes"?>
<Relationships xmlns="http://schemas.openxmlformats.org/package/2006/relationships"><Relationship Id="rId2" Type="http://schemas.openxmlformats.org/officeDocument/2006/relationships/image" Target="../media/image211.jpeg"/><Relationship Id="rId1" Type="http://schemas.openxmlformats.org/officeDocument/2006/relationships/slideLayout" Target="../slideLayouts/slideLayout106.xml"/></Relationships>
</file>

<file path=ppt/slides/_rels/slide121.xml.rels><?xml version="1.0" encoding="UTF-8" standalone="yes"?>
<Relationships xmlns="http://schemas.openxmlformats.org/package/2006/relationships"><Relationship Id="rId2" Type="http://schemas.openxmlformats.org/officeDocument/2006/relationships/image" Target="../media/image212.png"/><Relationship Id="rId1" Type="http://schemas.openxmlformats.org/officeDocument/2006/relationships/slideLayout" Target="../slideLayouts/slideLayout107.xml"/></Relationships>
</file>

<file path=ppt/slides/_rels/slide122.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13.jpeg"/><Relationship Id="rId1" Type="http://schemas.openxmlformats.org/officeDocument/2006/relationships/slideLayout" Target="../slideLayouts/slideLayout118.xml"/><Relationship Id="rId5" Type="http://schemas.openxmlformats.org/officeDocument/2006/relationships/image" Target="../media/image216.png"/><Relationship Id="rId4" Type="http://schemas.openxmlformats.org/officeDocument/2006/relationships/image" Target="../media/image215.png"/></Relationships>
</file>

<file path=ppt/slides/_rels/slide123.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image" Target="../media/image213.jpeg"/><Relationship Id="rId1" Type="http://schemas.openxmlformats.org/officeDocument/2006/relationships/slideLayout" Target="../slideLayouts/slideLayout118.xml"/><Relationship Id="rId4" Type="http://schemas.openxmlformats.org/officeDocument/2006/relationships/image" Target="../media/image217.png"/></Relationships>
</file>

<file path=ppt/slides/_rels/slide124.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image" Target="../media/image213.jpeg"/><Relationship Id="rId1" Type="http://schemas.openxmlformats.org/officeDocument/2006/relationships/slideLayout" Target="../slideLayouts/slideLayout118.xml"/><Relationship Id="rId5" Type="http://schemas.openxmlformats.org/officeDocument/2006/relationships/image" Target="../media/image220.jpeg"/><Relationship Id="rId4" Type="http://schemas.openxmlformats.org/officeDocument/2006/relationships/image" Target="../media/image219.png"/></Relationships>
</file>

<file path=ppt/slides/_rels/slide125.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image" Target="../media/image213.jpeg"/><Relationship Id="rId1" Type="http://schemas.openxmlformats.org/officeDocument/2006/relationships/slideLayout" Target="../slideLayouts/slideLayout118.xml"/><Relationship Id="rId5" Type="http://schemas.openxmlformats.org/officeDocument/2006/relationships/image" Target="../media/image222.jpeg"/><Relationship Id="rId4" Type="http://schemas.openxmlformats.org/officeDocument/2006/relationships/image" Target="../media/image221.png"/></Relationships>
</file>

<file path=ppt/slides/_rels/slide126.xml.rels><?xml version="1.0" encoding="UTF-8" standalone="yes"?>
<Relationships xmlns="http://schemas.openxmlformats.org/package/2006/relationships"><Relationship Id="rId2" Type="http://schemas.openxmlformats.org/officeDocument/2006/relationships/image" Target="../media/image223.png"/><Relationship Id="rId1" Type="http://schemas.openxmlformats.org/officeDocument/2006/relationships/slideLayout" Target="../slideLayouts/slideLayout77.xml"/></Relationships>
</file>

<file path=ppt/slides/_rels/slide127.xml.rels><?xml version="1.0" encoding="UTF-8" standalone="yes"?>
<Relationships xmlns="http://schemas.openxmlformats.org/package/2006/relationships"><Relationship Id="rId2" Type="http://schemas.openxmlformats.org/officeDocument/2006/relationships/image" Target="../media/image211.jpeg"/><Relationship Id="rId1" Type="http://schemas.openxmlformats.org/officeDocument/2006/relationships/slideLayout" Target="../slideLayouts/slideLayout106.xml"/></Relationships>
</file>

<file path=ppt/slides/_rels/slide128.xml.rels><?xml version="1.0" encoding="UTF-8" standalone="yes"?>
<Relationships xmlns="http://schemas.openxmlformats.org/package/2006/relationships"><Relationship Id="rId2" Type="http://schemas.openxmlformats.org/officeDocument/2006/relationships/image" Target="../media/image224.png"/><Relationship Id="rId1" Type="http://schemas.openxmlformats.org/officeDocument/2006/relationships/slideLayout" Target="../slideLayouts/slideLayout100.xml"/></Relationships>
</file>

<file path=ppt/slides/_rels/slide129.xml.rels><?xml version="1.0" encoding="UTF-8" standalone="yes"?>
<Relationships xmlns="http://schemas.openxmlformats.org/package/2006/relationships"><Relationship Id="rId3" Type="http://schemas.openxmlformats.org/officeDocument/2006/relationships/image" Target="../media/image225.pn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130.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131.xml.rels><?xml version="1.0" encoding="UTF-8" standalone="yes"?>
<Relationships xmlns="http://schemas.openxmlformats.org/package/2006/relationships"><Relationship Id="rId3" Type="http://schemas.openxmlformats.org/officeDocument/2006/relationships/image" Target="../media/image227.png"/><Relationship Id="rId2" Type="http://schemas.openxmlformats.org/officeDocument/2006/relationships/notesSlide" Target="../notesSlides/notesSlide6.xml"/><Relationship Id="rId1" Type="http://schemas.openxmlformats.org/officeDocument/2006/relationships/slideLayout" Target="../slideLayouts/slideLayout16.xml"/><Relationship Id="rId4" Type="http://schemas.openxmlformats.org/officeDocument/2006/relationships/image" Target="../media/image228.png"/></Relationships>
</file>

<file path=ppt/slides/_rels/slide132.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notesSlide" Target="../notesSlides/notesSlide7.xml"/><Relationship Id="rId1" Type="http://schemas.openxmlformats.org/officeDocument/2006/relationships/slideLayout" Target="../slideLayouts/slideLayout16.xml"/><Relationship Id="rId5" Type="http://schemas.openxmlformats.org/officeDocument/2006/relationships/image" Target="../media/image231.png"/><Relationship Id="rId4" Type="http://schemas.openxmlformats.org/officeDocument/2006/relationships/image" Target="../media/image230.png"/></Relationships>
</file>

<file path=ppt/slides/_rels/slide133.xml.rels><?xml version="1.0" encoding="UTF-8" standalone="yes"?>
<Relationships xmlns="http://schemas.openxmlformats.org/package/2006/relationships"><Relationship Id="rId3" Type="http://schemas.openxmlformats.org/officeDocument/2006/relationships/image" Target="../media/image232.jpe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3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9.xml"/><Relationship Id="rId1" Type="http://schemas.openxmlformats.org/officeDocument/2006/relationships/slideLayout" Target="../slideLayouts/slideLayout16.xml"/><Relationship Id="rId6" Type="http://schemas.openxmlformats.org/officeDocument/2006/relationships/image" Target="../media/image234.wmf"/><Relationship Id="rId5" Type="http://schemas.openxmlformats.org/officeDocument/2006/relationships/oleObject" Target="../embeddings/oleObject5.bin"/><Relationship Id="rId4" Type="http://schemas.openxmlformats.org/officeDocument/2006/relationships/image" Target="../media/image233.wmf"/></Relationships>
</file>

<file path=ppt/slides/_rels/slide13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10.xml"/><Relationship Id="rId1" Type="http://schemas.openxmlformats.org/officeDocument/2006/relationships/slideLayout" Target="../slideLayouts/slideLayout16.xml"/><Relationship Id="rId6" Type="http://schemas.openxmlformats.org/officeDocument/2006/relationships/image" Target="../media/image236.wmf"/><Relationship Id="rId5" Type="http://schemas.openxmlformats.org/officeDocument/2006/relationships/oleObject" Target="../embeddings/oleObject7.bin"/><Relationship Id="rId4" Type="http://schemas.openxmlformats.org/officeDocument/2006/relationships/image" Target="../media/image235.wmf"/></Relationships>
</file>

<file path=ppt/slides/_rels/slide136.xml.rels><?xml version="1.0" encoding="UTF-8" standalone="yes"?>
<Relationships xmlns="http://schemas.openxmlformats.org/package/2006/relationships"><Relationship Id="rId3" Type="http://schemas.openxmlformats.org/officeDocument/2006/relationships/image" Target="../media/image237.png"/><Relationship Id="rId7" Type="http://schemas.openxmlformats.org/officeDocument/2006/relationships/image" Target="../media/image239.wmf"/><Relationship Id="rId2" Type="http://schemas.openxmlformats.org/officeDocument/2006/relationships/notesSlide" Target="../notesSlides/notesSlide11.xml"/><Relationship Id="rId1" Type="http://schemas.openxmlformats.org/officeDocument/2006/relationships/slideLayout" Target="../slideLayouts/slideLayout16.xml"/><Relationship Id="rId6" Type="http://schemas.openxmlformats.org/officeDocument/2006/relationships/oleObject" Target="../embeddings/oleObject9.bin"/><Relationship Id="rId5" Type="http://schemas.openxmlformats.org/officeDocument/2006/relationships/image" Target="../media/image238.wmf"/><Relationship Id="rId4" Type="http://schemas.openxmlformats.org/officeDocument/2006/relationships/oleObject" Target="../embeddings/oleObject8.bin"/></Relationships>
</file>

<file path=ppt/slides/_rels/slide137.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image" Target="../media/image240.png"/><Relationship Id="rId1" Type="http://schemas.openxmlformats.org/officeDocument/2006/relationships/slideLayout" Target="../slideLayouts/slideLayout120.xml"/></Relationships>
</file>

<file path=ppt/slides/_rels/slide138.xml.rels><?xml version="1.0" encoding="UTF-8" standalone="yes"?>
<Relationships xmlns="http://schemas.openxmlformats.org/package/2006/relationships"><Relationship Id="rId3" Type="http://schemas.openxmlformats.org/officeDocument/2006/relationships/image" Target="../media/image243.png"/><Relationship Id="rId2" Type="http://schemas.openxmlformats.org/officeDocument/2006/relationships/image" Target="../media/image242.png"/><Relationship Id="rId1" Type="http://schemas.openxmlformats.org/officeDocument/2006/relationships/slideLayout" Target="../slideLayouts/slideLayout120.xml"/></Relationships>
</file>

<file path=ppt/slides/_rels/slide139.x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image" Target="../media/image244.png"/><Relationship Id="rId1" Type="http://schemas.openxmlformats.org/officeDocument/2006/relationships/slideLayout" Target="../slideLayouts/slideLayout120.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3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53.xml.rels><?xml version="1.0" encoding="UTF-8" standalone="yes"?>
<Relationships xmlns="http://schemas.openxmlformats.org/package/2006/relationships"><Relationship Id="rId2" Type="http://schemas.openxmlformats.org/officeDocument/2006/relationships/image" Target="../media/image246.jpeg"/><Relationship Id="rId1" Type="http://schemas.openxmlformats.org/officeDocument/2006/relationships/slideLayout" Target="../slideLayouts/slideLayout13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57.xml.rels><?xml version="1.0" encoding="UTF-8" standalone="yes"?>
<Relationships xmlns="http://schemas.openxmlformats.org/package/2006/relationships"><Relationship Id="rId2" Type="http://schemas.openxmlformats.org/officeDocument/2006/relationships/image" Target="../media/image247.jpeg"/><Relationship Id="rId1" Type="http://schemas.openxmlformats.org/officeDocument/2006/relationships/slideLayout" Target="../slideLayouts/slideLayout13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59.xml.rels><?xml version="1.0" encoding="UTF-8" standalone="yes"?>
<Relationships xmlns="http://schemas.openxmlformats.org/package/2006/relationships"><Relationship Id="rId2" Type="http://schemas.openxmlformats.org/officeDocument/2006/relationships/image" Target="../media/image248.jpeg"/><Relationship Id="rId1" Type="http://schemas.openxmlformats.org/officeDocument/2006/relationships/slideLayout" Target="../slideLayouts/slideLayout132.xml"/></Relationships>
</file>

<file path=ppt/slides/_rels/slide160.xml.rels><?xml version="1.0" encoding="UTF-8" standalone="yes"?>
<Relationships xmlns="http://schemas.openxmlformats.org/package/2006/relationships"><Relationship Id="rId2" Type="http://schemas.openxmlformats.org/officeDocument/2006/relationships/image" Target="../media/image249.jpeg"/><Relationship Id="rId1" Type="http://schemas.openxmlformats.org/officeDocument/2006/relationships/slideLayout" Target="../slideLayouts/slideLayout13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62.xml.rels><?xml version="1.0" encoding="UTF-8" standalone="yes"?>
<Relationships xmlns="http://schemas.openxmlformats.org/package/2006/relationships"><Relationship Id="rId3" Type="http://schemas.openxmlformats.org/officeDocument/2006/relationships/image" Target="../media/image250.jpeg"/><Relationship Id="rId2" Type="http://schemas.openxmlformats.org/officeDocument/2006/relationships/hyperlink" Target="http://www.amazon.com/High-Level-Language-Computer-Architecture-Advances/dp/071678159X/ref=sr_1_10?s=books&amp;ie=UTF8&amp;qid=1378379225&amp;sr=1-10" TargetMode="External"/><Relationship Id="rId1" Type="http://schemas.openxmlformats.org/officeDocument/2006/relationships/slideLayout" Target="../slideLayouts/slideLayout132.xml"/></Relationships>
</file>

<file path=ppt/slides/_rels/slide163.xml.rels><?xml version="1.0" encoding="UTF-8" standalone="yes"?>
<Relationships xmlns="http://schemas.openxmlformats.org/package/2006/relationships"><Relationship Id="rId3" Type="http://schemas.openxmlformats.org/officeDocument/2006/relationships/image" Target="../media/image251.jpeg"/><Relationship Id="rId2" Type="http://schemas.openxmlformats.org/officeDocument/2006/relationships/hyperlink" Target="http://www.amazon.com/High-Level-Language-Computer-Architecture-Advances/dp/071678159X/ref=sr_1_10?s=books&amp;ie=UTF8&amp;qid=1378379225&amp;sr=1-10" TargetMode="External"/><Relationship Id="rId1" Type="http://schemas.openxmlformats.org/officeDocument/2006/relationships/slideLayout" Target="../slideLayouts/slideLayout13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65.xml.rels><?xml version="1.0" encoding="UTF-8" standalone="yes"?>
<Relationships xmlns="http://schemas.openxmlformats.org/package/2006/relationships"><Relationship Id="rId2" Type="http://schemas.openxmlformats.org/officeDocument/2006/relationships/image" Target="../media/image252.jpeg"/><Relationship Id="rId1" Type="http://schemas.openxmlformats.org/officeDocument/2006/relationships/slideLayout" Target="../slideLayouts/slideLayout132.xml"/></Relationships>
</file>

<file path=ppt/slides/_rels/slide166.xml.rels><?xml version="1.0" encoding="UTF-8" standalone="yes"?>
<Relationships xmlns="http://schemas.openxmlformats.org/package/2006/relationships"><Relationship Id="rId2" Type="http://schemas.openxmlformats.org/officeDocument/2006/relationships/image" Target="../media/image253.jpeg"/><Relationship Id="rId1" Type="http://schemas.openxmlformats.org/officeDocument/2006/relationships/slideLayout" Target="../slideLayouts/slideLayout13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70.xml.rels><?xml version="1.0" encoding="UTF-8" standalone="yes"?>
<Relationships xmlns="http://schemas.openxmlformats.org/package/2006/relationships"><Relationship Id="rId2" Type="http://schemas.openxmlformats.org/officeDocument/2006/relationships/image" Target="../media/image254.jpeg"/><Relationship Id="rId1" Type="http://schemas.openxmlformats.org/officeDocument/2006/relationships/slideLayout" Target="../slideLayouts/slideLayout13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72.xml.rels><?xml version="1.0" encoding="UTF-8" standalone="yes"?>
<Relationships xmlns="http://schemas.openxmlformats.org/package/2006/relationships"><Relationship Id="rId2" Type="http://schemas.openxmlformats.org/officeDocument/2006/relationships/image" Target="../media/image255.jpeg"/><Relationship Id="rId1" Type="http://schemas.openxmlformats.org/officeDocument/2006/relationships/slideLayout" Target="../slideLayouts/slideLayout13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75.xml.rels><?xml version="1.0" encoding="UTF-8" standalone="yes"?>
<Relationships xmlns="http://schemas.openxmlformats.org/package/2006/relationships"><Relationship Id="rId2" Type="http://schemas.openxmlformats.org/officeDocument/2006/relationships/image" Target="../media/image256.jpeg"/><Relationship Id="rId1" Type="http://schemas.openxmlformats.org/officeDocument/2006/relationships/slideLayout" Target="../slideLayouts/slideLayout132.xml"/></Relationships>
</file>

<file path=ppt/slides/_rels/slide176.xml.rels><?xml version="1.0" encoding="UTF-8" standalone="yes"?>
<Relationships xmlns="http://schemas.openxmlformats.org/package/2006/relationships"><Relationship Id="rId3" Type="http://schemas.openxmlformats.org/officeDocument/2006/relationships/image" Target="../media/image258.jpeg"/><Relationship Id="rId2" Type="http://schemas.openxmlformats.org/officeDocument/2006/relationships/image" Target="../media/image257.jpeg"/><Relationship Id="rId1" Type="http://schemas.openxmlformats.org/officeDocument/2006/relationships/slideLayout" Target="../slideLayouts/slideLayout132.xml"/></Relationships>
</file>

<file path=ppt/slides/_rels/slide177.xml.rels><?xml version="1.0" encoding="UTF-8" standalone="yes"?>
<Relationships xmlns="http://schemas.openxmlformats.org/package/2006/relationships"><Relationship Id="rId2" Type="http://schemas.openxmlformats.org/officeDocument/2006/relationships/image" Target="../media/image259.jpeg"/><Relationship Id="rId1" Type="http://schemas.openxmlformats.org/officeDocument/2006/relationships/slideLayout" Target="../slideLayouts/slideLayout132.xml"/></Relationships>
</file>

<file path=ppt/slides/_rels/slide178.xml.rels><?xml version="1.0" encoding="UTF-8" standalone="yes"?>
<Relationships xmlns="http://schemas.openxmlformats.org/package/2006/relationships"><Relationship Id="rId3" Type="http://schemas.openxmlformats.org/officeDocument/2006/relationships/image" Target="../media/image261.png"/><Relationship Id="rId2" Type="http://schemas.openxmlformats.org/officeDocument/2006/relationships/image" Target="../media/image260.jpeg"/><Relationship Id="rId1" Type="http://schemas.openxmlformats.org/officeDocument/2006/relationships/slideLayout" Target="../slideLayouts/slideLayout132.xml"/></Relationships>
</file>

<file path=ppt/slides/_rels/slide179.xml.rels><?xml version="1.0" encoding="UTF-8" standalone="yes"?>
<Relationships xmlns="http://schemas.openxmlformats.org/package/2006/relationships"><Relationship Id="rId3" Type="http://schemas.openxmlformats.org/officeDocument/2006/relationships/image" Target="../media/image263.jpeg"/><Relationship Id="rId2" Type="http://schemas.openxmlformats.org/officeDocument/2006/relationships/image" Target="../media/image262.png"/><Relationship Id="rId1" Type="http://schemas.openxmlformats.org/officeDocument/2006/relationships/slideLayout" Target="../slideLayouts/slideLayout132.xml"/><Relationship Id="rId5" Type="http://schemas.openxmlformats.org/officeDocument/2006/relationships/image" Target="../media/image265.jpeg"/><Relationship Id="rId4" Type="http://schemas.openxmlformats.org/officeDocument/2006/relationships/image" Target="../media/image264.jpeg"/></Relationships>
</file>

<file path=ppt/slides/_rels/slide180.xml.rels><?xml version="1.0" encoding="UTF-8" standalone="yes"?>
<Relationships xmlns="http://schemas.openxmlformats.org/package/2006/relationships"><Relationship Id="rId2" Type="http://schemas.openxmlformats.org/officeDocument/2006/relationships/image" Target="../media/image266.png"/><Relationship Id="rId1" Type="http://schemas.openxmlformats.org/officeDocument/2006/relationships/slideLayout" Target="../slideLayouts/slideLayout13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86.xml.rels><?xml version="1.0" encoding="UTF-8" standalone="yes"?>
<Relationships xmlns="http://schemas.openxmlformats.org/package/2006/relationships"><Relationship Id="rId3" Type="http://schemas.openxmlformats.org/officeDocument/2006/relationships/hyperlink" Target="https://www.tensorflow.org/quantum/concepts" TargetMode="External"/><Relationship Id="rId2" Type="http://schemas.openxmlformats.org/officeDocument/2006/relationships/image" Target="../media/image267.png"/><Relationship Id="rId1" Type="http://schemas.openxmlformats.org/officeDocument/2006/relationships/slideLayout" Target="../slideLayouts/slideLayout132.xml"/></Relationships>
</file>

<file path=ppt/slides/_rels/slide187.xml.rels><?xml version="1.0" encoding="UTF-8" standalone="yes"?>
<Relationships xmlns="http://schemas.openxmlformats.org/package/2006/relationships"><Relationship Id="rId2" Type="http://schemas.openxmlformats.org/officeDocument/2006/relationships/hyperlink" Target="https://github.com/quantumlib/Cirq" TargetMode="External"/><Relationship Id="rId1" Type="http://schemas.openxmlformats.org/officeDocument/2006/relationships/slideLayout" Target="../slideLayouts/slideLayout13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89.xml.rels><?xml version="1.0" encoding="UTF-8" standalone="yes"?>
<Relationships xmlns="http://schemas.openxmlformats.org/package/2006/relationships"><Relationship Id="rId3" Type="http://schemas.openxmlformats.org/officeDocument/2006/relationships/hyperlink" Target="https://en.wikipedia.org/wiki/Laser" TargetMode="External"/><Relationship Id="rId7" Type="http://schemas.openxmlformats.org/officeDocument/2006/relationships/hyperlink" Target="https://en.wikipedia.org/wiki/Electron" TargetMode="External"/><Relationship Id="rId2" Type="http://schemas.openxmlformats.org/officeDocument/2006/relationships/hyperlink" Target="https://en.wikipedia.org/wiki/Light_wave" TargetMode="External"/><Relationship Id="rId1" Type="http://schemas.openxmlformats.org/officeDocument/2006/relationships/slideLayout" Target="../slideLayouts/slideLayout132.xml"/><Relationship Id="rId6" Type="http://schemas.openxmlformats.org/officeDocument/2006/relationships/hyperlink" Target="https://en.wikipedia.org/wiki/Bandwidth_(signal_processing)" TargetMode="External"/><Relationship Id="rId5" Type="http://schemas.openxmlformats.org/officeDocument/2006/relationships/hyperlink" Target="https://en.wikipedia.org/wiki/Photon" TargetMode="External"/><Relationship Id="rId4" Type="http://schemas.openxmlformats.org/officeDocument/2006/relationships/hyperlink" Target="https://en.wikipedia.org/wiki/Data_processing" TargetMode="Externa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91.xml.rels><?xml version="1.0" encoding="UTF-8" standalone="yes"?>
<Relationships xmlns="http://schemas.openxmlformats.org/package/2006/relationships"><Relationship Id="rId3" Type="http://schemas.openxmlformats.org/officeDocument/2006/relationships/hyperlink" Target="https://en.wikipedia.org/wiki/Optical_correlator" TargetMode="External"/><Relationship Id="rId2" Type="http://schemas.openxmlformats.org/officeDocument/2006/relationships/hyperlink" Target="https://en.wikipedia.org/wiki/Synthetic-aperture_radar" TargetMode="External"/><Relationship Id="rId1" Type="http://schemas.openxmlformats.org/officeDocument/2006/relationships/slideLayout" Target="../slideLayouts/slideLayout132.xml"/></Relationships>
</file>

<file path=ppt/slides/_rels/slide192.xml.rels><?xml version="1.0" encoding="UTF-8" standalone="yes"?>
<Relationships xmlns="http://schemas.openxmlformats.org/package/2006/relationships"><Relationship Id="rId3" Type="http://schemas.openxmlformats.org/officeDocument/2006/relationships/hyperlink" Target="https://en.wikipedia.org/wiki/Liquid_crystal" TargetMode="External"/><Relationship Id="rId2" Type="http://schemas.openxmlformats.org/officeDocument/2006/relationships/hyperlink" Target="https://en.wikipedia.org/wiki/Fourier_optics" TargetMode="External"/><Relationship Id="rId1" Type="http://schemas.openxmlformats.org/officeDocument/2006/relationships/slideLayout" Target="../slideLayouts/slideLayout132.xml"/><Relationship Id="rId4" Type="http://schemas.openxmlformats.org/officeDocument/2006/relationships/hyperlink" Target="https://en.wikipedia.org/wiki/Spatial_light_modulator" TargetMode="Externa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94.xml.rels><?xml version="1.0" encoding="UTF-8" standalone="yes"?>
<Relationships xmlns="http://schemas.openxmlformats.org/package/2006/relationships"><Relationship Id="rId2" Type="http://schemas.openxmlformats.org/officeDocument/2006/relationships/hyperlink" Target="https://en.wikipedia.org/wiki/Hopfield_neural_network" TargetMode="External"/><Relationship Id="rId1" Type="http://schemas.openxmlformats.org/officeDocument/2006/relationships/slideLayout" Target="../slideLayouts/slideLayout13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96.xml.rels><?xml version="1.0" encoding="UTF-8" standalone="yes"?>
<Relationships xmlns="http://schemas.openxmlformats.org/package/2006/relationships"><Relationship Id="rId2" Type="http://schemas.openxmlformats.org/officeDocument/2006/relationships/image" Target="../media/image268.gif"/><Relationship Id="rId1" Type="http://schemas.openxmlformats.org/officeDocument/2006/relationships/slideLayout" Target="../slideLayouts/slideLayout13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204.xml.rels><?xml version="1.0" encoding="UTF-8" standalone="yes"?>
<Relationships xmlns="http://schemas.openxmlformats.org/package/2006/relationships"><Relationship Id="rId2" Type="http://schemas.openxmlformats.org/officeDocument/2006/relationships/image" Target="../media/image269.jpeg"/><Relationship Id="rId1" Type="http://schemas.openxmlformats.org/officeDocument/2006/relationships/slideLayout" Target="../slideLayouts/slideLayout13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206.xml.rels><?xml version="1.0" encoding="UTF-8" standalone="yes"?>
<Relationships xmlns="http://schemas.openxmlformats.org/package/2006/relationships"><Relationship Id="rId2" Type="http://schemas.openxmlformats.org/officeDocument/2006/relationships/image" Target="../media/image270.jpeg"/><Relationship Id="rId1" Type="http://schemas.openxmlformats.org/officeDocument/2006/relationships/slideLayout" Target="../slideLayouts/slideLayout132.xml"/></Relationships>
</file>

<file path=ppt/slides/_rels/slide207.xml.rels><?xml version="1.0" encoding="UTF-8" standalone="yes"?>
<Relationships xmlns="http://schemas.openxmlformats.org/package/2006/relationships"><Relationship Id="rId3" Type="http://schemas.openxmlformats.org/officeDocument/2006/relationships/image" Target="../media/image272.png"/><Relationship Id="rId2" Type="http://schemas.openxmlformats.org/officeDocument/2006/relationships/image" Target="../media/image271.jpeg"/><Relationship Id="rId1" Type="http://schemas.openxmlformats.org/officeDocument/2006/relationships/slideLayout" Target="../slideLayouts/slideLayout151.xml"/><Relationship Id="rId4" Type="http://schemas.openxmlformats.org/officeDocument/2006/relationships/image" Target="../media/image273.png"/></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214.xml.rels><?xml version="1.0" encoding="UTF-8" standalone="yes"?>
<Relationships xmlns="http://schemas.openxmlformats.org/package/2006/relationships"><Relationship Id="rId2" Type="http://schemas.openxmlformats.org/officeDocument/2006/relationships/image" Target="../media/image274.jpeg"/><Relationship Id="rId1" Type="http://schemas.openxmlformats.org/officeDocument/2006/relationships/slideLayout" Target="../slideLayouts/slideLayout132.xml"/></Relationships>
</file>

<file path=ppt/slides/_rels/slide215.xml.rels><?xml version="1.0" encoding="UTF-8" standalone="yes"?>
<Relationships xmlns="http://schemas.openxmlformats.org/package/2006/relationships"><Relationship Id="rId3" Type="http://schemas.openxmlformats.org/officeDocument/2006/relationships/hyperlink" Target="https://en.wikipedia.org/wiki/Chemical_reaction" TargetMode="External"/><Relationship Id="rId2" Type="http://schemas.openxmlformats.org/officeDocument/2006/relationships/hyperlink" Target="https://en.wikipedia.org/wiki/Unconventional_computing" TargetMode="External"/><Relationship Id="rId1" Type="http://schemas.openxmlformats.org/officeDocument/2006/relationships/slideLayout" Target="../slideLayouts/slideLayout132.xml"/></Relationships>
</file>

<file path=ppt/slides/_rels/slide216.xml.rels><?xml version="1.0" encoding="UTF-8" standalone="yes"?>
<Relationships xmlns="http://schemas.openxmlformats.org/package/2006/relationships"><Relationship Id="rId3" Type="http://schemas.openxmlformats.org/officeDocument/2006/relationships/hyperlink" Target="https://en.wikipedia.org/wiki/Soviet_Union" TargetMode="External"/><Relationship Id="rId2" Type="http://schemas.openxmlformats.org/officeDocument/2006/relationships/hyperlink" Target="https://en.wikipedia.org/wiki/Boris_Pavlovich_Belousov" TargetMode="External"/><Relationship Id="rId1" Type="http://schemas.openxmlformats.org/officeDocument/2006/relationships/slideLayout" Target="../slideLayouts/slideLayout132.xml"/></Relationships>
</file>

<file path=ppt/slides/_rels/slide217.xml.rels><?xml version="1.0" encoding="UTF-8" standalone="yes"?>
<Relationships xmlns="http://schemas.openxmlformats.org/package/2006/relationships"><Relationship Id="rId2" Type="http://schemas.openxmlformats.org/officeDocument/2006/relationships/hyperlink" Target="https://en.wikipedia.org/wiki/Chemical_reaction" TargetMode="External"/><Relationship Id="rId1" Type="http://schemas.openxmlformats.org/officeDocument/2006/relationships/slideLayout" Target="../slideLayouts/slideLayout132.xml"/></Relationships>
</file>

<file path=ppt/slides/_rels/slide218.xml.rels><?xml version="1.0" encoding="UTF-8" standalone="yes"?>
<Relationships xmlns="http://schemas.openxmlformats.org/package/2006/relationships"><Relationship Id="rId3" Type="http://schemas.openxmlformats.org/officeDocument/2006/relationships/hyperlink" Target="https://en.wikipedia.org/wiki/Reaction%E2%80%93diffusion" TargetMode="External"/><Relationship Id="rId2" Type="http://schemas.openxmlformats.org/officeDocument/2006/relationships/hyperlink" Target="https://en.wikipedia.org/wiki/University_of_the_West_of_England" TargetMode="External"/><Relationship Id="rId1" Type="http://schemas.openxmlformats.org/officeDocument/2006/relationships/slideLayout" Target="../slideLayouts/slideLayout132.xml"/></Relationships>
</file>

<file path=ppt/slides/_rels/slide219.xml.rels><?xml version="1.0" encoding="UTF-8" standalone="yes"?>
<Relationships xmlns="http://schemas.openxmlformats.org/package/2006/relationships"><Relationship Id="rId2" Type="http://schemas.openxmlformats.org/officeDocument/2006/relationships/image" Target="../media/image275.png"/><Relationship Id="rId1" Type="http://schemas.openxmlformats.org/officeDocument/2006/relationships/slideLayout" Target="../slideLayouts/slideLayout132.xml"/></Relationships>
</file>

<file path=ppt/slides/_rels/slide220.xml.rels><?xml version="1.0" encoding="UTF-8" standalone="yes"?>
<Relationships xmlns="http://schemas.openxmlformats.org/package/2006/relationships"><Relationship Id="rId2" Type="http://schemas.openxmlformats.org/officeDocument/2006/relationships/image" Target="../media/image276.png"/><Relationship Id="rId1" Type="http://schemas.openxmlformats.org/officeDocument/2006/relationships/slideLayout" Target="../slideLayouts/slideLayout16.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47.xml"/></Relationships>
</file>

<file path=ppt/slides/_rels/slide225.xml.rels><?xml version="1.0" encoding="UTF-8" standalone="yes"?>
<Relationships xmlns="http://schemas.openxmlformats.org/package/2006/relationships"><Relationship Id="rId2" Type="http://schemas.openxmlformats.org/officeDocument/2006/relationships/image" Target="../media/image277.png"/><Relationship Id="rId1" Type="http://schemas.openxmlformats.org/officeDocument/2006/relationships/slideLayout" Target="../slideLayouts/slideLayout147.xml"/></Relationships>
</file>

<file path=ppt/slides/_rels/slide226.xml.rels><?xml version="1.0" encoding="UTF-8" standalone="yes"?>
<Relationships xmlns="http://schemas.openxmlformats.org/package/2006/relationships"><Relationship Id="rId3" Type="http://schemas.openxmlformats.org/officeDocument/2006/relationships/image" Target="../media/image278.png"/><Relationship Id="rId2" Type="http://schemas.openxmlformats.org/officeDocument/2006/relationships/image" Target="../media/image277.png"/><Relationship Id="rId1" Type="http://schemas.openxmlformats.org/officeDocument/2006/relationships/slideLayout" Target="../slideLayouts/slideLayout147.xml"/></Relationships>
</file>

<file path=ppt/slides/_rels/slide227.xml.rels><?xml version="1.0" encoding="UTF-8" standalone="yes"?>
<Relationships xmlns="http://schemas.openxmlformats.org/package/2006/relationships"><Relationship Id="rId3" Type="http://schemas.openxmlformats.org/officeDocument/2006/relationships/image" Target="../media/image278.png"/><Relationship Id="rId2" Type="http://schemas.openxmlformats.org/officeDocument/2006/relationships/image" Target="../media/image277.png"/><Relationship Id="rId1" Type="http://schemas.openxmlformats.org/officeDocument/2006/relationships/slideLayout" Target="../slideLayouts/slideLayout147.xml"/><Relationship Id="rId4" Type="http://schemas.openxmlformats.org/officeDocument/2006/relationships/image" Target="../media/image248.jpeg"/></Relationships>
</file>

<file path=ppt/slides/_rels/slide228.xml.rels><?xml version="1.0" encoding="UTF-8" standalone="yes"?>
<Relationships xmlns="http://schemas.openxmlformats.org/package/2006/relationships"><Relationship Id="rId2" Type="http://schemas.openxmlformats.org/officeDocument/2006/relationships/image" Target="../media/image279.png"/><Relationship Id="rId1" Type="http://schemas.openxmlformats.org/officeDocument/2006/relationships/slideLayout" Target="../slideLayouts/slideLayout147.xml"/></Relationships>
</file>

<file path=ppt/slides/_rels/slide229.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image" Target="../media/image279.png"/><Relationship Id="rId1" Type="http://schemas.openxmlformats.org/officeDocument/2006/relationships/slideLayout" Target="../slideLayouts/slideLayout147.xml"/></Relationships>
</file>

<file path=ppt/slides/_rels/slide230.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image" Target="../media/image279.png"/><Relationship Id="rId1" Type="http://schemas.openxmlformats.org/officeDocument/2006/relationships/slideLayout" Target="../slideLayouts/slideLayout147.xml"/><Relationship Id="rId4" Type="http://schemas.openxmlformats.org/officeDocument/2006/relationships/image" Target="../media/image281.jpeg"/></Relationships>
</file>

<file path=ppt/slides/_rels/slide231.xml.rels><?xml version="1.0" encoding="UTF-8" standalone="yes"?>
<Relationships xmlns="http://schemas.openxmlformats.org/package/2006/relationships"><Relationship Id="rId2" Type="http://schemas.openxmlformats.org/officeDocument/2006/relationships/image" Target="../media/image282.jpeg"/><Relationship Id="rId1" Type="http://schemas.openxmlformats.org/officeDocument/2006/relationships/slideLayout" Target="../slideLayouts/slideLayout147.xml"/></Relationships>
</file>

<file path=ppt/slides/_rels/slide232.xml.rels><?xml version="1.0" encoding="UTF-8" standalone="yes"?>
<Relationships xmlns="http://schemas.openxmlformats.org/package/2006/relationships"><Relationship Id="rId3" Type="http://schemas.openxmlformats.org/officeDocument/2006/relationships/image" Target="../media/image283.jpeg"/><Relationship Id="rId2" Type="http://schemas.openxmlformats.org/officeDocument/2006/relationships/image" Target="../media/image282.jpeg"/><Relationship Id="rId1" Type="http://schemas.openxmlformats.org/officeDocument/2006/relationships/slideLayout" Target="../slideLayouts/slideLayout147.xml"/></Relationships>
</file>

<file path=ppt/slides/_rels/slide233.xml.rels><?xml version="1.0" encoding="UTF-8" standalone="yes"?>
<Relationships xmlns="http://schemas.openxmlformats.org/package/2006/relationships"><Relationship Id="rId3" Type="http://schemas.openxmlformats.org/officeDocument/2006/relationships/image" Target="../media/image283.jpeg"/><Relationship Id="rId2" Type="http://schemas.openxmlformats.org/officeDocument/2006/relationships/image" Target="../media/image282.jpeg"/><Relationship Id="rId1" Type="http://schemas.openxmlformats.org/officeDocument/2006/relationships/slideLayout" Target="../slideLayouts/slideLayout147.xml"/><Relationship Id="rId4" Type="http://schemas.openxmlformats.org/officeDocument/2006/relationships/image" Target="../media/image284.gif"/></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5.xml.rels><?xml version="1.0" encoding="UTF-8" standalone="yes"?>
<Relationships xmlns="http://schemas.openxmlformats.org/package/2006/relationships"><Relationship Id="rId2" Type="http://schemas.openxmlformats.org/officeDocument/2006/relationships/image" Target="../media/image285.png"/><Relationship Id="rId1" Type="http://schemas.openxmlformats.org/officeDocument/2006/relationships/slideLayout" Target="../slideLayouts/slideLayout5.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8.xml.rels><?xml version="1.0" encoding="UTF-8" standalone="yes"?>
<Relationships xmlns="http://schemas.openxmlformats.org/package/2006/relationships"><Relationship Id="rId2" Type="http://schemas.openxmlformats.org/officeDocument/2006/relationships/image" Target="../media/image286.jpeg"/><Relationship Id="rId1" Type="http://schemas.openxmlformats.org/officeDocument/2006/relationships/slideLayout" Target="../slideLayouts/slideLayout5.xml"/></Relationships>
</file>

<file path=ppt/slides/_rels/slide239.xml.rels><?xml version="1.0" encoding="UTF-8" standalone="yes"?>
<Relationships xmlns="http://schemas.openxmlformats.org/package/2006/relationships"><Relationship Id="rId2" Type="http://schemas.openxmlformats.org/officeDocument/2006/relationships/image" Target="../media/image287.jpeg"/><Relationship Id="rId1" Type="http://schemas.openxmlformats.org/officeDocument/2006/relationships/slideLayout" Target="../slideLayouts/slideLayout13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132.xml"/></Relationships>
</file>

<file path=ppt/slides/_rels/slide241.xml.rels><?xml version="1.0" encoding="UTF-8" standalone="yes"?>
<Relationships xmlns="http://schemas.openxmlformats.org/package/2006/relationships"><Relationship Id="rId2" Type="http://schemas.openxmlformats.org/officeDocument/2006/relationships/image" Target="../media/image288.jpeg"/><Relationship Id="rId1" Type="http://schemas.openxmlformats.org/officeDocument/2006/relationships/slideLayout" Target="../slideLayouts/slideLayout5.xml"/></Relationships>
</file>

<file path=ppt/slides/_rels/slide242.xml.rels><?xml version="1.0" encoding="UTF-8" standalone="yes"?>
<Relationships xmlns="http://schemas.openxmlformats.org/package/2006/relationships"><Relationship Id="rId2" Type="http://schemas.openxmlformats.org/officeDocument/2006/relationships/image" Target="../media/image289.jpeg"/><Relationship Id="rId1" Type="http://schemas.openxmlformats.org/officeDocument/2006/relationships/slideLayout" Target="../slideLayouts/slideLayout5.xml"/></Relationships>
</file>

<file path=ppt/slides/_rels/slide243.xml.rels><?xml version="1.0" encoding="UTF-8" standalone="yes"?>
<Relationships xmlns="http://schemas.openxmlformats.org/package/2006/relationships"><Relationship Id="rId2" Type="http://schemas.openxmlformats.org/officeDocument/2006/relationships/image" Target="../media/image290.png"/><Relationship Id="rId1" Type="http://schemas.openxmlformats.org/officeDocument/2006/relationships/slideLayout" Target="../slideLayouts/slideLayout5.xml"/></Relationships>
</file>

<file path=ppt/slides/_rels/slide244.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oleObject" Target="../embeddings/oleObject10.bin"/><Relationship Id="rId1" Type="http://schemas.openxmlformats.org/officeDocument/2006/relationships/slideLayout" Target="../slideLayouts/slideLayout5.xml"/><Relationship Id="rId5" Type="http://schemas.openxmlformats.org/officeDocument/2006/relationships/image" Target="../media/image291.emf"/><Relationship Id="rId4" Type="http://schemas.openxmlformats.org/officeDocument/2006/relationships/oleObject" Target="../embeddings/oleObject11.bin"/></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7.xml.rels><?xml version="1.0" encoding="UTF-8" standalone="yes"?>
<Relationships xmlns="http://schemas.openxmlformats.org/package/2006/relationships"><Relationship Id="rId2" Type="http://schemas.openxmlformats.org/officeDocument/2006/relationships/image" Target="../media/image292.png"/><Relationship Id="rId1" Type="http://schemas.openxmlformats.org/officeDocument/2006/relationships/slideLayout" Target="../slideLayouts/slideLayout5.xml"/></Relationships>
</file>

<file path=ppt/slides/_rels/slide248.xml.rels><?xml version="1.0" encoding="UTF-8" standalone="yes"?>
<Relationships xmlns="http://schemas.openxmlformats.org/package/2006/relationships"><Relationship Id="rId2" Type="http://schemas.openxmlformats.org/officeDocument/2006/relationships/image" Target="../media/image293.png"/><Relationship Id="rId1" Type="http://schemas.openxmlformats.org/officeDocument/2006/relationships/slideLayout" Target="../slideLayouts/slideLayout5.xml"/></Relationships>
</file>

<file path=ppt/slides/_rels/slide249.xml.rels><?xml version="1.0" encoding="UTF-8" standalone="yes"?>
<Relationships xmlns="http://schemas.openxmlformats.org/package/2006/relationships"><Relationship Id="rId3" Type="http://schemas.openxmlformats.org/officeDocument/2006/relationships/image" Target="../media/image295.png"/><Relationship Id="rId2" Type="http://schemas.openxmlformats.org/officeDocument/2006/relationships/image" Target="../media/image294.png"/><Relationship Id="rId1" Type="http://schemas.openxmlformats.org/officeDocument/2006/relationships/slideLayout" Target="../slideLayouts/slideLayout5.xml"/></Relationships>
</file>

<file path=ppt/slides/_rels/slide250.xml.rels><?xml version="1.0" encoding="UTF-8" standalone="yes"?>
<Relationships xmlns="http://schemas.openxmlformats.org/package/2006/relationships"><Relationship Id="rId2" Type="http://schemas.openxmlformats.org/officeDocument/2006/relationships/image" Target="../media/image296.jpeg"/><Relationship Id="rId1" Type="http://schemas.openxmlformats.org/officeDocument/2006/relationships/slideLayout" Target="../slideLayouts/slideLayout5.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4.xml.rels><?xml version="1.0" encoding="UTF-8" standalone="yes"?>
<Relationships xmlns="http://schemas.openxmlformats.org/package/2006/relationships"><Relationship Id="rId3" Type="http://schemas.openxmlformats.org/officeDocument/2006/relationships/image" Target="../media/image297.wmf"/><Relationship Id="rId2" Type="http://schemas.openxmlformats.org/officeDocument/2006/relationships/oleObject" Target="../embeddings/oleObject12.bin"/><Relationship Id="rId1" Type="http://schemas.openxmlformats.org/officeDocument/2006/relationships/slideLayout" Target="../slideLayouts/slideLayout5.xml"/></Relationships>
</file>

<file path=ppt/slides/_rels/slide255.xml.rels><?xml version="1.0" encoding="UTF-8" standalone="yes"?>
<Relationships xmlns="http://schemas.openxmlformats.org/package/2006/relationships"><Relationship Id="rId3" Type="http://schemas.openxmlformats.org/officeDocument/2006/relationships/image" Target="../media/image298.wmf"/><Relationship Id="rId2" Type="http://schemas.openxmlformats.org/officeDocument/2006/relationships/oleObject" Target="../embeddings/oleObject13.bin"/><Relationship Id="rId1" Type="http://schemas.openxmlformats.org/officeDocument/2006/relationships/slideLayout" Target="../slideLayouts/slideLayout5.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8.xml.rels><?xml version="1.0" encoding="UTF-8" standalone="yes"?>
<Relationships xmlns="http://schemas.openxmlformats.org/package/2006/relationships"><Relationship Id="rId3" Type="http://schemas.openxmlformats.org/officeDocument/2006/relationships/image" Target="../media/image299.emf"/><Relationship Id="rId2" Type="http://schemas.openxmlformats.org/officeDocument/2006/relationships/oleObject" Target="../embeddings/oleObject14.bin"/><Relationship Id="rId1" Type="http://schemas.openxmlformats.org/officeDocument/2006/relationships/slideLayout" Target="../slideLayouts/slideLayout5.xml"/></Relationships>
</file>

<file path=ppt/slides/_rels/slide259.xml.rels><?xml version="1.0" encoding="UTF-8" standalone="yes"?>
<Relationships xmlns="http://schemas.openxmlformats.org/package/2006/relationships"><Relationship Id="rId3" Type="http://schemas.openxmlformats.org/officeDocument/2006/relationships/image" Target="../media/image300.emf"/><Relationship Id="rId2" Type="http://schemas.openxmlformats.org/officeDocument/2006/relationships/oleObject" Target="../embeddings/oleObject15.bin"/><Relationship Id="rId1" Type="http://schemas.openxmlformats.org/officeDocument/2006/relationships/slideLayout" Target="../slideLayouts/slideLayout5.xml"/></Relationships>
</file>

<file path=ppt/slides/_rels/slide260.xml.rels><?xml version="1.0" encoding="UTF-8" standalone="yes"?>
<Relationships xmlns="http://schemas.openxmlformats.org/package/2006/relationships"><Relationship Id="rId3" Type="http://schemas.openxmlformats.org/officeDocument/2006/relationships/image" Target="../media/image301.emf"/><Relationship Id="rId2" Type="http://schemas.openxmlformats.org/officeDocument/2006/relationships/oleObject" Target="../embeddings/oleObject16.bin"/><Relationship Id="rId1" Type="http://schemas.openxmlformats.org/officeDocument/2006/relationships/slideLayout" Target="../slideLayouts/slideLayout5.xml"/></Relationships>
</file>

<file path=ppt/slides/_rels/slide261.xml.rels><?xml version="1.0" encoding="UTF-8" standalone="yes"?>
<Relationships xmlns="http://schemas.openxmlformats.org/package/2006/relationships"><Relationship Id="rId3" Type="http://schemas.openxmlformats.org/officeDocument/2006/relationships/image" Target="../media/image302.emf"/><Relationship Id="rId2" Type="http://schemas.openxmlformats.org/officeDocument/2006/relationships/oleObject" Target="../embeddings/oleObject17.bin"/><Relationship Id="rId1" Type="http://schemas.openxmlformats.org/officeDocument/2006/relationships/slideLayout" Target="../slideLayouts/slideLayout5.xml"/></Relationships>
</file>

<file path=ppt/slides/_rels/slide262.xml.rels><?xml version="1.0" encoding="UTF-8" standalone="yes"?>
<Relationships xmlns="http://schemas.openxmlformats.org/package/2006/relationships"><Relationship Id="rId3" Type="http://schemas.openxmlformats.org/officeDocument/2006/relationships/image" Target="../media/image303.emf"/><Relationship Id="rId2" Type="http://schemas.openxmlformats.org/officeDocument/2006/relationships/oleObject" Target="../embeddings/oleObject18.bin"/><Relationship Id="rId1" Type="http://schemas.openxmlformats.org/officeDocument/2006/relationships/slideLayout" Target="../slideLayouts/slideLayout5.xml"/></Relationships>
</file>

<file path=ppt/slides/_rels/slide263.xml.rels><?xml version="1.0" encoding="UTF-8" standalone="yes"?>
<Relationships xmlns="http://schemas.openxmlformats.org/package/2006/relationships"><Relationship Id="rId3" Type="http://schemas.openxmlformats.org/officeDocument/2006/relationships/image" Target="../media/image304.emf"/><Relationship Id="rId2" Type="http://schemas.openxmlformats.org/officeDocument/2006/relationships/oleObject" Target="../embeddings/oleObject19.bin"/><Relationship Id="rId1" Type="http://schemas.openxmlformats.org/officeDocument/2006/relationships/slideLayout" Target="../slideLayouts/slideLayout5.xml"/></Relationships>
</file>

<file path=ppt/slides/_rels/slide264.xml.rels><?xml version="1.0" encoding="UTF-8" standalone="yes"?>
<Relationships xmlns="http://schemas.openxmlformats.org/package/2006/relationships"><Relationship Id="rId3" Type="http://schemas.openxmlformats.org/officeDocument/2006/relationships/image" Target="../media/image305.emf"/><Relationship Id="rId2" Type="http://schemas.openxmlformats.org/officeDocument/2006/relationships/oleObject" Target="../embeddings/oleObject20.bin"/><Relationship Id="rId1" Type="http://schemas.openxmlformats.org/officeDocument/2006/relationships/slideLayout" Target="../slideLayouts/slideLayout5.xml"/></Relationships>
</file>

<file path=ppt/slides/_rels/slide265.xml.rels><?xml version="1.0" encoding="UTF-8" standalone="yes"?>
<Relationships xmlns="http://schemas.openxmlformats.org/package/2006/relationships"><Relationship Id="rId3" Type="http://schemas.openxmlformats.org/officeDocument/2006/relationships/image" Target="../media/image306.emf"/><Relationship Id="rId2" Type="http://schemas.openxmlformats.org/officeDocument/2006/relationships/oleObject" Target="../embeddings/oleObject21.bin"/><Relationship Id="rId1" Type="http://schemas.openxmlformats.org/officeDocument/2006/relationships/slideLayout" Target="../slideLayouts/slideLayout5.xml"/></Relationships>
</file>

<file path=ppt/slides/_rels/slide266.xml.rels><?xml version="1.0" encoding="UTF-8" standalone="yes"?>
<Relationships xmlns="http://schemas.openxmlformats.org/package/2006/relationships"><Relationship Id="rId3" Type="http://schemas.openxmlformats.org/officeDocument/2006/relationships/image" Target="../media/image307.emf"/><Relationship Id="rId2" Type="http://schemas.openxmlformats.org/officeDocument/2006/relationships/oleObject" Target="../embeddings/oleObject22.bin"/><Relationship Id="rId1" Type="http://schemas.openxmlformats.org/officeDocument/2006/relationships/slideLayout" Target="../slideLayouts/slideLayout5.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8.xml.rels><?xml version="1.0" encoding="UTF-8" standalone="yes"?>
<Relationships xmlns="http://schemas.openxmlformats.org/package/2006/relationships"><Relationship Id="rId3" Type="http://schemas.openxmlformats.org/officeDocument/2006/relationships/image" Target="../media/image308.wmf"/><Relationship Id="rId2" Type="http://schemas.openxmlformats.org/officeDocument/2006/relationships/oleObject" Target="../embeddings/oleObject23.bin"/><Relationship Id="rId1" Type="http://schemas.openxmlformats.org/officeDocument/2006/relationships/slideLayout" Target="../slideLayouts/slideLayout5.xml"/><Relationship Id="rId5" Type="http://schemas.openxmlformats.org/officeDocument/2006/relationships/image" Target="../media/image309.wmf"/><Relationship Id="rId4" Type="http://schemas.openxmlformats.org/officeDocument/2006/relationships/oleObject" Target="../embeddings/oleObject24.bin"/></Relationships>
</file>

<file path=ppt/slides/_rels/slide269.xml.rels><?xml version="1.0" encoding="UTF-8" standalone="yes"?>
<Relationships xmlns="http://schemas.openxmlformats.org/package/2006/relationships"><Relationship Id="rId3" Type="http://schemas.openxmlformats.org/officeDocument/2006/relationships/image" Target="../media/image310.wmf"/><Relationship Id="rId2" Type="http://schemas.openxmlformats.org/officeDocument/2006/relationships/oleObject" Target="../embeddings/oleObject25.bin"/><Relationship Id="rId1" Type="http://schemas.openxmlformats.org/officeDocument/2006/relationships/slideLayout" Target="../slideLayouts/slideLayout5.xml"/></Relationships>
</file>

<file path=ppt/slides/_rels/slide270.xml.rels><?xml version="1.0" encoding="UTF-8" standalone="yes"?>
<Relationships xmlns="http://schemas.openxmlformats.org/package/2006/relationships"><Relationship Id="rId3" Type="http://schemas.openxmlformats.org/officeDocument/2006/relationships/image" Target="../media/image311.wmf"/><Relationship Id="rId2" Type="http://schemas.openxmlformats.org/officeDocument/2006/relationships/oleObject" Target="../embeddings/oleObject26.bin"/><Relationship Id="rId1" Type="http://schemas.openxmlformats.org/officeDocument/2006/relationships/slideLayout" Target="../slideLayouts/slideLayout5.xml"/><Relationship Id="rId5" Type="http://schemas.openxmlformats.org/officeDocument/2006/relationships/image" Target="../media/image312.wmf"/><Relationship Id="rId4" Type="http://schemas.openxmlformats.org/officeDocument/2006/relationships/oleObject" Target="../embeddings/oleObject27.bin"/></Relationships>
</file>

<file path=ppt/slides/_rels/slide271.xml.rels><?xml version="1.0" encoding="UTF-8" standalone="yes"?>
<Relationships xmlns="http://schemas.openxmlformats.org/package/2006/relationships"><Relationship Id="rId2" Type="http://schemas.openxmlformats.org/officeDocument/2006/relationships/image" Target="../media/image313.png"/><Relationship Id="rId1" Type="http://schemas.openxmlformats.org/officeDocument/2006/relationships/slideLayout" Target="../slideLayouts/slideLayout5.xml"/></Relationships>
</file>

<file path=ppt/slides/_rels/slide272.xml.rels><?xml version="1.0" encoding="UTF-8" standalone="yes"?>
<Relationships xmlns="http://schemas.openxmlformats.org/package/2006/relationships"><Relationship Id="rId3" Type="http://schemas.openxmlformats.org/officeDocument/2006/relationships/image" Target="../media/image314.wmf"/><Relationship Id="rId7" Type="http://schemas.openxmlformats.org/officeDocument/2006/relationships/image" Target="../media/image317.png"/><Relationship Id="rId2" Type="http://schemas.openxmlformats.org/officeDocument/2006/relationships/oleObject" Target="../embeddings/oleObject28.bin"/><Relationship Id="rId1" Type="http://schemas.openxmlformats.org/officeDocument/2006/relationships/slideLayout" Target="../slideLayouts/slideLayout5.xml"/><Relationship Id="rId6" Type="http://schemas.openxmlformats.org/officeDocument/2006/relationships/image" Target="../media/image316.png"/><Relationship Id="rId5" Type="http://schemas.openxmlformats.org/officeDocument/2006/relationships/image" Target="../media/image315.wmf"/><Relationship Id="rId4" Type="http://schemas.openxmlformats.org/officeDocument/2006/relationships/oleObject" Target="../embeddings/oleObject29.bin"/></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5.xml.rels><?xml version="1.0" encoding="UTF-8" standalone="yes"?>
<Relationships xmlns="http://schemas.openxmlformats.org/package/2006/relationships"><Relationship Id="rId2" Type="http://schemas.openxmlformats.org/officeDocument/2006/relationships/image" Target="../media/image318.jpeg"/><Relationship Id="rId1" Type="http://schemas.openxmlformats.org/officeDocument/2006/relationships/slideLayout" Target="../slideLayouts/slideLayout5.xml"/></Relationships>
</file>

<file path=ppt/slides/_rels/slide276.xml.rels><?xml version="1.0" encoding="UTF-8" standalone="yes"?>
<Relationships xmlns="http://schemas.openxmlformats.org/package/2006/relationships"><Relationship Id="rId2" Type="http://schemas.openxmlformats.org/officeDocument/2006/relationships/image" Target="../media/image319.jpeg"/><Relationship Id="rId1" Type="http://schemas.openxmlformats.org/officeDocument/2006/relationships/slideLayout" Target="../slideLayouts/slideLayout5.xml"/></Relationships>
</file>

<file path=ppt/slides/_rels/slide277.xml.rels><?xml version="1.0" encoding="UTF-8" standalone="yes"?>
<Relationships xmlns="http://schemas.openxmlformats.org/package/2006/relationships"><Relationship Id="rId3" Type="http://schemas.openxmlformats.org/officeDocument/2006/relationships/image" Target="../media/image320.wmf"/><Relationship Id="rId2" Type="http://schemas.openxmlformats.org/officeDocument/2006/relationships/oleObject" Target="../embeddings/oleObject30.bin"/><Relationship Id="rId1" Type="http://schemas.openxmlformats.org/officeDocument/2006/relationships/slideLayout" Target="../slideLayouts/slideLayout5.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9.xml.rels><?xml version="1.0" encoding="UTF-8" standalone="yes"?>
<Relationships xmlns="http://schemas.openxmlformats.org/package/2006/relationships"><Relationship Id="rId3" Type="http://schemas.openxmlformats.org/officeDocument/2006/relationships/image" Target="../media/image321.wmf"/><Relationship Id="rId2" Type="http://schemas.openxmlformats.org/officeDocument/2006/relationships/oleObject" Target="../embeddings/oleObject31.bin"/><Relationship Id="rId1" Type="http://schemas.openxmlformats.org/officeDocument/2006/relationships/slideLayout" Target="../slideLayouts/slideLayout5.xml"/><Relationship Id="rId5" Type="http://schemas.openxmlformats.org/officeDocument/2006/relationships/image" Target="../media/image322.wmf"/><Relationship Id="rId4" Type="http://schemas.openxmlformats.org/officeDocument/2006/relationships/oleObject" Target="../embeddings/oleObject32.bin"/></Relationships>
</file>

<file path=ppt/slides/_rels/slide280.xml.rels><?xml version="1.0" encoding="UTF-8" standalone="yes"?>
<Relationships xmlns="http://schemas.openxmlformats.org/package/2006/relationships"><Relationship Id="rId8" Type="http://schemas.openxmlformats.org/officeDocument/2006/relationships/oleObject" Target="../embeddings/oleObject36.bin"/><Relationship Id="rId3" Type="http://schemas.openxmlformats.org/officeDocument/2006/relationships/image" Target="../media/image323.wmf"/><Relationship Id="rId7" Type="http://schemas.openxmlformats.org/officeDocument/2006/relationships/image" Target="../media/image325.wmf"/><Relationship Id="rId2" Type="http://schemas.openxmlformats.org/officeDocument/2006/relationships/oleObject" Target="../embeddings/oleObject33.bin"/><Relationship Id="rId1" Type="http://schemas.openxmlformats.org/officeDocument/2006/relationships/slideLayout" Target="../slideLayouts/slideLayout5.xml"/><Relationship Id="rId6" Type="http://schemas.openxmlformats.org/officeDocument/2006/relationships/oleObject" Target="../embeddings/oleObject35.bin"/><Relationship Id="rId5" Type="http://schemas.openxmlformats.org/officeDocument/2006/relationships/image" Target="../media/image324.wmf"/><Relationship Id="rId4" Type="http://schemas.openxmlformats.org/officeDocument/2006/relationships/oleObject" Target="../embeddings/oleObject34.bin"/><Relationship Id="rId9" Type="http://schemas.openxmlformats.org/officeDocument/2006/relationships/image" Target="../media/image326.wmf"/></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2.xml.rels><?xml version="1.0" encoding="UTF-8" standalone="yes"?>
<Relationships xmlns="http://schemas.openxmlformats.org/package/2006/relationships"><Relationship Id="rId3" Type="http://schemas.openxmlformats.org/officeDocument/2006/relationships/image" Target="../media/image327.wmf"/><Relationship Id="rId2" Type="http://schemas.openxmlformats.org/officeDocument/2006/relationships/oleObject" Target="../embeddings/oleObject37.bin"/><Relationship Id="rId1" Type="http://schemas.openxmlformats.org/officeDocument/2006/relationships/slideLayout" Target="../slideLayouts/slideLayout5.xml"/><Relationship Id="rId4" Type="http://schemas.openxmlformats.org/officeDocument/2006/relationships/image" Target="../media/image328.png"/></Relationships>
</file>

<file path=ppt/slides/_rels/slide283.xml.rels><?xml version="1.0" encoding="UTF-8" standalone="yes"?>
<Relationships xmlns="http://schemas.openxmlformats.org/package/2006/relationships"><Relationship Id="rId2" Type="http://schemas.openxmlformats.org/officeDocument/2006/relationships/image" Target="../media/image329.png"/><Relationship Id="rId1" Type="http://schemas.openxmlformats.org/officeDocument/2006/relationships/slideLayout" Target="../slideLayouts/slideLayout5.xml"/></Relationships>
</file>

<file path=ppt/slides/_rels/slide284.xml.rels><?xml version="1.0" encoding="UTF-8" standalone="yes"?>
<Relationships xmlns="http://schemas.openxmlformats.org/package/2006/relationships"><Relationship Id="rId2" Type="http://schemas.openxmlformats.org/officeDocument/2006/relationships/image" Target="../media/image330.png"/><Relationship Id="rId1" Type="http://schemas.openxmlformats.org/officeDocument/2006/relationships/slideLayout" Target="../slideLayouts/slideLayout5.xml"/></Relationships>
</file>

<file path=ppt/slides/_rels/slide285.xml.rels><?xml version="1.0" encoding="UTF-8" standalone="yes"?>
<Relationships xmlns="http://schemas.openxmlformats.org/package/2006/relationships"><Relationship Id="rId2" Type="http://schemas.openxmlformats.org/officeDocument/2006/relationships/image" Target="../media/image331.png"/><Relationship Id="rId1" Type="http://schemas.openxmlformats.org/officeDocument/2006/relationships/slideLayout" Target="../slideLayouts/slideLayout5.xml"/></Relationships>
</file>

<file path=ppt/slides/_rels/slide286.xml.rels><?xml version="1.0" encoding="UTF-8" standalone="yes"?>
<Relationships xmlns="http://schemas.openxmlformats.org/package/2006/relationships"><Relationship Id="rId2" Type="http://schemas.openxmlformats.org/officeDocument/2006/relationships/image" Target="../media/image332.png"/><Relationship Id="rId1" Type="http://schemas.openxmlformats.org/officeDocument/2006/relationships/slideLayout" Target="../slideLayouts/slideLayout5.xml"/></Relationships>
</file>

<file path=ppt/slides/_rels/slide287.xml.rels><?xml version="1.0" encoding="UTF-8" standalone="yes"?>
<Relationships xmlns="http://schemas.openxmlformats.org/package/2006/relationships"><Relationship Id="rId2" Type="http://schemas.openxmlformats.org/officeDocument/2006/relationships/image" Target="../media/image333.png"/><Relationship Id="rId1" Type="http://schemas.openxmlformats.org/officeDocument/2006/relationships/slideLayout" Target="../slideLayouts/slideLayout5.xml"/></Relationships>
</file>

<file path=ppt/slides/_rels/slide288.xml.rels><?xml version="1.0" encoding="UTF-8" standalone="yes"?>
<Relationships xmlns="http://schemas.openxmlformats.org/package/2006/relationships"><Relationship Id="rId2" Type="http://schemas.openxmlformats.org/officeDocument/2006/relationships/image" Target="../media/image334.png"/><Relationship Id="rId1" Type="http://schemas.openxmlformats.org/officeDocument/2006/relationships/slideLayout" Target="../slideLayouts/slideLayout5.xml"/></Relationships>
</file>

<file path=ppt/slides/_rels/slide289.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notesSlide" Target="../notesSlides/notesSlide12.xml"/><Relationship Id="rId1" Type="http://schemas.openxmlformats.org/officeDocument/2006/relationships/slideLayout" Target="../slideLayouts/slideLayout16.xml"/><Relationship Id="rId6" Type="http://schemas.openxmlformats.org/officeDocument/2006/relationships/image" Target="../media/image234.wmf"/><Relationship Id="rId5" Type="http://schemas.openxmlformats.org/officeDocument/2006/relationships/oleObject" Target="../embeddings/oleObject39.bin"/><Relationship Id="rId4" Type="http://schemas.openxmlformats.org/officeDocument/2006/relationships/image" Target="../media/image233.wmf"/></Relationships>
</file>

<file path=ppt/slides/_rels/slide290.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notesSlide" Target="../notesSlides/notesSlide13.xml"/><Relationship Id="rId1" Type="http://schemas.openxmlformats.org/officeDocument/2006/relationships/slideLayout" Target="../slideLayouts/slideLayout16.xml"/><Relationship Id="rId6" Type="http://schemas.openxmlformats.org/officeDocument/2006/relationships/image" Target="../media/image236.wmf"/><Relationship Id="rId5" Type="http://schemas.openxmlformats.org/officeDocument/2006/relationships/oleObject" Target="../embeddings/oleObject41.bin"/><Relationship Id="rId4" Type="http://schemas.openxmlformats.org/officeDocument/2006/relationships/image" Target="../media/image235.wmf"/></Relationships>
</file>

<file path=ppt/slides/_rels/slide291.xml.rels><?xml version="1.0" encoding="UTF-8" standalone="yes"?>
<Relationships xmlns="http://schemas.openxmlformats.org/package/2006/relationships"><Relationship Id="rId3" Type="http://schemas.openxmlformats.org/officeDocument/2006/relationships/image" Target="../media/image237.png"/><Relationship Id="rId7" Type="http://schemas.openxmlformats.org/officeDocument/2006/relationships/image" Target="../media/image239.wmf"/><Relationship Id="rId2" Type="http://schemas.openxmlformats.org/officeDocument/2006/relationships/notesSlide" Target="../notesSlides/notesSlide14.xml"/><Relationship Id="rId1" Type="http://schemas.openxmlformats.org/officeDocument/2006/relationships/slideLayout" Target="../slideLayouts/slideLayout16.xml"/><Relationship Id="rId6" Type="http://schemas.openxmlformats.org/officeDocument/2006/relationships/oleObject" Target="../embeddings/oleObject43.bin"/><Relationship Id="rId5" Type="http://schemas.openxmlformats.org/officeDocument/2006/relationships/image" Target="../media/image238.wmf"/><Relationship Id="rId4" Type="http://schemas.openxmlformats.org/officeDocument/2006/relationships/oleObject" Target="../embeddings/oleObject42.bin"/></Relationships>
</file>

<file path=ppt/slides/_rels/slide292.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335.png"/></Relationships>
</file>

<file path=ppt/slides/_rels/slide293.xml.rels><?xml version="1.0" encoding="UTF-8" standalone="yes"?>
<Relationships xmlns="http://schemas.openxmlformats.org/package/2006/relationships"><Relationship Id="rId3" Type="http://schemas.openxmlformats.org/officeDocument/2006/relationships/image" Target="../media/image336.png"/><Relationship Id="rId2" Type="http://schemas.openxmlformats.org/officeDocument/2006/relationships/notesSlide" Target="../notesSlides/notesSlide16.xml"/><Relationship Id="rId1" Type="http://schemas.openxmlformats.org/officeDocument/2006/relationships/slideLayout" Target="../slideLayouts/slideLayout16.xml"/><Relationship Id="rId4" Type="http://schemas.openxmlformats.org/officeDocument/2006/relationships/image" Target="../media/image337.png"/></Relationships>
</file>

<file path=ppt/slides/_rels/slide294.xml.rels><?xml version="1.0" encoding="UTF-8" standalone="yes"?>
<Relationships xmlns="http://schemas.openxmlformats.org/package/2006/relationships"><Relationship Id="rId3" Type="http://schemas.openxmlformats.org/officeDocument/2006/relationships/image" Target="../media/image338.png"/><Relationship Id="rId2" Type="http://schemas.openxmlformats.org/officeDocument/2006/relationships/notesSlide" Target="../notesSlides/notesSlide17.xml"/><Relationship Id="rId1" Type="http://schemas.openxmlformats.org/officeDocument/2006/relationships/slideLayout" Target="../slideLayouts/slideLayout16.xml"/><Relationship Id="rId4" Type="http://schemas.openxmlformats.org/officeDocument/2006/relationships/image" Target="../media/image339.png"/></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6.xml.rels><?xml version="1.0" encoding="UTF-8" standalone="yes"?>
<Relationships xmlns="http://schemas.openxmlformats.org/package/2006/relationships"><Relationship Id="rId2" Type="http://schemas.openxmlformats.org/officeDocument/2006/relationships/image" Target="../media/image340.jpeg"/><Relationship Id="rId1" Type="http://schemas.openxmlformats.org/officeDocument/2006/relationships/slideLayout" Target="../slideLayouts/slideLayout5.xml"/></Relationships>
</file>

<file path=ppt/slides/_rels/slide297.xml.rels><?xml version="1.0" encoding="UTF-8" standalone="yes"?>
<Relationships xmlns="http://schemas.openxmlformats.org/package/2006/relationships"><Relationship Id="rId3" Type="http://schemas.openxmlformats.org/officeDocument/2006/relationships/image" Target="../media/image341.wmf"/><Relationship Id="rId2" Type="http://schemas.openxmlformats.org/officeDocument/2006/relationships/oleObject" Target="../embeddings/oleObject44.bin"/><Relationship Id="rId1" Type="http://schemas.openxmlformats.org/officeDocument/2006/relationships/slideLayout" Target="../slideLayouts/slideLayout5.xml"/><Relationship Id="rId4" Type="http://schemas.openxmlformats.org/officeDocument/2006/relationships/image" Target="../media/image342.png"/></Relationships>
</file>

<file path=ppt/slides/_rels/slide298.xml.rels><?xml version="1.0" encoding="UTF-8" standalone="yes"?>
<Relationships xmlns="http://schemas.openxmlformats.org/package/2006/relationships"><Relationship Id="rId3" Type="http://schemas.openxmlformats.org/officeDocument/2006/relationships/image" Target="../media/image343.wmf"/><Relationship Id="rId2" Type="http://schemas.openxmlformats.org/officeDocument/2006/relationships/oleObject" Target="../embeddings/oleObject45.bin"/><Relationship Id="rId1" Type="http://schemas.openxmlformats.org/officeDocument/2006/relationships/slideLayout" Target="../slideLayouts/slideLayout5.xml"/></Relationships>
</file>

<file path=ppt/slides/_rels/slide299.xml.rels><?xml version="1.0" encoding="UTF-8" standalone="yes"?>
<Relationships xmlns="http://schemas.openxmlformats.org/package/2006/relationships"><Relationship Id="rId3" Type="http://schemas.openxmlformats.org/officeDocument/2006/relationships/image" Target="../media/image344.wmf"/><Relationship Id="rId2" Type="http://schemas.openxmlformats.org/officeDocument/2006/relationships/oleObject" Target="../embeddings/oleObject46.bin"/><Relationship Id="rId1" Type="http://schemas.openxmlformats.org/officeDocument/2006/relationships/slideLayout" Target="../slideLayouts/slideLayout5.xml"/></Relationships>
</file>

<file path=ppt/slides/_rels/slide300.xml.rels><?xml version="1.0" encoding="UTF-8" standalone="yes"?>
<Relationships xmlns="http://schemas.openxmlformats.org/package/2006/relationships"><Relationship Id="rId3" Type="http://schemas.openxmlformats.org/officeDocument/2006/relationships/image" Target="../media/image345.wmf"/><Relationship Id="rId2" Type="http://schemas.openxmlformats.org/officeDocument/2006/relationships/oleObject" Target="../embeddings/oleObject47.bin"/><Relationship Id="rId1" Type="http://schemas.openxmlformats.org/officeDocument/2006/relationships/slideLayout" Target="../slideLayouts/slideLayout5.xml"/><Relationship Id="rId5" Type="http://schemas.openxmlformats.org/officeDocument/2006/relationships/image" Target="../media/image346.wmf"/><Relationship Id="rId4" Type="http://schemas.openxmlformats.org/officeDocument/2006/relationships/oleObject" Target="../embeddings/oleObject48.bin"/></Relationships>
</file>

<file path=ppt/slides/_rels/slide301.xml.rels><?xml version="1.0" encoding="UTF-8" standalone="yes"?>
<Relationships xmlns="http://schemas.openxmlformats.org/package/2006/relationships"><Relationship Id="rId3" Type="http://schemas.openxmlformats.org/officeDocument/2006/relationships/image" Target="../media/image347.wmf"/><Relationship Id="rId7" Type="http://schemas.openxmlformats.org/officeDocument/2006/relationships/image" Target="../media/image349.wmf"/><Relationship Id="rId2" Type="http://schemas.openxmlformats.org/officeDocument/2006/relationships/oleObject" Target="../embeddings/oleObject49.bin"/><Relationship Id="rId1" Type="http://schemas.openxmlformats.org/officeDocument/2006/relationships/slideLayout" Target="../slideLayouts/slideLayout5.xml"/><Relationship Id="rId6" Type="http://schemas.openxmlformats.org/officeDocument/2006/relationships/oleObject" Target="../embeddings/oleObject51.bin"/><Relationship Id="rId5" Type="http://schemas.openxmlformats.org/officeDocument/2006/relationships/image" Target="../media/image348.wmf"/><Relationship Id="rId4" Type="http://schemas.openxmlformats.org/officeDocument/2006/relationships/oleObject" Target="../embeddings/oleObject50.bin"/></Relationships>
</file>

<file path=ppt/slides/_rels/slide302.xml.rels><?xml version="1.0" encoding="UTF-8" standalone="yes"?>
<Relationships xmlns="http://schemas.openxmlformats.org/package/2006/relationships"><Relationship Id="rId2" Type="http://schemas.openxmlformats.org/officeDocument/2006/relationships/image" Target="../media/image350.png"/><Relationship Id="rId1" Type="http://schemas.openxmlformats.org/officeDocument/2006/relationships/slideLayout" Target="../slideLayouts/slideLayout5.xml"/></Relationships>
</file>

<file path=ppt/slides/_rels/slide303.xml.rels><?xml version="1.0" encoding="UTF-8" standalone="yes"?>
<Relationships xmlns="http://schemas.openxmlformats.org/package/2006/relationships"><Relationship Id="rId3" Type="http://schemas.openxmlformats.org/officeDocument/2006/relationships/image" Target="../media/image351.wmf"/><Relationship Id="rId2" Type="http://schemas.openxmlformats.org/officeDocument/2006/relationships/oleObject" Target="../embeddings/oleObject52.bin"/><Relationship Id="rId1" Type="http://schemas.openxmlformats.org/officeDocument/2006/relationships/slideLayout" Target="../slideLayouts/slideLayout5.xml"/><Relationship Id="rId5" Type="http://schemas.openxmlformats.org/officeDocument/2006/relationships/image" Target="../media/image352.wmf"/><Relationship Id="rId4" Type="http://schemas.openxmlformats.org/officeDocument/2006/relationships/oleObject" Target="../embeddings/oleObject53.bin"/></Relationships>
</file>

<file path=ppt/slides/_rels/slide304.xml.rels><?xml version="1.0" encoding="UTF-8" standalone="yes"?>
<Relationships xmlns="http://schemas.openxmlformats.org/package/2006/relationships"><Relationship Id="rId2" Type="http://schemas.openxmlformats.org/officeDocument/2006/relationships/image" Target="../media/image353.jpeg"/><Relationship Id="rId1" Type="http://schemas.openxmlformats.org/officeDocument/2006/relationships/slideLayout" Target="../slideLayouts/slideLayout5.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6.xml.rels><?xml version="1.0" encoding="UTF-8" standalone="yes"?>
<Relationships xmlns="http://schemas.openxmlformats.org/package/2006/relationships"><Relationship Id="rId3" Type="http://schemas.openxmlformats.org/officeDocument/2006/relationships/image" Target="../media/image354.wmf"/><Relationship Id="rId2" Type="http://schemas.openxmlformats.org/officeDocument/2006/relationships/oleObject" Target="../embeddings/oleObject54.bin"/><Relationship Id="rId1" Type="http://schemas.openxmlformats.org/officeDocument/2006/relationships/slideLayout" Target="../slideLayouts/slideLayout5.xml"/></Relationships>
</file>

<file path=ppt/slides/_rels/slide307.xml.rels><?xml version="1.0" encoding="UTF-8" standalone="yes"?>
<Relationships xmlns="http://schemas.openxmlformats.org/package/2006/relationships"><Relationship Id="rId3" Type="http://schemas.openxmlformats.org/officeDocument/2006/relationships/image" Target="../media/image355.wmf"/><Relationship Id="rId2" Type="http://schemas.openxmlformats.org/officeDocument/2006/relationships/oleObject" Target="../embeddings/oleObject55.bin"/><Relationship Id="rId1" Type="http://schemas.openxmlformats.org/officeDocument/2006/relationships/slideLayout" Target="../slideLayouts/slideLayout5.xml"/></Relationships>
</file>

<file path=ppt/slides/_rels/slide308.xml.rels><?xml version="1.0" encoding="UTF-8" standalone="yes"?>
<Relationships xmlns="http://schemas.openxmlformats.org/package/2006/relationships"><Relationship Id="rId3" Type="http://schemas.openxmlformats.org/officeDocument/2006/relationships/image" Target="../media/image356.wmf"/><Relationship Id="rId2" Type="http://schemas.openxmlformats.org/officeDocument/2006/relationships/oleObject" Target="../embeddings/oleObject56.bin"/><Relationship Id="rId1" Type="http://schemas.openxmlformats.org/officeDocument/2006/relationships/slideLayout" Target="../slideLayouts/slideLayout5.xml"/></Relationships>
</file>

<file path=ppt/slides/_rels/slide309.xml.rels><?xml version="1.0" encoding="UTF-8" standalone="yes"?>
<Relationships xmlns="http://schemas.openxmlformats.org/package/2006/relationships"><Relationship Id="rId3" Type="http://schemas.openxmlformats.org/officeDocument/2006/relationships/image" Target="../media/image357.wmf"/><Relationship Id="rId2" Type="http://schemas.openxmlformats.org/officeDocument/2006/relationships/oleObject" Target="../embeddings/oleObject57.bin"/><Relationship Id="rId1" Type="http://schemas.openxmlformats.org/officeDocument/2006/relationships/slideLayout" Target="../slideLayouts/slideLayout5.xml"/></Relationships>
</file>

<file path=ppt/slides/_rels/slide310.xml.rels><?xml version="1.0" encoding="UTF-8" standalone="yes"?>
<Relationships xmlns="http://schemas.openxmlformats.org/package/2006/relationships"><Relationship Id="rId3" Type="http://schemas.openxmlformats.org/officeDocument/2006/relationships/image" Target="../media/image358.wmf"/><Relationship Id="rId2" Type="http://schemas.openxmlformats.org/officeDocument/2006/relationships/oleObject" Target="../embeddings/oleObject58.bin"/><Relationship Id="rId1" Type="http://schemas.openxmlformats.org/officeDocument/2006/relationships/slideLayout" Target="../slideLayouts/slideLayout5.xml"/></Relationships>
</file>

<file path=ppt/slides/_rels/slide311.xml.rels><?xml version="1.0" encoding="UTF-8" standalone="yes"?>
<Relationships xmlns="http://schemas.openxmlformats.org/package/2006/relationships"><Relationship Id="rId3" Type="http://schemas.openxmlformats.org/officeDocument/2006/relationships/image" Target="../media/image359.wmf"/><Relationship Id="rId2" Type="http://schemas.openxmlformats.org/officeDocument/2006/relationships/oleObject" Target="../embeddings/oleObject59.bin"/><Relationship Id="rId1" Type="http://schemas.openxmlformats.org/officeDocument/2006/relationships/slideLayout" Target="../slideLayouts/slideLayout5.xml"/></Relationships>
</file>

<file path=ppt/slides/_rels/slide312.xml.rels><?xml version="1.0" encoding="UTF-8" standalone="yes"?>
<Relationships xmlns="http://schemas.openxmlformats.org/package/2006/relationships"><Relationship Id="rId3" Type="http://schemas.openxmlformats.org/officeDocument/2006/relationships/image" Target="../media/image360.wmf"/><Relationship Id="rId2" Type="http://schemas.openxmlformats.org/officeDocument/2006/relationships/oleObject" Target="../embeddings/oleObject60.bin"/><Relationship Id="rId1" Type="http://schemas.openxmlformats.org/officeDocument/2006/relationships/slideLayout" Target="../slideLayouts/slideLayout5.xml"/></Relationships>
</file>

<file path=ppt/slides/_rels/slide313.xml.rels><?xml version="1.0" encoding="UTF-8" standalone="yes"?>
<Relationships xmlns="http://schemas.openxmlformats.org/package/2006/relationships"><Relationship Id="rId2" Type="http://schemas.openxmlformats.org/officeDocument/2006/relationships/image" Target="../media/image361.png"/><Relationship Id="rId1" Type="http://schemas.openxmlformats.org/officeDocument/2006/relationships/slideLayout" Target="../slideLayouts/slideLayout5.xml"/></Relationships>
</file>

<file path=ppt/slides/_rels/slide31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362.png"/><Relationship Id="rId1" Type="http://schemas.openxmlformats.org/officeDocument/2006/relationships/slideLayout" Target="../slideLayouts/slideLayout25.xml"/></Relationships>
</file>

<file path=ppt/slides/_rels/slide315.xml.rels><?xml version="1.0" encoding="UTF-8" standalone="yes"?>
<Relationships xmlns="http://schemas.openxmlformats.org/package/2006/relationships"><Relationship Id="rId3" Type="http://schemas.openxmlformats.org/officeDocument/2006/relationships/image" Target="../media/image363.jpeg"/><Relationship Id="rId2" Type="http://schemas.openxmlformats.org/officeDocument/2006/relationships/image" Target="../media/image362.png"/><Relationship Id="rId1" Type="http://schemas.openxmlformats.org/officeDocument/2006/relationships/slideLayout" Target="../slideLayouts/slideLayout25.xml"/></Relationships>
</file>

<file path=ppt/slides/_rels/slide316.xml.rels><?xml version="1.0" encoding="UTF-8" standalone="yes"?>
<Relationships xmlns="http://schemas.openxmlformats.org/package/2006/relationships"><Relationship Id="rId3" Type="http://schemas.openxmlformats.org/officeDocument/2006/relationships/image" Target="../media/image364.jpeg"/><Relationship Id="rId2" Type="http://schemas.openxmlformats.org/officeDocument/2006/relationships/image" Target="../media/image362.png"/><Relationship Id="rId1" Type="http://schemas.openxmlformats.org/officeDocument/2006/relationships/slideLayout" Target="../slideLayouts/slideLayout25.xml"/></Relationships>
</file>

<file path=ppt/slides/_rels/slide317.xml.rels><?xml version="1.0" encoding="UTF-8" standalone="yes"?>
<Relationships xmlns="http://schemas.openxmlformats.org/package/2006/relationships"><Relationship Id="rId3" Type="http://schemas.openxmlformats.org/officeDocument/2006/relationships/image" Target="../media/image365.jpeg"/><Relationship Id="rId2" Type="http://schemas.openxmlformats.org/officeDocument/2006/relationships/image" Target="../media/image362.png"/><Relationship Id="rId1" Type="http://schemas.openxmlformats.org/officeDocument/2006/relationships/slideLayout" Target="../slideLayouts/slideLayout25.xml"/></Relationships>
</file>

<file path=ppt/slides/_rels/slide318.xml.rels><?xml version="1.0" encoding="UTF-8" standalone="yes"?>
<Relationships xmlns="http://schemas.openxmlformats.org/package/2006/relationships"><Relationship Id="rId8" Type="http://schemas.openxmlformats.org/officeDocument/2006/relationships/hyperlink" Target="https://link.springer.com/article/10.1186/s40537-023-00730-7" TargetMode="External"/><Relationship Id="rId3" Type="http://schemas.openxmlformats.org/officeDocument/2006/relationships/hyperlink" Target="https://scholar.google.com/citations?user=qulgFtIAAAAJ&amp;hl=sr&amp;oi=sra" TargetMode="External"/><Relationship Id="rId7" Type="http://schemas.openxmlformats.org/officeDocument/2006/relationships/hyperlink" Target="https://scholar.google.com/citations?user=PiREobkAAAAJ&amp;hl=sr&amp;oi=sra" TargetMode="External"/><Relationship Id="rId2" Type="http://schemas.openxmlformats.org/officeDocument/2006/relationships/hyperlink" Target="https://www.computer.org/csdl/api/v1/periodical/mags/co/1986/03/01663177/13rRUwcAqv8/download-article/pdf" TargetMode="External"/><Relationship Id="rId1" Type="http://schemas.openxmlformats.org/officeDocument/2006/relationships/slideLayout" Target="../slideLayouts/slideLayout5.xml"/><Relationship Id="rId6" Type="http://schemas.openxmlformats.org/officeDocument/2006/relationships/hyperlink" Target="https://scholar.google.com/citations?user=n67BLU0AAAAJ&amp;hl=sr&amp;oi=sra" TargetMode="External"/><Relationship Id="rId5" Type="http://schemas.openxmlformats.org/officeDocument/2006/relationships/hyperlink" Target="https://link.springer.com/article/10.1186/s40537-023-00731-6" TargetMode="External"/><Relationship Id="rId10" Type="http://schemas.openxmlformats.org/officeDocument/2006/relationships/hyperlink" Target="https://scholar.google.com/citations?user=kZT1A8sAAAAJ&amp;hl=sr&amp;oi=sra" TargetMode="External"/><Relationship Id="rId4" Type="http://schemas.openxmlformats.org/officeDocument/2006/relationships/hyperlink" Target="https://ieeexplore.ieee.org/abstract/document/16503/" TargetMode="External"/><Relationship Id="rId9" Type="http://schemas.openxmlformats.org/officeDocument/2006/relationships/hyperlink" Target="https://scholar.google.com/citations?user=JtVis-YAAAAJ&amp;hl=sr&amp;oi=sra" TargetMode="External"/></Relationships>
</file>

<file path=ppt/slides/_rels/slide31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320.xml.rels><?xml version="1.0" encoding="UTF-8" standalone="yes"?>
<Relationships xmlns="http://schemas.openxmlformats.org/package/2006/relationships"><Relationship Id="rId2" Type="http://schemas.openxmlformats.org/officeDocument/2006/relationships/image" Target="../media/image366.png"/><Relationship Id="rId1" Type="http://schemas.openxmlformats.org/officeDocument/2006/relationships/slideLayout" Target="../slideLayouts/slideLayout5.xml"/></Relationships>
</file>

<file path=ppt/slides/_rels/slide321.xml.rels><?xml version="1.0" encoding="UTF-8" standalone="yes"?>
<Relationships xmlns="http://schemas.openxmlformats.org/package/2006/relationships"><Relationship Id="rId2" Type="http://schemas.openxmlformats.org/officeDocument/2006/relationships/image" Target="../media/image367.png"/><Relationship Id="rId1" Type="http://schemas.openxmlformats.org/officeDocument/2006/relationships/slideLayout" Target="../slideLayouts/slideLayout5.xml"/></Relationships>
</file>

<file path=ppt/slides/_rels/slide322.xml.rels><?xml version="1.0" encoding="UTF-8" standalone="yes"?>
<Relationships xmlns="http://schemas.openxmlformats.org/package/2006/relationships"><Relationship Id="rId2" Type="http://schemas.openxmlformats.org/officeDocument/2006/relationships/image" Target="../media/image368.jpeg"/><Relationship Id="rId1" Type="http://schemas.openxmlformats.org/officeDocument/2006/relationships/slideLayout" Target="../slideLayouts/slideLayout5.xml"/></Relationships>
</file>

<file path=ppt/slides/_rels/slide323.xml.rels><?xml version="1.0" encoding="UTF-8" standalone="yes"?>
<Relationships xmlns="http://schemas.openxmlformats.org/package/2006/relationships"><Relationship Id="rId2" Type="http://schemas.openxmlformats.org/officeDocument/2006/relationships/image" Target="../media/image369.jpeg"/><Relationship Id="rId1" Type="http://schemas.openxmlformats.org/officeDocument/2006/relationships/slideLayout" Target="../slideLayouts/slideLayout5.xml"/></Relationships>
</file>

<file path=ppt/slides/_rels/slide324.xml.rels><?xml version="1.0" encoding="UTF-8" standalone="yes"?>
<Relationships xmlns="http://schemas.openxmlformats.org/package/2006/relationships"><Relationship Id="rId2" Type="http://schemas.openxmlformats.org/officeDocument/2006/relationships/image" Target="../media/image370.jpeg"/><Relationship Id="rId1" Type="http://schemas.openxmlformats.org/officeDocument/2006/relationships/slideLayout" Target="../slideLayouts/slideLayout16.xml"/></Relationships>
</file>

<file path=ppt/slides/_rels/slide325.xml.rels><?xml version="1.0" encoding="UTF-8" standalone="yes"?>
<Relationships xmlns="http://schemas.openxmlformats.org/package/2006/relationships"><Relationship Id="rId2" Type="http://schemas.openxmlformats.org/officeDocument/2006/relationships/image" Target="../media/image370.jpeg"/><Relationship Id="rId1" Type="http://schemas.openxmlformats.org/officeDocument/2006/relationships/slideLayout" Target="../slideLayouts/slideLayout16.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27.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image" Target="../media/image33.png"/><Relationship Id="rId1" Type="http://schemas.openxmlformats.org/officeDocument/2006/relationships/slideLayout" Target="../slideLayouts/slideLayout5.xml"/><Relationship Id="rId4" Type="http://schemas.openxmlformats.org/officeDocument/2006/relationships/image" Target="../media/image371.jpeg"/></Relationships>
</file>

<file path=ppt/slides/_rels/slide328.xml.rels><?xml version="1.0" encoding="UTF-8" standalone="yes"?>
<Relationships xmlns="http://schemas.openxmlformats.org/package/2006/relationships"><Relationship Id="rId3" Type="http://schemas.openxmlformats.org/officeDocument/2006/relationships/image" Target="../media/image373.jpeg"/><Relationship Id="rId2" Type="http://schemas.openxmlformats.org/officeDocument/2006/relationships/image" Target="../media/image372.jpeg"/><Relationship Id="rId1" Type="http://schemas.openxmlformats.org/officeDocument/2006/relationships/slideLayout" Target="../slideLayouts/slideLayout5.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0.xml.rels><?xml version="1.0" encoding="UTF-8" standalone="yes"?>
<Relationships xmlns="http://schemas.openxmlformats.org/package/2006/relationships"><Relationship Id="rId8" Type="http://schemas.openxmlformats.org/officeDocument/2006/relationships/image" Target="../media/image380.jpeg"/><Relationship Id="rId3" Type="http://schemas.openxmlformats.org/officeDocument/2006/relationships/image" Target="../media/image375.jpeg"/><Relationship Id="rId7" Type="http://schemas.openxmlformats.org/officeDocument/2006/relationships/image" Target="../media/image379.jpeg"/><Relationship Id="rId2" Type="http://schemas.openxmlformats.org/officeDocument/2006/relationships/image" Target="../media/image374.jpeg"/><Relationship Id="rId1" Type="http://schemas.openxmlformats.org/officeDocument/2006/relationships/slideLayout" Target="../slideLayouts/slideLayout16.xml"/><Relationship Id="rId6" Type="http://schemas.openxmlformats.org/officeDocument/2006/relationships/image" Target="../media/image378.jpeg"/><Relationship Id="rId5" Type="http://schemas.openxmlformats.org/officeDocument/2006/relationships/image" Target="../media/image377.jpeg"/><Relationship Id="rId4" Type="http://schemas.openxmlformats.org/officeDocument/2006/relationships/image" Target="../media/image376.jpeg"/><Relationship Id="rId9" Type="http://schemas.openxmlformats.org/officeDocument/2006/relationships/image" Target="../media/image381.jpeg"/></Relationships>
</file>

<file path=ppt/slides/_rels/slide331.xml.rels><?xml version="1.0" encoding="UTF-8" standalone="yes"?>
<Relationships xmlns="http://schemas.openxmlformats.org/package/2006/relationships"><Relationship Id="rId3" Type="http://schemas.openxmlformats.org/officeDocument/2006/relationships/image" Target="../media/image384.png"/><Relationship Id="rId2" Type="http://schemas.openxmlformats.org/officeDocument/2006/relationships/hyperlink" Target="https://archive.org/details/computerperforma1094520465/page/n13/mode/2up?" TargetMode="External"/><Relationship Id="rId1" Type="http://schemas.openxmlformats.org/officeDocument/2006/relationships/slideLayout" Target="../slideLayouts/slideLayout1.xml"/></Relationships>
</file>

<file path=ppt/slides/_rels/slide332.xml.rels><?xml version="1.0" encoding="UTF-8" standalone="yes"?>
<Relationships xmlns="http://schemas.openxmlformats.org/package/2006/relationships"><Relationship Id="rId8" Type="http://schemas.openxmlformats.org/officeDocument/2006/relationships/image" Target="../media/image390.png"/><Relationship Id="rId3" Type="http://schemas.openxmlformats.org/officeDocument/2006/relationships/image" Target="../media/image385.png"/><Relationship Id="rId7" Type="http://schemas.openxmlformats.org/officeDocument/2006/relationships/image" Target="../media/image389.png"/><Relationship Id="rId2" Type="http://schemas.openxmlformats.org/officeDocument/2006/relationships/hyperlink" Target="https://archive.org/details/computerperforma1094520465/page/n13/mode/2up?" TargetMode="External"/><Relationship Id="rId1" Type="http://schemas.openxmlformats.org/officeDocument/2006/relationships/slideLayout" Target="../slideLayouts/slideLayout16.xml"/><Relationship Id="rId6" Type="http://schemas.openxmlformats.org/officeDocument/2006/relationships/image" Target="../media/image388.png"/><Relationship Id="rId5" Type="http://schemas.openxmlformats.org/officeDocument/2006/relationships/image" Target="../media/image387.png"/><Relationship Id="rId10" Type="http://schemas.openxmlformats.org/officeDocument/2006/relationships/image" Target="../media/image392.png"/><Relationship Id="rId4" Type="http://schemas.openxmlformats.org/officeDocument/2006/relationships/image" Target="../media/image386.png"/><Relationship Id="rId9" Type="http://schemas.openxmlformats.org/officeDocument/2006/relationships/image" Target="../media/image391.png"/></Relationships>
</file>

<file path=ppt/slides/_rels/slide33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6.xml"/></Relationships>
</file>

<file path=ppt/slides/_rels/slide334.xml.rels><?xml version="1.0" encoding="UTF-8" standalone="yes"?>
<Relationships xmlns="http://schemas.openxmlformats.org/package/2006/relationships"><Relationship Id="rId2" Type="http://schemas.openxmlformats.org/officeDocument/2006/relationships/image" Target="../media/image38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1708" name="Title 1"/>
          <p:cNvSpPr txBox="1">
            <a:spLocks noGrp="1"/>
          </p:cNvSpPr>
          <p:nvPr>
            <p:ph type="title"/>
          </p:nvPr>
        </p:nvSpPr>
        <p:spPr>
          <a:xfrm>
            <a:off x="551384" y="692696"/>
            <a:ext cx="11161240" cy="3797086"/>
          </a:xfrm>
          <a:prstGeom prst="rect">
            <a:avLst/>
          </a:prstGeom>
        </p:spPr>
        <p:txBody>
          <a:bodyPr/>
          <a:lstStyle/>
          <a:p>
            <a:pPr>
              <a:defRPr sz="4800">
                <a:solidFill>
                  <a:srgbClr val="FFFFFF"/>
                </a:solidFill>
              </a:defRPr>
            </a:pPr>
            <a:br>
              <a:rPr dirty="0"/>
            </a:br>
            <a:r>
              <a:rPr sz="4400" dirty="0"/>
              <a:t>The </a:t>
            </a:r>
            <a:br>
              <a:rPr sz="4400" dirty="0"/>
            </a:br>
            <a:r>
              <a:rPr sz="4400" dirty="0"/>
              <a:t>Ultimate </a:t>
            </a:r>
            <a:r>
              <a:rPr sz="4400" dirty="0" err="1"/>
              <a:t>SuperComputer</a:t>
            </a:r>
            <a:r>
              <a:rPr sz="4400" dirty="0"/>
              <a:t>-on-a-Chip </a:t>
            </a:r>
            <a:br>
              <a:rPr sz="4400" dirty="0"/>
            </a:br>
            <a:r>
              <a:rPr sz="4400" dirty="0"/>
              <a:t>for</a:t>
            </a:r>
            <a:r>
              <a:rPr lang="it-IT" sz="4400" dirty="0"/>
              <a:t> Acceleration of</a:t>
            </a:r>
            <a:r>
              <a:rPr sz="4400" dirty="0"/>
              <a:t> </a:t>
            </a:r>
            <a:br>
              <a:rPr sz="4400" dirty="0"/>
            </a:br>
            <a:r>
              <a:rPr lang="en-US" sz="4400" dirty="0"/>
              <a:t>Massive </a:t>
            </a:r>
            <a:r>
              <a:rPr sz="4400" dirty="0"/>
              <a:t>Big Data and </a:t>
            </a:r>
            <a:r>
              <a:rPr lang="en-US" sz="4400" dirty="0"/>
              <a:t>Highly Iterative Algorithms</a:t>
            </a:r>
            <a:endParaRPr sz="4400" dirty="0"/>
          </a:p>
        </p:txBody>
      </p:sp>
      <p:sp>
        <p:nvSpPr>
          <p:cNvPr id="1709" name="Subtitle 2"/>
          <p:cNvSpPr txBox="1">
            <a:spLocks noGrp="1"/>
          </p:cNvSpPr>
          <p:nvPr>
            <p:ph type="body" sz="quarter" idx="1"/>
          </p:nvPr>
        </p:nvSpPr>
        <p:spPr>
          <a:xfrm>
            <a:off x="1524000" y="4941168"/>
            <a:ext cx="9144000" cy="1440160"/>
          </a:xfrm>
          <a:prstGeom prst="rect">
            <a:avLst/>
          </a:prstGeom>
        </p:spPr>
        <p:txBody>
          <a:bodyPr>
            <a:normAutofit/>
          </a:bodyPr>
          <a:lstStyle/>
          <a:p>
            <a:pPr>
              <a:defRPr b="1">
                <a:solidFill>
                  <a:srgbClr val="FFFFFF"/>
                </a:solidFill>
              </a:defRPr>
            </a:pPr>
            <a:r>
              <a:rPr dirty="0"/>
              <a:t>Veljko </a:t>
            </a:r>
            <a:r>
              <a:rPr dirty="0" err="1"/>
              <a:t>Milutinović</a:t>
            </a:r>
            <a:endParaRPr lang="en-US" dirty="0"/>
          </a:p>
          <a:p>
            <a:pPr>
              <a:defRPr b="1">
                <a:solidFill>
                  <a:srgbClr val="FFFFFF"/>
                </a:solidFill>
              </a:defRPr>
            </a:pPr>
            <a:endParaRPr lang="en-US" dirty="0"/>
          </a:p>
          <a:p>
            <a:pPr>
              <a:defRPr b="1">
                <a:solidFill>
                  <a:srgbClr val="FFFFFF"/>
                </a:solidFill>
              </a:defRPr>
            </a:pPr>
            <a:r>
              <a:rPr lang="en-US" sz="1200" dirty="0">
                <a:solidFill>
                  <a:srgbClr val="FF0000"/>
                </a:solidFill>
              </a:rPr>
              <a:t>Special Thanks to Oskar </a:t>
            </a:r>
            <a:r>
              <a:rPr lang="en-US" sz="1200" dirty="0" err="1">
                <a:solidFill>
                  <a:srgbClr val="FF0000"/>
                </a:solidFill>
              </a:rPr>
              <a:t>Mencer</a:t>
            </a:r>
            <a:r>
              <a:rPr lang="en-US" sz="1200" dirty="0">
                <a:solidFill>
                  <a:srgbClr val="FF0000"/>
                </a:solidFill>
              </a:rPr>
              <a:t>, Honorary Treasurer of Academia Europaea</a:t>
            </a:r>
          </a:p>
        </p:txBody>
      </p:sp>
      <p:sp>
        <p:nvSpPr>
          <p:cNvPr id="3" name="TextBox 2">
            <a:extLst>
              <a:ext uri="{FF2B5EF4-FFF2-40B4-BE49-F238E27FC236}">
                <a16:creationId xmlns:a16="http://schemas.microsoft.com/office/drawing/2014/main" id="{6C5432FF-4BEC-060C-5C03-1545891086AB}"/>
              </a:ext>
            </a:extLst>
          </p:cNvPr>
          <p:cNvSpPr txBox="1"/>
          <p:nvPr/>
        </p:nvSpPr>
        <p:spPr>
          <a:xfrm>
            <a:off x="4367808" y="5291916"/>
            <a:ext cx="4572000"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a:spAutoFit/>
          </a:bodyPr>
          <a:lstStyle/>
          <a:p>
            <a:pPr>
              <a:defRPr/>
            </a:pPr>
            <a:r>
              <a:rPr lang="en-US" altLang="en-US" dirty="0">
                <a:solidFill>
                  <a:schemeClr val="bg1"/>
                </a:solidFill>
              </a:rPr>
              <a:t>v</a:t>
            </a:r>
            <a:r>
              <a:rPr lang="en-US" dirty="0">
                <a:solidFill>
                  <a:schemeClr val="bg1"/>
                </a:solidFill>
              </a:rPr>
              <a:t>eljko.milutinovic.1951@gmail.com</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6C086-6E2F-4158-8782-CC6FC0C33E90}"/>
              </a:ext>
            </a:extLst>
          </p:cNvPr>
          <p:cNvSpPr>
            <a:spLocks noGrp="1"/>
          </p:cNvSpPr>
          <p:nvPr>
            <p:ph type="title"/>
          </p:nvPr>
        </p:nvSpPr>
        <p:spPr>
          <a:xfrm>
            <a:off x="838199" y="365125"/>
            <a:ext cx="11057389" cy="1325563"/>
          </a:xfrm>
        </p:spPr>
        <p:txBody>
          <a:bodyPr>
            <a:normAutofit/>
          </a:bodyPr>
          <a:lstStyle/>
          <a:p>
            <a:r>
              <a:rPr lang="en-US" b="1" dirty="0"/>
              <a:t>Classification of </a:t>
            </a:r>
            <a:r>
              <a:rPr lang="en-US" b="1"/>
              <a:t>Acceleration Approaches (12):</a:t>
            </a:r>
            <a:endParaRPr lang="en-US" b="1" dirty="0"/>
          </a:p>
        </p:txBody>
      </p:sp>
      <p:sp>
        <p:nvSpPr>
          <p:cNvPr id="3" name="Content Placeholder 2">
            <a:extLst>
              <a:ext uri="{FF2B5EF4-FFF2-40B4-BE49-F238E27FC236}">
                <a16:creationId xmlns:a16="http://schemas.microsoft.com/office/drawing/2014/main" id="{3520808C-D88B-46D7-A578-A5672ED5E2A6}"/>
              </a:ext>
            </a:extLst>
          </p:cNvPr>
          <p:cNvSpPr>
            <a:spLocks noGrp="1"/>
          </p:cNvSpPr>
          <p:nvPr>
            <p:ph idx="1"/>
          </p:nvPr>
        </p:nvSpPr>
        <p:spPr>
          <a:xfrm>
            <a:off x="695400" y="1628800"/>
            <a:ext cx="11593288" cy="5072038"/>
          </a:xfrm>
        </p:spPr>
        <p:txBody>
          <a:bodyPr>
            <a:normAutofit fontScale="62500" lnSpcReduction="20000"/>
          </a:bodyPr>
          <a:lstStyle/>
          <a:p>
            <a:pPr marL="0" indent="0">
              <a:buNone/>
            </a:pPr>
            <a:r>
              <a:rPr lang="en-US" sz="4000" dirty="0">
                <a:solidFill>
                  <a:srgbClr val="FF0000"/>
                </a:solidFill>
              </a:rPr>
              <a:t>Criteria: Technology change + Paradigm change</a:t>
            </a:r>
            <a:br>
              <a:rPr lang="en-US" sz="4000" dirty="0"/>
            </a:br>
            <a:endParaRPr lang="en-US" sz="4000" dirty="0"/>
          </a:p>
          <a:p>
            <a:r>
              <a:rPr lang="en-US" sz="4000" dirty="0">
                <a:solidFill>
                  <a:srgbClr val="FF0000"/>
                </a:solidFill>
              </a:rPr>
              <a:t>T=NOT + P=NOT (2):</a:t>
            </a:r>
            <a:br>
              <a:rPr lang="en-US" sz="4000" dirty="0">
                <a:solidFill>
                  <a:srgbClr val="FF0000"/>
                </a:solidFill>
              </a:rPr>
            </a:br>
            <a:r>
              <a:rPr lang="en-US" sz="4000" dirty="0"/>
              <a:t>    Faster silicon + more cores (Multicore CPUs + Manycore GPUs) </a:t>
            </a:r>
            <a:br>
              <a:rPr lang="en-US" sz="4000" dirty="0"/>
            </a:br>
            <a:r>
              <a:rPr lang="en-US" sz="4000" dirty="0"/>
              <a:t>		      + or more memory (DSM + MPC)</a:t>
            </a:r>
            <a:endParaRPr lang="en-US" sz="1100" dirty="0"/>
          </a:p>
          <a:p>
            <a:pPr marL="0" indent="0">
              <a:buNone/>
            </a:pPr>
            <a:endParaRPr lang="en-US" sz="1100" dirty="0"/>
          </a:p>
          <a:p>
            <a:r>
              <a:rPr lang="en-US" sz="4000" dirty="0">
                <a:solidFill>
                  <a:srgbClr val="FF0000"/>
                </a:solidFill>
              </a:rPr>
              <a:t>T=YES + P=NOT (2):</a:t>
            </a:r>
            <a:br>
              <a:rPr lang="en-US" sz="4000" dirty="0">
                <a:solidFill>
                  <a:srgbClr val="FF0000"/>
                </a:solidFill>
              </a:rPr>
            </a:br>
            <a:r>
              <a:rPr lang="en-US" sz="4000" dirty="0"/>
              <a:t>    GaAs(ISA)/2nd6th(</a:t>
            </a:r>
            <a:r>
              <a:rPr lang="en-US" sz="4000" dirty="0" err="1"/>
              <a:t>TuringMachine</a:t>
            </a:r>
            <a:r>
              <a:rPr lang="en-US" sz="4000" dirty="0"/>
              <a:t>) + </a:t>
            </a:r>
            <a:r>
              <a:rPr lang="en-US" sz="4000" dirty="0" err="1"/>
              <a:t>ControlFlow</a:t>
            </a:r>
            <a:r>
              <a:rPr lang="en-US" sz="4000" dirty="0"/>
              <a:t> (</a:t>
            </a:r>
            <a:r>
              <a:rPr lang="en-US" sz="4000" dirty="0" err="1"/>
              <a:t>SpeedUp</a:t>
            </a:r>
            <a:r>
              <a:rPr lang="en-US" sz="4000" dirty="0"/>
              <a:t> + </a:t>
            </a:r>
            <a:r>
              <a:rPr lang="en-US" sz="4000" dirty="0" err="1"/>
              <a:t>RadHardness</a:t>
            </a:r>
            <a:r>
              <a:rPr lang="en-US" sz="4000" dirty="0"/>
              <a:t>)</a:t>
            </a:r>
          </a:p>
          <a:p>
            <a:endParaRPr lang="en-US" sz="1100" dirty="0"/>
          </a:p>
          <a:p>
            <a:r>
              <a:rPr lang="en-US" sz="4000" dirty="0">
                <a:solidFill>
                  <a:srgbClr val="FF0000"/>
                </a:solidFill>
              </a:rPr>
              <a:t>T=NOT + P=YES (4):</a:t>
            </a:r>
            <a:br>
              <a:rPr lang="en-US" sz="4000" dirty="0">
                <a:solidFill>
                  <a:srgbClr val="FF0000"/>
                </a:solidFill>
              </a:rPr>
            </a:br>
            <a:r>
              <a:rPr lang="en-US" sz="4000" dirty="0"/>
              <a:t>    Silicon + </a:t>
            </a:r>
            <a:r>
              <a:rPr lang="en-US" sz="4000" dirty="0" err="1"/>
              <a:t>DataFlow</a:t>
            </a:r>
            <a:r>
              <a:rPr lang="en-US" sz="4000" dirty="0"/>
              <a:t> (</a:t>
            </a:r>
            <a:r>
              <a:rPr lang="en-US" sz="4000" dirty="0" err="1"/>
              <a:t>MaxDFE</a:t>
            </a:r>
            <a:r>
              <a:rPr lang="en-US" sz="4000" dirty="0"/>
              <a:t> + </a:t>
            </a:r>
            <a:r>
              <a:rPr lang="en-US" sz="4000" dirty="0" err="1"/>
              <a:t>GoogleTPU</a:t>
            </a:r>
            <a:r>
              <a:rPr lang="en-US" sz="4000" dirty="0"/>
              <a:t>) or </a:t>
            </a:r>
            <a:r>
              <a:rPr lang="en-US" sz="4000" dirty="0" err="1"/>
              <a:t>DataFly</a:t>
            </a:r>
            <a:r>
              <a:rPr lang="en-US" sz="4000" dirty="0"/>
              <a:t> (WSN/</a:t>
            </a:r>
            <a:r>
              <a:rPr lang="en-US" sz="4000" dirty="0" err="1"/>
              <a:t>IoT</a:t>
            </a:r>
            <a:r>
              <a:rPr lang="en-US" sz="4000" dirty="0"/>
              <a:t>)</a:t>
            </a:r>
          </a:p>
          <a:p>
            <a:endParaRPr lang="en-US" sz="1100" dirty="0"/>
          </a:p>
          <a:p>
            <a:r>
              <a:rPr lang="en-US" sz="4000" dirty="0">
                <a:solidFill>
                  <a:srgbClr val="FF0000"/>
                </a:solidFill>
              </a:rPr>
              <a:t>T=YES + P=YES (4):</a:t>
            </a:r>
            <a:br>
              <a:rPr lang="en-US" sz="4000" dirty="0">
                <a:solidFill>
                  <a:srgbClr val="FF0000"/>
                </a:solidFill>
              </a:rPr>
            </a:br>
            <a:r>
              <a:rPr lang="en-US" sz="4000" dirty="0"/>
              <a:t>    </a:t>
            </a:r>
            <a:r>
              <a:rPr lang="en-US" sz="4000" dirty="0" err="1"/>
              <a:t>PhysMat</a:t>
            </a:r>
            <a:r>
              <a:rPr lang="en-US" sz="4000" dirty="0"/>
              <a:t> (Optical + Quantum) + </a:t>
            </a:r>
            <a:r>
              <a:rPr lang="en-US" sz="4000" dirty="0" err="1"/>
              <a:t>BioChem</a:t>
            </a:r>
            <a:r>
              <a:rPr lang="en-US" sz="4000" dirty="0"/>
              <a:t> (Chemical + Molecular)</a:t>
            </a:r>
          </a:p>
          <a:p>
            <a:endParaRPr lang="en-US" sz="3800" dirty="0"/>
          </a:p>
          <a:p>
            <a:pPr marL="0" indent="0">
              <a:buNone/>
            </a:pPr>
            <a:r>
              <a:rPr lang="en-US" sz="4000" dirty="0">
                <a:solidFill>
                  <a:srgbClr val="00B050"/>
                </a:solidFill>
              </a:rPr>
              <a:t>Creativity: From Turing and Łukasiewicz to LLMs and LNMs, till </a:t>
            </a:r>
            <a:r>
              <a:rPr lang="en-US" sz="4000" b="1" dirty="0">
                <a:solidFill>
                  <a:srgbClr val="FF0000"/>
                </a:solidFill>
              </a:rPr>
              <a:t>ELON MUSK and AI</a:t>
            </a:r>
          </a:p>
        </p:txBody>
      </p:sp>
      <p:sp>
        <p:nvSpPr>
          <p:cNvPr id="5" name="Slide Number Placeholder 5">
            <a:extLst>
              <a:ext uri="{FF2B5EF4-FFF2-40B4-BE49-F238E27FC236}">
                <a16:creationId xmlns:a16="http://schemas.microsoft.com/office/drawing/2014/main" id="{4874860D-E91A-4F04-B354-3A2246D1DA3A}"/>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a:t>
            </a:fld>
            <a:endParaRPr lang="sr-Latn-RS"/>
          </a:p>
        </p:txBody>
      </p:sp>
    </p:spTree>
    <p:extLst>
      <p:ext uri="{BB962C8B-B14F-4D97-AF65-F5344CB8AC3E}">
        <p14:creationId xmlns:p14="http://schemas.microsoft.com/office/powerpoint/2010/main" val="2715598701"/>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noChangeArrowheads="1"/>
          </p:cNvSpPr>
          <p:nvPr>
            <p:ph type="title"/>
          </p:nvPr>
        </p:nvSpPr>
        <p:spPr>
          <a:xfrm>
            <a:off x="0" y="3"/>
            <a:ext cx="12293600" cy="1147763"/>
          </a:xfrm>
        </p:spPr>
        <p:txBody>
          <a:bodyPr/>
          <a:lstStyle/>
          <a:p>
            <a:pPr eaLnBrk="1"/>
            <a:r>
              <a:rPr lang="en-US" altLang="en-US" sz="1800"/>
              <a:t>THE COURSE OUTLINE: </a:t>
            </a:r>
            <a:br>
              <a:rPr lang="en-US" altLang="en-US" sz="1800"/>
            </a:br>
            <a:r>
              <a:rPr lang="en-US" altLang="en-US" sz="1800"/>
              <a:t>STAGES OF A COMPLEX RESEARCH/DEVELOPEMENT PROJECT </a:t>
            </a:r>
            <a:br>
              <a:rPr lang="en-US" altLang="en-US" sz="1800"/>
            </a:br>
            <a:r>
              <a:rPr lang="en-US" altLang="en-US" sz="1800"/>
              <a:t>IN ACADEMIA/INDUSTRY</a:t>
            </a:r>
            <a:br>
              <a:rPr lang="en-US" altLang="en-US" sz="1800"/>
            </a:br>
            <a:endParaRPr lang="en-US" altLang="en-US" sz="1800"/>
          </a:p>
        </p:txBody>
      </p:sp>
      <p:sp>
        <p:nvSpPr>
          <p:cNvPr id="43011" name="Content Placeholder 2"/>
          <p:cNvSpPr>
            <a:spLocks noGrp="1" noChangeArrowheads="1"/>
          </p:cNvSpPr>
          <p:nvPr>
            <p:ph idx="1"/>
          </p:nvPr>
        </p:nvSpPr>
        <p:spPr>
          <a:xfrm>
            <a:off x="406400" y="838200"/>
            <a:ext cx="11684000" cy="5867400"/>
          </a:xfrm>
        </p:spPr>
        <p:txBody>
          <a:bodyPr/>
          <a:lstStyle/>
          <a:p>
            <a:pPr marL="0" eaLnBrk="1">
              <a:lnSpc>
                <a:spcPct val="100000"/>
              </a:lnSpc>
              <a:spcAft>
                <a:spcPts val="550"/>
              </a:spcAft>
            </a:pPr>
            <a:r>
              <a:rPr lang="en-US" altLang="en-US" sz="1400" dirty="0"/>
              <a:t>1. </a:t>
            </a:r>
            <a:r>
              <a:rPr lang="en-US" altLang="en-US" sz="1400" b="1" dirty="0">
                <a:solidFill>
                  <a:srgbClr val="FF0000"/>
                </a:solidFill>
              </a:rPr>
              <a:t>Before the project starts: </a:t>
            </a:r>
            <a:br>
              <a:rPr lang="en-US" altLang="en-US" sz="1400" b="1" dirty="0"/>
            </a:br>
            <a:r>
              <a:rPr lang="en-US" altLang="en-US" sz="1400" dirty="0"/>
              <a:t>    a. To ensure funding (e.g., H20); HW = H20.doc </a:t>
            </a:r>
            <a:br>
              <a:rPr lang="en-US" altLang="en-US" sz="1400" dirty="0"/>
            </a:br>
            <a:r>
              <a:rPr lang="en-US" altLang="en-US" sz="1400" dirty="0"/>
              <a:t>    b. To get educated for management (e.g., MBA/PhD); HW = H20.ppt   </a:t>
            </a:r>
          </a:p>
          <a:p>
            <a:pPr marL="0" eaLnBrk="1">
              <a:lnSpc>
                <a:spcPct val="100000"/>
              </a:lnSpc>
              <a:spcAft>
                <a:spcPts val="550"/>
              </a:spcAft>
            </a:pPr>
            <a:r>
              <a:rPr lang="en-US" altLang="en-US" sz="1400" dirty="0"/>
              <a:t>2. </a:t>
            </a:r>
            <a:r>
              <a:rPr lang="en-US" altLang="en-US" sz="1400" b="1" dirty="0">
                <a:solidFill>
                  <a:srgbClr val="FF0000"/>
                </a:solidFill>
              </a:rPr>
              <a:t>Soon after the project starts: </a:t>
            </a:r>
            <a:br>
              <a:rPr lang="en-US" altLang="en-US" sz="1400" dirty="0"/>
            </a:br>
            <a:r>
              <a:rPr lang="en-US" altLang="en-US" sz="1400" dirty="0"/>
              <a:t>    a. To learn CMMI; HW = CMMI.level2global </a:t>
            </a:r>
            <a:br>
              <a:rPr lang="en-US" altLang="en-US" sz="1400" dirty="0"/>
            </a:br>
            <a:r>
              <a:rPr lang="en-US" altLang="en-US" sz="1400" dirty="0"/>
              <a:t>    b. To learn Another more focused approach (e.g., Microsoft Project); HW = </a:t>
            </a:r>
            <a:r>
              <a:rPr lang="en-US" altLang="en-US" sz="1400" dirty="0" err="1"/>
              <a:t>MP.local</a:t>
            </a:r>
            <a:r>
              <a:rPr lang="en-US" altLang="en-US" sz="1400" dirty="0"/>
              <a:t> </a:t>
            </a:r>
          </a:p>
          <a:p>
            <a:pPr marL="0" eaLnBrk="1">
              <a:lnSpc>
                <a:spcPct val="100000"/>
              </a:lnSpc>
              <a:spcAft>
                <a:spcPts val="550"/>
              </a:spcAft>
            </a:pPr>
            <a:r>
              <a:rPr lang="en-US" altLang="en-US" sz="1400" dirty="0"/>
              <a:t>3. </a:t>
            </a:r>
            <a:r>
              <a:rPr lang="en-US" altLang="en-US" sz="1400" b="1" dirty="0">
                <a:solidFill>
                  <a:srgbClr val="FF0000"/>
                </a:solidFill>
              </a:rPr>
              <a:t>Before the project is over: </a:t>
            </a:r>
            <a:br>
              <a:rPr lang="en-US" altLang="en-US" sz="1400" dirty="0"/>
            </a:br>
            <a:r>
              <a:rPr lang="en-US" altLang="en-US" sz="1400" dirty="0"/>
              <a:t>    a. To form a company (e.g., using the SBA guidelines); HW = BizPlan.sba </a:t>
            </a:r>
            <a:br>
              <a:rPr lang="en-US" altLang="en-US" sz="1400" dirty="0"/>
            </a:br>
            <a:r>
              <a:rPr lang="en-US" altLang="en-US" sz="1400" dirty="0"/>
              <a:t>    b. To protect the company product (e.g., using the USA PTO guidelines); HW = PatentAplication.pto </a:t>
            </a:r>
          </a:p>
          <a:p>
            <a:pPr marL="0" eaLnBrk="1">
              <a:lnSpc>
                <a:spcPct val="100000"/>
              </a:lnSpc>
              <a:spcAft>
                <a:spcPts val="550"/>
              </a:spcAft>
            </a:pPr>
            <a:r>
              <a:rPr lang="en-US" altLang="en-US" sz="1400" dirty="0"/>
              <a:t>4. </a:t>
            </a:r>
            <a:r>
              <a:rPr lang="en-US" altLang="en-US" sz="1400" b="1" dirty="0">
                <a:solidFill>
                  <a:srgbClr val="FF0000"/>
                </a:solidFill>
              </a:rPr>
              <a:t>Immediately after the project is over: </a:t>
            </a:r>
            <a:br>
              <a:rPr lang="en-US" altLang="en-US" sz="1400" b="1" dirty="0"/>
            </a:br>
            <a:r>
              <a:rPr lang="en-US" altLang="en-US" sz="1400" dirty="0"/>
              <a:t>    a. To write about existing solutions to the problem (e.g., for a SCI journal); HW = SurveyPaper.doc </a:t>
            </a:r>
            <a:br>
              <a:rPr lang="en-US" altLang="en-US" sz="1400" dirty="0"/>
            </a:br>
            <a:r>
              <a:rPr lang="en-US" altLang="en-US" sz="1400" dirty="0"/>
              <a:t>    b. To write about obtained results (e.g., for a SCI journal); HW = ResearchPaper.doc </a:t>
            </a:r>
          </a:p>
          <a:p>
            <a:pPr marL="0" eaLnBrk="1">
              <a:lnSpc>
                <a:spcPct val="100000"/>
              </a:lnSpc>
              <a:spcAft>
                <a:spcPts val="550"/>
              </a:spcAft>
            </a:pPr>
            <a:r>
              <a:rPr lang="en-US" altLang="en-US" sz="1400" dirty="0"/>
              <a:t>5. </a:t>
            </a:r>
            <a:r>
              <a:rPr lang="en-US" altLang="en-US" sz="1400" b="1" dirty="0">
                <a:solidFill>
                  <a:srgbClr val="FF0000"/>
                </a:solidFill>
              </a:rPr>
              <a:t>Soon after the project is over: </a:t>
            </a:r>
            <a:br>
              <a:rPr lang="en-US" altLang="en-US" sz="1400" b="1" dirty="0"/>
            </a:br>
            <a:r>
              <a:rPr lang="en-US" altLang="en-US" sz="1400" dirty="0"/>
              <a:t>    a. To form an Internet shop (small, medium, or large scale); HW = STORE.com </a:t>
            </a:r>
            <a:br>
              <a:rPr lang="en-US" altLang="en-US" sz="1400" dirty="0"/>
            </a:br>
            <a:r>
              <a:rPr lang="en-US" altLang="en-US" sz="1400" dirty="0"/>
              <a:t>    b. To apply </a:t>
            </a:r>
            <a:r>
              <a:rPr lang="en-US" altLang="en-US" sz="1400" dirty="0" err="1"/>
              <a:t>MindGenomics</a:t>
            </a:r>
            <a:r>
              <a:rPr lang="en-US" altLang="en-US" sz="1400" dirty="0"/>
              <a:t> (for better marketing); HW = MicroScienceCustomerTyping.doc </a:t>
            </a:r>
          </a:p>
          <a:p>
            <a:pPr marL="0" eaLnBrk="1">
              <a:lnSpc>
                <a:spcPct val="100000"/>
              </a:lnSpc>
              <a:spcAft>
                <a:spcPts val="550"/>
              </a:spcAft>
            </a:pPr>
            <a:r>
              <a:rPr lang="en-US" altLang="en-US" sz="1400" dirty="0"/>
              <a:t>6. </a:t>
            </a:r>
            <a:r>
              <a:rPr lang="en-US" altLang="en-US" sz="1400" b="1" dirty="0">
                <a:solidFill>
                  <a:srgbClr val="FF0000"/>
                </a:solidFill>
              </a:rPr>
              <a:t>Long after the project is over: </a:t>
            </a:r>
            <a:br>
              <a:rPr lang="en-US" altLang="en-US" sz="1400" b="1" dirty="0"/>
            </a:br>
            <a:r>
              <a:rPr lang="en-US" altLang="en-US" sz="1400" dirty="0"/>
              <a:t>    a. To apply business intelligence (Data Mining and Media Mining); HW = NewAlgorithm.ppt </a:t>
            </a:r>
            <a:br>
              <a:rPr lang="en-US" altLang="en-US" sz="1400" dirty="0"/>
            </a:br>
            <a:r>
              <a:rPr lang="en-US" altLang="en-US" sz="1400" dirty="0"/>
              <a:t>    b. To brand yourself (Semantic Web and Internet Gallery and Serbia Forum); HW = NewDigitalization.pdf</a:t>
            </a:r>
            <a:endParaRPr lang="en-US" altLang="en-US" sz="1400" b="1" dirty="0"/>
          </a:p>
          <a:p>
            <a:pPr marL="0" eaLnBrk="1">
              <a:lnSpc>
                <a:spcPct val="100000"/>
              </a:lnSpc>
              <a:spcAft>
                <a:spcPts val="550"/>
              </a:spcAft>
            </a:pPr>
            <a:br>
              <a:rPr lang="en-US" altLang="en-US" sz="1600" dirty="0"/>
            </a:br>
            <a:endParaRPr lang="en-US" altLang="en-US" sz="1600" dirty="0"/>
          </a:p>
        </p:txBody>
      </p:sp>
      <p:sp>
        <p:nvSpPr>
          <p:cNvPr id="43012" name="Slide Number Placeholder 3"/>
          <p:cNvSpPr>
            <a:spLocks noGrp="1"/>
          </p:cNvSpPr>
          <p:nvPr>
            <p:ph type="sldNum" sz="quarter" idx="12"/>
          </p:nvPr>
        </p:nvSpPr>
        <p:spPr>
          <a:xfrm>
            <a:off x="9389533" y="6243638"/>
            <a:ext cx="1891043" cy="457200"/>
          </a:xfrm>
          <a:noFill/>
          <a:ln>
            <a:miter lim="800000"/>
          </a:ln>
        </p:spPr>
        <p:txBody>
          <a:bodyPr/>
          <a:lstStyle/>
          <a:p>
            <a:pPr>
              <a:tabLst>
                <a:tab pos="655638" algn="l"/>
                <a:tab pos="1312863" algn="l"/>
                <a:tab pos="1968500" algn="l"/>
              </a:tabLst>
            </a:pPr>
            <a:fld id="{4AF87369-6C53-4A0B-A79A-97DFE2DF97EB}" type="slidenum">
              <a:rPr lang="en-US" altLang="en-US" smtClean="0">
                <a:latin typeface="Tahoma" pitchFamily="34" charset="0"/>
              </a:rPr>
              <a:pPr>
                <a:tabLst>
                  <a:tab pos="655638" algn="l"/>
                  <a:tab pos="1312863" algn="l"/>
                  <a:tab pos="1968500" algn="l"/>
                </a:tabLst>
              </a:pPr>
              <a:t>3</a:t>
            </a:fld>
            <a:endParaRPr lang="en-US" altLang="en-US" dirty="0">
              <a:latin typeface="Tahoma" pitchFamily="34" charset="0"/>
            </a:endParaRPr>
          </a:p>
        </p:txBody>
      </p:sp>
      <p:sp>
        <p:nvSpPr>
          <p:cNvPr id="43013" name="TextBox 4"/>
          <p:cNvSpPr txBox="1">
            <a:spLocks noChangeArrowheads="1"/>
          </p:cNvSpPr>
          <p:nvPr/>
        </p:nvSpPr>
        <p:spPr bwMode="auto">
          <a:xfrm>
            <a:off x="1828800" y="4965700"/>
            <a:ext cx="2844800" cy="1892300"/>
          </a:xfrm>
          <a:prstGeom prst="rect">
            <a:avLst/>
          </a:prstGeom>
          <a:noFill/>
          <a:ln w="9525">
            <a:noFill/>
            <a:miter lim="800000"/>
            <a:headEnd/>
            <a:tailEnd/>
          </a:ln>
        </p:spPr>
        <p:txBody>
          <a:bodyPr>
            <a:spAutoFit/>
          </a:bodyPr>
          <a:lstStyle/>
          <a:p>
            <a:pPr fontAlgn="base">
              <a:spcBef>
                <a:spcPct val="0"/>
              </a:spcBef>
              <a:spcAft>
                <a:spcPts val="550"/>
              </a:spcAft>
            </a:pPr>
            <a:endParaRPr lang="en-US" altLang="en-US" sz="1200" b="1" kern="1200">
              <a:latin typeface="Tahoma" pitchFamily="34" charset="0"/>
            </a:endParaRPr>
          </a:p>
          <a:p>
            <a:pPr fontAlgn="base">
              <a:spcBef>
                <a:spcPct val="0"/>
              </a:spcBef>
              <a:spcAft>
                <a:spcPct val="0"/>
              </a:spcAft>
            </a:pPr>
            <a:r>
              <a:rPr lang="en-US" altLang="en-US" sz="1200" b="1" kern="1200">
                <a:solidFill>
                  <a:srgbClr val="FF0000"/>
                </a:solidFill>
                <a:latin typeface="Tahoma" pitchFamily="34" charset="0"/>
              </a:rPr>
              <a:t>READINGS</a:t>
            </a:r>
            <a:r>
              <a:rPr lang="en-US" altLang="en-US" sz="1200" kern="1200">
                <a:solidFill>
                  <a:srgbClr val="FF0000"/>
                </a:solidFill>
                <a:latin typeface="Tahoma" pitchFamily="34" charset="0"/>
              </a:rPr>
              <a:t>: </a:t>
            </a:r>
            <a:br>
              <a:rPr lang="en-US" altLang="en-US" sz="1200" kern="1200">
                <a:latin typeface="Tahoma" pitchFamily="34" charset="0"/>
              </a:rPr>
            </a:br>
            <a:r>
              <a:rPr lang="en-US" altLang="en-US" sz="1200" kern="1200">
                <a:latin typeface="Tahoma" pitchFamily="34" charset="0"/>
              </a:rPr>
              <a:t>7. Efficiency </a:t>
            </a:r>
            <a:br>
              <a:rPr lang="en-US" altLang="en-US" sz="1200" kern="1200">
                <a:latin typeface="Tahoma" pitchFamily="34" charset="0"/>
              </a:rPr>
            </a:br>
            <a:r>
              <a:rPr lang="en-US" altLang="en-US" sz="1200" kern="1200">
                <a:latin typeface="Tahoma" pitchFamily="34" charset="0"/>
              </a:rPr>
              <a:t>8. Effectiveness </a:t>
            </a:r>
            <a:br>
              <a:rPr lang="en-US" altLang="en-US" sz="1200" kern="1200">
                <a:latin typeface="Tahoma" pitchFamily="34" charset="0"/>
              </a:rPr>
            </a:br>
            <a:r>
              <a:rPr lang="en-US" altLang="en-US" sz="1200" kern="1200">
                <a:latin typeface="Tahoma" pitchFamily="34" charset="0"/>
              </a:rPr>
              <a:t>9. Inventivity </a:t>
            </a:r>
            <a:br>
              <a:rPr lang="en-US" altLang="en-US" sz="1200" kern="1200">
                <a:latin typeface="Tahoma" pitchFamily="34" charset="0"/>
              </a:rPr>
            </a:br>
            <a:r>
              <a:rPr lang="en-US" altLang="en-US" sz="1200" kern="1200">
                <a:latin typeface="Tahoma" pitchFamily="34" charset="0"/>
              </a:rPr>
              <a:t>10.Creativity </a:t>
            </a:r>
          </a:p>
          <a:p>
            <a:pPr fontAlgn="base">
              <a:spcBef>
                <a:spcPct val="0"/>
              </a:spcBef>
              <a:spcAft>
                <a:spcPct val="0"/>
              </a:spcAft>
            </a:pPr>
            <a:r>
              <a:rPr lang="en-US" altLang="en-US" sz="1200" kern="1200">
                <a:latin typeface="Tahoma" pitchFamily="34" charset="0"/>
              </a:rPr>
              <a:t>11.Ethics</a:t>
            </a:r>
            <a:br>
              <a:rPr lang="en-US" altLang="en-US" sz="1200" kern="1200">
                <a:latin typeface="Tahoma" pitchFamily="34" charset="0"/>
              </a:rPr>
            </a:br>
            <a:r>
              <a:rPr lang="en-US" altLang="en-US" sz="1200" kern="1200">
                <a:latin typeface="Tahoma" pitchFamily="34" charset="0"/>
              </a:rPr>
              <a:t>12.Esthetics</a:t>
            </a:r>
          </a:p>
          <a:p>
            <a:pPr fontAlgn="base">
              <a:spcBef>
                <a:spcPct val="0"/>
              </a:spcBef>
              <a:spcAft>
                <a:spcPts val="550"/>
              </a:spcAft>
            </a:pPr>
            <a:endParaRPr lang="en-US" altLang="en-US" sz="1400" b="1" kern="1200">
              <a:solidFill>
                <a:srgbClr val="FF0000"/>
              </a:solidFill>
              <a:latin typeface="Tahoma" pitchFamily="34" charset="0"/>
            </a:endParaRPr>
          </a:p>
        </p:txBody>
      </p:sp>
      <p:sp>
        <p:nvSpPr>
          <p:cNvPr id="43014" name="TextBox 6"/>
          <p:cNvSpPr txBox="1">
            <a:spLocks noChangeArrowheads="1"/>
          </p:cNvSpPr>
          <p:nvPr/>
        </p:nvSpPr>
        <p:spPr bwMode="auto">
          <a:xfrm>
            <a:off x="5588000" y="5227638"/>
            <a:ext cx="4064000" cy="1384300"/>
          </a:xfrm>
          <a:prstGeom prst="rect">
            <a:avLst/>
          </a:prstGeom>
          <a:noFill/>
          <a:ln w="9525">
            <a:noFill/>
            <a:miter lim="800000"/>
            <a:headEnd/>
            <a:tailEnd/>
          </a:ln>
        </p:spPr>
        <p:txBody>
          <a:bodyPr>
            <a:spAutoFit/>
          </a:bodyPr>
          <a:lstStyle/>
          <a:p>
            <a:pPr fontAlgn="base">
              <a:spcBef>
                <a:spcPct val="0"/>
              </a:spcBef>
              <a:spcAft>
                <a:spcPts val="550"/>
              </a:spcAft>
            </a:pPr>
            <a:r>
              <a:rPr lang="en-US" altLang="en-US" sz="1200" b="1" kern="1200">
                <a:solidFill>
                  <a:srgbClr val="FF0000"/>
                </a:solidFill>
                <a:latin typeface="Tahoma" pitchFamily="34" charset="0"/>
              </a:rPr>
              <a:t>CASE STUDIES: </a:t>
            </a:r>
            <a:br>
              <a:rPr lang="en-US" altLang="en-US" sz="1200" b="1" kern="1200">
                <a:solidFill>
                  <a:srgbClr val="FF0000"/>
                </a:solidFill>
                <a:latin typeface="Tahoma" pitchFamily="34" charset="0"/>
              </a:rPr>
            </a:br>
            <a:r>
              <a:rPr lang="en-US" altLang="en-US" sz="1200" kern="1200">
                <a:latin typeface="Tahoma" pitchFamily="34" charset="0"/>
              </a:rPr>
              <a:t>MENCER/MAXELER </a:t>
            </a:r>
            <a:br>
              <a:rPr lang="en-US" altLang="en-US" sz="1200" kern="1200">
                <a:latin typeface="Tahoma" pitchFamily="34" charset="0"/>
              </a:rPr>
            </a:br>
            <a:r>
              <a:rPr lang="en-US" altLang="en-US" sz="1200" kern="1200">
                <a:latin typeface="Tahoma" pitchFamily="34" charset="0"/>
              </a:rPr>
              <a:t>MEDELSON/MachineLearning</a:t>
            </a:r>
            <a:br>
              <a:rPr lang="en-US" altLang="en-US" sz="1200" kern="1200">
                <a:latin typeface="Tahoma" pitchFamily="34" charset="0"/>
              </a:rPr>
            </a:br>
            <a:r>
              <a:rPr lang="en-US" altLang="en-US" sz="1200" kern="1200">
                <a:latin typeface="Tahoma" pitchFamily="34" charset="0"/>
              </a:rPr>
              <a:t>MAURER/MyFORUM </a:t>
            </a:r>
            <a:br>
              <a:rPr lang="en-US" altLang="en-US" sz="1200" kern="1200">
                <a:latin typeface="Tahoma" pitchFamily="34" charset="0"/>
              </a:rPr>
            </a:br>
            <a:r>
              <a:rPr lang="en-US" altLang="en-US" sz="1200" kern="1200">
                <a:latin typeface="Tahoma" pitchFamily="34" charset="0"/>
              </a:rPr>
              <a:t>MOSKOWITZ/MindGenomics</a:t>
            </a:r>
            <a:br>
              <a:rPr lang="en-US" altLang="en-US" sz="1200" kern="1200">
                <a:latin typeface="Tahoma" pitchFamily="34" charset="0"/>
              </a:rPr>
            </a:br>
            <a:r>
              <a:rPr lang="en-US" altLang="en-US" sz="1200" kern="1200">
                <a:latin typeface="Tahoma" pitchFamily="34" charset="0"/>
              </a:rPr>
              <a:t>MAROM/MyQC</a:t>
            </a:r>
            <a:br>
              <a:rPr lang="en-US" altLang="en-US" sz="1200" kern="1200">
                <a:latin typeface="Tahoma" pitchFamily="34" charset="0"/>
              </a:rPr>
            </a:br>
            <a:r>
              <a:rPr lang="en-US" altLang="en-US" sz="1200" kern="1200">
                <a:latin typeface="Tahoma" pitchFamily="34" charset="0"/>
              </a:rPr>
              <a:t>MILUTINOVIC/MyGaAsRISC</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6C086-6E2F-4158-8782-CC6FC0C33E90}"/>
              </a:ext>
            </a:extLst>
          </p:cNvPr>
          <p:cNvSpPr>
            <a:spLocks noGrp="1"/>
          </p:cNvSpPr>
          <p:nvPr>
            <p:ph type="title"/>
          </p:nvPr>
        </p:nvSpPr>
        <p:spPr>
          <a:xfrm>
            <a:off x="479377" y="365125"/>
            <a:ext cx="11416212" cy="1325563"/>
          </a:xfrm>
        </p:spPr>
        <p:txBody>
          <a:bodyPr>
            <a:normAutofit/>
          </a:bodyPr>
          <a:lstStyle/>
          <a:p>
            <a:r>
              <a:rPr lang="en-US" b="1" dirty="0"/>
              <a:t>The Flynn's Classification of Computer Systems:</a:t>
            </a:r>
          </a:p>
        </p:txBody>
      </p:sp>
      <p:sp>
        <p:nvSpPr>
          <p:cNvPr id="3" name="Content Placeholder 2">
            <a:extLst>
              <a:ext uri="{FF2B5EF4-FFF2-40B4-BE49-F238E27FC236}">
                <a16:creationId xmlns:a16="http://schemas.microsoft.com/office/drawing/2014/main" id="{3520808C-D88B-46D7-A578-A5672ED5E2A6}"/>
              </a:ext>
            </a:extLst>
          </p:cNvPr>
          <p:cNvSpPr>
            <a:spLocks noGrp="1"/>
          </p:cNvSpPr>
          <p:nvPr>
            <p:ph idx="1"/>
          </p:nvPr>
        </p:nvSpPr>
        <p:spPr>
          <a:xfrm>
            <a:off x="838200" y="2354132"/>
            <a:ext cx="10515600" cy="4351338"/>
          </a:xfrm>
        </p:spPr>
        <p:txBody>
          <a:bodyPr>
            <a:normAutofit/>
          </a:bodyPr>
          <a:lstStyle/>
          <a:p>
            <a:r>
              <a:rPr lang="en-US" sz="4800" dirty="0"/>
              <a:t>SISD</a:t>
            </a:r>
          </a:p>
          <a:p>
            <a:r>
              <a:rPr lang="en-US" sz="4800" dirty="0"/>
              <a:t>SIMD</a:t>
            </a:r>
          </a:p>
          <a:p>
            <a:r>
              <a:rPr lang="en-US" sz="4800" dirty="0"/>
              <a:t>MISD</a:t>
            </a:r>
          </a:p>
          <a:p>
            <a:r>
              <a:rPr lang="en-US" sz="4800" dirty="0"/>
              <a:t>MIMD</a:t>
            </a:r>
          </a:p>
        </p:txBody>
      </p:sp>
      <p:pic>
        <p:nvPicPr>
          <p:cNvPr id="1026" name="Picture 2" descr="Chip Buyers: Old Habits Die Hard">
            <a:hlinkClick r:id="rId2"/>
            <a:extLst>
              <a:ext uri="{FF2B5EF4-FFF2-40B4-BE49-F238E27FC236}">
                <a16:creationId xmlns:a16="http://schemas.microsoft.com/office/drawing/2014/main" id="{0C2EA81C-663B-46D4-B2E6-B62D60C6E89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7509" y="2489046"/>
            <a:ext cx="4974332" cy="2787629"/>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5">
            <a:extLst>
              <a:ext uri="{FF2B5EF4-FFF2-40B4-BE49-F238E27FC236}">
                <a16:creationId xmlns:a16="http://schemas.microsoft.com/office/drawing/2014/main" id="{4874860D-E91A-4F04-B354-3A2246D1DA3A}"/>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4</a:t>
            </a:fld>
            <a:endParaRPr lang="sr-Latn-RS"/>
          </a:p>
        </p:txBody>
      </p:sp>
      <p:sp>
        <p:nvSpPr>
          <p:cNvPr id="6" name="TextBox 5">
            <a:extLst>
              <a:ext uri="{FF2B5EF4-FFF2-40B4-BE49-F238E27FC236}">
                <a16:creationId xmlns:a16="http://schemas.microsoft.com/office/drawing/2014/main" id="{CBC23207-2F8C-64A3-CD1D-E10AF6807A2C}"/>
              </a:ext>
            </a:extLst>
          </p:cNvPr>
          <p:cNvSpPr txBox="1"/>
          <p:nvPr/>
        </p:nvSpPr>
        <p:spPr>
          <a:xfrm>
            <a:off x="1487488" y="6019543"/>
            <a:ext cx="997605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solidFill>
                  <a:srgbClr val="FF0000"/>
                </a:solidFill>
              </a:rPr>
              <a:t>Leonardo Da Vinci, the inventor of the first mechanical calculating machine, was a civil engineer!</a:t>
            </a:r>
          </a:p>
        </p:txBody>
      </p:sp>
    </p:spTree>
    <p:extLst>
      <p:ext uri="{BB962C8B-B14F-4D97-AF65-F5344CB8AC3E}">
        <p14:creationId xmlns:p14="http://schemas.microsoft.com/office/powerpoint/2010/main" val="3140403110"/>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6C086-6E2F-4158-8782-CC6FC0C33E90}"/>
              </a:ext>
            </a:extLst>
          </p:cNvPr>
          <p:cNvSpPr>
            <a:spLocks noGrp="1"/>
          </p:cNvSpPr>
          <p:nvPr>
            <p:ph type="title"/>
          </p:nvPr>
        </p:nvSpPr>
        <p:spPr>
          <a:xfrm>
            <a:off x="838199" y="40386"/>
            <a:ext cx="10822497" cy="1325563"/>
          </a:xfrm>
        </p:spPr>
        <p:txBody>
          <a:bodyPr>
            <a:normAutofit/>
          </a:bodyPr>
          <a:lstStyle/>
          <a:p>
            <a:r>
              <a:rPr lang="en-US" sz="4000" b="1" dirty="0"/>
              <a:t>Early 80s: DARPA's First GaAs Microprocessor (SISD)</a:t>
            </a:r>
          </a:p>
        </p:txBody>
      </p:sp>
      <p:sp>
        <p:nvSpPr>
          <p:cNvPr id="3" name="Content Placeholder 2">
            <a:extLst>
              <a:ext uri="{FF2B5EF4-FFF2-40B4-BE49-F238E27FC236}">
                <a16:creationId xmlns:a16="http://schemas.microsoft.com/office/drawing/2014/main" id="{3520808C-D88B-46D7-A578-A5672ED5E2A6}"/>
              </a:ext>
            </a:extLst>
          </p:cNvPr>
          <p:cNvSpPr>
            <a:spLocks noGrp="1"/>
          </p:cNvSpPr>
          <p:nvPr>
            <p:ph idx="1"/>
          </p:nvPr>
        </p:nvSpPr>
        <p:spPr>
          <a:xfrm>
            <a:off x="5334314" y="4775144"/>
            <a:ext cx="11040611" cy="2578087"/>
          </a:xfrm>
        </p:spPr>
        <p:txBody>
          <a:bodyPr>
            <a:normAutofit/>
          </a:bodyPr>
          <a:lstStyle/>
          <a:p>
            <a:pPr marL="0" indent="0">
              <a:buNone/>
            </a:pPr>
            <a:r>
              <a:rPr lang="en-US" dirty="0"/>
              <a:t>Lesson Learned:</a:t>
            </a:r>
            <a:br>
              <a:rPr lang="en-US" dirty="0"/>
            </a:br>
            <a:r>
              <a:rPr lang="en-US" dirty="0"/>
              <a:t>Mere technological change is NOT a solution,</a:t>
            </a:r>
            <a:br>
              <a:rPr lang="en-US" dirty="0"/>
            </a:br>
            <a:r>
              <a:rPr lang="en-US" dirty="0"/>
              <a:t>due to large OFF-CHIP/ON-CHIP delays,</a:t>
            </a:r>
            <a:br>
              <a:rPr lang="en-US" dirty="0"/>
            </a:br>
            <a:r>
              <a:rPr lang="en-US" dirty="0"/>
              <a:t>leading fast to asymptotic saturations</a:t>
            </a:r>
            <a:br>
              <a:rPr lang="en-US" dirty="0"/>
            </a:br>
            <a:r>
              <a:rPr lang="en-US" dirty="0"/>
              <a:t>of the achievable speedup!</a:t>
            </a:r>
          </a:p>
        </p:txBody>
      </p:sp>
      <p:graphicFrame>
        <p:nvGraphicFramePr>
          <p:cNvPr id="5" name="Object 3">
            <a:extLst>
              <a:ext uri="{FF2B5EF4-FFF2-40B4-BE49-F238E27FC236}">
                <a16:creationId xmlns:a16="http://schemas.microsoft.com/office/drawing/2014/main" id="{A9D2B722-164A-4519-A202-193E7BF56BC3}"/>
              </a:ext>
            </a:extLst>
          </p:cNvPr>
          <p:cNvGraphicFramePr>
            <a:graphicFrameLocks noChangeAspect="1"/>
          </p:cNvGraphicFramePr>
          <p:nvPr/>
        </p:nvGraphicFramePr>
        <p:xfrm>
          <a:off x="950402" y="1328470"/>
          <a:ext cx="4197292" cy="5363136"/>
        </p:xfrm>
        <a:graphic>
          <a:graphicData uri="http://schemas.openxmlformats.org/presentationml/2006/ole">
            <mc:AlternateContent xmlns:mc="http://schemas.openxmlformats.org/markup-compatibility/2006">
              <mc:Choice xmlns:v="urn:schemas-microsoft-com:vml" Requires="v">
                <p:oleObj spid="_x0000_s1028" name="Document" r:id="rId2" imgW="6088380" imgH="5711952" progId="Word.Document.8">
                  <p:embed/>
                </p:oleObj>
              </mc:Choice>
              <mc:Fallback>
                <p:oleObj name="Document" r:id="rId2" imgW="6088380" imgH="5711952" progId="Word.Document.8">
                  <p:embed/>
                  <p:pic>
                    <p:nvPicPr>
                      <p:cNvPr id="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0402" y="1328470"/>
                        <a:ext cx="4197292" cy="5363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7" name="Picture 6">
            <a:extLst>
              <a:ext uri="{FF2B5EF4-FFF2-40B4-BE49-F238E27FC236}">
                <a16:creationId xmlns:a16="http://schemas.microsoft.com/office/drawing/2014/main" id="{38286820-04F6-4B76-BE1D-3998F7908F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61781" y="1550666"/>
            <a:ext cx="2684828" cy="2974739"/>
          </a:xfrm>
          <a:prstGeom prst="rect">
            <a:avLst/>
          </a:prstGeom>
        </p:spPr>
      </p:pic>
      <p:sp>
        <p:nvSpPr>
          <p:cNvPr id="6" name="Slide Number Placeholder 5">
            <a:extLst>
              <a:ext uri="{FF2B5EF4-FFF2-40B4-BE49-F238E27FC236}">
                <a16:creationId xmlns:a16="http://schemas.microsoft.com/office/drawing/2014/main" id="{C24C8313-FC5F-4BDF-BC8E-14F792E4F7C1}"/>
              </a:ext>
            </a:extLst>
          </p:cNvPr>
          <p:cNvSpPr txBox="1">
            <a:spLocks/>
          </p:cNvSpPr>
          <p:nvPr/>
        </p:nvSpPr>
        <p:spPr>
          <a:xfrm>
            <a:off x="10093174" y="643403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5</a:t>
            </a:fld>
            <a:endParaRPr lang="sr-Latn-RS"/>
          </a:p>
        </p:txBody>
      </p:sp>
    </p:spTree>
    <p:extLst>
      <p:ext uri="{BB962C8B-B14F-4D97-AF65-F5344CB8AC3E}">
        <p14:creationId xmlns:p14="http://schemas.microsoft.com/office/powerpoint/2010/main" val="95523977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561E7-495E-9704-2FF5-A6DB4CD56EDA}"/>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80E6B78-FE00-09EF-B0A1-E84DED702058}"/>
              </a:ext>
            </a:extLst>
          </p:cNvPr>
          <p:cNvSpPr txBox="1">
            <a:spLocks/>
          </p:cNvSpPr>
          <p:nvPr/>
        </p:nvSpPr>
        <p:spPr>
          <a:xfrm>
            <a:off x="10093174" y="643403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6</a:t>
            </a:fld>
            <a:endParaRPr lang="sr-Latn-RS"/>
          </a:p>
        </p:txBody>
      </p:sp>
      <p:sp>
        <p:nvSpPr>
          <p:cNvPr id="10" name="Title 9">
            <a:extLst>
              <a:ext uri="{FF2B5EF4-FFF2-40B4-BE49-F238E27FC236}">
                <a16:creationId xmlns:a16="http://schemas.microsoft.com/office/drawing/2014/main" id="{2F1EC29B-C774-4E24-F647-96AE91BA08CD}"/>
              </a:ext>
            </a:extLst>
          </p:cNvPr>
          <p:cNvSpPr>
            <a:spLocks noGrp="1"/>
          </p:cNvSpPr>
          <p:nvPr>
            <p:ph type="title"/>
          </p:nvPr>
        </p:nvSpPr>
        <p:spPr/>
        <p:txBody>
          <a:bodyPr/>
          <a:lstStyle/>
          <a:p>
            <a:r>
              <a:rPr lang="en-US" b="1" dirty="0"/>
              <a:t>2</a:t>
            </a:r>
            <a:r>
              <a:rPr lang="en-US" b="1" baseline="30000" dirty="0"/>
              <a:t>nd</a:t>
            </a:r>
            <a:r>
              <a:rPr lang="en-US" b="1" dirty="0"/>
              <a:t> + 6</a:t>
            </a:r>
            <a:r>
              <a:rPr lang="en-US" b="1" baseline="30000" dirty="0"/>
              <a:t>th</a:t>
            </a:r>
            <a:endParaRPr lang="en-US" b="1" dirty="0"/>
          </a:p>
        </p:txBody>
      </p:sp>
      <p:pic>
        <p:nvPicPr>
          <p:cNvPr id="12" name="Picture 11">
            <a:extLst>
              <a:ext uri="{FF2B5EF4-FFF2-40B4-BE49-F238E27FC236}">
                <a16:creationId xmlns:a16="http://schemas.microsoft.com/office/drawing/2014/main" id="{FEBB8727-FBA4-4D7B-8721-11E4335F48AF}"/>
              </a:ext>
            </a:extLst>
          </p:cNvPr>
          <p:cNvPicPr>
            <a:picLocks noChangeAspect="1"/>
          </p:cNvPicPr>
          <p:nvPr/>
        </p:nvPicPr>
        <p:blipFill>
          <a:blip r:embed="rId2" cstate="print"/>
          <a:srcRect t="6708"/>
          <a:stretch>
            <a:fillRect/>
          </a:stretch>
        </p:blipFill>
        <p:spPr>
          <a:xfrm>
            <a:off x="4454244" y="476672"/>
            <a:ext cx="3283511" cy="5792756"/>
          </a:xfrm>
          <a:prstGeom prst="rect">
            <a:avLst/>
          </a:prstGeom>
        </p:spPr>
      </p:pic>
    </p:spTree>
    <p:extLst>
      <p:ext uri="{BB962C8B-B14F-4D97-AF65-F5344CB8AC3E}">
        <p14:creationId xmlns:p14="http://schemas.microsoft.com/office/powerpoint/2010/main" val="3816448604"/>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6C086-6E2F-4158-8782-CC6FC0C33E90}"/>
              </a:ext>
            </a:extLst>
          </p:cNvPr>
          <p:cNvSpPr>
            <a:spLocks noGrp="1"/>
          </p:cNvSpPr>
          <p:nvPr>
            <p:ph type="title"/>
          </p:nvPr>
        </p:nvSpPr>
        <p:spPr>
          <a:xfrm>
            <a:off x="407368" y="365125"/>
            <a:ext cx="11593288" cy="1325563"/>
          </a:xfrm>
        </p:spPr>
        <p:txBody>
          <a:bodyPr>
            <a:normAutofit/>
          </a:bodyPr>
          <a:lstStyle/>
          <a:p>
            <a:r>
              <a:rPr lang="en-US" sz="4000" b="1" dirty="0"/>
              <a:t>Mid 80s: DARPA's First GaAs Systolic Array 4096 (SIMD)</a:t>
            </a:r>
            <a:br>
              <a:rPr lang="en-US" sz="4000" b="1" dirty="0"/>
            </a:br>
            <a:r>
              <a:rPr lang="en-US" sz="4000" b="1" dirty="0"/>
              <a:t>for </a:t>
            </a:r>
            <a:r>
              <a:rPr lang="en-US" sz="4000" b="1"/>
              <a:t>Gram-Schmidt Orthogonalization</a:t>
            </a:r>
            <a:endParaRPr lang="en-US" sz="4000" b="1" dirty="0"/>
          </a:p>
        </p:txBody>
      </p:sp>
      <p:sp>
        <p:nvSpPr>
          <p:cNvPr id="3" name="Content Placeholder 2">
            <a:extLst>
              <a:ext uri="{FF2B5EF4-FFF2-40B4-BE49-F238E27FC236}">
                <a16:creationId xmlns:a16="http://schemas.microsoft.com/office/drawing/2014/main" id="{3520808C-D88B-46D7-A578-A5672ED5E2A6}"/>
              </a:ext>
            </a:extLst>
          </p:cNvPr>
          <p:cNvSpPr>
            <a:spLocks noGrp="1"/>
          </p:cNvSpPr>
          <p:nvPr>
            <p:ph idx="1"/>
          </p:nvPr>
        </p:nvSpPr>
        <p:spPr>
          <a:xfrm>
            <a:off x="838200" y="5209563"/>
            <a:ext cx="10515600" cy="967400"/>
          </a:xfrm>
        </p:spPr>
        <p:txBody>
          <a:bodyPr/>
          <a:lstStyle/>
          <a:p>
            <a:pPr marL="0" indent="0">
              <a:buNone/>
            </a:pPr>
            <a:r>
              <a:rPr lang="en-US" dirty="0"/>
              <a:t>Lesson Learned: Good Mostly for TENSOR CALCULUS!</a:t>
            </a:r>
            <a:br>
              <a:rPr lang="en-US" dirty="0"/>
            </a:br>
            <a:r>
              <a:rPr lang="en-US" dirty="0"/>
              <a:t> </a:t>
            </a:r>
            <a:r>
              <a:rPr lang="en-US" sz="2400" dirty="0"/>
              <a:t>  </a:t>
            </a:r>
            <a:r>
              <a:rPr lang="en-US" dirty="0"/>
              <a:t> (now optimal: Google TPU)</a:t>
            </a:r>
          </a:p>
        </p:txBody>
      </p:sp>
      <p:pic>
        <p:nvPicPr>
          <p:cNvPr id="6" name="Picture 5">
            <a:extLst>
              <a:ext uri="{FF2B5EF4-FFF2-40B4-BE49-F238E27FC236}">
                <a16:creationId xmlns:a16="http://schemas.microsoft.com/office/drawing/2014/main" id="{A8604B0A-C08F-4DE2-8CD0-E9CDB88874D1}"/>
              </a:ext>
            </a:extLst>
          </p:cNvPr>
          <p:cNvPicPr>
            <a:picLocks noChangeAspect="1"/>
          </p:cNvPicPr>
          <p:nvPr/>
        </p:nvPicPr>
        <p:blipFill>
          <a:blip r:embed="rId2" cstate="print"/>
          <a:stretch>
            <a:fillRect/>
          </a:stretch>
        </p:blipFill>
        <p:spPr>
          <a:xfrm>
            <a:off x="754486" y="1724120"/>
            <a:ext cx="3619500" cy="3143250"/>
          </a:xfrm>
          <a:prstGeom prst="rect">
            <a:avLst/>
          </a:prstGeom>
        </p:spPr>
      </p:pic>
      <p:pic>
        <p:nvPicPr>
          <p:cNvPr id="7" name="Picture 6">
            <a:extLst>
              <a:ext uri="{FF2B5EF4-FFF2-40B4-BE49-F238E27FC236}">
                <a16:creationId xmlns:a16="http://schemas.microsoft.com/office/drawing/2014/main" id="{55475D61-5FC8-4537-8699-8C9B49A652F7}"/>
              </a:ext>
            </a:extLst>
          </p:cNvPr>
          <p:cNvPicPr>
            <a:picLocks noChangeAspect="1"/>
          </p:cNvPicPr>
          <p:nvPr/>
        </p:nvPicPr>
        <p:blipFill>
          <a:blip r:embed="rId3" cstate="print"/>
          <a:stretch>
            <a:fillRect/>
          </a:stretch>
        </p:blipFill>
        <p:spPr>
          <a:xfrm>
            <a:off x="5380707" y="1771745"/>
            <a:ext cx="3343275" cy="3095625"/>
          </a:xfrm>
          <a:prstGeom prst="rect">
            <a:avLst/>
          </a:prstGeom>
        </p:spPr>
      </p:pic>
      <p:sp>
        <p:nvSpPr>
          <p:cNvPr id="8" name="Slide Number Placeholder 5">
            <a:extLst>
              <a:ext uri="{FF2B5EF4-FFF2-40B4-BE49-F238E27FC236}">
                <a16:creationId xmlns:a16="http://schemas.microsoft.com/office/drawing/2014/main" id="{359F8A43-8F69-4C98-9D18-C0DA5A8961F3}"/>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7</a:t>
            </a:fld>
            <a:endParaRPr lang="sr-Latn-RS"/>
          </a:p>
        </p:txBody>
      </p:sp>
      <p:sp>
        <p:nvSpPr>
          <p:cNvPr id="5" name="TextBox 4">
            <a:extLst>
              <a:ext uri="{FF2B5EF4-FFF2-40B4-BE49-F238E27FC236}">
                <a16:creationId xmlns:a16="http://schemas.microsoft.com/office/drawing/2014/main" id="{5CC4FB2D-7D3D-A777-6C29-E45DE6195D9F}"/>
              </a:ext>
            </a:extLst>
          </p:cNvPr>
          <p:cNvSpPr txBox="1"/>
          <p:nvPr/>
        </p:nvSpPr>
        <p:spPr>
          <a:xfrm>
            <a:off x="3359696" y="6137835"/>
            <a:ext cx="6096000"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solidFill>
                  <a:srgbClr val="FF0000"/>
                </a:solidFill>
              </a:rPr>
              <a:t>TENSOR CALCULUS was invented by a civil engineer</a:t>
            </a:r>
          </a:p>
        </p:txBody>
      </p:sp>
    </p:spTree>
    <p:extLst>
      <p:ext uri="{BB962C8B-B14F-4D97-AF65-F5344CB8AC3E}">
        <p14:creationId xmlns:p14="http://schemas.microsoft.com/office/powerpoint/2010/main" val="2193665191"/>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6C086-6E2F-4158-8782-CC6FC0C33E90}"/>
              </a:ext>
            </a:extLst>
          </p:cNvPr>
          <p:cNvSpPr>
            <a:spLocks noGrp="1"/>
          </p:cNvSpPr>
          <p:nvPr>
            <p:ph type="title"/>
          </p:nvPr>
        </p:nvSpPr>
        <p:spPr>
          <a:xfrm>
            <a:off x="838199" y="365125"/>
            <a:ext cx="10788941" cy="1325563"/>
          </a:xfrm>
        </p:spPr>
        <p:txBody>
          <a:bodyPr>
            <a:normAutofit/>
          </a:bodyPr>
          <a:lstStyle/>
          <a:p>
            <a:r>
              <a:rPr lang="en-US" sz="3600" b="1" dirty="0"/>
              <a:t>Late 80s: The </a:t>
            </a:r>
            <a:r>
              <a:rPr lang="en-US" sz="3600" b="1" dirty="0" err="1"/>
              <a:t>AeroSpace</a:t>
            </a:r>
            <a:r>
              <a:rPr lang="en-US" sz="3600" b="1" dirty="0"/>
              <a:t> Fourier Transform Engine (MISD)</a:t>
            </a:r>
          </a:p>
        </p:txBody>
      </p:sp>
      <p:sp>
        <p:nvSpPr>
          <p:cNvPr id="3" name="Content Placeholder 2">
            <a:extLst>
              <a:ext uri="{FF2B5EF4-FFF2-40B4-BE49-F238E27FC236}">
                <a16:creationId xmlns:a16="http://schemas.microsoft.com/office/drawing/2014/main" id="{3520808C-D88B-46D7-A578-A5672ED5E2A6}"/>
              </a:ext>
            </a:extLst>
          </p:cNvPr>
          <p:cNvSpPr>
            <a:spLocks noGrp="1"/>
          </p:cNvSpPr>
          <p:nvPr>
            <p:ph idx="1"/>
          </p:nvPr>
        </p:nvSpPr>
        <p:spPr>
          <a:xfrm>
            <a:off x="838200" y="5134061"/>
            <a:ext cx="10515600" cy="1042901"/>
          </a:xfrm>
        </p:spPr>
        <p:txBody>
          <a:bodyPr/>
          <a:lstStyle/>
          <a:p>
            <a:pPr marL="0" indent="0">
              <a:buNone/>
            </a:pPr>
            <a:r>
              <a:rPr lang="en-US" dirty="0"/>
              <a:t>Lesson Learned: Good Mostly for TRANSFORMATIONAL ALGORITHMS</a:t>
            </a:r>
            <a:br>
              <a:rPr lang="en-US" dirty="0"/>
            </a:br>
            <a:r>
              <a:rPr lang="en-US" dirty="0"/>
              <a:t> </a:t>
            </a:r>
            <a:r>
              <a:rPr lang="en-US" sz="2400" dirty="0"/>
              <a:t> </a:t>
            </a:r>
            <a:r>
              <a:rPr lang="en-US" dirty="0"/>
              <a:t>  (now optimal: Intel </a:t>
            </a:r>
            <a:r>
              <a:rPr lang="en-US" dirty="0" err="1"/>
              <a:t>MultiCore</a:t>
            </a:r>
            <a:r>
              <a:rPr lang="en-US" dirty="0"/>
              <a:t>)</a:t>
            </a:r>
          </a:p>
        </p:txBody>
      </p:sp>
      <p:sp>
        <p:nvSpPr>
          <p:cNvPr id="4" name="Rectangle 2">
            <a:extLst>
              <a:ext uri="{FF2B5EF4-FFF2-40B4-BE49-F238E27FC236}">
                <a16:creationId xmlns:a16="http://schemas.microsoft.com/office/drawing/2014/main" id="{998E5934-E18D-4D00-9EA7-1DE81B4ACBAE}"/>
              </a:ext>
            </a:extLst>
          </p:cNvPr>
          <p:cNvSpPr>
            <a:spLocks noChangeArrowheads="1"/>
          </p:cNvSpPr>
          <p:nvPr/>
        </p:nvSpPr>
        <p:spPr bwMode="auto">
          <a:xfrm>
            <a:off x="1904999" y="1723938"/>
            <a:ext cx="157636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5" name="Object 4">
            <a:extLst>
              <a:ext uri="{FF2B5EF4-FFF2-40B4-BE49-F238E27FC236}">
                <a16:creationId xmlns:a16="http://schemas.microsoft.com/office/drawing/2014/main" id="{6C547BF3-0092-47B3-8B5E-A701C38096F8}"/>
              </a:ext>
            </a:extLst>
          </p:cNvPr>
          <p:cNvGraphicFramePr>
            <a:graphicFrameLocks noChangeAspect="1"/>
          </p:cNvGraphicFramePr>
          <p:nvPr/>
        </p:nvGraphicFramePr>
        <p:xfrm>
          <a:off x="2631395" y="1612847"/>
          <a:ext cx="6249310" cy="3224076"/>
        </p:xfrm>
        <a:graphic>
          <a:graphicData uri="http://schemas.openxmlformats.org/presentationml/2006/ole">
            <mc:AlternateContent xmlns:mc="http://schemas.openxmlformats.org/markup-compatibility/2006">
              <mc:Choice xmlns:v="urn:schemas-microsoft-com:vml" Requires="v">
                <p:oleObj spid="_x0000_s2052" name="Visio" r:id="rId2" imgW="4191000" imgH="2164080" progId="">
                  <p:embed/>
                </p:oleObj>
              </mc:Choice>
              <mc:Fallback>
                <p:oleObj name="Visio" r:id="rId2" imgW="4191000" imgH="2164080" progId="">
                  <p:embed/>
                  <p:pic>
                    <p:nvPicPr>
                      <p:cNvPr id="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1395" y="1612847"/>
                        <a:ext cx="6249310" cy="3224076"/>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Slide Number Placeholder 5">
            <a:extLst>
              <a:ext uri="{FF2B5EF4-FFF2-40B4-BE49-F238E27FC236}">
                <a16:creationId xmlns:a16="http://schemas.microsoft.com/office/drawing/2014/main" id="{D891F868-25CA-464D-87D7-E40EDFC6D156}"/>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8</a:t>
            </a:fld>
            <a:endParaRPr lang="sr-Latn-RS"/>
          </a:p>
        </p:txBody>
      </p:sp>
      <p:sp>
        <p:nvSpPr>
          <p:cNvPr id="8" name="TextBox 7">
            <a:extLst>
              <a:ext uri="{FF2B5EF4-FFF2-40B4-BE49-F238E27FC236}">
                <a16:creationId xmlns:a16="http://schemas.microsoft.com/office/drawing/2014/main" id="{3D77CB46-869B-4229-95D7-67B163307FA6}"/>
              </a:ext>
            </a:extLst>
          </p:cNvPr>
          <p:cNvSpPr txBox="1"/>
          <p:nvPr/>
        </p:nvSpPr>
        <p:spPr>
          <a:xfrm>
            <a:off x="1487488" y="6019543"/>
            <a:ext cx="9976053"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solidFill>
                  <a:srgbClr val="FF0000"/>
                </a:solidFill>
              </a:rPr>
              <a:t>Milutin </a:t>
            </a:r>
            <a:r>
              <a:rPr lang="en-US" dirty="0" err="1">
                <a:solidFill>
                  <a:srgbClr val="FF0000"/>
                </a:solidFill>
              </a:rPr>
              <a:t>Milankovic</a:t>
            </a:r>
            <a:r>
              <a:rPr lang="en-US" dirty="0">
                <a:solidFill>
                  <a:srgbClr val="FF0000"/>
                </a:solidFill>
              </a:rPr>
              <a:t>, the inventor of the most accurate Julian calendar, was a civil engineer!</a:t>
            </a:r>
          </a:p>
        </p:txBody>
      </p:sp>
    </p:spTree>
    <p:extLst>
      <p:ext uri="{BB962C8B-B14F-4D97-AF65-F5344CB8AC3E}">
        <p14:creationId xmlns:p14="http://schemas.microsoft.com/office/powerpoint/2010/main" val="213636155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6C086-6E2F-4158-8782-CC6FC0C33E90}"/>
              </a:ext>
            </a:extLst>
          </p:cNvPr>
          <p:cNvSpPr>
            <a:spLocks noGrp="1"/>
          </p:cNvSpPr>
          <p:nvPr>
            <p:ph type="title"/>
          </p:nvPr>
        </p:nvSpPr>
        <p:spPr>
          <a:xfrm>
            <a:off x="838200" y="365125"/>
            <a:ext cx="10830886" cy="1325563"/>
          </a:xfrm>
        </p:spPr>
        <p:txBody>
          <a:bodyPr>
            <a:normAutofit/>
          </a:bodyPr>
          <a:lstStyle/>
          <a:p>
            <a:r>
              <a:rPr lang="en-US" sz="4000" b="1" dirty="0"/>
              <a:t>End 80s: The NCR Vertical Migration Engine (MIMD)</a:t>
            </a:r>
          </a:p>
        </p:txBody>
      </p:sp>
      <p:sp>
        <p:nvSpPr>
          <p:cNvPr id="3" name="Content Placeholder 2">
            <a:extLst>
              <a:ext uri="{FF2B5EF4-FFF2-40B4-BE49-F238E27FC236}">
                <a16:creationId xmlns:a16="http://schemas.microsoft.com/office/drawing/2014/main" id="{3520808C-D88B-46D7-A578-A5672ED5E2A6}"/>
              </a:ext>
            </a:extLst>
          </p:cNvPr>
          <p:cNvSpPr>
            <a:spLocks noGrp="1"/>
          </p:cNvSpPr>
          <p:nvPr>
            <p:ph idx="1"/>
          </p:nvPr>
        </p:nvSpPr>
        <p:spPr>
          <a:xfrm>
            <a:off x="838200" y="5360565"/>
            <a:ext cx="10515600" cy="816398"/>
          </a:xfrm>
        </p:spPr>
        <p:txBody>
          <a:bodyPr>
            <a:normAutofit lnSpcReduction="10000"/>
          </a:bodyPr>
          <a:lstStyle/>
          <a:p>
            <a:pPr marL="0" indent="0">
              <a:buNone/>
            </a:pPr>
            <a:r>
              <a:rPr lang="en-US" dirty="0"/>
              <a:t>Lesson Learned: Good Mostly for IMAGE UNDERSTANDING</a:t>
            </a:r>
            <a:br>
              <a:rPr lang="en-US" dirty="0"/>
            </a:br>
            <a:r>
              <a:rPr lang="en-US" dirty="0"/>
              <a:t>   </a:t>
            </a:r>
            <a:r>
              <a:rPr lang="en-US" sz="2400" dirty="0"/>
              <a:t> </a:t>
            </a:r>
            <a:r>
              <a:rPr lang="en-US" dirty="0"/>
              <a:t>(now optimal: </a:t>
            </a:r>
            <a:r>
              <a:rPr lang="en-US" dirty="0" err="1"/>
              <a:t>nVidia</a:t>
            </a:r>
            <a:r>
              <a:rPr lang="en-US" dirty="0"/>
              <a:t> </a:t>
            </a:r>
            <a:r>
              <a:rPr lang="en-US" dirty="0" err="1"/>
              <a:t>ManyCore</a:t>
            </a:r>
            <a:r>
              <a:rPr lang="en-US" dirty="0"/>
              <a:t>)</a:t>
            </a:r>
          </a:p>
        </p:txBody>
      </p:sp>
      <p:pic>
        <p:nvPicPr>
          <p:cNvPr id="6" name="Picture 5">
            <a:extLst>
              <a:ext uri="{FF2B5EF4-FFF2-40B4-BE49-F238E27FC236}">
                <a16:creationId xmlns:a16="http://schemas.microsoft.com/office/drawing/2014/main" id="{0971D020-3315-45F7-AF30-67B54D9F94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05701" y="1606436"/>
            <a:ext cx="5116848" cy="3413107"/>
          </a:xfrm>
          <a:prstGeom prst="rect">
            <a:avLst/>
          </a:prstGeom>
        </p:spPr>
      </p:pic>
      <p:sp>
        <p:nvSpPr>
          <p:cNvPr id="5" name="Slide Number Placeholder 5">
            <a:extLst>
              <a:ext uri="{FF2B5EF4-FFF2-40B4-BE49-F238E27FC236}">
                <a16:creationId xmlns:a16="http://schemas.microsoft.com/office/drawing/2014/main" id="{31D923B6-9D60-4925-8DD1-0472EB102467}"/>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9</a:t>
            </a:fld>
            <a:endParaRPr lang="sr-Latn-RS"/>
          </a:p>
        </p:txBody>
      </p:sp>
    </p:spTree>
    <p:extLst>
      <p:ext uri="{BB962C8B-B14F-4D97-AF65-F5344CB8AC3E}">
        <p14:creationId xmlns:p14="http://schemas.microsoft.com/office/powerpoint/2010/main" val="710381595"/>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6C086-6E2F-4158-8782-CC6FC0C33E90}"/>
              </a:ext>
            </a:extLst>
          </p:cNvPr>
          <p:cNvSpPr>
            <a:spLocks noGrp="1"/>
          </p:cNvSpPr>
          <p:nvPr>
            <p:ph type="title"/>
          </p:nvPr>
        </p:nvSpPr>
        <p:spPr>
          <a:xfrm>
            <a:off x="511728" y="222512"/>
            <a:ext cx="11392250" cy="1325563"/>
          </a:xfrm>
        </p:spPr>
        <p:txBody>
          <a:bodyPr>
            <a:normAutofit/>
          </a:bodyPr>
          <a:lstStyle/>
          <a:p>
            <a:r>
              <a:rPr lang="en-US" sz="3600" b="1" dirty="0" err="1"/>
              <a:t>ControlFlow</a:t>
            </a:r>
            <a:r>
              <a:rPr lang="en-US" sz="3600" b="1" dirty="0"/>
              <a:t>: Inherent Characteristics Represent Limitations</a:t>
            </a:r>
          </a:p>
        </p:txBody>
      </p:sp>
      <p:sp>
        <p:nvSpPr>
          <p:cNvPr id="3" name="Content Placeholder 2">
            <a:extLst>
              <a:ext uri="{FF2B5EF4-FFF2-40B4-BE49-F238E27FC236}">
                <a16:creationId xmlns:a16="http://schemas.microsoft.com/office/drawing/2014/main" id="{3520808C-D88B-46D7-A578-A5672ED5E2A6}"/>
              </a:ext>
            </a:extLst>
          </p:cNvPr>
          <p:cNvSpPr>
            <a:spLocks noGrp="1"/>
          </p:cNvSpPr>
          <p:nvPr>
            <p:ph idx="1"/>
          </p:nvPr>
        </p:nvSpPr>
        <p:spPr>
          <a:xfrm>
            <a:off x="838200" y="1330674"/>
            <a:ext cx="10515600" cy="5103478"/>
          </a:xfrm>
        </p:spPr>
        <p:txBody>
          <a:bodyPr>
            <a:normAutofit/>
          </a:bodyPr>
          <a:lstStyle/>
          <a:p>
            <a:r>
              <a:rPr lang="en-US" sz="2400" dirty="0"/>
              <a:t>SISD: IEEE T/Computers</a:t>
            </a:r>
            <a:br>
              <a:rPr lang="en-US" sz="2400" dirty="0"/>
            </a:br>
            <a:endParaRPr lang="en-US" sz="2400" dirty="0"/>
          </a:p>
          <a:p>
            <a:endParaRPr lang="en-US" sz="2400" dirty="0"/>
          </a:p>
          <a:p>
            <a:r>
              <a:rPr lang="en-US" sz="2400" dirty="0"/>
              <a:t>SIMD: IEEE T/Communications</a:t>
            </a:r>
            <a:br>
              <a:rPr lang="en-US" sz="2400" dirty="0"/>
            </a:br>
            <a:endParaRPr lang="en-US" dirty="0"/>
          </a:p>
          <a:p>
            <a:endParaRPr lang="en-US" sz="1200" dirty="0"/>
          </a:p>
          <a:p>
            <a:endParaRPr lang="en-US" sz="100" dirty="0"/>
          </a:p>
          <a:p>
            <a:r>
              <a:rPr lang="en-US" sz="2400" dirty="0"/>
              <a:t>MISD: IEEE T/ASSP</a:t>
            </a:r>
            <a:br>
              <a:rPr lang="en-US" sz="2400" dirty="0"/>
            </a:br>
            <a:br>
              <a:rPr lang="en-US" sz="2400" dirty="0"/>
            </a:br>
            <a:endParaRPr lang="en-US" sz="2400" dirty="0"/>
          </a:p>
          <a:p>
            <a:endParaRPr lang="en-US" sz="400" dirty="0"/>
          </a:p>
          <a:p>
            <a:r>
              <a:rPr lang="en-US" sz="2400" dirty="0"/>
              <a:t>MIMD: IEEE T/Software</a:t>
            </a:r>
          </a:p>
        </p:txBody>
      </p:sp>
      <p:sp>
        <p:nvSpPr>
          <p:cNvPr id="4" name="Rectangle 3">
            <a:extLst>
              <a:ext uri="{FF2B5EF4-FFF2-40B4-BE49-F238E27FC236}">
                <a16:creationId xmlns:a16="http://schemas.microsoft.com/office/drawing/2014/main" id="{A5D578D6-CE3C-46B1-BB23-A70E4EE6FD80}"/>
              </a:ext>
            </a:extLst>
          </p:cNvPr>
          <p:cNvSpPr/>
          <p:nvPr/>
        </p:nvSpPr>
        <p:spPr>
          <a:xfrm>
            <a:off x="2484888" y="1631965"/>
            <a:ext cx="7305063" cy="830997"/>
          </a:xfrm>
          <a:prstGeom prst="rect">
            <a:avLst/>
          </a:prstGeom>
        </p:spPr>
        <p:txBody>
          <a:bodyPr wrap="square">
            <a:spAutoFit/>
          </a:bodyPr>
          <a:lstStyle/>
          <a:p>
            <a:r>
              <a:rPr lang="en-US" sz="1600" dirty="0" err="1"/>
              <a:t>Helbig</a:t>
            </a:r>
            <a:r>
              <a:rPr lang="en-US" sz="1600" dirty="0"/>
              <a:t>, W., &amp; </a:t>
            </a:r>
            <a:r>
              <a:rPr lang="en-US" sz="1600" dirty="0" err="1"/>
              <a:t>Milutinovic</a:t>
            </a:r>
            <a:r>
              <a:rPr lang="en-US" sz="1600" dirty="0"/>
              <a:t>, V. (1989). A </a:t>
            </a:r>
            <a:r>
              <a:rPr lang="en-US" sz="1600" dirty="0" err="1"/>
              <a:t>dcfl</a:t>
            </a:r>
            <a:r>
              <a:rPr lang="en-US" sz="1600" dirty="0"/>
              <a:t> e/d-</a:t>
            </a:r>
            <a:r>
              <a:rPr lang="en-US" sz="1600" dirty="0" err="1"/>
              <a:t>mesfet</a:t>
            </a:r>
            <a:r>
              <a:rPr lang="en-US" sz="1600" dirty="0"/>
              <a:t> </a:t>
            </a:r>
            <a:r>
              <a:rPr lang="en-US" sz="1600" dirty="0" err="1"/>
              <a:t>gaas</a:t>
            </a:r>
            <a:r>
              <a:rPr lang="en-US" sz="1600" dirty="0"/>
              <a:t> experimental </a:t>
            </a:r>
            <a:r>
              <a:rPr lang="en-US" sz="1600" dirty="0" err="1"/>
              <a:t>risc</a:t>
            </a:r>
            <a:r>
              <a:rPr lang="en-US" sz="1600" dirty="0"/>
              <a:t> machine.</a:t>
            </a:r>
            <a:br>
              <a:rPr lang="en-US" sz="1600" dirty="0"/>
            </a:br>
            <a:r>
              <a:rPr lang="en-US" sz="1600" i="1" dirty="0"/>
              <a:t>IEEE transactions on computers</a:t>
            </a:r>
            <a:r>
              <a:rPr lang="en-US" sz="1600" dirty="0"/>
              <a:t>, </a:t>
            </a:r>
            <a:br>
              <a:rPr lang="en-US" sz="1600" dirty="0"/>
            </a:br>
            <a:r>
              <a:rPr lang="en-US" sz="1600" i="1" dirty="0"/>
              <a:t>38</a:t>
            </a:r>
            <a:r>
              <a:rPr lang="en-US" sz="1600" dirty="0"/>
              <a:t>(2), 263-274.</a:t>
            </a:r>
          </a:p>
        </p:txBody>
      </p:sp>
      <p:sp>
        <p:nvSpPr>
          <p:cNvPr id="5" name="Rectangle 4">
            <a:extLst>
              <a:ext uri="{FF2B5EF4-FFF2-40B4-BE49-F238E27FC236}">
                <a16:creationId xmlns:a16="http://schemas.microsoft.com/office/drawing/2014/main" id="{E0F7AA39-5287-4CAA-BBFE-527E0A6F2D78}"/>
              </a:ext>
            </a:extLst>
          </p:cNvPr>
          <p:cNvSpPr/>
          <p:nvPr/>
        </p:nvSpPr>
        <p:spPr>
          <a:xfrm>
            <a:off x="2484888" y="2908612"/>
            <a:ext cx="6206105" cy="830997"/>
          </a:xfrm>
          <a:prstGeom prst="rect">
            <a:avLst/>
          </a:prstGeom>
        </p:spPr>
        <p:txBody>
          <a:bodyPr wrap="square">
            <a:spAutoFit/>
          </a:bodyPr>
          <a:lstStyle/>
          <a:p>
            <a:r>
              <a:rPr lang="en-US" sz="1600" dirty="0" err="1"/>
              <a:t>Milutinovic</a:t>
            </a:r>
            <a:r>
              <a:rPr lang="en-US" sz="1600" dirty="0"/>
              <a:t>, V. (1988). A comparison of suboptimal detection algorithms</a:t>
            </a:r>
            <a:br>
              <a:rPr lang="en-US" sz="1600" dirty="0"/>
            </a:br>
            <a:r>
              <a:rPr lang="en-US" sz="1600" dirty="0"/>
              <a:t>applied to the additive mix of orthogonal sinusoidal signals. </a:t>
            </a:r>
            <a:br>
              <a:rPr lang="en-US" sz="1600" dirty="0"/>
            </a:br>
            <a:r>
              <a:rPr lang="en-US" sz="1600" i="1" dirty="0"/>
              <a:t>IEEE transactions on communications</a:t>
            </a:r>
            <a:r>
              <a:rPr lang="en-US" sz="1600" dirty="0"/>
              <a:t>, </a:t>
            </a:r>
            <a:r>
              <a:rPr lang="en-US" sz="1600" i="1" dirty="0"/>
              <a:t>36</a:t>
            </a:r>
            <a:r>
              <a:rPr lang="en-US" sz="1600" dirty="0"/>
              <a:t>(5), 538-543.</a:t>
            </a:r>
          </a:p>
        </p:txBody>
      </p:sp>
      <p:sp>
        <p:nvSpPr>
          <p:cNvPr id="6" name="Rectangle 5">
            <a:extLst>
              <a:ext uri="{FF2B5EF4-FFF2-40B4-BE49-F238E27FC236}">
                <a16:creationId xmlns:a16="http://schemas.microsoft.com/office/drawing/2014/main" id="{A9138E0E-FEB7-4D8D-A211-70C432573047}"/>
              </a:ext>
            </a:extLst>
          </p:cNvPr>
          <p:cNvSpPr/>
          <p:nvPr/>
        </p:nvSpPr>
        <p:spPr>
          <a:xfrm>
            <a:off x="2484889" y="4156812"/>
            <a:ext cx="7305062" cy="830997"/>
          </a:xfrm>
          <a:prstGeom prst="rect">
            <a:avLst/>
          </a:prstGeom>
        </p:spPr>
        <p:txBody>
          <a:bodyPr wrap="square">
            <a:spAutoFit/>
          </a:bodyPr>
          <a:lstStyle/>
          <a:p>
            <a:r>
              <a:rPr lang="en-US" sz="1600" dirty="0" err="1"/>
              <a:t>Milutinovic</a:t>
            </a:r>
            <a:r>
              <a:rPr lang="en-US" sz="1600" dirty="0"/>
              <a:t>, V., Fortes, J., &amp; Jamieson, L. (1986). A </a:t>
            </a:r>
            <a:r>
              <a:rPr lang="en-US" sz="1600" dirty="0" err="1"/>
              <a:t>multimicroprocessor</a:t>
            </a:r>
            <a:r>
              <a:rPr lang="en-US" sz="1600" dirty="0"/>
              <a:t> architecture</a:t>
            </a:r>
            <a:br>
              <a:rPr lang="en-US" sz="1600" dirty="0"/>
            </a:br>
            <a:r>
              <a:rPr lang="en-US" sz="1600" dirty="0"/>
              <a:t>for real-time computation of a class of DFT algorithms. </a:t>
            </a:r>
            <a:r>
              <a:rPr lang="en-US" sz="1600" i="1" dirty="0"/>
              <a:t>IEEE transactions on acoustics,</a:t>
            </a:r>
            <a:br>
              <a:rPr lang="en-US" sz="1600" i="1" dirty="0"/>
            </a:br>
            <a:r>
              <a:rPr lang="en-US" sz="1600" i="1" dirty="0"/>
              <a:t>speech, and signal processing</a:t>
            </a:r>
            <a:r>
              <a:rPr lang="en-US" sz="1600" dirty="0"/>
              <a:t>, </a:t>
            </a:r>
            <a:r>
              <a:rPr lang="en-US" sz="1600" i="1" dirty="0"/>
              <a:t>34</a:t>
            </a:r>
            <a:r>
              <a:rPr lang="en-US" sz="1600" dirty="0"/>
              <a:t>(5), 1301-1309.</a:t>
            </a:r>
          </a:p>
        </p:txBody>
      </p:sp>
      <p:sp>
        <p:nvSpPr>
          <p:cNvPr id="7" name="Rectangle 6">
            <a:extLst>
              <a:ext uri="{FF2B5EF4-FFF2-40B4-BE49-F238E27FC236}">
                <a16:creationId xmlns:a16="http://schemas.microsoft.com/office/drawing/2014/main" id="{7BAC77BE-A8B8-418A-9239-06AD12E69736}"/>
              </a:ext>
            </a:extLst>
          </p:cNvPr>
          <p:cNvSpPr/>
          <p:nvPr/>
        </p:nvSpPr>
        <p:spPr>
          <a:xfrm>
            <a:off x="2484888" y="5494929"/>
            <a:ext cx="6206105" cy="914097"/>
          </a:xfrm>
          <a:prstGeom prst="rect">
            <a:avLst/>
          </a:prstGeom>
        </p:spPr>
        <p:txBody>
          <a:bodyPr wrap="square">
            <a:spAutoFit/>
          </a:bodyPr>
          <a:lstStyle/>
          <a:p>
            <a:r>
              <a:rPr lang="en-US" sz="1600" dirty="0" err="1"/>
              <a:t>Milutinovic</a:t>
            </a:r>
            <a:r>
              <a:rPr lang="en-US" sz="1600" dirty="0"/>
              <a:t>, V. (1987). A simulation study of the Vertical-Migration microprocessor architecture.</a:t>
            </a:r>
            <a:br>
              <a:rPr lang="en-US" sz="1600" dirty="0"/>
            </a:br>
            <a:r>
              <a:rPr lang="en-US" sz="1600" i="1" dirty="0"/>
              <a:t>IEEE transactions on software engineering</a:t>
            </a:r>
            <a:r>
              <a:rPr lang="en-US" sz="1600" dirty="0"/>
              <a:t>, (12), 1265-1277.</a:t>
            </a:r>
          </a:p>
        </p:txBody>
      </p:sp>
      <p:sp>
        <p:nvSpPr>
          <p:cNvPr id="8" name="Slide Number Placeholder 5">
            <a:extLst>
              <a:ext uri="{FF2B5EF4-FFF2-40B4-BE49-F238E27FC236}">
                <a16:creationId xmlns:a16="http://schemas.microsoft.com/office/drawing/2014/main" id="{4EBF9F43-70A9-41A2-A5C8-07A142CDA0FE}"/>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10</a:t>
            </a:fld>
            <a:endParaRPr lang="sr-Latn-RS"/>
          </a:p>
        </p:txBody>
      </p:sp>
    </p:spTree>
    <p:extLst>
      <p:ext uri="{BB962C8B-B14F-4D97-AF65-F5344CB8AC3E}">
        <p14:creationId xmlns:p14="http://schemas.microsoft.com/office/powerpoint/2010/main" val="1660725384"/>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2E1EA-4559-47B2-9513-AA67B61B5A83}"/>
              </a:ext>
            </a:extLst>
          </p:cNvPr>
          <p:cNvSpPr>
            <a:spLocks noGrp="1"/>
          </p:cNvSpPr>
          <p:nvPr>
            <p:ph type="title"/>
          </p:nvPr>
        </p:nvSpPr>
        <p:spPr>
          <a:xfrm>
            <a:off x="838200" y="365125"/>
            <a:ext cx="11018440" cy="1325563"/>
          </a:xfrm>
        </p:spPr>
        <p:txBody>
          <a:bodyPr>
            <a:normAutofit/>
          </a:bodyPr>
          <a:lstStyle/>
          <a:p>
            <a:r>
              <a:rPr lang="en-US" sz="4000" dirty="0"/>
              <a:t>DARPA: Creativity Unleashed for GaAs Star Wars (1)</a:t>
            </a:r>
            <a:endParaRPr lang="sr-Latn-RS" sz="4000" dirty="0"/>
          </a:p>
        </p:txBody>
      </p:sp>
      <p:sp>
        <p:nvSpPr>
          <p:cNvPr id="3" name="Text Placeholder 2">
            <a:extLst>
              <a:ext uri="{FF2B5EF4-FFF2-40B4-BE49-F238E27FC236}">
                <a16:creationId xmlns:a16="http://schemas.microsoft.com/office/drawing/2014/main" id="{318B504A-9ABF-4FCC-B21A-2AFDE7058A53}"/>
              </a:ext>
            </a:extLst>
          </p:cNvPr>
          <p:cNvSpPr>
            <a:spLocks noGrp="1"/>
          </p:cNvSpPr>
          <p:nvPr>
            <p:ph type="body" idx="1"/>
          </p:nvPr>
        </p:nvSpPr>
        <p:spPr>
          <a:xfrm>
            <a:off x="838200" y="1825625"/>
            <a:ext cx="10874424" cy="4351338"/>
          </a:xfrm>
        </p:spPr>
        <p:txBody>
          <a:bodyPr>
            <a:normAutofit fontScale="77500" lnSpcReduction="20000"/>
          </a:bodyPr>
          <a:lstStyle/>
          <a:p>
            <a:r>
              <a:rPr lang="en-US" dirty="0"/>
              <a:t>Mapping of High Level Languages directly onto hardware, for </a:t>
            </a:r>
            <a:r>
              <a:rPr lang="en-US" dirty="0">
                <a:solidFill>
                  <a:srgbClr val="00B050"/>
                </a:solidFill>
              </a:rPr>
              <a:t>minimizing</a:t>
            </a:r>
            <a:r>
              <a:rPr lang="en-US" dirty="0"/>
              <a:t> of wiring:</a:t>
            </a:r>
            <a:br>
              <a:rPr lang="en-US" dirty="0"/>
            </a:br>
            <a:r>
              <a:rPr lang="en-US" dirty="0"/>
              <a:t>The Vertical Migration Architecture</a:t>
            </a:r>
            <a:br>
              <a:rPr lang="en-US" dirty="0"/>
            </a:br>
            <a:br>
              <a:rPr lang="en-US" dirty="0"/>
            </a:br>
            <a:r>
              <a:rPr lang="en-US" dirty="0">
                <a:solidFill>
                  <a:srgbClr val="FF0000"/>
                </a:solidFill>
              </a:rPr>
              <a:t>1985 (after the first ideas and a 1Y ban): </a:t>
            </a:r>
            <a:br>
              <a:rPr lang="en-US" dirty="0">
                <a:solidFill>
                  <a:srgbClr val="FF0000"/>
                </a:solidFill>
              </a:rPr>
            </a:br>
            <a:br>
              <a:rPr lang="en-US" dirty="0">
                <a:solidFill>
                  <a:srgbClr val="FF0000"/>
                </a:solidFill>
              </a:rPr>
            </a:br>
            <a:r>
              <a:rPr lang="en-US" sz="2200" dirty="0" err="1">
                <a:solidFill>
                  <a:schemeClr val="tx1"/>
                </a:solidFill>
              </a:rPr>
              <a:t>Milutinovic</a:t>
            </a:r>
            <a:r>
              <a:rPr lang="en-US" sz="2200" dirty="0">
                <a:solidFill>
                  <a:schemeClr val="tx1"/>
                </a:solidFill>
              </a:rPr>
              <a:t>, V. and Lopez-Benitez, N.,</a:t>
            </a:r>
            <a:br>
              <a:rPr lang="en-US" sz="2200" dirty="0">
                <a:solidFill>
                  <a:schemeClr val="tx1"/>
                </a:solidFill>
              </a:rPr>
            </a:br>
            <a:r>
              <a:rPr lang="en-US" sz="2200" dirty="0">
                <a:solidFill>
                  <a:schemeClr val="tx1"/>
                </a:solidFill>
              </a:rPr>
              <a:t>“A GaAs-based Microprocessor Architecture for Real-Time Applications,”</a:t>
            </a:r>
            <a:br>
              <a:rPr lang="en-US" sz="2200" dirty="0">
                <a:solidFill>
                  <a:schemeClr val="tx1"/>
                </a:solidFill>
              </a:rPr>
            </a:br>
            <a:r>
              <a:rPr lang="en-US" sz="2200" dirty="0">
                <a:solidFill>
                  <a:schemeClr val="tx1"/>
                </a:solidFill>
              </a:rPr>
              <a:t>IEEE Transactions on Computers, 100(6), 714-727, 1987.</a:t>
            </a:r>
            <a:br>
              <a:rPr lang="en-US" dirty="0">
                <a:solidFill>
                  <a:srgbClr val="FF0000"/>
                </a:solidFill>
              </a:rPr>
            </a:br>
            <a:br>
              <a:rPr lang="en-US" dirty="0">
                <a:solidFill>
                  <a:srgbClr val="FF0000"/>
                </a:solidFill>
              </a:rPr>
            </a:br>
            <a:r>
              <a:rPr lang="en-US" dirty="0">
                <a:solidFill>
                  <a:srgbClr val="FF0000"/>
                </a:solidFill>
              </a:rPr>
              <a:t>1985 (after a rigorous analysis and a 1Y ban):</a:t>
            </a:r>
            <a:br>
              <a:rPr lang="en-US" dirty="0">
                <a:solidFill>
                  <a:srgbClr val="FF0000"/>
                </a:solidFill>
              </a:rPr>
            </a:br>
            <a:br>
              <a:rPr lang="en-US" dirty="0">
                <a:solidFill>
                  <a:srgbClr val="FF0000"/>
                </a:solidFill>
              </a:rPr>
            </a:br>
            <a:r>
              <a:rPr lang="en-US" sz="2200" dirty="0" err="1">
                <a:solidFill>
                  <a:schemeClr val="tx1"/>
                </a:solidFill>
              </a:rPr>
              <a:t>Milutinovic</a:t>
            </a:r>
            <a:r>
              <a:rPr lang="en-US" sz="2200" dirty="0">
                <a:solidFill>
                  <a:schemeClr val="tx1"/>
                </a:solidFill>
              </a:rPr>
              <a:t>, V.,</a:t>
            </a:r>
            <a:br>
              <a:rPr lang="en-US" sz="2200" dirty="0">
                <a:solidFill>
                  <a:schemeClr val="tx1"/>
                </a:solidFill>
              </a:rPr>
            </a:br>
            <a:r>
              <a:rPr lang="en-US" sz="2200" dirty="0">
                <a:solidFill>
                  <a:schemeClr val="tx1"/>
                </a:solidFill>
              </a:rPr>
              <a:t>“A simulation study of the Vertical-Migration Microprocessor Architecture,”</a:t>
            </a:r>
            <a:br>
              <a:rPr lang="en-US" sz="2200" dirty="0">
                <a:solidFill>
                  <a:schemeClr val="tx1"/>
                </a:solidFill>
              </a:rPr>
            </a:br>
            <a:r>
              <a:rPr lang="en-US" sz="2200" dirty="0">
                <a:solidFill>
                  <a:schemeClr val="tx1"/>
                </a:solidFill>
              </a:rPr>
              <a:t>IEEE Transactions on Software Engineering, (12), 1265-1277, 1987.</a:t>
            </a:r>
            <a:br>
              <a:rPr lang="en-US" dirty="0">
                <a:solidFill>
                  <a:srgbClr val="FF0000"/>
                </a:solidFill>
              </a:rPr>
            </a:br>
            <a:br>
              <a:rPr lang="en-US" dirty="0"/>
            </a:br>
            <a:endParaRPr lang="en-US" dirty="0"/>
          </a:p>
          <a:p>
            <a:r>
              <a:rPr lang="en-US" dirty="0">
                <a:solidFill>
                  <a:srgbClr val="00B050"/>
                </a:solidFill>
              </a:rPr>
              <a:t>Note: After Richard Feynman, and especially stressed in GaAs, as it will be explained later.</a:t>
            </a:r>
          </a:p>
        </p:txBody>
      </p:sp>
    </p:spTree>
    <p:extLst>
      <p:ext uri="{BB962C8B-B14F-4D97-AF65-F5344CB8AC3E}">
        <p14:creationId xmlns:p14="http://schemas.microsoft.com/office/powerpoint/2010/main" val="3103738649"/>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2E1EA-4559-47B2-9513-AA67B61B5A83}"/>
              </a:ext>
            </a:extLst>
          </p:cNvPr>
          <p:cNvSpPr>
            <a:spLocks noGrp="1"/>
          </p:cNvSpPr>
          <p:nvPr>
            <p:ph type="title"/>
          </p:nvPr>
        </p:nvSpPr>
        <p:spPr>
          <a:xfrm>
            <a:off x="838200" y="365125"/>
            <a:ext cx="11018440" cy="1325563"/>
          </a:xfrm>
        </p:spPr>
        <p:txBody>
          <a:bodyPr>
            <a:normAutofit/>
          </a:bodyPr>
          <a:lstStyle/>
          <a:p>
            <a:r>
              <a:rPr lang="en-US" sz="4000" dirty="0"/>
              <a:t>DARPA: Creativity Unleashed for GaAs Star Wars (2)</a:t>
            </a:r>
            <a:endParaRPr lang="sr-Latn-RS" sz="4000" dirty="0"/>
          </a:p>
        </p:txBody>
      </p:sp>
      <p:sp>
        <p:nvSpPr>
          <p:cNvPr id="3" name="Text Placeholder 2">
            <a:extLst>
              <a:ext uri="{FF2B5EF4-FFF2-40B4-BE49-F238E27FC236}">
                <a16:creationId xmlns:a16="http://schemas.microsoft.com/office/drawing/2014/main" id="{318B504A-9ABF-4FCC-B21A-2AFDE7058A53}"/>
              </a:ext>
            </a:extLst>
          </p:cNvPr>
          <p:cNvSpPr>
            <a:spLocks noGrp="1"/>
          </p:cNvSpPr>
          <p:nvPr>
            <p:ph type="body" idx="1"/>
          </p:nvPr>
        </p:nvSpPr>
        <p:spPr>
          <a:xfrm>
            <a:off x="838200" y="1825625"/>
            <a:ext cx="10874424" cy="4351338"/>
          </a:xfrm>
        </p:spPr>
        <p:txBody>
          <a:bodyPr>
            <a:normAutofit fontScale="77500" lnSpcReduction="20000"/>
          </a:bodyPr>
          <a:lstStyle/>
          <a:p>
            <a:r>
              <a:rPr lang="en-US" dirty="0"/>
              <a:t>For </a:t>
            </a:r>
            <a:r>
              <a:rPr lang="en-US" dirty="0">
                <a:solidFill>
                  <a:srgbClr val="00B050"/>
                </a:solidFill>
              </a:rPr>
              <a:t>eliminating</a:t>
            </a:r>
            <a:r>
              <a:rPr lang="en-US" dirty="0"/>
              <a:t> of wiring in interconnection networks and data processing:</a:t>
            </a:r>
            <a:br>
              <a:rPr lang="en-US" dirty="0"/>
            </a:br>
            <a:r>
              <a:rPr lang="en-US" dirty="0"/>
              <a:t>The Cellular Honeycomb Architecture</a:t>
            </a:r>
            <a:br>
              <a:rPr lang="en-US" dirty="0"/>
            </a:br>
            <a:br>
              <a:rPr lang="en-US" dirty="0"/>
            </a:br>
            <a:r>
              <a:rPr lang="en-US" dirty="0">
                <a:solidFill>
                  <a:srgbClr val="FF0000"/>
                </a:solidFill>
              </a:rPr>
              <a:t>1985 (after the first ideas and a 4Y ban): </a:t>
            </a:r>
            <a:br>
              <a:rPr lang="en-US" dirty="0">
                <a:solidFill>
                  <a:srgbClr val="FF0000"/>
                </a:solidFill>
              </a:rPr>
            </a:br>
            <a:br>
              <a:rPr lang="en-US" dirty="0">
                <a:solidFill>
                  <a:srgbClr val="FF0000"/>
                </a:solidFill>
              </a:rPr>
            </a:br>
            <a:r>
              <a:rPr lang="en-US" sz="2200" dirty="0" err="1">
                <a:solidFill>
                  <a:schemeClr val="tx1"/>
                </a:solidFill>
              </a:rPr>
              <a:t>Milutinovic</a:t>
            </a:r>
            <a:r>
              <a:rPr lang="en-US" sz="2200" dirty="0">
                <a:solidFill>
                  <a:schemeClr val="tx1"/>
                </a:solidFill>
              </a:rPr>
              <a:t>, V.,</a:t>
            </a:r>
            <a:br>
              <a:rPr lang="en-US" sz="2200" dirty="0">
                <a:solidFill>
                  <a:schemeClr val="tx1"/>
                </a:solidFill>
              </a:rPr>
            </a:br>
            <a:r>
              <a:rPr lang="en-US" sz="2200" dirty="0">
                <a:solidFill>
                  <a:schemeClr val="tx1"/>
                </a:solidFill>
              </a:rPr>
              <a:t>“Mapping of Neural Networks on the Honeycomb Architecture,”</a:t>
            </a:r>
            <a:br>
              <a:rPr lang="en-US" sz="2200" dirty="0">
                <a:solidFill>
                  <a:schemeClr val="tx1"/>
                </a:solidFill>
              </a:rPr>
            </a:br>
            <a:r>
              <a:rPr lang="en-US" sz="2200" dirty="0">
                <a:solidFill>
                  <a:schemeClr val="tx1"/>
                </a:solidFill>
              </a:rPr>
              <a:t>Proceedings of the IEEE, 77(12), 1875-1878, 1989.</a:t>
            </a:r>
            <a:br>
              <a:rPr lang="en-US" sz="2600" dirty="0">
                <a:solidFill>
                  <a:schemeClr val="tx1"/>
                </a:solidFill>
              </a:rPr>
            </a:br>
            <a:br>
              <a:rPr lang="en-US" sz="2800" dirty="0">
                <a:solidFill>
                  <a:schemeClr val="tx1"/>
                </a:solidFill>
              </a:rPr>
            </a:br>
            <a:r>
              <a:rPr lang="en-US" dirty="0">
                <a:solidFill>
                  <a:srgbClr val="FF0000"/>
                </a:solidFill>
              </a:rPr>
              <a:t>2025 (after a rigorous analysis and a 40Y ban): </a:t>
            </a:r>
            <a:br>
              <a:rPr lang="en-US" dirty="0">
                <a:solidFill>
                  <a:srgbClr val="FF0000"/>
                </a:solidFill>
              </a:rPr>
            </a:br>
            <a:br>
              <a:rPr lang="en-US" dirty="0">
                <a:solidFill>
                  <a:srgbClr val="FF0000"/>
                </a:solidFill>
              </a:rPr>
            </a:br>
            <a:r>
              <a:rPr lang="en-US" sz="2200" dirty="0" err="1">
                <a:solidFill>
                  <a:schemeClr val="tx1"/>
                </a:solidFill>
              </a:rPr>
              <a:t>Milutinovic</a:t>
            </a:r>
            <a:r>
              <a:rPr lang="en-US" sz="2200" dirty="0">
                <a:solidFill>
                  <a:schemeClr val="tx1"/>
                </a:solidFill>
              </a:rPr>
              <a:t>, V., </a:t>
            </a:r>
            <a:r>
              <a:rPr lang="en-US" sz="2200" dirty="0" err="1">
                <a:solidFill>
                  <a:schemeClr val="tx1"/>
                </a:solidFill>
              </a:rPr>
              <a:t>Milutinovic</a:t>
            </a:r>
            <a:r>
              <a:rPr lang="en-US" sz="2200" dirty="0">
                <a:solidFill>
                  <a:schemeClr val="tx1"/>
                </a:solidFill>
              </a:rPr>
              <a:t>, D., Furth, B., </a:t>
            </a:r>
            <a:br>
              <a:rPr lang="en-US" sz="2200" dirty="0">
                <a:solidFill>
                  <a:schemeClr val="tx1"/>
                </a:solidFill>
              </a:rPr>
            </a:br>
            <a:r>
              <a:rPr lang="en-US" sz="2200" dirty="0">
                <a:solidFill>
                  <a:schemeClr val="tx1"/>
                </a:solidFill>
              </a:rPr>
              <a:t>“On Mapping of Topological Structures and Mathematical Algorithms</a:t>
            </a:r>
            <a:br>
              <a:rPr lang="en-US" sz="2200" dirty="0">
                <a:solidFill>
                  <a:schemeClr val="tx1"/>
                </a:solidFill>
              </a:rPr>
            </a:br>
            <a:r>
              <a:rPr lang="en-US" sz="2200" dirty="0">
                <a:solidFill>
                  <a:schemeClr val="tx1"/>
                </a:solidFill>
              </a:rPr>
              <a:t>onto Specialized Architectures for Graph-Based Computing,” </a:t>
            </a:r>
            <a:br>
              <a:rPr lang="en-US" sz="2200" dirty="0">
                <a:solidFill>
                  <a:schemeClr val="tx1"/>
                </a:solidFill>
              </a:rPr>
            </a:br>
            <a:r>
              <a:rPr lang="en-US" sz="2200" dirty="0">
                <a:solidFill>
                  <a:schemeClr val="tx1"/>
                </a:solidFill>
              </a:rPr>
              <a:t>Springer, JBD, 2025/2026 (TBP).</a:t>
            </a:r>
          </a:p>
          <a:p>
            <a:endParaRPr lang="en-US" sz="2200" dirty="0">
              <a:solidFill>
                <a:schemeClr val="tx1"/>
              </a:solidFill>
            </a:endParaRPr>
          </a:p>
          <a:p>
            <a:r>
              <a:rPr lang="en-US" dirty="0">
                <a:solidFill>
                  <a:srgbClr val="00B050"/>
                </a:solidFill>
              </a:rPr>
              <a:t>Note: After Richard Feynman, and especially stressed in GaAs, as it will be explained later.</a:t>
            </a:r>
            <a:endParaRPr lang="en-US" sz="2200" dirty="0">
              <a:solidFill>
                <a:schemeClr val="tx1"/>
              </a:solidFill>
            </a:endParaRPr>
          </a:p>
          <a:p>
            <a:endParaRPr lang="en-US" dirty="0"/>
          </a:p>
        </p:txBody>
      </p:sp>
    </p:spTree>
    <p:extLst>
      <p:ext uri="{BB962C8B-B14F-4D97-AF65-F5344CB8AC3E}">
        <p14:creationId xmlns:p14="http://schemas.microsoft.com/office/powerpoint/2010/main" val="3129478797"/>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1" name="Content Placeholder 5">
            <a:extLst>
              <a:ext uri="{FF2B5EF4-FFF2-40B4-BE49-F238E27FC236}">
                <a16:creationId xmlns:a16="http://schemas.microsoft.com/office/drawing/2014/main" id="{87C72B5F-114E-4B2F-A831-C0ABD0351037}"/>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32562" y="-392516"/>
            <a:ext cx="12192000" cy="7643031"/>
          </a:xfrm>
        </p:spPr>
      </p:pic>
    </p:spTree>
    <p:extLst>
      <p:ext uri="{BB962C8B-B14F-4D97-AF65-F5344CB8AC3E}">
        <p14:creationId xmlns:p14="http://schemas.microsoft.com/office/powerpoint/2010/main" val="3538546481"/>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6C086-6E2F-4158-8782-CC6FC0C33E90}"/>
              </a:ext>
            </a:extLst>
          </p:cNvPr>
          <p:cNvSpPr>
            <a:spLocks noGrp="1"/>
          </p:cNvSpPr>
          <p:nvPr>
            <p:ph type="title"/>
          </p:nvPr>
        </p:nvSpPr>
        <p:spPr>
          <a:xfrm>
            <a:off x="393583" y="365125"/>
            <a:ext cx="10515600" cy="1325563"/>
          </a:xfrm>
        </p:spPr>
        <p:txBody>
          <a:bodyPr>
            <a:normAutofit fontScale="90000"/>
          </a:bodyPr>
          <a:lstStyle/>
          <a:p>
            <a:r>
              <a:rPr lang="en-US" b="1" dirty="0" err="1"/>
              <a:t>DataFlow</a:t>
            </a:r>
            <a:r>
              <a:rPr lang="en-US" b="1" dirty="0"/>
              <a:t>: New Paradigms Badly Needed,</a:t>
            </a:r>
            <a:br>
              <a:rPr lang="en-US" b="1" dirty="0"/>
            </a:br>
            <a:r>
              <a:rPr lang="en-US" b="1" dirty="0"/>
              <a:t>		   NOT to Substitute,</a:t>
            </a:r>
            <a:br>
              <a:rPr lang="en-US" b="1" dirty="0"/>
            </a:br>
            <a:r>
              <a:rPr lang="en-US" b="1" dirty="0"/>
              <a:t>		   BUT to Supplement!</a:t>
            </a:r>
          </a:p>
        </p:txBody>
      </p:sp>
      <p:sp>
        <p:nvSpPr>
          <p:cNvPr id="3" name="Content Placeholder 2">
            <a:extLst>
              <a:ext uri="{FF2B5EF4-FFF2-40B4-BE49-F238E27FC236}">
                <a16:creationId xmlns:a16="http://schemas.microsoft.com/office/drawing/2014/main" id="{3520808C-D88B-46D7-A578-A5672ED5E2A6}"/>
              </a:ext>
            </a:extLst>
          </p:cNvPr>
          <p:cNvSpPr>
            <a:spLocks noGrp="1"/>
          </p:cNvSpPr>
          <p:nvPr>
            <p:ph idx="1"/>
          </p:nvPr>
        </p:nvSpPr>
        <p:spPr>
          <a:xfrm>
            <a:off x="478172" y="2295409"/>
            <a:ext cx="11392250" cy="4351338"/>
          </a:xfrm>
        </p:spPr>
        <p:txBody>
          <a:bodyPr/>
          <a:lstStyle/>
          <a:p>
            <a:r>
              <a:rPr lang="en-US" dirty="0"/>
              <a:t>The First </a:t>
            </a:r>
            <a:r>
              <a:rPr lang="en-US" dirty="0" err="1"/>
              <a:t>FineGrain</a:t>
            </a:r>
            <a:r>
              <a:rPr lang="en-US" dirty="0"/>
              <a:t> </a:t>
            </a:r>
            <a:r>
              <a:rPr lang="en-US" dirty="0" err="1"/>
              <a:t>DataFlow</a:t>
            </a:r>
            <a:r>
              <a:rPr lang="en-US" dirty="0"/>
              <a:t> Idea: Proceedings of the IEEE</a:t>
            </a:r>
            <a:br>
              <a:rPr lang="en-US" dirty="0"/>
            </a:br>
            <a:endParaRPr lang="en-US" dirty="0"/>
          </a:p>
          <a:p>
            <a:endParaRPr lang="en-US" dirty="0"/>
          </a:p>
          <a:p>
            <a:endParaRPr lang="en-US" dirty="0"/>
          </a:p>
          <a:p>
            <a:r>
              <a:rPr lang="en-US" dirty="0"/>
              <a:t>The First </a:t>
            </a:r>
            <a:r>
              <a:rPr lang="en-US" dirty="0" err="1"/>
              <a:t>FineGrain</a:t>
            </a:r>
            <a:r>
              <a:rPr lang="en-US" dirty="0"/>
              <a:t> </a:t>
            </a:r>
            <a:r>
              <a:rPr lang="en-US" dirty="0" err="1"/>
              <a:t>DataFlow</a:t>
            </a:r>
            <a:r>
              <a:rPr lang="en-US" dirty="0"/>
              <a:t> Implementation: Communications of the ACM </a:t>
            </a:r>
          </a:p>
          <a:p>
            <a:endParaRPr lang="en-US" dirty="0"/>
          </a:p>
        </p:txBody>
      </p:sp>
      <p:sp>
        <p:nvSpPr>
          <p:cNvPr id="4" name="Rectangle 3">
            <a:extLst>
              <a:ext uri="{FF2B5EF4-FFF2-40B4-BE49-F238E27FC236}">
                <a16:creationId xmlns:a16="http://schemas.microsoft.com/office/drawing/2014/main" id="{4A44B1D5-FE14-4DC9-8F17-69DF925F8DA5}"/>
              </a:ext>
            </a:extLst>
          </p:cNvPr>
          <p:cNvSpPr/>
          <p:nvPr/>
        </p:nvSpPr>
        <p:spPr>
          <a:xfrm>
            <a:off x="2578217" y="2732173"/>
            <a:ext cx="6096000" cy="923330"/>
          </a:xfrm>
          <a:prstGeom prst="rect">
            <a:avLst/>
          </a:prstGeom>
        </p:spPr>
        <p:txBody>
          <a:bodyPr>
            <a:spAutoFit/>
          </a:bodyPr>
          <a:lstStyle/>
          <a:p>
            <a:r>
              <a:rPr lang="en-US" dirty="0" err="1"/>
              <a:t>Milutinovic</a:t>
            </a:r>
            <a:r>
              <a:rPr lang="en-US" dirty="0"/>
              <a:t>, V. (1989).</a:t>
            </a:r>
            <a:br>
              <a:rPr lang="en-US" dirty="0"/>
            </a:br>
            <a:r>
              <a:rPr lang="en-US" dirty="0"/>
              <a:t>Mapping of neural networks on the honeycomb architecture.</a:t>
            </a:r>
            <a:br>
              <a:rPr lang="en-US" dirty="0"/>
            </a:br>
            <a:r>
              <a:rPr lang="en-US" i="1" dirty="0"/>
              <a:t>Proceedings of the IEEE</a:t>
            </a:r>
            <a:r>
              <a:rPr lang="en-US" dirty="0"/>
              <a:t>, </a:t>
            </a:r>
            <a:r>
              <a:rPr lang="en-US" i="1" dirty="0"/>
              <a:t>77</a:t>
            </a:r>
            <a:r>
              <a:rPr lang="en-US" dirty="0"/>
              <a:t>(12), 1875-1878.</a:t>
            </a:r>
          </a:p>
        </p:txBody>
      </p:sp>
      <p:sp>
        <p:nvSpPr>
          <p:cNvPr id="5" name="Rectangle 4">
            <a:extLst>
              <a:ext uri="{FF2B5EF4-FFF2-40B4-BE49-F238E27FC236}">
                <a16:creationId xmlns:a16="http://schemas.microsoft.com/office/drawing/2014/main" id="{FEE7598E-0355-467B-BF53-758F1959BC40}"/>
              </a:ext>
            </a:extLst>
          </p:cNvPr>
          <p:cNvSpPr/>
          <p:nvPr/>
        </p:nvSpPr>
        <p:spPr>
          <a:xfrm>
            <a:off x="2575420" y="4640860"/>
            <a:ext cx="9616580" cy="923330"/>
          </a:xfrm>
          <a:prstGeom prst="rect">
            <a:avLst/>
          </a:prstGeom>
        </p:spPr>
        <p:txBody>
          <a:bodyPr wrap="square">
            <a:spAutoFit/>
          </a:bodyPr>
          <a:lstStyle/>
          <a:p>
            <a:r>
              <a:rPr lang="en-US" dirty="0"/>
              <a:t>Flynn, M. J., </a:t>
            </a:r>
            <a:r>
              <a:rPr lang="en-US" dirty="0" err="1"/>
              <a:t>Mencer</a:t>
            </a:r>
            <a:r>
              <a:rPr lang="en-US" dirty="0"/>
              <a:t>, O., </a:t>
            </a:r>
            <a:r>
              <a:rPr lang="en-US" dirty="0" err="1"/>
              <a:t>Milutinovic</a:t>
            </a:r>
            <a:r>
              <a:rPr lang="en-US" dirty="0"/>
              <a:t>, V., Rakocevic, G., </a:t>
            </a:r>
            <a:r>
              <a:rPr lang="en-US" dirty="0" err="1"/>
              <a:t>Stenstrom</a:t>
            </a:r>
            <a:r>
              <a:rPr lang="en-US" dirty="0"/>
              <a:t>, P., </a:t>
            </a:r>
            <a:r>
              <a:rPr lang="en-US" dirty="0" err="1"/>
              <a:t>Trobec</a:t>
            </a:r>
            <a:r>
              <a:rPr lang="en-US" dirty="0"/>
              <a:t>, R., &amp; Valero, M. (2013).</a:t>
            </a:r>
            <a:br>
              <a:rPr lang="en-US" dirty="0"/>
            </a:br>
            <a:r>
              <a:rPr lang="en-US" dirty="0"/>
              <a:t>Moving from petaflops to </a:t>
            </a:r>
            <a:r>
              <a:rPr lang="en-US" dirty="0" err="1"/>
              <a:t>petadata</a:t>
            </a:r>
            <a:r>
              <a:rPr lang="en-US" dirty="0"/>
              <a:t>.</a:t>
            </a:r>
            <a:br>
              <a:rPr lang="en-US" dirty="0"/>
            </a:br>
            <a:r>
              <a:rPr lang="en-US" i="1" dirty="0"/>
              <a:t>Communications of the ACM</a:t>
            </a:r>
            <a:r>
              <a:rPr lang="en-US" dirty="0"/>
              <a:t>, </a:t>
            </a:r>
            <a:r>
              <a:rPr lang="en-US" i="1" dirty="0"/>
              <a:t>56</a:t>
            </a:r>
            <a:r>
              <a:rPr lang="en-US" dirty="0"/>
              <a:t>(5), 39-42.</a:t>
            </a:r>
          </a:p>
        </p:txBody>
      </p:sp>
      <p:pic>
        <p:nvPicPr>
          <p:cNvPr id="6" name="Picture 5">
            <a:extLst>
              <a:ext uri="{FF2B5EF4-FFF2-40B4-BE49-F238E27FC236}">
                <a16:creationId xmlns:a16="http://schemas.microsoft.com/office/drawing/2014/main" id="{48BA756A-219C-4F3E-9638-8F1A0F783B1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44472" y="2720214"/>
            <a:ext cx="937862" cy="937862"/>
          </a:xfrm>
          <a:prstGeom prst="rect">
            <a:avLst/>
          </a:prstGeom>
        </p:spPr>
      </p:pic>
      <p:sp>
        <p:nvSpPr>
          <p:cNvPr id="7" name="Slide Number Placeholder 5">
            <a:extLst>
              <a:ext uri="{FF2B5EF4-FFF2-40B4-BE49-F238E27FC236}">
                <a16:creationId xmlns:a16="http://schemas.microsoft.com/office/drawing/2014/main" id="{028D40A4-0D23-4C99-A603-5D61C14D298A}"/>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14</a:t>
            </a:fld>
            <a:endParaRPr lang="sr-Latn-RS"/>
          </a:p>
        </p:txBody>
      </p:sp>
      <p:sp>
        <p:nvSpPr>
          <p:cNvPr id="8" name="Rectangle 7">
            <a:extLst>
              <a:ext uri="{FF2B5EF4-FFF2-40B4-BE49-F238E27FC236}">
                <a16:creationId xmlns:a16="http://schemas.microsoft.com/office/drawing/2014/main" id="{9391A282-97CB-4BB1-9838-A17D3D0139EF}"/>
              </a:ext>
            </a:extLst>
          </p:cNvPr>
          <p:cNvSpPr/>
          <p:nvPr/>
        </p:nvSpPr>
        <p:spPr>
          <a:xfrm>
            <a:off x="695400" y="5674022"/>
            <a:ext cx="10945216" cy="461665"/>
          </a:xfrm>
          <a:prstGeom prst="rect">
            <a:avLst/>
          </a:prstGeom>
        </p:spPr>
        <p:txBody>
          <a:bodyPr wrap="square">
            <a:spAutoFit/>
          </a:bodyPr>
          <a:lstStyle/>
          <a:p>
            <a:r>
              <a:rPr lang="en-US" sz="2400" dirty="0">
                <a:solidFill>
                  <a:srgbClr val="FF0000"/>
                </a:solidFill>
              </a:rPr>
              <a:t>Condition: Internal Delays as Short as Absolutely Possible (GaAs is essential for DoD)</a:t>
            </a:r>
          </a:p>
        </p:txBody>
      </p:sp>
    </p:spTree>
    <p:extLst>
      <p:ext uri="{BB962C8B-B14F-4D97-AF65-F5344CB8AC3E}">
        <p14:creationId xmlns:p14="http://schemas.microsoft.com/office/powerpoint/2010/main" val="1105845292"/>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880693E8-4991-4672-8534-7D50B0AC10A3}"/>
              </a:ext>
            </a:extLst>
          </p:cNvPr>
          <p:cNvSpPr/>
          <p:nvPr/>
        </p:nvSpPr>
        <p:spPr>
          <a:xfrm>
            <a:off x="2522495" y="5327017"/>
            <a:ext cx="490907" cy="523221"/>
          </a:xfrm>
          <a:prstGeom prst="ellipse">
            <a:avLst/>
          </a:prstGeom>
          <a:solidFill>
            <a:srgbClr val="FFFFFF"/>
          </a:solidFill>
          <a:ln w="25400"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sr-Latn-RS" sz="1800" b="0" i="0" u="none" strike="noStrike" cap="none" spc="0" normalizeH="0" baseline="0">
              <a:ln>
                <a:noFill/>
              </a:ln>
              <a:solidFill>
                <a:srgbClr val="000000"/>
              </a:solidFill>
              <a:effectLst/>
              <a:uFillTx/>
              <a:latin typeface="+mn-lt"/>
              <a:ea typeface="+mn-ea"/>
              <a:cs typeface="+mn-cs"/>
              <a:sym typeface="Calibri"/>
            </a:endParaRPr>
          </a:p>
        </p:txBody>
      </p:sp>
      <p:sp>
        <p:nvSpPr>
          <p:cNvPr id="2" name="Title 1">
            <a:extLst>
              <a:ext uri="{FF2B5EF4-FFF2-40B4-BE49-F238E27FC236}">
                <a16:creationId xmlns:a16="http://schemas.microsoft.com/office/drawing/2014/main" id="{42C9A011-F40D-41FB-8515-2C0A9D15815B}"/>
              </a:ext>
            </a:extLst>
          </p:cNvPr>
          <p:cNvSpPr>
            <a:spLocks noGrp="1"/>
          </p:cNvSpPr>
          <p:nvPr>
            <p:ph type="title"/>
          </p:nvPr>
        </p:nvSpPr>
        <p:spPr/>
        <p:txBody>
          <a:bodyPr/>
          <a:lstStyle/>
          <a:p>
            <a:r>
              <a:rPr lang="en-US" b="1" dirty="0"/>
              <a:t>Alternative: </a:t>
            </a:r>
            <a:r>
              <a:rPr lang="en-US" b="1" dirty="0" err="1"/>
              <a:t>WSN+IoT</a:t>
            </a:r>
            <a:endParaRPr lang="sr-Latn-RS" b="1" dirty="0"/>
          </a:p>
        </p:txBody>
      </p:sp>
      <p:sp>
        <p:nvSpPr>
          <p:cNvPr id="3" name="Text Placeholder 2">
            <a:extLst>
              <a:ext uri="{FF2B5EF4-FFF2-40B4-BE49-F238E27FC236}">
                <a16:creationId xmlns:a16="http://schemas.microsoft.com/office/drawing/2014/main" id="{8FD9A1FF-2C4C-4FEE-8EC0-3850055814DD}"/>
              </a:ext>
            </a:extLst>
          </p:cNvPr>
          <p:cNvSpPr>
            <a:spLocks noGrp="1"/>
          </p:cNvSpPr>
          <p:nvPr>
            <p:ph type="body" idx="1"/>
          </p:nvPr>
        </p:nvSpPr>
        <p:spPr>
          <a:xfrm>
            <a:off x="838200" y="2101998"/>
            <a:ext cx="10515600" cy="4351338"/>
          </a:xfrm>
        </p:spPr>
        <p:txBody>
          <a:bodyPr/>
          <a:lstStyle/>
          <a:p>
            <a:r>
              <a:rPr lang="en-US" dirty="0">
                <a:solidFill>
                  <a:schemeClr val="tx1"/>
                </a:solidFill>
              </a:rPr>
              <a:t>WSN = IoT + Vector(Sensors)</a:t>
            </a:r>
          </a:p>
          <a:p>
            <a:r>
              <a:rPr lang="en-US" dirty="0">
                <a:solidFill>
                  <a:schemeClr val="tx1"/>
                </a:solidFill>
              </a:rPr>
              <a:t>Specific Applications + Initial Solution (GaAs essential for DoD)</a:t>
            </a:r>
          </a:p>
          <a:p>
            <a:endParaRPr lang="sr-Latn-RS" dirty="0">
              <a:solidFill>
                <a:schemeClr val="tx1"/>
              </a:solidFill>
            </a:endParaRPr>
          </a:p>
        </p:txBody>
      </p:sp>
      <p:sp>
        <p:nvSpPr>
          <p:cNvPr id="4" name="Rectangle 3">
            <a:extLst>
              <a:ext uri="{FF2B5EF4-FFF2-40B4-BE49-F238E27FC236}">
                <a16:creationId xmlns:a16="http://schemas.microsoft.com/office/drawing/2014/main" id="{5D8977C8-06E0-42C6-94D9-5821B0A1E86D}"/>
              </a:ext>
            </a:extLst>
          </p:cNvPr>
          <p:cNvSpPr/>
          <p:nvPr/>
        </p:nvSpPr>
        <p:spPr>
          <a:xfrm>
            <a:off x="839416" y="1383159"/>
            <a:ext cx="9616580" cy="523220"/>
          </a:xfrm>
          <a:prstGeom prst="rect">
            <a:avLst/>
          </a:prstGeom>
        </p:spPr>
        <p:txBody>
          <a:bodyPr wrap="square">
            <a:spAutoFit/>
          </a:bodyPr>
          <a:lstStyle/>
          <a:p>
            <a:r>
              <a:rPr lang="en-US" sz="2800" dirty="0">
                <a:solidFill>
                  <a:srgbClr val="FF0000"/>
                </a:solidFill>
              </a:rPr>
              <a:t>Condition: External Delays as Long as Realistically Possible</a:t>
            </a:r>
          </a:p>
        </p:txBody>
      </p:sp>
      <p:sp>
        <p:nvSpPr>
          <p:cNvPr id="5" name="Rectangle 4">
            <a:extLst>
              <a:ext uri="{FF2B5EF4-FFF2-40B4-BE49-F238E27FC236}">
                <a16:creationId xmlns:a16="http://schemas.microsoft.com/office/drawing/2014/main" id="{F1BE415D-0D63-4853-ACBC-A8CAD2B8FEC9}"/>
              </a:ext>
            </a:extLst>
          </p:cNvPr>
          <p:cNvSpPr/>
          <p:nvPr/>
        </p:nvSpPr>
        <p:spPr>
          <a:xfrm>
            <a:off x="839416" y="5930116"/>
            <a:ext cx="9616580" cy="523220"/>
          </a:xfrm>
          <a:prstGeom prst="rect">
            <a:avLst/>
          </a:prstGeom>
        </p:spPr>
        <p:txBody>
          <a:bodyPr wrap="square">
            <a:spAutoFit/>
          </a:bodyPr>
          <a:lstStyle/>
          <a:p>
            <a:r>
              <a:rPr lang="en-US" sz="2800" dirty="0">
                <a:solidFill>
                  <a:srgbClr val="FF0000"/>
                </a:solidFill>
              </a:rPr>
              <a:t>Note: A Special Course Available on Request</a:t>
            </a:r>
          </a:p>
        </p:txBody>
      </p:sp>
      <p:pic>
        <p:nvPicPr>
          <p:cNvPr id="7" name="Graphic 6">
            <a:extLst>
              <a:ext uri="{FF2B5EF4-FFF2-40B4-BE49-F238E27FC236}">
                <a16:creationId xmlns:a16="http://schemas.microsoft.com/office/drawing/2014/main" id="{D6A53F04-8513-485D-9EE5-275D2A07CE94}"/>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135560" y="3149799"/>
            <a:ext cx="2721939" cy="2584698"/>
          </a:xfrm>
          <a:prstGeom prst="rect">
            <a:avLst/>
          </a:prstGeom>
        </p:spPr>
      </p:pic>
    </p:spTree>
    <p:extLst>
      <p:ext uri="{BB962C8B-B14F-4D97-AF65-F5344CB8AC3E}">
        <p14:creationId xmlns:p14="http://schemas.microsoft.com/office/powerpoint/2010/main" val="2772917682"/>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6C086-6E2F-4158-8782-CC6FC0C33E90}"/>
              </a:ext>
            </a:extLst>
          </p:cNvPr>
          <p:cNvSpPr>
            <a:spLocks noGrp="1"/>
          </p:cNvSpPr>
          <p:nvPr>
            <p:ph type="title"/>
          </p:nvPr>
        </p:nvSpPr>
        <p:spPr/>
        <p:txBody>
          <a:bodyPr>
            <a:normAutofit/>
          </a:bodyPr>
          <a:lstStyle/>
          <a:p>
            <a:r>
              <a:rPr lang="en-US" sz="4000" b="1" dirty="0"/>
              <a:t>Conclusion: Synergy of </a:t>
            </a:r>
            <a:r>
              <a:rPr lang="en-US" sz="4000" b="1" dirty="0" err="1"/>
              <a:t>ControlFlow</a:t>
            </a:r>
            <a:r>
              <a:rPr lang="en-US" sz="4000" b="1" dirty="0"/>
              <a:t> and </a:t>
            </a:r>
            <a:r>
              <a:rPr lang="en-US" sz="4000" b="1" dirty="0" err="1"/>
              <a:t>DataFlow</a:t>
            </a:r>
            <a:endParaRPr lang="en-US" sz="4000" b="1" dirty="0"/>
          </a:p>
        </p:txBody>
      </p:sp>
      <p:sp>
        <p:nvSpPr>
          <p:cNvPr id="3" name="Content Placeholder 2">
            <a:extLst>
              <a:ext uri="{FF2B5EF4-FFF2-40B4-BE49-F238E27FC236}">
                <a16:creationId xmlns:a16="http://schemas.microsoft.com/office/drawing/2014/main" id="{3520808C-D88B-46D7-A578-A5672ED5E2A6}"/>
              </a:ext>
            </a:extLst>
          </p:cNvPr>
          <p:cNvSpPr>
            <a:spLocks noGrp="1"/>
          </p:cNvSpPr>
          <p:nvPr>
            <p:ph idx="1"/>
          </p:nvPr>
        </p:nvSpPr>
        <p:spPr>
          <a:xfrm>
            <a:off x="838200" y="5528344"/>
            <a:ext cx="10515600" cy="657007"/>
          </a:xfrm>
        </p:spPr>
        <p:txBody>
          <a:bodyPr>
            <a:normAutofit/>
          </a:bodyPr>
          <a:lstStyle/>
          <a:p>
            <a:pPr marL="0" indent="0">
              <a:buNone/>
            </a:pPr>
            <a:r>
              <a:rPr lang="en-US" sz="2600" dirty="0"/>
              <a:t>N.B. Successful marriage is THE solution!</a:t>
            </a:r>
          </a:p>
        </p:txBody>
      </p:sp>
      <p:pic>
        <p:nvPicPr>
          <p:cNvPr id="5" name="Picture 4">
            <a:extLst>
              <a:ext uri="{FF2B5EF4-FFF2-40B4-BE49-F238E27FC236}">
                <a16:creationId xmlns:a16="http://schemas.microsoft.com/office/drawing/2014/main" id="{F9EA0B05-5FED-4E8E-B6A9-BB117E7A6C1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01784" y="1724410"/>
            <a:ext cx="6521030" cy="3803934"/>
          </a:xfrm>
          <a:prstGeom prst="rect">
            <a:avLst/>
          </a:prstGeom>
        </p:spPr>
      </p:pic>
      <p:pic>
        <p:nvPicPr>
          <p:cNvPr id="9" name="Picture 8">
            <a:extLst>
              <a:ext uri="{FF2B5EF4-FFF2-40B4-BE49-F238E27FC236}">
                <a16:creationId xmlns:a16="http://schemas.microsoft.com/office/drawing/2014/main" id="{5216883F-7B31-4A0E-85BB-4DB568CFA0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08259" y="1736174"/>
            <a:ext cx="2246431" cy="3388685"/>
          </a:xfrm>
          <a:prstGeom prst="rect">
            <a:avLst/>
          </a:prstGeom>
        </p:spPr>
      </p:pic>
      <p:pic>
        <p:nvPicPr>
          <p:cNvPr id="11" name="Picture 10">
            <a:extLst>
              <a:ext uri="{FF2B5EF4-FFF2-40B4-BE49-F238E27FC236}">
                <a16:creationId xmlns:a16="http://schemas.microsoft.com/office/drawing/2014/main" id="{17388BB0-53F7-4898-AA1E-665C4C6F54D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82468" y="1733141"/>
            <a:ext cx="2235021" cy="3391718"/>
          </a:xfrm>
          <a:prstGeom prst="rect">
            <a:avLst/>
          </a:prstGeom>
        </p:spPr>
      </p:pic>
      <p:pic>
        <p:nvPicPr>
          <p:cNvPr id="13" name="Picture 12">
            <a:extLst>
              <a:ext uri="{FF2B5EF4-FFF2-40B4-BE49-F238E27FC236}">
                <a16:creationId xmlns:a16="http://schemas.microsoft.com/office/drawing/2014/main" id="{7C6A4D8F-BED9-43D3-B7CA-97ACF0A7294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58296" y="1721377"/>
            <a:ext cx="2230055" cy="3391718"/>
          </a:xfrm>
          <a:prstGeom prst="rect">
            <a:avLst/>
          </a:prstGeom>
        </p:spPr>
      </p:pic>
      <p:pic>
        <p:nvPicPr>
          <p:cNvPr id="25" name="Picture 24">
            <a:extLst>
              <a:ext uri="{FF2B5EF4-FFF2-40B4-BE49-F238E27FC236}">
                <a16:creationId xmlns:a16="http://schemas.microsoft.com/office/drawing/2014/main" id="{0BFEBD87-6FC0-40B4-9397-A0CF4856E0B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84432" y="5253347"/>
            <a:ext cx="1631092" cy="964383"/>
          </a:xfrm>
          <a:prstGeom prst="rect">
            <a:avLst/>
          </a:prstGeom>
        </p:spPr>
      </p:pic>
      <p:sp>
        <p:nvSpPr>
          <p:cNvPr id="10" name="Slide Number Placeholder 5">
            <a:extLst>
              <a:ext uri="{FF2B5EF4-FFF2-40B4-BE49-F238E27FC236}">
                <a16:creationId xmlns:a16="http://schemas.microsoft.com/office/drawing/2014/main" id="{5D7C3D66-DDB0-46ED-885B-FEBC887D194B}"/>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16</a:t>
            </a:fld>
            <a:endParaRPr lang="sr-Latn-RS"/>
          </a:p>
        </p:txBody>
      </p:sp>
    </p:spTree>
    <p:extLst>
      <p:ext uri="{BB962C8B-B14F-4D97-AF65-F5344CB8AC3E}">
        <p14:creationId xmlns:p14="http://schemas.microsoft.com/office/powerpoint/2010/main" val="648951579"/>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1711" name="Title 1"/>
          <p:cNvSpPr txBox="1">
            <a:spLocks noGrp="1"/>
          </p:cNvSpPr>
          <p:nvPr>
            <p:ph type="title"/>
          </p:nvPr>
        </p:nvSpPr>
        <p:spPr>
          <a:prstGeom prst="rect">
            <a:avLst/>
          </a:prstGeom>
        </p:spPr>
        <p:txBody>
          <a:bodyPr/>
          <a:lstStyle/>
          <a:p>
            <a:r>
              <a:rPr dirty="0"/>
              <a:t>The Optimal Architecture</a:t>
            </a:r>
          </a:p>
        </p:txBody>
      </p:sp>
      <p:sp>
        <p:nvSpPr>
          <p:cNvPr id="1712" name="Content Placeholder 2"/>
          <p:cNvSpPr txBox="1">
            <a:spLocks noGrp="1"/>
          </p:cNvSpPr>
          <p:nvPr>
            <p:ph type="body" idx="1"/>
          </p:nvPr>
        </p:nvSpPr>
        <p:spPr>
          <a:xfrm>
            <a:off x="620960" y="1748133"/>
            <a:ext cx="10515600" cy="4792152"/>
          </a:xfrm>
          <a:prstGeom prst="rect">
            <a:avLst/>
          </a:prstGeom>
        </p:spPr>
        <p:txBody>
          <a:bodyPr/>
          <a:lstStyle/>
          <a:p>
            <a:pPr marL="0" indent="0" defTabSz="850391">
              <a:lnSpc>
                <a:spcPct val="72000"/>
              </a:lnSpc>
              <a:spcBef>
                <a:spcPts val="900"/>
              </a:spcBef>
              <a:buSzTx/>
              <a:buNone/>
              <a:defRPr sz="1581" b="1"/>
            </a:pPr>
            <a:r>
              <a:rPr lang="en-US" dirty="0"/>
              <a:t>CF (</a:t>
            </a:r>
            <a:r>
              <a:rPr dirty="0" err="1"/>
              <a:t>ControlFlow</a:t>
            </a:r>
            <a:r>
              <a:rPr lang="en-US" dirty="0"/>
              <a:t>)</a:t>
            </a:r>
            <a:r>
              <a:rPr dirty="0"/>
              <a:t>:</a:t>
            </a:r>
            <a:endParaRPr sz="1860" dirty="0"/>
          </a:p>
          <a:p>
            <a:pPr marL="212597" indent="-212597" defTabSz="850391">
              <a:lnSpc>
                <a:spcPct val="72000"/>
              </a:lnSpc>
              <a:spcBef>
                <a:spcPts val="900"/>
              </a:spcBef>
              <a:defRPr sz="1581" b="1"/>
            </a:pPr>
            <a:r>
              <a:rPr dirty="0"/>
              <a:t>N </a:t>
            </a:r>
            <a:r>
              <a:rPr dirty="0" err="1"/>
              <a:t>MultiCore</a:t>
            </a:r>
            <a:r>
              <a:rPr dirty="0"/>
              <a:t> CPUs</a:t>
            </a:r>
            <a:endParaRPr lang="en-US" dirty="0"/>
          </a:p>
          <a:p>
            <a:pPr marL="212597" indent="-212597" defTabSz="850391">
              <a:lnSpc>
                <a:spcPct val="72000"/>
              </a:lnSpc>
              <a:spcBef>
                <a:spcPts val="900"/>
              </a:spcBef>
              <a:defRPr sz="1581" b="1"/>
            </a:pPr>
            <a:r>
              <a:rPr dirty="0"/>
              <a:t>1000N </a:t>
            </a:r>
            <a:r>
              <a:rPr dirty="0" err="1"/>
              <a:t>ManyCore</a:t>
            </a:r>
            <a:r>
              <a:rPr dirty="0"/>
              <a:t> GPUs</a:t>
            </a:r>
            <a:r>
              <a:rPr lang="en-US" dirty="0"/>
              <a:t> (10000N, </a:t>
            </a:r>
            <a:r>
              <a:rPr lang="en-US" dirty="0" err="1"/>
              <a:t>etc</a:t>
            </a:r>
            <a:r>
              <a:rPr lang="en-US" dirty="0"/>
              <a:t>…)</a:t>
            </a:r>
            <a:endParaRPr sz="1860" dirty="0"/>
          </a:p>
          <a:p>
            <a:pPr marL="212597" indent="-212597" defTabSz="850391">
              <a:lnSpc>
                <a:spcPct val="72000"/>
              </a:lnSpc>
              <a:spcBef>
                <a:spcPts val="900"/>
              </a:spcBef>
              <a:defRPr sz="1860" b="1"/>
            </a:pPr>
            <a:endParaRPr dirty="0"/>
          </a:p>
          <a:p>
            <a:pPr marL="0" indent="0" defTabSz="850391">
              <a:lnSpc>
                <a:spcPct val="72000"/>
              </a:lnSpc>
              <a:spcBef>
                <a:spcPts val="900"/>
              </a:spcBef>
              <a:buSzTx/>
              <a:buNone/>
              <a:defRPr sz="1581" b="1"/>
            </a:pPr>
            <a:r>
              <a:rPr lang="en-US" dirty="0"/>
              <a:t>DF (</a:t>
            </a:r>
            <a:r>
              <a:rPr dirty="0" err="1"/>
              <a:t>DataFlow</a:t>
            </a:r>
            <a:r>
              <a:rPr lang="en-US" dirty="0"/>
              <a:t>)</a:t>
            </a:r>
            <a:r>
              <a:rPr dirty="0"/>
              <a:t>:</a:t>
            </a:r>
            <a:endParaRPr sz="1860" dirty="0"/>
          </a:p>
          <a:p>
            <a:pPr marL="212597" indent="-212597" defTabSz="850391">
              <a:lnSpc>
                <a:spcPct val="72000"/>
              </a:lnSpc>
              <a:spcBef>
                <a:spcPts val="900"/>
              </a:spcBef>
              <a:defRPr sz="1581" b="1"/>
            </a:pPr>
            <a:r>
              <a:rPr dirty="0"/>
              <a:t>An ASIC </a:t>
            </a:r>
            <a:r>
              <a:rPr dirty="0" err="1"/>
              <a:t>SystolicArray</a:t>
            </a:r>
            <a:r>
              <a:rPr dirty="0"/>
              <a:t> (Fixed)</a:t>
            </a:r>
            <a:endParaRPr sz="2139" dirty="0"/>
          </a:p>
          <a:p>
            <a:pPr marL="212597" indent="-212597" defTabSz="850391">
              <a:lnSpc>
                <a:spcPct val="72000"/>
              </a:lnSpc>
              <a:spcBef>
                <a:spcPts val="900"/>
              </a:spcBef>
              <a:defRPr sz="1581" b="1"/>
            </a:pPr>
            <a:r>
              <a:rPr dirty="0"/>
              <a:t>An FPGA </a:t>
            </a:r>
            <a:r>
              <a:rPr dirty="0" err="1"/>
              <a:t>ExecutionGraph</a:t>
            </a:r>
            <a:r>
              <a:rPr dirty="0"/>
              <a:t> (Reconfigurable)</a:t>
            </a:r>
            <a:endParaRPr sz="1860" dirty="0"/>
          </a:p>
          <a:p>
            <a:pPr marL="212597" indent="-212597" defTabSz="850391">
              <a:lnSpc>
                <a:spcPct val="72000"/>
              </a:lnSpc>
              <a:spcBef>
                <a:spcPts val="900"/>
              </a:spcBef>
              <a:defRPr sz="1860" b="1"/>
            </a:pPr>
            <a:endParaRPr dirty="0"/>
          </a:p>
          <a:p>
            <a:pPr marL="0" indent="0" defTabSz="850391">
              <a:lnSpc>
                <a:spcPct val="72000"/>
              </a:lnSpc>
              <a:spcBef>
                <a:spcPts val="900"/>
              </a:spcBef>
              <a:buSzTx/>
              <a:buNone/>
              <a:defRPr sz="1581" b="1"/>
            </a:pPr>
            <a:r>
              <a:rPr lang="en-US" dirty="0"/>
              <a:t>P</a:t>
            </a:r>
            <a:r>
              <a:rPr dirty="0"/>
              <a:t>eripherals </a:t>
            </a:r>
            <a:r>
              <a:rPr lang="en-US" dirty="0"/>
              <a:t>to </a:t>
            </a:r>
            <a:r>
              <a:rPr dirty="0"/>
              <a:t>External Accelerators (</a:t>
            </a:r>
            <a:r>
              <a:rPr dirty="0" err="1"/>
              <a:t>EnergyFlow</a:t>
            </a:r>
            <a:r>
              <a:rPr dirty="0"/>
              <a:t>):</a:t>
            </a:r>
            <a:endParaRPr sz="1860" dirty="0"/>
          </a:p>
          <a:p>
            <a:pPr marL="212597" indent="-212597" defTabSz="850391">
              <a:lnSpc>
                <a:spcPct val="72000"/>
              </a:lnSpc>
              <a:spcBef>
                <a:spcPts val="900"/>
              </a:spcBef>
              <a:defRPr sz="1581" b="1"/>
            </a:pPr>
            <a:r>
              <a:rPr lang="en-US" sz="1581" dirty="0"/>
              <a:t>Chemical</a:t>
            </a:r>
            <a:endParaRPr sz="1860" dirty="0"/>
          </a:p>
          <a:p>
            <a:pPr marL="212597" indent="-212597" defTabSz="850391">
              <a:lnSpc>
                <a:spcPct val="72000"/>
              </a:lnSpc>
              <a:spcBef>
                <a:spcPts val="900"/>
              </a:spcBef>
              <a:defRPr sz="1581" b="1"/>
            </a:pPr>
            <a:r>
              <a:rPr dirty="0"/>
              <a:t>Molecular</a:t>
            </a:r>
            <a:endParaRPr sz="2139" dirty="0"/>
          </a:p>
          <a:p>
            <a:pPr marL="212597" indent="-212597" defTabSz="850391">
              <a:lnSpc>
                <a:spcPct val="72000"/>
              </a:lnSpc>
              <a:spcBef>
                <a:spcPts val="900"/>
              </a:spcBef>
              <a:defRPr sz="1581" b="1"/>
            </a:pPr>
            <a:r>
              <a:rPr dirty="0" err="1"/>
              <a:t>Opto</a:t>
            </a:r>
            <a:endParaRPr sz="1860" dirty="0"/>
          </a:p>
          <a:p>
            <a:pPr marL="212597" indent="-212597" defTabSz="850391">
              <a:lnSpc>
                <a:spcPct val="72000"/>
              </a:lnSpc>
              <a:spcBef>
                <a:spcPts val="900"/>
              </a:spcBef>
              <a:defRPr sz="1581" b="1"/>
            </a:pPr>
            <a:r>
              <a:rPr dirty="0"/>
              <a:t>Quantum</a:t>
            </a:r>
            <a:endParaRPr sz="2139" dirty="0"/>
          </a:p>
          <a:p>
            <a:pPr marL="212597" indent="-212597" defTabSz="850391">
              <a:lnSpc>
                <a:spcPct val="72000"/>
              </a:lnSpc>
              <a:spcBef>
                <a:spcPts val="900"/>
              </a:spcBef>
              <a:defRPr sz="1860" b="1"/>
            </a:pPr>
            <a:endParaRPr dirty="0"/>
          </a:p>
          <a:p>
            <a:pPr marL="0" indent="0" defTabSz="850391">
              <a:lnSpc>
                <a:spcPct val="72000"/>
              </a:lnSpc>
              <a:spcBef>
                <a:spcPts val="900"/>
              </a:spcBef>
              <a:buSzTx/>
              <a:buNone/>
              <a:defRPr sz="1581" b="1"/>
            </a:pPr>
            <a:r>
              <a:rPr dirty="0"/>
              <a:t>+ Memory and I/O</a:t>
            </a:r>
            <a:r>
              <a:rPr lang="en-US" dirty="0"/>
              <a:t> + Peripherals to WSN and IoT</a:t>
            </a:r>
            <a:r>
              <a:rPr dirty="0"/>
              <a:t> (</a:t>
            </a:r>
            <a:r>
              <a:rPr dirty="0" err="1"/>
              <a:t>DiffusionFlow</a:t>
            </a:r>
            <a:r>
              <a:rPr dirty="0"/>
              <a:t>)</a:t>
            </a:r>
          </a:p>
        </p:txBody>
      </p:sp>
      <p:pic>
        <p:nvPicPr>
          <p:cNvPr id="1713" name="Picture 6" descr="Picture 6"/>
          <p:cNvPicPr>
            <a:picLocks noChangeAspect="1"/>
          </p:cNvPicPr>
          <p:nvPr/>
        </p:nvPicPr>
        <p:blipFill>
          <a:blip r:embed="rId3" cstate="print"/>
          <a:stretch>
            <a:fillRect/>
          </a:stretch>
        </p:blipFill>
        <p:spPr>
          <a:xfrm>
            <a:off x="6330229" y="3206756"/>
            <a:ext cx="4950347" cy="2886540"/>
          </a:xfrm>
          <a:prstGeom prst="rect">
            <a:avLst/>
          </a:prstGeom>
          <a:ln w="12700">
            <a:miter lim="400000"/>
          </a:ln>
        </p:spPr>
      </p:pic>
      <p:sp>
        <p:nvSpPr>
          <p:cNvPr id="5" name="Slide Number Placeholder 5">
            <a:extLst>
              <a:ext uri="{FF2B5EF4-FFF2-40B4-BE49-F238E27FC236}">
                <a16:creationId xmlns:a16="http://schemas.microsoft.com/office/drawing/2014/main" id="{310F0818-58B8-40E6-B2A7-6793D5C7CBC9}"/>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17</a:t>
            </a:fld>
            <a:endParaRPr lang="sr-Latn-RS"/>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1715" name="Title 1"/>
          <p:cNvSpPr txBox="1">
            <a:spLocks noGrp="1"/>
          </p:cNvSpPr>
          <p:nvPr>
            <p:ph type="title"/>
          </p:nvPr>
        </p:nvSpPr>
        <p:spPr>
          <a:prstGeom prst="rect">
            <a:avLst/>
          </a:prstGeom>
        </p:spPr>
        <p:txBody>
          <a:bodyPr/>
          <a:lstStyle/>
          <a:p>
            <a:r>
              <a:t>Optimal Distribution of Transistor Budget</a:t>
            </a:r>
          </a:p>
        </p:txBody>
      </p:sp>
      <p:sp>
        <p:nvSpPr>
          <p:cNvPr id="1716" name="Content Placeholder 2"/>
          <p:cNvSpPr txBox="1">
            <a:spLocks noGrp="1"/>
          </p:cNvSpPr>
          <p:nvPr>
            <p:ph type="body" idx="1"/>
          </p:nvPr>
        </p:nvSpPr>
        <p:spPr>
          <a:prstGeom prst="rect">
            <a:avLst/>
          </a:prstGeom>
        </p:spPr>
        <p:txBody>
          <a:bodyPr/>
          <a:lstStyle/>
          <a:p>
            <a:pPr>
              <a:lnSpc>
                <a:spcPct val="81000"/>
              </a:lnSpc>
              <a:defRPr b="1"/>
            </a:pPr>
            <a:r>
              <a:rPr dirty="0"/>
              <a:t>Ceiling-Dependent:</a:t>
            </a:r>
          </a:p>
          <a:p>
            <a:pPr marL="685800" lvl="1" indent="-228600">
              <a:lnSpc>
                <a:spcPct val="81000"/>
              </a:lnSpc>
              <a:spcBef>
                <a:spcPts val="500"/>
              </a:spcBef>
              <a:defRPr sz="2400" b="1"/>
            </a:pPr>
            <a:r>
              <a:rPr dirty="0"/>
              <a:t>VLSI: 100BTr</a:t>
            </a:r>
          </a:p>
          <a:p>
            <a:pPr marL="685800" lvl="1" indent="-228600">
              <a:lnSpc>
                <a:spcPct val="81000"/>
              </a:lnSpc>
              <a:spcBef>
                <a:spcPts val="500"/>
              </a:spcBef>
              <a:defRPr sz="2400" b="1"/>
            </a:pPr>
            <a:r>
              <a:rPr dirty="0"/>
              <a:t>WSI: 1TTr</a:t>
            </a:r>
          </a:p>
          <a:p>
            <a:pPr>
              <a:lnSpc>
                <a:spcPct val="81000"/>
              </a:lnSpc>
              <a:defRPr b="1"/>
            </a:pPr>
            <a:r>
              <a:rPr dirty="0"/>
              <a:t>Application-Dependent:</a:t>
            </a:r>
          </a:p>
          <a:p>
            <a:pPr marL="685800" lvl="1" indent="-228600">
              <a:lnSpc>
                <a:spcPct val="81000"/>
              </a:lnSpc>
              <a:spcBef>
                <a:spcPts val="500"/>
              </a:spcBef>
              <a:defRPr sz="2400" b="1"/>
            </a:pPr>
            <a:r>
              <a:rPr dirty="0"/>
              <a:t>SW </a:t>
            </a:r>
            <a:r>
              <a:rPr dirty="0" err="1"/>
              <a:t>DataFlow</a:t>
            </a:r>
            <a:endParaRPr dirty="0"/>
          </a:p>
          <a:p>
            <a:pPr marL="685800" lvl="1" indent="-228600">
              <a:lnSpc>
                <a:spcPct val="81000"/>
              </a:lnSpc>
              <a:spcBef>
                <a:spcPts val="500"/>
              </a:spcBef>
              <a:defRPr sz="2400" b="1"/>
            </a:pPr>
            <a:r>
              <a:rPr dirty="0"/>
              <a:t>ML</a:t>
            </a:r>
            <a:r>
              <a:rPr lang="en-US" dirty="0"/>
              <a:t> </a:t>
            </a:r>
            <a:r>
              <a:rPr lang="en-US" dirty="0" err="1"/>
              <a:t>ControlFlow</a:t>
            </a:r>
            <a:endParaRPr dirty="0"/>
          </a:p>
          <a:p>
            <a:pPr>
              <a:lnSpc>
                <a:spcPct val="81000"/>
              </a:lnSpc>
              <a:defRPr b="1"/>
            </a:pPr>
            <a:r>
              <a:rPr dirty="0"/>
              <a:t>Strategy-Dependent:</a:t>
            </a:r>
          </a:p>
          <a:p>
            <a:pPr marL="685800" lvl="1" indent="-228600">
              <a:lnSpc>
                <a:spcPct val="81000"/>
              </a:lnSpc>
              <a:spcBef>
                <a:spcPts val="500"/>
              </a:spcBef>
              <a:defRPr sz="2400" b="1"/>
            </a:pPr>
            <a:r>
              <a:rPr dirty="0"/>
              <a:t>CF-Oriented</a:t>
            </a:r>
          </a:p>
          <a:p>
            <a:pPr marL="685800" lvl="1" indent="-228600">
              <a:lnSpc>
                <a:spcPct val="81000"/>
              </a:lnSpc>
              <a:spcBef>
                <a:spcPts val="500"/>
              </a:spcBef>
              <a:defRPr sz="2400" b="1"/>
            </a:pPr>
            <a:r>
              <a:rPr dirty="0"/>
              <a:t>DF-Oriented</a:t>
            </a:r>
          </a:p>
          <a:p>
            <a:pPr>
              <a:lnSpc>
                <a:spcPct val="81000"/>
              </a:lnSpc>
              <a:defRPr b="1"/>
            </a:pPr>
            <a:r>
              <a:rPr dirty="0"/>
              <a:t>Memory-Dependent!</a:t>
            </a:r>
          </a:p>
        </p:txBody>
      </p:sp>
      <p:pic>
        <p:nvPicPr>
          <p:cNvPr id="3" name="Picture 2">
            <a:extLst>
              <a:ext uri="{FF2B5EF4-FFF2-40B4-BE49-F238E27FC236}">
                <a16:creationId xmlns:a16="http://schemas.microsoft.com/office/drawing/2014/main" id="{3FEB6295-48F1-48F5-8083-7BC9DBCC2C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79976" y="1690688"/>
            <a:ext cx="4274128" cy="4297902"/>
          </a:xfrm>
          <a:prstGeom prst="rect">
            <a:avLst/>
          </a:prstGeom>
        </p:spPr>
      </p:pic>
      <p:sp>
        <p:nvSpPr>
          <p:cNvPr id="5" name="Slide Number Placeholder 5">
            <a:extLst>
              <a:ext uri="{FF2B5EF4-FFF2-40B4-BE49-F238E27FC236}">
                <a16:creationId xmlns:a16="http://schemas.microsoft.com/office/drawing/2014/main" id="{D8895979-6307-4DB2-99A9-BD527E0B8A69}"/>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18</a:t>
            </a:fld>
            <a:endParaRPr lang="sr-Latn-RS"/>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rcRect/>
          <a:stretch>
            <a:fillRect/>
          </a:stretch>
        </a:blipFill>
        <a:effectLst/>
      </p:bgPr>
    </p:bg>
    <p:spTree>
      <p:nvGrpSpPr>
        <p:cNvPr id="1" name=""/>
        <p:cNvGrpSpPr/>
        <p:nvPr/>
      </p:nvGrpSpPr>
      <p:grpSpPr>
        <a:xfrm>
          <a:off x="0" y="0"/>
          <a:ext cx="0" cy="0"/>
          <a:chOff x="0" y="0"/>
          <a:chExt cx="0" cy="0"/>
        </a:xfrm>
      </p:grpSpPr>
      <p:graphicFrame>
        <p:nvGraphicFramePr>
          <p:cNvPr id="1718" name="Table 2"/>
          <p:cNvGraphicFramePr/>
          <p:nvPr>
            <p:extLst>
              <p:ext uri="{D42A27DB-BD31-4B8C-83A1-F6EECF244321}">
                <p14:modId xmlns:p14="http://schemas.microsoft.com/office/powerpoint/2010/main" val="1149607780"/>
              </p:ext>
            </p:extLst>
          </p:nvPr>
        </p:nvGraphicFramePr>
        <p:xfrm>
          <a:off x="838200" y="907214"/>
          <a:ext cx="10515602" cy="3673914"/>
        </p:xfrm>
        <a:graphic>
          <a:graphicData uri="http://schemas.openxmlformats.org/drawingml/2006/table">
            <a:tbl>
              <a:tblPr firstRow="1" firstCol="1" bandRow="1">
                <a:tableStyleId>{4C3C2611-4C71-4FC5-86AE-919BDF0F9419}</a:tableStyleId>
              </a:tblPr>
              <a:tblGrid>
                <a:gridCol w="1834594">
                  <a:extLst>
                    <a:ext uri="{9D8B030D-6E8A-4147-A177-3AD203B41FA5}">
                      <a16:colId xmlns:a16="http://schemas.microsoft.com/office/drawing/2014/main" val="20000"/>
                    </a:ext>
                  </a:extLst>
                </a:gridCol>
                <a:gridCol w="2585697">
                  <a:extLst>
                    <a:ext uri="{9D8B030D-6E8A-4147-A177-3AD203B41FA5}">
                      <a16:colId xmlns:a16="http://schemas.microsoft.com/office/drawing/2014/main" val="20001"/>
                    </a:ext>
                  </a:extLst>
                </a:gridCol>
                <a:gridCol w="693330">
                  <a:extLst>
                    <a:ext uri="{9D8B030D-6E8A-4147-A177-3AD203B41FA5}">
                      <a16:colId xmlns:a16="http://schemas.microsoft.com/office/drawing/2014/main" val="20002"/>
                    </a:ext>
                  </a:extLst>
                </a:gridCol>
                <a:gridCol w="835986">
                  <a:extLst>
                    <a:ext uri="{9D8B030D-6E8A-4147-A177-3AD203B41FA5}">
                      <a16:colId xmlns:a16="http://schemas.microsoft.com/office/drawing/2014/main" val="20003"/>
                    </a:ext>
                  </a:extLst>
                </a:gridCol>
                <a:gridCol w="1286305">
                  <a:extLst>
                    <a:ext uri="{9D8B030D-6E8A-4147-A177-3AD203B41FA5}">
                      <a16:colId xmlns:a16="http://schemas.microsoft.com/office/drawing/2014/main" val="20004"/>
                    </a:ext>
                  </a:extLst>
                </a:gridCol>
                <a:gridCol w="1605997">
                  <a:extLst>
                    <a:ext uri="{9D8B030D-6E8A-4147-A177-3AD203B41FA5}">
                      <a16:colId xmlns:a16="http://schemas.microsoft.com/office/drawing/2014/main" val="20005"/>
                    </a:ext>
                  </a:extLst>
                </a:gridCol>
                <a:gridCol w="861769">
                  <a:extLst>
                    <a:ext uri="{9D8B030D-6E8A-4147-A177-3AD203B41FA5}">
                      <a16:colId xmlns:a16="http://schemas.microsoft.com/office/drawing/2014/main" val="20006"/>
                    </a:ext>
                  </a:extLst>
                </a:gridCol>
                <a:gridCol w="811924">
                  <a:extLst>
                    <a:ext uri="{9D8B030D-6E8A-4147-A177-3AD203B41FA5}">
                      <a16:colId xmlns:a16="http://schemas.microsoft.com/office/drawing/2014/main" val="20007"/>
                    </a:ext>
                  </a:extLst>
                </a:gridCol>
              </a:tblGrid>
              <a:tr h="383768">
                <a:tc>
                  <a:txBody>
                    <a:bodyPr/>
                    <a:lstStyle/>
                    <a:p>
                      <a:pPr algn="l">
                        <a:lnSpc>
                          <a:spcPct val="107000"/>
                        </a:lnSpc>
                        <a:spcBef>
                          <a:spcPts val="800"/>
                        </a:spcBef>
                        <a:defRPr sz="1800" b="0">
                          <a:solidFill>
                            <a:srgbClr val="000000"/>
                          </a:solidFill>
                        </a:defRPr>
                      </a:pPr>
                      <a:r>
                        <a:rPr sz="1100" b="1">
                          <a:solidFill>
                            <a:srgbClr val="FFFFFF"/>
                          </a:solidFill>
                        </a:rPr>
                        <a:t>Company</a:t>
                      </a:r>
                    </a:p>
                  </a:txBody>
                  <a:tcPr marL="0" marR="0" marT="0" marB="0" horzOverflow="overflow">
                    <a:solidFill>
                      <a:srgbClr val="4472C4"/>
                    </a:solidFill>
                  </a:tcPr>
                </a:tc>
                <a:tc>
                  <a:txBody>
                    <a:bodyPr/>
                    <a:lstStyle/>
                    <a:p>
                      <a:pPr algn="l">
                        <a:lnSpc>
                          <a:spcPct val="107000"/>
                        </a:lnSpc>
                        <a:spcBef>
                          <a:spcPts val="800"/>
                        </a:spcBef>
                        <a:defRPr sz="1800" b="0">
                          <a:solidFill>
                            <a:srgbClr val="000000"/>
                          </a:solidFill>
                        </a:defRPr>
                      </a:pPr>
                      <a:r>
                        <a:rPr sz="1100" b="1" dirty="0">
                          <a:solidFill>
                            <a:srgbClr val="FFFFFF"/>
                          </a:solidFill>
                        </a:rPr>
                        <a:t>Product name</a:t>
                      </a:r>
                    </a:p>
                  </a:txBody>
                  <a:tcPr marL="0" marR="0" marT="0" marB="0" horzOverflow="overflow">
                    <a:solidFill>
                      <a:srgbClr val="4472C4"/>
                    </a:solidFill>
                  </a:tcPr>
                </a:tc>
                <a:tc>
                  <a:txBody>
                    <a:bodyPr/>
                    <a:lstStyle/>
                    <a:p>
                      <a:pPr algn="l">
                        <a:lnSpc>
                          <a:spcPct val="107000"/>
                        </a:lnSpc>
                        <a:spcBef>
                          <a:spcPts val="800"/>
                        </a:spcBef>
                        <a:defRPr sz="1800" b="0">
                          <a:solidFill>
                            <a:srgbClr val="000000"/>
                          </a:solidFill>
                        </a:defRPr>
                      </a:pPr>
                      <a:r>
                        <a:rPr sz="1100" b="1">
                          <a:solidFill>
                            <a:srgbClr val="FFFFFF"/>
                          </a:solidFill>
                        </a:rPr>
                        <a:t>Country</a:t>
                      </a:r>
                    </a:p>
                  </a:txBody>
                  <a:tcPr marL="0" marR="0" marT="0" marB="0" horzOverflow="overflow">
                    <a:solidFill>
                      <a:srgbClr val="4472C4"/>
                    </a:solidFill>
                  </a:tcPr>
                </a:tc>
                <a:tc>
                  <a:txBody>
                    <a:bodyPr/>
                    <a:lstStyle/>
                    <a:p>
                      <a:pPr algn="l">
                        <a:lnSpc>
                          <a:spcPct val="107000"/>
                        </a:lnSpc>
                        <a:spcBef>
                          <a:spcPts val="800"/>
                        </a:spcBef>
                        <a:defRPr sz="1800" b="0">
                          <a:solidFill>
                            <a:srgbClr val="000000"/>
                          </a:solidFill>
                        </a:defRPr>
                      </a:pPr>
                      <a:r>
                        <a:rPr sz="1100" b="1">
                          <a:solidFill>
                            <a:srgbClr val="FFFFFF"/>
                          </a:solidFill>
                        </a:rPr>
                        <a:t>City</a:t>
                      </a:r>
                    </a:p>
                  </a:txBody>
                  <a:tcPr marL="0" marR="0" marT="0" marB="0" horzOverflow="overflow">
                    <a:solidFill>
                      <a:srgbClr val="4472C4"/>
                    </a:solidFill>
                  </a:tcPr>
                </a:tc>
                <a:tc>
                  <a:txBody>
                    <a:bodyPr/>
                    <a:lstStyle/>
                    <a:p>
                      <a:pPr algn="l">
                        <a:lnSpc>
                          <a:spcPct val="107000"/>
                        </a:lnSpc>
                        <a:spcBef>
                          <a:spcPts val="800"/>
                        </a:spcBef>
                        <a:defRPr sz="1800" b="0">
                          <a:solidFill>
                            <a:srgbClr val="000000"/>
                          </a:solidFill>
                        </a:defRPr>
                      </a:pPr>
                      <a:r>
                        <a:rPr sz="1100" b="1">
                          <a:solidFill>
                            <a:srgbClr val="FFFFFF"/>
                          </a:solidFill>
                        </a:rPr>
                        <a:t>Number of CPU cores</a:t>
                      </a:r>
                    </a:p>
                  </a:txBody>
                  <a:tcPr marL="0" marR="0" marT="0" marB="0" horzOverflow="overflow">
                    <a:solidFill>
                      <a:srgbClr val="4472C4"/>
                    </a:solidFill>
                  </a:tcPr>
                </a:tc>
                <a:tc>
                  <a:txBody>
                    <a:bodyPr/>
                    <a:lstStyle/>
                    <a:p>
                      <a:pPr algn="l">
                        <a:lnSpc>
                          <a:spcPct val="107000"/>
                        </a:lnSpc>
                        <a:spcBef>
                          <a:spcPts val="800"/>
                        </a:spcBef>
                        <a:defRPr sz="1800" b="0">
                          <a:solidFill>
                            <a:srgbClr val="000000"/>
                          </a:solidFill>
                        </a:defRPr>
                      </a:pPr>
                      <a:r>
                        <a:rPr sz="1100" b="1">
                          <a:solidFill>
                            <a:srgbClr val="FFFFFF"/>
                          </a:solidFill>
                        </a:rPr>
                        <a:t>Number of GPU cores</a:t>
                      </a:r>
                    </a:p>
                  </a:txBody>
                  <a:tcPr marL="0" marR="0" marT="0" marB="0" horzOverflow="overflow">
                    <a:solidFill>
                      <a:srgbClr val="4472C4"/>
                    </a:solidFill>
                  </a:tcPr>
                </a:tc>
                <a:tc>
                  <a:txBody>
                    <a:bodyPr/>
                    <a:lstStyle/>
                    <a:p>
                      <a:pPr algn="l">
                        <a:lnSpc>
                          <a:spcPct val="107000"/>
                        </a:lnSpc>
                        <a:spcBef>
                          <a:spcPts val="800"/>
                        </a:spcBef>
                        <a:defRPr sz="1800" b="0">
                          <a:solidFill>
                            <a:srgbClr val="000000"/>
                          </a:solidFill>
                        </a:defRPr>
                      </a:pPr>
                      <a:r>
                        <a:rPr sz="1100" b="1">
                          <a:solidFill>
                            <a:srgbClr val="FFFFFF"/>
                          </a:solidFill>
                        </a:rPr>
                        <a:t>CPU clock rate</a:t>
                      </a:r>
                    </a:p>
                  </a:txBody>
                  <a:tcPr marL="0" marR="0" marT="0" marB="0" horzOverflow="overflow">
                    <a:solidFill>
                      <a:srgbClr val="4472C4"/>
                    </a:solidFill>
                  </a:tcPr>
                </a:tc>
                <a:tc>
                  <a:txBody>
                    <a:bodyPr/>
                    <a:lstStyle/>
                    <a:p>
                      <a:pPr algn="l">
                        <a:lnSpc>
                          <a:spcPct val="107000"/>
                        </a:lnSpc>
                        <a:spcBef>
                          <a:spcPts val="800"/>
                        </a:spcBef>
                        <a:defRPr sz="1800" b="0">
                          <a:solidFill>
                            <a:srgbClr val="000000"/>
                          </a:solidFill>
                        </a:defRPr>
                      </a:pPr>
                      <a:r>
                        <a:rPr sz="1100" b="1">
                          <a:solidFill>
                            <a:srgbClr val="FFFFFF"/>
                          </a:solidFill>
                        </a:rPr>
                        <a:t>Launched</a:t>
                      </a:r>
                    </a:p>
                  </a:txBody>
                  <a:tcPr marL="0" marR="0" marT="0" marB="0" horzOverflow="overflow">
                    <a:solidFill>
                      <a:srgbClr val="4472C4"/>
                    </a:solidFill>
                  </a:tcPr>
                </a:tc>
                <a:extLst>
                  <a:ext uri="{0D108BD9-81ED-4DB2-BD59-A6C34878D82A}">
                    <a16:rowId xmlns:a16="http://schemas.microsoft.com/office/drawing/2014/main" val="10000"/>
                  </a:ext>
                </a:extLst>
              </a:tr>
              <a:tr h="383768">
                <a:tc>
                  <a:txBody>
                    <a:bodyPr/>
                    <a:lstStyle/>
                    <a:p>
                      <a:pPr algn="l">
                        <a:lnSpc>
                          <a:spcPct val="107000"/>
                        </a:lnSpc>
                        <a:spcBef>
                          <a:spcPts val="800"/>
                        </a:spcBef>
                        <a:defRPr sz="1800" b="0">
                          <a:solidFill>
                            <a:srgbClr val="000000"/>
                          </a:solidFill>
                        </a:defRPr>
                      </a:pPr>
                      <a:r>
                        <a:rPr sz="1100" b="1">
                          <a:solidFill>
                            <a:srgbClr val="FFFFFF"/>
                          </a:solidFill>
                        </a:rPr>
                        <a:t>Alibaba</a:t>
                      </a:r>
                    </a:p>
                  </a:txBody>
                  <a:tcPr marL="0" marR="0" marT="0" marB="0" horzOverflow="overflow">
                    <a:solidFill>
                      <a:srgbClr val="4472C4"/>
                    </a:solidFill>
                  </a:tcPr>
                </a:tc>
                <a:tc>
                  <a:txBody>
                    <a:bodyPr/>
                    <a:lstStyle/>
                    <a:p>
                      <a:pPr algn="l">
                        <a:lnSpc>
                          <a:spcPct val="107000"/>
                        </a:lnSpc>
                        <a:spcBef>
                          <a:spcPts val="800"/>
                        </a:spcBef>
                        <a:defRPr sz="1800"/>
                      </a:pPr>
                      <a:r>
                        <a:rPr sz="1100"/>
                        <a:t>XT910</a:t>
                      </a:r>
                    </a:p>
                  </a:txBody>
                  <a:tcPr marL="0" marR="0" marT="0" marB="0" horzOverflow="overflow">
                    <a:solidFill>
                      <a:srgbClr val="CDD4EA"/>
                    </a:solidFill>
                  </a:tcPr>
                </a:tc>
                <a:tc>
                  <a:txBody>
                    <a:bodyPr/>
                    <a:lstStyle/>
                    <a:p>
                      <a:pPr algn="l">
                        <a:lnSpc>
                          <a:spcPct val="107000"/>
                        </a:lnSpc>
                        <a:spcBef>
                          <a:spcPts val="800"/>
                        </a:spcBef>
                        <a:defRPr sz="1800"/>
                      </a:pPr>
                      <a:r>
                        <a:rPr sz="1100"/>
                        <a:t>China</a:t>
                      </a:r>
                    </a:p>
                  </a:txBody>
                  <a:tcPr marL="0" marR="0" marT="0" marB="0" horzOverflow="overflow">
                    <a:solidFill>
                      <a:srgbClr val="CDD4EA"/>
                    </a:solidFill>
                  </a:tcPr>
                </a:tc>
                <a:tc>
                  <a:txBody>
                    <a:bodyPr/>
                    <a:lstStyle/>
                    <a:p>
                      <a:pPr algn="l">
                        <a:lnSpc>
                          <a:spcPct val="107000"/>
                        </a:lnSpc>
                        <a:spcBef>
                          <a:spcPts val="800"/>
                        </a:spcBef>
                        <a:defRPr sz="1800"/>
                      </a:pPr>
                      <a:r>
                        <a:rPr sz="1100"/>
                        <a:t>Hangzhou</a:t>
                      </a:r>
                    </a:p>
                  </a:txBody>
                  <a:tcPr marL="0" marR="0" marT="0" marB="0" horzOverflow="overflow">
                    <a:solidFill>
                      <a:srgbClr val="CDD4EA"/>
                    </a:solidFill>
                  </a:tcPr>
                </a:tc>
                <a:tc>
                  <a:txBody>
                    <a:bodyPr/>
                    <a:lstStyle/>
                    <a:p>
                      <a:pPr algn="l">
                        <a:lnSpc>
                          <a:spcPct val="107000"/>
                        </a:lnSpc>
                        <a:spcBef>
                          <a:spcPts val="800"/>
                        </a:spcBef>
                        <a:defRPr sz="1800"/>
                      </a:pPr>
                      <a:r>
                        <a:rPr sz="1100"/>
                        <a:t>1/2/4 per cluster</a:t>
                      </a:r>
                    </a:p>
                  </a:txBody>
                  <a:tcPr marL="0" marR="0" marT="0" marB="0" horzOverflow="overflow">
                    <a:solidFill>
                      <a:srgbClr val="CDD4EA"/>
                    </a:solidFill>
                  </a:tcPr>
                </a:tc>
                <a:tc>
                  <a:txBody>
                    <a:bodyPr/>
                    <a:lstStyle/>
                    <a:p>
                      <a:pPr algn="l">
                        <a:lnSpc>
                          <a:spcPct val="107000"/>
                        </a:lnSpc>
                        <a:spcBef>
                          <a:spcPts val="800"/>
                        </a:spcBef>
                        <a:defRPr sz="1800"/>
                      </a:pPr>
                      <a:r>
                        <a:rPr sz="1100"/>
                        <a:t>N/A</a:t>
                      </a:r>
                    </a:p>
                  </a:txBody>
                  <a:tcPr marL="0" marR="0" marT="0" marB="0" horzOverflow="overflow">
                    <a:solidFill>
                      <a:srgbClr val="CDD4EA"/>
                    </a:solidFill>
                  </a:tcPr>
                </a:tc>
                <a:tc>
                  <a:txBody>
                    <a:bodyPr/>
                    <a:lstStyle/>
                    <a:p>
                      <a:pPr algn="l">
                        <a:lnSpc>
                          <a:spcPct val="107000"/>
                        </a:lnSpc>
                        <a:spcBef>
                          <a:spcPts val="800"/>
                        </a:spcBef>
                        <a:defRPr sz="1800"/>
                      </a:pPr>
                      <a:r>
                        <a:rPr sz="1100"/>
                        <a:t>2.0 – 2.5 GHz</a:t>
                      </a:r>
                    </a:p>
                  </a:txBody>
                  <a:tcPr marL="0" marR="0" marT="0" marB="0" horzOverflow="overflow">
                    <a:solidFill>
                      <a:srgbClr val="CDD4EA"/>
                    </a:solidFill>
                  </a:tcPr>
                </a:tc>
                <a:tc>
                  <a:txBody>
                    <a:bodyPr/>
                    <a:lstStyle/>
                    <a:p>
                      <a:pPr algn="l">
                        <a:lnSpc>
                          <a:spcPct val="107000"/>
                        </a:lnSpc>
                        <a:spcBef>
                          <a:spcPts val="800"/>
                        </a:spcBef>
                        <a:defRPr sz="1800"/>
                      </a:pPr>
                      <a:r>
                        <a:rPr sz="1100"/>
                        <a:t>2020</a:t>
                      </a:r>
                    </a:p>
                  </a:txBody>
                  <a:tcPr marL="0" marR="0" marT="0" marB="0" horzOverflow="overflow">
                    <a:solidFill>
                      <a:srgbClr val="CDD4EA"/>
                    </a:solidFill>
                  </a:tcPr>
                </a:tc>
                <a:extLst>
                  <a:ext uri="{0D108BD9-81ED-4DB2-BD59-A6C34878D82A}">
                    <a16:rowId xmlns:a16="http://schemas.microsoft.com/office/drawing/2014/main" val="10001"/>
                  </a:ext>
                </a:extLst>
              </a:tr>
              <a:tr h="383768">
                <a:tc>
                  <a:txBody>
                    <a:bodyPr/>
                    <a:lstStyle/>
                    <a:p>
                      <a:pPr algn="l">
                        <a:lnSpc>
                          <a:spcPct val="107000"/>
                        </a:lnSpc>
                        <a:spcBef>
                          <a:spcPts val="800"/>
                        </a:spcBef>
                        <a:defRPr sz="1800" b="0">
                          <a:solidFill>
                            <a:srgbClr val="000000"/>
                          </a:solidFill>
                        </a:defRPr>
                      </a:pPr>
                      <a:r>
                        <a:rPr sz="1100" b="1">
                          <a:solidFill>
                            <a:srgbClr val="FFFFFF"/>
                          </a:solidFill>
                        </a:rPr>
                        <a:t>RISC-V</a:t>
                      </a:r>
                    </a:p>
                  </a:txBody>
                  <a:tcPr marL="0" marR="0" marT="0" marB="0" horzOverflow="overflow">
                    <a:solidFill>
                      <a:srgbClr val="4472C4"/>
                    </a:solidFill>
                  </a:tcPr>
                </a:tc>
                <a:tc>
                  <a:txBody>
                    <a:bodyPr/>
                    <a:lstStyle/>
                    <a:p>
                      <a:pPr algn="l">
                        <a:lnSpc>
                          <a:spcPct val="107000"/>
                        </a:lnSpc>
                        <a:spcBef>
                          <a:spcPts val="800"/>
                        </a:spcBef>
                        <a:defRPr sz="1800"/>
                      </a:pPr>
                      <a:r>
                        <a:rPr sz="1100"/>
                        <a:t>Micro Magic RISC-V Core [39]</a:t>
                      </a:r>
                    </a:p>
                  </a:txBody>
                  <a:tcPr marL="0" marR="0" marT="0" marB="0" horzOverflow="overflow">
                    <a:solidFill>
                      <a:srgbClr val="E8EBF5"/>
                    </a:solidFill>
                  </a:tcPr>
                </a:tc>
                <a:tc>
                  <a:txBody>
                    <a:bodyPr/>
                    <a:lstStyle/>
                    <a:p>
                      <a:pPr algn="l">
                        <a:lnSpc>
                          <a:spcPct val="107000"/>
                        </a:lnSpc>
                        <a:spcBef>
                          <a:spcPts val="800"/>
                        </a:spcBef>
                        <a:defRPr sz="1800"/>
                      </a:pPr>
                      <a:r>
                        <a:rPr sz="1100"/>
                        <a:t>US</a:t>
                      </a:r>
                    </a:p>
                  </a:txBody>
                  <a:tcPr marL="0" marR="0" marT="0" marB="0" horzOverflow="overflow">
                    <a:solidFill>
                      <a:srgbClr val="E8EBF5"/>
                    </a:solidFill>
                  </a:tcPr>
                </a:tc>
                <a:tc>
                  <a:txBody>
                    <a:bodyPr/>
                    <a:lstStyle/>
                    <a:p>
                      <a:pPr algn="l">
                        <a:lnSpc>
                          <a:spcPct val="107000"/>
                        </a:lnSpc>
                        <a:spcBef>
                          <a:spcPts val="800"/>
                        </a:spcBef>
                        <a:defRPr sz="1800"/>
                      </a:pPr>
                      <a:r>
                        <a:rPr sz="1100"/>
                        <a:t>San Francisco</a:t>
                      </a:r>
                    </a:p>
                  </a:txBody>
                  <a:tcPr marL="0" marR="0" marT="0" marB="0" horzOverflow="overflow">
                    <a:solidFill>
                      <a:srgbClr val="E8EBF5"/>
                    </a:solidFill>
                  </a:tcPr>
                </a:tc>
                <a:tc>
                  <a:txBody>
                    <a:bodyPr/>
                    <a:lstStyle/>
                    <a:p>
                      <a:pPr algn="l">
                        <a:lnSpc>
                          <a:spcPct val="107000"/>
                        </a:lnSpc>
                        <a:spcBef>
                          <a:spcPts val="800"/>
                        </a:spcBef>
                        <a:defRPr sz="1800"/>
                      </a:pPr>
                      <a:r>
                        <a:rPr sz="1100"/>
                        <a:t>1</a:t>
                      </a:r>
                    </a:p>
                  </a:txBody>
                  <a:tcPr marL="0" marR="0" marT="0" marB="0" horzOverflow="overflow">
                    <a:solidFill>
                      <a:srgbClr val="E8EBF5"/>
                    </a:solidFill>
                  </a:tcPr>
                </a:tc>
                <a:tc>
                  <a:txBody>
                    <a:bodyPr/>
                    <a:lstStyle/>
                    <a:p>
                      <a:pPr algn="l">
                        <a:lnSpc>
                          <a:spcPct val="107000"/>
                        </a:lnSpc>
                        <a:spcBef>
                          <a:spcPts val="800"/>
                        </a:spcBef>
                        <a:defRPr sz="1800"/>
                      </a:pPr>
                      <a:r>
                        <a:rPr sz="1100"/>
                        <a:t>N/A</a:t>
                      </a:r>
                    </a:p>
                  </a:txBody>
                  <a:tcPr marL="0" marR="0" marT="0" marB="0" horzOverflow="overflow">
                    <a:solidFill>
                      <a:srgbClr val="E8EBF5"/>
                    </a:solidFill>
                  </a:tcPr>
                </a:tc>
                <a:tc>
                  <a:txBody>
                    <a:bodyPr/>
                    <a:lstStyle/>
                    <a:p>
                      <a:pPr algn="l">
                        <a:lnSpc>
                          <a:spcPct val="107000"/>
                        </a:lnSpc>
                        <a:spcBef>
                          <a:spcPts val="800"/>
                        </a:spcBef>
                        <a:defRPr sz="1800"/>
                      </a:pPr>
                      <a:r>
                        <a:rPr sz="1100"/>
                        <a:t>4.25 – 5.19 GHz</a:t>
                      </a:r>
                    </a:p>
                  </a:txBody>
                  <a:tcPr marL="0" marR="0" marT="0" marB="0" horzOverflow="overflow">
                    <a:solidFill>
                      <a:srgbClr val="E8EBF5"/>
                    </a:solidFill>
                  </a:tcPr>
                </a:tc>
                <a:tc>
                  <a:txBody>
                    <a:bodyPr/>
                    <a:lstStyle/>
                    <a:p>
                      <a:pPr algn="l">
                        <a:lnSpc>
                          <a:spcPct val="107000"/>
                        </a:lnSpc>
                        <a:spcBef>
                          <a:spcPts val="800"/>
                        </a:spcBef>
                        <a:defRPr sz="1800"/>
                      </a:pPr>
                      <a:r>
                        <a:rPr sz="1100"/>
                        <a:t>2020</a:t>
                      </a:r>
                    </a:p>
                  </a:txBody>
                  <a:tcPr marL="0" marR="0" marT="0" marB="0" horzOverflow="overflow">
                    <a:solidFill>
                      <a:srgbClr val="E8EBF5"/>
                    </a:solidFill>
                  </a:tcPr>
                </a:tc>
                <a:extLst>
                  <a:ext uri="{0D108BD9-81ED-4DB2-BD59-A6C34878D82A}">
                    <a16:rowId xmlns:a16="http://schemas.microsoft.com/office/drawing/2014/main" val="10002"/>
                  </a:ext>
                </a:extLst>
              </a:tr>
              <a:tr h="383768">
                <a:tc>
                  <a:txBody>
                    <a:bodyPr/>
                    <a:lstStyle/>
                    <a:p>
                      <a:pPr algn="l">
                        <a:lnSpc>
                          <a:spcPct val="107000"/>
                        </a:lnSpc>
                        <a:spcBef>
                          <a:spcPts val="800"/>
                        </a:spcBef>
                        <a:defRPr sz="1800" b="0">
                          <a:solidFill>
                            <a:srgbClr val="000000"/>
                          </a:solidFill>
                        </a:defRPr>
                      </a:pPr>
                      <a:r>
                        <a:rPr sz="1100" b="1">
                          <a:solidFill>
                            <a:srgbClr val="FFFFFF"/>
                          </a:solidFill>
                        </a:rPr>
                        <a:t>SiFive</a:t>
                      </a:r>
                    </a:p>
                  </a:txBody>
                  <a:tcPr marL="0" marR="0" marT="0" marB="0" horzOverflow="overflow">
                    <a:solidFill>
                      <a:srgbClr val="4472C4"/>
                    </a:solidFill>
                  </a:tcPr>
                </a:tc>
                <a:tc>
                  <a:txBody>
                    <a:bodyPr/>
                    <a:lstStyle/>
                    <a:p>
                      <a:pPr algn="l">
                        <a:lnSpc>
                          <a:spcPct val="107000"/>
                        </a:lnSpc>
                        <a:spcBef>
                          <a:spcPts val="800"/>
                        </a:spcBef>
                        <a:defRPr sz="1800"/>
                      </a:pPr>
                      <a:r>
                        <a:rPr sz="1100"/>
                        <a:t>FU740 RISC-V SoC [25]</a:t>
                      </a:r>
                    </a:p>
                  </a:txBody>
                  <a:tcPr marL="0" marR="0" marT="0" marB="0" horzOverflow="overflow">
                    <a:solidFill>
                      <a:srgbClr val="CDD4EA"/>
                    </a:solidFill>
                  </a:tcPr>
                </a:tc>
                <a:tc>
                  <a:txBody>
                    <a:bodyPr/>
                    <a:lstStyle/>
                    <a:p>
                      <a:pPr algn="l">
                        <a:lnSpc>
                          <a:spcPct val="107000"/>
                        </a:lnSpc>
                        <a:spcBef>
                          <a:spcPts val="800"/>
                        </a:spcBef>
                        <a:defRPr sz="1800"/>
                      </a:pPr>
                      <a:r>
                        <a:rPr sz="1100"/>
                        <a:t>US</a:t>
                      </a:r>
                    </a:p>
                  </a:txBody>
                  <a:tcPr marL="0" marR="0" marT="0" marB="0" horzOverflow="overflow">
                    <a:solidFill>
                      <a:srgbClr val="CDD4EA"/>
                    </a:solidFill>
                  </a:tcPr>
                </a:tc>
                <a:tc>
                  <a:txBody>
                    <a:bodyPr/>
                    <a:lstStyle/>
                    <a:p>
                      <a:pPr algn="l">
                        <a:lnSpc>
                          <a:spcPct val="107000"/>
                        </a:lnSpc>
                        <a:spcBef>
                          <a:spcPts val="800"/>
                        </a:spcBef>
                        <a:defRPr sz="1800"/>
                      </a:pPr>
                      <a:r>
                        <a:rPr sz="1100"/>
                        <a:t>San Francisco</a:t>
                      </a:r>
                    </a:p>
                  </a:txBody>
                  <a:tcPr marL="0" marR="0" marT="0" marB="0" horzOverflow="overflow">
                    <a:solidFill>
                      <a:srgbClr val="CDD4EA"/>
                    </a:solidFill>
                  </a:tcPr>
                </a:tc>
                <a:tc>
                  <a:txBody>
                    <a:bodyPr/>
                    <a:lstStyle/>
                    <a:p>
                      <a:pPr algn="l">
                        <a:lnSpc>
                          <a:spcPct val="107000"/>
                        </a:lnSpc>
                        <a:spcBef>
                          <a:spcPts val="800"/>
                        </a:spcBef>
                        <a:defRPr sz="1800"/>
                      </a:pPr>
                      <a:r>
                        <a:rPr sz="1100"/>
                        <a:t>4</a:t>
                      </a:r>
                    </a:p>
                  </a:txBody>
                  <a:tcPr marL="0" marR="0" marT="0" marB="0" horzOverflow="overflow">
                    <a:solidFill>
                      <a:srgbClr val="CDD4EA"/>
                    </a:solidFill>
                  </a:tcPr>
                </a:tc>
                <a:tc>
                  <a:txBody>
                    <a:bodyPr/>
                    <a:lstStyle/>
                    <a:p>
                      <a:pPr algn="l">
                        <a:lnSpc>
                          <a:spcPct val="107000"/>
                        </a:lnSpc>
                        <a:spcBef>
                          <a:spcPts val="800"/>
                        </a:spcBef>
                        <a:defRPr sz="1800"/>
                      </a:pPr>
                      <a:r>
                        <a:rPr sz="1100"/>
                        <a:t>1</a:t>
                      </a:r>
                    </a:p>
                  </a:txBody>
                  <a:tcPr marL="0" marR="0" marT="0" marB="0" horzOverflow="overflow">
                    <a:solidFill>
                      <a:srgbClr val="CDD4EA"/>
                    </a:solidFill>
                  </a:tcPr>
                </a:tc>
                <a:tc>
                  <a:txBody>
                    <a:bodyPr/>
                    <a:lstStyle/>
                    <a:p>
                      <a:pPr algn="l">
                        <a:lnSpc>
                          <a:spcPct val="107000"/>
                        </a:lnSpc>
                        <a:spcBef>
                          <a:spcPts val="800"/>
                        </a:spcBef>
                        <a:defRPr sz="1800"/>
                      </a:pPr>
                      <a:r>
                        <a:rPr sz="1100"/>
                        <a:t>1.4 – 1.5 GHz</a:t>
                      </a:r>
                    </a:p>
                  </a:txBody>
                  <a:tcPr marL="0" marR="0" marT="0" marB="0" horzOverflow="overflow">
                    <a:solidFill>
                      <a:srgbClr val="CDD4EA"/>
                    </a:solidFill>
                  </a:tcPr>
                </a:tc>
                <a:tc>
                  <a:txBody>
                    <a:bodyPr/>
                    <a:lstStyle/>
                    <a:p>
                      <a:pPr algn="l">
                        <a:lnSpc>
                          <a:spcPct val="107000"/>
                        </a:lnSpc>
                        <a:spcBef>
                          <a:spcPts val="800"/>
                        </a:spcBef>
                        <a:defRPr sz="1800"/>
                      </a:pPr>
                      <a:r>
                        <a:rPr sz="1100"/>
                        <a:t>2020</a:t>
                      </a:r>
                    </a:p>
                  </a:txBody>
                  <a:tcPr marL="0" marR="0" marT="0" marB="0" horzOverflow="overflow">
                    <a:solidFill>
                      <a:srgbClr val="CDD4EA"/>
                    </a:solidFill>
                  </a:tcPr>
                </a:tc>
                <a:extLst>
                  <a:ext uri="{0D108BD9-81ED-4DB2-BD59-A6C34878D82A}">
                    <a16:rowId xmlns:a16="http://schemas.microsoft.com/office/drawing/2014/main" val="10003"/>
                  </a:ext>
                </a:extLst>
              </a:tr>
              <a:tr h="383768">
                <a:tc>
                  <a:txBody>
                    <a:bodyPr/>
                    <a:lstStyle/>
                    <a:p>
                      <a:pPr algn="l">
                        <a:lnSpc>
                          <a:spcPct val="107000"/>
                        </a:lnSpc>
                        <a:spcBef>
                          <a:spcPts val="800"/>
                        </a:spcBef>
                        <a:defRPr sz="1800" b="0">
                          <a:solidFill>
                            <a:srgbClr val="000000"/>
                          </a:solidFill>
                        </a:defRPr>
                      </a:pPr>
                      <a:r>
                        <a:rPr sz="1100" b="1">
                          <a:solidFill>
                            <a:srgbClr val="FFFFFF"/>
                          </a:solidFill>
                        </a:rPr>
                        <a:t>AMD</a:t>
                      </a:r>
                    </a:p>
                  </a:txBody>
                  <a:tcPr marL="0" marR="0" marT="0" marB="0" horzOverflow="overflow">
                    <a:solidFill>
                      <a:srgbClr val="4472C4"/>
                    </a:solidFill>
                  </a:tcPr>
                </a:tc>
                <a:tc>
                  <a:txBody>
                    <a:bodyPr/>
                    <a:lstStyle/>
                    <a:p>
                      <a:pPr algn="l">
                        <a:lnSpc>
                          <a:spcPct val="107000"/>
                        </a:lnSpc>
                        <a:spcBef>
                          <a:spcPts val="800"/>
                        </a:spcBef>
                        <a:defRPr sz="1800"/>
                      </a:pPr>
                      <a:r>
                        <a:rPr sz="1100"/>
                        <a:t>AMD Ryzen™ 5 3400G with Radeon™ RX Vega 11 Graphics [24]</a:t>
                      </a:r>
                    </a:p>
                  </a:txBody>
                  <a:tcPr marL="0" marR="0" marT="0" marB="0" horzOverflow="overflow">
                    <a:solidFill>
                      <a:srgbClr val="E8EBF5"/>
                    </a:solidFill>
                  </a:tcPr>
                </a:tc>
                <a:tc>
                  <a:txBody>
                    <a:bodyPr/>
                    <a:lstStyle/>
                    <a:p>
                      <a:pPr algn="l">
                        <a:lnSpc>
                          <a:spcPct val="107000"/>
                        </a:lnSpc>
                        <a:spcBef>
                          <a:spcPts val="800"/>
                        </a:spcBef>
                        <a:defRPr sz="1800"/>
                      </a:pPr>
                      <a:r>
                        <a:rPr sz="1100"/>
                        <a:t>US</a:t>
                      </a:r>
                    </a:p>
                  </a:txBody>
                  <a:tcPr marL="0" marR="0" marT="0" marB="0" horzOverflow="overflow">
                    <a:solidFill>
                      <a:srgbClr val="E8EBF5"/>
                    </a:solidFill>
                  </a:tcPr>
                </a:tc>
                <a:tc>
                  <a:txBody>
                    <a:bodyPr/>
                    <a:lstStyle/>
                    <a:p>
                      <a:pPr algn="l">
                        <a:lnSpc>
                          <a:spcPct val="107000"/>
                        </a:lnSpc>
                        <a:spcBef>
                          <a:spcPts val="800"/>
                        </a:spcBef>
                        <a:defRPr sz="1800"/>
                      </a:pPr>
                      <a:r>
                        <a:rPr sz="1100"/>
                        <a:t>Santa Clara</a:t>
                      </a:r>
                    </a:p>
                  </a:txBody>
                  <a:tcPr marL="0" marR="0" marT="0" marB="0" horzOverflow="overflow">
                    <a:solidFill>
                      <a:srgbClr val="E8EBF5"/>
                    </a:solidFill>
                  </a:tcPr>
                </a:tc>
                <a:tc>
                  <a:txBody>
                    <a:bodyPr/>
                    <a:lstStyle/>
                    <a:p>
                      <a:pPr algn="l">
                        <a:lnSpc>
                          <a:spcPct val="107000"/>
                        </a:lnSpc>
                        <a:spcBef>
                          <a:spcPts val="800"/>
                        </a:spcBef>
                        <a:defRPr sz="1800"/>
                      </a:pPr>
                      <a:r>
                        <a:rPr sz="1100"/>
                        <a:t>4</a:t>
                      </a:r>
                    </a:p>
                  </a:txBody>
                  <a:tcPr marL="0" marR="0" marT="0" marB="0" horzOverflow="overflow">
                    <a:solidFill>
                      <a:srgbClr val="E8EBF5"/>
                    </a:solidFill>
                  </a:tcPr>
                </a:tc>
                <a:tc>
                  <a:txBody>
                    <a:bodyPr/>
                    <a:lstStyle/>
                    <a:p>
                      <a:pPr algn="l">
                        <a:lnSpc>
                          <a:spcPct val="107000"/>
                        </a:lnSpc>
                        <a:spcBef>
                          <a:spcPts val="800"/>
                        </a:spcBef>
                        <a:defRPr sz="1800"/>
                      </a:pPr>
                      <a:r>
                        <a:rPr sz="1100"/>
                        <a:t>11</a:t>
                      </a:r>
                    </a:p>
                  </a:txBody>
                  <a:tcPr marL="0" marR="0" marT="0" marB="0" horzOverflow="overflow">
                    <a:solidFill>
                      <a:srgbClr val="E8EBF5"/>
                    </a:solidFill>
                  </a:tcPr>
                </a:tc>
                <a:tc>
                  <a:txBody>
                    <a:bodyPr/>
                    <a:lstStyle/>
                    <a:p>
                      <a:pPr algn="l">
                        <a:lnSpc>
                          <a:spcPct val="107000"/>
                        </a:lnSpc>
                        <a:spcBef>
                          <a:spcPts val="800"/>
                        </a:spcBef>
                        <a:defRPr sz="1800"/>
                      </a:pPr>
                      <a:r>
                        <a:rPr sz="1100"/>
                        <a:t>3.7 – 4.2 GHz</a:t>
                      </a:r>
                    </a:p>
                  </a:txBody>
                  <a:tcPr marL="0" marR="0" marT="0" marB="0" horzOverflow="overflow">
                    <a:solidFill>
                      <a:srgbClr val="E8EBF5"/>
                    </a:solidFill>
                  </a:tcPr>
                </a:tc>
                <a:tc>
                  <a:txBody>
                    <a:bodyPr/>
                    <a:lstStyle/>
                    <a:p>
                      <a:pPr algn="l">
                        <a:lnSpc>
                          <a:spcPct val="107000"/>
                        </a:lnSpc>
                        <a:spcBef>
                          <a:spcPts val="800"/>
                        </a:spcBef>
                        <a:defRPr sz="1800"/>
                      </a:pPr>
                      <a:r>
                        <a:rPr sz="1100"/>
                        <a:t>2019</a:t>
                      </a:r>
                    </a:p>
                  </a:txBody>
                  <a:tcPr marL="0" marR="0" marT="0" marB="0" horzOverflow="overflow">
                    <a:solidFill>
                      <a:srgbClr val="E8EBF5"/>
                    </a:solidFill>
                  </a:tcPr>
                </a:tc>
                <a:extLst>
                  <a:ext uri="{0D108BD9-81ED-4DB2-BD59-A6C34878D82A}">
                    <a16:rowId xmlns:a16="http://schemas.microsoft.com/office/drawing/2014/main" val="10004"/>
                  </a:ext>
                </a:extLst>
              </a:tr>
              <a:tr h="207216">
                <a:tc>
                  <a:txBody>
                    <a:bodyPr/>
                    <a:lstStyle/>
                    <a:p>
                      <a:pPr algn="l">
                        <a:lnSpc>
                          <a:spcPct val="107000"/>
                        </a:lnSpc>
                        <a:spcBef>
                          <a:spcPts val="800"/>
                        </a:spcBef>
                        <a:defRPr sz="1800" b="0">
                          <a:solidFill>
                            <a:srgbClr val="000000"/>
                          </a:solidFill>
                        </a:defRPr>
                      </a:pPr>
                      <a:r>
                        <a:rPr sz="1100" b="1">
                          <a:solidFill>
                            <a:srgbClr val="FFFFFF"/>
                          </a:solidFill>
                        </a:rPr>
                        <a:t>Nvidia</a:t>
                      </a:r>
                    </a:p>
                  </a:txBody>
                  <a:tcPr marL="0" marR="0" marT="0" marB="0" horzOverflow="overflow">
                    <a:solidFill>
                      <a:srgbClr val="4472C4"/>
                    </a:solidFill>
                  </a:tcPr>
                </a:tc>
                <a:tc>
                  <a:txBody>
                    <a:bodyPr/>
                    <a:lstStyle/>
                    <a:p>
                      <a:pPr algn="l">
                        <a:lnSpc>
                          <a:spcPct val="107000"/>
                        </a:lnSpc>
                        <a:spcBef>
                          <a:spcPts val="800"/>
                        </a:spcBef>
                        <a:defRPr sz="1800"/>
                      </a:pPr>
                      <a:r>
                        <a:rPr sz="1100"/>
                        <a:t>Tegra Xavier [28]</a:t>
                      </a:r>
                    </a:p>
                  </a:txBody>
                  <a:tcPr marL="0" marR="0" marT="0" marB="0" horzOverflow="overflow">
                    <a:solidFill>
                      <a:srgbClr val="CDD4EA"/>
                    </a:solidFill>
                  </a:tcPr>
                </a:tc>
                <a:tc>
                  <a:txBody>
                    <a:bodyPr/>
                    <a:lstStyle/>
                    <a:p>
                      <a:pPr algn="l">
                        <a:lnSpc>
                          <a:spcPct val="107000"/>
                        </a:lnSpc>
                        <a:spcBef>
                          <a:spcPts val="800"/>
                        </a:spcBef>
                        <a:defRPr sz="1800"/>
                      </a:pPr>
                      <a:r>
                        <a:rPr sz="1100"/>
                        <a:t>US</a:t>
                      </a:r>
                    </a:p>
                  </a:txBody>
                  <a:tcPr marL="0" marR="0" marT="0" marB="0" horzOverflow="overflow">
                    <a:solidFill>
                      <a:srgbClr val="CDD4EA"/>
                    </a:solidFill>
                  </a:tcPr>
                </a:tc>
                <a:tc>
                  <a:txBody>
                    <a:bodyPr/>
                    <a:lstStyle/>
                    <a:p>
                      <a:pPr algn="l">
                        <a:lnSpc>
                          <a:spcPct val="107000"/>
                        </a:lnSpc>
                        <a:spcBef>
                          <a:spcPts val="800"/>
                        </a:spcBef>
                        <a:defRPr sz="1800"/>
                      </a:pPr>
                      <a:r>
                        <a:rPr sz="1100"/>
                        <a:t>Santa Clara</a:t>
                      </a:r>
                    </a:p>
                  </a:txBody>
                  <a:tcPr marL="0" marR="0" marT="0" marB="0" horzOverflow="overflow">
                    <a:solidFill>
                      <a:srgbClr val="CDD4EA"/>
                    </a:solidFill>
                  </a:tcPr>
                </a:tc>
                <a:tc>
                  <a:txBody>
                    <a:bodyPr/>
                    <a:lstStyle/>
                    <a:p>
                      <a:pPr algn="l">
                        <a:lnSpc>
                          <a:spcPct val="107000"/>
                        </a:lnSpc>
                        <a:spcBef>
                          <a:spcPts val="800"/>
                        </a:spcBef>
                        <a:defRPr sz="1800"/>
                      </a:pPr>
                      <a:r>
                        <a:rPr sz="1100"/>
                        <a:t>8</a:t>
                      </a:r>
                    </a:p>
                  </a:txBody>
                  <a:tcPr marL="0" marR="0" marT="0" marB="0" horzOverflow="overflow">
                    <a:solidFill>
                      <a:srgbClr val="CDD4EA"/>
                    </a:solidFill>
                  </a:tcPr>
                </a:tc>
                <a:tc>
                  <a:txBody>
                    <a:bodyPr/>
                    <a:lstStyle/>
                    <a:p>
                      <a:pPr algn="l">
                        <a:lnSpc>
                          <a:spcPct val="107000"/>
                        </a:lnSpc>
                        <a:spcBef>
                          <a:spcPts val="800"/>
                        </a:spcBef>
                        <a:defRPr sz="1800"/>
                      </a:pPr>
                      <a:r>
                        <a:rPr sz="1100"/>
                        <a:t>512 CUDA</a:t>
                      </a:r>
                    </a:p>
                  </a:txBody>
                  <a:tcPr marL="0" marR="0" marT="0" marB="0" horzOverflow="overflow">
                    <a:solidFill>
                      <a:srgbClr val="CDD4EA"/>
                    </a:solidFill>
                  </a:tcPr>
                </a:tc>
                <a:tc>
                  <a:txBody>
                    <a:bodyPr/>
                    <a:lstStyle/>
                    <a:p>
                      <a:pPr algn="l">
                        <a:lnSpc>
                          <a:spcPct val="107000"/>
                        </a:lnSpc>
                        <a:spcBef>
                          <a:spcPts val="800"/>
                        </a:spcBef>
                        <a:defRPr sz="1800"/>
                      </a:pPr>
                      <a:r>
                        <a:rPr sz="1100"/>
                        <a:t>N/A</a:t>
                      </a:r>
                    </a:p>
                  </a:txBody>
                  <a:tcPr marL="0" marR="0" marT="0" marB="0" horzOverflow="overflow">
                    <a:solidFill>
                      <a:srgbClr val="CDD4EA"/>
                    </a:solidFill>
                  </a:tcPr>
                </a:tc>
                <a:tc>
                  <a:txBody>
                    <a:bodyPr/>
                    <a:lstStyle/>
                    <a:p>
                      <a:pPr algn="l">
                        <a:lnSpc>
                          <a:spcPct val="107000"/>
                        </a:lnSpc>
                        <a:spcBef>
                          <a:spcPts val="800"/>
                        </a:spcBef>
                        <a:defRPr sz="1800"/>
                      </a:pPr>
                      <a:r>
                        <a:rPr sz="1100"/>
                        <a:t>2019</a:t>
                      </a:r>
                    </a:p>
                  </a:txBody>
                  <a:tcPr marL="0" marR="0" marT="0" marB="0" horzOverflow="overflow">
                    <a:solidFill>
                      <a:srgbClr val="CDD4EA"/>
                    </a:solidFill>
                  </a:tcPr>
                </a:tc>
                <a:extLst>
                  <a:ext uri="{0D108BD9-81ED-4DB2-BD59-A6C34878D82A}">
                    <a16:rowId xmlns:a16="http://schemas.microsoft.com/office/drawing/2014/main" val="10005"/>
                  </a:ext>
                </a:extLst>
              </a:tr>
              <a:tr h="670321">
                <a:tc>
                  <a:txBody>
                    <a:bodyPr/>
                    <a:lstStyle/>
                    <a:p>
                      <a:pPr algn="l">
                        <a:lnSpc>
                          <a:spcPct val="107000"/>
                        </a:lnSpc>
                        <a:spcBef>
                          <a:spcPts val="800"/>
                        </a:spcBef>
                        <a:defRPr sz="1800" b="0">
                          <a:solidFill>
                            <a:srgbClr val="000000"/>
                          </a:solidFill>
                        </a:defRPr>
                      </a:pPr>
                      <a:r>
                        <a:rPr sz="1100" b="1">
                          <a:solidFill>
                            <a:srgbClr val="FFFFFF"/>
                          </a:solidFill>
                        </a:rPr>
                        <a:t>Esperanto Technologies</a:t>
                      </a:r>
                    </a:p>
                  </a:txBody>
                  <a:tcPr marL="0" marR="0" marT="0" marB="0" horzOverflow="overflow">
                    <a:solidFill>
                      <a:srgbClr val="4472C4"/>
                    </a:solidFill>
                  </a:tcPr>
                </a:tc>
                <a:tc>
                  <a:txBody>
                    <a:bodyPr/>
                    <a:lstStyle/>
                    <a:p>
                      <a:pPr algn="l">
                        <a:lnSpc>
                          <a:spcPct val="107000"/>
                        </a:lnSpc>
                        <a:spcBef>
                          <a:spcPts val="800"/>
                        </a:spcBef>
                        <a:defRPr sz="1800"/>
                      </a:pPr>
                      <a:r>
                        <a:rPr sz="1100"/>
                        <a:t>N/A </a:t>
                      </a:r>
                    </a:p>
                  </a:txBody>
                  <a:tcPr marL="0" marR="0" marT="0" marB="0" horzOverflow="overflow">
                    <a:solidFill>
                      <a:srgbClr val="E8EBF5"/>
                    </a:solidFill>
                  </a:tcPr>
                </a:tc>
                <a:tc>
                  <a:txBody>
                    <a:bodyPr/>
                    <a:lstStyle/>
                    <a:p>
                      <a:pPr algn="l">
                        <a:lnSpc>
                          <a:spcPct val="107000"/>
                        </a:lnSpc>
                        <a:spcBef>
                          <a:spcPts val="800"/>
                        </a:spcBef>
                        <a:defRPr sz="1800"/>
                      </a:pPr>
                      <a:r>
                        <a:rPr sz="1100"/>
                        <a:t>US</a:t>
                      </a:r>
                    </a:p>
                  </a:txBody>
                  <a:tcPr marL="0" marR="0" marT="0" marB="0" horzOverflow="overflow">
                    <a:solidFill>
                      <a:srgbClr val="E8EBF5"/>
                    </a:solidFill>
                  </a:tcPr>
                </a:tc>
                <a:tc>
                  <a:txBody>
                    <a:bodyPr/>
                    <a:lstStyle/>
                    <a:p>
                      <a:pPr algn="l">
                        <a:lnSpc>
                          <a:spcPct val="107000"/>
                        </a:lnSpc>
                        <a:spcBef>
                          <a:spcPts val="800"/>
                        </a:spcBef>
                        <a:defRPr sz="1800"/>
                      </a:pPr>
                      <a:r>
                        <a:rPr sz="1100"/>
                        <a:t>Mountain View</a:t>
                      </a:r>
                    </a:p>
                  </a:txBody>
                  <a:tcPr marL="0" marR="0" marT="0" marB="0" horzOverflow="overflow">
                    <a:solidFill>
                      <a:srgbClr val="E8EBF5"/>
                    </a:solidFill>
                  </a:tcPr>
                </a:tc>
                <a:tc>
                  <a:txBody>
                    <a:bodyPr/>
                    <a:lstStyle/>
                    <a:p>
                      <a:pPr algn="l">
                        <a:lnSpc>
                          <a:spcPct val="107000"/>
                        </a:lnSpc>
                        <a:spcBef>
                          <a:spcPts val="800"/>
                        </a:spcBef>
                        <a:defRPr sz="1800"/>
                      </a:pPr>
                      <a:r>
                        <a:rPr sz="1100"/>
                        <a:t>16 ET-Maxion cores</a:t>
                      </a:r>
                    </a:p>
                  </a:txBody>
                  <a:tcPr marL="0" marR="0" marT="0" marB="0" horzOverflow="overflow">
                    <a:solidFill>
                      <a:srgbClr val="E8EBF5"/>
                    </a:solidFill>
                  </a:tcPr>
                </a:tc>
                <a:tc>
                  <a:txBody>
                    <a:bodyPr/>
                    <a:lstStyle/>
                    <a:p>
                      <a:pPr algn="l">
                        <a:lnSpc>
                          <a:spcPct val="107000"/>
                        </a:lnSpc>
                        <a:spcBef>
                          <a:spcPts val="800"/>
                        </a:spcBef>
                        <a:defRPr sz="1800"/>
                      </a:pPr>
                      <a:r>
                        <a:rPr sz="1100"/>
                        <a:t>4096 
ET-Minion cores + ET-Graphics [26,27]</a:t>
                      </a:r>
                    </a:p>
                  </a:txBody>
                  <a:tcPr marL="0" marR="0" marT="0" marB="0" horzOverflow="overflow">
                    <a:solidFill>
                      <a:srgbClr val="E8EBF5"/>
                    </a:solidFill>
                  </a:tcPr>
                </a:tc>
                <a:tc>
                  <a:txBody>
                    <a:bodyPr/>
                    <a:lstStyle/>
                    <a:p>
                      <a:pPr algn="l">
                        <a:lnSpc>
                          <a:spcPct val="107000"/>
                        </a:lnSpc>
                        <a:spcBef>
                          <a:spcPts val="800"/>
                        </a:spcBef>
                        <a:defRPr sz="1800"/>
                      </a:pPr>
                      <a:r>
                        <a:rPr sz="1100"/>
                        <a:t>2+GHz</a:t>
                      </a:r>
                    </a:p>
                  </a:txBody>
                  <a:tcPr marL="0" marR="0" marT="0" marB="0" horzOverflow="overflow">
                    <a:solidFill>
                      <a:srgbClr val="E8EBF5"/>
                    </a:solidFill>
                  </a:tcPr>
                </a:tc>
                <a:tc>
                  <a:txBody>
                    <a:bodyPr/>
                    <a:lstStyle/>
                    <a:p>
                      <a:pPr algn="l">
                        <a:lnSpc>
                          <a:spcPct val="107000"/>
                        </a:lnSpc>
                        <a:spcBef>
                          <a:spcPts val="800"/>
                        </a:spcBef>
                        <a:defRPr sz="1800"/>
                      </a:pPr>
                      <a:r>
                        <a:rPr sz="1100"/>
                        <a:t>2018</a:t>
                      </a:r>
                    </a:p>
                  </a:txBody>
                  <a:tcPr marL="0" marR="0" marT="0" marB="0" horzOverflow="overflow">
                    <a:solidFill>
                      <a:srgbClr val="E8EBF5"/>
                    </a:solidFill>
                  </a:tcPr>
                </a:tc>
                <a:extLst>
                  <a:ext uri="{0D108BD9-81ED-4DB2-BD59-A6C34878D82A}">
                    <a16:rowId xmlns:a16="http://schemas.microsoft.com/office/drawing/2014/main" val="10006"/>
                  </a:ext>
                </a:extLst>
              </a:tr>
              <a:tr h="383768">
                <a:tc>
                  <a:txBody>
                    <a:bodyPr/>
                    <a:lstStyle/>
                    <a:p>
                      <a:pPr algn="l">
                        <a:lnSpc>
                          <a:spcPct val="107000"/>
                        </a:lnSpc>
                        <a:spcBef>
                          <a:spcPts val="800"/>
                        </a:spcBef>
                        <a:defRPr sz="1800" b="0">
                          <a:solidFill>
                            <a:srgbClr val="000000"/>
                          </a:solidFill>
                        </a:defRPr>
                      </a:pPr>
                      <a:r>
                        <a:rPr sz="1100" b="1">
                          <a:solidFill>
                            <a:srgbClr val="FFFFFF"/>
                          </a:solidFill>
                        </a:rPr>
                        <a:t>Intel</a:t>
                      </a:r>
                    </a:p>
                  </a:txBody>
                  <a:tcPr marL="0" marR="0" marT="0" marB="0" horzOverflow="overflow">
                    <a:solidFill>
                      <a:srgbClr val="4472C4"/>
                    </a:solidFill>
                  </a:tcPr>
                </a:tc>
                <a:tc>
                  <a:txBody>
                    <a:bodyPr/>
                    <a:lstStyle/>
                    <a:p>
                      <a:pPr algn="l">
                        <a:lnSpc>
                          <a:spcPct val="107000"/>
                        </a:lnSpc>
                        <a:spcBef>
                          <a:spcPts val="800"/>
                        </a:spcBef>
                        <a:defRPr sz="1800"/>
                      </a:pPr>
                      <a:r>
                        <a:rPr sz="1100"/>
                        <a:t>Intel Sandy Bridge [23]</a:t>
                      </a:r>
                    </a:p>
                  </a:txBody>
                  <a:tcPr marL="0" marR="0" marT="0" marB="0" horzOverflow="overflow">
                    <a:solidFill>
                      <a:srgbClr val="CDD4EA"/>
                    </a:solidFill>
                  </a:tcPr>
                </a:tc>
                <a:tc>
                  <a:txBody>
                    <a:bodyPr/>
                    <a:lstStyle/>
                    <a:p>
                      <a:pPr algn="l">
                        <a:lnSpc>
                          <a:spcPct val="107000"/>
                        </a:lnSpc>
                        <a:spcBef>
                          <a:spcPts val="800"/>
                        </a:spcBef>
                        <a:defRPr sz="1800"/>
                      </a:pPr>
                      <a:r>
                        <a:rPr sz="1100"/>
                        <a:t>US</a:t>
                      </a:r>
                    </a:p>
                  </a:txBody>
                  <a:tcPr marL="0" marR="0" marT="0" marB="0" horzOverflow="overflow">
                    <a:solidFill>
                      <a:srgbClr val="CDD4EA"/>
                    </a:solidFill>
                  </a:tcPr>
                </a:tc>
                <a:tc>
                  <a:txBody>
                    <a:bodyPr/>
                    <a:lstStyle/>
                    <a:p>
                      <a:pPr algn="l">
                        <a:lnSpc>
                          <a:spcPct val="107000"/>
                        </a:lnSpc>
                        <a:spcBef>
                          <a:spcPts val="800"/>
                        </a:spcBef>
                        <a:defRPr sz="1800"/>
                      </a:pPr>
                      <a:r>
                        <a:rPr sz="1100"/>
                        <a:t>Santa Clara</a:t>
                      </a:r>
                    </a:p>
                  </a:txBody>
                  <a:tcPr marL="0" marR="0" marT="0" marB="0" horzOverflow="overflow">
                    <a:solidFill>
                      <a:srgbClr val="CDD4EA"/>
                    </a:solidFill>
                  </a:tcPr>
                </a:tc>
                <a:tc>
                  <a:txBody>
                    <a:bodyPr/>
                    <a:lstStyle/>
                    <a:p>
                      <a:pPr algn="l">
                        <a:lnSpc>
                          <a:spcPct val="107000"/>
                        </a:lnSpc>
                        <a:spcBef>
                          <a:spcPts val="800"/>
                        </a:spcBef>
                        <a:defRPr sz="1800"/>
                      </a:pPr>
                      <a:r>
                        <a:rPr sz="1100"/>
                        <a:t>1-4 (4-6 Extreme, 2-8 Xeon)</a:t>
                      </a:r>
                    </a:p>
                  </a:txBody>
                  <a:tcPr marL="0" marR="0" marT="0" marB="0" horzOverflow="overflow">
                    <a:solidFill>
                      <a:srgbClr val="CDD4EA"/>
                    </a:solidFill>
                  </a:tcPr>
                </a:tc>
                <a:tc>
                  <a:txBody>
                    <a:bodyPr/>
                    <a:lstStyle/>
                    <a:p>
                      <a:pPr algn="l">
                        <a:lnSpc>
                          <a:spcPct val="107000"/>
                        </a:lnSpc>
                        <a:spcBef>
                          <a:spcPts val="800"/>
                        </a:spcBef>
                        <a:defRPr sz="1800"/>
                      </a:pPr>
                      <a:r>
                        <a:rPr sz="1100"/>
                        <a:t>6</a:t>
                      </a:r>
                    </a:p>
                  </a:txBody>
                  <a:tcPr marL="0" marR="0" marT="0" marB="0" horzOverflow="overflow">
                    <a:solidFill>
                      <a:srgbClr val="CDD4EA"/>
                    </a:solidFill>
                  </a:tcPr>
                </a:tc>
                <a:tc>
                  <a:txBody>
                    <a:bodyPr/>
                    <a:lstStyle/>
                    <a:p>
                      <a:pPr algn="l">
                        <a:lnSpc>
                          <a:spcPct val="107000"/>
                        </a:lnSpc>
                        <a:spcBef>
                          <a:spcPts val="800"/>
                        </a:spcBef>
                        <a:defRPr sz="1800"/>
                      </a:pPr>
                      <a:r>
                        <a:rPr sz="1100"/>
                        <a:t>1.60 – 3.60 GHz</a:t>
                      </a:r>
                    </a:p>
                  </a:txBody>
                  <a:tcPr marL="0" marR="0" marT="0" marB="0" horzOverflow="overflow">
                    <a:solidFill>
                      <a:srgbClr val="CDD4EA"/>
                    </a:solidFill>
                  </a:tcPr>
                </a:tc>
                <a:tc>
                  <a:txBody>
                    <a:bodyPr/>
                    <a:lstStyle/>
                    <a:p>
                      <a:pPr algn="l">
                        <a:lnSpc>
                          <a:spcPct val="107000"/>
                        </a:lnSpc>
                        <a:spcBef>
                          <a:spcPts val="800"/>
                        </a:spcBef>
                        <a:defRPr sz="1800"/>
                      </a:pPr>
                      <a:r>
                        <a:rPr sz="1100"/>
                        <a:t>2011</a:t>
                      </a:r>
                    </a:p>
                  </a:txBody>
                  <a:tcPr marL="0" marR="0" marT="0" marB="0" horzOverflow="overflow">
                    <a:solidFill>
                      <a:srgbClr val="CDD4EA"/>
                    </a:solidFill>
                  </a:tcPr>
                </a:tc>
                <a:extLst>
                  <a:ext uri="{0D108BD9-81ED-4DB2-BD59-A6C34878D82A}">
                    <a16:rowId xmlns:a16="http://schemas.microsoft.com/office/drawing/2014/main" val="10007"/>
                  </a:ext>
                </a:extLst>
              </a:tr>
              <a:tr h="493769">
                <a:tc>
                  <a:txBody>
                    <a:bodyPr/>
                    <a:lstStyle/>
                    <a:p>
                      <a:pPr algn="l">
                        <a:lnSpc>
                          <a:spcPct val="107000"/>
                        </a:lnSpc>
                        <a:spcBef>
                          <a:spcPts val="800"/>
                        </a:spcBef>
                        <a:defRPr sz="1800" b="0">
                          <a:solidFill>
                            <a:srgbClr val="000000"/>
                          </a:solidFill>
                        </a:defRPr>
                      </a:pPr>
                      <a:r>
                        <a:rPr sz="1100" b="1">
                          <a:solidFill>
                            <a:srgbClr val="FFFFFF"/>
                          </a:solidFill>
                        </a:rPr>
                        <a:t>Moscow Center of SPARC Technologies (MCST)</a:t>
                      </a:r>
                    </a:p>
                  </a:txBody>
                  <a:tcPr marL="0" marR="0" marT="0" marB="0" horzOverflow="overflow">
                    <a:solidFill>
                      <a:srgbClr val="4472C4"/>
                    </a:solidFill>
                  </a:tcPr>
                </a:tc>
                <a:tc>
                  <a:txBody>
                    <a:bodyPr/>
                    <a:lstStyle/>
                    <a:p>
                      <a:pPr algn="l">
                        <a:lnSpc>
                          <a:spcPct val="107000"/>
                        </a:lnSpc>
                        <a:spcBef>
                          <a:spcPts val="800"/>
                        </a:spcBef>
                        <a:defRPr sz="1800"/>
                      </a:pPr>
                      <a:r>
                        <a:rPr sz="1100"/>
                        <a:t>Elbrus-2S+ 
(1891ВМ7Я) [29]</a:t>
                      </a:r>
                    </a:p>
                  </a:txBody>
                  <a:tcPr marL="0" marR="0" marT="0" marB="0" horzOverflow="overflow">
                    <a:solidFill>
                      <a:srgbClr val="E8EBF5"/>
                    </a:solidFill>
                  </a:tcPr>
                </a:tc>
                <a:tc>
                  <a:txBody>
                    <a:bodyPr/>
                    <a:lstStyle/>
                    <a:p>
                      <a:pPr algn="l">
                        <a:lnSpc>
                          <a:spcPct val="107000"/>
                        </a:lnSpc>
                        <a:spcBef>
                          <a:spcPts val="800"/>
                        </a:spcBef>
                        <a:defRPr sz="1800"/>
                      </a:pPr>
                      <a:r>
                        <a:rPr sz="1100"/>
                        <a:t>Russia</a:t>
                      </a:r>
                    </a:p>
                  </a:txBody>
                  <a:tcPr marL="0" marR="0" marT="0" marB="0" horzOverflow="overflow">
                    <a:solidFill>
                      <a:srgbClr val="E8EBF5"/>
                    </a:solidFill>
                  </a:tcPr>
                </a:tc>
                <a:tc>
                  <a:txBody>
                    <a:bodyPr/>
                    <a:lstStyle/>
                    <a:p>
                      <a:pPr algn="l">
                        <a:lnSpc>
                          <a:spcPct val="107000"/>
                        </a:lnSpc>
                        <a:spcBef>
                          <a:spcPts val="800"/>
                        </a:spcBef>
                        <a:defRPr sz="1800"/>
                      </a:pPr>
                      <a:r>
                        <a:rPr sz="1100"/>
                        <a:t> Moscow</a:t>
                      </a:r>
                    </a:p>
                  </a:txBody>
                  <a:tcPr marL="0" marR="0" marT="0" marB="0" horzOverflow="overflow">
                    <a:solidFill>
                      <a:srgbClr val="E8EBF5"/>
                    </a:solidFill>
                  </a:tcPr>
                </a:tc>
                <a:tc>
                  <a:txBody>
                    <a:bodyPr/>
                    <a:lstStyle/>
                    <a:p>
                      <a:pPr algn="l">
                        <a:lnSpc>
                          <a:spcPct val="107000"/>
                        </a:lnSpc>
                        <a:spcBef>
                          <a:spcPts val="800"/>
                        </a:spcBef>
                        <a:defRPr sz="1800"/>
                      </a:pPr>
                      <a:r>
                        <a:rPr sz="1100"/>
                        <a:t>2 Elbrus 2000 cores</a:t>
                      </a:r>
                    </a:p>
                  </a:txBody>
                  <a:tcPr marL="0" marR="0" marT="0" marB="0" horzOverflow="overflow">
                    <a:solidFill>
                      <a:srgbClr val="E8EBF5"/>
                    </a:solidFill>
                  </a:tcPr>
                </a:tc>
                <a:tc>
                  <a:txBody>
                    <a:bodyPr/>
                    <a:lstStyle/>
                    <a:p>
                      <a:pPr algn="l">
                        <a:lnSpc>
                          <a:spcPct val="107000"/>
                        </a:lnSpc>
                        <a:spcBef>
                          <a:spcPts val="800"/>
                        </a:spcBef>
                        <a:defRPr sz="1800"/>
                      </a:pPr>
                      <a:r>
                        <a:rPr sz="1100"/>
                        <a:t>4 DSP Elcore-09 cores</a:t>
                      </a:r>
                    </a:p>
                  </a:txBody>
                  <a:tcPr marL="0" marR="0" marT="0" marB="0" horzOverflow="overflow">
                    <a:solidFill>
                      <a:srgbClr val="E8EBF5"/>
                    </a:solidFill>
                  </a:tcPr>
                </a:tc>
                <a:tc>
                  <a:txBody>
                    <a:bodyPr/>
                    <a:lstStyle/>
                    <a:p>
                      <a:pPr algn="l">
                        <a:lnSpc>
                          <a:spcPct val="107000"/>
                        </a:lnSpc>
                        <a:spcBef>
                          <a:spcPts val="800"/>
                        </a:spcBef>
                        <a:defRPr sz="1800"/>
                      </a:pPr>
                      <a:r>
                        <a:rPr sz="1100"/>
                        <a:t>300 – 800 MHz</a:t>
                      </a:r>
                    </a:p>
                  </a:txBody>
                  <a:tcPr marL="0" marR="0" marT="0" marB="0" horzOverflow="overflow">
                    <a:solidFill>
                      <a:srgbClr val="E8EBF5"/>
                    </a:solidFill>
                  </a:tcPr>
                </a:tc>
                <a:tc>
                  <a:txBody>
                    <a:bodyPr/>
                    <a:lstStyle/>
                    <a:p>
                      <a:pPr algn="l">
                        <a:lnSpc>
                          <a:spcPct val="107000"/>
                        </a:lnSpc>
                        <a:spcBef>
                          <a:spcPts val="800"/>
                        </a:spcBef>
                        <a:defRPr sz="1800"/>
                      </a:pPr>
                      <a:r>
                        <a:rPr sz="1100" dirty="0"/>
                        <a:t>2011</a:t>
                      </a:r>
                    </a:p>
                  </a:txBody>
                  <a:tcPr marL="0" marR="0" marT="0" marB="0" horzOverflow="overflow">
                    <a:solidFill>
                      <a:srgbClr val="E8EBF5"/>
                    </a:solidFill>
                  </a:tcPr>
                </a:tc>
                <a:extLst>
                  <a:ext uri="{0D108BD9-81ED-4DB2-BD59-A6C34878D82A}">
                    <a16:rowId xmlns:a16="http://schemas.microsoft.com/office/drawing/2014/main" val="10008"/>
                  </a:ext>
                </a:extLst>
              </a:tr>
            </a:tbl>
          </a:graphicData>
        </a:graphic>
      </p:graphicFrame>
      <p:sp>
        <p:nvSpPr>
          <p:cNvPr id="1719" name="Title 1"/>
          <p:cNvSpPr txBox="1"/>
          <p:nvPr/>
        </p:nvSpPr>
        <p:spPr>
          <a:xfrm>
            <a:off x="479376" y="-140437"/>
            <a:ext cx="11233247"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a:lnSpc>
                <a:spcPct val="90000"/>
              </a:lnSpc>
              <a:defRPr sz="4400">
                <a:latin typeface="Calibri Light"/>
                <a:ea typeface="Calibri Light"/>
                <a:cs typeface="Calibri Light"/>
                <a:sym typeface="Calibri Light"/>
              </a:defRPr>
            </a:lvl1pPr>
          </a:lstStyle>
          <a:p>
            <a:r>
              <a:rPr lang="en-US" dirty="0"/>
              <a:t>Pioneering</a:t>
            </a:r>
            <a:r>
              <a:rPr dirty="0"/>
              <a:t> Efforts</a:t>
            </a:r>
            <a:r>
              <a:rPr lang="en-US" dirty="0"/>
              <a:t>:</a:t>
            </a:r>
            <a:endParaRPr dirty="0"/>
          </a:p>
        </p:txBody>
      </p:sp>
      <p:sp>
        <p:nvSpPr>
          <p:cNvPr id="5" name="Content Placeholder 2">
            <a:extLst>
              <a:ext uri="{FF2B5EF4-FFF2-40B4-BE49-F238E27FC236}">
                <a16:creationId xmlns:a16="http://schemas.microsoft.com/office/drawing/2014/main" id="{78A9C75B-3D80-4E2E-B7BD-316B854BA744}"/>
              </a:ext>
            </a:extLst>
          </p:cNvPr>
          <p:cNvSpPr txBox="1">
            <a:spLocks noGrp="1"/>
          </p:cNvSpPr>
          <p:nvPr>
            <p:ph type="body" idx="1"/>
          </p:nvPr>
        </p:nvSpPr>
        <p:spPr>
          <a:xfrm>
            <a:off x="838200" y="5433565"/>
            <a:ext cx="10515600" cy="1019771"/>
          </a:xfrm>
          <a:prstGeom prst="rect">
            <a:avLst/>
          </a:prstGeom>
        </p:spPr>
        <p:txBody>
          <a:bodyPr>
            <a:normAutofit/>
          </a:bodyPr>
          <a:lstStyle/>
          <a:p>
            <a:pPr>
              <a:lnSpc>
                <a:spcPct val="81000"/>
              </a:lnSpc>
              <a:defRPr b="1"/>
            </a:pPr>
            <a:r>
              <a:rPr lang="sr-Latn-RS" dirty="0"/>
              <a:t>Biren </a:t>
            </a:r>
            <a:r>
              <a:rPr lang="en-US" dirty="0"/>
              <a:t>(77BTr@2025) = Chip Integration (China)</a:t>
            </a:r>
          </a:p>
          <a:p>
            <a:pPr>
              <a:lnSpc>
                <a:spcPct val="81000"/>
              </a:lnSpc>
              <a:defRPr b="1"/>
            </a:pPr>
            <a:r>
              <a:rPr lang="en-US" dirty="0" err="1"/>
              <a:t>Cerebras</a:t>
            </a:r>
            <a:r>
              <a:rPr lang="en-US" dirty="0"/>
              <a:t> (1.4TTr@2025) = Wafer Integration (California)</a:t>
            </a:r>
          </a:p>
          <a:p>
            <a:pPr>
              <a:lnSpc>
                <a:spcPct val="81000"/>
              </a:lnSpc>
              <a:defRPr b="1"/>
            </a:pPr>
            <a:endParaRPr dirty="0"/>
          </a:p>
        </p:txBody>
      </p:sp>
      <p:sp>
        <p:nvSpPr>
          <p:cNvPr id="6" name="Title 1">
            <a:extLst>
              <a:ext uri="{FF2B5EF4-FFF2-40B4-BE49-F238E27FC236}">
                <a16:creationId xmlns:a16="http://schemas.microsoft.com/office/drawing/2014/main" id="{4D5043AA-66CE-46F3-A671-B6DDDAF6C1E2}"/>
              </a:ext>
            </a:extLst>
          </p:cNvPr>
          <p:cNvSpPr txBox="1"/>
          <p:nvPr/>
        </p:nvSpPr>
        <p:spPr>
          <a:xfrm>
            <a:off x="479376" y="4437112"/>
            <a:ext cx="11233247"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a:lnSpc>
                <a:spcPct val="90000"/>
              </a:lnSpc>
              <a:defRPr sz="4400">
                <a:latin typeface="Calibri Light"/>
                <a:ea typeface="Calibri Light"/>
                <a:cs typeface="Calibri Light"/>
                <a:sym typeface="Calibri Light"/>
              </a:defRPr>
            </a:lvl1pPr>
          </a:lstStyle>
          <a:p>
            <a:r>
              <a:rPr lang="en-US" dirty="0"/>
              <a:t>State of the Art:</a:t>
            </a:r>
            <a:endParaRPr dirty="0"/>
          </a:p>
        </p:txBody>
      </p:sp>
      <p:sp>
        <p:nvSpPr>
          <p:cNvPr id="7" name="Slide Number Placeholder 5">
            <a:extLst>
              <a:ext uri="{FF2B5EF4-FFF2-40B4-BE49-F238E27FC236}">
                <a16:creationId xmlns:a16="http://schemas.microsoft.com/office/drawing/2014/main" id="{0C2D8DD5-525D-4CB7-A4CA-AD921FFCAE2F}"/>
              </a:ext>
            </a:extLst>
          </p:cNvPr>
          <p:cNvSpPr txBox="1">
            <a:spLocks/>
          </p:cNvSpPr>
          <p:nvPr/>
        </p:nvSpPr>
        <p:spPr>
          <a:xfrm>
            <a:off x="8551837" y="6381328"/>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19</a:t>
            </a:fld>
            <a:endParaRPr lang="sr-Latn-RS"/>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1721" name="Rectangle 8"/>
          <p:cNvSpPr/>
          <p:nvPr/>
        </p:nvSpPr>
        <p:spPr>
          <a:xfrm>
            <a:off x="-2" y="0"/>
            <a:ext cx="12188954" cy="6858000"/>
          </a:xfrm>
          <a:prstGeom prst="rect">
            <a:avLst/>
          </a:prstGeom>
          <a:ln w="12700">
            <a:miter lim="400000"/>
          </a:ln>
        </p:spPr>
        <p:txBody>
          <a:bodyPr lIns="0" tIns="0" rIns="0" bIns="0" anchor="ctr"/>
          <a:lstStyle/>
          <a:p>
            <a:pPr algn="ctr">
              <a:defRPr>
                <a:solidFill>
                  <a:srgbClr val="FFFFFF"/>
                </a:solidFill>
              </a:defRPr>
            </a:pPr>
            <a:endParaRPr/>
          </a:p>
        </p:txBody>
      </p:sp>
      <p:sp>
        <p:nvSpPr>
          <p:cNvPr id="1722" name="Title 1"/>
          <p:cNvSpPr txBox="1">
            <a:spLocks noGrp="1"/>
          </p:cNvSpPr>
          <p:nvPr>
            <p:ph type="title"/>
          </p:nvPr>
        </p:nvSpPr>
        <p:spPr>
          <a:xfrm>
            <a:off x="836678" y="723898"/>
            <a:ext cx="6002111" cy="1495426"/>
          </a:xfrm>
          <a:prstGeom prst="rect">
            <a:avLst/>
          </a:prstGeom>
        </p:spPr>
        <p:txBody>
          <a:bodyPr/>
          <a:lstStyle/>
          <a:p>
            <a:pPr>
              <a:defRPr sz="4000"/>
            </a:pPr>
            <a:r>
              <a:t>Past Experiences: </a:t>
            </a:r>
            <a:br/>
            <a:r>
              <a:t>MultiCore</a:t>
            </a:r>
          </a:p>
        </p:txBody>
      </p:sp>
      <p:sp>
        <p:nvSpPr>
          <p:cNvPr id="1723" name="Content Placeholder 2"/>
          <p:cNvSpPr txBox="1">
            <a:spLocks noGrp="1"/>
          </p:cNvSpPr>
          <p:nvPr>
            <p:ph type="body" sz="half" idx="1"/>
          </p:nvPr>
        </p:nvSpPr>
        <p:spPr>
          <a:xfrm>
            <a:off x="836680" y="2405066"/>
            <a:ext cx="6002111" cy="3729035"/>
          </a:xfrm>
          <a:prstGeom prst="rect">
            <a:avLst/>
          </a:prstGeom>
        </p:spPr>
        <p:txBody>
          <a:bodyPr/>
          <a:lstStyle/>
          <a:p>
            <a:pPr>
              <a:defRPr sz="2000" b="1"/>
            </a:pPr>
            <a:r>
              <a:t>Split Cache</a:t>
            </a:r>
          </a:p>
          <a:p>
            <a:pPr marL="685800" lvl="1" indent="-228600">
              <a:spcBef>
                <a:spcPts val="500"/>
              </a:spcBef>
              <a:defRPr sz="2000" b="1">
                <a:latin typeface="Arial"/>
                <a:ea typeface="Arial"/>
                <a:cs typeface="Arial"/>
                <a:sym typeface="Arial"/>
              </a:defRPr>
            </a:pPr>
            <a:r>
              <a:t>Milutinovic, V. (1996). </a:t>
            </a:r>
            <a:br/>
            <a:r>
              <a:t>The Split Temporal/Spatial Cache: </a:t>
            </a:r>
            <a:br/>
            <a:r>
              <a:t>Initial Performance Analysis. </a:t>
            </a:r>
            <a:br/>
            <a:r>
              <a:rPr i="1"/>
              <a:t>SCIzzL-5, March 1996</a:t>
            </a:r>
            <a:r>
              <a:t>, 63-69.</a:t>
            </a:r>
          </a:p>
        </p:txBody>
      </p:sp>
      <p:pic>
        <p:nvPicPr>
          <p:cNvPr id="1724" name="Picture 3" descr="Picture 3"/>
          <p:cNvPicPr>
            <a:picLocks noChangeAspect="1"/>
          </p:cNvPicPr>
          <p:nvPr/>
        </p:nvPicPr>
        <p:blipFill>
          <a:blip r:embed="rId3" cstate="print"/>
          <a:srcRect t="6445" b="9761"/>
          <a:stretch>
            <a:fillRect/>
          </a:stretch>
        </p:blipFill>
        <p:spPr>
          <a:xfrm>
            <a:off x="7199439" y="9"/>
            <a:ext cx="4992461" cy="6857992"/>
          </a:xfrm>
          <a:prstGeom prst="rect">
            <a:avLst/>
          </a:prstGeom>
          <a:ln w="12700">
            <a:miter lim="400000"/>
          </a:ln>
        </p:spPr>
      </p:pic>
      <p:sp>
        <p:nvSpPr>
          <p:cNvPr id="6" name="Slide Number Placeholder 5">
            <a:extLst>
              <a:ext uri="{FF2B5EF4-FFF2-40B4-BE49-F238E27FC236}">
                <a16:creationId xmlns:a16="http://schemas.microsoft.com/office/drawing/2014/main" id="{CDACB1B3-BEED-4A88-8FE2-652B8544D4E7}"/>
              </a:ext>
            </a:extLst>
          </p:cNvPr>
          <p:cNvSpPr txBox="1">
            <a:spLocks/>
          </p:cNvSpPr>
          <p:nvPr/>
        </p:nvSpPr>
        <p:spPr>
          <a:xfrm>
            <a:off x="6780806" y="6578053"/>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20</a:t>
            </a:fld>
            <a:endParaRPr lang="sr-Latn-RS"/>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1726" name="Rectangle 8"/>
          <p:cNvSpPr/>
          <p:nvPr/>
        </p:nvSpPr>
        <p:spPr>
          <a:xfrm>
            <a:off x="-2" y="0"/>
            <a:ext cx="12188954" cy="6858000"/>
          </a:xfrm>
          <a:prstGeom prst="rect">
            <a:avLst/>
          </a:prstGeom>
          <a:ln w="12700">
            <a:miter lim="400000"/>
          </a:ln>
        </p:spPr>
        <p:txBody>
          <a:bodyPr lIns="0" tIns="0" rIns="0" bIns="0" anchor="ctr"/>
          <a:lstStyle/>
          <a:p>
            <a:pPr algn="ctr">
              <a:defRPr>
                <a:solidFill>
                  <a:srgbClr val="FFFFFF"/>
                </a:solidFill>
              </a:defRPr>
            </a:pPr>
            <a:endParaRPr/>
          </a:p>
        </p:txBody>
      </p:sp>
      <p:sp>
        <p:nvSpPr>
          <p:cNvPr id="1727" name="Title 1"/>
          <p:cNvSpPr txBox="1">
            <a:spLocks noGrp="1"/>
          </p:cNvSpPr>
          <p:nvPr>
            <p:ph type="title"/>
          </p:nvPr>
        </p:nvSpPr>
        <p:spPr>
          <a:xfrm>
            <a:off x="836678" y="723898"/>
            <a:ext cx="6002111" cy="1495426"/>
          </a:xfrm>
          <a:prstGeom prst="rect">
            <a:avLst/>
          </a:prstGeom>
        </p:spPr>
        <p:txBody>
          <a:bodyPr/>
          <a:lstStyle/>
          <a:p>
            <a:pPr>
              <a:defRPr sz="4000"/>
            </a:pPr>
            <a:r>
              <a:t>Past Experiences: </a:t>
            </a:r>
            <a:br/>
            <a:r>
              <a:t>ManyCore</a:t>
            </a:r>
          </a:p>
        </p:txBody>
      </p:sp>
      <p:sp>
        <p:nvSpPr>
          <p:cNvPr id="1728" name="Content Placeholder 2"/>
          <p:cNvSpPr txBox="1">
            <a:spLocks noGrp="1"/>
          </p:cNvSpPr>
          <p:nvPr>
            <p:ph type="body" sz="half" idx="1"/>
          </p:nvPr>
        </p:nvSpPr>
        <p:spPr>
          <a:xfrm>
            <a:off x="836680" y="2405066"/>
            <a:ext cx="6002111" cy="3729035"/>
          </a:xfrm>
          <a:prstGeom prst="rect">
            <a:avLst/>
          </a:prstGeom>
        </p:spPr>
        <p:txBody>
          <a:bodyPr/>
          <a:lstStyle/>
          <a:p>
            <a:pPr>
              <a:defRPr sz="2000" b="1"/>
            </a:pPr>
            <a:r>
              <a:rPr dirty="0"/>
              <a:t>GaAs Microprocessor</a:t>
            </a:r>
          </a:p>
          <a:p>
            <a:pPr marL="685800" lvl="1" indent="-228600">
              <a:spcBef>
                <a:spcPts val="500"/>
              </a:spcBef>
              <a:defRPr sz="2000" b="1">
                <a:latin typeface="Arial"/>
                <a:ea typeface="Arial"/>
                <a:cs typeface="Arial"/>
                <a:sym typeface="Arial"/>
              </a:defRPr>
            </a:pPr>
            <a:r>
              <a:rPr dirty="0" err="1"/>
              <a:t>Milutinovic</a:t>
            </a:r>
            <a:r>
              <a:rPr dirty="0"/>
              <a:t>, V., </a:t>
            </a:r>
            <a:r>
              <a:rPr dirty="0" err="1"/>
              <a:t>Fura</a:t>
            </a:r>
            <a:r>
              <a:rPr dirty="0"/>
              <a:t>, D., &amp; </a:t>
            </a:r>
            <a:r>
              <a:rPr dirty="0" err="1"/>
              <a:t>Helbig</a:t>
            </a:r>
            <a:r>
              <a:rPr dirty="0"/>
              <a:t>, W. (1986).</a:t>
            </a:r>
            <a:br>
              <a:rPr dirty="0"/>
            </a:br>
            <a:r>
              <a:rPr dirty="0"/>
              <a:t>An Introduction To GaAs </a:t>
            </a:r>
            <a:br>
              <a:rPr lang="en-US" dirty="0"/>
            </a:br>
            <a:r>
              <a:rPr dirty="0"/>
              <a:t>Microprocessor Architecture for VLSI.</a:t>
            </a:r>
            <a:br>
              <a:rPr dirty="0"/>
            </a:br>
            <a:r>
              <a:rPr i="1" dirty="0"/>
              <a:t>Computer</a:t>
            </a:r>
            <a:r>
              <a:rPr dirty="0"/>
              <a:t>, (3), 30-42.</a:t>
            </a:r>
          </a:p>
        </p:txBody>
      </p:sp>
      <p:pic>
        <p:nvPicPr>
          <p:cNvPr id="1729" name="Picture 3" descr="Picture 3"/>
          <p:cNvPicPr>
            <a:picLocks noChangeAspect="1"/>
          </p:cNvPicPr>
          <p:nvPr/>
        </p:nvPicPr>
        <p:blipFill>
          <a:blip r:embed="rId3" cstate="print"/>
          <a:srcRect b="2469"/>
          <a:stretch>
            <a:fillRect/>
          </a:stretch>
        </p:blipFill>
        <p:spPr>
          <a:xfrm>
            <a:off x="7199439" y="9"/>
            <a:ext cx="4992461" cy="6857991"/>
          </a:xfrm>
          <a:prstGeom prst="rect">
            <a:avLst/>
          </a:prstGeom>
          <a:ln w="12700">
            <a:miter lim="400000"/>
          </a:ln>
        </p:spPr>
      </p:pic>
      <p:sp>
        <p:nvSpPr>
          <p:cNvPr id="6" name="Slide Number Placeholder 5">
            <a:extLst>
              <a:ext uri="{FF2B5EF4-FFF2-40B4-BE49-F238E27FC236}">
                <a16:creationId xmlns:a16="http://schemas.microsoft.com/office/drawing/2014/main" id="{8605CB50-8CA7-4B1D-9C0F-11731794D5DF}"/>
              </a:ext>
            </a:extLst>
          </p:cNvPr>
          <p:cNvSpPr txBox="1">
            <a:spLocks/>
          </p:cNvSpPr>
          <p:nvPr/>
        </p:nvSpPr>
        <p:spPr>
          <a:xfrm>
            <a:off x="6744072" y="6578053"/>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21</a:t>
            </a:fld>
            <a:endParaRPr lang="sr-Latn-RS"/>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1731" name="Rectangle 8"/>
          <p:cNvSpPr/>
          <p:nvPr/>
        </p:nvSpPr>
        <p:spPr>
          <a:xfrm>
            <a:off x="-2" y="0"/>
            <a:ext cx="12188954" cy="6858000"/>
          </a:xfrm>
          <a:prstGeom prst="rect">
            <a:avLst/>
          </a:prstGeom>
          <a:ln w="12700">
            <a:miter lim="400000"/>
          </a:ln>
        </p:spPr>
        <p:txBody>
          <a:bodyPr lIns="0" tIns="0" rIns="0" bIns="0" anchor="ctr"/>
          <a:lstStyle/>
          <a:p>
            <a:pPr algn="ctr">
              <a:defRPr>
                <a:solidFill>
                  <a:srgbClr val="FFFFFF"/>
                </a:solidFill>
              </a:defRPr>
            </a:pPr>
            <a:endParaRPr/>
          </a:p>
        </p:txBody>
      </p:sp>
      <p:sp>
        <p:nvSpPr>
          <p:cNvPr id="1732" name="Title 1"/>
          <p:cNvSpPr txBox="1">
            <a:spLocks noGrp="1"/>
          </p:cNvSpPr>
          <p:nvPr>
            <p:ph type="title"/>
          </p:nvPr>
        </p:nvSpPr>
        <p:spPr>
          <a:xfrm>
            <a:off x="836678" y="723898"/>
            <a:ext cx="6002111" cy="1495426"/>
          </a:xfrm>
          <a:prstGeom prst="rect">
            <a:avLst/>
          </a:prstGeom>
        </p:spPr>
        <p:txBody>
          <a:bodyPr/>
          <a:lstStyle/>
          <a:p>
            <a:pPr>
              <a:defRPr sz="4000"/>
            </a:pPr>
            <a:r>
              <a:t>Past Experiences: </a:t>
            </a:r>
            <a:br/>
            <a:r>
              <a:t>SystolicArrays</a:t>
            </a:r>
          </a:p>
        </p:txBody>
      </p:sp>
      <p:sp>
        <p:nvSpPr>
          <p:cNvPr id="1733" name="Content Placeholder 2"/>
          <p:cNvSpPr txBox="1">
            <a:spLocks noGrp="1"/>
          </p:cNvSpPr>
          <p:nvPr>
            <p:ph type="body" sz="half" idx="1"/>
          </p:nvPr>
        </p:nvSpPr>
        <p:spPr>
          <a:xfrm>
            <a:off x="836680" y="2405066"/>
            <a:ext cx="6002111" cy="3729035"/>
          </a:xfrm>
          <a:prstGeom prst="rect">
            <a:avLst/>
          </a:prstGeom>
        </p:spPr>
        <p:txBody>
          <a:bodyPr/>
          <a:lstStyle/>
          <a:p>
            <a:pPr>
              <a:defRPr sz="2000" b="1">
                <a:latin typeface="Arial"/>
                <a:ea typeface="Arial"/>
                <a:cs typeface="Arial"/>
                <a:sym typeface="Arial"/>
              </a:defRPr>
            </a:pPr>
            <a:r>
              <a:rPr dirty="0"/>
              <a:t>GaAs </a:t>
            </a:r>
            <a:r>
              <a:rPr dirty="0" err="1"/>
              <a:t>Systolics</a:t>
            </a:r>
            <a:endParaRPr dirty="0"/>
          </a:p>
          <a:p>
            <a:pPr marL="685800" lvl="1" indent="-228600">
              <a:spcBef>
                <a:spcPts val="500"/>
              </a:spcBef>
              <a:defRPr sz="2000" b="1">
                <a:latin typeface="Arial"/>
                <a:ea typeface="Arial"/>
                <a:cs typeface="Arial"/>
                <a:sym typeface="Arial"/>
              </a:defRPr>
            </a:pPr>
            <a:r>
              <a:rPr dirty="0"/>
              <a:t>Fortes, J. A., </a:t>
            </a:r>
            <a:r>
              <a:rPr dirty="0" err="1"/>
              <a:t>Milutinovic</a:t>
            </a:r>
            <a:r>
              <a:rPr dirty="0"/>
              <a:t>, V.,</a:t>
            </a:r>
            <a:br>
              <a:rPr dirty="0"/>
            </a:br>
            <a:r>
              <a:rPr dirty="0"/>
              <a:t>(1986, January).</a:t>
            </a:r>
            <a:br>
              <a:rPr dirty="0"/>
            </a:br>
            <a:r>
              <a:rPr dirty="0"/>
              <a:t>A High-Level Systolic Architecture </a:t>
            </a:r>
            <a:br>
              <a:rPr lang="en-US" dirty="0"/>
            </a:br>
            <a:r>
              <a:rPr dirty="0"/>
              <a:t>for GaAs. </a:t>
            </a:r>
            <a:br>
              <a:rPr dirty="0"/>
            </a:br>
            <a:r>
              <a:rPr dirty="0"/>
              <a:t>In Proc. 19th Ann. Hawaii Int'l Conf. System Sciences (pp. 253-258).</a:t>
            </a:r>
          </a:p>
        </p:txBody>
      </p:sp>
      <p:pic>
        <p:nvPicPr>
          <p:cNvPr id="1734" name="Picture 3" descr="Picture 3"/>
          <p:cNvPicPr>
            <a:picLocks noChangeAspect="1"/>
          </p:cNvPicPr>
          <p:nvPr/>
        </p:nvPicPr>
        <p:blipFill>
          <a:blip r:embed="rId3" cstate="print"/>
          <a:srcRect r="1" b="15177"/>
          <a:stretch>
            <a:fillRect/>
          </a:stretch>
        </p:blipFill>
        <p:spPr>
          <a:xfrm>
            <a:off x="7199439" y="10"/>
            <a:ext cx="4992561" cy="6857990"/>
          </a:xfrm>
          <a:prstGeom prst="rect">
            <a:avLst/>
          </a:prstGeom>
          <a:ln w="12700">
            <a:miter lim="400000"/>
          </a:ln>
        </p:spPr>
      </p:pic>
      <p:sp>
        <p:nvSpPr>
          <p:cNvPr id="6" name="Slide Number Placeholder 5">
            <a:extLst>
              <a:ext uri="{FF2B5EF4-FFF2-40B4-BE49-F238E27FC236}">
                <a16:creationId xmlns:a16="http://schemas.microsoft.com/office/drawing/2014/main" id="{2D27473E-1E8D-40E2-AE73-18E9F2C0FBA6}"/>
              </a:ext>
            </a:extLst>
          </p:cNvPr>
          <p:cNvSpPr txBox="1">
            <a:spLocks/>
          </p:cNvSpPr>
          <p:nvPr/>
        </p:nvSpPr>
        <p:spPr>
          <a:xfrm>
            <a:off x="6744072" y="6525344"/>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22</a:t>
            </a:fld>
            <a:endParaRPr lang="sr-Latn-RS"/>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1736" name="Rectangle 8"/>
          <p:cNvSpPr/>
          <p:nvPr/>
        </p:nvSpPr>
        <p:spPr>
          <a:xfrm>
            <a:off x="-2" y="0"/>
            <a:ext cx="12188954" cy="6858000"/>
          </a:xfrm>
          <a:prstGeom prst="rect">
            <a:avLst/>
          </a:prstGeom>
          <a:ln w="12700">
            <a:miter lim="400000"/>
          </a:ln>
        </p:spPr>
        <p:txBody>
          <a:bodyPr lIns="0" tIns="0" rIns="0" bIns="0" anchor="ctr"/>
          <a:lstStyle/>
          <a:p>
            <a:pPr algn="ctr">
              <a:defRPr>
                <a:solidFill>
                  <a:srgbClr val="FFFFFF"/>
                </a:solidFill>
              </a:defRPr>
            </a:pPr>
            <a:endParaRPr/>
          </a:p>
        </p:txBody>
      </p:sp>
      <p:sp>
        <p:nvSpPr>
          <p:cNvPr id="1737" name="Title 1"/>
          <p:cNvSpPr txBox="1">
            <a:spLocks noGrp="1"/>
          </p:cNvSpPr>
          <p:nvPr>
            <p:ph type="title"/>
          </p:nvPr>
        </p:nvSpPr>
        <p:spPr>
          <a:xfrm>
            <a:off x="836678" y="723898"/>
            <a:ext cx="6002111" cy="1495426"/>
          </a:xfrm>
          <a:prstGeom prst="rect">
            <a:avLst/>
          </a:prstGeom>
        </p:spPr>
        <p:txBody>
          <a:bodyPr/>
          <a:lstStyle/>
          <a:p>
            <a:pPr>
              <a:defRPr sz="4000"/>
            </a:pPr>
            <a:r>
              <a:t>Past Experiences: </a:t>
            </a:r>
            <a:br/>
            <a:r>
              <a:t>ExecutionFlow</a:t>
            </a:r>
          </a:p>
        </p:txBody>
      </p:sp>
      <p:sp>
        <p:nvSpPr>
          <p:cNvPr id="1738" name="Content Placeholder 2"/>
          <p:cNvSpPr txBox="1">
            <a:spLocks noGrp="1"/>
          </p:cNvSpPr>
          <p:nvPr>
            <p:ph type="body" sz="half" idx="1"/>
          </p:nvPr>
        </p:nvSpPr>
        <p:spPr>
          <a:xfrm>
            <a:off x="836680" y="2405066"/>
            <a:ext cx="6002111" cy="3729035"/>
          </a:xfrm>
          <a:prstGeom prst="rect">
            <a:avLst/>
          </a:prstGeom>
        </p:spPr>
        <p:txBody>
          <a:bodyPr/>
          <a:lstStyle/>
          <a:p>
            <a:pPr>
              <a:defRPr sz="2000" b="1"/>
            </a:pPr>
            <a:r>
              <a:rPr dirty="0" err="1"/>
              <a:t>DataFlow</a:t>
            </a:r>
            <a:endParaRPr dirty="0"/>
          </a:p>
          <a:p>
            <a:pPr marL="685800" lvl="1" indent="-228600">
              <a:spcBef>
                <a:spcPts val="500"/>
              </a:spcBef>
              <a:defRPr sz="2000" b="1">
                <a:latin typeface="Arial"/>
                <a:ea typeface="Arial"/>
                <a:cs typeface="Arial"/>
                <a:sym typeface="Arial"/>
              </a:defRPr>
            </a:pPr>
            <a:r>
              <a:rPr dirty="0" err="1"/>
              <a:t>Milutinović</a:t>
            </a:r>
            <a:r>
              <a:rPr dirty="0"/>
              <a:t>, V., </a:t>
            </a:r>
            <a:r>
              <a:rPr dirty="0" err="1"/>
              <a:t>Salom</a:t>
            </a:r>
            <a:r>
              <a:rPr dirty="0"/>
              <a:t>, J., </a:t>
            </a:r>
            <a:r>
              <a:rPr dirty="0" err="1"/>
              <a:t>Trifunović</a:t>
            </a:r>
            <a:r>
              <a:rPr dirty="0"/>
              <a:t>, N., </a:t>
            </a:r>
            <a:br>
              <a:rPr lang="en-US" dirty="0"/>
            </a:br>
            <a:r>
              <a:rPr dirty="0"/>
              <a:t>&amp; Giorgi, R. (2015). </a:t>
            </a:r>
            <a:br>
              <a:rPr dirty="0"/>
            </a:br>
            <a:r>
              <a:rPr dirty="0"/>
              <a:t>Guide to </a:t>
            </a:r>
            <a:r>
              <a:rPr dirty="0" err="1"/>
              <a:t>DataFlow</a:t>
            </a:r>
            <a:r>
              <a:rPr dirty="0"/>
              <a:t> Supercomputing. </a:t>
            </a:r>
            <a:br>
              <a:rPr dirty="0"/>
            </a:br>
            <a:r>
              <a:rPr i="1" dirty="0"/>
              <a:t>Cham: Springer Nature</a:t>
            </a:r>
            <a:r>
              <a:rPr dirty="0"/>
              <a:t>.</a:t>
            </a:r>
          </a:p>
        </p:txBody>
      </p:sp>
      <p:pic>
        <p:nvPicPr>
          <p:cNvPr id="1739" name="Picture 3" descr="Picture 3"/>
          <p:cNvPicPr>
            <a:picLocks noChangeAspect="1"/>
          </p:cNvPicPr>
          <p:nvPr/>
        </p:nvPicPr>
        <p:blipFill>
          <a:blip r:embed="rId3" cstate="print"/>
          <a:srcRect t="4198" b="4455"/>
          <a:stretch>
            <a:fillRect/>
          </a:stretch>
        </p:blipFill>
        <p:spPr>
          <a:xfrm>
            <a:off x="7199439" y="10"/>
            <a:ext cx="4992561" cy="6857990"/>
          </a:xfrm>
          <a:prstGeom prst="rect">
            <a:avLst/>
          </a:prstGeom>
          <a:ln w="12700">
            <a:miter lim="400000"/>
          </a:ln>
        </p:spPr>
      </p:pic>
      <p:sp>
        <p:nvSpPr>
          <p:cNvPr id="6" name="Slide Number Placeholder 5">
            <a:extLst>
              <a:ext uri="{FF2B5EF4-FFF2-40B4-BE49-F238E27FC236}">
                <a16:creationId xmlns:a16="http://schemas.microsoft.com/office/drawing/2014/main" id="{A027D6F6-A538-48C1-9A99-EFC10B273902}"/>
              </a:ext>
            </a:extLst>
          </p:cNvPr>
          <p:cNvSpPr txBox="1">
            <a:spLocks/>
          </p:cNvSpPr>
          <p:nvPr/>
        </p:nvSpPr>
        <p:spPr>
          <a:xfrm>
            <a:off x="6744072" y="6506045"/>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23</a:t>
            </a:fld>
            <a:endParaRPr lang="sr-Latn-RS"/>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rcRect/>
          <a:stretch>
            <a:fillRect/>
          </a:stretch>
        </a:blipFill>
        <a:effectLst/>
      </p:bgPr>
    </p:bg>
    <p:spTree>
      <p:nvGrpSpPr>
        <p:cNvPr id="1" name=""/>
        <p:cNvGrpSpPr/>
        <p:nvPr/>
      </p:nvGrpSpPr>
      <p:grpSpPr>
        <a:xfrm>
          <a:off x="0" y="0"/>
          <a:ext cx="0" cy="0"/>
          <a:chOff x="0" y="0"/>
          <a:chExt cx="0" cy="0"/>
        </a:xfrm>
      </p:grpSpPr>
      <p:pic>
        <p:nvPicPr>
          <p:cNvPr id="1741" name="Picture 6" descr="Picture 6"/>
          <p:cNvPicPr>
            <a:picLocks noChangeAspect="1"/>
          </p:cNvPicPr>
          <p:nvPr/>
        </p:nvPicPr>
        <p:blipFill>
          <a:blip r:embed="rId3" cstate="print"/>
          <a:stretch>
            <a:fillRect/>
          </a:stretch>
        </p:blipFill>
        <p:spPr>
          <a:xfrm>
            <a:off x="849745" y="369916"/>
            <a:ext cx="10492510" cy="6118169"/>
          </a:xfrm>
          <a:prstGeom prst="rect">
            <a:avLst/>
          </a:prstGeom>
          <a:ln w="12700">
            <a:miter lim="400000"/>
          </a:ln>
        </p:spPr>
      </p:pic>
      <p:sp>
        <p:nvSpPr>
          <p:cNvPr id="3" name="Slide Number Placeholder 5">
            <a:extLst>
              <a:ext uri="{FF2B5EF4-FFF2-40B4-BE49-F238E27FC236}">
                <a16:creationId xmlns:a16="http://schemas.microsoft.com/office/drawing/2014/main" id="{8A0DE6D1-854E-44F0-9D5B-E94E07C98BA6}"/>
              </a:ext>
            </a:extLst>
          </p:cNvPr>
          <p:cNvSpPr txBox="1">
            <a:spLocks/>
          </p:cNvSpPr>
          <p:nvPr/>
        </p:nvSpPr>
        <p:spPr>
          <a:xfrm>
            <a:off x="8551837" y="6525344"/>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24</a:t>
            </a:fld>
            <a:endParaRPr lang="sr-Latn-RS"/>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CustomShape 1"/>
          <p:cNvSpPr/>
          <p:nvPr/>
        </p:nvSpPr>
        <p:spPr>
          <a:xfrm>
            <a:off x="609755" y="272987"/>
            <a:ext cx="10970865" cy="1144195"/>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4354" spc="-1">
                <a:latin typeface="Arial"/>
              </a:rPr>
              <a:t> 3D Implementations Offer Effective Cooling</a:t>
            </a:r>
          </a:p>
        </p:txBody>
      </p:sp>
      <p:sp>
        <p:nvSpPr>
          <p:cNvPr id="39" name="CustomShape 2"/>
          <p:cNvSpPr/>
          <p:nvPr/>
        </p:nvSpPr>
        <p:spPr>
          <a:xfrm>
            <a:off x="609755" y="1604399"/>
            <a:ext cx="10970865" cy="3976383"/>
          </a:xfrm>
          <a:prstGeom prst="rect">
            <a:avLst/>
          </a:prstGeom>
          <a:noFill/>
          <a:ln>
            <a:noFill/>
          </a:ln>
        </p:spPr>
        <p:style>
          <a:lnRef idx="0">
            <a:scrgbClr r="0" g="0" b="0"/>
          </a:lnRef>
          <a:fillRef idx="0">
            <a:scrgbClr r="0" g="0" b="0"/>
          </a:fillRef>
          <a:effectRef idx="0">
            <a:scrgbClr r="0" g="0" b="0"/>
          </a:effectRef>
          <a:fontRef idx="minor"/>
        </p:style>
        <p:txBody>
          <a:bodyPr lIns="0" tIns="0" rIns="0" bIns="0">
            <a:noAutofit/>
          </a:bodyPr>
          <a:lstStyle/>
          <a:p>
            <a:pPr marL="522461" indent="-391410">
              <a:spcBef>
                <a:spcPts val="1714"/>
              </a:spcBef>
              <a:buClr>
                <a:srgbClr val="000000"/>
              </a:buClr>
              <a:buSzPct val="45000"/>
              <a:buFont typeface="Wingdings" charset="2"/>
              <a:buChar char=""/>
            </a:pPr>
            <a:r>
              <a:rPr lang="en-US" sz="2177" spc="-1" dirty="0">
                <a:latin typeface="Arial"/>
              </a:rPr>
              <a:t>In a hybrid processor,</a:t>
            </a:r>
            <a:br>
              <a:rPr sz="1330" dirty="0"/>
            </a:br>
            <a:r>
              <a:rPr lang="en-US" sz="2177" spc="-1" dirty="0">
                <a:latin typeface="Arial"/>
              </a:rPr>
              <a:t>multi-layer semiconductor structure fabrication can spread:</a:t>
            </a:r>
          </a:p>
          <a:p>
            <a:pPr marL="1044922" lvl="1" indent="-391410">
              <a:spcBef>
                <a:spcPts val="1371"/>
              </a:spcBef>
              <a:buClr>
                <a:srgbClr val="000000"/>
              </a:buClr>
              <a:buSzPct val="75000"/>
              <a:buFont typeface="Symbol"/>
              <a:buChar char=""/>
            </a:pPr>
            <a:r>
              <a:rPr lang="en-US" sz="1935" spc="-1" dirty="0" err="1">
                <a:latin typeface="Arial"/>
                <a:ea typeface="Noto Sans CJK SC"/>
              </a:rPr>
              <a:t>MultiCore</a:t>
            </a:r>
            <a:r>
              <a:rPr lang="en-US" sz="1935" spc="-1" dirty="0">
                <a:latin typeface="Arial"/>
                <a:ea typeface="Noto Sans CJK SC"/>
              </a:rPr>
              <a:t> on the entire chip surface,</a:t>
            </a:r>
            <a:endParaRPr lang="en-US" sz="1935" spc="-1" dirty="0">
              <a:latin typeface="Arial"/>
            </a:endParaRPr>
          </a:p>
          <a:p>
            <a:pPr marL="1044922" lvl="1" indent="-391410">
              <a:spcBef>
                <a:spcPts val="1371"/>
              </a:spcBef>
              <a:buClr>
                <a:srgbClr val="000000"/>
              </a:buClr>
              <a:buSzPct val="75000"/>
              <a:buFont typeface="Symbol"/>
              <a:buChar char=""/>
            </a:pPr>
            <a:r>
              <a:rPr lang="en-US" sz="1935" spc="-1" dirty="0" err="1">
                <a:latin typeface="Arial"/>
                <a:ea typeface="Noto Sans CJK SC"/>
              </a:rPr>
              <a:t>ManyCore</a:t>
            </a:r>
            <a:r>
              <a:rPr lang="en-US" sz="1935" spc="-1" dirty="0">
                <a:latin typeface="Arial"/>
                <a:ea typeface="Noto Sans CJK SC"/>
              </a:rPr>
              <a:t> on the entire chip surface, and</a:t>
            </a:r>
            <a:endParaRPr lang="en-US" sz="1935" spc="-1" dirty="0">
              <a:latin typeface="Arial"/>
            </a:endParaRPr>
          </a:p>
          <a:p>
            <a:pPr marL="1044922" lvl="1" indent="-391410">
              <a:spcBef>
                <a:spcPts val="1371"/>
              </a:spcBef>
              <a:buClr>
                <a:srgbClr val="000000"/>
              </a:buClr>
              <a:buSzPct val="75000"/>
              <a:buFont typeface="Symbol"/>
              <a:buChar char=""/>
            </a:pPr>
            <a:r>
              <a:rPr lang="en-US" sz="1935" spc="-1" dirty="0" err="1">
                <a:latin typeface="Arial"/>
                <a:ea typeface="Noto Sans CJK SC"/>
              </a:rPr>
              <a:t>DataFlow</a:t>
            </a:r>
            <a:r>
              <a:rPr lang="en-US" sz="1935" spc="-1" dirty="0">
                <a:latin typeface="Arial"/>
                <a:ea typeface="Noto Sans CJK SC"/>
              </a:rPr>
              <a:t> on the entire chip surface.</a:t>
            </a:r>
            <a:endParaRPr lang="en-US" sz="1935" spc="-1" dirty="0">
              <a:latin typeface="Arial"/>
            </a:endParaRPr>
          </a:p>
          <a:p>
            <a:pPr marL="522461" indent="-391410">
              <a:spcBef>
                <a:spcPts val="1714"/>
              </a:spcBef>
              <a:buClr>
                <a:srgbClr val="000000"/>
              </a:buClr>
              <a:buSzPct val="45000"/>
              <a:buFont typeface="Wingdings" charset="2"/>
              <a:buChar char=""/>
            </a:pPr>
            <a:r>
              <a:rPr lang="en-US" sz="2177" spc="-1" dirty="0">
                <a:latin typeface="Arial"/>
                <a:ea typeface="Noto Sans CJK SC"/>
              </a:rPr>
              <a:t>Thus, for jobs that use predominantly one paradigm,</a:t>
            </a:r>
            <a:br>
              <a:rPr sz="1330" dirty="0"/>
            </a:br>
            <a:r>
              <a:rPr lang="en-US" sz="2177" spc="-1" dirty="0">
                <a:latin typeface="Arial"/>
                <a:ea typeface="Noto Sans CJK SC"/>
              </a:rPr>
              <a:t>the frequencies of other </a:t>
            </a:r>
            <a:r>
              <a:rPr lang="en-US" sz="2177" spc="-1" dirty="0" err="1">
                <a:latin typeface="Arial"/>
                <a:ea typeface="Noto Sans CJK SC"/>
              </a:rPr>
              <a:t>chiplets</a:t>
            </a:r>
            <a:r>
              <a:rPr lang="en-US" sz="2177" spc="-1" dirty="0">
                <a:latin typeface="Arial"/>
                <a:ea typeface="Noto Sans CJK SC"/>
              </a:rPr>
              <a:t> could be lowered by:</a:t>
            </a:r>
            <a:endParaRPr lang="en-US" sz="2177" spc="-1" dirty="0">
              <a:latin typeface="Arial"/>
            </a:endParaRPr>
          </a:p>
          <a:p>
            <a:pPr marL="1044922" lvl="1" indent="-391410">
              <a:spcBef>
                <a:spcPts val="1371"/>
              </a:spcBef>
              <a:buClr>
                <a:srgbClr val="000000"/>
              </a:buClr>
              <a:buSzPct val="75000"/>
              <a:buFont typeface="Symbol"/>
              <a:buChar char=""/>
            </a:pPr>
            <a:r>
              <a:rPr lang="en-US" sz="1935" spc="-1" dirty="0">
                <a:latin typeface="Arial"/>
                <a:ea typeface="Noto Sans CJK SC"/>
              </a:rPr>
              <a:t>Hardware (automatically) [1], or</a:t>
            </a:r>
            <a:endParaRPr lang="en-US" sz="1935" spc="-1" dirty="0">
              <a:latin typeface="Arial"/>
            </a:endParaRPr>
          </a:p>
          <a:p>
            <a:pPr marL="1044922" lvl="1" indent="-391410">
              <a:spcBef>
                <a:spcPts val="1371"/>
              </a:spcBef>
              <a:buClr>
                <a:srgbClr val="000000"/>
              </a:buClr>
              <a:buSzPct val="75000"/>
              <a:buFont typeface="Symbol"/>
              <a:buChar char=""/>
            </a:pPr>
            <a:r>
              <a:rPr lang="en-US" sz="1935" spc="-1" dirty="0">
                <a:latin typeface="Arial"/>
                <a:ea typeface="Noto Sans CJK SC"/>
              </a:rPr>
              <a:t>Software (scheduled) [2].</a:t>
            </a:r>
            <a:endParaRPr lang="en-US" sz="1935" spc="-1" dirty="0">
              <a:latin typeface="Arial"/>
            </a:endParaRPr>
          </a:p>
        </p:txBody>
      </p:sp>
      <p:sp>
        <p:nvSpPr>
          <p:cNvPr id="40" name="CustomShape 3"/>
          <p:cNvSpPr/>
          <p:nvPr/>
        </p:nvSpPr>
        <p:spPr>
          <a:xfrm>
            <a:off x="857054" y="5750583"/>
            <a:ext cx="10580323" cy="806335"/>
          </a:xfrm>
          <a:prstGeom prst="rect">
            <a:avLst/>
          </a:prstGeom>
          <a:noFill/>
          <a:ln>
            <a:noFill/>
          </a:ln>
        </p:spPr>
        <p:style>
          <a:lnRef idx="0">
            <a:scrgbClr r="0" g="0" b="0"/>
          </a:lnRef>
          <a:fillRef idx="0">
            <a:scrgbClr r="0" g="0" b="0"/>
          </a:fillRef>
          <a:effectRef idx="0">
            <a:scrgbClr r="0" g="0" b="0"/>
          </a:effectRef>
          <a:fontRef idx="minor"/>
        </p:style>
        <p:txBody>
          <a:bodyPr lIns="108847" tIns="54423" rIns="108847" bIns="54423"/>
          <a:lstStyle/>
          <a:p>
            <a:pPr>
              <a:lnSpc>
                <a:spcPct val="100000"/>
              </a:lnSpc>
            </a:pPr>
            <a:r>
              <a:rPr lang="en-US" sz="1209" spc="-1">
                <a:latin typeface="Arial"/>
              </a:rPr>
              <a:t>[1] Lakhani, S., Wang, Y., Milenković, A., &amp; Milutinović, V. (1996). 2D matrix multiplication on a 3D systolic array. Microelectronics journal, 27(1), 11-22.</a:t>
            </a:r>
          </a:p>
          <a:p>
            <a:pPr>
              <a:lnSpc>
                <a:spcPct val="100000"/>
              </a:lnSpc>
            </a:pPr>
            <a:r>
              <a:rPr lang="en-US" sz="1209" spc="-1">
                <a:latin typeface="Arial"/>
              </a:rPr>
              <a:t>[2] Milenkovic, A., &amp; Milutinovic, V. (1998). A quantitative analysis of wiring lengths in 2D and 3D VLSI. Microelectronics journal, 29(6), 313-321.</a:t>
            </a:r>
          </a:p>
        </p:txBody>
      </p:sp>
      <p:pic>
        <p:nvPicPr>
          <p:cNvPr id="41" name="Picture 40"/>
          <p:cNvPicPr/>
          <p:nvPr/>
        </p:nvPicPr>
        <p:blipFill>
          <a:blip r:embed="rId2" cstate="print"/>
          <a:stretch/>
        </p:blipFill>
        <p:spPr>
          <a:xfrm>
            <a:off x="9842557" y="1548234"/>
            <a:ext cx="1795098" cy="1658822"/>
          </a:xfrm>
          <a:prstGeom prst="rect">
            <a:avLst/>
          </a:prstGeom>
          <a:ln>
            <a:noFill/>
          </a:ln>
        </p:spPr>
      </p:pic>
      <p:pic>
        <p:nvPicPr>
          <p:cNvPr id="42" name="Picture 41"/>
          <p:cNvPicPr/>
          <p:nvPr/>
        </p:nvPicPr>
        <p:blipFill>
          <a:blip r:embed="rId3" cstate="print"/>
          <a:stretch/>
        </p:blipFill>
        <p:spPr>
          <a:xfrm>
            <a:off x="9648811" y="3602822"/>
            <a:ext cx="2092031" cy="1645325"/>
          </a:xfrm>
          <a:prstGeom prst="rect">
            <a:avLst/>
          </a:prstGeom>
          <a:ln>
            <a:noFill/>
          </a:ln>
        </p:spPr>
      </p:pic>
      <p:sp>
        <p:nvSpPr>
          <p:cNvPr id="7" name="Slide Number Placeholder 5">
            <a:extLst>
              <a:ext uri="{FF2B5EF4-FFF2-40B4-BE49-F238E27FC236}">
                <a16:creationId xmlns:a16="http://schemas.microsoft.com/office/drawing/2014/main" id="{F0DF31E2-542D-46CC-9CFA-32356E405EA1}"/>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25</a:t>
            </a:fld>
            <a:endParaRPr lang="sr-Latn-RS"/>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3" cstate="print"/>
          <a:srcRect/>
          <a:stretch>
            <a:fillRect/>
          </a:stretch>
        </a:blipFill>
        <a:effectLst/>
      </p:bgPr>
    </p:bg>
    <p:spTree>
      <p:nvGrpSpPr>
        <p:cNvPr id="1" name=""/>
        <p:cNvGrpSpPr/>
        <p:nvPr/>
      </p:nvGrpSpPr>
      <p:grpSpPr>
        <a:xfrm>
          <a:off x="0" y="0"/>
          <a:ext cx="0" cy="0"/>
          <a:chOff x="0" y="0"/>
          <a:chExt cx="0" cy="0"/>
        </a:xfrm>
      </p:grpSpPr>
      <p:sp>
        <p:nvSpPr>
          <p:cNvPr id="1743" name="Title 1"/>
          <p:cNvSpPr txBox="1">
            <a:spLocks noGrp="1"/>
          </p:cNvSpPr>
          <p:nvPr>
            <p:ph type="title"/>
          </p:nvPr>
        </p:nvSpPr>
        <p:spPr>
          <a:xfrm>
            <a:off x="119336" y="639855"/>
            <a:ext cx="10515600" cy="1325563"/>
          </a:xfrm>
          <a:prstGeom prst="rect">
            <a:avLst/>
          </a:prstGeom>
        </p:spPr>
        <p:txBody>
          <a:bodyPr>
            <a:normAutofit/>
          </a:bodyPr>
          <a:lstStyle/>
          <a:p>
            <a:r>
              <a:rPr sz="4000" dirty="0"/>
              <a:t>Current Research</a:t>
            </a:r>
            <a:r>
              <a:rPr lang="en-US" sz="4000" dirty="0"/>
              <a:t>:</a:t>
            </a:r>
            <a:br>
              <a:rPr lang="en-US" sz="4000" dirty="0"/>
            </a:br>
            <a:endParaRPr sz="4000" dirty="0"/>
          </a:p>
        </p:txBody>
      </p:sp>
      <p:pic>
        <p:nvPicPr>
          <p:cNvPr id="1744" name="Picture 5" descr="Picture 5"/>
          <p:cNvPicPr>
            <a:picLocks noChangeAspect="1"/>
          </p:cNvPicPr>
          <p:nvPr/>
        </p:nvPicPr>
        <p:blipFill>
          <a:blip r:embed="rId4" cstate="print"/>
          <a:stretch>
            <a:fillRect/>
          </a:stretch>
        </p:blipFill>
        <p:spPr>
          <a:xfrm>
            <a:off x="-384720" y="3530748"/>
            <a:ext cx="4642030" cy="3328002"/>
          </a:xfrm>
          <a:prstGeom prst="rect">
            <a:avLst/>
          </a:prstGeom>
          <a:ln w="12700">
            <a:miter lim="400000"/>
          </a:ln>
        </p:spPr>
      </p:pic>
      <p:pic>
        <p:nvPicPr>
          <p:cNvPr id="1026" name="Picture 2"/>
          <p:cNvPicPr>
            <a:picLocks noChangeAspect="1" noChangeArrowheads="1"/>
          </p:cNvPicPr>
          <p:nvPr/>
        </p:nvPicPr>
        <p:blipFill>
          <a:blip r:embed="rId5" cstate="print"/>
          <a:srcRect/>
          <a:stretch>
            <a:fillRect/>
          </a:stretch>
        </p:blipFill>
        <p:spPr bwMode="auto">
          <a:xfrm>
            <a:off x="4257310" y="188640"/>
            <a:ext cx="7929351" cy="5616624"/>
          </a:xfrm>
          <a:prstGeom prst="rect">
            <a:avLst/>
          </a:prstGeom>
          <a:noFill/>
          <a:ln w="9525">
            <a:noFill/>
            <a:miter lim="800000"/>
            <a:headEnd/>
            <a:tailEnd/>
          </a:ln>
        </p:spPr>
      </p:pic>
      <p:sp>
        <p:nvSpPr>
          <p:cNvPr id="3" name="Rectangle 2">
            <a:extLst>
              <a:ext uri="{FF2B5EF4-FFF2-40B4-BE49-F238E27FC236}">
                <a16:creationId xmlns:a16="http://schemas.microsoft.com/office/drawing/2014/main" id="{945353C2-330C-40D0-A62B-0BE2377C17BB}"/>
              </a:ext>
            </a:extLst>
          </p:cNvPr>
          <p:cNvSpPr/>
          <p:nvPr/>
        </p:nvSpPr>
        <p:spPr>
          <a:xfrm>
            <a:off x="4367808" y="5910371"/>
            <a:ext cx="7704856" cy="707886"/>
          </a:xfrm>
          <a:prstGeom prst="rect">
            <a:avLst/>
          </a:prstGeom>
        </p:spPr>
        <p:txBody>
          <a:bodyPr wrap="square">
            <a:spAutoFit/>
          </a:bodyPr>
          <a:lstStyle/>
          <a:p>
            <a:r>
              <a:rPr lang="en-US" sz="800" b="1" dirty="0"/>
              <a:t>Research in computing-intensive simulations for nature-oriented civil-engineering and related scientific fields, using machine learning and big data: an overview of open problems</a:t>
            </a:r>
          </a:p>
          <a:p>
            <a:r>
              <a:rPr lang="en-US" sz="800" dirty="0"/>
              <a:t>Zoran </a:t>
            </a:r>
            <a:r>
              <a:rPr lang="en-US" sz="800" dirty="0" err="1"/>
              <a:t>Babović</a:t>
            </a:r>
            <a:r>
              <a:rPr lang="en-US" sz="800" dirty="0"/>
              <a:t>, Branislav </a:t>
            </a:r>
            <a:r>
              <a:rPr lang="en-US" sz="800" dirty="0" err="1"/>
              <a:t>Bajat</a:t>
            </a:r>
            <a:r>
              <a:rPr lang="en-US" sz="800" dirty="0"/>
              <a:t>, </a:t>
            </a:r>
            <a:r>
              <a:rPr lang="en-US" sz="800" dirty="0" err="1"/>
              <a:t>Vladan</a:t>
            </a:r>
            <a:r>
              <a:rPr lang="en-US" sz="800" dirty="0"/>
              <a:t> </a:t>
            </a:r>
            <a:r>
              <a:rPr lang="en-US" sz="800" dirty="0" err="1"/>
              <a:t>Đokić</a:t>
            </a:r>
            <a:r>
              <a:rPr lang="en-US" sz="800" dirty="0"/>
              <a:t>, Filip </a:t>
            </a:r>
            <a:r>
              <a:rPr lang="en-US" sz="800" dirty="0" err="1"/>
              <a:t>Đorđević</a:t>
            </a:r>
            <a:r>
              <a:rPr lang="en-US" sz="800" dirty="0"/>
              <a:t>, </a:t>
            </a:r>
            <a:r>
              <a:rPr lang="en-US" sz="800" dirty="0" err="1"/>
              <a:t>Dražen</a:t>
            </a:r>
            <a:r>
              <a:rPr lang="en-US" sz="800" dirty="0"/>
              <a:t> </a:t>
            </a:r>
            <a:r>
              <a:rPr lang="en-US" sz="800" dirty="0" err="1"/>
              <a:t>Drašković</a:t>
            </a:r>
            <a:r>
              <a:rPr lang="en-US" sz="800" dirty="0"/>
              <a:t>, Nenad </a:t>
            </a:r>
            <a:r>
              <a:rPr lang="en-US" sz="800" dirty="0" err="1"/>
              <a:t>Filipović</a:t>
            </a:r>
            <a:r>
              <a:rPr lang="en-US" sz="800" dirty="0"/>
              <a:t>, </a:t>
            </a:r>
            <a:r>
              <a:rPr lang="en-US" sz="800" dirty="0" err="1"/>
              <a:t>Borko</a:t>
            </a:r>
            <a:r>
              <a:rPr lang="en-US" sz="800" dirty="0"/>
              <a:t> </a:t>
            </a:r>
            <a:r>
              <a:rPr lang="en-US" sz="800" dirty="0" err="1"/>
              <a:t>Furht</a:t>
            </a:r>
            <a:r>
              <a:rPr lang="en-US" sz="800" dirty="0"/>
              <a:t>, Nikola </a:t>
            </a:r>
            <a:r>
              <a:rPr lang="en-US" sz="800" dirty="0" err="1"/>
              <a:t>Gačić</a:t>
            </a:r>
            <a:r>
              <a:rPr lang="en-US" sz="800" dirty="0"/>
              <a:t>, Igor </a:t>
            </a:r>
            <a:r>
              <a:rPr lang="en-US" sz="800" dirty="0" err="1"/>
              <a:t>Ikodinović</a:t>
            </a:r>
            <a:r>
              <a:rPr lang="en-US" sz="800" dirty="0"/>
              <a:t>, </a:t>
            </a:r>
            <a:r>
              <a:rPr lang="en-US" sz="800" dirty="0" err="1"/>
              <a:t>Marija</a:t>
            </a:r>
            <a:r>
              <a:rPr lang="en-US" sz="800" dirty="0"/>
              <a:t> </a:t>
            </a:r>
            <a:r>
              <a:rPr lang="en-US" sz="800" dirty="0" err="1"/>
              <a:t>Ilić</a:t>
            </a:r>
            <a:r>
              <a:rPr lang="en-US" sz="800" dirty="0"/>
              <a:t>, </a:t>
            </a:r>
            <a:r>
              <a:rPr lang="en-US" sz="800" dirty="0" err="1"/>
              <a:t>Ayhan</a:t>
            </a:r>
            <a:r>
              <a:rPr lang="en-US" sz="800" dirty="0"/>
              <a:t> </a:t>
            </a:r>
            <a:r>
              <a:rPr lang="en-US" sz="800" dirty="0" err="1"/>
              <a:t>Irfanoglu</a:t>
            </a:r>
            <a:r>
              <a:rPr lang="en-US" sz="800" dirty="0"/>
              <a:t>, Branislav </a:t>
            </a:r>
            <a:r>
              <a:rPr lang="en-US" sz="800" dirty="0" err="1"/>
              <a:t>Jelenković</a:t>
            </a:r>
            <a:r>
              <a:rPr lang="en-US" sz="800" dirty="0"/>
              <a:t>, Aleksandar </a:t>
            </a:r>
            <a:r>
              <a:rPr lang="en-US" sz="800" dirty="0" err="1"/>
              <a:t>Kartelj</a:t>
            </a:r>
            <a:r>
              <a:rPr lang="en-US" sz="800" dirty="0"/>
              <a:t>, Gerhard </a:t>
            </a:r>
            <a:r>
              <a:rPr lang="en-US" sz="800" dirty="0" err="1"/>
              <a:t>Klimeck</a:t>
            </a:r>
            <a:r>
              <a:rPr lang="en-US" sz="800" dirty="0"/>
              <a:t>, Nenad Korolija, </a:t>
            </a:r>
            <a:r>
              <a:rPr lang="en-US" sz="800" dirty="0" err="1"/>
              <a:t>Miloš</a:t>
            </a:r>
            <a:r>
              <a:rPr lang="en-US" sz="800" dirty="0"/>
              <a:t> </a:t>
            </a:r>
            <a:r>
              <a:rPr lang="en-US" sz="800" dirty="0" err="1"/>
              <a:t>Kotlar</a:t>
            </a:r>
            <a:r>
              <a:rPr lang="en-US" sz="800" dirty="0"/>
              <a:t>, </a:t>
            </a:r>
            <a:r>
              <a:rPr lang="en-US" sz="800" dirty="0" err="1"/>
              <a:t>Miloš</a:t>
            </a:r>
            <a:r>
              <a:rPr lang="en-US" sz="800" dirty="0"/>
              <a:t> </a:t>
            </a:r>
            <a:r>
              <a:rPr lang="en-US" sz="800" dirty="0" err="1"/>
              <a:t>Kovačević</a:t>
            </a:r>
            <a:r>
              <a:rPr lang="en-US" sz="800" dirty="0"/>
              <a:t>, </a:t>
            </a:r>
            <a:r>
              <a:rPr lang="en-US" sz="800" dirty="0" err="1"/>
              <a:t>Vladan</a:t>
            </a:r>
            <a:r>
              <a:rPr lang="en-US" sz="800" dirty="0"/>
              <a:t> </a:t>
            </a:r>
            <a:r>
              <a:rPr lang="en-US" sz="800" dirty="0" err="1"/>
              <a:t>Kuzmanović</a:t>
            </a:r>
            <a:r>
              <a:rPr lang="en-US" sz="800" dirty="0"/>
              <a:t>, Marko </a:t>
            </a:r>
            <a:r>
              <a:rPr lang="en-US" sz="800" dirty="0" err="1"/>
              <a:t>Marinković</a:t>
            </a:r>
            <a:r>
              <a:rPr lang="en-US" sz="800" dirty="0"/>
              <a:t>, Slobodan </a:t>
            </a:r>
            <a:r>
              <a:rPr lang="en-US" sz="800" dirty="0" err="1"/>
              <a:t>Marković</a:t>
            </a:r>
            <a:r>
              <a:rPr lang="en-US" sz="800" dirty="0"/>
              <a:t>, </a:t>
            </a:r>
            <a:r>
              <a:rPr lang="en-US" sz="800" dirty="0" err="1"/>
              <a:t>Avi</a:t>
            </a:r>
            <a:r>
              <a:rPr lang="en-US" sz="800" dirty="0"/>
              <a:t> Mendelson, </a:t>
            </a:r>
            <a:r>
              <a:rPr lang="en-US" sz="800" dirty="0" err="1"/>
              <a:t>Veljko</a:t>
            </a:r>
            <a:r>
              <a:rPr lang="en-US" sz="800" dirty="0"/>
              <a:t> </a:t>
            </a:r>
            <a:r>
              <a:rPr lang="en-US" sz="800" dirty="0" err="1"/>
              <a:t>Milutinović</a:t>
            </a:r>
            <a:r>
              <a:rPr lang="en-US" sz="800" dirty="0"/>
              <a:t>, Aleksandar </a:t>
            </a:r>
            <a:r>
              <a:rPr lang="en-US" sz="800" dirty="0" err="1"/>
              <a:t>Nešković</a:t>
            </a:r>
            <a:r>
              <a:rPr lang="en-US" sz="800" dirty="0"/>
              <a:t>, </a:t>
            </a:r>
            <a:r>
              <a:rPr lang="en-US" sz="800" dirty="0" err="1"/>
              <a:t>Nataša</a:t>
            </a:r>
            <a:r>
              <a:rPr lang="en-US" sz="800" dirty="0"/>
              <a:t> </a:t>
            </a:r>
            <a:r>
              <a:rPr lang="en-US" sz="800" dirty="0" err="1"/>
              <a:t>Nešković</a:t>
            </a:r>
            <a:r>
              <a:rPr lang="en-US" sz="800" dirty="0"/>
              <a:t>, Nenad </a:t>
            </a:r>
            <a:r>
              <a:rPr lang="en-US" sz="800" dirty="0" err="1"/>
              <a:t>Mitić</a:t>
            </a:r>
            <a:r>
              <a:rPr lang="en-US" sz="800" dirty="0"/>
              <a:t>, </a:t>
            </a:r>
            <a:r>
              <a:rPr lang="en-US" sz="800" dirty="0" err="1"/>
              <a:t>Boško</a:t>
            </a:r>
            <a:r>
              <a:rPr lang="en-US" sz="800" dirty="0"/>
              <a:t> </a:t>
            </a:r>
            <a:r>
              <a:rPr lang="en-US" sz="800" dirty="0" err="1"/>
              <a:t>Nikolić</a:t>
            </a:r>
            <a:r>
              <a:rPr lang="en-US" sz="800" dirty="0"/>
              <a:t>, Konstantin </a:t>
            </a:r>
            <a:r>
              <a:rPr lang="en-US" sz="800" dirty="0" err="1"/>
              <a:t>Novoselov</a:t>
            </a:r>
            <a:r>
              <a:rPr lang="en-US" sz="800" dirty="0"/>
              <a:t>, Arun Prakash, Ivan </a:t>
            </a:r>
            <a:r>
              <a:rPr lang="en-US" sz="800" dirty="0" err="1"/>
              <a:t>Ratković</a:t>
            </a:r>
            <a:r>
              <a:rPr lang="en-US" sz="800" dirty="0"/>
              <a:t>, Zoran </a:t>
            </a:r>
            <a:r>
              <a:rPr lang="en-US" sz="800" dirty="0" err="1"/>
              <a:t>Stojadinović</a:t>
            </a:r>
            <a:r>
              <a:rPr lang="en-US" sz="800" dirty="0"/>
              <a:t>, Andrey </a:t>
            </a:r>
            <a:r>
              <a:rPr lang="en-US" sz="800" dirty="0" err="1"/>
              <a:t>Ustyuzhanin</a:t>
            </a:r>
            <a:r>
              <a:rPr lang="en-US" sz="800" dirty="0"/>
              <a:t>, Stan Zak </a:t>
            </a:r>
          </a:p>
          <a:p>
            <a:r>
              <a:rPr lang="en-US" sz="800" b="1" dirty="0"/>
              <a:t>Journal of Big Data volume 10, Article number: 73 (2023)</a:t>
            </a:r>
          </a:p>
        </p:txBody>
      </p:sp>
      <p:sp>
        <p:nvSpPr>
          <p:cNvPr id="6" name="Slide Number Placeholder 5">
            <a:extLst>
              <a:ext uri="{FF2B5EF4-FFF2-40B4-BE49-F238E27FC236}">
                <a16:creationId xmlns:a16="http://schemas.microsoft.com/office/drawing/2014/main" id="{C8883576-248B-4A6E-910A-F63345C81830}"/>
              </a:ext>
            </a:extLst>
          </p:cNvPr>
          <p:cNvSpPr txBox="1">
            <a:spLocks/>
          </p:cNvSpPr>
          <p:nvPr/>
        </p:nvSpPr>
        <p:spPr>
          <a:xfrm>
            <a:off x="8551837" y="6578053"/>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26</a:t>
            </a:fld>
            <a:endParaRPr lang="sr-Latn-RS"/>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rcRect/>
          <a:stretch>
            <a:fillRect/>
          </a:stretch>
        </a:blipFill>
        <a:effectLst/>
      </p:bgPr>
    </p:bg>
    <p:spTree>
      <p:nvGrpSpPr>
        <p:cNvPr id="1" name=""/>
        <p:cNvGrpSpPr/>
        <p:nvPr/>
      </p:nvGrpSpPr>
      <p:grpSpPr>
        <a:xfrm>
          <a:off x="0" y="0"/>
          <a:ext cx="0" cy="0"/>
          <a:chOff x="0" y="0"/>
          <a:chExt cx="0" cy="0"/>
        </a:xfrm>
      </p:grpSpPr>
      <p:pic>
        <p:nvPicPr>
          <p:cNvPr id="1746" name="Picture 3" descr="Picture 3"/>
          <p:cNvPicPr>
            <a:picLocks noChangeAspect="1"/>
          </p:cNvPicPr>
          <p:nvPr/>
        </p:nvPicPr>
        <p:blipFill>
          <a:blip r:embed="rId3" cstate="print"/>
          <a:stretch>
            <a:fillRect/>
          </a:stretch>
        </p:blipFill>
        <p:spPr>
          <a:xfrm>
            <a:off x="6996545" y="0"/>
            <a:ext cx="5195455" cy="6858000"/>
          </a:xfrm>
          <a:prstGeom prst="rect">
            <a:avLst/>
          </a:prstGeom>
          <a:ln w="12700">
            <a:miter lim="400000"/>
          </a:ln>
        </p:spPr>
      </p:pic>
      <p:sp>
        <p:nvSpPr>
          <p:cNvPr id="1747" name="Title 1"/>
          <p:cNvSpPr txBox="1">
            <a:spLocks noGrp="1"/>
          </p:cNvSpPr>
          <p:nvPr>
            <p:ph type="title"/>
          </p:nvPr>
        </p:nvSpPr>
        <p:spPr>
          <a:xfrm>
            <a:off x="551384" y="723898"/>
            <a:ext cx="6159867" cy="1495426"/>
          </a:xfrm>
          <a:prstGeom prst="rect">
            <a:avLst/>
          </a:prstGeom>
        </p:spPr>
        <p:txBody>
          <a:bodyPr/>
          <a:lstStyle>
            <a:lvl1pPr defTabSz="768095">
              <a:defRPr sz="3359"/>
            </a:lvl1pPr>
          </a:lstStyle>
          <a:p>
            <a:r>
              <a:rPr dirty="0"/>
              <a:t>Handbook of Research </a:t>
            </a:r>
            <a:br>
              <a:rPr lang="en-US" dirty="0"/>
            </a:br>
            <a:r>
              <a:rPr dirty="0"/>
              <a:t>on Methodologies and Applications of Supercomputing</a:t>
            </a:r>
          </a:p>
        </p:txBody>
      </p:sp>
      <p:sp>
        <p:nvSpPr>
          <p:cNvPr id="4" name="Slide Number Placeholder 5">
            <a:extLst>
              <a:ext uri="{FF2B5EF4-FFF2-40B4-BE49-F238E27FC236}">
                <a16:creationId xmlns:a16="http://schemas.microsoft.com/office/drawing/2014/main" id="{E9ACE712-0C9F-4518-BD60-82A367FAC514}"/>
              </a:ext>
            </a:extLst>
          </p:cNvPr>
          <p:cNvSpPr txBox="1">
            <a:spLocks/>
          </p:cNvSpPr>
          <p:nvPr/>
        </p:nvSpPr>
        <p:spPr>
          <a:xfrm>
            <a:off x="6528048" y="6525344"/>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27</a:t>
            </a:fld>
            <a:endParaRPr lang="sr-Latn-RS"/>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1749" name="Content Placeholder 2"/>
          <p:cNvSpPr txBox="1">
            <a:spLocks noGrp="1"/>
          </p:cNvSpPr>
          <p:nvPr>
            <p:ph type="body" idx="1"/>
          </p:nvPr>
        </p:nvSpPr>
        <p:spPr>
          <a:xfrm>
            <a:off x="838200" y="1825624"/>
            <a:ext cx="11162456" cy="4833793"/>
          </a:xfrm>
          <a:prstGeom prst="rect">
            <a:avLst/>
          </a:prstGeom>
        </p:spPr>
        <p:txBody>
          <a:bodyPr>
            <a:normAutofit/>
          </a:bodyPr>
          <a:lstStyle/>
          <a:p>
            <a:pPr>
              <a:lnSpc>
                <a:spcPct val="72000"/>
              </a:lnSpc>
              <a:defRPr sz="2100" b="1"/>
            </a:pPr>
            <a:r>
              <a:rPr sz="2400" dirty="0"/>
              <a:t>An introduction to </a:t>
            </a:r>
            <a:r>
              <a:rPr sz="2400" dirty="0" err="1"/>
              <a:t>Controlflow</a:t>
            </a:r>
            <a:r>
              <a:rPr sz="2400" dirty="0"/>
              <a:t> and Dataflow Supercomputing</a:t>
            </a:r>
          </a:p>
          <a:p>
            <a:pPr>
              <a:lnSpc>
                <a:spcPct val="72000"/>
              </a:lnSpc>
              <a:defRPr sz="2100" b="1"/>
            </a:pPr>
            <a:r>
              <a:rPr sz="2400" dirty="0"/>
              <a:t>Introduction to Control Flow</a:t>
            </a:r>
          </a:p>
          <a:p>
            <a:pPr>
              <a:lnSpc>
                <a:spcPct val="72000"/>
              </a:lnSpc>
              <a:defRPr sz="2100" b="1"/>
            </a:pPr>
            <a:r>
              <a:rPr sz="2400" dirty="0"/>
              <a:t>Optimal Scheduling of Parallel Jobs With Unknown Service Requirements</a:t>
            </a:r>
          </a:p>
          <a:p>
            <a:pPr>
              <a:lnSpc>
                <a:spcPct val="72000"/>
              </a:lnSpc>
              <a:defRPr sz="2100" b="1"/>
            </a:pPr>
            <a:r>
              <a:rPr sz="2400" dirty="0"/>
              <a:t>Intelligent Management of Mobile Systems Through Computational Self-Awareness</a:t>
            </a:r>
          </a:p>
          <a:p>
            <a:pPr>
              <a:lnSpc>
                <a:spcPct val="72000"/>
              </a:lnSpc>
              <a:defRPr sz="2100" b="1"/>
            </a:pPr>
            <a:r>
              <a:rPr sz="2400" dirty="0"/>
              <a:t>Paradigms for Effective Parallelization of Inherently Sequential Graph Algorithms </a:t>
            </a:r>
          </a:p>
          <a:p>
            <a:pPr>
              <a:lnSpc>
                <a:spcPct val="72000"/>
              </a:lnSpc>
              <a:defRPr sz="2100" b="1"/>
            </a:pPr>
            <a:r>
              <a:rPr sz="2400" dirty="0"/>
              <a:t>Data Flow Implementation of Erosion and Dilation</a:t>
            </a:r>
          </a:p>
          <a:p>
            <a:pPr>
              <a:lnSpc>
                <a:spcPct val="72000"/>
              </a:lnSpc>
              <a:defRPr sz="2100" b="1"/>
            </a:pPr>
            <a:r>
              <a:rPr sz="2400" dirty="0"/>
              <a:t>Transforming the Method of Least Squares to the Dataflow Paradigm</a:t>
            </a:r>
          </a:p>
          <a:p>
            <a:pPr>
              <a:lnSpc>
                <a:spcPct val="72000"/>
              </a:lnSpc>
              <a:defRPr sz="2100" b="1"/>
            </a:pPr>
            <a:r>
              <a:rPr sz="2400" dirty="0"/>
              <a:t>Forest Fire Simulation: Efficient Realization Based on Cellular Automata</a:t>
            </a:r>
          </a:p>
          <a:p>
            <a:pPr>
              <a:lnSpc>
                <a:spcPct val="72000"/>
              </a:lnSpc>
              <a:defRPr sz="2100" b="1"/>
            </a:pPr>
            <a:r>
              <a:rPr sz="2400" dirty="0"/>
              <a:t>High Performance Computing for Understanding Natural Language</a:t>
            </a:r>
          </a:p>
          <a:p>
            <a:pPr>
              <a:lnSpc>
                <a:spcPct val="72000"/>
              </a:lnSpc>
              <a:defRPr sz="2100" b="1"/>
            </a:pPr>
            <a:r>
              <a:rPr sz="2400" dirty="0"/>
              <a:t>Deposition of Submicron Particles by Chaotic Mixing in the Pulmonary Acinus</a:t>
            </a:r>
          </a:p>
        </p:txBody>
      </p:sp>
      <p:sp>
        <p:nvSpPr>
          <p:cNvPr id="1750" name="Title 1"/>
          <p:cNvSpPr txBox="1"/>
          <p:nvPr/>
        </p:nvSpPr>
        <p:spPr>
          <a:xfrm>
            <a:off x="1036319" y="517525"/>
            <a:ext cx="10424161"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a:lnSpc>
                <a:spcPct val="90000"/>
              </a:lnSpc>
              <a:defRPr sz="4400">
                <a:latin typeface="Calibri Light"/>
                <a:ea typeface="Calibri Light"/>
                <a:cs typeface="Calibri Light"/>
                <a:sym typeface="Calibri Light"/>
              </a:defRPr>
            </a:lvl1pPr>
          </a:lstStyle>
          <a:p>
            <a:r>
              <a:rPr dirty="0"/>
              <a:t>Table of Contents</a:t>
            </a:r>
            <a:r>
              <a:rPr lang="en-US" dirty="0"/>
              <a:t> #1</a:t>
            </a:r>
            <a:endParaRPr dirty="0"/>
          </a:p>
        </p:txBody>
      </p:sp>
      <p:sp>
        <p:nvSpPr>
          <p:cNvPr id="4" name="Slide Number Placeholder 5">
            <a:extLst>
              <a:ext uri="{FF2B5EF4-FFF2-40B4-BE49-F238E27FC236}">
                <a16:creationId xmlns:a16="http://schemas.microsoft.com/office/drawing/2014/main" id="{F2A8581D-2D5B-4757-8471-583E24A29FF5}"/>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28</a:t>
            </a:fld>
            <a:endParaRPr lang="sr-Latn-RS"/>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1752" name="Content Placeholder 2"/>
          <p:cNvSpPr txBox="1">
            <a:spLocks noGrp="1"/>
          </p:cNvSpPr>
          <p:nvPr>
            <p:ph type="body" idx="1"/>
          </p:nvPr>
        </p:nvSpPr>
        <p:spPr>
          <a:xfrm>
            <a:off x="838200" y="1825624"/>
            <a:ext cx="10515600" cy="4833793"/>
          </a:xfrm>
          <a:prstGeom prst="rect">
            <a:avLst/>
          </a:prstGeom>
        </p:spPr>
        <p:txBody>
          <a:bodyPr>
            <a:normAutofit/>
          </a:bodyPr>
          <a:lstStyle/>
          <a:p>
            <a:pPr>
              <a:lnSpc>
                <a:spcPct val="72000"/>
              </a:lnSpc>
              <a:defRPr sz="1900" b="1"/>
            </a:pPr>
            <a:r>
              <a:rPr sz="2000" dirty="0"/>
              <a:t>Recommender Systems in Digital Libraries Using Artificial Intelligence and Machine Learning</a:t>
            </a:r>
            <a:endParaRPr lang="en-US" sz="2000" dirty="0"/>
          </a:p>
          <a:p>
            <a:pPr>
              <a:lnSpc>
                <a:spcPct val="72000"/>
              </a:lnSpc>
              <a:defRPr sz="1900" b="1"/>
            </a:pPr>
            <a:r>
              <a:rPr sz="2000" dirty="0"/>
              <a:t>Unified Modeling for Emulating Electric Energy Systems: Toward Digital Twin That Might Work</a:t>
            </a:r>
          </a:p>
          <a:p>
            <a:pPr>
              <a:lnSpc>
                <a:spcPct val="72000"/>
              </a:lnSpc>
              <a:defRPr sz="1900" b="1"/>
            </a:pPr>
            <a:r>
              <a:rPr sz="2000" dirty="0"/>
              <a:t>A Backtracking Algorithmic Toolbox for Solving the Subgraph Isomorphism Problem</a:t>
            </a:r>
          </a:p>
          <a:p>
            <a:pPr>
              <a:lnSpc>
                <a:spcPct val="72000"/>
              </a:lnSpc>
              <a:defRPr sz="1900" b="1"/>
            </a:pPr>
            <a:r>
              <a:rPr sz="2000" dirty="0"/>
              <a:t>AI Storm ... From Logical Inference and Chatbots to Signal Weighting, Entropy Pooling...</a:t>
            </a:r>
            <a:r>
              <a:rPr lang="en-US" sz="2000" dirty="0"/>
              <a:t> </a:t>
            </a:r>
          </a:p>
          <a:p>
            <a:pPr>
              <a:lnSpc>
                <a:spcPct val="72000"/>
              </a:lnSpc>
              <a:defRPr sz="1900" b="1"/>
            </a:pPr>
            <a:r>
              <a:rPr lang="en-US" sz="2000" dirty="0"/>
              <a:t>Efficient End-to-End Asynchronous Time-Series Modeling </a:t>
            </a:r>
            <a:endParaRPr sz="2000" dirty="0"/>
          </a:p>
          <a:p>
            <a:pPr>
              <a:lnSpc>
                <a:spcPct val="72000"/>
              </a:lnSpc>
              <a:defRPr sz="1900" b="1"/>
            </a:pPr>
            <a:r>
              <a:rPr sz="2000" dirty="0"/>
              <a:t>Mind Genomics With Big Data for Digital Marketing on the Internet</a:t>
            </a:r>
          </a:p>
          <a:p>
            <a:pPr>
              <a:lnSpc>
                <a:spcPct val="72000"/>
              </a:lnSpc>
              <a:defRPr sz="1900" b="1"/>
            </a:pPr>
            <a:r>
              <a:rPr sz="2000" dirty="0"/>
              <a:t>Supercomputing in the Study and Stimulation of the Brain</a:t>
            </a:r>
          </a:p>
          <a:p>
            <a:pPr>
              <a:lnSpc>
                <a:spcPct val="72000"/>
              </a:lnSpc>
              <a:defRPr sz="1900" b="1"/>
            </a:pPr>
            <a:r>
              <a:rPr sz="2000" dirty="0"/>
              <a:t>An Experimental Healthcare System: Essence and Challenges</a:t>
            </a:r>
          </a:p>
          <a:p>
            <a:pPr>
              <a:lnSpc>
                <a:spcPct val="72000"/>
              </a:lnSpc>
              <a:defRPr sz="1900" b="1"/>
            </a:pPr>
            <a:r>
              <a:rPr sz="2000" dirty="0"/>
              <a:t>What Supercomputing Will Be Like in the Coming Years</a:t>
            </a:r>
          </a:p>
          <a:p>
            <a:pPr>
              <a:lnSpc>
                <a:spcPct val="72000"/>
              </a:lnSpc>
              <a:defRPr sz="1900" b="1"/>
            </a:pPr>
            <a:r>
              <a:rPr sz="2000" dirty="0"/>
              <a:t>The Ultimate Data Flow for Ultimate Super Computers-on-a-Chip</a:t>
            </a:r>
          </a:p>
        </p:txBody>
      </p:sp>
      <p:sp>
        <p:nvSpPr>
          <p:cNvPr id="1753" name="Title 1"/>
          <p:cNvSpPr txBox="1"/>
          <p:nvPr/>
        </p:nvSpPr>
        <p:spPr>
          <a:xfrm>
            <a:off x="1036319" y="517525"/>
            <a:ext cx="10424161"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a:lnSpc>
                <a:spcPct val="90000"/>
              </a:lnSpc>
              <a:defRPr sz="4400">
                <a:latin typeface="Calibri Light"/>
                <a:ea typeface="Calibri Light"/>
                <a:cs typeface="Calibri Light"/>
                <a:sym typeface="Calibri Light"/>
              </a:defRPr>
            </a:lvl1pPr>
          </a:lstStyle>
          <a:p>
            <a:r>
              <a:t>Table of Contents #2</a:t>
            </a:r>
          </a:p>
        </p:txBody>
      </p:sp>
      <p:sp>
        <p:nvSpPr>
          <p:cNvPr id="4" name="Slide Number Placeholder 5">
            <a:extLst>
              <a:ext uri="{FF2B5EF4-FFF2-40B4-BE49-F238E27FC236}">
                <a16:creationId xmlns:a16="http://schemas.microsoft.com/office/drawing/2014/main" id="{AB5C8EA9-4DEB-482D-B273-CB51E411292B}"/>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29</a:t>
            </a:fld>
            <a:endParaRPr lang="sr-Latn-RS"/>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1755" name="Title 1"/>
          <p:cNvSpPr txBox="1">
            <a:spLocks noGrp="1"/>
          </p:cNvSpPr>
          <p:nvPr>
            <p:ph type="title"/>
          </p:nvPr>
        </p:nvSpPr>
        <p:spPr>
          <a:xfrm>
            <a:off x="1524000" y="2419929"/>
            <a:ext cx="9144000" cy="1924763"/>
          </a:xfrm>
          <a:prstGeom prst="rect">
            <a:avLst/>
          </a:prstGeom>
        </p:spPr>
        <p:txBody>
          <a:bodyPr/>
          <a:lstStyle>
            <a:lvl1pPr>
              <a:defRPr>
                <a:solidFill>
                  <a:srgbClr val="333333"/>
                </a:solidFill>
                <a:latin typeface="Tahoma"/>
                <a:ea typeface="Tahoma"/>
                <a:cs typeface="Tahoma"/>
                <a:sym typeface="Tahoma"/>
              </a:defRPr>
            </a:lvl1pPr>
          </a:lstStyle>
          <a:p>
            <a:r>
              <a:t>Reviews and Testimonials of 8 Nobel Laureates</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7" name="Picture 2" descr="Picture 2"/>
          <p:cNvPicPr>
            <a:picLocks noChangeAspect="1"/>
          </p:cNvPicPr>
          <p:nvPr/>
        </p:nvPicPr>
        <p:blipFill>
          <a:blip r:embed="rId2" cstate="print"/>
          <a:srcRect l="1119" r="14312"/>
          <a:stretch>
            <a:fillRect/>
          </a:stretch>
        </p:blipFill>
        <p:spPr>
          <a:xfrm>
            <a:off x="20" y="9"/>
            <a:ext cx="4639713" cy="6857991"/>
          </a:xfrm>
          <a:prstGeom prst="rect">
            <a:avLst/>
          </a:prstGeom>
          <a:ln w="12700">
            <a:miter lim="400000"/>
          </a:ln>
        </p:spPr>
      </p:pic>
      <p:sp>
        <p:nvSpPr>
          <p:cNvPr id="1758" name="Content Placeholder 2"/>
          <p:cNvSpPr txBox="1">
            <a:spLocks noGrp="1"/>
          </p:cNvSpPr>
          <p:nvPr>
            <p:ph type="body" sz="half" idx="1"/>
          </p:nvPr>
        </p:nvSpPr>
        <p:spPr>
          <a:xfrm>
            <a:off x="5069940" y="2322576"/>
            <a:ext cx="6172201" cy="3858769"/>
          </a:xfrm>
          <a:prstGeom prst="rect">
            <a:avLst/>
          </a:prstGeom>
        </p:spPr>
        <p:txBody>
          <a:bodyPr/>
          <a:lstStyle/>
          <a:p>
            <a:pPr>
              <a:defRPr sz="2400">
                <a:latin typeface="Arial"/>
                <a:ea typeface="Arial"/>
                <a:cs typeface="Arial"/>
                <a:sym typeface="Arial"/>
              </a:defRPr>
            </a:pPr>
            <a:r>
              <a:rPr dirty="0"/>
              <a:t>"I want to commend Dr. </a:t>
            </a:r>
            <a:r>
              <a:rPr dirty="0" err="1"/>
              <a:t>Veljko</a:t>
            </a:r>
            <a:r>
              <a:rPr dirty="0"/>
              <a:t> </a:t>
            </a:r>
            <a:r>
              <a:rPr dirty="0" err="1"/>
              <a:t>Milutinovic</a:t>
            </a:r>
            <a:r>
              <a:rPr dirty="0"/>
              <a:t> and Dr. Milos </a:t>
            </a:r>
            <a:r>
              <a:rPr dirty="0" err="1"/>
              <a:t>Kotlar</a:t>
            </a:r>
            <a:r>
              <a:rPr dirty="0"/>
              <a:t> for having completed this volume in the timely field of supercomputing in these difficult times, and I want to share their optimism regarding its use as a textbook around the world."</a:t>
            </a:r>
          </a:p>
          <a:p>
            <a:pPr>
              <a:defRPr sz="2400" i="1">
                <a:latin typeface="Arial"/>
                <a:ea typeface="Arial"/>
                <a:cs typeface="Arial"/>
                <a:sym typeface="Arial"/>
              </a:defRPr>
            </a:pPr>
            <a:r>
              <a:rPr dirty="0"/>
              <a:t>– Prof. Kurt Wüthrich, Nobel Laureate, Switzerland</a:t>
            </a: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0" name="Content Placeholder 2"/>
          <p:cNvSpPr txBox="1">
            <a:spLocks noGrp="1"/>
          </p:cNvSpPr>
          <p:nvPr>
            <p:ph type="body" sz="half" idx="1"/>
          </p:nvPr>
        </p:nvSpPr>
        <p:spPr>
          <a:xfrm>
            <a:off x="838199" y="2322576"/>
            <a:ext cx="6254498" cy="3858769"/>
          </a:xfrm>
          <a:prstGeom prst="rect">
            <a:avLst/>
          </a:prstGeom>
        </p:spPr>
        <p:txBody>
          <a:bodyPr/>
          <a:lstStyle/>
          <a:p>
            <a:pPr marL="0" indent="0">
              <a:buSzTx/>
              <a:buNone/>
              <a:defRPr sz="2000">
                <a:latin typeface="Arial"/>
                <a:ea typeface="Arial"/>
                <a:cs typeface="Arial"/>
                <a:sym typeface="Arial"/>
              </a:defRPr>
            </a:pPr>
            <a:r>
              <a:t>"Our complex and fast-moving world meets big data issues that call for reliable, efficient analysis and prompt response. A most advanced approach to dealing with these issues is presented in this book where algorithms of Control Flow represent the host architecture of supercomputers and Data Flow represents the acceleration architecture. A comprehensive list of applications is illustrated in the book including natural language processing, medical research, customer-oriented studies, and many more.“</a:t>
            </a:r>
          </a:p>
          <a:p>
            <a:pPr marL="0" indent="0">
              <a:buSzTx/>
              <a:buNone/>
              <a:defRPr sz="2000">
                <a:latin typeface="Arial"/>
                <a:ea typeface="Arial"/>
                <a:cs typeface="Arial"/>
                <a:sym typeface="Arial"/>
              </a:defRPr>
            </a:pPr>
            <a:br/>
            <a:r>
              <a:t> – Prof. Dan Shechtman, Nobel Laureate, Israel</a:t>
            </a:r>
          </a:p>
        </p:txBody>
      </p:sp>
      <p:pic>
        <p:nvPicPr>
          <p:cNvPr id="1761" name="Picture 2" descr="Picture 2"/>
          <p:cNvPicPr>
            <a:picLocks noChangeAspect="1"/>
          </p:cNvPicPr>
          <p:nvPr/>
        </p:nvPicPr>
        <p:blipFill>
          <a:blip r:embed="rId2" cstate="print"/>
          <a:srcRect b="1334"/>
          <a:stretch>
            <a:fillRect/>
          </a:stretch>
        </p:blipFill>
        <p:spPr>
          <a:xfrm>
            <a:off x="7552266" y="10"/>
            <a:ext cx="4639641" cy="6857991"/>
          </a:xfrm>
          <a:prstGeom prst="rect">
            <a:avLst/>
          </a:prstGeom>
          <a:ln w="12700">
            <a:miter lim="400000"/>
          </a:ln>
        </p:spPr>
      </p:pic>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3" name="Picture 1" descr="Picture 1"/>
          <p:cNvPicPr>
            <a:picLocks noChangeAspect="1"/>
          </p:cNvPicPr>
          <p:nvPr/>
        </p:nvPicPr>
        <p:blipFill>
          <a:blip r:embed="rId2" cstate="print"/>
          <a:srcRect l="847" r="14054"/>
          <a:stretch>
            <a:fillRect/>
          </a:stretch>
        </p:blipFill>
        <p:spPr>
          <a:xfrm>
            <a:off x="19" y="9"/>
            <a:ext cx="4639714" cy="6857991"/>
          </a:xfrm>
          <a:prstGeom prst="rect">
            <a:avLst/>
          </a:prstGeom>
          <a:ln w="12700">
            <a:miter lim="400000"/>
          </a:ln>
        </p:spPr>
      </p:pic>
      <p:sp>
        <p:nvSpPr>
          <p:cNvPr id="1764" name="Content Placeholder 2"/>
          <p:cNvSpPr txBox="1">
            <a:spLocks noGrp="1"/>
          </p:cNvSpPr>
          <p:nvPr>
            <p:ph type="body" sz="half" idx="1"/>
          </p:nvPr>
        </p:nvSpPr>
        <p:spPr>
          <a:xfrm>
            <a:off x="5069940" y="2322576"/>
            <a:ext cx="6172201" cy="3858769"/>
          </a:xfrm>
          <a:prstGeom prst="rect">
            <a:avLst/>
          </a:prstGeom>
        </p:spPr>
        <p:txBody>
          <a:bodyPr/>
          <a:lstStyle/>
          <a:p>
            <a:pPr>
              <a:defRPr sz="1900">
                <a:latin typeface="Arial"/>
                <a:ea typeface="Arial"/>
                <a:cs typeface="Arial"/>
                <a:sym typeface="Arial"/>
              </a:defRPr>
            </a:pPr>
            <a:r>
              <a:rPr dirty="0"/>
              <a:t>"Supercomputers have become a ubiquitous instrument in many areas of science and technology. Very hard to imagine modern physics, biology or chemistry without the use of this versatile tool. The breakthroughs in the development of supercomputers expand the range of problems we can tackle. Supercomputers, as well as </a:t>
            </a:r>
            <a:r>
              <a:rPr dirty="0" err="1"/>
              <a:t>specialised</a:t>
            </a:r>
            <a:r>
              <a:rPr dirty="0"/>
              <a:t> computers will undoubtedly contribute significantly to the overall landscape of discoveries in many different disciplines in the future."</a:t>
            </a:r>
          </a:p>
          <a:p>
            <a:pPr>
              <a:defRPr sz="1900" i="1">
                <a:latin typeface="Arial"/>
                <a:ea typeface="Arial"/>
                <a:cs typeface="Arial"/>
                <a:sym typeface="Arial"/>
              </a:defRPr>
            </a:pPr>
            <a:r>
              <a:rPr dirty="0"/>
              <a:t>– Prof. Konstantin </a:t>
            </a:r>
            <a:r>
              <a:rPr dirty="0" err="1"/>
              <a:t>Novoselov</a:t>
            </a:r>
            <a:r>
              <a:rPr dirty="0"/>
              <a:t>, Nobel Laureate, National University of Singapore, Singapore– Prof. Kurt Wüthrich, Nobel Laureate, Switzerland</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6" name="Content Placeholder 2"/>
          <p:cNvSpPr txBox="1">
            <a:spLocks noGrp="1"/>
          </p:cNvSpPr>
          <p:nvPr>
            <p:ph type="body" sz="half" idx="1"/>
          </p:nvPr>
        </p:nvSpPr>
        <p:spPr>
          <a:xfrm>
            <a:off x="838199" y="2322576"/>
            <a:ext cx="6254498" cy="3858769"/>
          </a:xfrm>
          <a:prstGeom prst="rect">
            <a:avLst/>
          </a:prstGeom>
        </p:spPr>
        <p:txBody>
          <a:bodyPr/>
          <a:lstStyle/>
          <a:p>
            <a:pPr>
              <a:defRPr sz="2400">
                <a:latin typeface="Arial"/>
                <a:ea typeface="Arial"/>
                <a:cs typeface="Arial"/>
                <a:sym typeface="Arial"/>
              </a:defRPr>
            </a:pPr>
            <a:r>
              <a:t>"It’s clear that computers can do anything, as the pioneers already recognised, and it’s probably only a matter of time before they can perform any of the kinds of tasks we humans take for granted quicker than blinking. I guess this book represents a stage on this exciting and very important journey."</a:t>
            </a:r>
          </a:p>
          <a:p>
            <a:pPr>
              <a:defRPr sz="2400" i="1">
                <a:latin typeface="Arial"/>
                <a:ea typeface="Arial"/>
                <a:cs typeface="Arial"/>
                <a:sym typeface="Arial"/>
              </a:defRPr>
            </a:pPr>
            <a:r>
              <a:t>– Prof. Tim Hunt, Nobel Laureate, UK</a:t>
            </a:r>
          </a:p>
        </p:txBody>
      </p:sp>
      <p:pic>
        <p:nvPicPr>
          <p:cNvPr id="1767" name="Picture 2" descr="Picture 2"/>
          <p:cNvPicPr>
            <a:picLocks noChangeAspect="1"/>
          </p:cNvPicPr>
          <p:nvPr/>
        </p:nvPicPr>
        <p:blipFill>
          <a:blip r:embed="rId2" cstate="print"/>
          <a:srcRect l="507" r="18470"/>
          <a:stretch>
            <a:fillRect/>
          </a:stretch>
        </p:blipFill>
        <p:spPr>
          <a:xfrm>
            <a:off x="7552266" y="9"/>
            <a:ext cx="4639733" cy="6857991"/>
          </a:xfrm>
          <a:prstGeom prst="rect">
            <a:avLst/>
          </a:prstGeom>
          <a:ln w="12700">
            <a:miter lim="400000"/>
          </a:ln>
        </p:spPr>
      </p:pic>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9" name="Picture 2" descr="Picture 2"/>
          <p:cNvPicPr>
            <a:picLocks noChangeAspect="1"/>
          </p:cNvPicPr>
          <p:nvPr/>
        </p:nvPicPr>
        <p:blipFill>
          <a:blip r:embed="rId2" cstate="print"/>
          <a:srcRect b="1334"/>
          <a:stretch>
            <a:fillRect/>
          </a:stretch>
        </p:blipFill>
        <p:spPr>
          <a:xfrm>
            <a:off x="20" y="10"/>
            <a:ext cx="4639667" cy="6857991"/>
          </a:xfrm>
          <a:prstGeom prst="rect">
            <a:avLst/>
          </a:prstGeom>
          <a:ln w="12700">
            <a:miter lim="400000"/>
          </a:ln>
        </p:spPr>
      </p:pic>
      <p:sp>
        <p:nvSpPr>
          <p:cNvPr id="1770" name="Content Placeholder 2"/>
          <p:cNvSpPr txBox="1">
            <a:spLocks noGrp="1"/>
          </p:cNvSpPr>
          <p:nvPr>
            <p:ph type="body" sz="half" idx="1"/>
          </p:nvPr>
        </p:nvSpPr>
        <p:spPr>
          <a:xfrm>
            <a:off x="5069940" y="2322576"/>
            <a:ext cx="6172201" cy="3858769"/>
          </a:xfrm>
          <a:prstGeom prst="rect">
            <a:avLst/>
          </a:prstGeom>
        </p:spPr>
        <p:txBody>
          <a:bodyPr/>
          <a:lstStyle/>
          <a:p>
            <a:pPr>
              <a:defRPr sz="2000">
                <a:latin typeface="Arial"/>
                <a:ea typeface="Arial"/>
                <a:cs typeface="Arial"/>
                <a:sym typeface="Arial"/>
              </a:defRPr>
            </a:pPr>
            <a:r>
              <a:t>"Computers have become essential tools for the pursuit of both experimental and theoretical physics, as well as synthetic chemistry, paleontology, the medical sciences, economics the social sciences and so much more. Science, being the most international of all endeavors, will be well served by this important book, which honors the golden anniversary of the creation of Montinegro’s Academy of Science."</a:t>
            </a:r>
          </a:p>
          <a:p>
            <a:pPr>
              <a:defRPr sz="2000" i="1">
                <a:latin typeface="Arial"/>
                <a:ea typeface="Arial"/>
                <a:cs typeface="Arial"/>
                <a:sym typeface="Arial"/>
              </a:defRPr>
            </a:pPr>
            <a:r>
              <a:t>– Prof. Sheldon Glashow, Nobel Laureate, Boston University and Harvard University, USA</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2" name="Content Placeholder 2"/>
          <p:cNvSpPr txBox="1">
            <a:spLocks noGrp="1"/>
          </p:cNvSpPr>
          <p:nvPr>
            <p:ph type="body" sz="half" idx="1"/>
          </p:nvPr>
        </p:nvSpPr>
        <p:spPr>
          <a:xfrm>
            <a:off x="838199" y="2322576"/>
            <a:ext cx="6254498" cy="3858769"/>
          </a:xfrm>
          <a:prstGeom prst="rect">
            <a:avLst/>
          </a:prstGeom>
        </p:spPr>
        <p:txBody>
          <a:bodyPr/>
          <a:lstStyle/>
          <a:p>
            <a:pPr>
              <a:defRPr sz="2400">
                <a:latin typeface="Arial"/>
                <a:ea typeface="Arial"/>
                <a:cs typeface="Arial"/>
                <a:sym typeface="Arial"/>
              </a:defRPr>
            </a:pPr>
            <a:r>
              <a:t>"Humankind’s continuing quests to uncover, understand, and utilize the secrets of nature have been greatly enhanced and will be further extended by the power of supercomputers."</a:t>
            </a:r>
          </a:p>
          <a:p>
            <a:pPr>
              <a:defRPr sz="2400" i="1">
                <a:latin typeface="Arial"/>
                <a:ea typeface="Arial"/>
                <a:cs typeface="Arial"/>
                <a:sym typeface="Arial"/>
              </a:defRPr>
            </a:pPr>
            <a:r>
              <a:t>– Prof. Jerome I Friedman, Nobel Laureate, USA</a:t>
            </a:r>
          </a:p>
        </p:txBody>
      </p:sp>
      <p:pic>
        <p:nvPicPr>
          <p:cNvPr id="1773" name="Picture 2" descr="Picture 2"/>
          <p:cNvPicPr>
            <a:picLocks noChangeAspect="1"/>
          </p:cNvPicPr>
          <p:nvPr/>
        </p:nvPicPr>
        <p:blipFill>
          <a:blip r:embed="rId2" cstate="print"/>
          <a:srcRect r="1" b="1460"/>
          <a:stretch>
            <a:fillRect/>
          </a:stretch>
        </p:blipFill>
        <p:spPr>
          <a:xfrm>
            <a:off x="7552266" y="10"/>
            <a:ext cx="4639734" cy="6857991"/>
          </a:xfrm>
          <a:prstGeom prst="rect">
            <a:avLst/>
          </a:prstGeom>
          <a:ln w="12700">
            <a:miter lim="400000"/>
          </a:ln>
        </p:spPr>
      </p:pic>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5" name="Picture 2" descr="Picture 2"/>
          <p:cNvPicPr>
            <a:picLocks noChangeAspect="1"/>
          </p:cNvPicPr>
          <p:nvPr/>
        </p:nvPicPr>
        <p:blipFill>
          <a:blip r:embed="rId2" cstate="print"/>
          <a:srcRect l="16390" r="6730"/>
          <a:stretch>
            <a:fillRect/>
          </a:stretch>
        </p:blipFill>
        <p:spPr>
          <a:xfrm>
            <a:off x="20" y="9"/>
            <a:ext cx="4639713" cy="6857991"/>
          </a:xfrm>
          <a:prstGeom prst="rect">
            <a:avLst/>
          </a:prstGeom>
          <a:ln w="12700">
            <a:miter lim="400000"/>
          </a:ln>
        </p:spPr>
      </p:pic>
      <p:sp>
        <p:nvSpPr>
          <p:cNvPr id="1776" name="Content Placeholder 2"/>
          <p:cNvSpPr txBox="1">
            <a:spLocks noGrp="1"/>
          </p:cNvSpPr>
          <p:nvPr>
            <p:ph type="body" sz="half" idx="1"/>
          </p:nvPr>
        </p:nvSpPr>
        <p:spPr>
          <a:xfrm>
            <a:off x="5069940" y="2322576"/>
            <a:ext cx="6172201" cy="3858769"/>
          </a:xfrm>
          <a:prstGeom prst="rect">
            <a:avLst/>
          </a:prstGeom>
        </p:spPr>
        <p:txBody>
          <a:bodyPr/>
          <a:lstStyle/>
          <a:p>
            <a:pPr>
              <a:defRPr sz="2400">
                <a:latin typeface="Arial"/>
                <a:ea typeface="Arial"/>
                <a:cs typeface="Arial"/>
                <a:sym typeface="Arial"/>
              </a:defRPr>
            </a:pPr>
            <a:r>
              <a:t>"I wish to congratulate very warmly the Montenegrin Academy of Arts and Sciences on the occasion of its 50th Anniversary and wish the CANU a highly successful future. Science shapes the Future of Mankind."</a:t>
            </a:r>
          </a:p>
          <a:p>
            <a:pPr>
              <a:defRPr sz="2400" i="1">
                <a:latin typeface="Arial"/>
                <a:ea typeface="Arial"/>
                <a:cs typeface="Arial"/>
                <a:sym typeface="Arial"/>
              </a:defRPr>
            </a:pPr>
            <a:r>
              <a:t>– Prof. Jean-Marie Lehn, Nobel Laureate, France</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8" name="Content Placeholder 2"/>
          <p:cNvSpPr txBox="1">
            <a:spLocks noGrp="1"/>
          </p:cNvSpPr>
          <p:nvPr>
            <p:ph type="body" sz="half" idx="1"/>
          </p:nvPr>
        </p:nvSpPr>
        <p:spPr>
          <a:xfrm>
            <a:off x="838199" y="2322576"/>
            <a:ext cx="6254498" cy="3858769"/>
          </a:xfrm>
          <a:prstGeom prst="rect">
            <a:avLst/>
          </a:prstGeom>
        </p:spPr>
        <p:txBody>
          <a:bodyPr/>
          <a:lstStyle/>
          <a:p>
            <a:pPr>
              <a:defRPr sz="2400">
                <a:latin typeface="Arial"/>
                <a:ea typeface="Arial"/>
                <a:cs typeface="Arial"/>
                <a:sym typeface="Arial"/>
              </a:defRPr>
            </a:pPr>
            <a:r>
              <a:t>"Aim high, stay grounded! These four crisp words of wisdom accompany the best wishes for the 50th anniversary of the Montenegrin Academy of Sciences and Arts."</a:t>
            </a:r>
          </a:p>
          <a:p>
            <a:pPr>
              <a:defRPr sz="2400" i="1">
                <a:latin typeface="Arial"/>
                <a:ea typeface="Arial"/>
                <a:cs typeface="Arial"/>
                <a:sym typeface="Arial"/>
              </a:defRPr>
            </a:pPr>
            <a:r>
              <a:t>– Prof. Stefan Hell, Nobel Laureate, Germany</a:t>
            </a:r>
          </a:p>
        </p:txBody>
      </p:sp>
      <p:pic>
        <p:nvPicPr>
          <p:cNvPr id="1779" name="Picture 2" descr="Picture 2"/>
          <p:cNvPicPr>
            <a:picLocks noChangeAspect="1"/>
          </p:cNvPicPr>
          <p:nvPr/>
        </p:nvPicPr>
        <p:blipFill>
          <a:blip r:embed="rId2" cstate="print"/>
          <a:srcRect r="4976"/>
          <a:stretch>
            <a:fillRect/>
          </a:stretch>
        </p:blipFill>
        <p:spPr>
          <a:xfrm>
            <a:off x="7552266" y="10"/>
            <a:ext cx="4639733" cy="6857922"/>
          </a:xfrm>
          <a:prstGeom prst="rect">
            <a:avLst/>
          </a:prstGeom>
          <a:ln w="12700">
            <a:miter lim="400000"/>
          </a:ln>
        </p:spPr>
      </p:pic>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 name="V. Milutinovic, University of Indiana, Bloomington, USA…"/>
          <p:cNvSpPr txBox="1">
            <a:spLocks noGrp="1"/>
          </p:cNvSpPr>
          <p:nvPr>
            <p:ph type="body" sz="quarter" idx="4294967295"/>
          </p:nvPr>
        </p:nvSpPr>
        <p:spPr>
          <a:xfrm>
            <a:off x="317500" y="3200400"/>
            <a:ext cx="8610600" cy="1036638"/>
          </a:xfrm>
          <a:prstGeom prst="rect">
            <a:avLst/>
          </a:prstGeom>
        </p:spPr>
        <p:txBody>
          <a:bodyPr lIns="45718" tIns="45718" rIns="45718" bIns="45718"/>
          <a:lstStyle/>
          <a:p>
            <a:pPr marL="0" indent="0" algn="ctr" defTabSz="365758">
              <a:spcBef>
                <a:spcPts val="200"/>
              </a:spcBef>
              <a:buSzTx/>
              <a:buNone/>
              <a:defRPr sz="700" b="1">
                <a:solidFill>
                  <a:srgbClr val="FEFAC9"/>
                </a:solidFill>
                <a:latin typeface="Constantia"/>
                <a:ea typeface="Constantia"/>
                <a:cs typeface="Constantia"/>
                <a:sym typeface="Constantia"/>
              </a:defRPr>
            </a:pPr>
            <a:r>
              <a:t>V. Milutinovic, </a:t>
            </a:r>
            <a:r>
              <a:rPr sz="500" b="0"/>
              <a:t>University of Indiana, Bloomington, USA</a:t>
            </a:r>
            <a:endParaRPr sz="400"/>
          </a:p>
          <a:p>
            <a:pPr marL="0" indent="0" algn="ctr" defTabSz="365758">
              <a:spcBef>
                <a:spcPts val="200"/>
              </a:spcBef>
              <a:buSzTx/>
              <a:buNone/>
              <a:defRPr sz="500">
                <a:solidFill>
                  <a:srgbClr val="FEFAC9"/>
                </a:solidFill>
                <a:latin typeface="Constantia"/>
                <a:ea typeface="Constantia"/>
                <a:cs typeface="Constantia"/>
                <a:sym typeface="Constantia"/>
              </a:defRPr>
            </a:pPr>
            <a:endParaRPr/>
          </a:p>
          <a:p>
            <a:pPr marL="0" indent="0" algn="ctr" defTabSz="365758">
              <a:spcBef>
                <a:spcPts val="200"/>
              </a:spcBef>
              <a:buSzTx/>
              <a:buNone/>
              <a:defRPr sz="500">
                <a:solidFill>
                  <a:srgbClr val="FEFAC9"/>
                </a:solidFill>
                <a:latin typeface="Constantia"/>
                <a:ea typeface="Constantia"/>
                <a:cs typeface="Constantia"/>
                <a:sym typeface="Constantia"/>
              </a:defRPr>
            </a:pPr>
            <a:endParaRPr/>
          </a:p>
          <a:p>
            <a:pPr marL="0" indent="0" algn="ctr" defTabSz="365758">
              <a:spcBef>
                <a:spcPts val="200"/>
              </a:spcBef>
              <a:buSzTx/>
              <a:buNone/>
              <a:defRPr sz="500">
                <a:solidFill>
                  <a:srgbClr val="FEFAC9"/>
                </a:solidFill>
                <a:latin typeface="Constantia"/>
                <a:ea typeface="Constantia"/>
                <a:cs typeface="Constantia"/>
                <a:sym typeface="Constantia"/>
              </a:defRPr>
            </a:pPr>
            <a:endParaRPr/>
          </a:p>
          <a:p>
            <a:pPr marL="0" indent="0" algn="ctr" defTabSz="365758">
              <a:spcBef>
                <a:spcPts val="200"/>
              </a:spcBef>
              <a:buSzTx/>
              <a:buNone/>
              <a:defRPr sz="400" b="1">
                <a:solidFill>
                  <a:srgbClr val="FEFAC9"/>
                </a:solidFill>
                <a:latin typeface="Constantia"/>
                <a:ea typeface="Constantia"/>
                <a:cs typeface="Constantia"/>
                <a:sym typeface="Constantia"/>
              </a:defRPr>
            </a:pPr>
            <a:r>
              <a:t>Acknowledgements: O. Mencer, </a:t>
            </a:r>
            <a:r>
              <a:rPr b="0"/>
              <a:t>Imperial College, London, GBR, </a:t>
            </a:r>
            <a:r>
              <a:t>M.J. Flynn, </a:t>
            </a:r>
            <a:r>
              <a:rPr b="0"/>
              <a:t>Stanford University, Palo Alto, USA,</a:t>
            </a:r>
          </a:p>
          <a:p>
            <a:pPr marL="0" indent="0" algn="ctr" defTabSz="365758">
              <a:spcBef>
                <a:spcPts val="200"/>
              </a:spcBef>
              <a:buSzTx/>
              <a:buNone/>
              <a:defRPr sz="400">
                <a:solidFill>
                  <a:srgbClr val="FEFAC9"/>
                </a:solidFill>
                <a:latin typeface="Constantia"/>
                <a:ea typeface="Constantia"/>
                <a:cs typeface="Constantia"/>
                <a:sym typeface="Constantia"/>
              </a:defRPr>
            </a:pPr>
            <a:r>
              <a:t>M. Kotlar, School of Electrical Engineering, University of Belgrade, SRB</a:t>
            </a:r>
          </a:p>
        </p:txBody>
      </p:sp>
      <p:pic>
        <p:nvPicPr>
          <p:cNvPr id="1782" name="image.png" descr="image.png"/>
          <p:cNvPicPr>
            <a:picLocks noChangeAspect="1"/>
          </p:cNvPicPr>
          <p:nvPr/>
        </p:nvPicPr>
        <p:blipFill>
          <a:blip r:embed="rId2" cstate="print"/>
          <a:stretch>
            <a:fillRect/>
          </a:stretch>
        </p:blipFill>
        <p:spPr>
          <a:xfrm>
            <a:off x="304800" y="152400"/>
            <a:ext cx="8686800" cy="2984500"/>
          </a:xfrm>
          <a:prstGeom prst="rect">
            <a:avLst/>
          </a:prstGeom>
          <a:ln w="12700">
            <a:miter lim="400000"/>
          </a:ln>
        </p:spPr>
      </p:pic>
      <p:pic>
        <p:nvPicPr>
          <p:cNvPr id="1784" name="image.png" descr="image.png"/>
          <p:cNvPicPr>
            <a:picLocks noChangeAspect="1"/>
          </p:cNvPicPr>
          <p:nvPr/>
        </p:nvPicPr>
        <p:blipFill>
          <a:blip r:embed="rId3" cstate="print"/>
          <a:stretch>
            <a:fillRect/>
          </a:stretch>
        </p:blipFill>
        <p:spPr>
          <a:xfrm>
            <a:off x="353557" y="3963985"/>
            <a:ext cx="3651253" cy="2114552"/>
          </a:xfrm>
          <a:prstGeom prst="rect">
            <a:avLst/>
          </a:prstGeom>
          <a:ln w="12700">
            <a:miter lim="400000"/>
          </a:ln>
        </p:spPr>
      </p:pic>
      <p:pic>
        <p:nvPicPr>
          <p:cNvPr id="1785" name="image.png" descr="image.png"/>
          <p:cNvPicPr>
            <a:picLocks noChangeAspect="1"/>
          </p:cNvPicPr>
          <p:nvPr/>
        </p:nvPicPr>
        <p:blipFill>
          <a:blip r:embed="rId4" cstate="print"/>
          <a:stretch>
            <a:fillRect/>
          </a:stretch>
        </p:blipFill>
        <p:spPr>
          <a:xfrm>
            <a:off x="4119788" y="3963985"/>
            <a:ext cx="4648203" cy="2124077"/>
          </a:xfrm>
          <a:prstGeom prst="rect">
            <a:avLst/>
          </a:prstGeom>
          <a:ln w="12700">
            <a:miter lim="400000"/>
          </a:ln>
        </p:spPr>
      </p:pic>
      <p:sp>
        <p:nvSpPr>
          <p:cNvPr id="7" name="Slide Number Placeholder 5">
            <a:extLst>
              <a:ext uri="{FF2B5EF4-FFF2-40B4-BE49-F238E27FC236}">
                <a16:creationId xmlns:a16="http://schemas.microsoft.com/office/drawing/2014/main" id="{3DC77965-ABDA-4DF3-8670-AE872CFA2F69}"/>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39</a:t>
            </a:fld>
            <a:endParaRPr lang="sr-Latn-RS"/>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7" name="image.png" descr="image.png"/>
          <p:cNvPicPr>
            <a:picLocks noChangeAspect="1"/>
          </p:cNvPicPr>
          <p:nvPr/>
        </p:nvPicPr>
        <p:blipFill>
          <a:blip r:embed="rId2" cstate="print"/>
          <a:stretch>
            <a:fillRect/>
          </a:stretch>
        </p:blipFill>
        <p:spPr>
          <a:xfrm>
            <a:off x="457200" y="76200"/>
            <a:ext cx="8229600" cy="1054100"/>
          </a:xfrm>
          <a:prstGeom prst="rect">
            <a:avLst/>
          </a:prstGeom>
          <a:ln w="12700">
            <a:miter lim="400000"/>
          </a:ln>
        </p:spPr>
      </p:pic>
      <p:sp>
        <p:nvSpPr>
          <p:cNvPr id="1788" name="A. Richard Feynman:   Impact of logic/arithmetic and memory/IO   Compiler-generated execution graph…"/>
          <p:cNvSpPr txBox="1">
            <a:spLocks noGrp="1"/>
          </p:cNvSpPr>
          <p:nvPr>
            <p:ph type="body" idx="4294967295"/>
          </p:nvPr>
        </p:nvSpPr>
        <p:spPr>
          <a:xfrm>
            <a:off x="457200" y="1905000"/>
            <a:ext cx="8686800" cy="4178300"/>
          </a:xfrm>
          <a:prstGeom prst="rect">
            <a:avLst/>
          </a:prstGeom>
        </p:spPr>
        <p:txBody>
          <a:bodyPr lIns="0" tIns="0" rIns="0" bIns="0" anchor="ctr"/>
          <a:lstStyle/>
          <a:p>
            <a:pPr marL="334914" indent="-380111" defTabSz="667512">
              <a:spcBef>
                <a:spcPts val="400"/>
              </a:spcBef>
              <a:buSzTx/>
              <a:buNone/>
              <a:defRPr sz="1700">
                <a:solidFill>
                  <a:srgbClr val="FFFF00"/>
                </a:solidFill>
                <a:latin typeface="Constantia"/>
                <a:ea typeface="Constantia"/>
                <a:cs typeface="Constantia"/>
                <a:sym typeface="Constantia"/>
              </a:defRPr>
            </a:pPr>
            <a:r>
              <a:rPr dirty="0"/>
              <a:t> A. Richard Feynman:</a:t>
            </a:r>
            <a:br>
              <a:rPr dirty="0"/>
            </a:br>
            <a:r>
              <a:rPr dirty="0">
                <a:solidFill>
                  <a:srgbClr val="FFFFFF"/>
                </a:solidFill>
              </a:rPr>
              <a:t>  Impact of logic/arithmetic and memory/IO</a:t>
            </a:r>
            <a:br>
              <a:rPr dirty="0">
                <a:solidFill>
                  <a:srgbClr val="FFFFFF"/>
                </a:solidFill>
              </a:rPr>
            </a:br>
            <a:r>
              <a:rPr dirty="0">
                <a:solidFill>
                  <a:srgbClr val="FFFFFF"/>
                </a:solidFill>
              </a:rPr>
              <a:t> </a:t>
            </a:r>
            <a:r>
              <a:rPr dirty="0">
                <a:solidFill>
                  <a:srgbClr val="C00000"/>
                </a:solidFill>
              </a:rPr>
              <a:t> Compiler-generated execution graph</a:t>
            </a:r>
          </a:p>
          <a:p>
            <a:pPr marL="199324" indent="-244521" defTabSz="667512">
              <a:spcBef>
                <a:spcPts val="400"/>
              </a:spcBef>
              <a:buSzPct val="85000"/>
              <a:buFontTx/>
              <a:buAutoNum type="alphaUcPeriod" startAt="2"/>
              <a:defRPr sz="1700">
                <a:solidFill>
                  <a:srgbClr val="FFFF00"/>
                </a:solidFill>
                <a:latin typeface="Constantia"/>
                <a:ea typeface="Constantia"/>
                <a:cs typeface="Constantia"/>
                <a:sym typeface="Constantia"/>
              </a:defRPr>
            </a:pPr>
            <a:r>
              <a:rPr dirty="0"/>
              <a:t>Ilya Prigogine:</a:t>
            </a:r>
            <a:br>
              <a:rPr dirty="0"/>
            </a:br>
            <a:r>
              <a:rPr dirty="0">
                <a:solidFill>
                  <a:srgbClr val="FFFFFF"/>
                </a:solidFill>
              </a:rPr>
              <a:t> Impact of energy, entropy, order, and optimization</a:t>
            </a:r>
            <a:br>
              <a:rPr dirty="0">
                <a:solidFill>
                  <a:srgbClr val="FFFFFF"/>
                </a:solidFill>
              </a:rPr>
            </a:br>
            <a:r>
              <a:rPr dirty="0">
                <a:solidFill>
                  <a:srgbClr val="FFFFFF"/>
                </a:solidFill>
              </a:rPr>
              <a:t> </a:t>
            </a:r>
            <a:r>
              <a:rPr dirty="0">
                <a:solidFill>
                  <a:srgbClr val="C00000"/>
                </a:solidFill>
              </a:rPr>
              <a:t>Compiler-generated data separation</a:t>
            </a:r>
          </a:p>
          <a:p>
            <a:pPr marL="199324" indent="-244521" defTabSz="667512">
              <a:spcBef>
                <a:spcPts val="400"/>
              </a:spcBef>
              <a:buSzPct val="85000"/>
              <a:buFontTx/>
              <a:buAutoNum type="alphaUcPeriod" startAt="2"/>
              <a:defRPr sz="1700">
                <a:solidFill>
                  <a:srgbClr val="FFFF00"/>
                </a:solidFill>
                <a:latin typeface="Constantia"/>
                <a:ea typeface="Constantia"/>
                <a:cs typeface="Constantia"/>
                <a:sym typeface="Constantia"/>
              </a:defRPr>
            </a:pPr>
            <a:r>
              <a:rPr dirty="0"/>
              <a:t>Daniel Kahneman:</a:t>
            </a:r>
            <a:br>
              <a:rPr dirty="0"/>
            </a:br>
            <a:r>
              <a:rPr dirty="0">
                <a:solidFill>
                  <a:srgbClr val="FFFFFF"/>
                </a:solidFill>
              </a:rPr>
              <a:t> Impact of approximate computing on precision</a:t>
            </a:r>
            <a:r>
              <a:rPr dirty="0">
                <a:solidFill>
                  <a:srgbClr val="C00000"/>
                </a:solidFill>
              </a:rPr>
              <a:t> </a:t>
            </a:r>
            <a:br>
              <a:rPr dirty="0">
                <a:solidFill>
                  <a:srgbClr val="C00000"/>
                </a:solidFill>
              </a:rPr>
            </a:br>
            <a:r>
              <a:rPr dirty="0">
                <a:solidFill>
                  <a:srgbClr val="C00000"/>
                </a:solidFill>
              </a:rPr>
              <a:t> Compiler-controlled </a:t>
            </a:r>
            <a:r>
              <a:rPr dirty="0" err="1">
                <a:solidFill>
                  <a:srgbClr val="C00000"/>
                </a:solidFill>
              </a:rPr>
              <a:t>approx</a:t>
            </a:r>
            <a:r>
              <a:rPr dirty="0">
                <a:solidFill>
                  <a:srgbClr val="C00000"/>
                </a:solidFill>
              </a:rPr>
              <a:t> computing</a:t>
            </a:r>
          </a:p>
          <a:p>
            <a:pPr marL="199324" indent="-244521" defTabSz="667512">
              <a:spcBef>
                <a:spcPts val="400"/>
              </a:spcBef>
              <a:buSzPct val="85000"/>
              <a:buFontTx/>
              <a:buAutoNum type="alphaUcPeriod" startAt="2"/>
              <a:defRPr sz="1700">
                <a:solidFill>
                  <a:srgbClr val="FFFF00"/>
                </a:solidFill>
                <a:latin typeface="Constantia"/>
                <a:ea typeface="Constantia"/>
                <a:cs typeface="Constantia"/>
                <a:sym typeface="Constantia"/>
              </a:defRPr>
            </a:pPr>
            <a:r>
              <a:rPr lang="en-US" dirty="0"/>
              <a:t>Tim Hunt</a:t>
            </a:r>
            <a:r>
              <a:rPr dirty="0"/>
              <a:t>:</a:t>
            </a:r>
            <a:br>
              <a:rPr dirty="0"/>
            </a:br>
            <a:r>
              <a:rPr dirty="0">
                <a:solidFill>
                  <a:srgbClr val="FFFFFF"/>
                </a:solidFill>
              </a:rPr>
              <a:t> Impact of system latency on precision</a:t>
            </a:r>
            <a:r>
              <a:rPr dirty="0">
                <a:solidFill>
                  <a:srgbClr val="C00000"/>
                </a:solidFill>
              </a:rPr>
              <a:t> </a:t>
            </a:r>
            <a:br>
              <a:rPr dirty="0">
                <a:solidFill>
                  <a:srgbClr val="C00000"/>
                </a:solidFill>
              </a:rPr>
            </a:br>
            <a:r>
              <a:rPr dirty="0">
                <a:solidFill>
                  <a:srgbClr val="C00000"/>
                </a:solidFill>
              </a:rPr>
              <a:t> Compiler-controlled system latency</a:t>
            </a:r>
          </a:p>
        </p:txBody>
      </p:sp>
      <p:sp>
        <p:nvSpPr>
          <p:cNvPr id="5" name="Slide Number Placeholder 5">
            <a:extLst>
              <a:ext uri="{FF2B5EF4-FFF2-40B4-BE49-F238E27FC236}">
                <a16:creationId xmlns:a16="http://schemas.microsoft.com/office/drawing/2014/main" id="{A8C582A5-4AF9-43F3-A129-991DFB7AE8F7}"/>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40</a:t>
            </a:fld>
            <a:endParaRPr lang="sr-Latn-RS"/>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1" name="image.png" descr="image.png"/>
          <p:cNvPicPr>
            <a:picLocks noChangeAspect="1"/>
          </p:cNvPicPr>
          <p:nvPr/>
        </p:nvPicPr>
        <p:blipFill>
          <a:blip r:embed="rId2" cstate="print"/>
          <a:stretch>
            <a:fillRect/>
          </a:stretch>
        </p:blipFill>
        <p:spPr>
          <a:xfrm>
            <a:off x="457200" y="-152400"/>
            <a:ext cx="8229600" cy="1066800"/>
          </a:xfrm>
          <a:prstGeom prst="rect">
            <a:avLst/>
          </a:prstGeom>
          <a:ln w="12700">
            <a:miter lim="400000"/>
          </a:ln>
        </p:spPr>
      </p:pic>
      <p:sp>
        <p:nvSpPr>
          <p:cNvPr id="1792" name="A. Whenever the Technology changes,      the Fundamental Paradigm of Computer Architecture      has to change, too.…"/>
          <p:cNvSpPr txBox="1">
            <a:spLocks noGrp="1"/>
          </p:cNvSpPr>
          <p:nvPr>
            <p:ph type="body" idx="4294967295"/>
          </p:nvPr>
        </p:nvSpPr>
        <p:spPr>
          <a:xfrm>
            <a:off x="457200" y="1371600"/>
            <a:ext cx="8686800" cy="4711700"/>
          </a:xfrm>
          <a:prstGeom prst="rect">
            <a:avLst/>
          </a:prstGeom>
        </p:spPr>
        <p:txBody>
          <a:bodyPr lIns="0" tIns="0" rIns="0" bIns="0" anchor="ctr"/>
          <a:lstStyle/>
          <a:p>
            <a:pPr marL="376203" indent="-426972" defTabSz="749808">
              <a:spcBef>
                <a:spcPts val="400"/>
              </a:spcBef>
              <a:buSzTx/>
              <a:buNone/>
              <a:defRPr sz="1900">
                <a:solidFill>
                  <a:srgbClr val="FFFFFF"/>
                </a:solidFill>
                <a:latin typeface="Constantia"/>
                <a:ea typeface="Constantia"/>
                <a:cs typeface="Constantia"/>
                <a:sym typeface="Constantia"/>
              </a:defRPr>
            </a:pPr>
            <a:r>
              <a:t>   A. Whenever the </a:t>
            </a:r>
            <a:r>
              <a:rPr>
                <a:solidFill>
                  <a:srgbClr val="C00000"/>
                </a:solidFill>
              </a:rPr>
              <a:t>Technology</a:t>
            </a:r>
            <a:r>
              <a:t> changes,</a:t>
            </a:r>
            <a:br/>
            <a:r>
              <a:t>     the Fundamental Paradigm of Computer Architecture</a:t>
            </a:r>
            <a:br/>
            <a:r>
              <a:t>     has to change, too. </a:t>
            </a:r>
          </a:p>
          <a:p>
            <a:pPr marL="376203" indent="-426972" defTabSz="749808">
              <a:spcBef>
                <a:spcPts val="400"/>
              </a:spcBef>
              <a:buSzTx/>
              <a:buNone/>
              <a:defRPr sz="1900">
                <a:solidFill>
                  <a:srgbClr val="FFFF00"/>
                </a:solidFill>
                <a:latin typeface="Constantia"/>
                <a:ea typeface="Constantia"/>
                <a:cs typeface="Constantia"/>
                <a:sym typeface="Constantia"/>
              </a:defRPr>
            </a:pPr>
            <a:r>
              <a:t>				aSoG (not: FPGA)</a:t>
            </a:r>
          </a:p>
          <a:p>
            <a:pPr marL="376203" indent="-426972" defTabSz="749808">
              <a:spcBef>
                <a:spcPts val="400"/>
              </a:spcBef>
              <a:buSzTx/>
              <a:buNone/>
              <a:defRPr sz="1900">
                <a:solidFill>
                  <a:srgbClr val="FFFFFF"/>
                </a:solidFill>
                <a:latin typeface="Constantia"/>
                <a:ea typeface="Constantia"/>
                <a:cs typeface="Constantia"/>
                <a:sym typeface="Constantia"/>
              </a:defRPr>
            </a:pPr>
            <a:r>
              <a:t>	B.  If several paradigms are available,</a:t>
            </a:r>
            <a:br/>
            <a:r>
              <a:t>     the most suitable paradigm for adoption</a:t>
            </a:r>
            <a:br/>
            <a:r>
              <a:t>     is the one most effective for modern </a:t>
            </a:r>
            <a:r>
              <a:rPr>
                <a:solidFill>
                  <a:srgbClr val="C00000"/>
                </a:solidFill>
              </a:rPr>
              <a:t>Applications</a:t>
            </a:r>
            <a:r>
              <a:t>.</a:t>
            </a:r>
          </a:p>
          <a:p>
            <a:pPr marL="376203" indent="-426972" defTabSz="749808">
              <a:spcBef>
                <a:spcPts val="400"/>
              </a:spcBef>
              <a:buSzTx/>
              <a:buNone/>
              <a:defRPr sz="1900">
                <a:solidFill>
                  <a:srgbClr val="FFFF00"/>
                </a:solidFill>
                <a:latin typeface="Constantia"/>
                <a:ea typeface="Constantia"/>
                <a:cs typeface="Constantia"/>
                <a:sym typeface="Constantia"/>
              </a:defRPr>
            </a:pPr>
            <a:r>
              <a:t>				BrontoData (not: ExaBigData)</a:t>
            </a:r>
          </a:p>
          <a:p>
            <a:pPr marL="376203" indent="-426972" defTabSz="749808">
              <a:spcBef>
                <a:spcPts val="400"/>
              </a:spcBef>
              <a:buSzTx/>
              <a:buNone/>
              <a:defRPr sz="1900">
                <a:solidFill>
                  <a:srgbClr val="FFFFFF"/>
                </a:solidFill>
                <a:latin typeface="Constantia"/>
                <a:ea typeface="Constantia"/>
                <a:cs typeface="Constantia"/>
                <a:sym typeface="Constantia"/>
              </a:defRPr>
            </a:pPr>
            <a:endParaRPr/>
          </a:p>
          <a:p>
            <a:pPr marL="376203" indent="-426972" defTabSz="749808">
              <a:spcBef>
                <a:spcPts val="400"/>
              </a:spcBef>
              <a:buSzTx/>
              <a:buNone/>
              <a:defRPr sz="1900">
                <a:solidFill>
                  <a:srgbClr val="FFFFFF"/>
                </a:solidFill>
                <a:latin typeface="Constantia"/>
                <a:ea typeface="Constantia"/>
                <a:cs typeface="Constantia"/>
                <a:sym typeface="Constantia"/>
              </a:defRPr>
            </a:pPr>
            <a:r>
              <a:t>  Is the von Neumann Paradigm still the most effective one?</a:t>
            </a:r>
          </a:p>
          <a:p>
            <a:pPr marL="376203" indent="-426972" defTabSz="749808">
              <a:spcBef>
                <a:spcPts val="400"/>
              </a:spcBef>
              <a:buSzTx/>
              <a:buNone/>
              <a:defRPr sz="1900">
                <a:solidFill>
                  <a:srgbClr val="FFFFFF"/>
                </a:solidFill>
                <a:latin typeface="Constantia"/>
                <a:ea typeface="Constantia"/>
                <a:cs typeface="Constantia"/>
                <a:sym typeface="Constantia"/>
              </a:defRPr>
            </a:pPr>
            <a:endParaRPr/>
          </a:p>
          <a:p>
            <a:pPr marL="376203" indent="-426972" defTabSz="749808">
              <a:spcBef>
                <a:spcPts val="400"/>
              </a:spcBef>
              <a:buSzTx/>
              <a:buNone/>
              <a:defRPr sz="1900">
                <a:solidFill>
                  <a:srgbClr val="FFFFFF"/>
                </a:solidFill>
                <a:latin typeface="Constantia"/>
                <a:ea typeface="Constantia"/>
                <a:cs typeface="Constantia"/>
                <a:sym typeface="Constantia"/>
              </a:defRPr>
            </a:pPr>
            <a:r>
              <a:t>   A. MultiCores?</a:t>
            </a:r>
          </a:p>
          <a:p>
            <a:pPr marL="376203" indent="-426972" defTabSz="749808">
              <a:spcBef>
                <a:spcPts val="400"/>
              </a:spcBef>
              <a:buSzTx/>
              <a:buNone/>
              <a:defRPr sz="1900">
                <a:solidFill>
                  <a:srgbClr val="FFFFFF"/>
                </a:solidFill>
                <a:latin typeface="Constantia"/>
                <a:ea typeface="Constantia"/>
                <a:cs typeface="Constantia"/>
                <a:sym typeface="Constantia"/>
              </a:defRPr>
            </a:pPr>
            <a:r>
              <a:t>   B. ManyCores?</a:t>
            </a:r>
          </a:p>
        </p:txBody>
      </p:sp>
      <p:sp>
        <p:nvSpPr>
          <p:cNvPr id="5" name="Slide Number Placeholder 5">
            <a:extLst>
              <a:ext uri="{FF2B5EF4-FFF2-40B4-BE49-F238E27FC236}">
                <a16:creationId xmlns:a16="http://schemas.microsoft.com/office/drawing/2014/main" id="{18CB88DC-0AEA-4A0C-A2E3-7BE88A9251FB}"/>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41</a:t>
            </a:fld>
            <a:endParaRPr lang="sr-Latn-RS"/>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792">
                                            <p:bg/>
                                          </p:spTgt>
                                        </p:tgtEl>
                                        <p:attrNameLst>
                                          <p:attrName>style.visibility</p:attrName>
                                        </p:attrNameLst>
                                      </p:cBhvr>
                                      <p:to>
                                        <p:strVal val="visible"/>
                                      </p:to>
                                    </p:set>
                                    <p:animEffect transition="in" filter="fade">
                                      <p:cBhvr>
                                        <p:cTn id="7" dur="500"/>
                                        <p:tgtEl>
                                          <p:spTgt spid="1792">
                                            <p:bg/>
                                          </p:spTgt>
                                        </p:tgtEl>
                                      </p:cBhvr>
                                    </p:animEffect>
                                  </p:childTnLst>
                                </p:cTn>
                              </p:par>
                              <p:par>
                                <p:cTn id="8" presetID="10" presetClass="entr" presetSubtype="0" fill="hold" grpId="1" nodeType="withEffect">
                                  <p:stCondLst>
                                    <p:cond delay="0"/>
                                  </p:stCondLst>
                                  <p:iterate>
                                    <p:tmAbs val="0"/>
                                  </p:iterate>
                                  <p:childTnLst>
                                    <p:set>
                                      <p:cBhvr>
                                        <p:cTn id="9" fill="hold"/>
                                        <p:tgtEl>
                                          <p:spTgt spid="1792">
                                            <p:txEl>
                                              <p:pRg st="0" end="0"/>
                                            </p:txEl>
                                          </p:spTgt>
                                        </p:tgtEl>
                                        <p:attrNameLst>
                                          <p:attrName>style.visibility</p:attrName>
                                        </p:attrNameLst>
                                      </p:cBhvr>
                                      <p:to>
                                        <p:strVal val="visible"/>
                                      </p:to>
                                    </p:set>
                                    <p:animEffect transition="in" filter="fade">
                                      <p:cBhvr>
                                        <p:cTn id="10" dur="500"/>
                                        <p:tgtEl>
                                          <p:spTgt spid="1792">
                                            <p:txEl>
                                              <p:pRg st="0" end="0"/>
                                            </p:txEl>
                                          </p:spTgt>
                                        </p:tgtEl>
                                      </p:cBhvr>
                                    </p:animEffect>
                                  </p:childTnLst>
                                </p:cTn>
                              </p:par>
                            </p:childTnLst>
                          </p:cTn>
                        </p:par>
                        <p:par>
                          <p:cTn id="11" fill="hold">
                            <p:stCondLst>
                              <p:cond delay="500"/>
                            </p:stCondLst>
                            <p:childTnLst>
                              <p:par>
                                <p:cTn id="12" presetID="10" presetClass="entr" fill="hold" grpId="1" nodeType="afterEffect">
                                  <p:stCondLst>
                                    <p:cond delay="0"/>
                                  </p:stCondLst>
                                  <p:iterate>
                                    <p:tmAbs val="0"/>
                                  </p:iterate>
                                  <p:childTnLst>
                                    <p:set>
                                      <p:cBhvr>
                                        <p:cTn id="13" fill="hold"/>
                                        <p:tgtEl>
                                          <p:spTgt spid="1792">
                                            <p:txEl>
                                              <p:pRg st="1" end="1"/>
                                            </p:txEl>
                                          </p:spTgt>
                                        </p:tgtEl>
                                        <p:attrNameLst>
                                          <p:attrName>style.visibility</p:attrName>
                                        </p:attrNameLst>
                                      </p:cBhvr>
                                      <p:to>
                                        <p:strVal val="visible"/>
                                      </p:to>
                                    </p:set>
                                    <p:animEffect transition="in" filter="fade">
                                      <p:cBhvr>
                                        <p:cTn id="14" dur="500"/>
                                        <p:tgtEl>
                                          <p:spTgt spid="1792">
                                            <p:txEl>
                                              <p:pRg st="1" end="1"/>
                                            </p:txEl>
                                          </p:spTgt>
                                        </p:tgtEl>
                                      </p:cBhvr>
                                    </p:animEffect>
                                  </p:childTnLst>
                                </p:cTn>
                              </p:par>
                            </p:childTnLst>
                          </p:cTn>
                        </p:par>
                        <p:par>
                          <p:cTn id="15" fill="hold">
                            <p:stCondLst>
                              <p:cond delay="1000"/>
                            </p:stCondLst>
                            <p:childTnLst>
                              <p:par>
                                <p:cTn id="16" presetID="10" presetClass="entr" fill="hold" grpId="1" nodeType="afterEffect">
                                  <p:stCondLst>
                                    <p:cond delay="0"/>
                                  </p:stCondLst>
                                  <p:iterate>
                                    <p:tmAbs val="0"/>
                                  </p:iterate>
                                  <p:childTnLst>
                                    <p:set>
                                      <p:cBhvr>
                                        <p:cTn id="17" fill="hold"/>
                                        <p:tgtEl>
                                          <p:spTgt spid="1792">
                                            <p:txEl>
                                              <p:pRg st="2" end="2"/>
                                            </p:txEl>
                                          </p:spTgt>
                                        </p:tgtEl>
                                        <p:attrNameLst>
                                          <p:attrName>style.visibility</p:attrName>
                                        </p:attrNameLst>
                                      </p:cBhvr>
                                      <p:to>
                                        <p:strVal val="visible"/>
                                      </p:to>
                                    </p:set>
                                    <p:animEffect transition="in" filter="fade">
                                      <p:cBhvr>
                                        <p:cTn id="18" dur="500"/>
                                        <p:tgtEl>
                                          <p:spTgt spid="1792">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fill="hold" grpId="1" nodeType="clickEffect">
                                  <p:stCondLst>
                                    <p:cond delay="0"/>
                                  </p:stCondLst>
                                  <p:iterate>
                                    <p:tmAbs val="0"/>
                                  </p:iterate>
                                  <p:childTnLst>
                                    <p:set>
                                      <p:cBhvr>
                                        <p:cTn id="22" fill="hold"/>
                                        <p:tgtEl>
                                          <p:spTgt spid="1792">
                                            <p:txEl>
                                              <p:pRg st="3" end="3"/>
                                            </p:txEl>
                                          </p:spTgt>
                                        </p:tgtEl>
                                        <p:attrNameLst>
                                          <p:attrName>style.visibility</p:attrName>
                                        </p:attrNameLst>
                                      </p:cBhvr>
                                      <p:to>
                                        <p:strVal val="visible"/>
                                      </p:to>
                                    </p:set>
                                    <p:animEffect transition="in" filter="fade">
                                      <p:cBhvr>
                                        <p:cTn id="23" dur="500"/>
                                        <p:tgtEl>
                                          <p:spTgt spid="1792">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fill="hold" grpId="1" nodeType="clickEffect">
                                  <p:stCondLst>
                                    <p:cond delay="0"/>
                                  </p:stCondLst>
                                  <p:iterate>
                                    <p:tmAbs val="0"/>
                                  </p:iterate>
                                  <p:childTnLst>
                                    <p:set>
                                      <p:cBhvr>
                                        <p:cTn id="27" fill="hold"/>
                                        <p:tgtEl>
                                          <p:spTgt spid="1792">
                                            <p:txEl>
                                              <p:pRg st="4" end="4"/>
                                            </p:txEl>
                                          </p:spTgt>
                                        </p:tgtEl>
                                        <p:attrNameLst>
                                          <p:attrName>style.visibility</p:attrName>
                                        </p:attrNameLst>
                                      </p:cBhvr>
                                      <p:to>
                                        <p:strVal val="visible"/>
                                      </p:to>
                                    </p:set>
                                    <p:animEffect transition="in" filter="fade">
                                      <p:cBhvr>
                                        <p:cTn id="28" dur="500"/>
                                        <p:tgtEl>
                                          <p:spTgt spid="1792">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fill="hold" grpId="1" nodeType="clickEffect">
                                  <p:stCondLst>
                                    <p:cond delay="0"/>
                                  </p:stCondLst>
                                  <p:iterate>
                                    <p:tmAbs val="0"/>
                                  </p:iterate>
                                  <p:childTnLst>
                                    <p:set>
                                      <p:cBhvr>
                                        <p:cTn id="32" fill="hold"/>
                                        <p:tgtEl>
                                          <p:spTgt spid="1792">
                                            <p:txEl>
                                              <p:pRg st="5" end="5"/>
                                            </p:txEl>
                                          </p:spTgt>
                                        </p:tgtEl>
                                        <p:attrNameLst>
                                          <p:attrName>style.visibility</p:attrName>
                                        </p:attrNameLst>
                                      </p:cBhvr>
                                      <p:to>
                                        <p:strVal val="visible"/>
                                      </p:to>
                                    </p:set>
                                    <p:animEffect transition="in" filter="fade">
                                      <p:cBhvr>
                                        <p:cTn id="33" dur="500"/>
                                        <p:tgtEl>
                                          <p:spTgt spid="1792">
                                            <p:txEl>
                                              <p:pRg st="5" end="5"/>
                                            </p:txEl>
                                          </p:spTgt>
                                        </p:tgtEl>
                                      </p:cBhvr>
                                    </p:animEffect>
                                  </p:childTnLst>
                                </p:cTn>
                              </p:par>
                            </p:childTnLst>
                          </p:cTn>
                        </p:par>
                        <p:par>
                          <p:cTn id="34" fill="hold">
                            <p:stCondLst>
                              <p:cond delay="500"/>
                            </p:stCondLst>
                            <p:childTnLst>
                              <p:par>
                                <p:cTn id="35" presetID="10" presetClass="entr" fill="hold" grpId="1" nodeType="afterEffect">
                                  <p:stCondLst>
                                    <p:cond delay="0"/>
                                  </p:stCondLst>
                                  <p:iterate>
                                    <p:tmAbs val="0"/>
                                  </p:iterate>
                                  <p:childTnLst>
                                    <p:set>
                                      <p:cBhvr>
                                        <p:cTn id="36" fill="hold"/>
                                        <p:tgtEl>
                                          <p:spTgt spid="1792">
                                            <p:txEl>
                                              <p:pRg st="6" end="6"/>
                                            </p:txEl>
                                          </p:spTgt>
                                        </p:tgtEl>
                                        <p:attrNameLst>
                                          <p:attrName>style.visibility</p:attrName>
                                        </p:attrNameLst>
                                      </p:cBhvr>
                                      <p:to>
                                        <p:strVal val="visible"/>
                                      </p:to>
                                    </p:set>
                                    <p:animEffect transition="in" filter="fade">
                                      <p:cBhvr>
                                        <p:cTn id="37" dur="500"/>
                                        <p:tgtEl>
                                          <p:spTgt spid="179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fill="hold" grpId="1" nodeType="clickEffect">
                                  <p:stCondLst>
                                    <p:cond delay="0"/>
                                  </p:stCondLst>
                                  <p:iterate>
                                    <p:tmAbs val="0"/>
                                  </p:iterate>
                                  <p:childTnLst>
                                    <p:set>
                                      <p:cBhvr>
                                        <p:cTn id="41" fill="hold"/>
                                        <p:tgtEl>
                                          <p:spTgt spid="1792">
                                            <p:txEl>
                                              <p:pRg st="7" end="7"/>
                                            </p:txEl>
                                          </p:spTgt>
                                        </p:tgtEl>
                                        <p:attrNameLst>
                                          <p:attrName>style.visibility</p:attrName>
                                        </p:attrNameLst>
                                      </p:cBhvr>
                                      <p:to>
                                        <p:strVal val="visible"/>
                                      </p:to>
                                    </p:set>
                                    <p:animEffect transition="in" filter="fade">
                                      <p:cBhvr>
                                        <p:cTn id="42" dur="500"/>
                                        <p:tgtEl>
                                          <p:spTgt spid="1792">
                                            <p:txEl>
                                              <p:pRg st="7" end="7"/>
                                            </p:txEl>
                                          </p:spTgt>
                                        </p:tgtEl>
                                      </p:cBhvr>
                                    </p:animEffect>
                                  </p:childTnLst>
                                </p:cTn>
                              </p:par>
                            </p:childTnLst>
                          </p:cTn>
                        </p:par>
                        <p:par>
                          <p:cTn id="43" fill="hold">
                            <p:stCondLst>
                              <p:cond delay="500"/>
                            </p:stCondLst>
                            <p:childTnLst>
                              <p:par>
                                <p:cTn id="44" presetID="10" presetClass="entr" fill="hold" grpId="1" nodeType="afterEffect">
                                  <p:stCondLst>
                                    <p:cond delay="0"/>
                                  </p:stCondLst>
                                  <p:iterate>
                                    <p:tmAbs val="0"/>
                                  </p:iterate>
                                  <p:childTnLst>
                                    <p:set>
                                      <p:cBhvr>
                                        <p:cTn id="45" fill="hold"/>
                                        <p:tgtEl>
                                          <p:spTgt spid="1792">
                                            <p:txEl>
                                              <p:pRg st="8" end="8"/>
                                            </p:txEl>
                                          </p:spTgt>
                                        </p:tgtEl>
                                        <p:attrNameLst>
                                          <p:attrName>style.visibility</p:attrName>
                                        </p:attrNameLst>
                                      </p:cBhvr>
                                      <p:to>
                                        <p:strVal val="visible"/>
                                      </p:to>
                                    </p:set>
                                    <p:animEffect transition="in" filter="fade">
                                      <p:cBhvr>
                                        <p:cTn id="46" dur="500"/>
                                        <p:tgtEl>
                                          <p:spTgt spid="179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 grpId="1" build="p" bldLvl="5" animBg="1" advAuto="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5" name="image.png" descr="image.png"/>
          <p:cNvPicPr>
            <a:picLocks noChangeAspect="1"/>
          </p:cNvPicPr>
          <p:nvPr/>
        </p:nvPicPr>
        <p:blipFill>
          <a:blip r:embed="rId2" cstate="print"/>
          <a:stretch>
            <a:fillRect/>
          </a:stretch>
        </p:blipFill>
        <p:spPr>
          <a:xfrm>
            <a:off x="457200" y="304800"/>
            <a:ext cx="8229600" cy="1003300"/>
          </a:xfrm>
          <a:prstGeom prst="rect">
            <a:avLst/>
          </a:prstGeom>
          <a:ln w="12700">
            <a:miter lim="400000"/>
          </a:ln>
        </p:spPr>
      </p:pic>
      <p:grpSp>
        <p:nvGrpSpPr>
          <p:cNvPr id="1798" name="Group"/>
          <p:cNvGrpSpPr/>
          <p:nvPr/>
        </p:nvGrpSpPr>
        <p:grpSpPr>
          <a:xfrm>
            <a:off x="335360" y="836712"/>
            <a:ext cx="6264696" cy="2880320"/>
            <a:chOff x="207142" y="252833"/>
            <a:chExt cx="3869504" cy="870359"/>
          </a:xfrm>
        </p:grpSpPr>
        <p:pic>
          <p:nvPicPr>
            <p:cNvPr id="1796" name="image.png" descr="image.png"/>
            <p:cNvPicPr>
              <a:picLocks noChangeAspect="1"/>
            </p:cNvPicPr>
            <p:nvPr/>
          </p:nvPicPr>
          <p:blipFill>
            <a:blip r:embed="rId3" cstate="print"/>
            <a:stretch>
              <a:fillRect/>
            </a:stretch>
          </p:blipFill>
          <p:spPr>
            <a:xfrm>
              <a:off x="1496977" y="557459"/>
              <a:ext cx="2579669" cy="565733"/>
            </a:xfrm>
            <a:prstGeom prst="rect">
              <a:avLst/>
            </a:prstGeom>
            <a:ln w="12700" cap="flat">
              <a:noFill/>
              <a:miter lim="400000"/>
            </a:ln>
            <a:effectLst/>
          </p:spPr>
        </p:pic>
        <p:sp>
          <p:nvSpPr>
            <p:cNvPr id="1797" name="Applications"/>
            <p:cNvSpPr txBox="1"/>
            <p:nvPr/>
          </p:nvSpPr>
          <p:spPr>
            <a:xfrm>
              <a:off x="207142" y="252833"/>
              <a:ext cx="3794762" cy="23250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t">
              <a:spAutoFit/>
            </a:bodyPr>
            <a:lstStyle>
              <a:lvl1pPr algn="ctr">
                <a:defRPr sz="4400">
                  <a:solidFill>
                    <a:srgbClr val="FFFFFF"/>
                  </a:solidFill>
                  <a:latin typeface="Constantia"/>
                  <a:ea typeface="Constantia"/>
                  <a:cs typeface="Constantia"/>
                  <a:sym typeface="Constantia"/>
                </a:defRPr>
              </a:lvl1pPr>
            </a:lstStyle>
            <a:p>
              <a:endParaRPr dirty="0"/>
            </a:p>
          </p:txBody>
        </p:sp>
      </p:grpSp>
      <p:sp>
        <p:nvSpPr>
          <p:cNvPr id="1799" name="Architecture"/>
          <p:cNvSpPr txBox="1"/>
          <p:nvPr/>
        </p:nvSpPr>
        <p:spPr>
          <a:xfrm>
            <a:off x="2590800" y="3810000"/>
            <a:ext cx="3886200" cy="866137"/>
          </a:xfrm>
          <a:prstGeom prst="rect">
            <a:avLst/>
          </a:prstGeom>
          <a:solidFill>
            <a:srgbClr val="A5B592"/>
          </a:solidFill>
          <a:ln w="38100">
            <a:solidFill>
              <a:srgbClr val="78846A"/>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4400">
                <a:solidFill>
                  <a:srgbClr val="FFFFFF"/>
                </a:solidFill>
                <a:latin typeface="Constantia"/>
                <a:ea typeface="Constantia"/>
                <a:cs typeface="Constantia"/>
                <a:sym typeface="Constantia"/>
              </a:defRPr>
            </a:lvl1pPr>
          </a:lstStyle>
          <a:p>
            <a:r>
              <a:rPr dirty="0"/>
              <a:t>Architecture</a:t>
            </a:r>
          </a:p>
        </p:txBody>
      </p:sp>
      <p:sp>
        <p:nvSpPr>
          <p:cNvPr id="1800" name="Technology"/>
          <p:cNvSpPr txBox="1"/>
          <p:nvPr/>
        </p:nvSpPr>
        <p:spPr>
          <a:xfrm>
            <a:off x="2590800" y="5334000"/>
            <a:ext cx="3886200" cy="866137"/>
          </a:xfrm>
          <a:prstGeom prst="rect">
            <a:avLst/>
          </a:prstGeom>
          <a:solidFill>
            <a:srgbClr val="FFFFFF"/>
          </a:solidFill>
          <a:ln w="38100">
            <a:solidFill>
              <a:srgbClr val="00000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4400">
                <a:latin typeface="Constantia"/>
                <a:ea typeface="Constantia"/>
                <a:cs typeface="Constantia"/>
                <a:sym typeface="Constantia"/>
              </a:defRPr>
            </a:lvl1pPr>
          </a:lstStyle>
          <a:p>
            <a:r>
              <a:rPr dirty="0"/>
              <a:t>Technology</a:t>
            </a:r>
          </a:p>
        </p:txBody>
      </p:sp>
      <p:sp>
        <p:nvSpPr>
          <p:cNvPr id="1801" name="Size…"/>
          <p:cNvSpPr txBox="1"/>
          <p:nvPr/>
        </p:nvSpPr>
        <p:spPr>
          <a:xfrm>
            <a:off x="6598918" y="3784601"/>
            <a:ext cx="1584963" cy="9042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buSzPct val="100000"/>
              <a:buChar char="-"/>
              <a:defRPr sz="1200">
                <a:solidFill>
                  <a:srgbClr val="FF0000"/>
                </a:solidFill>
                <a:latin typeface="Constantia"/>
                <a:ea typeface="Constantia"/>
                <a:cs typeface="Constantia"/>
                <a:sym typeface="Constantia"/>
              </a:defRPr>
            </a:pPr>
            <a:r>
              <a:t>Size</a:t>
            </a:r>
          </a:p>
          <a:p>
            <a:pPr>
              <a:buSzPct val="100000"/>
              <a:buChar char="-"/>
              <a:defRPr sz="1200">
                <a:solidFill>
                  <a:srgbClr val="FF0000"/>
                </a:solidFill>
                <a:latin typeface="Constantia"/>
                <a:ea typeface="Constantia"/>
                <a:cs typeface="Constantia"/>
                <a:sym typeface="Constantia"/>
              </a:defRPr>
            </a:pPr>
            <a:r>
              <a:t>Power</a:t>
            </a:r>
          </a:p>
          <a:p>
            <a:pPr>
              <a:buSzPct val="100000"/>
              <a:buChar char="-"/>
              <a:defRPr sz="1200">
                <a:solidFill>
                  <a:srgbClr val="92D050"/>
                </a:solidFill>
                <a:latin typeface="Constantia"/>
                <a:ea typeface="Constantia"/>
                <a:cs typeface="Constantia"/>
                <a:sym typeface="Constantia"/>
              </a:defRPr>
            </a:pPr>
            <a:r>
              <a:t>Speedup</a:t>
            </a:r>
          </a:p>
          <a:p>
            <a:pPr>
              <a:buSzPct val="100000"/>
              <a:buChar char="-"/>
              <a:defRPr sz="1200">
                <a:solidFill>
                  <a:srgbClr val="92D050"/>
                </a:solidFill>
                <a:latin typeface="Constantia"/>
                <a:ea typeface="Constantia"/>
                <a:cs typeface="Constantia"/>
                <a:sym typeface="Constantia"/>
              </a:defRPr>
            </a:pPr>
            <a:r>
              <a:t>Precision</a:t>
            </a:r>
          </a:p>
        </p:txBody>
      </p:sp>
      <p:sp>
        <p:nvSpPr>
          <p:cNvPr id="2" name="Rectangle 1">
            <a:extLst>
              <a:ext uri="{FF2B5EF4-FFF2-40B4-BE49-F238E27FC236}">
                <a16:creationId xmlns:a16="http://schemas.microsoft.com/office/drawing/2014/main" id="{241DBE8E-F0A7-40E9-9B20-395C8EC6278F}"/>
              </a:ext>
            </a:extLst>
          </p:cNvPr>
          <p:cNvSpPr/>
          <p:nvPr/>
        </p:nvSpPr>
        <p:spPr>
          <a:xfrm>
            <a:off x="2775460" y="2264010"/>
            <a:ext cx="3536564" cy="769441"/>
          </a:xfrm>
          <a:prstGeom prst="rect">
            <a:avLst/>
          </a:prstGeom>
        </p:spPr>
        <p:txBody>
          <a:bodyPr wrap="square">
            <a:spAutoFit/>
          </a:bodyPr>
          <a:lstStyle/>
          <a:p>
            <a:pPr algn="ctr"/>
            <a:r>
              <a:rPr lang="en-US" sz="4400" dirty="0">
                <a:latin typeface="Constantia"/>
                <a:sym typeface="Constantia"/>
              </a:rPr>
              <a:t>Applications</a:t>
            </a:r>
          </a:p>
        </p:txBody>
      </p:sp>
      <p:sp>
        <p:nvSpPr>
          <p:cNvPr id="11" name="Slide Number Placeholder 5">
            <a:extLst>
              <a:ext uri="{FF2B5EF4-FFF2-40B4-BE49-F238E27FC236}">
                <a16:creationId xmlns:a16="http://schemas.microsoft.com/office/drawing/2014/main" id="{51265379-5725-4EFB-95FF-7F2DF2C9497B}"/>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42</a:t>
            </a:fld>
            <a:endParaRPr lang="sr-Latn-RS"/>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4" name="image.png" descr="image.png"/>
          <p:cNvPicPr>
            <a:picLocks noChangeAspect="1"/>
          </p:cNvPicPr>
          <p:nvPr/>
        </p:nvPicPr>
        <p:blipFill>
          <a:blip r:embed="rId2" cstate="print"/>
          <a:stretch>
            <a:fillRect/>
          </a:stretch>
        </p:blipFill>
        <p:spPr>
          <a:xfrm>
            <a:off x="457200" y="266700"/>
            <a:ext cx="8229600" cy="1143000"/>
          </a:xfrm>
          <a:prstGeom prst="rect">
            <a:avLst/>
          </a:prstGeom>
          <a:ln w="12700">
            <a:miter lim="400000"/>
          </a:ln>
        </p:spPr>
      </p:pic>
      <p:pic>
        <p:nvPicPr>
          <p:cNvPr id="1805" name="image.pdf" descr="image.pdf"/>
          <p:cNvPicPr>
            <a:picLocks noChangeAspect="1"/>
          </p:cNvPicPr>
          <p:nvPr/>
        </p:nvPicPr>
        <p:blipFill>
          <a:blip r:embed="rId3" cstate="print"/>
          <a:stretch>
            <a:fillRect/>
          </a:stretch>
        </p:blipFill>
        <p:spPr>
          <a:xfrm>
            <a:off x="1482725" y="2590800"/>
            <a:ext cx="6405563" cy="1447800"/>
          </a:xfrm>
          <a:prstGeom prst="rect">
            <a:avLst/>
          </a:prstGeom>
          <a:ln w="12700">
            <a:miter lim="400000"/>
          </a:ln>
        </p:spPr>
      </p:pic>
      <p:pic>
        <p:nvPicPr>
          <p:cNvPr id="1806" name="image.png" descr="image.png"/>
          <p:cNvPicPr>
            <a:picLocks noChangeAspect="1"/>
          </p:cNvPicPr>
          <p:nvPr/>
        </p:nvPicPr>
        <p:blipFill>
          <a:blip r:embed="rId4" cstate="print"/>
          <a:stretch>
            <a:fillRect/>
          </a:stretch>
        </p:blipFill>
        <p:spPr>
          <a:xfrm>
            <a:off x="762000" y="4953000"/>
            <a:ext cx="8229600" cy="749300"/>
          </a:xfrm>
          <a:prstGeom prst="rect">
            <a:avLst/>
          </a:prstGeom>
          <a:ln w="12700">
            <a:miter lim="400000"/>
          </a:ln>
        </p:spPr>
      </p:pic>
      <p:sp>
        <p:nvSpPr>
          <p:cNvPr id="6" name="Slide Number Placeholder 5">
            <a:extLst>
              <a:ext uri="{FF2B5EF4-FFF2-40B4-BE49-F238E27FC236}">
                <a16:creationId xmlns:a16="http://schemas.microsoft.com/office/drawing/2014/main" id="{4BD1C2EA-0514-4C02-A867-A3C860E8BAC9}"/>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43</a:t>
            </a:fld>
            <a:endParaRPr lang="sr-Latn-RS"/>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9" name="image.png" descr="image.png"/>
          <p:cNvPicPr>
            <a:picLocks noChangeAspect="1"/>
          </p:cNvPicPr>
          <p:nvPr/>
        </p:nvPicPr>
        <p:blipFill>
          <a:blip r:embed="rId2" cstate="print"/>
          <a:stretch>
            <a:fillRect/>
          </a:stretch>
        </p:blipFill>
        <p:spPr>
          <a:xfrm>
            <a:off x="304800" y="-88900"/>
            <a:ext cx="8839200" cy="1155700"/>
          </a:xfrm>
          <a:prstGeom prst="rect">
            <a:avLst/>
          </a:prstGeom>
          <a:ln w="12700">
            <a:miter lim="400000"/>
          </a:ln>
        </p:spPr>
      </p:pic>
      <p:pic>
        <p:nvPicPr>
          <p:cNvPr id="1810" name="image.pdf" descr="image.pdf"/>
          <p:cNvPicPr>
            <a:picLocks noChangeAspect="1"/>
          </p:cNvPicPr>
          <p:nvPr/>
        </p:nvPicPr>
        <p:blipFill>
          <a:blip r:embed="rId3" cstate="print"/>
          <a:stretch>
            <a:fillRect/>
          </a:stretch>
        </p:blipFill>
        <p:spPr>
          <a:xfrm>
            <a:off x="614362" y="1905000"/>
            <a:ext cx="8142290" cy="1447800"/>
          </a:xfrm>
          <a:prstGeom prst="rect">
            <a:avLst/>
          </a:prstGeom>
          <a:ln w="12700">
            <a:miter lim="400000"/>
          </a:ln>
        </p:spPr>
      </p:pic>
      <p:pic>
        <p:nvPicPr>
          <p:cNvPr id="1811" name="image.png" descr="image.png"/>
          <p:cNvPicPr>
            <a:picLocks noChangeAspect="1"/>
          </p:cNvPicPr>
          <p:nvPr/>
        </p:nvPicPr>
        <p:blipFill>
          <a:blip r:embed="rId4" cstate="print"/>
          <a:stretch>
            <a:fillRect/>
          </a:stretch>
        </p:blipFill>
        <p:spPr>
          <a:xfrm>
            <a:off x="762000" y="4114800"/>
            <a:ext cx="8229600" cy="1790700"/>
          </a:xfrm>
          <a:prstGeom prst="rect">
            <a:avLst/>
          </a:prstGeom>
          <a:ln w="12700">
            <a:miter lim="400000"/>
          </a:ln>
        </p:spPr>
      </p:pic>
      <p:sp>
        <p:nvSpPr>
          <p:cNvPr id="6" name="Slide Number Placeholder 5">
            <a:extLst>
              <a:ext uri="{FF2B5EF4-FFF2-40B4-BE49-F238E27FC236}">
                <a16:creationId xmlns:a16="http://schemas.microsoft.com/office/drawing/2014/main" id="{4F770CD1-4116-4626-B47B-E4D9B54025DA}"/>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44</a:t>
            </a:fld>
            <a:endParaRPr lang="sr-Latn-RS"/>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4" name="Moving data off-chip will use 200x more energy than computing!"/>
          <p:cNvSpPr txBox="1">
            <a:spLocks noGrp="1"/>
          </p:cNvSpPr>
          <p:nvPr>
            <p:ph type="body" sz="quarter" idx="4294967295"/>
          </p:nvPr>
        </p:nvSpPr>
        <p:spPr>
          <a:xfrm>
            <a:off x="457200" y="4419598"/>
            <a:ext cx="8686800" cy="655641"/>
          </a:xfrm>
          <a:prstGeom prst="rect">
            <a:avLst/>
          </a:prstGeom>
        </p:spPr>
        <p:txBody>
          <a:bodyPr lIns="45718" tIns="45718" rIns="45718" bIns="45718"/>
          <a:lstStyle/>
          <a:p>
            <a:pPr defTabSz="457200">
              <a:spcBef>
                <a:spcPts val="500"/>
              </a:spcBef>
              <a:defRPr sz="2400">
                <a:solidFill>
                  <a:srgbClr val="FF3F3F"/>
                </a:solidFill>
              </a:defRPr>
            </a:pPr>
            <a:r>
              <a:t>Moving data off-chip will use </a:t>
            </a:r>
            <a:r>
              <a:rPr b="1"/>
              <a:t>200x more energy than computing</a:t>
            </a:r>
            <a:r>
              <a:t>!</a:t>
            </a:r>
          </a:p>
        </p:txBody>
      </p:sp>
      <p:sp>
        <p:nvSpPr>
          <p:cNvPr id="1815" name="The Power Challenge"/>
          <p:cNvSpPr txBox="1">
            <a:spLocks noGrp="1"/>
          </p:cNvSpPr>
          <p:nvPr>
            <p:ph type="title" idx="4294967295"/>
          </p:nvPr>
        </p:nvSpPr>
        <p:spPr>
          <a:xfrm>
            <a:off x="457200" y="274637"/>
            <a:ext cx="8229600" cy="1143001"/>
          </a:xfrm>
          <a:prstGeom prst="rect">
            <a:avLst/>
          </a:prstGeom>
        </p:spPr>
        <p:txBody>
          <a:bodyPr lIns="45718" tIns="45718" rIns="45718" bIns="45718"/>
          <a:lstStyle>
            <a:lvl1pPr defTabSz="457200"/>
          </a:lstStyle>
          <a:p>
            <a:r>
              <a:t>The Power Challenge</a:t>
            </a:r>
          </a:p>
        </p:txBody>
      </p:sp>
      <p:graphicFrame>
        <p:nvGraphicFramePr>
          <p:cNvPr id="1816" name="Table"/>
          <p:cNvGraphicFramePr/>
          <p:nvPr>
            <p:extLst>
              <p:ext uri="{D42A27DB-BD31-4B8C-83A1-F6EECF244321}">
                <p14:modId xmlns:p14="http://schemas.microsoft.com/office/powerpoint/2010/main" val="2909078832"/>
              </p:ext>
            </p:extLst>
          </p:nvPr>
        </p:nvGraphicFramePr>
        <p:xfrm>
          <a:off x="971550" y="1773235"/>
          <a:ext cx="6984997" cy="1983105"/>
        </p:xfrm>
        <a:graphic>
          <a:graphicData uri="http://schemas.openxmlformats.org/drawingml/2006/table">
            <a:tbl>
              <a:tblPr>
                <a:tableStyleId>{4C3C2611-4C71-4FC5-86AE-919BDF0F9419}</a:tableStyleId>
              </a:tblPr>
              <a:tblGrid>
                <a:gridCol w="3667125">
                  <a:extLst>
                    <a:ext uri="{9D8B030D-6E8A-4147-A177-3AD203B41FA5}">
                      <a16:colId xmlns:a16="http://schemas.microsoft.com/office/drawing/2014/main" val="20000"/>
                    </a:ext>
                  </a:extLst>
                </a:gridCol>
                <a:gridCol w="1687511">
                  <a:extLst>
                    <a:ext uri="{9D8B030D-6E8A-4147-A177-3AD203B41FA5}">
                      <a16:colId xmlns:a16="http://schemas.microsoft.com/office/drawing/2014/main" val="20001"/>
                    </a:ext>
                  </a:extLst>
                </a:gridCol>
                <a:gridCol w="1630361">
                  <a:extLst>
                    <a:ext uri="{9D8B030D-6E8A-4147-A177-3AD203B41FA5}">
                      <a16:colId xmlns:a16="http://schemas.microsoft.com/office/drawing/2014/main" val="20002"/>
                    </a:ext>
                  </a:extLst>
                </a:gridCol>
              </a:tblGrid>
              <a:tr h="396875">
                <a:tc>
                  <a:txBody>
                    <a:bodyPr/>
                    <a:lstStyle/>
                    <a:p>
                      <a:pPr algn="l" defTabSz="457200">
                        <a:defRPr sz="2000" b="1">
                          <a:solidFill>
                            <a:srgbClr val="FFFFFF"/>
                          </a:solidFill>
                          <a:latin typeface="+mj-lt"/>
                          <a:ea typeface="+mj-ea"/>
                          <a:cs typeface="+mj-cs"/>
                          <a:sym typeface="Helvetica"/>
                        </a:defRPr>
                      </a:pPr>
                      <a:endParaRPr/>
                    </a:p>
                  </a:txBody>
                  <a:tcPr marL="45720" marR="45720" horzOverflow="overflow">
                    <a:lnL w="12700">
                      <a:miter lim="400000"/>
                    </a:lnL>
                    <a:lnR w="12700">
                      <a:miter lim="400000"/>
                    </a:lnR>
                    <a:lnT w="12700">
                      <a:miter lim="400000"/>
                    </a:lnT>
                    <a:lnB w="38100">
                      <a:solidFill>
                        <a:srgbClr val="FFFFFF"/>
                      </a:solidFill>
                    </a:lnB>
                    <a:solidFill>
                      <a:schemeClr val="accent3"/>
                    </a:solidFill>
                  </a:tcPr>
                </a:tc>
                <a:tc>
                  <a:txBody>
                    <a:bodyPr/>
                    <a:lstStyle/>
                    <a:p>
                      <a:pPr algn="ctr" defTabSz="457200">
                        <a:defRPr sz="1800"/>
                      </a:pPr>
                      <a:r>
                        <a:rPr sz="2000" b="1">
                          <a:solidFill>
                            <a:srgbClr val="FFFFFF"/>
                          </a:solidFill>
                          <a:latin typeface="+mj-lt"/>
                          <a:ea typeface="+mj-ea"/>
                          <a:cs typeface="+mj-cs"/>
                          <a:sym typeface="Helvetica"/>
                        </a:rPr>
                        <a:t>2015</a:t>
                      </a:r>
                    </a:p>
                  </a:txBody>
                  <a:tcPr marL="45720" marR="45720" horzOverflow="overflow">
                    <a:lnL w="12700">
                      <a:miter lim="400000"/>
                    </a:lnL>
                    <a:lnR w="12700">
                      <a:miter lim="400000"/>
                    </a:lnR>
                    <a:lnT w="12700">
                      <a:miter lim="400000"/>
                    </a:lnT>
                    <a:lnB w="38100">
                      <a:solidFill>
                        <a:srgbClr val="FFFFFF"/>
                      </a:solidFill>
                    </a:lnB>
                    <a:solidFill>
                      <a:schemeClr val="accent3"/>
                    </a:solidFill>
                  </a:tcPr>
                </a:tc>
                <a:tc>
                  <a:txBody>
                    <a:bodyPr/>
                    <a:lstStyle/>
                    <a:p>
                      <a:pPr algn="ctr" defTabSz="457200">
                        <a:defRPr sz="1800"/>
                      </a:pPr>
                      <a:r>
                        <a:rPr sz="2000" b="1">
                          <a:solidFill>
                            <a:srgbClr val="FFFFFF"/>
                          </a:solidFill>
                          <a:latin typeface="+mj-lt"/>
                          <a:ea typeface="+mj-ea"/>
                          <a:cs typeface="+mj-cs"/>
                          <a:sym typeface="Helvetica"/>
                        </a:rPr>
                        <a:t>2020</a:t>
                      </a:r>
                    </a:p>
                  </a:txBody>
                  <a:tcPr marL="45720" marR="45720" horzOverflow="overflow">
                    <a:lnL w="12700">
                      <a:miter lim="400000"/>
                    </a:lnL>
                    <a:lnR w="12700">
                      <a:miter lim="400000"/>
                    </a:lnR>
                    <a:lnT w="12700">
                      <a:miter lim="400000"/>
                    </a:lnT>
                    <a:lnB w="38100">
                      <a:solidFill>
                        <a:srgbClr val="FFFFFF"/>
                      </a:solidFill>
                    </a:lnB>
                    <a:solidFill>
                      <a:schemeClr val="accent3"/>
                    </a:solidFill>
                  </a:tcPr>
                </a:tc>
                <a:extLst>
                  <a:ext uri="{0D108BD9-81ED-4DB2-BD59-A6C34878D82A}">
                    <a16:rowId xmlns:a16="http://schemas.microsoft.com/office/drawing/2014/main" val="10000"/>
                  </a:ext>
                </a:extLst>
              </a:tr>
              <a:tr h="395287">
                <a:tc>
                  <a:txBody>
                    <a:bodyPr/>
                    <a:lstStyle/>
                    <a:p>
                      <a:pPr algn="l" defTabSz="457200">
                        <a:defRPr sz="1800"/>
                      </a:pPr>
                      <a:r>
                        <a:rPr sz="2000">
                          <a:latin typeface="+mj-lt"/>
                          <a:ea typeface="+mj-ea"/>
                          <a:cs typeface="+mj-cs"/>
                          <a:sym typeface="Helvetica"/>
                        </a:rPr>
                        <a:t>Double precision FLOP</a:t>
                      </a:r>
                    </a:p>
                  </a:txBody>
                  <a:tcPr marL="45720" marR="45720" horzOverflow="overflow">
                    <a:lnL w="12700">
                      <a:miter lim="400000"/>
                    </a:lnL>
                    <a:lnR w="12700">
                      <a:miter lim="400000"/>
                    </a:lnR>
                    <a:lnT w="38100">
                      <a:solidFill>
                        <a:srgbClr val="FFFFFF"/>
                      </a:solidFill>
                    </a:lnT>
                    <a:lnB w="12700">
                      <a:miter lim="400000"/>
                    </a:lnB>
                    <a:solidFill>
                      <a:srgbClr val="DEE7D1"/>
                    </a:solidFill>
                  </a:tcPr>
                </a:tc>
                <a:tc>
                  <a:txBody>
                    <a:bodyPr/>
                    <a:lstStyle/>
                    <a:p>
                      <a:pPr defTabSz="457200">
                        <a:defRPr sz="1800"/>
                      </a:pPr>
                      <a:r>
                        <a:rPr sz="2000" dirty="0">
                          <a:latin typeface="+mj-lt"/>
                          <a:ea typeface="+mj-ea"/>
                          <a:cs typeface="+mj-cs"/>
                          <a:sym typeface="Helvetica"/>
                        </a:rPr>
                        <a:t>100pj</a:t>
                      </a:r>
                    </a:p>
                  </a:txBody>
                  <a:tcPr marL="45720" marR="45720" horzOverflow="overflow">
                    <a:lnL w="12700">
                      <a:miter lim="400000"/>
                    </a:lnL>
                    <a:lnR w="12700">
                      <a:miter lim="400000"/>
                    </a:lnR>
                    <a:lnT w="38100">
                      <a:solidFill>
                        <a:srgbClr val="FFFFFF"/>
                      </a:solidFill>
                    </a:lnT>
                    <a:lnB w="12700">
                      <a:miter lim="400000"/>
                    </a:lnB>
                    <a:solidFill>
                      <a:srgbClr val="DEE7D1"/>
                    </a:solidFill>
                  </a:tcPr>
                </a:tc>
                <a:tc>
                  <a:txBody>
                    <a:bodyPr/>
                    <a:lstStyle/>
                    <a:p>
                      <a:pPr defTabSz="457200">
                        <a:defRPr sz="1800"/>
                      </a:pPr>
                      <a:r>
                        <a:rPr sz="2000">
                          <a:latin typeface="+mj-lt"/>
                          <a:ea typeface="+mj-ea"/>
                          <a:cs typeface="+mj-cs"/>
                          <a:sym typeface="Helvetica"/>
                        </a:rPr>
                        <a:t>10pj</a:t>
                      </a:r>
                    </a:p>
                  </a:txBody>
                  <a:tcPr marL="45720" marR="45720" horzOverflow="overflow">
                    <a:lnL w="12700">
                      <a:miter lim="400000"/>
                    </a:lnL>
                    <a:lnR w="12700">
                      <a:miter lim="400000"/>
                    </a:lnR>
                    <a:lnT w="38100">
                      <a:solidFill>
                        <a:srgbClr val="FFFFFF"/>
                      </a:solidFill>
                    </a:lnT>
                    <a:lnB w="12700">
                      <a:miter lim="400000"/>
                    </a:lnB>
                    <a:solidFill>
                      <a:srgbClr val="DEE7D1"/>
                    </a:solidFill>
                  </a:tcPr>
                </a:tc>
                <a:extLst>
                  <a:ext uri="{0D108BD9-81ED-4DB2-BD59-A6C34878D82A}">
                    <a16:rowId xmlns:a16="http://schemas.microsoft.com/office/drawing/2014/main" val="10001"/>
                  </a:ext>
                </a:extLst>
              </a:tr>
              <a:tr h="396875">
                <a:tc>
                  <a:txBody>
                    <a:bodyPr/>
                    <a:lstStyle/>
                    <a:p>
                      <a:pPr algn="l" defTabSz="457200">
                        <a:defRPr sz="1800"/>
                      </a:pPr>
                      <a:endParaRPr sz="2000" dirty="0">
                        <a:latin typeface="+mj-lt"/>
                        <a:ea typeface="+mj-ea"/>
                        <a:cs typeface="+mj-cs"/>
                        <a:sym typeface="Helvetica"/>
                      </a:endParaRPr>
                    </a:p>
                  </a:txBody>
                  <a:tcPr marL="45720" marR="45720" horzOverflow="overflow">
                    <a:lnL w="12700">
                      <a:miter lim="400000"/>
                    </a:lnL>
                    <a:lnR w="12700">
                      <a:miter lim="400000"/>
                    </a:lnR>
                    <a:lnT w="12700">
                      <a:miter lim="400000"/>
                    </a:lnT>
                    <a:lnB w="12700">
                      <a:miter lim="400000"/>
                    </a:lnB>
                    <a:solidFill>
                      <a:srgbClr val="EFF3EA"/>
                    </a:solidFill>
                  </a:tcPr>
                </a:tc>
                <a:tc gridSpan="2">
                  <a:txBody>
                    <a:bodyPr/>
                    <a:lstStyle/>
                    <a:p>
                      <a:pPr algn="ctr" defTabSz="457200">
                        <a:defRPr sz="1800"/>
                      </a:pPr>
                      <a:endParaRPr sz="2000" dirty="0">
                        <a:latin typeface="+mj-lt"/>
                        <a:ea typeface="+mj-ea"/>
                        <a:cs typeface="+mj-cs"/>
                        <a:sym typeface="Helvetica"/>
                      </a:endParaRPr>
                    </a:p>
                  </a:txBody>
                  <a:tcPr marL="45720" marR="45720" horzOverflow="overflow">
                    <a:lnL w="12700">
                      <a:miter lim="400000"/>
                    </a:lnL>
                    <a:lnR w="12700">
                      <a:miter lim="400000"/>
                    </a:lnR>
                    <a:lnT w="12700">
                      <a:miter lim="400000"/>
                    </a:lnT>
                    <a:lnB w="12700">
                      <a:miter lim="400000"/>
                    </a:lnB>
                    <a:solidFill>
                      <a:srgbClr val="EFF3EA"/>
                    </a:solidFill>
                  </a:tcPr>
                </a:tc>
                <a:tc hMerge="1">
                  <a:txBody>
                    <a:bodyPr/>
                    <a:lstStyle/>
                    <a:p>
                      <a:endParaRPr lang="en-US"/>
                    </a:p>
                  </a:txBody>
                  <a:tcPr/>
                </a:tc>
                <a:extLst>
                  <a:ext uri="{0D108BD9-81ED-4DB2-BD59-A6C34878D82A}">
                    <a16:rowId xmlns:a16="http://schemas.microsoft.com/office/drawing/2014/main" val="10002"/>
                  </a:ext>
                </a:extLst>
              </a:tr>
              <a:tr h="395287">
                <a:tc>
                  <a:txBody>
                    <a:bodyPr/>
                    <a:lstStyle/>
                    <a:p>
                      <a:pPr algn="l" defTabSz="457200">
                        <a:defRPr sz="1800"/>
                      </a:pPr>
                      <a:endParaRPr sz="2000" dirty="0">
                        <a:latin typeface="+mj-lt"/>
                        <a:ea typeface="+mj-ea"/>
                        <a:cs typeface="+mj-cs"/>
                        <a:sym typeface="Helvetica"/>
                      </a:endParaRPr>
                    </a:p>
                  </a:txBody>
                  <a:tcPr marL="45720" marR="45720" horzOverflow="overflow">
                    <a:lnL w="12700">
                      <a:miter lim="400000"/>
                    </a:lnL>
                    <a:lnR w="12700">
                      <a:miter lim="400000"/>
                    </a:lnR>
                    <a:lnT w="12700">
                      <a:miter lim="400000"/>
                    </a:lnT>
                    <a:lnB w="12700">
                      <a:miter lim="400000"/>
                    </a:lnB>
                    <a:solidFill>
                      <a:srgbClr val="DEE7D1"/>
                    </a:solidFill>
                  </a:tcPr>
                </a:tc>
                <a:tc gridSpan="2">
                  <a:txBody>
                    <a:bodyPr/>
                    <a:lstStyle/>
                    <a:p>
                      <a:pPr algn="ctr" defTabSz="457200">
                        <a:defRPr sz="1800"/>
                      </a:pPr>
                      <a:endParaRPr sz="2000" dirty="0">
                        <a:latin typeface="+mj-lt"/>
                        <a:ea typeface="+mj-ea"/>
                        <a:cs typeface="+mj-cs"/>
                        <a:sym typeface="Helvetica"/>
                      </a:endParaRPr>
                    </a:p>
                  </a:txBody>
                  <a:tcPr marL="45720" marR="45720" horzOverflow="overflow">
                    <a:lnL w="12700">
                      <a:miter lim="400000"/>
                    </a:lnL>
                    <a:lnR w="12700">
                      <a:miter lim="400000"/>
                    </a:lnR>
                    <a:lnT w="12700">
                      <a:miter lim="400000"/>
                    </a:lnT>
                    <a:lnB w="12700">
                      <a:miter lim="400000"/>
                    </a:lnB>
                    <a:solidFill>
                      <a:srgbClr val="DEE7D1"/>
                    </a:solidFill>
                  </a:tcPr>
                </a:tc>
                <a:tc hMerge="1">
                  <a:txBody>
                    <a:bodyPr/>
                    <a:lstStyle/>
                    <a:p>
                      <a:endParaRPr lang="en-US"/>
                    </a:p>
                  </a:txBody>
                  <a:tcPr/>
                </a:tc>
                <a:extLst>
                  <a:ext uri="{0D108BD9-81ED-4DB2-BD59-A6C34878D82A}">
                    <a16:rowId xmlns:a16="http://schemas.microsoft.com/office/drawing/2014/main" val="10003"/>
                  </a:ext>
                </a:extLst>
              </a:tr>
              <a:tr h="396875">
                <a:tc>
                  <a:txBody>
                    <a:bodyPr/>
                    <a:lstStyle/>
                    <a:p>
                      <a:pPr algn="l" defTabSz="457200">
                        <a:defRPr sz="1800"/>
                      </a:pPr>
                      <a:r>
                        <a:rPr sz="2000">
                          <a:latin typeface="+mj-lt"/>
                          <a:ea typeface="+mj-ea"/>
                          <a:cs typeface="+mj-cs"/>
                          <a:sym typeface="Helvetica"/>
                        </a:rPr>
                        <a:t>Moving data to off-chip memory</a:t>
                      </a:r>
                    </a:p>
                  </a:txBody>
                  <a:tcPr marL="45720" marR="45720" horzOverflow="overflow">
                    <a:lnL w="12700">
                      <a:miter lim="400000"/>
                    </a:lnL>
                    <a:lnR w="12700">
                      <a:miter lim="400000"/>
                    </a:lnR>
                    <a:lnT w="12700">
                      <a:miter lim="400000"/>
                    </a:lnT>
                    <a:lnB w="12700">
                      <a:miter lim="400000"/>
                    </a:lnB>
                    <a:solidFill>
                      <a:srgbClr val="EFF3EA"/>
                    </a:solidFill>
                  </a:tcPr>
                </a:tc>
                <a:tc>
                  <a:txBody>
                    <a:bodyPr/>
                    <a:lstStyle/>
                    <a:p>
                      <a:pPr defTabSz="457200">
                        <a:defRPr sz="1800"/>
                      </a:pPr>
                      <a:r>
                        <a:rPr sz="2000">
                          <a:latin typeface="+mj-lt"/>
                          <a:ea typeface="+mj-ea"/>
                          <a:cs typeface="+mj-cs"/>
                          <a:sym typeface="Helvetica"/>
                        </a:rPr>
                        <a:t>5000pj</a:t>
                      </a:r>
                    </a:p>
                  </a:txBody>
                  <a:tcPr marL="45720" marR="45720" horzOverflow="overflow">
                    <a:lnL w="12700">
                      <a:miter lim="400000"/>
                    </a:lnL>
                    <a:lnR w="12700">
                      <a:miter lim="400000"/>
                    </a:lnR>
                    <a:lnT w="12700">
                      <a:miter lim="400000"/>
                    </a:lnT>
                    <a:lnB w="12700">
                      <a:miter lim="400000"/>
                    </a:lnB>
                    <a:solidFill>
                      <a:srgbClr val="EFF3EA"/>
                    </a:solidFill>
                  </a:tcPr>
                </a:tc>
                <a:tc>
                  <a:txBody>
                    <a:bodyPr/>
                    <a:lstStyle/>
                    <a:p>
                      <a:pPr defTabSz="457200">
                        <a:defRPr sz="1800"/>
                      </a:pPr>
                      <a:r>
                        <a:rPr sz="2000" dirty="0">
                          <a:latin typeface="+mj-lt"/>
                          <a:ea typeface="+mj-ea"/>
                          <a:cs typeface="+mj-cs"/>
                          <a:sym typeface="Helvetica"/>
                        </a:rPr>
                        <a:t>2000pj</a:t>
                      </a:r>
                    </a:p>
                  </a:txBody>
                  <a:tcPr marL="45720" marR="45720" horzOverflow="overflow">
                    <a:lnL w="12700">
                      <a:miter lim="400000"/>
                    </a:lnL>
                    <a:lnR w="12700">
                      <a:miter lim="400000"/>
                    </a:lnR>
                    <a:lnT w="12700">
                      <a:miter lim="400000"/>
                    </a:lnT>
                    <a:lnB w="12700">
                      <a:miter lim="400000"/>
                    </a:lnB>
                    <a:solidFill>
                      <a:srgbClr val="EFF3EA"/>
                    </a:solidFill>
                  </a:tcPr>
                </a:tc>
                <a:extLst>
                  <a:ext uri="{0D108BD9-81ED-4DB2-BD59-A6C34878D82A}">
                    <a16:rowId xmlns:a16="http://schemas.microsoft.com/office/drawing/2014/main" val="10004"/>
                  </a:ext>
                </a:extLst>
              </a:tr>
            </a:tbl>
          </a:graphicData>
        </a:graphic>
      </p:graphicFrame>
      <p:sp>
        <p:nvSpPr>
          <p:cNvPr id="1817" name="Rectangle"/>
          <p:cNvSpPr/>
          <p:nvPr/>
        </p:nvSpPr>
        <p:spPr>
          <a:xfrm>
            <a:off x="971547" y="3297154"/>
            <a:ext cx="6985000" cy="504828"/>
          </a:xfrm>
          <a:prstGeom prst="rect">
            <a:avLst/>
          </a:prstGeom>
          <a:solidFill>
            <a:srgbClr val="FFFFFF"/>
          </a:solidFill>
          <a:ln w="12700">
            <a:miter lim="400000"/>
          </a:ln>
        </p:spPr>
        <p:txBody>
          <a:bodyPr lIns="0" tIns="0" rIns="0" bIns="0" anchor="ctr"/>
          <a:lstStyle/>
          <a:p>
            <a:pPr algn="ctr" defTabSz="457200">
              <a:defRPr>
                <a:solidFill>
                  <a:srgbClr val="FFFFFF"/>
                </a:solidFill>
              </a:defRPr>
            </a:pPr>
            <a:endParaRPr dirty="0"/>
          </a:p>
        </p:txBody>
      </p:sp>
      <p:sp>
        <p:nvSpPr>
          <p:cNvPr id="1818" name="Rectangle"/>
          <p:cNvSpPr/>
          <p:nvPr/>
        </p:nvSpPr>
        <p:spPr>
          <a:xfrm>
            <a:off x="971547" y="2517699"/>
            <a:ext cx="6985000" cy="863600"/>
          </a:xfrm>
          <a:prstGeom prst="rect">
            <a:avLst/>
          </a:prstGeom>
          <a:solidFill>
            <a:srgbClr val="FFFFFF"/>
          </a:solidFill>
          <a:ln w="12700">
            <a:miter lim="400000"/>
          </a:ln>
        </p:spPr>
        <p:txBody>
          <a:bodyPr lIns="0" tIns="0" rIns="0" bIns="0" anchor="ctr"/>
          <a:lstStyle/>
          <a:p>
            <a:pPr algn="ctr" defTabSz="457200">
              <a:defRPr>
                <a:solidFill>
                  <a:srgbClr val="FFFFFF"/>
                </a:solidFill>
              </a:defRPr>
            </a:pPr>
            <a:endParaRPr dirty="0"/>
          </a:p>
        </p:txBody>
      </p:sp>
      <p:sp>
        <p:nvSpPr>
          <p:cNvPr id="1820" name="Line"/>
          <p:cNvSpPr/>
          <p:nvPr/>
        </p:nvSpPr>
        <p:spPr>
          <a:xfrm flipV="1">
            <a:off x="2452685" y="685799"/>
            <a:ext cx="4176715" cy="431802"/>
          </a:xfrm>
          <a:prstGeom prst="line">
            <a:avLst/>
          </a:prstGeom>
          <a:ln w="127000">
            <a:solidFill>
              <a:srgbClr val="FF0000"/>
            </a:solidFill>
          </a:ln>
        </p:spPr>
        <p:txBody>
          <a:bodyPr lIns="0" tIns="0" rIns="0" bIns="0"/>
          <a:lstStyle/>
          <a:p>
            <a:endParaRPr/>
          </a:p>
        </p:txBody>
      </p:sp>
      <p:sp>
        <p:nvSpPr>
          <p:cNvPr id="1821" name="The Data Movement Challenge"/>
          <p:cNvSpPr txBox="1"/>
          <p:nvPr/>
        </p:nvSpPr>
        <p:spPr>
          <a:xfrm>
            <a:off x="1722120" y="987425"/>
            <a:ext cx="8127049" cy="54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defTabSz="457200">
              <a:defRPr sz="3600">
                <a:solidFill>
                  <a:srgbClr val="376092"/>
                </a:solidFill>
              </a:defRPr>
            </a:lvl1pPr>
          </a:lstStyle>
          <a:p>
            <a:r>
              <a:t>The Data Movement Challenge</a:t>
            </a:r>
          </a:p>
        </p:txBody>
      </p:sp>
      <p:sp>
        <p:nvSpPr>
          <p:cNvPr id="1822" name="Conclusion: We are getting close to the Feynman Asymptote!…"/>
          <p:cNvSpPr txBox="1"/>
          <p:nvPr/>
        </p:nvSpPr>
        <p:spPr>
          <a:xfrm>
            <a:off x="502919" y="5410201"/>
            <a:ext cx="8595361" cy="8242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marL="342900" indent="-342900" defTabSz="457200">
              <a:spcBef>
                <a:spcPts val="500"/>
              </a:spcBef>
              <a:buSzPct val="100000"/>
              <a:buFont typeface="Arial"/>
              <a:buChar char="•"/>
              <a:defRPr sz="2400">
                <a:solidFill>
                  <a:srgbClr val="FF3F3F"/>
                </a:solidFill>
              </a:defRPr>
            </a:pPr>
            <a:r>
              <a:t>Conclusion: We are getting close to the Feynman Asymptote!</a:t>
            </a:r>
          </a:p>
          <a:p>
            <a:pPr marL="342900" indent="-342900" defTabSz="457200">
              <a:spcBef>
                <a:spcPts val="500"/>
              </a:spcBef>
              <a:buSzPct val="100000"/>
              <a:buFont typeface="Arial"/>
              <a:buChar char="•"/>
              <a:defRPr sz="2400">
                <a:solidFill>
                  <a:srgbClr val="FF3F3F"/>
                </a:solidFill>
              </a:defRPr>
            </a:pPr>
            <a:r>
              <a:t>Important: Power and speed could be traded!</a:t>
            </a:r>
          </a:p>
        </p:txBody>
      </p:sp>
      <p:sp>
        <p:nvSpPr>
          <p:cNvPr id="1823" name="Moving data in 1940s was using 1/60x ..."/>
          <p:cNvSpPr txBox="1"/>
          <p:nvPr/>
        </p:nvSpPr>
        <p:spPr>
          <a:xfrm>
            <a:off x="502919" y="4906962"/>
            <a:ext cx="8595361" cy="3924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marL="342900" indent="-342900" defTabSz="457200">
              <a:spcBef>
                <a:spcPts val="500"/>
              </a:spcBef>
              <a:buSzPct val="100000"/>
              <a:buFont typeface="Arial"/>
              <a:buChar char="•"/>
              <a:defRPr sz="2400">
                <a:solidFill>
                  <a:srgbClr val="FF3F3F"/>
                </a:solidFill>
              </a:defRPr>
            </a:pPr>
            <a:r>
              <a:t>Moving data in 1940s was using </a:t>
            </a:r>
            <a:r>
              <a:rPr b="1"/>
              <a:t>1/60x </a:t>
            </a:r>
            <a:r>
              <a:t>...</a:t>
            </a:r>
          </a:p>
        </p:txBody>
      </p:sp>
      <p:sp>
        <p:nvSpPr>
          <p:cNvPr id="1824" name="State of the Art in Technology Today"/>
          <p:cNvSpPr txBox="1"/>
          <p:nvPr/>
        </p:nvSpPr>
        <p:spPr>
          <a:xfrm>
            <a:off x="513358" y="15556"/>
            <a:ext cx="8117283" cy="580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278" tIns="35278" rIns="35278" bIns="35278" anchor="ctr">
            <a:spAutoFit/>
          </a:bodyPr>
          <a:lstStyle>
            <a:lvl1pPr algn="ctr" defTabSz="457200">
              <a:defRPr sz="4000">
                <a:solidFill>
                  <a:srgbClr val="FF3F3F"/>
                </a:solidFill>
              </a:defRPr>
            </a:lvl1pPr>
          </a:lstStyle>
          <a:p>
            <a:r>
              <a:t>State of the Art in Technology Today</a:t>
            </a:r>
          </a:p>
        </p:txBody>
      </p:sp>
      <p:sp>
        <p:nvSpPr>
          <p:cNvPr id="14" name="Slide Number Placeholder 5">
            <a:extLst>
              <a:ext uri="{FF2B5EF4-FFF2-40B4-BE49-F238E27FC236}">
                <a16:creationId xmlns:a16="http://schemas.microsoft.com/office/drawing/2014/main" id="{845DE7DA-48C2-436D-A985-8CD796F75178}"/>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45</a:t>
            </a:fld>
            <a:endParaRPr lang="sr-Latn-RS"/>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xit" presetSubtype="0" fill="hold" grpId="1" nodeType="clickEffect">
                                  <p:stCondLst>
                                    <p:cond delay="0"/>
                                  </p:stCondLst>
                                  <p:iterate>
                                    <p:tmAbs val="0"/>
                                  </p:iterate>
                                  <p:childTnLst>
                                    <p:set>
                                      <p:cBhvr>
                                        <p:cTn id="6" fill="hold">
                                          <p:stCondLst>
                                            <p:cond delay="0"/>
                                          </p:stCondLst>
                                        </p:cTn>
                                        <p:tgtEl>
                                          <p:spTgt spid="181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2" nodeType="clickEffect">
                                  <p:stCondLst>
                                    <p:cond delay="0"/>
                                  </p:stCondLst>
                                  <p:iterate>
                                    <p:tmAbs val="0"/>
                                  </p:iterate>
                                  <p:childTnLst>
                                    <p:set>
                                      <p:cBhvr>
                                        <p:cTn id="10" fill="hold">
                                          <p:stCondLst>
                                            <p:cond delay="0"/>
                                          </p:stCondLst>
                                        </p:cTn>
                                        <p:tgtEl>
                                          <p:spTgt spid="1817"/>
                                        </p:tgtEl>
                                        <p:attrNameLst>
                                          <p:attrName>style.visibility</p:attrName>
                                        </p:attrNameLst>
                                      </p:cBhvr>
                                      <p:to>
                                        <p:strVal val="hidden"/>
                                      </p:to>
                                    </p:set>
                                  </p:childTnLst>
                                </p:cTn>
                              </p:par>
                            </p:childTnLst>
                          </p:cTn>
                        </p:par>
                        <p:par>
                          <p:cTn id="11" fill="hold">
                            <p:stCondLst>
                              <p:cond delay="0"/>
                            </p:stCondLst>
                            <p:childTnLst>
                              <p:par>
                                <p:cTn id="12" presetID="1" presetClass="entr" presetSubtype="0" fill="hold" grpId="3" nodeType="afterEffect">
                                  <p:stCondLst>
                                    <p:cond delay="0"/>
                                  </p:stCondLst>
                                  <p:iterate>
                                    <p:tmAbs val="0"/>
                                  </p:iterate>
                                  <p:childTnLst>
                                    <p:set>
                                      <p:cBhvr>
                                        <p:cTn id="13" fill="hold"/>
                                        <p:tgtEl>
                                          <p:spTgt spid="181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4" nodeType="clickEffect">
                                  <p:stCondLst>
                                    <p:cond delay="0"/>
                                  </p:stCondLst>
                                  <p:iterate>
                                    <p:tmAbs val="0"/>
                                  </p:iterate>
                                  <p:childTnLst>
                                    <p:set>
                                      <p:cBhvr>
                                        <p:cTn id="17" fill="hold"/>
                                        <p:tgtEl>
                                          <p:spTgt spid="1820"/>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grpId="5" nodeType="afterEffect">
                                  <p:stCondLst>
                                    <p:cond delay="0"/>
                                  </p:stCondLst>
                                  <p:iterate>
                                    <p:tmAbs val="0"/>
                                  </p:iterate>
                                  <p:childTnLst>
                                    <p:set>
                                      <p:cBhvr>
                                        <p:cTn id="20" fill="hold"/>
                                        <p:tgtEl>
                                          <p:spTgt spid="18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6" nodeType="clickEffect">
                                  <p:stCondLst>
                                    <p:cond delay="0"/>
                                  </p:stCondLst>
                                  <p:iterate>
                                    <p:tmAbs val="0"/>
                                  </p:iterate>
                                  <p:childTnLst>
                                    <p:set>
                                      <p:cBhvr>
                                        <p:cTn id="24" fill="hold"/>
                                        <p:tgtEl>
                                          <p:spTgt spid="18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7" nodeType="clickEffect">
                                  <p:stCondLst>
                                    <p:cond delay="0"/>
                                  </p:stCondLst>
                                  <p:iterate>
                                    <p:tmAbs val="0"/>
                                  </p:iterate>
                                  <p:childTnLst>
                                    <p:set>
                                      <p:cBhvr>
                                        <p:cTn id="28" fill="hold"/>
                                        <p:tgtEl>
                                          <p:spTgt spid="1822">
                                            <p:bg/>
                                          </p:spTgt>
                                        </p:tgtEl>
                                        <p:attrNameLst>
                                          <p:attrName>style.visibility</p:attrName>
                                        </p:attrNameLst>
                                      </p:cBhvr>
                                      <p:to>
                                        <p:strVal val="visible"/>
                                      </p:to>
                                    </p:set>
                                  </p:childTnLst>
                                </p:cTn>
                              </p:par>
                              <p:par>
                                <p:cTn id="29" presetID="1" presetClass="entr" presetSubtype="0" fill="hold" grpId="7" nodeType="withEffect">
                                  <p:stCondLst>
                                    <p:cond delay="0"/>
                                  </p:stCondLst>
                                  <p:iterate>
                                    <p:tmAbs val="0"/>
                                  </p:iterate>
                                  <p:childTnLst>
                                    <p:set>
                                      <p:cBhvr>
                                        <p:cTn id="30" fill="hold"/>
                                        <p:tgtEl>
                                          <p:spTgt spid="1822">
                                            <p:txEl>
                                              <p:pRg st="0" end="0"/>
                                            </p:txEl>
                                          </p:spTgt>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grpId="7" nodeType="afterEffect">
                                  <p:stCondLst>
                                    <p:cond delay="0"/>
                                  </p:stCondLst>
                                  <p:iterate>
                                    <p:tmAbs val="0"/>
                                  </p:iterate>
                                  <p:childTnLst>
                                    <p:set>
                                      <p:cBhvr>
                                        <p:cTn id="33" fill="hold"/>
                                        <p:tgtEl>
                                          <p:spTgt spid="182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4" grpId="3" animBg="1" advAuto="0"/>
      <p:bldP spid="1817" grpId="2" animBg="1" advAuto="0"/>
      <p:bldP spid="1818" grpId="1" animBg="1" advAuto="0"/>
      <p:bldP spid="1820" grpId="4" animBg="1" advAuto="0"/>
      <p:bldP spid="1821" grpId="5" animBg="1" advAuto="0"/>
      <p:bldP spid="1822" grpId="7" build="p" bldLvl="5" animBg="1" advAuto="0"/>
      <p:bldP spid="1823" grpId="6" animBg="1" advAuto="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9" name="The Maxeler Technology Vision: MultiScale DataFlow"/>
          <p:cNvSpPr txBox="1">
            <a:spLocks noGrp="1"/>
          </p:cNvSpPr>
          <p:nvPr>
            <p:ph type="title" idx="4294967295"/>
          </p:nvPr>
        </p:nvSpPr>
        <p:spPr>
          <a:xfrm>
            <a:off x="457200" y="274637"/>
            <a:ext cx="10031288" cy="1143001"/>
          </a:xfrm>
          <a:prstGeom prst="rect">
            <a:avLst/>
          </a:prstGeom>
        </p:spPr>
        <p:txBody>
          <a:bodyPr lIns="45718" tIns="45718" rIns="45718" bIns="45718">
            <a:normAutofit fontScale="90000"/>
          </a:bodyPr>
          <a:lstStyle>
            <a:lvl1pPr defTabSz="393190">
              <a:defRPr sz="3700"/>
            </a:lvl1pPr>
          </a:lstStyle>
          <a:p>
            <a:r>
              <a:rPr dirty="0"/>
              <a:t>The </a:t>
            </a:r>
            <a:r>
              <a:rPr dirty="0" err="1"/>
              <a:t>Maxeler</a:t>
            </a:r>
            <a:r>
              <a:rPr dirty="0"/>
              <a:t> Technology Vision: </a:t>
            </a:r>
            <a:r>
              <a:rPr dirty="0" err="1"/>
              <a:t>MultiScale</a:t>
            </a:r>
            <a:r>
              <a:rPr dirty="0"/>
              <a:t> </a:t>
            </a:r>
            <a:r>
              <a:rPr dirty="0" err="1"/>
              <a:t>DataFlow</a:t>
            </a:r>
            <a:endParaRPr dirty="0"/>
          </a:p>
        </p:txBody>
      </p:sp>
      <p:sp>
        <p:nvSpPr>
          <p:cNvPr id="1830" name="Thinking in space  rather than in time…"/>
          <p:cNvSpPr txBox="1">
            <a:spLocks noGrp="1"/>
          </p:cNvSpPr>
          <p:nvPr>
            <p:ph type="body" sz="half" idx="4294967295"/>
          </p:nvPr>
        </p:nvSpPr>
        <p:spPr>
          <a:xfrm>
            <a:off x="457200" y="1981200"/>
            <a:ext cx="4876800" cy="4411663"/>
          </a:xfrm>
          <a:prstGeom prst="rect">
            <a:avLst/>
          </a:prstGeom>
        </p:spPr>
        <p:txBody>
          <a:bodyPr lIns="45718" tIns="45718" rIns="45718" bIns="45718"/>
          <a:lstStyle/>
          <a:p>
            <a:pPr marL="273050" indent="-273050" defTabSz="457200">
              <a:spcBef>
                <a:spcPts val="600"/>
              </a:spcBef>
              <a:buFont typeface="Calibri"/>
              <a:buChar char="❑"/>
              <a:defRPr sz="2800"/>
            </a:pPr>
            <a:r>
              <a:t>Thinking in space </a:t>
            </a:r>
            <a:br/>
            <a:r>
              <a:t>rather than in time</a:t>
            </a:r>
          </a:p>
          <a:p>
            <a:pPr marL="273050" indent="-273050" defTabSz="457200">
              <a:spcBef>
                <a:spcPts val="600"/>
              </a:spcBef>
              <a:buFont typeface="Calibri"/>
              <a:buChar char="❑"/>
              <a:defRPr sz="2800"/>
            </a:pPr>
            <a:r>
              <a:t>Difficult change in mindset </a:t>
            </a:r>
            <a:br/>
            <a:r>
              <a:t>to overcome</a:t>
            </a:r>
          </a:p>
          <a:p>
            <a:pPr marL="273050" indent="-273050" defTabSz="457200">
              <a:spcBef>
                <a:spcPts val="600"/>
              </a:spcBef>
              <a:buFont typeface="Calibri"/>
              <a:buChar char="❑"/>
              <a:defRPr sz="2800"/>
            </a:pPr>
            <a:r>
              <a:t>Transformation of data </a:t>
            </a:r>
            <a:br/>
            <a:r>
              <a:t>through flow over time</a:t>
            </a:r>
          </a:p>
          <a:p>
            <a:pPr marL="273050" indent="-273050" defTabSz="457200">
              <a:spcBef>
                <a:spcPts val="600"/>
              </a:spcBef>
              <a:buFont typeface="Calibri"/>
              <a:buChar char="❑"/>
              <a:defRPr sz="2800"/>
            </a:pPr>
            <a:r>
              <a:t>Instructions are parallelized </a:t>
            </a:r>
            <a:br/>
            <a:r>
              <a:t>across the available space</a:t>
            </a:r>
          </a:p>
        </p:txBody>
      </p:sp>
      <p:pic>
        <p:nvPicPr>
          <p:cNvPr id="1831" name="image.png" descr="image.png"/>
          <p:cNvPicPr>
            <a:picLocks noChangeAspect="1"/>
          </p:cNvPicPr>
          <p:nvPr/>
        </p:nvPicPr>
        <p:blipFill>
          <a:blip r:embed="rId2" cstate="print"/>
          <a:stretch>
            <a:fillRect/>
          </a:stretch>
        </p:blipFill>
        <p:spPr>
          <a:xfrm>
            <a:off x="5638800" y="1733550"/>
            <a:ext cx="2363790" cy="4591050"/>
          </a:xfrm>
          <a:prstGeom prst="rect">
            <a:avLst/>
          </a:prstGeom>
          <a:ln w="12700">
            <a:miter lim="400000"/>
          </a:ln>
        </p:spPr>
      </p:pic>
      <p:pic>
        <p:nvPicPr>
          <p:cNvPr id="1832" name="image.png" descr="image.png"/>
          <p:cNvPicPr>
            <a:picLocks noChangeAspect="1"/>
          </p:cNvPicPr>
          <p:nvPr/>
        </p:nvPicPr>
        <p:blipFill>
          <a:blip r:embed="rId3" cstate="print"/>
          <a:stretch>
            <a:fillRect/>
          </a:stretch>
        </p:blipFill>
        <p:spPr>
          <a:xfrm>
            <a:off x="5283200" y="1638300"/>
            <a:ext cx="533400" cy="2044700"/>
          </a:xfrm>
          <a:prstGeom prst="rect">
            <a:avLst/>
          </a:prstGeom>
          <a:ln w="12700">
            <a:miter lim="400000"/>
          </a:ln>
        </p:spPr>
      </p:pic>
      <p:pic>
        <p:nvPicPr>
          <p:cNvPr id="1833" name="image.png" descr="image.png"/>
          <p:cNvPicPr>
            <a:picLocks noChangeAspect="1"/>
          </p:cNvPicPr>
          <p:nvPr/>
        </p:nvPicPr>
        <p:blipFill>
          <a:blip r:embed="rId4" cstate="print"/>
          <a:stretch>
            <a:fillRect/>
          </a:stretch>
        </p:blipFill>
        <p:spPr>
          <a:xfrm>
            <a:off x="5676900" y="1295400"/>
            <a:ext cx="1892300" cy="520700"/>
          </a:xfrm>
          <a:prstGeom prst="rect">
            <a:avLst/>
          </a:prstGeom>
          <a:ln w="12700">
            <a:miter lim="400000"/>
          </a:ln>
        </p:spPr>
      </p:pic>
      <p:sp>
        <p:nvSpPr>
          <p:cNvPr id="1834" name="Flow / Time"/>
          <p:cNvSpPr txBox="1"/>
          <p:nvPr/>
        </p:nvSpPr>
        <p:spPr>
          <a:xfrm rot="5400000">
            <a:off x="5056143" y="4005179"/>
            <a:ext cx="979768" cy="2807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defTabSz="457200">
              <a:defRPr sz="1400" b="1">
                <a:solidFill>
                  <a:srgbClr val="FF3F3F"/>
                </a:solidFill>
              </a:defRPr>
            </a:lvl1pPr>
          </a:lstStyle>
          <a:p>
            <a:r>
              <a:t>Flow / Time</a:t>
            </a:r>
          </a:p>
        </p:txBody>
      </p:sp>
      <p:sp>
        <p:nvSpPr>
          <p:cNvPr id="1835" name="Space"/>
          <p:cNvSpPr txBox="1"/>
          <p:nvPr/>
        </p:nvSpPr>
        <p:spPr>
          <a:xfrm>
            <a:off x="7486332" y="1373187"/>
            <a:ext cx="535267" cy="2807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defTabSz="457200">
              <a:defRPr sz="1400" b="1">
                <a:solidFill>
                  <a:srgbClr val="FF0000"/>
                </a:solidFill>
              </a:defRPr>
            </a:lvl1pPr>
          </a:lstStyle>
          <a:p>
            <a:r>
              <a:t>Space</a:t>
            </a:r>
          </a:p>
        </p:txBody>
      </p:sp>
      <p:sp>
        <p:nvSpPr>
          <p:cNvPr id="1837" name="Optimal Solution: Execution Graph"/>
          <p:cNvSpPr txBox="1"/>
          <p:nvPr/>
        </p:nvSpPr>
        <p:spPr>
          <a:xfrm>
            <a:off x="513358" y="5872491"/>
            <a:ext cx="8117283" cy="4238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278" tIns="35278" rIns="35278" bIns="35278" anchor="ctr">
            <a:spAutoFit/>
          </a:bodyPr>
          <a:lstStyle>
            <a:lvl1pPr defTabSz="457200">
              <a:defRPr sz="2800">
                <a:solidFill>
                  <a:srgbClr val="FF3F3F"/>
                </a:solidFill>
              </a:defRPr>
            </a:lvl1pPr>
          </a:lstStyle>
          <a:p>
            <a:r>
              <a:t>Optimal Solution: Execution Graph</a:t>
            </a:r>
          </a:p>
        </p:txBody>
      </p:sp>
      <p:sp>
        <p:nvSpPr>
          <p:cNvPr id="11" name="Slide Number Placeholder 5">
            <a:extLst>
              <a:ext uri="{FF2B5EF4-FFF2-40B4-BE49-F238E27FC236}">
                <a16:creationId xmlns:a16="http://schemas.microsoft.com/office/drawing/2014/main" id="{2E4F4BFC-05DC-4257-A873-35E7B924492D}"/>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46</a:t>
            </a:fld>
            <a:endParaRPr lang="sr-Latn-RS"/>
          </a:p>
        </p:txBody>
      </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9" name="image.png" descr="image.png"/>
          <p:cNvPicPr>
            <a:picLocks noChangeAspect="1"/>
          </p:cNvPicPr>
          <p:nvPr/>
        </p:nvPicPr>
        <p:blipFill>
          <a:blip r:embed="rId2" cstate="print"/>
          <a:stretch>
            <a:fillRect/>
          </a:stretch>
        </p:blipFill>
        <p:spPr>
          <a:xfrm>
            <a:off x="457200" y="-152400"/>
            <a:ext cx="8229600" cy="1219200"/>
          </a:xfrm>
          <a:prstGeom prst="rect">
            <a:avLst/>
          </a:prstGeom>
          <a:ln w="12700">
            <a:miter lim="400000"/>
          </a:ln>
        </p:spPr>
      </p:pic>
      <p:pic>
        <p:nvPicPr>
          <p:cNvPr id="1840" name="C:\1nenad\Old_Pendulum_clock.jpg" descr="C:\1nenad\Old_Pendulum_clock.jpg"/>
          <p:cNvPicPr>
            <a:picLocks noChangeAspect="1"/>
          </p:cNvPicPr>
          <p:nvPr/>
        </p:nvPicPr>
        <p:blipFill>
          <a:blip r:embed="rId3" cstate="print"/>
          <a:stretch>
            <a:fillRect/>
          </a:stretch>
        </p:blipFill>
        <p:spPr>
          <a:xfrm>
            <a:off x="767408" y="1905000"/>
            <a:ext cx="2355850" cy="4090988"/>
          </a:xfrm>
          <a:prstGeom prst="rect">
            <a:avLst/>
          </a:prstGeom>
          <a:ln w="12700">
            <a:miter lim="400000"/>
          </a:ln>
        </p:spPr>
      </p:pic>
      <p:pic>
        <p:nvPicPr>
          <p:cNvPr id="1841" name="C:\1nenad\13925279347_e624b65f14_o.jpg" descr="C:\1nenad\13925279347_e624b65f14_o.jpg"/>
          <p:cNvPicPr>
            <a:picLocks noChangeAspect="1"/>
          </p:cNvPicPr>
          <p:nvPr/>
        </p:nvPicPr>
        <p:blipFill>
          <a:blip r:embed="rId4" cstate="print"/>
          <a:stretch>
            <a:fillRect/>
          </a:stretch>
        </p:blipFill>
        <p:spPr>
          <a:xfrm>
            <a:off x="5643538" y="1910532"/>
            <a:ext cx="2362200" cy="4114800"/>
          </a:xfrm>
          <a:prstGeom prst="rect">
            <a:avLst/>
          </a:prstGeom>
          <a:ln w="12700">
            <a:miter lim="400000"/>
          </a:ln>
        </p:spPr>
      </p:pic>
      <p:sp>
        <p:nvSpPr>
          <p:cNvPr id="1842" name="The Von-Neumann paradigm resembles an old wall clock"/>
          <p:cNvSpPr txBox="1"/>
          <p:nvPr/>
        </p:nvSpPr>
        <p:spPr>
          <a:xfrm>
            <a:off x="579119" y="1295399"/>
            <a:ext cx="8595361" cy="9804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marL="273050" indent="-273050">
              <a:spcBef>
                <a:spcPts val="600"/>
              </a:spcBef>
              <a:buClr>
                <a:srgbClr val="F3A447"/>
              </a:buClr>
              <a:buSzPct val="85000"/>
              <a:buChar char="●"/>
              <a:defRPr sz="2400">
                <a:solidFill>
                  <a:srgbClr val="FFFFFF"/>
                </a:solidFill>
                <a:latin typeface="Constantia"/>
                <a:ea typeface="Constantia"/>
                <a:cs typeface="Constantia"/>
                <a:sym typeface="Constantia"/>
              </a:defRPr>
            </a:lvl1pPr>
          </a:lstStyle>
          <a:p>
            <a:r>
              <a:t>The Von-Neumann paradigm resembles an old wall clock</a:t>
            </a:r>
          </a:p>
        </p:txBody>
      </p:sp>
      <p:sp>
        <p:nvSpPr>
          <p:cNvPr id="1843" name="The Feynman paradigm resembles lightning!"/>
          <p:cNvSpPr txBox="1"/>
          <p:nvPr/>
        </p:nvSpPr>
        <p:spPr>
          <a:xfrm>
            <a:off x="502919" y="6172201"/>
            <a:ext cx="8595361" cy="9804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marL="273050" indent="-273050">
              <a:spcBef>
                <a:spcPts val="600"/>
              </a:spcBef>
              <a:buClr>
                <a:srgbClr val="F3A447"/>
              </a:buClr>
              <a:buSzPct val="85000"/>
              <a:buChar char="●"/>
              <a:defRPr sz="2400">
                <a:solidFill>
                  <a:srgbClr val="FFFFFF"/>
                </a:solidFill>
                <a:latin typeface="Constantia"/>
                <a:ea typeface="Constantia"/>
                <a:cs typeface="Constantia"/>
                <a:sym typeface="Constantia"/>
              </a:defRPr>
            </a:lvl1pPr>
          </a:lstStyle>
          <a:p>
            <a:r>
              <a:t>The Feynman paradigm resembles lightning!</a:t>
            </a:r>
          </a:p>
        </p:txBody>
      </p:sp>
      <p:sp>
        <p:nvSpPr>
          <p:cNvPr id="1844" name="Why?"/>
          <p:cNvSpPr txBox="1"/>
          <p:nvPr/>
        </p:nvSpPr>
        <p:spPr>
          <a:xfrm>
            <a:off x="579119" y="6172201"/>
            <a:ext cx="8595361" cy="9804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marL="273050" indent="-273050">
              <a:spcBef>
                <a:spcPts val="600"/>
              </a:spcBef>
              <a:defRPr sz="2400">
                <a:solidFill>
                  <a:srgbClr val="FF0000"/>
                </a:solidFill>
                <a:latin typeface="Constantia"/>
                <a:ea typeface="Constantia"/>
                <a:cs typeface="Constantia"/>
                <a:sym typeface="Constantia"/>
              </a:defRPr>
            </a:lvl1pPr>
          </a:lstStyle>
          <a:p>
            <a:r>
              <a:t>							         Why?</a:t>
            </a:r>
          </a:p>
        </p:txBody>
      </p:sp>
      <p:sp>
        <p:nvSpPr>
          <p:cNvPr id="9" name="Slide Number Placeholder 5">
            <a:extLst>
              <a:ext uri="{FF2B5EF4-FFF2-40B4-BE49-F238E27FC236}">
                <a16:creationId xmlns:a16="http://schemas.microsoft.com/office/drawing/2014/main" id="{FF574E7C-AFDB-4BE7-B61B-478ED18364D7}"/>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47</a:t>
            </a:fld>
            <a:endParaRPr lang="sr-Latn-RS"/>
          </a:p>
        </p:txBody>
      </p:sp>
      <p:pic>
        <p:nvPicPr>
          <p:cNvPr id="10" name="C:\1nenad\Old_Pendulum_clock.jpg" descr="C:\1nenad\Old_Pendulum_clock.jpg">
            <a:extLst>
              <a:ext uri="{FF2B5EF4-FFF2-40B4-BE49-F238E27FC236}">
                <a16:creationId xmlns:a16="http://schemas.microsoft.com/office/drawing/2014/main" id="{6DD9E18C-539F-4BB6-BF57-9AFA0A577BA4}"/>
              </a:ext>
            </a:extLst>
          </p:cNvPr>
          <p:cNvPicPr>
            <a:picLocks noChangeAspect="1"/>
          </p:cNvPicPr>
          <p:nvPr/>
        </p:nvPicPr>
        <p:blipFill>
          <a:blip r:embed="rId3" cstate="print"/>
          <a:stretch>
            <a:fillRect/>
          </a:stretch>
        </p:blipFill>
        <p:spPr>
          <a:xfrm>
            <a:off x="3195266" y="1905000"/>
            <a:ext cx="1167883" cy="2028056"/>
          </a:xfrm>
          <a:prstGeom prst="rect">
            <a:avLst/>
          </a:prstGeom>
          <a:ln w="12700">
            <a:miter lim="400000"/>
          </a:ln>
        </p:spPr>
      </p:pic>
      <p:pic>
        <p:nvPicPr>
          <p:cNvPr id="11" name="C:\1nenad\Old_Pendulum_clock.jpg" descr="C:\1nenad\Old_Pendulum_clock.jpg">
            <a:extLst>
              <a:ext uri="{FF2B5EF4-FFF2-40B4-BE49-F238E27FC236}">
                <a16:creationId xmlns:a16="http://schemas.microsoft.com/office/drawing/2014/main" id="{A6A32953-ADE7-4B6F-A8B2-8249AD672858}"/>
              </a:ext>
            </a:extLst>
          </p:cNvPr>
          <p:cNvPicPr>
            <a:picLocks noChangeAspect="1"/>
          </p:cNvPicPr>
          <p:nvPr/>
        </p:nvPicPr>
        <p:blipFill>
          <a:blip r:embed="rId3" cstate="print"/>
          <a:stretch>
            <a:fillRect/>
          </a:stretch>
        </p:blipFill>
        <p:spPr>
          <a:xfrm>
            <a:off x="4393105" y="1905000"/>
            <a:ext cx="1167883" cy="2028056"/>
          </a:xfrm>
          <a:prstGeom prst="rect">
            <a:avLst/>
          </a:prstGeom>
          <a:ln w="12700">
            <a:miter lim="400000"/>
          </a:ln>
        </p:spPr>
      </p:pic>
      <p:pic>
        <p:nvPicPr>
          <p:cNvPr id="12" name="C:\1nenad\Old_Pendulum_clock.jpg" descr="C:\1nenad\Old_Pendulum_clock.jpg">
            <a:extLst>
              <a:ext uri="{FF2B5EF4-FFF2-40B4-BE49-F238E27FC236}">
                <a16:creationId xmlns:a16="http://schemas.microsoft.com/office/drawing/2014/main" id="{3EED71AE-9CA0-4FCD-8FBE-CA465BED473F}"/>
              </a:ext>
            </a:extLst>
          </p:cNvPr>
          <p:cNvPicPr>
            <a:picLocks noChangeAspect="1"/>
          </p:cNvPicPr>
          <p:nvPr/>
        </p:nvPicPr>
        <p:blipFill>
          <a:blip r:embed="rId3" cstate="print"/>
          <a:stretch>
            <a:fillRect/>
          </a:stretch>
        </p:blipFill>
        <p:spPr>
          <a:xfrm>
            <a:off x="3185394" y="3967932"/>
            <a:ext cx="1167883" cy="2028056"/>
          </a:xfrm>
          <a:prstGeom prst="rect">
            <a:avLst/>
          </a:prstGeom>
          <a:ln w="12700">
            <a:miter lim="400000"/>
          </a:ln>
        </p:spPr>
      </p:pic>
      <p:pic>
        <p:nvPicPr>
          <p:cNvPr id="13" name="C:\1nenad\Old_Pendulum_clock.jpg" descr="C:\1nenad\Old_Pendulum_clock.jpg">
            <a:extLst>
              <a:ext uri="{FF2B5EF4-FFF2-40B4-BE49-F238E27FC236}">
                <a16:creationId xmlns:a16="http://schemas.microsoft.com/office/drawing/2014/main" id="{D3164880-8971-437C-9FB3-AE59D05BFE6E}"/>
              </a:ext>
            </a:extLst>
          </p:cNvPr>
          <p:cNvPicPr>
            <a:picLocks noChangeAspect="1"/>
          </p:cNvPicPr>
          <p:nvPr/>
        </p:nvPicPr>
        <p:blipFill>
          <a:blip r:embed="rId3" cstate="print"/>
          <a:stretch>
            <a:fillRect/>
          </a:stretch>
        </p:blipFill>
        <p:spPr>
          <a:xfrm>
            <a:off x="4383233" y="3967932"/>
            <a:ext cx="1167883" cy="2028056"/>
          </a:xfrm>
          <a:prstGeom prst="rect">
            <a:avLst/>
          </a:prstGeom>
          <a:ln w="12700">
            <a:miter lim="400000"/>
          </a:ln>
        </p:spPr>
      </p:pic>
      <p:pic>
        <p:nvPicPr>
          <p:cNvPr id="5" name="Picture 4">
            <a:extLst>
              <a:ext uri="{FF2B5EF4-FFF2-40B4-BE49-F238E27FC236}">
                <a16:creationId xmlns:a16="http://schemas.microsoft.com/office/drawing/2014/main" id="{994625D4-CE75-40FE-9F58-65E364C7C7F6}"/>
              </a:ext>
            </a:extLst>
          </p:cNvPr>
          <p:cNvPicPr>
            <a:picLocks noChangeAspect="1"/>
          </p:cNvPicPr>
          <p:nvPr/>
        </p:nvPicPr>
        <p:blipFill>
          <a:blip r:embed="rId5" cstate="print"/>
          <a:stretch>
            <a:fillRect/>
          </a:stretch>
        </p:blipFill>
        <p:spPr>
          <a:xfrm>
            <a:off x="8119645" y="1905000"/>
            <a:ext cx="2335223" cy="4117882"/>
          </a:xfrm>
          <a:prstGeom prst="rect">
            <a:avLst/>
          </a:prstGeom>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1" nodeType="afterEffect">
                                  <p:stCondLst>
                                    <p:cond delay="0"/>
                                  </p:stCondLst>
                                  <p:iterate>
                                    <p:tmAbs val="0"/>
                                  </p:iterate>
                                  <p:childTnLst>
                                    <p:set>
                                      <p:cBhvr>
                                        <p:cTn id="6" fill="hold"/>
                                        <p:tgtEl>
                                          <p:spTgt spid="1839"/>
                                        </p:tgtEl>
                                        <p:attrNameLst>
                                          <p:attrName>style.visibility</p:attrName>
                                        </p:attrNameLst>
                                      </p:cBhvr>
                                      <p:to>
                                        <p:strVal val="visible"/>
                                      </p:to>
                                    </p:set>
                                    <p:anim calcmode="lin" valueType="num">
                                      <p:cBhvr>
                                        <p:cTn id="7" dur="500" fill="hold"/>
                                        <p:tgtEl>
                                          <p:spTgt spid="1839"/>
                                        </p:tgtEl>
                                        <p:attrNameLst>
                                          <p:attrName>ppt_x</p:attrName>
                                        </p:attrNameLst>
                                      </p:cBhvr>
                                      <p:tavLst>
                                        <p:tav tm="0">
                                          <p:val>
                                            <p:strVal val="#ppt_x"/>
                                          </p:val>
                                        </p:tav>
                                        <p:tav tm="100000">
                                          <p:val>
                                            <p:strVal val="#ppt_x"/>
                                          </p:val>
                                        </p:tav>
                                      </p:tavLst>
                                    </p:anim>
                                    <p:anim calcmode="lin" valueType="num">
                                      <p:cBhvr>
                                        <p:cTn id="8" dur="500" fill="hold"/>
                                        <p:tgtEl>
                                          <p:spTgt spid="183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2" nodeType="afterEffect">
                                  <p:stCondLst>
                                    <p:cond delay="0"/>
                                  </p:stCondLst>
                                  <p:iterate>
                                    <p:tmAbs val="0"/>
                                  </p:iterate>
                                  <p:childTnLst>
                                    <p:set>
                                      <p:cBhvr>
                                        <p:cTn id="11" fill="hold"/>
                                        <p:tgtEl>
                                          <p:spTgt spid="1842"/>
                                        </p:tgtEl>
                                        <p:attrNameLst>
                                          <p:attrName>style.visibility</p:attrName>
                                        </p:attrNameLst>
                                      </p:cBhvr>
                                      <p:to>
                                        <p:strVal val="visible"/>
                                      </p:to>
                                    </p:set>
                                    <p:anim calcmode="lin" valueType="num">
                                      <p:cBhvr>
                                        <p:cTn id="12" dur="500" fill="hold"/>
                                        <p:tgtEl>
                                          <p:spTgt spid="1842"/>
                                        </p:tgtEl>
                                        <p:attrNameLst>
                                          <p:attrName>ppt_x</p:attrName>
                                        </p:attrNameLst>
                                      </p:cBhvr>
                                      <p:tavLst>
                                        <p:tav tm="0">
                                          <p:val>
                                            <p:strVal val="#ppt_x"/>
                                          </p:val>
                                        </p:tav>
                                        <p:tav tm="100000">
                                          <p:val>
                                            <p:strVal val="#ppt_x"/>
                                          </p:val>
                                        </p:tav>
                                      </p:tavLst>
                                    </p:anim>
                                    <p:anim calcmode="lin" valueType="num">
                                      <p:cBhvr>
                                        <p:cTn id="13" dur="500" fill="hold"/>
                                        <p:tgtEl>
                                          <p:spTgt spid="184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3" nodeType="afterEffect">
                                  <p:stCondLst>
                                    <p:cond delay="0"/>
                                  </p:stCondLst>
                                  <p:iterate>
                                    <p:tmAbs val="0"/>
                                  </p:iterate>
                                  <p:childTnLst>
                                    <p:set>
                                      <p:cBhvr>
                                        <p:cTn id="16" fill="hold"/>
                                        <p:tgtEl>
                                          <p:spTgt spid="1840"/>
                                        </p:tgtEl>
                                        <p:attrNameLst>
                                          <p:attrName>style.visibility</p:attrName>
                                        </p:attrNameLst>
                                      </p:cBhvr>
                                      <p:to>
                                        <p:strVal val="visible"/>
                                      </p:to>
                                    </p:set>
                                    <p:anim calcmode="lin" valueType="num">
                                      <p:cBhvr>
                                        <p:cTn id="17" dur="500" fill="hold"/>
                                        <p:tgtEl>
                                          <p:spTgt spid="1840"/>
                                        </p:tgtEl>
                                        <p:attrNameLst>
                                          <p:attrName>ppt_x</p:attrName>
                                        </p:attrNameLst>
                                      </p:cBhvr>
                                      <p:tavLst>
                                        <p:tav tm="0">
                                          <p:val>
                                            <p:strVal val="#ppt_x"/>
                                          </p:val>
                                        </p:tav>
                                        <p:tav tm="100000">
                                          <p:val>
                                            <p:strVal val="#ppt_x"/>
                                          </p:val>
                                        </p:tav>
                                      </p:tavLst>
                                    </p:anim>
                                    <p:anim calcmode="lin" valueType="num">
                                      <p:cBhvr>
                                        <p:cTn id="18" dur="500" fill="hold"/>
                                        <p:tgtEl>
                                          <p:spTgt spid="184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4" nodeType="clickEffect">
                                  <p:stCondLst>
                                    <p:cond delay="0"/>
                                  </p:stCondLst>
                                  <p:iterate>
                                    <p:tmAbs val="0"/>
                                  </p:iterate>
                                  <p:childTnLst>
                                    <p:set>
                                      <p:cBhvr>
                                        <p:cTn id="22" fill="hold"/>
                                        <p:tgtEl>
                                          <p:spTgt spid="1841"/>
                                        </p:tgtEl>
                                        <p:attrNameLst>
                                          <p:attrName>style.visibility</p:attrName>
                                        </p:attrNameLst>
                                      </p:cBhvr>
                                      <p:to>
                                        <p:strVal val="visible"/>
                                      </p:to>
                                    </p:set>
                                    <p:anim calcmode="lin" valueType="num">
                                      <p:cBhvr>
                                        <p:cTn id="23" dur="500" fill="hold"/>
                                        <p:tgtEl>
                                          <p:spTgt spid="1841"/>
                                        </p:tgtEl>
                                        <p:attrNameLst>
                                          <p:attrName>ppt_x</p:attrName>
                                        </p:attrNameLst>
                                      </p:cBhvr>
                                      <p:tavLst>
                                        <p:tav tm="0">
                                          <p:val>
                                            <p:strVal val="#ppt_x"/>
                                          </p:val>
                                        </p:tav>
                                        <p:tav tm="100000">
                                          <p:val>
                                            <p:strVal val="#ppt_x"/>
                                          </p:val>
                                        </p:tav>
                                      </p:tavLst>
                                    </p:anim>
                                    <p:anim calcmode="lin" valueType="num">
                                      <p:cBhvr>
                                        <p:cTn id="24" dur="500" fill="hold"/>
                                        <p:tgtEl>
                                          <p:spTgt spid="1841"/>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2" presetClass="entr" presetSubtype="4" fill="hold" grpId="5" nodeType="afterEffect">
                                  <p:stCondLst>
                                    <p:cond delay="0"/>
                                  </p:stCondLst>
                                  <p:iterate>
                                    <p:tmAbs val="0"/>
                                  </p:iterate>
                                  <p:childTnLst>
                                    <p:set>
                                      <p:cBhvr>
                                        <p:cTn id="27" fill="hold"/>
                                        <p:tgtEl>
                                          <p:spTgt spid="1843"/>
                                        </p:tgtEl>
                                        <p:attrNameLst>
                                          <p:attrName>style.visibility</p:attrName>
                                        </p:attrNameLst>
                                      </p:cBhvr>
                                      <p:to>
                                        <p:strVal val="visible"/>
                                      </p:to>
                                    </p:set>
                                    <p:anim calcmode="lin" valueType="num">
                                      <p:cBhvr>
                                        <p:cTn id="28" dur="500" fill="hold"/>
                                        <p:tgtEl>
                                          <p:spTgt spid="1843"/>
                                        </p:tgtEl>
                                        <p:attrNameLst>
                                          <p:attrName>ppt_x</p:attrName>
                                        </p:attrNameLst>
                                      </p:cBhvr>
                                      <p:tavLst>
                                        <p:tav tm="0">
                                          <p:val>
                                            <p:strVal val="#ppt_x"/>
                                          </p:val>
                                        </p:tav>
                                        <p:tav tm="100000">
                                          <p:val>
                                            <p:strVal val="#ppt_x"/>
                                          </p:val>
                                        </p:tav>
                                      </p:tavLst>
                                    </p:anim>
                                    <p:anim calcmode="lin" valueType="num">
                                      <p:cBhvr>
                                        <p:cTn id="29" dur="500" fill="hold"/>
                                        <p:tgtEl>
                                          <p:spTgt spid="1843"/>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6" nodeType="clickEffect">
                                  <p:stCondLst>
                                    <p:cond delay="0"/>
                                  </p:stCondLst>
                                  <p:iterate>
                                    <p:tmAbs val="0"/>
                                  </p:iterate>
                                  <p:childTnLst>
                                    <p:set>
                                      <p:cBhvr>
                                        <p:cTn id="33" fill="hold"/>
                                        <p:tgtEl>
                                          <p:spTgt spid="1844"/>
                                        </p:tgtEl>
                                        <p:attrNameLst>
                                          <p:attrName>style.visibility</p:attrName>
                                        </p:attrNameLst>
                                      </p:cBhvr>
                                      <p:to>
                                        <p:strVal val="visible"/>
                                      </p:to>
                                    </p:set>
                                    <p:anim calcmode="lin" valueType="num">
                                      <p:cBhvr>
                                        <p:cTn id="34" dur="500" fill="hold"/>
                                        <p:tgtEl>
                                          <p:spTgt spid="1844"/>
                                        </p:tgtEl>
                                        <p:attrNameLst>
                                          <p:attrName>ppt_x</p:attrName>
                                        </p:attrNameLst>
                                      </p:cBhvr>
                                      <p:tavLst>
                                        <p:tav tm="0">
                                          <p:val>
                                            <p:strVal val="#ppt_x"/>
                                          </p:val>
                                        </p:tav>
                                        <p:tav tm="100000">
                                          <p:val>
                                            <p:strVal val="#ppt_x"/>
                                          </p:val>
                                        </p:tav>
                                      </p:tavLst>
                                    </p:anim>
                                    <p:anim calcmode="lin" valueType="num">
                                      <p:cBhvr>
                                        <p:cTn id="35" dur="500" fill="hold"/>
                                        <p:tgtEl>
                                          <p:spTgt spid="1844"/>
                                        </p:tgtEl>
                                        <p:attrNameLst>
                                          <p:attrName>ppt_y</p:attrName>
                                        </p:attrNameLst>
                                      </p:cBhvr>
                                      <p:tavLst>
                                        <p:tav tm="0">
                                          <p:val>
                                            <p:strVal val="1+#ppt_h/2"/>
                                          </p:val>
                                        </p:tav>
                                        <p:tav tm="100000">
                                          <p:val>
                                            <p:strVal val="#ppt_y"/>
                                          </p:val>
                                        </p:tav>
                                      </p:tavLst>
                                    </p:anim>
                                  </p:childTnLst>
                                </p:cTn>
                              </p:par>
                            </p:childTnLst>
                          </p:cTn>
                        </p:par>
                        <p:par>
                          <p:cTn id="36" fill="hold">
                            <p:stCondLst>
                              <p:cond delay="500"/>
                            </p:stCondLst>
                            <p:childTnLst>
                              <p:par>
                                <p:cTn id="37" presetID="2" presetClass="entr" presetSubtype="4" fill="hold" grpId="0" nodeType="afterEffect">
                                  <p:stCondLst>
                                    <p:cond delay="0"/>
                                  </p:stCondLst>
                                  <p:iterate>
                                    <p:tmAbs val="0"/>
                                  </p:iterate>
                                  <p:childTnLst>
                                    <p:set>
                                      <p:cBhvr>
                                        <p:cTn id="38" fill="hold"/>
                                        <p:tgtEl>
                                          <p:spTgt spid="10"/>
                                        </p:tgtEl>
                                        <p:attrNameLst>
                                          <p:attrName>style.visibility</p:attrName>
                                        </p:attrNameLst>
                                      </p:cBhvr>
                                      <p:to>
                                        <p:strVal val="visible"/>
                                      </p:to>
                                    </p:set>
                                    <p:anim calcmode="lin" valueType="num">
                                      <p:cBhvr>
                                        <p:cTn id="39" dur="500" fill="hold"/>
                                        <p:tgtEl>
                                          <p:spTgt spid="10"/>
                                        </p:tgtEl>
                                        <p:attrNameLst>
                                          <p:attrName>ppt_x</p:attrName>
                                        </p:attrNameLst>
                                      </p:cBhvr>
                                      <p:tavLst>
                                        <p:tav tm="0">
                                          <p:val>
                                            <p:strVal val="#ppt_x"/>
                                          </p:val>
                                        </p:tav>
                                        <p:tav tm="100000">
                                          <p:val>
                                            <p:strVal val="#ppt_x"/>
                                          </p:val>
                                        </p:tav>
                                      </p:tavLst>
                                    </p:anim>
                                    <p:anim calcmode="lin" valueType="num">
                                      <p:cBhvr>
                                        <p:cTn id="40" dur="500" fill="hold"/>
                                        <p:tgtEl>
                                          <p:spTgt spid="10"/>
                                        </p:tgtEl>
                                        <p:attrNameLst>
                                          <p:attrName>ppt_y</p:attrName>
                                        </p:attrNameLst>
                                      </p:cBhvr>
                                      <p:tavLst>
                                        <p:tav tm="0">
                                          <p:val>
                                            <p:strVal val="1+#ppt_h/2"/>
                                          </p:val>
                                        </p:tav>
                                        <p:tav tm="100000">
                                          <p:val>
                                            <p:strVal val="#ppt_y"/>
                                          </p:val>
                                        </p:tav>
                                      </p:tavLst>
                                    </p:anim>
                                  </p:childTnLst>
                                </p:cTn>
                              </p:par>
                            </p:childTnLst>
                          </p:cTn>
                        </p:par>
                        <p:par>
                          <p:cTn id="41" fill="hold">
                            <p:stCondLst>
                              <p:cond delay="1000"/>
                            </p:stCondLst>
                            <p:childTnLst>
                              <p:par>
                                <p:cTn id="42" presetID="2" presetClass="entr" presetSubtype="4" fill="hold" grpId="0" nodeType="afterEffect">
                                  <p:stCondLst>
                                    <p:cond delay="0"/>
                                  </p:stCondLst>
                                  <p:iterate>
                                    <p:tmAbs val="0"/>
                                  </p:iterate>
                                  <p:childTnLst>
                                    <p:set>
                                      <p:cBhvr>
                                        <p:cTn id="43" fill="hold"/>
                                        <p:tgtEl>
                                          <p:spTgt spid="11"/>
                                        </p:tgtEl>
                                        <p:attrNameLst>
                                          <p:attrName>style.visibility</p:attrName>
                                        </p:attrNameLst>
                                      </p:cBhvr>
                                      <p:to>
                                        <p:strVal val="visible"/>
                                      </p:to>
                                    </p:set>
                                    <p:anim calcmode="lin" valueType="num">
                                      <p:cBhvr>
                                        <p:cTn id="44" dur="500" fill="hold"/>
                                        <p:tgtEl>
                                          <p:spTgt spid="11"/>
                                        </p:tgtEl>
                                        <p:attrNameLst>
                                          <p:attrName>ppt_x</p:attrName>
                                        </p:attrNameLst>
                                      </p:cBhvr>
                                      <p:tavLst>
                                        <p:tav tm="0">
                                          <p:val>
                                            <p:strVal val="#ppt_x"/>
                                          </p:val>
                                        </p:tav>
                                        <p:tav tm="100000">
                                          <p:val>
                                            <p:strVal val="#ppt_x"/>
                                          </p:val>
                                        </p:tav>
                                      </p:tavLst>
                                    </p:anim>
                                    <p:anim calcmode="lin" valueType="num">
                                      <p:cBhvr>
                                        <p:cTn id="45" dur="500" fill="hold"/>
                                        <p:tgtEl>
                                          <p:spTgt spid="11"/>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stCondLst>
                                    <p:cond delay="0"/>
                                  </p:stCondLst>
                                  <p:iterate>
                                    <p:tmAbs val="0"/>
                                  </p:iterate>
                                  <p:childTnLst>
                                    <p:set>
                                      <p:cBhvr>
                                        <p:cTn id="48" fill="hold"/>
                                        <p:tgtEl>
                                          <p:spTgt spid="12"/>
                                        </p:tgtEl>
                                        <p:attrNameLst>
                                          <p:attrName>style.visibility</p:attrName>
                                        </p:attrNameLst>
                                      </p:cBhvr>
                                      <p:to>
                                        <p:strVal val="visible"/>
                                      </p:to>
                                    </p:set>
                                    <p:anim calcmode="lin" valueType="num">
                                      <p:cBhvr>
                                        <p:cTn id="49" dur="500" fill="hold"/>
                                        <p:tgtEl>
                                          <p:spTgt spid="12"/>
                                        </p:tgtEl>
                                        <p:attrNameLst>
                                          <p:attrName>ppt_x</p:attrName>
                                        </p:attrNameLst>
                                      </p:cBhvr>
                                      <p:tavLst>
                                        <p:tav tm="0">
                                          <p:val>
                                            <p:strVal val="#ppt_x"/>
                                          </p:val>
                                        </p:tav>
                                        <p:tav tm="100000">
                                          <p:val>
                                            <p:strVal val="#ppt_x"/>
                                          </p:val>
                                        </p:tav>
                                      </p:tavLst>
                                    </p:anim>
                                    <p:anim calcmode="lin" valueType="num">
                                      <p:cBhvr>
                                        <p:cTn id="50" dur="500" fill="hold"/>
                                        <p:tgtEl>
                                          <p:spTgt spid="12"/>
                                        </p:tgtEl>
                                        <p:attrNameLst>
                                          <p:attrName>ppt_y</p:attrName>
                                        </p:attrNameLst>
                                      </p:cBhvr>
                                      <p:tavLst>
                                        <p:tav tm="0">
                                          <p:val>
                                            <p:strVal val="1+#ppt_h/2"/>
                                          </p:val>
                                        </p:tav>
                                        <p:tav tm="100000">
                                          <p:val>
                                            <p:strVal val="#ppt_y"/>
                                          </p:val>
                                        </p:tav>
                                      </p:tavLst>
                                    </p:anim>
                                  </p:childTnLst>
                                </p:cTn>
                              </p:par>
                            </p:childTnLst>
                          </p:cTn>
                        </p:par>
                        <p:par>
                          <p:cTn id="51" fill="hold">
                            <p:stCondLst>
                              <p:cond delay="2000"/>
                            </p:stCondLst>
                            <p:childTnLst>
                              <p:par>
                                <p:cTn id="52" presetID="2" presetClass="entr" presetSubtype="4" fill="hold" grpId="0" nodeType="afterEffect">
                                  <p:stCondLst>
                                    <p:cond delay="0"/>
                                  </p:stCondLst>
                                  <p:iterate>
                                    <p:tmAbs val="0"/>
                                  </p:iterate>
                                  <p:childTnLst>
                                    <p:set>
                                      <p:cBhvr>
                                        <p:cTn id="53" fill="hold"/>
                                        <p:tgtEl>
                                          <p:spTgt spid="13"/>
                                        </p:tgtEl>
                                        <p:attrNameLst>
                                          <p:attrName>style.visibility</p:attrName>
                                        </p:attrNameLst>
                                      </p:cBhvr>
                                      <p:to>
                                        <p:strVal val="visible"/>
                                      </p:to>
                                    </p:set>
                                    <p:anim calcmode="lin" valueType="num">
                                      <p:cBhvr>
                                        <p:cTn id="54" dur="500" fill="hold"/>
                                        <p:tgtEl>
                                          <p:spTgt spid="13"/>
                                        </p:tgtEl>
                                        <p:attrNameLst>
                                          <p:attrName>ppt_x</p:attrName>
                                        </p:attrNameLst>
                                      </p:cBhvr>
                                      <p:tavLst>
                                        <p:tav tm="0">
                                          <p:val>
                                            <p:strVal val="#ppt_x"/>
                                          </p:val>
                                        </p:tav>
                                        <p:tav tm="100000">
                                          <p:val>
                                            <p:strVal val="#ppt_x"/>
                                          </p:val>
                                        </p:tav>
                                      </p:tavLst>
                                    </p:anim>
                                    <p:anim calcmode="lin" valueType="num">
                                      <p:cBhvr>
                                        <p:cTn id="5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nodeType="clickEffect">
                                  <p:stCondLst>
                                    <p:cond delay="0"/>
                                  </p:stCondLst>
                                  <p:childTnLst>
                                    <p:set>
                                      <p:cBhvr>
                                        <p:cTn id="5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9" grpId="1" animBg="1" advAuto="0"/>
      <p:bldP spid="1840" grpId="3" animBg="1" advAuto="0"/>
      <p:bldP spid="1841" grpId="4" animBg="1" advAuto="0"/>
      <p:bldP spid="1842" grpId="2" animBg="1" advAuto="0"/>
      <p:bldP spid="1843" grpId="5" animBg="1" advAuto="0"/>
      <p:bldP spid="1844" grpId="6" animBg="1" advAuto="0"/>
      <p:bldP spid="10" grpId="0" animBg="1" advAuto="0"/>
      <p:bldP spid="11" grpId="0" animBg="1" advAuto="0"/>
      <p:bldP spid="12" grpId="0" animBg="1" advAuto="0"/>
      <p:bldP spid="13" grpId="0" animBg="1" advAuto="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7" name="image.png" descr="image.png"/>
          <p:cNvPicPr>
            <a:picLocks noChangeAspect="1"/>
          </p:cNvPicPr>
          <p:nvPr/>
        </p:nvPicPr>
        <p:blipFill>
          <a:blip r:embed="rId2" cstate="print"/>
          <a:stretch>
            <a:fillRect/>
          </a:stretch>
        </p:blipFill>
        <p:spPr>
          <a:xfrm>
            <a:off x="457200" y="304800"/>
            <a:ext cx="8229600" cy="1079500"/>
          </a:xfrm>
          <a:prstGeom prst="rect">
            <a:avLst/>
          </a:prstGeom>
          <a:ln w="12700">
            <a:miter lim="400000"/>
          </a:ln>
        </p:spPr>
      </p:pic>
      <p:sp>
        <p:nvSpPr>
          <p:cNvPr id="1848" name="von Neumann:…"/>
          <p:cNvSpPr txBox="1">
            <a:spLocks noGrp="1"/>
          </p:cNvSpPr>
          <p:nvPr>
            <p:ph type="body" idx="4294967295"/>
          </p:nvPr>
        </p:nvSpPr>
        <p:spPr>
          <a:xfrm>
            <a:off x="457200" y="1536700"/>
            <a:ext cx="10103296" cy="4711700"/>
          </a:xfrm>
          <a:prstGeom prst="rect">
            <a:avLst/>
          </a:prstGeom>
        </p:spPr>
        <p:txBody>
          <a:bodyPr lIns="0" tIns="0" rIns="0" bIns="0" anchor="ctr"/>
          <a:lstStyle/>
          <a:p>
            <a:pPr marL="436121" indent="-494975" defTabSz="869227">
              <a:spcBef>
                <a:spcPts val="400"/>
              </a:spcBef>
              <a:buSzTx/>
              <a:buNone/>
              <a:defRPr sz="3007">
                <a:solidFill>
                  <a:srgbClr val="FFFFFF"/>
                </a:solidFill>
                <a:latin typeface="Constantia"/>
                <a:ea typeface="Constantia"/>
                <a:cs typeface="Constantia"/>
                <a:sym typeface="Constantia"/>
              </a:defRPr>
            </a:pPr>
            <a:r>
              <a:rPr dirty="0"/>
              <a:t>von Neumann:</a:t>
            </a:r>
          </a:p>
          <a:p>
            <a:pPr marL="436121" indent="-494975" defTabSz="869227">
              <a:spcBef>
                <a:spcPts val="400"/>
              </a:spcBef>
              <a:buSzTx/>
              <a:buNone/>
              <a:defRPr sz="2813">
                <a:solidFill>
                  <a:srgbClr val="FFFFFF"/>
                </a:solidFill>
                <a:latin typeface="Constantia"/>
                <a:ea typeface="Constantia"/>
                <a:cs typeface="Constantia"/>
                <a:sym typeface="Constantia"/>
              </a:defRPr>
            </a:pPr>
            <a:r>
              <a:rPr dirty="0"/>
              <a:t>        The Program Moves Data</a:t>
            </a:r>
          </a:p>
          <a:p>
            <a:pPr marL="436121" indent="-494975" defTabSz="869227">
              <a:spcBef>
                <a:spcPts val="400"/>
              </a:spcBef>
              <a:buSzTx/>
              <a:buNone/>
              <a:defRPr sz="2813">
                <a:solidFill>
                  <a:srgbClr val="FFFFFF"/>
                </a:solidFill>
                <a:latin typeface="Constantia"/>
                <a:ea typeface="Constantia"/>
                <a:cs typeface="Constantia"/>
                <a:sym typeface="Constantia"/>
              </a:defRPr>
            </a:pPr>
            <a:r>
              <a:rPr dirty="0"/>
              <a:t>Feynman:</a:t>
            </a:r>
          </a:p>
          <a:p>
            <a:pPr marL="436121" indent="-494975" defTabSz="869227">
              <a:spcBef>
                <a:spcPts val="400"/>
              </a:spcBef>
              <a:buSzTx/>
              <a:buNone/>
              <a:defRPr sz="2813">
                <a:solidFill>
                  <a:srgbClr val="FFFFFF"/>
                </a:solidFill>
                <a:latin typeface="Constantia"/>
                <a:ea typeface="Constantia"/>
                <a:cs typeface="Constantia"/>
                <a:sym typeface="Constantia"/>
              </a:defRPr>
            </a:pPr>
            <a:r>
              <a:rPr dirty="0"/>
              <a:t>        The Program Configures Hardware</a:t>
            </a:r>
          </a:p>
          <a:p>
            <a:pPr marL="436121" indent="-494975" defTabSz="869227">
              <a:spcBef>
                <a:spcPts val="400"/>
              </a:spcBef>
              <a:buSzTx/>
              <a:buNone/>
              <a:defRPr sz="2813">
                <a:solidFill>
                  <a:srgbClr val="C00000"/>
                </a:solidFill>
                <a:latin typeface="Constantia"/>
                <a:ea typeface="Constantia"/>
                <a:cs typeface="Constantia"/>
                <a:sym typeface="Constantia"/>
              </a:defRPr>
            </a:pPr>
            <a:r>
              <a:rPr dirty="0"/>
              <a:t>        What moves data?</a:t>
            </a:r>
          </a:p>
          <a:p>
            <a:pPr marL="436121" indent="-494975" defTabSz="869227">
              <a:spcBef>
                <a:spcPts val="400"/>
              </a:spcBef>
              <a:buSzTx/>
              <a:buNone/>
              <a:defRPr sz="2813">
                <a:solidFill>
                  <a:srgbClr val="FFFFFF"/>
                </a:solidFill>
                <a:latin typeface="Constantia"/>
                <a:ea typeface="Constantia"/>
                <a:cs typeface="Constantia"/>
                <a:sym typeface="Constantia"/>
              </a:defRPr>
            </a:pPr>
            <a:r>
              <a:rPr dirty="0"/>
              <a:t>        External sources till input.</a:t>
            </a:r>
          </a:p>
          <a:p>
            <a:pPr marL="436121" indent="-494975" defTabSz="869227">
              <a:spcBef>
                <a:spcPts val="400"/>
              </a:spcBef>
              <a:buSzTx/>
              <a:buNone/>
              <a:defRPr sz="2813">
                <a:solidFill>
                  <a:srgbClr val="FFFFFF"/>
                </a:solidFill>
                <a:latin typeface="Constantia"/>
                <a:ea typeface="Constantia"/>
                <a:cs typeface="Constantia"/>
                <a:sym typeface="Constantia"/>
              </a:defRPr>
            </a:pPr>
            <a:r>
              <a:rPr dirty="0"/>
              <a:t>        Voltage difference through </a:t>
            </a:r>
            <a:r>
              <a:rPr sz="3007" dirty="0" err="1">
                <a:latin typeface="Arial"/>
                <a:ea typeface="Arial"/>
                <a:cs typeface="Arial"/>
                <a:sym typeface="Arial"/>
              </a:rPr>
              <a:t>aSoG</a:t>
            </a:r>
            <a:r>
              <a:rPr dirty="0"/>
              <a:t>! </a:t>
            </a:r>
          </a:p>
          <a:p>
            <a:pPr marL="436121" indent="-494975" defTabSz="869227">
              <a:spcBef>
                <a:spcPts val="400"/>
              </a:spcBef>
              <a:buSzTx/>
              <a:buNone/>
              <a:defRPr sz="2813">
                <a:solidFill>
                  <a:srgbClr val="C00000"/>
                </a:solidFill>
                <a:latin typeface="Constantia"/>
                <a:ea typeface="Constantia"/>
                <a:cs typeface="Constantia"/>
                <a:sym typeface="Constantia"/>
              </a:defRPr>
            </a:pPr>
            <a:r>
              <a:rPr dirty="0"/>
              <a:t>			   Voltage difference moves the important stuff!</a:t>
            </a:r>
          </a:p>
        </p:txBody>
      </p:sp>
      <p:sp>
        <p:nvSpPr>
          <p:cNvPr id="5" name="Slide Number Placeholder 5">
            <a:extLst>
              <a:ext uri="{FF2B5EF4-FFF2-40B4-BE49-F238E27FC236}">
                <a16:creationId xmlns:a16="http://schemas.microsoft.com/office/drawing/2014/main" id="{2C3D609B-1744-48BC-BA72-D29758E65CF1}"/>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48</a:t>
            </a:fld>
            <a:endParaRPr lang="sr-Latn-RS"/>
          </a:p>
        </p:txBody>
      </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1" name="Slide Number"/>
          <p:cNvSpPr txBox="1">
            <a:spLocks noGrp="1"/>
          </p:cNvSpPr>
          <p:nvPr>
            <p:ph type="sldNum" sz="quarter" idx="4294967295"/>
          </p:nvPr>
        </p:nvSpPr>
        <p:spPr>
          <a:xfrm>
            <a:off x="8607424" y="6283322"/>
            <a:ext cx="215901" cy="2540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ctr">
              <a:defRPr sz="1600">
                <a:solidFill>
                  <a:srgbClr val="FEFAC9"/>
                </a:solidFill>
                <a:latin typeface="Constantia"/>
                <a:ea typeface="Constantia"/>
                <a:cs typeface="Constantia"/>
                <a:sym typeface="Constantia"/>
              </a:defRPr>
            </a:lvl1pPr>
          </a:lstStyle>
          <a:p>
            <a:fld id="{86CB4B4D-7CA3-9044-876B-883B54F8677D}" type="slidenum">
              <a:rPr/>
              <a:pPr/>
              <a:t>49</a:t>
            </a:fld>
            <a:endParaRPr/>
          </a:p>
        </p:txBody>
      </p:sp>
      <p:sp>
        <p:nvSpPr>
          <p:cNvPr id="1852" name="Double-click to edit"/>
          <p:cNvSpPr txBox="1">
            <a:spLocks noGrp="1"/>
          </p:cNvSpPr>
          <p:nvPr>
            <p:ph type="title" idx="4294967295"/>
          </p:nvPr>
        </p:nvSpPr>
        <p:spPr>
          <a:xfrm>
            <a:off x="457200" y="152400"/>
            <a:ext cx="8229600" cy="1219200"/>
          </a:xfrm>
          <a:prstGeom prst="rect">
            <a:avLst/>
          </a:prstGeom>
        </p:spPr>
        <p:txBody>
          <a:bodyPr lIns="45718" tIns="45718" rIns="45718" bIns="45718" anchor="b"/>
          <a:lstStyle/>
          <a:p>
            <a:pPr algn="l">
              <a:defRPr sz="4200">
                <a:solidFill>
                  <a:srgbClr val="F9F9F9"/>
                </a:solidFill>
                <a:latin typeface="Constantia"/>
                <a:ea typeface="Constantia"/>
                <a:cs typeface="Constantia"/>
                <a:sym typeface="Constantia"/>
              </a:defRPr>
            </a:pPr>
            <a:endParaRPr/>
          </a:p>
        </p:txBody>
      </p:sp>
      <p:pic>
        <p:nvPicPr>
          <p:cNvPr id="1853" name="D:\1nenad\max11.jpg" descr="D:\1nenad\max11.jpg"/>
          <p:cNvPicPr>
            <a:picLocks noChangeAspect="1"/>
          </p:cNvPicPr>
          <p:nvPr/>
        </p:nvPicPr>
        <p:blipFill>
          <a:blip r:embed="rId2" cstate="print"/>
          <a:stretch>
            <a:fillRect/>
          </a:stretch>
        </p:blipFill>
        <p:spPr>
          <a:xfrm>
            <a:off x="0" y="0"/>
            <a:ext cx="9144000" cy="7019925"/>
          </a:xfrm>
          <a:prstGeom prst="rect">
            <a:avLst/>
          </a:prstGeom>
          <a:ln w="12700">
            <a:miter lim="400000"/>
          </a:ln>
        </p:spPr>
      </p:pic>
      <p:sp>
        <p:nvSpPr>
          <p:cNvPr id="1854" name="Simulator builder…"/>
          <p:cNvSpPr txBox="1"/>
          <p:nvPr/>
        </p:nvSpPr>
        <p:spPr>
          <a:xfrm>
            <a:off x="6370320" y="5435600"/>
            <a:ext cx="2499363" cy="13614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defRPr sz="1600">
                <a:latin typeface="Constantia"/>
                <a:ea typeface="Constantia"/>
                <a:cs typeface="Constantia"/>
                <a:sym typeface="Constantia"/>
              </a:defRPr>
            </a:pPr>
            <a:r>
              <a:t>Simulator builder</a:t>
            </a:r>
          </a:p>
          <a:p>
            <a:pPr>
              <a:defRPr sz="1600">
                <a:latin typeface="Constantia"/>
                <a:ea typeface="Constantia"/>
                <a:cs typeface="Constantia"/>
                <a:sym typeface="Constantia"/>
              </a:defRPr>
            </a:pPr>
            <a:r>
              <a:t>Hardware builder</a:t>
            </a:r>
          </a:p>
          <a:p>
            <a:pPr>
              <a:defRPr sz="1600">
                <a:latin typeface="Constantia"/>
                <a:ea typeface="Constantia"/>
                <a:cs typeface="Constantia"/>
                <a:sym typeface="Constantia"/>
              </a:defRPr>
            </a:pPr>
            <a:endParaRPr/>
          </a:p>
          <a:p>
            <a:pPr>
              <a:defRPr sz="1600">
                <a:latin typeface="Constantia"/>
                <a:ea typeface="Constantia"/>
                <a:cs typeface="Constantia"/>
                <a:sym typeface="Constantia"/>
              </a:defRPr>
            </a:pPr>
            <a:endParaRPr/>
          </a:p>
          <a:p>
            <a:pPr>
              <a:defRPr sz="1600">
                <a:latin typeface="Constantia"/>
                <a:ea typeface="Constantia"/>
                <a:cs typeface="Constantia"/>
                <a:sym typeface="Constantia"/>
              </a:defRPr>
            </a:pPr>
            <a:r>
              <a:t>		2n+3</a:t>
            </a:r>
          </a:p>
        </p:txBody>
      </p:sp>
      <p:sp>
        <p:nvSpPr>
          <p:cNvPr id="1855" name="+ Tests"/>
          <p:cNvSpPr txBox="1"/>
          <p:nvPr/>
        </p:nvSpPr>
        <p:spPr>
          <a:xfrm>
            <a:off x="7056118" y="2438400"/>
            <a:ext cx="1356363" cy="3962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a:solidFill>
                  <a:srgbClr val="C00000"/>
                </a:solidFill>
                <a:latin typeface="Constantia"/>
                <a:ea typeface="Constantia"/>
                <a:cs typeface="Constantia"/>
                <a:sym typeface="Constantia"/>
              </a:defRPr>
            </a:lvl1pPr>
          </a:lstStyle>
          <a:p>
            <a:r>
              <a:t>+ Tests</a:t>
            </a:r>
          </a:p>
        </p:txBody>
      </p:sp>
      <p:sp>
        <p:nvSpPr>
          <p:cNvPr id="1857" name="The Maxeler Generic Architecture Application"/>
          <p:cNvSpPr txBox="1"/>
          <p:nvPr/>
        </p:nvSpPr>
        <p:spPr>
          <a:xfrm>
            <a:off x="381000" y="711198"/>
            <a:ext cx="8458200" cy="624837"/>
          </a:xfrm>
          <a:prstGeom prst="rect">
            <a:avLst/>
          </a:prstGeom>
          <a:solidFill>
            <a:srgbClr val="BFBFB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3200">
                <a:latin typeface="Constantia"/>
                <a:ea typeface="Constantia"/>
                <a:cs typeface="Constantia"/>
                <a:sym typeface="Constantia"/>
              </a:defRPr>
            </a:lvl1pPr>
          </a:lstStyle>
          <a:p>
            <a:r>
              <a:t>The Maxeler Generic Architecture Application</a:t>
            </a:r>
          </a:p>
        </p:txBody>
      </p:sp>
      <p:sp>
        <p:nvSpPr>
          <p:cNvPr id="1858" name="Important: Supporting any CL and any OS!"/>
          <p:cNvSpPr txBox="1"/>
          <p:nvPr/>
        </p:nvSpPr>
        <p:spPr>
          <a:xfrm>
            <a:off x="1905000" y="6172198"/>
            <a:ext cx="6019800" cy="497837"/>
          </a:xfrm>
          <a:prstGeom prst="rect">
            <a:avLst/>
          </a:prstGeom>
          <a:solidFill>
            <a:srgbClr val="BFBFB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2400">
                <a:latin typeface="Constantia"/>
                <a:ea typeface="Constantia"/>
                <a:cs typeface="Constantia"/>
                <a:sym typeface="Constantia"/>
              </a:defRPr>
            </a:lvl1pPr>
          </a:lstStyle>
          <a:p>
            <a:r>
              <a:t>Important: Supporting any CL and any OS!</a:t>
            </a:r>
          </a:p>
        </p:txBody>
      </p:sp>
      <p:sp>
        <p:nvSpPr>
          <p:cNvPr id="1859" name="Rectangle"/>
          <p:cNvSpPr/>
          <p:nvPr/>
        </p:nvSpPr>
        <p:spPr>
          <a:xfrm>
            <a:off x="3951287" y="3295650"/>
            <a:ext cx="684215" cy="173038"/>
          </a:xfrm>
          <a:prstGeom prst="rect">
            <a:avLst/>
          </a:prstGeom>
          <a:solidFill>
            <a:srgbClr val="EAEAEA"/>
          </a:solidFill>
          <a:ln w="12700">
            <a:miter lim="400000"/>
          </a:ln>
        </p:spPr>
        <p:txBody>
          <a:bodyPr lIns="0" tIns="0" rIns="0" bIns="0"/>
          <a:lstStyle/>
          <a:p>
            <a:pPr>
              <a:defRPr sz="1400">
                <a:latin typeface="Constantia"/>
                <a:ea typeface="Constantia"/>
                <a:cs typeface="Constantia"/>
                <a:sym typeface="Constantia"/>
              </a:defRPr>
            </a:pPr>
            <a:endParaRPr/>
          </a:p>
        </p:txBody>
      </p:sp>
      <p:sp>
        <p:nvSpPr>
          <p:cNvPr id="1860" name="aSoG"/>
          <p:cNvSpPr txBox="1"/>
          <p:nvPr/>
        </p:nvSpPr>
        <p:spPr>
          <a:xfrm>
            <a:off x="3962398" y="4286248"/>
            <a:ext cx="684216" cy="332737"/>
          </a:xfrm>
          <a:prstGeom prst="rect">
            <a:avLst/>
          </a:prstGeom>
          <a:solidFill>
            <a:srgbClr val="EAEAEA"/>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1400">
                <a:latin typeface="Constantia"/>
                <a:ea typeface="Constantia"/>
                <a:cs typeface="Constantia"/>
                <a:sym typeface="Constantia"/>
              </a:defRPr>
            </a:lvl1pPr>
          </a:lstStyle>
          <a:p>
            <a:r>
              <a:t>aSoG</a:t>
            </a:r>
          </a:p>
        </p:txBody>
      </p:sp>
      <p:sp>
        <p:nvSpPr>
          <p:cNvPr id="12" name="Slide Number Placeholder 5">
            <a:extLst>
              <a:ext uri="{FF2B5EF4-FFF2-40B4-BE49-F238E27FC236}">
                <a16:creationId xmlns:a16="http://schemas.microsoft.com/office/drawing/2014/main" id="{08966AAE-DD81-4AA3-8600-03BD2940B904}"/>
              </a:ext>
            </a:extLst>
          </p:cNvPr>
          <p:cNvSpPr txBox="1">
            <a:spLocks/>
          </p:cNvSpPr>
          <p:nvPr/>
        </p:nvSpPr>
        <p:spPr>
          <a:xfrm>
            <a:off x="8551837" y="6722069"/>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49</a:t>
            </a:fld>
            <a:endParaRPr lang="sr-Latn-RS"/>
          </a:p>
        </p:txBody>
      </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2" name="image.png" descr="image.png"/>
          <p:cNvPicPr>
            <a:picLocks noChangeAspect="1"/>
          </p:cNvPicPr>
          <p:nvPr/>
        </p:nvPicPr>
        <p:blipFill>
          <a:blip r:embed="rId2" cstate="print"/>
          <a:stretch>
            <a:fillRect/>
          </a:stretch>
        </p:blipFill>
        <p:spPr>
          <a:xfrm>
            <a:off x="457200" y="304800"/>
            <a:ext cx="8229600" cy="1079500"/>
          </a:xfrm>
          <a:prstGeom prst="rect">
            <a:avLst/>
          </a:prstGeom>
          <a:ln w="12700">
            <a:miter lim="400000"/>
          </a:ln>
        </p:spPr>
      </p:pic>
      <p:sp>
        <p:nvSpPr>
          <p:cNvPr id="1863" name="Nobel Laureate Ilya Prigogine: Injecting Energy to Decrease Entropy!…"/>
          <p:cNvSpPr txBox="1">
            <a:spLocks noGrp="1"/>
          </p:cNvSpPr>
          <p:nvPr>
            <p:ph type="body" idx="4294967295"/>
          </p:nvPr>
        </p:nvSpPr>
        <p:spPr>
          <a:xfrm>
            <a:off x="457200" y="1752600"/>
            <a:ext cx="8229600" cy="4435475"/>
          </a:xfrm>
          <a:prstGeom prst="rect">
            <a:avLst/>
          </a:prstGeom>
        </p:spPr>
        <p:txBody>
          <a:bodyPr lIns="0" tIns="0" rIns="0" bIns="0" anchor="ctr"/>
          <a:lstStyle/>
          <a:p>
            <a:pPr marL="380794" indent="-432182" defTabSz="758951">
              <a:spcBef>
                <a:spcPts val="400"/>
              </a:spcBef>
              <a:buSzTx/>
              <a:buNone/>
              <a:defRPr sz="1900">
                <a:solidFill>
                  <a:srgbClr val="FFFFFF"/>
                </a:solidFill>
                <a:latin typeface="Constantia"/>
                <a:ea typeface="Constantia"/>
                <a:cs typeface="Constantia"/>
                <a:sym typeface="Constantia"/>
              </a:defRPr>
            </a:pPr>
            <a:r>
              <a:t>Nobel Laureate Ilya Prigogine:</a:t>
            </a:r>
            <a:br/>
            <a:r>
              <a:t>Injecting Energy to Decrease Entropy!</a:t>
            </a:r>
          </a:p>
          <a:p>
            <a:pPr marL="380794" indent="-432182" defTabSz="758951">
              <a:spcBef>
                <a:spcPts val="400"/>
              </a:spcBef>
              <a:buSzTx/>
              <a:buNone/>
              <a:defRPr sz="1900">
                <a:solidFill>
                  <a:srgbClr val="FFFFFF"/>
                </a:solidFill>
                <a:latin typeface="Constantia"/>
                <a:ea typeface="Constantia"/>
                <a:cs typeface="Constantia"/>
                <a:sym typeface="Constantia"/>
              </a:defRPr>
            </a:pPr>
            <a:endParaRPr/>
          </a:p>
          <a:p>
            <a:pPr marL="380794" indent="-432182" defTabSz="758951">
              <a:spcBef>
                <a:spcPts val="400"/>
              </a:spcBef>
              <a:buSzTx/>
              <a:buNone/>
              <a:defRPr sz="1900">
                <a:solidFill>
                  <a:srgbClr val="FFFFFF"/>
                </a:solidFill>
                <a:latin typeface="Constantia"/>
                <a:ea typeface="Constantia"/>
                <a:cs typeface="Constantia"/>
                <a:sym typeface="Constantia"/>
              </a:defRPr>
            </a:pPr>
            <a:r>
              <a:t>Corollary:</a:t>
            </a:r>
            <a:br/>
            <a:r>
              <a:t>Burning energy to split spatial and temporal</a:t>
            </a:r>
            <a:br/>
            <a:r>
              <a:t>decreases the entropy of computing</a:t>
            </a:r>
            <a:br/>
            <a:r>
              <a:t>and enables the DataFlow compiler</a:t>
            </a:r>
            <a:br/>
            <a:r>
              <a:t>to create a maximally effective execution graph.</a:t>
            </a:r>
          </a:p>
          <a:p>
            <a:pPr marL="380794" indent="-432182" defTabSz="758951">
              <a:spcBef>
                <a:spcPts val="400"/>
              </a:spcBef>
              <a:buSzTx/>
              <a:buNone/>
              <a:defRPr sz="1900">
                <a:solidFill>
                  <a:srgbClr val="FFFFFF"/>
                </a:solidFill>
                <a:latin typeface="Constantia"/>
                <a:ea typeface="Constantia"/>
                <a:cs typeface="Constantia"/>
                <a:sym typeface="Constantia"/>
              </a:defRPr>
            </a:pPr>
            <a:endParaRPr/>
          </a:p>
          <a:p>
            <a:pPr marL="380794" indent="-432182" defTabSz="758951">
              <a:spcBef>
                <a:spcPts val="400"/>
              </a:spcBef>
              <a:buSzTx/>
              <a:buNone/>
              <a:defRPr sz="1900">
                <a:solidFill>
                  <a:srgbClr val="FFFFFF"/>
                </a:solidFill>
                <a:latin typeface="Constantia"/>
                <a:ea typeface="Constantia"/>
                <a:cs typeface="Constantia"/>
                <a:sym typeface="Constantia"/>
              </a:defRPr>
            </a:pPr>
            <a:r>
              <a:t>Final goal:</a:t>
            </a:r>
            <a:br/>
            <a:r>
              <a:t>The execution graph with the minimal length of edges.</a:t>
            </a:r>
          </a:p>
        </p:txBody>
      </p:sp>
      <p:sp>
        <p:nvSpPr>
          <p:cNvPr id="5" name="Slide Number Placeholder 5">
            <a:extLst>
              <a:ext uri="{FF2B5EF4-FFF2-40B4-BE49-F238E27FC236}">
                <a16:creationId xmlns:a16="http://schemas.microsoft.com/office/drawing/2014/main" id="{B8BB6BAF-D61F-4F62-B4DA-C8599FCBBD45}"/>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50</a:t>
            </a:fld>
            <a:endParaRPr lang="sr-Latn-RS"/>
          </a:p>
        </p:txBody>
      </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6" name="Slide Number"/>
          <p:cNvSpPr txBox="1">
            <a:spLocks noGrp="1"/>
          </p:cNvSpPr>
          <p:nvPr>
            <p:ph type="sldNum" sz="quarter" idx="4294967295"/>
          </p:nvPr>
        </p:nvSpPr>
        <p:spPr>
          <a:xfrm>
            <a:off x="8607425" y="6283322"/>
            <a:ext cx="215901" cy="2540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ctr">
              <a:defRPr sz="1600">
                <a:solidFill>
                  <a:srgbClr val="FEFAC9"/>
                </a:solidFill>
                <a:latin typeface="Constantia"/>
                <a:ea typeface="Constantia"/>
                <a:cs typeface="Constantia"/>
                <a:sym typeface="Constantia"/>
              </a:defRPr>
            </a:lvl1pPr>
          </a:lstStyle>
          <a:p>
            <a:fld id="{86CB4B4D-7CA3-9044-876B-883B54F8677D}" type="slidenum">
              <a:rPr/>
              <a:pPr/>
              <a:t>51</a:t>
            </a:fld>
            <a:endParaRPr/>
          </a:p>
        </p:txBody>
      </p:sp>
      <p:sp>
        <p:nvSpPr>
          <p:cNvPr id="1867" name="Double-click to edit"/>
          <p:cNvSpPr txBox="1">
            <a:spLocks noGrp="1"/>
          </p:cNvSpPr>
          <p:nvPr>
            <p:ph type="title" idx="4294967295"/>
          </p:nvPr>
        </p:nvSpPr>
        <p:spPr>
          <a:xfrm>
            <a:off x="457200" y="152400"/>
            <a:ext cx="8229600" cy="1219200"/>
          </a:xfrm>
          <a:prstGeom prst="rect">
            <a:avLst/>
          </a:prstGeom>
        </p:spPr>
        <p:txBody>
          <a:bodyPr lIns="45718" tIns="45718" rIns="45718" bIns="45718" anchor="b"/>
          <a:lstStyle/>
          <a:p>
            <a:pPr algn="l">
              <a:defRPr sz="4200">
                <a:solidFill>
                  <a:srgbClr val="F9F9F9"/>
                </a:solidFill>
                <a:latin typeface="Constantia"/>
                <a:ea typeface="Constantia"/>
                <a:cs typeface="Constantia"/>
                <a:sym typeface="Constantia"/>
              </a:defRPr>
            </a:pPr>
            <a:endParaRPr/>
          </a:p>
        </p:txBody>
      </p:sp>
      <p:pic>
        <p:nvPicPr>
          <p:cNvPr id="1868" name="image.png" descr="image.png"/>
          <p:cNvPicPr>
            <a:picLocks noChangeAspect="1"/>
          </p:cNvPicPr>
          <p:nvPr/>
        </p:nvPicPr>
        <p:blipFill>
          <a:blip r:embed="rId2" cstate="print"/>
          <a:stretch>
            <a:fillRect/>
          </a:stretch>
        </p:blipFill>
        <p:spPr>
          <a:xfrm>
            <a:off x="-1828800" y="-95250"/>
            <a:ext cx="12801600" cy="7105650"/>
          </a:xfrm>
          <a:prstGeom prst="rect">
            <a:avLst/>
          </a:prstGeom>
          <a:ln w="12700">
            <a:miter lim="400000"/>
          </a:ln>
        </p:spPr>
      </p:pic>
      <p:pic>
        <p:nvPicPr>
          <p:cNvPr id="1869" name="image.png" descr="image.png"/>
          <p:cNvPicPr>
            <a:picLocks noChangeAspect="1"/>
          </p:cNvPicPr>
          <p:nvPr/>
        </p:nvPicPr>
        <p:blipFill>
          <a:blip r:embed="rId3" cstate="print"/>
          <a:stretch>
            <a:fillRect/>
          </a:stretch>
        </p:blipFill>
        <p:spPr>
          <a:xfrm>
            <a:off x="7962900" y="5981700"/>
            <a:ext cx="914400" cy="685800"/>
          </a:xfrm>
          <a:prstGeom prst="rect">
            <a:avLst/>
          </a:prstGeom>
          <a:ln w="12700">
            <a:miter lim="400000"/>
          </a:ln>
        </p:spPr>
      </p:pic>
      <p:pic>
        <p:nvPicPr>
          <p:cNvPr id="1871" name="image.png" descr="image.png"/>
          <p:cNvPicPr>
            <a:picLocks noChangeAspect="1"/>
          </p:cNvPicPr>
          <p:nvPr/>
        </p:nvPicPr>
        <p:blipFill>
          <a:blip r:embed="rId4" cstate="print"/>
          <a:stretch>
            <a:fillRect/>
          </a:stretch>
        </p:blipFill>
        <p:spPr>
          <a:xfrm>
            <a:off x="2032000" y="3149600"/>
            <a:ext cx="1993900" cy="266700"/>
          </a:xfrm>
          <a:prstGeom prst="rect">
            <a:avLst/>
          </a:prstGeom>
          <a:ln w="12700">
            <a:miter lim="400000"/>
          </a:ln>
        </p:spPr>
      </p:pic>
      <p:sp>
        <p:nvSpPr>
          <p:cNvPr id="8" name="Slide Number Placeholder 5">
            <a:extLst>
              <a:ext uri="{FF2B5EF4-FFF2-40B4-BE49-F238E27FC236}">
                <a16:creationId xmlns:a16="http://schemas.microsoft.com/office/drawing/2014/main" id="{C296B584-45F2-4180-9908-23E22CDCBEBF}"/>
              </a:ext>
            </a:extLst>
          </p:cNvPr>
          <p:cNvSpPr txBox="1">
            <a:spLocks/>
          </p:cNvSpPr>
          <p:nvPr/>
        </p:nvSpPr>
        <p:spPr>
          <a:xfrm>
            <a:off x="8725022" y="6597352"/>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51</a:t>
            </a:fld>
            <a:endParaRPr lang="sr-Latn-RS"/>
          </a:p>
        </p:txBody>
      </p:sp>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 name="Intel acquired Altera…"/>
          <p:cNvSpPr txBox="1">
            <a:spLocks noGrp="1"/>
          </p:cNvSpPr>
          <p:nvPr>
            <p:ph type="body" idx="4294967295"/>
          </p:nvPr>
        </p:nvSpPr>
        <p:spPr>
          <a:xfrm>
            <a:off x="457200" y="1523999"/>
            <a:ext cx="8229600" cy="4572002"/>
          </a:xfrm>
          <a:prstGeom prst="rect">
            <a:avLst/>
          </a:prstGeom>
        </p:spPr>
        <p:txBody>
          <a:bodyPr lIns="45718" tIns="45718" rIns="45718" bIns="45718"/>
          <a:lstStyle/>
          <a:p>
            <a:pPr marL="253936" indent="-253936" defTabSz="850391">
              <a:lnSpc>
                <a:spcPct val="80000"/>
              </a:lnSpc>
              <a:spcBef>
                <a:spcPts val="500"/>
              </a:spcBef>
              <a:buClr>
                <a:srgbClr val="F3A447"/>
              </a:buClr>
              <a:buSzPct val="85000"/>
              <a:buFontTx/>
              <a:buChar char="●"/>
              <a:defRPr sz="2200">
                <a:solidFill>
                  <a:srgbClr val="FFFFFF"/>
                </a:solidFill>
                <a:latin typeface="Constantia"/>
                <a:ea typeface="Constantia"/>
                <a:cs typeface="Constantia"/>
                <a:sym typeface="Constantia"/>
              </a:defRPr>
            </a:pPr>
            <a:r>
              <a:t>Intel acquired Altera</a:t>
            </a:r>
          </a:p>
          <a:p>
            <a:pPr marL="253936" indent="-253936" defTabSz="850391">
              <a:lnSpc>
                <a:spcPct val="80000"/>
              </a:lnSpc>
              <a:spcBef>
                <a:spcPts val="500"/>
              </a:spcBef>
              <a:buClr>
                <a:srgbClr val="F3A447"/>
              </a:buClr>
              <a:buSzPct val="85000"/>
              <a:buFontTx/>
              <a:buChar char="●"/>
              <a:defRPr sz="2200">
                <a:solidFill>
                  <a:srgbClr val="FFFFFF"/>
                </a:solidFill>
                <a:latin typeface="Constantia"/>
                <a:ea typeface="Constantia"/>
                <a:cs typeface="Constantia"/>
                <a:sym typeface="Constantia"/>
              </a:defRPr>
            </a:pPr>
            <a:r>
              <a:t>Qualcomm and IBM teaming up with Xilinx</a:t>
            </a:r>
          </a:p>
          <a:p>
            <a:pPr marL="253936" indent="-253936" defTabSz="850391">
              <a:lnSpc>
                <a:spcPct val="80000"/>
              </a:lnSpc>
              <a:spcBef>
                <a:spcPts val="500"/>
              </a:spcBef>
              <a:buSzTx/>
              <a:buNone/>
              <a:defRPr sz="2200">
                <a:solidFill>
                  <a:srgbClr val="FFFFFF"/>
                </a:solidFill>
                <a:latin typeface="Constantia"/>
                <a:ea typeface="Constantia"/>
                <a:cs typeface="Constantia"/>
                <a:sym typeface="Constantia"/>
              </a:defRPr>
            </a:pPr>
            <a:endParaRPr/>
          </a:p>
          <a:p>
            <a:pPr marL="253936" indent="-253936" defTabSz="850391">
              <a:lnSpc>
                <a:spcPct val="80000"/>
              </a:lnSpc>
              <a:spcBef>
                <a:spcPts val="500"/>
              </a:spcBef>
              <a:buSzTx/>
              <a:buNone/>
              <a:defRPr sz="2200">
                <a:solidFill>
                  <a:srgbClr val="FFFFFF"/>
                </a:solidFill>
                <a:latin typeface="Constantia"/>
                <a:ea typeface="Constantia"/>
                <a:cs typeface="Constantia"/>
                <a:sym typeface="Constantia"/>
              </a:defRPr>
            </a:pPr>
            <a:r>
              <a:t>However:</a:t>
            </a:r>
          </a:p>
          <a:p>
            <a:pPr marL="253936" indent="-253936" defTabSz="850391">
              <a:lnSpc>
                <a:spcPct val="80000"/>
              </a:lnSpc>
              <a:spcBef>
                <a:spcPts val="500"/>
              </a:spcBef>
              <a:buSzTx/>
              <a:buNone/>
              <a:defRPr sz="2200">
                <a:solidFill>
                  <a:srgbClr val="FFFFFF"/>
                </a:solidFill>
                <a:latin typeface="Constantia"/>
                <a:ea typeface="Constantia"/>
                <a:cs typeface="Constantia"/>
                <a:sym typeface="Constantia"/>
              </a:defRPr>
            </a:pPr>
            <a:endParaRPr/>
          </a:p>
          <a:p>
            <a:pPr marL="253936" indent="-253936" defTabSz="850391">
              <a:lnSpc>
                <a:spcPct val="80000"/>
              </a:lnSpc>
              <a:spcBef>
                <a:spcPts val="500"/>
              </a:spcBef>
              <a:buSzTx/>
              <a:buNone/>
              <a:defRPr sz="2200">
                <a:solidFill>
                  <a:srgbClr val="FFFFFF"/>
                </a:solidFill>
                <a:latin typeface="Constantia"/>
                <a:ea typeface="Constantia"/>
                <a:cs typeface="Constantia"/>
                <a:sym typeface="Constantia"/>
              </a:defRPr>
            </a:pPr>
            <a:r>
              <a:t>		C		         C				C</a:t>
            </a:r>
          </a:p>
          <a:p>
            <a:pPr marL="253936" indent="-253936" defTabSz="850391">
              <a:lnSpc>
                <a:spcPct val="80000"/>
              </a:lnSpc>
              <a:spcBef>
                <a:spcPts val="500"/>
              </a:spcBef>
              <a:buSzTx/>
              <a:buNone/>
              <a:defRPr sz="2200">
                <a:solidFill>
                  <a:srgbClr val="FFFFFF"/>
                </a:solidFill>
                <a:latin typeface="Constantia"/>
                <a:ea typeface="Constantia"/>
                <a:cs typeface="Constantia"/>
                <a:sym typeface="Constantia"/>
              </a:defRPr>
            </a:pPr>
            <a:endParaRPr/>
          </a:p>
          <a:p>
            <a:pPr marL="253936" indent="-253936" defTabSz="850391">
              <a:lnSpc>
                <a:spcPct val="80000"/>
              </a:lnSpc>
              <a:spcBef>
                <a:spcPts val="500"/>
              </a:spcBef>
              <a:buSzTx/>
              <a:buNone/>
              <a:defRPr sz="2200">
                <a:solidFill>
                  <a:srgbClr val="FFFFFF"/>
                </a:solidFill>
                <a:latin typeface="Constantia"/>
                <a:ea typeface="Constantia"/>
                <a:cs typeface="Constantia"/>
                <a:sym typeface="Constantia"/>
              </a:defRPr>
            </a:pPr>
            <a:r>
              <a:t>	OpenCL(I)	 	    OpenCL(A)	   MaxCompiler</a:t>
            </a:r>
          </a:p>
          <a:p>
            <a:pPr marL="253936" indent="-253936" defTabSz="850391">
              <a:lnSpc>
                <a:spcPct val="80000"/>
              </a:lnSpc>
              <a:spcBef>
                <a:spcPts val="500"/>
              </a:spcBef>
              <a:buSzTx/>
              <a:buNone/>
              <a:defRPr sz="2200">
                <a:solidFill>
                  <a:srgbClr val="FFFFFF"/>
                </a:solidFill>
                <a:latin typeface="Constantia"/>
                <a:ea typeface="Constantia"/>
                <a:cs typeface="Constantia"/>
                <a:sym typeface="Constantia"/>
              </a:defRPr>
            </a:pPr>
            <a:endParaRPr/>
          </a:p>
          <a:p>
            <a:pPr marL="253936" indent="-253936" defTabSz="850391">
              <a:lnSpc>
                <a:spcPct val="80000"/>
              </a:lnSpc>
              <a:spcBef>
                <a:spcPts val="500"/>
              </a:spcBef>
              <a:buSzTx/>
              <a:buNone/>
              <a:defRPr sz="2200">
                <a:solidFill>
                  <a:srgbClr val="FFFFFF"/>
                </a:solidFill>
                <a:latin typeface="Constantia"/>
                <a:ea typeface="Constantia"/>
                <a:cs typeface="Constantia"/>
                <a:sym typeface="Constantia"/>
              </a:defRPr>
            </a:pPr>
            <a:r>
              <a:t>	     Intel	   	     Altera		    Altera@MaxZ</a:t>
            </a:r>
          </a:p>
          <a:p>
            <a:pPr marL="253936" indent="-253936" defTabSz="850391">
              <a:lnSpc>
                <a:spcPct val="80000"/>
              </a:lnSpc>
              <a:spcBef>
                <a:spcPts val="500"/>
              </a:spcBef>
              <a:buSzTx/>
              <a:buNone/>
              <a:defRPr sz="2200">
                <a:solidFill>
                  <a:srgbClr val="FFFFFF"/>
                </a:solidFill>
                <a:latin typeface="Constantia"/>
                <a:ea typeface="Constantia"/>
                <a:cs typeface="Constantia"/>
                <a:sym typeface="Constantia"/>
              </a:defRPr>
            </a:pPr>
            <a:endParaRPr/>
          </a:p>
          <a:p>
            <a:pPr marL="253936" indent="-253936" defTabSz="850391">
              <a:lnSpc>
                <a:spcPct val="80000"/>
              </a:lnSpc>
              <a:spcBef>
                <a:spcPts val="500"/>
              </a:spcBef>
              <a:buSzTx/>
              <a:buNone/>
              <a:defRPr sz="2200">
                <a:solidFill>
                  <a:srgbClr val="FFFFFF"/>
                </a:solidFill>
                <a:latin typeface="Constantia"/>
                <a:ea typeface="Constantia"/>
                <a:cs typeface="Constantia"/>
                <a:sym typeface="Constantia"/>
              </a:defRPr>
            </a:pPr>
            <a:r>
              <a:t>		 1	   	      X&gt;&gt;1		         Y&gt;&gt;X</a:t>
            </a:r>
          </a:p>
        </p:txBody>
      </p:sp>
      <p:pic>
        <p:nvPicPr>
          <p:cNvPr id="1874" name="image.png" descr="image.png"/>
          <p:cNvPicPr>
            <a:picLocks noChangeAspect="1"/>
          </p:cNvPicPr>
          <p:nvPr/>
        </p:nvPicPr>
        <p:blipFill>
          <a:blip r:embed="rId2" cstate="print"/>
          <a:stretch>
            <a:fillRect/>
          </a:stretch>
        </p:blipFill>
        <p:spPr>
          <a:xfrm>
            <a:off x="457200" y="152400"/>
            <a:ext cx="8229600" cy="1231900"/>
          </a:xfrm>
          <a:prstGeom prst="rect">
            <a:avLst/>
          </a:prstGeom>
          <a:ln w="12700">
            <a:miter lim="400000"/>
          </a:ln>
        </p:spPr>
      </p:pic>
      <p:grpSp>
        <p:nvGrpSpPr>
          <p:cNvPr id="1879" name="Group"/>
          <p:cNvGrpSpPr/>
          <p:nvPr/>
        </p:nvGrpSpPr>
        <p:grpSpPr>
          <a:xfrm>
            <a:off x="-3" y="-28"/>
            <a:ext cx="5518155" cy="381003"/>
            <a:chOff x="-1" y="-13"/>
            <a:chExt cx="5518154" cy="381001"/>
          </a:xfrm>
        </p:grpSpPr>
        <p:sp>
          <p:nvSpPr>
            <p:cNvPr id="1876" name="Line"/>
            <p:cNvSpPr/>
            <p:nvPr/>
          </p:nvSpPr>
          <p:spPr>
            <a:xfrm flipH="1">
              <a:off x="-2" y="-14"/>
              <a:ext cx="3" cy="381003"/>
            </a:xfrm>
            <a:prstGeom prst="line">
              <a:avLst/>
            </a:prstGeom>
            <a:noFill/>
            <a:ln w="25400" cap="flat">
              <a:solidFill>
                <a:srgbClr val="FFFFFF"/>
              </a:solidFill>
              <a:prstDash val="solid"/>
              <a:round/>
              <a:tailEnd type="triangle" w="med" len="med"/>
            </a:ln>
            <a:effectLst/>
          </p:spPr>
          <p:txBody>
            <a:bodyPr wrap="square" lIns="0" tIns="0" rIns="0" bIns="0" numCol="1" anchor="t">
              <a:noAutofit/>
            </a:bodyPr>
            <a:lstStyle/>
            <a:p>
              <a:endParaRPr/>
            </a:p>
          </p:txBody>
        </p:sp>
        <p:sp>
          <p:nvSpPr>
            <p:cNvPr id="1877" name="Line"/>
            <p:cNvSpPr/>
            <p:nvPr/>
          </p:nvSpPr>
          <p:spPr>
            <a:xfrm>
              <a:off x="2524125" y="-14"/>
              <a:ext cx="2" cy="381003"/>
            </a:xfrm>
            <a:prstGeom prst="line">
              <a:avLst/>
            </a:prstGeom>
            <a:noFill/>
            <a:ln w="25400" cap="flat">
              <a:solidFill>
                <a:srgbClr val="FFFFFF"/>
              </a:solidFill>
              <a:prstDash val="solid"/>
              <a:round/>
              <a:tailEnd type="triangle" w="med" len="med"/>
            </a:ln>
            <a:effectLst/>
          </p:spPr>
          <p:txBody>
            <a:bodyPr wrap="square" lIns="0" tIns="0" rIns="0" bIns="0" numCol="1" anchor="t">
              <a:noAutofit/>
            </a:bodyPr>
            <a:lstStyle/>
            <a:p>
              <a:endParaRPr/>
            </a:p>
          </p:txBody>
        </p:sp>
        <p:sp>
          <p:nvSpPr>
            <p:cNvPr id="1878" name="Line"/>
            <p:cNvSpPr/>
            <p:nvPr/>
          </p:nvSpPr>
          <p:spPr>
            <a:xfrm>
              <a:off x="5518151" y="-14"/>
              <a:ext cx="2" cy="381003"/>
            </a:xfrm>
            <a:prstGeom prst="line">
              <a:avLst/>
            </a:prstGeom>
            <a:noFill/>
            <a:ln w="25400" cap="flat">
              <a:solidFill>
                <a:srgbClr val="FFFFFF"/>
              </a:solidFill>
              <a:prstDash val="solid"/>
              <a:round/>
              <a:tailEnd type="triangle" w="med" len="med"/>
            </a:ln>
            <a:effectLst/>
          </p:spPr>
          <p:txBody>
            <a:bodyPr wrap="square" lIns="0" tIns="0" rIns="0" bIns="0" numCol="1" anchor="t">
              <a:noAutofit/>
            </a:bodyPr>
            <a:lstStyle/>
            <a:p>
              <a:endParaRPr/>
            </a:p>
          </p:txBody>
        </p:sp>
      </p:grpSp>
      <p:grpSp>
        <p:nvGrpSpPr>
          <p:cNvPr id="1883" name="Group"/>
          <p:cNvGrpSpPr/>
          <p:nvPr/>
        </p:nvGrpSpPr>
        <p:grpSpPr>
          <a:xfrm>
            <a:off x="-3" y="-24"/>
            <a:ext cx="5518155" cy="381003"/>
            <a:chOff x="-1" y="-11"/>
            <a:chExt cx="5518154" cy="381001"/>
          </a:xfrm>
        </p:grpSpPr>
        <p:sp>
          <p:nvSpPr>
            <p:cNvPr id="1880" name="Line"/>
            <p:cNvSpPr/>
            <p:nvPr/>
          </p:nvSpPr>
          <p:spPr>
            <a:xfrm flipH="1">
              <a:off x="-2" y="-12"/>
              <a:ext cx="3" cy="381003"/>
            </a:xfrm>
            <a:prstGeom prst="line">
              <a:avLst/>
            </a:prstGeom>
            <a:noFill/>
            <a:ln w="25400" cap="flat">
              <a:solidFill>
                <a:srgbClr val="FFFFFF"/>
              </a:solidFill>
              <a:prstDash val="solid"/>
              <a:round/>
              <a:tailEnd type="triangle" w="med" len="med"/>
            </a:ln>
            <a:effectLst/>
          </p:spPr>
          <p:txBody>
            <a:bodyPr wrap="square" lIns="0" tIns="0" rIns="0" bIns="0" numCol="1" anchor="t">
              <a:noAutofit/>
            </a:bodyPr>
            <a:lstStyle/>
            <a:p>
              <a:endParaRPr/>
            </a:p>
          </p:txBody>
        </p:sp>
        <p:sp>
          <p:nvSpPr>
            <p:cNvPr id="1881" name="Line"/>
            <p:cNvSpPr/>
            <p:nvPr/>
          </p:nvSpPr>
          <p:spPr>
            <a:xfrm>
              <a:off x="2524125" y="-12"/>
              <a:ext cx="2" cy="381003"/>
            </a:xfrm>
            <a:prstGeom prst="line">
              <a:avLst/>
            </a:prstGeom>
            <a:noFill/>
            <a:ln w="25400" cap="flat">
              <a:solidFill>
                <a:srgbClr val="FFFFFF"/>
              </a:solidFill>
              <a:prstDash val="solid"/>
              <a:round/>
              <a:tailEnd type="triangle" w="med" len="med"/>
            </a:ln>
            <a:effectLst/>
          </p:spPr>
          <p:txBody>
            <a:bodyPr wrap="square" lIns="0" tIns="0" rIns="0" bIns="0" numCol="1" anchor="t">
              <a:noAutofit/>
            </a:bodyPr>
            <a:lstStyle/>
            <a:p>
              <a:endParaRPr/>
            </a:p>
          </p:txBody>
        </p:sp>
        <p:sp>
          <p:nvSpPr>
            <p:cNvPr id="1882" name="Line"/>
            <p:cNvSpPr/>
            <p:nvPr/>
          </p:nvSpPr>
          <p:spPr>
            <a:xfrm>
              <a:off x="5518151" y="-12"/>
              <a:ext cx="2" cy="381003"/>
            </a:xfrm>
            <a:prstGeom prst="line">
              <a:avLst/>
            </a:prstGeom>
            <a:noFill/>
            <a:ln w="25400" cap="flat">
              <a:solidFill>
                <a:srgbClr val="FFFFFF"/>
              </a:solidFill>
              <a:prstDash val="solid"/>
              <a:round/>
              <a:tailEnd type="triangle" w="med" len="med"/>
            </a:ln>
            <a:effectLst/>
          </p:spPr>
          <p:txBody>
            <a:bodyPr wrap="square" lIns="0" tIns="0" rIns="0" bIns="0" numCol="1" anchor="t">
              <a:noAutofit/>
            </a:bodyPr>
            <a:lstStyle/>
            <a:p>
              <a:endParaRPr/>
            </a:p>
          </p:txBody>
        </p:sp>
      </p:grpSp>
      <p:grpSp>
        <p:nvGrpSpPr>
          <p:cNvPr id="1887" name="Group"/>
          <p:cNvGrpSpPr/>
          <p:nvPr/>
        </p:nvGrpSpPr>
        <p:grpSpPr>
          <a:xfrm>
            <a:off x="-3" y="-22"/>
            <a:ext cx="5518155" cy="381004"/>
            <a:chOff x="-1" y="-10"/>
            <a:chExt cx="5518154" cy="381003"/>
          </a:xfrm>
        </p:grpSpPr>
        <p:sp>
          <p:nvSpPr>
            <p:cNvPr id="1884" name="Line"/>
            <p:cNvSpPr/>
            <p:nvPr/>
          </p:nvSpPr>
          <p:spPr>
            <a:xfrm flipH="1">
              <a:off x="-2" y="-11"/>
              <a:ext cx="3" cy="381004"/>
            </a:xfrm>
            <a:prstGeom prst="line">
              <a:avLst/>
            </a:prstGeom>
            <a:noFill/>
            <a:ln w="25400" cap="flat">
              <a:solidFill>
                <a:srgbClr val="FFFFFF"/>
              </a:solidFill>
              <a:prstDash val="solid"/>
              <a:round/>
              <a:tailEnd type="triangle" w="med" len="med"/>
            </a:ln>
            <a:effectLst/>
          </p:spPr>
          <p:txBody>
            <a:bodyPr wrap="square" lIns="0" tIns="0" rIns="0" bIns="0" numCol="1" anchor="t">
              <a:noAutofit/>
            </a:bodyPr>
            <a:lstStyle/>
            <a:p>
              <a:endParaRPr/>
            </a:p>
          </p:txBody>
        </p:sp>
        <p:sp>
          <p:nvSpPr>
            <p:cNvPr id="1885" name="Line"/>
            <p:cNvSpPr/>
            <p:nvPr/>
          </p:nvSpPr>
          <p:spPr>
            <a:xfrm>
              <a:off x="2524125" y="-11"/>
              <a:ext cx="2" cy="381004"/>
            </a:xfrm>
            <a:prstGeom prst="line">
              <a:avLst/>
            </a:prstGeom>
            <a:noFill/>
            <a:ln w="25400" cap="flat">
              <a:solidFill>
                <a:srgbClr val="FFFFFF"/>
              </a:solidFill>
              <a:prstDash val="solid"/>
              <a:round/>
              <a:tailEnd type="triangle" w="med" len="med"/>
            </a:ln>
            <a:effectLst/>
          </p:spPr>
          <p:txBody>
            <a:bodyPr wrap="square" lIns="0" tIns="0" rIns="0" bIns="0" numCol="1" anchor="t">
              <a:noAutofit/>
            </a:bodyPr>
            <a:lstStyle/>
            <a:p>
              <a:endParaRPr/>
            </a:p>
          </p:txBody>
        </p:sp>
        <p:sp>
          <p:nvSpPr>
            <p:cNvPr id="1886" name="Line"/>
            <p:cNvSpPr/>
            <p:nvPr/>
          </p:nvSpPr>
          <p:spPr>
            <a:xfrm>
              <a:off x="5518151" y="-11"/>
              <a:ext cx="2" cy="381004"/>
            </a:xfrm>
            <a:prstGeom prst="line">
              <a:avLst/>
            </a:prstGeom>
            <a:noFill/>
            <a:ln w="25400" cap="flat">
              <a:solidFill>
                <a:srgbClr val="FFFFFF"/>
              </a:solidFill>
              <a:prstDash val="solid"/>
              <a:round/>
              <a:tailEnd type="triangle" w="med" len="med"/>
            </a:ln>
            <a:effectLst/>
          </p:spPr>
          <p:txBody>
            <a:bodyPr wrap="square" lIns="0" tIns="0" rIns="0" bIns="0" numCol="1" anchor="t">
              <a:noAutofit/>
            </a:bodyPr>
            <a:lstStyle/>
            <a:p>
              <a:endParaRPr/>
            </a:p>
          </p:txBody>
        </p:sp>
      </p:grpSp>
      <p:sp>
        <p:nvSpPr>
          <p:cNvPr id="17" name="Slide Number Placeholder 5">
            <a:extLst>
              <a:ext uri="{FF2B5EF4-FFF2-40B4-BE49-F238E27FC236}">
                <a16:creationId xmlns:a16="http://schemas.microsoft.com/office/drawing/2014/main" id="{3B36586E-C54D-4201-B15E-A30E7639C828}"/>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52</a:t>
            </a:fld>
            <a:endParaRPr lang="sr-Latn-RS"/>
          </a:p>
        </p:txBody>
      </p:sp>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9" name="Invisible on the DataFlow Concept Level…"/>
          <p:cNvSpPr txBox="1">
            <a:spLocks noGrp="1"/>
          </p:cNvSpPr>
          <p:nvPr>
            <p:ph type="body" idx="4294967295"/>
          </p:nvPr>
        </p:nvSpPr>
        <p:spPr>
          <a:xfrm>
            <a:off x="152400" y="1828800"/>
            <a:ext cx="8686800" cy="4114800"/>
          </a:xfrm>
          <a:prstGeom prst="rect">
            <a:avLst/>
          </a:prstGeom>
        </p:spPr>
        <p:txBody>
          <a:bodyPr lIns="45718" tIns="45718" rIns="45718" bIns="45718"/>
          <a:lstStyle/>
          <a:p>
            <a:pPr marL="259397" indent="-259397" defTabSz="868680">
              <a:spcBef>
                <a:spcPts val="500"/>
              </a:spcBef>
              <a:buClr>
                <a:srgbClr val="F3A447"/>
              </a:buClr>
              <a:buSzPct val="85000"/>
              <a:buFontTx/>
              <a:buChar char="●"/>
              <a:defRPr sz="2400">
                <a:solidFill>
                  <a:srgbClr val="FFFFFF"/>
                </a:solidFill>
                <a:latin typeface="Constantia"/>
                <a:ea typeface="Constantia"/>
                <a:cs typeface="Constantia"/>
                <a:sym typeface="Constantia"/>
              </a:defRPr>
            </a:pPr>
            <a:r>
              <a:t>Invisible on the DataFlow Concept Level</a:t>
            </a:r>
          </a:p>
          <a:p>
            <a:pPr marL="259397" indent="-259397" defTabSz="868680">
              <a:spcBef>
                <a:spcPts val="500"/>
              </a:spcBef>
              <a:buClr>
                <a:srgbClr val="F3A447"/>
              </a:buClr>
              <a:buSzPct val="85000"/>
              <a:buFontTx/>
              <a:buChar char="●"/>
              <a:defRPr sz="2400">
                <a:solidFill>
                  <a:srgbClr val="FFFFFF"/>
                </a:solidFill>
                <a:latin typeface="Constantia"/>
                <a:ea typeface="Constantia"/>
                <a:cs typeface="Constantia"/>
                <a:sym typeface="Constantia"/>
              </a:defRPr>
            </a:pPr>
            <a:r>
              <a:t>Invisible to DataFlow Programmers</a:t>
            </a:r>
          </a:p>
          <a:p>
            <a:pPr marL="259397" indent="-259397" defTabSz="868680">
              <a:spcBef>
                <a:spcPts val="500"/>
              </a:spcBef>
              <a:buClr>
                <a:srgbClr val="F3A447"/>
              </a:buClr>
              <a:buSzPct val="85000"/>
              <a:buFontTx/>
              <a:buChar char="●"/>
              <a:defRPr sz="2400">
                <a:solidFill>
                  <a:srgbClr val="FFFFFF"/>
                </a:solidFill>
                <a:latin typeface="Constantia"/>
                <a:ea typeface="Constantia"/>
                <a:cs typeface="Constantia"/>
                <a:sym typeface="Constantia"/>
              </a:defRPr>
            </a:pPr>
            <a:r>
              <a:t>Visible to the MaxCompiler</a:t>
            </a:r>
          </a:p>
          <a:p>
            <a:pPr marL="259397" indent="-259397" defTabSz="868680">
              <a:spcBef>
                <a:spcPts val="500"/>
              </a:spcBef>
              <a:buClr>
                <a:srgbClr val="F3A447"/>
              </a:buClr>
              <a:buSzPct val="85000"/>
              <a:buFontTx/>
              <a:buChar char="●"/>
              <a:defRPr sz="2400">
                <a:solidFill>
                  <a:srgbClr val="FFFFFF"/>
                </a:solidFill>
                <a:latin typeface="Constantia"/>
                <a:ea typeface="Constantia"/>
                <a:cs typeface="Constantia"/>
                <a:sym typeface="Constantia"/>
              </a:defRPr>
            </a:pPr>
            <a:r>
              <a:t>The MaxCompiler knows how to utilize them</a:t>
            </a:r>
            <a:br/>
            <a:br/>
            <a:br/>
            <a:br/>
            <a:r>
              <a:t>Best protected by two aSoG (now FPGA) protection levels </a:t>
            </a:r>
            <a:br/>
            <a:r>
              <a:t>and two Vendor (e.g., Maxeler) protection levels!</a:t>
            </a:r>
          </a:p>
        </p:txBody>
      </p:sp>
      <p:pic>
        <p:nvPicPr>
          <p:cNvPr id="1890" name="image.png" descr="image.png"/>
          <p:cNvPicPr>
            <a:picLocks noChangeAspect="1"/>
          </p:cNvPicPr>
          <p:nvPr/>
        </p:nvPicPr>
        <p:blipFill>
          <a:blip r:embed="rId2" cstate="print"/>
          <a:stretch>
            <a:fillRect/>
          </a:stretch>
        </p:blipFill>
        <p:spPr>
          <a:xfrm>
            <a:off x="457200" y="152400"/>
            <a:ext cx="8229600" cy="1231900"/>
          </a:xfrm>
          <a:prstGeom prst="rect">
            <a:avLst/>
          </a:prstGeom>
          <a:ln w="12700">
            <a:miter lim="400000"/>
          </a:ln>
        </p:spPr>
      </p:pic>
      <p:sp>
        <p:nvSpPr>
          <p:cNvPr id="5" name="Slide Number Placeholder 5">
            <a:extLst>
              <a:ext uri="{FF2B5EF4-FFF2-40B4-BE49-F238E27FC236}">
                <a16:creationId xmlns:a16="http://schemas.microsoft.com/office/drawing/2014/main" id="{76055619-255D-4003-BF86-8F2AB695EC25}"/>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53</a:t>
            </a:fld>
            <a:endParaRPr lang="sr-Latn-RS"/>
          </a:p>
        </p:txBody>
      </p:sp>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3" name="Slide Number"/>
          <p:cNvSpPr txBox="1">
            <a:spLocks noGrp="1"/>
          </p:cNvSpPr>
          <p:nvPr>
            <p:ph type="sldNum" sz="quarter" idx="4294967295"/>
          </p:nvPr>
        </p:nvSpPr>
        <p:spPr>
          <a:xfrm>
            <a:off x="8045319" y="6400800"/>
            <a:ext cx="282929" cy="27935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nchor="t"/>
          <a:lstStyle>
            <a:lvl1pPr algn="l" defTabSz="457200">
              <a:lnSpc>
                <a:spcPct val="93000"/>
              </a:lnSpc>
              <a:defRPr sz="1400">
                <a:solidFill>
                  <a:srgbClr val="000000"/>
                </a:solidFill>
              </a:defRPr>
            </a:lvl1pPr>
          </a:lstStyle>
          <a:p>
            <a:fld id="{86CB4B4D-7CA3-9044-876B-883B54F8677D}" type="slidenum">
              <a:rPr/>
              <a:pPr/>
              <a:t>54</a:t>
            </a:fld>
            <a:endParaRPr dirty="0"/>
          </a:p>
        </p:txBody>
      </p:sp>
      <p:sp>
        <p:nvSpPr>
          <p:cNvPr id="1894" name="Publications of Interest for NanoAcceleration"/>
          <p:cNvSpPr txBox="1">
            <a:spLocks noGrp="1"/>
          </p:cNvSpPr>
          <p:nvPr>
            <p:ph type="title" idx="4294967295"/>
          </p:nvPr>
        </p:nvSpPr>
        <p:spPr>
          <a:xfrm>
            <a:off x="-2" y="609600"/>
            <a:ext cx="9144004" cy="1052513"/>
          </a:xfrm>
          <a:prstGeom prst="rect">
            <a:avLst/>
          </a:prstGeom>
        </p:spPr>
        <p:txBody>
          <a:bodyPr lIns="44999" tIns="44999" rIns="44999" bIns="44999" anchor="t"/>
          <a:lstStyle>
            <a:lvl1pPr defTabSz="434340">
              <a:lnSpc>
                <a:spcPct val="93000"/>
              </a:lnSpc>
              <a:defRPr sz="3000" b="1">
                <a:solidFill>
                  <a:srgbClr val="464646"/>
                </a:solidFill>
                <a:latin typeface="Lucida Sans Unicode"/>
                <a:ea typeface="Lucida Sans Unicode"/>
                <a:cs typeface="Lucida Sans Unicode"/>
                <a:sym typeface="Lucida Sans Unicode"/>
              </a:defRPr>
            </a:lvl1pPr>
          </a:lstStyle>
          <a:p>
            <a:r>
              <a:t>Publications of Interest for NanoAcceleration</a:t>
            </a:r>
          </a:p>
        </p:txBody>
      </p:sp>
      <p:sp>
        <p:nvSpPr>
          <p:cNvPr id="1895" name="========================================================================================================…"/>
          <p:cNvSpPr txBox="1">
            <a:spLocks noGrp="1"/>
          </p:cNvSpPr>
          <p:nvPr>
            <p:ph type="body" idx="4294967295"/>
          </p:nvPr>
        </p:nvSpPr>
        <p:spPr>
          <a:xfrm>
            <a:off x="609600" y="1371600"/>
            <a:ext cx="8839200" cy="5105400"/>
          </a:xfrm>
          <a:prstGeom prst="rect">
            <a:avLst/>
          </a:prstGeom>
        </p:spPr>
        <p:txBody>
          <a:bodyPr lIns="0" tIns="0" rIns="0" bIns="0" anchor="ctr"/>
          <a:lstStyle/>
          <a:p>
            <a:pPr marL="325326" indent="-320611" defTabSz="452627">
              <a:lnSpc>
                <a:spcPct val="98000"/>
              </a:lnSpc>
              <a:spcBef>
                <a:spcPts val="0"/>
              </a:spcBef>
              <a:buSzTx/>
              <a:buNone/>
              <a:defRPr sz="900" i="1"/>
            </a:pPr>
            <a:r>
              <a:rPr dirty="0"/>
              <a:t>========================================================================================================</a:t>
            </a:r>
            <a:r>
              <a:rPr lang="en-US" dirty="0"/>
              <a:t>===</a:t>
            </a:r>
            <a:endParaRPr dirty="0"/>
          </a:p>
          <a:p>
            <a:pPr marL="339470" indent="-334755" defTabSz="452627">
              <a:lnSpc>
                <a:spcPct val="98000"/>
              </a:lnSpc>
              <a:spcBef>
                <a:spcPts val="0"/>
              </a:spcBef>
              <a:buFontTx/>
              <a:buAutoNum type="arabicPeriod"/>
              <a:defRPr sz="900" i="1"/>
            </a:pPr>
            <a:r>
              <a:rPr dirty="0"/>
              <a:t>Flynn, M., </a:t>
            </a:r>
            <a:r>
              <a:rPr dirty="0" err="1"/>
              <a:t>Mencer</a:t>
            </a:r>
            <a:r>
              <a:rPr dirty="0"/>
              <a:t>, O., </a:t>
            </a:r>
            <a:r>
              <a:rPr dirty="0" err="1"/>
              <a:t>Milutinovic</a:t>
            </a:r>
            <a:r>
              <a:rPr dirty="0"/>
              <a:t>, V., Rakocevic, G., </a:t>
            </a:r>
            <a:r>
              <a:rPr dirty="0" err="1"/>
              <a:t>Stenstrom</a:t>
            </a:r>
            <a:r>
              <a:rPr dirty="0"/>
              <a:t>, P., </a:t>
            </a:r>
            <a:r>
              <a:rPr dirty="0" err="1"/>
              <a:t>Trobec</a:t>
            </a:r>
            <a:r>
              <a:rPr dirty="0"/>
              <a:t>, R., Valero, M.,</a:t>
            </a:r>
            <a:br>
              <a:rPr dirty="0"/>
            </a:br>
            <a:r>
              <a:rPr dirty="0"/>
              <a:t>Moving from Petaflops (on Simple Benchmarks) to </a:t>
            </a:r>
            <a:r>
              <a:rPr dirty="0" err="1"/>
              <a:t>Petadata</a:t>
            </a:r>
            <a:r>
              <a:rPr dirty="0"/>
              <a:t> per Unit of Time and Power (On Sophisticated Benchmarks),</a:t>
            </a:r>
            <a:br>
              <a:rPr dirty="0"/>
            </a:br>
            <a:r>
              <a:rPr dirty="0">
                <a:solidFill>
                  <a:srgbClr val="FF3F3F"/>
                </a:solidFill>
              </a:rPr>
              <a:t>Communications of the ACM</a:t>
            </a:r>
            <a:r>
              <a:rPr dirty="0"/>
              <a:t> (</a:t>
            </a:r>
            <a:r>
              <a:rPr dirty="0" err="1"/>
              <a:t>nano</a:t>
            </a:r>
            <a:r>
              <a:rPr dirty="0"/>
              <a:t>-acceleration), May 2013.</a:t>
            </a:r>
          </a:p>
          <a:p>
            <a:pPr marL="339470" indent="-334755" defTabSz="452627">
              <a:lnSpc>
                <a:spcPct val="98000"/>
              </a:lnSpc>
              <a:spcBef>
                <a:spcPts val="0"/>
              </a:spcBef>
              <a:buFontTx/>
              <a:buAutoNum type="arabicPeriod"/>
              <a:defRPr sz="900" i="1"/>
            </a:pPr>
            <a:endParaRPr dirty="0"/>
          </a:p>
          <a:p>
            <a:pPr marL="325326" indent="-320611" defTabSz="452627">
              <a:lnSpc>
                <a:spcPct val="98000"/>
              </a:lnSpc>
              <a:spcBef>
                <a:spcPts val="0"/>
              </a:spcBef>
              <a:buSzTx/>
              <a:buNone/>
              <a:defRPr sz="900" i="1"/>
            </a:pPr>
            <a:r>
              <a:rPr dirty="0"/>
              <a:t>2.	</a:t>
            </a:r>
            <a:r>
              <a:rPr dirty="0" err="1"/>
              <a:t>Trobec</a:t>
            </a:r>
            <a:r>
              <a:rPr dirty="0"/>
              <a:t>, R., Vasiljevic, R., </a:t>
            </a:r>
            <a:r>
              <a:rPr dirty="0" err="1"/>
              <a:t>Tomasevic</a:t>
            </a:r>
            <a:r>
              <a:rPr dirty="0"/>
              <a:t>, M., </a:t>
            </a:r>
            <a:r>
              <a:rPr dirty="0" err="1"/>
              <a:t>Milutinovic</a:t>
            </a:r>
            <a:r>
              <a:rPr dirty="0"/>
              <a:t>, V., </a:t>
            </a:r>
            <a:r>
              <a:rPr dirty="0" err="1"/>
              <a:t>Beiveide</a:t>
            </a:r>
            <a:r>
              <a:rPr dirty="0"/>
              <a:t>, M., Valero, M., </a:t>
            </a:r>
            <a:br>
              <a:rPr dirty="0"/>
            </a:br>
            <a:r>
              <a:rPr dirty="0"/>
              <a:t>Interconnection Networks for </a:t>
            </a:r>
            <a:r>
              <a:rPr dirty="0" err="1"/>
              <a:t>SuperComputing</a:t>
            </a:r>
            <a:r>
              <a:rPr dirty="0"/>
              <a:t>,</a:t>
            </a:r>
            <a:br>
              <a:rPr dirty="0"/>
            </a:br>
            <a:r>
              <a:rPr dirty="0">
                <a:solidFill>
                  <a:srgbClr val="FF3F3F"/>
                </a:solidFill>
              </a:rPr>
              <a:t>ACM Computing Surveys</a:t>
            </a:r>
            <a:r>
              <a:rPr dirty="0"/>
              <a:t> (</a:t>
            </a:r>
            <a:r>
              <a:rPr dirty="0" err="1"/>
              <a:t>nano</a:t>
            </a:r>
            <a:r>
              <a:rPr dirty="0"/>
              <a:t>-acceleration) , 2017.</a:t>
            </a:r>
          </a:p>
          <a:p>
            <a:pPr marL="325326" indent="-320611" defTabSz="452627">
              <a:lnSpc>
                <a:spcPct val="98000"/>
              </a:lnSpc>
              <a:spcBef>
                <a:spcPts val="0"/>
              </a:spcBef>
              <a:buSzTx/>
              <a:buNone/>
              <a:defRPr sz="900" i="1"/>
            </a:pPr>
            <a:r>
              <a:rPr dirty="0"/>
              <a:t>------------------------------------------------------------------------------------------------------------------------------------------------------------------------------</a:t>
            </a:r>
          </a:p>
          <a:p>
            <a:pPr marL="325326" indent="-320611" defTabSz="452627">
              <a:lnSpc>
                <a:spcPct val="98000"/>
              </a:lnSpc>
              <a:spcBef>
                <a:spcPts val="0"/>
              </a:spcBef>
              <a:buSzTx/>
              <a:buNone/>
              <a:defRPr sz="900" i="1"/>
            </a:pPr>
            <a:r>
              <a:rPr dirty="0"/>
              <a:t>3.	</a:t>
            </a:r>
            <a:r>
              <a:rPr dirty="0" err="1"/>
              <a:t>Milutinovic</a:t>
            </a:r>
            <a:r>
              <a:rPr dirty="0"/>
              <a:t>, V., </a:t>
            </a:r>
            <a:r>
              <a:rPr dirty="0" err="1"/>
              <a:t>Tomasevic</a:t>
            </a:r>
            <a:r>
              <a:rPr dirty="0"/>
              <a:t>, M., Markovic, B., Tremblay, M.,</a:t>
            </a:r>
            <a:br>
              <a:rPr dirty="0"/>
            </a:br>
            <a:r>
              <a:rPr dirty="0"/>
              <a:t> The Split Temporal/Spatial Cache: Initial Performance Analysis,</a:t>
            </a:r>
            <a:br>
              <a:rPr dirty="0"/>
            </a:br>
            <a:r>
              <a:rPr dirty="0">
                <a:solidFill>
                  <a:srgbClr val="FF3F3F"/>
                </a:solidFill>
              </a:rPr>
              <a:t> Proceedings of the SCIzzL-5</a:t>
            </a:r>
            <a:r>
              <a:rPr dirty="0"/>
              <a:t>, Santa Clara, California, USA, March 26, 1996, pp 72-78.</a:t>
            </a:r>
          </a:p>
          <a:p>
            <a:pPr marL="325326" indent="-320611" defTabSz="452627">
              <a:lnSpc>
                <a:spcPct val="98000"/>
              </a:lnSpc>
              <a:spcBef>
                <a:spcPts val="0"/>
              </a:spcBef>
              <a:buSzTx/>
              <a:buNone/>
              <a:defRPr sz="900" i="1"/>
            </a:pPr>
            <a:endParaRPr dirty="0"/>
          </a:p>
          <a:p>
            <a:pPr marL="325326" indent="-320611" defTabSz="452627">
              <a:lnSpc>
                <a:spcPct val="98000"/>
              </a:lnSpc>
              <a:spcBef>
                <a:spcPts val="0"/>
              </a:spcBef>
              <a:buSzTx/>
              <a:buNone/>
              <a:defRPr sz="900" i="1"/>
            </a:pPr>
            <a:r>
              <a:rPr dirty="0"/>
              <a:t>4.	</a:t>
            </a:r>
            <a:r>
              <a:rPr dirty="0" err="1"/>
              <a:t>Milutinovic</a:t>
            </a:r>
            <a:r>
              <a:rPr dirty="0"/>
              <a:t>, V., </a:t>
            </a:r>
            <a:r>
              <a:rPr dirty="0" err="1"/>
              <a:t>Tomasevic</a:t>
            </a:r>
            <a:r>
              <a:rPr dirty="0"/>
              <a:t>, M., Markovic, B., Tremblay, M.,</a:t>
            </a:r>
            <a:br>
              <a:rPr dirty="0"/>
            </a:br>
            <a:r>
              <a:rPr dirty="0"/>
              <a:t>The Split Temporal/Spatial Cache: Initial Complexity Analysis,</a:t>
            </a:r>
            <a:br>
              <a:rPr dirty="0"/>
            </a:br>
            <a:r>
              <a:rPr dirty="0">
                <a:solidFill>
                  <a:srgbClr val="FF3F3F"/>
                </a:solidFill>
              </a:rPr>
              <a:t> Proceedings of the SCIzzL-5</a:t>
            </a:r>
            <a:r>
              <a:rPr dirty="0"/>
              <a:t>, Santa Clara, California, USA, September, 1996.</a:t>
            </a:r>
          </a:p>
          <a:p>
            <a:pPr marL="325326" indent="-320611" defTabSz="452627">
              <a:lnSpc>
                <a:spcPct val="98000"/>
              </a:lnSpc>
              <a:spcBef>
                <a:spcPts val="0"/>
              </a:spcBef>
              <a:buSzTx/>
              <a:buNone/>
              <a:defRPr sz="900" i="1"/>
            </a:pPr>
            <a:r>
              <a:rPr dirty="0"/>
              <a:t>------------------------------------------------------------------------------------------------------------------------------------------------------------------------------</a:t>
            </a:r>
          </a:p>
          <a:p>
            <a:pPr marL="325326" indent="-320611" defTabSz="452627">
              <a:lnSpc>
                <a:spcPct val="98000"/>
              </a:lnSpc>
              <a:spcBef>
                <a:spcPts val="0"/>
              </a:spcBef>
              <a:buSzTx/>
              <a:buNone/>
              <a:defRPr sz="900" i="1"/>
            </a:pPr>
            <a:r>
              <a:rPr dirty="0"/>
              <a:t>5.	</a:t>
            </a:r>
            <a:r>
              <a:rPr dirty="0" err="1"/>
              <a:t>Milutinovic</a:t>
            </a:r>
            <a:r>
              <a:rPr dirty="0"/>
              <a:t>, V.,</a:t>
            </a:r>
            <a:br>
              <a:rPr dirty="0"/>
            </a:br>
            <a:r>
              <a:rPr dirty="0"/>
              <a:t>A Comparison of Suboptimal Detection Algorithms Applied to the Additive Mix of Orthogonal Sinusoidal Signals,</a:t>
            </a:r>
            <a:br>
              <a:rPr dirty="0"/>
            </a:br>
            <a:r>
              <a:rPr dirty="0">
                <a:solidFill>
                  <a:srgbClr val="FF3F3F"/>
                </a:solidFill>
              </a:rPr>
              <a:t>IEEE Transactions on Communications</a:t>
            </a:r>
            <a:r>
              <a:rPr dirty="0"/>
              <a:t>, Vol. COM-36, No. 5, May 1988, pp. 538-543.</a:t>
            </a:r>
          </a:p>
          <a:p>
            <a:pPr marL="325326" indent="-320611" defTabSz="452627">
              <a:lnSpc>
                <a:spcPct val="98000"/>
              </a:lnSpc>
              <a:spcBef>
                <a:spcPts val="0"/>
              </a:spcBef>
              <a:buSzTx/>
              <a:buNone/>
              <a:defRPr sz="900" i="1"/>
            </a:pPr>
            <a:endParaRPr dirty="0"/>
          </a:p>
          <a:p>
            <a:pPr marL="325326" indent="-320611" defTabSz="452627">
              <a:lnSpc>
                <a:spcPct val="98000"/>
              </a:lnSpc>
              <a:spcBef>
                <a:spcPts val="0"/>
              </a:spcBef>
              <a:buSzTx/>
              <a:buNone/>
              <a:defRPr sz="900" i="1"/>
            </a:pPr>
            <a:r>
              <a:rPr dirty="0"/>
              <a:t>6.	</a:t>
            </a:r>
            <a:r>
              <a:rPr dirty="0" err="1"/>
              <a:t>Milutinovic</a:t>
            </a:r>
            <a:r>
              <a:rPr dirty="0"/>
              <a:t>, V.,</a:t>
            </a:r>
            <a:br>
              <a:rPr dirty="0"/>
            </a:br>
            <a:r>
              <a:rPr dirty="0"/>
              <a:t>Mapping of Neural Networks on the Honeycomb Architectures,</a:t>
            </a:r>
            <a:br>
              <a:rPr dirty="0"/>
            </a:br>
            <a:r>
              <a:rPr dirty="0">
                <a:solidFill>
                  <a:srgbClr val="FF3F3F"/>
                </a:solidFill>
              </a:rPr>
              <a:t>Proceedings of the IEEE,</a:t>
            </a:r>
            <a:r>
              <a:rPr dirty="0"/>
              <a:t> Vol. 77, No 12, December 1989, pp. 1875-1878.</a:t>
            </a:r>
          </a:p>
          <a:p>
            <a:pPr marL="325326" indent="-320611" defTabSz="452627">
              <a:lnSpc>
                <a:spcPct val="98000"/>
              </a:lnSpc>
              <a:spcBef>
                <a:spcPts val="0"/>
              </a:spcBef>
              <a:buSzTx/>
              <a:buNone/>
              <a:defRPr sz="900" i="1"/>
            </a:pPr>
            <a:endParaRPr dirty="0"/>
          </a:p>
          <a:p>
            <a:pPr marL="325326" indent="-320611" defTabSz="452627">
              <a:lnSpc>
                <a:spcPct val="98000"/>
              </a:lnSpc>
              <a:spcBef>
                <a:spcPts val="0"/>
              </a:spcBef>
              <a:buSzTx/>
              <a:buNone/>
              <a:defRPr sz="900" i="1"/>
            </a:pPr>
            <a:r>
              <a:rPr dirty="0"/>
              <a:t>------------------------------------------------------------------------------------------------------------------------------------------------------------------------------</a:t>
            </a:r>
          </a:p>
          <a:p>
            <a:pPr marL="325326" indent="-320611" defTabSz="452627">
              <a:lnSpc>
                <a:spcPct val="98000"/>
              </a:lnSpc>
              <a:spcBef>
                <a:spcPts val="0"/>
              </a:spcBef>
              <a:buSzTx/>
              <a:buNone/>
              <a:defRPr sz="900" i="1"/>
            </a:pPr>
            <a:r>
              <a:rPr dirty="0"/>
              <a:t>7.	</a:t>
            </a:r>
            <a:r>
              <a:rPr dirty="0" err="1"/>
              <a:t>Helbig</a:t>
            </a:r>
            <a:r>
              <a:rPr dirty="0"/>
              <a:t>, W., </a:t>
            </a:r>
            <a:r>
              <a:rPr dirty="0" err="1"/>
              <a:t>Milutinovic</a:t>
            </a:r>
            <a:r>
              <a:rPr dirty="0"/>
              <a:t>, V.,</a:t>
            </a:r>
            <a:br>
              <a:rPr dirty="0"/>
            </a:br>
            <a:r>
              <a:rPr dirty="0"/>
              <a:t>The RCA's DCFL E/D MESFET GaAs 32-bit Experimental RISC Machine,</a:t>
            </a:r>
            <a:br>
              <a:rPr dirty="0"/>
            </a:br>
            <a:r>
              <a:rPr dirty="0">
                <a:solidFill>
                  <a:srgbClr val="FF3F3F"/>
                </a:solidFill>
              </a:rPr>
              <a:t>IEEE Transactions on Computers</a:t>
            </a:r>
            <a:r>
              <a:rPr dirty="0"/>
              <a:t>, Vol. 36, No. 2, February 1989, pp. 263-274.</a:t>
            </a:r>
          </a:p>
          <a:p>
            <a:pPr marL="325326" indent="-320611" defTabSz="452627">
              <a:lnSpc>
                <a:spcPct val="98000"/>
              </a:lnSpc>
              <a:spcBef>
                <a:spcPts val="0"/>
              </a:spcBef>
              <a:buSzTx/>
              <a:buNone/>
              <a:defRPr sz="900" i="1"/>
            </a:pPr>
            <a:endParaRPr dirty="0"/>
          </a:p>
          <a:p>
            <a:pPr marL="325326" indent="-320611" defTabSz="452627">
              <a:lnSpc>
                <a:spcPct val="98000"/>
              </a:lnSpc>
              <a:spcBef>
                <a:spcPts val="0"/>
              </a:spcBef>
              <a:buSzTx/>
              <a:buNone/>
              <a:defRPr sz="900" i="1"/>
            </a:pPr>
            <a:r>
              <a:rPr dirty="0"/>
              <a:t>8.	Jovanovic, Z., </a:t>
            </a:r>
            <a:r>
              <a:rPr dirty="0" err="1"/>
              <a:t>Milutinovic</a:t>
            </a:r>
            <a:r>
              <a:rPr dirty="0"/>
              <a:t>, V., </a:t>
            </a:r>
            <a:br>
              <a:rPr dirty="0"/>
            </a:br>
            <a:r>
              <a:rPr dirty="0"/>
              <a:t>FPGA Accelerator for Floating-Point Matrix Multiplication,</a:t>
            </a:r>
            <a:br>
              <a:rPr dirty="0"/>
            </a:br>
            <a:r>
              <a:rPr dirty="0">
                <a:solidFill>
                  <a:srgbClr val="FF3F3F"/>
                </a:solidFill>
              </a:rPr>
              <a:t>IEE Computers &amp; Digital Techniques </a:t>
            </a:r>
            <a:r>
              <a:rPr dirty="0"/>
              <a:t>(</a:t>
            </a:r>
            <a:r>
              <a:rPr dirty="0" err="1"/>
              <a:t>nano</a:t>
            </a:r>
            <a:r>
              <a:rPr dirty="0"/>
              <a:t>-acceleration), 2012, 6, (4), pp. 249-256. </a:t>
            </a:r>
            <a:br>
              <a:rPr dirty="0"/>
            </a:br>
            <a:r>
              <a:rPr dirty="0">
                <a:solidFill>
                  <a:srgbClr val="FF3F3F"/>
                </a:solidFill>
              </a:rPr>
              <a:t>The IET 2014 Premium Award for Computing &amp; Digital Techniques</a:t>
            </a:r>
            <a:r>
              <a:rPr dirty="0"/>
              <a:t>.</a:t>
            </a:r>
            <a:r>
              <a:rPr lang="en-US" dirty="0"/>
              <a:t> </a:t>
            </a:r>
            <a:r>
              <a:rPr lang="en-US" sz="1000" b="1" dirty="0">
                <a:solidFill>
                  <a:srgbClr val="FF0000"/>
                </a:solidFill>
              </a:rPr>
              <a:t>AWARDED AS THE SINGLE TWO-YEAR BEST PAPER</a:t>
            </a:r>
            <a:endParaRPr sz="1000" b="1" dirty="0">
              <a:solidFill>
                <a:srgbClr val="FF0000"/>
              </a:solidFill>
            </a:endParaRPr>
          </a:p>
          <a:p>
            <a:pPr marL="325326" indent="-320611" defTabSz="452627">
              <a:lnSpc>
                <a:spcPct val="98000"/>
              </a:lnSpc>
              <a:spcBef>
                <a:spcPts val="0"/>
              </a:spcBef>
              <a:buSzTx/>
              <a:buNone/>
              <a:defRPr sz="900" i="1"/>
            </a:pPr>
            <a:r>
              <a:rPr dirty="0"/>
              <a:t>========================================================================================================</a:t>
            </a:r>
            <a:r>
              <a:rPr lang="en-US" dirty="0"/>
              <a:t>==</a:t>
            </a:r>
            <a:endParaRPr dirty="0"/>
          </a:p>
        </p:txBody>
      </p:sp>
      <p:sp>
        <p:nvSpPr>
          <p:cNvPr id="1896" name="Feynman"/>
          <p:cNvSpPr txBox="1"/>
          <p:nvPr/>
        </p:nvSpPr>
        <p:spPr>
          <a:xfrm>
            <a:off x="7132318" y="1752600"/>
            <a:ext cx="1737363" cy="3506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a:latin typeface="Arial"/>
                <a:ea typeface="Arial"/>
                <a:cs typeface="Arial"/>
                <a:sym typeface="Arial"/>
              </a:defRPr>
            </a:lvl1pPr>
          </a:lstStyle>
          <a:p>
            <a:r>
              <a:t>Feynman</a:t>
            </a:r>
          </a:p>
        </p:txBody>
      </p:sp>
      <p:sp>
        <p:nvSpPr>
          <p:cNvPr id="1897" name="Prigogine"/>
          <p:cNvSpPr txBox="1"/>
          <p:nvPr/>
        </p:nvSpPr>
        <p:spPr>
          <a:xfrm>
            <a:off x="7132318" y="2906711"/>
            <a:ext cx="1737363" cy="3506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a:latin typeface="Arial"/>
                <a:ea typeface="Arial"/>
                <a:cs typeface="Arial"/>
                <a:sym typeface="Arial"/>
              </a:defRPr>
            </a:lvl1pPr>
          </a:lstStyle>
          <a:p>
            <a:r>
              <a:t>Prigogine</a:t>
            </a:r>
          </a:p>
        </p:txBody>
      </p:sp>
      <p:sp>
        <p:nvSpPr>
          <p:cNvPr id="1898" name="Kahneman"/>
          <p:cNvSpPr txBox="1"/>
          <p:nvPr/>
        </p:nvSpPr>
        <p:spPr>
          <a:xfrm>
            <a:off x="7132318" y="4125912"/>
            <a:ext cx="1737363" cy="3506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a:latin typeface="Arial"/>
                <a:ea typeface="Arial"/>
                <a:cs typeface="Arial"/>
                <a:sym typeface="Arial"/>
              </a:defRPr>
            </a:lvl1pPr>
          </a:lstStyle>
          <a:p>
            <a:r>
              <a:t>Kahneman</a:t>
            </a:r>
          </a:p>
        </p:txBody>
      </p:sp>
      <p:sp>
        <p:nvSpPr>
          <p:cNvPr id="1899" name="Hunt"/>
          <p:cNvSpPr txBox="1"/>
          <p:nvPr/>
        </p:nvSpPr>
        <p:spPr>
          <a:xfrm>
            <a:off x="7132318" y="5421312"/>
            <a:ext cx="1737363" cy="3693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a:latin typeface="Arial"/>
                <a:ea typeface="Arial"/>
                <a:cs typeface="Arial"/>
                <a:sym typeface="Arial"/>
              </a:defRPr>
            </a:lvl1pPr>
          </a:lstStyle>
          <a:p>
            <a:r>
              <a:rPr lang="en-US" dirty="0"/>
              <a:t>Hunt</a:t>
            </a:r>
            <a:endParaRPr dirty="0"/>
          </a:p>
        </p:txBody>
      </p:sp>
      <p:sp>
        <p:nvSpPr>
          <p:cNvPr id="1900" name="Inspired by:"/>
          <p:cNvSpPr txBox="1"/>
          <p:nvPr/>
        </p:nvSpPr>
        <p:spPr>
          <a:xfrm>
            <a:off x="6979918" y="1600200"/>
            <a:ext cx="1737363" cy="2392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1100" i="1">
                <a:latin typeface="Arial"/>
                <a:ea typeface="Arial"/>
                <a:cs typeface="Arial"/>
                <a:sym typeface="Arial"/>
              </a:defRPr>
            </a:lvl1pPr>
          </a:lstStyle>
          <a:p>
            <a:r>
              <a:t>Inspired by:</a:t>
            </a:r>
          </a:p>
        </p:txBody>
      </p:sp>
      <p:sp>
        <p:nvSpPr>
          <p:cNvPr id="1901" name="Inspired by:"/>
          <p:cNvSpPr txBox="1"/>
          <p:nvPr/>
        </p:nvSpPr>
        <p:spPr>
          <a:xfrm>
            <a:off x="6979918" y="2757486"/>
            <a:ext cx="1737363" cy="2392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1100" i="1">
                <a:latin typeface="Arial"/>
                <a:ea typeface="Arial"/>
                <a:cs typeface="Arial"/>
                <a:sym typeface="Arial"/>
              </a:defRPr>
            </a:lvl1pPr>
          </a:lstStyle>
          <a:p>
            <a:r>
              <a:t>Inspired by:</a:t>
            </a:r>
          </a:p>
        </p:txBody>
      </p:sp>
      <p:sp>
        <p:nvSpPr>
          <p:cNvPr id="1902" name="Inspired by:"/>
          <p:cNvSpPr txBox="1"/>
          <p:nvPr/>
        </p:nvSpPr>
        <p:spPr>
          <a:xfrm>
            <a:off x="6979918" y="3978276"/>
            <a:ext cx="1737363" cy="2392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1100" i="1">
                <a:latin typeface="Arial"/>
                <a:ea typeface="Arial"/>
                <a:cs typeface="Arial"/>
                <a:sym typeface="Arial"/>
              </a:defRPr>
            </a:lvl1pPr>
          </a:lstStyle>
          <a:p>
            <a:r>
              <a:t>Inspired by:</a:t>
            </a:r>
          </a:p>
        </p:txBody>
      </p:sp>
      <p:sp>
        <p:nvSpPr>
          <p:cNvPr id="1903" name="Inspired by:"/>
          <p:cNvSpPr txBox="1"/>
          <p:nvPr/>
        </p:nvSpPr>
        <p:spPr>
          <a:xfrm>
            <a:off x="6979918" y="5262562"/>
            <a:ext cx="1737363" cy="2392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1100" i="1">
                <a:latin typeface="Arial"/>
                <a:ea typeface="Arial"/>
                <a:cs typeface="Arial"/>
                <a:sym typeface="Arial"/>
              </a:defRPr>
            </a:lvl1pPr>
          </a:lstStyle>
          <a:p>
            <a:r>
              <a:t>Inspired by:</a:t>
            </a:r>
          </a:p>
        </p:txBody>
      </p:sp>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5" name="Image" descr="Image"/>
          <p:cNvPicPr>
            <a:picLocks noChangeAspect="1"/>
          </p:cNvPicPr>
          <p:nvPr/>
        </p:nvPicPr>
        <p:blipFill>
          <a:blip r:embed="rId2" cstate="print"/>
          <a:stretch>
            <a:fillRect/>
          </a:stretch>
        </p:blipFill>
        <p:spPr>
          <a:xfrm>
            <a:off x="1143000" y="0"/>
            <a:ext cx="6858000" cy="6858000"/>
          </a:xfrm>
          <a:prstGeom prst="rect">
            <a:avLst/>
          </a:prstGeom>
          <a:ln w="12700">
            <a:miter lim="400000"/>
          </a:ln>
        </p:spPr>
      </p:pic>
      <p:pic>
        <p:nvPicPr>
          <p:cNvPr id="1906" name="WhatsApp Image 2021-09-07 at 13.50.42.jpeg" descr="WhatsApp Image 2021-09-07 at 13.50.42.jpeg"/>
          <p:cNvPicPr>
            <a:picLocks noChangeAspect="1"/>
          </p:cNvPicPr>
          <p:nvPr/>
        </p:nvPicPr>
        <p:blipFill>
          <a:blip r:embed="rId3" cstate="print"/>
          <a:srcRect b="8103"/>
          <a:stretch>
            <a:fillRect/>
          </a:stretch>
        </p:blipFill>
        <p:spPr>
          <a:xfrm>
            <a:off x="3120407" y="681985"/>
            <a:ext cx="2903334" cy="5494072"/>
          </a:xfrm>
          <a:prstGeom prst="rect">
            <a:avLst/>
          </a:prstGeom>
          <a:ln w="12700">
            <a:miter lim="400000"/>
          </a:ln>
        </p:spPr>
      </p:pic>
      <p:sp>
        <p:nvSpPr>
          <p:cNvPr id="1907" name="Feynman"/>
          <p:cNvSpPr txBox="1">
            <a:spLocks noGrp="1"/>
          </p:cNvSpPr>
          <p:nvPr>
            <p:ph type="title" idx="4294967295"/>
          </p:nvPr>
        </p:nvSpPr>
        <p:spPr>
          <a:xfrm>
            <a:off x="-2" y="48305"/>
            <a:ext cx="9144004" cy="1052513"/>
          </a:xfrm>
          <a:prstGeom prst="rect">
            <a:avLst/>
          </a:prstGeom>
        </p:spPr>
        <p:txBody>
          <a:bodyPr lIns="44999" tIns="44999" rIns="44999" bIns="44999" anchor="t"/>
          <a:lstStyle>
            <a:lvl1pPr defTabSz="457200">
              <a:lnSpc>
                <a:spcPct val="93000"/>
              </a:lnSpc>
              <a:defRPr sz="3200" b="1">
                <a:solidFill>
                  <a:srgbClr val="464646"/>
                </a:solidFill>
                <a:latin typeface="Lucida Sans Unicode"/>
                <a:ea typeface="Lucida Sans Unicode"/>
                <a:cs typeface="Lucida Sans Unicode"/>
                <a:sym typeface="Lucida Sans Unicode"/>
              </a:defRPr>
            </a:lvl1pPr>
          </a:lstStyle>
          <a:p>
            <a:r>
              <a:t>Feynman</a:t>
            </a:r>
          </a:p>
        </p:txBody>
      </p:sp>
      <p:sp>
        <p:nvSpPr>
          <p:cNvPr id="7" name="Slide Number">
            <a:extLst>
              <a:ext uri="{FF2B5EF4-FFF2-40B4-BE49-F238E27FC236}">
                <a16:creationId xmlns:a16="http://schemas.microsoft.com/office/drawing/2014/main" id="{E9F916C7-7030-43B9-B6D7-83FBEBBB4222}"/>
              </a:ext>
            </a:extLst>
          </p:cNvPr>
          <p:cNvSpPr txBox="1">
            <a:spLocks/>
          </p:cNvSpPr>
          <p:nvPr/>
        </p:nvSpPr>
        <p:spPr>
          <a:xfrm>
            <a:off x="8040216" y="6400800"/>
            <a:ext cx="282929" cy="279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4999" tIns="44999" rIns="44999" bIns="44999"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93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en-US" smtClean="0"/>
              <a:pPr/>
              <a:t>55</a:t>
            </a:fld>
            <a:endParaRPr lang="en-US" dirty="0"/>
          </a:p>
        </p:txBody>
      </p:sp>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9" name="Image" descr="Image"/>
          <p:cNvPicPr>
            <a:picLocks noChangeAspect="1"/>
          </p:cNvPicPr>
          <p:nvPr/>
        </p:nvPicPr>
        <p:blipFill>
          <a:blip r:embed="rId2" cstate="print"/>
          <a:stretch>
            <a:fillRect/>
          </a:stretch>
        </p:blipFill>
        <p:spPr>
          <a:xfrm>
            <a:off x="1143000" y="0"/>
            <a:ext cx="6858000" cy="6858000"/>
          </a:xfrm>
          <a:prstGeom prst="rect">
            <a:avLst/>
          </a:prstGeom>
          <a:ln w="12700">
            <a:miter lim="400000"/>
          </a:ln>
        </p:spPr>
      </p:pic>
      <p:pic>
        <p:nvPicPr>
          <p:cNvPr id="1910" name="Image" descr="Image"/>
          <p:cNvPicPr>
            <a:picLocks noChangeAspect="1"/>
          </p:cNvPicPr>
          <p:nvPr/>
        </p:nvPicPr>
        <p:blipFill>
          <a:blip r:embed="rId3" cstate="print"/>
          <a:srcRect t="8869"/>
          <a:stretch>
            <a:fillRect/>
          </a:stretch>
        </p:blipFill>
        <p:spPr>
          <a:xfrm>
            <a:off x="3119249" y="702831"/>
            <a:ext cx="2905501" cy="5452338"/>
          </a:xfrm>
          <a:prstGeom prst="rect">
            <a:avLst/>
          </a:prstGeom>
          <a:ln w="12700">
            <a:miter lim="400000"/>
          </a:ln>
        </p:spPr>
      </p:pic>
      <p:sp>
        <p:nvSpPr>
          <p:cNvPr id="1911" name="Prigogine"/>
          <p:cNvSpPr txBox="1">
            <a:spLocks noGrp="1"/>
          </p:cNvSpPr>
          <p:nvPr>
            <p:ph type="title" idx="4294967295"/>
          </p:nvPr>
        </p:nvSpPr>
        <p:spPr>
          <a:xfrm>
            <a:off x="-2" y="48305"/>
            <a:ext cx="9144004" cy="1052513"/>
          </a:xfrm>
          <a:prstGeom prst="rect">
            <a:avLst/>
          </a:prstGeom>
        </p:spPr>
        <p:txBody>
          <a:bodyPr lIns="44999" tIns="44999" rIns="44999" bIns="44999" anchor="t"/>
          <a:lstStyle>
            <a:lvl1pPr defTabSz="457200">
              <a:lnSpc>
                <a:spcPct val="93000"/>
              </a:lnSpc>
              <a:defRPr sz="3200" b="1">
                <a:solidFill>
                  <a:srgbClr val="464646"/>
                </a:solidFill>
                <a:latin typeface="Lucida Sans Unicode"/>
                <a:ea typeface="Lucida Sans Unicode"/>
                <a:cs typeface="Lucida Sans Unicode"/>
                <a:sym typeface="Lucida Sans Unicode"/>
              </a:defRPr>
            </a:lvl1pPr>
          </a:lstStyle>
          <a:p>
            <a:r>
              <a:t>Prigogine</a:t>
            </a:r>
          </a:p>
        </p:txBody>
      </p:sp>
      <p:sp>
        <p:nvSpPr>
          <p:cNvPr id="7" name="Slide Number">
            <a:extLst>
              <a:ext uri="{FF2B5EF4-FFF2-40B4-BE49-F238E27FC236}">
                <a16:creationId xmlns:a16="http://schemas.microsoft.com/office/drawing/2014/main" id="{A1975C34-8F8A-4499-B7BB-325940C2FD7B}"/>
              </a:ext>
            </a:extLst>
          </p:cNvPr>
          <p:cNvSpPr txBox="1">
            <a:spLocks/>
          </p:cNvSpPr>
          <p:nvPr/>
        </p:nvSpPr>
        <p:spPr>
          <a:xfrm>
            <a:off x="8040216" y="6400800"/>
            <a:ext cx="282929" cy="279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4999" tIns="44999" rIns="44999" bIns="44999"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93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en-US" smtClean="0"/>
              <a:pPr/>
              <a:t>56</a:t>
            </a:fld>
            <a:endParaRPr lang="en-US" dirty="0"/>
          </a:p>
        </p:txBody>
      </p:sp>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3" name="Image" descr="Image"/>
          <p:cNvPicPr>
            <a:picLocks noChangeAspect="1"/>
          </p:cNvPicPr>
          <p:nvPr/>
        </p:nvPicPr>
        <p:blipFill>
          <a:blip r:embed="rId2" cstate="print"/>
          <a:stretch>
            <a:fillRect/>
          </a:stretch>
        </p:blipFill>
        <p:spPr>
          <a:xfrm>
            <a:off x="1143000" y="0"/>
            <a:ext cx="6858000" cy="6858000"/>
          </a:xfrm>
          <a:prstGeom prst="rect">
            <a:avLst/>
          </a:prstGeom>
          <a:ln w="12700">
            <a:miter lim="400000"/>
          </a:ln>
        </p:spPr>
      </p:pic>
      <p:pic>
        <p:nvPicPr>
          <p:cNvPr id="1914" name="Image" descr="Image"/>
          <p:cNvPicPr>
            <a:picLocks noChangeAspect="1"/>
          </p:cNvPicPr>
          <p:nvPr/>
        </p:nvPicPr>
        <p:blipFill>
          <a:blip r:embed="rId3" cstate="print"/>
          <a:srcRect t="9035" b="15876"/>
          <a:stretch>
            <a:fillRect/>
          </a:stretch>
        </p:blipFill>
        <p:spPr>
          <a:xfrm>
            <a:off x="2788244" y="671114"/>
            <a:ext cx="3567414" cy="5515838"/>
          </a:xfrm>
          <a:prstGeom prst="rect">
            <a:avLst/>
          </a:prstGeom>
          <a:ln w="12700">
            <a:miter lim="400000"/>
          </a:ln>
        </p:spPr>
      </p:pic>
      <p:sp>
        <p:nvSpPr>
          <p:cNvPr id="1915" name="Kahneman"/>
          <p:cNvSpPr txBox="1">
            <a:spLocks noGrp="1"/>
          </p:cNvSpPr>
          <p:nvPr>
            <p:ph type="title" idx="4294967295"/>
          </p:nvPr>
        </p:nvSpPr>
        <p:spPr>
          <a:xfrm>
            <a:off x="-2" y="48305"/>
            <a:ext cx="9144004" cy="1052513"/>
          </a:xfrm>
          <a:prstGeom prst="rect">
            <a:avLst/>
          </a:prstGeom>
        </p:spPr>
        <p:txBody>
          <a:bodyPr lIns="44999" tIns="44999" rIns="44999" bIns="44999" anchor="t"/>
          <a:lstStyle>
            <a:lvl1pPr defTabSz="457200">
              <a:lnSpc>
                <a:spcPct val="93000"/>
              </a:lnSpc>
              <a:defRPr sz="3200" b="1">
                <a:solidFill>
                  <a:srgbClr val="464646"/>
                </a:solidFill>
                <a:latin typeface="Lucida Sans Unicode"/>
                <a:ea typeface="Lucida Sans Unicode"/>
                <a:cs typeface="Lucida Sans Unicode"/>
                <a:sym typeface="Lucida Sans Unicode"/>
              </a:defRPr>
            </a:lvl1pPr>
          </a:lstStyle>
          <a:p>
            <a:r>
              <a:t>Kahneman</a:t>
            </a:r>
          </a:p>
        </p:txBody>
      </p:sp>
      <p:sp>
        <p:nvSpPr>
          <p:cNvPr id="5" name="Slide Number">
            <a:extLst>
              <a:ext uri="{FF2B5EF4-FFF2-40B4-BE49-F238E27FC236}">
                <a16:creationId xmlns:a16="http://schemas.microsoft.com/office/drawing/2014/main" id="{26E26367-524A-4488-9110-7161E458CDED}"/>
              </a:ext>
            </a:extLst>
          </p:cNvPr>
          <p:cNvSpPr txBox="1">
            <a:spLocks/>
          </p:cNvSpPr>
          <p:nvPr/>
        </p:nvSpPr>
        <p:spPr>
          <a:xfrm>
            <a:off x="8040216" y="6400800"/>
            <a:ext cx="282929" cy="279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4999" tIns="44999" rIns="44999" bIns="44999"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93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en-US" smtClean="0"/>
              <a:pPr/>
              <a:t>57</a:t>
            </a:fld>
            <a:endParaRPr lang="en-US" dirty="0"/>
          </a:p>
        </p:txBody>
      </p:sp>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7" name="Image" descr="Image"/>
          <p:cNvPicPr>
            <a:picLocks noChangeAspect="1"/>
          </p:cNvPicPr>
          <p:nvPr/>
        </p:nvPicPr>
        <p:blipFill>
          <a:blip r:embed="rId2" cstate="print"/>
          <a:stretch>
            <a:fillRect/>
          </a:stretch>
        </p:blipFill>
        <p:spPr>
          <a:xfrm>
            <a:off x="1143000" y="0"/>
            <a:ext cx="6858000" cy="6858000"/>
          </a:xfrm>
          <a:prstGeom prst="rect">
            <a:avLst/>
          </a:prstGeom>
          <a:ln w="12700">
            <a:miter lim="400000"/>
          </a:ln>
        </p:spPr>
      </p:pic>
      <p:pic>
        <p:nvPicPr>
          <p:cNvPr id="1918" name="Image" descr="Image"/>
          <p:cNvPicPr>
            <a:picLocks noChangeAspect="1"/>
          </p:cNvPicPr>
          <p:nvPr/>
        </p:nvPicPr>
        <p:blipFill>
          <a:blip r:embed="rId3" cstate="print"/>
          <a:srcRect b="15561"/>
          <a:stretch>
            <a:fillRect/>
          </a:stretch>
        </p:blipFill>
        <p:spPr>
          <a:xfrm>
            <a:off x="3128264" y="758031"/>
            <a:ext cx="3072267" cy="5341894"/>
          </a:xfrm>
          <a:prstGeom prst="rect">
            <a:avLst/>
          </a:prstGeom>
          <a:ln w="12700">
            <a:miter lim="400000"/>
          </a:ln>
        </p:spPr>
      </p:pic>
      <p:sp>
        <p:nvSpPr>
          <p:cNvPr id="1919" name="Hunt"/>
          <p:cNvSpPr txBox="1">
            <a:spLocks noGrp="1"/>
          </p:cNvSpPr>
          <p:nvPr>
            <p:ph type="title" idx="4294967295"/>
          </p:nvPr>
        </p:nvSpPr>
        <p:spPr>
          <a:xfrm>
            <a:off x="-2" y="48305"/>
            <a:ext cx="9144004" cy="1052513"/>
          </a:xfrm>
          <a:prstGeom prst="rect">
            <a:avLst/>
          </a:prstGeom>
        </p:spPr>
        <p:txBody>
          <a:bodyPr lIns="44999" tIns="44999" rIns="44999" bIns="44999" anchor="t"/>
          <a:lstStyle>
            <a:lvl1pPr defTabSz="457200">
              <a:lnSpc>
                <a:spcPct val="93000"/>
              </a:lnSpc>
              <a:defRPr sz="3200" b="1">
                <a:solidFill>
                  <a:srgbClr val="464646"/>
                </a:solidFill>
                <a:latin typeface="Lucida Sans Unicode"/>
                <a:ea typeface="Lucida Sans Unicode"/>
                <a:cs typeface="Lucida Sans Unicode"/>
                <a:sym typeface="Lucida Sans Unicode"/>
              </a:defRPr>
            </a:lvl1pPr>
          </a:lstStyle>
          <a:p>
            <a:r>
              <a:t>Hunt</a:t>
            </a:r>
          </a:p>
        </p:txBody>
      </p:sp>
      <p:sp>
        <p:nvSpPr>
          <p:cNvPr id="5" name="Slide Number">
            <a:extLst>
              <a:ext uri="{FF2B5EF4-FFF2-40B4-BE49-F238E27FC236}">
                <a16:creationId xmlns:a16="http://schemas.microsoft.com/office/drawing/2014/main" id="{794A30E4-D21E-4F81-9A8F-E452FAEC0EC5}"/>
              </a:ext>
            </a:extLst>
          </p:cNvPr>
          <p:cNvSpPr txBox="1">
            <a:spLocks/>
          </p:cNvSpPr>
          <p:nvPr/>
        </p:nvSpPr>
        <p:spPr>
          <a:xfrm>
            <a:off x="8040216" y="6400800"/>
            <a:ext cx="282929" cy="279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4999" tIns="44999" rIns="44999" bIns="44999"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93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en-US" smtClean="0"/>
              <a:pPr/>
              <a:t>58</a:t>
            </a:fld>
            <a:endParaRPr lang="en-US" dirty="0"/>
          </a:p>
        </p:txBody>
      </p:sp>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1" name="Double-click to edit"/>
          <p:cNvSpPr txBox="1">
            <a:spLocks noGrp="1"/>
          </p:cNvSpPr>
          <p:nvPr>
            <p:ph type="title" idx="4294967295"/>
          </p:nvPr>
        </p:nvSpPr>
        <p:spPr>
          <a:xfrm>
            <a:off x="457200" y="274637"/>
            <a:ext cx="8229600" cy="1143001"/>
          </a:xfrm>
          <a:prstGeom prst="rect">
            <a:avLst/>
          </a:prstGeom>
        </p:spPr>
        <p:txBody>
          <a:bodyPr lIns="45718" tIns="45718" rIns="45718" bIns="45718"/>
          <a:lstStyle/>
          <a:p>
            <a:pPr defTabSz="457200"/>
            <a:endParaRPr/>
          </a:p>
        </p:txBody>
      </p:sp>
      <p:pic>
        <p:nvPicPr>
          <p:cNvPr id="1922" name="image.jpeg" descr="image.jpeg"/>
          <p:cNvPicPr>
            <a:picLocks noChangeAspect="1"/>
          </p:cNvPicPr>
          <p:nvPr/>
        </p:nvPicPr>
        <p:blipFill>
          <a:blip r:embed="rId2" cstate="print"/>
          <a:stretch>
            <a:fillRect/>
          </a:stretch>
        </p:blipFill>
        <p:spPr>
          <a:xfrm>
            <a:off x="0" y="0"/>
            <a:ext cx="9178925" cy="6858000"/>
          </a:xfrm>
          <a:prstGeom prst="rect">
            <a:avLst/>
          </a:prstGeom>
          <a:ln w="12700">
            <a:miter lim="400000"/>
          </a:ln>
        </p:spPr>
      </p:pic>
      <p:sp>
        <p:nvSpPr>
          <p:cNvPr id="1923" name="Circle"/>
          <p:cNvSpPr/>
          <p:nvPr/>
        </p:nvSpPr>
        <p:spPr>
          <a:xfrm>
            <a:off x="4178300" y="1485900"/>
            <a:ext cx="228600" cy="228600"/>
          </a:xfrm>
          <a:prstGeom prst="ellipse">
            <a:avLst/>
          </a:prstGeom>
          <a:gradFill>
            <a:gsLst>
              <a:gs pos="0">
                <a:srgbClr val="FF9A99"/>
              </a:gs>
              <a:gs pos="100000">
                <a:srgbClr val="D1403C"/>
              </a:gs>
            </a:gsLst>
            <a:lin ang="5400000"/>
          </a:gradFill>
          <a:ln>
            <a:solidFill>
              <a:srgbClr val="BE4B48"/>
            </a:solidFill>
          </a:ln>
          <a:effectLst>
            <a:outerShdw blurRad="38100" dist="23000" dir="5400000" rotWithShape="0">
              <a:srgbClr val="000000">
                <a:alpha val="34999"/>
              </a:srgbClr>
            </a:outerShdw>
          </a:effectLst>
        </p:spPr>
        <p:txBody>
          <a:bodyPr lIns="0" tIns="0" rIns="0" bIns="0" anchor="ctr"/>
          <a:lstStyle/>
          <a:p>
            <a:pPr algn="ctr" defTabSz="457200">
              <a:defRPr>
                <a:solidFill>
                  <a:srgbClr val="FFFFFF"/>
                </a:solidFill>
              </a:defRPr>
            </a:pPr>
            <a:endParaRPr/>
          </a:p>
        </p:txBody>
      </p:sp>
      <p:sp>
        <p:nvSpPr>
          <p:cNvPr id="1925" name="Special Acknowledgements to: Simon Aglionby, Georgi Gaydadjiev, Itay Greenspon, and Nemanja Trifunovic…"/>
          <p:cNvSpPr txBox="1"/>
          <p:nvPr/>
        </p:nvSpPr>
        <p:spPr>
          <a:xfrm>
            <a:off x="198120" y="5105400"/>
            <a:ext cx="8595360" cy="9541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defRPr sz="1400">
                <a:latin typeface="Arial"/>
                <a:ea typeface="Arial"/>
                <a:cs typeface="Arial"/>
                <a:sym typeface="Arial"/>
              </a:defRPr>
            </a:pPr>
            <a:r>
              <a:rPr dirty="0"/>
              <a:t>Special Acknowledgements to: </a:t>
            </a:r>
            <a:br>
              <a:rPr lang="en-US" dirty="0"/>
            </a:br>
            <a:r>
              <a:rPr dirty="0"/>
              <a:t>Simon </a:t>
            </a:r>
            <a:r>
              <a:rPr dirty="0" err="1"/>
              <a:t>Aglionby</a:t>
            </a:r>
            <a:r>
              <a:rPr dirty="0"/>
              <a:t>, </a:t>
            </a:r>
            <a:r>
              <a:rPr dirty="0" err="1"/>
              <a:t>Georgi</a:t>
            </a:r>
            <a:r>
              <a:rPr dirty="0"/>
              <a:t> </a:t>
            </a:r>
            <a:r>
              <a:rPr dirty="0" err="1"/>
              <a:t>Gaydadjiev</a:t>
            </a:r>
            <a:r>
              <a:rPr dirty="0"/>
              <a:t>, </a:t>
            </a:r>
            <a:r>
              <a:rPr dirty="0" err="1"/>
              <a:t>Itay</a:t>
            </a:r>
            <a:r>
              <a:rPr dirty="0"/>
              <a:t> </a:t>
            </a:r>
            <a:r>
              <a:rPr dirty="0" err="1"/>
              <a:t>Greenspon</a:t>
            </a:r>
            <a:r>
              <a:rPr dirty="0"/>
              <a:t>, and </a:t>
            </a:r>
            <a:r>
              <a:rPr dirty="0" err="1"/>
              <a:t>Nemanja</a:t>
            </a:r>
            <a:r>
              <a:rPr dirty="0"/>
              <a:t> </a:t>
            </a:r>
            <a:r>
              <a:rPr dirty="0" err="1"/>
              <a:t>Trifunovic</a:t>
            </a:r>
            <a:endParaRPr dirty="0"/>
          </a:p>
          <a:p>
            <a:pPr>
              <a:defRPr sz="1400">
                <a:latin typeface="Arial"/>
                <a:ea typeface="Arial"/>
                <a:cs typeface="Arial"/>
                <a:sym typeface="Arial"/>
              </a:defRPr>
            </a:pPr>
            <a:endParaRPr dirty="0"/>
          </a:p>
          <a:p>
            <a:pPr>
              <a:defRPr sz="1400">
                <a:solidFill>
                  <a:srgbClr val="FF0000"/>
                </a:solidFill>
                <a:latin typeface="Arial"/>
                <a:ea typeface="Arial"/>
                <a:cs typeface="Arial"/>
                <a:sym typeface="Arial"/>
              </a:defRPr>
            </a:pPr>
            <a:r>
              <a:rPr dirty="0"/>
              <a:t>IF(2012)=3.80</a:t>
            </a:r>
          </a:p>
        </p:txBody>
      </p:sp>
      <p:sp>
        <p:nvSpPr>
          <p:cNvPr id="6" name="Slide Number Placeholder 5">
            <a:extLst>
              <a:ext uri="{FF2B5EF4-FFF2-40B4-BE49-F238E27FC236}">
                <a16:creationId xmlns:a16="http://schemas.microsoft.com/office/drawing/2014/main" id="{EE4FEB79-BFD1-46A9-A3B3-6353C3736687}"/>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59</a:t>
            </a:fld>
            <a:endParaRPr lang="sr-Latn-RS"/>
          </a:p>
        </p:txBody>
      </p:sp>
    </p:spTree>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7" name="Double-click to edit"/>
          <p:cNvSpPr txBox="1">
            <a:spLocks noGrp="1"/>
          </p:cNvSpPr>
          <p:nvPr>
            <p:ph type="title" idx="4294967295"/>
          </p:nvPr>
        </p:nvSpPr>
        <p:spPr>
          <a:xfrm>
            <a:off x="457200" y="274637"/>
            <a:ext cx="8229600" cy="1143001"/>
          </a:xfrm>
          <a:prstGeom prst="rect">
            <a:avLst/>
          </a:prstGeom>
        </p:spPr>
        <p:txBody>
          <a:bodyPr lIns="45718" tIns="45718" rIns="45718" bIns="45718"/>
          <a:lstStyle/>
          <a:p>
            <a:pPr defTabSz="457200"/>
            <a:endParaRPr/>
          </a:p>
        </p:txBody>
      </p:sp>
      <p:sp>
        <p:nvSpPr>
          <p:cNvPr id="1928" name="IF (2007) = 15"/>
          <p:cNvSpPr txBox="1">
            <a:spLocks noGrp="1"/>
          </p:cNvSpPr>
          <p:nvPr>
            <p:ph type="body" sz="quarter" idx="4294967295"/>
          </p:nvPr>
        </p:nvSpPr>
        <p:spPr>
          <a:xfrm>
            <a:off x="457200" y="5989637"/>
            <a:ext cx="8229600" cy="563565"/>
          </a:xfrm>
          <a:prstGeom prst="rect">
            <a:avLst/>
          </a:prstGeom>
        </p:spPr>
        <p:txBody>
          <a:bodyPr lIns="45718" tIns="45718" rIns="45718" bIns="45718">
            <a:normAutofit lnSpcReduction="10000"/>
          </a:bodyPr>
          <a:lstStyle>
            <a:lvl1pPr algn="ctr" defTabSz="457200">
              <a:buSzTx/>
              <a:buNone/>
              <a:defRPr>
                <a:solidFill>
                  <a:srgbClr val="FF0000"/>
                </a:solidFill>
              </a:defRPr>
            </a:lvl1pPr>
          </a:lstStyle>
          <a:p>
            <a:r>
              <a:t>IF (2007) = 15</a:t>
            </a:r>
          </a:p>
        </p:txBody>
      </p:sp>
      <p:pic>
        <p:nvPicPr>
          <p:cNvPr id="1930" name="C:\Users\nenadko\Documents\wiki.png" descr="C:\Users\nenadko\Documents\wiki.png"/>
          <p:cNvPicPr>
            <a:picLocks noChangeAspect="1"/>
          </p:cNvPicPr>
          <p:nvPr/>
        </p:nvPicPr>
        <p:blipFill>
          <a:blip r:embed="rId2" cstate="print"/>
          <a:stretch>
            <a:fillRect/>
          </a:stretch>
        </p:blipFill>
        <p:spPr>
          <a:xfrm>
            <a:off x="0" y="873125"/>
            <a:ext cx="9144000" cy="5111750"/>
          </a:xfrm>
          <a:prstGeom prst="rect">
            <a:avLst/>
          </a:prstGeom>
          <a:ln w="12700">
            <a:miter lim="400000"/>
          </a:ln>
        </p:spPr>
      </p:pic>
      <p:sp>
        <p:nvSpPr>
          <p:cNvPr id="5" name="Slide Number Placeholder 5">
            <a:extLst>
              <a:ext uri="{FF2B5EF4-FFF2-40B4-BE49-F238E27FC236}">
                <a16:creationId xmlns:a16="http://schemas.microsoft.com/office/drawing/2014/main" id="{39AA0F58-69DD-48E4-8C19-5DD063018AF4}"/>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60</a:t>
            </a:fld>
            <a:endParaRPr lang="sr-Latn-RS"/>
          </a:p>
        </p:txBody>
      </p:sp>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2" name="Essence: Feynman Enabled by Prigogine"/>
          <p:cNvSpPr txBox="1">
            <a:spLocks noGrp="1"/>
          </p:cNvSpPr>
          <p:nvPr>
            <p:ph type="title" idx="4294967295"/>
          </p:nvPr>
        </p:nvSpPr>
        <p:spPr>
          <a:xfrm>
            <a:off x="228600" y="274637"/>
            <a:ext cx="8686800" cy="1143001"/>
          </a:xfrm>
          <a:prstGeom prst="rect">
            <a:avLst/>
          </a:prstGeom>
        </p:spPr>
        <p:txBody>
          <a:bodyPr lIns="45718" tIns="45718" rIns="45718" bIns="45718"/>
          <a:lstStyle>
            <a:lvl1pPr defTabSz="457200">
              <a:defRPr sz="4000"/>
            </a:lvl1pPr>
          </a:lstStyle>
          <a:p>
            <a:r>
              <a:t>Essence: Feynman Enabled by Prigogine</a:t>
            </a:r>
          </a:p>
        </p:txBody>
      </p:sp>
      <p:sp>
        <p:nvSpPr>
          <p:cNvPr id="1933" name="TALU possible at zero power (Arithmetic+Logic)…"/>
          <p:cNvSpPr txBox="1">
            <a:spLocks noGrp="1"/>
          </p:cNvSpPr>
          <p:nvPr>
            <p:ph type="body" idx="4294967295"/>
          </p:nvPr>
        </p:nvSpPr>
        <p:spPr>
          <a:xfrm>
            <a:off x="457200" y="1371600"/>
            <a:ext cx="8686800" cy="4525963"/>
          </a:xfrm>
          <a:prstGeom prst="rect">
            <a:avLst/>
          </a:prstGeom>
        </p:spPr>
        <p:txBody>
          <a:bodyPr lIns="45718" tIns="45718" rIns="45718" bIns="45718"/>
          <a:lstStyle/>
          <a:p>
            <a:pPr defTabSz="457200"/>
            <a:r>
              <a:t>TALU possible at zero power (Arithmetic+Logic)</a:t>
            </a:r>
          </a:p>
          <a:p>
            <a:pPr defTabSz="457200"/>
            <a:r>
              <a:t>TCOMM not possible at zero power (MEM+MPS)</a:t>
            </a:r>
          </a:p>
        </p:txBody>
      </p:sp>
      <p:pic>
        <p:nvPicPr>
          <p:cNvPr id="1949" name="C:\1nenad\Untitled.png" descr="C:\1nenad\Untitled.png"/>
          <p:cNvPicPr>
            <a:picLocks noChangeAspect="1"/>
          </p:cNvPicPr>
          <p:nvPr/>
        </p:nvPicPr>
        <p:blipFill>
          <a:blip r:embed="rId2" cstate="print"/>
          <a:stretch>
            <a:fillRect/>
          </a:stretch>
        </p:blipFill>
        <p:spPr>
          <a:xfrm>
            <a:off x="4724400" y="2927350"/>
            <a:ext cx="3886200" cy="3473450"/>
          </a:xfrm>
          <a:prstGeom prst="rect">
            <a:avLst/>
          </a:prstGeom>
          <a:ln w="12700">
            <a:miter lim="400000"/>
          </a:ln>
        </p:spPr>
      </p:pic>
      <p:pic>
        <p:nvPicPr>
          <p:cNvPr id="21" name="Picture 20">
            <a:extLst>
              <a:ext uri="{FF2B5EF4-FFF2-40B4-BE49-F238E27FC236}">
                <a16:creationId xmlns:a16="http://schemas.microsoft.com/office/drawing/2014/main" id="{DC2B484D-2407-4707-8742-4CE76789BF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049" y="3017760"/>
            <a:ext cx="2385477" cy="3327113"/>
          </a:xfrm>
          <a:prstGeom prst="rect">
            <a:avLst/>
          </a:prstGeom>
        </p:spPr>
      </p:pic>
      <p:sp>
        <p:nvSpPr>
          <p:cNvPr id="6" name="Slide Number Placeholder 5">
            <a:extLst>
              <a:ext uri="{FF2B5EF4-FFF2-40B4-BE49-F238E27FC236}">
                <a16:creationId xmlns:a16="http://schemas.microsoft.com/office/drawing/2014/main" id="{54559BD3-30BC-4948-BB0F-5A4D6C9D7087}"/>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61</a:t>
            </a:fld>
            <a:endParaRPr lang="sr-Latn-RS"/>
          </a:p>
        </p:txBody>
      </p:sp>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2" name="Essence: Feynman"/>
          <p:cNvSpPr txBox="1">
            <a:spLocks noGrp="1"/>
          </p:cNvSpPr>
          <p:nvPr>
            <p:ph type="title" idx="4294967295"/>
          </p:nvPr>
        </p:nvSpPr>
        <p:spPr>
          <a:xfrm>
            <a:off x="457200" y="274637"/>
            <a:ext cx="8229600" cy="1143001"/>
          </a:xfrm>
          <a:prstGeom prst="rect">
            <a:avLst/>
          </a:prstGeom>
        </p:spPr>
        <p:txBody>
          <a:bodyPr lIns="45718" tIns="45718" rIns="45718" bIns="45718"/>
          <a:lstStyle>
            <a:lvl1pPr defTabSz="457200"/>
          </a:lstStyle>
          <a:p>
            <a:r>
              <a:t>Essence: Feynman</a:t>
            </a:r>
          </a:p>
        </p:txBody>
      </p:sp>
      <p:sp>
        <p:nvSpPr>
          <p:cNvPr id="1953" name="TALU possible at zero power (Arithmetic+Logic)…"/>
          <p:cNvSpPr txBox="1">
            <a:spLocks noGrp="1"/>
          </p:cNvSpPr>
          <p:nvPr>
            <p:ph type="body" idx="4294967295"/>
          </p:nvPr>
        </p:nvSpPr>
        <p:spPr>
          <a:xfrm>
            <a:off x="457200" y="1371600"/>
            <a:ext cx="8686800" cy="4525963"/>
          </a:xfrm>
          <a:prstGeom prst="rect">
            <a:avLst/>
          </a:prstGeom>
        </p:spPr>
        <p:txBody>
          <a:bodyPr lIns="45718" tIns="45718" rIns="45718" bIns="45718"/>
          <a:lstStyle/>
          <a:p>
            <a:pPr defTabSz="457200"/>
            <a:r>
              <a:t>TALU possible at zero power (Arithmetic+Logic)</a:t>
            </a:r>
          </a:p>
          <a:p>
            <a:pPr defTabSz="457200"/>
            <a:r>
              <a:t>TCOMM not possible at zero power (MEM+MPS)</a:t>
            </a:r>
          </a:p>
        </p:txBody>
      </p:sp>
      <p:pic>
        <p:nvPicPr>
          <p:cNvPr id="1970" name="C:\1nenad\Untitled.png" descr="C:\1nenad\Untitled.png"/>
          <p:cNvPicPr>
            <a:picLocks noChangeAspect="1"/>
          </p:cNvPicPr>
          <p:nvPr/>
        </p:nvPicPr>
        <p:blipFill>
          <a:blip r:embed="rId2" cstate="print"/>
          <a:stretch>
            <a:fillRect/>
          </a:stretch>
        </p:blipFill>
        <p:spPr>
          <a:xfrm>
            <a:off x="4724400" y="2927350"/>
            <a:ext cx="3886200" cy="3473450"/>
          </a:xfrm>
          <a:prstGeom prst="rect">
            <a:avLst/>
          </a:prstGeom>
          <a:ln w="12700">
            <a:miter lim="400000"/>
          </a:ln>
        </p:spPr>
      </p:pic>
      <p:pic>
        <p:nvPicPr>
          <p:cNvPr id="3" name="Picture 2">
            <a:extLst>
              <a:ext uri="{FF2B5EF4-FFF2-40B4-BE49-F238E27FC236}">
                <a16:creationId xmlns:a16="http://schemas.microsoft.com/office/drawing/2014/main" id="{9DB44D50-F211-4EEC-8DD9-39E70E3D5AA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049" y="3017760"/>
            <a:ext cx="2385477" cy="3327113"/>
          </a:xfrm>
          <a:prstGeom prst="rect">
            <a:avLst/>
          </a:prstGeom>
        </p:spPr>
      </p:pic>
      <p:sp>
        <p:nvSpPr>
          <p:cNvPr id="6" name="Slide Number Placeholder 5">
            <a:extLst>
              <a:ext uri="{FF2B5EF4-FFF2-40B4-BE49-F238E27FC236}">
                <a16:creationId xmlns:a16="http://schemas.microsoft.com/office/drawing/2014/main" id="{DDAC72DA-BFCA-4882-A2A4-9E55EDA25ED2}"/>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62</a:t>
            </a:fld>
            <a:endParaRPr lang="sr-Latn-RS"/>
          </a:p>
        </p:txBody>
      </p:sp>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2" name="Essence: Feynman"/>
          <p:cNvSpPr txBox="1">
            <a:spLocks noGrp="1"/>
          </p:cNvSpPr>
          <p:nvPr>
            <p:ph type="title" idx="4294967295"/>
          </p:nvPr>
        </p:nvSpPr>
        <p:spPr>
          <a:xfrm>
            <a:off x="457200" y="274637"/>
            <a:ext cx="8229600" cy="1143001"/>
          </a:xfrm>
          <a:prstGeom prst="rect">
            <a:avLst/>
          </a:prstGeom>
        </p:spPr>
        <p:txBody>
          <a:bodyPr lIns="45718" tIns="45718" rIns="45718" bIns="45718"/>
          <a:lstStyle>
            <a:lvl1pPr defTabSz="457200"/>
          </a:lstStyle>
          <a:p>
            <a:r>
              <a:rPr dirty="0"/>
              <a:t>Essence: Feynman</a:t>
            </a:r>
          </a:p>
        </p:txBody>
      </p:sp>
      <p:sp>
        <p:nvSpPr>
          <p:cNvPr id="1973" name="TALU possible at zero power (Arithmetic+Logic)…"/>
          <p:cNvSpPr txBox="1">
            <a:spLocks noGrp="1"/>
          </p:cNvSpPr>
          <p:nvPr>
            <p:ph type="body" idx="4294967295"/>
          </p:nvPr>
        </p:nvSpPr>
        <p:spPr>
          <a:xfrm>
            <a:off x="457200" y="1371600"/>
            <a:ext cx="8686800" cy="4525963"/>
          </a:xfrm>
          <a:prstGeom prst="rect">
            <a:avLst/>
          </a:prstGeom>
        </p:spPr>
        <p:txBody>
          <a:bodyPr lIns="45718" tIns="45718" rIns="45718" bIns="45718"/>
          <a:lstStyle/>
          <a:p>
            <a:pPr defTabSz="457200"/>
            <a:r>
              <a:t>TALU possible at zero power (Arithmetic+Logic)</a:t>
            </a:r>
          </a:p>
          <a:p>
            <a:pPr defTabSz="457200"/>
            <a:r>
              <a:t>TCOMM not possible at zero power (MEM+MPS)</a:t>
            </a:r>
          </a:p>
        </p:txBody>
      </p:sp>
      <p:pic>
        <p:nvPicPr>
          <p:cNvPr id="1989" name="C:\1nenad\Untitled.png" descr="C:\1nenad\Untitled.png"/>
          <p:cNvPicPr>
            <a:picLocks noChangeAspect="1"/>
          </p:cNvPicPr>
          <p:nvPr/>
        </p:nvPicPr>
        <p:blipFill>
          <a:blip r:embed="rId2" cstate="print"/>
          <a:stretch>
            <a:fillRect/>
          </a:stretch>
        </p:blipFill>
        <p:spPr>
          <a:xfrm>
            <a:off x="4724400" y="2927350"/>
            <a:ext cx="838200" cy="3473450"/>
          </a:xfrm>
          <a:prstGeom prst="rect">
            <a:avLst/>
          </a:prstGeom>
          <a:ln w="12700">
            <a:miter lim="400000"/>
          </a:ln>
        </p:spPr>
      </p:pic>
      <p:pic>
        <p:nvPicPr>
          <p:cNvPr id="21" name="Picture 20">
            <a:extLst>
              <a:ext uri="{FF2B5EF4-FFF2-40B4-BE49-F238E27FC236}">
                <a16:creationId xmlns:a16="http://schemas.microsoft.com/office/drawing/2014/main" id="{20064EEC-2B90-4FC7-9293-73C2F6422F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1049" y="3017760"/>
            <a:ext cx="2385477" cy="3327113"/>
          </a:xfrm>
          <a:prstGeom prst="rect">
            <a:avLst/>
          </a:prstGeom>
        </p:spPr>
      </p:pic>
      <p:sp>
        <p:nvSpPr>
          <p:cNvPr id="6" name="Slide Number Placeholder 5">
            <a:extLst>
              <a:ext uri="{FF2B5EF4-FFF2-40B4-BE49-F238E27FC236}">
                <a16:creationId xmlns:a16="http://schemas.microsoft.com/office/drawing/2014/main" id="{F7E3AC84-5C5D-4D67-A128-61691A7FCCAA}"/>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63</a:t>
            </a:fld>
            <a:endParaRPr lang="sr-Latn-RS"/>
          </a:p>
        </p:txBody>
      </p:sp>
    </p:spTree>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2" name="image.png" descr="image.png"/>
          <p:cNvPicPr>
            <a:picLocks noChangeAspect="1"/>
          </p:cNvPicPr>
          <p:nvPr/>
        </p:nvPicPr>
        <p:blipFill>
          <a:blip r:embed="rId2" cstate="print"/>
          <a:stretch>
            <a:fillRect/>
          </a:stretch>
        </p:blipFill>
        <p:spPr>
          <a:xfrm>
            <a:off x="457200" y="304800"/>
            <a:ext cx="8229600" cy="1079500"/>
          </a:xfrm>
          <a:prstGeom prst="rect">
            <a:avLst/>
          </a:prstGeom>
          <a:ln w="12700">
            <a:miter lim="400000"/>
          </a:ln>
        </p:spPr>
      </p:pic>
      <p:sp>
        <p:nvSpPr>
          <p:cNvPr id="1993" name="a DSL acting as a SuperSet of classical Java: A. A vector of built-in domain-specific classes B. Two sets of variables: SW + HW…"/>
          <p:cNvSpPr txBox="1">
            <a:spLocks noGrp="1"/>
          </p:cNvSpPr>
          <p:nvPr>
            <p:ph type="body" idx="4294967295"/>
          </p:nvPr>
        </p:nvSpPr>
        <p:spPr>
          <a:xfrm>
            <a:off x="457200" y="1752600"/>
            <a:ext cx="8229600" cy="4435475"/>
          </a:xfrm>
          <a:prstGeom prst="rect">
            <a:avLst/>
          </a:prstGeom>
        </p:spPr>
        <p:txBody>
          <a:bodyPr lIns="0" tIns="0" rIns="0" bIns="0" anchor="ctr"/>
          <a:lstStyle/>
          <a:p>
            <a:pPr marL="417495" indent="-473835" defTabSz="832102">
              <a:lnSpc>
                <a:spcPct val="90000"/>
              </a:lnSpc>
              <a:spcBef>
                <a:spcPts val="500"/>
              </a:spcBef>
              <a:buSzTx/>
              <a:buNone/>
              <a:defRPr sz="2000">
                <a:solidFill>
                  <a:srgbClr val="FFFFFF"/>
                </a:solidFill>
                <a:latin typeface="Constantia"/>
                <a:ea typeface="Constantia"/>
                <a:cs typeface="Constantia"/>
                <a:sym typeface="Constantia"/>
              </a:defRPr>
            </a:pPr>
            <a:endParaRPr/>
          </a:p>
          <a:p>
            <a:pPr marL="417495" indent="-473835" defTabSz="832102">
              <a:lnSpc>
                <a:spcPct val="90000"/>
              </a:lnSpc>
              <a:spcBef>
                <a:spcPts val="500"/>
              </a:spcBef>
              <a:buSzTx/>
              <a:buNone/>
              <a:defRPr sz="2000">
                <a:solidFill>
                  <a:srgbClr val="FFFFFF"/>
                </a:solidFill>
                <a:latin typeface="Constantia"/>
                <a:ea typeface="Constantia"/>
                <a:cs typeface="Constantia"/>
                <a:sym typeface="Constantia"/>
              </a:defRPr>
            </a:pPr>
            <a:r>
              <a:t>a DSL acting as a SuperSet of classical Java:</a:t>
            </a:r>
            <a:br/>
            <a:r>
              <a:t>A. A vector of built-in domain-specific classes</a:t>
            </a:r>
            <a:br/>
            <a:r>
              <a:t>B. Two sets of variables: SW + HW</a:t>
            </a:r>
          </a:p>
          <a:p>
            <a:pPr marL="417495" indent="-473835" defTabSz="832102">
              <a:lnSpc>
                <a:spcPct val="90000"/>
              </a:lnSpc>
              <a:spcBef>
                <a:spcPts val="500"/>
              </a:spcBef>
              <a:buSzTx/>
              <a:buNone/>
              <a:defRPr sz="2000">
                <a:solidFill>
                  <a:srgbClr val="FFFFFF"/>
                </a:solidFill>
                <a:latin typeface="Constantia"/>
                <a:ea typeface="Constantia"/>
                <a:cs typeface="Constantia"/>
                <a:sym typeface="Constantia"/>
              </a:defRPr>
            </a:pPr>
            <a:endParaRPr/>
          </a:p>
          <a:p>
            <a:pPr marL="417495" indent="-473835" defTabSz="832102">
              <a:lnSpc>
                <a:spcPct val="90000"/>
              </a:lnSpc>
              <a:spcBef>
                <a:spcPts val="500"/>
              </a:spcBef>
              <a:buSzTx/>
              <a:buNone/>
              <a:defRPr sz="2000">
                <a:solidFill>
                  <a:srgbClr val="C00000"/>
                </a:solidFill>
                <a:latin typeface="Constantia"/>
                <a:ea typeface="Constantia"/>
                <a:cs typeface="Constantia"/>
                <a:sym typeface="Constantia"/>
              </a:defRPr>
            </a:pPr>
            <a:r>
              <a:t>MaxJ is a SubSet of OpenSPL,</a:t>
            </a:r>
          </a:p>
          <a:p>
            <a:pPr marL="417495" indent="-473835" defTabSz="832102">
              <a:lnSpc>
                <a:spcPct val="90000"/>
              </a:lnSpc>
              <a:spcBef>
                <a:spcPts val="500"/>
              </a:spcBef>
              <a:buSzTx/>
              <a:buNone/>
              <a:defRPr sz="2000">
                <a:solidFill>
                  <a:srgbClr val="C00000"/>
                </a:solidFill>
                <a:latin typeface="Constantia"/>
                <a:ea typeface="Constantia"/>
                <a:cs typeface="Constantia"/>
                <a:sym typeface="Constantia"/>
              </a:defRPr>
            </a:pPr>
            <a:r>
              <a:t>created by the Imperial-Stanford-Tokyo-Tsinghua consortium.</a:t>
            </a:r>
          </a:p>
          <a:p>
            <a:pPr marL="417495" indent="-473835" defTabSz="832102">
              <a:lnSpc>
                <a:spcPct val="90000"/>
              </a:lnSpc>
              <a:spcBef>
                <a:spcPts val="500"/>
              </a:spcBef>
              <a:buSzTx/>
              <a:buNone/>
              <a:defRPr sz="2000">
                <a:solidFill>
                  <a:srgbClr val="FFFFFF"/>
                </a:solidFill>
                <a:latin typeface="Constantia"/>
                <a:ea typeface="Constantia"/>
                <a:cs typeface="Constantia"/>
                <a:sym typeface="Constantia"/>
              </a:defRPr>
            </a:pPr>
            <a:endParaRPr/>
          </a:p>
          <a:p>
            <a:pPr marL="417495" indent="-473835" defTabSz="832102">
              <a:lnSpc>
                <a:spcPct val="90000"/>
              </a:lnSpc>
              <a:spcBef>
                <a:spcPts val="500"/>
              </a:spcBef>
              <a:buSzTx/>
              <a:buNone/>
              <a:defRPr sz="2000">
                <a:solidFill>
                  <a:srgbClr val="FFFFFF"/>
                </a:solidFill>
                <a:latin typeface="Constantia"/>
                <a:ea typeface="Constantia"/>
                <a:cs typeface="Constantia"/>
                <a:sym typeface="Constantia"/>
              </a:defRPr>
            </a:pPr>
            <a:r>
              <a:t>Possible Future Mutations of OpenSPL:</a:t>
            </a:r>
            <a:br/>
            <a:r>
              <a:t>MaxPython and/or MaxR</a:t>
            </a:r>
            <a:br/>
            <a:r>
              <a:t>(lower Kolmogorov complexity)</a:t>
            </a:r>
            <a:br/>
            <a:r>
              <a:t>MaxHaskel and/or MaxScala</a:t>
            </a:r>
            <a:br/>
            <a:r>
              <a:t>(easier extension to approximate computing).</a:t>
            </a:r>
          </a:p>
        </p:txBody>
      </p:sp>
      <p:sp>
        <p:nvSpPr>
          <p:cNvPr id="1995" name="MaxJ, the Maxeler Java,"/>
          <p:cNvSpPr txBox="1"/>
          <p:nvPr/>
        </p:nvSpPr>
        <p:spPr>
          <a:xfrm>
            <a:off x="457200" y="1786819"/>
            <a:ext cx="8229600" cy="406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marL="458787" indent="-520699">
              <a:spcBef>
                <a:spcPts val="600"/>
              </a:spcBef>
              <a:defRPr sz="2400">
                <a:solidFill>
                  <a:srgbClr val="FFFFFF"/>
                </a:solidFill>
                <a:latin typeface="Constantia"/>
                <a:ea typeface="Constantia"/>
                <a:cs typeface="Constantia"/>
                <a:sym typeface="Constantia"/>
              </a:defRPr>
            </a:lvl1pPr>
          </a:lstStyle>
          <a:p>
            <a:r>
              <a:t>MaxJ, the Maxeler Java,</a:t>
            </a:r>
          </a:p>
        </p:txBody>
      </p:sp>
      <p:sp>
        <p:nvSpPr>
          <p:cNvPr id="5" name="Slide Number Placeholder 5">
            <a:extLst>
              <a:ext uri="{FF2B5EF4-FFF2-40B4-BE49-F238E27FC236}">
                <a16:creationId xmlns:a16="http://schemas.microsoft.com/office/drawing/2014/main" id="{92AE2FEF-A6E6-477C-A247-142261FE08A0}"/>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64</a:t>
            </a:fld>
            <a:endParaRPr lang="sr-Latn-RS"/>
          </a:p>
        </p:txBody>
      </p:sp>
    </p:spTree>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7" name="image.png" descr="image.png"/>
          <p:cNvPicPr>
            <a:picLocks noChangeAspect="1"/>
          </p:cNvPicPr>
          <p:nvPr/>
        </p:nvPicPr>
        <p:blipFill>
          <a:blip r:embed="rId2" cstate="print"/>
          <a:stretch>
            <a:fillRect/>
          </a:stretch>
        </p:blipFill>
        <p:spPr>
          <a:xfrm>
            <a:off x="304800" y="304800"/>
            <a:ext cx="8686800" cy="1079500"/>
          </a:xfrm>
          <a:prstGeom prst="rect">
            <a:avLst/>
          </a:prstGeom>
          <a:ln w="12700">
            <a:miter lim="400000"/>
          </a:ln>
        </p:spPr>
      </p:pic>
      <p:sp>
        <p:nvSpPr>
          <p:cNvPr id="1998" name="Note: Small approximations in one domain…"/>
          <p:cNvSpPr txBox="1">
            <a:spLocks noGrp="1"/>
          </p:cNvSpPr>
          <p:nvPr>
            <p:ph type="body" idx="4294967295"/>
          </p:nvPr>
        </p:nvSpPr>
        <p:spPr>
          <a:xfrm>
            <a:off x="457200" y="1752600"/>
            <a:ext cx="8229600" cy="4435475"/>
          </a:xfrm>
          <a:prstGeom prst="rect">
            <a:avLst/>
          </a:prstGeom>
        </p:spPr>
        <p:txBody>
          <a:bodyPr lIns="0" tIns="0" rIns="0" bIns="0" anchor="ctr"/>
          <a:lstStyle/>
          <a:p>
            <a:pPr marL="449610" indent="-510284" defTabSz="896111">
              <a:lnSpc>
                <a:spcPct val="80000"/>
              </a:lnSpc>
              <a:spcBef>
                <a:spcPts val="500"/>
              </a:spcBef>
              <a:buSzTx/>
              <a:buNone/>
              <a:defRPr sz="2100">
                <a:solidFill>
                  <a:srgbClr val="FFFFFF"/>
                </a:solidFill>
                <a:latin typeface="Constantia"/>
                <a:ea typeface="Constantia"/>
                <a:cs typeface="Constantia"/>
                <a:sym typeface="Constantia"/>
              </a:defRPr>
            </a:pPr>
            <a:r>
              <a:t>Note: Small approximations in one domain </a:t>
            </a:r>
          </a:p>
          <a:p>
            <a:pPr marL="449610" indent="-510284" defTabSz="896111">
              <a:lnSpc>
                <a:spcPct val="80000"/>
              </a:lnSpc>
              <a:spcBef>
                <a:spcPts val="500"/>
              </a:spcBef>
              <a:buSzTx/>
              <a:buNone/>
              <a:defRPr sz="2100">
                <a:solidFill>
                  <a:srgbClr val="FFFFFF"/>
                </a:solidFill>
                <a:latin typeface="Constantia"/>
                <a:ea typeface="Constantia"/>
                <a:cs typeface="Constantia"/>
                <a:sym typeface="Constantia"/>
              </a:defRPr>
            </a:pPr>
            <a:r>
              <a:t>may bring large benefits in another domain</a:t>
            </a:r>
          </a:p>
          <a:p>
            <a:pPr marL="449610" indent="-510284" defTabSz="896111">
              <a:lnSpc>
                <a:spcPct val="80000"/>
              </a:lnSpc>
              <a:spcBef>
                <a:spcPts val="500"/>
              </a:spcBef>
              <a:buSzTx/>
              <a:buNone/>
              <a:defRPr sz="2100">
                <a:solidFill>
                  <a:srgbClr val="FFFFFF"/>
                </a:solidFill>
                <a:latin typeface="Constantia"/>
                <a:ea typeface="Constantia"/>
                <a:cs typeface="Constantia"/>
                <a:sym typeface="Constantia"/>
              </a:defRPr>
            </a:pPr>
            <a:endParaRPr/>
          </a:p>
          <a:p>
            <a:pPr marL="449610" indent="-510284" defTabSz="896111">
              <a:lnSpc>
                <a:spcPct val="80000"/>
              </a:lnSpc>
              <a:spcBef>
                <a:spcPts val="500"/>
              </a:spcBef>
              <a:buSzTx/>
              <a:buNone/>
              <a:defRPr sz="2100">
                <a:solidFill>
                  <a:srgbClr val="FFFFFF"/>
                </a:solidFill>
                <a:latin typeface="Constantia"/>
                <a:ea typeface="Constantia"/>
                <a:cs typeface="Constantia"/>
                <a:sym typeface="Constantia"/>
              </a:defRPr>
            </a:pPr>
            <a:r>
              <a:t>Example: Weather forecast</a:t>
            </a:r>
          </a:p>
          <a:p>
            <a:pPr marL="449610" indent="-510284" defTabSz="896111">
              <a:lnSpc>
                <a:spcPct val="80000"/>
              </a:lnSpc>
              <a:spcBef>
                <a:spcPts val="500"/>
              </a:spcBef>
              <a:buSzTx/>
              <a:buNone/>
              <a:defRPr sz="2100">
                <a:solidFill>
                  <a:srgbClr val="FFFFFF"/>
                </a:solidFill>
                <a:latin typeface="Constantia"/>
                <a:ea typeface="Constantia"/>
                <a:cs typeface="Constantia"/>
                <a:sym typeface="Constantia"/>
              </a:defRPr>
            </a:pPr>
            <a:endParaRPr/>
          </a:p>
          <a:p>
            <a:pPr marL="449610" indent="-510284" defTabSz="896111">
              <a:lnSpc>
                <a:spcPct val="80000"/>
              </a:lnSpc>
              <a:spcBef>
                <a:spcPts val="500"/>
              </a:spcBef>
              <a:buSzTx/>
              <a:buNone/>
              <a:defRPr sz="2100">
                <a:solidFill>
                  <a:srgbClr val="C00000"/>
                </a:solidFill>
                <a:latin typeface="Constantia"/>
                <a:ea typeface="Constantia"/>
                <a:cs typeface="Constantia"/>
                <a:sym typeface="Constantia"/>
              </a:defRPr>
            </a:pPr>
            <a:r>
              <a:t>A 15-bit computational precision (rather than the 64-bit precision)</a:t>
            </a:r>
          </a:p>
          <a:p>
            <a:pPr marL="449610" indent="-510284" defTabSz="896111">
              <a:lnSpc>
                <a:spcPct val="80000"/>
              </a:lnSpc>
              <a:spcBef>
                <a:spcPts val="500"/>
              </a:spcBef>
              <a:buSzTx/>
              <a:buNone/>
              <a:defRPr sz="2100">
                <a:solidFill>
                  <a:srgbClr val="C00000"/>
                </a:solidFill>
                <a:latin typeface="Constantia"/>
                <a:ea typeface="Constantia"/>
                <a:cs typeface="Constantia"/>
                <a:sym typeface="Constantia"/>
              </a:defRPr>
            </a:pPr>
            <a:r>
              <a:t>may decrease the forecast precision for only 2%,</a:t>
            </a:r>
          </a:p>
          <a:p>
            <a:pPr marL="449610" indent="-510284" defTabSz="896111">
              <a:lnSpc>
                <a:spcPct val="80000"/>
              </a:lnSpc>
              <a:spcBef>
                <a:spcPts val="500"/>
              </a:spcBef>
              <a:buSzTx/>
              <a:buNone/>
              <a:defRPr sz="2100">
                <a:solidFill>
                  <a:srgbClr val="C00000"/>
                </a:solidFill>
                <a:latin typeface="Constantia"/>
                <a:ea typeface="Constantia"/>
                <a:cs typeface="Constantia"/>
                <a:sym typeface="Constantia"/>
              </a:defRPr>
            </a:pPr>
            <a:r>
              <a:t>and at the same time, </a:t>
            </a:r>
          </a:p>
          <a:p>
            <a:pPr marL="449610" indent="-510284" defTabSz="896111">
              <a:lnSpc>
                <a:spcPct val="80000"/>
              </a:lnSpc>
              <a:spcBef>
                <a:spcPts val="500"/>
              </a:spcBef>
              <a:buSzTx/>
              <a:buNone/>
              <a:defRPr sz="2100">
                <a:solidFill>
                  <a:srgbClr val="C00000"/>
                </a:solidFill>
                <a:latin typeface="Constantia"/>
                <a:ea typeface="Constantia"/>
                <a:cs typeface="Constantia"/>
                <a:sym typeface="Constantia"/>
              </a:defRPr>
            </a:pPr>
            <a:r>
              <a:t>may increase the grid precision 25 times,</a:t>
            </a:r>
          </a:p>
          <a:p>
            <a:pPr marL="449610" indent="-510284" defTabSz="896111">
              <a:lnSpc>
                <a:spcPct val="80000"/>
              </a:lnSpc>
              <a:spcBef>
                <a:spcPts val="500"/>
              </a:spcBef>
              <a:buSzTx/>
              <a:buNone/>
              <a:defRPr sz="2100">
                <a:solidFill>
                  <a:srgbClr val="C00000"/>
                </a:solidFill>
                <a:latin typeface="Constantia"/>
                <a:ea typeface="Constantia"/>
                <a:cs typeface="Constantia"/>
                <a:sym typeface="Constantia"/>
              </a:defRPr>
            </a:pPr>
            <a:r>
              <a:t>and the forecast precision at grid intersections up to 10</a:t>
            </a:r>
            <a:r>
              <a:rPr baseline="29958"/>
              <a:t>4</a:t>
            </a:r>
            <a:r>
              <a:t>.</a:t>
            </a:r>
          </a:p>
          <a:p>
            <a:pPr marL="449610" indent="-510284" defTabSz="896111">
              <a:lnSpc>
                <a:spcPct val="80000"/>
              </a:lnSpc>
              <a:spcBef>
                <a:spcPts val="500"/>
              </a:spcBef>
              <a:buSzTx/>
              <a:buNone/>
              <a:defRPr sz="2100">
                <a:solidFill>
                  <a:srgbClr val="FFFFFF"/>
                </a:solidFill>
                <a:latin typeface="Constantia"/>
                <a:ea typeface="Constantia"/>
                <a:cs typeface="Constantia"/>
                <a:sym typeface="Constantia"/>
              </a:defRPr>
            </a:pPr>
            <a:endParaRPr/>
          </a:p>
          <a:p>
            <a:pPr marL="449610" indent="-510284" defTabSz="896111">
              <a:lnSpc>
                <a:spcPct val="80000"/>
              </a:lnSpc>
              <a:spcBef>
                <a:spcPts val="500"/>
              </a:spcBef>
              <a:buSzTx/>
              <a:buNone/>
              <a:defRPr sz="2100">
                <a:solidFill>
                  <a:srgbClr val="FFFFFF"/>
                </a:solidFill>
                <a:latin typeface="Constantia"/>
                <a:ea typeface="Constantia"/>
                <a:cs typeface="Constantia"/>
                <a:sym typeface="Constantia"/>
              </a:defRPr>
            </a:pPr>
            <a:r>
              <a:t>Easily doable in DataFlow, difficult to do in ControlFlow.</a:t>
            </a:r>
          </a:p>
        </p:txBody>
      </p:sp>
      <p:sp>
        <p:nvSpPr>
          <p:cNvPr id="4" name="Slide Number Placeholder 5">
            <a:extLst>
              <a:ext uri="{FF2B5EF4-FFF2-40B4-BE49-F238E27FC236}">
                <a16:creationId xmlns:a16="http://schemas.microsoft.com/office/drawing/2014/main" id="{2A216D98-725A-4CBC-B6C3-2D968195399E}"/>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65</a:t>
            </a:fld>
            <a:endParaRPr lang="sr-Latn-RS"/>
          </a:p>
        </p:txBody>
      </p:sp>
    </p:spTree>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2" name="Note: Small latencies in time domain…"/>
          <p:cNvSpPr txBox="1">
            <a:spLocks noGrp="1"/>
          </p:cNvSpPr>
          <p:nvPr>
            <p:ph type="body" idx="4294967295"/>
          </p:nvPr>
        </p:nvSpPr>
        <p:spPr>
          <a:xfrm>
            <a:off x="457200" y="1752600"/>
            <a:ext cx="8229600" cy="4435475"/>
          </a:xfrm>
          <a:prstGeom prst="rect">
            <a:avLst/>
          </a:prstGeom>
        </p:spPr>
        <p:txBody>
          <a:bodyPr lIns="0" tIns="0" rIns="0" bIns="0" anchor="ctr"/>
          <a:lstStyle/>
          <a:p>
            <a:pPr marL="458787" indent="-520699">
              <a:spcBef>
                <a:spcPts val="600"/>
              </a:spcBef>
              <a:buSzTx/>
              <a:buNone/>
              <a:defRPr sz="2400">
                <a:solidFill>
                  <a:srgbClr val="FFFFFF"/>
                </a:solidFill>
                <a:latin typeface="Constantia"/>
                <a:ea typeface="Constantia"/>
                <a:cs typeface="Constantia"/>
                <a:sym typeface="Constantia"/>
              </a:defRPr>
            </a:pPr>
            <a:r>
              <a:rPr dirty="0"/>
              <a:t>Note: Small latencies in time domain </a:t>
            </a:r>
          </a:p>
          <a:p>
            <a:pPr marL="458787" indent="-520699">
              <a:spcBef>
                <a:spcPts val="600"/>
              </a:spcBef>
              <a:buSzTx/>
              <a:buNone/>
              <a:defRPr sz="2400">
                <a:solidFill>
                  <a:srgbClr val="FFFFFF"/>
                </a:solidFill>
                <a:latin typeface="Constantia"/>
                <a:ea typeface="Constantia"/>
                <a:cs typeface="Constantia"/>
                <a:sym typeface="Constantia"/>
              </a:defRPr>
            </a:pPr>
            <a:r>
              <a:rPr dirty="0"/>
              <a:t>may bring large benefits in precision domains</a:t>
            </a:r>
          </a:p>
          <a:p>
            <a:pPr marL="458787" indent="-520699">
              <a:spcBef>
                <a:spcPts val="600"/>
              </a:spcBef>
              <a:buSzTx/>
              <a:buNone/>
              <a:defRPr sz="2400">
                <a:solidFill>
                  <a:srgbClr val="FFFFFF"/>
                </a:solidFill>
                <a:latin typeface="Constantia"/>
                <a:ea typeface="Constantia"/>
                <a:cs typeface="Constantia"/>
                <a:sym typeface="Constantia"/>
              </a:defRPr>
            </a:pPr>
            <a:endParaRPr dirty="0"/>
          </a:p>
          <a:p>
            <a:pPr marL="458787" indent="-520699">
              <a:spcBef>
                <a:spcPts val="600"/>
              </a:spcBef>
              <a:buSzTx/>
              <a:buNone/>
              <a:defRPr sz="2400">
                <a:solidFill>
                  <a:srgbClr val="FFFFFF"/>
                </a:solidFill>
                <a:latin typeface="Constantia"/>
                <a:ea typeface="Constantia"/>
                <a:cs typeface="Constantia"/>
                <a:sym typeface="Constantia"/>
              </a:defRPr>
            </a:pPr>
            <a:r>
              <a:rPr dirty="0"/>
              <a:t>Example: Optimal utilization of internal </a:t>
            </a:r>
            <a:r>
              <a:rPr dirty="0" err="1"/>
              <a:t>DataFlow</a:t>
            </a:r>
            <a:r>
              <a:rPr dirty="0"/>
              <a:t> pipelines</a:t>
            </a:r>
          </a:p>
          <a:p>
            <a:pPr marL="458787" indent="-520699">
              <a:spcBef>
                <a:spcPts val="600"/>
              </a:spcBef>
              <a:buSzTx/>
              <a:buNone/>
              <a:defRPr sz="2400">
                <a:solidFill>
                  <a:srgbClr val="FFFFFF"/>
                </a:solidFill>
                <a:latin typeface="Constantia"/>
                <a:ea typeface="Constantia"/>
                <a:cs typeface="Constantia"/>
                <a:sym typeface="Constantia"/>
              </a:defRPr>
            </a:pPr>
            <a:endParaRPr dirty="0"/>
          </a:p>
          <a:p>
            <a:pPr marL="458787" indent="-520699">
              <a:spcBef>
                <a:spcPts val="600"/>
              </a:spcBef>
              <a:buSzTx/>
              <a:buNone/>
              <a:defRPr sz="2400">
                <a:solidFill>
                  <a:srgbClr val="C00000"/>
                </a:solidFill>
                <a:latin typeface="Constantia"/>
                <a:ea typeface="Constantia"/>
                <a:cs typeface="Constantia"/>
                <a:sym typeface="Constantia"/>
              </a:defRPr>
            </a:pPr>
            <a:r>
              <a:rPr dirty="0"/>
              <a:t>Compiler optimizations create internal pipelines </a:t>
            </a:r>
          </a:p>
          <a:p>
            <a:pPr marL="458787" indent="-520699">
              <a:spcBef>
                <a:spcPts val="600"/>
              </a:spcBef>
              <a:buSzTx/>
              <a:buNone/>
              <a:defRPr sz="2400">
                <a:solidFill>
                  <a:srgbClr val="C00000"/>
                </a:solidFill>
                <a:latin typeface="Constantia"/>
                <a:ea typeface="Constantia"/>
                <a:cs typeface="Constantia"/>
                <a:sym typeface="Constantia"/>
              </a:defRPr>
            </a:pPr>
            <a:r>
              <a:rPr dirty="0"/>
              <a:t>that experienced </a:t>
            </a:r>
            <a:r>
              <a:rPr dirty="0" err="1"/>
              <a:t>DataFlow</a:t>
            </a:r>
            <a:r>
              <a:rPr dirty="0"/>
              <a:t> programmers know how to utilize</a:t>
            </a:r>
          </a:p>
        </p:txBody>
      </p:sp>
      <p:sp>
        <p:nvSpPr>
          <p:cNvPr id="5" name="Essence: Feynman">
            <a:extLst>
              <a:ext uri="{FF2B5EF4-FFF2-40B4-BE49-F238E27FC236}">
                <a16:creationId xmlns:a16="http://schemas.microsoft.com/office/drawing/2014/main" id="{59FC974F-B907-4C06-9224-2EC046D2B5BC}"/>
              </a:ext>
            </a:extLst>
          </p:cNvPr>
          <p:cNvSpPr txBox="1">
            <a:spLocks/>
          </p:cNvSpPr>
          <p:nvPr/>
        </p:nvSpPr>
        <p:spPr>
          <a:xfrm>
            <a:off x="457200" y="587145"/>
            <a:ext cx="8229600" cy="1143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ctr">
            <a:normAutofit fontScale="92500" lnSpcReduction="20000"/>
          </a:bodyPr>
          <a:lstStyle>
            <a:lvl1pPr marL="0" marR="0" indent="0" algn="ctr" defTabSz="4572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9pPr>
          </a:lstStyle>
          <a:p>
            <a:pPr hangingPunct="1"/>
            <a:r>
              <a:rPr lang="en-US" dirty="0">
                <a:solidFill>
                  <a:schemeClr val="bg1"/>
                </a:solidFill>
              </a:rPr>
              <a:t>Delayed Decision for Better Precision: Hunt</a:t>
            </a:r>
          </a:p>
        </p:txBody>
      </p:sp>
      <p:sp>
        <p:nvSpPr>
          <p:cNvPr id="4" name="Slide Number Placeholder 5">
            <a:extLst>
              <a:ext uri="{FF2B5EF4-FFF2-40B4-BE49-F238E27FC236}">
                <a16:creationId xmlns:a16="http://schemas.microsoft.com/office/drawing/2014/main" id="{D1FE22EE-4B9B-4D1F-A06C-DE1EAA60301F}"/>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66</a:t>
            </a:fld>
            <a:endParaRPr lang="sr-Latn-RS"/>
          </a:p>
        </p:txBody>
      </p:sp>
    </p:spTree>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05" name="image.png" descr="image.png"/>
          <p:cNvPicPr>
            <a:picLocks noChangeAspect="1"/>
          </p:cNvPicPr>
          <p:nvPr/>
        </p:nvPicPr>
        <p:blipFill>
          <a:blip r:embed="rId2" cstate="print"/>
          <a:stretch>
            <a:fillRect/>
          </a:stretch>
        </p:blipFill>
        <p:spPr>
          <a:xfrm>
            <a:off x="457200" y="0"/>
            <a:ext cx="7727032" cy="1003300"/>
          </a:xfrm>
          <a:prstGeom prst="rect">
            <a:avLst/>
          </a:prstGeom>
          <a:ln w="12700">
            <a:miter lim="400000"/>
          </a:ln>
        </p:spPr>
      </p:pic>
      <p:grpSp>
        <p:nvGrpSpPr>
          <p:cNvPr id="2008" name="Group"/>
          <p:cNvGrpSpPr/>
          <p:nvPr/>
        </p:nvGrpSpPr>
        <p:grpSpPr>
          <a:xfrm>
            <a:off x="2137791" y="1916832"/>
            <a:ext cx="3927727" cy="1384302"/>
            <a:chOff x="150711" y="1"/>
            <a:chExt cx="4303917" cy="1384301"/>
          </a:xfrm>
        </p:grpSpPr>
        <p:pic>
          <p:nvPicPr>
            <p:cNvPr id="2006" name="image.png" descr="image.png"/>
            <p:cNvPicPr>
              <a:picLocks noChangeAspect="1"/>
            </p:cNvPicPr>
            <p:nvPr/>
          </p:nvPicPr>
          <p:blipFill>
            <a:blip r:embed="rId3" cstate="print"/>
            <a:stretch>
              <a:fillRect/>
            </a:stretch>
          </p:blipFill>
          <p:spPr>
            <a:xfrm>
              <a:off x="150711" y="1"/>
              <a:ext cx="4303917" cy="1384301"/>
            </a:xfrm>
            <a:prstGeom prst="rect">
              <a:avLst/>
            </a:prstGeom>
            <a:ln w="12700" cap="flat">
              <a:noFill/>
              <a:miter lim="400000"/>
            </a:ln>
            <a:effectLst/>
          </p:spPr>
        </p:pic>
        <p:sp>
          <p:nvSpPr>
            <p:cNvPr id="2007" name="Applications"/>
            <p:cNvSpPr txBox="1"/>
            <p:nvPr/>
          </p:nvSpPr>
          <p:spPr>
            <a:xfrm>
              <a:off x="543620" y="228598"/>
              <a:ext cx="3514740" cy="76943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t">
              <a:spAutoFit/>
            </a:bodyPr>
            <a:lstStyle>
              <a:lvl1pPr algn="ctr">
                <a:defRPr sz="4400">
                  <a:solidFill>
                    <a:srgbClr val="FFFFFF"/>
                  </a:solidFill>
                  <a:latin typeface="Constantia"/>
                  <a:ea typeface="Constantia"/>
                  <a:cs typeface="Constantia"/>
                  <a:sym typeface="Constantia"/>
                </a:defRPr>
              </a:lvl1pPr>
            </a:lstStyle>
            <a:p>
              <a:r>
                <a:rPr dirty="0"/>
                <a:t>Applications</a:t>
              </a:r>
            </a:p>
          </p:txBody>
        </p:sp>
      </p:grpSp>
      <p:sp>
        <p:nvSpPr>
          <p:cNvPr id="2009" name="Architecture"/>
          <p:cNvSpPr txBox="1"/>
          <p:nvPr/>
        </p:nvSpPr>
        <p:spPr>
          <a:xfrm>
            <a:off x="2209800" y="3523659"/>
            <a:ext cx="3742184" cy="769437"/>
          </a:xfrm>
          <a:prstGeom prst="rect">
            <a:avLst/>
          </a:prstGeom>
          <a:solidFill>
            <a:srgbClr val="A5B592"/>
          </a:solidFill>
          <a:ln w="38100">
            <a:solidFill>
              <a:srgbClr val="78846A"/>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lgn="ctr">
              <a:defRPr sz="4400">
                <a:solidFill>
                  <a:srgbClr val="FFFFFF"/>
                </a:solidFill>
                <a:latin typeface="Constantia"/>
                <a:ea typeface="Constantia"/>
                <a:cs typeface="Constantia"/>
                <a:sym typeface="Constantia"/>
              </a:defRPr>
            </a:lvl1pPr>
          </a:lstStyle>
          <a:p>
            <a:r>
              <a:rPr dirty="0"/>
              <a:t>Architecture</a:t>
            </a:r>
          </a:p>
        </p:txBody>
      </p:sp>
      <p:sp>
        <p:nvSpPr>
          <p:cNvPr id="2010" name="Technology"/>
          <p:cNvSpPr txBox="1"/>
          <p:nvPr/>
        </p:nvSpPr>
        <p:spPr>
          <a:xfrm>
            <a:off x="2209800" y="4902200"/>
            <a:ext cx="3742184" cy="769437"/>
          </a:xfrm>
          <a:prstGeom prst="rect">
            <a:avLst/>
          </a:prstGeom>
          <a:solidFill>
            <a:srgbClr val="FFFFFF"/>
          </a:solidFill>
          <a:ln w="38100">
            <a:solidFill>
              <a:srgbClr val="00000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lgn="ctr">
              <a:defRPr sz="4400">
                <a:latin typeface="Constantia"/>
                <a:ea typeface="Constantia"/>
                <a:cs typeface="Constantia"/>
                <a:sym typeface="Constantia"/>
              </a:defRPr>
            </a:lvl1pPr>
          </a:lstStyle>
          <a:p>
            <a:r>
              <a:t>Technology</a:t>
            </a:r>
          </a:p>
        </p:txBody>
      </p:sp>
      <p:sp>
        <p:nvSpPr>
          <p:cNvPr id="2011" name="20-200 [Size]…"/>
          <p:cNvSpPr txBox="1"/>
          <p:nvPr/>
        </p:nvSpPr>
        <p:spPr>
          <a:xfrm>
            <a:off x="6217920" y="1763711"/>
            <a:ext cx="2804162" cy="10566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defRPr sz="1400">
                <a:solidFill>
                  <a:srgbClr val="C00000"/>
                </a:solidFill>
                <a:latin typeface="Constantia"/>
                <a:ea typeface="Constantia"/>
                <a:cs typeface="Constantia"/>
                <a:sym typeface="Constantia"/>
              </a:defRPr>
            </a:pPr>
            <a:r>
              <a:t>20-200 [Size]</a:t>
            </a:r>
          </a:p>
          <a:p>
            <a:pPr>
              <a:defRPr sz="1400">
                <a:solidFill>
                  <a:srgbClr val="C00000"/>
                </a:solidFill>
                <a:latin typeface="Constantia"/>
                <a:ea typeface="Constantia"/>
                <a:cs typeface="Constantia"/>
                <a:sym typeface="Constantia"/>
              </a:defRPr>
            </a:pPr>
            <a:r>
              <a:t>20-200 [Power]</a:t>
            </a:r>
          </a:p>
          <a:p>
            <a:pPr>
              <a:defRPr sz="1400">
                <a:solidFill>
                  <a:srgbClr val="FFFFFF"/>
                </a:solidFill>
                <a:latin typeface="Constantia"/>
                <a:ea typeface="Constantia"/>
                <a:cs typeface="Constantia"/>
                <a:sym typeface="Constantia"/>
              </a:defRPr>
            </a:pPr>
            <a:r>
              <a:t>20, 200, 2000, 20000 [Speedup]</a:t>
            </a:r>
          </a:p>
          <a:p>
            <a:pPr>
              <a:defRPr sz="1400">
                <a:solidFill>
                  <a:srgbClr val="FFFFFF"/>
                </a:solidFill>
                <a:latin typeface="Constantia"/>
                <a:ea typeface="Constantia"/>
                <a:cs typeface="Constantia"/>
                <a:sym typeface="Constantia"/>
              </a:defRPr>
            </a:pPr>
            <a:r>
              <a:t>20+ [Precision]</a:t>
            </a:r>
          </a:p>
        </p:txBody>
      </p:sp>
      <p:sp>
        <p:nvSpPr>
          <p:cNvPr id="2013" name="20 [Size]…"/>
          <p:cNvSpPr txBox="1"/>
          <p:nvPr/>
        </p:nvSpPr>
        <p:spPr>
          <a:xfrm>
            <a:off x="-106681" y="1752600"/>
            <a:ext cx="2194562" cy="10566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lgn="r">
              <a:defRPr sz="1400">
                <a:solidFill>
                  <a:srgbClr val="C00000"/>
                </a:solidFill>
                <a:latin typeface="Constantia"/>
                <a:ea typeface="Constantia"/>
                <a:cs typeface="Constantia"/>
                <a:sym typeface="Constantia"/>
              </a:defRPr>
            </a:pPr>
            <a:r>
              <a:t>20 [Size]</a:t>
            </a:r>
          </a:p>
          <a:p>
            <a:pPr algn="r">
              <a:defRPr sz="1400">
                <a:solidFill>
                  <a:srgbClr val="C00000"/>
                </a:solidFill>
                <a:latin typeface="Constantia"/>
                <a:ea typeface="Constantia"/>
                <a:cs typeface="Constantia"/>
                <a:sym typeface="Constantia"/>
              </a:defRPr>
            </a:pPr>
            <a:r>
              <a:t>20 [Power]</a:t>
            </a:r>
          </a:p>
          <a:p>
            <a:pPr algn="r">
              <a:defRPr sz="1400">
                <a:solidFill>
                  <a:srgbClr val="FFFFFF"/>
                </a:solidFill>
                <a:latin typeface="Constantia"/>
                <a:ea typeface="Constantia"/>
                <a:cs typeface="Constantia"/>
                <a:sym typeface="Constantia"/>
              </a:defRPr>
            </a:pPr>
            <a:r>
              <a:t>20, 200 [Speedup]</a:t>
            </a:r>
          </a:p>
          <a:p>
            <a:pPr algn="r">
              <a:defRPr sz="1400">
                <a:solidFill>
                  <a:srgbClr val="FFFFFF"/>
                </a:solidFill>
                <a:latin typeface="Constantia"/>
                <a:ea typeface="Constantia"/>
                <a:cs typeface="Constantia"/>
                <a:sym typeface="Constantia"/>
              </a:defRPr>
            </a:pPr>
            <a:r>
              <a:t>20 [Precision]</a:t>
            </a:r>
          </a:p>
        </p:txBody>
      </p:sp>
      <p:sp>
        <p:nvSpPr>
          <p:cNvPr id="2014" name="Existing Maxeler-based publications:"/>
          <p:cNvSpPr txBox="1"/>
          <p:nvPr/>
        </p:nvSpPr>
        <p:spPr>
          <a:xfrm>
            <a:off x="274320" y="1371600"/>
            <a:ext cx="4556760" cy="3962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a:solidFill>
                  <a:srgbClr val="FFFFFF"/>
                </a:solidFill>
                <a:latin typeface="Constantia"/>
                <a:ea typeface="Constantia"/>
                <a:cs typeface="Constantia"/>
                <a:sym typeface="Constantia"/>
              </a:defRPr>
            </a:lvl1pPr>
          </a:lstStyle>
          <a:p>
            <a:r>
              <a:t>Existing Maxeler-based publications:</a:t>
            </a:r>
          </a:p>
        </p:txBody>
      </p:sp>
      <p:sp>
        <p:nvSpPr>
          <p:cNvPr id="2015" name="Ultimate aSoG-based future:"/>
          <p:cNvSpPr txBox="1"/>
          <p:nvPr/>
        </p:nvSpPr>
        <p:spPr>
          <a:xfrm>
            <a:off x="6065520" y="1371600"/>
            <a:ext cx="3108963" cy="3962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a:solidFill>
                  <a:srgbClr val="FFFFFF"/>
                </a:solidFill>
                <a:latin typeface="Constantia"/>
                <a:ea typeface="Constantia"/>
                <a:cs typeface="Constantia"/>
                <a:sym typeface="Constantia"/>
              </a:defRPr>
            </a:lvl1pPr>
          </a:lstStyle>
          <a:p>
            <a:r>
              <a:t>Ultimate aSoG-based future:</a:t>
            </a:r>
          </a:p>
        </p:txBody>
      </p:sp>
      <p:sp>
        <p:nvSpPr>
          <p:cNvPr id="12" name="Slide Number Placeholder 5">
            <a:extLst>
              <a:ext uri="{FF2B5EF4-FFF2-40B4-BE49-F238E27FC236}">
                <a16:creationId xmlns:a16="http://schemas.microsoft.com/office/drawing/2014/main" id="{481DB8CA-FC3F-417D-9943-08CA3A4C661C}"/>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67</a:t>
            </a:fld>
            <a:endParaRPr lang="sr-Latn-RS"/>
          </a:p>
        </p:txBody>
      </p:sp>
    </p:spTree>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 name="Slide Number"/>
          <p:cNvSpPr txBox="1">
            <a:spLocks noGrp="1"/>
          </p:cNvSpPr>
          <p:nvPr>
            <p:ph type="sldNum" sz="quarter" idx="4294967295"/>
          </p:nvPr>
        </p:nvSpPr>
        <p:spPr>
          <a:xfrm>
            <a:off x="0" y="6557960"/>
            <a:ext cx="284367" cy="28079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t"/>
          <a:lstStyle>
            <a:lvl1pPr algn="l">
              <a:defRPr sz="1400" b="1">
                <a:solidFill>
                  <a:srgbClr val="FFFFFF"/>
                </a:solidFill>
                <a:effectLst>
                  <a:outerShdw blurRad="12700" dist="25400" dir="2700000" rotWithShape="0">
                    <a:srgbClr val="DDDDDD"/>
                  </a:outerShdw>
                </a:effectLst>
              </a:defRPr>
            </a:lvl1pPr>
          </a:lstStyle>
          <a:p>
            <a:fld id="{86CB4B4D-7CA3-9044-876B-883B54F8677D}" type="slidenum">
              <a:rPr/>
              <a:pPr/>
              <a:t>68</a:t>
            </a:fld>
            <a:endParaRPr/>
          </a:p>
        </p:txBody>
      </p:sp>
      <p:sp>
        <p:nvSpPr>
          <p:cNvPr id="2018" name="Software Based Solution…"/>
          <p:cNvSpPr txBox="1"/>
          <p:nvPr/>
        </p:nvSpPr>
        <p:spPr>
          <a:xfrm>
            <a:off x="874394" y="908050"/>
            <a:ext cx="6398797" cy="8926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p>
            <a:pPr marL="285750" indent="-285750">
              <a:buSzPct val="100000"/>
              <a:buFont typeface="Arial"/>
              <a:buChar char="•"/>
              <a:defRPr sz="2800">
                <a:solidFill>
                  <a:srgbClr val="333333"/>
                </a:solidFill>
                <a:latin typeface="Arial"/>
                <a:ea typeface="Arial"/>
                <a:cs typeface="Arial"/>
                <a:sym typeface="Arial"/>
              </a:defRPr>
            </a:pPr>
            <a:r>
              <a:t>Software Based Solution </a:t>
            </a:r>
          </a:p>
          <a:p>
            <a:pPr marL="285750" indent="-285750">
              <a:buSzPct val="100000"/>
              <a:buFont typeface="Arial"/>
              <a:buChar char="•"/>
              <a:defRPr sz="2800">
                <a:solidFill>
                  <a:srgbClr val="333333"/>
                </a:solidFill>
                <a:latin typeface="Arial"/>
                <a:ea typeface="Arial"/>
                <a:cs typeface="Arial"/>
                <a:sym typeface="Arial"/>
              </a:defRPr>
            </a:pPr>
            <a:r>
              <a:t>Dataflow Computing in the Datacentre</a:t>
            </a:r>
          </a:p>
        </p:txBody>
      </p:sp>
      <p:sp>
        <p:nvSpPr>
          <p:cNvPr id="2019" name="The CPU Conventional CPU cores and  up to 6 DFEs with 288GB of RAM"/>
          <p:cNvSpPr txBox="1"/>
          <p:nvPr/>
        </p:nvSpPr>
        <p:spPr>
          <a:xfrm>
            <a:off x="45713" y="3321050"/>
            <a:ext cx="3004200" cy="8466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spAutoFit/>
          </a:bodyPr>
          <a:lstStyle/>
          <a:p>
            <a:pPr algn="ctr">
              <a:defRPr b="1">
                <a:solidFill>
                  <a:srgbClr val="333333"/>
                </a:solidFill>
              </a:defRPr>
            </a:pPr>
            <a:r>
              <a:t>The CPU</a:t>
            </a:r>
            <a:br/>
            <a:r>
              <a:rPr sz="1600" b="0"/>
              <a:t>Conventional CPU cores and </a:t>
            </a:r>
            <a:br>
              <a:rPr sz="1600" b="0"/>
            </a:br>
            <a:r>
              <a:rPr sz="1600" b="0"/>
              <a:t>up to 6 DFEs with 288GB of RAM</a:t>
            </a:r>
          </a:p>
        </p:txBody>
      </p:sp>
      <p:sp>
        <p:nvSpPr>
          <p:cNvPr id="2020" name="The Dataflow Appliance…"/>
          <p:cNvSpPr txBox="1"/>
          <p:nvPr/>
        </p:nvSpPr>
        <p:spPr>
          <a:xfrm>
            <a:off x="3101650" y="3321050"/>
            <a:ext cx="3016900" cy="13546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spAutoFit/>
          </a:bodyPr>
          <a:lstStyle/>
          <a:p>
            <a:pPr algn="ctr">
              <a:defRPr b="1">
                <a:solidFill>
                  <a:srgbClr val="333333"/>
                </a:solidFill>
              </a:defRPr>
            </a:pPr>
            <a:r>
              <a:t>The Dataflow Appliance</a:t>
            </a:r>
          </a:p>
          <a:p>
            <a:pPr algn="ctr">
              <a:defRPr sz="1600">
                <a:solidFill>
                  <a:srgbClr val="333333"/>
                </a:solidFill>
              </a:defRPr>
            </a:pPr>
            <a:r>
              <a:t>Dense compute with 8 DFEs, 768GB of RAM and dynamic allocation of DFEs to CPU servers with zero-copy RDMA access</a:t>
            </a:r>
          </a:p>
        </p:txBody>
      </p:sp>
      <p:pic>
        <p:nvPicPr>
          <p:cNvPr id="2021" name="Y:\maxeler\MaxelerInc\salesInc\marketing\Products\Pandora\Front_BoxOpen.JPG" descr="Y:\maxeler\MaxelerInc\salesInc\marketing\Products\Pandora\Front_BoxOpen.JPG"/>
          <p:cNvPicPr>
            <a:picLocks noChangeAspect="1"/>
          </p:cNvPicPr>
          <p:nvPr/>
        </p:nvPicPr>
        <p:blipFill>
          <a:blip r:embed="rId2" cstate="print"/>
          <a:stretch>
            <a:fillRect/>
          </a:stretch>
        </p:blipFill>
        <p:spPr>
          <a:xfrm>
            <a:off x="3106735" y="4868862"/>
            <a:ext cx="3024190" cy="1087440"/>
          </a:xfrm>
          <a:prstGeom prst="rect">
            <a:avLst/>
          </a:prstGeom>
          <a:ln w="12700">
            <a:miter lim="400000"/>
          </a:ln>
        </p:spPr>
      </p:pic>
      <p:sp>
        <p:nvSpPr>
          <p:cNvPr id="2022" name="The Networking Appliance…"/>
          <p:cNvSpPr txBox="1"/>
          <p:nvPr/>
        </p:nvSpPr>
        <p:spPr>
          <a:xfrm>
            <a:off x="6165524" y="3330575"/>
            <a:ext cx="2932763" cy="11006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spAutoFit/>
          </a:bodyPr>
          <a:lstStyle/>
          <a:p>
            <a:pPr algn="ctr">
              <a:defRPr b="1">
                <a:solidFill>
                  <a:srgbClr val="333333"/>
                </a:solidFill>
              </a:defRPr>
            </a:pPr>
            <a:r>
              <a:t>The Networking Appliance</a:t>
            </a:r>
          </a:p>
          <a:p>
            <a:pPr algn="ctr">
              <a:defRPr sz="1600">
                <a:solidFill>
                  <a:srgbClr val="333333"/>
                </a:solidFill>
              </a:defRPr>
            </a:pPr>
            <a:r>
              <a:t>Intel Xeon CPUs and 4 DFEs with direct links to up to twelve 40Gbit Ethernet connections</a:t>
            </a:r>
          </a:p>
        </p:txBody>
      </p:sp>
      <p:pic>
        <p:nvPicPr>
          <p:cNvPr id="2023" name="MaxBox3_2.jpg" descr="MaxBox3_2.jpg"/>
          <p:cNvPicPr>
            <a:picLocks noChangeAspect="1"/>
          </p:cNvPicPr>
          <p:nvPr/>
        </p:nvPicPr>
        <p:blipFill>
          <a:blip r:embed="rId3" cstate="print"/>
          <a:stretch>
            <a:fillRect/>
          </a:stretch>
        </p:blipFill>
        <p:spPr>
          <a:xfrm>
            <a:off x="6324600" y="4518025"/>
            <a:ext cx="2568575" cy="1574800"/>
          </a:xfrm>
          <a:prstGeom prst="rect">
            <a:avLst/>
          </a:prstGeom>
          <a:ln w="12700">
            <a:miter lim="400000"/>
          </a:ln>
        </p:spPr>
      </p:pic>
      <p:pic>
        <p:nvPicPr>
          <p:cNvPr id="2024" name="image.png" descr="image.png"/>
          <p:cNvPicPr>
            <a:picLocks noChangeAspect="1"/>
          </p:cNvPicPr>
          <p:nvPr/>
        </p:nvPicPr>
        <p:blipFill>
          <a:blip r:embed="rId4" cstate="print"/>
          <a:srcRect l="10415" t="17689" r="8331" b="20186"/>
          <a:stretch>
            <a:fillRect/>
          </a:stretch>
        </p:blipFill>
        <p:spPr>
          <a:xfrm>
            <a:off x="3167060" y="1905000"/>
            <a:ext cx="2809878" cy="1439864"/>
          </a:xfrm>
          <a:prstGeom prst="rect">
            <a:avLst/>
          </a:prstGeom>
          <a:ln w="12700">
            <a:miter lim="400000"/>
          </a:ln>
        </p:spPr>
      </p:pic>
      <p:pic>
        <p:nvPicPr>
          <p:cNvPr id="2025" name="image.png" descr="image.png"/>
          <p:cNvPicPr>
            <a:picLocks noChangeAspect="1"/>
          </p:cNvPicPr>
          <p:nvPr/>
        </p:nvPicPr>
        <p:blipFill>
          <a:blip r:embed="rId5" cstate="print"/>
          <a:srcRect t="21745" r="17698" b="22339"/>
          <a:stretch>
            <a:fillRect/>
          </a:stretch>
        </p:blipFill>
        <p:spPr>
          <a:xfrm>
            <a:off x="155573" y="2060574"/>
            <a:ext cx="2844803" cy="1296990"/>
          </a:xfrm>
          <a:prstGeom prst="rect">
            <a:avLst/>
          </a:prstGeom>
          <a:ln w="12700">
            <a:miter lim="400000"/>
          </a:ln>
        </p:spPr>
      </p:pic>
      <p:pic>
        <p:nvPicPr>
          <p:cNvPr id="2026" name="image.png" descr="image.png"/>
          <p:cNvPicPr>
            <a:picLocks noChangeAspect="1"/>
          </p:cNvPicPr>
          <p:nvPr/>
        </p:nvPicPr>
        <p:blipFill>
          <a:blip r:embed="rId6" cstate="print"/>
          <a:srcRect l="7231" t="19245" r="5882" b="18635"/>
          <a:stretch>
            <a:fillRect/>
          </a:stretch>
        </p:blipFill>
        <p:spPr>
          <a:xfrm>
            <a:off x="6084887" y="1941510"/>
            <a:ext cx="3024190" cy="1439865"/>
          </a:xfrm>
          <a:prstGeom prst="rect">
            <a:avLst/>
          </a:prstGeom>
          <a:ln w="12700">
            <a:miter lim="400000"/>
          </a:ln>
        </p:spPr>
      </p:pic>
      <p:pic>
        <p:nvPicPr>
          <p:cNvPr id="2027" name="H:\Downloads\DSC_0711_edited.JPG" descr="H:\Downloads\DSC_0711_edited.JPG"/>
          <p:cNvPicPr>
            <a:picLocks noChangeAspect="1"/>
          </p:cNvPicPr>
          <p:nvPr/>
        </p:nvPicPr>
        <p:blipFill>
          <a:blip r:embed="rId7" cstate="print"/>
          <a:stretch>
            <a:fillRect/>
          </a:stretch>
        </p:blipFill>
        <p:spPr>
          <a:xfrm>
            <a:off x="22225" y="4560887"/>
            <a:ext cx="3022600" cy="1455740"/>
          </a:xfrm>
          <a:prstGeom prst="rect">
            <a:avLst/>
          </a:prstGeom>
          <a:ln w="12700">
            <a:miter lim="400000"/>
          </a:ln>
        </p:spPr>
      </p:pic>
      <p:sp>
        <p:nvSpPr>
          <p:cNvPr id="2028" name="Maxeler Dataflow Appliance"/>
          <p:cNvSpPr txBox="1">
            <a:spLocks noGrp="1"/>
          </p:cNvSpPr>
          <p:nvPr>
            <p:ph type="title" idx="4294967295"/>
          </p:nvPr>
        </p:nvSpPr>
        <p:spPr>
          <a:xfrm>
            <a:off x="819149" y="280985"/>
            <a:ext cx="8218490" cy="785815"/>
          </a:xfrm>
          <a:prstGeom prst="rect">
            <a:avLst/>
          </a:prstGeom>
        </p:spPr>
        <p:txBody>
          <a:bodyPr lIns="45718" tIns="45718" rIns="45718" bIns="45718" anchor="t">
            <a:normAutofit fontScale="90000"/>
          </a:bodyPr>
          <a:lstStyle/>
          <a:p>
            <a:pPr algn="l" defTabSz="704087">
              <a:defRPr sz="2400">
                <a:solidFill>
                  <a:srgbClr val="737373"/>
                </a:solidFill>
                <a:latin typeface="Arial"/>
                <a:ea typeface="Arial"/>
                <a:cs typeface="Arial"/>
                <a:sym typeface="Arial"/>
              </a:defRPr>
            </a:pPr>
            <a:r>
              <a:t>Maxeler Dataflow Appliance</a:t>
            </a:r>
            <a:br/>
            <a:endParaRPr/>
          </a:p>
        </p:txBody>
      </p:sp>
      <p:sp>
        <p:nvSpPr>
          <p:cNvPr id="2029" name="1U: Good for Fog"/>
          <p:cNvSpPr txBox="1"/>
          <p:nvPr/>
        </p:nvSpPr>
        <p:spPr>
          <a:xfrm>
            <a:off x="1377631" y="4324351"/>
            <a:ext cx="1575954" cy="3011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sz="1500">
                <a:solidFill>
                  <a:srgbClr val="FF0000"/>
                </a:solidFill>
                <a:latin typeface="Arial"/>
                <a:ea typeface="Arial"/>
                <a:cs typeface="Arial"/>
                <a:sym typeface="Arial"/>
              </a:defRPr>
            </a:lvl1pPr>
          </a:lstStyle>
          <a:p>
            <a:r>
              <a:t>1U: Good for Fog</a:t>
            </a:r>
          </a:p>
        </p:txBody>
      </p:sp>
      <p:pic>
        <p:nvPicPr>
          <p:cNvPr id="2030" name="image.png" descr="image.png"/>
          <p:cNvPicPr>
            <a:picLocks noChangeAspect="1"/>
          </p:cNvPicPr>
          <p:nvPr/>
        </p:nvPicPr>
        <p:blipFill>
          <a:blip r:embed="rId8" cstate="print"/>
          <a:stretch>
            <a:fillRect/>
          </a:stretch>
        </p:blipFill>
        <p:spPr>
          <a:xfrm>
            <a:off x="8196260" y="15875"/>
            <a:ext cx="754065" cy="2020890"/>
          </a:xfrm>
          <a:prstGeom prst="rect">
            <a:avLst/>
          </a:prstGeom>
          <a:ln w="12700">
            <a:miter lim="400000"/>
          </a:ln>
        </p:spPr>
      </p:pic>
      <p:sp>
        <p:nvSpPr>
          <p:cNvPr id="2031" name="40U: Good for Cloud"/>
          <p:cNvSpPr txBox="1"/>
          <p:nvPr/>
        </p:nvSpPr>
        <p:spPr>
          <a:xfrm>
            <a:off x="6294120" y="33337"/>
            <a:ext cx="3142300" cy="3011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1500">
                <a:solidFill>
                  <a:srgbClr val="FF0000"/>
                </a:solidFill>
                <a:latin typeface="Arial"/>
                <a:ea typeface="Arial"/>
                <a:cs typeface="Arial"/>
                <a:sym typeface="Arial"/>
              </a:defRPr>
            </a:lvl1pPr>
          </a:lstStyle>
          <a:p>
            <a:r>
              <a:t>40U: Good for Cloud</a:t>
            </a:r>
          </a:p>
        </p:txBody>
      </p:sp>
      <p:sp>
        <p:nvSpPr>
          <p:cNvPr id="2032" name="MicroMAX.5: Good for Dew (Edge Processing of IoT Data)"/>
          <p:cNvSpPr txBox="1"/>
          <p:nvPr/>
        </p:nvSpPr>
        <p:spPr>
          <a:xfrm>
            <a:off x="1618931" y="6153151"/>
            <a:ext cx="5034440" cy="3011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sz="1500">
                <a:solidFill>
                  <a:srgbClr val="FF0000"/>
                </a:solidFill>
                <a:latin typeface="Arial"/>
                <a:ea typeface="Arial"/>
                <a:cs typeface="Arial"/>
                <a:sym typeface="Arial"/>
              </a:defRPr>
            </a:lvl1pPr>
          </a:lstStyle>
          <a:p>
            <a:r>
              <a:t>MicroMAX.5: Good for Dew (Edge Processing of IoT Data)</a:t>
            </a:r>
          </a:p>
        </p:txBody>
      </p:sp>
      <p:pic>
        <p:nvPicPr>
          <p:cNvPr id="2033" name="image.jpeg" descr="image.jpeg"/>
          <p:cNvPicPr>
            <a:picLocks noChangeAspect="1"/>
          </p:cNvPicPr>
          <p:nvPr/>
        </p:nvPicPr>
        <p:blipFill>
          <a:blip r:embed="rId9" cstate="print"/>
          <a:stretch>
            <a:fillRect/>
          </a:stretch>
        </p:blipFill>
        <p:spPr>
          <a:xfrm>
            <a:off x="-19050" y="6065837"/>
            <a:ext cx="1636715" cy="827090"/>
          </a:xfrm>
          <a:prstGeom prst="rect">
            <a:avLst/>
          </a:prstGeom>
          <a:ln w="12700">
            <a:miter lim="400000"/>
          </a:ln>
        </p:spPr>
      </p:pic>
      <p:sp>
        <p:nvSpPr>
          <p:cNvPr id="19" name="Slide Number Placeholder 5">
            <a:extLst>
              <a:ext uri="{FF2B5EF4-FFF2-40B4-BE49-F238E27FC236}">
                <a16:creationId xmlns:a16="http://schemas.microsoft.com/office/drawing/2014/main" id="{4473AB1D-1FCF-486D-B7B2-E04221008457}"/>
              </a:ext>
            </a:extLst>
          </p:cNvPr>
          <p:cNvSpPr txBox="1">
            <a:spLocks/>
          </p:cNvSpPr>
          <p:nvPr/>
        </p:nvSpPr>
        <p:spPr>
          <a:xfrm>
            <a:off x="8797030" y="6021288"/>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68</a:t>
            </a:fld>
            <a:endParaRPr lang="sr-Latn-RS"/>
          </a:p>
        </p:txBody>
      </p:sp>
    </p:spTree>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FE17936-0829-45EF-9F6A-2E326BBCE913}"/>
              </a:ext>
            </a:extLst>
          </p:cNvPr>
          <p:cNvSpPr>
            <a:spLocks noGrp="1"/>
          </p:cNvSpPr>
          <p:nvPr>
            <p:ph type="title"/>
          </p:nvPr>
        </p:nvSpPr>
        <p:spPr/>
        <p:txBody>
          <a:bodyPr/>
          <a:lstStyle/>
          <a:p>
            <a:pPr>
              <a:defRPr/>
            </a:pPr>
            <a:r>
              <a:rPr lang="en-US" dirty="0"/>
              <a:t>The Essential Figure:</a:t>
            </a:r>
          </a:p>
        </p:txBody>
      </p:sp>
      <p:sp>
        <p:nvSpPr>
          <p:cNvPr id="1028" name="Content Placeholder 3">
            <a:extLst>
              <a:ext uri="{FF2B5EF4-FFF2-40B4-BE49-F238E27FC236}">
                <a16:creationId xmlns:a16="http://schemas.microsoft.com/office/drawing/2014/main" id="{145ABCD2-16B6-4F24-84E6-46E7180D9AAF}"/>
              </a:ext>
            </a:extLst>
          </p:cNvPr>
          <p:cNvSpPr>
            <a:spLocks noGrp="1"/>
          </p:cNvSpPr>
          <p:nvPr>
            <p:ph sz="quarter" idx="13"/>
          </p:nvPr>
        </p:nvSpPr>
        <p:spPr/>
        <p:txBody>
          <a:bodyPr/>
          <a:lstStyle/>
          <a:p>
            <a:pPr eaLnBrk="1" hangingPunct="1"/>
            <a:r>
              <a:rPr lang="en-US" altLang="sr-Latn-RS"/>
              <a:t>Introduction</a:t>
            </a:r>
          </a:p>
        </p:txBody>
      </p:sp>
      <p:sp>
        <p:nvSpPr>
          <p:cNvPr id="1029" name="TextBox 4">
            <a:extLst>
              <a:ext uri="{FF2B5EF4-FFF2-40B4-BE49-F238E27FC236}">
                <a16:creationId xmlns:a16="http://schemas.microsoft.com/office/drawing/2014/main" id="{D3C77B24-5DBE-4208-88EB-FA3C5C13CB92}"/>
              </a:ext>
            </a:extLst>
          </p:cNvPr>
          <p:cNvSpPr txBox="1">
            <a:spLocks noChangeArrowheads="1"/>
          </p:cNvSpPr>
          <p:nvPr/>
        </p:nvSpPr>
        <p:spPr bwMode="auto">
          <a:xfrm>
            <a:off x="2514600" y="5562601"/>
            <a:ext cx="7620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sr-Latn-RS">
                <a:latin typeface="Lucida Sans Unicode" panose="020B0602030504020204" pitchFamily="34" charset="0"/>
              </a:rPr>
              <a:t>Assumptions:</a:t>
            </a:r>
          </a:p>
          <a:p>
            <a:pPr eaLnBrk="1" hangingPunct="1"/>
            <a:r>
              <a:rPr lang="en-US" altLang="sr-Latn-RS">
                <a:latin typeface="Lucida Sans Unicode" panose="020B0602030504020204" pitchFamily="34" charset="0"/>
              </a:rPr>
              <a:t>  1. Software includes enough parallelism to keep all cores busy</a:t>
            </a:r>
          </a:p>
          <a:p>
            <a:pPr eaLnBrk="1" hangingPunct="1"/>
            <a:r>
              <a:rPr lang="en-US" altLang="sr-Latn-RS">
                <a:latin typeface="Lucida Sans Unicode" panose="020B0602030504020204" pitchFamily="34" charset="0"/>
              </a:rPr>
              <a:t>  2. The only limiting factor is the number of cores.</a:t>
            </a:r>
          </a:p>
        </p:txBody>
      </p:sp>
      <p:sp>
        <p:nvSpPr>
          <p:cNvPr id="1030" name="Rectangle 2">
            <a:extLst>
              <a:ext uri="{FF2B5EF4-FFF2-40B4-BE49-F238E27FC236}">
                <a16:creationId xmlns:a16="http://schemas.microsoft.com/office/drawing/2014/main" id="{79C9F043-0746-4A8B-8C1E-99604F8B8613}"/>
              </a:ext>
            </a:extLst>
          </p:cNvPr>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sr-Latn-RS" altLang="sr-Latn-RS">
              <a:latin typeface="Lucida Sans Unicode" panose="020B0602030504020204" pitchFamily="34" charset="0"/>
            </a:endParaRPr>
          </a:p>
        </p:txBody>
      </p:sp>
      <p:sp>
        <p:nvSpPr>
          <p:cNvPr id="1031" name="TextBox 7">
            <a:extLst>
              <a:ext uri="{FF2B5EF4-FFF2-40B4-BE49-F238E27FC236}">
                <a16:creationId xmlns:a16="http://schemas.microsoft.com/office/drawing/2014/main" id="{9B7A9E13-36D0-4983-9727-508A1C5C4F07}"/>
              </a:ext>
            </a:extLst>
          </p:cNvPr>
          <p:cNvSpPr txBox="1">
            <a:spLocks noChangeArrowheads="1"/>
          </p:cNvSpPr>
          <p:nvPr/>
        </p:nvSpPr>
        <p:spPr bwMode="auto">
          <a:xfrm>
            <a:off x="5105400" y="1371601"/>
            <a:ext cx="2895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sr-Latn-RS" sz="1400" i="1">
                <a:latin typeface="Lucida Sans Unicode" panose="020B0602030504020204" pitchFamily="34" charset="0"/>
              </a:rPr>
              <a:t>t</a:t>
            </a:r>
            <a:r>
              <a:rPr lang="en-US" altLang="sr-Latn-RS" sz="1400" i="1" baseline="-25000">
                <a:latin typeface="Lucida Sans Unicode" panose="020B0602030504020204" pitchFamily="34" charset="0"/>
              </a:rPr>
              <a:t>GPU</a:t>
            </a:r>
            <a:r>
              <a:rPr lang="en-US" altLang="sr-Latn-RS" sz="1400" i="1">
                <a:latin typeface="Lucida Sans Unicode" panose="020B0602030504020204" pitchFamily="34" charset="0"/>
              </a:rPr>
              <a:t> =  </a:t>
            </a:r>
          </a:p>
          <a:p>
            <a:pPr eaLnBrk="1" hangingPunct="1"/>
            <a:r>
              <a:rPr lang="en-US" altLang="sr-Latn-RS" sz="1400" i="1">
                <a:latin typeface="Lucida Sans Unicode" panose="020B0602030504020204" pitchFamily="34" charset="0"/>
              </a:rPr>
              <a:t>N * N</a:t>
            </a:r>
            <a:r>
              <a:rPr lang="en-US" altLang="sr-Latn-RS" sz="1400" i="1" baseline="-25000">
                <a:latin typeface="Lucida Sans Unicode" panose="020B0602030504020204" pitchFamily="34" charset="0"/>
              </a:rPr>
              <a:t>OPS</a:t>
            </a:r>
            <a:r>
              <a:rPr lang="en-US" altLang="sr-Latn-RS" sz="1400" i="1">
                <a:latin typeface="Lucida Sans Unicode" panose="020B0602030504020204" pitchFamily="34" charset="0"/>
              </a:rPr>
              <a:t> * C</a:t>
            </a:r>
            <a:r>
              <a:rPr lang="en-US" altLang="sr-Latn-RS" sz="1400" i="1" baseline="-25000">
                <a:latin typeface="Lucida Sans Unicode" panose="020B0602030504020204" pitchFamily="34" charset="0"/>
              </a:rPr>
              <a:t>GPU</a:t>
            </a:r>
            <a:r>
              <a:rPr lang="en-US" altLang="sr-Latn-RS" sz="1400" i="1">
                <a:latin typeface="Lucida Sans Unicode" panose="020B0602030504020204" pitchFamily="34" charset="0"/>
              </a:rPr>
              <a:t>*T</a:t>
            </a:r>
            <a:r>
              <a:rPr lang="en-US" altLang="sr-Latn-RS" sz="1400" i="1" baseline="-25000">
                <a:latin typeface="Lucida Sans Unicode" panose="020B0602030504020204" pitchFamily="34" charset="0"/>
              </a:rPr>
              <a:t>clkGPU</a:t>
            </a:r>
            <a:r>
              <a:rPr lang="en-US" altLang="sr-Latn-RS" sz="1400" i="1">
                <a:latin typeface="Lucida Sans Unicode" panose="020B0602030504020204" pitchFamily="34" charset="0"/>
              </a:rPr>
              <a:t> / N</a:t>
            </a:r>
            <a:r>
              <a:rPr lang="en-US" altLang="sr-Latn-RS" sz="1400" i="1" baseline="-25000">
                <a:latin typeface="Lucida Sans Unicode" panose="020B0602030504020204" pitchFamily="34" charset="0"/>
              </a:rPr>
              <a:t>coresGPU</a:t>
            </a:r>
            <a:r>
              <a:rPr lang="en-US" altLang="sr-Latn-RS" sz="1400">
                <a:latin typeface="Lucida Sans Unicode" panose="020B0602030504020204" pitchFamily="34" charset="0"/>
              </a:rPr>
              <a:t> </a:t>
            </a:r>
          </a:p>
        </p:txBody>
      </p:sp>
      <p:sp>
        <p:nvSpPr>
          <p:cNvPr id="1032" name="TextBox 8">
            <a:extLst>
              <a:ext uri="{FF2B5EF4-FFF2-40B4-BE49-F238E27FC236}">
                <a16:creationId xmlns:a16="http://schemas.microsoft.com/office/drawing/2014/main" id="{4C4D68FC-9634-42F1-98C7-C5E21796232F}"/>
              </a:ext>
            </a:extLst>
          </p:cNvPr>
          <p:cNvSpPr txBox="1">
            <a:spLocks noChangeArrowheads="1"/>
          </p:cNvSpPr>
          <p:nvPr/>
        </p:nvSpPr>
        <p:spPr bwMode="auto">
          <a:xfrm>
            <a:off x="2286000" y="1371601"/>
            <a:ext cx="2895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sr-Latn-RS" sz="1400" i="1">
                <a:latin typeface="Lucida Sans Unicode" panose="020B0602030504020204" pitchFamily="34" charset="0"/>
              </a:rPr>
              <a:t>t</a:t>
            </a:r>
            <a:r>
              <a:rPr lang="en-US" altLang="sr-Latn-RS" sz="1400" i="1" baseline="-25000">
                <a:latin typeface="Lucida Sans Unicode" panose="020B0602030504020204" pitchFamily="34" charset="0"/>
              </a:rPr>
              <a:t>CPU</a:t>
            </a:r>
            <a:r>
              <a:rPr lang="en-US" altLang="sr-Latn-RS" sz="1400" i="1">
                <a:latin typeface="Lucida Sans Unicode" panose="020B0602030504020204" pitchFamily="34" charset="0"/>
              </a:rPr>
              <a:t> =  </a:t>
            </a:r>
          </a:p>
          <a:p>
            <a:pPr eaLnBrk="1" hangingPunct="1"/>
            <a:r>
              <a:rPr lang="en-US" altLang="sr-Latn-RS" sz="1400" i="1">
                <a:latin typeface="Lucida Sans Unicode" panose="020B0602030504020204" pitchFamily="34" charset="0"/>
              </a:rPr>
              <a:t>N * N</a:t>
            </a:r>
            <a:r>
              <a:rPr lang="en-US" altLang="sr-Latn-RS" sz="1400" i="1" baseline="-25000">
                <a:latin typeface="Lucida Sans Unicode" panose="020B0602030504020204" pitchFamily="34" charset="0"/>
              </a:rPr>
              <a:t>OPS</a:t>
            </a:r>
            <a:r>
              <a:rPr lang="en-US" altLang="sr-Latn-RS" sz="1400" i="1">
                <a:latin typeface="Lucida Sans Unicode" panose="020B0602030504020204" pitchFamily="34" charset="0"/>
              </a:rPr>
              <a:t> * C</a:t>
            </a:r>
            <a:r>
              <a:rPr lang="en-US" altLang="sr-Latn-RS" sz="1400" i="1" baseline="-25000">
                <a:latin typeface="Lucida Sans Unicode" panose="020B0602030504020204" pitchFamily="34" charset="0"/>
              </a:rPr>
              <a:t>CPU</a:t>
            </a:r>
            <a:r>
              <a:rPr lang="en-US" altLang="sr-Latn-RS" sz="1400" i="1">
                <a:latin typeface="Lucida Sans Unicode" panose="020B0602030504020204" pitchFamily="34" charset="0"/>
              </a:rPr>
              <a:t>*T</a:t>
            </a:r>
            <a:r>
              <a:rPr lang="en-US" altLang="sr-Latn-RS" sz="1400" i="1" baseline="-25000">
                <a:latin typeface="Lucida Sans Unicode" panose="020B0602030504020204" pitchFamily="34" charset="0"/>
              </a:rPr>
              <a:t>clkCPU</a:t>
            </a:r>
            <a:r>
              <a:rPr lang="en-US" altLang="sr-Latn-RS" sz="1400" i="1">
                <a:latin typeface="Lucida Sans Unicode" panose="020B0602030504020204" pitchFamily="34" charset="0"/>
              </a:rPr>
              <a:t> /N</a:t>
            </a:r>
            <a:r>
              <a:rPr lang="en-US" altLang="sr-Latn-RS" sz="1400" i="1" baseline="-25000">
                <a:latin typeface="Lucida Sans Unicode" panose="020B0602030504020204" pitchFamily="34" charset="0"/>
              </a:rPr>
              <a:t>coresCPU</a:t>
            </a:r>
            <a:r>
              <a:rPr lang="en-US" altLang="sr-Latn-RS" sz="1400">
                <a:latin typeface="Lucida Sans Unicode" panose="020B0602030504020204" pitchFamily="34" charset="0"/>
              </a:rPr>
              <a:t> </a:t>
            </a:r>
          </a:p>
        </p:txBody>
      </p:sp>
      <p:sp>
        <p:nvSpPr>
          <p:cNvPr id="1033" name="TextBox 9">
            <a:extLst>
              <a:ext uri="{FF2B5EF4-FFF2-40B4-BE49-F238E27FC236}">
                <a16:creationId xmlns:a16="http://schemas.microsoft.com/office/drawing/2014/main" id="{93D33641-0EC8-4EC9-8611-420F37A3B5CE}"/>
              </a:ext>
            </a:extLst>
          </p:cNvPr>
          <p:cNvSpPr txBox="1">
            <a:spLocks noChangeArrowheads="1"/>
          </p:cNvSpPr>
          <p:nvPr/>
        </p:nvSpPr>
        <p:spPr bwMode="auto">
          <a:xfrm>
            <a:off x="7924800" y="1371601"/>
            <a:ext cx="28956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sr-Latn-RS" sz="1400" i="1">
                <a:latin typeface="Lucida Sans Unicode" panose="020B0602030504020204" pitchFamily="34" charset="0"/>
              </a:rPr>
              <a:t>t</a:t>
            </a:r>
            <a:r>
              <a:rPr lang="en-US" altLang="sr-Latn-RS" sz="1400" i="1" baseline="-25000">
                <a:latin typeface="Lucida Sans Unicode" panose="020B0602030504020204" pitchFamily="34" charset="0"/>
              </a:rPr>
              <a:t>DF</a:t>
            </a:r>
            <a:r>
              <a:rPr lang="en-US" altLang="sr-Latn-RS" sz="1400" i="1">
                <a:latin typeface="Lucida Sans Unicode" panose="020B0602030504020204" pitchFamily="34" charset="0"/>
              </a:rPr>
              <a:t> =  N</a:t>
            </a:r>
            <a:r>
              <a:rPr lang="en-US" altLang="sr-Latn-RS" sz="1400" i="1" baseline="-25000">
                <a:latin typeface="Lucida Sans Unicode" panose="020B0602030504020204" pitchFamily="34" charset="0"/>
              </a:rPr>
              <a:t>OPS</a:t>
            </a:r>
            <a:r>
              <a:rPr lang="en-US" altLang="sr-Latn-RS" sz="1400" i="1">
                <a:latin typeface="Lucida Sans Unicode" panose="020B0602030504020204" pitchFamily="34" charset="0"/>
              </a:rPr>
              <a:t> * C</a:t>
            </a:r>
            <a:r>
              <a:rPr lang="en-US" altLang="sr-Latn-RS" sz="1400" i="1" baseline="-25000">
                <a:latin typeface="Lucida Sans Unicode" panose="020B0602030504020204" pitchFamily="34" charset="0"/>
              </a:rPr>
              <a:t>DF</a:t>
            </a:r>
            <a:r>
              <a:rPr lang="en-US" altLang="sr-Latn-RS" sz="1400" i="1">
                <a:latin typeface="Lucida Sans Unicode" panose="020B0602030504020204" pitchFamily="34" charset="0"/>
              </a:rPr>
              <a:t> * T</a:t>
            </a:r>
            <a:r>
              <a:rPr lang="en-US" altLang="sr-Latn-RS" sz="1400" i="1" baseline="-25000">
                <a:latin typeface="Lucida Sans Unicode" panose="020B0602030504020204" pitchFamily="34" charset="0"/>
              </a:rPr>
              <a:t>clkDF</a:t>
            </a:r>
            <a:r>
              <a:rPr lang="en-US" altLang="sr-Latn-RS" sz="1400" i="1">
                <a:latin typeface="Lucida Sans Unicode" panose="020B0602030504020204" pitchFamily="34" charset="0"/>
              </a:rPr>
              <a:t> + </a:t>
            </a:r>
            <a:br>
              <a:rPr lang="en-US" altLang="sr-Latn-RS" sz="1400" i="1">
                <a:latin typeface="Lucida Sans Unicode" panose="020B0602030504020204" pitchFamily="34" charset="0"/>
              </a:rPr>
            </a:br>
            <a:r>
              <a:rPr lang="en-US" altLang="sr-Latn-RS" sz="1400" i="1">
                <a:latin typeface="Lucida Sans Unicode" panose="020B0602030504020204" pitchFamily="34" charset="0"/>
              </a:rPr>
              <a:t>         (N – N</a:t>
            </a:r>
            <a:r>
              <a:rPr lang="en-US" altLang="sr-Latn-RS" sz="1400" i="1" baseline="-25000">
                <a:latin typeface="Lucida Sans Unicode" panose="020B0602030504020204" pitchFamily="34" charset="0"/>
              </a:rPr>
              <a:t>DF</a:t>
            </a:r>
            <a:r>
              <a:rPr lang="en-US" altLang="sr-Latn-RS" sz="1400" i="1">
                <a:latin typeface="Lucida Sans Unicode" panose="020B0602030504020204" pitchFamily="34" charset="0"/>
              </a:rPr>
              <a:t>) * T</a:t>
            </a:r>
            <a:r>
              <a:rPr lang="en-US" altLang="sr-Latn-RS" sz="1400" i="1" baseline="-25000">
                <a:latin typeface="Lucida Sans Unicode" panose="020B0602030504020204" pitchFamily="34" charset="0"/>
              </a:rPr>
              <a:t>clkDF</a:t>
            </a:r>
            <a:r>
              <a:rPr lang="en-US" altLang="sr-Latn-RS" sz="1400" i="1">
                <a:latin typeface="Lucida Sans Unicode" panose="020B0602030504020204" pitchFamily="34" charset="0"/>
              </a:rPr>
              <a:t> / N</a:t>
            </a:r>
            <a:r>
              <a:rPr lang="en-US" altLang="sr-Latn-RS" sz="1400" i="1" baseline="-25000">
                <a:latin typeface="Lucida Sans Unicode" panose="020B0602030504020204" pitchFamily="34" charset="0"/>
              </a:rPr>
              <a:t>DF</a:t>
            </a:r>
            <a:r>
              <a:rPr lang="en-US" altLang="sr-Latn-RS" sz="1400">
                <a:latin typeface="Lucida Sans Unicode" panose="020B0602030504020204" pitchFamily="34" charset="0"/>
              </a:rPr>
              <a:t> </a:t>
            </a:r>
          </a:p>
        </p:txBody>
      </p:sp>
      <p:sp>
        <p:nvSpPr>
          <p:cNvPr id="1034" name="Rectangle 3">
            <a:extLst>
              <a:ext uri="{FF2B5EF4-FFF2-40B4-BE49-F238E27FC236}">
                <a16:creationId xmlns:a16="http://schemas.microsoft.com/office/drawing/2014/main" id="{C7E5FFF5-757B-4473-8402-6387BA27875A}"/>
              </a:ext>
            </a:extLst>
          </p:cNvPr>
          <p:cNvSpPr>
            <a:spLocks noChangeArrowheads="1"/>
          </p:cNvSpPr>
          <p:nvPr/>
        </p:nvSpPr>
        <p:spPr bwMode="auto">
          <a:xfrm>
            <a:off x="1524001"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sr-Latn-RS" altLang="sr-Latn-RS">
              <a:latin typeface="Lucida Sans Unicode" panose="020B0602030504020204" pitchFamily="34" charset="0"/>
            </a:endParaRPr>
          </a:p>
        </p:txBody>
      </p:sp>
      <p:graphicFrame>
        <p:nvGraphicFramePr>
          <p:cNvPr id="1026" name="Object 2">
            <a:extLst>
              <a:ext uri="{FF2B5EF4-FFF2-40B4-BE49-F238E27FC236}">
                <a16:creationId xmlns:a16="http://schemas.microsoft.com/office/drawing/2014/main" id="{9F19E68C-AC1A-4F9C-A653-2C0C3AB53842}"/>
              </a:ext>
            </a:extLst>
          </p:cNvPr>
          <p:cNvGraphicFramePr>
            <a:graphicFrameLocks noChangeAspect="1"/>
          </p:cNvGraphicFramePr>
          <p:nvPr/>
        </p:nvGraphicFramePr>
        <p:xfrm>
          <a:off x="2057400" y="1828800"/>
          <a:ext cx="7924800" cy="3810000"/>
        </p:xfrm>
        <a:graphic>
          <a:graphicData uri="http://schemas.openxmlformats.org/presentationml/2006/ole">
            <mc:AlternateContent xmlns:mc="http://schemas.openxmlformats.org/markup-compatibility/2006">
              <mc:Choice xmlns:v="urn:schemas-microsoft-com:vml" Requires="v">
                <p:oleObj spid="_x0000_s3076" name="Visio" r:id="rId2" imgW="6914105" imgH="3322266" progId="">
                  <p:embed/>
                </p:oleObj>
              </mc:Choice>
              <mc:Fallback>
                <p:oleObj name="Visio" r:id="rId2" imgW="6914105" imgH="3322266" progId="">
                  <p:embed/>
                  <p:pic>
                    <p:nvPicPr>
                      <p:cNvPr id="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828800"/>
                        <a:ext cx="7924800" cy="3810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1" name="Slide Number Placeholder 5">
            <a:extLst>
              <a:ext uri="{FF2B5EF4-FFF2-40B4-BE49-F238E27FC236}">
                <a16:creationId xmlns:a16="http://schemas.microsoft.com/office/drawing/2014/main" id="{AB1A48E1-F421-4852-8E34-3CAC2671A8A4}"/>
              </a:ext>
            </a:extLst>
          </p:cNvPr>
          <p:cNvSpPr txBox="1">
            <a:spLocks/>
          </p:cNvSpPr>
          <p:nvPr/>
        </p:nvSpPr>
        <p:spPr>
          <a:xfrm>
            <a:off x="8797030" y="6218013"/>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69</a:t>
            </a:fld>
            <a:endParaRPr lang="sr-Latn-R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5" name="The Major Application Successes"/>
          <p:cNvSpPr txBox="1"/>
          <p:nvPr/>
        </p:nvSpPr>
        <p:spPr>
          <a:xfrm>
            <a:off x="185419" y="249236"/>
            <a:ext cx="8127049" cy="54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3600" b="1">
                <a:solidFill>
                  <a:srgbClr val="C00000"/>
                </a:solidFill>
              </a:defRPr>
            </a:lvl1pPr>
          </a:lstStyle>
          <a:p>
            <a:r>
              <a:t>The Major Application Successes</a:t>
            </a:r>
          </a:p>
        </p:txBody>
      </p:sp>
      <p:sp>
        <p:nvSpPr>
          <p:cNvPr id="2036" name="Finances:…"/>
          <p:cNvSpPr txBox="1"/>
          <p:nvPr/>
        </p:nvSpPr>
        <p:spPr>
          <a:xfrm>
            <a:off x="579119" y="1143000"/>
            <a:ext cx="7528560" cy="47012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marL="131762">
              <a:buSzPct val="100000"/>
              <a:buFont typeface="Arial"/>
              <a:buChar char="•"/>
              <a:defRPr sz="2000" b="1">
                <a:solidFill>
                  <a:srgbClr val="333333"/>
                </a:solidFill>
                <a:latin typeface="Times New Roman"/>
                <a:ea typeface="Times New Roman"/>
                <a:cs typeface="Times New Roman"/>
                <a:sym typeface="Times New Roman"/>
              </a:defRPr>
            </a:pPr>
            <a:r>
              <a:t> </a:t>
            </a:r>
            <a:r>
              <a:rPr sz="2400"/>
              <a:t>Finances:</a:t>
            </a:r>
          </a:p>
          <a:p>
            <a:pPr marL="588962" lvl="1" indent="0">
              <a:buSzPct val="100000"/>
              <a:buFont typeface="Arial"/>
              <a:buChar char="•"/>
              <a:defRPr b="1">
                <a:solidFill>
                  <a:srgbClr val="333333"/>
                </a:solidFill>
                <a:latin typeface="Times New Roman"/>
                <a:ea typeface="Times New Roman"/>
                <a:cs typeface="Times New Roman"/>
                <a:sym typeface="Times New Roman"/>
              </a:defRPr>
            </a:pPr>
            <a:r>
              <a:t> Credit derivatives</a:t>
            </a:r>
          </a:p>
          <a:p>
            <a:pPr marL="588962" lvl="1" indent="0">
              <a:buSzPct val="100000"/>
              <a:buFont typeface="Arial"/>
              <a:buChar char="•"/>
              <a:defRPr b="1">
                <a:solidFill>
                  <a:srgbClr val="333333"/>
                </a:solidFill>
                <a:latin typeface="Times New Roman"/>
                <a:ea typeface="Times New Roman"/>
                <a:cs typeface="Times New Roman"/>
                <a:sym typeface="Times New Roman"/>
              </a:defRPr>
            </a:pPr>
            <a:r>
              <a:t> Risk assessment</a:t>
            </a:r>
          </a:p>
          <a:p>
            <a:pPr marL="588962" lvl="1" indent="0">
              <a:buSzPct val="100000"/>
              <a:buFont typeface="Arial"/>
              <a:buChar char="•"/>
              <a:defRPr b="1">
                <a:solidFill>
                  <a:srgbClr val="333333"/>
                </a:solidFill>
                <a:latin typeface="Times New Roman"/>
                <a:ea typeface="Times New Roman"/>
                <a:cs typeface="Times New Roman"/>
                <a:sym typeface="Times New Roman"/>
              </a:defRPr>
            </a:pPr>
            <a:r>
              <a:t> Stability of economical systems</a:t>
            </a:r>
          </a:p>
          <a:p>
            <a:pPr marL="588962" lvl="1" indent="0">
              <a:buSzPct val="100000"/>
              <a:buFont typeface="Arial"/>
              <a:buChar char="•"/>
              <a:defRPr b="1">
                <a:solidFill>
                  <a:srgbClr val="333333"/>
                </a:solidFill>
                <a:latin typeface="Times New Roman"/>
                <a:ea typeface="Times New Roman"/>
                <a:cs typeface="Times New Roman"/>
                <a:sym typeface="Times New Roman"/>
              </a:defRPr>
            </a:pPr>
            <a:r>
              <a:t> Evaluation of econo-political mechanisms</a:t>
            </a:r>
          </a:p>
          <a:p>
            <a:pPr marL="131762">
              <a:buSzPct val="100000"/>
              <a:buFont typeface="Arial"/>
              <a:buChar char="•"/>
              <a:defRPr sz="2000" b="1">
                <a:solidFill>
                  <a:srgbClr val="333333"/>
                </a:solidFill>
                <a:latin typeface="Times New Roman"/>
                <a:ea typeface="Times New Roman"/>
                <a:cs typeface="Times New Roman"/>
                <a:sym typeface="Times New Roman"/>
              </a:defRPr>
            </a:pPr>
            <a:r>
              <a:t> </a:t>
            </a:r>
            <a:r>
              <a:rPr sz="2400"/>
              <a:t>GeoPhysics:</a:t>
            </a:r>
          </a:p>
          <a:p>
            <a:pPr marL="588962" lvl="1" indent="0">
              <a:buSzPct val="100000"/>
              <a:buFont typeface="Arial"/>
              <a:buChar char="•"/>
              <a:defRPr sz="2000" b="1">
                <a:solidFill>
                  <a:srgbClr val="333333"/>
                </a:solidFill>
                <a:latin typeface="Times New Roman"/>
                <a:ea typeface="Times New Roman"/>
                <a:cs typeface="Times New Roman"/>
                <a:sym typeface="Times New Roman"/>
              </a:defRPr>
            </a:pPr>
            <a:r>
              <a:t> </a:t>
            </a:r>
            <a:r>
              <a:rPr sz="1800"/>
              <a:t>Oil&amp;Gas</a:t>
            </a:r>
          </a:p>
          <a:p>
            <a:pPr marL="588962" lvl="1" indent="0">
              <a:buSzPct val="100000"/>
              <a:buFont typeface="Arial"/>
              <a:buChar char="•"/>
              <a:defRPr b="1">
                <a:solidFill>
                  <a:srgbClr val="333333"/>
                </a:solidFill>
                <a:latin typeface="Times New Roman"/>
                <a:ea typeface="Times New Roman"/>
                <a:cs typeface="Times New Roman"/>
                <a:sym typeface="Times New Roman"/>
              </a:defRPr>
            </a:pPr>
            <a:r>
              <a:t> Weather forecast</a:t>
            </a:r>
          </a:p>
          <a:p>
            <a:pPr marL="588962" lvl="1" indent="0">
              <a:buSzPct val="100000"/>
              <a:buFont typeface="Arial"/>
              <a:buChar char="•"/>
              <a:defRPr b="1">
                <a:solidFill>
                  <a:srgbClr val="333333"/>
                </a:solidFill>
                <a:latin typeface="Times New Roman"/>
                <a:ea typeface="Times New Roman"/>
                <a:cs typeface="Times New Roman"/>
                <a:sym typeface="Times New Roman"/>
              </a:defRPr>
            </a:pPr>
            <a:r>
              <a:t> Astronomy</a:t>
            </a:r>
          </a:p>
          <a:p>
            <a:pPr marL="588962" lvl="1" indent="0">
              <a:buSzPct val="100000"/>
              <a:buFont typeface="Arial"/>
              <a:buChar char="•"/>
              <a:defRPr b="1">
                <a:solidFill>
                  <a:srgbClr val="333333"/>
                </a:solidFill>
                <a:latin typeface="Times New Roman"/>
                <a:ea typeface="Times New Roman"/>
                <a:cs typeface="Times New Roman"/>
                <a:sym typeface="Times New Roman"/>
              </a:defRPr>
            </a:pPr>
            <a:r>
              <a:t> Climate changes</a:t>
            </a:r>
            <a:endParaRPr sz="2000"/>
          </a:p>
          <a:p>
            <a:pPr marL="131762">
              <a:buSzPct val="100000"/>
              <a:buFont typeface="Arial"/>
              <a:buChar char="•"/>
              <a:defRPr sz="2000" b="1">
                <a:solidFill>
                  <a:srgbClr val="333333"/>
                </a:solidFill>
                <a:latin typeface="Times New Roman"/>
                <a:ea typeface="Times New Roman"/>
                <a:cs typeface="Times New Roman"/>
                <a:sym typeface="Times New Roman"/>
              </a:defRPr>
            </a:pPr>
            <a:r>
              <a:t> </a:t>
            </a:r>
            <a:r>
              <a:rPr sz="2400"/>
              <a:t>Science:</a:t>
            </a:r>
          </a:p>
          <a:p>
            <a:pPr marL="588962" lvl="1" indent="0">
              <a:buSzPct val="100000"/>
              <a:buFont typeface="Arial"/>
              <a:buChar char="•"/>
              <a:defRPr sz="2000" b="1">
                <a:solidFill>
                  <a:srgbClr val="333333"/>
                </a:solidFill>
                <a:latin typeface="Times New Roman"/>
                <a:ea typeface="Times New Roman"/>
                <a:cs typeface="Times New Roman"/>
                <a:sym typeface="Times New Roman"/>
              </a:defRPr>
            </a:pPr>
            <a:r>
              <a:t> </a:t>
            </a:r>
            <a:r>
              <a:rPr sz="1800"/>
              <a:t>Physics</a:t>
            </a:r>
          </a:p>
          <a:p>
            <a:pPr marL="588962" lvl="1" indent="0">
              <a:buSzPct val="100000"/>
              <a:buFont typeface="Arial"/>
              <a:buChar char="•"/>
              <a:defRPr b="1">
                <a:solidFill>
                  <a:srgbClr val="333333"/>
                </a:solidFill>
                <a:latin typeface="Times New Roman"/>
                <a:ea typeface="Times New Roman"/>
                <a:cs typeface="Times New Roman"/>
                <a:sym typeface="Times New Roman"/>
              </a:defRPr>
            </a:pPr>
            <a:r>
              <a:t> Chemistry</a:t>
            </a:r>
          </a:p>
          <a:p>
            <a:pPr marL="588962" lvl="1" indent="0">
              <a:buSzPct val="100000"/>
              <a:buFont typeface="Arial"/>
              <a:buChar char="•"/>
              <a:defRPr b="1">
                <a:solidFill>
                  <a:srgbClr val="333333"/>
                </a:solidFill>
                <a:latin typeface="Times New Roman"/>
                <a:ea typeface="Times New Roman"/>
                <a:cs typeface="Times New Roman"/>
                <a:sym typeface="Times New Roman"/>
              </a:defRPr>
            </a:pPr>
            <a:r>
              <a:t> Biology</a:t>
            </a:r>
          </a:p>
          <a:p>
            <a:pPr marL="588962" lvl="1" indent="0">
              <a:buSzPct val="100000"/>
              <a:buFont typeface="Arial"/>
              <a:buChar char="•"/>
              <a:defRPr b="1">
                <a:solidFill>
                  <a:srgbClr val="333333"/>
                </a:solidFill>
                <a:latin typeface="Times New Roman"/>
                <a:ea typeface="Times New Roman"/>
                <a:cs typeface="Times New Roman"/>
                <a:sym typeface="Times New Roman"/>
              </a:defRPr>
            </a:pPr>
            <a:r>
              <a:t> Genomics</a:t>
            </a:r>
            <a:endParaRPr sz="2000"/>
          </a:p>
          <a:p>
            <a:pPr marL="131762">
              <a:buSzPct val="100000"/>
              <a:buFont typeface="Arial"/>
              <a:buChar char="•"/>
              <a:defRPr sz="2400" b="1">
                <a:solidFill>
                  <a:srgbClr val="333333"/>
                </a:solidFill>
                <a:latin typeface="Times New Roman"/>
                <a:ea typeface="Times New Roman"/>
                <a:cs typeface="Times New Roman"/>
                <a:sym typeface="Times New Roman"/>
              </a:defRPr>
            </a:pPr>
            <a:r>
              <a:t> Engineering: Synergy of all the Above (ML, etc...)</a:t>
            </a:r>
          </a:p>
        </p:txBody>
      </p:sp>
      <p:sp>
        <p:nvSpPr>
          <p:cNvPr id="5" name="Slide Number Placeholder 5">
            <a:extLst>
              <a:ext uri="{FF2B5EF4-FFF2-40B4-BE49-F238E27FC236}">
                <a16:creationId xmlns:a16="http://schemas.microsoft.com/office/drawing/2014/main" id="{ED478DA9-CFBF-4F58-B69F-A115DEBAAE7A}"/>
              </a:ext>
            </a:extLst>
          </p:cNvPr>
          <p:cNvSpPr txBox="1">
            <a:spLocks/>
          </p:cNvSpPr>
          <p:nvPr/>
        </p:nvSpPr>
        <p:spPr>
          <a:xfrm>
            <a:off x="8797030" y="6021288"/>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70</a:t>
            </a:fld>
            <a:endParaRPr lang="sr-Latn-RS" dirty="0"/>
          </a:p>
        </p:txBody>
      </p:sp>
    </p:spTree>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9" name="Slide Number"/>
          <p:cNvSpPr txBox="1">
            <a:spLocks noGrp="1"/>
          </p:cNvSpPr>
          <p:nvPr>
            <p:ph type="sldNum" sz="quarter" idx="4294967295"/>
          </p:nvPr>
        </p:nvSpPr>
        <p:spPr>
          <a:xfrm>
            <a:off x="0" y="6557960"/>
            <a:ext cx="284367" cy="28079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t"/>
          <a:lstStyle>
            <a:lvl1pPr algn="l">
              <a:defRPr sz="1400" b="1">
                <a:solidFill>
                  <a:srgbClr val="FFFFFF"/>
                </a:solidFill>
                <a:effectLst>
                  <a:outerShdw blurRad="12700" dist="25400" dir="2700000" rotWithShape="0">
                    <a:srgbClr val="DDDDDD"/>
                  </a:outerShdw>
                </a:effectLst>
              </a:defRPr>
            </a:lvl1pPr>
          </a:lstStyle>
          <a:p>
            <a:fld id="{86CB4B4D-7CA3-9044-876B-883B54F8677D}" type="slidenum">
              <a:rPr/>
              <a:pPr/>
              <a:t>71</a:t>
            </a:fld>
            <a:endParaRPr/>
          </a:p>
        </p:txBody>
      </p:sp>
      <p:pic>
        <p:nvPicPr>
          <p:cNvPr id="2040" name="image.jpeg" descr="image.jpeg"/>
          <p:cNvPicPr>
            <a:picLocks noChangeAspect="1"/>
          </p:cNvPicPr>
          <p:nvPr/>
        </p:nvPicPr>
        <p:blipFill>
          <a:blip r:embed="rId2" cstate="print"/>
          <a:stretch>
            <a:fillRect/>
          </a:stretch>
        </p:blipFill>
        <p:spPr>
          <a:xfrm>
            <a:off x="0" y="0"/>
            <a:ext cx="9144000" cy="6858000"/>
          </a:xfrm>
          <a:prstGeom prst="rect">
            <a:avLst/>
          </a:prstGeom>
          <a:ln w="12700">
            <a:miter lim="400000"/>
          </a:ln>
        </p:spPr>
      </p:pic>
      <p:sp>
        <p:nvSpPr>
          <p:cNvPr id="2041" name="Shape"/>
          <p:cNvSpPr/>
          <p:nvPr/>
        </p:nvSpPr>
        <p:spPr>
          <a:xfrm flipV="1">
            <a:off x="7467600" y="6591300"/>
            <a:ext cx="990600" cy="26670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5400" y="10800"/>
                </a:lnTo>
                <a:lnTo>
                  <a:pt x="5400" y="0"/>
                </a:lnTo>
                <a:lnTo>
                  <a:pt x="16200" y="0"/>
                </a:lnTo>
                <a:lnTo>
                  <a:pt x="16200" y="10800"/>
                </a:lnTo>
                <a:lnTo>
                  <a:pt x="21600" y="10800"/>
                </a:lnTo>
                <a:lnTo>
                  <a:pt x="10800" y="21600"/>
                </a:lnTo>
                <a:close/>
              </a:path>
            </a:pathLst>
          </a:custGeom>
          <a:solidFill>
            <a:srgbClr val="000000"/>
          </a:solidFill>
          <a:ln w="25400">
            <a:solidFill>
              <a:srgbClr val="797979"/>
            </a:solidFill>
          </a:ln>
        </p:spPr>
        <p:txBody>
          <a:bodyPr lIns="0" tIns="0" rIns="0" bIns="0" anchor="ctr"/>
          <a:lstStyle/>
          <a:p>
            <a:pPr algn="ctr">
              <a:defRPr>
                <a:solidFill>
                  <a:srgbClr val="FFFFFF"/>
                </a:solidFill>
              </a:defRPr>
            </a:pPr>
            <a:endParaRPr/>
          </a:p>
        </p:txBody>
      </p:sp>
      <p:sp>
        <p:nvSpPr>
          <p:cNvPr id="7" name="Slide Number Placeholder 5">
            <a:extLst>
              <a:ext uri="{FF2B5EF4-FFF2-40B4-BE49-F238E27FC236}">
                <a16:creationId xmlns:a16="http://schemas.microsoft.com/office/drawing/2014/main" id="{80E73494-B77B-48FB-BCFF-9121FB0CD56B}"/>
              </a:ext>
            </a:extLst>
          </p:cNvPr>
          <p:cNvSpPr txBox="1">
            <a:spLocks/>
          </p:cNvSpPr>
          <p:nvPr/>
        </p:nvSpPr>
        <p:spPr>
          <a:xfrm>
            <a:off x="8725022" y="6578053"/>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71</a:t>
            </a:fld>
            <a:endParaRPr lang="sr-Latn-RS"/>
          </a:p>
        </p:txBody>
      </p:sp>
    </p:spTree>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5" name="Shape"/>
          <p:cNvSpPr/>
          <p:nvPr/>
        </p:nvSpPr>
        <p:spPr>
          <a:xfrm flipV="1">
            <a:off x="7467600" y="6591300"/>
            <a:ext cx="990600" cy="26670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5400" y="10800"/>
                </a:lnTo>
                <a:lnTo>
                  <a:pt x="5400" y="0"/>
                </a:lnTo>
                <a:lnTo>
                  <a:pt x="16200" y="0"/>
                </a:lnTo>
                <a:lnTo>
                  <a:pt x="16200" y="10800"/>
                </a:lnTo>
                <a:lnTo>
                  <a:pt x="21600" y="10800"/>
                </a:lnTo>
                <a:lnTo>
                  <a:pt x="10800" y="21600"/>
                </a:lnTo>
                <a:close/>
              </a:path>
            </a:pathLst>
          </a:custGeom>
          <a:solidFill>
            <a:srgbClr val="000000"/>
          </a:solidFill>
          <a:ln w="25400">
            <a:solidFill>
              <a:srgbClr val="797979"/>
            </a:solidFill>
          </a:ln>
        </p:spPr>
        <p:txBody>
          <a:bodyPr lIns="0" tIns="0" rIns="0" bIns="0" anchor="ctr"/>
          <a:lstStyle/>
          <a:p>
            <a:pPr algn="ctr">
              <a:defRPr>
                <a:solidFill>
                  <a:srgbClr val="FFFFFF"/>
                </a:solidFill>
              </a:defRPr>
            </a:pPr>
            <a:endParaRPr/>
          </a:p>
        </p:txBody>
      </p:sp>
      <p:pic>
        <p:nvPicPr>
          <p:cNvPr id="2047" name="image.png" descr="image.png"/>
          <p:cNvPicPr>
            <a:picLocks noChangeAspect="1"/>
          </p:cNvPicPr>
          <p:nvPr/>
        </p:nvPicPr>
        <p:blipFill>
          <a:blip r:embed="rId2" cstate="print"/>
          <a:stretch>
            <a:fillRect/>
          </a:stretch>
        </p:blipFill>
        <p:spPr>
          <a:xfrm>
            <a:off x="304800" y="304800"/>
            <a:ext cx="8474075" cy="5715000"/>
          </a:xfrm>
          <a:prstGeom prst="rect">
            <a:avLst/>
          </a:prstGeom>
          <a:ln w="12700">
            <a:miter lim="400000"/>
          </a:ln>
        </p:spPr>
      </p:pic>
      <p:sp>
        <p:nvSpPr>
          <p:cNvPr id="2048" name="The know-how needed for deep security!"/>
          <p:cNvSpPr txBox="1"/>
          <p:nvPr/>
        </p:nvSpPr>
        <p:spPr>
          <a:xfrm>
            <a:off x="344170" y="6122987"/>
            <a:ext cx="3545694" cy="3011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sz="1500">
                <a:solidFill>
                  <a:srgbClr val="FF0000"/>
                </a:solidFill>
                <a:latin typeface="Arial"/>
                <a:ea typeface="Arial"/>
                <a:cs typeface="Arial"/>
                <a:sym typeface="Arial"/>
              </a:defRPr>
            </a:lvl1pPr>
          </a:lstStyle>
          <a:p>
            <a:r>
              <a:t>The know-how needed for deep security!</a:t>
            </a:r>
          </a:p>
        </p:txBody>
      </p:sp>
      <p:sp>
        <p:nvSpPr>
          <p:cNvPr id="8" name="Slide Number Placeholder 5">
            <a:extLst>
              <a:ext uri="{FF2B5EF4-FFF2-40B4-BE49-F238E27FC236}">
                <a16:creationId xmlns:a16="http://schemas.microsoft.com/office/drawing/2014/main" id="{626E197D-1E0B-40E0-8D5F-C6167DE11177}"/>
              </a:ext>
            </a:extLst>
          </p:cNvPr>
          <p:cNvSpPr txBox="1">
            <a:spLocks/>
          </p:cNvSpPr>
          <p:nvPr/>
        </p:nvSpPr>
        <p:spPr>
          <a:xfrm>
            <a:off x="8760296" y="6021288"/>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72</a:t>
            </a:fld>
            <a:endParaRPr lang="sr-Latn-RS"/>
          </a:p>
        </p:txBody>
      </p:sp>
    </p:spTree>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Slide Number"/>
          <p:cNvSpPr txBox="1">
            <a:spLocks noGrp="1"/>
          </p:cNvSpPr>
          <p:nvPr>
            <p:ph type="sldNum" sz="quarter" idx="4294967295"/>
          </p:nvPr>
        </p:nvSpPr>
        <p:spPr>
          <a:xfrm>
            <a:off x="6553200" y="6356350"/>
            <a:ext cx="284367" cy="28079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t"/>
          <a:lstStyle>
            <a:lvl1pPr algn="l">
              <a:defRPr sz="1400" b="1">
                <a:solidFill>
                  <a:srgbClr val="FFFFFF"/>
                </a:solidFill>
                <a:effectLst>
                  <a:outerShdw blurRad="12700" dist="25400" dir="2700000" rotWithShape="0">
                    <a:srgbClr val="DDDDDD"/>
                  </a:outerShdw>
                </a:effectLst>
              </a:defRPr>
            </a:lvl1pPr>
          </a:lstStyle>
          <a:p>
            <a:fld id="{86CB4B4D-7CA3-9044-876B-883B54F8677D}" type="slidenum">
              <a:rPr/>
              <a:pPr/>
              <a:t>73</a:t>
            </a:fld>
            <a:endParaRPr/>
          </a:p>
        </p:txBody>
      </p:sp>
      <p:pic>
        <p:nvPicPr>
          <p:cNvPr id="2051" name="image.png" descr="image.png"/>
          <p:cNvPicPr>
            <a:picLocks noChangeAspect="1"/>
          </p:cNvPicPr>
          <p:nvPr/>
        </p:nvPicPr>
        <p:blipFill>
          <a:blip r:embed="rId2" cstate="print"/>
          <a:stretch>
            <a:fillRect/>
          </a:stretch>
        </p:blipFill>
        <p:spPr>
          <a:xfrm>
            <a:off x="0" y="80960"/>
            <a:ext cx="10226675" cy="5041905"/>
          </a:xfrm>
          <a:prstGeom prst="rect">
            <a:avLst/>
          </a:prstGeom>
          <a:ln w="12700">
            <a:miter lim="400000"/>
          </a:ln>
        </p:spPr>
      </p:pic>
      <p:pic>
        <p:nvPicPr>
          <p:cNvPr id="2052" name="pic2.gif" descr="pic2.gif"/>
          <p:cNvPicPr>
            <a:picLocks noChangeAspect="1"/>
          </p:cNvPicPr>
          <p:nvPr/>
        </p:nvPicPr>
        <p:blipFill>
          <a:blip r:embed="rId3" cstate="print"/>
          <a:stretch>
            <a:fillRect/>
          </a:stretch>
        </p:blipFill>
        <p:spPr>
          <a:xfrm>
            <a:off x="473075" y="4818062"/>
            <a:ext cx="7113590" cy="2039940"/>
          </a:xfrm>
          <a:prstGeom prst="rect">
            <a:avLst/>
          </a:prstGeom>
          <a:ln w="12700">
            <a:miter lim="400000"/>
          </a:ln>
        </p:spPr>
      </p:pic>
      <p:sp>
        <p:nvSpPr>
          <p:cNvPr id="7" name="Slide Number Placeholder 5">
            <a:extLst>
              <a:ext uri="{FF2B5EF4-FFF2-40B4-BE49-F238E27FC236}">
                <a16:creationId xmlns:a16="http://schemas.microsoft.com/office/drawing/2014/main" id="{5B822B21-5C99-47B7-A25D-C41049B02E53}"/>
              </a:ext>
            </a:extLst>
          </p:cNvPr>
          <p:cNvSpPr txBox="1">
            <a:spLocks/>
          </p:cNvSpPr>
          <p:nvPr/>
        </p:nvSpPr>
        <p:spPr>
          <a:xfrm>
            <a:off x="8760296" y="6021288"/>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73</a:t>
            </a:fld>
            <a:endParaRPr lang="sr-Latn-RS"/>
          </a:p>
        </p:txBody>
      </p:sp>
    </p:spTree>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6" name="Shape"/>
          <p:cNvSpPr/>
          <p:nvPr/>
        </p:nvSpPr>
        <p:spPr>
          <a:xfrm flipV="1">
            <a:off x="7467600" y="6591300"/>
            <a:ext cx="990600" cy="266700"/>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5400" y="10800"/>
                </a:lnTo>
                <a:lnTo>
                  <a:pt x="5400" y="0"/>
                </a:lnTo>
                <a:lnTo>
                  <a:pt x="16200" y="0"/>
                </a:lnTo>
                <a:lnTo>
                  <a:pt x="16200" y="10800"/>
                </a:lnTo>
                <a:lnTo>
                  <a:pt x="21600" y="10800"/>
                </a:lnTo>
                <a:lnTo>
                  <a:pt x="10800" y="21600"/>
                </a:lnTo>
                <a:close/>
              </a:path>
            </a:pathLst>
          </a:custGeom>
          <a:solidFill>
            <a:srgbClr val="000000"/>
          </a:solidFill>
          <a:ln w="25400">
            <a:solidFill>
              <a:srgbClr val="797979"/>
            </a:solidFill>
          </a:ln>
        </p:spPr>
        <p:txBody>
          <a:bodyPr lIns="0" tIns="0" rIns="0" bIns="0" anchor="ctr"/>
          <a:lstStyle/>
          <a:p>
            <a:pPr algn="ctr">
              <a:defRPr>
                <a:solidFill>
                  <a:srgbClr val="FFFFFF"/>
                </a:solidFill>
              </a:defRPr>
            </a:pPr>
            <a:endParaRPr/>
          </a:p>
        </p:txBody>
      </p:sp>
      <p:pic>
        <p:nvPicPr>
          <p:cNvPr id="2058" name="image.png" descr="image.png"/>
          <p:cNvPicPr>
            <a:picLocks noChangeAspect="1"/>
          </p:cNvPicPr>
          <p:nvPr/>
        </p:nvPicPr>
        <p:blipFill>
          <a:blip r:embed="rId2" cstate="print"/>
          <a:stretch>
            <a:fillRect/>
          </a:stretch>
        </p:blipFill>
        <p:spPr>
          <a:xfrm>
            <a:off x="685800" y="984250"/>
            <a:ext cx="4114800" cy="1951040"/>
          </a:xfrm>
          <a:prstGeom prst="rect">
            <a:avLst/>
          </a:prstGeom>
          <a:ln w="12700">
            <a:miter lim="400000"/>
          </a:ln>
        </p:spPr>
      </p:pic>
      <p:pic>
        <p:nvPicPr>
          <p:cNvPr id="2059" name="image.png" descr="image.png"/>
          <p:cNvPicPr>
            <a:picLocks noChangeAspect="1"/>
          </p:cNvPicPr>
          <p:nvPr/>
        </p:nvPicPr>
        <p:blipFill>
          <a:blip r:embed="rId3" cstate="print"/>
          <a:stretch>
            <a:fillRect/>
          </a:stretch>
        </p:blipFill>
        <p:spPr>
          <a:xfrm>
            <a:off x="790575" y="3121025"/>
            <a:ext cx="3810000" cy="2052640"/>
          </a:xfrm>
          <a:prstGeom prst="rect">
            <a:avLst/>
          </a:prstGeom>
          <a:ln w="12700">
            <a:miter lim="400000"/>
          </a:ln>
        </p:spPr>
      </p:pic>
      <p:pic>
        <p:nvPicPr>
          <p:cNvPr id="2060" name="image.png" descr="image.png"/>
          <p:cNvPicPr>
            <a:picLocks noChangeAspect="1"/>
          </p:cNvPicPr>
          <p:nvPr/>
        </p:nvPicPr>
        <p:blipFill>
          <a:blip r:embed="rId4" cstate="print"/>
          <a:stretch>
            <a:fillRect/>
          </a:stretch>
        </p:blipFill>
        <p:spPr>
          <a:xfrm>
            <a:off x="5562600" y="76200"/>
            <a:ext cx="3192465" cy="2865440"/>
          </a:xfrm>
          <a:prstGeom prst="rect">
            <a:avLst/>
          </a:prstGeom>
          <a:ln w="12700">
            <a:miter lim="400000"/>
          </a:ln>
        </p:spPr>
      </p:pic>
      <p:pic>
        <p:nvPicPr>
          <p:cNvPr id="2061" name="image.png" descr="image.png"/>
          <p:cNvPicPr>
            <a:picLocks noChangeAspect="1"/>
          </p:cNvPicPr>
          <p:nvPr/>
        </p:nvPicPr>
        <p:blipFill>
          <a:blip r:embed="rId5" cstate="print"/>
          <a:stretch>
            <a:fillRect/>
          </a:stretch>
        </p:blipFill>
        <p:spPr>
          <a:xfrm>
            <a:off x="0" y="5175250"/>
            <a:ext cx="9144000" cy="1200150"/>
          </a:xfrm>
          <a:prstGeom prst="rect">
            <a:avLst/>
          </a:prstGeom>
          <a:ln w="12700">
            <a:miter lim="400000"/>
          </a:ln>
        </p:spPr>
      </p:pic>
      <p:sp>
        <p:nvSpPr>
          <p:cNvPr id="2062" name="Juniper for Online Trading"/>
          <p:cNvSpPr txBox="1"/>
          <p:nvPr/>
        </p:nvSpPr>
        <p:spPr>
          <a:xfrm>
            <a:off x="237806" y="42863"/>
            <a:ext cx="8127049" cy="549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3600" b="1">
                <a:solidFill>
                  <a:srgbClr val="C00000"/>
                </a:solidFill>
              </a:defRPr>
            </a:lvl1pPr>
          </a:lstStyle>
          <a:p>
            <a:r>
              <a:t>Juniper for Online Trading</a:t>
            </a:r>
          </a:p>
        </p:txBody>
      </p:sp>
      <p:pic>
        <p:nvPicPr>
          <p:cNvPr id="2063" name="image.png" descr="image.png"/>
          <p:cNvPicPr>
            <a:picLocks noChangeAspect="1"/>
          </p:cNvPicPr>
          <p:nvPr/>
        </p:nvPicPr>
        <p:blipFill>
          <a:blip r:embed="rId6" cstate="print"/>
          <a:stretch>
            <a:fillRect/>
          </a:stretch>
        </p:blipFill>
        <p:spPr>
          <a:xfrm>
            <a:off x="5029200" y="3121025"/>
            <a:ext cx="3854450" cy="2052640"/>
          </a:xfrm>
          <a:prstGeom prst="rect">
            <a:avLst/>
          </a:prstGeom>
          <a:ln w="12700">
            <a:miter lim="400000"/>
          </a:ln>
        </p:spPr>
      </p:pic>
      <p:sp>
        <p:nvSpPr>
          <p:cNvPr id="2064" name="NASDAQ"/>
          <p:cNvSpPr txBox="1"/>
          <p:nvPr/>
        </p:nvSpPr>
        <p:spPr>
          <a:xfrm>
            <a:off x="7132318" y="2903536"/>
            <a:ext cx="8127050" cy="54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3600" b="1">
                <a:solidFill>
                  <a:srgbClr val="C00000"/>
                </a:solidFill>
              </a:defRPr>
            </a:lvl1pPr>
          </a:lstStyle>
          <a:p>
            <a:r>
              <a:t>NASDAQ</a:t>
            </a:r>
          </a:p>
        </p:txBody>
      </p:sp>
      <p:sp>
        <p:nvSpPr>
          <p:cNvPr id="12" name="Slide Number">
            <a:extLst>
              <a:ext uri="{FF2B5EF4-FFF2-40B4-BE49-F238E27FC236}">
                <a16:creationId xmlns:a16="http://schemas.microsoft.com/office/drawing/2014/main" id="{CD0D16ED-B7EC-4823-9151-7A63A660CC24}"/>
              </a:ext>
            </a:extLst>
          </p:cNvPr>
          <p:cNvSpPr txBox="1">
            <a:spLocks/>
          </p:cNvSpPr>
          <p:nvPr/>
        </p:nvSpPr>
        <p:spPr>
          <a:xfrm>
            <a:off x="8836663" y="6137913"/>
            <a:ext cx="307337" cy="3454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333333"/>
                </a:solidFill>
                <a:effectLst/>
                <a:uFillTx/>
                <a:latin typeface="Constantia"/>
                <a:ea typeface="Constantia"/>
                <a:cs typeface="Constantia"/>
                <a:sym typeface="Constanti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74</a:t>
            </a:fld>
            <a:endParaRPr lang="sr-Latn-RS" dirty="0"/>
          </a:p>
        </p:txBody>
      </p:sp>
    </p:spTree>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6" name="Double-click to edit"/>
          <p:cNvSpPr txBox="1">
            <a:spLocks noGrp="1"/>
          </p:cNvSpPr>
          <p:nvPr>
            <p:ph type="body" idx="4294967295"/>
          </p:nvPr>
        </p:nvSpPr>
        <p:spPr>
          <a:xfrm>
            <a:off x="457200" y="1125535"/>
            <a:ext cx="8229600" cy="5000630"/>
          </a:xfrm>
          <a:prstGeom prst="rect">
            <a:avLst/>
          </a:prstGeom>
        </p:spPr>
        <p:txBody>
          <a:bodyPr lIns="45718" tIns="45718" rIns="45718" bIns="45718"/>
          <a:lstStyle/>
          <a:p>
            <a:pPr>
              <a:spcBef>
                <a:spcPts val="600"/>
              </a:spcBef>
              <a:defRPr sz="2800"/>
            </a:pPr>
            <a:endParaRPr/>
          </a:p>
        </p:txBody>
      </p:sp>
      <p:sp>
        <p:nvSpPr>
          <p:cNvPr id="2067" name="Slide Number"/>
          <p:cNvSpPr txBox="1">
            <a:spLocks noGrp="1"/>
          </p:cNvSpPr>
          <p:nvPr>
            <p:ph type="sldNum" sz="quarter" idx="4294967295"/>
          </p:nvPr>
        </p:nvSpPr>
        <p:spPr>
          <a:xfrm>
            <a:off x="0" y="6557960"/>
            <a:ext cx="284367" cy="28079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t"/>
          <a:lstStyle>
            <a:lvl1pPr algn="l">
              <a:defRPr sz="1400" b="1">
                <a:solidFill>
                  <a:srgbClr val="FFFFFF"/>
                </a:solidFill>
                <a:effectLst>
                  <a:outerShdw blurRad="12700" dist="25400" dir="2700000" rotWithShape="0">
                    <a:srgbClr val="DDDDDD"/>
                  </a:outerShdw>
                </a:effectLst>
              </a:defRPr>
            </a:lvl1pPr>
          </a:lstStyle>
          <a:p>
            <a:fld id="{86CB4B4D-7CA3-9044-876B-883B54F8677D}" type="slidenum">
              <a:rPr/>
              <a:pPr/>
              <a:t>75</a:t>
            </a:fld>
            <a:endParaRPr/>
          </a:p>
        </p:txBody>
      </p:sp>
      <p:sp>
        <p:nvSpPr>
          <p:cNvPr id="2068" name="Double-click to edit"/>
          <p:cNvSpPr txBox="1">
            <a:spLocks noGrp="1"/>
          </p:cNvSpPr>
          <p:nvPr>
            <p:ph type="title" idx="4294967295"/>
          </p:nvPr>
        </p:nvSpPr>
        <p:spPr>
          <a:xfrm>
            <a:off x="457199" y="274637"/>
            <a:ext cx="8218490" cy="993776"/>
          </a:xfrm>
          <a:prstGeom prst="rect">
            <a:avLst/>
          </a:prstGeom>
        </p:spPr>
        <p:txBody>
          <a:bodyPr lIns="45718" tIns="45718" rIns="45718" bIns="45718" anchor="t"/>
          <a:lstStyle/>
          <a:p>
            <a:pPr algn="l">
              <a:defRPr sz="3600">
                <a:solidFill>
                  <a:srgbClr val="737373"/>
                </a:solidFill>
                <a:latin typeface="Arial"/>
                <a:ea typeface="Arial"/>
                <a:cs typeface="Arial"/>
                <a:sym typeface="Arial"/>
              </a:defRPr>
            </a:pPr>
            <a:endParaRPr/>
          </a:p>
        </p:txBody>
      </p:sp>
      <p:pic>
        <p:nvPicPr>
          <p:cNvPr id="2069" name="image.jpeg" descr="image.jpeg"/>
          <p:cNvPicPr>
            <a:picLocks noChangeAspect="1"/>
          </p:cNvPicPr>
          <p:nvPr/>
        </p:nvPicPr>
        <p:blipFill>
          <a:blip r:embed="rId2" cstate="print"/>
          <a:stretch>
            <a:fillRect/>
          </a:stretch>
        </p:blipFill>
        <p:spPr>
          <a:xfrm>
            <a:off x="0" y="0"/>
            <a:ext cx="9144000" cy="6858000"/>
          </a:xfrm>
          <a:prstGeom prst="rect">
            <a:avLst/>
          </a:prstGeom>
          <a:ln w="12700">
            <a:miter lim="400000"/>
          </a:ln>
        </p:spPr>
      </p:pic>
      <p:sp>
        <p:nvSpPr>
          <p:cNvPr id="2070" name="Rectangle"/>
          <p:cNvSpPr/>
          <p:nvPr/>
        </p:nvSpPr>
        <p:spPr>
          <a:xfrm>
            <a:off x="8442960" y="6308598"/>
            <a:ext cx="335280" cy="184404"/>
          </a:xfrm>
          <a:prstGeom prst="rect">
            <a:avLst/>
          </a:prstGeom>
          <a:solidFill>
            <a:srgbClr val="A6A6A6"/>
          </a:solidFill>
          <a:ln w="25400">
            <a:noFill/>
          </a:ln>
        </p:spPr>
        <p:txBody>
          <a:bodyPr lIns="0" tIns="0" rIns="0" bIns="0" anchor="ctr"/>
          <a:lstStyle/>
          <a:p>
            <a:pPr algn="ctr">
              <a:defRPr>
                <a:solidFill>
                  <a:srgbClr val="FFFFFF"/>
                </a:solidFill>
              </a:defRPr>
            </a:pPr>
            <a:endParaRPr/>
          </a:p>
        </p:txBody>
      </p:sp>
      <p:sp>
        <p:nvSpPr>
          <p:cNvPr id="9" name="Slide Number Placeholder 5">
            <a:extLst>
              <a:ext uri="{FF2B5EF4-FFF2-40B4-BE49-F238E27FC236}">
                <a16:creationId xmlns:a16="http://schemas.microsoft.com/office/drawing/2014/main" id="{1D357071-D7F4-4098-8521-2040ECCC3553}"/>
              </a:ext>
            </a:extLst>
          </p:cNvPr>
          <p:cNvSpPr txBox="1">
            <a:spLocks/>
          </p:cNvSpPr>
          <p:nvPr/>
        </p:nvSpPr>
        <p:spPr>
          <a:xfrm>
            <a:off x="8364982" y="6237312"/>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75</a:t>
            </a:fld>
            <a:endParaRPr lang="sr-Latn-RS"/>
          </a:p>
        </p:txBody>
      </p:sp>
    </p:spTree>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3" name="Seismic Imaging"/>
          <p:cNvSpPr txBox="1">
            <a:spLocks noGrp="1"/>
          </p:cNvSpPr>
          <p:nvPr>
            <p:ph type="title" idx="4294967295"/>
          </p:nvPr>
        </p:nvSpPr>
        <p:spPr>
          <a:xfrm>
            <a:off x="457199" y="274637"/>
            <a:ext cx="8218490" cy="993776"/>
          </a:xfrm>
          <a:prstGeom prst="rect">
            <a:avLst/>
          </a:prstGeom>
        </p:spPr>
        <p:txBody>
          <a:bodyPr lIns="45718" tIns="45718" rIns="45718" bIns="45718" anchor="t"/>
          <a:lstStyle>
            <a:lvl1pPr algn="l">
              <a:defRPr sz="3600">
                <a:solidFill>
                  <a:srgbClr val="737373"/>
                </a:solidFill>
                <a:latin typeface="Arial"/>
                <a:ea typeface="Arial"/>
                <a:cs typeface="Arial"/>
                <a:sym typeface="Arial"/>
              </a:defRPr>
            </a:lvl1pPr>
          </a:lstStyle>
          <a:p>
            <a:r>
              <a:t>Seismic Imaging</a:t>
            </a:r>
          </a:p>
        </p:txBody>
      </p:sp>
      <p:grpSp>
        <p:nvGrpSpPr>
          <p:cNvPr id="2078" name="Group"/>
          <p:cNvGrpSpPr/>
          <p:nvPr/>
        </p:nvGrpSpPr>
        <p:grpSpPr>
          <a:xfrm>
            <a:off x="-3" y="1049337"/>
            <a:ext cx="9144011" cy="8572502"/>
            <a:chOff x="0" y="0"/>
            <a:chExt cx="9144010" cy="8572501"/>
          </a:xfrm>
        </p:grpSpPr>
        <p:pic>
          <p:nvPicPr>
            <p:cNvPr id="2074" name="image.png" descr="image.png"/>
            <p:cNvPicPr>
              <a:picLocks/>
            </p:cNvPicPr>
            <p:nvPr/>
          </p:nvPicPr>
          <p:blipFill>
            <a:blip r:embed="rId2" cstate="print"/>
            <a:stretch>
              <a:fillRect/>
            </a:stretch>
          </p:blipFill>
          <p:spPr>
            <a:xfrm>
              <a:off x="214281" y="0"/>
              <a:ext cx="8572568" cy="8572502"/>
            </a:xfrm>
            <a:prstGeom prst="rect">
              <a:avLst/>
            </a:prstGeom>
            <a:ln w="12700" cap="flat">
              <a:noFill/>
              <a:miter lim="400000"/>
            </a:ln>
            <a:effectLst/>
          </p:spPr>
        </p:pic>
        <p:grpSp>
          <p:nvGrpSpPr>
            <p:cNvPr id="2077" name="Group"/>
            <p:cNvGrpSpPr/>
            <p:nvPr/>
          </p:nvGrpSpPr>
          <p:grpSpPr>
            <a:xfrm>
              <a:off x="0" y="0"/>
              <a:ext cx="9144011" cy="5216532"/>
              <a:chOff x="0" y="0"/>
              <a:chExt cx="9144010" cy="5216531"/>
            </a:xfrm>
          </p:grpSpPr>
          <p:sp>
            <p:nvSpPr>
              <p:cNvPr id="2075" name="Rectangle"/>
              <p:cNvSpPr/>
              <p:nvPr/>
            </p:nvSpPr>
            <p:spPr>
              <a:xfrm>
                <a:off x="0" y="2644777"/>
                <a:ext cx="9144011" cy="2571755"/>
              </a:xfrm>
              <a:prstGeom prst="rect">
                <a:avLst/>
              </a:prstGeom>
              <a:solidFill>
                <a:srgbClr val="FFFFFF"/>
              </a:solidFill>
              <a:ln w="12700" cap="flat">
                <a:noFill/>
                <a:miter lim="400000"/>
              </a:ln>
              <a:effectLst/>
            </p:spPr>
            <p:txBody>
              <a:bodyPr wrap="square" lIns="0" tIns="0" rIns="0" bIns="0" numCol="1" anchor="ctr">
                <a:noAutofit/>
              </a:bodyPr>
              <a:lstStyle/>
              <a:p>
                <a:pPr algn="ctr">
                  <a:defRPr>
                    <a:solidFill>
                      <a:srgbClr val="FFFFFF"/>
                    </a:solidFill>
                  </a:defRPr>
                </a:pPr>
                <a:endParaRPr/>
              </a:p>
            </p:txBody>
          </p:sp>
          <p:sp>
            <p:nvSpPr>
              <p:cNvPr id="2076" name="Rectangle"/>
              <p:cNvSpPr/>
              <p:nvPr/>
            </p:nvSpPr>
            <p:spPr>
              <a:xfrm>
                <a:off x="228600" y="0"/>
                <a:ext cx="8534411" cy="2654305"/>
              </a:xfrm>
              <a:prstGeom prst="rect">
                <a:avLst/>
              </a:prstGeom>
              <a:noFill/>
              <a:ln w="25400" cap="flat">
                <a:solidFill>
                  <a:srgbClr val="333333"/>
                </a:solidFill>
                <a:prstDash val="solid"/>
                <a:round/>
              </a:ln>
              <a:effectLst/>
            </p:spPr>
            <p:txBody>
              <a:bodyPr wrap="square" lIns="0" tIns="0" rIns="0" bIns="0" numCol="1" anchor="ctr">
                <a:noAutofit/>
              </a:bodyPr>
              <a:lstStyle/>
              <a:p>
                <a:pPr algn="ctr">
                  <a:defRPr>
                    <a:solidFill>
                      <a:srgbClr val="FFFFFF"/>
                    </a:solidFill>
                  </a:defRPr>
                </a:pPr>
                <a:endParaRPr/>
              </a:p>
            </p:txBody>
          </p:sp>
        </p:grpSp>
      </p:grpSp>
      <p:sp>
        <p:nvSpPr>
          <p:cNvPr id="2079" name="Rectangle"/>
          <p:cNvSpPr/>
          <p:nvPr/>
        </p:nvSpPr>
        <p:spPr>
          <a:xfrm>
            <a:off x="-1" y="3860800"/>
            <a:ext cx="8316915" cy="2447925"/>
          </a:xfrm>
          <a:prstGeom prst="rect">
            <a:avLst/>
          </a:prstGeom>
          <a:solidFill>
            <a:srgbClr val="FFFFFF"/>
          </a:solidFill>
          <a:ln w="12700">
            <a:miter lim="400000"/>
          </a:ln>
        </p:spPr>
        <p:txBody>
          <a:bodyPr lIns="0" tIns="0" rIns="0" bIns="0" anchor="ctr"/>
          <a:lstStyle/>
          <a:p>
            <a:pPr algn="ctr">
              <a:defRPr>
                <a:solidFill>
                  <a:srgbClr val="FFFFFF"/>
                </a:solidFill>
              </a:defRPr>
            </a:pPr>
            <a:endParaRPr/>
          </a:p>
        </p:txBody>
      </p:sp>
      <p:sp>
        <p:nvSpPr>
          <p:cNvPr id="2080" name="Running on MaxNode servers - 8 parallel compute pipelines per chip - 10x less power: 150MHz vs 1.5GHz - 30x faster than microprocessors"/>
          <p:cNvSpPr txBox="1"/>
          <p:nvPr/>
        </p:nvSpPr>
        <p:spPr>
          <a:xfrm>
            <a:off x="225107" y="3860801"/>
            <a:ext cx="8404861" cy="17513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marL="342900" indent="-342900">
              <a:spcBef>
                <a:spcPts val="700"/>
              </a:spcBef>
              <a:buSzPct val="100000"/>
              <a:buFont typeface="Arial"/>
              <a:buChar char="•"/>
              <a:defRPr sz="3200">
                <a:solidFill>
                  <a:srgbClr val="333333"/>
                </a:solidFill>
              </a:defRPr>
            </a:pPr>
            <a:r>
              <a:t>Running on MaxNode servers</a:t>
            </a:r>
            <a:br/>
            <a:r>
              <a:t>- </a:t>
            </a:r>
            <a:r>
              <a:rPr sz="2400"/>
              <a:t>8 parallel compute pipelines per chip</a:t>
            </a:r>
            <a:br>
              <a:rPr sz="2400"/>
            </a:br>
            <a:r>
              <a:rPr sz="2400"/>
              <a:t>- 10x less power: 150MHz vs 1.5GHz</a:t>
            </a:r>
            <a:br>
              <a:rPr sz="2400"/>
            </a:br>
            <a:r>
              <a:rPr sz="2400"/>
              <a:t>- 30x faster than microprocessors</a:t>
            </a:r>
          </a:p>
        </p:txBody>
      </p:sp>
      <p:grpSp>
        <p:nvGrpSpPr>
          <p:cNvPr id="2083" name="bottom-wave3-MaxBlue.png"/>
          <p:cNvGrpSpPr/>
          <p:nvPr/>
        </p:nvGrpSpPr>
        <p:grpSpPr>
          <a:xfrm>
            <a:off x="-4" y="6237286"/>
            <a:ext cx="9144004" cy="647705"/>
            <a:chOff x="-1" y="-1"/>
            <a:chExt cx="9144004" cy="647704"/>
          </a:xfrm>
        </p:grpSpPr>
        <p:sp>
          <p:nvSpPr>
            <p:cNvPr id="2081" name="Rectangle"/>
            <p:cNvSpPr/>
            <p:nvPr/>
          </p:nvSpPr>
          <p:spPr>
            <a:xfrm>
              <a:off x="0" y="-1"/>
              <a:ext cx="9144004" cy="647704"/>
            </a:xfrm>
            <a:prstGeom prst="rect">
              <a:avLst/>
            </a:prstGeom>
            <a:solidFill>
              <a:srgbClr val="FFFFFF"/>
            </a:solidFill>
            <a:ln w="12700" cap="flat">
              <a:noFill/>
              <a:miter lim="400000"/>
            </a:ln>
            <a:effectLst/>
          </p:spPr>
          <p:txBody>
            <a:bodyPr wrap="square" lIns="0" tIns="0" rIns="0" bIns="0" numCol="1" anchor="t">
              <a:noAutofit/>
            </a:bodyPr>
            <a:lstStyle/>
            <a:p>
              <a:pPr>
                <a:defRPr>
                  <a:latin typeface="Constantia"/>
                  <a:ea typeface="Constantia"/>
                  <a:cs typeface="Constantia"/>
                  <a:sym typeface="Constantia"/>
                </a:defRPr>
              </a:pPr>
              <a:endParaRPr/>
            </a:p>
          </p:txBody>
        </p:sp>
        <p:pic>
          <p:nvPicPr>
            <p:cNvPr id="2082" name="bottom-wave3-MaxBlue.png" descr="bottom-wave3-MaxBlue.png"/>
            <p:cNvPicPr>
              <a:picLocks noChangeAspect="1"/>
            </p:cNvPicPr>
            <p:nvPr/>
          </p:nvPicPr>
          <p:blipFill>
            <a:blip r:embed="rId3" cstate="print"/>
            <a:srcRect t="8984" r="28654" b="31546"/>
            <a:stretch>
              <a:fillRect/>
            </a:stretch>
          </p:blipFill>
          <p:spPr>
            <a:xfrm>
              <a:off x="-2" y="-2"/>
              <a:ext cx="9144005" cy="647706"/>
            </a:xfrm>
            <a:prstGeom prst="rect">
              <a:avLst/>
            </a:prstGeom>
            <a:ln w="12700" cap="flat">
              <a:noFill/>
              <a:miter lim="400000"/>
            </a:ln>
            <a:effectLst/>
          </p:spPr>
        </p:pic>
      </p:grpSp>
      <p:sp>
        <p:nvSpPr>
          <p:cNvPr id="2084" name="An Implementation of the Acoustic Wave Equation on FPGAs  T. Nemeth†, J. Stefani†, W. Liu†, R. Dimond‡, O. Pell‡, R.Ergas§ †Chevron, ‡Maxeler, §Formerly Chevron, SEG 2008"/>
          <p:cNvSpPr txBox="1"/>
          <p:nvPr/>
        </p:nvSpPr>
        <p:spPr>
          <a:xfrm>
            <a:off x="225107" y="5632451"/>
            <a:ext cx="8693786" cy="9172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defRPr b="1">
                <a:solidFill>
                  <a:srgbClr val="333333"/>
                </a:solidFill>
              </a:defRPr>
            </a:pPr>
            <a:r>
              <a:t>An Implementation of the Acoustic Wave Equation on FPGAs </a:t>
            </a:r>
            <a:br/>
            <a:r>
              <a:rPr b="0"/>
              <a:t>T. Nemeth</a:t>
            </a:r>
            <a:r>
              <a:rPr b="0" baseline="30000"/>
              <a:t>†</a:t>
            </a:r>
            <a:r>
              <a:rPr b="0"/>
              <a:t>, J. Stefani</a:t>
            </a:r>
            <a:r>
              <a:rPr b="0" baseline="30000"/>
              <a:t>†</a:t>
            </a:r>
            <a:r>
              <a:rPr b="0"/>
              <a:t>, W. Liu</a:t>
            </a:r>
            <a:r>
              <a:rPr b="0" baseline="30000"/>
              <a:t>†</a:t>
            </a:r>
            <a:r>
              <a:rPr b="0"/>
              <a:t>, R. Dimond</a:t>
            </a:r>
            <a:r>
              <a:rPr b="0" baseline="30000"/>
              <a:t>‡</a:t>
            </a:r>
            <a:r>
              <a:rPr b="0"/>
              <a:t>, O. Pell</a:t>
            </a:r>
            <a:r>
              <a:rPr b="0" baseline="30000"/>
              <a:t>‡</a:t>
            </a:r>
            <a:r>
              <a:rPr b="0"/>
              <a:t>, R.Ergas</a:t>
            </a:r>
            <a:r>
              <a:rPr b="0" baseline="30000"/>
              <a:t>§</a:t>
            </a:r>
            <a:br>
              <a:rPr b="0" baseline="30000"/>
            </a:br>
            <a:r>
              <a:rPr b="0" baseline="30000"/>
              <a:t>†</a:t>
            </a:r>
            <a:r>
              <a:rPr b="0">
                <a:solidFill>
                  <a:srgbClr val="FF0000"/>
                </a:solidFill>
              </a:rPr>
              <a:t>Chevron</a:t>
            </a:r>
            <a:r>
              <a:rPr b="0"/>
              <a:t>, </a:t>
            </a:r>
            <a:r>
              <a:rPr b="0" baseline="30000"/>
              <a:t>‡</a:t>
            </a:r>
            <a:r>
              <a:rPr b="0"/>
              <a:t>Maxeler, </a:t>
            </a:r>
            <a:r>
              <a:rPr b="0" baseline="30000"/>
              <a:t>§</a:t>
            </a:r>
            <a:r>
              <a:rPr b="0"/>
              <a:t>Formerly Chevron, SEG 2008</a:t>
            </a:r>
          </a:p>
        </p:txBody>
      </p:sp>
      <p:sp>
        <p:nvSpPr>
          <p:cNvPr id="15" name="Slide Number Placeholder 5">
            <a:extLst>
              <a:ext uri="{FF2B5EF4-FFF2-40B4-BE49-F238E27FC236}">
                <a16:creationId xmlns:a16="http://schemas.microsoft.com/office/drawing/2014/main" id="{1E8895EC-8D5A-4D40-B716-1F76677428BB}"/>
              </a:ext>
            </a:extLst>
          </p:cNvPr>
          <p:cNvSpPr txBox="1">
            <a:spLocks/>
          </p:cNvSpPr>
          <p:nvPr/>
        </p:nvSpPr>
        <p:spPr>
          <a:xfrm>
            <a:off x="8760296" y="6001989"/>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76</a:t>
            </a:fld>
            <a:endParaRPr lang="sr-Latn-RS"/>
          </a:p>
        </p:txBody>
      </p:sp>
    </p:spTree>
  </p:cSld>
  <p:clrMapOvr>
    <a:masterClrMapping/>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7" name="atmosphere_levels.png" descr="atmosphere_levels.png"/>
          <p:cNvPicPr>
            <a:picLocks noChangeAspect="1"/>
          </p:cNvPicPr>
          <p:nvPr/>
        </p:nvPicPr>
        <p:blipFill>
          <a:blip r:embed="rId2" cstate="print"/>
          <a:stretch>
            <a:fillRect/>
          </a:stretch>
        </p:blipFill>
        <p:spPr>
          <a:xfrm>
            <a:off x="2051050" y="946150"/>
            <a:ext cx="6500813" cy="3538538"/>
          </a:xfrm>
          <a:prstGeom prst="rect">
            <a:avLst/>
          </a:prstGeom>
          <a:ln w="12700">
            <a:miter lim="400000"/>
          </a:ln>
        </p:spPr>
      </p:pic>
      <p:sp>
        <p:nvSpPr>
          <p:cNvPr id="2088" name="Equations: Shallow Water Equations (SWEs)"/>
          <p:cNvSpPr txBox="1"/>
          <p:nvPr/>
        </p:nvSpPr>
        <p:spPr>
          <a:xfrm>
            <a:off x="252095" y="4300537"/>
            <a:ext cx="7325360" cy="4827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marL="457200" indent="-457200">
              <a:buSzPct val="100000"/>
              <a:buChar char="▪"/>
              <a:defRPr sz="2800">
                <a:solidFill>
                  <a:srgbClr val="005089"/>
                </a:solidFill>
                <a:latin typeface="Times New Roman"/>
                <a:ea typeface="Times New Roman"/>
                <a:cs typeface="Times New Roman"/>
                <a:sym typeface="Times New Roman"/>
              </a:defRPr>
            </a:lvl1pPr>
          </a:lstStyle>
          <a:p>
            <a:r>
              <a:t>Equations: Shallow Water Equations (SWEs)</a:t>
            </a:r>
          </a:p>
        </p:txBody>
      </p:sp>
      <p:sp>
        <p:nvSpPr>
          <p:cNvPr id="2089" name="Atmospheric equations"/>
          <p:cNvSpPr txBox="1"/>
          <p:nvPr/>
        </p:nvSpPr>
        <p:spPr>
          <a:xfrm>
            <a:off x="225107" y="957262"/>
            <a:ext cx="7325360" cy="4827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marL="457200" indent="-457200">
              <a:buSzPct val="100000"/>
              <a:buChar char="▪"/>
              <a:defRPr sz="2800">
                <a:solidFill>
                  <a:srgbClr val="005089"/>
                </a:solidFill>
                <a:latin typeface="Times New Roman"/>
                <a:ea typeface="Times New Roman"/>
                <a:cs typeface="Times New Roman"/>
                <a:sym typeface="Times New Roman"/>
              </a:defRPr>
            </a:lvl1pPr>
          </a:lstStyle>
          <a:p>
            <a:r>
              <a:t>Atmospheric equations</a:t>
            </a:r>
          </a:p>
        </p:txBody>
      </p:sp>
      <p:pic>
        <p:nvPicPr>
          <p:cNvPr id="2090" name="image.png" descr="image.png"/>
          <p:cNvPicPr>
            <a:picLocks noChangeAspect="1"/>
          </p:cNvPicPr>
          <p:nvPr/>
        </p:nvPicPr>
        <p:blipFill>
          <a:blip r:embed="rId3" cstate="print"/>
          <a:stretch>
            <a:fillRect/>
          </a:stretch>
        </p:blipFill>
        <p:spPr>
          <a:xfrm>
            <a:off x="1143000" y="4660900"/>
            <a:ext cx="6172200" cy="965200"/>
          </a:xfrm>
          <a:prstGeom prst="rect">
            <a:avLst/>
          </a:prstGeom>
          <a:ln w="12700">
            <a:miter lim="400000"/>
          </a:ln>
        </p:spPr>
      </p:pic>
      <p:sp>
        <p:nvSpPr>
          <p:cNvPr id="2091" name="Oval"/>
          <p:cNvSpPr/>
          <p:nvPr/>
        </p:nvSpPr>
        <p:spPr>
          <a:xfrm>
            <a:off x="5026025" y="3443287"/>
            <a:ext cx="1852616" cy="576267"/>
          </a:xfrm>
          <a:prstGeom prst="ellipse">
            <a:avLst/>
          </a:prstGeom>
          <a:ln w="28575">
            <a:solidFill>
              <a:srgbClr val="FF0000"/>
            </a:solidFill>
          </a:ln>
        </p:spPr>
        <p:txBody>
          <a:bodyPr lIns="0" tIns="0" rIns="0" bIns="0" anchor="ctr"/>
          <a:lstStyle/>
          <a:p>
            <a:pPr algn="ctr">
              <a:defRPr>
                <a:solidFill>
                  <a:srgbClr val="FFFFFF"/>
                </a:solidFill>
              </a:defRPr>
            </a:pPr>
            <a:endParaRPr/>
          </a:p>
        </p:txBody>
      </p:sp>
      <p:pic>
        <p:nvPicPr>
          <p:cNvPr id="2092" name="image.png" descr="image.png"/>
          <p:cNvPicPr>
            <a:picLocks noChangeAspect="1"/>
          </p:cNvPicPr>
          <p:nvPr/>
        </p:nvPicPr>
        <p:blipFill>
          <a:blip r:embed="rId4" cstate="print"/>
          <a:stretch>
            <a:fillRect/>
          </a:stretch>
        </p:blipFill>
        <p:spPr>
          <a:xfrm>
            <a:off x="1320800" y="6248400"/>
            <a:ext cx="596900" cy="584200"/>
          </a:xfrm>
          <a:prstGeom prst="rect">
            <a:avLst/>
          </a:prstGeom>
          <a:ln w="12700">
            <a:miter lim="400000"/>
          </a:ln>
        </p:spPr>
      </p:pic>
      <p:pic>
        <p:nvPicPr>
          <p:cNvPr id="2093" name="image.png" descr="image.png"/>
          <p:cNvPicPr>
            <a:picLocks noChangeAspect="1"/>
          </p:cNvPicPr>
          <p:nvPr/>
        </p:nvPicPr>
        <p:blipFill>
          <a:blip r:embed="rId5" cstate="print"/>
          <a:stretch>
            <a:fillRect/>
          </a:stretch>
        </p:blipFill>
        <p:spPr>
          <a:xfrm>
            <a:off x="120650" y="6273800"/>
            <a:ext cx="1098550" cy="531813"/>
          </a:xfrm>
          <a:prstGeom prst="rect">
            <a:avLst/>
          </a:prstGeom>
          <a:ln w="12700">
            <a:miter lim="400000"/>
          </a:ln>
          <a:effectLst>
            <a:outerShdw blurRad="63500" dist="35921" dir="2700000" rotWithShape="0">
              <a:srgbClr val="FFFFFF"/>
            </a:outerShdw>
          </a:effectLst>
        </p:spPr>
      </p:pic>
      <p:pic>
        <p:nvPicPr>
          <p:cNvPr id="2094" name="image.png" descr="image.png"/>
          <p:cNvPicPr>
            <a:picLocks noChangeAspect="1"/>
          </p:cNvPicPr>
          <p:nvPr/>
        </p:nvPicPr>
        <p:blipFill>
          <a:blip r:embed="rId6" cstate="print"/>
          <a:stretch>
            <a:fillRect/>
          </a:stretch>
        </p:blipFill>
        <p:spPr>
          <a:xfrm>
            <a:off x="1995485" y="6307137"/>
            <a:ext cx="1165228" cy="465140"/>
          </a:xfrm>
          <a:prstGeom prst="rect">
            <a:avLst/>
          </a:prstGeom>
          <a:ln w="12700">
            <a:miter lim="400000"/>
          </a:ln>
        </p:spPr>
      </p:pic>
      <p:pic>
        <p:nvPicPr>
          <p:cNvPr id="2095" name="image.png" descr="image.png"/>
          <p:cNvPicPr>
            <a:picLocks noChangeAspect="1"/>
          </p:cNvPicPr>
          <p:nvPr/>
        </p:nvPicPr>
        <p:blipFill>
          <a:blip r:embed="rId7" cstate="print"/>
          <a:stretch>
            <a:fillRect/>
          </a:stretch>
        </p:blipFill>
        <p:spPr>
          <a:xfrm>
            <a:off x="4843462" y="6321425"/>
            <a:ext cx="1433515" cy="411163"/>
          </a:xfrm>
          <a:prstGeom prst="rect">
            <a:avLst/>
          </a:prstGeom>
          <a:ln w="12700">
            <a:miter lim="400000"/>
          </a:ln>
        </p:spPr>
      </p:pic>
      <p:pic>
        <p:nvPicPr>
          <p:cNvPr id="2096" name="image.png" descr="image.png"/>
          <p:cNvPicPr>
            <a:picLocks noChangeAspect="1"/>
          </p:cNvPicPr>
          <p:nvPr/>
        </p:nvPicPr>
        <p:blipFill>
          <a:blip r:embed="rId8" cstate="print"/>
          <a:stretch>
            <a:fillRect/>
          </a:stretch>
        </p:blipFill>
        <p:spPr>
          <a:xfrm>
            <a:off x="3370262" y="6303962"/>
            <a:ext cx="1449390" cy="412753"/>
          </a:xfrm>
          <a:prstGeom prst="rect">
            <a:avLst/>
          </a:prstGeom>
          <a:ln w="12700">
            <a:miter lim="400000"/>
          </a:ln>
        </p:spPr>
      </p:pic>
      <p:sp>
        <p:nvSpPr>
          <p:cNvPr id="2097" name="Global Weather Simulation: Size is Relevant"/>
          <p:cNvSpPr txBox="1"/>
          <p:nvPr/>
        </p:nvSpPr>
        <p:spPr>
          <a:xfrm>
            <a:off x="502919" y="274636"/>
            <a:ext cx="9481513" cy="6463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p>
            <a:pPr>
              <a:defRPr sz="3600">
                <a:solidFill>
                  <a:srgbClr val="737373"/>
                </a:solidFill>
              </a:defRPr>
            </a:pPr>
            <a:r>
              <a:rPr dirty="0"/>
              <a:t>Global Weather Simulation: </a:t>
            </a:r>
            <a:r>
              <a:rPr dirty="0">
                <a:solidFill>
                  <a:srgbClr val="FF0000"/>
                </a:solidFill>
              </a:rPr>
              <a:t>Size</a:t>
            </a:r>
            <a:r>
              <a:rPr dirty="0"/>
              <a:t> is Relevant</a:t>
            </a:r>
          </a:p>
        </p:txBody>
      </p:sp>
      <p:sp>
        <p:nvSpPr>
          <p:cNvPr id="2098" name="[L. Gan, H. Fu, W. Luk, C. Yang, W. Xue, X. Huang, Y. Zhang, and G. Yang,  Accelerating solvers for global atmospheric equations through mixed-precision data flow engine, FPL2013]"/>
          <p:cNvSpPr txBox="1"/>
          <p:nvPr/>
        </p:nvSpPr>
        <p:spPr>
          <a:xfrm>
            <a:off x="252094" y="5689601"/>
            <a:ext cx="8673150" cy="5400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defRPr sz="1600">
                <a:latin typeface="Times New Roman"/>
                <a:ea typeface="Times New Roman"/>
                <a:cs typeface="Times New Roman"/>
                <a:sym typeface="Times New Roman"/>
              </a:defRPr>
            </a:pPr>
            <a:r>
              <a:rPr dirty="0"/>
              <a:t>[</a:t>
            </a:r>
            <a:r>
              <a:rPr dirty="0">
                <a:solidFill>
                  <a:srgbClr val="FF0000"/>
                </a:solidFill>
              </a:rPr>
              <a:t>L. Gan</a:t>
            </a:r>
            <a:r>
              <a:rPr dirty="0"/>
              <a:t>, H. Fu, W. </a:t>
            </a:r>
            <a:r>
              <a:rPr dirty="0" err="1"/>
              <a:t>Luk</a:t>
            </a:r>
            <a:r>
              <a:rPr dirty="0"/>
              <a:t>, C. Yang, W. </a:t>
            </a:r>
            <a:r>
              <a:rPr dirty="0" err="1"/>
              <a:t>Xue</a:t>
            </a:r>
            <a:r>
              <a:rPr dirty="0"/>
              <a:t>, X. Huang, Y. Zhang, and G. Yang,  Accelerating solvers for global atmospheric equations through mixed-precision data flow engine, FPL2013]</a:t>
            </a:r>
          </a:p>
        </p:txBody>
      </p:sp>
      <p:sp>
        <p:nvSpPr>
          <p:cNvPr id="2100" name="Tsinghua"/>
          <p:cNvSpPr txBox="1"/>
          <p:nvPr/>
        </p:nvSpPr>
        <p:spPr>
          <a:xfrm>
            <a:off x="7167243" y="5965826"/>
            <a:ext cx="866695" cy="3011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sz="1500">
                <a:solidFill>
                  <a:srgbClr val="FF0000"/>
                </a:solidFill>
                <a:latin typeface="Arial"/>
                <a:ea typeface="Arial"/>
                <a:cs typeface="Arial"/>
                <a:sym typeface="Arial"/>
              </a:defRPr>
            </a:lvl1pPr>
          </a:lstStyle>
          <a:p>
            <a:r>
              <a:t>Tsinghua</a:t>
            </a:r>
          </a:p>
        </p:txBody>
      </p:sp>
      <p:sp>
        <p:nvSpPr>
          <p:cNvPr id="16" name="Slide Number Placeholder 5">
            <a:extLst>
              <a:ext uri="{FF2B5EF4-FFF2-40B4-BE49-F238E27FC236}">
                <a16:creationId xmlns:a16="http://schemas.microsoft.com/office/drawing/2014/main" id="{2DDFA207-C849-4286-B34F-CDC5F118234E}"/>
              </a:ext>
            </a:extLst>
          </p:cNvPr>
          <p:cNvSpPr txBox="1">
            <a:spLocks/>
          </p:cNvSpPr>
          <p:nvPr/>
        </p:nvSpPr>
        <p:spPr>
          <a:xfrm>
            <a:off x="8760296" y="6021288"/>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77</a:t>
            </a:fld>
            <a:endParaRPr lang="sr-Latn-RS"/>
          </a:p>
        </p:txBody>
      </p:sp>
    </p:spTree>
  </p:cSld>
  <p:clrMapOvr>
    <a:masterClrMapping/>
  </p:clrMapOvr>
  <p:transition spd="med"/>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2" name="image.png" descr="image.png"/>
          <p:cNvPicPr>
            <a:picLocks noChangeAspect="1"/>
          </p:cNvPicPr>
          <p:nvPr/>
        </p:nvPicPr>
        <p:blipFill>
          <a:blip r:embed="rId2" cstate="print"/>
          <a:stretch>
            <a:fillRect/>
          </a:stretch>
        </p:blipFill>
        <p:spPr>
          <a:xfrm>
            <a:off x="120650" y="5956300"/>
            <a:ext cx="1098550" cy="531813"/>
          </a:xfrm>
          <a:prstGeom prst="rect">
            <a:avLst/>
          </a:prstGeom>
          <a:ln w="12700">
            <a:miter lim="400000"/>
          </a:ln>
          <a:effectLst>
            <a:outerShdw blurRad="63500" dist="35921" dir="2700000" rotWithShape="0">
              <a:srgbClr val="FFFFFF"/>
            </a:outerShdw>
          </a:effectLst>
        </p:spPr>
      </p:pic>
      <p:pic>
        <p:nvPicPr>
          <p:cNvPr id="2103" name="image.png" descr="image.png"/>
          <p:cNvPicPr>
            <a:picLocks noChangeAspect="1"/>
          </p:cNvPicPr>
          <p:nvPr/>
        </p:nvPicPr>
        <p:blipFill>
          <a:blip r:embed="rId3" cstate="print"/>
          <a:stretch>
            <a:fillRect/>
          </a:stretch>
        </p:blipFill>
        <p:spPr>
          <a:xfrm>
            <a:off x="4843462" y="6003925"/>
            <a:ext cx="1433515" cy="411163"/>
          </a:xfrm>
          <a:prstGeom prst="rect">
            <a:avLst/>
          </a:prstGeom>
          <a:ln w="12700">
            <a:miter lim="400000"/>
          </a:ln>
        </p:spPr>
      </p:pic>
      <p:pic>
        <p:nvPicPr>
          <p:cNvPr id="2104" name="image.png" descr="image.png"/>
          <p:cNvPicPr>
            <a:picLocks noChangeAspect="1"/>
          </p:cNvPicPr>
          <p:nvPr/>
        </p:nvPicPr>
        <p:blipFill>
          <a:blip r:embed="rId4" cstate="print"/>
          <a:stretch>
            <a:fillRect/>
          </a:stretch>
        </p:blipFill>
        <p:spPr>
          <a:xfrm>
            <a:off x="3370262" y="5986462"/>
            <a:ext cx="1449390" cy="411165"/>
          </a:xfrm>
          <a:prstGeom prst="rect">
            <a:avLst/>
          </a:prstGeom>
          <a:ln w="12700">
            <a:miter lim="400000"/>
          </a:ln>
        </p:spPr>
      </p:pic>
      <p:sp>
        <p:nvSpPr>
          <p:cNvPr id="2105" name="Weather Model – Performance Gain"/>
          <p:cNvSpPr txBox="1"/>
          <p:nvPr/>
        </p:nvSpPr>
        <p:spPr>
          <a:xfrm>
            <a:off x="185419" y="274636"/>
            <a:ext cx="8127049" cy="54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3600">
                <a:solidFill>
                  <a:srgbClr val="737373"/>
                </a:solidFill>
              </a:defRPr>
            </a:lvl1pPr>
          </a:lstStyle>
          <a:p>
            <a:r>
              <a:t>Weather Model – Performance Gain</a:t>
            </a:r>
          </a:p>
        </p:txBody>
      </p:sp>
      <p:pic>
        <p:nvPicPr>
          <p:cNvPr id="2106" name="image.png" descr="image.png"/>
          <p:cNvPicPr>
            <a:picLocks noChangeAspect="1"/>
          </p:cNvPicPr>
          <p:nvPr/>
        </p:nvPicPr>
        <p:blipFill>
          <a:blip r:embed="rId5" cstate="print"/>
          <a:stretch>
            <a:fillRect/>
          </a:stretch>
        </p:blipFill>
        <p:spPr>
          <a:xfrm>
            <a:off x="698500" y="4343400"/>
            <a:ext cx="7124700" cy="965200"/>
          </a:xfrm>
          <a:prstGeom prst="rect">
            <a:avLst/>
          </a:prstGeom>
          <a:ln w="12700">
            <a:miter lim="400000"/>
          </a:ln>
        </p:spPr>
      </p:pic>
      <p:graphicFrame>
        <p:nvGraphicFramePr>
          <p:cNvPr id="2107" name="Table"/>
          <p:cNvGraphicFramePr/>
          <p:nvPr/>
        </p:nvGraphicFramePr>
        <p:xfrm>
          <a:off x="217485" y="1341437"/>
          <a:ext cx="8602660" cy="3019454"/>
        </p:xfrm>
        <a:graphic>
          <a:graphicData uri="http://schemas.openxmlformats.org/drawingml/2006/table">
            <a:tbl>
              <a:tblPr>
                <a:tableStyleId>{4C3C2611-4C71-4FC5-86AE-919BDF0F9419}</a:tableStyleId>
              </a:tblPr>
              <a:tblGrid>
                <a:gridCol w="2697162">
                  <a:extLst>
                    <a:ext uri="{9D8B030D-6E8A-4147-A177-3AD203B41FA5}">
                      <a16:colId xmlns:a16="http://schemas.microsoft.com/office/drawing/2014/main" val="20000"/>
                    </a:ext>
                  </a:extLst>
                </a:gridCol>
                <a:gridCol w="3817937">
                  <a:extLst>
                    <a:ext uri="{9D8B030D-6E8A-4147-A177-3AD203B41FA5}">
                      <a16:colId xmlns:a16="http://schemas.microsoft.com/office/drawing/2014/main" val="20001"/>
                    </a:ext>
                  </a:extLst>
                </a:gridCol>
                <a:gridCol w="2087561">
                  <a:extLst>
                    <a:ext uri="{9D8B030D-6E8A-4147-A177-3AD203B41FA5}">
                      <a16:colId xmlns:a16="http://schemas.microsoft.com/office/drawing/2014/main" val="20002"/>
                    </a:ext>
                  </a:extLst>
                </a:gridCol>
              </a:tblGrid>
              <a:tr h="944562">
                <a:tc>
                  <a:txBody>
                    <a:bodyPr/>
                    <a:lstStyle/>
                    <a:p>
                      <a:pPr algn="ctr">
                        <a:defRPr sz="1800"/>
                      </a:pPr>
                      <a:r>
                        <a:rPr sz="2800">
                          <a:solidFill>
                            <a:srgbClr val="333333"/>
                          </a:solidFill>
                          <a:latin typeface="Times New Roman"/>
                          <a:ea typeface="Times New Roman"/>
                          <a:cs typeface="Times New Roman"/>
                          <a:sym typeface="Times New Roman"/>
                        </a:rPr>
                        <a:t>Platform</a:t>
                      </a:r>
                    </a:p>
                  </a:txBody>
                  <a:tcPr marL="45725" marR="45725" marT="45725" marB="45725" horzOverflow="overflow">
                    <a:lnL w="12700">
                      <a:solidFill>
                        <a:srgbClr val="333333"/>
                      </a:solidFill>
                    </a:lnL>
                    <a:lnR w="12700">
                      <a:solidFill>
                        <a:srgbClr val="333333"/>
                      </a:solidFill>
                    </a:lnR>
                    <a:lnT w="12700">
                      <a:solidFill>
                        <a:srgbClr val="333333"/>
                      </a:solidFill>
                    </a:lnT>
                    <a:lnB w="12700">
                      <a:solidFill>
                        <a:srgbClr val="333333"/>
                      </a:solidFill>
                    </a:lnB>
                    <a:noFill/>
                  </a:tcPr>
                </a:tc>
                <a:tc>
                  <a:txBody>
                    <a:bodyPr/>
                    <a:lstStyle/>
                    <a:p>
                      <a:pPr algn="ctr">
                        <a:defRPr sz="2800" u="sng">
                          <a:solidFill>
                            <a:srgbClr val="333333"/>
                          </a:solidFill>
                          <a:latin typeface="Times New Roman"/>
                          <a:ea typeface="Times New Roman"/>
                          <a:cs typeface="Times New Roman"/>
                          <a:sym typeface="Times New Roman"/>
                        </a:defRPr>
                      </a:pPr>
                      <a:r>
                        <a:t>Performance</a:t>
                      </a:r>
                    </a:p>
                    <a:p>
                      <a:pPr algn="ctr">
                        <a:defRPr sz="2800">
                          <a:solidFill>
                            <a:srgbClr val="333333"/>
                          </a:solidFill>
                          <a:latin typeface="Times New Roman"/>
                          <a:ea typeface="Times New Roman"/>
                          <a:cs typeface="Times New Roman"/>
                          <a:sym typeface="Times New Roman"/>
                        </a:defRPr>
                      </a:pPr>
                      <a:r>
                        <a:t>()</a:t>
                      </a:r>
                    </a:p>
                  </a:txBody>
                  <a:tcPr marL="45725" marR="45725" marT="45725" marB="45725" horzOverflow="overflow">
                    <a:lnL w="12700">
                      <a:solidFill>
                        <a:srgbClr val="333333"/>
                      </a:solidFill>
                    </a:lnL>
                    <a:lnR w="12700">
                      <a:solidFill>
                        <a:srgbClr val="333333"/>
                      </a:solidFill>
                    </a:lnR>
                    <a:lnT w="12700">
                      <a:solidFill>
                        <a:srgbClr val="333333"/>
                      </a:solidFill>
                    </a:lnT>
                    <a:lnB w="12700">
                      <a:solidFill>
                        <a:srgbClr val="333333"/>
                      </a:solidFill>
                    </a:lnB>
                    <a:noFill/>
                  </a:tcPr>
                </a:tc>
                <a:tc>
                  <a:txBody>
                    <a:bodyPr/>
                    <a:lstStyle/>
                    <a:p>
                      <a:pPr algn="ctr">
                        <a:defRPr sz="1800"/>
                      </a:pPr>
                      <a:r>
                        <a:rPr sz="2800">
                          <a:solidFill>
                            <a:srgbClr val="FF0000"/>
                          </a:solidFill>
                          <a:latin typeface="Times New Roman"/>
                          <a:ea typeface="Times New Roman"/>
                          <a:cs typeface="Times New Roman"/>
                          <a:sym typeface="Times New Roman"/>
                        </a:rPr>
                        <a:t>Speedup</a:t>
                      </a:r>
                    </a:p>
                  </a:txBody>
                  <a:tcPr marL="45725" marR="45725" marT="45725" marB="45725" horzOverflow="overflow">
                    <a:lnL w="12700">
                      <a:solidFill>
                        <a:srgbClr val="333333"/>
                      </a:solidFill>
                    </a:lnL>
                    <a:lnR w="12700">
                      <a:solidFill>
                        <a:srgbClr val="333333"/>
                      </a:solidFill>
                    </a:lnR>
                    <a:lnT w="12700">
                      <a:solidFill>
                        <a:srgbClr val="333333"/>
                      </a:solidFill>
                    </a:lnT>
                    <a:lnB w="12700">
                      <a:solidFill>
                        <a:srgbClr val="333333"/>
                      </a:solidFill>
                    </a:lnB>
                    <a:noFill/>
                  </a:tcPr>
                </a:tc>
                <a:extLst>
                  <a:ext uri="{0D108BD9-81ED-4DB2-BD59-A6C34878D82A}">
                    <a16:rowId xmlns:a16="http://schemas.microsoft.com/office/drawing/2014/main" val="10000"/>
                  </a:ext>
                </a:extLst>
              </a:tr>
              <a:tr h="519112">
                <a:tc>
                  <a:txBody>
                    <a:bodyPr/>
                    <a:lstStyle/>
                    <a:p>
                      <a:pPr algn="ctr">
                        <a:defRPr sz="1800"/>
                      </a:pPr>
                      <a:r>
                        <a:rPr sz="2800">
                          <a:solidFill>
                            <a:srgbClr val="333333"/>
                          </a:solidFill>
                          <a:latin typeface="Times New Roman"/>
                          <a:ea typeface="Times New Roman"/>
                          <a:cs typeface="Times New Roman"/>
                          <a:sym typeface="Times New Roman"/>
                        </a:rPr>
                        <a:t>6-core CPU</a:t>
                      </a:r>
                    </a:p>
                  </a:txBody>
                  <a:tcPr marL="45725" marR="45725" marT="45725" marB="45725" horzOverflow="overflow">
                    <a:lnL w="12700">
                      <a:solidFill>
                        <a:srgbClr val="333333"/>
                      </a:solidFill>
                    </a:lnL>
                    <a:lnR w="12700">
                      <a:solidFill>
                        <a:srgbClr val="333333"/>
                      </a:solidFill>
                    </a:lnR>
                    <a:lnT w="12700">
                      <a:solidFill>
                        <a:srgbClr val="333333"/>
                      </a:solidFill>
                    </a:lnT>
                    <a:lnB w="12700">
                      <a:solidFill>
                        <a:srgbClr val="333333"/>
                      </a:solidFill>
                    </a:lnB>
                    <a:noFill/>
                  </a:tcPr>
                </a:tc>
                <a:tc>
                  <a:txBody>
                    <a:bodyPr/>
                    <a:lstStyle/>
                    <a:p>
                      <a:pPr algn="ctr">
                        <a:defRPr sz="1800"/>
                      </a:pPr>
                      <a:r>
                        <a:rPr sz="2800">
                          <a:solidFill>
                            <a:srgbClr val="333333"/>
                          </a:solidFill>
                          <a:latin typeface="Times New Roman"/>
                          <a:ea typeface="Times New Roman"/>
                          <a:cs typeface="Times New Roman"/>
                          <a:sym typeface="Times New Roman"/>
                        </a:rPr>
                        <a:t>4.66K</a:t>
                      </a:r>
                    </a:p>
                  </a:txBody>
                  <a:tcPr marL="45725" marR="45725" marT="45725" marB="45725" horzOverflow="overflow">
                    <a:lnL w="12700">
                      <a:solidFill>
                        <a:srgbClr val="333333"/>
                      </a:solidFill>
                    </a:lnL>
                    <a:lnR w="12700">
                      <a:solidFill>
                        <a:srgbClr val="333333"/>
                      </a:solidFill>
                    </a:lnR>
                    <a:lnT w="12700">
                      <a:solidFill>
                        <a:srgbClr val="333333"/>
                      </a:solidFill>
                    </a:lnT>
                    <a:lnB w="12700">
                      <a:solidFill>
                        <a:srgbClr val="333333"/>
                      </a:solidFill>
                    </a:lnB>
                    <a:noFill/>
                  </a:tcPr>
                </a:tc>
                <a:tc>
                  <a:txBody>
                    <a:bodyPr/>
                    <a:lstStyle/>
                    <a:p>
                      <a:pPr algn="ctr">
                        <a:defRPr sz="1800"/>
                      </a:pPr>
                      <a:r>
                        <a:rPr sz="2800">
                          <a:solidFill>
                            <a:srgbClr val="333333"/>
                          </a:solidFill>
                          <a:latin typeface="Times New Roman"/>
                          <a:ea typeface="Times New Roman"/>
                          <a:cs typeface="Times New Roman"/>
                          <a:sym typeface="Times New Roman"/>
                        </a:rPr>
                        <a:t>1</a:t>
                      </a:r>
                    </a:p>
                  </a:txBody>
                  <a:tcPr marL="45725" marR="45725" marT="45725" marB="45725" horzOverflow="overflow">
                    <a:lnL w="12700">
                      <a:solidFill>
                        <a:srgbClr val="333333"/>
                      </a:solidFill>
                    </a:lnL>
                    <a:lnR w="12700">
                      <a:solidFill>
                        <a:srgbClr val="333333"/>
                      </a:solidFill>
                    </a:lnR>
                    <a:lnT w="12700">
                      <a:solidFill>
                        <a:srgbClr val="333333"/>
                      </a:solidFill>
                    </a:lnT>
                    <a:lnB w="12700">
                      <a:solidFill>
                        <a:srgbClr val="333333"/>
                      </a:solidFill>
                    </a:lnB>
                    <a:noFill/>
                  </a:tcPr>
                </a:tc>
                <a:extLst>
                  <a:ext uri="{0D108BD9-81ED-4DB2-BD59-A6C34878D82A}">
                    <a16:rowId xmlns:a16="http://schemas.microsoft.com/office/drawing/2014/main" val="10001"/>
                  </a:ext>
                </a:extLst>
              </a:tr>
              <a:tr h="517525">
                <a:tc>
                  <a:txBody>
                    <a:bodyPr/>
                    <a:lstStyle/>
                    <a:p>
                      <a:pPr algn="ctr">
                        <a:defRPr sz="1800"/>
                      </a:pPr>
                      <a:r>
                        <a:rPr sz="2800">
                          <a:solidFill>
                            <a:srgbClr val="333333"/>
                          </a:solidFill>
                          <a:latin typeface="Times New Roman"/>
                          <a:ea typeface="Times New Roman"/>
                          <a:cs typeface="Times New Roman"/>
                          <a:sym typeface="Times New Roman"/>
                        </a:rPr>
                        <a:t>Tianhe-1A node</a:t>
                      </a:r>
                    </a:p>
                  </a:txBody>
                  <a:tcPr marL="45725" marR="45725" marT="45725" marB="45725" horzOverflow="overflow">
                    <a:lnL w="12700">
                      <a:solidFill>
                        <a:srgbClr val="333333"/>
                      </a:solidFill>
                    </a:lnL>
                    <a:lnR w="12700">
                      <a:solidFill>
                        <a:srgbClr val="333333"/>
                      </a:solidFill>
                    </a:lnR>
                    <a:lnT w="12700">
                      <a:solidFill>
                        <a:srgbClr val="333333"/>
                      </a:solidFill>
                    </a:lnT>
                    <a:lnB w="12700">
                      <a:solidFill>
                        <a:srgbClr val="333333"/>
                      </a:solidFill>
                    </a:lnB>
                    <a:noFill/>
                  </a:tcPr>
                </a:tc>
                <a:tc>
                  <a:txBody>
                    <a:bodyPr/>
                    <a:lstStyle/>
                    <a:p>
                      <a:pPr algn="ctr">
                        <a:defRPr sz="1800"/>
                      </a:pPr>
                      <a:r>
                        <a:rPr sz="2800">
                          <a:solidFill>
                            <a:srgbClr val="333333"/>
                          </a:solidFill>
                          <a:latin typeface="Times New Roman"/>
                          <a:ea typeface="Times New Roman"/>
                          <a:cs typeface="Times New Roman"/>
                          <a:sym typeface="Times New Roman"/>
                        </a:rPr>
                        <a:t>110.38K</a:t>
                      </a:r>
                    </a:p>
                  </a:txBody>
                  <a:tcPr marL="45725" marR="45725" marT="45725" marB="45725" horzOverflow="overflow">
                    <a:lnL w="12700">
                      <a:solidFill>
                        <a:srgbClr val="333333"/>
                      </a:solidFill>
                    </a:lnL>
                    <a:lnR w="12700">
                      <a:solidFill>
                        <a:srgbClr val="333333"/>
                      </a:solidFill>
                    </a:lnR>
                    <a:lnT w="12700">
                      <a:solidFill>
                        <a:srgbClr val="333333"/>
                      </a:solidFill>
                    </a:lnT>
                    <a:lnB w="12700">
                      <a:solidFill>
                        <a:srgbClr val="333333"/>
                      </a:solidFill>
                    </a:lnB>
                    <a:noFill/>
                  </a:tcPr>
                </a:tc>
                <a:tc>
                  <a:txBody>
                    <a:bodyPr/>
                    <a:lstStyle/>
                    <a:p>
                      <a:pPr algn="ctr">
                        <a:defRPr sz="1800"/>
                      </a:pPr>
                      <a:r>
                        <a:rPr sz="2800">
                          <a:solidFill>
                            <a:srgbClr val="333333"/>
                          </a:solidFill>
                          <a:latin typeface="Times New Roman"/>
                          <a:ea typeface="Times New Roman"/>
                          <a:cs typeface="Times New Roman"/>
                          <a:sym typeface="Times New Roman"/>
                        </a:rPr>
                        <a:t>23x</a:t>
                      </a:r>
                    </a:p>
                  </a:txBody>
                  <a:tcPr marL="45725" marR="45725" marT="45725" marB="45725" horzOverflow="overflow">
                    <a:lnL w="12700">
                      <a:solidFill>
                        <a:srgbClr val="333333"/>
                      </a:solidFill>
                    </a:lnL>
                    <a:lnR w="12700">
                      <a:solidFill>
                        <a:srgbClr val="333333"/>
                      </a:solidFill>
                    </a:lnR>
                    <a:lnT w="12700">
                      <a:solidFill>
                        <a:srgbClr val="333333"/>
                      </a:solidFill>
                    </a:lnT>
                    <a:lnB w="12700">
                      <a:solidFill>
                        <a:srgbClr val="333333"/>
                      </a:solidFill>
                    </a:lnB>
                    <a:noFill/>
                  </a:tcPr>
                </a:tc>
                <a:extLst>
                  <a:ext uri="{0D108BD9-81ED-4DB2-BD59-A6C34878D82A}">
                    <a16:rowId xmlns:a16="http://schemas.microsoft.com/office/drawing/2014/main" val="10002"/>
                  </a:ext>
                </a:extLst>
              </a:tr>
              <a:tr h="519112">
                <a:tc>
                  <a:txBody>
                    <a:bodyPr/>
                    <a:lstStyle/>
                    <a:p>
                      <a:pPr algn="ctr">
                        <a:defRPr sz="1800"/>
                      </a:pPr>
                      <a:r>
                        <a:rPr sz="2800">
                          <a:solidFill>
                            <a:srgbClr val="333333"/>
                          </a:solidFill>
                          <a:latin typeface="Times New Roman"/>
                          <a:ea typeface="Times New Roman"/>
                          <a:cs typeface="Times New Roman"/>
                          <a:sym typeface="Times New Roman"/>
                        </a:rPr>
                        <a:t>MaxWorkstation</a:t>
                      </a:r>
                    </a:p>
                  </a:txBody>
                  <a:tcPr marL="45725" marR="45725" marT="45725" marB="45725" horzOverflow="overflow">
                    <a:lnL w="12700">
                      <a:solidFill>
                        <a:srgbClr val="333333"/>
                      </a:solidFill>
                    </a:lnL>
                    <a:lnR w="12700">
                      <a:solidFill>
                        <a:srgbClr val="333333"/>
                      </a:solidFill>
                    </a:lnR>
                    <a:lnT w="12700">
                      <a:solidFill>
                        <a:srgbClr val="333333"/>
                      </a:solidFill>
                    </a:lnT>
                    <a:lnB w="12700">
                      <a:solidFill>
                        <a:srgbClr val="333333"/>
                      </a:solidFill>
                    </a:lnB>
                    <a:noFill/>
                  </a:tcPr>
                </a:tc>
                <a:tc>
                  <a:txBody>
                    <a:bodyPr/>
                    <a:lstStyle/>
                    <a:p>
                      <a:pPr algn="ctr">
                        <a:defRPr sz="1800"/>
                      </a:pPr>
                      <a:r>
                        <a:rPr sz="2800">
                          <a:solidFill>
                            <a:srgbClr val="333333"/>
                          </a:solidFill>
                          <a:latin typeface="Times New Roman"/>
                          <a:ea typeface="Times New Roman"/>
                          <a:cs typeface="Times New Roman"/>
                          <a:sym typeface="Times New Roman"/>
                        </a:rPr>
                        <a:t>468.1K</a:t>
                      </a:r>
                    </a:p>
                  </a:txBody>
                  <a:tcPr marL="45725" marR="45725" marT="45725" marB="45725" horzOverflow="overflow">
                    <a:lnL w="12700">
                      <a:solidFill>
                        <a:srgbClr val="333333"/>
                      </a:solidFill>
                    </a:lnL>
                    <a:lnR w="12700">
                      <a:solidFill>
                        <a:srgbClr val="333333"/>
                      </a:solidFill>
                    </a:lnR>
                    <a:lnT w="12700">
                      <a:solidFill>
                        <a:srgbClr val="333333"/>
                      </a:solidFill>
                    </a:lnT>
                    <a:lnB w="12700">
                      <a:solidFill>
                        <a:srgbClr val="333333"/>
                      </a:solidFill>
                    </a:lnB>
                    <a:noFill/>
                  </a:tcPr>
                </a:tc>
                <a:tc>
                  <a:txBody>
                    <a:bodyPr/>
                    <a:lstStyle/>
                    <a:p>
                      <a:pPr algn="ctr">
                        <a:defRPr sz="1800"/>
                      </a:pPr>
                      <a:r>
                        <a:rPr sz="2800" b="1">
                          <a:solidFill>
                            <a:srgbClr val="333333"/>
                          </a:solidFill>
                          <a:latin typeface="Times New Roman"/>
                          <a:ea typeface="Times New Roman"/>
                          <a:cs typeface="Times New Roman"/>
                          <a:sym typeface="Times New Roman"/>
                        </a:rPr>
                        <a:t>100x</a:t>
                      </a:r>
                    </a:p>
                  </a:txBody>
                  <a:tcPr marL="45725" marR="45725" marT="45725" marB="45725" horzOverflow="overflow">
                    <a:lnL w="12700">
                      <a:solidFill>
                        <a:srgbClr val="333333"/>
                      </a:solidFill>
                    </a:lnL>
                    <a:lnR w="12700">
                      <a:solidFill>
                        <a:srgbClr val="333333"/>
                      </a:solidFill>
                    </a:lnR>
                    <a:lnT w="12700">
                      <a:solidFill>
                        <a:srgbClr val="333333"/>
                      </a:solidFill>
                    </a:lnT>
                    <a:lnB w="12700">
                      <a:solidFill>
                        <a:srgbClr val="333333"/>
                      </a:solidFill>
                    </a:lnB>
                    <a:noFill/>
                  </a:tcPr>
                </a:tc>
                <a:extLst>
                  <a:ext uri="{0D108BD9-81ED-4DB2-BD59-A6C34878D82A}">
                    <a16:rowId xmlns:a16="http://schemas.microsoft.com/office/drawing/2014/main" val="10003"/>
                  </a:ext>
                </a:extLst>
              </a:tr>
              <a:tr h="517525">
                <a:tc>
                  <a:txBody>
                    <a:bodyPr/>
                    <a:lstStyle/>
                    <a:p>
                      <a:pPr algn="ctr">
                        <a:defRPr sz="1800"/>
                      </a:pPr>
                      <a:r>
                        <a:rPr sz="2800">
                          <a:solidFill>
                            <a:srgbClr val="333333"/>
                          </a:solidFill>
                          <a:latin typeface="Times New Roman"/>
                          <a:ea typeface="Times New Roman"/>
                          <a:cs typeface="Times New Roman"/>
                          <a:sym typeface="Times New Roman"/>
                        </a:rPr>
                        <a:t>MaxNode</a:t>
                      </a:r>
                    </a:p>
                  </a:txBody>
                  <a:tcPr marL="45725" marR="45725" marT="45725" marB="45725" horzOverflow="overflow">
                    <a:lnL w="12700">
                      <a:solidFill>
                        <a:srgbClr val="333333"/>
                      </a:solidFill>
                    </a:lnL>
                    <a:lnR w="12700">
                      <a:solidFill>
                        <a:srgbClr val="333333"/>
                      </a:solidFill>
                    </a:lnR>
                    <a:lnT w="12700">
                      <a:solidFill>
                        <a:srgbClr val="333333"/>
                      </a:solidFill>
                    </a:lnT>
                    <a:lnB w="12700">
                      <a:solidFill>
                        <a:srgbClr val="333333"/>
                      </a:solidFill>
                    </a:lnB>
                    <a:noFill/>
                  </a:tcPr>
                </a:tc>
                <a:tc>
                  <a:txBody>
                    <a:bodyPr/>
                    <a:lstStyle/>
                    <a:p>
                      <a:pPr algn="ctr">
                        <a:defRPr sz="1800"/>
                      </a:pPr>
                      <a:r>
                        <a:rPr sz="2800">
                          <a:solidFill>
                            <a:srgbClr val="333333"/>
                          </a:solidFill>
                          <a:latin typeface="Times New Roman"/>
                          <a:ea typeface="Times New Roman"/>
                          <a:cs typeface="Times New Roman"/>
                          <a:sym typeface="Times New Roman"/>
                        </a:rPr>
                        <a:t>1.54M</a:t>
                      </a:r>
                    </a:p>
                  </a:txBody>
                  <a:tcPr marL="45725" marR="45725" marT="45725" marB="45725" horzOverflow="overflow">
                    <a:lnL w="12700">
                      <a:solidFill>
                        <a:srgbClr val="333333"/>
                      </a:solidFill>
                    </a:lnL>
                    <a:lnR w="12700">
                      <a:solidFill>
                        <a:srgbClr val="333333"/>
                      </a:solidFill>
                    </a:lnR>
                    <a:lnT w="12700">
                      <a:solidFill>
                        <a:srgbClr val="333333"/>
                      </a:solidFill>
                    </a:lnT>
                    <a:lnB w="12700">
                      <a:solidFill>
                        <a:srgbClr val="333333"/>
                      </a:solidFill>
                    </a:lnB>
                    <a:noFill/>
                  </a:tcPr>
                </a:tc>
                <a:tc>
                  <a:txBody>
                    <a:bodyPr/>
                    <a:lstStyle/>
                    <a:p>
                      <a:pPr algn="ctr">
                        <a:defRPr sz="1800"/>
                      </a:pPr>
                      <a:r>
                        <a:rPr sz="2800" b="1">
                          <a:solidFill>
                            <a:srgbClr val="333333"/>
                          </a:solidFill>
                          <a:latin typeface="Times New Roman"/>
                          <a:ea typeface="Times New Roman"/>
                          <a:cs typeface="Times New Roman"/>
                          <a:sym typeface="Times New Roman"/>
                        </a:rPr>
                        <a:t>330x</a:t>
                      </a:r>
                    </a:p>
                  </a:txBody>
                  <a:tcPr marL="45725" marR="45725" marT="45725" marB="45725" horzOverflow="overflow">
                    <a:lnL w="12700">
                      <a:solidFill>
                        <a:srgbClr val="333333"/>
                      </a:solidFill>
                    </a:lnL>
                    <a:lnR w="12700">
                      <a:solidFill>
                        <a:srgbClr val="333333"/>
                      </a:solidFill>
                    </a:lnR>
                    <a:lnT w="12700">
                      <a:solidFill>
                        <a:srgbClr val="333333"/>
                      </a:solidFill>
                    </a:lnT>
                    <a:lnB w="12700">
                      <a:solidFill>
                        <a:srgbClr val="333333"/>
                      </a:solidFill>
                    </a:lnB>
                    <a:noFill/>
                  </a:tcPr>
                </a:tc>
                <a:extLst>
                  <a:ext uri="{0D108BD9-81ED-4DB2-BD59-A6C34878D82A}">
                    <a16:rowId xmlns:a16="http://schemas.microsoft.com/office/drawing/2014/main" val="10004"/>
                  </a:ext>
                </a:extLst>
              </a:tr>
            </a:tbl>
          </a:graphicData>
        </a:graphic>
      </p:graphicFrame>
      <p:sp>
        <p:nvSpPr>
          <p:cNvPr id="2108" name="Oval"/>
          <p:cNvSpPr/>
          <p:nvPr/>
        </p:nvSpPr>
        <p:spPr>
          <a:xfrm rot="16200000">
            <a:off x="7487441" y="2353466"/>
            <a:ext cx="544517" cy="1400179"/>
          </a:xfrm>
          <a:prstGeom prst="ellipse">
            <a:avLst/>
          </a:prstGeom>
          <a:ln w="38100">
            <a:solidFill>
              <a:srgbClr val="FF0000"/>
            </a:solidFill>
          </a:ln>
        </p:spPr>
        <p:txBody>
          <a:bodyPr lIns="0" tIns="0" rIns="0" bIns="0" anchor="ctr"/>
          <a:lstStyle/>
          <a:p>
            <a:pPr algn="ctr">
              <a:defRPr>
                <a:solidFill>
                  <a:srgbClr val="FF0000"/>
                </a:solidFill>
              </a:defRPr>
            </a:pPr>
            <a:endParaRPr/>
          </a:p>
        </p:txBody>
      </p:sp>
      <p:sp>
        <p:nvSpPr>
          <p:cNvPr id="2109" name="Oval"/>
          <p:cNvSpPr/>
          <p:nvPr/>
        </p:nvSpPr>
        <p:spPr>
          <a:xfrm rot="16200000">
            <a:off x="7473950" y="3432171"/>
            <a:ext cx="544516" cy="1401767"/>
          </a:xfrm>
          <a:prstGeom prst="ellipse">
            <a:avLst/>
          </a:prstGeom>
          <a:ln w="38100">
            <a:solidFill>
              <a:srgbClr val="FF0000"/>
            </a:solidFill>
          </a:ln>
        </p:spPr>
        <p:txBody>
          <a:bodyPr lIns="0" tIns="0" rIns="0" bIns="0" anchor="ctr"/>
          <a:lstStyle/>
          <a:p>
            <a:pPr algn="ctr">
              <a:defRPr>
                <a:solidFill>
                  <a:srgbClr val="FF0000"/>
                </a:solidFill>
              </a:defRPr>
            </a:pPr>
            <a:endParaRPr/>
          </a:p>
        </p:txBody>
      </p:sp>
      <p:sp>
        <p:nvSpPr>
          <p:cNvPr id="2110" name="Line"/>
          <p:cNvSpPr/>
          <p:nvPr/>
        </p:nvSpPr>
        <p:spPr>
          <a:xfrm>
            <a:off x="8459785" y="3052760"/>
            <a:ext cx="215903" cy="108109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161"/>
                  <a:pt x="21600" y="359"/>
                </a:cubicBezTo>
                <a:lnTo>
                  <a:pt x="21600" y="21241"/>
                </a:lnTo>
                <a:cubicBezTo>
                  <a:pt x="21600" y="21439"/>
                  <a:pt x="11929" y="21600"/>
                  <a:pt x="0" y="21600"/>
                </a:cubicBezTo>
              </a:path>
            </a:pathLst>
          </a:custGeom>
          <a:ln w="28575">
            <a:solidFill>
              <a:srgbClr val="FF0000"/>
            </a:solidFill>
            <a:headEnd type="triangle"/>
          </a:ln>
        </p:spPr>
        <p:txBody>
          <a:bodyPr lIns="0" tIns="0" rIns="0" bIns="0" anchor="ctr"/>
          <a:lstStyle/>
          <a:p>
            <a:pPr algn="ctr">
              <a:defRPr>
                <a:solidFill>
                  <a:srgbClr val="333333"/>
                </a:solidFill>
              </a:defRPr>
            </a:pPr>
            <a:endParaRPr/>
          </a:p>
        </p:txBody>
      </p:sp>
      <p:sp>
        <p:nvSpPr>
          <p:cNvPr id="2111" name="14x"/>
          <p:cNvSpPr txBox="1"/>
          <p:nvPr/>
        </p:nvSpPr>
        <p:spPr>
          <a:xfrm>
            <a:off x="7399018" y="4391026"/>
            <a:ext cx="1002350" cy="4827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indent="131762">
              <a:defRPr sz="2800" b="1">
                <a:solidFill>
                  <a:srgbClr val="FF0000"/>
                </a:solidFill>
                <a:latin typeface="Times New Roman"/>
                <a:ea typeface="Times New Roman"/>
                <a:cs typeface="Times New Roman"/>
                <a:sym typeface="Times New Roman"/>
              </a:defRPr>
            </a:lvl1pPr>
          </a:lstStyle>
          <a:p>
            <a:r>
              <a:t>14x</a:t>
            </a:r>
          </a:p>
        </p:txBody>
      </p:sp>
      <p:pic>
        <p:nvPicPr>
          <p:cNvPr id="2112" name="image.png" descr="image.png"/>
          <p:cNvPicPr>
            <a:picLocks noChangeAspect="1"/>
          </p:cNvPicPr>
          <p:nvPr/>
        </p:nvPicPr>
        <p:blipFill>
          <a:blip r:embed="rId6" cstate="print"/>
          <a:stretch>
            <a:fillRect/>
          </a:stretch>
        </p:blipFill>
        <p:spPr>
          <a:xfrm>
            <a:off x="1473200" y="5295900"/>
            <a:ext cx="1562100" cy="1562100"/>
          </a:xfrm>
          <a:prstGeom prst="rect">
            <a:avLst/>
          </a:prstGeom>
          <a:ln w="12700">
            <a:miter lim="400000"/>
          </a:ln>
        </p:spPr>
      </p:pic>
      <p:sp>
        <p:nvSpPr>
          <p:cNvPr id="14" name="Slide Number Placeholder 5">
            <a:extLst>
              <a:ext uri="{FF2B5EF4-FFF2-40B4-BE49-F238E27FC236}">
                <a16:creationId xmlns:a16="http://schemas.microsoft.com/office/drawing/2014/main" id="{F08ECB63-470A-4593-98C6-6273B1E723A8}"/>
              </a:ext>
            </a:extLst>
          </p:cNvPr>
          <p:cNvSpPr txBox="1">
            <a:spLocks/>
          </p:cNvSpPr>
          <p:nvPr/>
        </p:nvSpPr>
        <p:spPr>
          <a:xfrm>
            <a:off x="8760296" y="6021288"/>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78</a:t>
            </a:fld>
            <a:endParaRPr lang="sr-Latn-RS"/>
          </a:p>
        </p:txBody>
      </p:sp>
    </p:spTree>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15" name="image.png" descr="image.png"/>
          <p:cNvPicPr>
            <a:picLocks noChangeAspect="1"/>
          </p:cNvPicPr>
          <p:nvPr/>
        </p:nvPicPr>
        <p:blipFill>
          <a:blip r:embed="rId2" cstate="print"/>
          <a:stretch>
            <a:fillRect/>
          </a:stretch>
        </p:blipFill>
        <p:spPr>
          <a:xfrm>
            <a:off x="1714500" y="5295900"/>
            <a:ext cx="1574800" cy="1562100"/>
          </a:xfrm>
          <a:prstGeom prst="rect">
            <a:avLst/>
          </a:prstGeom>
          <a:ln w="12700">
            <a:miter lim="400000"/>
          </a:ln>
        </p:spPr>
      </p:pic>
      <p:pic>
        <p:nvPicPr>
          <p:cNvPr id="2116" name="image.png" descr="image.png"/>
          <p:cNvPicPr>
            <a:picLocks noChangeAspect="1"/>
          </p:cNvPicPr>
          <p:nvPr/>
        </p:nvPicPr>
        <p:blipFill>
          <a:blip r:embed="rId3" cstate="print"/>
          <a:stretch>
            <a:fillRect/>
          </a:stretch>
        </p:blipFill>
        <p:spPr>
          <a:xfrm>
            <a:off x="120650" y="5956300"/>
            <a:ext cx="1098550" cy="531813"/>
          </a:xfrm>
          <a:prstGeom prst="rect">
            <a:avLst/>
          </a:prstGeom>
          <a:ln w="12700">
            <a:miter lim="400000"/>
          </a:ln>
          <a:effectLst>
            <a:outerShdw blurRad="63500" dist="35921" dir="2700000" rotWithShape="0">
              <a:srgbClr val="FFFFFF"/>
            </a:outerShdw>
          </a:effectLst>
        </p:spPr>
      </p:pic>
      <p:pic>
        <p:nvPicPr>
          <p:cNvPr id="2117" name="image.png" descr="image.png"/>
          <p:cNvPicPr>
            <a:picLocks noChangeAspect="1"/>
          </p:cNvPicPr>
          <p:nvPr/>
        </p:nvPicPr>
        <p:blipFill>
          <a:blip r:embed="rId4" cstate="print"/>
          <a:stretch>
            <a:fillRect/>
          </a:stretch>
        </p:blipFill>
        <p:spPr>
          <a:xfrm>
            <a:off x="5287962" y="6003925"/>
            <a:ext cx="1433515" cy="411163"/>
          </a:xfrm>
          <a:prstGeom prst="rect">
            <a:avLst/>
          </a:prstGeom>
          <a:ln w="12700">
            <a:miter lim="400000"/>
          </a:ln>
        </p:spPr>
      </p:pic>
      <p:pic>
        <p:nvPicPr>
          <p:cNvPr id="2118" name="image.png" descr="image.png"/>
          <p:cNvPicPr>
            <a:picLocks noChangeAspect="1"/>
          </p:cNvPicPr>
          <p:nvPr/>
        </p:nvPicPr>
        <p:blipFill>
          <a:blip r:embed="rId5" cstate="print"/>
          <a:stretch>
            <a:fillRect/>
          </a:stretch>
        </p:blipFill>
        <p:spPr>
          <a:xfrm>
            <a:off x="3827462" y="5986462"/>
            <a:ext cx="1449390" cy="411165"/>
          </a:xfrm>
          <a:prstGeom prst="rect">
            <a:avLst/>
          </a:prstGeom>
          <a:ln w="12700">
            <a:miter lim="400000"/>
          </a:ln>
        </p:spPr>
      </p:pic>
      <p:sp>
        <p:nvSpPr>
          <p:cNvPr id="2119" name="Weather Model -- Power Efficiency"/>
          <p:cNvSpPr txBox="1"/>
          <p:nvPr/>
        </p:nvSpPr>
        <p:spPr>
          <a:xfrm>
            <a:off x="185419" y="249236"/>
            <a:ext cx="8127049" cy="5493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3600">
                <a:solidFill>
                  <a:srgbClr val="737373"/>
                </a:solidFill>
              </a:defRPr>
            </a:lvl1pPr>
          </a:lstStyle>
          <a:p>
            <a:r>
              <a:t>Weather Model -- Power Efficiency </a:t>
            </a:r>
          </a:p>
        </p:txBody>
      </p:sp>
      <p:graphicFrame>
        <p:nvGraphicFramePr>
          <p:cNvPr id="2120" name="Table"/>
          <p:cNvGraphicFramePr/>
          <p:nvPr/>
        </p:nvGraphicFramePr>
        <p:xfrm>
          <a:off x="217485" y="1341437"/>
          <a:ext cx="8602660" cy="3009521"/>
        </p:xfrm>
        <a:graphic>
          <a:graphicData uri="http://schemas.openxmlformats.org/drawingml/2006/table">
            <a:tbl>
              <a:tblPr>
                <a:tableStyleId>{4C3C2611-4C71-4FC5-86AE-919BDF0F9419}</a:tableStyleId>
              </a:tblPr>
              <a:tblGrid>
                <a:gridCol w="2697162">
                  <a:extLst>
                    <a:ext uri="{9D8B030D-6E8A-4147-A177-3AD203B41FA5}">
                      <a16:colId xmlns:a16="http://schemas.microsoft.com/office/drawing/2014/main" val="20000"/>
                    </a:ext>
                  </a:extLst>
                </a:gridCol>
                <a:gridCol w="3817937">
                  <a:extLst>
                    <a:ext uri="{9D8B030D-6E8A-4147-A177-3AD203B41FA5}">
                      <a16:colId xmlns:a16="http://schemas.microsoft.com/office/drawing/2014/main" val="20001"/>
                    </a:ext>
                  </a:extLst>
                </a:gridCol>
                <a:gridCol w="2087561">
                  <a:extLst>
                    <a:ext uri="{9D8B030D-6E8A-4147-A177-3AD203B41FA5}">
                      <a16:colId xmlns:a16="http://schemas.microsoft.com/office/drawing/2014/main" val="20002"/>
                    </a:ext>
                  </a:extLst>
                </a:gridCol>
              </a:tblGrid>
              <a:tr h="935037">
                <a:tc>
                  <a:txBody>
                    <a:bodyPr/>
                    <a:lstStyle/>
                    <a:p>
                      <a:pPr algn="ctr">
                        <a:defRPr sz="1800"/>
                      </a:pPr>
                      <a:r>
                        <a:rPr sz="2800">
                          <a:solidFill>
                            <a:srgbClr val="333333"/>
                          </a:solidFill>
                          <a:latin typeface="Times New Roman"/>
                          <a:ea typeface="Times New Roman"/>
                          <a:cs typeface="Times New Roman"/>
                          <a:sym typeface="Times New Roman"/>
                        </a:rPr>
                        <a:t>Platform</a:t>
                      </a:r>
                    </a:p>
                  </a:txBody>
                  <a:tcPr marL="45705" marR="45705" marT="45705" marB="45705" horzOverflow="overflow">
                    <a:lnL w="12700">
                      <a:solidFill>
                        <a:srgbClr val="333333"/>
                      </a:solidFill>
                    </a:lnL>
                    <a:lnR w="12700">
                      <a:solidFill>
                        <a:srgbClr val="333333"/>
                      </a:solidFill>
                    </a:lnR>
                    <a:lnT w="12700">
                      <a:solidFill>
                        <a:srgbClr val="333333"/>
                      </a:solidFill>
                    </a:lnT>
                    <a:lnB w="12700">
                      <a:solidFill>
                        <a:srgbClr val="333333"/>
                      </a:solidFill>
                    </a:lnB>
                    <a:noFill/>
                  </a:tcPr>
                </a:tc>
                <a:tc>
                  <a:txBody>
                    <a:bodyPr/>
                    <a:lstStyle/>
                    <a:p>
                      <a:pPr algn="ctr">
                        <a:defRPr sz="2800" u="sng">
                          <a:solidFill>
                            <a:srgbClr val="FF0000"/>
                          </a:solidFill>
                          <a:latin typeface="Times New Roman"/>
                          <a:ea typeface="Times New Roman"/>
                          <a:cs typeface="Times New Roman"/>
                          <a:sym typeface="Times New Roman"/>
                        </a:defRPr>
                      </a:pPr>
                      <a:r>
                        <a:t>Power Efficiency</a:t>
                      </a:r>
                    </a:p>
                    <a:p>
                      <a:pPr algn="ctr">
                        <a:defRPr sz="2400">
                          <a:solidFill>
                            <a:srgbClr val="333333"/>
                          </a:solidFill>
                          <a:latin typeface="Times New Roman"/>
                          <a:ea typeface="Times New Roman"/>
                          <a:cs typeface="Times New Roman"/>
                          <a:sym typeface="Times New Roman"/>
                        </a:defRPr>
                      </a:pPr>
                      <a:r>
                        <a:t>( )</a:t>
                      </a:r>
                    </a:p>
                  </a:txBody>
                  <a:tcPr marL="45705" marR="45705" marT="45705" marB="45705" horzOverflow="overflow">
                    <a:lnL w="12700">
                      <a:solidFill>
                        <a:srgbClr val="333333"/>
                      </a:solidFill>
                    </a:lnL>
                    <a:lnR w="12700">
                      <a:solidFill>
                        <a:srgbClr val="333333"/>
                      </a:solidFill>
                    </a:lnR>
                    <a:lnT w="12700">
                      <a:solidFill>
                        <a:srgbClr val="333333"/>
                      </a:solidFill>
                    </a:lnT>
                    <a:lnB w="12700">
                      <a:solidFill>
                        <a:srgbClr val="333333"/>
                      </a:solidFill>
                    </a:lnB>
                    <a:noFill/>
                  </a:tcPr>
                </a:tc>
                <a:tc>
                  <a:txBody>
                    <a:bodyPr/>
                    <a:lstStyle/>
                    <a:p>
                      <a:pPr algn="ctr">
                        <a:defRPr sz="1800"/>
                      </a:pPr>
                      <a:r>
                        <a:rPr sz="2800">
                          <a:solidFill>
                            <a:srgbClr val="333333"/>
                          </a:solidFill>
                          <a:latin typeface="Times New Roman"/>
                          <a:ea typeface="Times New Roman"/>
                          <a:cs typeface="Times New Roman"/>
                          <a:sym typeface="Times New Roman"/>
                        </a:rPr>
                        <a:t>Speedup</a:t>
                      </a:r>
                    </a:p>
                  </a:txBody>
                  <a:tcPr marL="45705" marR="45705" marT="45705" marB="45705" horzOverflow="overflow">
                    <a:lnL w="12700">
                      <a:solidFill>
                        <a:srgbClr val="333333"/>
                      </a:solidFill>
                    </a:lnL>
                    <a:lnR w="12700">
                      <a:solidFill>
                        <a:srgbClr val="333333"/>
                      </a:solidFill>
                    </a:lnR>
                    <a:lnT w="12700">
                      <a:solidFill>
                        <a:srgbClr val="333333"/>
                      </a:solidFill>
                    </a:lnT>
                    <a:lnB w="12700">
                      <a:solidFill>
                        <a:srgbClr val="333333"/>
                      </a:solidFill>
                    </a:lnB>
                    <a:noFill/>
                  </a:tcPr>
                </a:tc>
                <a:extLst>
                  <a:ext uri="{0D108BD9-81ED-4DB2-BD59-A6C34878D82A}">
                    <a16:rowId xmlns:a16="http://schemas.microsoft.com/office/drawing/2014/main" val="10000"/>
                  </a:ext>
                </a:extLst>
              </a:tr>
              <a:tr h="519112">
                <a:tc>
                  <a:txBody>
                    <a:bodyPr/>
                    <a:lstStyle/>
                    <a:p>
                      <a:pPr algn="ctr">
                        <a:defRPr sz="1800"/>
                      </a:pPr>
                      <a:r>
                        <a:rPr sz="2800">
                          <a:solidFill>
                            <a:srgbClr val="333333"/>
                          </a:solidFill>
                          <a:latin typeface="Times New Roman"/>
                          <a:ea typeface="Times New Roman"/>
                          <a:cs typeface="Times New Roman"/>
                          <a:sym typeface="Times New Roman"/>
                        </a:rPr>
                        <a:t>6-core CPU</a:t>
                      </a:r>
                    </a:p>
                  </a:txBody>
                  <a:tcPr marL="45705" marR="45705" marT="45705" marB="45705" horzOverflow="overflow">
                    <a:lnL w="12700">
                      <a:solidFill>
                        <a:srgbClr val="333333"/>
                      </a:solidFill>
                    </a:lnL>
                    <a:lnR w="12700">
                      <a:solidFill>
                        <a:srgbClr val="333333"/>
                      </a:solidFill>
                    </a:lnR>
                    <a:lnT w="12700">
                      <a:solidFill>
                        <a:srgbClr val="333333"/>
                      </a:solidFill>
                    </a:lnT>
                    <a:lnB w="12700">
                      <a:solidFill>
                        <a:srgbClr val="333333"/>
                      </a:solidFill>
                    </a:lnB>
                    <a:noFill/>
                  </a:tcPr>
                </a:tc>
                <a:tc>
                  <a:txBody>
                    <a:bodyPr/>
                    <a:lstStyle/>
                    <a:p>
                      <a:pPr algn="ctr">
                        <a:defRPr sz="1800"/>
                      </a:pPr>
                      <a:r>
                        <a:rPr sz="2800">
                          <a:solidFill>
                            <a:srgbClr val="333333"/>
                          </a:solidFill>
                          <a:latin typeface="Times New Roman"/>
                          <a:ea typeface="Times New Roman"/>
                          <a:cs typeface="Times New Roman"/>
                          <a:sym typeface="Times New Roman"/>
                        </a:rPr>
                        <a:t>20.71</a:t>
                      </a:r>
                    </a:p>
                  </a:txBody>
                  <a:tcPr marL="45705" marR="45705" marT="45705" marB="45705" horzOverflow="overflow">
                    <a:lnL w="12700">
                      <a:solidFill>
                        <a:srgbClr val="333333"/>
                      </a:solidFill>
                    </a:lnL>
                    <a:lnR w="12700">
                      <a:solidFill>
                        <a:srgbClr val="333333"/>
                      </a:solidFill>
                    </a:lnR>
                    <a:lnT w="12700">
                      <a:solidFill>
                        <a:srgbClr val="333333"/>
                      </a:solidFill>
                    </a:lnT>
                    <a:lnB w="12700">
                      <a:solidFill>
                        <a:srgbClr val="333333"/>
                      </a:solidFill>
                    </a:lnB>
                    <a:noFill/>
                  </a:tcPr>
                </a:tc>
                <a:tc>
                  <a:txBody>
                    <a:bodyPr/>
                    <a:lstStyle/>
                    <a:p>
                      <a:pPr algn="ctr">
                        <a:defRPr sz="1800"/>
                      </a:pPr>
                      <a:r>
                        <a:rPr sz="2800">
                          <a:solidFill>
                            <a:srgbClr val="333333"/>
                          </a:solidFill>
                          <a:latin typeface="Times New Roman"/>
                          <a:ea typeface="Times New Roman"/>
                          <a:cs typeface="Times New Roman"/>
                          <a:sym typeface="Times New Roman"/>
                        </a:rPr>
                        <a:t>1</a:t>
                      </a:r>
                    </a:p>
                  </a:txBody>
                  <a:tcPr marL="45705" marR="45705" marT="45705" marB="45705" horzOverflow="overflow">
                    <a:lnL w="12700">
                      <a:solidFill>
                        <a:srgbClr val="333333"/>
                      </a:solidFill>
                    </a:lnL>
                    <a:lnR w="12700">
                      <a:solidFill>
                        <a:srgbClr val="333333"/>
                      </a:solidFill>
                    </a:lnR>
                    <a:lnT w="12700">
                      <a:solidFill>
                        <a:srgbClr val="333333"/>
                      </a:solidFill>
                    </a:lnT>
                    <a:lnB w="12700">
                      <a:solidFill>
                        <a:srgbClr val="333333"/>
                      </a:solidFill>
                    </a:lnB>
                    <a:noFill/>
                  </a:tcPr>
                </a:tc>
                <a:extLst>
                  <a:ext uri="{0D108BD9-81ED-4DB2-BD59-A6C34878D82A}">
                    <a16:rowId xmlns:a16="http://schemas.microsoft.com/office/drawing/2014/main" val="10001"/>
                  </a:ext>
                </a:extLst>
              </a:tr>
              <a:tr h="517525">
                <a:tc>
                  <a:txBody>
                    <a:bodyPr/>
                    <a:lstStyle/>
                    <a:p>
                      <a:pPr algn="ctr">
                        <a:defRPr sz="1800"/>
                      </a:pPr>
                      <a:r>
                        <a:rPr sz="2800">
                          <a:solidFill>
                            <a:srgbClr val="333333"/>
                          </a:solidFill>
                          <a:latin typeface="Times New Roman"/>
                          <a:ea typeface="Times New Roman"/>
                          <a:cs typeface="Times New Roman"/>
                          <a:sym typeface="Times New Roman"/>
                        </a:rPr>
                        <a:t>Tianhe-1A node</a:t>
                      </a:r>
                    </a:p>
                  </a:txBody>
                  <a:tcPr marL="45705" marR="45705" marT="45705" marB="45705" horzOverflow="overflow">
                    <a:lnL w="12700">
                      <a:solidFill>
                        <a:srgbClr val="333333"/>
                      </a:solidFill>
                    </a:lnL>
                    <a:lnR w="12700">
                      <a:solidFill>
                        <a:srgbClr val="333333"/>
                      </a:solidFill>
                    </a:lnR>
                    <a:lnT w="12700">
                      <a:solidFill>
                        <a:srgbClr val="333333"/>
                      </a:solidFill>
                    </a:lnT>
                    <a:lnB w="12700">
                      <a:solidFill>
                        <a:srgbClr val="333333"/>
                      </a:solidFill>
                    </a:lnB>
                    <a:noFill/>
                  </a:tcPr>
                </a:tc>
                <a:tc>
                  <a:txBody>
                    <a:bodyPr/>
                    <a:lstStyle/>
                    <a:p>
                      <a:pPr algn="ctr">
                        <a:defRPr sz="1800"/>
                      </a:pPr>
                      <a:r>
                        <a:rPr sz="2800">
                          <a:solidFill>
                            <a:srgbClr val="333333"/>
                          </a:solidFill>
                          <a:latin typeface="Times New Roman"/>
                          <a:ea typeface="Times New Roman"/>
                          <a:cs typeface="Times New Roman"/>
                          <a:sym typeface="Times New Roman"/>
                        </a:rPr>
                        <a:t>306.6</a:t>
                      </a:r>
                    </a:p>
                  </a:txBody>
                  <a:tcPr marL="45705" marR="45705" marT="45705" marB="45705" horzOverflow="overflow">
                    <a:lnL w="12700">
                      <a:solidFill>
                        <a:srgbClr val="333333"/>
                      </a:solidFill>
                    </a:lnL>
                    <a:lnR w="12700">
                      <a:solidFill>
                        <a:srgbClr val="333333"/>
                      </a:solidFill>
                    </a:lnR>
                    <a:lnT w="12700">
                      <a:solidFill>
                        <a:srgbClr val="333333"/>
                      </a:solidFill>
                    </a:lnT>
                    <a:lnB w="12700">
                      <a:solidFill>
                        <a:srgbClr val="333333"/>
                      </a:solidFill>
                    </a:lnB>
                    <a:noFill/>
                  </a:tcPr>
                </a:tc>
                <a:tc>
                  <a:txBody>
                    <a:bodyPr/>
                    <a:lstStyle/>
                    <a:p>
                      <a:pPr algn="ctr">
                        <a:defRPr sz="1800"/>
                      </a:pPr>
                      <a:r>
                        <a:rPr sz="2800">
                          <a:solidFill>
                            <a:srgbClr val="333333"/>
                          </a:solidFill>
                          <a:latin typeface="Times New Roman"/>
                          <a:ea typeface="Times New Roman"/>
                          <a:cs typeface="Times New Roman"/>
                          <a:sym typeface="Times New Roman"/>
                        </a:rPr>
                        <a:t>14.8x</a:t>
                      </a:r>
                    </a:p>
                  </a:txBody>
                  <a:tcPr marL="45705" marR="45705" marT="45705" marB="45705" horzOverflow="overflow">
                    <a:lnL w="12700">
                      <a:solidFill>
                        <a:srgbClr val="333333"/>
                      </a:solidFill>
                    </a:lnL>
                    <a:lnR w="12700">
                      <a:solidFill>
                        <a:srgbClr val="333333"/>
                      </a:solidFill>
                    </a:lnR>
                    <a:lnT w="12700">
                      <a:solidFill>
                        <a:srgbClr val="333333"/>
                      </a:solidFill>
                    </a:lnT>
                    <a:lnB w="12700">
                      <a:solidFill>
                        <a:srgbClr val="333333"/>
                      </a:solidFill>
                    </a:lnB>
                    <a:noFill/>
                  </a:tcPr>
                </a:tc>
                <a:extLst>
                  <a:ext uri="{0D108BD9-81ED-4DB2-BD59-A6C34878D82A}">
                    <a16:rowId xmlns:a16="http://schemas.microsoft.com/office/drawing/2014/main" val="10002"/>
                  </a:ext>
                </a:extLst>
              </a:tr>
              <a:tr h="519112">
                <a:tc>
                  <a:txBody>
                    <a:bodyPr/>
                    <a:lstStyle/>
                    <a:p>
                      <a:pPr algn="ctr">
                        <a:defRPr sz="1800"/>
                      </a:pPr>
                      <a:r>
                        <a:rPr sz="2800">
                          <a:solidFill>
                            <a:srgbClr val="333333"/>
                          </a:solidFill>
                          <a:latin typeface="Times New Roman"/>
                          <a:ea typeface="Times New Roman"/>
                          <a:cs typeface="Times New Roman"/>
                          <a:sym typeface="Times New Roman"/>
                        </a:rPr>
                        <a:t>MaxWorkstation</a:t>
                      </a:r>
                    </a:p>
                  </a:txBody>
                  <a:tcPr marL="45705" marR="45705" marT="45705" marB="45705" horzOverflow="overflow">
                    <a:lnL w="12700">
                      <a:solidFill>
                        <a:srgbClr val="333333"/>
                      </a:solidFill>
                    </a:lnL>
                    <a:lnR w="12700">
                      <a:solidFill>
                        <a:srgbClr val="333333"/>
                      </a:solidFill>
                    </a:lnR>
                    <a:lnT w="12700">
                      <a:solidFill>
                        <a:srgbClr val="333333"/>
                      </a:solidFill>
                    </a:lnT>
                    <a:lnB w="12700">
                      <a:solidFill>
                        <a:srgbClr val="333333"/>
                      </a:solidFill>
                    </a:lnB>
                    <a:noFill/>
                  </a:tcPr>
                </a:tc>
                <a:tc>
                  <a:txBody>
                    <a:bodyPr/>
                    <a:lstStyle/>
                    <a:p>
                      <a:pPr algn="ctr">
                        <a:defRPr sz="1800"/>
                      </a:pPr>
                      <a:r>
                        <a:rPr sz="2800">
                          <a:solidFill>
                            <a:srgbClr val="333333"/>
                          </a:solidFill>
                          <a:latin typeface="Times New Roman"/>
                          <a:ea typeface="Times New Roman"/>
                          <a:cs typeface="Times New Roman"/>
                          <a:sym typeface="Times New Roman"/>
                        </a:rPr>
                        <a:t>2.52K</a:t>
                      </a:r>
                    </a:p>
                  </a:txBody>
                  <a:tcPr marL="45705" marR="45705" marT="45705" marB="45705" horzOverflow="overflow">
                    <a:lnL w="12700">
                      <a:solidFill>
                        <a:srgbClr val="333333"/>
                      </a:solidFill>
                    </a:lnL>
                    <a:lnR w="12700">
                      <a:solidFill>
                        <a:srgbClr val="333333"/>
                      </a:solidFill>
                    </a:lnR>
                    <a:lnT w="12700">
                      <a:solidFill>
                        <a:srgbClr val="333333"/>
                      </a:solidFill>
                    </a:lnT>
                    <a:lnB w="12700">
                      <a:solidFill>
                        <a:srgbClr val="333333"/>
                      </a:solidFill>
                    </a:lnB>
                    <a:noFill/>
                  </a:tcPr>
                </a:tc>
                <a:tc>
                  <a:txBody>
                    <a:bodyPr/>
                    <a:lstStyle/>
                    <a:p>
                      <a:pPr algn="ctr">
                        <a:defRPr sz="1800"/>
                      </a:pPr>
                      <a:r>
                        <a:rPr sz="2800" b="1">
                          <a:solidFill>
                            <a:srgbClr val="333333"/>
                          </a:solidFill>
                          <a:latin typeface="Times New Roman"/>
                          <a:ea typeface="Times New Roman"/>
                          <a:cs typeface="Times New Roman"/>
                          <a:sym typeface="Times New Roman"/>
                        </a:rPr>
                        <a:t>121.6x</a:t>
                      </a:r>
                    </a:p>
                  </a:txBody>
                  <a:tcPr marL="45705" marR="45705" marT="45705" marB="45705" horzOverflow="overflow">
                    <a:lnL w="12700">
                      <a:solidFill>
                        <a:srgbClr val="333333"/>
                      </a:solidFill>
                    </a:lnL>
                    <a:lnR w="12700">
                      <a:solidFill>
                        <a:srgbClr val="333333"/>
                      </a:solidFill>
                    </a:lnR>
                    <a:lnT w="12700">
                      <a:solidFill>
                        <a:srgbClr val="333333"/>
                      </a:solidFill>
                    </a:lnT>
                    <a:lnB w="12700">
                      <a:solidFill>
                        <a:srgbClr val="333333"/>
                      </a:solidFill>
                    </a:lnB>
                    <a:noFill/>
                  </a:tcPr>
                </a:tc>
                <a:extLst>
                  <a:ext uri="{0D108BD9-81ED-4DB2-BD59-A6C34878D82A}">
                    <a16:rowId xmlns:a16="http://schemas.microsoft.com/office/drawing/2014/main" val="10003"/>
                  </a:ext>
                </a:extLst>
              </a:tr>
              <a:tr h="517525">
                <a:tc>
                  <a:txBody>
                    <a:bodyPr/>
                    <a:lstStyle/>
                    <a:p>
                      <a:pPr algn="ctr">
                        <a:defRPr sz="1800"/>
                      </a:pPr>
                      <a:r>
                        <a:rPr sz="2800">
                          <a:solidFill>
                            <a:srgbClr val="333333"/>
                          </a:solidFill>
                          <a:latin typeface="Times New Roman"/>
                          <a:ea typeface="Times New Roman"/>
                          <a:cs typeface="Times New Roman"/>
                          <a:sym typeface="Times New Roman"/>
                        </a:rPr>
                        <a:t>MaxNode</a:t>
                      </a:r>
                    </a:p>
                  </a:txBody>
                  <a:tcPr marL="45705" marR="45705" marT="45705" marB="45705" horzOverflow="overflow">
                    <a:lnL w="12700">
                      <a:solidFill>
                        <a:srgbClr val="333333"/>
                      </a:solidFill>
                    </a:lnL>
                    <a:lnR w="12700">
                      <a:solidFill>
                        <a:srgbClr val="333333"/>
                      </a:solidFill>
                    </a:lnR>
                    <a:lnT w="12700">
                      <a:solidFill>
                        <a:srgbClr val="333333"/>
                      </a:solidFill>
                    </a:lnT>
                    <a:lnB w="12700">
                      <a:solidFill>
                        <a:srgbClr val="333333"/>
                      </a:solidFill>
                    </a:lnB>
                    <a:noFill/>
                  </a:tcPr>
                </a:tc>
                <a:tc>
                  <a:txBody>
                    <a:bodyPr/>
                    <a:lstStyle/>
                    <a:p>
                      <a:pPr algn="ctr">
                        <a:defRPr sz="1800"/>
                      </a:pPr>
                      <a:r>
                        <a:rPr sz="2800">
                          <a:solidFill>
                            <a:srgbClr val="333333"/>
                          </a:solidFill>
                          <a:latin typeface="Times New Roman"/>
                          <a:ea typeface="Times New Roman"/>
                          <a:cs typeface="Times New Roman"/>
                          <a:sym typeface="Times New Roman"/>
                        </a:rPr>
                        <a:t>3K</a:t>
                      </a:r>
                    </a:p>
                  </a:txBody>
                  <a:tcPr marL="45705" marR="45705" marT="45705" marB="45705" horzOverflow="overflow">
                    <a:lnL w="12700">
                      <a:solidFill>
                        <a:srgbClr val="333333"/>
                      </a:solidFill>
                    </a:lnL>
                    <a:lnR w="12700">
                      <a:solidFill>
                        <a:srgbClr val="333333"/>
                      </a:solidFill>
                    </a:lnR>
                    <a:lnT w="12700">
                      <a:solidFill>
                        <a:srgbClr val="333333"/>
                      </a:solidFill>
                    </a:lnT>
                    <a:lnB w="12700">
                      <a:solidFill>
                        <a:srgbClr val="333333"/>
                      </a:solidFill>
                    </a:lnB>
                    <a:noFill/>
                  </a:tcPr>
                </a:tc>
                <a:tc>
                  <a:txBody>
                    <a:bodyPr/>
                    <a:lstStyle/>
                    <a:p>
                      <a:pPr algn="ctr">
                        <a:defRPr sz="1800"/>
                      </a:pPr>
                      <a:r>
                        <a:rPr sz="2800" b="1">
                          <a:solidFill>
                            <a:srgbClr val="333333"/>
                          </a:solidFill>
                          <a:latin typeface="Times New Roman"/>
                          <a:ea typeface="Times New Roman"/>
                          <a:cs typeface="Times New Roman"/>
                          <a:sym typeface="Times New Roman"/>
                        </a:rPr>
                        <a:t>144.9x</a:t>
                      </a:r>
                    </a:p>
                  </a:txBody>
                  <a:tcPr marL="45705" marR="45705" marT="45705" marB="45705" horzOverflow="overflow">
                    <a:lnL w="12700">
                      <a:solidFill>
                        <a:srgbClr val="333333"/>
                      </a:solidFill>
                    </a:lnL>
                    <a:lnR w="12700">
                      <a:solidFill>
                        <a:srgbClr val="333333"/>
                      </a:solidFill>
                    </a:lnR>
                    <a:lnT w="12700">
                      <a:solidFill>
                        <a:srgbClr val="333333"/>
                      </a:solidFill>
                    </a:lnT>
                    <a:lnB w="12700">
                      <a:solidFill>
                        <a:srgbClr val="333333"/>
                      </a:solidFill>
                    </a:lnB>
                    <a:noFill/>
                  </a:tcPr>
                </a:tc>
                <a:extLst>
                  <a:ext uri="{0D108BD9-81ED-4DB2-BD59-A6C34878D82A}">
                    <a16:rowId xmlns:a16="http://schemas.microsoft.com/office/drawing/2014/main" val="10004"/>
                  </a:ext>
                </a:extLst>
              </a:tr>
            </a:tbl>
          </a:graphicData>
        </a:graphic>
      </p:graphicFrame>
      <p:pic>
        <p:nvPicPr>
          <p:cNvPr id="2121" name="image.png" descr="image.png"/>
          <p:cNvPicPr>
            <a:picLocks noChangeAspect="1"/>
          </p:cNvPicPr>
          <p:nvPr/>
        </p:nvPicPr>
        <p:blipFill>
          <a:blip r:embed="rId6" cstate="print"/>
          <a:stretch>
            <a:fillRect/>
          </a:stretch>
        </p:blipFill>
        <p:spPr>
          <a:xfrm>
            <a:off x="889000" y="4381500"/>
            <a:ext cx="7124700" cy="965200"/>
          </a:xfrm>
          <a:prstGeom prst="rect">
            <a:avLst/>
          </a:prstGeom>
          <a:ln w="12700">
            <a:miter lim="400000"/>
          </a:ln>
        </p:spPr>
      </p:pic>
      <p:sp>
        <p:nvSpPr>
          <p:cNvPr id="2122" name="Oval"/>
          <p:cNvSpPr/>
          <p:nvPr/>
        </p:nvSpPr>
        <p:spPr>
          <a:xfrm rot="16200000">
            <a:off x="7487441" y="2353466"/>
            <a:ext cx="544517" cy="1400179"/>
          </a:xfrm>
          <a:prstGeom prst="ellipse">
            <a:avLst/>
          </a:prstGeom>
          <a:ln w="38100">
            <a:solidFill>
              <a:srgbClr val="FF0000"/>
            </a:solidFill>
          </a:ln>
        </p:spPr>
        <p:txBody>
          <a:bodyPr lIns="0" tIns="0" rIns="0" bIns="0" anchor="ctr"/>
          <a:lstStyle/>
          <a:p>
            <a:pPr algn="ctr">
              <a:defRPr>
                <a:solidFill>
                  <a:srgbClr val="FF0000"/>
                </a:solidFill>
              </a:defRPr>
            </a:pPr>
            <a:endParaRPr/>
          </a:p>
        </p:txBody>
      </p:sp>
      <p:sp>
        <p:nvSpPr>
          <p:cNvPr id="2123" name="Oval"/>
          <p:cNvSpPr/>
          <p:nvPr/>
        </p:nvSpPr>
        <p:spPr>
          <a:xfrm rot="16200000">
            <a:off x="7473950" y="3432171"/>
            <a:ext cx="544516" cy="1401767"/>
          </a:xfrm>
          <a:prstGeom prst="ellipse">
            <a:avLst/>
          </a:prstGeom>
          <a:ln w="38100">
            <a:solidFill>
              <a:srgbClr val="FF0000"/>
            </a:solidFill>
          </a:ln>
        </p:spPr>
        <p:txBody>
          <a:bodyPr lIns="0" tIns="0" rIns="0" bIns="0" anchor="ctr"/>
          <a:lstStyle/>
          <a:p>
            <a:pPr algn="ctr">
              <a:defRPr>
                <a:solidFill>
                  <a:srgbClr val="FF0000"/>
                </a:solidFill>
              </a:defRPr>
            </a:pPr>
            <a:endParaRPr/>
          </a:p>
        </p:txBody>
      </p:sp>
      <p:sp>
        <p:nvSpPr>
          <p:cNvPr id="2124" name="Line"/>
          <p:cNvSpPr/>
          <p:nvPr/>
        </p:nvSpPr>
        <p:spPr>
          <a:xfrm>
            <a:off x="8459785" y="3052760"/>
            <a:ext cx="215903" cy="108109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161"/>
                  <a:pt x="21600" y="359"/>
                </a:cubicBezTo>
                <a:lnTo>
                  <a:pt x="21600" y="21241"/>
                </a:lnTo>
                <a:cubicBezTo>
                  <a:pt x="21600" y="21439"/>
                  <a:pt x="11929" y="21600"/>
                  <a:pt x="0" y="21600"/>
                </a:cubicBezTo>
              </a:path>
            </a:pathLst>
          </a:custGeom>
          <a:ln w="28575">
            <a:solidFill>
              <a:srgbClr val="FF0000"/>
            </a:solidFill>
            <a:headEnd type="triangle"/>
          </a:ln>
        </p:spPr>
        <p:txBody>
          <a:bodyPr lIns="0" tIns="0" rIns="0" bIns="0" anchor="ctr"/>
          <a:lstStyle/>
          <a:p>
            <a:pPr algn="ctr">
              <a:defRPr>
                <a:solidFill>
                  <a:srgbClr val="333333"/>
                </a:solidFill>
              </a:defRPr>
            </a:pPr>
            <a:endParaRPr/>
          </a:p>
        </p:txBody>
      </p:sp>
      <p:sp>
        <p:nvSpPr>
          <p:cNvPr id="2125" name="9 x"/>
          <p:cNvSpPr txBox="1"/>
          <p:nvPr/>
        </p:nvSpPr>
        <p:spPr>
          <a:xfrm>
            <a:off x="7360918" y="4389437"/>
            <a:ext cx="1011875" cy="4827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indent="131762">
              <a:defRPr sz="2800" b="1">
                <a:solidFill>
                  <a:srgbClr val="FF0000"/>
                </a:solidFill>
                <a:latin typeface="Times New Roman"/>
                <a:ea typeface="Times New Roman"/>
                <a:cs typeface="Times New Roman"/>
                <a:sym typeface="Times New Roman"/>
              </a:defRPr>
            </a:lvl1pPr>
          </a:lstStyle>
          <a:p>
            <a:r>
              <a:t>9 x</a:t>
            </a:r>
          </a:p>
        </p:txBody>
      </p:sp>
      <p:sp>
        <p:nvSpPr>
          <p:cNvPr id="14" name="Slide Number Placeholder 5">
            <a:extLst>
              <a:ext uri="{FF2B5EF4-FFF2-40B4-BE49-F238E27FC236}">
                <a16:creationId xmlns:a16="http://schemas.microsoft.com/office/drawing/2014/main" id="{0BCBE121-3F03-4C2A-99CA-CA65C8ECB028}"/>
              </a:ext>
            </a:extLst>
          </p:cNvPr>
          <p:cNvSpPr txBox="1">
            <a:spLocks/>
          </p:cNvSpPr>
          <p:nvPr/>
        </p:nvSpPr>
        <p:spPr>
          <a:xfrm>
            <a:off x="8797030" y="6021288"/>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79</a:t>
            </a:fld>
            <a:endParaRPr lang="sr-Latn-RS"/>
          </a:p>
        </p:txBody>
      </p:sp>
    </p:spTree>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8" name="Weather and Climate Models: Precision"/>
          <p:cNvSpPr txBox="1">
            <a:spLocks noGrp="1"/>
          </p:cNvSpPr>
          <p:nvPr>
            <p:ph type="title" idx="4294967295"/>
          </p:nvPr>
        </p:nvSpPr>
        <p:spPr>
          <a:xfrm>
            <a:off x="457199" y="257175"/>
            <a:ext cx="8218490" cy="993775"/>
          </a:xfrm>
          <a:prstGeom prst="rect">
            <a:avLst/>
          </a:prstGeom>
        </p:spPr>
        <p:txBody>
          <a:bodyPr lIns="45718" tIns="45718" rIns="45718" bIns="45718" anchor="t"/>
          <a:lstStyle/>
          <a:p>
            <a:pPr algn="l">
              <a:defRPr sz="3600">
                <a:solidFill>
                  <a:srgbClr val="737373"/>
                </a:solidFill>
                <a:latin typeface="Arial"/>
                <a:ea typeface="Arial"/>
                <a:cs typeface="Arial"/>
                <a:sym typeface="Arial"/>
              </a:defRPr>
            </a:pPr>
            <a:r>
              <a:t>Weather and Climate Models: </a:t>
            </a:r>
            <a:r>
              <a:rPr>
                <a:solidFill>
                  <a:srgbClr val="FF0000"/>
                </a:solidFill>
              </a:rPr>
              <a:t>Precision</a:t>
            </a:r>
          </a:p>
        </p:txBody>
      </p:sp>
      <p:pic>
        <p:nvPicPr>
          <p:cNvPr id="2129" name="image.png" descr="image.png"/>
          <p:cNvPicPr>
            <a:picLocks noChangeAspect="1"/>
          </p:cNvPicPr>
          <p:nvPr/>
        </p:nvPicPr>
        <p:blipFill>
          <a:blip r:embed="rId2" cstate="print"/>
          <a:stretch>
            <a:fillRect/>
          </a:stretch>
        </p:blipFill>
        <p:spPr>
          <a:xfrm>
            <a:off x="0" y="4924425"/>
            <a:ext cx="1757365" cy="1933575"/>
          </a:xfrm>
          <a:prstGeom prst="rect">
            <a:avLst/>
          </a:prstGeom>
          <a:ln w="12700">
            <a:miter lim="400000"/>
          </a:ln>
        </p:spPr>
      </p:pic>
      <p:pic>
        <p:nvPicPr>
          <p:cNvPr id="2130" name="image.png" descr="image.png"/>
          <p:cNvPicPr>
            <a:picLocks noChangeAspect="1"/>
          </p:cNvPicPr>
          <p:nvPr/>
        </p:nvPicPr>
        <p:blipFill>
          <a:blip r:embed="rId3" cstate="print"/>
          <a:stretch>
            <a:fillRect/>
          </a:stretch>
        </p:blipFill>
        <p:spPr>
          <a:xfrm>
            <a:off x="407987" y="1595437"/>
            <a:ext cx="3041651" cy="2081215"/>
          </a:xfrm>
          <a:prstGeom prst="rect">
            <a:avLst/>
          </a:prstGeom>
          <a:ln w="12700">
            <a:miter lim="400000"/>
          </a:ln>
        </p:spPr>
      </p:pic>
      <p:pic>
        <p:nvPicPr>
          <p:cNvPr id="2131" name="image.jpeg" descr="image.jpeg"/>
          <p:cNvPicPr>
            <a:picLocks noChangeAspect="1"/>
          </p:cNvPicPr>
          <p:nvPr/>
        </p:nvPicPr>
        <p:blipFill>
          <a:blip r:embed="rId4" cstate="print"/>
          <a:stretch>
            <a:fillRect/>
          </a:stretch>
        </p:blipFill>
        <p:spPr>
          <a:xfrm>
            <a:off x="5707062" y="1554162"/>
            <a:ext cx="2846390" cy="2084390"/>
          </a:xfrm>
          <a:prstGeom prst="rect">
            <a:avLst/>
          </a:prstGeom>
          <a:ln w="12700">
            <a:miter lim="400000"/>
          </a:ln>
        </p:spPr>
      </p:pic>
      <p:sp>
        <p:nvSpPr>
          <p:cNvPr id="2132" name="Which one is better?"/>
          <p:cNvSpPr txBox="1"/>
          <p:nvPr/>
        </p:nvSpPr>
        <p:spPr>
          <a:xfrm>
            <a:off x="3581082" y="2076450"/>
            <a:ext cx="2187991" cy="3506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a:solidFill>
                  <a:srgbClr val="333333"/>
                </a:solidFill>
                <a:latin typeface="Arial"/>
                <a:ea typeface="Arial"/>
                <a:cs typeface="Arial"/>
                <a:sym typeface="Arial"/>
              </a:defRPr>
            </a:lvl1pPr>
          </a:lstStyle>
          <a:p>
            <a:r>
              <a:t>Which one is better?</a:t>
            </a:r>
          </a:p>
        </p:txBody>
      </p:sp>
      <p:sp>
        <p:nvSpPr>
          <p:cNvPr id="2133" name="Double Arrow"/>
          <p:cNvSpPr/>
          <p:nvPr/>
        </p:nvSpPr>
        <p:spPr>
          <a:xfrm>
            <a:off x="3502025" y="2436810"/>
            <a:ext cx="2127250" cy="428628"/>
          </a:xfrm>
          <a:prstGeom prst="leftRightArrow">
            <a:avLst>
              <a:gd name="adj1" fmla="val 50000"/>
              <a:gd name="adj2" fmla="val 49997"/>
            </a:avLst>
          </a:prstGeom>
          <a:gradFill>
            <a:gsLst>
              <a:gs pos="0">
                <a:srgbClr val="A1A1A1"/>
              </a:gs>
              <a:gs pos="19999">
                <a:srgbClr val="A1A1A1"/>
              </a:gs>
              <a:gs pos="100000">
                <a:srgbClr val="7A7A7A"/>
              </a:gs>
            </a:gsLst>
            <a:lin ang="5400000"/>
          </a:gradFill>
          <a:ln>
            <a:solidFill>
              <a:srgbClr val="A2A2A2"/>
            </a:solidFill>
          </a:ln>
          <a:effectLst>
            <a:outerShdw blurRad="38100" dist="23000" dir="5400000" rotWithShape="0">
              <a:srgbClr val="000000">
                <a:alpha val="34999"/>
              </a:srgbClr>
            </a:outerShdw>
          </a:effectLst>
        </p:spPr>
        <p:txBody>
          <a:bodyPr lIns="0" tIns="0" rIns="0" bIns="0" anchor="ctr"/>
          <a:lstStyle/>
          <a:p>
            <a:pPr algn="ctr">
              <a:defRPr>
                <a:solidFill>
                  <a:srgbClr val="FFFFFF"/>
                </a:solidFill>
              </a:defRPr>
            </a:pPr>
            <a:endParaRPr/>
          </a:p>
        </p:txBody>
      </p:sp>
      <p:sp>
        <p:nvSpPr>
          <p:cNvPr id="2134" name="Finer grid and higher precision are obviously preferred but the computational requirements will increase ➔ Power usage  $$"/>
          <p:cNvSpPr txBox="1"/>
          <p:nvPr/>
        </p:nvSpPr>
        <p:spPr>
          <a:xfrm>
            <a:off x="798194" y="3824287"/>
            <a:ext cx="7709535" cy="6173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defRPr>
                <a:solidFill>
                  <a:srgbClr val="333333"/>
                </a:solidFill>
                <a:latin typeface="Arial"/>
                <a:ea typeface="Arial"/>
                <a:cs typeface="Arial"/>
                <a:sym typeface="Arial"/>
              </a:defRPr>
            </a:pPr>
            <a:r>
              <a:t>Finer grid and higher precision are obviously preferred</a:t>
            </a:r>
            <a:br/>
            <a:r>
              <a:t>but the computational requirements will increase </a:t>
            </a:r>
            <a:r>
              <a:rPr>
                <a:latin typeface="Wingdings"/>
                <a:ea typeface="Wingdings"/>
                <a:cs typeface="Wingdings"/>
                <a:sym typeface="Wingdings"/>
              </a:rPr>
              <a:t>➔ </a:t>
            </a:r>
            <a:r>
              <a:t>Power usage </a:t>
            </a:r>
            <a:r>
              <a:rPr>
                <a:latin typeface="Wingdings"/>
                <a:ea typeface="Wingdings"/>
                <a:cs typeface="Wingdings"/>
                <a:sym typeface="Wingdings"/>
              </a:rPr>
              <a:t> </a:t>
            </a:r>
            <a:r>
              <a:t>$$</a:t>
            </a:r>
          </a:p>
        </p:txBody>
      </p:sp>
      <p:sp>
        <p:nvSpPr>
          <p:cNvPr id="2135" name="What about using reduced precision? (15 bits instead of 64 double precision FP)"/>
          <p:cNvSpPr txBox="1"/>
          <p:nvPr/>
        </p:nvSpPr>
        <p:spPr>
          <a:xfrm>
            <a:off x="814069" y="4497387"/>
            <a:ext cx="8284210" cy="3506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a:solidFill>
                  <a:srgbClr val="333333"/>
                </a:solidFill>
                <a:latin typeface="Arial"/>
                <a:ea typeface="Arial"/>
                <a:cs typeface="Arial"/>
                <a:sym typeface="Arial"/>
              </a:defRPr>
            </a:lvl1pPr>
          </a:lstStyle>
          <a:p>
            <a:r>
              <a:t>What about using reduced precision? (15 bits instead of 64 double precision FP) </a:t>
            </a:r>
          </a:p>
        </p:txBody>
      </p:sp>
      <p:pic>
        <p:nvPicPr>
          <p:cNvPr id="2136" name="image.png" descr="image.png"/>
          <p:cNvPicPr>
            <a:picLocks noChangeAspect="1"/>
          </p:cNvPicPr>
          <p:nvPr/>
        </p:nvPicPr>
        <p:blipFill>
          <a:blip r:embed="rId5" cstate="print"/>
          <a:stretch>
            <a:fillRect/>
          </a:stretch>
        </p:blipFill>
        <p:spPr>
          <a:xfrm>
            <a:off x="1878010" y="5211762"/>
            <a:ext cx="7572379" cy="777878"/>
          </a:xfrm>
          <a:prstGeom prst="rect">
            <a:avLst/>
          </a:prstGeom>
          <a:ln w="12700">
            <a:miter lim="400000"/>
          </a:ln>
        </p:spPr>
      </p:pic>
      <p:sp>
        <p:nvSpPr>
          <p:cNvPr id="2137" name="Rectangle"/>
          <p:cNvSpPr/>
          <p:nvPr/>
        </p:nvSpPr>
        <p:spPr>
          <a:xfrm>
            <a:off x="1482215" y="5989640"/>
            <a:ext cx="6341492" cy="463550"/>
          </a:xfrm>
          <a:prstGeom prst="rect">
            <a:avLst/>
          </a:prstGeom>
          <a:noFill/>
          <a:ln>
            <a:solidFill>
              <a:srgbClr val="FFFFFF"/>
            </a:solidFill>
          </a:ln>
        </p:spPr>
        <p:txBody>
          <a:bodyPr lIns="0" tIns="0" rIns="0" bIns="0" anchor="ctr"/>
          <a:lstStyle/>
          <a:p>
            <a:pPr algn="ctr">
              <a:defRPr>
                <a:solidFill>
                  <a:srgbClr val="FFFFFF"/>
                </a:solidFill>
              </a:defRPr>
            </a:pPr>
            <a:r>
              <a:rPr lang="en-US" sz="1600" dirty="0">
                <a:solidFill>
                  <a:srgbClr val="FF0000"/>
                </a:solidFill>
              </a:rPr>
              <a:t>The most accurate climate model is developed by a civil engineer </a:t>
            </a:r>
            <a:br>
              <a:rPr lang="en-US" sz="1600" dirty="0">
                <a:solidFill>
                  <a:srgbClr val="FF0000"/>
                </a:solidFill>
              </a:rPr>
            </a:br>
            <a:r>
              <a:rPr lang="en-US" sz="1600" dirty="0">
                <a:solidFill>
                  <a:srgbClr val="FF0000"/>
                </a:solidFill>
              </a:rPr>
              <a:t>(Milutin </a:t>
            </a:r>
            <a:r>
              <a:rPr lang="en-US" sz="1600" dirty="0" err="1">
                <a:solidFill>
                  <a:srgbClr val="FF0000"/>
                </a:solidFill>
              </a:rPr>
              <a:t>Milankovic</a:t>
            </a:r>
            <a:r>
              <a:rPr lang="en-US" sz="1600" dirty="0">
                <a:solidFill>
                  <a:srgbClr val="FF0000"/>
                </a:solidFill>
              </a:rPr>
              <a:t>) </a:t>
            </a:r>
            <a:endParaRPr sz="1600" dirty="0">
              <a:solidFill>
                <a:srgbClr val="FF0000"/>
              </a:solidFill>
            </a:endParaRPr>
          </a:p>
        </p:txBody>
      </p:sp>
      <p:sp>
        <p:nvSpPr>
          <p:cNvPr id="13" name="Slide Number Placeholder 5">
            <a:extLst>
              <a:ext uri="{FF2B5EF4-FFF2-40B4-BE49-F238E27FC236}">
                <a16:creationId xmlns:a16="http://schemas.microsoft.com/office/drawing/2014/main" id="{38E694A4-B69A-459B-9D6C-B1A3E943E993}"/>
              </a:ext>
            </a:extLst>
          </p:cNvPr>
          <p:cNvSpPr txBox="1">
            <a:spLocks/>
          </p:cNvSpPr>
          <p:nvPr/>
        </p:nvSpPr>
        <p:spPr>
          <a:xfrm>
            <a:off x="8725022" y="6001989"/>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80</a:t>
            </a:fld>
            <a:endParaRPr lang="sr-Latn-RS"/>
          </a:p>
        </p:txBody>
      </p:sp>
    </p:spTree>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1" name="Maxeler Running Smith Waterman"/>
          <p:cNvSpPr txBox="1">
            <a:spLocks noGrp="1"/>
          </p:cNvSpPr>
          <p:nvPr>
            <p:ph type="title" idx="4294967295"/>
          </p:nvPr>
        </p:nvSpPr>
        <p:spPr>
          <a:xfrm>
            <a:off x="457199" y="274637"/>
            <a:ext cx="8218490" cy="993776"/>
          </a:xfrm>
          <a:prstGeom prst="rect">
            <a:avLst/>
          </a:prstGeom>
        </p:spPr>
        <p:txBody>
          <a:bodyPr lIns="45718" tIns="45718" rIns="45718" bIns="45718" anchor="t"/>
          <a:lstStyle>
            <a:lvl1pPr algn="l">
              <a:defRPr sz="3600">
                <a:solidFill>
                  <a:srgbClr val="737373"/>
                </a:solidFill>
                <a:latin typeface="Arial"/>
                <a:ea typeface="Arial"/>
                <a:cs typeface="Arial"/>
                <a:sym typeface="Arial"/>
              </a:defRPr>
            </a:lvl1pPr>
          </a:lstStyle>
          <a:p>
            <a:r>
              <a:t>Maxeler Running Smith Waterman</a:t>
            </a:r>
          </a:p>
        </p:txBody>
      </p:sp>
      <p:pic>
        <p:nvPicPr>
          <p:cNvPr id="2142" name="image.png" descr="image.png"/>
          <p:cNvPicPr>
            <a:picLocks noChangeAspect="1"/>
          </p:cNvPicPr>
          <p:nvPr/>
        </p:nvPicPr>
        <p:blipFill>
          <a:blip r:embed="rId2" cstate="print"/>
          <a:stretch>
            <a:fillRect/>
          </a:stretch>
        </p:blipFill>
        <p:spPr>
          <a:xfrm>
            <a:off x="539750" y="981075"/>
            <a:ext cx="8135940" cy="5102225"/>
          </a:xfrm>
          <a:prstGeom prst="rect">
            <a:avLst/>
          </a:prstGeom>
          <a:ln w="12700">
            <a:miter lim="400000"/>
          </a:ln>
        </p:spPr>
      </p:pic>
      <p:pic>
        <p:nvPicPr>
          <p:cNvPr id="2143" name="image.png" descr="image.png"/>
          <p:cNvPicPr>
            <a:picLocks noChangeAspect="1"/>
          </p:cNvPicPr>
          <p:nvPr/>
        </p:nvPicPr>
        <p:blipFill>
          <a:blip r:embed="rId3" cstate="print"/>
          <a:stretch>
            <a:fillRect/>
          </a:stretch>
        </p:blipFill>
        <p:spPr>
          <a:xfrm>
            <a:off x="1587" y="6200775"/>
            <a:ext cx="4711702" cy="681038"/>
          </a:xfrm>
          <a:prstGeom prst="rect">
            <a:avLst/>
          </a:prstGeom>
          <a:ln w="12700">
            <a:miter lim="400000"/>
          </a:ln>
        </p:spPr>
      </p:pic>
      <p:pic>
        <p:nvPicPr>
          <p:cNvPr id="2144" name="image.jpeg" descr="image.jpeg"/>
          <p:cNvPicPr>
            <a:picLocks noChangeAspect="1"/>
          </p:cNvPicPr>
          <p:nvPr/>
        </p:nvPicPr>
        <p:blipFill>
          <a:blip r:embed="rId4" cstate="print"/>
          <a:stretch>
            <a:fillRect/>
          </a:stretch>
        </p:blipFill>
        <p:spPr>
          <a:xfrm>
            <a:off x="592137" y="1271587"/>
            <a:ext cx="2900365" cy="1941515"/>
          </a:xfrm>
          <a:prstGeom prst="rect">
            <a:avLst/>
          </a:prstGeom>
          <a:ln w="12700">
            <a:miter lim="400000"/>
          </a:ln>
        </p:spPr>
      </p:pic>
      <p:sp>
        <p:nvSpPr>
          <p:cNvPr id="7" name="Slide Number Placeholder 5">
            <a:extLst>
              <a:ext uri="{FF2B5EF4-FFF2-40B4-BE49-F238E27FC236}">
                <a16:creationId xmlns:a16="http://schemas.microsoft.com/office/drawing/2014/main" id="{235B53F1-11B6-4ACE-8BB4-26B0D09033EF}"/>
              </a:ext>
            </a:extLst>
          </p:cNvPr>
          <p:cNvSpPr txBox="1">
            <a:spLocks/>
          </p:cNvSpPr>
          <p:nvPr/>
        </p:nvSpPr>
        <p:spPr>
          <a:xfrm>
            <a:off x="8725022" y="5949280"/>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81</a:t>
            </a:fld>
            <a:endParaRPr lang="sr-Latn-RS"/>
          </a:p>
        </p:txBody>
      </p:sp>
    </p:spTree>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6" name="image.png" descr="image.png"/>
          <p:cNvPicPr>
            <a:picLocks noChangeAspect="1"/>
          </p:cNvPicPr>
          <p:nvPr/>
        </p:nvPicPr>
        <p:blipFill>
          <a:blip r:embed="rId2" cstate="print"/>
          <a:stretch>
            <a:fillRect/>
          </a:stretch>
        </p:blipFill>
        <p:spPr>
          <a:xfrm>
            <a:off x="4521200" y="2749550"/>
            <a:ext cx="5842000" cy="4133850"/>
          </a:xfrm>
          <a:prstGeom prst="rect">
            <a:avLst/>
          </a:prstGeom>
          <a:ln w="12700">
            <a:miter lim="400000"/>
          </a:ln>
        </p:spPr>
      </p:pic>
      <p:pic>
        <p:nvPicPr>
          <p:cNvPr id="2147" name="image.png" descr="image.png"/>
          <p:cNvPicPr>
            <a:picLocks noChangeAspect="1"/>
          </p:cNvPicPr>
          <p:nvPr/>
        </p:nvPicPr>
        <p:blipFill>
          <a:blip r:embed="rId3" cstate="print"/>
          <a:stretch>
            <a:fillRect/>
          </a:stretch>
        </p:blipFill>
        <p:spPr>
          <a:xfrm>
            <a:off x="0" y="4246562"/>
            <a:ext cx="4610100" cy="2638428"/>
          </a:xfrm>
          <a:prstGeom prst="rect">
            <a:avLst/>
          </a:prstGeom>
          <a:ln w="12700">
            <a:miter lim="400000"/>
          </a:ln>
        </p:spPr>
      </p:pic>
      <p:pic>
        <p:nvPicPr>
          <p:cNvPr id="2148" name="Y:\maxeler\MaxelerInc\salesInc\marketing\Products\Pandora\Front_BoxOpen.JPG" descr="Y:\maxeler\MaxelerInc\salesInc\marketing\Products\Pandora\Front_BoxOpen.JPG"/>
          <p:cNvPicPr>
            <a:picLocks noChangeAspect="1"/>
          </p:cNvPicPr>
          <p:nvPr/>
        </p:nvPicPr>
        <p:blipFill>
          <a:blip r:embed="rId4" cstate="print"/>
          <a:stretch>
            <a:fillRect/>
          </a:stretch>
        </p:blipFill>
        <p:spPr>
          <a:xfrm>
            <a:off x="1747835" y="5067300"/>
            <a:ext cx="5160965" cy="1854200"/>
          </a:xfrm>
          <a:prstGeom prst="rect">
            <a:avLst/>
          </a:prstGeom>
          <a:ln w="12700">
            <a:miter lim="400000"/>
          </a:ln>
        </p:spPr>
      </p:pic>
      <p:pic>
        <p:nvPicPr>
          <p:cNvPr id="2149" name="image.png" descr="image.png"/>
          <p:cNvPicPr>
            <a:picLocks noChangeAspect="1"/>
          </p:cNvPicPr>
          <p:nvPr/>
        </p:nvPicPr>
        <p:blipFill>
          <a:blip r:embed="rId5" cstate="print"/>
          <a:stretch>
            <a:fillRect/>
          </a:stretch>
        </p:blipFill>
        <p:spPr>
          <a:xfrm>
            <a:off x="0" y="165100"/>
            <a:ext cx="3402013" cy="4127500"/>
          </a:xfrm>
          <a:prstGeom prst="rect">
            <a:avLst/>
          </a:prstGeom>
          <a:ln w="12700">
            <a:miter lim="400000"/>
          </a:ln>
        </p:spPr>
      </p:pic>
      <p:pic>
        <p:nvPicPr>
          <p:cNvPr id="2150" name="image.png" descr="image.png"/>
          <p:cNvPicPr>
            <a:picLocks noChangeAspect="1"/>
          </p:cNvPicPr>
          <p:nvPr/>
        </p:nvPicPr>
        <p:blipFill>
          <a:blip r:embed="rId6" cstate="print"/>
          <a:stretch>
            <a:fillRect/>
          </a:stretch>
        </p:blipFill>
        <p:spPr>
          <a:xfrm>
            <a:off x="4038600" y="381000"/>
            <a:ext cx="4635500" cy="2413000"/>
          </a:xfrm>
          <a:prstGeom prst="rect">
            <a:avLst/>
          </a:prstGeom>
          <a:ln w="12700">
            <a:miter lim="400000"/>
          </a:ln>
        </p:spPr>
      </p:pic>
      <p:pic>
        <p:nvPicPr>
          <p:cNvPr id="2151" name="image.png" descr="image.png"/>
          <p:cNvPicPr>
            <a:picLocks noChangeAspect="1"/>
          </p:cNvPicPr>
          <p:nvPr/>
        </p:nvPicPr>
        <p:blipFill>
          <a:blip r:embed="rId7" cstate="print"/>
          <a:stretch>
            <a:fillRect/>
          </a:stretch>
        </p:blipFill>
        <p:spPr>
          <a:xfrm>
            <a:off x="2755900" y="2794000"/>
            <a:ext cx="2844800" cy="1462088"/>
          </a:xfrm>
          <a:prstGeom prst="rect">
            <a:avLst/>
          </a:prstGeom>
          <a:ln w="12700">
            <a:miter lim="400000"/>
          </a:ln>
        </p:spPr>
      </p:pic>
      <p:sp>
        <p:nvSpPr>
          <p:cNvPr id="2153" name="Niederman-Wuensch"/>
          <p:cNvSpPr txBox="1"/>
          <p:nvPr/>
        </p:nvSpPr>
        <p:spPr>
          <a:xfrm>
            <a:off x="6806882" y="1817686"/>
            <a:ext cx="2247150" cy="3506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a:solidFill>
                  <a:srgbClr val="333333"/>
                </a:solidFill>
                <a:latin typeface="Arial"/>
                <a:ea typeface="Arial"/>
                <a:cs typeface="Arial"/>
                <a:sym typeface="Arial"/>
              </a:defRPr>
            </a:lvl1pPr>
          </a:lstStyle>
          <a:p>
            <a:r>
              <a:t>Niederman-Wuensch</a:t>
            </a:r>
          </a:p>
        </p:txBody>
      </p:sp>
      <p:sp>
        <p:nvSpPr>
          <p:cNvPr id="10" name="Slide Number Placeholder 5">
            <a:extLst>
              <a:ext uri="{FF2B5EF4-FFF2-40B4-BE49-F238E27FC236}">
                <a16:creationId xmlns:a16="http://schemas.microsoft.com/office/drawing/2014/main" id="{FF63A5C1-FAEF-4667-B5DC-ADBA0398A53F}"/>
              </a:ext>
            </a:extLst>
          </p:cNvPr>
          <p:cNvSpPr txBox="1">
            <a:spLocks/>
          </p:cNvSpPr>
          <p:nvPr/>
        </p:nvSpPr>
        <p:spPr>
          <a:xfrm>
            <a:off x="8400256" y="6506045"/>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82</a:t>
            </a:fld>
            <a:endParaRPr lang="sr-Latn-RS"/>
          </a:p>
        </p:txBody>
      </p:sp>
    </p:spTree>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6" name="Analysis of the Tensor Calculus Operations on DataFlow (PhD Thesis by Miloš Kotlar, on DataFlow-based Machine Learning)"/>
          <p:cNvSpPr txBox="1">
            <a:spLocks noGrp="1"/>
          </p:cNvSpPr>
          <p:nvPr>
            <p:ph type="title" idx="4294967295"/>
          </p:nvPr>
        </p:nvSpPr>
        <p:spPr>
          <a:xfrm>
            <a:off x="304800" y="-228600"/>
            <a:ext cx="9277350" cy="1562100"/>
          </a:xfrm>
          <a:prstGeom prst="rect">
            <a:avLst/>
          </a:prstGeom>
        </p:spPr>
        <p:txBody>
          <a:bodyPr lIns="32803" tIns="32803" rIns="32803" bIns="32803" anchor="t"/>
          <a:lstStyle/>
          <a:p>
            <a:pPr algn="l">
              <a:defRPr sz="2400">
                <a:solidFill>
                  <a:srgbClr val="737373"/>
                </a:solidFill>
                <a:latin typeface="Arial"/>
                <a:ea typeface="Arial"/>
                <a:cs typeface="Arial"/>
                <a:sym typeface="Arial"/>
              </a:defRPr>
            </a:pPr>
            <a:br>
              <a:rPr dirty="0"/>
            </a:br>
            <a:r>
              <a:rPr dirty="0"/>
              <a:t>Analysis of the Tensor Calculus Operations on </a:t>
            </a:r>
            <a:r>
              <a:rPr dirty="0" err="1"/>
              <a:t>DataFlow</a:t>
            </a:r>
            <a:br>
              <a:rPr dirty="0"/>
            </a:br>
            <a:r>
              <a:rPr dirty="0"/>
              <a:t>(</a:t>
            </a:r>
            <a:r>
              <a:rPr sz="2000" dirty="0"/>
              <a:t>PhD Thesis by </a:t>
            </a:r>
            <a:r>
              <a:rPr sz="2000" b="1" dirty="0" err="1"/>
              <a:t>Miloš</a:t>
            </a:r>
            <a:r>
              <a:rPr sz="2000" b="1" dirty="0"/>
              <a:t> </a:t>
            </a:r>
            <a:r>
              <a:rPr sz="2000" b="1" dirty="0" err="1"/>
              <a:t>Kotlar</a:t>
            </a:r>
            <a:r>
              <a:rPr sz="2000" dirty="0"/>
              <a:t>, on </a:t>
            </a:r>
            <a:r>
              <a:rPr sz="2000" dirty="0" err="1"/>
              <a:t>DataFlow</a:t>
            </a:r>
            <a:r>
              <a:rPr sz="2000" dirty="0"/>
              <a:t>-based Machine Learning)</a:t>
            </a:r>
            <a:br>
              <a:rPr sz="2000" dirty="0"/>
            </a:br>
            <a:endParaRPr sz="2000" dirty="0"/>
          </a:p>
        </p:txBody>
      </p:sp>
      <p:pic>
        <p:nvPicPr>
          <p:cNvPr id="2157" name="image.png" descr="image.png"/>
          <p:cNvPicPr>
            <a:picLocks noChangeAspect="1"/>
          </p:cNvPicPr>
          <p:nvPr/>
        </p:nvPicPr>
        <p:blipFill>
          <a:blip r:embed="rId2" cstate="print"/>
          <a:stretch>
            <a:fillRect/>
          </a:stretch>
        </p:blipFill>
        <p:spPr>
          <a:xfrm>
            <a:off x="428625" y="1143000"/>
            <a:ext cx="8286750" cy="3917950"/>
          </a:xfrm>
          <a:prstGeom prst="rect">
            <a:avLst/>
          </a:prstGeom>
          <a:ln w="12700">
            <a:miter lim="400000"/>
          </a:ln>
        </p:spPr>
      </p:pic>
      <p:sp>
        <p:nvSpPr>
          <p:cNvPr id="2158" name="The speedup of 6.75x achieved as early as for KiloData (Perceptron),…"/>
          <p:cNvSpPr txBox="1"/>
          <p:nvPr/>
        </p:nvSpPr>
        <p:spPr>
          <a:xfrm>
            <a:off x="457200" y="5334000"/>
            <a:ext cx="8607425" cy="7274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317500" lvl="1" indent="-304800">
              <a:spcBef>
                <a:spcPts val="600"/>
              </a:spcBef>
              <a:defRPr sz="2200">
                <a:solidFill>
                  <a:srgbClr val="333333"/>
                </a:solidFill>
                <a:latin typeface="Arial"/>
                <a:ea typeface="Arial"/>
                <a:cs typeface="Arial"/>
                <a:sym typeface="Arial"/>
              </a:defRPr>
            </a:pPr>
            <a:r>
              <a:t>The speedup of </a:t>
            </a:r>
            <a:r>
              <a:rPr b="1"/>
              <a:t>6.75x </a:t>
            </a:r>
            <a:r>
              <a:t>achieved as early as for KiloData </a:t>
            </a:r>
            <a:r>
              <a:rPr sz="1800"/>
              <a:t>(Perceptron)</a:t>
            </a:r>
            <a:r>
              <a:t>,</a:t>
            </a:r>
          </a:p>
          <a:p>
            <a:pPr marL="317500" lvl="1" indent="-304800">
              <a:spcBef>
                <a:spcPts val="600"/>
              </a:spcBef>
              <a:defRPr sz="2200">
                <a:solidFill>
                  <a:srgbClr val="333333"/>
                </a:solidFill>
                <a:latin typeface="Arial"/>
                <a:ea typeface="Arial"/>
                <a:cs typeface="Arial"/>
                <a:sym typeface="Arial"/>
              </a:defRPr>
            </a:pPr>
            <a:r>
              <a:t>with </a:t>
            </a:r>
            <a:r>
              <a:rPr b="1"/>
              <a:t>10x</a:t>
            </a:r>
            <a:r>
              <a:t> less on-chip transistors and the power savings of </a:t>
            </a:r>
            <a:r>
              <a:rPr b="1"/>
              <a:t>4.6x</a:t>
            </a:r>
          </a:p>
        </p:txBody>
      </p:sp>
      <p:pic>
        <p:nvPicPr>
          <p:cNvPr id="2159" name="image.png" descr="image.png"/>
          <p:cNvPicPr>
            <a:picLocks noChangeAspect="1"/>
          </p:cNvPicPr>
          <p:nvPr/>
        </p:nvPicPr>
        <p:blipFill>
          <a:blip r:embed="rId3" cstate="print"/>
          <a:stretch>
            <a:fillRect/>
          </a:stretch>
        </p:blipFill>
        <p:spPr>
          <a:xfrm>
            <a:off x="1676400" y="1422400"/>
            <a:ext cx="2133600" cy="2540000"/>
          </a:xfrm>
          <a:prstGeom prst="rect">
            <a:avLst/>
          </a:prstGeom>
          <a:ln w="12700">
            <a:miter lim="400000"/>
          </a:ln>
        </p:spPr>
      </p:pic>
      <p:sp>
        <p:nvSpPr>
          <p:cNvPr id="8" name="Slide Number Placeholder 5">
            <a:extLst>
              <a:ext uri="{FF2B5EF4-FFF2-40B4-BE49-F238E27FC236}">
                <a16:creationId xmlns:a16="http://schemas.microsoft.com/office/drawing/2014/main" id="{E2E1C0BC-FDCA-4063-A0E2-D33B637C83EC}"/>
              </a:ext>
            </a:extLst>
          </p:cNvPr>
          <p:cNvSpPr txBox="1">
            <a:spLocks/>
          </p:cNvSpPr>
          <p:nvPr/>
        </p:nvSpPr>
        <p:spPr>
          <a:xfrm>
            <a:off x="8725022" y="6021288"/>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83</a:t>
            </a:fld>
            <a:endParaRPr lang="sr-Latn-RS"/>
          </a:p>
        </p:txBody>
      </p:sp>
    </p:spTree>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1" name="Conditions for the Y-Chart-Based “Kernelization” of Loops @ML (PhD Thesis by Nenad Korolija, on the Mapping of Algorithms onto DataFlow)"/>
          <p:cNvSpPr txBox="1">
            <a:spLocks noGrp="1"/>
          </p:cNvSpPr>
          <p:nvPr>
            <p:ph type="title" idx="4294967295"/>
          </p:nvPr>
        </p:nvSpPr>
        <p:spPr>
          <a:xfrm>
            <a:off x="152400" y="-228600"/>
            <a:ext cx="9277350" cy="1562100"/>
          </a:xfrm>
          <a:prstGeom prst="rect">
            <a:avLst/>
          </a:prstGeom>
        </p:spPr>
        <p:txBody>
          <a:bodyPr lIns="32803" tIns="32803" rIns="32803" bIns="32803" anchor="t"/>
          <a:lstStyle/>
          <a:p>
            <a:pPr algn="l">
              <a:defRPr sz="2400">
                <a:solidFill>
                  <a:srgbClr val="737373"/>
                </a:solidFill>
                <a:latin typeface="Arial"/>
                <a:ea typeface="Arial"/>
                <a:cs typeface="Arial"/>
                <a:sym typeface="Arial"/>
              </a:defRPr>
            </a:pPr>
            <a:br>
              <a:rPr dirty="0"/>
            </a:br>
            <a:r>
              <a:rPr dirty="0"/>
              <a:t>Conditions for the Y-Chart-Based “Kernelization” of Loops @ML</a:t>
            </a:r>
            <a:br>
              <a:rPr dirty="0"/>
            </a:br>
            <a:r>
              <a:rPr dirty="0"/>
              <a:t>(</a:t>
            </a:r>
            <a:r>
              <a:rPr sz="2000" dirty="0"/>
              <a:t>PhD Thesis by </a:t>
            </a:r>
            <a:r>
              <a:rPr sz="2000" b="1" dirty="0"/>
              <a:t>Nenad Korolija</a:t>
            </a:r>
            <a:r>
              <a:rPr sz="2000" dirty="0"/>
              <a:t>, on the Mapping of Algorithms onto </a:t>
            </a:r>
            <a:r>
              <a:rPr sz="2000" dirty="0" err="1"/>
              <a:t>DataFlow</a:t>
            </a:r>
            <a:r>
              <a:rPr sz="2000" dirty="0"/>
              <a:t>)</a:t>
            </a:r>
            <a:br>
              <a:rPr sz="2000" dirty="0"/>
            </a:br>
            <a:endParaRPr sz="2000" dirty="0"/>
          </a:p>
        </p:txBody>
      </p:sp>
      <p:graphicFrame>
        <p:nvGraphicFramePr>
          <p:cNvPr id="2162" name="Table"/>
          <p:cNvGraphicFramePr/>
          <p:nvPr/>
        </p:nvGraphicFramePr>
        <p:xfrm>
          <a:off x="685800" y="1066800"/>
          <a:ext cx="7696199" cy="3422648"/>
        </p:xfrm>
        <a:graphic>
          <a:graphicData uri="http://schemas.openxmlformats.org/drawingml/2006/table">
            <a:tbl>
              <a:tblPr>
                <a:tableStyleId>{4C3C2611-4C71-4FC5-86AE-919BDF0F9419}</a:tableStyleId>
              </a:tblPr>
              <a:tblGrid>
                <a:gridCol w="733425">
                  <a:extLst>
                    <a:ext uri="{9D8B030D-6E8A-4147-A177-3AD203B41FA5}">
                      <a16:colId xmlns:a16="http://schemas.microsoft.com/office/drawing/2014/main" val="20000"/>
                    </a:ext>
                  </a:extLst>
                </a:gridCol>
                <a:gridCol w="5834062">
                  <a:extLst>
                    <a:ext uri="{9D8B030D-6E8A-4147-A177-3AD203B41FA5}">
                      <a16:colId xmlns:a16="http://schemas.microsoft.com/office/drawing/2014/main" val="20001"/>
                    </a:ext>
                  </a:extLst>
                </a:gridCol>
                <a:gridCol w="1128712">
                  <a:extLst>
                    <a:ext uri="{9D8B030D-6E8A-4147-A177-3AD203B41FA5}">
                      <a16:colId xmlns:a16="http://schemas.microsoft.com/office/drawing/2014/main" val="20002"/>
                    </a:ext>
                  </a:extLst>
                </a:gridCol>
              </a:tblGrid>
              <a:tr h="569912">
                <a:tc>
                  <a:txBody>
                    <a:bodyPr/>
                    <a:lstStyle/>
                    <a:p>
                      <a:pPr algn="l" defTabSz="457200">
                        <a:lnSpc>
                          <a:spcPct val="93000"/>
                        </a:lnSpc>
                        <a:defRPr sz="1800"/>
                      </a:pPr>
                      <a:r>
                        <a:rPr sz="2500">
                          <a:latin typeface="+mj-lt"/>
                          <a:ea typeface="+mj-ea"/>
                          <a:cs typeface="+mj-cs"/>
                          <a:sym typeface="Helvetica"/>
                        </a:rPr>
                        <a:t>1.</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CCCCCC"/>
                    </a:solidFill>
                  </a:tcPr>
                </a:tc>
                <a:tc>
                  <a:txBody>
                    <a:bodyPr/>
                    <a:lstStyle/>
                    <a:p>
                      <a:pPr algn="l" defTabSz="457200">
                        <a:lnSpc>
                          <a:spcPct val="93000"/>
                        </a:lnSpc>
                        <a:defRPr sz="1800"/>
                      </a:pPr>
                      <a:r>
                        <a:rPr sz="2500">
                          <a:latin typeface="+mj-lt"/>
                          <a:ea typeface="+mj-ea"/>
                          <a:cs typeface="+mj-cs"/>
                          <a:sym typeface="Helvetica"/>
                        </a:rPr>
                        <a:t>BigData (RAM vs. STREAM)</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CCCCCC"/>
                    </a:solidFill>
                  </a:tcPr>
                </a:tc>
                <a:tc>
                  <a:txBody>
                    <a:bodyPr/>
                    <a:lstStyle/>
                    <a:p>
                      <a:pPr algn="l" defTabSz="457200">
                        <a:lnSpc>
                          <a:spcPct val="93000"/>
                        </a:lnSpc>
                        <a:defRPr sz="2200">
                          <a:latin typeface="+mj-lt"/>
                          <a:ea typeface="+mj-ea"/>
                          <a:cs typeface="+mj-cs"/>
                          <a:sym typeface="Helvetica"/>
                        </a:defRPr>
                      </a:pPr>
                      <a:r>
                        <a:t>O(n</a:t>
                      </a:r>
                      <a:r>
                        <a:rPr baseline="30000"/>
                        <a:t>2</a:t>
                      </a:r>
                      <a:r>
                        <a:t>)</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CCCCCC"/>
                    </a:solidFill>
                  </a:tcPr>
                </a:tc>
                <a:extLst>
                  <a:ext uri="{0D108BD9-81ED-4DB2-BD59-A6C34878D82A}">
                    <a16:rowId xmlns:a16="http://schemas.microsoft.com/office/drawing/2014/main" val="10000"/>
                  </a:ext>
                </a:extLst>
              </a:tr>
              <a:tr h="569912">
                <a:tc>
                  <a:txBody>
                    <a:bodyPr/>
                    <a:lstStyle/>
                    <a:p>
                      <a:pPr algn="l" defTabSz="457200">
                        <a:lnSpc>
                          <a:spcPct val="93000"/>
                        </a:lnSpc>
                        <a:defRPr sz="1800"/>
                      </a:pPr>
                      <a:r>
                        <a:rPr sz="2500">
                          <a:latin typeface="+mj-lt"/>
                          <a:ea typeface="+mj-ea"/>
                          <a:cs typeface="+mj-cs"/>
                          <a:sym typeface="Helvetica"/>
                        </a:rPr>
                        <a:t>2.</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E6E6E6"/>
                    </a:solidFill>
                  </a:tcPr>
                </a:tc>
                <a:tc>
                  <a:txBody>
                    <a:bodyPr/>
                    <a:lstStyle/>
                    <a:p>
                      <a:pPr algn="l" defTabSz="457200">
                        <a:lnSpc>
                          <a:spcPct val="93000"/>
                        </a:lnSpc>
                        <a:defRPr sz="1800"/>
                      </a:pPr>
                      <a:r>
                        <a:rPr sz="2500">
                          <a:latin typeface="+mj-lt"/>
                          <a:ea typeface="+mj-ea"/>
                          <a:cs typeface="+mj-cs"/>
                          <a:sym typeface="Helvetica"/>
                        </a:rPr>
                        <a:t>Code reusability (WORO vs. WORM)</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E6E6E6"/>
                    </a:solidFill>
                  </a:tcPr>
                </a:tc>
                <a:tc>
                  <a:txBody>
                    <a:bodyPr/>
                    <a:lstStyle/>
                    <a:p>
                      <a:pPr algn="l" defTabSz="457200">
                        <a:lnSpc>
                          <a:spcPct val="93000"/>
                        </a:lnSpc>
                        <a:defRPr sz="1800"/>
                      </a:pPr>
                      <a:r>
                        <a:rPr sz="2500">
                          <a:latin typeface="+mj-lt"/>
                          <a:ea typeface="+mj-ea"/>
                          <a:cs typeface="+mj-cs"/>
                          <a:sym typeface="Helvetica"/>
                        </a:rPr>
                        <a:t>+</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E6E6E6"/>
                    </a:solidFill>
                  </a:tcPr>
                </a:tc>
                <a:extLst>
                  <a:ext uri="{0D108BD9-81ED-4DB2-BD59-A6C34878D82A}">
                    <a16:rowId xmlns:a16="http://schemas.microsoft.com/office/drawing/2014/main" val="10001"/>
                  </a:ext>
                </a:extLst>
              </a:tr>
              <a:tr h="571500">
                <a:tc>
                  <a:txBody>
                    <a:bodyPr/>
                    <a:lstStyle/>
                    <a:p>
                      <a:pPr algn="l" defTabSz="457200">
                        <a:lnSpc>
                          <a:spcPct val="93000"/>
                        </a:lnSpc>
                        <a:defRPr sz="1800"/>
                      </a:pPr>
                      <a:r>
                        <a:rPr sz="2500">
                          <a:latin typeface="+mj-lt"/>
                          <a:ea typeface="+mj-ea"/>
                          <a:cs typeface="+mj-cs"/>
                          <a:sym typeface="Helvetica"/>
                        </a:rPr>
                        <a:t>3.</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CCCCCC"/>
                    </a:solidFill>
                  </a:tcPr>
                </a:tc>
                <a:tc>
                  <a:txBody>
                    <a:bodyPr/>
                    <a:lstStyle/>
                    <a:p>
                      <a:pPr algn="l" defTabSz="457200">
                        <a:lnSpc>
                          <a:spcPct val="93000"/>
                        </a:lnSpc>
                        <a:defRPr sz="1800"/>
                      </a:pPr>
                      <a:r>
                        <a:rPr sz="2500">
                          <a:latin typeface="+mj-lt"/>
                          <a:ea typeface="+mj-ea"/>
                          <a:cs typeface="+mj-cs"/>
                          <a:sym typeface="Helvetica"/>
                        </a:rPr>
                        <a:t>Overall application tolerance to latency</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CCCCCC"/>
                    </a:solidFill>
                  </a:tcPr>
                </a:tc>
                <a:tc>
                  <a:txBody>
                    <a:bodyPr/>
                    <a:lstStyle/>
                    <a:p>
                      <a:pPr algn="l" defTabSz="457200">
                        <a:lnSpc>
                          <a:spcPct val="93000"/>
                        </a:lnSpc>
                        <a:defRPr sz="1800"/>
                      </a:pPr>
                      <a:r>
                        <a:rPr sz="2500">
                          <a:latin typeface="+mj-lt"/>
                          <a:ea typeface="+mj-ea"/>
                          <a:cs typeface="+mj-cs"/>
                          <a:sym typeface="Helvetica"/>
                        </a:rPr>
                        <a:t>+</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CCCCCC"/>
                    </a:solidFill>
                  </a:tcPr>
                </a:tc>
                <a:extLst>
                  <a:ext uri="{0D108BD9-81ED-4DB2-BD59-A6C34878D82A}">
                    <a16:rowId xmlns:a16="http://schemas.microsoft.com/office/drawing/2014/main" val="10002"/>
                  </a:ext>
                </a:extLst>
              </a:tr>
              <a:tr h="569912">
                <a:tc>
                  <a:txBody>
                    <a:bodyPr/>
                    <a:lstStyle/>
                    <a:p>
                      <a:pPr algn="l" defTabSz="457200">
                        <a:lnSpc>
                          <a:spcPct val="93000"/>
                        </a:lnSpc>
                        <a:defRPr sz="1800"/>
                      </a:pPr>
                      <a:r>
                        <a:rPr sz="2500">
                          <a:latin typeface="+mj-lt"/>
                          <a:ea typeface="+mj-ea"/>
                          <a:cs typeface="+mj-cs"/>
                          <a:sym typeface="Helvetica"/>
                        </a:rPr>
                        <a:t>4.</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E6E6E6"/>
                    </a:solidFill>
                  </a:tcPr>
                </a:tc>
                <a:tc>
                  <a:txBody>
                    <a:bodyPr/>
                    <a:lstStyle/>
                    <a:p>
                      <a:pPr algn="l" defTabSz="457200">
                        <a:lnSpc>
                          <a:spcPct val="93000"/>
                        </a:lnSpc>
                        <a:defRPr sz="1800"/>
                      </a:pPr>
                      <a:r>
                        <a:rPr sz="2500">
                          <a:latin typeface="+mj-lt"/>
                          <a:ea typeface="+mj-ea"/>
                          <a:cs typeface="+mj-cs"/>
                          <a:sym typeface="Helvetica"/>
                        </a:rPr>
                        <a:t>Over 95% of run time in loops</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E6E6E6"/>
                    </a:solidFill>
                  </a:tcPr>
                </a:tc>
                <a:tc>
                  <a:txBody>
                    <a:bodyPr/>
                    <a:lstStyle/>
                    <a:p>
                      <a:pPr algn="l" defTabSz="457200">
                        <a:lnSpc>
                          <a:spcPct val="93000"/>
                        </a:lnSpc>
                        <a:defRPr sz="1800"/>
                      </a:pPr>
                      <a:r>
                        <a:rPr sz="2500" dirty="0">
                          <a:latin typeface="+mj-lt"/>
                          <a:ea typeface="+mj-ea"/>
                          <a:cs typeface="+mj-cs"/>
                          <a:sym typeface="Helvetica"/>
                        </a:rPr>
                        <a:t>++</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E6E6E6"/>
                    </a:solidFill>
                  </a:tcPr>
                </a:tc>
                <a:extLst>
                  <a:ext uri="{0D108BD9-81ED-4DB2-BD59-A6C34878D82A}">
                    <a16:rowId xmlns:a16="http://schemas.microsoft.com/office/drawing/2014/main" val="10003"/>
                  </a:ext>
                </a:extLst>
              </a:tr>
              <a:tr h="569912">
                <a:tc>
                  <a:txBody>
                    <a:bodyPr/>
                    <a:lstStyle/>
                    <a:p>
                      <a:pPr algn="l" defTabSz="457200">
                        <a:lnSpc>
                          <a:spcPct val="93000"/>
                        </a:lnSpc>
                        <a:defRPr sz="1800"/>
                      </a:pPr>
                      <a:r>
                        <a:rPr sz="2500">
                          <a:latin typeface="+mj-lt"/>
                          <a:ea typeface="+mj-ea"/>
                          <a:cs typeface="+mj-cs"/>
                          <a:sym typeface="Helvetica"/>
                        </a:rPr>
                        <a:t>5.</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CCCCCC"/>
                    </a:solidFill>
                  </a:tcPr>
                </a:tc>
                <a:tc>
                  <a:txBody>
                    <a:bodyPr/>
                    <a:lstStyle/>
                    <a:p>
                      <a:pPr algn="l" defTabSz="457200">
                        <a:lnSpc>
                          <a:spcPct val="93000"/>
                        </a:lnSpc>
                        <a:defRPr sz="1800"/>
                      </a:pPr>
                      <a:r>
                        <a:rPr sz="2500">
                          <a:latin typeface="+mj-lt"/>
                          <a:ea typeface="+mj-ea"/>
                          <a:cs typeface="+mj-cs"/>
                          <a:sym typeface="Helvetica"/>
                        </a:rPr>
                        <a:t>Reusability of the data in loops</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CCCCCC"/>
                    </a:solidFill>
                  </a:tcPr>
                </a:tc>
                <a:tc>
                  <a:txBody>
                    <a:bodyPr/>
                    <a:lstStyle/>
                    <a:p>
                      <a:pPr algn="l" defTabSz="457200">
                        <a:lnSpc>
                          <a:spcPct val="93000"/>
                        </a:lnSpc>
                        <a:defRPr sz="1800"/>
                      </a:pPr>
                      <a:r>
                        <a:rPr sz="2500">
                          <a:latin typeface="+mj-lt"/>
                          <a:ea typeface="+mj-ea"/>
                          <a:cs typeface="+mj-cs"/>
                          <a:sym typeface="Helvetica"/>
                        </a:rPr>
                        <a:t>++</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CCCCCC"/>
                    </a:solidFill>
                  </a:tcPr>
                </a:tc>
                <a:extLst>
                  <a:ext uri="{0D108BD9-81ED-4DB2-BD59-A6C34878D82A}">
                    <a16:rowId xmlns:a16="http://schemas.microsoft.com/office/drawing/2014/main" val="10004"/>
                  </a:ext>
                </a:extLst>
              </a:tr>
              <a:tr h="571500">
                <a:tc>
                  <a:txBody>
                    <a:bodyPr/>
                    <a:lstStyle/>
                    <a:p>
                      <a:pPr algn="l" defTabSz="457200">
                        <a:lnSpc>
                          <a:spcPct val="93000"/>
                        </a:lnSpc>
                        <a:defRPr sz="1800"/>
                      </a:pPr>
                      <a:r>
                        <a:rPr sz="2500">
                          <a:latin typeface="+mj-lt"/>
                          <a:ea typeface="+mj-ea"/>
                          <a:cs typeface="+mj-cs"/>
                          <a:sym typeface="Helvetica"/>
                        </a:rPr>
                        <a:t>6.</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E6E6E6"/>
                    </a:solidFill>
                  </a:tcPr>
                </a:tc>
                <a:tc>
                  <a:txBody>
                    <a:bodyPr/>
                    <a:lstStyle/>
                    <a:p>
                      <a:pPr algn="l" defTabSz="457200">
                        <a:lnSpc>
                          <a:spcPct val="93000"/>
                        </a:lnSpc>
                        <a:defRPr sz="1800"/>
                      </a:pPr>
                      <a:r>
                        <a:rPr sz="2500">
                          <a:latin typeface="+mj-lt"/>
                          <a:ea typeface="+mj-ea"/>
                          <a:cs typeface="+mj-cs"/>
                          <a:sym typeface="Helvetica"/>
                        </a:rPr>
                        <a:t>Potential for utilization of pipes</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E6E6E6"/>
                    </a:solidFill>
                  </a:tcPr>
                </a:tc>
                <a:tc>
                  <a:txBody>
                    <a:bodyPr/>
                    <a:lstStyle/>
                    <a:p>
                      <a:pPr algn="l" defTabSz="457200">
                        <a:lnSpc>
                          <a:spcPct val="93000"/>
                        </a:lnSpc>
                        <a:defRPr sz="1800"/>
                      </a:pPr>
                      <a:r>
                        <a:rPr sz="2500" dirty="0">
                          <a:latin typeface="+mj-lt"/>
                          <a:ea typeface="+mj-ea"/>
                          <a:cs typeface="+mj-cs"/>
                          <a:sym typeface="Helvetica"/>
                        </a:rPr>
                        <a:t>O(n)</a:t>
                      </a:r>
                    </a:p>
                  </a:txBody>
                  <a:tcPr marL="42449" marR="42449" marT="42449" marB="42449" horzOverflow="overflow">
                    <a:lnL w="3175">
                      <a:solidFill>
                        <a:srgbClr val="FFFFFF"/>
                      </a:solidFill>
                    </a:lnL>
                    <a:lnR w="3175">
                      <a:solidFill>
                        <a:srgbClr val="FFFFFF"/>
                      </a:solidFill>
                    </a:lnR>
                    <a:lnT w="3175">
                      <a:solidFill>
                        <a:srgbClr val="FFFFFF"/>
                      </a:solidFill>
                    </a:lnT>
                    <a:lnB w="3175">
                      <a:solidFill>
                        <a:srgbClr val="FFFFFF"/>
                      </a:solidFill>
                    </a:lnB>
                    <a:solidFill>
                      <a:srgbClr val="E6E6E6"/>
                    </a:solidFill>
                  </a:tcPr>
                </a:tc>
                <a:extLst>
                  <a:ext uri="{0D108BD9-81ED-4DB2-BD59-A6C34878D82A}">
                    <a16:rowId xmlns:a16="http://schemas.microsoft.com/office/drawing/2014/main" val="10005"/>
                  </a:ext>
                </a:extLst>
              </a:tr>
            </a:tbl>
          </a:graphicData>
        </a:graphic>
      </p:graphicFrame>
      <p:pic>
        <p:nvPicPr>
          <p:cNvPr id="2163" name="image.jpeg" descr="image.jpeg"/>
          <p:cNvPicPr>
            <a:picLocks noChangeAspect="1"/>
          </p:cNvPicPr>
          <p:nvPr/>
        </p:nvPicPr>
        <p:blipFill>
          <a:blip r:embed="rId2" cstate="print"/>
          <a:stretch>
            <a:fillRect/>
          </a:stretch>
        </p:blipFill>
        <p:spPr>
          <a:xfrm>
            <a:off x="3733800" y="4654550"/>
            <a:ext cx="2362200" cy="1771650"/>
          </a:xfrm>
          <a:prstGeom prst="rect">
            <a:avLst/>
          </a:prstGeom>
          <a:ln w="12700">
            <a:miter lim="400000"/>
          </a:ln>
        </p:spPr>
      </p:pic>
      <p:pic>
        <p:nvPicPr>
          <p:cNvPr id="2164" name="image.jpeg" descr="image.jpeg"/>
          <p:cNvPicPr>
            <a:picLocks noChangeAspect="1"/>
          </p:cNvPicPr>
          <p:nvPr/>
        </p:nvPicPr>
        <p:blipFill>
          <a:blip r:embed="rId3" cstate="print"/>
          <a:stretch>
            <a:fillRect/>
          </a:stretch>
        </p:blipFill>
        <p:spPr>
          <a:xfrm>
            <a:off x="152400" y="4648200"/>
            <a:ext cx="2667000" cy="1779590"/>
          </a:xfrm>
          <a:prstGeom prst="rect">
            <a:avLst/>
          </a:prstGeom>
          <a:ln w="12700">
            <a:miter lim="400000"/>
          </a:ln>
        </p:spPr>
      </p:pic>
      <p:sp>
        <p:nvSpPr>
          <p:cNvPr id="2165" name="Line"/>
          <p:cNvSpPr/>
          <p:nvPr/>
        </p:nvSpPr>
        <p:spPr>
          <a:xfrm>
            <a:off x="2895600" y="5486400"/>
            <a:ext cx="762000" cy="0"/>
          </a:xfrm>
          <a:prstGeom prst="line">
            <a:avLst/>
          </a:prstGeom>
          <a:ln w="76200">
            <a:solidFill>
              <a:srgbClr val="535353"/>
            </a:solidFill>
            <a:tailEnd type="triangle"/>
          </a:ln>
          <a:effectLst>
            <a:outerShdw blurRad="38100" dist="23000" dir="5400000" rotWithShape="0">
              <a:srgbClr val="000000">
                <a:alpha val="34999"/>
              </a:srgbClr>
            </a:outerShdw>
          </a:effectLst>
        </p:spPr>
        <p:txBody>
          <a:bodyPr lIns="0" tIns="0" rIns="0" bIns="0"/>
          <a:lstStyle/>
          <a:p>
            <a:endParaRPr/>
          </a:p>
        </p:txBody>
      </p:sp>
      <p:sp>
        <p:nvSpPr>
          <p:cNvPr id="2166" name="Essentials for speedup:…"/>
          <p:cNvSpPr txBox="1"/>
          <p:nvPr/>
        </p:nvSpPr>
        <p:spPr>
          <a:xfrm>
            <a:off x="6141718" y="4694237"/>
            <a:ext cx="4480563" cy="15014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defRPr b="1"/>
            </a:pPr>
            <a:r>
              <a:t>Essentials for speedup:</a:t>
            </a:r>
          </a:p>
          <a:p>
            <a:r>
              <a:t>algorithmic modifications,</a:t>
            </a:r>
          </a:p>
          <a:p>
            <a:r>
              <a:t>pipeline utilization,</a:t>
            </a:r>
          </a:p>
          <a:p>
            <a:r>
              <a:t>data choreography, </a:t>
            </a:r>
          </a:p>
          <a:p>
            <a:r>
              <a:t>decision making on precision</a:t>
            </a:r>
          </a:p>
        </p:txBody>
      </p:sp>
      <p:sp>
        <p:nvSpPr>
          <p:cNvPr id="10" name="Slide Number Placeholder 5">
            <a:extLst>
              <a:ext uri="{FF2B5EF4-FFF2-40B4-BE49-F238E27FC236}">
                <a16:creationId xmlns:a16="http://schemas.microsoft.com/office/drawing/2014/main" id="{1072826D-0E66-45DC-BCF9-8B86C0D8B9B3}"/>
              </a:ext>
            </a:extLst>
          </p:cNvPr>
          <p:cNvSpPr txBox="1">
            <a:spLocks/>
          </p:cNvSpPr>
          <p:nvPr/>
        </p:nvSpPr>
        <p:spPr>
          <a:xfrm>
            <a:off x="8760296" y="6021288"/>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84</a:t>
            </a:fld>
            <a:endParaRPr lang="sr-Latn-RS"/>
          </a:p>
        </p:txBody>
      </p:sp>
    </p:spTree>
  </p:cSld>
  <p:clrMapOvr>
    <a:masterClrMapping/>
  </p:clrMapOvr>
  <p:transition spd="med"/>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CustomShape 1"/>
          <p:cNvSpPr/>
          <p:nvPr/>
        </p:nvSpPr>
        <p:spPr>
          <a:xfrm>
            <a:off x="335360" y="261232"/>
            <a:ext cx="11593288" cy="1130698"/>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nSpc>
                <a:spcPct val="100000"/>
              </a:lnSpc>
            </a:pPr>
            <a:r>
              <a:rPr lang="en-US" sz="3200" spc="-1" dirty="0">
                <a:solidFill>
                  <a:schemeClr val="tx1"/>
                </a:solidFill>
                <a:latin typeface="Arial"/>
                <a:ea typeface="DejaVu Sans"/>
              </a:rPr>
              <a:t>Nenad Korolija: Value Profiling for GRF (UBG)</a:t>
            </a:r>
            <a:endParaRPr lang="en-US" sz="3200" spc="-1" dirty="0">
              <a:solidFill>
                <a:schemeClr val="tx1"/>
              </a:solidFill>
              <a:latin typeface="Arial"/>
            </a:endParaRPr>
          </a:p>
        </p:txBody>
      </p:sp>
      <p:sp>
        <p:nvSpPr>
          <p:cNvPr id="40" name="CustomShape 2"/>
          <p:cNvSpPr/>
          <p:nvPr/>
        </p:nvSpPr>
        <p:spPr>
          <a:xfrm>
            <a:off x="609562" y="1654468"/>
            <a:ext cx="10970813" cy="3975513"/>
          </a:xfrm>
          <a:prstGeom prst="rect">
            <a:avLst/>
          </a:prstGeom>
          <a:noFill/>
          <a:ln>
            <a:noFill/>
          </a:ln>
        </p:spPr>
        <p:style>
          <a:lnRef idx="0">
            <a:scrgbClr r="0" g="0" b="0"/>
          </a:lnRef>
          <a:fillRef idx="0">
            <a:scrgbClr r="0" g="0" b="0"/>
          </a:fillRef>
          <a:effectRef idx="0">
            <a:scrgbClr r="0" g="0" b="0"/>
          </a:effectRef>
          <a:fontRef idx="minor"/>
        </p:style>
        <p:txBody>
          <a:bodyPr/>
          <a:lstStyle/>
          <a:p>
            <a:endParaRPr lang="en-US"/>
          </a:p>
        </p:txBody>
      </p:sp>
      <p:pic>
        <p:nvPicPr>
          <p:cNvPr id="41" name="Picture 40"/>
          <p:cNvPicPr/>
          <p:nvPr/>
        </p:nvPicPr>
        <p:blipFill>
          <a:blip r:embed="rId2" cstate="print"/>
          <a:stretch/>
        </p:blipFill>
        <p:spPr>
          <a:xfrm>
            <a:off x="26124" y="1591773"/>
            <a:ext cx="12191244" cy="5044386"/>
          </a:xfrm>
          <a:prstGeom prst="rect">
            <a:avLst/>
          </a:prstGeom>
          <a:ln>
            <a:noFill/>
          </a:ln>
        </p:spPr>
      </p:pic>
      <p:sp>
        <p:nvSpPr>
          <p:cNvPr id="42" name="CustomShape 3"/>
          <p:cNvSpPr/>
          <p:nvPr/>
        </p:nvSpPr>
        <p:spPr>
          <a:xfrm>
            <a:off x="3894231" y="1713681"/>
            <a:ext cx="5197389" cy="1801193"/>
          </a:xfrm>
          <a:prstGeom prst="rect">
            <a:avLst/>
          </a:prstGeom>
          <a:noFill/>
          <a:ln>
            <a:noFill/>
          </a:ln>
        </p:spPr>
        <p:style>
          <a:lnRef idx="0">
            <a:scrgbClr r="0" g="0" b="0"/>
          </a:lnRef>
          <a:fillRef idx="0">
            <a:scrgbClr r="0" g="0" b="0"/>
          </a:fillRef>
          <a:effectRef idx="0">
            <a:scrgbClr r="0" g="0" b="0"/>
          </a:effectRef>
          <a:fontRef idx="minor"/>
        </p:style>
        <p:txBody>
          <a:bodyPr lIns="108846" tIns="54423" rIns="108846" bIns="54423"/>
          <a:lstStyle/>
          <a:p>
            <a:pPr>
              <a:spcBef>
                <a:spcPts val="411"/>
              </a:spcBef>
              <a:spcAft>
                <a:spcPts val="172"/>
              </a:spcAft>
            </a:pPr>
            <a:r>
              <a:rPr lang="en-US" sz="1600" b="1" spc="-1" dirty="0">
                <a:solidFill>
                  <a:srgbClr val="008000"/>
                </a:solidFill>
                <a:latin typeface="Arial"/>
              </a:rPr>
              <a:t>PDE(FE) for risk assessment</a:t>
            </a:r>
            <a:endParaRPr lang="en-US" sz="1600" spc="-1" dirty="0">
              <a:latin typeface="Arial"/>
            </a:endParaRPr>
          </a:p>
          <a:p>
            <a:pPr>
              <a:spcBef>
                <a:spcPts val="411"/>
              </a:spcBef>
              <a:spcAft>
                <a:spcPts val="172"/>
              </a:spcAft>
            </a:pPr>
            <a:r>
              <a:rPr lang="en-US" sz="1600" b="1" spc="-1" dirty="0">
                <a:solidFill>
                  <a:srgbClr val="008000"/>
                </a:solidFill>
                <a:latin typeface="Arial"/>
              </a:rPr>
              <a:t>PDE(FD) for emergency warnings</a:t>
            </a:r>
            <a:endParaRPr lang="en-US" sz="1600" spc="-1" dirty="0">
              <a:latin typeface="Arial"/>
            </a:endParaRPr>
          </a:p>
          <a:p>
            <a:pPr>
              <a:spcBef>
                <a:spcPts val="411"/>
              </a:spcBef>
              <a:spcAft>
                <a:spcPts val="172"/>
              </a:spcAft>
            </a:pPr>
            <a:r>
              <a:rPr lang="en-US" sz="1600" b="1" spc="-1" dirty="0">
                <a:solidFill>
                  <a:srgbClr val="008000"/>
                </a:solidFill>
                <a:latin typeface="Arial"/>
              </a:rPr>
              <a:t>BOTH for complex simulations</a:t>
            </a:r>
            <a:endParaRPr lang="en-US" sz="1600" spc="-1" dirty="0">
              <a:latin typeface="Arial"/>
            </a:endParaRPr>
          </a:p>
          <a:p>
            <a:pPr>
              <a:spcBef>
                <a:spcPts val="411"/>
              </a:spcBef>
              <a:spcAft>
                <a:spcPts val="172"/>
              </a:spcAft>
            </a:pPr>
            <a:r>
              <a:rPr lang="en-US" sz="1600" b="1" spc="-1" dirty="0">
                <a:solidFill>
                  <a:srgbClr val="008000"/>
                </a:solidFill>
                <a:latin typeface="Arial"/>
              </a:rPr>
              <a:t>ML for intelligence upgrade (TENSOR CALCULUS)</a:t>
            </a:r>
            <a:endParaRPr lang="en-US" sz="1600" spc="-1" dirty="0">
              <a:latin typeface="Arial"/>
            </a:endParaRPr>
          </a:p>
        </p:txBody>
      </p:sp>
      <p:sp>
        <p:nvSpPr>
          <p:cNvPr id="43" name="TextShape 4"/>
          <p:cNvSpPr txBox="1"/>
          <p:nvPr/>
        </p:nvSpPr>
        <p:spPr>
          <a:xfrm>
            <a:off x="3190623" y="5862477"/>
            <a:ext cx="8294400" cy="815479"/>
          </a:xfrm>
          <a:prstGeom prst="rect">
            <a:avLst/>
          </a:prstGeom>
          <a:noFill/>
          <a:ln>
            <a:noFill/>
          </a:ln>
        </p:spPr>
        <p:txBody>
          <a:bodyPr lIns="108846" tIns="54423" rIns="108846" bIns="54423"/>
          <a:lstStyle/>
          <a:p>
            <a:pPr>
              <a:spcBef>
                <a:spcPts val="342"/>
              </a:spcBef>
              <a:spcAft>
                <a:spcPts val="342"/>
              </a:spcAft>
            </a:pPr>
            <a:r>
              <a:rPr lang="en-US" sz="2200" spc="-1" dirty="0">
                <a:solidFill>
                  <a:srgbClr val="CE181E"/>
                </a:solidFill>
                <a:latin typeface="Arial"/>
                <a:ea typeface="Noto Sans CJK SC"/>
              </a:rPr>
              <a:t>Input:							  Output:</a:t>
            </a:r>
          </a:p>
          <a:p>
            <a:pPr>
              <a:spcBef>
                <a:spcPts val="342"/>
              </a:spcBef>
              <a:spcAft>
                <a:spcPts val="342"/>
              </a:spcAft>
            </a:pPr>
            <a:r>
              <a:rPr lang="en-US" sz="2200" spc="-1" dirty="0">
                <a:solidFill>
                  <a:srgbClr val="CE181E"/>
                </a:solidFill>
                <a:latin typeface="Arial"/>
                <a:ea typeface="Noto Sans CJK SC"/>
              </a:rPr>
              <a:t>vectors to </a:t>
            </a:r>
            <a:r>
              <a:rPr lang="en-US" sz="2200" spc="-1" dirty="0" err="1">
                <a:solidFill>
                  <a:srgbClr val="CE181E"/>
                </a:solidFill>
                <a:latin typeface="Arial"/>
                <a:ea typeface="Noto Sans CJK SC"/>
              </a:rPr>
              <a:t>analyse</a:t>
            </a:r>
            <a:r>
              <a:rPr lang="en-US" sz="2200" spc="-1" dirty="0">
                <a:solidFill>
                  <a:srgbClr val="CE181E"/>
                </a:solidFill>
                <a:latin typeface="Arial"/>
                <a:ea typeface="Noto Sans CJK SC"/>
              </a:rPr>
              <a:t>				  min-max values</a:t>
            </a:r>
          </a:p>
        </p:txBody>
      </p:sp>
      <p:sp>
        <p:nvSpPr>
          <p:cNvPr id="9" name="Slide Number Placeholder 5">
            <a:extLst>
              <a:ext uri="{FF2B5EF4-FFF2-40B4-BE49-F238E27FC236}">
                <a16:creationId xmlns:a16="http://schemas.microsoft.com/office/drawing/2014/main" id="{F7325C20-DF20-49EE-A622-ED0C7E7F7C0A}"/>
              </a:ext>
            </a:extLst>
          </p:cNvPr>
          <p:cNvSpPr txBox="1">
            <a:spLocks/>
          </p:cNvSpPr>
          <p:nvPr/>
        </p:nvSpPr>
        <p:spPr>
          <a:xfrm>
            <a:off x="8551837" y="6578053"/>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85</a:t>
            </a:fld>
            <a:endParaRPr lang="sr-Latn-RS"/>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CustomShape 1"/>
          <p:cNvSpPr/>
          <p:nvPr/>
        </p:nvSpPr>
        <p:spPr>
          <a:xfrm>
            <a:off x="263352" y="261232"/>
            <a:ext cx="11593288" cy="1130698"/>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r>
              <a:rPr lang="en-US" sz="3200" spc="-1" dirty="0">
                <a:solidFill>
                  <a:schemeClr val="tx1"/>
                </a:solidFill>
                <a:latin typeface="Arial"/>
                <a:ea typeface="DejaVu Sans"/>
              </a:rPr>
              <a:t>Nenad Korolija: Reducing Precision for GRF (UBG)</a:t>
            </a:r>
            <a:endParaRPr lang="en-US" sz="3200" spc="-1" dirty="0">
              <a:solidFill>
                <a:schemeClr val="tx1"/>
              </a:solidFill>
              <a:latin typeface="Arial"/>
            </a:endParaRPr>
          </a:p>
        </p:txBody>
      </p:sp>
      <p:pic>
        <p:nvPicPr>
          <p:cNvPr id="45" name="Picture 44"/>
          <p:cNvPicPr/>
          <p:nvPr/>
        </p:nvPicPr>
        <p:blipFill>
          <a:blip r:embed="rId2" cstate="print"/>
          <a:stretch/>
        </p:blipFill>
        <p:spPr>
          <a:xfrm>
            <a:off x="0" y="1340768"/>
            <a:ext cx="12191244" cy="5216364"/>
          </a:xfrm>
          <a:prstGeom prst="rect">
            <a:avLst/>
          </a:prstGeom>
          <a:ln>
            <a:noFill/>
          </a:ln>
        </p:spPr>
      </p:pic>
      <p:sp>
        <p:nvSpPr>
          <p:cNvPr id="46" name="TextShape 2"/>
          <p:cNvSpPr txBox="1"/>
          <p:nvPr/>
        </p:nvSpPr>
        <p:spPr>
          <a:xfrm>
            <a:off x="3336918" y="5773658"/>
            <a:ext cx="8663738" cy="419277"/>
          </a:xfrm>
          <a:prstGeom prst="rect">
            <a:avLst/>
          </a:prstGeom>
          <a:noFill/>
          <a:ln>
            <a:noFill/>
          </a:ln>
        </p:spPr>
        <p:txBody>
          <a:bodyPr lIns="108846" tIns="54423" rIns="108846" bIns="54423"/>
          <a:lstStyle/>
          <a:p>
            <a:r>
              <a:rPr lang="en-US" sz="2200" spc="-1" dirty="0">
                <a:solidFill>
                  <a:srgbClr val="CE181E"/>
                </a:solidFill>
                <a:latin typeface="Arial"/>
              </a:rPr>
              <a:t>+, -, *, / operators overloading with custom (reduced precision).</a:t>
            </a:r>
          </a:p>
        </p:txBody>
      </p:sp>
      <p:sp>
        <p:nvSpPr>
          <p:cNvPr id="6" name="Slide Number Placeholder 5">
            <a:extLst>
              <a:ext uri="{FF2B5EF4-FFF2-40B4-BE49-F238E27FC236}">
                <a16:creationId xmlns:a16="http://schemas.microsoft.com/office/drawing/2014/main" id="{7B7316DF-5861-458C-A82A-45ED5925D7C6}"/>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86</a:t>
            </a:fld>
            <a:endParaRPr lang="sr-Latn-RS"/>
          </a:p>
        </p:txBody>
      </p:sp>
      <p:sp>
        <p:nvSpPr>
          <p:cNvPr id="2" name="TextShape 2">
            <a:extLst>
              <a:ext uri="{FF2B5EF4-FFF2-40B4-BE49-F238E27FC236}">
                <a16:creationId xmlns:a16="http://schemas.microsoft.com/office/drawing/2014/main" id="{0515C915-8273-455F-82AB-CAAC1AA30888}"/>
              </a:ext>
            </a:extLst>
          </p:cNvPr>
          <p:cNvSpPr txBox="1"/>
          <p:nvPr/>
        </p:nvSpPr>
        <p:spPr>
          <a:xfrm>
            <a:off x="3336918" y="6127895"/>
            <a:ext cx="8663738" cy="419277"/>
          </a:xfrm>
          <a:prstGeom prst="rect">
            <a:avLst/>
          </a:prstGeom>
          <a:noFill/>
          <a:ln>
            <a:noFill/>
          </a:ln>
        </p:spPr>
        <p:txBody>
          <a:bodyPr lIns="108846" tIns="54423" rIns="108846" bIns="54423"/>
          <a:lstStyle/>
          <a:p>
            <a:r>
              <a:rPr lang="en-US" sz="2200" spc="-1" dirty="0">
                <a:solidFill>
                  <a:srgbClr val="CE181E"/>
                </a:solidFill>
                <a:latin typeface="Arial"/>
              </a:rPr>
              <a:t>Leonardo Da Vinci was also a civil engineer !</a:t>
            </a: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9" name="appgallery.maxeler.com"/>
          <p:cNvSpPr txBox="1"/>
          <p:nvPr/>
        </p:nvSpPr>
        <p:spPr>
          <a:xfrm>
            <a:off x="1415480" y="5783262"/>
            <a:ext cx="6258666" cy="7694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lgn="ctr">
              <a:defRPr sz="4400">
                <a:latin typeface="Arial"/>
                <a:ea typeface="Arial"/>
                <a:cs typeface="Arial"/>
                <a:sym typeface="Arial"/>
              </a:defRPr>
            </a:lvl1pPr>
          </a:lstStyle>
          <a:p>
            <a:r>
              <a:rPr dirty="0"/>
              <a:t>appgallery.maxeler.com</a:t>
            </a:r>
          </a:p>
        </p:txBody>
      </p:sp>
      <p:pic>
        <p:nvPicPr>
          <p:cNvPr id="2170" name="image.png" descr="image.png"/>
          <p:cNvPicPr>
            <a:picLocks noChangeAspect="1"/>
          </p:cNvPicPr>
          <p:nvPr/>
        </p:nvPicPr>
        <p:blipFill>
          <a:blip r:embed="rId2" cstate="print"/>
          <a:stretch>
            <a:fillRect/>
          </a:stretch>
        </p:blipFill>
        <p:spPr>
          <a:xfrm>
            <a:off x="228600" y="150812"/>
            <a:ext cx="8734425" cy="5640388"/>
          </a:xfrm>
          <a:prstGeom prst="rect">
            <a:avLst/>
          </a:prstGeom>
          <a:ln w="12700">
            <a:miter lim="400000"/>
          </a:ln>
        </p:spPr>
      </p:pic>
      <p:sp>
        <p:nvSpPr>
          <p:cNvPr id="2171" name="http://www.mi.sanu.ac.rs/~appgallery.maxeler/"/>
          <p:cNvSpPr txBox="1"/>
          <p:nvPr/>
        </p:nvSpPr>
        <p:spPr>
          <a:xfrm>
            <a:off x="2103118" y="6505575"/>
            <a:ext cx="5166364" cy="2642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1200">
                <a:latin typeface="Arial"/>
                <a:ea typeface="Arial"/>
                <a:cs typeface="Arial"/>
                <a:sym typeface="Arial"/>
              </a:defRPr>
            </a:lvl1pPr>
          </a:lstStyle>
          <a:p>
            <a:r>
              <a:t>http://www.mi.sanu.ac.rs/~appgallery.maxeler/</a:t>
            </a:r>
          </a:p>
        </p:txBody>
      </p:sp>
      <p:sp>
        <p:nvSpPr>
          <p:cNvPr id="6" name="Slide Number Placeholder 5">
            <a:extLst>
              <a:ext uri="{FF2B5EF4-FFF2-40B4-BE49-F238E27FC236}">
                <a16:creationId xmlns:a16="http://schemas.microsoft.com/office/drawing/2014/main" id="{66445CEF-1195-4F8C-A24D-28F645E8D663}"/>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87</a:t>
            </a:fld>
            <a:endParaRPr lang="sr-Latn-RS"/>
          </a:p>
        </p:txBody>
      </p:sp>
    </p:spTree>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3" name="image.png" descr="image.png"/>
          <p:cNvPicPr>
            <a:picLocks noChangeAspect="1"/>
          </p:cNvPicPr>
          <p:nvPr/>
        </p:nvPicPr>
        <p:blipFill>
          <a:blip r:embed="rId2" cstate="print"/>
          <a:stretch>
            <a:fillRect/>
          </a:stretch>
        </p:blipFill>
        <p:spPr>
          <a:xfrm>
            <a:off x="-25400" y="304800"/>
            <a:ext cx="15387638" cy="5975350"/>
          </a:xfrm>
          <a:prstGeom prst="rect">
            <a:avLst/>
          </a:prstGeom>
          <a:ln w="12700">
            <a:miter lim="400000"/>
          </a:ln>
        </p:spPr>
      </p:pic>
      <p:sp>
        <p:nvSpPr>
          <p:cNvPr id="4" name="Slide Number Placeholder 5">
            <a:extLst>
              <a:ext uri="{FF2B5EF4-FFF2-40B4-BE49-F238E27FC236}">
                <a16:creationId xmlns:a16="http://schemas.microsoft.com/office/drawing/2014/main" id="{C730143C-91EC-42D2-A253-DBEA6FF5AF24}"/>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88</a:t>
            </a:fld>
            <a:endParaRPr lang="sr-Latn-RS"/>
          </a:p>
        </p:txBody>
      </p:sp>
    </p:spTree>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6" name="image.png" descr="image.png"/>
          <p:cNvPicPr>
            <a:picLocks noChangeAspect="1"/>
          </p:cNvPicPr>
          <p:nvPr/>
        </p:nvPicPr>
        <p:blipFill>
          <a:blip r:embed="rId2" cstate="print"/>
          <a:stretch>
            <a:fillRect/>
          </a:stretch>
        </p:blipFill>
        <p:spPr>
          <a:xfrm>
            <a:off x="0" y="457200"/>
            <a:ext cx="15320963" cy="5949950"/>
          </a:xfrm>
          <a:prstGeom prst="rect">
            <a:avLst/>
          </a:prstGeom>
          <a:ln w="12700">
            <a:miter lim="400000"/>
          </a:ln>
        </p:spPr>
      </p:pic>
      <p:sp>
        <p:nvSpPr>
          <p:cNvPr id="4" name="Slide Number Placeholder 5">
            <a:extLst>
              <a:ext uri="{FF2B5EF4-FFF2-40B4-BE49-F238E27FC236}">
                <a16:creationId xmlns:a16="http://schemas.microsoft.com/office/drawing/2014/main" id="{7596AFF7-9858-484D-B283-0E9939C52E12}"/>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89</a:t>
            </a:fld>
            <a:endParaRPr lang="sr-Latn-RS"/>
          </a:p>
        </p:txBody>
      </p:sp>
    </p:spTree>
  </p:cSld>
  <p:clrMapOvr>
    <a:masterClrMapping/>
  </p:clrMapOvr>
  <p:transition spd="med"/>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0" name="appgallery.maxeler.com"/>
          <p:cNvSpPr txBox="1"/>
          <p:nvPr/>
        </p:nvSpPr>
        <p:spPr>
          <a:xfrm>
            <a:off x="1271464" y="5783262"/>
            <a:ext cx="6764236" cy="7694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a:spAutoFit/>
          </a:bodyPr>
          <a:lstStyle>
            <a:lvl1pPr algn="ctr">
              <a:defRPr sz="4400">
                <a:latin typeface="Arial"/>
                <a:ea typeface="Arial"/>
                <a:cs typeface="Arial"/>
                <a:sym typeface="Arial"/>
              </a:defRPr>
            </a:lvl1pPr>
          </a:lstStyle>
          <a:p>
            <a:r>
              <a:rPr dirty="0"/>
              <a:t>appgallery.maxeler.com</a:t>
            </a:r>
          </a:p>
        </p:txBody>
      </p:sp>
      <p:sp>
        <p:nvSpPr>
          <p:cNvPr id="2181" name="http://www.mi.sanu.ac.rs/~appgallery.maxeler/"/>
          <p:cNvSpPr txBox="1"/>
          <p:nvPr/>
        </p:nvSpPr>
        <p:spPr>
          <a:xfrm>
            <a:off x="2103118" y="6505575"/>
            <a:ext cx="5166364" cy="2642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a:defRPr sz="1200">
                <a:latin typeface="Arial"/>
                <a:ea typeface="Arial"/>
                <a:cs typeface="Arial"/>
                <a:sym typeface="Arial"/>
              </a:defRPr>
            </a:lvl1pPr>
          </a:lstStyle>
          <a:p>
            <a:r>
              <a:t>http://www.mi.sanu.ac.rs/~appgallery.maxeler/</a:t>
            </a:r>
          </a:p>
        </p:txBody>
      </p:sp>
      <p:pic>
        <p:nvPicPr>
          <p:cNvPr id="2182" name="image.png" descr="image.png"/>
          <p:cNvPicPr>
            <a:picLocks noChangeAspect="1"/>
          </p:cNvPicPr>
          <p:nvPr/>
        </p:nvPicPr>
        <p:blipFill>
          <a:blip r:embed="rId2" cstate="print"/>
          <a:stretch>
            <a:fillRect/>
          </a:stretch>
        </p:blipFill>
        <p:spPr>
          <a:xfrm>
            <a:off x="-19050" y="457200"/>
            <a:ext cx="9144000" cy="5068888"/>
          </a:xfrm>
          <a:prstGeom prst="rect">
            <a:avLst/>
          </a:prstGeom>
          <a:ln w="12700">
            <a:miter lim="400000"/>
          </a:ln>
        </p:spPr>
      </p:pic>
      <p:sp>
        <p:nvSpPr>
          <p:cNvPr id="6" name="Slide Number Placeholder 5">
            <a:extLst>
              <a:ext uri="{FF2B5EF4-FFF2-40B4-BE49-F238E27FC236}">
                <a16:creationId xmlns:a16="http://schemas.microsoft.com/office/drawing/2014/main" id="{8B0C9157-5671-4F01-9A5B-68B1C26F383D}"/>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90</a:t>
            </a:fld>
            <a:endParaRPr lang="sr-Latn-RS"/>
          </a:p>
        </p:txBody>
      </p:sp>
    </p:spTree>
  </p:cSld>
  <p:clrMapOvr>
    <a:masterClrMapping/>
  </p:clrMapOvr>
  <p:transition spd="med"/>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4" name="image.jpeg" descr="image.jpeg"/>
          <p:cNvPicPr>
            <a:picLocks noChangeAspect="1"/>
          </p:cNvPicPr>
          <p:nvPr/>
        </p:nvPicPr>
        <p:blipFill>
          <a:blip r:embed="rId2" cstate="print"/>
          <a:stretch>
            <a:fillRect/>
          </a:stretch>
        </p:blipFill>
        <p:spPr>
          <a:xfrm>
            <a:off x="0" y="381000"/>
            <a:ext cx="15343188" cy="5957888"/>
          </a:xfrm>
          <a:prstGeom prst="rect">
            <a:avLst/>
          </a:prstGeom>
          <a:ln w="12700">
            <a:miter lim="400000"/>
          </a:ln>
        </p:spPr>
      </p:pic>
      <p:sp>
        <p:nvSpPr>
          <p:cNvPr id="2185" name="webide.maxeler.com…"/>
          <p:cNvSpPr txBox="1"/>
          <p:nvPr/>
        </p:nvSpPr>
        <p:spPr>
          <a:xfrm>
            <a:off x="5867400" y="5562600"/>
            <a:ext cx="3175000" cy="617358"/>
          </a:xfrm>
          <a:prstGeom prst="rect">
            <a:avLst/>
          </a:prstGeom>
          <a:solidFill>
            <a:schemeClr val="accent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lgn="ctr">
              <a:defRPr>
                <a:solidFill>
                  <a:srgbClr val="FFFFFF"/>
                </a:solidFill>
                <a:latin typeface="Arial"/>
                <a:ea typeface="Arial"/>
                <a:cs typeface="Arial"/>
                <a:sym typeface="Arial"/>
              </a:defRPr>
            </a:pPr>
            <a:r>
              <a:t>  webide.maxeler.com</a:t>
            </a:r>
          </a:p>
          <a:p>
            <a:pPr algn="ctr">
              <a:defRPr b="1">
                <a:solidFill>
                  <a:srgbClr val="FFFFFF"/>
                </a:solidFill>
                <a:latin typeface="Arial"/>
                <a:ea typeface="Arial"/>
                <a:cs typeface="Arial"/>
                <a:sym typeface="Arial"/>
              </a:defRPr>
            </a:pPr>
            <a:r>
              <a:t>https://</a:t>
            </a:r>
            <a:r>
              <a:rPr b="0"/>
              <a:t>maxeler.mi.sanu.ac.rs</a:t>
            </a:r>
          </a:p>
        </p:txBody>
      </p:sp>
      <p:sp>
        <p:nvSpPr>
          <p:cNvPr id="5" name="Slide Number Placeholder 5">
            <a:extLst>
              <a:ext uri="{FF2B5EF4-FFF2-40B4-BE49-F238E27FC236}">
                <a16:creationId xmlns:a16="http://schemas.microsoft.com/office/drawing/2014/main" id="{DA2B908F-BD03-4CD8-8424-74252CE3D643}"/>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91</a:t>
            </a:fld>
            <a:endParaRPr lang="sr-Latn-RS"/>
          </a:p>
        </p:txBody>
      </p:sp>
    </p:spTree>
  </p:cSld>
  <p:clrMapOvr>
    <a:masterClrMapping/>
  </p:clrMapOvr>
  <p:transition spd="med"/>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8" name="webide.maxeler.com…"/>
          <p:cNvSpPr txBox="1"/>
          <p:nvPr/>
        </p:nvSpPr>
        <p:spPr>
          <a:xfrm>
            <a:off x="5867400" y="5562600"/>
            <a:ext cx="3175000" cy="617358"/>
          </a:xfrm>
          <a:prstGeom prst="rect">
            <a:avLst/>
          </a:prstGeom>
          <a:solidFill>
            <a:schemeClr val="accent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lgn="ctr">
              <a:defRPr>
                <a:solidFill>
                  <a:srgbClr val="FFFFFF"/>
                </a:solidFill>
                <a:latin typeface="Arial"/>
                <a:ea typeface="Arial"/>
                <a:cs typeface="Arial"/>
                <a:sym typeface="Arial"/>
              </a:defRPr>
            </a:pPr>
            <a:r>
              <a:t>  webide.maxeler.com</a:t>
            </a:r>
          </a:p>
          <a:p>
            <a:pPr algn="ctr">
              <a:defRPr b="1">
                <a:solidFill>
                  <a:srgbClr val="FFFFFF"/>
                </a:solidFill>
                <a:latin typeface="Arial"/>
                <a:ea typeface="Arial"/>
                <a:cs typeface="Arial"/>
                <a:sym typeface="Arial"/>
              </a:defRPr>
            </a:pPr>
            <a:r>
              <a:t>https://</a:t>
            </a:r>
            <a:r>
              <a:rPr b="0"/>
              <a:t>maxeler.mi.sanu.ac.rs</a:t>
            </a:r>
          </a:p>
        </p:txBody>
      </p:sp>
      <p:pic>
        <p:nvPicPr>
          <p:cNvPr id="2190" name="image.png" descr="image.png"/>
          <p:cNvPicPr>
            <a:picLocks noChangeAspect="1"/>
          </p:cNvPicPr>
          <p:nvPr/>
        </p:nvPicPr>
        <p:blipFill>
          <a:blip r:embed="rId2" cstate="print"/>
          <a:stretch>
            <a:fillRect/>
          </a:stretch>
        </p:blipFill>
        <p:spPr>
          <a:xfrm>
            <a:off x="0" y="939800"/>
            <a:ext cx="9144000" cy="4506913"/>
          </a:xfrm>
          <a:prstGeom prst="rect">
            <a:avLst/>
          </a:prstGeom>
          <a:ln w="12700">
            <a:miter lim="400000"/>
          </a:ln>
        </p:spPr>
      </p:pic>
      <p:sp>
        <p:nvSpPr>
          <p:cNvPr id="5" name="Slide Number Placeholder 5">
            <a:extLst>
              <a:ext uri="{FF2B5EF4-FFF2-40B4-BE49-F238E27FC236}">
                <a16:creationId xmlns:a16="http://schemas.microsoft.com/office/drawing/2014/main" id="{848E5E39-0280-403A-BD54-C519B810ABE0}"/>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92</a:t>
            </a:fld>
            <a:endParaRPr lang="sr-Latn-RS"/>
          </a:p>
        </p:txBody>
      </p:sp>
    </p:spTree>
  </p:cSld>
  <p:clrMapOvr>
    <a:masterClrMapping/>
  </p:clrMapOvr>
  <p:transition spd="med"/>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2" name="Slide Number"/>
          <p:cNvSpPr txBox="1">
            <a:spLocks noGrp="1"/>
          </p:cNvSpPr>
          <p:nvPr>
            <p:ph type="sldNum" sz="quarter" idx="4294967295"/>
          </p:nvPr>
        </p:nvSpPr>
        <p:spPr>
          <a:xfrm>
            <a:off x="6553200" y="6356350"/>
            <a:ext cx="301904" cy="28882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nchor="t"/>
          <a:lstStyle>
            <a:lvl1pPr algn="l">
              <a:defRPr sz="1400" b="1">
                <a:solidFill>
                  <a:srgbClr val="898989"/>
                </a:solidFill>
                <a:effectLst>
                  <a:outerShdw blurRad="12700" dist="25400" dir="2700000" rotWithShape="0">
                    <a:srgbClr val="DDDDDD"/>
                  </a:outerShdw>
                </a:effectLst>
                <a:latin typeface="Arial"/>
                <a:ea typeface="Arial"/>
                <a:cs typeface="Arial"/>
                <a:sym typeface="Arial"/>
              </a:defRPr>
            </a:lvl1pPr>
          </a:lstStyle>
          <a:p>
            <a:fld id="{86CB4B4D-7CA3-9044-876B-883B54F8677D}" type="slidenum">
              <a:rPr/>
              <a:pPr/>
              <a:t>93</a:t>
            </a:fld>
            <a:endParaRPr/>
          </a:p>
        </p:txBody>
      </p:sp>
      <p:pic>
        <p:nvPicPr>
          <p:cNvPr id="2193" name="image.jpeg" descr="image.jpeg"/>
          <p:cNvPicPr>
            <a:picLocks noChangeAspect="1"/>
          </p:cNvPicPr>
          <p:nvPr/>
        </p:nvPicPr>
        <p:blipFill>
          <a:blip r:embed="rId2" cstate="print"/>
          <a:stretch>
            <a:fillRect/>
          </a:stretch>
        </p:blipFill>
        <p:spPr>
          <a:xfrm>
            <a:off x="0" y="0"/>
            <a:ext cx="9220200" cy="6873875"/>
          </a:xfrm>
          <a:prstGeom prst="rect">
            <a:avLst/>
          </a:prstGeom>
          <a:ln w="12700">
            <a:miter lim="400000"/>
          </a:ln>
        </p:spPr>
      </p:pic>
      <p:sp>
        <p:nvSpPr>
          <p:cNvPr id="6" name="Slide Number Placeholder 5">
            <a:extLst>
              <a:ext uri="{FF2B5EF4-FFF2-40B4-BE49-F238E27FC236}">
                <a16:creationId xmlns:a16="http://schemas.microsoft.com/office/drawing/2014/main" id="{CC7388C5-0C62-4E03-BAC5-16C138073E93}"/>
              </a:ext>
            </a:extLst>
          </p:cNvPr>
          <p:cNvSpPr txBox="1">
            <a:spLocks/>
          </p:cNvSpPr>
          <p:nvPr/>
        </p:nvSpPr>
        <p:spPr>
          <a:xfrm>
            <a:off x="9157070" y="6506045"/>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93</a:t>
            </a:fld>
            <a:endParaRPr lang="sr-Latn-RS"/>
          </a:p>
        </p:txBody>
      </p:sp>
    </p:spTree>
  </p:cSld>
  <p:clrMapOvr>
    <a:masterClrMapping/>
  </p:clrMapOvr>
  <p:transition spd="med"/>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6" name="Double-click to edit"/>
          <p:cNvSpPr txBox="1">
            <a:spLocks noGrp="1"/>
          </p:cNvSpPr>
          <p:nvPr>
            <p:ph type="title" idx="4294967295"/>
          </p:nvPr>
        </p:nvSpPr>
        <p:spPr>
          <a:xfrm>
            <a:off x="457199" y="274637"/>
            <a:ext cx="8218490" cy="993776"/>
          </a:xfrm>
          <a:prstGeom prst="rect">
            <a:avLst/>
          </a:prstGeom>
        </p:spPr>
        <p:txBody>
          <a:bodyPr lIns="45718" tIns="45718" rIns="45718" bIns="45718" anchor="t"/>
          <a:lstStyle/>
          <a:p>
            <a:pPr algn="l">
              <a:defRPr sz="3600">
                <a:solidFill>
                  <a:srgbClr val="737373"/>
                </a:solidFill>
                <a:latin typeface="Arial"/>
                <a:ea typeface="Arial"/>
                <a:cs typeface="Arial"/>
                <a:sym typeface="Arial"/>
              </a:defRPr>
            </a:pPr>
            <a:endParaRPr/>
          </a:p>
        </p:txBody>
      </p:sp>
      <p:pic>
        <p:nvPicPr>
          <p:cNvPr id="2197" name="image.jpeg" descr="image.jpeg"/>
          <p:cNvPicPr>
            <a:picLocks noChangeAspect="1"/>
          </p:cNvPicPr>
          <p:nvPr/>
        </p:nvPicPr>
        <p:blipFill>
          <a:blip r:embed="rId2" cstate="print"/>
          <a:stretch>
            <a:fillRect/>
          </a:stretch>
        </p:blipFill>
        <p:spPr>
          <a:xfrm>
            <a:off x="1752600" y="0"/>
            <a:ext cx="5943600" cy="6858000"/>
          </a:xfrm>
          <a:prstGeom prst="rect">
            <a:avLst/>
          </a:prstGeom>
          <a:ln w="12700">
            <a:miter lim="400000"/>
          </a:ln>
        </p:spPr>
      </p:pic>
      <p:pic>
        <p:nvPicPr>
          <p:cNvPr id="2199" name="image.png" descr="image.png"/>
          <p:cNvPicPr>
            <a:picLocks noChangeAspect="1"/>
          </p:cNvPicPr>
          <p:nvPr/>
        </p:nvPicPr>
        <p:blipFill>
          <a:blip r:embed="rId3" cstate="print"/>
          <a:stretch>
            <a:fillRect/>
          </a:stretch>
        </p:blipFill>
        <p:spPr>
          <a:xfrm>
            <a:off x="7543800" y="-304800"/>
            <a:ext cx="1733550" cy="7391400"/>
          </a:xfrm>
          <a:prstGeom prst="rect">
            <a:avLst/>
          </a:prstGeom>
          <a:ln w="12700">
            <a:miter lim="400000"/>
          </a:ln>
        </p:spPr>
      </p:pic>
      <p:pic>
        <p:nvPicPr>
          <p:cNvPr id="2200" name="image.png" descr="image.png"/>
          <p:cNvPicPr>
            <a:picLocks noChangeAspect="1"/>
          </p:cNvPicPr>
          <p:nvPr/>
        </p:nvPicPr>
        <p:blipFill>
          <a:blip r:embed="rId4" cstate="print"/>
          <a:stretch>
            <a:fillRect/>
          </a:stretch>
        </p:blipFill>
        <p:spPr>
          <a:xfrm>
            <a:off x="0" y="-76200"/>
            <a:ext cx="1752600" cy="9372600"/>
          </a:xfrm>
          <a:prstGeom prst="rect">
            <a:avLst/>
          </a:prstGeom>
          <a:ln w="12700">
            <a:miter lim="400000"/>
          </a:ln>
        </p:spPr>
      </p:pic>
      <p:sp>
        <p:nvSpPr>
          <p:cNvPr id="10" name="Slide Number Placeholder 5">
            <a:extLst>
              <a:ext uri="{FF2B5EF4-FFF2-40B4-BE49-F238E27FC236}">
                <a16:creationId xmlns:a16="http://schemas.microsoft.com/office/drawing/2014/main" id="{EF8BEE29-1F04-4B5E-AECB-030E17E3271E}"/>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94</a:t>
            </a:fld>
            <a:endParaRPr lang="sr-Latn-RS"/>
          </a:p>
        </p:txBody>
      </p:sp>
    </p:spTree>
  </p:cSld>
  <p:clrMapOvr>
    <a:masterClrMapping/>
  </p:clrMapOvr>
  <p:transition spd="med"/>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3" name="MultiCore"/>
          <p:cNvSpPr txBox="1">
            <a:spLocks noGrp="1"/>
          </p:cNvSpPr>
          <p:nvPr>
            <p:ph type="title" idx="4294967295"/>
          </p:nvPr>
        </p:nvSpPr>
        <p:spPr>
          <a:xfrm>
            <a:off x="457199" y="274637"/>
            <a:ext cx="8218490" cy="993776"/>
          </a:xfrm>
          <a:prstGeom prst="rect">
            <a:avLst/>
          </a:prstGeom>
        </p:spPr>
        <p:txBody>
          <a:bodyPr lIns="45718" tIns="45718" rIns="45718" bIns="45718" anchor="t"/>
          <a:lstStyle>
            <a:lvl1pPr algn="l">
              <a:defRPr sz="3600">
                <a:solidFill>
                  <a:srgbClr val="737373"/>
                </a:solidFill>
                <a:latin typeface="Arial"/>
                <a:ea typeface="Arial"/>
                <a:cs typeface="Arial"/>
                <a:sym typeface="Arial"/>
              </a:defRPr>
            </a:lvl1pPr>
          </a:lstStyle>
          <a:p>
            <a:r>
              <a:t>MultiCore</a:t>
            </a:r>
          </a:p>
        </p:txBody>
      </p:sp>
      <p:pic>
        <p:nvPicPr>
          <p:cNvPr id="2204" name="image.png" descr="image.png"/>
          <p:cNvPicPr>
            <a:picLocks noChangeAspect="1"/>
          </p:cNvPicPr>
          <p:nvPr/>
        </p:nvPicPr>
        <p:blipFill>
          <a:blip r:embed="rId2" cstate="print"/>
          <a:stretch>
            <a:fillRect/>
          </a:stretch>
        </p:blipFill>
        <p:spPr>
          <a:xfrm>
            <a:off x="2057400" y="2743200"/>
            <a:ext cx="4924425" cy="2628900"/>
          </a:xfrm>
          <a:prstGeom prst="rect">
            <a:avLst/>
          </a:prstGeom>
          <a:ln w="12700">
            <a:miter lim="400000"/>
          </a:ln>
        </p:spPr>
      </p:pic>
      <p:pic>
        <p:nvPicPr>
          <p:cNvPr id="2205" name="image.jpeg" descr="image.jpeg"/>
          <p:cNvPicPr>
            <a:picLocks noChangeAspect="1"/>
          </p:cNvPicPr>
          <p:nvPr/>
        </p:nvPicPr>
        <p:blipFill>
          <a:blip r:embed="rId3" cstate="print"/>
          <a:stretch>
            <a:fillRect/>
          </a:stretch>
        </p:blipFill>
        <p:spPr>
          <a:xfrm>
            <a:off x="2057400" y="2743200"/>
            <a:ext cx="4257675" cy="2628900"/>
          </a:xfrm>
          <a:prstGeom prst="rect">
            <a:avLst/>
          </a:prstGeom>
          <a:ln w="12700">
            <a:miter lim="400000"/>
          </a:ln>
        </p:spPr>
      </p:pic>
      <p:grpSp>
        <p:nvGrpSpPr>
          <p:cNvPr id="2213" name="Group"/>
          <p:cNvGrpSpPr/>
          <p:nvPr/>
        </p:nvGrpSpPr>
        <p:grpSpPr>
          <a:xfrm>
            <a:off x="457094" y="1295316"/>
            <a:ext cx="2452465" cy="1371545"/>
            <a:chOff x="-44" y="-24"/>
            <a:chExt cx="2452464" cy="1371544"/>
          </a:xfrm>
        </p:grpSpPr>
        <p:grpSp>
          <p:nvGrpSpPr>
            <p:cNvPr id="2211" name="Group"/>
            <p:cNvGrpSpPr/>
            <p:nvPr/>
          </p:nvGrpSpPr>
          <p:grpSpPr>
            <a:xfrm>
              <a:off x="-45" y="-25"/>
              <a:ext cx="2452465" cy="1371545"/>
              <a:chOff x="-43" y="-23"/>
              <a:chExt cx="2452464" cy="1371544"/>
            </a:xfrm>
          </p:grpSpPr>
          <p:sp>
            <p:nvSpPr>
              <p:cNvPr id="2206" name="Shape"/>
              <p:cNvSpPr/>
              <p:nvPr/>
            </p:nvSpPr>
            <p:spPr>
              <a:xfrm>
                <a:off x="-44" y="-24"/>
                <a:ext cx="2133369" cy="1371545"/>
              </a:xfrm>
              <a:custGeom>
                <a:avLst/>
                <a:gdLst/>
                <a:ahLst/>
                <a:cxnLst>
                  <a:cxn ang="0">
                    <a:pos x="wd2" y="hd2"/>
                  </a:cxn>
                  <a:cxn ang="5400000">
                    <a:pos x="wd2" y="hd2"/>
                  </a:cxn>
                  <a:cxn ang="10800000">
                    <a:pos x="wd2" y="hd2"/>
                  </a:cxn>
                  <a:cxn ang="16200000">
                    <a:pos x="wd2" y="hd2"/>
                  </a:cxn>
                </a:cxnLst>
                <a:rect l="0" t="0" r="r" b="b"/>
                <a:pathLst>
                  <a:path w="21263" h="20623" extrusionOk="0">
                    <a:moveTo>
                      <a:pt x="1919" y="6857"/>
                    </a:moveTo>
                    <a:cubicBezTo>
                      <a:pt x="744" y="7018"/>
                      <a:pt x="-110" y="8412"/>
                      <a:pt x="11" y="9971"/>
                    </a:cubicBezTo>
                    <a:cubicBezTo>
                      <a:pt x="81" y="10871"/>
                      <a:pt x="470" y="11672"/>
                      <a:pt x="1058" y="12130"/>
                    </a:cubicBezTo>
                    <a:lnTo>
                      <a:pt x="1047" y="12097"/>
                    </a:lnTo>
                    <a:cubicBezTo>
                      <a:pt x="237" y="13237"/>
                      <a:pt x="282" y="15025"/>
                      <a:pt x="1147" y="16091"/>
                    </a:cubicBezTo>
                    <a:cubicBezTo>
                      <a:pt x="1608" y="16659"/>
                      <a:pt x="2236" y="16931"/>
                      <a:pt x="2864" y="16834"/>
                    </a:cubicBezTo>
                    <a:lnTo>
                      <a:pt x="2853" y="16853"/>
                    </a:lnTo>
                    <a:cubicBezTo>
                      <a:pt x="3897" y="19265"/>
                      <a:pt x="6219" y="20100"/>
                      <a:pt x="8040" y="18718"/>
                    </a:cubicBezTo>
                    <a:cubicBezTo>
                      <a:pt x="8063" y="18700"/>
                      <a:pt x="8086" y="18683"/>
                      <a:pt x="8108" y="18665"/>
                    </a:cubicBezTo>
                    <a:lnTo>
                      <a:pt x="8102" y="18668"/>
                    </a:lnTo>
                    <a:cubicBezTo>
                      <a:pt x="9122" y="20688"/>
                      <a:pt x="11186" y="21231"/>
                      <a:pt x="12712" y="19881"/>
                    </a:cubicBezTo>
                    <a:cubicBezTo>
                      <a:pt x="13352" y="19315"/>
                      <a:pt x="13823" y="18473"/>
                      <a:pt x="14046" y="17498"/>
                    </a:cubicBezTo>
                    <a:lnTo>
                      <a:pt x="14050" y="17522"/>
                    </a:lnTo>
                    <a:cubicBezTo>
                      <a:pt x="15384" y="18621"/>
                      <a:pt x="17141" y="18085"/>
                      <a:pt x="17974" y="16325"/>
                    </a:cubicBezTo>
                    <a:cubicBezTo>
                      <a:pt x="18256" y="15729"/>
                      <a:pt x="18406" y="15039"/>
                      <a:pt x="18406" y="14336"/>
                    </a:cubicBezTo>
                    <a:lnTo>
                      <a:pt x="18400" y="14357"/>
                    </a:lnTo>
                    <a:cubicBezTo>
                      <a:pt x="20223" y="14013"/>
                      <a:pt x="21490" y="11783"/>
                      <a:pt x="21229" y="9377"/>
                    </a:cubicBezTo>
                    <a:cubicBezTo>
                      <a:pt x="21148" y="8627"/>
                      <a:pt x="20922" y="7918"/>
                      <a:pt x="20573" y="7318"/>
                    </a:cubicBezTo>
                    <a:lnTo>
                      <a:pt x="20566" y="7316"/>
                    </a:lnTo>
                    <a:cubicBezTo>
                      <a:pt x="21137" y="5554"/>
                      <a:pt x="20520" y="3512"/>
                      <a:pt x="19188" y="2756"/>
                    </a:cubicBezTo>
                    <a:cubicBezTo>
                      <a:pt x="19076" y="2693"/>
                      <a:pt x="18961" y="2640"/>
                      <a:pt x="18843" y="2597"/>
                    </a:cubicBezTo>
                    <a:lnTo>
                      <a:pt x="18852" y="2591"/>
                    </a:lnTo>
                    <a:cubicBezTo>
                      <a:pt x="18618" y="879"/>
                      <a:pt x="17375" y="-258"/>
                      <a:pt x="16075" y="50"/>
                    </a:cubicBezTo>
                    <a:cubicBezTo>
                      <a:pt x="15529" y="180"/>
                      <a:pt x="15034" y="555"/>
                      <a:pt x="14675" y="1113"/>
                    </a:cubicBezTo>
                    <a:lnTo>
                      <a:pt x="14679" y="1117"/>
                    </a:lnTo>
                    <a:cubicBezTo>
                      <a:pt x="13960" y="-129"/>
                      <a:pt x="12611" y="-369"/>
                      <a:pt x="11668" y="582"/>
                    </a:cubicBezTo>
                    <a:cubicBezTo>
                      <a:pt x="11406" y="845"/>
                      <a:pt x="11194" y="1183"/>
                      <a:pt x="11048" y="1572"/>
                    </a:cubicBezTo>
                    <a:lnTo>
                      <a:pt x="11055" y="1618"/>
                    </a:lnTo>
                    <a:cubicBezTo>
                      <a:pt x="10022" y="274"/>
                      <a:pt x="8360" y="291"/>
                      <a:pt x="7343" y="1657"/>
                    </a:cubicBezTo>
                    <a:cubicBezTo>
                      <a:pt x="7165" y="1895"/>
                      <a:pt x="7014" y="2167"/>
                      <a:pt x="6895" y="2463"/>
                    </a:cubicBezTo>
                    <a:lnTo>
                      <a:pt x="6887" y="2485"/>
                    </a:lnTo>
                    <a:cubicBezTo>
                      <a:pt x="5303" y="1260"/>
                      <a:pt x="3266" y="1962"/>
                      <a:pt x="2338" y="4053"/>
                    </a:cubicBezTo>
                    <a:cubicBezTo>
                      <a:pt x="1962" y="4900"/>
                      <a:pt x="1812" y="5889"/>
                      <a:pt x="1913" y="6862"/>
                    </a:cubicBezTo>
                    <a:close/>
                  </a:path>
                </a:pathLst>
              </a:custGeom>
              <a:solidFill>
                <a:srgbClr val="A6A6A6"/>
              </a:solidFill>
              <a:ln w="25400" cap="flat">
                <a:solidFill>
                  <a:srgbClr val="797979"/>
                </a:solidFill>
                <a:prstDash val="solid"/>
                <a:round/>
              </a:ln>
              <a:effectLst/>
            </p:spPr>
            <p:txBody>
              <a:bodyPr wrap="square" lIns="0" tIns="0" rIns="0" bIns="0" numCol="1" anchor="ctr">
                <a:noAutofit/>
              </a:bodyPr>
              <a:lstStyle/>
              <a:p>
                <a:pPr algn="ctr">
                  <a:defRPr>
                    <a:solidFill>
                      <a:srgbClr val="FFFFFF"/>
                    </a:solidFill>
                  </a:defRPr>
                </a:pPr>
                <a:endParaRPr/>
              </a:p>
            </p:txBody>
          </p:sp>
          <p:sp>
            <p:nvSpPr>
              <p:cNvPr id="2207" name="Oval"/>
              <p:cNvSpPr/>
              <p:nvPr/>
            </p:nvSpPr>
            <p:spPr>
              <a:xfrm>
                <a:off x="1877333" y="1026410"/>
                <a:ext cx="355605" cy="228605"/>
              </a:xfrm>
              <a:prstGeom prst="ellipse">
                <a:avLst/>
              </a:prstGeom>
              <a:solidFill>
                <a:srgbClr val="A6A6A6"/>
              </a:solidFill>
              <a:ln w="25400" cap="flat">
                <a:solidFill>
                  <a:srgbClr val="797979"/>
                </a:solidFill>
                <a:prstDash val="solid"/>
                <a:round/>
              </a:ln>
              <a:effectLst/>
            </p:spPr>
            <p:txBody>
              <a:bodyPr wrap="square" lIns="0" tIns="0" rIns="0" bIns="0" numCol="1" anchor="ctr">
                <a:noAutofit/>
              </a:bodyPr>
              <a:lstStyle/>
              <a:p>
                <a:pPr algn="ctr">
                  <a:defRPr>
                    <a:solidFill>
                      <a:srgbClr val="FFFFFF"/>
                    </a:solidFill>
                  </a:defRPr>
                </a:pPr>
                <a:endParaRPr/>
              </a:p>
            </p:txBody>
          </p:sp>
          <p:sp>
            <p:nvSpPr>
              <p:cNvPr id="2208" name="Oval"/>
              <p:cNvSpPr/>
              <p:nvPr/>
            </p:nvSpPr>
            <p:spPr>
              <a:xfrm>
                <a:off x="2153812" y="1164522"/>
                <a:ext cx="237071" cy="152405"/>
              </a:xfrm>
              <a:prstGeom prst="ellipse">
                <a:avLst/>
              </a:prstGeom>
              <a:solidFill>
                <a:srgbClr val="A6A6A6"/>
              </a:solidFill>
              <a:ln w="25400" cap="flat">
                <a:solidFill>
                  <a:srgbClr val="797979"/>
                </a:solidFill>
                <a:prstDash val="solid"/>
                <a:round/>
              </a:ln>
              <a:effectLst/>
            </p:spPr>
            <p:txBody>
              <a:bodyPr wrap="square" lIns="0" tIns="0" rIns="0" bIns="0" numCol="1" anchor="ctr">
                <a:noAutofit/>
              </a:bodyPr>
              <a:lstStyle/>
              <a:p>
                <a:pPr algn="ctr">
                  <a:defRPr>
                    <a:solidFill>
                      <a:srgbClr val="FFFFFF"/>
                    </a:solidFill>
                  </a:defRPr>
                </a:pPr>
                <a:endParaRPr/>
              </a:p>
            </p:txBody>
          </p:sp>
          <p:sp>
            <p:nvSpPr>
              <p:cNvPr id="2209" name="Oval"/>
              <p:cNvSpPr/>
              <p:nvPr/>
            </p:nvSpPr>
            <p:spPr>
              <a:xfrm>
                <a:off x="2333884" y="1258248"/>
                <a:ext cx="118537" cy="76205"/>
              </a:xfrm>
              <a:prstGeom prst="ellipse">
                <a:avLst/>
              </a:prstGeom>
              <a:solidFill>
                <a:srgbClr val="A6A6A6"/>
              </a:solidFill>
              <a:ln w="25400" cap="flat">
                <a:solidFill>
                  <a:srgbClr val="797979"/>
                </a:solidFill>
                <a:prstDash val="solid"/>
                <a:round/>
              </a:ln>
              <a:effectLst/>
            </p:spPr>
            <p:txBody>
              <a:bodyPr wrap="square" lIns="0" tIns="0" rIns="0" bIns="0" numCol="1" anchor="ctr">
                <a:noAutofit/>
              </a:bodyPr>
              <a:lstStyle/>
              <a:p>
                <a:pPr algn="ctr">
                  <a:defRPr>
                    <a:solidFill>
                      <a:srgbClr val="FFFFFF"/>
                    </a:solidFill>
                  </a:defRPr>
                </a:pPr>
                <a:endParaRPr/>
              </a:p>
            </p:txBody>
          </p:sp>
          <p:sp>
            <p:nvSpPr>
              <p:cNvPr id="2210" name="Shape"/>
              <p:cNvSpPr/>
              <p:nvPr/>
            </p:nvSpPr>
            <p:spPr>
              <a:xfrm>
                <a:off x="106210" y="74057"/>
                <a:ext cx="1957244" cy="1167439"/>
              </a:xfrm>
              <a:custGeom>
                <a:avLst/>
                <a:gdLst/>
                <a:ahLst/>
                <a:cxnLst>
                  <a:cxn ang="0">
                    <a:pos x="wd2" y="hd2"/>
                  </a:cxn>
                  <a:cxn ang="5400000">
                    <a:pos x="wd2" y="hd2"/>
                  </a:cxn>
                  <a:cxn ang="10800000">
                    <a:pos x="wd2" y="hd2"/>
                  </a:cxn>
                  <a:cxn ang="16200000">
                    <a:pos x="wd2" y="hd2"/>
                  </a:cxn>
                </a:cxnLst>
                <a:rect l="0" t="0" r="r" b="b"/>
                <a:pathLst>
                  <a:path w="21600" h="21600" extrusionOk="0">
                    <a:moveTo>
                      <a:pt x="0" y="13555"/>
                    </a:moveTo>
                    <a:cubicBezTo>
                      <a:pt x="417" y="13915"/>
                      <a:pt x="899" y="14078"/>
                      <a:pt x="1381" y="14023"/>
                    </a:cubicBezTo>
                    <a:moveTo>
                      <a:pt x="2000" y="19344"/>
                    </a:moveTo>
                    <a:cubicBezTo>
                      <a:pt x="2207" y="19308"/>
                      <a:pt x="2410" y="19233"/>
                      <a:pt x="2604" y="19120"/>
                    </a:cubicBezTo>
                    <a:moveTo>
                      <a:pt x="7435" y="20578"/>
                    </a:moveTo>
                    <a:cubicBezTo>
                      <a:pt x="7532" y="20937"/>
                      <a:pt x="7654" y="21279"/>
                      <a:pt x="7799" y="21600"/>
                    </a:cubicBezTo>
                    <a:moveTo>
                      <a:pt x="14381" y="20160"/>
                    </a:moveTo>
                    <a:cubicBezTo>
                      <a:pt x="14456" y="19795"/>
                      <a:pt x="14505" y="19419"/>
                      <a:pt x="14527" y="19039"/>
                    </a:cubicBezTo>
                    <a:moveTo>
                      <a:pt x="19208" y="16270"/>
                    </a:moveTo>
                    <a:cubicBezTo>
                      <a:pt x="19208" y="14502"/>
                      <a:pt x="18520" y="12889"/>
                      <a:pt x="17436" y="12115"/>
                    </a:cubicBezTo>
                    <a:moveTo>
                      <a:pt x="20811" y="9204"/>
                    </a:moveTo>
                    <a:cubicBezTo>
                      <a:pt x="21153" y="8777"/>
                      <a:pt x="21423" y="8239"/>
                      <a:pt x="21600" y="7632"/>
                    </a:cubicBezTo>
                    <a:moveTo>
                      <a:pt x="19744" y="2561"/>
                    </a:moveTo>
                    <a:cubicBezTo>
                      <a:pt x="19747" y="2312"/>
                      <a:pt x="19733" y="2063"/>
                      <a:pt x="19702" y="1818"/>
                    </a:cubicBezTo>
                    <a:moveTo>
                      <a:pt x="15078" y="0"/>
                    </a:moveTo>
                    <a:cubicBezTo>
                      <a:pt x="14912" y="285"/>
                      <a:pt x="14776" y="604"/>
                      <a:pt x="14673" y="947"/>
                    </a:cubicBezTo>
                    <a:moveTo>
                      <a:pt x="11061" y="564"/>
                    </a:moveTo>
                    <a:cubicBezTo>
                      <a:pt x="10973" y="823"/>
                      <a:pt x="10907" y="1098"/>
                      <a:pt x="10865" y="1381"/>
                    </a:cubicBezTo>
                    <a:moveTo>
                      <a:pt x="7163" y="2480"/>
                    </a:moveTo>
                    <a:cubicBezTo>
                      <a:pt x="6949" y="2175"/>
                      <a:pt x="6711" y="1909"/>
                      <a:pt x="6454" y="1688"/>
                    </a:cubicBezTo>
                    <a:moveTo>
                      <a:pt x="946" y="7074"/>
                    </a:moveTo>
                    <a:cubicBezTo>
                      <a:pt x="973" y="7356"/>
                      <a:pt x="1014" y="7635"/>
                      <a:pt x="1070" y="7907"/>
                    </a:cubicBezTo>
                  </a:path>
                </a:pathLst>
              </a:custGeom>
              <a:noFill/>
              <a:ln w="25400" cap="flat">
                <a:solidFill>
                  <a:srgbClr val="797979"/>
                </a:solidFill>
                <a:prstDash val="solid"/>
                <a:round/>
              </a:ln>
              <a:effectLst/>
            </p:spPr>
            <p:txBody>
              <a:bodyPr wrap="square" lIns="0" tIns="0" rIns="0" bIns="0" numCol="1" anchor="ctr">
                <a:noAutofit/>
              </a:bodyPr>
              <a:lstStyle/>
              <a:p>
                <a:pPr algn="ctr">
                  <a:defRPr>
                    <a:solidFill>
                      <a:srgbClr val="FFFFFF"/>
                    </a:solidFill>
                  </a:defRPr>
                </a:pPr>
                <a:endParaRPr/>
              </a:p>
            </p:txBody>
          </p:sp>
        </p:grpSp>
        <p:sp>
          <p:nvSpPr>
            <p:cNvPr id="2212" name="DualCore?"/>
            <p:cNvSpPr txBox="1"/>
            <p:nvPr/>
          </p:nvSpPr>
          <p:spPr>
            <a:xfrm>
              <a:off x="352541" y="487532"/>
              <a:ext cx="1276917" cy="33308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a:solidFill>
                    <a:srgbClr val="FFFFFF"/>
                  </a:solidFill>
                </a:defRPr>
              </a:lvl1pPr>
            </a:lstStyle>
            <a:p>
              <a:r>
                <a:t>DualCore?</a:t>
              </a:r>
            </a:p>
          </p:txBody>
        </p:sp>
      </p:grpSp>
      <p:grpSp>
        <p:nvGrpSpPr>
          <p:cNvPr id="2216" name="Group"/>
          <p:cNvGrpSpPr/>
          <p:nvPr/>
        </p:nvGrpSpPr>
        <p:grpSpPr>
          <a:xfrm>
            <a:off x="-4" y="-4"/>
            <a:ext cx="5562603" cy="1295403"/>
            <a:chOff x="-1" y="-1"/>
            <a:chExt cx="5562601" cy="1295401"/>
          </a:xfrm>
        </p:grpSpPr>
        <p:sp>
          <p:nvSpPr>
            <p:cNvPr id="2214" name="Shape"/>
            <p:cNvSpPr/>
            <p:nvPr/>
          </p:nvSpPr>
          <p:spPr>
            <a:xfrm>
              <a:off x="-2" y="-2"/>
              <a:ext cx="5562603" cy="1295403"/>
            </a:xfrm>
            <a:custGeom>
              <a:avLst/>
              <a:gdLst/>
              <a:ahLst/>
              <a:cxnLst>
                <a:cxn ang="0">
                  <a:pos x="wd2" y="hd2"/>
                </a:cxn>
                <a:cxn ang="5400000">
                  <a:pos x="wd2" y="hd2"/>
                </a:cxn>
                <a:cxn ang="10800000">
                  <a:pos x="wd2" y="hd2"/>
                </a:cxn>
                <a:cxn ang="16200000">
                  <a:pos x="wd2" y="hd2"/>
                </a:cxn>
              </a:cxnLst>
              <a:rect l="0" t="0" r="r" b="b"/>
              <a:pathLst>
                <a:path w="21600" h="21600" extrusionOk="0">
                  <a:moveTo>
                    <a:pt x="10800" y="5800"/>
                  </a:moveTo>
                  <a:lnTo>
                    <a:pt x="8352" y="2295"/>
                  </a:lnTo>
                  <a:lnTo>
                    <a:pt x="7312" y="6320"/>
                  </a:lnTo>
                  <a:lnTo>
                    <a:pt x="370" y="2295"/>
                  </a:lnTo>
                  <a:lnTo>
                    <a:pt x="4627" y="7617"/>
                  </a:lnTo>
                  <a:lnTo>
                    <a:pt x="0" y="8615"/>
                  </a:lnTo>
                  <a:lnTo>
                    <a:pt x="3722" y="11775"/>
                  </a:lnTo>
                  <a:lnTo>
                    <a:pt x="135" y="14587"/>
                  </a:lnTo>
                  <a:lnTo>
                    <a:pt x="5667" y="13937"/>
                  </a:lnTo>
                  <a:lnTo>
                    <a:pt x="4762" y="17617"/>
                  </a:lnTo>
                  <a:lnTo>
                    <a:pt x="7715" y="15627"/>
                  </a:lnTo>
                  <a:lnTo>
                    <a:pt x="8485" y="21600"/>
                  </a:lnTo>
                  <a:lnTo>
                    <a:pt x="10532" y="14935"/>
                  </a:lnTo>
                  <a:lnTo>
                    <a:pt x="13247" y="19737"/>
                  </a:lnTo>
                  <a:lnTo>
                    <a:pt x="14020" y="14457"/>
                  </a:lnTo>
                  <a:lnTo>
                    <a:pt x="18145" y="18095"/>
                  </a:lnTo>
                  <a:lnTo>
                    <a:pt x="16837" y="12942"/>
                  </a:lnTo>
                  <a:lnTo>
                    <a:pt x="21600" y="13290"/>
                  </a:lnTo>
                  <a:lnTo>
                    <a:pt x="17607" y="10475"/>
                  </a:lnTo>
                  <a:lnTo>
                    <a:pt x="21097" y="8137"/>
                  </a:lnTo>
                  <a:lnTo>
                    <a:pt x="16702" y="7315"/>
                  </a:lnTo>
                  <a:lnTo>
                    <a:pt x="18380" y="4457"/>
                  </a:lnTo>
                  <a:lnTo>
                    <a:pt x="14155" y="5325"/>
                  </a:lnTo>
                  <a:lnTo>
                    <a:pt x="14522" y="0"/>
                  </a:lnTo>
                  <a:close/>
                </a:path>
              </a:pathLst>
            </a:custGeom>
            <a:solidFill>
              <a:srgbClr val="A6A6A6"/>
            </a:solidFill>
            <a:ln w="25400" cap="flat">
              <a:solidFill>
                <a:srgbClr val="797979"/>
              </a:solidFill>
              <a:prstDash val="solid"/>
              <a:round/>
            </a:ln>
            <a:effectLst/>
          </p:spPr>
          <p:txBody>
            <a:bodyPr wrap="square" lIns="0" tIns="0" rIns="0" bIns="0" numCol="1" anchor="ctr">
              <a:noAutofit/>
            </a:bodyPr>
            <a:lstStyle/>
            <a:p>
              <a:pPr algn="ctr">
                <a:defRPr>
                  <a:solidFill>
                    <a:srgbClr val="FFFFFF"/>
                  </a:solidFill>
                </a:defRPr>
              </a:pPr>
              <a:endParaRPr/>
            </a:p>
          </p:txBody>
        </p:sp>
        <p:sp>
          <p:nvSpPr>
            <p:cNvPr id="2215" name="Which way are the horses going?"/>
            <p:cNvSpPr txBox="1"/>
            <p:nvPr/>
          </p:nvSpPr>
          <p:spPr>
            <a:xfrm>
              <a:off x="1250000" y="294834"/>
              <a:ext cx="2992811" cy="62518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a:defRPr>
                  <a:solidFill>
                    <a:srgbClr val="FFFFFF"/>
                  </a:solidFill>
                </a:defRPr>
              </a:lvl1pPr>
            </a:lstStyle>
            <a:p>
              <a:r>
                <a:t>Which way are the horses going?</a:t>
              </a:r>
            </a:p>
          </p:txBody>
        </p:sp>
      </p:grpSp>
      <p:sp>
        <p:nvSpPr>
          <p:cNvPr id="17" name="Slide Number Placeholder 5">
            <a:extLst>
              <a:ext uri="{FF2B5EF4-FFF2-40B4-BE49-F238E27FC236}">
                <a16:creationId xmlns:a16="http://schemas.microsoft.com/office/drawing/2014/main" id="{0029464C-9F2D-4E73-9953-42032639951F}"/>
              </a:ext>
            </a:extLst>
          </p:cNvPr>
          <p:cNvSpPr txBox="1">
            <a:spLocks/>
          </p:cNvSpPr>
          <p:nvPr/>
        </p:nvSpPr>
        <p:spPr>
          <a:xfrm>
            <a:off x="8760296" y="5949280"/>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95</a:t>
            </a:fld>
            <a:endParaRPr lang="sr-Latn-RS"/>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xit" presetSubtype="0" fill="hold" grpId="1" nodeType="clickEffect">
                                  <p:stCondLst>
                                    <p:cond delay="0"/>
                                  </p:stCondLst>
                                  <p:iterate>
                                    <p:tmAbs val="0"/>
                                  </p:iterate>
                                  <p:childTnLst>
                                    <p:set>
                                      <p:cBhvr>
                                        <p:cTn id="6" fill="hold">
                                          <p:stCondLst>
                                            <p:cond delay="0"/>
                                          </p:stCondLst>
                                        </p:cTn>
                                        <p:tgtEl>
                                          <p:spTgt spid="2213"/>
                                        </p:tgtEl>
                                        <p:attrNameLst>
                                          <p:attrName>style.visibility</p:attrName>
                                        </p:attrNameLst>
                                      </p:cBhvr>
                                      <p:to>
                                        <p:strVal val="hidden"/>
                                      </p:to>
                                    </p:set>
                                  </p:childTnLst>
                                </p:cTn>
                              </p:par>
                            </p:childTnLst>
                          </p:cTn>
                        </p:par>
                        <p:par>
                          <p:cTn id="7" fill="hold">
                            <p:stCondLst>
                              <p:cond delay="0"/>
                            </p:stCondLst>
                            <p:childTnLst>
                              <p:par>
                                <p:cTn id="8" presetID="3" presetClass="entr" presetSubtype="10" fill="hold" grpId="2" nodeType="afterEffect">
                                  <p:stCondLst>
                                    <p:cond delay="0"/>
                                  </p:stCondLst>
                                  <p:iterate>
                                    <p:tmAbs val="0"/>
                                  </p:iterate>
                                  <p:childTnLst>
                                    <p:set>
                                      <p:cBhvr>
                                        <p:cTn id="9" fill="hold"/>
                                        <p:tgtEl>
                                          <p:spTgt spid="2216"/>
                                        </p:tgtEl>
                                        <p:attrNameLst>
                                          <p:attrName>style.visibility</p:attrName>
                                        </p:attrNameLst>
                                      </p:cBhvr>
                                      <p:to>
                                        <p:strVal val="visible"/>
                                      </p:to>
                                    </p:set>
                                    <p:animEffect transition="in" filter="blinds(horizontal)">
                                      <p:cBhvr>
                                        <p:cTn id="10" dur="500"/>
                                        <p:tgtEl>
                                          <p:spTgt spid="2216"/>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3" nodeType="clickEffect">
                                  <p:stCondLst>
                                    <p:cond delay="0"/>
                                  </p:stCondLst>
                                  <p:iterate>
                                    <p:tmAbs val="0"/>
                                  </p:iterate>
                                  <p:childTnLst>
                                    <p:set>
                                      <p:cBhvr>
                                        <p:cTn id="14" fill="hold"/>
                                        <p:tgtEl>
                                          <p:spTgt spid="2204"/>
                                        </p:tgtEl>
                                        <p:attrNameLst>
                                          <p:attrName>style.visibility</p:attrName>
                                        </p:attrNameLst>
                                      </p:cBhvr>
                                      <p:to>
                                        <p:strVal val="visible"/>
                                      </p:to>
                                    </p:set>
                                    <p:anim calcmode="lin" valueType="num">
                                      <p:cBhvr>
                                        <p:cTn id="15" dur="1000" fill="hold"/>
                                        <p:tgtEl>
                                          <p:spTgt spid="2204"/>
                                        </p:tgtEl>
                                        <p:attrNameLst>
                                          <p:attrName>ppt_x</p:attrName>
                                        </p:attrNameLst>
                                      </p:cBhvr>
                                      <p:tavLst>
                                        <p:tav tm="0">
                                          <p:val>
                                            <p:strVal val="0-#ppt_w/2"/>
                                          </p:val>
                                        </p:tav>
                                        <p:tav tm="100000">
                                          <p:val>
                                            <p:strVal val="#ppt_x"/>
                                          </p:val>
                                        </p:tav>
                                      </p:tavLst>
                                    </p:anim>
                                    <p:anim calcmode="lin" valueType="num">
                                      <p:cBhvr>
                                        <p:cTn id="16" dur="1000" fill="hold"/>
                                        <p:tgtEl>
                                          <p:spTgt spid="22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4" grpId="3" animBg="1" advAuto="0"/>
      <p:bldP spid="2213" grpId="1" animBg="1" advAuto="0"/>
      <p:bldP spid="2216" grpId="2" animBg="1" advAuto="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9" name="Is it possible to use 2000 chicken instead of two horses?"/>
          <p:cNvSpPr txBox="1">
            <a:spLocks noGrp="1"/>
          </p:cNvSpPr>
          <p:nvPr>
            <p:ph type="body" sz="quarter" idx="4294967295"/>
          </p:nvPr>
        </p:nvSpPr>
        <p:spPr>
          <a:xfrm>
            <a:off x="457200" y="1524000"/>
            <a:ext cx="8229600" cy="1066800"/>
          </a:xfrm>
          <a:prstGeom prst="rect">
            <a:avLst/>
          </a:prstGeom>
        </p:spPr>
        <p:txBody>
          <a:bodyPr lIns="45718" tIns="45718" rIns="45718" bIns="45718"/>
          <a:lstStyle/>
          <a:p>
            <a:pPr>
              <a:spcBef>
                <a:spcPts val="600"/>
              </a:spcBef>
              <a:defRPr sz="2800"/>
            </a:pPr>
            <a:r>
              <a:t>Is it possible</a:t>
            </a:r>
            <a:br/>
            <a:r>
              <a:t>to use 2000 chicken instead of two horses?</a:t>
            </a:r>
          </a:p>
        </p:txBody>
      </p:sp>
      <p:sp>
        <p:nvSpPr>
          <p:cNvPr id="2220" name="ManyCore"/>
          <p:cNvSpPr txBox="1">
            <a:spLocks noGrp="1"/>
          </p:cNvSpPr>
          <p:nvPr>
            <p:ph type="title" idx="4294967295"/>
          </p:nvPr>
        </p:nvSpPr>
        <p:spPr>
          <a:xfrm>
            <a:off x="457199" y="274637"/>
            <a:ext cx="8218490" cy="993776"/>
          </a:xfrm>
          <a:prstGeom prst="rect">
            <a:avLst/>
          </a:prstGeom>
        </p:spPr>
        <p:txBody>
          <a:bodyPr lIns="45718" tIns="45718" rIns="45718" bIns="45718" anchor="t"/>
          <a:lstStyle>
            <a:lvl1pPr algn="l">
              <a:defRPr sz="3600">
                <a:solidFill>
                  <a:srgbClr val="737373"/>
                </a:solidFill>
                <a:latin typeface="Arial"/>
                <a:ea typeface="Arial"/>
                <a:cs typeface="Arial"/>
                <a:sym typeface="Arial"/>
              </a:defRPr>
            </a:lvl1pPr>
          </a:lstStyle>
          <a:p>
            <a:r>
              <a:t>ManyCore</a:t>
            </a:r>
          </a:p>
        </p:txBody>
      </p:sp>
      <p:pic>
        <p:nvPicPr>
          <p:cNvPr id="2221" name="http://www.haccpeuropa.com/wp-content/uploads/2012/03/chickens.jpg" descr="http://www.haccpeuropa.com/wp-content/uploads/2012/03/chickens.jpg"/>
          <p:cNvPicPr>
            <a:picLocks noChangeAspect="1"/>
          </p:cNvPicPr>
          <p:nvPr/>
        </p:nvPicPr>
        <p:blipFill>
          <a:blip r:embed="rId2" cstate="print"/>
          <a:stretch>
            <a:fillRect/>
          </a:stretch>
        </p:blipFill>
        <p:spPr>
          <a:xfrm>
            <a:off x="4953000" y="3124200"/>
            <a:ext cx="3505200" cy="2320925"/>
          </a:xfrm>
          <a:prstGeom prst="rect">
            <a:avLst/>
          </a:prstGeom>
          <a:ln w="12700">
            <a:miter lim="400000"/>
          </a:ln>
        </p:spPr>
      </p:pic>
      <p:sp>
        <p:nvSpPr>
          <p:cNvPr id="2222" name="?…"/>
          <p:cNvSpPr txBox="1"/>
          <p:nvPr/>
        </p:nvSpPr>
        <p:spPr>
          <a:xfrm>
            <a:off x="4465320" y="4038601"/>
            <a:ext cx="392750" cy="7010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algn="ctr">
              <a:defRPr>
                <a:solidFill>
                  <a:srgbClr val="333333"/>
                </a:solidFill>
                <a:latin typeface="Constantia"/>
                <a:ea typeface="Constantia"/>
                <a:cs typeface="Constantia"/>
                <a:sym typeface="Constantia"/>
              </a:defRPr>
            </a:pPr>
            <a:r>
              <a:t>?</a:t>
            </a:r>
          </a:p>
          <a:p>
            <a:pPr algn="ctr">
              <a:defRPr>
                <a:solidFill>
                  <a:srgbClr val="333333"/>
                </a:solidFill>
                <a:latin typeface="Constantia"/>
                <a:ea typeface="Constantia"/>
                <a:cs typeface="Constantia"/>
                <a:sym typeface="Constantia"/>
              </a:defRPr>
            </a:pPr>
            <a:r>
              <a:t>==</a:t>
            </a:r>
          </a:p>
        </p:txBody>
      </p:sp>
      <p:pic>
        <p:nvPicPr>
          <p:cNvPr id="2224" name="image.jpeg" descr="image.jpeg"/>
          <p:cNvPicPr>
            <a:picLocks noChangeAspect="1"/>
          </p:cNvPicPr>
          <p:nvPr/>
        </p:nvPicPr>
        <p:blipFill>
          <a:blip r:embed="rId3" cstate="print"/>
          <a:stretch>
            <a:fillRect/>
          </a:stretch>
        </p:blipFill>
        <p:spPr>
          <a:xfrm>
            <a:off x="533400" y="3124200"/>
            <a:ext cx="3825875" cy="2362200"/>
          </a:xfrm>
          <a:prstGeom prst="rect">
            <a:avLst/>
          </a:prstGeom>
          <a:ln w="12700">
            <a:miter lim="400000"/>
          </a:ln>
        </p:spPr>
      </p:pic>
      <p:sp>
        <p:nvSpPr>
          <p:cNvPr id="2225" name="What is better, real and anecdotic?"/>
          <p:cNvSpPr txBox="1"/>
          <p:nvPr/>
        </p:nvSpPr>
        <p:spPr>
          <a:xfrm>
            <a:off x="502919" y="5562601"/>
            <a:ext cx="8138160" cy="5232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marL="273050" indent="-273050">
              <a:spcBef>
                <a:spcPts val="600"/>
              </a:spcBef>
              <a:buClr>
                <a:srgbClr val="FFFFFF"/>
              </a:buClr>
              <a:buSzPct val="85000"/>
              <a:buChar char="●"/>
              <a:defRPr sz="2600">
                <a:solidFill>
                  <a:srgbClr val="333333"/>
                </a:solidFill>
                <a:latin typeface="Constantia"/>
                <a:ea typeface="Constantia"/>
                <a:cs typeface="Constantia"/>
                <a:sym typeface="Constantia"/>
              </a:defRPr>
            </a:lvl1pPr>
          </a:lstStyle>
          <a:p>
            <a:r>
              <a:t>What is better, real and anecdotic?</a:t>
            </a:r>
          </a:p>
        </p:txBody>
      </p:sp>
      <p:sp>
        <p:nvSpPr>
          <p:cNvPr id="9" name="Slide Number Placeholder 5">
            <a:extLst>
              <a:ext uri="{FF2B5EF4-FFF2-40B4-BE49-F238E27FC236}">
                <a16:creationId xmlns:a16="http://schemas.microsoft.com/office/drawing/2014/main" id="{56AA85AA-8DB0-4CB5-AFDF-539FD5DCF219}"/>
              </a:ext>
            </a:extLst>
          </p:cNvPr>
          <p:cNvSpPr txBox="1">
            <a:spLocks/>
          </p:cNvSpPr>
          <p:nvPr/>
        </p:nvSpPr>
        <p:spPr>
          <a:xfrm>
            <a:off x="8725022" y="5949280"/>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96</a:t>
            </a:fld>
            <a:endParaRPr lang="sr-Latn-RS"/>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3" presetClass="entr" presetSubtype="10" fill="hold" grpId="1" nodeType="clickEffect">
                                  <p:stCondLst>
                                    <p:cond delay="0"/>
                                  </p:stCondLst>
                                  <p:iterate>
                                    <p:tmAbs val="0"/>
                                  </p:iterate>
                                  <p:childTnLst>
                                    <p:set>
                                      <p:cBhvr>
                                        <p:cTn id="6" fill="hold"/>
                                        <p:tgtEl>
                                          <p:spTgt spid="2219"/>
                                        </p:tgtEl>
                                        <p:attrNameLst>
                                          <p:attrName>style.visibility</p:attrName>
                                        </p:attrNameLst>
                                      </p:cBhvr>
                                      <p:to>
                                        <p:strVal val="visible"/>
                                      </p:to>
                                    </p:set>
                                    <p:animEffect transition="in" filter="blinds(horizontal)">
                                      <p:cBhvr>
                                        <p:cTn id="7" dur="500"/>
                                        <p:tgtEl>
                                          <p:spTgt spid="221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2" nodeType="clickEffect">
                                  <p:stCondLst>
                                    <p:cond delay="0"/>
                                  </p:stCondLst>
                                  <p:iterate>
                                    <p:tmAbs val="0"/>
                                  </p:iterate>
                                  <p:childTnLst>
                                    <p:set>
                                      <p:cBhvr>
                                        <p:cTn id="11" fill="hold"/>
                                        <p:tgtEl>
                                          <p:spTgt spid="2224"/>
                                        </p:tgtEl>
                                        <p:attrNameLst>
                                          <p:attrName>style.visibility</p:attrName>
                                        </p:attrNameLst>
                                      </p:cBhvr>
                                      <p:to>
                                        <p:strVal val="visible"/>
                                      </p:to>
                                    </p:set>
                                    <p:animEffect transition="in" filter="blinds(horizontal)">
                                      <p:cBhvr>
                                        <p:cTn id="12" dur="500"/>
                                        <p:tgtEl>
                                          <p:spTgt spid="2224"/>
                                        </p:tgtEl>
                                      </p:cBhvr>
                                    </p:animEffect>
                                  </p:childTnLst>
                                </p:cTn>
                              </p:par>
                            </p:childTnLst>
                          </p:cTn>
                        </p:par>
                        <p:par>
                          <p:cTn id="13" fill="hold">
                            <p:stCondLst>
                              <p:cond delay="500"/>
                            </p:stCondLst>
                            <p:childTnLst>
                              <p:par>
                                <p:cTn id="14" presetID="3" presetClass="entr" presetSubtype="10" fill="hold" grpId="3" nodeType="afterEffect">
                                  <p:stCondLst>
                                    <p:cond delay="1000"/>
                                  </p:stCondLst>
                                  <p:iterate>
                                    <p:tmAbs val="0"/>
                                  </p:iterate>
                                  <p:childTnLst>
                                    <p:set>
                                      <p:cBhvr>
                                        <p:cTn id="15" fill="hold"/>
                                        <p:tgtEl>
                                          <p:spTgt spid="2222"/>
                                        </p:tgtEl>
                                        <p:attrNameLst>
                                          <p:attrName>style.visibility</p:attrName>
                                        </p:attrNameLst>
                                      </p:cBhvr>
                                      <p:to>
                                        <p:strVal val="visible"/>
                                      </p:to>
                                    </p:set>
                                    <p:animEffect transition="in" filter="blinds(horizontal)">
                                      <p:cBhvr>
                                        <p:cTn id="16" dur="500"/>
                                        <p:tgtEl>
                                          <p:spTgt spid="2222"/>
                                        </p:tgtEl>
                                      </p:cBhvr>
                                    </p:animEffect>
                                  </p:childTnLst>
                                </p:cTn>
                              </p:par>
                            </p:childTnLst>
                          </p:cTn>
                        </p:par>
                        <p:par>
                          <p:cTn id="17" fill="hold">
                            <p:stCondLst>
                              <p:cond delay="2000"/>
                            </p:stCondLst>
                            <p:childTnLst>
                              <p:par>
                                <p:cTn id="18" presetID="3" presetClass="entr" presetSubtype="10" fill="hold" grpId="4" nodeType="afterEffect">
                                  <p:stCondLst>
                                    <p:cond delay="1000"/>
                                  </p:stCondLst>
                                  <p:iterate>
                                    <p:tmAbs val="0"/>
                                  </p:iterate>
                                  <p:childTnLst>
                                    <p:set>
                                      <p:cBhvr>
                                        <p:cTn id="19" fill="hold"/>
                                        <p:tgtEl>
                                          <p:spTgt spid="2221"/>
                                        </p:tgtEl>
                                        <p:attrNameLst>
                                          <p:attrName>style.visibility</p:attrName>
                                        </p:attrNameLst>
                                      </p:cBhvr>
                                      <p:to>
                                        <p:strVal val="visible"/>
                                      </p:to>
                                    </p:set>
                                    <p:animEffect transition="in" filter="blinds(horizontal)">
                                      <p:cBhvr>
                                        <p:cTn id="20" dur="500"/>
                                        <p:tgtEl>
                                          <p:spTgt spid="2221"/>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5" nodeType="clickEffect">
                                  <p:stCondLst>
                                    <p:cond delay="0"/>
                                  </p:stCondLst>
                                  <p:iterate>
                                    <p:tmAbs val="0"/>
                                  </p:iterate>
                                  <p:childTnLst>
                                    <p:set>
                                      <p:cBhvr>
                                        <p:cTn id="24" fill="hold"/>
                                        <p:tgtEl>
                                          <p:spTgt spid="2225"/>
                                        </p:tgtEl>
                                        <p:attrNameLst>
                                          <p:attrName>style.visibility</p:attrName>
                                        </p:attrNameLst>
                                      </p:cBhvr>
                                      <p:to>
                                        <p:strVal val="visible"/>
                                      </p:to>
                                    </p:set>
                                    <p:animEffect transition="in" filter="blinds(horizontal)">
                                      <p:cBhvr>
                                        <p:cTn id="25" dur="500"/>
                                        <p:tgtEl>
                                          <p:spTgt spid="2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9" grpId="1" animBg="1" advAuto="0"/>
      <p:bldP spid="2221" grpId="4" animBg="1" advAuto="0"/>
      <p:bldP spid="2222" grpId="3" animBg="1" advAuto="0"/>
      <p:bldP spid="2224" grpId="2" animBg="1" advAuto="0"/>
      <p:bldP spid="2225" grpId="5" animBg="1" advAuto="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a:extLst>
              <a:ext uri="{FF2B5EF4-FFF2-40B4-BE49-F238E27FC236}">
                <a16:creationId xmlns:a16="http://schemas.microsoft.com/office/drawing/2014/main" id="{54EBD481-8D0E-4265-A2FF-B377F4FFE7E2}"/>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1981200" y="2133601"/>
            <a:ext cx="3810000" cy="3971925"/>
          </a:xfrm>
        </p:spPr>
      </p:pic>
      <p:sp>
        <p:nvSpPr>
          <p:cNvPr id="2" name="Title 1">
            <a:extLst>
              <a:ext uri="{FF2B5EF4-FFF2-40B4-BE49-F238E27FC236}">
                <a16:creationId xmlns:a16="http://schemas.microsoft.com/office/drawing/2014/main" id="{0EE50D49-22FA-4131-893E-A2F967EB7632}"/>
              </a:ext>
            </a:extLst>
          </p:cNvPr>
          <p:cNvSpPr>
            <a:spLocks noGrp="1"/>
          </p:cNvSpPr>
          <p:nvPr>
            <p:ph type="title"/>
          </p:nvPr>
        </p:nvSpPr>
        <p:spPr/>
        <p:txBody>
          <a:bodyPr/>
          <a:lstStyle/>
          <a:p>
            <a:pPr>
              <a:defRPr/>
            </a:pPr>
            <a:r>
              <a:rPr err="1"/>
              <a:t>DataFlow</a:t>
            </a:r>
            <a:endParaRPr/>
          </a:p>
        </p:txBody>
      </p:sp>
      <p:grpSp>
        <p:nvGrpSpPr>
          <p:cNvPr id="3" name="Group 14">
            <a:extLst>
              <a:ext uri="{FF2B5EF4-FFF2-40B4-BE49-F238E27FC236}">
                <a16:creationId xmlns:a16="http://schemas.microsoft.com/office/drawing/2014/main" id="{032BB6CD-9E25-4BBF-910A-D6E95FB32D59}"/>
              </a:ext>
            </a:extLst>
          </p:cNvPr>
          <p:cNvGrpSpPr>
            <a:grpSpLocks/>
          </p:cNvGrpSpPr>
          <p:nvPr/>
        </p:nvGrpSpPr>
        <p:grpSpPr bwMode="auto">
          <a:xfrm rot="1237013">
            <a:off x="4997450" y="4079875"/>
            <a:ext cx="1143000" cy="457200"/>
            <a:chOff x="4572000" y="3429000"/>
            <a:chExt cx="1143000" cy="457200"/>
          </a:xfrm>
        </p:grpSpPr>
        <p:sp>
          <p:nvSpPr>
            <p:cNvPr id="5" name="Oval 4">
              <a:extLst>
                <a:ext uri="{FF2B5EF4-FFF2-40B4-BE49-F238E27FC236}">
                  <a16:creationId xmlns:a16="http://schemas.microsoft.com/office/drawing/2014/main" id="{CA67A365-E29D-49F1-8DD0-A7E57B87FE7A}"/>
                </a:ext>
              </a:extLst>
            </p:cNvPr>
            <p:cNvSpPr/>
            <p:nvPr/>
          </p:nvSpPr>
          <p:spPr>
            <a:xfrm>
              <a:off x="4552390" y="3421210"/>
              <a:ext cx="457200" cy="457200"/>
            </a:xfrm>
            <a:prstGeom prst="ellipse">
              <a:avLst/>
            </a:prstGeom>
            <a:solidFill>
              <a:schemeClr val="accent1">
                <a:alpha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endParaRPr lang="en-US"/>
            </a:p>
          </p:txBody>
        </p:sp>
        <p:cxnSp>
          <p:nvCxnSpPr>
            <p:cNvPr id="7" name="Straight Connector 6">
              <a:extLst>
                <a:ext uri="{FF2B5EF4-FFF2-40B4-BE49-F238E27FC236}">
                  <a16:creationId xmlns:a16="http://schemas.microsoft.com/office/drawing/2014/main" id="{D62D9E20-BAC0-430F-BC64-3820A4A1E606}"/>
                </a:ext>
              </a:extLst>
            </p:cNvPr>
            <p:cNvCxnSpPr>
              <a:stCxn id="5" idx="6"/>
            </p:cNvCxnSpPr>
            <p:nvPr/>
          </p:nvCxnSpPr>
          <p:spPr>
            <a:xfrm>
              <a:off x="5022355" y="3655642"/>
              <a:ext cx="685800" cy="158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 name="Group 15">
            <a:extLst>
              <a:ext uri="{FF2B5EF4-FFF2-40B4-BE49-F238E27FC236}">
                <a16:creationId xmlns:a16="http://schemas.microsoft.com/office/drawing/2014/main" id="{4B09666D-4F75-4E2A-A599-980FEEBA048F}"/>
              </a:ext>
            </a:extLst>
          </p:cNvPr>
          <p:cNvGrpSpPr>
            <a:grpSpLocks/>
          </p:cNvGrpSpPr>
          <p:nvPr/>
        </p:nvGrpSpPr>
        <p:grpSpPr bwMode="auto">
          <a:xfrm>
            <a:off x="5153026" y="1955800"/>
            <a:ext cx="2581275" cy="2471738"/>
            <a:chOff x="4924478" y="1795652"/>
            <a:chExt cx="2581222" cy="2471547"/>
          </a:xfrm>
        </p:grpSpPr>
        <p:cxnSp>
          <p:nvCxnSpPr>
            <p:cNvPr id="9" name="Straight Connector 8">
              <a:extLst>
                <a:ext uri="{FF2B5EF4-FFF2-40B4-BE49-F238E27FC236}">
                  <a16:creationId xmlns:a16="http://schemas.microsoft.com/office/drawing/2014/main" id="{51029C43-B1C7-4007-AE52-294B5629D8DF}"/>
                </a:ext>
              </a:extLst>
            </p:cNvPr>
            <p:cNvCxnSpPr>
              <a:stCxn id="5" idx="1"/>
              <a:endCxn id="12" idx="1"/>
            </p:cNvCxnSpPr>
            <p:nvPr/>
          </p:nvCxnSpPr>
          <p:spPr>
            <a:xfrm rot="5400000" flipH="1" flipV="1">
              <a:off x="4677683" y="2042447"/>
              <a:ext cx="2023907" cy="153031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3294EF1-9CD3-4A61-AE5D-46965F8951E7}"/>
                </a:ext>
              </a:extLst>
            </p:cNvPr>
            <p:cNvCxnSpPr>
              <a:stCxn id="5" idx="5"/>
              <a:endCxn id="12" idx="4"/>
            </p:cNvCxnSpPr>
            <p:nvPr/>
          </p:nvCxnSpPr>
          <p:spPr>
            <a:xfrm rot="16200000" flipH="1">
              <a:off x="6294463" y="3055963"/>
              <a:ext cx="30161" cy="239231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2" name="Oval 11">
            <a:extLst>
              <a:ext uri="{FF2B5EF4-FFF2-40B4-BE49-F238E27FC236}">
                <a16:creationId xmlns:a16="http://schemas.microsoft.com/office/drawing/2014/main" id="{89963604-A10C-4520-B116-E63542ECF368}"/>
              </a:ext>
            </a:extLst>
          </p:cNvPr>
          <p:cNvSpPr/>
          <p:nvPr/>
        </p:nvSpPr>
        <p:spPr>
          <a:xfrm>
            <a:off x="6248400" y="1531938"/>
            <a:ext cx="2971800" cy="2895600"/>
          </a:xfrm>
          <a:prstGeom prst="ellipse">
            <a:avLst/>
          </a:prstGeom>
          <a:blipFill>
            <a:blip r:embed="rId3"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endParaRPr lang="en-US"/>
          </a:p>
        </p:txBody>
      </p:sp>
      <p:sp>
        <p:nvSpPr>
          <p:cNvPr id="22" name="TextBox 21">
            <a:extLst>
              <a:ext uri="{FF2B5EF4-FFF2-40B4-BE49-F238E27FC236}">
                <a16:creationId xmlns:a16="http://schemas.microsoft.com/office/drawing/2014/main" id="{90F1263A-233E-44FC-AD78-E4D86060D646}"/>
              </a:ext>
            </a:extLst>
          </p:cNvPr>
          <p:cNvSpPr txBox="1">
            <a:spLocks noChangeArrowheads="1"/>
          </p:cNvSpPr>
          <p:nvPr/>
        </p:nvSpPr>
        <p:spPr bwMode="auto">
          <a:xfrm>
            <a:off x="5943600" y="5257801"/>
            <a:ext cx="50489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800" dirty="0">
                <a:latin typeface="Constantia" panose="02030602050306030303" pitchFamily="18" charset="0"/>
              </a:rPr>
              <a:t>How about 2 000 000 ants?</a:t>
            </a:r>
          </a:p>
        </p:txBody>
      </p:sp>
      <p:sp>
        <p:nvSpPr>
          <p:cNvPr id="53256" name="Slide Number Placeholder 12">
            <a:extLst>
              <a:ext uri="{FF2B5EF4-FFF2-40B4-BE49-F238E27FC236}">
                <a16:creationId xmlns:a16="http://schemas.microsoft.com/office/drawing/2014/main" id="{64355D23-C0D2-48E5-B298-D3341F00F96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dirty="0">
                <a:solidFill>
                  <a:schemeClr val="tx2"/>
                </a:solidFill>
                <a:latin typeface="Constantia" panose="02030602050306030303" pitchFamily="18" charset="0"/>
              </a:rPr>
              <a:t> </a:t>
            </a:r>
          </a:p>
        </p:txBody>
      </p:sp>
      <p:grpSp>
        <p:nvGrpSpPr>
          <p:cNvPr id="6" name="Group 16">
            <a:extLst>
              <a:ext uri="{FF2B5EF4-FFF2-40B4-BE49-F238E27FC236}">
                <a16:creationId xmlns:a16="http://schemas.microsoft.com/office/drawing/2014/main" id="{96183BED-7EF0-4909-BCA8-FA0069235838}"/>
              </a:ext>
            </a:extLst>
          </p:cNvPr>
          <p:cNvGrpSpPr>
            <a:grpSpLocks/>
          </p:cNvGrpSpPr>
          <p:nvPr/>
        </p:nvGrpSpPr>
        <p:grpSpPr bwMode="auto">
          <a:xfrm rot="1237013">
            <a:off x="7435850" y="2549525"/>
            <a:ext cx="1143000" cy="457200"/>
            <a:chOff x="4572000" y="3429000"/>
            <a:chExt cx="1143000" cy="457200"/>
          </a:xfrm>
        </p:grpSpPr>
        <p:sp>
          <p:nvSpPr>
            <p:cNvPr id="18" name="Oval 17">
              <a:extLst>
                <a:ext uri="{FF2B5EF4-FFF2-40B4-BE49-F238E27FC236}">
                  <a16:creationId xmlns:a16="http://schemas.microsoft.com/office/drawing/2014/main" id="{A62D1322-D03F-4D1A-A6BC-ED9625853CFD}"/>
                </a:ext>
              </a:extLst>
            </p:cNvPr>
            <p:cNvSpPr/>
            <p:nvPr/>
          </p:nvSpPr>
          <p:spPr>
            <a:xfrm>
              <a:off x="4552390" y="3421210"/>
              <a:ext cx="457200" cy="457200"/>
            </a:xfrm>
            <a:prstGeom prst="ellipse">
              <a:avLst/>
            </a:prstGeom>
            <a:solidFill>
              <a:schemeClr val="accent1">
                <a:alpha val="6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endParaRPr lang="en-US"/>
            </a:p>
          </p:txBody>
        </p:sp>
        <p:cxnSp>
          <p:nvCxnSpPr>
            <p:cNvPr id="19" name="Straight Connector 18">
              <a:extLst>
                <a:ext uri="{FF2B5EF4-FFF2-40B4-BE49-F238E27FC236}">
                  <a16:creationId xmlns:a16="http://schemas.microsoft.com/office/drawing/2014/main" id="{5B1F2D6B-4457-4F5B-B5D0-F8199F7CCBEB}"/>
                </a:ext>
              </a:extLst>
            </p:cNvPr>
            <p:cNvCxnSpPr>
              <a:stCxn id="18" idx="6"/>
            </p:cNvCxnSpPr>
            <p:nvPr/>
          </p:nvCxnSpPr>
          <p:spPr>
            <a:xfrm>
              <a:off x="5022355" y="3655642"/>
              <a:ext cx="685800" cy="1588"/>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8" name="Group 30">
            <a:extLst>
              <a:ext uri="{FF2B5EF4-FFF2-40B4-BE49-F238E27FC236}">
                <a16:creationId xmlns:a16="http://schemas.microsoft.com/office/drawing/2014/main" id="{CC9AD0ED-669A-45A9-911B-8F94BC03E49A}"/>
              </a:ext>
            </a:extLst>
          </p:cNvPr>
          <p:cNvGrpSpPr>
            <a:grpSpLocks/>
          </p:cNvGrpSpPr>
          <p:nvPr/>
        </p:nvGrpSpPr>
        <p:grpSpPr bwMode="auto">
          <a:xfrm>
            <a:off x="7696200" y="533401"/>
            <a:ext cx="2286000" cy="2289175"/>
            <a:chOff x="6172200" y="533400"/>
            <a:chExt cx="2286000" cy="2288412"/>
          </a:xfrm>
        </p:grpSpPr>
        <p:cxnSp>
          <p:nvCxnSpPr>
            <p:cNvPr id="21" name="Straight Connector 20">
              <a:extLst>
                <a:ext uri="{FF2B5EF4-FFF2-40B4-BE49-F238E27FC236}">
                  <a16:creationId xmlns:a16="http://schemas.microsoft.com/office/drawing/2014/main" id="{54FF4568-B79F-4AFC-96CF-90E8E3E09CF8}"/>
                </a:ext>
              </a:extLst>
            </p:cNvPr>
            <p:cNvCxnSpPr/>
            <p:nvPr/>
          </p:nvCxnSpPr>
          <p:spPr>
            <a:xfrm rot="5400000" flipH="1" flipV="1">
              <a:off x="5769287" y="936313"/>
              <a:ext cx="1872626" cy="10668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AAA39C2-2DEB-4514-9F0D-48E1580D4419}"/>
                </a:ext>
              </a:extLst>
            </p:cNvPr>
            <p:cNvCxnSpPr/>
            <p:nvPr/>
          </p:nvCxnSpPr>
          <p:spPr>
            <a:xfrm flipV="1">
              <a:off x="6361113" y="1828368"/>
              <a:ext cx="2097087" cy="99344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7" name="Oval 26">
            <a:extLst>
              <a:ext uri="{FF2B5EF4-FFF2-40B4-BE49-F238E27FC236}">
                <a16:creationId xmlns:a16="http://schemas.microsoft.com/office/drawing/2014/main" id="{89DAF073-CDF2-4DE7-A9D9-99B623BE4AFC}"/>
              </a:ext>
            </a:extLst>
          </p:cNvPr>
          <p:cNvSpPr/>
          <p:nvPr/>
        </p:nvSpPr>
        <p:spPr>
          <a:xfrm>
            <a:off x="8610600" y="0"/>
            <a:ext cx="2057400" cy="1905000"/>
          </a:xfrm>
          <a:prstGeom prst="ellipse">
            <a:avLst/>
          </a:prstGeom>
          <a:blipFill>
            <a:blip r:embed="rId4"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endParaRPr lang="en-US"/>
          </a:p>
        </p:txBody>
      </p:sp>
      <p:sp>
        <p:nvSpPr>
          <p:cNvPr id="14" name="Can 13">
            <a:extLst>
              <a:ext uri="{FF2B5EF4-FFF2-40B4-BE49-F238E27FC236}">
                <a16:creationId xmlns:a16="http://schemas.microsoft.com/office/drawing/2014/main" id="{9E469EAA-9BF0-44CD-9D67-7E114B439581}"/>
              </a:ext>
            </a:extLst>
          </p:cNvPr>
          <p:cNvSpPr/>
          <p:nvPr/>
        </p:nvSpPr>
        <p:spPr>
          <a:xfrm rot="12239869">
            <a:off x="9355138" y="869950"/>
            <a:ext cx="311150" cy="730250"/>
          </a:xfrm>
          <a:prstGeom prst="can">
            <a:avLst/>
          </a:prstGeom>
          <a:solidFill>
            <a:schemeClr val="accent1">
              <a:alpha val="62000"/>
            </a:schemeClr>
          </a:solidFill>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hangingPunct="1">
              <a:defRPr/>
            </a:pPr>
            <a:r>
              <a:rPr lang="en-US" dirty="0"/>
              <a:t>Data</a:t>
            </a:r>
          </a:p>
        </p:txBody>
      </p:sp>
      <p:sp>
        <p:nvSpPr>
          <p:cNvPr id="25" name="Slide Number Placeholder 5">
            <a:extLst>
              <a:ext uri="{FF2B5EF4-FFF2-40B4-BE49-F238E27FC236}">
                <a16:creationId xmlns:a16="http://schemas.microsoft.com/office/drawing/2014/main" id="{85C0DE5E-2D3A-4B63-9C6F-41C0BCE8C055}"/>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97</a:t>
            </a:fld>
            <a:endParaRPr lang="sr-Latn-RS"/>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nodeType="afterGroup">
                            <p:stCondLst>
                              <p:cond delay="1000"/>
                            </p:stCondLst>
                            <p:childTnLst>
                              <p:par>
                                <p:cTn id="14" presetID="4" presetClass="entr" presetSubtype="16"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ox(in)">
                                      <p:cBhvr>
                                        <p:cTn id="16" dur="1000"/>
                                        <p:tgtEl>
                                          <p:spTgt spid="12"/>
                                        </p:tgtEl>
                                      </p:cBhvr>
                                    </p:animEffect>
                                  </p:childTnLst>
                                </p:cTn>
                              </p:par>
                            </p:childTnLst>
                          </p:cTn>
                        </p:par>
                        <p:par>
                          <p:cTn id="17" fill="hold" nodeType="afterGroup">
                            <p:stCondLst>
                              <p:cond delay="2000"/>
                            </p:stCondLst>
                            <p:childTnLst>
                              <p:par>
                                <p:cTn id="18" presetID="3" presetClass="entr" presetSubtype="10"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blinds(horizontal)">
                                      <p:cBhvr>
                                        <p:cTn id="20" dur="500"/>
                                        <p:tgtEl>
                                          <p:spTgt spid="2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6"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500"/>
                            </p:stCondLst>
                            <p:childTnLst>
                              <p:par>
                                <p:cTn id="28" presetID="22" presetClass="entr" presetSubtype="8"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childTnLst>
                          </p:cTn>
                        </p:par>
                        <p:par>
                          <p:cTn id="31" fill="hold" nodeType="afterGroup">
                            <p:stCondLst>
                              <p:cond delay="1000"/>
                            </p:stCondLst>
                            <p:childTnLst>
                              <p:par>
                                <p:cTn id="32" presetID="4" presetClass="entr" presetSubtype="16" fill="hold" grpId="0"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box(in)">
                                      <p:cBhvr>
                                        <p:cTn id="34" dur="1000"/>
                                        <p:tgtEl>
                                          <p:spTgt spid="27"/>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blinds(horizontal)">
                                      <p:cBhvr>
                                        <p:cTn id="3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2" grpId="0"/>
      <p:bldP spid="27" grpId="0" animBg="1"/>
      <p:bldP spid="14"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a:extLst>
              <a:ext uri="{FF2B5EF4-FFF2-40B4-BE49-F238E27FC236}">
                <a16:creationId xmlns:a16="http://schemas.microsoft.com/office/drawing/2014/main" id="{9CEC39CF-2FF9-4C70-9BD1-369BBFA9A7A2}"/>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1981200" y="2200276"/>
            <a:ext cx="2819400" cy="3971925"/>
          </a:xfrm>
        </p:spPr>
      </p:pic>
      <p:sp>
        <p:nvSpPr>
          <p:cNvPr id="2" name="Title 1">
            <a:extLst>
              <a:ext uri="{FF2B5EF4-FFF2-40B4-BE49-F238E27FC236}">
                <a16:creationId xmlns:a16="http://schemas.microsoft.com/office/drawing/2014/main" id="{F9FDB602-A643-4408-B143-7F9BC567BDD7}"/>
              </a:ext>
            </a:extLst>
          </p:cNvPr>
          <p:cNvSpPr>
            <a:spLocks noGrp="1"/>
          </p:cNvSpPr>
          <p:nvPr>
            <p:ph type="title"/>
          </p:nvPr>
        </p:nvSpPr>
        <p:spPr/>
        <p:txBody>
          <a:bodyPr/>
          <a:lstStyle/>
          <a:p>
            <a:pPr>
              <a:defRPr/>
            </a:pPr>
            <a:r>
              <a:rPr err="1"/>
              <a:t>DataFlow</a:t>
            </a:r>
            <a:endParaRPr/>
          </a:p>
        </p:txBody>
      </p:sp>
      <p:sp>
        <p:nvSpPr>
          <p:cNvPr id="22" name="Rectangle 21">
            <a:extLst>
              <a:ext uri="{FF2B5EF4-FFF2-40B4-BE49-F238E27FC236}">
                <a16:creationId xmlns:a16="http://schemas.microsoft.com/office/drawing/2014/main" id="{F518935B-79BA-4D31-B926-530582D2C7E3}"/>
              </a:ext>
            </a:extLst>
          </p:cNvPr>
          <p:cNvSpPr/>
          <p:nvPr/>
        </p:nvSpPr>
        <p:spPr>
          <a:xfrm>
            <a:off x="2286000" y="2623457"/>
            <a:ext cx="2209800" cy="3124200"/>
          </a:xfrm>
          <a:prstGeom prst="rect">
            <a:avLst/>
          </a:prstGeom>
          <a:solidFill>
            <a:srgbClr val="92D050">
              <a:alpha val="86000"/>
            </a:srgbClr>
          </a:solidFill>
          <a:scene3d>
            <a:camera prst="orthographicFront"/>
            <a:lightRig rig="flood" dir="t"/>
          </a:scene3d>
          <a:sp3d prstMaterial="matte">
            <a:bevelT w="266700" h="266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r>
              <a:rPr lang="en-US" dirty="0"/>
              <a:t>Big Data Input</a:t>
            </a:r>
          </a:p>
        </p:txBody>
      </p:sp>
      <p:sp>
        <p:nvSpPr>
          <p:cNvPr id="54279" name="Slide Number Placeholder 23">
            <a:extLst>
              <a:ext uri="{FF2B5EF4-FFF2-40B4-BE49-F238E27FC236}">
                <a16:creationId xmlns:a16="http://schemas.microsoft.com/office/drawing/2014/main" id="{34080602-DB47-4712-9CF2-C8DD6089070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dirty="0">
                <a:solidFill>
                  <a:schemeClr val="tx2"/>
                </a:solidFill>
                <a:latin typeface="Constantia" panose="02030602050306030303" pitchFamily="18" charset="0"/>
              </a:rPr>
              <a:t> </a:t>
            </a:r>
          </a:p>
        </p:txBody>
      </p:sp>
      <p:cxnSp>
        <p:nvCxnSpPr>
          <p:cNvPr id="28" name="Straight Connector 27">
            <a:extLst>
              <a:ext uri="{FF2B5EF4-FFF2-40B4-BE49-F238E27FC236}">
                <a16:creationId xmlns:a16="http://schemas.microsoft.com/office/drawing/2014/main" id="{AABCB71B-3881-41AB-B3D4-159769B7FBD2}"/>
              </a:ext>
            </a:extLst>
          </p:cNvPr>
          <p:cNvCxnSpPr/>
          <p:nvPr/>
        </p:nvCxnSpPr>
        <p:spPr>
          <a:xfrm>
            <a:off x="5181600" y="25908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C119C56-7953-44EE-9ADE-36792FF1AE07}"/>
              </a:ext>
            </a:extLst>
          </p:cNvPr>
          <p:cNvCxnSpPr/>
          <p:nvPr/>
        </p:nvCxnSpPr>
        <p:spPr>
          <a:xfrm>
            <a:off x="5181600" y="28194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DEDA66A-29FB-4E51-B4A0-2046036B7F47}"/>
              </a:ext>
            </a:extLst>
          </p:cNvPr>
          <p:cNvCxnSpPr/>
          <p:nvPr/>
        </p:nvCxnSpPr>
        <p:spPr>
          <a:xfrm>
            <a:off x="5715000" y="27432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8E1AB0F-6738-4C9C-ABEB-91A3556B8900}"/>
              </a:ext>
            </a:extLst>
          </p:cNvPr>
          <p:cNvCxnSpPr/>
          <p:nvPr/>
        </p:nvCxnSpPr>
        <p:spPr>
          <a:xfrm>
            <a:off x="5668963" y="2970214"/>
            <a:ext cx="304800" cy="1587"/>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7BEF0C2-E455-4094-9404-F79C4399F033}"/>
              </a:ext>
            </a:extLst>
          </p:cNvPr>
          <p:cNvCxnSpPr/>
          <p:nvPr/>
        </p:nvCxnSpPr>
        <p:spPr>
          <a:xfrm>
            <a:off x="5638800" y="31242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E2B22B5-0DA7-4F1E-AF03-5E637784C8D2}"/>
              </a:ext>
            </a:extLst>
          </p:cNvPr>
          <p:cNvCxnSpPr/>
          <p:nvPr/>
        </p:nvCxnSpPr>
        <p:spPr>
          <a:xfrm>
            <a:off x="6096000" y="30480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2BA64A0-D2BA-4D3F-96BE-8B9D493B1DB3}"/>
              </a:ext>
            </a:extLst>
          </p:cNvPr>
          <p:cNvCxnSpPr/>
          <p:nvPr/>
        </p:nvCxnSpPr>
        <p:spPr>
          <a:xfrm>
            <a:off x="6477000" y="34671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B7B9F0E-8E2A-4340-A67F-DEBC9D553FAB}"/>
              </a:ext>
            </a:extLst>
          </p:cNvPr>
          <p:cNvCxnSpPr/>
          <p:nvPr/>
        </p:nvCxnSpPr>
        <p:spPr>
          <a:xfrm>
            <a:off x="5919788" y="33274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426E37E-3A9C-45ED-B2C2-3CB473C8CDB3}"/>
              </a:ext>
            </a:extLst>
          </p:cNvPr>
          <p:cNvCxnSpPr/>
          <p:nvPr/>
        </p:nvCxnSpPr>
        <p:spPr>
          <a:xfrm>
            <a:off x="5919788" y="35560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FCEA265-DAE5-4C55-9EE1-6384553DC627}"/>
              </a:ext>
            </a:extLst>
          </p:cNvPr>
          <p:cNvCxnSpPr/>
          <p:nvPr/>
        </p:nvCxnSpPr>
        <p:spPr>
          <a:xfrm>
            <a:off x="5181600" y="3581400"/>
            <a:ext cx="3810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11516A9-4CC0-4CC7-9F83-AF96B21A552E}"/>
              </a:ext>
            </a:extLst>
          </p:cNvPr>
          <p:cNvCxnSpPr/>
          <p:nvPr/>
        </p:nvCxnSpPr>
        <p:spPr>
          <a:xfrm>
            <a:off x="5181600" y="3810000"/>
            <a:ext cx="3810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9EF195CA-B494-4ECB-9B5C-9F62586AD711}"/>
              </a:ext>
            </a:extLst>
          </p:cNvPr>
          <p:cNvCxnSpPr/>
          <p:nvPr/>
        </p:nvCxnSpPr>
        <p:spPr>
          <a:xfrm>
            <a:off x="5715000" y="37338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42EDA99-9772-45B9-8FC6-110B7336837D}"/>
              </a:ext>
            </a:extLst>
          </p:cNvPr>
          <p:cNvCxnSpPr/>
          <p:nvPr/>
        </p:nvCxnSpPr>
        <p:spPr>
          <a:xfrm>
            <a:off x="6248400" y="4230689"/>
            <a:ext cx="228600" cy="1587"/>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AD3706C1-E0E8-4DA0-BB80-C3AB341901D8}"/>
              </a:ext>
            </a:extLst>
          </p:cNvPr>
          <p:cNvCxnSpPr/>
          <p:nvPr/>
        </p:nvCxnSpPr>
        <p:spPr>
          <a:xfrm>
            <a:off x="5867400" y="4162425"/>
            <a:ext cx="3048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ABE76E2-DC32-4C8C-97DF-39220115DA1B}"/>
              </a:ext>
            </a:extLst>
          </p:cNvPr>
          <p:cNvCxnSpPr/>
          <p:nvPr/>
        </p:nvCxnSpPr>
        <p:spPr>
          <a:xfrm>
            <a:off x="5867400" y="4316414"/>
            <a:ext cx="228600" cy="1587"/>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266CD1E-71A8-4116-8C8E-53193815286E}"/>
              </a:ext>
            </a:extLst>
          </p:cNvPr>
          <p:cNvCxnSpPr/>
          <p:nvPr/>
        </p:nvCxnSpPr>
        <p:spPr>
          <a:xfrm>
            <a:off x="5310188" y="4595814"/>
            <a:ext cx="228600" cy="1587"/>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5C0C192A-21BE-47F2-8C33-BF7397E55D53}"/>
              </a:ext>
            </a:extLst>
          </p:cNvPr>
          <p:cNvCxnSpPr/>
          <p:nvPr/>
        </p:nvCxnSpPr>
        <p:spPr>
          <a:xfrm>
            <a:off x="5310188" y="4824414"/>
            <a:ext cx="228600" cy="1587"/>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F3DD6360-E0C2-44E3-AF92-F5D5B598F1B9}"/>
              </a:ext>
            </a:extLst>
          </p:cNvPr>
          <p:cNvCxnSpPr/>
          <p:nvPr/>
        </p:nvCxnSpPr>
        <p:spPr>
          <a:xfrm>
            <a:off x="5867400" y="47244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9AE2ED0C-A07F-4A67-BDFA-E207F2722CFD}"/>
              </a:ext>
            </a:extLst>
          </p:cNvPr>
          <p:cNvCxnSpPr/>
          <p:nvPr/>
        </p:nvCxnSpPr>
        <p:spPr>
          <a:xfrm>
            <a:off x="6248400" y="51816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6A21C718-F2DA-46F5-B2FF-A7E69080348C}"/>
              </a:ext>
            </a:extLst>
          </p:cNvPr>
          <p:cNvCxnSpPr/>
          <p:nvPr/>
        </p:nvCxnSpPr>
        <p:spPr>
          <a:xfrm>
            <a:off x="5638800" y="5065714"/>
            <a:ext cx="228600" cy="1587"/>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46625996-86C5-4AFF-9F2B-A82C47E07D81}"/>
              </a:ext>
            </a:extLst>
          </p:cNvPr>
          <p:cNvCxnSpPr/>
          <p:nvPr/>
        </p:nvCxnSpPr>
        <p:spPr>
          <a:xfrm>
            <a:off x="5638800" y="5294314"/>
            <a:ext cx="228600" cy="1587"/>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C7526653-5353-4D0D-B636-2F443432DA4E}"/>
              </a:ext>
            </a:extLst>
          </p:cNvPr>
          <p:cNvCxnSpPr/>
          <p:nvPr/>
        </p:nvCxnSpPr>
        <p:spPr>
          <a:xfrm>
            <a:off x="5105400" y="5484814"/>
            <a:ext cx="304800" cy="1587"/>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D40519DC-3926-4123-8371-8E00AF369042}"/>
              </a:ext>
            </a:extLst>
          </p:cNvPr>
          <p:cNvCxnSpPr/>
          <p:nvPr/>
        </p:nvCxnSpPr>
        <p:spPr>
          <a:xfrm>
            <a:off x="5105400" y="56388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33E9EB4-E038-4EF0-ADCC-5C79C7732E78}"/>
              </a:ext>
            </a:extLst>
          </p:cNvPr>
          <p:cNvCxnSpPr/>
          <p:nvPr/>
        </p:nvCxnSpPr>
        <p:spPr>
          <a:xfrm>
            <a:off x="5538788" y="55753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4304" name="Group 22">
            <a:extLst>
              <a:ext uri="{FF2B5EF4-FFF2-40B4-BE49-F238E27FC236}">
                <a16:creationId xmlns:a16="http://schemas.microsoft.com/office/drawing/2014/main" id="{EF68D181-ADA9-4CDC-A5CD-0C827DC3EB95}"/>
              </a:ext>
            </a:extLst>
          </p:cNvPr>
          <p:cNvGrpSpPr>
            <a:grpSpLocks/>
          </p:cNvGrpSpPr>
          <p:nvPr/>
        </p:nvGrpSpPr>
        <p:grpSpPr bwMode="auto">
          <a:xfrm>
            <a:off x="5029200" y="1676400"/>
            <a:ext cx="1905000" cy="4876800"/>
            <a:chOff x="4648200" y="1524000"/>
            <a:chExt cx="1905000" cy="5029200"/>
          </a:xfrm>
        </p:grpSpPr>
        <p:sp>
          <p:nvSpPr>
            <p:cNvPr id="13" name="Rectangle 12">
              <a:extLst>
                <a:ext uri="{FF2B5EF4-FFF2-40B4-BE49-F238E27FC236}">
                  <a16:creationId xmlns:a16="http://schemas.microsoft.com/office/drawing/2014/main" id="{9F7DA247-2345-4373-9EAF-1694D1542774}"/>
                </a:ext>
              </a:extLst>
            </p:cNvPr>
            <p:cNvSpPr/>
            <p:nvPr/>
          </p:nvSpPr>
          <p:spPr>
            <a:xfrm>
              <a:off x="4648200" y="1524000"/>
              <a:ext cx="1905000" cy="502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endParaRPr lang="en-US"/>
            </a:p>
          </p:txBody>
        </p:sp>
        <p:sp>
          <p:nvSpPr>
            <p:cNvPr id="14" name="Isosceles Triangle 13">
              <a:extLst>
                <a:ext uri="{FF2B5EF4-FFF2-40B4-BE49-F238E27FC236}">
                  <a16:creationId xmlns:a16="http://schemas.microsoft.com/office/drawing/2014/main" id="{0F82E2F0-018B-473A-9BD3-D827C1014630}"/>
                </a:ext>
              </a:extLst>
            </p:cNvPr>
            <p:cNvSpPr/>
            <p:nvPr/>
          </p:nvSpPr>
          <p:spPr>
            <a:xfrm>
              <a:off x="5562600" y="2818954"/>
              <a:ext cx="304800" cy="22919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endParaRPr lang="en-US"/>
            </a:p>
          </p:txBody>
        </p:sp>
        <p:sp>
          <p:nvSpPr>
            <p:cNvPr id="15" name="Oval 14">
              <a:extLst>
                <a:ext uri="{FF2B5EF4-FFF2-40B4-BE49-F238E27FC236}">
                  <a16:creationId xmlns:a16="http://schemas.microsoft.com/office/drawing/2014/main" id="{2CB9E8AE-85A6-4BD5-8A0A-645BB94D76AF}"/>
                </a:ext>
              </a:extLst>
            </p:cNvPr>
            <p:cNvSpPr/>
            <p:nvPr/>
          </p:nvSpPr>
          <p:spPr>
            <a:xfrm>
              <a:off x="5029200" y="2439145"/>
              <a:ext cx="381000" cy="3045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endParaRPr lang="en-US"/>
            </a:p>
          </p:txBody>
        </p:sp>
        <p:sp>
          <p:nvSpPr>
            <p:cNvPr id="16" name="5-Point Star 15">
              <a:extLst>
                <a:ext uri="{FF2B5EF4-FFF2-40B4-BE49-F238E27FC236}">
                  <a16:creationId xmlns:a16="http://schemas.microsoft.com/office/drawing/2014/main" id="{A76867C8-AAAC-4699-8AB4-9B7F84A5A75C}"/>
                </a:ext>
              </a:extLst>
            </p:cNvPr>
            <p:cNvSpPr/>
            <p:nvPr/>
          </p:nvSpPr>
          <p:spPr>
            <a:xfrm>
              <a:off x="5105400" y="3429595"/>
              <a:ext cx="381000" cy="37980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endParaRPr lang="en-US"/>
            </a:p>
          </p:txBody>
        </p:sp>
        <p:sp>
          <p:nvSpPr>
            <p:cNvPr id="17" name="Oval 16">
              <a:extLst>
                <a:ext uri="{FF2B5EF4-FFF2-40B4-BE49-F238E27FC236}">
                  <a16:creationId xmlns:a16="http://schemas.microsoft.com/office/drawing/2014/main" id="{1E6FB7C4-149E-43D8-8839-99B4058414E7}"/>
                </a:ext>
              </a:extLst>
            </p:cNvPr>
            <p:cNvSpPr/>
            <p:nvPr/>
          </p:nvSpPr>
          <p:spPr>
            <a:xfrm>
              <a:off x="5791200" y="3200400"/>
              <a:ext cx="381000" cy="3045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endParaRPr lang="en-US"/>
            </a:p>
          </p:txBody>
        </p:sp>
        <p:sp>
          <p:nvSpPr>
            <p:cNvPr id="18" name="Isosceles Triangle 17">
              <a:extLst>
                <a:ext uri="{FF2B5EF4-FFF2-40B4-BE49-F238E27FC236}">
                  <a16:creationId xmlns:a16="http://schemas.microsoft.com/office/drawing/2014/main" id="{ED2637AF-FEAE-41E5-BA04-4AD6C61B2A83}"/>
                </a:ext>
              </a:extLst>
            </p:cNvPr>
            <p:cNvSpPr/>
            <p:nvPr/>
          </p:nvSpPr>
          <p:spPr>
            <a:xfrm>
              <a:off x="5715000" y="4038600"/>
              <a:ext cx="304800" cy="22919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endParaRPr lang="en-US"/>
            </a:p>
          </p:txBody>
        </p:sp>
        <p:sp>
          <p:nvSpPr>
            <p:cNvPr id="19" name="Oval 18">
              <a:extLst>
                <a:ext uri="{FF2B5EF4-FFF2-40B4-BE49-F238E27FC236}">
                  <a16:creationId xmlns:a16="http://schemas.microsoft.com/office/drawing/2014/main" id="{B541AC99-AB7F-4311-89C7-F83F94E284CF}"/>
                </a:ext>
              </a:extLst>
            </p:cNvPr>
            <p:cNvSpPr/>
            <p:nvPr/>
          </p:nvSpPr>
          <p:spPr>
            <a:xfrm>
              <a:off x="5181600" y="4495354"/>
              <a:ext cx="381000" cy="3045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endParaRPr lang="en-US"/>
            </a:p>
          </p:txBody>
        </p:sp>
        <p:sp>
          <p:nvSpPr>
            <p:cNvPr id="20" name="Rectangle 19">
              <a:extLst>
                <a:ext uri="{FF2B5EF4-FFF2-40B4-BE49-F238E27FC236}">
                  <a16:creationId xmlns:a16="http://schemas.microsoft.com/office/drawing/2014/main" id="{F4F6A2FC-6844-4BF0-A0F2-01535118A4D1}"/>
                </a:ext>
              </a:extLst>
            </p:cNvPr>
            <p:cNvSpPr/>
            <p:nvPr/>
          </p:nvSpPr>
          <p:spPr>
            <a:xfrm>
              <a:off x="5562600" y="4953745"/>
              <a:ext cx="381000" cy="3798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endParaRPr lang="en-US"/>
            </a:p>
          </p:txBody>
        </p:sp>
        <p:sp>
          <p:nvSpPr>
            <p:cNvPr id="21" name="Isosceles Triangle 20">
              <a:extLst>
                <a:ext uri="{FF2B5EF4-FFF2-40B4-BE49-F238E27FC236}">
                  <a16:creationId xmlns:a16="http://schemas.microsoft.com/office/drawing/2014/main" id="{8CCA1ADE-4894-4088-A706-CBE554066396}"/>
                </a:ext>
              </a:extLst>
            </p:cNvPr>
            <p:cNvSpPr/>
            <p:nvPr/>
          </p:nvSpPr>
          <p:spPr>
            <a:xfrm>
              <a:off x="5029200" y="5333554"/>
              <a:ext cx="228600" cy="38144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endParaRPr lang="en-US"/>
            </a:p>
          </p:txBody>
        </p:sp>
      </p:grpSp>
      <p:sp>
        <p:nvSpPr>
          <p:cNvPr id="41" name="Slide Number Placeholder 5">
            <a:extLst>
              <a:ext uri="{FF2B5EF4-FFF2-40B4-BE49-F238E27FC236}">
                <a16:creationId xmlns:a16="http://schemas.microsoft.com/office/drawing/2014/main" id="{610E3D98-F0FF-4CAA-8198-1ECB17AC8253}"/>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98</a:t>
            </a:fld>
            <a:endParaRPr lang="sr-Latn-RS"/>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nodeType="clickEffect">
                                  <p:stCondLst>
                                    <p:cond delay="0"/>
                                  </p:stCondLst>
                                  <p:iterate type="lt">
                                    <p:tmPct val="0"/>
                                  </p:iterate>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0-#ppt_w/2"/>
                                          </p:val>
                                        </p:tav>
                                        <p:tav tm="100000">
                                          <p:val>
                                            <p:strVal val="#ppt_x"/>
                                          </p:val>
                                        </p:tav>
                                      </p:tavLst>
                                    </p:anim>
                                    <p:anim calcmode="lin" valueType="num">
                                      <p:cBhvr additive="base">
                                        <p:cTn id="8" dur="1000" fill="hold"/>
                                        <p:tgtEl>
                                          <p:spTgt spid="2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a:extLst>
              <a:ext uri="{FF2B5EF4-FFF2-40B4-BE49-F238E27FC236}">
                <a16:creationId xmlns:a16="http://schemas.microsoft.com/office/drawing/2014/main" id="{198D8BEB-3DD7-4EFE-9294-00F690B5B551}"/>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1981200" y="2200276"/>
            <a:ext cx="2819400" cy="3971925"/>
          </a:xfrm>
        </p:spPr>
      </p:pic>
      <p:sp>
        <p:nvSpPr>
          <p:cNvPr id="2" name="Title 1">
            <a:extLst>
              <a:ext uri="{FF2B5EF4-FFF2-40B4-BE49-F238E27FC236}">
                <a16:creationId xmlns:a16="http://schemas.microsoft.com/office/drawing/2014/main" id="{433DBEF0-7C51-4C85-88EC-7AE3EA054915}"/>
              </a:ext>
            </a:extLst>
          </p:cNvPr>
          <p:cNvSpPr>
            <a:spLocks noGrp="1"/>
          </p:cNvSpPr>
          <p:nvPr>
            <p:ph type="title"/>
          </p:nvPr>
        </p:nvSpPr>
        <p:spPr/>
        <p:txBody>
          <a:bodyPr/>
          <a:lstStyle/>
          <a:p>
            <a:pPr>
              <a:defRPr/>
            </a:pPr>
            <a:r>
              <a:rPr err="1"/>
              <a:t>DataFlow</a:t>
            </a:r>
            <a:endParaRPr/>
          </a:p>
        </p:txBody>
      </p:sp>
      <p:sp>
        <p:nvSpPr>
          <p:cNvPr id="22" name="Rectangle 21">
            <a:extLst>
              <a:ext uri="{FF2B5EF4-FFF2-40B4-BE49-F238E27FC236}">
                <a16:creationId xmlns:a16="http://schemas.microsoft.com/office/drawing/2014/main" id="{7681B18A-FEB6-4C8A-8684-91817745EBE7}"/>
              </a:ext>
            </a:extLst>
          </p:cNvPr>
          <p:cNvSpPr/>
          <p:nvPr/>
        </p:nvSpPr>
        <p:spPr>
          <a:xfrm>
            <a:off x="2286000" y="2623457"/>
            <a:ext cx="2209800" cy="3124200"/>
          </a:xfrm>
          <a:prstGeom prst="rect">
            <a:avLst/>
          </a:prstGeom>
          <a:solidFill>
            <a:srgbClr val="92D050">
              <a:alpha val="86000"/>
            </a:srgbClr>
          </a:solidFill>
          <a:scene3d>
            <a:camera prst="orthographicFront"/>
            <a:lightRig rig="flood" dir="t"/>
          </a:scene3d>
          <a:sp3d prstMaterial="matte">
            <a:bevelT w="266700" h="266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r>
              <a:rPr lang="en-US" dirty="0"/>
              <a:t>Big Data Input</a:t>
            </a:r>
          </a:p>
        </p:txBody>
      </p:sp>
      <p:sp>
        <p:nvSpPr>
          <p:cNvPr id="55303" name="Slide Number Placeholder 23">
            <a:extLst>
              <a:ext uri="{FF2B5EF4-FFF2-40B4-BE49-F238E27FC236}">
                <a16:creationId xmlns:a16="http://schemas.microsoft.com/office/drawing/2014/main" id="{EF7F866D-7A63-496E-AF31-C87BA928A5A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dirty="0">
                <a:solidFill>
                  <a:schemeClr val="tx2"/>
                </a:solidFill>
                <a:latin typeface="Constantia" panose="02030602050306030303" pitchFamily="18" charset="0"/>
              </a:rPr>
              <a:t> </a:t>
            </a:r>
          </a:p>
        </p:txBody>
      </p:sp>
      <p:cxnSp>
        <p:nvCxnSpPr>
          <p:cNvPr id="28" name="Straight Connector 27">
            <a:extLst>
              <a:ext uri="{FF2B5EF4-FFF2-40B4-BE49-F238E27FC236}">
                <a16:creationId xmlns:a16="http://schemas.microsoft.com/office/drawing/2014/main" id="{1FF306CB-39E7-47C9-BB21-A4693B7E8CEA}"/>
              </a:ext>
            </a:extLst>
          </p:cNvPr>
          <p:cNvCxnSpPr/>
          <p:nvPr/>
        </p:nvCxnSpPr>
        <p:spPr>
          <a:xfrm>
            <a:off x="5181600" y="25908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358D70C-4422-4C0A-B76D-96C51D1DFEE2}"/>
              </a:ext>
            </a:extLst>
          </p:cNvPr>
          <p:cNvCxnSpPr/>
          <p:nvPr/>
        </p:nvCxnSpPr>
        <p:spPr>
          <a:xfrm>
            <a:off x="5181600" y="28194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34BE3DB-989F-4DD2-BD50-318AAE97E495}"/>
              </a:ext>
            </a:extLst>
          </p:cNvPr>
          <p:cNvCxnSpPr/>
          <p:nvPr/>
        </p:nvCxnSpPr>
        <p:spPr>
          <a:xfrm>
            <a:off x="5715000" y="27432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C09C8CD-D9DA-4761-BD5C-014CAE63080B}"/>
              </a:ext>
            </a:extLst>
          </p:cNvPr>
          <p:cNvCxnSpPr/>
          <p:nvPr/>
        </p:nvCxnSpPr>
        <p:spPr>
          <a:xfrm>
            <a:off x="5668963" y="2970214"/>
            <a:ext cx="304800" cy="1587"/>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388E299C-3EF9-4EEE-BD46-B6AE284259EB}"/>
              </a:ext>
            </a:extLst>
          </p:cNvPr>
          <p:cNvCxnSpPr/>
          <p:nvPr/>
        </p:nvCxnSpPr>
        <p:spPr>
          <a:xfrm>
            <a:off x="5638800" y="31242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F4508A0-7CD5-4220-9E7C-6522CFB38D9F}"/>
              </a:ext>
            </a:extLst>
          </p:cNvPr>
          <p:cNvCxnSpPr/>
          <p:nvPr/>
        </p:nvCxnSpPr>
        <p:spPr>
          <a:xfrm>
            <a:off x="6096000" y="30480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161F65C-23E0-4C2F-BC05-19283193E6D4}"/>
              </a:ext>
            </a:extLst>
          </p:cNvPr>
          <p:cNvCxnSpPr/>
          <p:nvPr/>
        </p:nvCxnSpPr>
        <p:spPr>
          <a:xfrm>
            <a:off x="6477000" y="34671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E562904-47B7-4C5C-B60B-94C3C9FAB5F4}"/>
              </a:ext>
            </a:extLst>
          </p:cNvPr>
          <p:cNvCxnSpPr/>
          <p:nvPr/>
        </p:nvCxnSpPr>
        <p:spPr>
          <a:xfrm>
            <a:off x="5919788" y="33274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DD5BBD7-85E0-439A-86AC-996E1BD61EF3}"/>
              </a:ext>
            </a:extLst>
          </p:cNvPr>
          <p:cNvCxnSpPr/>
          <p:nvPr/>
        </p:nvCxnSpPr>
        <p:spPr>
          <a:xfrm>
            <a:off x="5919788" y="35560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DF3B6F3-F20A-4668-A59C-7972222B398D}"/>
              </a:ext>
            </a:extLst>
          </p:cNvPr>
          <p:cNvCxnSpPr/>
          <p:nvPr/>
        </p:nvCxnSpPr>
        <p:spPr>
          <a:xfrm>
            <a:off x="5181600" y="3581400"/>
            <a:ext cx="3810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F481B67-D8FA-404A-A2CB-A6A9CD2EB9AB}"/>
              </a:ext>
            </a:extLst>
          </p:cNvPr>
          <p:cNvCxnSpPr/>
          <p:nvPr/>
        </p:nvCxnSpPr>
        <p:spPr>
          <a:xfrm>
            <a:off x="5181600" y="3810000"/>
            <a:ext cx="3810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6731D58-549B-46E3-826D-79BF7DB04204}"/>
              </a:ext>
            </a:extLst>
          </p:cNvPr>
          <p:cNvCxnSpPr/>
          <p:nvPr/>
        </p:nvCxnSpPr>
        <p:spPr>
          <a:xfrm>
            <a:off x="5715000" y="37338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1081547-D15F-424E-8334-605777ABC52B}"/>
              </a:ext>
            </a:extLst>
          </p:cNvPr>
          <p:cNvCxnSpPr/>
          <p:nvPr/>
        </p:nvCxnSpPr>
        <p:spPr>
          <a:xfrm>
            <a:off x="6248400" y="4230689"/>
            <a:ext cx="228600" cy="1587"/>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2E25C57-BAB4-402A-8239-6388EE528ABB}"/>
              </a:ext>
            </a:extLst>
          </p:cNvPr>
          <p:cNvCxnSpPr/>
          <p:nvPr/>
        </p:nvCxnSpPr>
        <p:spPr>
          <a:xfrm>
            <a:off x="5867400" y="4162425"/>
            <a:ext cx="3048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8DEC529B-77D3-441C-BDD3-5C8F62B3B326}"/>
              </a:ext>
            </a:extLst>
          </p:cNvPr>
          <p:cNvCxnSpPr/>
          <p:nvPr/>
        </p:nvCxnSpPr>
        <p:spPr>
          <a:xfrm>
            <a:off x="5867400" y="4316414"/>
            <a:ext cx="228600" cy="1587"/>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4227E932-0F7E-4AEB-BF51-FD820266ABDE}"/>
              </a:ext>
            </a:extLst>
          </p:cNvPr>
          <p:cNvCxnSpPr/>
          <p:nvPr/>
        </p:nvCxnSpPr>
        <p:spPr>
          <a:xfrm>
            <a:off x="5310188" y="4595814"/>
            <a:ext cx="228600" cy="1587"/>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819B6305-F0D6-44E1-B009-49130884FD02}"/>
              </a:ext>
            </a:extLst>
          </p:cNvPr>
          <p:cNvCxnSpPr/>
          <p:nvPr/>
        </p:nvCxnSpPr>
        <p:spPr>
          <a:xfrm>
            <a:off x="5310188" y="4824414"/>
            <a:ext cx="228600" cy="1587"/>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41FA5FF-A33F-4FFF-A826-6ACBB6E6AC47}"/>
              </a:ext>
            </a:extLst>
          </p:cNvPr>
          <p:cNvCxnSpPr/>
          <p:nvPr/>
        </p:nvCxnSpPr>
        <p:spPr>
          <a:xfrm>
            <a:off x="5867400" y="47244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672F0F56-EBBA-4086-8AB3-D7AAD36C6DF9}"/>
              </a:ext>
            </a:extLst>
          </p:cNvPr>
          <p:cNvCxnSpPr/>
          <p:nvPr/>
        </p:nvCxnSpPr>
        <p:spPr>
          <a:xfrm>
            <a:off x="6248400" y="51816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27DE0F9E-06E0-47F0-87FE-E27EDFFA5917}"/>
              </a:ext>
            </a:extLst>
          </p:cNvPr>
          <p:cNvCxnSpPr/>
          <p:nvPr/>
        </p:nvCxnSpPr>
        <p:spPr>
          <a:xfrm>
            <a:off x="5638800" y="5065714"/>
            <a:ext cx="228600" cy="1587"/>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ACC3885E-733A-430E-A3F5-6195C86E4F27}"/>
              </a:ext>
            </a:extLst>
          </p:cNvPr>
          <p:cNvCxnSpPr/>
          <p:nvPr/>
        </p:nvCxnSpPr>
        <p:spPr>
          <a:xfrm>
            <a:off x="5638800" y="5294314"/>
            <a:ext cx="228600" cy="1587"/>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77DC7857-F8DD-4F97-BF4A-DEA29B3DA6A9}"/>
              </a:ext>
            </a:extLst>
          </p:cNvPr>
          <p:cNvCxnSpPr/>
          <p:nvPr/>
        </p:nvCxnSpPr>
        <p:spPr>
          <a:xfrm>
            <a:off x="5105400" y="5484814"/>
            <a:ext cx="304800" cy="1587"/>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3657B0DE-9699-4E77-9E5D-52B72C9C09FE}"/>
              </a:ext>
            </a:extLst>
          </p:cNvPr>
          <p:cNvCxnSpPr/>
          <p:nvPr/>
        </p:nvCxnSpPr>
        <p:spPr>
          <a:xfrm>
            <a:off x="5105400" y="56388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9FB6F851-5285-45E3-8597-757A04D17A7C}"/>
              </a:ext>
            </a:extLst>
          </p:cNvPr>
          <p:cNvCxnSpPr/>
          <p:nvPr/>
        </p:nvCxnSpPr>
        <p:spPr>
          <a:xfrm>
            <a:off x="5538788" y="55753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5328" name="Group 22">
            <a:extLst>
              <a:ext uri="{FF2B5EF4-FFF2-40B4-BE49-F238E27FC236}">
                <a16:creationId xmlns:a16="http://schemas.microsoft.com/office/drawing/2014/main" id="{A6C38199-EA79-47FA-9429-5AFF53E60308}"/>
              </a:ext>
            </a:extLst>
          </p:cNvPr>
          <p:cNvGrpSpPr>
            <a:grpSpLocks/>
          </p:cNvGrpSpPr>
          <p:nvPr/>
        </p:nvGrpSpPr>
        <p:grpSpPr bwMode="auto">
          <a:xfrm>
            <a:off x="5029200" y="1676400"/>
            <a:ext cx="1905000" cy="4876800"/>
            <a:chOff x="4648200" y="1524000"/>
            <a:chExt cx="1905000" cy="5029200"/>
          </a:xfrm>
        </p:grpSpPr>
        <p:sp>
          <p:nvSpPr>
            <p:cNvPr id="13" name="Rectangle 12">
              <a:extLst>
                <a:ext uri="{FF2B5EF4-FFF2-40B4-BE49-F238E27FC236}">
                  <a16:creationId xmlns:a16="http://schemas.microsoft.com/office/drawing/2014/main" id="{0427D976-F6C2-4169-B619-CF2A7FF10530}"/>
                </a:ext>
              </a:extLst>
            </p:cNvPr>
            <p:cNvSpPr/>
            <p:nvPr/>
          </p:nvSpPr>
          <p:spPr>
            <a:xfrm>
              <a:off x="4648200" y="1524000"/>
              <a:ext cx="1905000" cy="502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endParaRPr lang="en-US"/>
            </a:p>
          </p:txBody>
        </p:sp>
        <p:sp>
          <p:nvSpPr>
            <p:cNvPr id="14" name="Isosceles Triangle 13">
              <a:extLst>
                <a:ext uri="{FF2B5EF4-FFF2-40B4-BE49-F238E27FC236}">
                  <a16:creationId xmlns:a16="http://schemas.microsoft.com/office/drawing/2014/main" id="{54DDC99F-F047-470E-891D-E45B87AE6595}"/>
                </a:ext>
              </a:extLst>
            </p:cNvPr>
            <p:cNvSpPr/>
            <p:nvPr/>
          </p:nvSpPr>
          <p:spPr>
            <a:xfrm>
              <a:off x="5562600" y="2818954"/>
              <a:ext cx="304800" cy="22919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endParaRPr lang="en-US"/>
            </a:p>
          </p:txBody>
        </p:sp>
        <p:sp>
          <p:nvSpPr>
            <p:cNvPr id="15" name="Oval 14">
              <a:extLst>
                <a:ext uri="{FF2B5EF4-FFF2-40B4-BE49-F238E27FC236}">
                  <a16:creationId xmlns:a16="http://schemas.microsoft.com/office/drawing/2014/main" id="{708EC247-1EE9-4228-9BE5-8C1BB73F7E89}"/>
                </a:ext>
              </a:extLst>
            </p:cNvPr>
            <p:cNvSpPr/>
            <p:nvPr/>
          </p:nvSpPr>
          <p:spPr>
            <a:xfrm>
              <a:off x="5029200" y="2439145"/>
              <a:ext cx="381000" cy="3045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endParaRPr lang="en-US"/>
            </a:p>
          </p:txBody>
        </p:sp>
        <p:sp>
          <p:nvSpPr>
            <p:cNvPr id="16" name="5-Point Star 15">
              <a:extLst>
                <a:ext uri="{FF2B5EF4-FFF2-40B4-BE49-F238E27FC236}">
                  <a16:creationId xmlns:a16="http://schemas.microsoft.com/office/drawing/2014/main" id="{288E4611-1437-4783-A36B-00006F7D4042}"/>
                </a:ext>
              </a:extLst>
            </p:cNvPr>
            <p:cNvSpPr/>
            <p:nvPr/>
          </p:nvSpPr>
          <p:spPr>
            <a:xfrm>
              <a:off x="5105400" y="3429595"/>
              <a:ext cx="381000" cy="37980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endParaRPr lang="en-US"/>
            </a:p>
          </p:txBody>
        </p:sp>
        <p:sp>
          <p:nvSpPr>
            <p:cNvPr id="17" name="Oval 16">
              <a:extLst>
                <a:ext uri="{FF2B5EF4-FFF2-40B4-BE49-F238E27FC236}">
                  <a16:creationId xmlns:a16="http://schemas.microsoft.com/office/drawing/2014/main" id="{46DA549C-6DA4-4C6D-AF2C-C426EA89CA6E}"/>
                </a:ext>
              </a:extLst>
            </p:cNvPr>
            <p:cNvSpPr/>
            <p:nvPr/>
          </p:nvSpPr>
          <p:spPr>
            <a:xfrm>
              <a:off x="5791200" y="3200400"/>
              <a:ext cx="381000" cy="3045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endParaRPr lang="en-US"/>
            </a:p>
          </p:txBody>
        </p:sp>
        <p:sp>
          <p:nvSpPr>
            <p:cNvPr id="18" name="Isosceles Triangle 17">
              <a:extLst>
                <a:ext uri="{FF2B5EF4-FFF2-40B4-BE49-F238E27FC236}">
                  <a16:creationId xmlns:a16="http://schemas.microsoft.com/office/drawing/2014/main" id="{C124CF7B-6D88-41DB-94A1-22A0906A1B6E}"/>
                </a:ext>
              </a:extLst>
            </p:cNvPr>
            <p:cNvSpPr/>
            <p:nvPr/>
          </p:nvSpPr>
          <p:spPr>
            <a:xfrm>
              <a:off x="5715000" y="4038600"/>
              <a:ext cx="304800" cy="22919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endParaRPr lang="en-US"/>
            </a:p>
          </p:txBody>
        </p:sp>
        <p:sp>
          <p:nvSpPr>
            <p:cNvPr id="19" name="Oval 18">
              <a:extLst>
                <a:ext uri="{FF2B5EF4-FFF2-40B4-BE49-F238E27FC236}">
                  <a16:creationId xmlns:a16="http://schemas.microsoft.com/office/drawing/2014/main" id="{E367364A-F702-4103-B73E-3FF95D46FF54}"/>
                </a:ext>
              </a:extLst>
            </p:cNvPr>
            <p:cNvSpPr/>
            <p:nvPr/>
          </p:nvSpPr>
          <p:spPr>
            <a:xfrm>
              <a:off x="5181600" y="4495354"/>
              <a:ext cx="381000" cy="3045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endParaRPr lang="en-US"/>
            </a:p>
          </p:txBody>
        </p:sp>
        <p:sp>
          <p:nvSpPr>
            <p:cNvPr id="20" name="Rectangle 19">
              <a:extLst>
                <a:ext uri="{FF2B5EF4-FFF2-40B4-BE49-F238E27FC236}">
                  <a16:creationId xmlns:a16="http://schemas.microsoft.com/office/drawing/2014/main" id="{7FF167F5-9BE2-434D-8576-84A5797796CB}"/>
                </a:ext>
              </a:extLst>
            </p:cNvPr>
            <p:cNvSpPr/>
            <p:nvPr/>
          </p:nvSpPr>
          <p:spPr>
            <a:xfrm>
              <a:off x="5562600" y="4953745"/>
              <a:ext cx="381000" cy="3798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endParaRPr lang="en-US"/>
            </a:p>
          </p:txBody>
        </p:sp>
        <p:sp>
          <p:nvSpPr>
            <p:cNvPr id="21" name="Isosceles Triangle 20">
              <a:extLst>
                <a:ext uri="{FF2B5EF4-FFF2-40B4-BE49-F238E27FC236}">
                  <a16:creationId xmlns:a16="http://schemas.microsoft.com/office/drawing/2014/main" id="{C2DE44D9-C717-4200-A02D-73AB6BC74071}"/>
                </a:ext>
              </a:extLst>
            </p:cNvPr>
            <p:cNvSpPr/>
            <p:nvPr/>
          </p:nvSpPr>
          <p:spPr>
            <a:xfrm>
              <a:off x="5029200" y="5333554"/>
              <a:ext cx="228600" cy="38144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endParaRPr lang="en-US"/>
            </a:p>
          </p:txBody>
        </p:sp>
      </p:grpSp>
      <p:sp>
        <p:nvSpPr>
          <p:cNvPr id="55329" name="TextBox 2">
            <a:extLst>
              <a:ext uri="{FF2B5EF4-FFF2-40B4-BE49-F238E27FC236}">
                <a16:creationId xmlns:a16="http://schemas.microsoft.com/office/drawing/2014/main" id="{2F4ECF33-05DA-4967-AA42-FBF44CAD3C1F}"/>
              </a:ext>
            </a:extLst>
          </p:cNvPr>
          <p:cNvSpPr txBox="1">
            <a:spLocks noChangeArrowheads="1"/>
          </p:cNvSpPr>
          <p:nvPr/>
        </p:nvSpPr>
        <p:spPr bwMode="auto">
          <a:xfrm>
            <a:off x="5114925" y="1263650"/>
            <a:ext cx="812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FPGA</a:t>
            </a:r>
          </a:p>
        </p:txBody>
      </p:sp>
      <p:sp>
        <p:nvSpPr>
          <p:cNvPr id="41" name="Slide Number Placeholder 5">
            <a:extLst>
              <a:ext uri="{FF2B5EF4-FFF2-40B4-BE49-F238E27FC236}">
                <a16:creationId xmlns:a16="http://schemas.microsoft.com/office/drawing/2014/main" id="{F4B96A89-FE03-459B-A553-1C8FB5A6141D}"/>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99</a:t>
            </a:fld>
            <a:endParaRPr lang="sr-Latn-RS"/>
          </a:p>
        </p:txBody>
      </p:sp>
    </p:spTree>
  </p:cSld>
  <p:clrMapOvr>
    <a:masterClrMapping/>
  </p:clrMapOvr>
  <p:transition spd="med"/>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0C0019FB-A61A-4511-A2B6-AD4B118082A1}"/>
              </a:ext>
            </a:extLst>
          </p:cNvPr>
          <p:cNvSpPr txBox="1">
            <a:spLocks noChangeArrowheads="1"/>
          </p:cNvSpPr>
          <p:nvPr/>
        </p:nvSpPr>
        <p:spPr bwMode="auto">
          <a:xfrm>
            <a:off x="8534400" y="5192714"/>
            <a:ext cx="1371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latin typeface="Constantia" panose="02030602050306030303" pitchFamily="18" charset="0"/>
              </a:rPr>
              <a:t>Marmelade</a:t>
            </a:r>
          </a:p>
        </p:txBody>
      </p:sp>
      <p:pic>
        <p:nvPicPr>
          <p:cNvPr id="1026" name="Picture 2">
            <a:extLst>
              <a:ext uri="{FF2B5EF4-FFF2-40B4-BE49-F238E27FC236}">
                <a16:creationId xmlns:a16="http://schemas.microsoft.com/office/drawing/2014/main" id="{1CC759FC-4A29-477C-A06D-05BC64CC450A}"/>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1981200" y="2200276"/>
            <a:ext cx="2819400" cy="3971925"/>
          </a:xfrm>
        </p:spPr>
      </p:pic>
      <p:sp>
        <p:nvSpPr>
          <p:cNvPr id="2" name="Title 1">
            <a:extLst>
              <a:ext uri="{FF2B5EF4-FFF2-40B4-BE49-F238E27FC236}">
                <a16:creationId xmlns:a16="http://schemas.microsoft.com/office/drawing/2014/main" id="{A3327476-5733-43F7-8793-3DF32005B526}"/>
              </a:ext>
            </a:extLst>
          </p:cNvPr>
          <p:cNvSpPr>
            <a:spLocks noGrp="1"/>
          </p:cNvSpPr>
          <p:nvPr>
            <p:ph type="title"/>
          </p:nvPr>
        </p:nvSpPr>
        <p:spPr/>
        <p:txBody>
          <a:bodyPr/>
          <a:lstStyle/>
          <a:p>
            <a:pPr>
              <a:defRPr/>
            </a:pPr>
            <a:r>
              <a:rPr err="1"/>
              <a:t>DataFlow</a:t>
            </a:r>
            <a:endParaRPr/>
          </a:p>
        </p:txBody>
      </p:sp>
      <p:sp>
        <p:nvSpPr>
          <p:cNvPr id="22" name="Rectangle 21">
            <a:extLst>
              <a:ext uri="{FF2B5EF4-FFF2-40B4-BE49-F238E27FC236}">
                <a16:creationId xmlns:a16="http://schemas.microsoft.com/office/drawing/2014/main" id="{6E57C5A1-4EDD-46F2-B2D6-9105D9A7C6F3}"/>
              </a:ext>
            </a:extLst>
          </p:cNvPr>
          <p:cNvSpPr/>
          <p:nvPr/>
        </p:nvSpPr>
        <p:spPr>
          <a:xfrm>
            <a:off x="2286000" y="2623457"/>
            <a:ext cx="2209800" cy="3124200"/>
          </a:xfrm>
          <a:prstGeom prst="rect">
            <a:avLst/>
          </a:prstGeom>
          <a:solidFill>
            <a:srgbClr val="92D050">
              <a:alpha val="86000"/>
            </a:srgbClr>
          </a:solidFill>
          <a:scene3d>
            <a:camera prst="orthographicFront"/>
            <a:lightRig rig="flood" dir="t"/>
          </a:scene3d>
          <a:sp3d prstMaterial="matte">
            <a:bevelT w="266700" h="266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r>
              <a:rPr lang="en-US" dirty="0"/>
              <a:t>Big Data Input</a:t>
            </a:r>
          </a:p>
        </p:txBody>
      </p:sp>
      <p:sp>
        <p:nvSpPr>
          <p:cNvPr id="56328" name="Slide Number Placeholder 23">
            <a:extLst>
              <a:ext uri="{FF2B5EF4-FFF2-40B4-BE49-F238E27FC236}">
                <a16:creationId xmlns:a16="http://schemas.microsoft.com/office/drawing/2014/main" id="{DB17B1CC-4B19-4A31-B107-7CCE182CF62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dirty="0">
                <a:solidFill>
                  <a:schemeClr val="tx2"/>
                </a:solidFill>
                <a:latin typeface="Constantia" panose="02030602050306030303" pitchFamily="18" charset="0"/>
              </a:rPr>
              <a:t> </a:t>
            </a:r>
          </a:p>
        </p:txBody>
      </p:sp>
      <p:cxnSp>
        <p:nvCxnSpPr>
          <p:cNvPr id="28" name="Straight Connector 27">
            <a:extLst>
              <a:ext uri="{FF2B5EF4-FFF2-40B4-BE49-F238E27FC236}">
                <a16:creationId xmlns:a16="http://schemas.microsoft.com/office/drawing/2014/main" id="{60E6187D-B765-4BAB-8157-FE2A763C3D19}"/>
              </a:ext>
            </a:extLst>
          </p:cNvPr>
          <p:cNvCxnSpPr/>
          <p:nvPr/>
        </p:nvCxnSpPr>
        <p:spPr>
          <a:xfrm>
            <a:off x="5181600" y="25908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578DD49-3E4A-4EA9-8589-B6B982FB23B3}"/>
              </a:ext>
            </a:extLst>
          </p:cNvPr>
          <p:cNvCxnSpPr/>
          <p:nvPr/>
        </p:nvCxnSpPr>
        <p:spPr>
          <a:xfrm>
            <a:off x="5181600" y="28194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E8E4A95-9A9E-44BE-81A6-3AC2F6142405}"/>
              </a:ext>
            </a:extLst>
          </p:cNvPr>
          <p:cNvCxnSpPr/>
          <p:nvPr/>
        </p:nvCxnSpPr>
        <p:spPr>
          <a:xfrm>
            <a:off x="5715000" y="27432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4E25414-72B0-44FD-8DBF-E076C9875360}"/>
              </a:ext>
            </a:extLst>
          </p:cNvPr>
          <p:cNvCxnSpPr/>
          <p:nvPr/>
        </p:nvCxnSpPr>
        <p:spPr>
          <a:xfrm>
            <a:off x="5668963" y="2970214"/>
            <a:ext cx="304800" cy="1587"/>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8C3BC36-4CAF-471B-8699-44A10142975F}"/>
              </a:ext>
            </a:extLst>
          </p:cNvPr>
          <p:cNvCxnSpPr/>
          <p:nvPr/>
        </p:nvCxnSpPr>
        <p:spPr>
          <a:xfrm>
            <a:off x="5638800" y="31242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85995F4-C73E-40D5-BFD6-ECF69D63E7F3}"/>
              </a:ext>
            </a:extLst>
          </p:cNvPr>
          <p:cNvCxnSpPr/>
          <p:nvPr/>
        </p:nvCxnSpPr>
        <p:spPr>
          <a:xfrm>
            <a:off x="6096000" y="30480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F34EC51-A731-4B9B-B95A-3D725A03163B}"/>
              </a:ext>
            </a:extLst>
          </p:cNvPr>
          <p:cNvCxnSpPr/>
          <p:nvPr/>
        </p:nvCxnSpPr>
        <p:spPr>
          <a:xfrm>
            <a:off x="6477000" y="34671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C521672-3258-43D7-A79A-6582303AC730}"/>
              </a:ext>
            </a:extLst>
          </p:cNvPr>
          <p:cNvCxnSpPr/>
          <p:nvPr/>
        </p:nvCxnSpPr>
        <p:spPr>
          <a:xfrm>
            <a:off x="5919788" y="33274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F8FBEF6-CFD8-4354-8C0F-B5C5E99E42E0}"/>
              </a:ext>
            </a:extLst>
          </p:cNvPr>
          <p:cNvCxnSpPr/>
          <p:nvPr/>
        </p:nvCxnSpPr>
        <p:spPr>
          <a:xfrm>
            <a:off x="5919788" y="35560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E912604-BEBA-44C5-B89E-A6769053526B}"/>
              </a:ext>
            </a:extLst>
          </p:cNvPr>
          <p:cNvCxnSpPr/>
          <p:nvPr/>
        </p:nvCxnSpPr>
        <p:spPr>
          <a:xfrm>
            <a:off x="5181600" y="3581400"/>
            <a:ext cx="3810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602F358-B316-489F-A60D-96E267F278E4}"/>
              </a:ext>
            </a:extLst>
          </p:cNvPr>
          <p:cNvCxnSpPr/>
          <p:nvPr/>
        </p:nvCxnSpPr>
        <p:spPr>
          <a:xfrm>
            <a:off x="5181600" y="3810000"/>
            <a:ext cx="3810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5771CDF9-4764-44AA-826D-A09F0FD15302}"/>
              </a:ext>
            </a:extLst>
          </p:cNvPr>
          <p:cNvCxnSpPr/>
          <p:nvPr/>
        </p:nvCxnSpPr>
        <p:spPr>
          <a:xfrm>
            <a:off x="5715000" y="37338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6CF823A5-438D-4706-B570-CF74E24F7D95}"/>
              </a:ext>
            </a:extLst>
          </p:cNvPr>
          <p:cNvCxnSpPr/>
          <p:nvPr/>
        </p:nvCxnSpPr>
        <p:spPr>
          <a:xfrm>
            <a:off x="6248400" y="4230689"/>
            <a:ext cx="228600" cy="1587"/>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B65E861-BDD1-42F7-A694-B80075A9AA6A}"/>
              </a:ext>
            </a:extLst>
          </p:cNvPr>
          <p:cNvCxnSpPr/>
          <p:nvPr/>
        </p:nvCxnSpPr>
        <p:spPr>
          <a:xfrm>
            <a:off x="5867400" y="4162425"/>
            <a:ext cx="3048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6CF6B12D-F575-4D65-B00F-1722C59D3A2D}"/>
              </a:ext>
            </a:extLst>
          </p:cNvPr>
          <p:cNvCxnSpPr/>
          <p:nvPr/>
        </p:nvCxnSpPr>
        <p:spPr>
          <a:xfrm>
            <a:off x="5867400" y="4316414"/>
            <a:ext cx="228600" cy="1587"/>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9D758121-9FC6-4E38-BD60-ACC2994FD53E}"/>
              </a:ext>
            </a:extLst>
          </p:cNvPr>
          <p:cNvCxnSpPr/>
          <p:nvPr/>
        </p:nvCxnSpPr>
        <p:spPr>
          <a:xfrm>
            <a:off x="5310188" y="4595814"/>
            <a:ext cx="228600" cy="1587"/>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3A8CFE65-9191-404C-BA02-85609937D9A1}"/>
              </a:ext>
            </a:extLst>
          </p:cNvPr>
          <p:cNvCxnSpPr/>
          <p:nvPr/>
        </p:nvCxnSpPr>
        <p:spPr>
          <a:xfrm>
            <a:off x="5310188" y="4824414"/>
            <a:ext cx="228600" cy="1587"/>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76BD9227-2854-4D05-BBDA-06D87ADC643A}"/>
              </a:ext>
            </a:extLst>
          </p:cNvPr>
          <p:cNvCxnSpPr/>
          <p:nvPr/>
        </p:nvCxnSpPr>
        <p:spPr>
          <a:xfrm>
            <a:off x="5867400" y="47244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4FE6221-022F-46CD-B02F-78F4DFF6F976}"/>
              </a:ext>
            </a:extLst>
          </p:cNvPr>
          <p:cNvCxnSpPr/>
          <p:nvPr/>
        </p:nvCxnSpPr>
        <p:spPr>
          <a:xfrm>
            <a:off x="6248400" y="51816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359F3DCA-5090-49A0-B5E4-274E398CF74F}"/>
              </a:ext>
            </a:extLst>
          </p:cNvPr>
          <p:cNvCxnSpPr/>
          <p:nvPr/>
        </p:nvCxnSpPr>
        <p:spPr>
          <a:xfrm>
            <a:off x="5638800" y="5065714"/>
            <a:ext cx="228600" cy="1587"/>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A96ECC19-BC14-4C47-B8F2-BCDF720A929E}"/>
              </a:ext>
            </a:extLst>
          </p:cNvPr>
          <p:cNvCxnSpPr/>
          <p:nvPr/>
        </p:nvCxnSpPr>
        <p:spPr>
          <a:xfrm>
            <a:off x="5638800" y="5294314"/>
            <a:ext cx="228600" cy="1587"/>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188DD41C-190A-462E-B7C8-8A08E6B14E12}"/>
              </a:ext>
            </a:extLst>
          </p:cNvPr>
          <p:cNvCxnSpPr/>
          <p:nvPr/>
        </p:nvCxnSpPr>
        <p:spPr>
          <a:xfrm>
            <a:off x="5105400" y="5484814"/>
            <a:ext cx="304800" cy="1587"/>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640A20DC-655A-4A9F-890A-EFACB51F97E5}"/>
              </a:ext>
            </a:extLst>
          </p:cNvPr>
          <p:cNvCxnSpPr/>
          <p:nvPr/>
        </p:nvCxnSpPr>
        <p:spPr>
          <a:xfrm>
            <a:off x="5105400" y="56388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80942D73-4C82-4661-A3EE-1FC04FBCBE8E}"/>
              </a:ext>
            </a:extLst>
          </p:cNvPr>
          <p:cNvCxnSpPr/>
          <p:nvPr/>
        </p:nvCxnSpPr>
        <p:spPr>
          <a:xfrm>
            <a:off x="5538788" y="5575300"/>
            <a:ext cx="228600" cy="1588"/>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56353" name="Picture 48" descr="C:\1nenad\Strawberry_jam_on_a_dish.jpg">
            <a:extLst>
              <a:ext uri="{FF2B5EF4-FFF2-40B4-BE49-F238E27FC236}">
                <a16:creationId xmlns:a16="http://schemas.microsoft.com/office/drawing/2014/main" id="{5C690024-EC39-463A-8F6E-ACE23A53857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3326" y="3200400"/>
            <a:ext cx="24288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5">
            <a:extLst>
              <a:ext uri="{FF2B5EF4-FFF2-40B4-BE49-F238E27FC236}">
                <a16:creationId xmlns:a16="http://schemas.microsoft.com/office/drawing/2014/main" id="{C0050124-B4B5-4891-93EC-EBB62163408A}"/>
              </a:ext>
            </a:extLst>
          </p:cNvPr>
          <p:cNvSpPr/>
          <p:nvPr/>
        </p:nvSpPr>
        <p:spPr>
          <a:xfrm>
            <a:off x="5029200" y="2648857"/>
            <a:ext cx="2209800" cy="3124200"/>
          </a:xfrm>
          <a:prstGeom prst="rect">
            <a:avLst/>
          </a:prstGeom>
          <a:solidFill>
            <a:srgbClr val="FF0000">
              <a:alpha val="86000"/>
            </a:srgbClr>
          </a:solidFill>
          <a:scene3d>
            <a:camera prst="orthographicFront"/>
            <a:lightRig rig="flood" dir="t"/>
          </a:scene3d>
          <a:sp3d prstMaterial="matte">
            <a:bevelT w="266700" h="266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r>
              <a:rPr lang="en-US" dirty="0"/>
              <a:t>Results</a:t>
            </a:r>
          </a:p>
        </p:txBody>
      </p:sp>
      <p:grpSp>
        <p:nvGrpSpPr>
          <p:cNvPr id="56357" name="Group 22">
            <a:extLst>
              <a:ext uri="{FF2B5EF4-FFF2-40B4-BE49-F238E27FC236}">
                <a16:creationId xmlns:a16="http://schemas.microsoft.com/office/drawing/2014/main" id="{BA070D24-9BDE-44AC-AB32-5A032082845F}"/>
              </a:ext>
            </a:extLst>
          </p:cNvPr>
          <p:cNvGrpSpPr>
            <a:grpSpLocks/>
          </p:cNvGrpSpPr>
          <p:nvPr/>
        </p:nvGrpSpPr>
        <p:grpSpPr bwMode="auto">
          <a:xfrm>
            <a:off x="5029200" y="1676400"/>
            <a:ext cx="1905000" cy="4876800"/>
            <a:chOff x="4648200" y="1524000"/>
            <a:chExt cx="1905000" cy="5029200"/>
          </a:xfrm>
        </p:grpSpPr>
        <p:sp>
          <p:nvSpPr>
            <p:cNvPr id="13" name="Rectangle 12">
              <a:extLst>
                <a:ext uri="{FF2B5EF4-FFF2-40B4-BE49-F238E27FC236}">
                  <a16:creationId xmlns:a16="http://schemas.microsoft.com/office/drawing/2014/main" id="{CD8BC009-C17C-4D44-A3A9-499888FB9BF8}"/>
                </a:ext>
              </a:extLst>
            </p:cNvPr>
            <p:cNvSpPr/>
            <p:nvPr/>
          </p:nvSpPr>
          <p:spPr>
            <a:xfrm>
              <a:off x="4648200" y="1524000"/>
              <a:ext cx="1905000" cy="5029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endParaRPr lang="en-US"/>
            </a:p>
          </p:txBody>
        </p:sp>
        <p:sp>
          <p:nvSpPr>
            <p:cNvPr id="14" name="Isosceles Triangle 13">
              <a:extLst>
                <a:ext uri="{FF2B5EF4-FFF2-40B4-BE49-F238E27FC236}">
                  <a16:creationId xmlns:a16="http://schemas.microsoft.com/office/drawing/2014/main" id="{AC27CB86-9E56-4CBA-8E8F-A83A4FF9E877}"/>
                </a:ext>
              </a:extLst>
            </p:cNvPr>
            <p:cNvSpPr/>
            <p:nvPr/>
          </p:nvSpPr>
          <p:spPr>
            <a:xfrm>
              <a:off x="5562600" y="2818954"/>
              <a:ext cx="304800" cy="22919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endParaRPr lang="en-US"/>
            </a:p>
          </p:txBody>
        </p:sp>
        <p:sp>
          <p:nvSpPr>
            <p:cNvPr id="15" name="Oval 14">
              <a:extLst>
                <a:ext uri="{FF2B5EF4-FFF2-40B4-BE49-F238E27FC236}">
                  <a16:creationId xmlns:a16="http://schemas.microsoft.com/office/drawing/2014/main" id="{DADF5E07-292F-4AF0-98FE-1DE1A23A13E5}"/>
                </a:ext>
              </a:extLst>
            </p:cNvPr>
            <p:cNvSpPr/>
            <p:nvPr/>
          </p:nvSpPr>
          <p:spPr>
            <a:xfrm>
              <a:off x="5029200" y="2439145"/>
              <a:ext cx="381000" cy="3045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endParaRPr lang="en-US"/>
            </a:p>
          </p:txBody>
        </p:sp>
        <p:sp>
          <p:nvSpPr>
            <p:cNvPr id="16" name="5-Point Star 15">
              <a:extLst>
                <a:ext uri="{FF2B5EF4-FFF2-40B4-BE49-F238E27FC236}">
                  <a16:creationId xmlns:a16="http://schemas.microsoft.com/office/drawing/2014/main" id="{14D8160D-EEF1-4CA2-B5CE-A2BB9F505B91}"/>
                </a:ext>
              </a:extLst>
            </p:cNvPr>
            <p:cNvSpPr/>
            <p:nvPr/>
          </p:nvSpPr>
          <p:spPr>
            <a:xfrm>
              <a:off x="5105400" y="3429595"/>
              <a:ext cx="381000" cy="379809"/>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endParaRPr lang="en-US"/>
            </a:p>
          </p:txBody>
        </p:sp>
        <p:sp>
          <p:nvSpPr>
            <p:cNvPr id="17" name="Oval 16">
              <a:extLst>
                <a:ext uri="{FF2B5EF4-FFF2-40B4-BE49-F238E27FC236}">
                  <a16:creationId xmlns:a16="http://schemas.microsoft.com/office/drawing/2014/main" id="{3AD6E07A-9735-4295-B353-318A9B498E5C}"/>
                </a:ext>
              </a:extLst>
            </p:cNvPr>
            <p:cNvSpPr/>
            <p:nvPr/>
          </p:nvSpPr>
          <p:spPr>
            <a:xfrm>
              <a:off x="5791200" y="3200400"/>
              <a:ext cx="381000" cy="3045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endParaRPr lang="en-US"/>
            </a:p>
          </p:txBody>
        </p:sp>
        <p:sp>
          <p:nvSpPr>
            <p:cNvPr id="18" name="Isosceles Triangle 17">
              <a:extLst>
                <a:ext uri="{FF2B5EF4-FFF2-40B4-BE49-F238E27FC236}">
                  <a16:creationId xmlns:a16="http://schemas.microsoft.com/office/drawing/2014/main" id="{FE516833-5E86-413A-A629-83AFE9AFA9D1}"/>
                </a:ext>
              </a:extLst>
            </p:cNvPr>
            <p:cNvSpPr/>
            <p:nvPr/>
          </p:nvSpPr>
          <p:spPr>
            <a:xfrm>
              <a:off x="5715000" y="4038600"/>
              <a:ext cx="304800" cy="229195"/>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endParaRPr lang="en-US"/>
            </a:p>
          </p:txBody>
        </p:sp>
        <p:sp>
          <p:nvSpPr>
            <p:cNvPr id="19" name="Oval 18">
              <a:extLst>
                <a:ext uri="{FF2B5EF4-FFF2-40B4-BE49-F238E27FC236}">
                  <a16:creationId xmlns:a16="http://schemas.microsoft.com/office/drawing/2014/main" id="{CD025520-C20C-49D6-AF6C-36D0D776D942}"/>
                </a:ext>
              </a:extLst>
            </p:cNvPr>
            <p:cNvSpPr/>
            <p:nvPr/>
          </p:nvSpPr>
          <p:spPr>
            <a:xfrm>
              <a:off x="5181600" y="4495354"/>
              <a:ext cx="381000" cy="30450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endParaRPr lang="en-US"/>
            </a:p>
          </p:txBody>
        </p:sp>
        <p:sp>
          <p:nvSpPr>
            <p:cNvPr id="20" name="Rectangle 19">
              <a:extLst>
                <a:ext uri="{FF2B5EF4-FFF2-40B4-BE49-F238E27FC236}">
                  <a16:creationId xmlns:a16="http://schemas.microsoft.com/office/drawing/2014/main" id="{E7E94EB4-7DD3-4C23-A7C2-99CF15C01AF0}"/>
                </a:ext>
              </a:extLst>
            </p:cNvPr>
            <p:cNvSpPr/>
            <p:nvPr/>
          </p:nvSpPr>
          <p:spPr>
            <a:xfrm>
              <a:off x="5562600" y="4953745"/>
              <a:ext cx="381000" cy="3798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endParaRPr lang="en-US"/>
            </a:p>
          </p:txBody>
        </p:sp>
        <p:sp>
          <p:nvSpPr>
            <p:cNvPr id="21" name="Isosceles Triangle 20">
              <a:extLst>
                <a:ext uri="{FF2B5EF4-FFF2-40B4-BE49-F238E27FC236}">
                  <a16:creationId xmlns:a16="http://schemas.microsoft.com/office/drawing/2014/main" id="{CD4B535E-73B8-42DD-A82D-80EC72F07B12}"/>
                </a:ext>
              </a:extLst>
            </p:cNvPr>
            <p:cNvSpPr/>
            <p:nvPr/>
          </p:nvSpPr>
          <p:spPr>
            <a:xfrm>
              <a:off x="5029200" y="5333554"/>
              <a:ext cx="228600" cy="38144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hangingPunct="1">
                <a:defRPr/>
              </a:pPr>
              <a:endParaRPr lang="en-US"/>
            </a:p>
          </p:txBody>
        </p:sp>
      </p:grpSp>
      <p:sp>
        <p:nvSpPr>
          <p:cNvPr id="56358" name="TextBox 42">
            <a:extLst>
              <a:ext uri="{FF2B5EF4-FFF2-40B4-BE49-F238E27FC236}">
                <a16:creationId xmlns:a16="http://schemas.microsoft.com/office/drawing/2014/main" id="{0EC004DD-C480-4590-AEAD-6A12FA13FF96}"/>
              </a:ext>
            </a:extLst>
          </p:cNvPr>
          <p:cNvSpPr txBox="1">
            <a:spLocks noChangeArrowheads="1"/>
          </p:cNvSpPr>
          <p:nvPr/>
        </p:nvSpPr>
        <p:spPr bwMode="auto">
          <a:xfrm>
            <a:off x="5114925" y="1263650"/>
            <a:ext cx="812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FPGA</a:t>
            </a:r>
          </a:p>
        </p:txBody>
      </p:sp>
      <p:sp>
        <p:nvSpPr>
          <p:cNvPr id="56" name="Slide Number Placeholder 5">
            <a:extLst>
              <a:ext uri="{FF2B5EF4-FFF2-40B4-BE49-F238E27FC236}">
                <a16:creationId xmlns:a16="http://schemas.microsoft.com/office/drawing/2014/main" id="{77F4C425-1801-46B5-A079-DE3826F58B31}"/>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100</a:t>
            </a:fld>
            <a:endParaRPr lang="sr-Latn-RS"/>
          </a:p>
        </p:txBody>
      </p:sp>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63" presetClass="path" presetSubtype="0" accel="50000" fill="hold" nodeType="clickEffect">
                                  <p:stCondLst>
                                    <p:cond delay="0"/>
                                  </p:stCondLst>
                                  <p:childTnLst>
                                    <p:animMotion origin="layout" path="M 3.33333E-6 0.00509 L 0.29583 0.00486 " pathEditMode="relative" rAng="0" ptsTypes="AA">
                                      <p:cBhvr>
                                        <p:cTn id="12" dur="2000" fill="hold"/>
                                        <p:tgtEl>
                                          <p:spTgt spid="1026"/>
                                        </p:tgtEl>
                                        <p:attrNameLst>
                                          <p:attrName>ppt_x</p:attrName>
                                          <p:attrName>ppt_y</p:attrName>
                                        </p:attrNameLst>
                                      </p:cBhvr>
                                      <p:rCtr x="14800" y="0"/>
                                    </p:animMotion>
                                  </p:childTnLst>
                                </p:cTn>
                              </p:par>
                              <p:par>
                                <p:cTn id="13" presetID="63" presetClass="path" presetSubtype="0" accel="50000" fill="hold" nodeType="withEffect">
                                  <p:stCondLst>
                                    <p:cond delay="0"/>
                                  </p:stCondLst>
                                  <p:iterate type="lt">
                                    <p:tmPct val="0"/>
                                  </p:iterate>
                                  <p:childTnLst>
                                    <p:animMotion origin="layout" path="M 3.33333E-6 4.44444E-6 L 0.29583 4.44444E-6 " pathEditMode="relative" rAng="0" ptsTypes="AA">
                                      <p:cBhvr>
                                        <p:cTn id="14" dur="2000" fill="hold"/>
                                        <p:tgtEl>
                                          <p:spTgt spid="22"/>
                                        </p:tgtEl>
                                        <p:attrNameLst>
                                          <p:attrName>ppt_x</p:attrName>
                                          <p:attrName>ppt_y</p:attrName>
                                        </p:attrNameLst>
                                      </p:cBhvr>
                                      <p:rCtr x="14800" y="0"/>
                                    </p:animMotion>
                                  </p:childTnLst>
                                </p:cTn>
                              </p:par>
                              <p:par>
                                <p:cTn id="15" presetID="17" presetClass="exit" presetSubtype="10" fill="hold" nodeType="withEffect">
                                  <p:stCondLst>
                                    <p:cond delay="1700"/>
                                  </p:stCondLst>
                                  <p:iterate type="lt">
                                    <p:tmPct val="0"/>
                                  </p:iterate>
                                  <p:childTnLst>
                                    <p:anim calcmode="lin" valueType="num">
                                      <p:cBhvr>
                                        <p:cTn id="16" dur="2000"/>
                                        <p:tgtEl>
                                          <p:spTgt spid="22"/>
                                        </p:tgtEl>
                                        <p:attrNameLst>
                                          <p:attrName>ppt_w</p:attrName>
                                        </p:attrNameLst>
                                      </p:cBhvr>
                                      <p:tavLst>
                                        <p:tav tm="0">
                                          <p:val>
                                            <p:strVal val="ppt_w"/>
                                          </p:val>
                                        </p:tav>
                                        <p:tav tm="100000">
                                          <p:val>
                                            <p:fltVal val="0"/>
                                          </p:val>
                                        </p:tav>
                                      </p:tavLst>
                                    </p:anim>
                                    <p:anim calcmode="lin" valueType="num">
                                      <p:cBhvr>
                                        <p:cTn id="17" dur="2000"/>
                                        <p:tgtEl>
                                          <p:spTgt spid="22"/>
                                        </p:tgtEl>
                                        <p:attrNameLst>
                                          <p:attrName>ppt_h</p:attrName>
                                        </p:attrNameLst>
                                      </p:cBhvr>
                                      <p:tavLst>
                                        <p:tav tm="0">
                                          <p:val>
                                            <p:strVal val="ppt_h"/>
                                          </p:val>
                                        </p:tav>
                                        <p:tav tm="100000">
                                          <p:val>
                                            <p:strVal val="ppt_h"/>
                                          </p:val>
                                        </p:tav>
                                      </p:tavLst>
                                    </p:anim>
                                    <p:set>
                                      <p:cBhvr>
                                        <p:cTn id="18" dur="1" fill="hold">
                                          <p:stCondLst>
                                            <p:cond delay="1999"/>
                                          </p:stCondLst>
                                        </p:cTn>
                                        <p:tgtEl>
                                          <p:spTgt spid="22"/>
                                        </p:tgtEl>
                                        <p:attrNameLst>
                                          <p:attrName>style.visibility</p:attrName>
                                        </p:attrNameLst>
                                      </p:cBhvr>
                                      <p:to>
                                        <p:strVal val="hidden"/>
                                      </p:to>
                                    </p:set>
                                  </p:childTnLst>
                                </p:cTn>
                              </p:par>
                              <p:par>
                                <p:cTn id="19" presetID="29" presetClass="entr" presetSubtype="0" fill="hold" nodeType="withEffect">
                                  <p:stCondLst>
                                    <p:cond delay="1000"/>
                                  </p:stCondLst>
                                  <p:iterate type="lt">
                                    <p:tmPct val="0"/>
                                  </p:iterate>
                                  <p:childTnLst>
                                    <p:set>
                                      <p:cBhvr>
                                        <p:cTn id="20" dur="1" fill="hold">
                                          <p:stCondLst>
                                            <p:cond delay="0"/>
                                          </p:stCondLst>
                                        </p:cTn>
                                        <p:tgtEl>
                                          <p:spTgt spid="26"/>
                                        </p:tgtEl>
                                        <p:attrNameLst>
                                          <p:attrName>style.visibility</p:attrName>
                                        </p:attrNameLst>
                                      </p:cBhvr>
                                      <p:to>
                                        <p:strVal val="visible"/>
                                      </p:to>
                                    </p:set>
                                    <p:anim calcmode="lin" valueType="num">
                                      <p:cBhvr>
                                        <p:cTn id="21" dur="1000" fill="hold"/>
                                        <p:tgtEl>
                                          <p:spTgt spid="26"/>
                                        </p:tgtEl>
                                        <p:attrNameLst>
                                          <p:attrName>ppt_x</p:attrName>
                                        </p:attrNameLst>
                                      </p:cBhvr>
                                      <p:tavLst>
                                        <p:tav tm="0">
                                          <p:val>
                                            <p:strVal val="#ppt_x-.2"/>
                                          </p:val>
                                        </p:tav>
                                        <p:tav tm="100000">
                                          <p:val>
                                            <p:strVal val="#ppt_x"/>
                                          </p:val>
                                        </p:tav>
                                      </p:tavLst>
                                    </p:anim>
                                    <p:anim calcmode="lin" valueType="num">
                                      <p:cBhvr>
                                        <p:cTn id="22" dur="1000" fill="hold"/>
                                        <p:tgtEl>
                                          <p:spTgt spid="26"/>
                                        </p:tgtEl>
                                        <p:attrNameLst>
                                          <p:attrName>ppt_y</p:attrName>
                                        </p:attrNameLst>
                                      </p:cBhvr>
                                      <p:tavLst>
                                        <p:tav tm="0">
                                          <p:val>
                                            <p:strVal val="#ppt_y"/>
                                          </p:val>
                                        </p:tav>
                                        <p:tav tm="100000">
                                          <p:val>
                                            <p:strVal val="#ppt_y"/>
                                          </p:val>
                                        </p:tav>
                                      </p:tavLst>
                                    </p:anim>
                                    <p:animEffect transition="in" filter="wipe(right)" prLst="gradientSize: 0.1">
                                      <p:cBhvr>
                                        <p:cTn id="23" dur="1000"/>
                                        <p:tgtEl>
                                          <p:spTgt spid="26"/>
                                        </p:tgtEl>
                                      </p:cBhvr>
                                    </p:animEffect>
                                  </p:childTnLst>
                                </p:cTn>
                              </p:par>
                              <p:par>
                                <p:cTn id="24" presetID="63" presetClass="path" presetSubtype="0" decel="50000" fill="hold" nodeType="withEffect">
                                  <p:stCondLst>
                                    <p:cond delay="2000"/>
                                  </p:stCondLst>
                                  <p:iterate type="lt">
                                    <p:tmPct val="0"/>
                                  </p:iterate>
                                  <p:childTnLst>
                                    <p:animMotion origin="layout" path="M -0.00417 4.44444E-6 L 0.2875 4.44444E-6 " pathEditMode="relative" rAng="0" ptsTypes="AA">
                                      <p:cBhvr>
                                        <p:cTn id="25" dur="2000" fill="hold"/>
                                        <p:tgtEl>
                                          <p:spTgt spid="26"/>
                                        </p:tgtEl>
                                        <p:attrNameLst>
                                          <p:attrName>ppt_x</p:attrName>
                                          <p:attrName>ppt_y</p:attrName>
                                        </p:attrNameLst>
                                      </p:cBhvr>
                                      <p:rCtr x="14600" y="0"/>
                                    </p:animMotion>
                                  </p:childTnLst>
                                </p:cTn>
                              </p:par>
                              <p:par>
                                <p:cTn id="26" presetID="63" presetClass="path" presetSubtype="0" decel="50000" fill="hold" nodeType="withEffect">
                                  <p:stCondLst>
                                    <p:cond delay="2000"/>
                                  </p:stCondLst>
                                  <p:childTnLst>
                                    <p:animMotion origin="layout" path="M 0.29583 0.00487 L 0.5875 0.00487 " pathEditMode="relative" rAng="0" ptsTypes="AA">
                                      <p:cBhvr>
                                        <p:cTn id="27" dur="2000" fill="hold"/>
                                        <p:tgtEl>
                                          <p:spTgt spid="1026"/>
                                        </p:tgtEl>
                                        <p:attrNameLst>
                                          <p:attrName>ppt_x</p:attrName>
                                          <p:attrName>ppt_y</p:attrName>
                                        </p:attrNameLst>
                                      </p:cBhvr>
                                      <p:rCtr x="146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3" name="An Edited Book Covering the Applications"/>
          <p:cNvSpPr txBox="1">
            <a:spLocks noGrp="1"/>
          </p:cNvSpPr>
          <p:nvPr>
            <p:ph type="title" idx="4294967295"/>
          </p:nvPr>
        </p:nvSpPr>
        <p:spPr>
          <a:xfrm>
            <a:off x="457200" y="274637"/>
            <a:ext cx="8229600" cy="1143001"/>
          </a:xfrm>
          <a:prstGeom prst="rect">
            <a:avLst/>
          </a:prstGeom>
        </p:spPr>
        <p:txBody>
          <a:bodyPr lIns="45718" tIns="45718" rIns="45718" bIns="45718"/>
          <a:lstStyle>
            <a:lvl1pPr defTabSz="457200">
              <a:defRPr sz="3600"/>
            </a:lvl1pPr>
          </a:lstStyle>
          <a:p>
            <a:r>
              <a:t>An Edited Book Covering the Applications</a:t>
            </a:r>
          </a:p>
        </p:txBody>
      </p:sp>
      <p:sp>
        <p:nvSpPr>
          <p:cNvPr id="2384" name="http://www.amazon.com/Dataflow-Processing-Volume-Advances-Computers/dp/0128021349…"/>
          <p:cNvSpPr txBox="1"/>
          <p:nvPr/>
        </p:nvSpPr>
        <p:spPr>
          <a:xfrm>
            <a:off x="426718" y="2286000"/>
            <a:ext cx="5699764" cy="23912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marL="273050" indent="-273050" defTabSz="457200">
              <a:spcBef>
                <a:spcPts val="300"/>
              </a:spcBef>
              <a:buSzPct val="100000"/>
              <a:buFont typeface="Arial"/>
              <a:buChar char="❑"/>
              <a:defRPr sz="1400" u="sng">
                <a:solidFill>
                  <a:srgbClr val="0000FF"/>
                </a:solidFill>
                <a:uFill>
                  <a:solidFill>
                    <a:srgbClr val="0000FF"/>
                  </a:solidFill>
                </a:uFill>
                <a:latin typeface="Arial"/>
                <a:ea typeface="Arial"/>
                <a:cs typeface="Arial"/>
                <a:sym typeface="Arial"/>
              </a:defRPr>
            </a:pPr>
            <a:r>
              <a:rPr>
                <a:hlinkClick r:id="rId2"/>
              </a:rPr>
              <a:t>http://www.amazon.com/Dataflow-Processing-Volume-Advances-Computers/dp/0128021349</a:t>
            </a:r>
            <a:endParaRPr>
              <a:solidFill>
                <a:srgbClr val="8E58B6"/>
              </a:solidFill>
              <a:uFill>
                <a:solidFill>
                  <a:srgbClr val="8E58B6"/>
                </a:solidFill>
              </a:uFill>
            </a:endParaRPr>
          </a:p>
          <a:p>
            <a:pPr marL="273050" indent="-273050" algn="ctr" defTabSz="457200">
              <a:spcBef>
                <a:spcPts val="600"/>
              </a:spcBef>
              <a:buSzPct val="100000"/>
              <a:buFont typeface="Arial"/>
              <a:buChar char="❑"/>
              <a:defRPr sz="1400" u="sng">
                <a:solidFill>
                  <a:srgbClr val="0000FF"/>
                </a:solidFill>
                <a:uFill>
                  <a:solidFill>
                    <a:srgbClr val="0000FF"/>
                  </a:solidFill>
                </a:uFill>
                <a:latin typeface="Arial"/>
                <a:ea typeface="Arial"/>
                <a:cs typeface="Arial"/>
                <a:sym typeface="Arial"/>
              </a:defRPr>
            </a:pPr>
            <a:r>
              <a:rPr>
                <a:hlinkClick r:id="rId3"/>
              </a:rPr>
              <a:t>http://www.elsevier.com/books/dataflow-processing/milutinovic/978-0-12-802134-7</a:t>
            </a:r>
            <a:br/>
            <a:br/>
            <a:br/>
            <a:br/>
            <a:br/>
            <a:br/>
            <a:r>
              <a:rPr sz="2800" u="none">
                <a:solidFill>
                  <a:srgbClr val="000000"/>
                </a:solidFill>
                <a:uFillTx/>
              </a:rPr>
              <a:t>Indexed by: WoS (SCI)</a:t>
            </a:r>
          </a:p>
        </p:txBody>
      </p:sp>
      <p:pic>
        <p:nvPicPr>
          <p:cNvPr id="2385" name="C:\1nenad\index.jpg" descr="C:\1nenad\index.jpg"/>
          <p:cNvPicPr>
            <a:picLocks noChangeAspect="1"/>
          </p:cNvPicPr>
          <p:nvPr/>
        </p:nvPicPr>
        <p:blipFill>
          <a:blip r:embed="rId4" cstate="print"/>
          <a:stretch>
            <a:fillRect/>
          </a:stretch>
        </p:blipFill>
        <p:spPr>
          <a:xfrm>
            <a:off x="6324600" y="2286000"/>
            <a:ext cx="2200275" cy="3295650"/>
          </a:xfrm>
          <a:prstGeom prst="rect">
            <a:avLst/>
          </a:prstGeom>
          <a:ln w="12700">
            <a:miter lim="400000"/>
          </a:ln>
        </p:spPr>
      </p:pic>
      <p:sp>
        <p:nvSpPr>
          <p:cNvPr id="2387" name="Contributions welcome for the follow-ups: Vol. 102 + Vol. 104 + etc…"/>
          <p:cNvSpPr txBox="1"/>
          <p:nvPr/>
        </p:nvSpPr>
        <p:spPr>
          <a:xfrm>
            <a:off x="579119" y="5711826"/>
            <a:ext cx="8747761" cy="3077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1400">
                <a:latin typeface="Arial"/>
                <a:ea typeface="Arial"/>
                <a:cs typeface="Arial"/>
                <a:sym typeface="Arial"/>
              </a:defRPr>
            </a:lvl1pPr>
          </a:lstStyle>
          <a:p>
            <a:r>
              <a:rPr dirty="0"/>
              <a:t>Contributions welcome for the follow-ups: Vol. 102 + Vol. 104 + </a:t>
            </a:r>
            <a:r>
              <a:rPr lang="en-US" dirty="0"/>
              <a:t>Vol.126 + </a:t>
            </a:r>
            <a:r>
              <a:rPr lang="en-US" dirty="0" err="1"/>
              <a:t>etc</a:t>
            </a:r>
            <a:r>
              <a:rPr dirty="0"/>
              <a:t>…</a:t>
            </a:r>
          </a:p>
        </p:txBody>
      </p:sp>
      <p:sp>
        <p:nvSpPr>
          <p:cNvPr id="7" name="Slide Number Placeholder 5">
            <a:extLst>
              <a:ext uri="{FF2B5EF4-FFF2-40B4-BE49-F238E27FC236}">
                <a16:creationId xmlns:a16="http://schemas.microsoft.com/office/drawing/2014/main" id="{100D2977-999C-4B19-B59D-827A9E4F8E2A}"/>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101</a:t>
            </a:fld>
            <a:endParaRPr lang="sr-Latn-RS"/>
          </a:p>
        </p:txBody>
      </p:sp>
    </p:spTree>
  </p:cSld>
  <p:clrMapOvr>
    <a:masterClrMapping/>
  </p:clrMapOvr>
  <p:transition spd="med"/>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9" name="An Original Book Covering the Essence"/>
          <p:cNvSpPr txBox="1">
            <a:spLocks noGrp="1"/>
          </p:cNvSpPr>
          <p:nvPr>
            <p:ph type="title" idx="4294967295"/>
          </p:nvPr>
        </p:nvSpPr>
        <p:spPr>
          <a:xfrm>
            <a:off x="457200" y="274637"/>
            <a:ext cx="8229600" cy="1143001"/>
          </a:xfrm>
          <a:prstGeom prst="rect">
            <a:avLst/>
          </a:prstGeom>
        </p:spPr>
        <p:txBody>
          <a:bodyPr lIns="45718" tIns="45718" rIns="45718" bIns="45718"/>
          <a:lstStyle>
            <a:lvl1pPr defTabSz="457200">
              <a:defRPr sz="4000"/>
            </a:lvl1pPr>
          </a:lstStyle>
          <a:p>
            <a:r>
              <a:t>An Original Book Covering the Essence</a:t>
            </a:r>
          </a:p>
        </p:txBody>
      </p:sp>
      <p:sp>
        <p:nvSpPr>
          <p:cNvPr id="2390" name="http://www.amazon.com/Guide-DataFlow-Supercomputing-Concepts-Communications/dp/3319162284…"/>
          <p:cNvSpPr txBox="1"/>
          <p:nvPr/>
        </p:nvSpPr>
        <p:spPr>
          <a:xfrm>
            <a:off x="426718" y="2286000"/>
            <a:ext cx="5699764" cy="10254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marL="273050" indent="-273050" defTabSz="457200">
              <a:spcBef>
                <a:spcPts val="300"/>
              </a:spcBef>
              <a:buSzPct val="100000"/>
              <a:buFont typeface="Arial"/>
              <a:buChar char="❑"/>
              <a:defRPr sz="1400">
                <a:latin typeface="Arial"/>
                <a:ea typeface="Arial"/>
                <a:cs typeface="Arial"/>
                <a:sym typeface="Arial"/>
              </a:defRPr>
            </a:pPr>
            <a:r>
              <a:t> </a:t>
            </a:r>
            <a:r>
              <a:rPr u="sng">
                <a:solidFill>
                  <a:srgbClr val="0000FF"/>
                </a:solidFill>
                <a:uFill>
                  <a:solidFill>
                    <a:srgbClr val="0000FF"/>
                  </a:solidFill>
                </a:uFill>
                <a:hlinkClick r:id="rId2"/>
              </a:rPr>
              <a:t>http://www.amazon.com/Guide-DataFlow-Supercomputing-Concepts-Communications/dp/3319162284</a:t>
            </a:r>
          </a:p>
          <a:p>
            <a:pPr marL="273050" indent="-273050" defTabSz="457200">
              <a:spcBef>
                <a:spcPts val="700"/>
              </a:spcBef>
              <a:buSzPct val="100000"/>
              <a:buFont typeface="Arial"/>
              <a:buChar char="❑"/>
              <a:defRPr sz="1400" u="sng">
                <a:solidFill>
                  <a:srgbClr val="0000FF"/>
                </a:solidFill>
                <a:uFill>
                  <a:solidFill>
                    <a:srgbClr val="0000FF"/>
                  </a:solidFill>
                </a:uFill>
                <a:latin typeface="Arial"/>
                <a:ea typeface="Arial"/>
                <a:cs typeface="Arial"/>
                <a:sym typeface="Arial"/>
              </a:defRPr>
            </a:pPr>
            <a:endParaRPr/>
          </a:p>
          <a:p>
            <a:pPr marL="273050" indent="-273050" defTabSz="457200">
              <a:spcBef>
                <a:spcPts val="300"/>
              </a:spcBef>
              <a:buSzPct val="100000"/>
              <a:buFont typeface="Arial"/>
              <a:buChar char="❑"/>
              <a:defRPr sz="1400" u="sng">
                <a:solidFill>
                  <a:srgbClr val="0000FF"/>
                </a:solidFill>
                <a:uFill>
                  <a:solidFill>
                    <a:srgbClr val="0000FF"/>
                  </a:solidFill>
                </a:uFill>
                <a:latin typeface="Arial"/>
                <a:ea typeface="Arial"/>
                <a:cs typeface="Arial"/>
                <a:sym typeface="Arial"/>
              </a:defRPr>
            </a:pPr>
            <a:r>
              <a:rPr>
                <a:hlinkClick r:id="rId3"/>
              </a:rPr>
              <a:t>http://www.springer.com/gp/book/9783319162287</a:t>
            </a:r>
          </a:p>
        </p:txBody>
      </p:sp>
      <p:pic>
        <p:nvPicPr>
          <p:cNvPr id="2391" name="C:\1nenad\index.jpg" descr="C:\1nenad\index.jpg"/>
          <p:cNvPicPr>
            <a:picLocks noChangeAspect="1"/>
          </p:cNvPicPr>
          <p:nvPr/>
        </p:nvPicPr>
        <p:blipFill>
          <a:blip r:embed="rId4" cstate="print"/>
          <a:stretch>
            <a:fillRect/>
          </a:stretch>
        </p:blipFill>
        <p:spPr>
          <a:xfrm>
            <a:off x="6400800" y="2133600"/>
            <a:ext cx="2133600" cy="3295650"/>
          </a:xfrm>
          <a:prstGeom prst="rect">
            <a:avLst/>
          </a:prstGeom>
          <a:ln w="12700">
            <a:miter lim="400000"/>
          </a:ln>
        </p:spPr>
      </p:pic>
      <p:sp>
        <p:nvSpPr>
          <p:cNvPr id="2393" name="The first source to use the term the Feynman Paradigm in contrast with the Von Neumann Paradigm"/>
          <p:cNvSpPr txBox="1"/>
          <p:nvPr/>
        </p:nvSpPr>
        <p:spPr>
          <a:xfrm>
            <a:off x="579119" y="5711826"/>
            <a:ext cx="8747761" cy="2888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sz="1400">
                <a:latin typeface="Arial"/>
                <a:ea typeface="Arial"/>
                <a:cs typeface="Arial"/>
                <a:sym typeface="Arial"/>
              </a:defRPr>
            </a:lvl1pPr>
          </a:lstStyle>
          <a:p>
            <a:r>
              <a:t>The first source to use the term the Feynman Paradigm in contrast with the Von Neumann Paradigm</a:t>
            </a:r>
          </a:p>
        </p:txBody>
      </p:sp>
      <p:sp>
        <p:nvSpPr>
          <p:cNvPr id="7" name="Slide Number Placeholder 5">
            <a:extLst>
              <a:ext uri="{FF2B5EF4-FFF2-40B4-BE49-F238E27FC236}">
                <a16:creationId xmlns:a16="http://schemas.microsoft.com/office/drawing/2014/main" id="{8915DF31-2AFF-4B11-BFC4-415CBBC0EE22}"/>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102</a:t>
            </a:fld>
            <a:endParaRPr lang="sr-Latn-RS"/>
          </a:p>
        </p:txBody>
      </p:sp>
    </p:spTree>
  </p:cSld>
  <p:clrMapOvr>
    <a:masterClrMapping/>
  </p:clrMapOvr>
  <p:transition spd="med"/>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95" name="image.png" descr="image.png"/>
          <p:cNvPicPr>
            <a:picLocks noChangeAspect="1"/>
          </p:cNvPicPr>
          <p:nvPr/>
        </p:nvPicPr>
        <p:blipFill>
          <a:blip r:embed="rId2" cstate="print"/>
          <a:stretch>
            <a:fillRect/>
          </a:stretch>
        </p:blipFill>
        <p:spPr>
          <a:xfrm>
            <a:off x="-6350" y="530225"/>
            <a:ext cx="9144000" cy="5622925"/>
          </a:xfrm>
          <a:prstGeom prst="rect">
            <a:avLst/>
          </a:prstGeom>
          <a:ln w="12700">
            <a:miter lim="400000"/>
          </a:ln>
        </p:spPr>
      </p:pic>
      <p:sp>
        <p:nvSpPr>
          <p:cNvPr id="2397" name="Alibaba recently did the same!"/>
          <p:cNvSpPr txBox="1"/>
          <p:nvPr/>
        </p:nvSpPr>
        <p:spPr>
          <a:xfrm>
            <a:off x="1104580" y="6151562"/>
            <a:ext cx="3957614" cy="3875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sz="2100" b="1">
                <a:solidFill>
                  <a:srgbClr val="FF0000"/>
                </a:solidFill>
                <a:latin typeface="Arial"/>
                <a:ea typeface="Arial"/>
                <a:cs typeface="Arial"/>
                <a:sym typeface="Arial"/>
              </a:defRPr>
            </a:lvl1pPr>
          </a:lstStyle>
          <a:p>
            <a:r>
              <a:t>Alibaba recently did the same!</a:t>
            </a:r>
          </a:p>
        </p:txBody>
      </p:sp>
      <p:sp>
        <p:nvSpPr>
          <p:cNvPr id="5" name="Slide Number Placeholder 5">
            <a:extLst>
              <a:ext uri="{FF2B5EF4-FFF2-40B4-BE49-F238E27FC236}">
                <a16:creationId xmlns:a16="http://schemas.microsoft.com/office/drawing/2014/main" id="{CBFFBAFF-2E79-49A5-8B1E-E10BBC73DAD3}"/>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103</a:t>
            </a:fld>
            <a:endParaRPr lang="sr-Latn-RS"/>
          </a:p>
        </p:txBody>
      </p:sp>
    </p:spTree>
  </p:cSld>
  <p:clrMapOvr>
    <a:masterClrMapping/>
  </p:clrMapOvr>
  <p:transition spd="med"/>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00" name="C:\Users\nenadko\Documents\newelectronics.png" descr="C:\Users\nenadko\Documents\newelectronics.png"/>
          <p:cNvPicPr>
            <a:picLocks noChangeAspect="1"/>
          </p:cNvPicPr>
          <p:nvPr/>
        </p:nvPicPr>
        <p:blipFill>
          <a:blip r:embed="rId2" cstate="print"/>
          <a:stretch>
            <a:fillRect/>
          </a:stretch>
        </p:blipFill>
        <p:spPr>
          <a:xfrm>
            <a:off x="609600" y="152400"/>
            <a:ext cx="7640640" cy="6507165"/>
          </a:xfrm>
          <a:prstGeom prst="rect">
            <a:avLst/>
          </a:prstGeom>
          <a:ln w="12700">
            <a:miter lim="400000"/>
          </a:ln>
        </p:spPr>
      </p:pic>
      <p:sp>
        <p:nvSpPr>
          <p:cNvPr id="2401" name="Intel says logic is faster than GPUs"/>
          <p:cNvSpPr txBox="1"/>
          <p:nvPr/>
        </p:nvSpPr>
        <p:spPr>
          <a:xfrm>
            <a:off x="2280920" y="584201"/>
            <a:ext cx="6131626" cy="4862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sz="2800" b="1">
                <a:solidFill>
                  <a:srgbClr val="C00000"/>
                </a:solidFill>
                <a:latin typeface="Arial"/>
                <a:ea typeface="Arial"/>
                <a:cs typeface="Arial"/>
                <a:sym typeface="Arial"/>
              </a:defRPr>
            </a:lvl1pPr>
          </a:lstStyle>
          <a:p>
            <a:r>
              <a:t>Intel says logic is faster than GPUs </a:t>
            </a:r>
          </a:p>
        </p:txBody>
      </p:sp>
      <p:sp>
        <p:nvSpPr>
          <p:cNvPr id="2402" name="Alibaba recently claimed the same!"/>
          <p:cNvSpPr txBox="1"/>
          <p:nvPr/>
        </p:nvSpPr>
        <p:spPr>
          <a:xfrm>
            <a:off x="2865119" y="1828800"/>
            <a:ext cx="6033177" cy="4862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lvl1pPr>
              <a:defRPr sz="2800" b="1">
                <a:solidFill>
                  <a:srgbClr val="C00000"/>
                </a:solidFill>
                <a:latin typeface="Arial"/>
                <a:ea typeface="Arial"/>
                <a:cs typeface="Arial"/>
                <a:sym typeface="Arial"/>
              </a:defRPr>
            </a:lvl1pPr>
          </a:lstStyle>
          <a:p>
            <a:r>
              <a:t>Alibaba recently claimed the same!</a:t>
            </a:r>
          </a:p>
        </p:txBody>
      </p:sp>
      <p:pic>
        <p:nvPicPr>
          <p:cNvPr id="2403" name="image.png" descr="image.png"/>
          <p:cNvPicPr>
            <a:picLocks noChangeAspect="1"/>
          </p:cNvPicPr>
          <p:nvPr/>
        </p:nvPicPr>
        <p:blipFill>
          <a:blip r:embed="rId3" cstate="print"/>
          <a:stretch>
            <a:fillRect/>
          </a:stretch>
        </p:blipFill>
        <p:spPr>
          <a:xfrm>
            <a:off x="6405562" y="2300285"/>
            <a:ext cx="2563815" cy="1101728"/>
          </a:xfrm>
          <a:prstGeom prst="rect">
            <a:avLst/>
          </a:prstGeom>
          <a:ln w="12700">
            <a:miter lim="400000"/>
          </a:ln>
        </p:spPr>
      </p:pic>
      <p:pic>
        <p:nvPicPr>
          <p:cNvPr id="2404" name="image.png" descr="image.png"/>
          <p:cNvPicPr>
            <a:picLocks noChangeAspect="1"/>
          </p:cNvPicPr>
          <p:nvPr/>
        </p:nvPicPr>
        <p:blipFill>
          <a:blip r:embed="rId4" cstate="print"/>
          <a:stretch>
            <a:fillRect/>
          </a:stretch>
        </p:blipFill>
        <p:spPr>
          <a:xfrm>
            <a:off x="6991350" y="6475412"/>
            <a:ext cx="1162050" cy="276228"/>
          </a:xfrm>
          <a:prstGeom prst="rect">
            <a:avLst/>
          </a:prstGeom>
          <a:ln w="12700">
            <a:miter lim="400000"/>
          </a:ln>
        </p:spPr>
      </p:pic>
      <p:sp>
        <p:nvSpPr>
          <p:cNvPr id="8" name="Slide Number Placeholder 5">
            <a:extLst>
              <a:ext uri="{FF2B5EF4-FFF2-40B4-BE49-F238E27FC236}">
                <a16:creationId xmlns:a16="http://schemas.microsoft.com/office/drawing/2014/main" id="{035B417D-6E83-4A08-81E5-5FA22DEE6A4F}"/>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104</a:t>
            </a:fld>
            <a:endParaRPr lang="sr-Latn-RS"/>
          </a:p>
        </p:txBody>
      </p:sp>
    </p:spTree>
  </p:cSld>
  <p:clrMapOvr>
    <a:masterClrMapping/>
  </p:clrMapOvr>
  <p:transition spd="med"/>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 name="QoL"/>
          <p:cNvSpPr txBox="1">
            <a:spLocks noGrp="1"/>
          </p:cNvSpPr>
          <p:nvPr>
            <p:ph type="title" idx="4294967295"/>
          </p:nvPr>
        </p:nvSpPr>
        <p:spPr>
          <a:xfrm>
            <a:off x="457200" y="152398"/>
            <a:ext cx="8229600" cy="1143004"/>
          </a:xfrm>
          <a:prstGeom prst="rect">
            <a:avLst/>
          </a:prstGeom>
        </p:spPr>
        <p:txBody>
          <a:bodyPr lIns="45718" tIns="45718" rIns="45718" bIns="45718"/>
          <a:lstStyle>
            <a:lvl1pPr defTabSz="457200"/>
          </a:lstStyle>
          <a:p>
            <a:r>
              <a:t>QoL</a:t>
            </a:r>
          </a:p>
        </p:txBody>
      </p:sp>
      <p:sp>
        <p:nvSpPr>
          <p:cNvPr id="2407" name="Maxeler is one of the Top 10 HPC projects to impact QoL in the World :)  Scientific Computing [www.scientificcomputing.com/articles/2014/11]  by  Don Johnson  of  Lawrence Livermore National Labs [editor@ScientificComputing.com]"/>
          <p:cNvSpPr txBox="1"/>
          <p:nvPr/>
        </p:nvSpPr>
        <p:spPr>
          <a:xfrm>
            <a:off x="426719" y="1295400"/>
            <a:ext cx="8366760" cy="51803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p>
            <a:pPr marL="273050" indent="-273050" defTabSz="457200">
              <a:spcBef>
                <a:spcPts val="500"/>
              </a:spcBef>
              <a:defRPr sz="2400"/>
            </a:pPr>
            <a:r>
              <a:t>	Maxeler is one of the Top 10 HPC projects</a:t>
            </a:r>
            <a:br/>
            <a:r>
              <a:t>to impact QoL in the World :)</a:t>
            </a:r>
            <a:br/>
            <a:br/>
            <a:r>
              <a:t>Scientific Computing</a:t>
            </a:r>
            <a:br/>
            <a:r>
              <a:t>[</a:t>
            </a:r>
            <a:r>
              <a:rPr u="sng">
                <a:solidFill>
                  <a:srgbClr val="0000FF"/>
                </a:solidFill>
                <a:uFill>
                  <a:solidFill>
                    <a:srgbClr val="0000FF"/>
                  </a:solidFill>
                </a:uFill>
                <a:hlinkClick r:id="rId2"/>
              </a:rPr>
              <a:t>www.scientificcomputing.com/articles/2014/11</a:t>
            </a:r>
            <a:r>
              <a:t>]</a:t>
            </a:r>
            <a:br/>
            <a:br/>
            <a:r>
              <a:t>by</a:t>
            </a:r>
            <a:br/>
            <a:br/>
            <a:r>
              <a:t>Don Johnson</a:t>
            </a:r>
            <a:br/>
            <a:br/>
            <a:r>
              <a:t>of</a:t>
            </a:r>
            <a:br/>
            <a:br/>
            <a:r>
              <a:t>Lawrence Livermore National Labs</a:t>
            </a:r>
            <a:br/>
            <a:r>
              <a:t>[editor@ScientificComputing.com]</a:t>
            </a:r>
          </a:p>
        </p:txBody>
      </p:sp>
      <p:sp>
        <p:nvSpPr>
          <p:cNvPr id="5" name="Slide Number Placeholder 5">
            <a:extLst>
              <a:ext uri="{FF2B5EF4-FFF2-40B4-BE49-F238E27FC236}">
                <a16:creationId xmlns:a16="http://schemas.microsoft.com/office/drawing/2014/main" id="{488445A4-BF00-43CD-AE23-8A35524BE3AE}"/>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105</a:t>
            </a:fld>
            <a:endParaRPr lang="sr-Latn-RS"/>
          </a:p>
        </p:txBody>
      </p:sp>
    </p:spTree>
  </p:cSld>
  <p:clrMapOvr>
    <a:masterClrMapping/>
  </p:clrMapOvr>
  <p:transition spd="med"/>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10" name="C:\1nenad\ireland-fields-sky-clouds.jpg" descr="C:\1nenad\ireland-fields-sky-clouds.jpg"/>
          <p:cNvPicPr>
            <a:picLocks noChangeAspect="1"/>
          </p:cNvPicPr>
          <p:nvPr/>
        </p:nvPicPr>
        <p:blipFill>
          <a:blip r:embed="rId2" cstate="print"/>
          <a:stretch>
            <a:fillRect/>
          </a:stretch>
        </p:blipFill>
        <p:spPr>
          <a:xfrm>
            <a:off x="1447800" y="1295400"/>
            <a:ext cx="6502400" cy="4876800"/>
          </a:xfrm>
          <a:prstGeom prst="rect">
            <a:avLst/>
          </a:prstGeom>
          <a:ln w="12700">
            <a:miter lim="400000"/>
          </a:ln>
        </p:spPr>
      </p:pic>
      <p:sp>
        <p:nvSpPr>
          <p:cNvPr id="2411" name="How About QoL?"/>
          <p:cNvSpPr txBox="1">
            <a:spLocks noGrp="1"/>
          </p:cNvSpPr>
          <p:nvPr>
            <p:ph type="title" idx="4294967295"/>
          </p:nvPr>
        </p:nvSpPr>
        <p:spPr>
          <a:xfrm>
            <a:off x="457200" y="274637"/>
            <a:ext cx="8229600" cy="1143001"/>
          </a:xfrm>
          <a:prstGeom prst="rect">
            <a:avLst/>
          </a:prstGeom>
        </p:spPr>
        <p:txBody>
          <a:bodyPr lIns="45718" tIns="45718" rIns="45718" bIns="45718"/>
          <a:lstStyle>
            <a:lvl1pPr defTabSz="457200"/>
          </a:lstStyle>
          <a:p>
            <a:r>
              <a:t>How About QoL?</a:t>
            </a:r>
          </a:p>
        </p:txBody>
      </p:sp>
      <p:pic>
        <p:nvPicPr>
          <p:cNvPr id="2412" name="C:\1nenad\Widnes_Smoke.jpg" descr="C:\1nenad\Widnes_Smoke.jpg"/>
          <p:cNvPicPr>
            <a:picLocks noChangeAspect="1"/>
          </p:cNvPicPr>
          <p:nvPr/>
        </p:nvPicPr>
        <p:blipFill>
          <a:blip r:embed="rId3" cstate="print"/>
          <a:stretch>
            <a:fillRect/>
          </a:stretch>
        </p:blipFill>
        <p:spPr>
          <a:xfrm>
            <a:off x="177800" y="1270000"/>
            <a:ext cx="8763000" cy="4951413"/>
          </a:xfrm>
          <a:prstGeom prst="rect">
            <a:avLst/>
          </a:prstGeom>
          <a:ln w="12700">
            <a:miter lim="400000"/>
          </a:ln>
        </p:spPr>
      </p:pic>
      <p:sp>
        <p:nvSpPr>
          <p:cNvPr id="6" name="Slide Number Placeholder 5">
            <a:extLst>
              <a:ext uri="{FF2B5EF4-FFF2-40B4-BE49-F238E27FC236}">
                <a16:creationId xmlns:a16="http://schemas.microsoft.com/office/drawing/2014/main" id="{E4AFAB4B-CDC0-4DCB-BDD2-BC55C4F067CF}"/>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106</a:t>
            </a:fld>
            <a:endParaRPr lang="sr-Latn-RS"/>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3" presetClass="entr" presetSubtype="10" fill="hold" grpId="1" nodeType="clickEffect">
                                  <p:stCondLst>
                                    <p:cond delay="0"/>
                                  </p:stCondLst>
                                  <p:iterate>
                                    <p:tmAbs val="0"/>
                                  </p:iterate>
                                  <p:childTnLst>
                                    <p:set>
                                      <p:cBhvr>
                                        <p:cTn id="6" fill="hold"/>
                                        <p:tgtEl>
                                          <p:spTgt spid="2412"/>
                                        </p:tgtEl>
                                        <p:attrNameLst>
                                          <p:attrName>style.visibility</p:attrName>
                                        </p:attrNameLst>
                                      </p:cBhvr>
                                      <p:to>
                                        <p:strVal val="visible"/>
                                      </p:to>
                                    </p:set>
                                    <p:animEffect transition="in" filter="blinds(horizontal)">
                                      <p:cBhvr>
                                        <p:cTn id="7" dur="2000"/>
                                        <p:tgtEl>
                                          <p:spTgt spid="2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2" grpId="1" animBg="1" advAuto="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5" name="DataFlow"/>
          <p:cNvSpPr txBox="1">
            <a:spLocks noGrp="1"/>
          </p:cNvSpPr>
          <p:nvPr>
            <p:ph type="title" idx="4294967295"/>
          </p:nvPr>
        </p:nvSpPr>
        <p:spPr>
          <a:xfrm>
            <a:off x="188952" y="-232993"/>
            <a:ext cx="4899095" cy="1143001"/>
          </a:xfrm>
          <a:prstGeom prst="rect">
            <a:avLst/>
          </a:prstGeom>
        </p:spPr>
        <p:txBody>
          <a:bodyPr lIns="45718" tIns="45718" rIns="45718" bIns="45718">
            <a:normAutofit/>
          </a:bodyPr>
          <a:lstStyle>
            <a:lvl1pPr defTabSz="457200">
              <a:defRPr sz="6000" b="1"/>
            </a:lvl1pPr>
          </a:lstStyle>
          <a:p>
            <a:r>
              <a:rPr sz="3400" dirty="0" err="1"/>
              <a:t>DataFlow</a:t>
            </a:r>
            <a:r>
              <a:rPr lang="en-US" sz="3400" dirty="0"/>
              <a:t> Paradigms</a:t>
            </a:r>
            <a:endParaRPr sz="3400" dirty="0"/>
          </a:p>
        </p:txBody>
      </p:sp>
      <p:sp>
        <p:nvSpPr>
          <p:cNvPr id="2416" name="SW"/>
          <p:cNvSpPr txBox="1"/>
          <p:nvPr/>
        </p:nvSpPr>
        <p:spPr>
          <a:xfrm>
            <a:off x="695400" y="692696"/>
            <a:ext cx="3886200" cy="1241779"/>
          </a:xfrm>
          <a:prstGeom prst="rect">
            <a:avLst/>
          </a:prstGeom>
          <a:solidFill>
            <a:schemeClr val="accent2"/>
          </a:solidFill>
          <a:ln w="38100">
            <a:solidFill>
              <a:srgbClr val="FFFFFF"/>
            </a:solidFill>
          </a:ln>
          <a:effectLst>
            <a:outerShdw blurRad="38100" dist="20000" dir="5400000" rotWithShape="0">
              <a:srgbClr val="000000">
                <a:alpha val="37998"/>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defTabSz="457200">
              <a:defRPr sz="8800">
                <a:solidFill>
                  <a:srgbClr val="FFFFFF"/>
                </a:solidFill>
              </a:defRPr>
            </a:lvl1pPr>
          </a:lstStyle>
          <a:p>
            <a:r>
              <a:rPr dirty="0"/>
              <a:t>SW</a:t>
            </a:r>
          </a:p>
        </p:txBody>
      </p:sp>
      <p:sp>
        <p:nvSpPr>
          <p:cNvPr id="2417" name="HW"/>
          <p:cNvSpPr txBox="1"/>
          <p:nvPr/>
        </p:nvSpPr>
        <p:spPr>
          <a:xfrm>
            <a:off x="695400" y="2216694"/>
            <a:ext cx="3886200" cy="1229080"/>
          </a:xfrm>
          <a:prstGeom prst="rect">
            <a:avLst/>
          </a:prstGeom>
          <a:solidFill>
            <a:schemeClr val="accent1"/>
          </a:solidFill>
          <a:ln w="25400">
            <a:solidFill>
              <a:srgbClr val="385D8A"/>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defTabSz="457200">
              <a:defRPr sz="8800">
                <a:solidFill>
                  <a:srgbClr val="FFFFFF"/>
                </a:solidFill>
              </a:defRPr>
            </a:lvl1pPr>
          </a:lstStyle>
          <a:p>
            <a:r>
              <a:rPr dirty="0"/>
              <a:t>HW</a:t>
            </a:r>
          </a:p>
        </p:txBody>
      </p:sp>
      <p:sp>
        <p:nvSpPr>
          <p:cNvPr id="2418" name="AW"/>
          <p:cNvSpPr txBox="1"/>
          <p:nvPr/>
        </p:nvSpPr>
        <p:spPr>
          <a:xfrm>
            <a:off x="695400" y="3740696"/>
            <a:ext cx="3886200" cy="1229079"/>
          </a:xfrm>
          <a:prstGeom prst="rect">
            <a:avLst/>
          </a:prstGeom>
          <a:solidFill>
            <a:srgbClr val="92D050"/>
          </a:solidFill>
          <a:ln w="25400">
            <a:solidFill>
              <a:srgbClr val="00B05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defTabSz="457200">
              <a:defRPr sz="8800"/>
            </a:lvl1pPr>
          </a:lstStyle>
          <a:p>
            <a:r>
              <a:rPr dirty="0"/>
              <a:t>AW</a:t>
            </a:r>
          </a:p>
        </p:txBody>
      </p:sp>
      <p:sp>
        <p:nvSpPr>
          <p:cNvPr id="7" name="Slide Number Placeholder 5">
            <a:extLst>
              <a:ext uri="{FF2B5EF4-FFF2-40B4-BE49-F238E27FC236}">
                <a16:creationId xmlns:a16="http://schemas.microsoft.com/office/drawing/2014/main" id="{F0BF0B30-28A1-4696-880A-F9EBB71C699C}"/>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107</a:t>
            </a:fld>
            <a:endParaRPr lang="sr-Latn-RS"/>
          </a:p>
        </p:txBody>
      </p:sp>
      <p:sp>
        <p:nvSpPr>
          <p:cNvPr id="2" name="TextBox 1">
            <a:extLst>
              <a:ext uri="{FF2B5EF4-FFF2-40B4-BE49-F238E27FC236}">
                <a16:creationId xmlns:a16="http://schemas.microsoft.com/office/drawing/2014/main" id="{2A3C7A8E-FF7C-5926-4923-0CC999E44862}"/>
              </a:ext>
            </a:extLst>
          </p:cNvPr>
          <p:cNvSpPr txBox="1"/>
          <p:nvPr/>
        </p:nvSpPr>
        <p:spPr>
          <a:xfrm>
            <a:off x="4755273" y="4122992"/>
            <a:ext cx="5022209"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000000"/>
                </a:solidFill>
                <a:effectLst/>
                <a:uFillTx/>
                <a:latin typeface="+mn-lt"/>
                <a:ea typeface="+mn-ea"/>
                <a:cs typeface="+mn-cs"/>
                <a:sym typeface="Calibri"/>
              </a:rPr>
              <a:t>Osama’s PhD at Purdue, under Irfanoglu</a:t>
            </a:r>
          </a:p>
        </p:txBody>
      </p:sp>
      <p:sp>
        <p:nvSpPr>
          <p:cNvPr id="4" name="TextBox 3">
            <a:extLst>
              <a:ext uri="{FF2B5EF4-FFF2-40B4-BE49-F238E27FC236}">
                <a16:creationId xmlns:a16="http://schemas.microsoft.com/office/drawing/2014/main" id="{EA171E25-1D6E-D236-CD41-A0E3911CC489}"/>
              </a:ext>
            </a:extLst>
          </p:cNvPr>
          <p:cNvSpPr txBox="1"/>
          <p:nvPr/>
        </p:nvSpPr>
        <p:spPr>
          <a:xfrm>
            <a:off x="4757854" y="2646568"/>
            <a:ext cx="4587794"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a:ln>
                  <a:noFill/>
                </a:ln>
                <a:solidFill>
                  <a:srgbClr val="000000"/>
                </a:solidFill>
                <a:effectLst/>
                <a:uFillTx/>
                <a:latin typeface="+mn-lt"/>
                <a:ea typeface="+mn-ea"/>
                <a:cs typeface="+mn-cs"/>
                <a:sym typeface="Calibri"/>
              </a:rPr>
              <a:t>Oskar’s </a:t>
            </a:r>
            <a:r>
              <a:rPr kumimoji="0" lang="en-US" sz="2400" b="0" i="0" u="none" strike="noStrike" cap="none" spc="0" normalizeH="0" baseline="0" dirty="0">
                <a:ln>
                  <a:noFill/>
                </a:ln>
                <a:solidFill>
                  <a:srgbClr val="000000"/>
                </a:solidFill>
                <a:effectLst/>
                <a:uFillTx/>
                <a:latin typeface="+mn-lt"/>
                <a:ea typeface="+mn-ea"/>
                <a:cs typeface="+mn-cs"/>
                <a:sym typeface="Calibri"/>
              </a:rPr>
              <a:t>PhD at Stanford, under Flynn</a:t>
            </a:r>
          </a:p>
        </p:txBody>
      </p:sp>
      <p:sp>
        <p:nvSpPr>
          <p:cNvPr id="6" name="TextBox 5">
            <a:extLst>
              <a:ext uri="{FF2B5EF4-FFF2-40B4-BE49-F238E27FC236}">
                <a16:creationId xmlns:a16="http://schemas.microsoft.com/office/drawing/2014/main" id="{371E0D09-E50C-A4A2-07FE-C2BFC2EBF80B}"/>
              </a:ext>
            </a:extLst>
          </p:cNvPr>
          <p:cNvSpPr txBox="1"/>
          <p:nvPr/>
        </p:nvSpPr>
        <p:spPr>
          <a:xfrm>
            <a:off x="4755273" y="4449582"/>
            <a:ext cx="5254644" cy="3385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200" b="0" i="0" u="none" strike="noStrike" cap="none" spc="0" normalizeH="0" baseline="0" dirty="0">
                <a:ln>
                  <a:noFill/>
                </a:ln>
                <a:solidFill>
                  <a:srgbClr val="FF0000"/>
                </a:solidFill>
                <a:effectLst/>
                <a:uFillTx/>
                <a:latin typeface="+mn-lt"/>
                <a:ea typeface="+mn-ea"/>
                <a:cs typeface="+mn-cs"/>
                <a:sym typeface="Calibri"/>
              </a:rPr>
              <a:t>A new paradigm developed by a civil engineer</a:t>
            </a:r>
          </a:p>
        </p:txBody>
      </p:sp>
      <p:sp>
        <p:nvSpPr>
          <p:cNvPr id="8" name="TextBox 7">
            <a:extLst>
              <a:ext uri="{FF2B5EF4-FFF2-40B4-BE49-F238E27FC236}">
                <a16:creationId xmlns:a16="http://schemas.microsoft.com/office/drawing/2014/main" id="{090B99CD-8B88-06CE-325E-10BE00290024}"/>
              </a:ext>
            </a:extLst>
          </p:cNvPr>
          <p:cNvSpPr txBox="1"/>
          <p:nvPr/>
        </p:nvSpPr>
        <p:spPr>
          <a:xfrm>
            <a:off x="4755273" y="1128919"/>
            <a:ext cx="4292842"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000000"/>
                </a:solidFill>
                <a:effectLst/>
                <a:uFillTx/>
                <a:latin typeface="+mn-lt"/>
                <a:ea typeface="+mn-ea"/>
                <a:cs typeface="+mn-cs"/>
                <a:sym typeface="Calibri"/>
              </a:rPr>
              <a:t>Arvind’s PhD at MIT, under Dennis</a:t>
            </a:r>
          </a:p>
        </p:txBody>
      </p:sp>
      <p:sp>
        <p:nvSpPr>
          <p:cNvPr id="3" name="AW">
            <a:extLst>
              <a:ext uri="{FF2B5EF4-FFF2-40B4-BE49-F238E27FC236}">
                <a16:creationId xmlns:a16="http://schemas.microsoft.com/office/drawing/2014/main" id="{1E819C9F-9B63-534E-E294-7708FC8C5E6B}"/>
              </a:ext>
            </a:extLst>
          </p:cNvPr>
          <p:cNvSpPr txBox="1"/>
          <p:nvPr/>
        </p:nvSpPr>
        <p:spPr>
          <a:xfrm>
            <a:off x="699114" y="5247063"/>
            <a:ext cx="3886200" cy="1446546"/>
          </a:xfrm>
          <a:prstGeom prst="rect">
            <a:avLst/>
          </a:prstGeom>
          <a:solidFill>
            <a:srgbClr val="FFFFFF"/>
          </a:solidFill>
          <a:ln w="25400">
            <a:solidFill>
              <a:srgbClr val="000000"/>
            </a:solidFill>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lgn="ctr" defTabSz="457200">
              <a:defRPr sz="8800"/>
            </a:lvl1pPr>
          </a:lstStyle>
          <a:p>
            <a:r>
              <a:rPr lang="en-US" dirty="0"/>
              <a:t>W</a:t>
            </a:r>
            <a:r>
              <a:rPr dirty="0"/>
              <a:t>W</a:t>
            </a:r>
          </a:p>
        </p:txBody>
      </p:sp>
      <p:sp>
        <p:nvSpPr>
          <p:cNvPr id="5" name="TextBox 4">
            <a:extLst>
              <a:ext uri="{FF2B5EF4-FFF2-40B4-BE49-F238E27FC236}">
                <a16:creationId xmlns:a16="http://schemas.microsoft.com/office/drawing/2014/main" id="{9DBB1631-E62F-9E49-1733-9BB5F8FC73A1}"/>
              </a:ext>
            </a:extLst>
          </p:cNvPr>
          <p:cNvSpPr txBox="1"/>
          <p:nvPr/>
        </p:nvSpPr>
        <p:spPr>
          <a:xfrm>
            <a:off x="4758987" y="5805264"/>
            <a:ext cx="4759316"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000000"/>
                </a:solidFill>
                <a:effectLst/>
                <a:uFillTx/>
                <a:latin typeface="+mn-lt"/>
                <a:ea typeface="+mn-ea"/>
                <a:cs typeface="+mn-cs"/>
                <a:sym typeface="Calibri"/>
              </a:rPr>
              <a:t>Alas’ PhD at Sorbonne, under Hermite</a:t>
            </a:r>
          </a:p>
        </p:txBody>
      </p:sp>
    </p:spTree>
  </p:cSld>
  <p:clrMapOvr>
    <a:masterClrMapping/>
  </p:clrMapOvr>
  <p:transition spd="med"/>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1" name="Essence of the Paradigm:"/>
          <p:cNvSpPr txBox="1">
            <a:spLocks noGrp="1"/>
          </p:cNvSpPr>
          <p:nvPr>
            <p:ph type="title" idx="4294967295"/>
          </p:nvPr>
        </p:nvSpPr>
        <p:spPr>
          <a:xfrm>
            <a:off x="457200" y="319087"/>
            <a:ext cx="8229600" cy="1054101"/>
          </a:xfrm>
          <a:prstGeom prst="rect">
            <a:avLst/>
          </a:prstGeom>
        </p:spPr>
        <p:txBody>
          <a:bodyPr lIns="35278" tIns="35278" rIns="35278" bIns="35278"/>
          <a:lstStyle>
            <a:lvl1pPr defTabSz="457200">
              <a:defRPr sz="4800">
                <a:solidFill>
                  <a:srgbClr val="FF0000"/>
                </a:solidFill>
              </a:defRPr>
            </a:lvl1pPr>
          </a:lstStyle>
          <a:p>
            <a:r>
              <a:rPr dirty="0"/>
              <a:t>Essence of the Paradigm</a:t>
            </a:r>
            <a:r>
              <a:rPr lang="en-US" dirty="0"/>
              <a:t> for HW</a:t>
            </a:r>
            <a:r>
              <a:rPr dirty="0"/>
              <a:t>:</a:t>
            </a:r>
          </a:p>
        </p:txBody>
      </p:sp>
      <p:sp>
        <p:nvSpPr>
          <p:cNvPr id="2422" name="For Big Data algorithms  and for the same hardware price as before,  achieving:…"/>
          <p:cNvSpPr txBox="1">
            <a:spLocks noGrp="1"/>
          </p:cNvSpPr>
          <p:nvPr>
            <p:ph type="body" idx="4294967295"/>
          </p:nvPr>
        </p:nvSpPr>
        <p:spPr>
          <a:xfrm>
            <a:off x="457200" y="1371600"/>
            <a:ext cx="8686800" cy="4711700"/>
          </a:xfrm>
          <a:prstGeom prst="rect">
            <a:avLst/>
          </a:prstGeom>
        </p:spPr>
        <p:txBody>
          <a:bodyPr lIns="0" tIns="0" rIns="0" bIns="0" anchor="ctr"/>
          <a:lstStyle/>
          <a:p>
            <a:pPr marL="296751" indent="-289368" defTabSz="425194">
              <a:buSzTx/>
              <a:buNone/>
              <a:defRPr sz="2900"/>
            </a:pPr>
            <a:r>
              <a:t>   For Big Data algorithms </a:t>
            </a:r>
            <a:br/>
            <a:r>
              <a:t>and for the same hardware price as before, </a:t>
            </a:r>
            <a:br/>
            <a:r>
              <a:t>achieving:</a:t>
            </a:r>
          </a:p>
          <a:p>
            <a:pPr marL="296751" indent="-289368" defTabSz="425194">
              <a:buSzTx/>
              <a:buNone/>
              <a:defRPr sz="2900"/>
            </a:pPr>
            <a:r>
              <a:t>			a) speed-up, 20-200  </a:t>
            </a:r>
          </a:p>
          <a:p>
            <a:pPr marL="296751" indent="-289368" defTabSz="425194">
              <a:buSzTx/>
              <a:buNone/>
              <a:defRPr sz="2900"/>
            </a:pPr>
            <a:r>
              <a:t>			b) monthly electricity bills, reduced 20 times</a:t>
            </a:r>
          </a:p>
          <a:p>
            <a:pPr marL="296751" indent="-289368" defTabSz="425194">
              <a:buSzTx/>
              <a:buNone/>
              <a:defRPr sz="2900"/>
            </a:pPr>
            <a:r>
              <a:t>		     c) size, 20 times smaller</a:t>
            </a:r>
          </a:p>
          <a:p>
            <a:pPr marL="296751" indent="-289368" defTabSz="425194">
              <a:buSzTx/>
              <a:buNone/>
              <a:defRPr sz="2900"/>
            </a:pPr>
            <a:r>
              <a:t>          d) precision, X times better</a:t>
            </a:r>
          </a:p>
          <a:p>
            <a:pPr marL="296751" indent="-289368" defTabSz="425194">
              <a:buSzTx/>
              <a:buNone/>
              <a:defRPr sz="1800">
                <a:solidFill>
                  <a:srgbClr val="FF0000"/>
                </a:solidFill>
              </a:defRPr>
            </a:pPr>
            <a:endParaRPr/>
          </a:p>
          <a:p>
            <a:pPr marL="296751" indent="-289368" defTabSz="425194">
              <a:spcBef>
                <a:spcPts val="400"/>
              </a:spcBef>
              <a:buSzTx/>
              <a:buNone/>
              <a:defRPr sz="1800">
                <a:solidFill>
                  <a:srgbClr val="FF0000"/>
                </a:solidFill>
              </a:defRPr>
            </a:pPr>
            <a:r>
              <a:t>The major issues of engineering are: design cost and design complexity.</a:t>
            </a:r>
          </a:p>
          <a:p>
            <a:pPr marL="296751" indent="-289368" defTabSz="425194">
              <a:spcBef>
                <a:spcPts val="400"/>
              </a:spcBef>
              <a:buSzTx/>
              <a:buNone/>
              <a:defRPr sz="1800">
                <a:solidFill>
                  <a:srgbClr val="FF0000"/>
                </a:solidFill>
              </a:defRPr>
            </a:pPr>
            <a:r>
              <a:t>Remember, economy has its own rules: production count and market demand!</a:t>
            </a:r>
          </a:p>
        </p:txBody>
      </p:sp>
      <p:sp>
        <p:nvSpPr>
          <p:cNvPr id="5" name="Slide Number Placeholder 5">
            <a:extLst>
              <a:ext uri="{FF2B5EF4-FFF2-40B4-BE49-F238E27FC236}">
                <a16:creationId xmlns:a16="http://schemas.microsoft.com/office/drawing/2014/main" id="{F61763AE-AF39-4EFB-B5CF-651440BF5EE9}"/>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108</a:t>
            </a:fld>
            <a:endParaRPr lang="sr-Latn-RS"/>
          </a:p>
        </p:txBody>
      </p:sp>
    </p:spTree>
  </p:cSld>
  <p:clrMapOvr>
    <a:masterClrMapping/>
  </p:clrMapOvr>
  <p:transition spd="med"/>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5" name="Factor: 20 to 200"/>
          <p:cNvSpPr txBox="1">
            <a:spLocks noGrp="1"/>
          </p:cNvSpPr>
          <p:nvPr>
            <p:ph type="body" sz="quarter" idx="4294967295"/>
          </p:nvPr>
        </p:nvSpPr>
        <p:spPr>
          <a:xfrm>
            <a:off x="457200" y="1524000"/>
            <a:ext cx="8229600" cy="609600"/>
          </a:xfrm>
          <a:prstGeom prst="rect">
            <a:avLst/>
          </a:prstGeom>
        </p:spPr>
        <p:txBody>
          <a:bodyPr lIns="45718" tIns="45718" rIns="45718" bIns="45718"/>
          <a:lstStyle>
            <a:lvl1pPr defTabSz="457200"/>
          </a:lstStyle>
          <a:p>
            <a:r>
              <a:t>Factor: 20 to 200</a:t>
            </a:r>
          </a:p>
        </p:txBody>
      </p:sp>
      <p:sp>
        <p:nvSpPr>
          <p:cNvPr id="2426" name="Why is DataFlow so Much Faster?"/>
          <p:cNvSpPr txBox="1">
            <a:spLocks noGrp="1"/>
          </p:cNvSpPr>
          <p:nvPr>
            <p:ph type="title" idx="4294967295"/>
          </p:nvPr>
        </p:nvSpPr>
        <p:spPr>
          <a:xfrm>
            <a:off x="457200" y="274637"/>
            <a:ext cx="8229600" cy="1143001"/>
          </a:xfrm>
          <a:prstGeom prst="rect">
            <a:avLst/>
          </a:prstGeom>
        </p:spPr>
        <p:txBody>
          <a:bodyPr lIns="45718" tIns="45718" rIns="45718" bIns="45718"/>
          <a:lstStyle>
            <a:lvl1pPr defTabSz="457200"/>
          </a:lstStyle>
          <a:p>
            <a:r>
              <a:t>Why is DataFlow so Much Faster?</a:t>
            </a:r>
          </a:p>
        </p:txBody>
      </p:sp>
      <p:sp>
        <p:nvSpPr>
          <p:cNvPr id="2427" name="MultiCore/ManyCore"/>
          <p:cNvSpPr txBox="1"/>
          <p:nvPr/>
        </p:nvSpPr>
        <p:spPr>
          <a:xfrm>
            <a:off x="1493519" y="2438400"/>
            <a:ext cx="2346962" cy="7010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a:latin typeface="Constantia"/>
                <a:ea typeface="Constantia"/>
                <a:cs typeface="Constantia"/>
                <a:sym typeface="Constantia"/>
              </a:defRPr>
            </a:lvl1pPr>
          </a:lstStyle>
          <a:p>
            <a:r>
              <a:t>MultiCore/ManyCore</a:t>
            </a:r>
          </a:p>
        </p:txBody>
      </p:sp>
      <p:sp>
        <p:nvSpPr>
          <p:cNvPr id="2428" name="DataFlow"/>
          <p:cNvSpPr txBox="1"/>
          <p:nvPr/>
        </p:nvSpPr>
        <p:spPr>
          <a:xfrm>
            <a:off x="5913120" y="2438400"/>
            <a:ext cx="1280163" cy="3962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a:latin typeface="Constantia"/>
                <a:ea typeface="Constantia"/>
                <a:cs typeface="Constantia"/>
                <a:sym typeface="Constantia"/>
              </a:defRPr>
            </a:lvl1pPr>
          </a:lstStyle>
          <a:p>
            <a:r>
              <a:t>DataFlow</a:t>
            </a:r>
          </a:p>
        </p:txBody>
      </p:sp>
      <p:sp>
        <p:nvSpPr>
          <p:cNvPr id="2429" name="Machine Level Code"/>
          <p:cNvSpPr txBox="1"/>
          <p:nvPr/>
        </p:nvSpPr>
        <p:spPr>
          <a:xfrm>
            <a:off x="1569719" y="4572001"/>
            <a:ext cx="2118362" cy="7010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a:latin typeface="Constantia"/>
                <a:ea typeface="Constantia"/>
                <a:cs typeface="Constantia"/>
                <a:sym typeface="Constantia"/>
              </a:defRPr>
            </a:lvl1pPr>
          </a:lstStyle>
          <a:p>
            <a:r>
              <a:t>Machine Level Code</a:t>
            </a:r>
          </a:p>
        </p:txBody>
      </p:sp>
      <p:sp>
        <p:nvSpPr>
          <p:cNvPr id="2430" name="Gate Transfer Level"/>
          <p:cNvSpPr txBox="1"/>
          <p:nvPr/>
        </p:nvSpPr>
        <p:spPr>
          <a:xfrm>
            <a:off x="5455920" y="5791201"/>
            <a:ext cx="2194563" cy="3962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a:latin typeface="Constantia"/>
                <a:ea typeface="Constantia"/>
                <a:cs typeface="Constantia"/>
                <a:sym typeface="Constantia"/>
              </a:defRPr>
            </a:lvl1pPr>
          </a:lstStyle>
          <a:p>
            <a:r>
              <a:t>Gate Transfer Level</a:t>
            </a:r>
          </a:p>
        </p:txBody>
      </p:sp>
      <p:sp>
        <p:nvSpPr>
          <p:cNvPr id="2431" name="Shape"/>
          <p:cNvSpPr/>
          <p:nvPr/>
        </p:nvSpPr>
        <p:spPr>
          <a:xfrm>
            <a:off x="2209800" y="3048000"/>
            <a:ext cx="685800" cy="1447800"/>
          </a:xfrm>
          <a:custGeom>
            <a:avLst/>
            <a:gdLst/>
            <a:ahLst/>
            <a:cxnLst>
              <a:cxn ang="0">
                <a:pos x="wd2" y="hd2"/>
              </a:cxn>
              <a:cxn ang="5400000">
                <a:pos x="wd2" y="hd2"/>
              </a:cxn>
              <a:cxn ang="10800000">
                <a:pos x="wd2" y="hd2"/>
              </a:cxn>
              <a:cxn ang="16200000">
                <a:pos x="wd2" y="hd2"/>
              </a:cxn>
            </a:cxnLst>
            <a:rect l="0" t="0" r="r" b="b"/>
            <a:pathLst>
              <a:path w="21600" h="21600" extrusionOk="0">
                <a:moveTo>
                  <a:pt x="0" y="16484"/>
                </a:moveTo>
                <a:lnTo>
                  <a:pt x="5400" y="16484"/>
                </a:lnTo>
                <a:lnTo>
                  <a:pt x="5400" y="0"/>
                </a:lnTo>
                <a:lnTo>
                  <a:pt x="16200" y="0"/>
                </a:lnTo>
                <a:lnTo>
                  <a:pt x="16200" y="16484"/>
                </a:lnTo>
                <a:lnTo>
                  <a:pt x="21600" y="16484"/>
                </a:lnTo>
                <a:lnTo>
                  <a:pt x="10800" y="21600"/>
                </a:lnTo>
                <a:close/>
              </a:path>
            </a:pathLst>
          </a:custGeom>
          <a:solidFill>
            <a:schemeClr val="accent1"/>
          </a:solidFill>
          <a:ln w="25400">
            <a:solidFill>
              <a:srgbClr val="385D8A"/>
            </a:solidFill>
          </a:ln>
        </p:spPr>
        <p:txBody>
          <a:bodyPr lIns="0" tIns="0" rIns="0" bIns="0" anchor="ctr"/>
          <a:lstStyle/>
          <a:p>
            <a:pPr algn="ctr" defTabSz="457200">
              <a:defRPr>
                <a:solidFill>
                  <a:srgbClr val="FFFFFF"/>
                </a:solidFill>
              </a:defRPr>
            </a:pPr>
            <a:endParaRPr/>
          </a:p>
        </p:txBody>
      </p:sp>
      <p:sp>
        <p:nvSpPr>
          <p:cNvPr id="2432" name="Shape"/>
          <p:cNvSpPr/>
          <p:nvPr/>
        </p:nvSpPr>
        <p:spPr>
          <a:xfrm>
            <a:off x="6096000" y="3048000"/>
            <a:ext cx="685800" cy="2743200"/>
          </a:xfrm>
          <a:custGeom>
            <a:avLst/>
            <a:gdLst/>
            <a:ahLst/>
            <a:cxnLst>
              <a:cxn ang="0">
                <a:pos x="wd2" y="hd2"/>
              </a:cxn>
              <a:cxn ang="5400000">
                <a:pos x="wd2" y="hd2"/>
              </a:cxn>
              <a:cxn ang="10800000">
                <a:pos x="wd2" y="hd2"/>
              </a:cxn>
              <a:cxn ang="16200000">
                <a:pos x="wd2" y="hd2"/>
              </a:cxn>
            </a:cxnLst>
            <a:rect l="0" t="0" r="r" b="b"/>
            <a:pathLst>
              <a:path w="21600" h="21600" extrusionOk="0">
                <a:moveTo>
                  <a:pt x="0" y="18900"/>
                </a:moveTo>
                <a:lnTo>
                  <a:pt x="5400" y="18900"/>
                </a:lnTo>
                <a:lnTo>
                  <a:pt x="5400" y="0"/>
                </a:lnTo>
                <a:lnTo>
                  <a:pt x="16200" y="0"/>
                </a:lnTo>
                <a:lnTo>
                  <a:pt x="16200" y="18900"/>
                </a:lnTo>
                <a:lnTo>
                  <a:pt x="21600" y="18900"/>
                </a:lnTo>
                <a:lnTo>
                  <a:pt x="10800" y="21600"/>
                </a:lnTo>
                <a:close/>
              </a:path>
            </a:pathLst>
          </a:custGeom>
          <a:solidFill>
            <a:schemeClr val="accent1"/>
          </a:solidFill>
          <a:ln w="25400">
            <a:solidFill>
              <a:srgbClr val="385D8A"/>
            </a:solidFill>
          </a:ln>
        </p:spPr>
        <p:txBody>
          <a:bodyPr lIns="0" tIns="0" rIns="0" bIns="0" anchor="ctr"/>
          <a:lstStyle/>
          <a:p>
            <a:pPr algn="ctr" defTabSz="457200">
              <a:defRPr>
                <a:solidFill>
                  <a:srgbClr val="FFFFFF"/>
                </a:solidFill>
              </a:defRPr>
            </a:pPr>
            <a:endParaRPr/>
          </a:p>
        </p:txBody>
      </p:sp>
      <p:sp>
        <p:nvSpPr>
          <p:cNvPr id="11" name="Slide Number Placeholder 5">
            <a:extLst>
              <a:ext uri="{FF2B5EF4-FFF2-40B4-BE49-F238E27FC236}">
                <a16:creationId xmlns:a16="http://schemas.microsoft.com/office/drawing/2014/main" id="{C467B021-931A-48D9-9645-931D3C57668A}"/>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109</a:t>
            </a:fld>
            <a:endParaRPr lang="sr-Latn-RS"/>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2431"/>
                                        </p:tgtEl>
                                        <p:attrNameLst>
                                          <p:attrName>style.visibility</p:attrName>
                                        </p:attrNameLst>
                                      </p:cBhvr>
                                      <p:to>
                                        <p:strVal val="visible"/>
                                      </p:to>
                                    </p:set>
                                    <p:animEffect transition="in" filter="wipe(up)">
                                      <p:cBhvr>
                                        <p:cTn id="7" dur="500"/>
                                        <p:tgtEl>
                                          <p:spTgt spid="2431"/>
                                        </p:tgtEl>
                                      </p:cBhvr>
                                    </p:animEffect>
                                  </p:childTnLst>
                                </p:cTn>
                              </p:par>
                            </p:childTnLst>
                          </p:cTn>
                        </p:par>
                        <p:par>
                          <p:cTn id="8" fill="hold">
                            <p:stCondLst>
                              <p:cond delay="500"/>
                            </p:stCondLst>
                            <p:childTnLst>
                              <p:par>
                                <p:cTn id="9" presetID="22" presetClass="entr" presetSubtype="1" fill="hold" grpId="2" nodeType="afterEffect">
                                  <p:stCondLst>
                                    <p:cond delay="0"/>
                                  </p:stCondLst>
                                  <p:iterate>
                                    <p:tmAbs val="0"/>
                                  </p:iterate>
                                  <p:childTnLst>
                                    <p:set>
                                      <p:cBhvr>
                                        <p:cTn id="10" fill="hold"/>
                                        <p:tgtEl>
                                          <p:spTgt spid="2429"/>
                                        </p:tgtEl>
                                        <p:attrNameLst>
                                          <p:attrName>style.visibility</p:attrName>
                                        </p:attrNameLst>
                                      </p:cBhvr>
                                      <p:to>
                                        <p:strVal val="visible"/>
                                      </p:to>
                                    </p:set>
                                    <p:animEffect transition="in" filter="wipe(up)">
                                      <p:cBhvr>
                                        <p:cTn id="11" dur="500"/>
                                        <p:tgtEl>
                                          <p:spTgt spid="242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3" nodeType="clickEffect">
                                  <p:stCondLst>
                                    <p:cond delay="0"/>
                                  </p:stCondLst>
                                  <p:iterate>
                                    <p:tmAbs val="0"/>
                                  </p:iterate>
                                  <p:childTnLst>
                                    <p:set>
                                      <p:cBhvr>
                                        <p:cTn id="15" fill="hold"/>
                                        <p:tgtEl>
                                          <p:spTgt spid="2432"/>
                                        </p:tgtEl>
                                        <p:attrNameLst>
                                          <p:attrName>style.visibility</p:attrName>
                                        </p:attrNameLst>
                                      </p:cBhvr>
                                      <p:to>
                                        <p:strVal val="visible"/>
                                      </p:to>
                                    </p:set>
                                    <p:animEffect transition="in" filter="wipe(up)">
                                      <p:cBhvr>
                                        <p:cTn id="16" dur="500"/>
                                        <p:tgtEl>
                                          <p:spTgt spid="2432"/>
                                        </p:tgtEl>
                                      </p:cBhvr>
                                    </p:animEffect>
                                  </p:childTnLst>
                                </p:cTn>
                              </p:par>
                            </p:childTnLst>
                          </p:cTn>
                        </p:par>
                        <p:par>
                          <p:cTn id="17" fill="hold">
                            <p:stCondLst>
                              <p:cond delay="500"/>
                            </p:stCondLst>
                            <p:childTnLst>
                              <p:par>
                                <p:cTn id="18" presetID="22" presetClass="entr" presetSubtype="1" fill="hold" grpId="4" nodeType="afterEffect">
                                  <p:stCondLst>
                                    <p:cond delay="0"/>
                                  </p:stCondLst>
                                  <p:iterate>
                                    <p:tmAbs val="0"/>
                                  </p:iterate>
                                  <p:childTnLst>
                                    <p:set>
                                      <p:cBhvr>
                                        <p:cTn id="19" fill="hold"/>
                                        <p:tgtEl>
                                          <p:spTgt spid="2430"/>
                                        </p:tgtEl>
                                        <p:attrNameLst>
                                          <p:attrName>style.visibility</p:attrName>
                                        </p:attrNameLst>
                                      </p:cBhvr>
                                      <p:to>
                                        <p:strVal val="visible"/>
                                      </p:to>
                                    </p:set>
                                    <p:animEffect transition="in" filter="wipe(up)">
                                      <p:cBhvr>
                                        <p:cTn id="20" dur="500"/>
                                        <p:tgtEl>
                                          <p:spTgt spid="24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9" grpId="2" animBg="1" advAuto="0"/>
      <p:bldP spid="2430" grpId="4" animBg="1" advAuto="0"/>
      <p:bldP spid="2431" grpId="1" animBg="1" advAuto="0"/>
      <p:bldP spid="2432" grpId="3" animBg="1" advAuto="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5" name="Factor: 20"/>
          <p:cNvSpPr txBox="1">
            <a:spLocks noGrp="1"/>
          </p:cNvSpPr>
          <p:nvPr>
            <p:ph type="body" idx="4294967295"/>
          </p:nvPr>
        </p:nvSpPr>
        <p:spPr>
          <a:xfrm>
            <a:off x="457200" y="1600199"/>
            <a:ext cx="8229600" cy="4572002"/>
          </a:xfrm>
          <a:prstGeom prst="rect">
            <a:avLst/>
          </a:prstGeom>
        </p:spPr>
        <p:txBody>
          <a:bodyPr lIns="45718" tIns="45718" rIns="45718" bIns="45718"/>
          <a:lstStyle>
            <a:lvl1pPr defTabSz="457200"/>
          </a:lstStyle>
          <a:p>
            <a:r>
              <a:t>Factor: 20</a:t>
            </a:r>
          </a:p>
        </p:txBody>
      </p:sp>
      <p:sp>
        <p:nvSpPr>
          <p:cNvPr id="2436" name="Why are Electricity Bills so Small?"/>
          <p:cNvSpPr txBox="1">
            <a:spLocks noGrp="1"/>
          </p:cNvSpPr>
          <p:nvPr>
            <p:ph type="title" idx="4294967295"/>
          </p:nvPr>
        </p:nvSpPr>
        <p:spPr>
          <a:xfrm>
            <a:off x="457200" y="274637"/>
            <a:ext cx="8229600" cy="1143001"/>
          </a:xfrm>
          <a:prstGeom prst="rect">
            <a:avLst/>
          </a:prstGeom>
        </p:spPr>
        <p:txBody>
          <a:bodyPr lIns="45718" tIns="45718" rIns="45718" bIns="45718"/>
          <a:lstStyle>
            <a:lvl1pPr defTabSz="457200"/>
          </a:lstStyle>
          <a:p>
            <a:r>
              <a:t>Why are Electricity Bills so Small?</a:t>
            </a:r>
          </a:p>
        </p:txBody>
      </p:sp>
      <p:sp>
        <p:nvSpPr>
          <p:cNvPr id="2437" name="MultiCore/ManyCore"/>
          <p:cNvSpPr txBox="1"/>
          <p:nvPr/>
        </p:nvSpPr>
        <p:spPr>
          <a:xfrm>
            <a:off x="1493519" y="2438400"/>
            <a:ext cx="2346962" cy="7010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a:latin typeface="Constantia"/>
                <a:ea typeface="Constantia"/>
                <a:cs typeface="Constantia"/>
                <a:sym typeface="Constantia"/>
              </a:defRPr>
            </a:lvl1pPr>
          </a:lstStyle>
          <a:p>
            <a:r>
              <a:t>MultiCore/ManyCore</a:t>
            </a:r>
          </a:p>
        </p:txBody>
      </p:sp>
      <p:sp>
        <p:nvSpPr>
          <p:cNvPr id="2438" name="DataFlow"/>
          <p:cNvSpPr txBox="1"/>
          <p:nvPr/>
        </p:nvSpPr>
        <p:spPr>
          <a:xfrm>
            <a:off x="5913120" y="2438400"/>
            <a:ext cx="1280163" cy="3962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a:latin typeface="Constantia"/>
                <a:ea typeface="Constantia"/>
                <a:cs typeface="Constantia"/>
                <a:sym typeface="Constantia"/>
              </a:defRPr>
            </a:lvl1pPr>
          </a:lstStyle>
          <a:p>
            <a:r>
              <a:t>DataFlow</a:t>
            </a:r>
          </a:p>
        </p:txBody>
      </p:sp>
      <p:grpSp>
        <p:nvGrpSpPr>
          <p:cNvPr id="2479" name="Group"/>
          <p:cNvGrpSpPr/>
          <p:nvPr/>
        </p:nvGrpSpPr>
        <p:grpSpPr>
          <a:xfrm>
            <a:off x="1371593" y="3732207"/>
            <a:ext cx="2440002" cy="534996"/>
            <a:chOff x="-2" y="-1"/>
            <a:chExt cx="2440000" cy="534994"/>
          </a:xfrm>
        </p:grpSpPr>
        <p:grpSp>
          <p:nvGrpSpPr>
            <p:cNvPr id="2443" name="Group"/>
            <p:cNvGrpSpPr/>
            <p:nvPr/>
          </p:nvGrpSpPr>
          <p:grpSpPr>
            <a:xfrm>
              <a:off x="-3" y="-2"/>
              <a:ext cx="306398" cy="534995"/>
              <a:chOff x="-1" y="0"/>
              <a:chExt cx="306396" cy="534994"/>
            </a:xfrm>
          </p:grpSpPr>
          <p:sp>
            <p:nvSpPr>
              <p:cNvPr id="2439" name="Line"/>
              <p:cNvSpPr/>
              <p:nvPr/>
            </p:nvSpPr>
            <p:spPr>
              <a:xfrm>
                <a:off x="-2" y="0"/>
                <a:ext cx="152405" cy="1589"/>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sp>
            <p:nvSpPr>
              <p:cNvPr id="2440" name="Line"/>
              <p:cNvSpPr/>
              <p:nvPr/>
            </p:nvSpPr>
            <p:spPr>
              <a:xfrm flipH="1">
                <a:off x="150815" y="1588"/>
                <a:ext cx="3179" cy="531821"/>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sp>
            <p:nvSpPr>
              <p:cNvPr id="2441" name="Line"/>
              <p:cNvSpPr/>
              <p:nvPr/>
            </p:nvSpPr>
            <p:spPr>
              <a:xfrm>
                <a:off x="152402" y="533405"/>
                <a:ext cx="152405" cy="1590"/>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sp>
            <p:nvSpPr>
              <p:cNvPr id="2442" name="Line"/>
              <p:cNvSpPr/>
              <p:nvPr/>
            </p:nvSpPr>
            <p:spPr>
              <a:xfrm flipV="1">
                <a:off x="304805" y="-1"/>
                <a:ext cx="1591" cy="533408"/>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grpSp>
        <p:grpSp>
          <p:nvGrpSpPr>
            <p:cNvPr id="2448" name="Group"/>
            <p:cNvGrpSpPr/>
            <p:nvPr/>
          </p:nvGrpSpPr>
          <p:grpSpPr>
            <a:xfrm>
              <a:off x="304799" y="-2"/>
              <a:ext cx="306396" cy="534995"/>
              <a:chOff x="-1" y="0"/>
              <a:chExt cx="306395" cy="534994"/>
            </a:xfrm>
          </p:grpSpPr>
          <p:sp>
            <p:nvSpPr>
              <p:cNvPr id="2444" name="Line"/>
              <p:cNvSpPr/>
              <p:nvPr/>
            </p:nvSpPr>
            <p:spPr>
              <a:xfrm>
                <a:off x="-2" y="0"/>
                <a:ext cx="152404" cy="1589"/>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sp>
            <p:nvSpPr>
              <p:cNvPr id="2445" name="Line"/>
              <p:cNvSpPr/>
              <p:nvPr/>
            </p:nvSpPr>
            <p:spPr>
              <a:xfrm flipH="1">
                <a:off x="150814" y="1588"/>
                <a:ext cx="3179" cy="531821"/>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sp>
            <p:nvSpPr>
              <p:cNvPr id="2446" name="Line"/>
              <p:cNvSpPr/>
              <p:nvPr/>
            </p:nvSpPr>
            <p:spPr>
              <a:xfrm>
                <a:off x="152401" y="533405"/>
                <a:ext cx="152404" cy="1590"/>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sp>
            <p:nvSpPr>
              <p:cNvPr id="2447" name="Line"/>
              <p:cNvSpPr/>
              <p:nvPr/>
            </p:nvSpPr>
            <p:spPr>
              <a:xfrm flipV="1">
                <a:off x="304804" y="-1"/>
                <a:ext cx="1591" cy="533408"/>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grpSp>
        <p:grpSp>
          <p:nvGrpSpPr>
            <p:cNvPr id="2453" name="Group"/>
            <p:cNvGrpSpPr/>
            <p:nvPr/>
          </p:nvGrpSpPr>
          <p:grpSpPr>
            <a:xfrm>
              <a:off x="609599" y="-2"/>
              <a:ext cx="306396" cy="534995"/>
              <a:chOff x="-1" y="0"/>
              <a:chExt cx="306395" cy="534994"/>
            </a:xfrm>
          </p:grpSpPr>
          <p:sp>
            <p:nvSpPr>
              <p:cNvPr id="2449" name="Line"/>
              <p:cNvSpPr/>
              <p:nvPr/>
            </p:nvSpPr>
            <p:spPr>
              <a:xfrm>
                <a:off x="-2" y="0"/>
                <a:ext cx="152404" cy="1589"/>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sp>
            <p:nvSpPr>
              <p:cNvPr id="2450" name="Line"/>
              <p:cNvSpPr/>
              <p:nvPr/>
            </p:nvSpPr>
            <p:spPr>
              <a:xfrm flipH="1">
                <a:off x="150814" y="1588"/>
                <a:ext cx="3179" cy="531821"/>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sp>
            <p:nvSpPr>
              <p:cNvPr id="2451" name="Line"/>
              <p:cNvSpPr/>
              <p:nvPr/>
            </p:nvSpPr>
            <p:spPr>
              <a:xfrm>
                <a:off x="152401" y="533405"/>
                <a:ext cx="152404" cy="1590"/>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sp>
            <p:nvSpPr>
              <p:cNvPr id="2452" name="Line"/>
              <p:cNvSpPr/>
              <p:nvPr/>
            </p:nvSpPr>
            <p:spPr>
              <a:xfrm flipV="1">
                <a:off x="304804" y="-1"/>
                <a:ext cx="1591" cy="533408"/>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grpSp>
        <p:grpSp>
          <p:nvGrpSpPr>
            <p:cNvPr id="2458" name="Group"/>
            <p:cNvGrpSpPr/>
            <p:nvPr/>
          </p:nvGrpSpPr>
          <p:grpSpPr>
            <a:xfrm>
              <a:off x="914399" y="-2"/>
              <a:ext cx="306397" cy="534995"/>
              <a:chOff x="-1" y="0"/>
              <a:chExt cx="306395" cy="534994"/>
            </a:xfrm>
          </p:grpSpPr>
          <p:sp>
            <p:nvSpPr>
              <p:cNvPr id="2454" name="Line"/>
              <p:cNvSpPr/>
              <p:nvPr/>
            </p:nvSpPr>
            <p:spPr>
              <a:xfrm>
                <a:off x="-2" y="0"/>
                <a:ext cx="152404" cy="1589"/>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sp>
            <p:nvSpPr>
              <p:cNvPr id="2455" name="Line"/>
              <p:cNvSpPr/>
              <p:nvPr/>
            </p:nvSpPr>
            <p:spPr>
              <a:xfrm flipH="1">
                <a:off x="150814" y="1588"/>
                <a:ext cx="3179" cy="531821"/>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sp>
            <p:nvSpPr>
              <p:cNvPr id="2456" name="Line"/>
              <p:cNvSpPr/>
              <p:nvPr/>
            </p:nvSpPr>
            <p:spPr>
              <a:xfrm>
                <a:off x="152401" y="533405"/>
                <a:ext cx="152404" cy="1590"/>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sp>
            <p:nvSpPr>
              <p:cNvPr id="2457" name="Line"/>
              <p:cNvSpPr/>
              <p:nvPr/>
            </p:nvSpPr>
            <p:spPr>
              <a:xfrm flipV="1">
                <a:off x="304804" y="-1"/>
                <a:ext cx="1591" cy="533408"/>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grpSp>
        <p:grpSp>
          <p:nvGrpSpPr>
            <p:cNvPr id="2463" name="Group"/>
            <p:cNvGrpSpPr/>
            <p:nvPr/>
          </p:nvGrpSpPr>
          <p:grpSpPr>
            <a:xfrm>
              <a:off x="1219199" y="-2"/>
              <a:ext cx="306398" cy="534995"/>
              <a:chOff x="-1" y="0"/>
              <a:chExt cx="306396" cy="534994"/>
            </a:xfrm>
          </p:grpSpPr>
          <p:sp>
            <p:nvSpPr>
              <p:cNvPr id="2459" name="Line"/>
              <p:cNvSpPr/>
              <p:nvPr/>
            </p:nvSpPr>
            <p:spPr>
              <a:xfrm>
                <a:off x="-2" y="0"/>
                <a:ext cx="152405" cy="1589"/>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sp>
            <p:nvSpPr>
              <p:cNvPr id="2460" name="Line"/>
              <p:cNvSpPr/>
              <p:nvPr/>
            </p:nvSpPr>
            <p:spPr>
              <a:xfrm flipH="1">
                <a:off x="150815" y="1588"/>
                <a:ext cx="3179" cy="531821"/>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sp>
            <p:nvSpPr>
              <p:cNvPr id="2461" name="Line"/>
              <p:cNvSpPr/>
              <p:nvPr/>
            </p:nvSpPr>
            <p:spPr>
              <a:xfrm>
                <a:off x="152402" y="533405"/>
                <a:ext cx="152405" cy="1590"/>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sp>
            <p:nvSpPr>
              <p:cNvPr id="2462" name="Line"/>
              <p:cNvSpPr/>
              <p:nvPr/>
            </p:nvSpPr>
            <p:spPr>
              <a:xfrm flipV="1">
                <a:off x="304805" y="-1"/>
                <a:ext cx="1591" cy="533408"/>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grpSp>
        <p:grpSp>
          <p:nvGrpSpPr>
            <p:cNvPr id="2468" name="Group"/>
            <p:cNvGrpSpPr/>
            <p:nvPr/>
          </p:nvGrpSpPr>
          <p:grpSpPr>
            <a:xfrm>
              <a:off x="1524001" y="-2"/>
              <a:ext cx="306396" cy="534995"/>
              <a:chOff x="-1" y="0"/>
              <a:chExt cx="306395" cy="534994"/>
            </a:xfrm>
          </p:grpSpPr>
          <p:sp>
            <p:nvSpPr>
              <p:cNvPr id="2464" name="Line"/>
              <p:cNvSpPr/>
              <p:nvPr/>
            </p:nvSpPr>
            <p:spPr>
              <a:xfrm>
                <a:off x="-2" y="0"/>
                <a:ext cx="152404" cy="1589"/>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sp>
            <p:nvSpPr>
              <p:cNvPr id="2465" name="Line"/>
              <p:cNvSpPr/>
              <p:nvPr/>
            </p:nvSpPr>
            <p:spPr>
              <a:xfrm flipH="1">
                <a:off x="150814" y="1588"/>
                <a:ext cx="3179" cy="531821"/>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sp>
            <p:nvSpPr>
              <p:cNvPr id="2466" name="Line"/>
              <p:cNvSpPr/>
              <p:nvPr/>
            </p:nvSpPr>
            <p:spPr>
              <a:xfrm>
                <a:off x="152401" y="533405"/>
                <a:ext cx="152404" cy="1590"/>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sp>
            <p:nvSpPr>
              <p:cNvPr id="2467" name="Line"/>
              <p:cNvSpPr/>
              <p:nvPr/>
            </p:nvSpPr>
            <p:spPr>
              <a:xfrm flipV="1">
                <a:off x="304804" y="-1"/>
                <a:ext cx="1591" cy="533408"/>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grpSp>
        <p:grpSp>
          <p:nvGrpSpPr>
            <p:cNvPr id="2473" name="Group"/>
            <p:cNvGrpSpPr/>
            <p:nvPr/>
          </p:nvGrpSpPr>
          <p:grpSpPr>
            <a:xfrm>
              <a:off x="1828801" y="-2"/>
              <a:ext cx="306396" cy="534995"/>
              <a:chOff x="-1" y="0"/>
              <a:chExt cx="306395" cy="534994"/>
            </a:xfrm>
          </p:grpSpPr>
          <p:sp>
            <p:nvSpPr>
              <p:cNvPr id="2469" name="Line"/>
              <p:cNvSpPr/>
              <p:nvPr/>
            </p:nvSpPr>
            <p:spPr>
              <a:xfrm>
                <a:off x="-2" y="0"/>
                <a:ext cx="152404" cy="1589"/>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sp>
            <p:nvSpPr>
              <p:cNvPr id="2470" name="Line"/>
              <p:cNvSpPr/>
              <p:nvPr/>
            </p:nvSpPr>
            <p:spPr>
              <a:xfrm flipH="1">
                <a:off x="150814" y="1588"/>
                <a:ext cx="3179" cy="531821"/>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sp>
            <p:nvSpPr>
              <p:cNvPr id="2471" name="Line"/>
              <p:cNvSpPr/>
              <p:nvPr/>
            </p:nvSpPr>
            <p:spPr>
              <a:xfrm>
                <a:off x="152401" y="533405"/>
                <a:ext cx="152404" cy="1590"/>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sp>
            <p:nvSpPr>
              <p:cNvPr id="2472" name="Line"/>
              <p:cNvSpPr/>
              <p:nvPr/>
            </p:nvSpPr>
            <p:spPr>
              <a:xfrm flipV="1">
                <a:off x="304804" y="-1"/>
                <a:ext cx="1591" cy="533408"/>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grpSp>
        <p:grpSp>
          <p:nvGrpSpPr>
            <p:cNvPr id="2478" name="Group"/>
            <p:cNvGrpSpPr/>
            <p:nvPr/>
          </p:nvGrpSpPr>
          <p:grpSpPr>
            <a:xfrm>
              <a:off x="2133601" y="-2"/>
              <a:ext cx="306397" cy="534995"/>
              <a:chOff x="-1" y="0"/>
              <a:chExt cx="306396" cy="534994"/>
            </a:xfrm>
          </p:grpSpPr>
          <p:sp>
            <p:nvSpPr>
              <p:cNvPr id="2474" name="Line"/>
              <p:cNvSpPr/>
              <p:nvPr/>
            </p:nvSpPr>
            <p:spPr>
              <a:xfrm>
                <a:off x="-2" y="0"/>
                <a:ext cx="152405" cy="1589"/>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sp>
            <p:nvSpPr>
              <p:cNvPr id="2475" name="Line"/>
              <p:cNvSpPr/>
              <p:nvPr/>
            </p:nvSpPr>
            <p:spPr>
              <a:xfrm flipH="1">
                <a:off x="150815" y="1588"/>
                <a:ext cx="3179" cy="531821"/>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sp>
            <p:nvSpPr>
              <p:cNvPr id="2476" name="Line"/>
              <p:cNvSpPr/>
              <p:nvPr/>
            </p:nvSpPr>
            <p:spPr>
              <a:xfrm>
                <a:off x="152402" y="533405"/>
                <a:ext cx="152405" cy="1590"/>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sp>
            <p:nvSpPr>
              <p:cNvPr id="2477" name="Line"/>
              <p:cNvSpPr/>
              <p:nvPr/>
            </p:nvSpPr>
            <p:spPr>
              <a:xfrm flipV="1">
                <a:off x="304805" y="-1"/>
                <a:ext cx="1591" cy="533408"/>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grpSp>
      </p:grpSp>
      <p:grpSp>
        <p:nvGrpSpPr>
          <p:cNvPr id="2490" name="Group"/>
          <p:cNvGrpSpPr/>
          <p:nvPr/>
        </p:nvGrpSpPr>
        <p:grpSpPr>
          <a:xfrm>
            <a:off x="5257794" y="3732208"/>
            <a:ext cx="2590816" cy="534999"/>
            <a:chOff x="-1" y="-1"/>
            <a:chExt cx="2590814" cy="534997"/>
          </a:xfrm>
        </p:grpSpPr>
        <p:grpSp>
          <p:nvGrpSpPr>
            <p:cNvPr id="2484" name="Group"/>
            <p:cNvGrpSpPr/>
            <p:nvPr/>
          </p:nvGrpSpPr>
          <p:grpSpPr>
            <a:xfrm>
              <a:off x="-2" y="-2"/>
              <a:ext cx="1295413" cy="534999"/>
              <a:chOff x="0" y="0"/>
              <a:chExt cx="1295412" cy="534997"/>
            </a:xfrm>
          </p:grpSpPr>
          <p:sp>
            <p:nvSpPr>
              <p:cNvPr id="2480" name="Line"/>
              <p:cNvSpPr/>
              <p:nvPr/>
            </p:nvSpPr>
            <p:spPr>
              <a:xfrm>
                <a:off x="-1" y="-1"/>
                <a:ext cx="644530" cy="1591"/>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sp>
            <p:nvSpPr>
              <p:cNvPr id="2481" name="Line"/>
              <p:cNvSpPr/>
              <p:nvPr/>
            </p:nvSpPr>
            <p:spPr>
              <a:xfrm flipH="1">
                <a:off x="641352" y="1588"/>
                <a:ext cx="6354" cy="531822"/>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sp>
            <p:nvSpPr>
              <p:cNvPr id="2482" name="Line"/>
              <p:cNvSpPr/>
              <p:nvPr/>
            </p:nvSpPr>
            <p:spPr>
              <a:xfrm>
                <a:off x="644527" y="533406"/>
                <a:ext cx="644530" cy="1592"/>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sp>
            <p:nvSpPr>
              <p:cNvPr id="2483" name="Line"/>
              <p:cNvSpPr/>
              <p:nvPr/>
            </p:nvSpPr>
            <p:spPr>
              <a:xfrm flipV="1">
                <a:off x="1289058" y="0"/>
                <a:ext cx="6354" cy="533409"/>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grpSp>
        <p:grpSp>
          <p:nvGrpSpPr>
            <p:cNvPr id="2489" name="Group"/>
            <p:cNvGrpSpPr/>
            <p:nvPr/>
          </p:nvGrpSpPr>
          <p:grpSpPr>
            <a:xfrm>
              <a:off x="1295400" y="-2"/>
              <a:ext cx="1295413" cy="534999"/>
              <a:chOff x="0" y="0"/>
              <a:chExt cx="1295412" cy="534997"/>
            </a:xfrm>
          </p:grpSpPr>
          <p:sp>
            <p:nvSpPr>
              <p:cNvPr id="2485" name="Line"/>
              <p:cNvSpPr/>
              <p:nvPr/>
            </p:nvSpPr>
            <p:spPr>
              <a:xfrm>
                <a:off x="-1" y="-1"/>
                <a:ext cx="644530" cy="1591"/>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sp>
            <p:nvSpPr>
              <p:cNvPr id="2486" name="Line"/>
              <p:cNvSpPr/>
              <p:nvPr/>
            </p:nvSpPr>
            <p:spPr>
              <a:xfrm flipH="1">
                <a:off x="641352" y="1588"/>
                <a:ext cx="6354" cy="531822"/>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sp>
            <p:nvSpPr>
              <p:cNvPr id="2487" name="Line"/>
              <p:cNvSpPr/>
              <p:nvPr/>
            </p:nvSpPr>
            <p:spPr>
              <a:xfrm>
                <a:off x="644527" y="533406"/>
                <a:ext cx="644530" cy="1592"/>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sp>
            <p:nvSpPr>
              <p:cNvPr id="2488" name="Line"/>
              <p:cNvSpPr/>
              <p:nvPr/>
            </p:nvSpPr>
            <p:spPr>
              <a:xfrm flipV="1">
                <a:off x="1289058" y="0"/>
                <a:ext cx="6354" cy="533409"/>
              </a:xfrm>
              <a:prstGeom prst="line">
                <a:avLst/>
              </a:prstGeom>
              <a:noFill/>
              <a:ln w="38100" cap="flat">
                <a:solidFill>
                  <a:srgbClr val="17375E"/>
                </a:solidFill>
                <a:prstDash val="solid"/>
                <a:round/>
              </a:ln>
              <a:effectLst/>
            </p:spPr>
            <p:txBody>
              <a:bodyPr wrap="square" lIns="0" tIns="0" rIns="0" bIns="0" numCol="1" anchor="t">
                <a:noAutofit/>
              </a:bodyPr>
              <a:lstStyle/>
              <a:p>
                <a:endParaRPr/>
              </a:p>
            </p:txBody>
          </p:sp>
        </p:grpSp>
      </p:grpSp>
      <p:pic>
        <p:nvPicPr>
          <p:cNvPr id="2492" name="image.png" descr="image.png"/>
          <p:cNvPicPr>
            <a:picLocks noChangeAspect="1"/>
          </p:cNvPicPr>
          <p:nvPr/>
        </p:nvPicPr>
        <p:blipFill>
          <a:blip r:embed="rId2" cstate="print"/>
          <a:stretch>
            <a:fillRect/>
          </a:stretch>
        </p:blipFill>
        <p:spPr>
          <a:xfrm>
            <a:off x="533400" y="4876800"/>
            <a:ext cx="8242300" cy="1231900"/>
          </a:xfrm>
          <a:prstGeom prst="rect">
            <a:avLst/>
          </a:prstGeom>
          <a:ln w="12700">
            <a:miter lim="400000"/>
          </a:ln>
        </p:spPr>
      </p:pic>
      <p:sp>
        <p:nvSpPr>
          <p:cNvPr id="60" name="Slide Number Placeholder 5">
            <a:extLst>
              <a:ext uri="{FF2B5EF4-FFF2-40B4-BE49-F238E27FC236}">
                <a16:creationId xmlns:a16="http://schemas.microsoft.com/office/drawing/2014/main" id="{9B79CDC2-41A0-4EF1-B26D-5144A2EDAACE}"/>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110</a:t>
            </a:fld>
            <a:endParaRPr lang="sr-Latn-RS"/>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2479"/>
                                        </p:tgtEl>
                                        <p:attrNameLst>
                                          <p:attrName>style.visibility</p:attrName>
                                        </p:attrNameLst>
                                      </p:cBhvr>
                                      <p:to>
                                        <p:strVal val="visible"/>
                                      </p:to>
                                    </p:set>
                                    <p:animEffect transition="in" filter="wipe(left)">
                                      <p:cBhvr>
                                        <p:cTn id="7" dur="2000"/>
                                        <p:tgtEl>
                                          <p:spTgt spid="247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2" nodeType="clickEffect">
                                  <p:stCondLst>
                                    <p:cond delay="0"/>
                                  </p:stCondLst>
                                  <p:iterate>
                                    <p:tmAbs val="0"/>
                                  </p:iterate>
                                  <p:childTnLst>
                                    <p:set>
                                      <p:cBhvr>
                                        <p:cTn id="11" fill="hold"/>
                                        <p:tgtEl>
                                          <p:spTgt spid="2490"/>
                                        </p:tgtEl>
                                        <p:attrNameLst>
                                          <p:attrName>style.visibility</p:attrName>
                                        </p:attrNameLst>
                                      </p:cBhvr>
                                      <p:to>
                                        <p:strVal val="visible"/>
                                      </p:to>
                                    </p:set>
                                    <p:animEffect transition="in" filter="wipe(left)">
                                      <p:cBhvr>
                                        <p:cTn id="12" dur="2000"/>
                                        <p:tgtEl>
                                          <p:spTgt spid="24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9" grpId="1" animBg="1" advAuto="0"/>
      <p:bldP spid="2490" grpId="2" animBg="1" advAuto="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4" name="Factor: 20"/>
          <p:cNvSpPr txBox="1">
            <a:spLocks noGrp="1"/>
          </p:cNvSpPr>
          <p:nvPr>
            <p:ph type="body" idx="4294967295"/>
          </p:nvPr>
        </p:nvSpPr>
        <p:spPr>
          <a:xfrm>
            <a:off x="457200" y="1600200"/>
            <a:ext cx="8229600" cy="4525963"/>
          </a:xfrm>
          <a:prstGeom prst="rect">
            <a:avLst/>
          </a:prstGeom>
        </p:spPr>
        <p:txBody>
          <a:bodyPr lIns="45718" tIns="45718" rIns="45718" bIns="45718"/>
          <a:lstStyle>
            <a:lvl1pPr defTabSz="457200"/>
          </a:lstStyle>
          <a:p>
            <a:r>
              <a:t>Factor: 20</a:t>
            </a:r>
          </a:p>
        </p:txBody>
      </p:sp>
      <p:sp>
        <p:nvSpPr>
          <p:cNvPr id="2495" name="Why is the Cubic Foot so Small?"/>
          <p:cNvSpPr txBox="1">
            <a:spLocks noGrp="1"/>
          </p:cNvSpPr>
          <p:nvPr>
            <p:ph type="title" idx="4294967295"/>
          </p:nvPr>
        </p:nvSpPr>
        <p:spPr>
          <a:xfrm>
            <a:off x="457200" y="274637"/>
            <a:ext cx="8229600" cy="1143001"/>
          </a:xfrm>
          <a:prstGeom prst="rect">
            <a:avLst/>
          </a:prstGeom>
        </p:spPr>
        <p:txBody>
          <a:bodyPr lIns="45718" tIns="45718" rIns="45718" bIns="45718"/>
          <a:lstStyle>
            <a:lvl1pPr defTabSz="457200"/>
          </a:lstStyle>
          <a:p>
            <a:r>
              <a:t>Why is the Cubic Foot so Small?</a:t>
            </a:r>
          </a:p>
        </p:txBody>
      </p:sp>
      <p:grpSp>
        <p:nvGrpSpPr>
          <p:cNvPr id="2498" name="Group"/>
          <p:cNvGrpSpPr/>
          <p:nvPr/>
        </p:nvGrpSpPr>
        <p:grpSpPr>
          <a:xfrm>
            <a:off x="1271464" y="2834637"/>
            <a:ext cx="2667001" cy="333084"/>
            <a:chOff x="0" y="-9"/>
            <a:chExt cx="2667000" cy="333083"/>
          </a:xfrm>
        </p:grpSpPr>
        <p:sp>
          <p:nvSpPr>
            <p:cNvPr id="2496" name="Rectangle"/>
            <p:cNvSpPr/>
            <p:nvPr/>
          </p:nvSpPr>
          <p:spPr>
            <a:xfrm>
              <a:off x="-1" y="14133"/>
              <a:ext cx="2667001" cy="304803"/>
            </a:xfrm>
            <a:prstGeom prst="rect">
              <a:avLst/>
            </a:prstGeom>
            <a:solidFill>
              <a:srgbClr val="FF0000"/>
            </a:solidFill>
            <a:ln w="25400" cap="flat">
              <a:solidFill>
                <a:srgbClr val="385D8A"/>
              </a:solidFill>
              <a:prstDash val="solid"/>
              <a:round/>
            </a:ln>
            <a:effectLst/>
          </p:spPr>
          <p:txBody>
            <a:bodyPr wrap="square" lIns="0" tIns="0" rIns="0" bIns="0" numCol="1" anchor="ctr">
              <a:noAutofit/>
            </a:bodyPr>
            <a:lstStyle/>
            <a:p>
              <a:pPr algn="ctr" defTabSz="457200">
                <a:defRPr>
                  <a:solidFill>
                    <a:srgbClr val="FFFFFF"/>
                  </a:solidFill>
                </a:defRPr>
              </a:pPr>
              <a:endParaRPr/>
            </a:p>
          </p:txBody>
        </p:sp>
        <p:sp>
          <p:nvSpPr>
            <p:cNvPr id="2497" name="Data Processing"/>
            <p:cNvSpPr txBox="1"/>
            <p:nvPr/>
          </p:nvSpPr>
          <p:spPr>
            <a:xfrm>
              <a:off x="58419" y="-10"/>
              <a:ext cx="2550163" cy="33308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defTabSz="457200">
                <a:defRPr>
                  <a:solidFill>
                    <a:srgbClr val="FFFFFF"/>
                  </a:solidFill>
                </a:defRPr>
              </a:lvl1pPr>
            </a:lstStyle>
            <a:p>
              <a:r>
                <a:t>Data Processing</a:t>
              </a:r>
            </a:p>
          </p:txBody>
        </p:sp>
      </p:grpSp>
      <p:grpSp>
        <p:nvGrpSpPr>
          <p:cNvPr id="2501" name="Group"/>
          <p:cNvGrpSpPr/>
          <p:nvPr/>
        </p:nvGrpSpPr>
        <p:grpSpPr>
          <a:xfrm>
            <a:off x="1271464" y="3153534"/>
            <a:ext cx="2667001" cy="2209801"/>
            <a:chOff x="0" y="0"/>
            <a:chExt cx="2667000" cy="2209800"/>
          </a:xfrm>
        </p:grpSpPr>
        <p:sp>
          <p:nvSpPr>
            <p:cNvPr id="2499" name="Rectangle"/>
            <p:cNvSpPr/>
            <p:nvPr/>
          </p:nvSpPr>
          <p:spPr>
            <a:xfrm>
              <a:off x="-1" y="-1"/>
              <a:ext cx="2667001" cy="2209801"/>
            </a:xfrm>
            <a:prstGeom prst="rect">
              <a:avLst/>
            </a:prstGeom>
            <a:solidFill>
              <a:srgbClr val="FFFF00"/>
            </a:solidFill>
            <a:ln w="25400" cap="flat">
              <a:solidFill>
                <a:srgbClr val="385D8A"/>
              </a:solidFill>
              <a:prstDash val="solid"/>
              <a:round/>
            </a:ln>
            <a:effectLst/>
          </p:spPr>
          <p:txBody>
            <a:bodyPr wrap="square" lIns="0" tIns="0" rIns="0" bIns="0" numCol="1" anchor="ctr">
              <a:noAutofit/>
            </a:bodyPr>
            <a:lstStyle/>
            <a:p>
              <a:pPr algn="ctr" defTabSz="457200">
                <a:defRPr>
                  <a:solidFill>
                    <a:srgbClr val="EEECE1"/>
                  </a:solidFill>
                </a:defRPr>
              </a:pPr>
              <a:endParaRPr/>
            </a:p>
          </p:txBody>
        </p:sp>
        <p:sp>
          <p:nvSpPr>
            <p:cNvPr id="2500" name="Process Control"/>
            <p:cNvSpPr txBox="1"/>
            <p:nvPr/>
          </p:nvSpPr>
          <p:spPr>
            <a:xfrm>
              <a:off x="58419" y="938354"/>
              <a:ext cx="2550163" cy="3330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defTabSz="457200">
                <a:defRPr>
                  <a:solidFill>
                    <a:srgbClr val="EEECE1"/>
                  </a:solidFill>
                </a:defRPr>
              </a:lvl1pPr>
            </a:lstStyle>
            <a:p>
              <a:r>
                <a:t>Process Control</a:t>
              </a:r>
            </a:p>
          </p:txBody>
        </p:sp>
      </p:grpSp>
      <p:grpSp>
        <p:nvGrpSpPr>
          <p:cNvPr id="2504" name="Group"/>
          <p:cNvGrpSpPr/>
          <p:nvPr/>
        </p:nvGrpSpPr>
        <p:grpSpPr>
          <a:xfrm>
            <a:off x="5074928" y="3137276"/>
            <a:ext cx="2667001" cy="2209801"/>
            <a:chOff x="0" y="0"/>
            <a:chExt cx="2667000" cy="2209800"/>
          </a:xfrm>
        </p:grpSpPr>
        <p:sp>
          <p:nvSpPr>
            <p:cNvPr id="2502" name="Rectangle"/>
            <p:cNvSpPr/>
            <p:nvPr/>
          </p:nvSpPr>
          <p:spPr>
            <a:xfrm>
              <a:off x="-1" y="-1"/>
              <a:ext cx="2667001" cy="2209801"/>
            </a:xfrm>
            <a:prstGeom prst="rect">
              <a:avLst/>
            </a:prstGeom>
            <a:solidFill>
              <a:srgbClr val="FF0000"/>
            </a:solidFill>
            <a:ln w="25400" cap="flat">
              <a:solidFill>
                <a:srgbClr val="385D8A"/>
              </a:solidFill>
              <a:prstDash val="solid"/>
              <a:round/>
            </a:ln>
            <a:effectLst/>
          </p:spPr>
          <p:txBody>
            <a:bodyPr wrap="square" lIns="0" tIns="0" rIns="0" bIns="0" numCol="1" anchor="ctr">
              <a:noAutofit/>
            </a:bodyPr>
            <a:lstStyle/>
            <a:p>
              <a:pPr algn="ctr" defTabSz="457200">
                <a:defRPr>
                  <a:solidFill>
                    <a:srgbClr val="FFFFFF"/>
                  </a:solidFill>
                </a:defRPr>
              </a:pPr>
              <a:endParaRPr/>
            </a:p>
          </p:txBody>
        </p:sp>
        <p:sp>
          <p:nvSpPr>
            <p:cNvPr id="2503" name="Data Processing"/>
            <p:cNvSpPr txBox="1"/>
            <p:nvPr/>
          </p:nvSpPr>
          <p:spPr>
            <a:xfrm>
              <a:off x="58418" y="938354"/>
              <a:ext cx="2550164" cy="33308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defTabSz="457200">
                <a:defRPr>
                  <a:solidFill>
                    <a:srgbClr val="FFFFFF"/>
                  </a:solidFill>
                </a:defRPr>
              </a:lvl1pPr>
            </a:lstStyle>
            <a:p>
              <a:r>
                <a:t>Data Processing</a:t>
              </a:r>
            </a:p>
          </p:txBody>
        </p:sp>
      </p:grpSp>
      <p:grpSp>
        <p:nvGrpSpPr>
          <p:cNvPr id="2507" name="Group"/>
          <p:cNvGrpSpPr/>
          <p:nvPr/>
        </p:nvGrpSpPr>
        <p:grpSpPr>
          <a:xfrm>
            <a:off x="5074928" y="2804192"/>
            <a:ext cx="2667001" cy="333084"/>
            <a:chOff x="0" y="-32"/>
            <a:chExt cx="2667000" cy="333083"/>
          </a:xfrm>
        </p:grpSpPr>
        <p:sp>
          <p:nvSpPr>
            <p:cNvPr id="2505" name="Rectangle"/>
            <p:cNvSpPr/>
            <p:nvPr/>
          </p:nvSpPr>
          <p:spPr>
            <a:xfrm>
              <a:off x="-1" y="14110"/>
              <a:ext cx="2667001" cy="304804"/>
            </a:xfrm>
            <a:prstGeom prst="rect">
              <a:avLst/>
            </a:prstGeom>
            <a:solidFill>
              <a:srgbClr val="FFFF00"/>
            </a:solidFill>
            <a:ln w="25400" cap="flat">
              <a:solidFill>
                <a:srgbClr val="385D8A"/>
              </a:solidFill>
              <a:prstDash val="solid"/>
              <a:round/>
            </a:ln>
            <a:effectLst/>
          </p:spPr>
          <p:txBody>
            <a:bodyPr wrap="square" lIns="0" tIns="0" rIns="0" bIns="0" numCol="1" anchor="ctr">
              <a:noAutofit/>
            </a:bodyPr>
            <a:lstStyle/>
            <a:p>
              <a:pPr algn="ctr" defTabSz="457200">
                <a:defRPr>
                  <a:solidFill>
                    <a:srgbClr val="EEECE1"/>
                  </a:solidFill>
                </a:defRPr>
              </a:pPr>
              <a:endParaRPr/>
            </a:p>
          </p:txBody>
        </p:sp>
        <p:sp>
          <p:nvSpPr>
            <p:cNvPr id="2506" name="Process Control"/>
            <p:cNvSpPr txBox="1"/>
            <p:nvPr/>
          </p:nvSpPr>
          <p:spPr>
            <a:xfrm>
              <a:off x="58418" y="-33"/>
              <a:ext cx="2550164" cy="33308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8" tIns="45718" rIns="45718" bIns="45718" numCol="1" anchor="ctr">
              <a:spAutoFit/>
            </a:bodyPr>
            <a:lstStyle>
              <a:lvl1pPr algn="ctr" defTabSz="457200">
                <a:defRPr>
                  <a:solidFill>
                    <a:srgbClr val="EEECE1"/>
                  </a:solidFill>
                </a:defRPr>
              </a:lvl1pPr>
            </a:lstStyle>
            <a:p>
              <a:r>
                <a:t>Process Control</a:t>
              </a:r>
            </a:p>
          </p:txBody>
        </p:sp>
      </p:grpSp>
      <p:sp>
        <p:nvSpPr>
          <p:cNvPr id="2508" name="MultiCore/ManyCore"/>
          <p:cNvSpPr txBox="1"/>
          <p:nvPr/>
        </p:nvSpPr>
        <p:spPr>
          <a:xfrm>
            <a:off x="1493519" y="2438400"/>
            <a:ext cx="2346962" cy="7010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a:latin typeface="Constantia"/>
                <a:ea typeface="Constantia"/>
                <a:cs typeface="Constantia"/>
                <a:sym typeface="Constantia"/>
              </a:defRPr>
            </a:lvl1pPr>
          </a:lstStyle>
          <a:p>
            <a:r>
              <a:t>MultiCore/ManyCore</a:t>
            </a:r>
          </a:p>
        </p:txBody>
      </p:sp>
      <p:sp>
        <p:nvSpPr>
          <p:cNvPr id="2509" name="DataFlow"/>
          <p:cNvSpPr txBox="1"/>
          <p:nvPr/>
        </p:nvSpPr>
        <p:spPr>
          <a:xfrm>
            <a:off x="5913120" y="2438400"/>
            <a:ext cx="1280163" cy="3962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8" tIns="45718" rIns="45718" bIns="45718">
            <a:spAutoFit/>
          </a:bodyPr>
          <a:lstStyle>
            <a:lvl1pPr>
              <a:defRPr>
                <a:latin typeface="Constantia"/>
                <a:ea typeface="Constantia"/>
                <a:cs typeface="Constantia"/>
                <a:sym typeface="Constantia"/>
              </a:defRPr>
            </a:lvl1pPr>
          </a:lstStyle>
          <a:p>
            <a:r>
              <a:t>DataFlow</a:t>
            </a:r>
          </a:p>
        </p:txBody>
      </p:sp>
      <p:sp>
        <p:nvSpPr>
          <p:cNvPr id="19" name="Slide Number Placeholder 5">
            <a:extLst>
              <a:ext uri="{FF2B5EF4-FFF2-40B4-BE49-F238E27FC236}">
                <a16:creationId xmlns:a16="http://schemas.microsoft.com/office/drawing/2014/main" id="{454BC580-A4FB-423A-AE84-DC69EC580BDD}"/>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111</a:t>
            </a:fld>
            <a:endParaRPr lang="sr-Latn-RS"/>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2498"/>
                                        </p:tgtEl>
                                        <p:attrNameLst>
                                          <p:attrName>style.visibility</p:attrName>
                                        </p:attrNameLst>
                                      </p:cBhvr>
                                      <p:to>
                                        <p:strVal val="visible"/>
                                      </p:to>
                                    </p:set>
                                    <p:animEffect transition="in" filter="wipe(up)">
                                      <p:cBhvr>
                                        <p:cTn id="7" dur="500"/>
                                        <p:tgtEl>
                                          <p:spTgt spid="2498"/>
                                        </p:tgtEl>
                                      </p:cBhvr>
                                    </p:animEffect>
                                  </p:childTnLst>
                                </p:cTn>
                              </p:par>
                            </p:childTnLst>
                          </p:cTn>
                        </p:par>
                        <p:par>
                          <p:cTn id="8" fill="hold">
                            <p:stCondLst>
                              <p:cond delay="500"/>
                            </p:stCondLst>
                            <p:childTnLst>
                              <p:par>
                                <p:cTn id="9" presetID="22" presetClass="entr" presetSubtype="1" fill="hold" grpId="2" nodeType="afterEffect">
                                  <p:stCondLst>
                                    <p:cond delay="0"/>
                                  </p:stCondLst>
                                  <p:iterate>
                                    <p:tmAbs val="0"/>
                                  </p:iterate>
                                  <p:childTnLst>
                                    <p:set>
                                      <p:cBhvr>
                                        <p:cTn id="10" fill="hold"/>
                                        <p:tgtEl>
                                          <p:spTgt spid="2501"/>
                                        </p:tgtEl>
                                        <p:attrNameLst>
                                          <p:attrName>style.visibility</p:attrName>
                                        </p:attrNameLst>
                                      </p:cBhvr>
                                      <p:to>
                                        <p:strVal val="visible"/>
                                      </p:to>
                                    </p:set>
                                    <p:animEffect transition="in" filter="wipe(up)">
                                      <p:cBhvr>
                                        <p:cTn id="11" dur="500"/>
                                        <p:tgtEl>
                                          <p:spTgt spid="2501"/>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3" nodeType="clickEffect">
                                  <p:stCondLst>
                                    <p:cond delay="0"/>
                                  </p:stCondLst>
                                  <p:iterate>
                                    <p:tmAbs val="0"/>
                                  </p:iterate>
                                  <p:childTnLst>
                                    <p:set>
                                      <p:cBhvr>
                                        <p:cTn id="15" fill="hold"/>
                                        <p:tgtEl>
                                          <p:spTgt spid="2504"/>
                                        </p:tgtEl>
                                        <p:attrNameLst>
                                          <p:attrName>style.visibility</p:attrName>
                                        </p:attrNameLst>
                                      </p:cBhvr>
                                      <p:to>
                                        <p:strVal val="visible"/>
                                      </p:to>
                                    </p:set>
                                    <p:animEffect transition="in" filter="wipe(up)">
                                      <p:cBhvr>
                                        <p:cTn id="16" dur="500"/>
                                        <p:tgtEl>
                                          <p:spTgt spid="2504"/>
                                        </p:tgtEl>
                                      </p:cBhvr>
                                    </p:animEffect>
                                  </p:childTnLst>
                                </p:cTn>
                              </p:par>
                            </p:childTnLst>
                          </p:cTn>
                        </p:par>
                        <p:par>
                          <p:cTn id="17" fill="hold">
                            <p:stCondLst>
                              <p:cond delay="500"/>
                            </p:stCondLst>
                            <p:childTnLst>
                              <p:par>
                                <p:cTn id="18" presetID="22" presetClass="entr" presetSubtype="1" fill="hold" grpId="4" nodeType="afterEffect">
                                  <p:stCondLst>
                                    <p:cond delay="0"/>
                                  </p:stCondLst>
                                  <p:iterate>
                                    <p:tmAbs val="0"/>
                                  </p:iterate>
                                  <p:childTnLst>
                                    <p:set>
                                      <p:cBhvr>
                                        <p:cTn id="19" fill="hold"/>
                                        <p:tgtEl>
                                          <p:spTgt spid="2507"/>
                                        </p:tgtEl>
                                        <p:attrNameLst>
                                          <p:attrName>style.visibility</p:attrName>
                                        </p:attrNameLst>
                                      </p:cBhvr>
                                      <p:to>
                                        <p:strVal val="visible"/>
                                      </p:to>
                                    </p:set>
                                    <p:animEffect transition="in" filter="wipe(up)">
                                      <p:cBhvr>
                                        <p:cTn id="20" dur="500"/>
                                        <p:tgtEl>
                                          <p:spTgt spid="25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8" grpId="1" animBg="1" advAuto="0"/>
      <p:bldP spid="2501" grpId="2" animBg="1" advAuto="0"/>
      <p:bldP spid="2504" grpId="3" animBg="1" advAuto="0"/>
      <p:bldP spid="2507" grpId="4" animBg="1" advAuto="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2" name="Factor: X"/>
          <p:cNvSpPr txBox="1">
            <a:spLocks noGrp="1"/>
          </p:cNvSpPr>
          <p:nvPr>
            <p:ph type="body" idx="4294967295"/>
          </p:nvPr>
        </p:nvSpPr>
        <p:spPr>
          <a:xfrm>
            <a:off x="457200" y="1600200"/>
            <a:ext cx="8229600" cy="4525963"/>
          </a:xfrm>
          <a:prstGeom prst="rect">
            <a:avLst/>
          </a:prstGeom>
        </p:spPr>
        <p:txBody>
          <a:bodyPr lIns="45718" tIns="45718" rIns="45718" bIns="45718"/>
          <a:lstStyle>
            <a:lvl1pPr defTabSz="457200"/>
          </a:lstStyle>
          <a:p>
            <a:r>
              <a:t>Factor: X</a:t>
            </a:r>
          </a:p>
        </p:txBody>
      </p:sp>
      <p:sp>
        <p:nvSpPr>
          <p:cNvPr id="2513" name="Why is the Precision Better?"/>
          <p:cNvSpPr txBox="1">
            <a:spLocks noGrp="1"/>
          </p:cNvSpPr>
          <p:nvPr>
            <p:ph type="title" idx="4294967295"/>
          </p:nvPr>
        </p:nvSpPr>
        <p:spPr>
          <a:xfrm>
            <a:off x="457200" y="274637"/>
            <a:ext cx="8229600" cy="1143001"/>
          </a:xfrm>
          <a:prstGeom prst="rect">
            <a:avLst/>
          </a:prstGeom>
        </p:spPr>
        <p:txBody>
          <a:bodyPr lIns="45718" tIns="45718" rIns="45718" bIns="45718"/>
          <a:lstStyle>
            <a:lvl1pPr defTabSz="457200"/>
          </a:lstStyle>
          <a:p>
            <a:r>
              <a:t>Why is the Precision Better?</a:t>
            </a:r>
          </a:p>
        </p:txBody>
      </p:sp>
      <p:pic>
        <p:nvPicPr>
          <p:cNvPr id="2515" name="image.png" descr="image.png"/>
          <p:cNvPicPr>
            <a:picLocks noChangeAspect="1"/>
          </p:cNvPicPr>
          <p:nvPr/>
        </p:nvPicPr>
        <p:blipFill>
          <a:blip r:embed="rId2" cstate="print"/>
          <a:stretch>
            <a:fillRect/>
          </a:stretch>
        </p:blipFill>
        <p:spPr>
          <a:xfrm>
            <a:off x="647700" y="2095500"/>
            <a:ext cx="7848600" cy="4144963"/>
          </a:xfrm>
          <a:prstGeom prst="rect">
            <a:avLst/>
          </a:prstGeom>
          <a:ln w="12700">
            <a:miter lim="400000"/>
          </a:ln>
        </p:spPr>
      </p:pic>
      <p:sp>
        <p:nvSpPr>
          <p:cNvPr id="6" name="Slide Number Placeholder 5">
            <a:extLst>
              <a:ext uri="{FF2B5EF4-FFF2-40B4-BE49-F238E27FC236}">
                <a16:creationId xmlns:a16="http://schemas.microsoft.com/office/drawing/2014/main" id="{792E3519-E1B0-4DF2-91A6-8B8D861E5181}"/>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112</a:t>
            </a:fld>
            <a:endParaRPr lang="sr-Latn-RS"/>
          </a:p>
        </p:txBody>
      </p:sp>
    </p:spTree>
  </p:cSld>
  <p:clrMapOvr>
    <a:masterClrMapping/>
  </p:clrMapOvr>
  <p:transition spd="med"/>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F09A7-CF48-9701-322A-A0BBD1C2F6CD}"/>
              </a:ext>
            </a:extLst>
          </p:cNvPr>
          <p:cNvSpPr>
            <a:spLocks noGrp="1"/>
          </p:cNvSpPr>
          <p:nvPr>
            <p:ph type="title"/>
          </p:nvPr>
        </p:nvSpPr>
        <p:spPr>
          <a:xfrm>
            <a:off x="191344" y="324463"/>
            <a:ext cx="11286826" cy="2054942"/>
          </a:xfrm>
        </p:spPr>
        <p:txBody>
          <a:bodyPr/>
          <a:lstStyle/>
          <a:p>
            <a:pPr algn="l"/>
            <a:r>
              <a:rPr lang="en-US" sz="4800" dirty="0"/>
              <a:t>Near Instantaneous O(1) </a:t>
            </a:r>
            <a:r>
              <a:rPr lang="en-US" sz="4800" dirty="0" err="1"/>
              <a:t>AnalogWare</a:t>
            </a:r>
            <a:r>
              <a:rPr lang="en-US" sz="4800" dirty="0"/>
              <a:t> Solver </a:t>
            </a:r>
            <a:br>
              <a:rPr lang="en-US" sz="4800" dirty="0"/>
            </a:br>
            <a:r>
              <a:rPr lang="en-US" sz="4800" dirty="0"/>
              <a:t>for Linear Symmetric Systems of Equations</a:t>
            </a:r>
          </a:p>
        </p:txBody>
      </p:sp>
      <p:sp>
        <p:nvSpPr>
          <p:cNvPr id="3" name="Text Placeholder 2">
            <a:extLst>
              <a:ext uri="{FF2B5EF4-FFF2-40B4-BE49-F238E27FC236}">
                <a16:creationId xmlns:a16="http://schemas.microsoft.com/office/drawing/2014/main" id="{5991BF94-59A9-105F-273E-B29E440F2501}"/>
              </a:ext>
            </a:extLst>
          </p:cNvPr>
          <p:cNvSpPr>
            <a:spLocks noGrp="1"/>
          </p:cNvSpPr>
          <p:nvPr>
            <p:ph type="body" sz="quarter" idx="10"/>
          </p:nvPr>
        </p:nvSpPr>
        <p:spPr>
          <a:xfrm>
            <a:off x="763278" y="2497000"/>
            <a:ext cx="9869226" cy="1770200"/>
          </a:xfrm>
        </p:spPr>
        <p:txBody>
          <a:bodyPr/>
          <a:lstStyle/>
          <a:p>
            <a:r>
              <a:rPr lang="en-US" sz="2000" dirty="0">
                <a:solidFill>
                  <a:schemeClr val="bg1"/>
                </a:solidFill>
              </a:rPr>
              <a:t>Osama Abdelaleim, Purdue University (osama.mo.hashem@gmail.com)</a:t>
            </a:r>
          </a:p>
          <a:p>
            <a:r>
              <a:rPr lang="en-US" sz="2000" dirty="0">
                <a:solidFill>
                  <a:schemeClr val="bg1"/>
                </a:solidFill>
              </a:rPr>
              <a:t>Arun Prakash, Purdue University</a:t>
            </a:r>
          </a:p>
          <a:p>
            <a:r>
              <a:rPr lang="en-US" sz="2000" dirty="0">
                <a:solidFill>
                  <a:schemeClr val="bg1"/>
                </a:solidFill>
              </a:rPr>
              <a:t>Ayhan Irfanoglu, Purdue University</a:t>
            </a:r>
          </a:p>
          <a:p>
            <a:r>
              <a:rPr lang="en-US" sz="2000" dirty="0">
                <a:solidFill>
                  <a:schemeClr val="bg1"/>
                </a:solidFill>
              </a:rPr>
              <a:t>Veljko Milutinovic, University of Belgrade</a:t>
            </a:r>
          </a:p>
        </p:txBody>
      </p:sp>
      <p:pic>
        <p:nvPicPr>
          <p:cNvPr id="6" name="Picture 5" descr="A green circuit board with wires and a battery&#10;&#10;AI-generated content may be incorrect.">
            <a:extLst>
              <a:ext uri="{FF2B5EF4-FFF2-40B4-BE49-F238E27FC236}">
                <a16:creationId xmlns:a16="http://schemas.microsoft.com/office/drawing/2014/main" id="{10044916-95D5-D05D-DA01-DF9C6C8896E2}"/>
              </a:ext>
            </a:extLst>
          </p:cNvPr>
          <p:cNvPicPr>
            <a:picLocks noChangeAspect="1"/>
          </p:cNvPicPr>
          <p:nvPr/>
        </p:nvPicPr>
        <p:blipFill>
          <a:blip r:embed="rId3" cstate="print">
            <a:alphaModFix amt="90000"/>
          </a:blip>
          <a:srcRect t="7246" r="4806" b="11304"/>
          <a:stretch>
            <a:fillRect/>
          </a:stretch>
        </p:blipFill>
        <p:spPr>
          <a:xfrm>
            <a:off x="6528048" y="2650270"/>
            <a:ext cx="5094827" cy="351503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7" name="TextBox 6">
            <a:extLst>
              <a:ext uri="{FF2B5EF4-FFF2-40B4-BE49-F238E27FC236}">
                <a16:creationId xmlns:a16="http://schemas.microsoft.com/office/drawing/2014/main" id="{3B710E89-F617-709D-6AC1-66FA3CC35815}"/>
              </a:ext>
            </a:extLst>
          </p:cNvPr>
          <p:cNvSpPr txBox="1"/>
          <p:nvPr/>
        </p:nvSpPr>
        <p:spPr>
          <a:xfrm>
            <a:off x="609443" y="5835444"/>
            <a:ext cx="9035143" cy="1200329"/>
          </a:xfrm>
          <a:prstGeom prst="rect">
            <a:avLst/>
          </a:prstGeom>
          <a:noFill/>
        </p:spPr>
        <p:txBody>
          <a:bodyPr wrap="square">
            <a:spAutoFit/>
          </a:bodyPr>
          <a:lstStyle/>
          <a:p>
            <a:r>
              <a:rPr lang="en-US" dirty="0">
                <a:solidFill>
                  <a:schemeClr val="bg1"/>
                </a:solidFill>
              </a:rPr>
              <a:t>This technology is the subject of </a:t>
            </a:r>
          </a:p>
          <a:p>
            <a:pPr lvl="1"/>
            <a:r>
              <a:rPr lang="en-US" dirty="0">
                <a:solidFill>
                  <a:schemeClr val="bg1"/>
                </a:solidFill>
              </a:rPr>
              <a:t>U.S. Provisional Patent Application No. 63/690,322, filed on September 4, 2024.</a:t>
            </a:r>
          </a:p>
          <a:p>
            <a:pPr lvl="1"/>
            <a:r>
              <a:rPr lang="en-US" dirty="0">
                <a:solidFill>
                  <a:schemeClr val="bg1"/>
                </a:solidFill>
              </a:rPr>
              <a:t>U.S. Provisional Patent Application No. 63/839,979, filed on July 8, 2025.</a:t>
            </a:r>
          </a:p>
          <a:p>
            <a:endParaRPr lang="en-US" dirty="0">
              <a:solidFill>
                <a:schemeClr val="bg1"/>
              </a:solidFill>
            </a:endParaRPr>
          </a:p>
        </p:txBody>
      </p:sp>
    </p:spTree>
    <p:extLst>
      <p:ext uri="{BB962C8B-B14F-4D97-AF65-F5344CB8AC3E}">
        <p14:creationId xmlns:p14="http://schemas.microsoft.com/office/powerpoint/2010/main" val="415499709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C92E69F1-108E-4EBC-92C9-C90325EE1DBB}"/>
              </a:ext>
            </a:extLst>
          </p:cNvPr>
          <p:cNvGrpSpPr/>
          <p:nvPr/>
        </p:nvGrpSpPr>
        <p:grpSpPr>
          <a:xfrm>
            <a:off x="1042263" y="2460050"/>
            <a:ext cx="8756237" cy="1698218"/>
            <a:chOff x="326231" y="1986057"/>
            <a:chExt cx="11865769" cy="2666906"/>
          </a:xfrm>
        </p:grpSpPr>
        <p:pic>
          <p:nvPicPr>
            <p:cNvPr id="19" name="Picture 18">
              <a:extLst>
                <a:ext uri="{FF2B5EF4-FFF2-40B4-BE49-F238E27FC236}">
                  <a16:creationId xmlns:a16="http://schemas.microsoft.com/office/drawing/2014/main" id="{F36F5DA2-C51F-4891-95B7-5B3CFC6CF9EE}"/>
                </a:ext>
              </a:extLst>
            </p:cNvPr>
            <p:cNvPicPr>
              <a:picLocks noChangeAspect="1"/>
            </p:cNvPicPr>
            <p:nvPr/>
          </p:nvPicPr>
          <p:blipFill rotWithShape="1">
            <a:blip r:embed="rId2" cstate="print"/>
            <a:srcRect l="764" t="14278" r="1910" b="10651"/>
            <a:stretch/>
          </p:blipFill>
          <p:spPr>
            <a:xfrm>
              <a:off x="326231" y="1987178"/>
              <a:ext cx="11865769" cy="2665785"/>
            </a:xfrm>
            <a:prstGeom prst="rect">
              <a:avLst/>
            </a:prstGeom>
          </p:spPr>
        </p:pic>
        <p:pic>
          <p:nvPicPr>
            <p:cNvPr id="28" name="Picture 27">
              <a:extLst>
                <a:ext uri="{FF2B5EF4-FFF2-40B4-BE49-F238E27FC236}">
                  <a16:creationId xmlns:a16="http://schemas.microsoft.com/office/drawing/2014/main" id="{8BC5A0FA-4354-4D82-8084-A5E580108CF6}"/>
                </a:ext>
              </a:extLst>
            </p:cNvPr>
            <p:cNvPicPr>
              <a:picLocks noChangeAspect="1"/>
            </p:cNvPicPr>
            <p:nvPr/>
          </p:nvPicPr>
          <p:blipFill rotWithShape="1">
            <a:blip r:embed="rId2" cstate="print"/>
            <a:srcRect l="93352" t="14278" r="1910" b="10651"/>
            <a:stretch/>
          </p:blipFill>
          <p:spPr>
            <a:xfrm flipH="1">
              <a:off x="326231" y="1986057"/>
              <a:ext cx="577668" cy="2665785"/>
            </a:xfrm>
            <a:prstGeom prst="rect">
              <a:avLst/>
            </a:prstGeom>
          </p:spPr>
        </p:pic>
      </p:gr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0335A2B2-A9B4-47E8-BF2B-E301ADD65B14}"/>
                  </a:ext>
                </a:extLst>
              </p:cNvPr>
              <p:cNvSpPr txBox="1"/>
              <p:nvPr/>
            </p:nvSpPr>
            <p:spPr>
              <a:xfrm>
                <a:off x="2124637" y="4768664"/>
                <a:ext cx="6813176" cy="976614"/>
              </a:xfrm>
              <a:prstGeom prst="rect">
                <a:avLst/>
              </a:prstGeom>
              <a:noFill/>
            </p:spPr>
            <p:txBody>
              <a:bodyPr wrap="square">
                <a:spAutoFit/>
              </a:bodyPr>
              <a:lstStyle/>
              <a:p>
                <a:pPr/>
                <a14:m>
                  <m:oMathPara xmlns:m="http://schemas.openxmlformats.org/officeDocument/2006/math">
                    <m:oMath>
                      <m:d>
                        <m:dPr>
                          <m:begChr m:val="["/>
                          <m:endChr m:val="]"/>
                          <m:ctrlPr>
                            <a:rPr lang="en-US" i="1">
                              <a:latin typeface="Cambria Math" panose="02040503050406030204" pitchFamily="18" charset="0"/>
                              <a:cs typeface="Arial" panose="020B0604020202020204" pitchFamily="34" charset="0"/>
                            </a:rPr>
                          </m:ctrlPr>
                        </m:dPr>
                        <m:e>
                          <m:m>
                            <m:mPr>
                              <m:mcs>
                                <m:mc>
                                  <m:mcPr>
                                    <m:count m:val="3"/>
                                    <m:mcJc m:val="center"/>
                                  </m:mcPr>
                                </m:mc>
                              </m:mcs>
                              <m:ctrlPr>
                                <a:rPr lang="en-US" i="1">
                                  <a:latin typeface="Cambria Math" panose="02040503050406030204" pitchFamily="18" charset="0"/>
                                  <a:cs typeface="Arial" panose="020B0604020202020204" pitchFamily="34" charset="0"/>
                                </a:rPr>
                              </m:ctrlPr>
                            </m:mPr>
                            <m:mr>
                              <m:e>
                                <m:sSub>
                                  <m:sSubPr>
                                    <m:ctrlPr>
                                      <a:rPr lang="en-US" i="1">
                                        <a:latin typeface="Cambria Math" panose="02040503050406030204" pitchFamily="18" charset="0"/>
                                        <a:cs typeface="Arial" panose="020B0604020202020204" pitchFamily="34" charset="0"/>
                                      </a:rPr>
                                    </m:ctrlPr>
                                  </m:sSubPr>
                                  <m:e>
                                    <m:r>
                                      <a:rPr lang="en-US" i="1">
                                        <a:latin typeface="Cambria Math" panose="02040503050406030204" pitchFamily="18" charset="0"/>
                                        <a:cs typeface="Arial" panose="020B0604020202020204" pitchFamily="34" charset="0"/>
                                      </a:rPr>
                                      <m:t>𝑘</m:t>
                                    </m:r>
                                  </m:e>
                                  <m:sub>
                                    <m:r>
                                      <a:rPr lang="en-US" i="1">
                                        <a:latin typeface="Cambria Math" panose="02040503050406030204" pitchFamily="18" charset="0"/>
                                        <a:cs typeface="Arial" panose="020B0604020202020204" pitchFamily="34" charset="0"/>
                                      </a:rPr>
                                      <m:t>01</m:t>
                                    </m:r>
                                  </m:sub>
                                </m:sSub>
                                <m:r>
                                  <m:rPr>
                                    <m:brk m:alnAt="7"/>
                                  </m:rPr>
                                  <a:rPr lang="en-US" i="1">
                                    <a:solidFill>
                                      <a:srgbClr val="FF0000"/>
                                    </a:solidFill>
                                    <a:latin typeface="Cambria Math" panose="02040503050406030204" pitchFamily="18" charset="0"/>
                                    <a:cs typeface="Arial" panose="020B0604020202020204" pitchFamily="34" charset="0"/>
                                  </a:rPr>
                                  <m:t>+</m:t>
                                </m:r>
                                <m:sSub>
                                  <m:sSubPr>
                                    <m:ctrlPr>
                                      <a:rPr lang="en-US" i="1" smtClean="0">
                                        <a:solidFill>
                                          <a:srgbClr val="FF0000"/>
                                        </a:solidFill>
                                        <a:latin typeface="Cambria Math" panose="02040503050406030204" pitchFamily="18" charset="0"/>
                                        <a:cs typeface="Arial" panose="020B0604020202020204" pitchFamily="34" charset="0"/>
                                      </a:rPr>
                                    </m:ctrlPr>
                                  </m:sSubPr>
                                  <m:e>
                                    <m:r>
                                      <a:rPr lang="en-US" i="1" smtClean="0">
                                        <a:solidFill>
                                          <a:srgbClr val="FF0000"/>
                                        </a:solidFill>
                                        <a:latin typeface="Cambria Math" panose="02040503050406030204" pitchFamily="18" charset="0"/>
                                        <a:cs typeface="Arial" panose="020B0604020202020204" pitchFamily="34" charset="0"/>
                                      </a:rPr>
                                      <m:t>𝑘</m:t>
                                    </m:r>
                                  </m:e>
                                  <m:sub>
                                    <m:r>
                                      <a:rPr lang="en-US" i="1">
                                        <a:solidFill>
                                          <a:srgbClr val="FF0000"/>
                                        </a:solidFill>
                                        <a:latin typeface="Cambria Math" panose="02040503050406030204" pitchFamily="18" charset="0"/>
                                        <a:cs typeface="Arial" panose="020B0604020202020204" pitchFamily="34" charset="0"/>
                                      </a:rPr>
                                      <m:t>1</m:t>
                                    </m:r>
                                    <m:r>
                                      <m:rPr>
                                        <m:brk m:alnAt="7"/>
                                      </m:rPr>
                                      <a:rPr lang="en-US" i="1">
                                        <a:solidFill>
                                          <a:srgbClr val="FF0000"/>
                                        </a:solidFill>
                                        <a:latin typeface="Cambria Math" panose="02040503050406030204" pitchFamily="18" charset="0"/>
                                        <a:cs typeface="Arial" panose="020B0604020202020204" pitchFamily="34" charset="0"/>
                                      </a:rPr>
                                      <m:t>2</m:t>
                                    </m:r>
                                  </m:sub>
                                </m:sSub>
                                <m:r>
                                  <m:rPr>
                                    <m:brk m:alnAt="7"/>
                                  </m:rPr>
                                  <a:rPr lang="en-US" i="1">
                                    <a:solidFill>
                                      <a:srgbClr val="7030A0"/>
                                    </a:solidFill>
                                    <a:latin typeface="Cambria Math" panose="02040503050406030204" pitchFamily="18" charset="0"/>
                                    <a:cs typeface="Arial" panose="020B0604020202020204" pitchFamily="34" charset="0"/>
                                  </a:rPr>
                                  <m:t>+</m:t>
                                </m:r>
                                <m:sSub>
                                  <m:sSubPr>
                                    <m:ctrlPr>
                                      <a:rPr lang="en-US" i="1">
                                        <a:solidFill>
                                          <a:srgbClr val="7030A0"/>
                                        </a:solidFill>
                                        <a:latin typeface="Cambria Math" panose="02040503050406030204" pitchFamily="18" charset="0"/>
                                        <a:cs typeface="Arial" panose="020B0604020202020204" pitchFamily="34" charset="0"/>
                                      </a:rPr>
                                    </m:ctrlPr>
                                  </m:sSubPr>
                                  <m:e>
                                    <m:r>
                                      <a:rPr lang="en-US" i="1">
                                        <a:solidFill>
                                          <a:srgbClr val="7030A0"/>
                                        </a:solidFill>
                                        <a:latin typeface="Cambria Math" panose="02040503050406030204" pitchFamily="18" charset="0"/>
                                        <a:cs typeface="Arial" panose="020B0604020202020204" pitchFamily="34" charset="0"/>
                                      </a:rPr>
                                      <m:t>𝑘</m:t>
                                    </m:r>
                                  </m:e>
                                  <m:sub>
                                    <m:r>
                                      <a:rPr lang="en-US" i="1">
                                        <a:solidFill>
                                          <a:srgbClr val="7030A0"/>
                                        </a:solidFill>
                                        <a:latin typeface="Cambria Math" panose="02040503050406030204" pitchFamily="18" charset="0"/>
                                        <a:cs typeface="Arial" panose="020B0604020202020204" pitchFamily="34" charset="0"/>
                                      </a:rPr>
                                      <m:t>13</m:t>
                                    </m:r>
                                  </m:sub>
                                </m:sSub>
                              </m:e>
                              <m:e>
                                <m:r>
                                  <a:rPr lang="en-US" i="1">
                                    <a:solidFill>
                                      <a:srgbClr val="FF0000"/>
                                    </a:solidFill>
                                    <a:latin typeface="Cambria Math" panose="02040503050406030204" pitchFamily="18" charset="0"/>
                                    <a:cs typeface="Arial" panose="020B0604020202020204" pitchFamily="34" charset="0"/>
                                  </a:rPr>
                                  <m:t>−</m:t>
                                </m:r>
                                <m:sSub>
                                  <m:sSubPr>
                                    <m:ctrlPr>
                                      <a:rPr lang="en-US" i="1">
                                        <a:solidFill>
                                          <a:srgbClr val="FF0000"/>
                                        </a:solidFill>
                                        <a:latin typeface="Cambria Math" panose="02040503050406030204" pitchFamily="18" charset="0"/>
                                        <a:cs typeface="Arial" panose="020B0604020202020204" pitchFamily="34" charset="0"/>
                                      </a:rPr>
                                    </m:ctrlPr>
                                  </m:sSubPr>
                                  <m:e>
                                    <m:r>
                                      <a:rPr lang="en-US" i="1">
                                        <a:solidFill>
                                          <a:srgbClr val="FF0000"/>
                                        </a:solidFill>
                                        <a:latin typeface="Cambria Math" panose="02040503050406030204" pitchFamily="18" charset="0"/>
                                        <a:cs typeface="Arial" panose="020B0604020202020204" pitchFamily="34" charset="0"/>
                                      </a:rPr>
                                      <m:t>𝑘</m:t>
                                    </m:r>
                                  </m:e>
                                  <m:sub>
                                    <m:r>
                                      <a:rPr lang="en-US" i="1">
                                        <a:solidFill>
                                          <a:srgbClr val="FF0000"/>
                                        </a:solidFill>
                                        <a:latin typeface="Cambria Math" panose="02040503050406030204" pitchFamily="18" charset="0"/>
                                        <a:cs typeface="Arial" panose="020B0604020202020204" pitchFamily="34" charset="0"/>
                                      </a:rPr>
                                      <m:t>12</m:t>
                                    </m:r>
                                  </m:sub>
                                </m:sSub>
                                <m:r>
                                  <a:rPr lang="en-US" b="0" i="1" smtClean="0">
                                    <a:solidFill>
                                      <a:srgbClr val="FF0000"/>
                                    </a:solidFill>
                                    <a:latin typeface="Cambria Math" panose="02040503050406030204" pitchFamily="18" charset="0"/>
                                    <a:cs typeface="Arial" panose="020B0604020202020204" pitchFamily="34" charset="0"/>
                                  </a:rPr>
                                  <m:t>               </m:t>
                                </m:r>
                              </m:e>
                              <m:e>
                                <m:r>
                                  <a:rPr lang="en-US" b="0" i="1" smtClean="0">
                                    <a:solidFill>
                                      <a:srgbClr val="FF0000"/>
                                    </a:solidFill>
                                    <a:latin typeface="Cambria Math" panose="02040503050406030204" pitchFamily="18" charset="0"/>
                                    <a:cs typeface="Arial" panose="020B0604020202020204" pitchFamily="34" charset="0"/>
                                  </a:rPr>
                                  <m:t>                    </m:t>
                                </m:r>
                                <m:r>
                                  <a:rPr lang="en-US" i="1">
                                    <a:solidFill>
                                      <a:srgbClr val="7030A0"/>
                                    </a:solidFill>
                                    <a:latin typeface="Cambria Math" panose="02040503050406030204" pitchFamily="18" charset="0"/>
                                    <a:cs typeface="Arial" panose="020B0604020202020204" pitchFamily="34" charset="0"/>
                                  </a:rPr>
                                  <m:t>−</m:t>
                                </m:r>
                                <m:sSub>
                                  <m:sSubPr>
                                    <m:ctrlPr>
                                      <a:rPr lang="en-US" i="1">
                                        <a:solidFill>
                                          <a:srgbClr val="7030A0"/>
                                        </a:solidFill>
                                        <a:latin typeface="Cambria Math" panose="02040503050406030204" pitchFamily="18" charset="0"/>
                                        <a:cs typeface="Arial" panose="020B0604020202020204" pitchFamily="34" charset="0"/>
                                      </a:rPr>
                                    </m:ctrlPr>
                                  </m:sSubPr>
                                  <m:e>
                                    <m:r>
                                      <a:rPr lang="en-US" i="1">
                                        <a:solidFill>
                                          <a:srgbClr val="7030A0"/>
                                        </a:solidFill>
                                        <a:latin typeface="Cambria Math" panose="02040503050406030204" pitchFamily="18" charset="0"/>
                                        <a:cs typeface="Arial" panose="020B0604020202020204" pitchFamily="34" charset="0"/>
                                      </a:rPr>
                                      <m:t>𝑘</m:t>
                                    </m:r>
                                  </m:e>
                                  <m:sub>
                                    <m:r>
                                      <a:rPr lang="en-US" i="1">
                                        <a:solidFill>
                                          <a:srgbClr val="7030A0"/>
                                        </a:solidFill>
                                        <a:latin typeface="Cambria Math" panose="02040503050406030204" pitchFamily="18" charset="0"/>
                                        <a:cs typeface="Arial" panose="020B0604020202020204" pitchFamily="34" charset="0"/>
                                      </a:rPr>
                                      <m:t>13</m:t>
                                    </m:r>
                                  </m:sub>
                                </m:sSub>
                              </m:e>
                            </m:mr>
                            <m:mr>
                              <m:e>
                                <m:r>
                                  <a:rPr lang="en-US" b="0" i="1" smtClean="0">
                                    <a:solidFill>
                                      <a:srgbClr val="7030A0"/>
                                    </a:solidFill>
                                    <a:latin typeface="Cambria Math" panose="02040503050406030204" pitchFamily="18" charset="0"/>
                                    <a:cs typeface="Arial" panose="020B0604020202020204" pitchFamily="34" charset="0"/>
                                  </a:rPr>
                                  <m:t>      </m:t>
                                </m:r>
                                <m:r>
                                  <a:rPr lang="en-US" i="1">
                                    <a:solidFill>
                                      <a:srgbClr val="FF0000"/>
                                    </a:solidFill>
                                    <a:latin typeface="Cambria Math" panose="02040503050406030204" pitchFamily="18" charset="0"/>
                                    <a:cs typeface="Arial" panose="020B0604020202020204" pitchFamily="34" charset="0"/>
                                  </a:rPr>
                                  <m:t>−</m:t>
                                </m:r>
                                <m:sSub>
                                  <m:sSubPr>
                                    <m:ctrlPr>
                                      <a:rPr lang="en-US" i="1">
                                        <a:solidFill>
                                          <a:srgbClr val="FF0000"/>
                                        </a:solidFill>
                                        <a:latin typeface="Cambria Math" panose="02040503050406030204" pitchFamily="18" charset="0"/>
                                        <a:cs typeface="Arial" panose="020B0604020202020204" pitchFamily="34" charset="0"/>
                                      </a:rPr>
                                    </m:ctrlPr>
                                  </m:sSubPr>
                                  <m:e>
                                    <m:r>
                                      <a:rPr lang="en-US" i="1">
                                        <a:solidFill>
                                          <a:srgbClr val="FF0000"/>
                                        </a:solidFill>
                                        <a:latin typeface="Cambria Math" panose="02040503050406030204" pitchFamily="18" charset="0"/>
                                        <a:cs typeface="Arial" panose="020B0604020202020204" pitchFamily="34" charset="0"/>
                                      </a:rPr>
                                      <m:t>𝑘</m:t>
                                    </m:r>
                                  </m:e>
                                  <m:sub>
                                    <m:r>
                                      <a:rPr lang="en-US" i="1">
                                        <a:solidFill>
                                          <a:srgbClr val="FF0000"/>
                                        </a:solidFill>
                                        <a:latin typeface="Cambria Math" panose="02040503050406030204" pitchFamily="18" charset="0"/>
                                        <a:cs typeface="Arial" panose="020B0604020202020204" pitchFamily="34" charset="0"/>
                                      </a:rPr>
                                      <m:t>12</m:t>
                                    </m:r>
                                  </m:sub>
                                </m:sSub>
                                <m:r>
                                  <a:rPr lang="en-US" b="0" i="1" smtClean="0">
                                    <a:solidFill>
                                      <a:srgbClr val="FF0000"/>
                                    </a:solidFill>
                                    <a:latin typeface="Cambria Math" panose="02040503050406030204" pitchFamily="18" charset="0"/>
                                    <a:cs typeface="Arial" panose="020B0604020202020204" pitchFamily="34" charset="0"/>
                                  </a:rPr>
                                  <m:t>          </m:t>
                                </m:r>
                              </m:e>
                              <m:e>
                                <m:sSub>
                                  <m:sSubPr>
                                    <m:ctrlPr>
                                      <a:rPr lang="en-US" i="1">
                                        <a:solidFill>
                                          <a:srgbClr val="FF0000"/>
                                        </a:solidFill>
                                        <a:latin typeface="Cambria Math" panose="02040503050406030204" pitchFamily="18" charset="0"/>
                                        <a:cs typeface="Arial" panose="020B0604020202020204" pitchFamily="34" charset="0"/>
                                      </a:rPr>
                                    </m:ctrlPr>
                                  </m:sSubPr>
                                  <m:e>
                                    <m:r>
                                      <a:rPr lang="en-US" i="1">
                                        <a:solidFill>
                                          <a:srgbClr val="FF0000"/>
                                        </a:solidFill>
                                        <a:latin typeface="Cambria Math" panose="02040503050406030204" pitchFamily="18" charset="0"/>
                                        <a:cs typeface="Arial" panose="020B0604020202020204" pitchFamily="34" charset="0"/>
                                      </a:rPr>
                                      <m:t>𝑘</m:t>
                                    </m:r>
                                  </m:e>
                                  <m:sub>
                                    <m:r>
                                      <a:rPr lang="en-US" i="1">
                                        <a:solidFill>
                                          <a:srgbClr val="FF0000"/>
                                        </a:solidFill>
                                        <a:latin typeface="Cambria Math" panose="02040503050406030204" pitchFamily="18" charset="0"/>
                                        <a:cs typeface="Arial" panose="020B0604020202020204" pitchFamily="34" charset="0"/>
                                      </a:rPr>
                                      <m:t>12</m:t>
                                    </m:r>
                                  </m:sub>
                                </m:sSub>
                                <m:r>
                                  <a:rPr lang="en-US" i="1">
                                    <a:solidFill>
                                      <a:srgbClr val="0070C0"/>
                                    </a:solidFill>
                                    <a:latin typeface="Cambria Math" panose="02040503050406030204" pitchFamily="18" charset="0"/>
                                    <a:cs typeface="Arial" panose="020B0604020202020204" pitchFamily="34" charset="0"/>
                                  </a:rPr>
                                  <m:t>+</m:t>
                                </m:r>
                                <m:sSub>
                                  <m:sSubPr>
                                    <m:ctrlPr>
                                      <a:rPr lang="en-US" i="1">
                                        <a:solidFill>
                                          <a:srgbClr val="0070C0"/>
                                        </a:solidFill>
                                        <a:latin typeface="Cambria Math" panose="02040503050406030204" pitchFamily="18" charset="0"/>
                                        <a:cs typeface="Arial" panose="020B0604020202020204" pitchFamily="34" charset="0"/>
                                      </a:rPr>
                                    </m:ctrlPr>
                                  </m:sSubPr>
                                  <m:e>
                                    <m:r>
                                      <a:rPr lang="en-US" i="1">
                                        <a:solidFill>
                                          <a:srgbClr val="0070C0"/>
                                        </a:solidFill>
                                        <a:latin typeface="Cambria Math" panose="02040503050406030204" pitchFamily="18" charset="0"/>
                                        <a:cs typeface="Arial" panose="020B0604020202020204" pitchFamily="34" charset="0"/>
                                      </a:rPr>
                                      <m:t>𝑘</m:t>
                                    </m:r>
                                  </m:e>
                                  <m:sub>
                                    <m:r>
                                      <a:rPr lang="en-US" i="1">
                                        <a:solidFill>
                                          <a:srgbClr val="0070C0"/>
                                        </a:solidFill>
                                        <a:latin typeface="Cambria Math" panose="02040503050406030204" pitchFamily="18" charset="0"/>
                                        <a:cs typeface="Arial" panose="020B0604020202020204" pitchFamily="34" charset="0"/>
                                      </a:rPr>
                                      <m:t>23</m:t>
                                    </m:r>
                                  </m:sub>
                                </m:sSub>
                              </m:e>
                              <m:e>
                                <m:r>
                                  <a:rPr lang="en-US" i="1">
                                    <a:solidFill>
                                      <a:srgbClr val="0070C0"/>
                                    </a:solidFill>
                                    <a:latin typeface="Cambria Math" panose="02040503050406030204" pitchFamily="18" charset="0"/>
                                    <a:cs typeface="Arial" panose="020B0604020202020204" pitchFamily="34" charset="0"/>
                                  </a:rPr>
                                  <m:t>−</m:t>
                                </m:r>
                                <m:sSub>
                                  <m:sSubPr>
                                    <m:ctrlPr>
                                      <a:rPr lang="en-US" i="1">
                                        <a:solidFill>
                                          <a:srgbClr val="0070C0"/>
                                        </a:solidFill>
                                        <a:latin typeface="Cambria Math" panose="02040503050406030204" pitchFamily="18" charset="0"/>
                                        <a:cs typeface="Arial" panose="020B0604020202020204" pitchFamily="34" charset="0"/>
                                      </a:rPr>
                                    </m:ctrlPr>
                                  </m:sSubPr>
                                  <m:e>
                                    <m:r>
                                      <a:rPr lang="en-US" i="1">
                                        <a:solidFill>
                                          <a:srgbClr val="0070C0"/>
                                        </a:solidFill>
                                        <a:latin typeface="Cambria Math" panose="02040503050406030204" pitchFamily="18" charset="0"/>
                                        <a:cs typeface="Arial" panose="020B0604020202020204" pitchFamily="34" charset="0"/>
                                      </a:rPr>
                                      <m:t>𝑘</m:t>
                                    </m:r>
                                  </m:e>
                                  <m:sub>
                                    <m:r>
                                      <a:rPr lang="en-US" i="1">
                                        <a:solidFill>
                                          <a:srgbClr val="0070C0"/>
                                        </a:solidFill>
                                        <a:latin typeface="Cambria Math" panose="02040503050406030204" pitchFamily="18" charset="0"/>
                                        <a:cs typeface="Arial" panose="020B0604020202020204" pitchFamily="34" charset="0"/>
                                      </a:rPr>
                                      <m:t>23</m:t>
                                    </m:r>
                                  </m:sub>
                                </m:sSub>
                                <m:r>
                                  <a:rPr lang="en-US" b="0" i="1" smtClean="0">
                                    <a:solidFill>
                                      <a:srgbClr val="0070C0"/>
                                    </a:solidFill>
                                    <a:latin typeface="Cambria Math" panose="02040503050406030204" pitchFamily="18" charset="0"/>
                                    <a:cs typeface="Arial" panose="020B0604020202020204" pitchFamily="34" charset="0"/>
                                  </a:rPr>
                                  <m:t>   </m:t>
                                </m:r>
                              </m:e>
                            </m:mr>
                            <m:mr>
                              <m:e>
                                <m:r>
                                  <a:rPr lang="en-US" b="0" i="1" smtClean="0">
                                    <a:solidFill>
                                      <a:srgbClr val="0070C0"/>
                                    </a:solidFill>
                                    <a:latin typeface="Cambria Math" panose="02040503050406030204" pitchFamily="18" charset="0"/>
                                    <a:cs typeface="Arial" panose="020B0604020202020204" pitchFamily="34" charset="0"/>
                                  </a:rPr>
                                  <m:t>                   </m:t>
                                </m:r>
                                <m:r>
                                  <a:rPr lang="en-US" i="1">
                                    <a:solidFill>
                                      <a:srgbClr val="7030A0"/>
                                    </a:solidFill>
                                    <a:latin typeface="Cambria Math" panose="02040503050406030204" pitchFamily="18" charset="0"/>
                                    <a:cs typeface="Arial" panose="020B0604020202020204" pitchFamily="34" charset="0"/>
                                  </a:rPr>
                                  <m:t>−</m:t>
                                </m:r>
                                <m:sSub>
                                  <m:sSubPr>
                                    <m:ctrlPr>
                                      <a:rPr lang="en-US" i="1">
                                        <a:solidFill>
                                          <a:srgbClr val="7030A0"/>
                                        </a:solidFill>
                                        <a:latin typeface="Cambria Math" panose="02040503050406030204" pitchFamily="18" charset="0"/>
                                        <a:cs typeface="Arial" panose="020B0604020202020204" pitchFamily="34" charset="0"/>
                                      </a:rPr>
                                    </m:ctrlPr>
                                  </m:sSubPr>
                                  <m:e>
                                    <m:r>
                                      <a:rPr lang="en-US" i="1">
                                        <a:solidFill>
                                          <a:srgbClr val="7030A0"/>
                                        </a:solidFill>
                                        <a:latin typeface="Cambria Math" panose="02040503050406030204" pitchFamily="18" charset="0"/>
                                        <a:cs typeface="Arial" panose="020B0604020202020204" pitchFamily="34" charset="0"/>
                                      </a:rPr>
                                      <m:t>𝑘</m:t>
                                    </m:r>
                                  </m:e>
                                  <m:sub>
                                    <m:r>
                                      <a:rPr lang="en-US" i="1">
                                        <a:solidFill>
                                          <a:srgbClr val="7030A0"/>
                                        </a:solidFill>
                                        <a:latin typeface="Cambria Math" panose="02040503050406030204" pitchFamily="18" charset="0"/>
                                        <a:cs typeface="Arial" panose="020B0604020202020204" pitchFamily="34" charset="0"/>
                                      </a:rPr>
                                      <m:t>13</m:t>
                                    </m:r>
                                  </m:sub>
                                </m:sSub>
                              </m:e>
                              <m:e>
                                <m:r>
                                  <a:rPr lang="en-US" b="0" i="1" smtClean="0">
                                    <a:solidFill>
                                      <a:srgbClr val="7030A0"/>
                                    </a:solidFill>
                                    <a:latin typeface="Cambria Math" panose="02040503050406030204" pitchFamily="18" charset="0"/>
                                    <a:cs typeface="Arial" panose="020B0604020202020204" pitchFamily="34" charset="0"/>
                                  </a:rPr>
                                  <m:t>        </m:t>
                                </m:r>
                                <m:r>
                                  <a:rPr lang="en-US" i="1">
                                    <a:solidFill>
                                      <a:srgbClr val="0070C0"/>
                                    </a:solidFill>
                                    <a:latin typeface="Cambria Math" panose="02040503050406030204" pitchFamily="18" charset="0"/>
                                    <a:cs typeface="Arial" panose="020B0604020202020204" pitchFamily="34" charset="0"/>
                                  </a:rPr>
                                  <m:t>−</m:t>
                                </m:r>
                                <m:sSub>
                                  <m:sSubPr>
                                    <m:ctrlPr>
                                      <a:rPr lang="en-US" i="1">
                                        <a:solidFill>
                                          <a:srgbClr val="0070C0"/>
                                        </a:solidFill>
                                        <a:latin typeface="Cambria Math" panose="02040503050406030204" pitchFamily="18" charset="0"/>
                                        <a:cs typeface="Arial" panose="020B0604020202020204" pitchFamily="34" charset="0"/>
                                      </a:rPr>
                                    </m:ctrlPr>
                                  </m:sSubPr>
                                  <m:e>
                                    <m:r>
                                      <a:rPr lang="en-US" i="1">
                                        <a:solidFill>
                                          <a:srgbClr val="0070C0"/>
                                        </a:solidFill>
                                        <a:latin typeface="Cambria Math" panose="02040503050406030204" pitchFamily="18" charset="0"/>
                                        <a:cs typeface="Arial" panose="020B0604020202020204" pitchFamily="34" charset="0"/>
                                      </a:rPr>
                                      <m:t>𝑘</m:t>
                                    </m:r>
                                  </m:e>
                                  <m:sub>
                                    <m:r>
                                      <a:rPr lang="en-US" i="1">
                                        <a:solidFill>
                                          <a:srgbClr val="0070C0"/>
                                        </a:solidFill>
                                        <a:latin typeface="Cambria Math" panose="02040503050406030204" pitchFamily="18" charset="0"/>
                                        <a:cs typeface="Arial" panose="020B0604020202020204" pitchFamily="34" charset="0"/>
                                      </a:rPr>
                                      <m:t>23</m:t>
                                    </m:r>
                                  </m:sub>
                                </m:sSub>
                              </m:e>
                              <m:e>
                                <m:sSub>
                                  <m:sSubPr>
                                    <m:ctrlPr>
                                      <a:rPr lang="en-US" i="1">
                                        <a:latin typeface="Cambria Math" panose="02040503050406030204" pitchFamily="18" charset="0"/>
                                        <a:cs typeface="Arial" panose="020B0604020202020204" pitchFamily="34" charset="0"/>
                                      </a:rPr>
                                    </m:ctrlPr>
                                  </m:sSubPr>
                                  <m:e>
                                    <m:r>
                                      <a:rPr lang="en-US" i="1">
                                        <a:latin typeface="Cambria Math" panose="02040503050406030204" pitchFamily="18" charset="0"/>
                                        <a:cs typeface="Arial" panose="020B0604020202020204" pitchFamily="34" charset="0"/>
                                      </a:rPr>
                                      <m:t>𝑘</m:t>
                                    </m:r>
                                  </m:e>
                                  <m:sub>
                                    <m:r>
                                      <a:rPr lang="en-US" i="1">
                                        <a:latin typeface="Cambria Math" panose="02040503050406030204" pitchFamily="18" charset="0"/>
                                        <a:cs typeface="Arial" panose="020B0604020202020204" pitchFamily="34" charset="0"/>
                                      </a:rPr>
                                      <m:t>03</m:t>
                                    </m:r>
                                  </m:sub>
                                </m:sSub>
                                <m:r>
                                  <a:rPr lang="en-US" i="1">
                                    <a:solidFill>
                                      <a:srgbClr val="0070C0"/>
                                    </a:solidFill>
                                    <a:latin typeface="Cambria Math" panose="02040503050406030204" pitchFamily="18" charset="0"/>
                                    <a:cs typeface="Arial" panose="020B0604020202020204" pitchFamily="34" charset="0"/>
                                  </a:rPr>
                                  <m:t>+</m:t>
                                </m:r>
                                <m:sSub>
                                  <m:sSubPr>
                                    <m:ctrlPr>
                                      <a:rPr lang="en-US" i="1">
                                        <a:solidFill>
                                          <a:srgbClr val="0070C0"/>
                                        </a:solidFill>
                                        <a:latin typeface="Cambria Math" panose="02040503050406030204" pitchFamily="18" charset="0"/>
                                        <a:cs typeface="Arial" panose="020B0604020202020204" pitchFamily="34" charset="0"/>
                                      </a:rPr>
                                    </m:ctrlPr>
                                  </m:sSubPr>
                                  <m:e>
                                    <m:r>
                                      <a:rPr lang="en-US" i="1">
                                        <a:solidFill>
                                          <a:srgbClr val="0070C0"/>
                                        </a:solidFill>
                                        <a:latin typeface="Cambria Math" panose="02040503050406030204" pitchFamily="18" charset="0"/>
                                        <a:cs typeface="Arial" panose="020B0604020202020204" pitchFamily="34" charset="0"/>
                                      </a:rPr>
                                      <m:t>𝑘</m:t>
                                    </m:r>
                                  </m:e>
                                  <m:sub>
                                    <m:r>
                                      <a:rPr lang="en-US" i="1">
                                        <a:solidFill>
                                          <a:srgbClr val="0070C0"/>
                                        </a:solidFill>
                                        <a:latin typeface="Cambria Math" panose="02040503050406030204" pitchFamily="18" charset="0"/>
                                        <a:cs typeface="Arial" panose="020B0604020202020204" pitchFamily="34" charset="0"/>
                                      </a:rPr>
                                      <m:t>23</m:t>
                                    </m:r>
                                  </m:sub>
                                </m:sSub>
                                <m:r>
                                  <m:rPr>
                                    <m:brk m:alnAt="7"/>
                                  </m:rPr>
                                  <a:rPr lang="en-US" i="1">
                                    <a:solidFill>
                                      <a:srgbClr val="7030A0"/>
                                    </a:solidFill>
                                    <a:latin typeface="Cambria Math" panose="02040503050406030204" pitchFamily="18" charset="0"/>
                                    <a:cs typeface="Arial" panose="020B0604020202020204" pitchFamily="34" charset="0"/>
                                  </a:rPr>
                                  <m:t>+</m:t>
                                </m:r>
                                <m:sSub>
                                  <m:sSubPr>
                                    <m:ctrlPr>
                                      <a:rPr lang="en-US" i="1">
                                        <a:solidFill>
                                          <a:srgbClr val="7030A0"/>
                                        </a:solidFill>
                                        <a:latin typeface="Cambria Math" panose="02040503050406030204" pitchFamily="18" charset="0"/>
                                        <a:cs typeface="Arial" panose="020B0604020202020204" pitchFamily="34" charset="0"/>
                                      </a:rPr>
                                    </m:ctrlPr>
                                  </m:sSubPr>
                                  <m:e>
                                    <m:r>
                                      <a:rPr lang="en-US" i="1">
                                        <a:solidFill>
                                          <a:srgbClr val="7030A0"/>
                                        </a:solidFill>
                                        <a:latin typeface="Cambria Math" panose="02040503050406030204" pitchFamily="18" charset="0"/>
                                        <a:cs typeface="Arial" panose="020B0604020202020204" pitchFamily="34" charset="0"/>
                                      </a:rPr>
                                      <m:t>𝑘</m:t>
                                    </m:r>
                                  </m:e>
                                  <m:sub>
                                    <m:r>
                                      <a:rPr lang="en-US" i="1">
                                        <a:solidFill>
                                          <a:srgbClr val="7030A0"/>
                                        </a:solidFill>
                                        <a:latin typeface="Cambria Math" panose="02040503050406030204" pitchFamily="18" charset="0"/>
                                        <a:cs typeface="Arial" panose="020B0604020202020204" pitchFamily="34" charset="0"/>
                                      </a:rPr>
                                      <m:t>13</m:t>
                                    </m:r>
                                  </m:sub>
                                </m:sSub>
                              </m:e>
                            </m:mr>
                          </m:m>
                        </m:e>
                      </m:d>
                      <m:d>
                        <m:dPr>
                          <m:begChr m:val="{"/>
                          <m:endChr m:val="}"/>
                          <m:ctrlPr>
                            <a:rPr lang="en-US" i="1">
                              <a:latin typeface="Cambria Math" panose="02040503050406030204" pitchFamily="18" charset="0"/>
                              <a:cs typeface="Arial" panose="020B0604020202020204" pitchFamily="34" charset="0"/>
                            </a:rPr>
                          </m:ctrlPr>
                        </m:dPr>
                        <m:e>
                          <m:eqArr>
                            <m:eqArrPr>
                              <m:ctrlPr>
                                <a:rPr lang="en-US" i="1">
                                  <a:latin typeface="Cambria Math" panose="02040503050406030204" pitchFamily="18" charset="0"/>
                                  <a:cs typeface="Arial" panose="020B0604020202020204" pitchFamily="34" charset="0"/>
                                </a:rPr>
                              </m:ctrlPr>
                            </m:eqArrPr>
                            <m:e>
                              <m:sSub>
                                <m:sSubPr>
                                  <m:ctrlPr>
                                    <a:rPr lang="en-US" i="1">
                                      <a:latin typeface="Cambria Math" panose="02040503050406030204" pitchFamily="18" charset="0"/>
                                      <a:cs typeface="Arial" panose="020B0604020202020204" pitchFamily="34" charset="0"/>
                                    </a:rPr>
                                  </m:ctrlPr>
                                </m:sSubPr>
                                <m:e>
                                  <m:r>
                                    <a:rPr lang="en-US" i="1">
                                      <a:latin typeface="Cambria Math" panose="02040503050406030204" pitchFamily="18" charset="0"/>
                                      <a:cs typeface="Arial" panose="020B0604020202020204" pitchFamily="34" charset="0"/>
                                    </a:rPr>
                                    <m:t>𝑥</m:t>
                                  </m:r>
                                </m:e>
                                <m:sub>
                                  <m:r>
                                    <a:rPr lang="en-US" i="1">
                                      <a:latin typeface="Cambria Math" panose="02040503050406030204" pitchFamily="18" charset="0"/>
                                      <a:cs typeface="Arial" panose="020B0604020202020204" pitchFamily="34" charset="0"/>
                                    </a:rPr>
                                    <m:t>1</m:t>
                                  </m:r>
                                </m:sub>
                              </m:sSub>
                            </m:e>
                            <m:e>
                              <m:sSub>
                                <m:sSubPr>
                                  <m:ctrlPr>
                                    <a:rPr lang="en-US" i="1">
                                      <a:latin typeface="Cambria Math" panose="02040503050406030204" pitchFamily="18" charset="0"/>
                                      <a:cs typeface="Arial" panose="020B0604020202020204" pitchFamily="34" charset="0"/>
                                    </a:rPr>
                                  </m:ctrlPr>
                                </m:sSubPr>
                                <m:e>
                                  <m:r>
                                    <a:rPr lang="en-US" i="1">
                                      <a:latin typeface="Cambria Math" panose="02040503050406030204" pitchFamily="18" charset="0"/>
                                      <a:cs typeface="Arial" panose="020B0604020202020204" pitchFamily="34" charset="0"/>
                                    </a:rPr>
                                    <m:t>𝑥</m:t>
                                  </m:r>
                                </m:e>
                                <m:sub>
                                  <m:r>
                                    <a:rPr lang="en-US" i="1">
                                      <a:latin typeface="Cambria Math" panose="02040503050406030204" pitchFamily="18" charset="0"/>
                                      <a:cs typeface="Arial" panose="020B0604020202020204" pitchFamily="34" charset="0"/>
                                    </a:rPr>
                                    <m:t>2</m:t>
                                  </m:r>
                                </m:sub>
                              </m:sSub>
                            </m:e>
                            <m:e>
                              <m:sSub>
                                <m:sSubPr>
                                  <m:ctrlPr>
                                    <a:rPr lang="en-US" i="1">
                                      <a:latin typeface="Cambria Math" panose="02040503050406030204" pitchFamily="18" charset="0"/>
                                      <a:cs typeface="Arial" panose="020B0604020202020204" pitchFamily="34" charset="0"/>
                                    </a:rPr>
                                  </m:ctrlPr>
                                </m:sSubPr>
                                <m:e>
                                  <m:r>
                                    <a:rPr lang="en-US" i="1">
                                      <a:latin typeface="Cambria Math" panose="02040503050406030204" pitchFamily="18" charset="0"/>
                                      <a:cs typeface="Arial" panose="020B0604020202020204" pitchFamily="34" charset="0"/>
                                    </a:rPr>
                                    <m:t>𝑥</m:t>
                                  </m:r>
                                </m:e>
                                <m:sub>
                                  <m:r>
                                    <a:rPr lang="en-US" i="1">
                                      <a:latin typeface="Cambria Math" panose="02040503050406030204" pitchFamily="18" charset="0"/>
                                      <a:cs typeface="Arial" panose="020B0604020202020204" pitchFamily="34" charset="0"/>
                                    </a:rPr>
                                    <m:t>3</m:t>
                                  </m:r>
                                </m:sub>
                              </m:sSub>
                            </m:e>
                          </m:eqArr>
                        </m:e>
                      </m:d>
                      <m:r>
                        <a:rPr lang="en-US" i="1">
                          <a:latin typeface="Cambria Math" panose="02040503050406030204" pitchFamily="18" charset="0"/>
                          <a:cs typeface="Arial" panose="020B0604020202020204" pitchFamily="34" charset="0"/>
                        </a:rPr>
                        <m:t>=</m:t>
                      </m:r>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9" name="TextBox 8">
                <a:extLst>
                  <a:ext uri="{FF2B5EF4-FFF2-40B4-BE49-F238E27FC236}">
                    <a16:creationId xmlns:a14="http://schemas.microsoft.com/office/drawing/2010/main" xmlns="" xmlns:a16="http://schemas.microsoft.com/office/drawing/2014/main" id="{0335A2B2-A9B4-47E8-BF2B-E301ADD65B14}"/>
                  </a:ext>
                </a:extLst>
              </p:cNvPr>
              <p:cNvSpPr txBox="1">
                <a:spLocks noRot="1" noChangeAspect="1" noMove="1" noResize="1" noEditPoints="1" noAdjustHandles="1" noChangeArrowheads="1" noChangeShapeType="1" noTextEdit="1"/>
              </p:cNvSpPr>
              <p:nvPr/>
            </p:nvSpPr>
            <p:spPr>
              <a:xfrm>
                <a:off x="2124637" y="4768664"/>
                <a:ext cx="6813176" cy="976614"/>
              </a:xfrm>
              <a:prstGeom prst="rect">
                <a:avLst/>
              </a:prstGeom>
              <a:blipFill>
                <a:blip r:embed="rId3" cstate="print"/>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C850DF87-E5AD-478E-A14F-76189F9AB014}"/>
                  </a:ext>
                </a:extLst>
              </p:cNvPr>
              <p:cNvSpPr txBox="1"/>
              <p:nvPr/>
            </p:nvSpPr>
            <p:spPr>
              <a:xfrm>
                <a:off x="2124637" y="4768664"/>
                <a:ext cx="6812280" cy="976614"/>
              </a:xfrm>
              <a:prstGeom prst="rect">
                <a:avLst/>
              </a:prstGeom>
              <a:noFill/>
            </p:spPr>
            <p:txBody>
              <a:bodyPr wrap="square">
                <a:spAutoFit/>
              </a:bodyPr>
              <a:lstStyle/>
              <a:p>
                <a:pPr/>
                <a14:m>
                  <m:oMathPara xmlns:m="http://schemas.openxmlformats.org/officeDocument/2006/math">
                    <m:oMath>
                      <m:d>
                        <m:dPr>
                          <m:begChr m:val="["/>
                          <m:endChr m:val="]"/>
                          <m:ctrlPr>
                            <a:rPr lang="en-US" i="1">
                              <a:latin typeface="Cambria Math" panose="02040503050406030204" pitchFamily="18" charset="0"/>
                              <a:cs typeface="Arial" panose="020B0604020202020204" pitchFamily="34" charset="0"/>
                            </a:rPr>
                          </m:ctrlPr>
                        </m:dPr>
                        <m:e>
                          <m:m>
                            <m:mPr>
                              <m:mcs>
                                <m:mc>
                                  <m:mcPr>
                                    <m:count m:val="3"/>
                                    <m:mcJc m:val="center"/>
                                  </m:mcPr>
                                </m:mc>
                              </m:mcs>
                              <m:ctrlPr>
                                <a:rPr lang="en-US" i="1">
                                  <a:latin typeface="Cambria Math" panose="02040503050406030204" pitchFamily="18" charset="0"/>
                                  <a:cs typeface="Arial" panose="020B0604020202020204" pitchFamily="34" charset="0"/>
                                </a:rPr>
                              </m:ctrlPr>
                            </m:mPr>
                            <m:mr>
                              <m:e>
                                <m:r>
                                  <m:rPr>
                                    <m:brk m:alnAt="7"/>
                                  </m:rPr>
                                  <a:rPr lang="en-US" b="0" i="1" smtClean="0">
                                    <a:latin typeface="Cambria Math" panose="02040503050406030204" pitchFamily="18" charset="0"/>
                                    <a:cs typeface="Arial" panose="020B0604020202020204" pitchFamily="34" charset="0"/>
                                  </a:rPr>
                                  <m:t> </m:t>
                                </m:r>
                                <m:r>
                                  <a:rPr lang="en-US" b="0" i="1" smtClean="0">
                                    <a:latin typeface="Cambria Math" panose="02040503050406030204" pitchFamily="18" charset="0"/>
                                    <a:cs typeface="Arial" panose="020B0604020202020204" pitchFamily="34" charset="0"/>
                                  </a:rPr>
                                  <m:t>      </m:t>
                                </m:r>
                                <m:r>
                                  <a:rPr lang="en-US" i="1">
                                    <a:solidFill>
                                      <a:srgbClr val="FF0000"/>
                                    </a:solidFill>
                                    <a:latin typeface="Cambria Math" panose="02040503050406030204" pitchFamily="18" charset="0"/>
                                    <a:cs typeface="Arial" panose="020B0604020202020204" pitchFamily="34" charset="0"/>
                                  </a:rPr>
                                  <m:t>+</m:t>
                                </m:r>
                                <m:r>
                                  <a:rPr lang="en-US" b="0" i="1" smtClean="0">
                                    <a:solidFill>
                                      <a:srgbClr val="FF0000"/>
                                    </a:solidFill>
                                    <a:latin typeface="Cambria Math" panose="02040503050406030204" pitchFamily="18" charset="0"/>
                                    <a:cs typeface="Arial" panose="020B0604020202020204" pitchFamily="34" charset="0"/>
                                  </a:rPr>
                                  <m:t> </m:t>
                                </m:r>
                                <m:sSub>
                                  <m:sSubPr>
                                    <m:ctrlPr>
                                      <a:rPr lang="en-US" i="1" smtClean="0">
                                        <a:solidFill>
                                          <a:srgbClr val="FF0000"/>
                                        </a:solidFill>
                                        <a:latin typeface="Cambria Math" panose="02040503050406030204" pitchFamily="18" charset="0"/>
                                        <a:cs typeface="Arial" panose="020B0604020202020204" pitchFamily="34" charset="0"/>
                                      </a:rPr>
                                    </m:ctrlPr>
                                  </m:sSubPr>
                                  <m:e>
                                    <m:r>
                                      <a:rPr lang="en-US" i="1" smtClean="0">
                                        <a:solidFill>
                                          <a:srgbClr val="FF0000"/>
                                        </a:solidFill>
                                        <a:latin typeface="Cambria Math" panose="02040503050406030204" pitchFamily="18" charset="0"/>
                                        <a:cs typeface="Arial" panose="020B0604020202020204" pitchFamily="34" charset="0"/>
                                      </a:rPr>
                                      <m:t>𝑘</m:t>
                                    </m:r>
                                  </m:e>
                                  <m:sub>
                                    <m:r>
                                      <a:rPr lang="en-US" i="1">
                                        <a:solidFill>
                                          <a:srgbClr val="FF0000"/>
                                        </a:solidFill>
                                        <a:latin typeface="Cambria Math" panose="02040503050406030204" pitchFamily="18" charset="0"/>
                                        <a:cs typeface="Arial" panose="020B0604020202020204" pitchFamily="34" charset="0"/>
                                      </a:rPr>
                                      <m:t>1</m:t>
                                    </m:r>
                                    <m:r>
                                      <m:rPr>
                                        <m:brk m:alnAt="7"/>
                                      </m:rPr>
                                      <a:rPr lang="en-US" i="1">
                                        <a:solidFill>
                                          <a:srgbClr val="FF0000"/>
                                        </a:solidFill>
                                        <a:latin typeface="Cambria Math" panose="02040503050406030204" pitchFamily="18" charset="0"/>
                                        <a:cs typeface="Arial" panose="020B0604020202020204" pitchFamily="34" charset="0"/>
                                      </a:rPr>
                                      <m:t>2</m:t>
                                    </m:r>
                                  </m:sub>
                                </m:sSub>
                                <m:r>
                                  <m:rPr>
                                    <m:brk m:alnAt="7"/>
                                  </m:rPr>
                                  <a:rPr lang="en-US" i="1">
                                    <a:solidFill>
                                      <a:srgbClr val="7030A0"/>
                                    </a:solidFill>
                                    <a:latin typeface="Cambria Math" panose="02040503050406030204" pitchFamily="18" charset="0"/>
                                    <a:cs typeface="Arial" panose="020B0604020202020204" pitchFamily="34" charset="0"/>
                                  </a:rPr>
                                  <m:t>+</m:t>
                                </m:r>
                                <m:sSub>
                                  <m:sSubPr>
                                    <m:ctrlPr>
                                      <a:rPr lang="en-US" i="1">
                                        <a:solidFill>
                                          <a:srgbClr val="7030A0"/>
                                        </a:solidFill>
                                        <a:latin typeface="Cambria Math" panose="02040503050406030204" pitchFamily="18" charset="0"/>
                                        <a:cs typeface="Arial" panose="020B0604020202020204" pitchFamily="34" charset="0"/>
                                      </a:rPr>
                                    </m:ctrlPr>
                                  </m:sSubPr>
                                  <m:e>
                                    <m:r>
                                      <a:rPr lang="en-US" i="1">
                                        <a:solidFill>
                                          <a:srgbClr val="7030A0"/>
                                        </a:solidFill>
                                        <a:latin typeface="Cambria Math" panose="02040503050406030204" pitchFamily="18" charset="0"/>
                                        <a:cs typeface="Arial" panose="020B0604020202020204" pitchFamily="34" charset="0"/>
                                      </a:rPr>
                                      <m:t>𝑘</m:t>
                                    </m:r>
                                  </m:e>
                                  <m:sub>
                                    <m:r>
                                      <a:rPr lang="en-US" i="1">
                                        <a:solidFill>
                                          <a:srgbClr val="7030A0"/>
                                        </a:solidFill>
                                        <a:latin typeface="Cambria Math" panose="02040503050406030204" pitchFamily="18" charset="0"/>
                                        <a:cs typeface="Arial" panose="020B0604020202020204" pitchFamily="34" charset="0"/>
                                      </a:rPr>
                                      <m:t>13</m:t>
                                    </m:r>
                                  </m:sub>
                                </m:sSub>
                              </m:e>
                              <m:e>
                                <m:r>
                                  <a:rPr lang="en-US" i="1">
                                    <a:solidFill>
                                      <a:srgbClr val="FF0000"/>
                                    </a:solidFill>
                                    <a:latin typeface="Cambria Math" panose="02040503050406030204" pitchFamily="18" charset="0"/>
                                    <a:cs typeface="Arial" panose="020B0604020202020204" pitchFamily="34" charset="0"/>
                                  </a:rPr>
                                  <m:t>−</m:t>
                                </m:r>
                                <m:sSub>
                                  <m:sSubPr>
                                    <m:ctrlPr>
                                      <a:rPr lang="en-US" i="1">
                                        <a:solidFill>
                                          <a:srgbClr val="FF0000"/>
                                        </a:solidFill>
                                        <a:latin typeface="Cambria Math" panose="02040503050406030204" pitchFamily="18" charset="0"/>
                                        <a:cs typeface="Arial" panose="020B0604020202020204" pitchFamily="34" charset="0"/>
                                      </a:rPr>
                                    </m:ctrlPr>
                                  </m:sSubPr>
                                  <m:e>
                                    <m:r>
                                      <a:rPr lang="en-US" i="1">
                                        <a:solidFill>
                                          <a:srgbClr val="FF0000"/>
                                        </a:solidFill>
                                        <a:latin typeface="Cambria Math" panose="02040503050406030204" pitchFamily="18" charset="0"/>
                                        <a:cs typeface="Arial" panose="020B0604020202020204" pitchFamily="34" charset="0"/>
                                      </a:rPr>
                                      <m:t>𝑘</m:t>
                                    </m:r>
                                  </m:e>
                                  <m:sub>
                                    <m:r>
                                      <a:rPr lang="en-US" i="1">
                                        <a:solidFill>
                                          <a:srgbClr val="FF0000"/>
                                        </a:solidFill>
                                        <a:latin typeface="Cambria Math" panose="02040503050406030204" pitchFamily="18" charset="0"/>
                                        <a:cs typeface="Arial" panose="020B0604020202020204" pitchFamily="34" charset="0"/>
                                      </a:rPr>
                                      <m:t>12</m:t>
                                    </m:r>
                                  </m:sub>
                                </m:sSub>
                                <m:r>
                                  <a:rPr lang="en-US" b="0" i="1" smtClean="0">
                                    <a:solidFill>
                                      <a:srgbClr val="FF0000"/>
                                    </a:solidFill>
                                    <a:latin typeface="Cambria Math" panose="02040503050406030204" pitchFamily="18" charset="0"/>
                                    <a:cs typeface="Arial" panose="020B0604020202020204" pitchFamily="34" charset="0"/>
                                  </a:rPr>
                                  <m:t>               </m:t>
                                </m:r>
                              </m:e>
                              <m:e>
                                <m:r>
                                  <a:rPr lang="en-US" b="0" i="1" smtClean="0">
                                    <a:solidFill>
                                      <a:srgbClr val="FF0000"/>
                                    </a:solidFill>
                                    <a:latin typeface="Cambria Math" panose="02040503050406030204" pitchFamily="18" charset="0"/>
                                    <a:cs typeface="Arial" panose="020B0604020202020204" pitchFamily="34" charset="0"/>
                                  </a:rPr>
                                  <m:t>                    </m:t>
                                </m:r>
                                <m:r>
                                  <a:rPr lang="en-US" i="1">
                                    <a:solidFill>
                                      <a:srgbClr val="7030A0"/>
                                    </a:solidFill>
                                    <a:latin typeface="Cambria Math" panose="02040503050406030204" pitchFamily="18" charset="0"/>
                                    <a:cs typeface="Arial" panose="020B0604020202020204" pitchFamily="34" charset="0"/>
                                  </a:rPr>
                                  <m:t>−</m:t>
                                </m:r>
                                <m:sSub>
                                  <m:sSubPr>
                                    <m:ctrlPr>
                                      <a:rPr lang="en-US" i="1">
                                        <a:solidFill>
                                          <a:srgbClr val="7030A0"/>
                                        </a:solidFill>
                                        <a:latin typeface="Cambria Math" panose="02040503050406030204" pitchFamily="18" charset="0"/>
                                        <a:cs typeface="Arial" panose="020B0604020202020204" pitchFamily="34" charset="0"/>
                                      </a:rPr>
                                    </m:ctrlPr>
                                  </m:sSubPr>
                                  <m:e>
                                    <m:r>
                                      <a:rPr lang="en-US" i="1">
                                        <a:solidFill>
                                          <a:srgbClr val="7030A0"/>
                                        </a:solidFill>
                                        <a:latin typeface="Cambria Math" panose="02040503050406030204" pitchFamily="18" charset="0"/>
                                        <a:cs typeface="Arial" panose="020B0604020202020204" pitchFamily="34" charset="0"/>
                                      </a:rPr>
                                      <m:t>𝑘</m:t>
                                    </m:r>
                                  </m:e>
                                  <m:sub>
                                    <m:r>
                                      <a:rPr lang="en-US" i="1">
                                        <a:solidFill>
                                          <a:srgbClr val="7030A0"/>
                                        </a:solidFill>
                                        <a:latin typeface="Cambria Math" panose="02040503050406030204" pitchFamily="18" charset="0"/>
                                        <a:cs typeface="Arial" panose="020B0604020202020204" pitchFamily="34" charset="0"/>
                                      </a:rPr>
                                      <m:t>13</m:t>
                                    </m:r>
                                  </m:sub>
                                </m:sSub>
                              </m:e>
                            </m:mr>
                            <m:mr>
                              <m:e>
                                <m:r>
                                  <a:rPr lang="en-US" b="0" i="1" smtClean="0">
                                    <a:solidFill>
                                      <a:srgbClr val="7030A0"/>
                                    </a:solidFill>
                                    <a:latin typeface="Cambria Math" panose="02040503050406030204" pitchFamily="18" charset="0"/>
                                    <a:cs typeface="Arial" panose="020B0604020202020204" pitchFamily="34" charset="0"/>
                                  </a:rPr>
                                  <m:t>      </m:t>
                                </m:r>
                                <m:r>
                                  <a:rPr lang="en-US" i="1">
                                    <a:solidFill>
                                      <a:srgbClr val="FF0000"/>
                                    </a:solidFill>
                                    <a:latin typeface="Cambria Math" panose="02040503050406030204" pitchFamily="18" charset="0"/>
                                    <a:cs typeface="Arial" panose="020B0604020202020204" pitchFamily="34" charset="0"/>
                                  </a:rPr>
                                  <m:t>−</m:t>
                                </m:r>
                                <m:sSub>
                                  <m:sSubPr>
                                    <m:ctrlPr>
                                      <a:rPr lang="en-US" i="1">
                                        <a:solidFill>
                                          <a:srgbClr val="FF0000"/>
                                        </a:solidFill>
                                        <a:latin typeface="Cambria Math" panose="02040503050406030204" pitchFamily="18" charset="0"/>
                                        <a:cs typeface="Arial" panose="020B0604020202020204" pitchFamily="34" charset="0"/>
                                      </a:rPr>
                                    </m:ctrlPr>
                                  </m:sSubPr>
                                  <m:e>
                                    <m:r>
                                      <a:rPr lang="en-US" i="1">
                                        <a:solidFill>
                                          <a:srgbClr val="FF0000"/>
                                        </a:solidFill>
                                        <a:latin typeface="Cambria Math" panose="02040503050406030204" pitchFamily="18" charset="0"/>
                                        <a:cs typeface="Arial" panose="020B0604020202020204" pitchFamily="34" charset="0"/>
                                      </a:rPr>
                                      <m:t>𝑘</m:t>
                                    </m:r>
                                  </m:e>
                                  <m:sub>
                                    <m:r>
                                      <a:rPr lang="en-US" i="1">
                                        <a:solidFill>
                                          <a:srgbClr val="FF0000"/>
                                        </a:solidFill>
                                        <a:latin typeface="Cambria Math" panose="02040503050406030204" pitchFamily="18" charset="0"/>
                                        <a:cs typeface="Arial" panose="020B0604020202020204" pitchFamily="34" charset="0"/>
                                      </a:rPr>
                                      <m:t>12</m:t>
                                    </m:r>
                                  </m:sub>
                                </m:sSub>
                                <m:r>
                                  <a:rPr lang="en-US" b="0" i="1" smtClean="0">
                                    <a:solidFill>
                                      <a:srgbClr val="FF0000"/>
                                    </a:solidFill>
                                    <a:latin typeface="Cambria Math" panose="02040503050406030204" pitchFamily="18" charset="0"/>
                                    <a:cs typeface="Arial" panose="020B0604020202020204" pitchFamily="34" charset="0"/>
                                  </a:rPr>
                                  <m:t>          </m:t>
                                </m:r>
                              </m:e>
                              <m:e>
                                <m:sSub>
                                  <m:sSubPr>
                                    <m:ctrlPr>
                                      <a:rPr lang="en-US" i="1">
                                        <a:solidFill>
                                          <a:srgbClr val="FF0000"/>
                                        </a:solidFill>
                                        <a:latin typeface="Cambria Math" panose="02040503050406030204" pitchFamily="18" charset="0"/>
                                        <a:cs typeface="Arial" panose="020B0604020202020204" pitchFamily="34" charset="0"/>
                                      </a:rPr>
                                    </m:ctrlPr>
                                  </m:sSubPr>
                                  <m:e>
                                    <m:r>
                                      <a:rPr lang="en-US" i="1">
                                        <a:solidFill>
                                          <a:srgbClr val="FF0000"/>
                                        </a:solidFill>
                                        <a:latin typeface="Cambria Math" panose="02040503050406030204" pitchFamily="18" charset="0"/>
                                        <a:cs typeface="Arial" panose="020B0604020202020204" pitchFamily="34" charset="0"/>
                                      </a:rPr>
                                      <m:t>𝑘</m:t>
                                    </m:r>
                                  </m:e>
                                  <m:sub>
                                    <m:r>
                                      <a:rPr lang="en-US" i="1">
                                        <a:solidFill>
                                          <a:srgbClr val="FF0000"/>
                                        </a:solidFill>
                                        <a:latin typeface="Cambria Math" panose="02040503050406030204" pitchFamily="18" charset="0"/>
                                        <a:cs typeface="Arial" panose="020B0604020202020204" pitchFamily="34" charset="0"/>
                                      </a:rPr>
                                      <m:t>12</m:t>
                                    </m:r>
                                  </m:sub>
                                </m:sSub>
                                <m:r>
                                  <a:rPr lang="en-US" i="1">
                                    <a:solidFill>
                                      <a:srgbClr val="0070C0"/>
                                    </a:solidFill>
                                    <a:latin typeface="Cambria Math" panose="02040503050406030204" pitchFamily="18" charset="0"/>
                                    <a:cs typeface="Arial" panose="020B0604020202020204" pitchFamily="34" charset="0"/>
                                  </a:rPr>
                                  <m:t>+</m:t>
                                </m:r>
                                <m:sSub>
                                  <m:sSubPr>
                                    <m:ctrlPr>
                                      <a:rPr lang="en-US" i="1">
                                        <a:solidFill>
                                          <a:srgbClr val="0070C0"/>
                                        </a:solidFill>
                                        <a:latin typeface="Cambria Math" panose="02040503050406030204" pitchFamily="18" charset="0"/>
                                        <a:cs typeface="Arial" panose="020B0604020202020204" pitchFamily="34" charset="0"/>
                                      </a:rPr>
                                    </m:ctrlPr>
                                  </m:sSubPr>
                                  <m:e>
                                    <m:r>
                                      <a:rPr lang="en-US" i="1">
                                        <a:solidFill>
                                          <a:srgbClr val="0070C0"/>
                                        </a:solidFill>
                                        <a:latin typeface="Cambria Math" panose="02040503050406030204" pitchFamily="18" charset="0"/>
                                        <a:cs typeface="Arial" panose="020B0604020202020204" pitchFamily="34" charset="0"/>
                                      </a:rPr>
                                      <m:t>𝑘</m:t>
                                    </m:r>
                                  </m:e>
                                  <m:sub>
                                    <m:r>
                                      <a:rPr lang="en-US" i="1">
                                        <a:solidFill>
                                          <a:srgbClr val="0070C0"/>
                                        </a:solidFill>
                                        <a:latin typeface="Cambria Math" panose="02040503050406030204" pitchFamily="18" charset="0"/>
                                        <a:cs typeface="Arial" panose="020B0604020202020204" pitchFamily="34" charset="0"/>
                                      </a:rPr>
                                      <m:t>23</m:t>
                                    </m:r>
                                  </m:sub>
                                </m:sSub>
                              </m:e>
                              <m:e>
                                <m:r>
                                  <a:rPr lang="en-US" i="1">
                                    <a:solidFill>
                                      <a:srgbClr val="0070C0"/>
                                    </a:solidFill>
                                    <a:latin typeface="Cambria Math" panose="02040503050406030204" pitchFamily="18" charset="0"/>
                                    <a:cs typeface="Arial" panose="020B0604020202020204" pitchFamily="34" charset="0"/>
                                  </a:rPr>
                                  <m:t>−</m:t>
                                </m:r>
                                <m:sSub>
                                  <m:sSubPr>
                                    <m:ctrlPr>
                                      <a:rPr lang="en-US" i="1">
                                        <a:solidFill>
                                          <a:srgbClr val="0070C0"/>
                                        </a:solidFill>
                                        <a:latin typeface="Cambria Math" panose="02040503050406030204" pitchFamily="18" charset="0"/>
                                        <a:cs typeface="Arial" panose="020B0604020202020204" pitchFamily="34" charset="0"/>
                                      </a:rPr>
                                    </m:ctrlPr>
                                  </m:sSubPr>
                                  <m:e>
                                    <m:r>
                                      <a:rPr lang="en-US" i="1">
                                        <a:solidFill>
                                          <a:srgbClr val="0070C0"/>
                                        </a:solidFill>
                                        <a:latin typeface="Cambria Math" panose="02040503050406030204" pitchFamily="18" charset="0"/>
                                        <a:cs typeface="Arial" panose="020B0604020202020204" pitchFamily="34" charset="0"/>
                                      </a:rPr>
                                      <m:t>𝑘</m:t>
                                    </m:r>
                                  </m:e>
                                  <m:sub>
                                    <m:r>
                                      <a:rPr lang="en-US" i="1">
                                        <a:solidFill>
                                          <a:srgbClr val="0070C0"/>
                                        </a:solidFill>
                                        <a:latin typeface="Cambria Math" panose="02040503050406030204" pitchFamily="18" charset="0"/>
                                        <a:cs typeface="Arial" panose="020B0604020202020204" pitchFamily="34" charset="0"/>
                                      </a:rPr>
                                      <m:t>23</m:t>
                                    </m:r>
                                  </m:sub>
                                </m:sSub>
                                <m:r>
                                  <a:rPr lang="en-US" b="0" i="1" smtClean="0">
                                    <a:solidFill>
                                      <a:srgbClr val="0070C0"/>
                                    </a:solidFill>
                                    <a:latin typeface="Cambria Math" panose="02040503050406030204" pitchFamily="18" charset="0"/>
                                    <a:cs typeface="Arial" panose="020B0604020202020204" pitchFamily="34" charset="0"/>
                                  </a:rPr>
                                  <m:t>   </m:t>
                                </m:r>
                              </m:e>
                            </m:mr>
                            <m:mr>
                              <m:e>
                                <m:r>
                                  <a:rPr lang="en-US" b="0" i="1" smtClean="0">
                                    <a:solidFill>
                                      <a:srgbClr val="0070C0"/>
                                    </a:solidFill>
                                    <a:latin typeface="Cambria Math" panose="02040503050406030204" pitchFamily="18" charset="0"/>
                                    <a:cs typeface="Arial" panose="020B0604020202020204" pitchFamily="34" charset="0"/>
                                  </a:rPr>
                                  <m:t>                   </m:t>
                                </m:r>
                                <m:r>
                                  <a:rPr lang="en-US" i="1">
                                    <a:solidFill>
                                      <a:srgbClr val="7030A0"/>
                                    </a:solidFill>
                                    <a:latin typeface="Cambria Math" panose="02040503050406030204" pitchFamily="18" charset="0"/>
                                    <a:cs typeface="Arial" panose="020B0604020202020204" pitchFamily="34" charset="0"/>
                                  </a:rPr>
                                  <m:t>−</m:t>
                                </m:r>
                                <m:sSub>
                                  <m:sSubPr>
                                    <m:ctrlPr>
                                      <a:rPr lang="en-US" i="1">
                                        <a:solidFill>
                                          <a:srgbClr val="7030A0"/>
                                        </a:solidFill>
                                        <a:latin typeface="Cambria Math" panose="02040503050406030204" pitchFamily="18" charset="0"/>
                                        <a:cs typeface="Arial" panose="020B0604020202020204" pitchFamily="34" charset="0"/>
                                      </a:rPr>
                                    </m:ctrlPr>
                                  </m:sSubPr>
                                  <m:e>
                                    <m:r>
                                      <a:rPr lang="en-US" i="1">
                                        <a:solidFill>
                                          <a:srgbClr val="7030A0"/>
                                        </a:solidFill>
                                        <a:latin typeface="Cambria Math" panose="02040503050406030204" pitchFamily="18" charset="0"/>
                                        <a:cs typeface="Arial" panose="020B0604020202020204" pitchFamily="34" charset="0"/>
                                      </a:rPr>
                                      <m:t>𝑘</m:t>
                                    </m:r>
                                  </m:e>
                                  <m:sub>
                                    <m:r>
                                      <a:rPr lang="en-US" i="1">
                                        <a:solidFill>
                                          <a:srgbClr val="7030A0"/>
                                        </a:solidFill>
                                        <a:latin typeface="Cambria Math" panose="02040503050406030204" pitchFamily="18" charset="0"/>
                                        <a:cs typeface="Arial" panose="020B0604020202020204" pitchFamily="34" charset="0"/>
                                      </a:rPr>
                                      <m:t>13</m:t>
                                    </m:r>
                                  </m:sub>
                                </m:sSub>
                              </m:e>
                              <m:e>
                                <m:r>
                                  <a:rPr lang="en-US" b="0" i="1" smtClean="0">
                                    <a:solidFill>
                                      <a:srgbClr val="7030A0"/>
                                    </a:solidFill>
                                    <a:latin typeface="Cambria Math" panose="02040503050406030204" pitchFamily="18" charset="0"/>
                                    <a:cs typeface="Arial" panose="020B0604020202020204" pitchFamily="34" charset="0"/>
                                  </a:rPr>
                                  <m:t>        </m:t>
                                </m:r>
                                <m:r>
                                  <a:rPr lang="en-US" i="1">
                                    <a:solidFill>
                                      <a:srgbClr val="0070C0"/>
                                    </a:solidFill>
                                    <a:latin typeface="Cambria Math" panose="02040503050406030204" pitchFamily="18" charset="0"/>
                                    <a:cs typeface="Arial" panose="020B0604020202020204" pitchFamily="34" charset="0"/>
                                  </a:rPr>
                                  <m:t>−</m:t>
                                </m:r>
                                <m:sSub>
                                  <m:sSubPr>
                                    <m:ctrlPr>
                                      <a:rPr lang="en-US" i="1">
                                        <a:solidFill>
                                          <a:srgbClr val="0070C0"/>
                                        </a:solidFill>
                                        <a:latin typeface="Cambria Math" panose="02040503050406030204" pitchFamily="18" charset="0"/>
                                        <a:cs typeface="Arial" panose="020B0604020202020204" pitchFamily="34" charset="0"/>
                                      </a:rPr>
                                    </m:ctrlPr>
                                  </m:sSubPr>
                                  <m:e>
                                    <m:r>
                                      <a:rPr lang="en-US" i="1">
                                        <a:solidFill>
                                          <a:srgbClr val="0070C0"/>
                                        </a:solidFill>
                                        <a:latin typeface="Cambria Math" panose="02040503050406030204" pitchFamily="18" charset="0"/>
                                        <a:cs typeface="Arial" panose="020B0604020202020204" pitchFamily="34" charset="0"/>
                                      </a:rPr>
                                      <m:t>𝑘</m:t>
                                    </m:r>
                                  </m:e>
                                  <m:sub>
                                    <m:r>
                                      <a:rPr lang="en-US" i="1">
                                        <a:solidFill>
                                          <a:srgbClr val="0070C0"/>
                                        </a:solidFill>
                                        <a:latin typeface="Cambria Math" panose="02040503050406030204" pitchFamily="18" charset="0"/>
                                        <a:cs typeface="Arial" panose="020B0604020202020204" pitchFamily="34" charset="0"/>
                                      </a:rPr>
                                      <m:t>23</m:t>
                                    </m:r>
                                  </m:sub>
                                </m:sSub>
                              </m:e>
                              <m:e>
                                <m:r>
                                  <a:rPr lang="en-US" b="0" i="1" smtClean="0">
                                    <a:solidFill>
                                      <a:srgbClr val="0070C0"/>
                                    </a:solidFill>
                                    <a:latin typeface="Cambria Math" panose="02040503050406030204" pitchFamily="18" charset="0"/>
                                    <a:cs typeface="Arial" panose="020B0604020202020204" pitchFamily="34" charset="0"/>
                                  </a:rPr>
                                  <m:t>        </m:t>
                                </m:r>
                                <m:r>
                                  <a:rPr lang="en-US" i="1">
                                    <a:solidFill>
                                      <a:srgbClr val="0070C0"/>
                                    </a:solidFill>
                                    <a:latin typeface="Cambria Math" panose="02040503050406030204" pitchFamily="18" charset="0"/>
                                    <a:cs typeface="Arial" panose="020B0604020202020204" pitchFamily="34" charset="0"/>
                                  </a:rPr>
                                  <m:t>+</m:t>
                                </m:r>
                                <m:r>
                                  <a:rPr lang="en-US" b="0" i="1" smtClean="0">
                                    <a:solidFill>
                                      <a:srgbClr val="0070C0"/>
                                    </a:solidFill>
                                    <a:latin typeface="Cambria Math" panose="02040503050406030204" pitchFamily="18" charset="0"/>
                                    <a:cs typeface="Arial" panose="020B0604020202020204" pitchFamily="34" charset="0"/>
                                  </a:rPr>
                                  <m:t> </m:t>
                                </m:r>
                                <m:sSub>
                                  <m:sSubPr>
                                    <m:ctrlPr>
                                      <a:rPr lang="en-US" i="1">
                                        <a:solidFill>
                                          <a:srgbClr val="0070C0"/>
                                        </a:solidFill>
                                        <a:latin typeface="Cambria Math" panose="02040503050406030204" pitchFamily="18" charset="0"/>
                                        <a:cs typeface="Arial" panose="020B0604020202020204" pitchFamily="34" charset="0"/>
                                      </a:rPr>
                                    </m:ctrlPr>
                                  </m:sSubPr>
                                  <m:e>
                                    <m:r>
                                      <a:rPr lang="en-US" i="1">
                                        <a:solidFill>
                                          <a:srgbClr val="0070C0"/>
                                        </a:solidFill>
                                        <a:latin typeface="Cambria Math" panose="02040503050406030204" pitchFamily="18" charset="0"/>
                                        <a:cs typeface="Arial" panose="020B0604020202020204" pitchFamily="34" charset="0"/>
                                      </a:rPr>
                                      <m:t>𝑘</m:t>
                                    </m:r>
                                  </m:e>
                                  <m:sub>
                                    <m:r>
                                      <a:rPr lang="en-US" i="1">
                                        <a:solidFill>
                                          <a:srgbClr val="0070C0"/>
                                        </a:solidFill>
                                        <a:latin typeface="Cambria Math" panose="02040503050406030204" pitchFamily="18" charset="0"/>
                                        <a:cs typeface="Arial" panose="020B0604020202020204" pitchFamily="34" charset="0"/>
                                      </a:rPr>
                                      <m:t>23</m:t>
                                    </m:r>
                                  </m:sub>
                                </m:sSub>
                                <m:r>
                                  <m:rPr>
                                    <m:brk m:alnAt="7"/>
                                  </m:rPr>
                                  <a:rPr lang="en-US" i="1">
                                    <a:solidFill>
                                      <a:srgbClr val="7030A0"/>
                                    </a:solidFill>
                                    <a:latin typeface="Cambria Math" panose="02040503050406030204" pitchFamily="18" charset="0"/>
                                    <a:cs typeface="Arial" panose="020B0604020202020204" pitchFamily="34" charset="0"/>
                                  </a:rPr>
                                  <m:t>+</m:t>
                                </m:r>
                                <m:sSub>
                                  <m:sSubPr>
                                    <m:ctrlPr>
                                      <a:rPr lang="en-US" i="1">
                                        <a:solidFill>
                                          <a:srgbClr val="7030A0"/>
                                        </a:solidFill>
                                        <a:latin typeface="Cambria Math" panose="02040503050406030204" pitchFamily="18" charset="0"/>
                                        <a:cs typeface="Arial" panose="020B0604020202020204" pitchFamily="34" charset="0"/>
                                      </a:rPr>
                                    </m:ctrlPr>
                                  </m:sSubPr>
                                  <m:e>
                                    <m:r>
                                      <a:rPr lang="en-US" i="1">
                                        <a:solidFill>
                                          <a:srgbClr val="7030A0"/>
                                        </a:solidFill>
                                        <a:latin typeface="Cambria Math" panose="02040503050406030204" pitchFamily="18" charset="0"/>
                                        <a:cs typeface="Arial" panose="020B0604020202020204" pitchFamily="34" charset="0"/>
                                      </a:rPr>
                                      <m:t>𝑘</m:t>
                                    </m:r>
                                  </m:e>
                                  <m:sub>
                                    <m:r>
                                      <a:rPr lang="en-US" i="1">
                                        <a:solidFill>
                                          <a:srgbClr val="7030A0"/>
                                        </a:solidFill>
                                        <a:latin typeface="Cambria Math" panose="02040503050406030204" pitchFamily="18" charset="0"/>
                                        <a:cs typeface="Arial" panose="020B0604020202020204" pitchFamily="34" charset="0"/>
                                      </a:rPr>
                                      <m:t>13</m:t>
                                    </m:r>
                                  </m:sub>
                                </m:sSub>
                              </m:e>
                            </m:mr>
                          </m:m>
                        </m:e>
                      </m:d>
                      <m:d>
                        <m:dPr>
                          <m:begChr m:val="{"/>
                          <m:endChr m:val="}"/>
                          <m:ctrlPr>
                            <a:rPr lang="en-US" i="1">
                              <a:latin typeface="Cambria Math" panose="02040503050406030204" pitchFamily="18" charset="0"/>
                              <a:cs typeface="Arial" panose="020B0604020202020204" pitchFamily="34" charset="0"/>
                            </a:rPr>
                          </m:ctrlPr>
                        </m:dPr>
                        <m:e>
                          <m:eqArr>
                            <m:eqArrPr>
                              <m:ctrlPr>
                                <a:rPr lang="en-US" i="1">
                                  <a:latin typeface="Cambria Math" panose="02040503050406030204" pitchFamily="18" charset="0"/>
                                  <a:cs typeface="Arial" panose="020B0604020202020204" pitchFamily="34" charset="0"/>
                                </a:rPr>
                              </m:ctrlPr>
                            </m:eqArrPr>
                            <m:e>
                              <m:sSub>
                                <m:sSubPr>
                                  <m:ctrlPr>
                                    <a:rPr lang="en-US" i="1">
                                      <a:latin typeface="Cambria Math" panose="02040503050406030204" pitchFamily="18" charset="0"/>
                                      <a:cs typeface="Arial" panose="020B0604020202020204" pitchFamily="34" charset="0"/>
                                    </a:rPr>
                                  </m:ctrlPr>
                                </m:sSubPr>
                                <m:e>
                                  <m:r>
                                    <a:rPr lang="en-US" i="1">
                                      <a:latin typeface="Cambria Math" panose="02040503050406030204" pitchFamily="18" charset="0"/>
                                      <a:cs typeface="Arial" panose="020B0604020202020204" pitchFamily="34" charset="0"/>
                                    </a:rPr>
                                    <m:t>𝑥</m:t>
                                  </m:r>
                                </m:e>
                                <m:sub>
                                  <m:r>
                                    <a:rPr lang="en-US" i="1">
                                      <a:latin typeface="Cambria Math" panose="02040503050406030204" pitchFamily="18" charset="0"/>
                                      <a:cs typeface="Arial" panose="020B0604020202020204" pitchFamily="34" charset="0"/>
                                    </a:rPr>
                                    <m:t>1</m:t>
                                  </m:r>
                                </m:sub>
                              </m:sSub>
                            </m:e>
                            <m:e>
                              <m:sSub>
                                <m:sSubPr>
                                  <m:ctrlPr>
                                    <a:rPr lang="en-US" i="1">
                                      <a:latin typeface="Cambria Math" panose="02040503050406030204" pitchFamily="18" charset="0"/>
                                      <a:cs typeface="Arial" panose="020B0604020202020204" pitchFamily="34" charset="0"/>
                                    </a:rPr>
                                  </m:ctrlPr>
                                </m:sSubPr>
                                <m:e>
                                  <m:r>
                                    <a:rPr lang="en-US" i="1">
                                      <a:latin typeface="Cambria Math" panose="02040503050406030204" pitchFamily="18" charset="0"/>
                                      <a:cs typeface="Arial" panose="020B0604020202020204" pitchFamily="34" charset="0"/>
                                    </a:rPr>
                                    <m:t>𝑥</m:t>
                                  </m:r>
                                </m:e>
                                <m:sub>
                                  <m:r>
                                    <a:rPr lang="en-US" i="1">
                                      <a:latin typeface="Cambria Math" panose="02040503050406030204" pitchFamily="18" charset="0"/>
                                      <a:cs typeface="Arial" panose="020B0604020202020204" pitchFamily="34" charset="0"/>
                                    </a:rPr>
                                    <m:t>2</m:t>
                                  </m:r>
                                </m:sub>
                              </m:sSub>
                            </m:e>
                            <m:e>
                              <m:sSub>
                                <m:sSubPr>
                                  <m:ctrlPr>
                                    <a:rPr lang="en-US" i="1">
                                      <a:latin typeface="Cambria Math" panose="02040503050406030204" pitchFamily="18" charset="0"/>
                                      <a:cs typeface="Arial" panose="020B0604020202020204" pitchFamily="34" charset="0"/>
                                    </a:rPr>
                                  </m:ctrlPr>
                                </m:sSubPr>
                                <m:e>
                                  <m:r>
                                    <a:rPr lang="en-US" i="1">
                                      <a:latin typeface="Cambria Math" panose="02040503050406030204" pitchFamily="18" charset="0"/>
                                      <a:cs typeface="Arial" panose="020B0604020202020204" pitchFamily="34" charset="0"/>
                                    </a:rPr>
                                    <m:t>𝑥</m:t>
                                  </m:r>
                                </m:e>
                                <m:sub>
                                  <m:r>
                                    <a:rPr lang="en-US" i="1">
                                      <a:latin typeface="Cambria Math" panose="02040503050406030204" pitchFamily="18" charset="0"/>
                                      <a:cs typeface="Arial" panose="020B0604020202020204" pitchFamily="34" charset="0"/>
                                    </a:rPr>
                                    <m:t>3</m:t>
                                  </m:r>
                                </m:sub>
                              </m:sSub>
                            </m:e>
                          </m:eqArr>
                        </m:e>
                      </m:d>
                      <m:r>
                        <a:rPr lang="en-US" i="1">
                          <a:latin typeface="Cambria Math" panose="02040503050406030204" pitchFamily="18" charset="0"/>
                          <a:cs typeface="Arial" panose="020B0604020202020204" pitchFamily="34" charset="0"/>
                        </a:rPr>
                        <m:t>=</m:t>
                      </m:r>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10" name="TextBox 9">
                <a:extLst>
                  <a:ext uri="{FF2B5EF4-FFF2-40B4-BE49-F238E27FC236}">
                    <a16:creationId xmlns:a14="http://schemas.microsoft.com/office/drawing/2010/main" xmlns="" xmlns:a16="http://schemas.microsoft.com/office/drawing/2014/main" id="{C850DF87-E5AD-478E-A14F-76189F9AB014}"/>
                  </a:ext>
                </a:extLst>
              </p:cNvPr>
              <p:cNvSpPr txBox="1">
                <a:spLocks noRot="1" noChangeAspect="1" noMove="1" noResize="1" noEditPoints="1" noAdjustHandles="1" noChangeArrowheads="1" noChangeShapeType="1" noTextEdit="1"/>
              </p:cNvSpPr>
              <p:nvPr/>
            </p:nvSpPr>
            <p:spPr>
              <a:xfrm>
                <a:off x="2124637" y="4768664"/>
                <a:ext cx="6812280" cy="976614"/>
              </a:xfrm>
              <a:prstGeom prst="rect">
                <a:avLst/>
              </a:prstGeom>
              <a:blipFill>
                <a:blip r:embed="rId4" cstate="print"/>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BED34120-D6C2-4495-B547-A6680D682E60}"/>
                  </a:ext>
                </a:extLst>
              </p:cNvPr>
              <p:cNvSpPr txBox="1"/>
              <p:nvPr/>
            </p:nvSpPr>
            <p:spPr>
              <a:xfrm>
                <a:off x="2092705" y="4770789"/>
                <a:ext cx="6812280" cy="825611"/>
              </a:xfrm>
              <a:prstGeom prst="rect">
                <a:avLst/>
              </a:prstGeom>
              <a:noFill/>
            </p:spPr>
            <p:txBody>
              <a:bodyPr wrap="square">
                <a:spAutoFit/>
              </a:bodyPr>
              <a:lstStyle/>
              <a:p>
                <a:pPr/>
                <a14:m>
                  <m:oMathPara xmlns:m="http://schemas.openxmlformats.org/officeDocument/2006/math">
                    <m:oMath>
                      <m:d>
                        <m:dPr>
                          <m:begChr m:val="["/>
                          <m:endChr m:val="]"/>
                          <m:ctrlPr>
                            <a:rPr lang="en-US" i="1">
                              <a:latin typeface="Cambria Math" panose="02040503050406030204" pitchFamily="18" charset="0"/>
                              <a:cs typeface="Arial" panose="020B0604020202020204" pitchFamily="34" charset="0"/>
                            </a:rPr>
                          </m:ctrlPr>
                        </m:dPr>
                        <m:e>
                          <m:m>
                            <m:mPr>
                              <m:mcs>
                                <m:mc>
                                  <m:mcPr>
                                    <m:count m:val="3"/>
                                    <m:mcJc m:val="center"/>
                                  </m:mcPr>
                                </m:mc>
                              </m:mcs>
                              <m:ctrlPr>
                                <a:rPr lang="en-US" i="1">
                                  <a:latin typeface="Cambria Math" panose="02040503050406030204" pitchFamily="18" charset="0"/>
                                  <a:cs typeface="Arial" panose="020B0604020202020204" pitchFamily="34" charset="0"/>
                                </a:rPr>
                              </m:ctrlPr>
                            </m:mPr>
                            <m:mr>
                              <m:e>
                                <m:r>
                                  <a:rPr lang="en-US" b="0" i="1" smtClean="0">
                                    <a:latin typeface="Cambria Math" panose="02040503050406030204" pitchFamily="18" charset="0"/>
                                    <a:cs typeface="Arial" panose="020B0604020202020204" pitchFamily="34" charset="0"/>
                                  </a:rPr>
                                  <m:t>                              </m:t>
                                </m:r>
                              </m:e>
                              <m:e>
                                <m:r>
                                  <a:rPr lang="en-US" b="0" i="1" smtClean="0">
                                    <a:solidFill>
                                      <a:srgbClr val="FF0000"/>
                                    </a:solidFill>
                                    <a:latin typeface="Cambria Math" panose="02040503050406030204" pitchFamily="18" charset="0"/>
                                    <a:cs typeface="Arial" panose="020B0604020202020204" pitchFamily="34" charset="0"/>
                                  </a:rPr>
                                  <m:t>               </m:t>
                                </m:r>
                              </m:e>
                              <m:e>
                                <m:r>
                                  <a:rPr lang="en-US" b="0" i="1" smtClean="0">
                                    <a:solidFill>
                                      <a:srgbClr val="FF0000"/>
                                    </a:solidFill>
                                    <a:latin typeface="Cambria Math" panose="02040503050406030204" pitchFamily="18" charset="0"/>
                                    <a:cs typeface="Arial" panose="020B0604020202020204" pitchFamily="34" charset="0"/>
                                  </a:rPr>
                                  <m:t>                  </m:t>
                                </m:r>
                                <m:r>
                                  <a:rPr lang="en-US" b="0" i="1" smtClean="0">
                                    <a:solidFill>
                                      <a:srgbClr val="7030A0"/>
                                    </a:solidFill>
                                    <a:latin typeface="Cambria Math" panose="02040503050406030204" pitchFamily="18" charset="0"/>
                                    <a:cs typeface="Arial" panose="020B0604020202020204" pitchFamily="34" charset="0"/>
                                  </a:rPr>
                                  <m:t> </m:t>
                                </m:r>
                              </m:e>
                            </m:mr>
                            <m:mr>
                              <m:e>
                                <m:r>
                                  <a:rPr lang="en-US" b="0" i="1" smtClean="0">
                                    <a:solidFill>
                                      <a:srgbClr val="7030A0"/>
                                    </a:solidFill>
                                    <a:latin typeface="Cambria Math" panose="02040503050406030204" pitchFamily="18" charset="0"/>
                                    <a:cs typeface="Arial" panose="020B0604020202020204" pitchFamily="34" charset="0"/>
                                  </a:rPr>
                                  <m:t> </m:t>
                                </m:r>
                              </m:e>
                              <m:e>
                                <m:r>
                                  <a:rPr lang="en-US" b="0" i="1" smtClean="0">
                                    <a:solidFill>
                                      <a:srgbClr val="FF0000"/>
                                    </a:solidFill>
                                    <a:latin typeface="Cambria Math" panose="02040503050406030204" pitchFamily="18" charset="0"/>
                                    <a:cs typeface="Arial" panose="020B0604020202020204" pitchFamily="34" charset="0"/>
                                  </a:rPr>
                                  <m:t>                        </m:t>
                                </m:r>
                              </m:e>
                              <m:e>
                                <m:r>
                                  <a:rPr lang="en-US" b="0" i="1" smtClean="0">
                                    <a:solidFill>
                                      <a:srgbClr val="0070C0"/>
                                    </a:solidFill>
                                    <a:latin typeface="Cambria Math" panose="02040503050406030204" pitchFamily="18" charset="0"/>
                                    <a:cs typeface="Arial" panose="020B0604020202020204" pitchFamily="34" charset="0"/>
                                  </a:rPr>
                                  <m:t>    </m:t>
                                </m:r>
                              </m:e>
                            </m:mr>
                            <m:mr>
                              <m:e>
                                <m:r>
                                  <a:rPr lang="en-US" b="0" i="1" smtClean="0">
                                    <a:solidFill>
                                      <a:srgbClr val="0070C0"/>
                                    </a:solidFill>
                                    <a:latin typeface="Cambria Math" panose="02040503050406030204" pitchFamily="18" charset="0"/>
                                    <a:cs typeface="Arial" panose="020B0604020202020204" pitchFamily="34" charset="0"/>
                                  </a:rPr>
                                  <m:t>                   </m:t>
                                </m:r>
                              </m:e>
                              <m:e>
                                <m:r>
                                  <a:rPr lang="en-US" b="0" i="1" smtClean="0">
                                    <a:solidFill>
                                      <a:srgbClr val="7030A0"/>
                                    </a:solidFill>
                                    <a:latin typeface="Cambria Math" panose="02040503050406030204" pitchFamily="18" charset="0"/>
                                    <a:cs typeface="Arial" panose="020B0604020202020204" pitchFamily="34" charset="0"/>
                                  </a:rPr>
                                  <m:t>         </m:t>
                                </m:r>
                              </m:e>
                              <m:e>
                                <m:r>
                                  <a:rPr lang="en-US" b="0" i="1" smtClean="0">
                                    <a:latin typeface="Cambria Math" panose="02040503050406030204" pitchFamily="18" charset="0"/>
                                    <a:cs typeface="Arial" panose="020B0604020202020204" pitchFamily="34" charset="0"/>
                                  </a:rPr>
                                  <m:t>                             </m:t>
                                </m:r>
                              </m:e>
                            </m:mr>
                          </m:m>
                        </m:e>
                      </m:d>
                      <m:d>
                        <m:dPr>
                          <m:begChr m:val="{"/>
                          <m:endChr m:val="}"/>
                          <m:ctrlPr>
                            <a:rPr lang="en-US" i="1">
                              <a:latin typeface="Cambria Math" panose="02040503050406030204" pitchFamily="18" charset="0"/>
                              <a:cs typeface="Arial" panose="020B0604020202020204" pitchFamily="34" charset="0"/>
                            </a:rPr>
                          </m:ctrlPr>
                        </m:dPr>
                        <m:e>
                          <m:eqArr>
                            <m:eqArrPr>
                              <m:ctrlPr>
                                <a:rPr lang="en-US" i="1">
                                  <a:latin typeface="Cambria Math" panose="02040503050406030204" pitchFamily="18" charset="0"/>
                                  <a:cs typeface="Arial" panose="020B0604020202020204" pitchFamily="34" charset="0"/>
                                </a:rPr>
                              </m:ctrlPr>
                            </m:eqArrPr>
                            <m:e>
                              <m:sSub>
                                <m:sSubPr>
                                  <m:ctrlPr>
                                    <a:rPr lang="en-US" i="1">
                                      <a:latin typeface="Cambria Math" panose="02040503050406030204" pitchFamily="18" charset="0"/>
                                      <a:cs typeface="Arial" panose="020B0604020202020204" pitchFamily="34" charset="0"/>
                                    </a:rPr>
                                  </m:ctrlPr>
                                </m:sSubPr>
                                <m:e>
                                  <m:r>
                                    <a:rPr lang="en-US" i="1">
                                      <a:latin typeface="Cambria Math" panose="02040503050406030204" pitchFamily="18" charset="0"/>
                                      <a:cs typeface="Arial" panose="020B0604020202020204" pitchFamily="34" charset="0"/>
                                    </a:rPr>
                                    <m:t>𝑥</m:t>
                                  </m:r>
                                </m:e>
                                <m:sub>
                                  <m:r>
                                    <a:rPr lang="en-US" i="1">
                                      <a:latin typeface="Cambria Math" panose="02040503050406030204" pitchFamily="18" charset="0"/>
                                      <a:cs typeface="Arial" panose="020B0604020202020204" pitchFamily="34" charset="0"/>
                                    </a:rPr>
                                    <m:t>1</m:t>
                                  </m:r>
                                </m:sub>
                              </m:sSub>
                            </m:e>
                            <m:e>
                              <m:sSub>
                                <m:sSubPr>
                                  <m:ctrlPr>
                                    <a:rPr lang="en-US" i="1">
                                      <a:latin typeface="Cambria Math" panose="02040503050406030204" pitchFamily="18" charset="0"/>
                                      <a:cs typeface="Arial" panose="020B0604020202020204" pitchFamily="34" charset="0"/>
                                    </a:rPr>
                                  </m:ctrlPr>
                                </m:sSubPr>
                                <m:e>
                                  <m:r>
                                    <a:rPr lang="en-US" i="1">
                                      <a:latin typeface="Cambria Math" panose="02040503050406030204" pitchFamily="18" charset="0"/>
                                      <a:cs typeface="Arial" panose="020B0604020202020204" pitchFamily="34" charset="0"/>
                                    </a:rPr>
                                    <m:t>𝑥</m:t>
                                  </m:r>
                                </m:e>
                                <m:sub>
                                  <m:r>
                                    <a:rPr lang="en-US" i="1">
                                      <a:latin typeface="Cambria Math" panose="02040503050406030204" pitchFamily="18" charset="0"/>
                                      <a:cs typeface="Arial" panose="020B0604020202020204" pitchFamily="34" charset="0"/>
                                    </a:rPr>
                                    <m:t>2</m:t>
                                  </m:r>
                                </m:sub>
                              </m:sSub>
                            </m:e>
                            <m:e>
                              <m:sSub>
                                <m:sSubPr>
                                  <m:ctrlPr>
                                    <a:rPr lang="en-US" i="1">
                                      <a:latin typeface="Cambria Math" panose="02040503050406030204" pitchFamily="18" charset="0"/>
                                      <a:cs typeface="Arial" panose="020B0604020202020204" pitchFamily="34" charset="0"/>
                                    </a:rPr>
                                  </m:ctrlPr>
                                </m:sSubPr>
                                <m:e>
                                  <m:r>
                                    <a:rPr lang="en-US" i="1">
                                      <a:latin typeface="Cambria Math" panose="02040503050406030204" pitchFamily="18" charset="0"/>
                                      <a:cs typeface="Arial" panose="020B0604020202020204" pitchFamily="34" charset="0"/>
                                    </a:rPr>
                                    <m:t>𝑥</m:t>
                                  </m:r>
                                </m:e>
                                <m:sub>
                                  <m:r>
                                    <a:rPr lang="en-US" i="1">
                                      <a:latin typeface="Cambria Math" panose="02040503050406030204" pitchFamily="18" charset="0"/>
                                      <a:cs typeface="Arial" panose="020B0604020202020204" pitchFamily="34" charset="0"/>
                                    </a:rPr>
                                    <m:t>3</m:t>
                                  </m:r>
                                </m:sub>
                              </m:sSub>
                            </m:e>
                          </m:eqArr>
                        </m:e>
                      </m:d>
                      <m:r>
                        <a:rPr lang="en-US" i="1">
                          <a:latin typeface="Cambria Math" panose="02040503050406030204" pitchFamily="18" charset="0"/>
                          <a:cs typeface="Arial" panose="020B0604020202020204" pitchFamily="34" charset="0"/>
                        </a:rPr>
                        <m:t>=</m:t>
                      </m:r>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12" name="TextBox 11">
                <a:extLst>
                  <a:ext uri="{FF2B5EF4-FFF2-40B4-BE49-F238E27FC236}">
                    <a16:creationId xmlns:a14="http://schemas.microsoft.com/office/drawing/2010/main" xmlns="" xmlns:a16="http://schemas.microsoft.com/office/drawing/2014/main" id="{BED34120-D6C2-4495-B547-A6680D682E60}"/>
                  </a:ext>
                </a:extLst>
              </p:cNvPr>
              <p:cNvSpPr txBox="1">
                <a:spLocks noRot="1" noChangeAspect="1" noMove="1" noResize="1" noEditPoints="1" noAdjustHandles="1" noChangeArrowheads="1" noChangeShapeType="1" noTextEdit="1"/>
              </p:cNvSpPr>
              <p:nvPr/>
            </p:nvSpPr>
            <p:spPr>
              <a:xfrm>
                <a:off x="2092705" y="4770789"/>
                <a:ext cx="6812280" cy="825611"/>
              </a:xfrm>
              <a:prstGeom prst="rect">
                <a:avLst/>
              </a:prstGeom>
              <a:blipFill>
                <a:blip r:embed="rId5" cstate="print"/>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0BA497F6-F112-4E0E-8BE6-297229289F08}"/>
                  </a:ext>
                </a:extLst>
              </p:cNvPr>
              <p:cNvSpPr txBox="1"/>
              <p:nvPr/>
            </p:nvSpPr>
            <p:spPr>
              <a:xfrm>
                <a:off x="2124637" y="4768664"/>
                <a:ext cx="6812280" cy="976614"/>
              </a:xfrm>
              <a:prstGeom prst="rect">
                <a:avLst/>
              </a:prstGeom>
              <a:noFill/>
            </p:spPr>
            <p:txBody>
              <a:bodyPr wrap="square">
                <a:spAutoFit/>
              </a:bodyPr>
              <a:lstStyle/>
              <a:p>
                <a:pPr/>
                <a14:m>
                  <m:oMathPara xmlns:m="http://schemas.openxmlformats.org/officeDocument/2006/math">
                    <m:oMath>
                      <m:d>
                        <m:dPr>
                          <m:begChr m:val="["/>
                          <m:endChr m:val="]"/>
                          <m:ctrlPr>
                            <a:rPr lang="en-US" i="1">
                              <a:latin typeface="Cambria Math" panose="02040503050406030204" pitchFamily="18" charset="0"/>
                              <a:cs typeface="Arial" panose="020B0604020202020204" pitchFamily="34" charset="0"/>
                            </a:rPr>
                          </m:ctrlPr>
                        </m:dPr>
                        <m:e>
                          <m:m>
                            <m:mPr>
                              <m:mcs>
                                <m:mc>
                                  <m:mcPr>
                                    <m:count m:val="3"/>
                                    <m:mcJc m:val="center"/>
                                  </m:mcPr>
                                </m:mc>
                              </m:mcs>
                              <m:ctrlPr>
                                <a:rPr lang="en-US" i="1">
                                  <a:latin typeface="Cambria Math" panose="02040503050406030204" pitchFamily="18" charset="0"/>
                                  <a:cs typeface="Arial" panose="020B0604020202020204" pitchFamily="34" charset="0"/>
                                </a:rPr>
                              </m:ctrlPr>
                            </m:mPr>
                            <m:mr>
                              <m:e>
                                <m:r>
                                  <m:rPr>
                                    <m:brk m:alnAt="7"/>
                                  </m:rPr>
                                  <a:rPr lang="en-US" b="0" i="1" smtClean="0">
                                    <a:latin typeface="Cambria Math" panose="02040503050406030204" pitchFamily="18" charset="0"/>
                                    <a:cs typeface="Arial" panose="020B0604020202020204" pitchFamily="34" charset="0"/>
                                  </a:rPr>
                                  <m:t> </m:t>
                                </m:r>
                                <m:r>
                                  <a:rPr lang="en-US" b="0" i="1" smtClean="0">
                                    <a:latin typeface="Cambria Math" panose="02040503050406030204" pitchFamily="18" charset="0"/>
                                    <a:cs typeface="Arial" panose="020B0604020202020204" pitchFamily="34" charset="0"/>
                                  </a:rPr>
                                  <m:t>      </m:t>
                                </m:r>
                                <m:r>
                                  <a:rPr lang="en-US" i="1">
                                    <a:solidFill>
                                      <a:srgbClr val="FF0000"/>
                                    </a:solidFill>
                                    <a:latin typeface="Cambria Math" panose="02040503050406030204" pitchFamily="18" charset="0"/>
                                    <a:cs typeface="Arial" panose="020B0604020202020204" pitchFamily="34" charset="0"/>
                                  </a:rPr>
                                  <m:t>+</m:t>
                                </m:r>
                                <m:r>
                                  <a:rPr lang="en-US" b="0" i="1" smtClean="0">
                                    <a:solidFill>
                                      <a:srgbClr val="FF0000"/>
                                    </a:solidFill>
                                    <a:latin typeface="Cambria Math" panose="02040503050406030204" pitchFamily="18" charset="0"/>
                                    <a:cs typeface="Arial" panose="020B0604020202020204" pitchFamily="34" charset="0"/>
                                  </a:rPr>
                                  <m:t> </m:t>
                                </m:r>
                                <m:sSub>
                                  <m:sSubPr>
                                    <m:ctrlPr>
                                      <a:rPr lang="en-US" i="1" smtClean="0">
                                        <a:solidFill>
                                          <a:srgbClr val="FF0000"/>
                                        </a:solidFill>
                                        <a:latin typeface="Cambria Math" panose="02040503050406030204" pitchFamily="18" charset="0"/>
                                        <a:cs typeface="Arial" panose="020B0604020202020204" pitchFamily="34" charset="0"/>
                                      </a:rPr>
                                    </m:ctrlPr>
                                  </m:sSubPr>
                                  <m:e>
                                    <m:r>
                                      <a:rPr lang="en-US" i="1" smtClean="0">
                                        <a:solidFill>
                                          <a:srgbClr val="FF0000"/>
                                        </a:solidFill>
                                        <a:latin typeface="Cambria Math" panose="02040503050406030204" pitchFamily="18" charset="0"/>
                                        <a:cs typeface="Arial" panose="020B0604020202020204" pitchFamily="34" charset="0"/>
                                      </a:rPr>
                                      <m:t>𝑘</m:t>
                                    </m:r>
                                  </m:e>
                                  <m:sub>
                                    <m:r>
                                      <a:rPr lang="en-US" i="1">
                                        <a:solidFill>
                                          <a:srgbClr val="FF0000"/>
                                        </a:solidFill>
                                        <a:latin typeface="Cambria Math" panose="02040503050406030204" pitchFamily="18" charset="0"/>
                                        <a:cs typeface="Arial" panose="020B0604020202020204" pitchFamily="34" charset="0"/>
                                      </a:rPr>
                                      <m:t>1</m:t>
                                    </m:r>
                                    <m:r>
                                      <m:rPr>
                                        <m:brk m:alnAt="7"/>
                                      </m:rPr>
                                      <a:rPr lang="en-US" i="1">
                                        <a:solidFill>
                                          <a:srgbClr val="FF0000"/>
                                        </a:solidFill>
                                        <a:latin typeface="Cambria Math" panose="02040503050406030204" pitchFamily="18" charset="0"/>
                                        <a:cs typeface="Arial" panose="020B0604020202020204" pitchFamily="34" charset="0"/>
                                      </a:rPr>
                                      <m:t>2</m:t>
                                    </m:r>
                                  </m:sub>
                                </m:sSub>
                                <m:r>
                                  <a:rPr lang="en-US" b="0" i="1" smtClean="0">
                                    <a:solidFill>
                                      <a:srgbClr val="FF0000"/>
                                    </a:solidFill>
                                    <a:latin typeface="Cambria Math" panose="02040503050406030204" pitchFamily="18" charset="0"/>
                                    <a:cs typeface="Arial" panose="020B0604020202020204" pitchFamily="34" charset="0"/>
                                  </a:rPr>
                                  <m:t>            </m:t>
                                </m:r>
                              </m:e>
                              <m:e>
                                <m:r>
                                  <a:rPr lang="en-US" i="1">
                                    <a:solidFill>
                                      <a:srgbClr val="FF0000"/>
                                    </a:solidFill>
                                    <a:latin typeface="Cambria Math" panose="02040503050406030204" pitchFamily="18" charset="0"/>
                                    <a:cs typeface="Arial" panose="020B0604020202020204" pitchFamily="34" charset="0"/>
                                  </a:rPr>
                                  <m:t>−</m:t>
                                </m:r>
                                <m:sSub>
                                  <m:sSubPr>
                                    <m:ctrlPr>
                                      <a:rPr lang="en-US" i="1">
                                        <a:solidFill>
                                          <a:srgbClr val="FF0000"/>
                                        </a:solidFill>
                                        <a:latin typeface="Cambria Math" panose="02040503050406030204" pitchFamily="18" charset="0"/>
                                        <a:cs typeface="Arial" panose="020B0604020202020204" pitchFamily="34" charset="0"/>
                                      </a:rPr>
                                    </m:ctrlPr>
                                  </m:sSubPr>
                                  <m:e>
                                    <m:r>
                                      <a:rPr lang="en-US" i="1">
                                        <a:solidFill>
                                          <a:srgbClr val="FF0000"/>
                                        </a:solidFill>
                                        <a:latin typeface="Cambria Math" panose="02040503050406030204" pitchFamily="18" charset="0"/>
                                        <a:cs typeface="Arial" panose="020B0604020202020204" pitchFamily="34" charset="0"/>
                                      </a:rPr>
                                      <m:t>𝑘</m:t>
                                    </m:r>
                                  </m:e>
                                  <m:sub>
                                    <m:r>
                                      <a:rPr lang="en-US" i="1">
                                        <a:solidFill>
                                          <a:srgbClr val="FF0000"/>
                                        </a:solidFill>
                                        <a:latin typeface="Cambria Math" panose="02040503050406030204" pitchFamily="18" charset="0"/>
                                        <a:cs typeface="Arial" panose="020B0604020202020204" pitchFamily="34" charset="0"/>
                                      </a:rPr>
                                      <m:t>12</m:t>
                                    </m:r>
                                  </m:sub>
                                </m:sSub>
                                <m:r>
                                  <a:rPr lang="en-US" b="0" i="1" smtClean="0">
                                    <a:solidFill>
                                      <a:srgbClr val="FF0000"/>
                                    </a:solidFill>
                                    <a:latin typeface="Cambria Math" panose="02040503050406030204" pitchFamily="18" charset="0"/>
                                    <a:cs typeface="Arial" panose="020B0604020202020204" pitchFamily="34" charset="0"/>
                                  </a:rPr>
                                  <m:t>               </m:t>
                                </m:r>
                              </m:e>
                              <m:e>
                                <m:r>
                                  <a:rPr lang="en-US" b="0" i="1" smtClean="0">
                                    <a:solidFill>
                                      <a:srgbClr val="FF0000"/>
                                    </a:solidFill>
                                    <a:latin typeface="Cambria Math" panose="02040503050406030204" pitchFamily="18" charset="0"/>
                                    <a:cs typeface="Arial" panose="020B0604020202020204" pitchFamily="34" charset="0"/>
                                  </a:rPr>
                                  <m:t>                              </m:t>
                                </m:r>
                              </m:e>
                            </m:mr>
                            <m:mr>
                              <m:e>
                                <m:r>
                                  <a:rPr lang="en-US" b="0" i="1" smtClean="0">
                                    <a:solidFill>
                                      <a:srgbClr val="7030A0"/>
                                    </a:solidFill>
                                    <a:latin typeface="Cambria Math" panose="02040503050406030204" pitchFamily="18" charset="0"/>
                                    <a:cs typeface="Arial" panose="020B0604020202020204" pitchFamily="34" charset="0"/>
                                  </a:rPr>
                                  <m:t>      </m:t>
                                </m:r>
                                <m:r>
                                  <a:rPr lang="en-US" i="1">
                                    <a:solidFill>
                                      <a:srgbClr val="FF0000"/>
                                    </a:solidFill>
                                    <a:latin typeface="Cambria Math" panose="02040503050406030204" pitchFamily="18" charset="0"/>
                                    <a:cs typeface="Arial" panose="020B0604020202020204" pitchFamily="34" charset="0"/>
                                  </a:rPr>
                                  <m:t>−</m:t>
                                </m:r>
                                <m:sSub>
                                  <m:sSubPr>
                                    <m:ctrlPr>
                                      <a:rPr lang="en-US" i="1">
                                        <a:solidFill>
                                          <a:srgbClr val="FF0000"/>
                                        </a:solidFill>
                                        <a:latin typeface="Cambria Math" panose="02040503050406030204" pitchFamily="18" charset="0"/>
                                        <a:cs typeface="Arial" panose="020B0604020202020204" pitchFamily="34" charset="0"/>
                                      </a:rPr>
                                    </m:ctrlPr>
                                  </m:sSubPr>
                                  <m:e>
                                    <m:r>
                                      <a:rPr lang="en-US" i="1">
                                        <a:solidFill>
                                          <a:srgbClr val="FF0000"/>
                                        </a:solidFill>
                                        <a:latin typeface="Cambria Math" panose="02040503050406030204" pitchFamily="18" charset="0"/>
                                        <a:cs typeface="Arial" panose="020B0604020202020204" pitchFamily="34" charset="0"/>
                                      </a:rPr>
                                      <m:t>𝑘</m:t>
                                    </m:r>
                                  </m:e>
                                  <m:sub>
                                    <m:r>
                                      <a:rPr lang="en-US" i="1">
                                        <a:solidFill>
                                          <a:srgbClr val="FF0000"/>
                                        </a:solidFill>
                                        <a:latin typeface="Cambria Math" panose="02040503050406030204" pitchFamily="18" charset="0"/>
                                        <a:cs typeface="Arial" panose="020B0604020202020204" pitchFamily="34" charset="0"/>
                                      </a:rPr>
                                      <m:t>12</m:t>
                                    </m:r>
                                  </m:sub>
                                </m:sSub>
                                <m:r>
                                  <a:rPr lang="en-US" b="0" i="1" smtClean="0">
                                    <a:solidFill>
                                      <a:srgbClr val="FF0000"/>
                                    </a:solidFill>
                                    <a:latin typeface="Cambria Math" panose="02040503050406030204" pitchFamily="18" charset="0"/>
                                    <a:cs typeface="Arial" panose="020B0604020202020204" pitchFamily="34" charset="0"/>
                                  </a:rPr>
                                  <m:t>          </m:t>
                                </m:r>
                              </m:e>
                              <m:e>
                                <m:sSub>
                                  <m:sSubPr>
                                    <m:ctrlPr>
                                      <a:rPr lang="en-US" i="1">
                                        <a:solidFill>
                                          <a:srgbClr val="FF0000"/>
                                        </a:solidFill>
                                        <a:latin typeface="Cambria Math" panose="02040503050406030204" pitchFamily="18" charset="0"/>
                                        <a:cs typeface="Arial" panose="020B0604020202020204" pitchFamily="34" charset="0"/>
                                      </a:rPr>
                                    </m:ctrlPr>
                                  </m:sSubPr>
                                  <m:e>
                                    <m:r>
                                      <a:rPr lang="en-US" i="1">
                                        <a:solidFill>
                                          <a:srgbClr val="FF0000"/>
                                        </a:solidFill>
                                        <a:latin typeface="Cambria Math" panose="02040503050406030204" pitchFamily="18" charset="0"/>
                                        <a:cs typeface="Arial" panose="020B0604020202020204" pitchFamily="34" charset="0"/>
                                      </a:rPr>
                                      <m:t>𝑘</m:t>
                                    </m:r>
                                  </m:e>
                                  <m:sub>
                                    <m:r>
                                      <a:rPr lang="en-US" i="1">
                                        <a:solidFill>
                                          <a:srgbClr val="FF0000"/>
                                        </a:solidFill>
                                        <a:latin typeface="Cambria Math" panose="02040503050406030204" pitchFamily="18" charset="0"/>
                                        <a:cs typeface="Arial" panose="020B0604020202020204" pitchFamily="34" charset="0"/>
                                      </a:rPr>
                                      <m:t>12</m:t>
                                    </m:r>
                                  </m:sub>
                                </m:sSub>
                                <m:r>
                                  <a:rPr lang="en-US" i="1">
                                    <a:solidFill>
                                      <a:srgbClr val="0070C0"/>
                                    </a:solidFill>
                                    <a:latin typeface="Cambria Math" panose="02040503050406030204" pitchFamily="18" charset="0"/>
                                    <a:cs typeface="Arial" panose="020B0604020202020204" pitchFamily="34" charset="0"/>
                                  </a:rPr>
                                  <m:t>+</m:t>
                                </m:r>
                                <m:sSub>
                                  <m:sSubPr>
                                    <m:ctrlPr>
                                      <a:rPr lang="en-US" i="1">
                                        <a:solidFill>
                                          <a:srgbClr val="0070C0"/>
                                        </a:solidFill>
                                        <a:latin typeface="Cambria Math" panose="02040503050406030204" pitchFamily="18" charset="0"/>
                                        <a:cs typeface="Arial" panose="020B0604020202020204" pitchFamily="34" charset="0"/>
                                      </a:rPr>
                                    </m:ctrlPr>
                                  </m:sSubPr>
                                  <m:e>
                                    <m:r>
                                      <a:rPr lang="en-US" i="1">
                                        <a:solidFill>
                                          <a:srgbClr val="0070C0"/>
                                        </a:solidFill>
                                        <a:latin typeface="Cambria Math" panose="02040503050406030204" pitchFamily="18" charset="0"/>
                                        <a:cs typeface="Arial" panose="020B0604020202020204" pitchFamily="34" charset="0"/>
                                      </a:rPr>
                                      <m:t>𝑘</m:t>
                                    </m:r>
                                  </m:e>
                                  <m:sub>
                                    <m:r>
                                      <a:rPr lang="en-US" i="1">
                                        <a:solidFill>
                                          <a:srgbClr val="0070C0"/>
                                        </a:solidFill>
                                        <a:latin typeface="Cambria Math" panose="02040503050406030204" pitchFamily="18" charset="0"/>
                                        <a:cs typeface="Arial" panose="020B0604020202020204" pitchFamily="34" charset="0"/>
                                      </a:rPr>
                                      <m:t>23</m:t>
                                    </m:r>
                                  </m:sub>
                                </m:sSub>
                              </m:e>
                              <m:e>
                                <m:r>
                                  <a:rPr lang="en-US" i="1">
                                    <a:solidFill>
                                      <a:srgbClr val="0070C0"/>
                                    </a:solidFill>
                                    <a:latin typeface="Cambria Math" panose="02040503050406030204" pitchFamily="18" charset="0"/>
                                    <a:cs typeface="Arial" panose="020B0604020202020204" pitchFamily="34" charset="0"/>
                                  </a:rPr>
                                  <m:t>−</m:t>
                                </m:r>
                                <m:sSub>
                                  <m:sSubPr>
                                    <m:ctrlPr>
                                      <a:rPr lang="en-US" i="1">
                                        <a:solidFill>
                                          <a:srgbClr val="0070C0"/>
                                        </a:solidFill>
                                        <a:latin typeface="Cambria Math" panose="02040503050406030204" pitchFamily="18" charset="0"/>
                                        <a:cs typeface="Arial" panose="020B0604020202020204" pitchFamily="34" charset="0"/>
                                      </a:rPr>
                                    </m:ctrlPr>
                                  </m:sSubPr>
                                  <m:e>
                                    <m:r>
                                      <a:rPr lang="en-US" i="1">
                                        <a:solidFill>
                                          <a:srgbClr val="0070C0"/>
                                        </a:solidFill>
                                        <a:latin typeface="Cambria Math" panose="02040503050406030204" pitchFamily="18" charset="0"/>
                                        <a:cs typeface="Arial" panose="020B0604020202020204" pitchFamily="34" charset="0"/>
                                      </a:rPr>
                                      <m:t>𝑘</m:t>
                                    </m:r>
                                  </m:e>
                                  <m:sub>
                                    <m:r>
                                      <a:rPr lang="en-US" i="1">
                                        <a:solidFill>
                                          <a:srgbClr val="0070C0"/>
                                        </a:solidFill>
                                        <a:latin typeface="Cambria Math" panose="02040503050406030204" pitchFamily="18" charset="0"/>
                                        <a:cs typeface="Arial" panose="020B0604020202020204" pitchFamily="34" charset="0"/>
                                      </a:rPr>
                                      <m:t>23</m:t>
                                    </m:r>
                                  </m:sub>
                                </m:sSub>
                                <m:r>
                                  <a:rPr lang="en-US" b="0" i="1" smtClean="0">
                                    <a:solidFill>
                                      <a:srgbClr val="0070C0"/>
                                    </a:solidFill>
                                    <a:latin typeface="Cambria Math" panose="02040503050406030204" pitchFamily="18" charset="0"/>
                                    <a:cs typeface="Arial" panose="020B0604020202020204" pitchFamily="34" charset="0"/>
                                  </a:rPr>
                                  <m:t>   </m:t>
                                </m:r>
                              </m:e>
                            </m:mr>
                            <m:mr>
                              <m:e>
                                <m:r>
                                  <a:rPr lang="en-US" b="0" i="1" smtClean="0">
                                    <a:solidFill>
                                      <a:srgbClr val="0070C0"/>
                                    </a:solidFill>
                                    <a:latin typeface="Cambria Math" panose="02040503050406030204" pitchFamily="18" charset="0"/>
                                    <a:cs typeface="Arial" panose="020B0604020202020204" pitchFamily="34" charset="0"/>
                                  </a:rPr>
                                  <m:t>                   </m:t>
                                </m:r>
                              </m:e>
                              <m:e>
                                <m:r>
                                  <a:rPr lang="en-US" b="0" i="1" smtClean="0">
                                    <a:solidFill>
                                      <a:srgbClr val="7030A0"/>
                                    </a:solidFill>
                                    <a:latin typeface="Cambria Math" panose="02040503050406030204" pitchFamily="18" charset="0"/>
                                    <a:cs typeface="Arial" panose="020B0604020202020204" pitchFamily="34" charset="0"/>
                                  </a:rPr>
                                  <m:t>        </m:t>
                                </m:r>
                                <m:r>
                                  <a:rPr lang="en-US" i="1">
                                    <a:solidFill>
                                      <a:srgbClr val="0070C0"/>
                                    </a:solidFill>
                                    <a:latin typeface="Cambria Math" panose="02040503050406030204" pitchFamily="18" charset="0"/>
                                    <a:cs typeface="Arial" panose="020B0604020202020204" pitchFamily="34" charset="0"/>
                                  </a:rPr>
                                  <m:t>−</m:t>
                                </m:r>
                                <m:sSub>
                                  <m:sSubPr>
                                    <m:ctrlPr>
                                      <a:rPr lang="en-US" i="1">
                                        <a:solidFill>
                                          <a:srgbClr val="0070C0"/>
                                        </a:solidFill>
                                        <a:latin typeface="Cambria Math" panose="02040503050406030204" pitchFamily="18" charset="0"/>
                                        <a:cs typeface="Arial" panose="020B0604020202020204" pitchFamily="34" charset="0"/>
                                      </a:rPr>
                                    </m:ctrlPr>
                                  </m:sSubPr>
                                  <m:e>
                                    <m:r>
                                      <a:rPr lang="en-US" i="1">
                                        <a:solidFill>
                                          <a:srgbClr val="0070C0"/>
                                        </a:solidFill>
                                        <a:latin typeface="Cambria Math" panose="02040503050406030204" pitchFamily="18" charset="0"/>
                                        <a:cs typeface="Arial" panose="020B0604020202020204" pitchFamily="34" charset="0"/>
                                      </a:rPr>
                                      <m:t>𝑘</m:t>
                                    </m:r>
                                  </m:e>
                                  <m:sub>
                                    <m:r>
                                      <a:rPr lang="en-US" i="1">
                                        <a:solidFill>
                                          <a:srgbClr val="0070C0"/>
                                        </a:solidFill>
                                        <a:latin typeface="Cambria Math" panose="02040503050406030204" pitchFamily="18" charset="0"/>
                                        <a:cs typeface="Arial" panose="020B0604020202020204" pitchFamily="34" charset="0"/>
                                      </a:rPr>
                                      <m:t>23</m:t>
                                    </m:r>
                                  </m:sub>
                                </m:sSub>
                              </m:e>
                              <m:e>
                                <m:r>
                                  <a:rPr lang="en-US" b="0" i="1" smtClean="0">
                                    <a:latin typeface="Cambria Math" panose="02040503050406030204" pitchFamily="18" charset="0"/>
                                    <a:cs typeface="Arial" panose="020B0604020202020204" pitchFamily="34" charset="0"/>
                                  </a:rPr>
                                  <m:t>      </m:t>
                                </m:r>
                                <m:r>
                                  <a:rPr lang="en-US" i="1">
                                    <a:solidFill>
                                      <a:srgbClr val="0070C0"/>
                                    </a:solidFill>
                                    <a:latin typeface="Cambria Math" panose="02040503050406030204" pitchFamily="18" charset="0"/>
                                    <a:cs typeface="Arial" panose="020B0604020202020204" pitchFamily="34" charset="0"/>
                                  </a:rPr>
                                  <m:t>+</m:t>
                                </m:r>
                                <m:r>
                                  <a:rPr lang="en-US" b="0" i="1" smtClean="0">
                                    <a:solidFill>
                                      <a:srgbClr val="0070C0"/>
                                    </a:solidFill>
                                    <a:latin typeface="Cambria Math" panose="02040503050406030204" pitchFamily="18" charset="0"/>
                                    <a:cs typeface="Arial" panose="020B0604020202020204" pitchFamily="34" charset="0"/>
                                  </a:rPr>
                                  <m:t> </m:t>
                                </m:r>
                                <m:sSub>
                                  <m:sSubPr>
                                    <m:ctrlPr>
                                      <a:rPr lang="en-US" i="1">
                                        <a:solidFill>
                                          <a:srgbClr val="0070C0"/>
                                        </a:solidFill>
                                        <a:latin typeface="Cambria Math" panose="02040503050406030204" pitchFamily="18" charset="0"/>
                                        <a:cs typeface="Arial" panose="020B0604020202020204" pitchFamily="34" charset="0"/>
                                      </a:rPr>
                                    </m:ctrlPr>
                                  </m:sSubPr>
                                  <m:e>
                                    <m:r>
                                      <a:rPr lang="en-US" i="1">
                                        <a:solidFill>
                                          <a:srgbClr val="0070C0"/>
                                        </a:solidFill>
                                        <a:latin typeface="Cambria Math" panose="02040503050406030204" pitchFamily="18" charset="0"/>
                                        <a:cs typeface="Arial" panose="020B0604020202020204" pitchFamily="34" charset="0"/>
                                      </a:rPr>
                                      <m:t>𝑘</m:t>
                                    </m:r>
                                  </m:e>
                                  <m:sub>
                                    <m:r>
                                      <a:rPr lang="en-US" i="1">
                                        <a:solidFill>
                                          <a:srgbClr val="0070C0"/>
                                        </a:solidFill>
                                        <a:latin typeface="Cambria Math" panose="02040503050406030204" pitchFamily="18" charset="0"/>
                                        <a:cs typeface="Arial" panose="020B0604020202020204" pitchFamily="34" charset="0"/>
                                      </a:rPr>
                                      <m:t>23</m:t>
                                    </m:r>
                                  </m:sub>
                                </m:sSub>
                                <m:r>
                                  <a:rPr lang="en-US" b="0" i="1" smtClean="0">
                                    <a:solidFill>
                                      <a:srgbClr val="0070C0"/>
                                    </a:solidFill>
                                    <a:latin typeface="Cambria Math" panose="02040503050406030204" pitchFamily="18" charset="0"/>
                                    <a:cs typeface="Arial" panose="020B0604020202020204" pitchFamily="34" charset="0"/>
                                  </a:rPr>
                                  <m:t>          </m:t>
                                </m:r>
                              </m:e>
                            </m:mr>
                          </m:m>
                        </m:e>
                      </m:d>
                      <m:d>
                        <m:dPr>
                          <m:begChr m:val="{"/>
                          <m:endChr m:val="}"/>
                          <m:ctrlPr>
                            <a:rPr lang="en-US" i="1">
                              <a:latin typeface="Cambria Math" panose="02040503050406030204" pitchFamily="18" charset="0"/>
                              <a:cs typeface="Arial" panose="020B0604020202020204" pitchFamily="34" charset="0"/>
                            </a:rPr>
                          </m:ctrlPr>
                        </m:dPr>
                        <m:e>
                          <m:eqArr>
                            <m:eqArrPr>
                              <m:ctrlPr>
                                <a:rPr lang="en-US" i="1">
                                  <a:latin typeface="Cambria Math" panose="02040503050406030204" pitchFamily="18" charset="0"/>
                                  <a:cs typeface="Arial" panose="020B0604020202020204" pitchFamily="34" charset="0"/>
                                </a:rPr>
                              </m:ctrlPr>
                            </m:eqArrPr>
                            <m:e>
                              <m:sSub>
                                <m:sSubPr>
                                  <m:ctrlPr>
                                    <a:rPr lang="en-US" i="1">
                                      <a:latin typeface="Cambria Math" panose="02040503050406030204" pitchFamily="18" charset="0"/>
                                      <a:cs typeface="Arial" panose="020B0604020202020204" pitchFamily="34" charset="0"/>
                                    </a:rPr>
                                  </m:ctrlPr>
                                </m:sSubPr>
                                <m:e>
                                  <m:r>
                                    <a:rPr lang="en-US" i="1">
                                      <a:latin typeface="Cambria Math" panose="02040503050406030204" pitchFamily="18" charset="0"/>
                                      <a:cs typeface="Arial" panose="020B0604020202020204" pitchFamily="34" charset="0"/>
                                    </a:rPr>
                                    <m:t>𝑥</m:t>
                                  </m:r>
                                </m:e>
                                <m:sub>
                                  <m:r>
                                    <a:rPr lang="en-US" i="1">
                                      <a:latin typeface="Cambria Math" panose="02040503050406030204" pitchFamily="18" charset="0"/>
                                      <a:cs typeface="Arial" panose="020B0604020202020204" pitchFamily="34" charset="0"/>
                                    </a:rPr>
                                    <m:t>1</m:t>
                                  </m:r>
                                </m:sub>
                              </m:sSub>
                            </m:e>
                            <m:e>
                              <m:sSub>
                                <m:sSubPr>
                                  <m:ctrlPr>
                                    <a:rPr lang="en-US" i="1">
                                      <a:latin typeface="Cambria Math" panose="02040503050406030204" pitchFamily="18" charset="0"/>
                                      <a:cs typeface="Arial" panose="020B0604020202020204" pitchFamily="34" charset="0"/>
                                    </a:rPr>
                                  </m:ctrlPr>
                                </m:sSubPr>
                                <m:e>
                                  <m:r>
                                    <a:rPr lang="en-US" i="1">
                                      <a:latin typeface="Cambria Math" panose="02040503050406030204" pitchFamily="18" charset="0"/>
                                      <a:cs typeface="Arial" panose="020B0604020202020204" pitchFamily="34" charset="0"/>
                                    </a:rPr>
                                    <m:t>𝑥</m:t>
                                  </m:r>
                                </m:e>
                                <m:sub>
                                  <m:r>
                                    <a:rPr lang="en-US" i="1">
                                      <a:latin typeface="Cambria Math" panose="02040503050406030204" pitchFamily="18" charset="0"/>
                                      <a:cs typeface="Arial" panose="020B0604020202020204" pitchFamily="34" charset="0"/>
                                    </a:rPr>
                                    <m:t>2</m:t>
                                  </m:r>
                                </m:sub>
                              </m:sSub>
                            </m:e>
                            <m:e>
                              <m:sSub>
                                <m:sSubPr>
                                  <m:ctrlPr>
                                    <a:rPr lang="en-US" i="1">
                                      <a:latin typeface="Cambria Math" panose="02040503050406030204" pitchFamily="18" charset="0"/>
                                      <a:cs typeface="Arial" panose="020B0604020202020204" pitchFamily="34" charset="0"/>
                                    </a:rPr>
                                  </m:ctrlPr>
                                </m:sSubPr>
                                <m:e>
                                  <m:r>
                                    <a:rPr lang="en-US" i="1">
                                      <a:latin typeface="Cambria Math" panose="02040503050406030204" pitchFamily="18" charset="0"/>
                                      <a:cs typeface="Arial" panose="020B0604020202020204" pitchFamily="34" charset="0"/>
                                    </a:rPr>
                                    <m:t>𝑥</m:t>
                                  </m:r>
                                </m:e>
                                <m:sub>
                                  <m:r>
                                    <a:rPr lang="en-US" i="1">
                                      <a:latin typeface="Cambria Math" panose="02040503050406030204" pitchFamily="18" charset="0"/>
                                      <a:cs typeface="Arial" panose="020B0604020202020204" pitchFamily="34" charset="0"/>
                                    </a:rPr>
                                    <m:t>3</m:t>
                                  </m:r>
                                </m:sub>
                              </m:sSub>
                            </m:e>
                          </m:eqArr>
                        </m:e>
                      </m:d>
                      <m:r>
                        <a:rPr lang="en-US" i="1">
                          <a:latin typeface="Cambria Math" panose="02040503050406030204" pitchFamily="18" charset="0"/>
                          <a:cs typeface="Arial" panose="020B0604020202020204" pitchFamily="34" charset="0"/>
                        </a:rPr>
                        <m:t>=</m:t>
                      </m:r>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11" name="TextBox 10">
                <a:extLst>
                  <a:ext uri="{FF2B5EF4-FFF2-40B4-BE49-F238E27FC236}">
                    <a16:creationId xmlns:a14="http://schemas.microsoft.com/office/drawing/2010/main" xmlns="" xmlns:a16="http://schemas.microsoft.com/office/drawing/2014/main" id="{0BA497F6-F112-4E0E-8BE6-297229289F08}"/>
                  </a:ext>
                </a:extLst>
              </p:cNvPr>
              <p:cNvSpPr txBox="1">
                <a:spLocks noRot="1" noChangeAspect="1" noMove="1" noResize="1" noEditPoints="1" noAdjustHandles="1" noChangeArrowheads="1" noChangeShapeType="1" noTextEdit="1"/>
              </p:cNvSpPr>
              <p:nvPr/>
            </p:nvSpPr>
            <p:spPr>
              <a:xfrm>
                <a:off x="2124637" y="4768664"/>
                <a:ext cx="6812280" cy="976614"/>
              </a:xfrm>
              <a:prstGeom prst="rect">
                <a:avLst/>
              </a:prstGeom>
              <a:blipFill>
                <a:blip r:embed="rId6" cstate="print"/>
                <a:stretch>
                  <a:fillRect/>
                </a:stretch>
              </a:blipFill>
            </p:spPr>
            <p:txBody>
              <a:bodyPr/>
              <a:lstStyle/>
              <a:p>
                <a:r>
                  <a:rPr lang="en-US">
                    <a:noFill/>
                  </a:rPr>
                  <a:t> </a:t>
                </a:r>
              </a:p>
            </p:txBody>
          </p:sp>
        </mc:Fallback>
      </mc:AlternateContent>
      <p:sp>
        <p:nvSpPr>
          <p:cNvPr id="2" name="Content Placeholder 1">
            <a:extLst>
              <a:ext uri="{FF2B5EF4-FFF2-40B4-BE49-F238E27FC236}">
                <a16:creationId xmlns:a16="http://schemas.microsoft.com/office/drawing/2014/main" id="{E2B1BCCC-6655-47B6-BA64-1BC0C8A013D3}"/>
              </a:ext>
            </a:extLst>
          </p:cNvPr>
          <p:cNvSpPr>
            <a:spLocks noGrp="1"/>
          </p:cNvSpPr>
          <p:nvPr>
            <p:ph idx="14"/>
          </p:nvPr>
        </p:nvSpPr>
        <p:spPr/>
        <p:txBody>
          <a:bodyPr>
            <a:normAutofit/>
          </a:bodyPr>
          <a:lstStyle/>
          <a:p>
            <a:r>
              <a:rPr lang="en-US" sz="2400" dirty="0"/>
              <a:t>Mapping to Resistive Network</a:t>
            </a:r>
          </a:p>
        </p:txBody>
      </p:sp>
      <p:sp>
        <p:nvSpPr>
          <p:cNvPr id="3" name="Title 2">
            <a:extLst>
              <a:ext uri="{FF2B5EF4-FFF2-40B4-BE49-F238E27FC236}">
                <a16:creationId xmlns:a16="http://schemas.microsoft.com/office/drawing/2014/main" id="{276E5B74-1B9D-4D0C-9E52-1E1FD50D5168}"/>
              </a:ext>
            </a:extLst>
          </p:cNvPr>
          <p:cNvSpPr>
            <a:spLocks noGrp="1"/>
          </p:cNvSpPr>
          <p:nvPr>
            <p:ph type="title"/>
          </p:nvPr>
        </p:nvSpPr>
        <p:spPr/>
        <p:txBody>
          <a:bodyPr>
            <a:normAutofit/>
          </a:bodyPr>
          <a:lstStyle/>
          <a:p>
            <a:pPr algn="l"/>
            <a:r>
              <a:rPr lang="en-US" dirty="0"/>
              <a:t>Theory</a:t>
            </a:r>
          </a:p>
        </p:txBody>
      </p:sp>
      <p:sp>
        <p:nvSpPr>
          <p:cNvPr id="7" name="Slide Number Placeholder 6">
            <a:extLst>
              <a:ext uri="{FF2B5EF4-FFF2-40B4-BE49-F238E27FC236}">
                <a16:creationId xmlns:a16="http://schemas.microsoft.com/office/drawing/2014/main" id="{8C33241D-CE6E-CA48-9E0B-945EBEBA50B8}"/>
              </a:ext>
            </a:extLst>
          </p:cNvPr>
          <p:cNvSpPr>
            <a:spLocks noGrp="1"/>
          </p:cNvSpPr>
          <p:nvPr>
            <p:ph type="sldNum" sz="quarter" idx="16"/>
          </p:nvPr>
        </p:nvSpPr>
        <p:spPr/>
        <p:txBody>
          <a:bodyPr/>
          <a:lstStyle/>
          <a:p>
            <a:fld id="{1E9F1F15-FF7C-4AA0-BF8C-48614D6896A6}" type="slidenum">
              <a:rPr lang="en-US" smtClean="0"/>
              <a:pPr/>
              <a:t>114</a:t>
            </a:fld>
            <a:endParaRPr lang="en-US"/>
          </a:p>
        </p:txBody>
      </p:sp>
      <p:sp>
        <p:nvSpPr>
          <p:cNvPr id="13" name="TextBox 12">
            <a:extLst>
              <a:ext uri="{FF2B5EF4-FFF2-40B4-BE49-F238E27FC236}">
                <a16:creationId xmlns:a16="http://schemas.microsoft.com/office/drawing/2014/main" id="{F1A29C61-3ECA-211F-C006-85F9C071C82F}"/>
              </a:ext>
            </a:extLst>
          </p:cNvPr>
          <p:cNvSpPr txBox="1"/>
          <p:nvPr/>
        </p:nvSpPr>
        <p:spPr>
          <a:xfrm>
            <a:off x="6853235" y="4372131"/>
            <a:ext cx="1582484" cy="369332"/>
          </a:xfrm>
          <a:prstGeom prst="rect">
            <a:avLst/>
          </a:prstGeom>
          <a:noFill/>
        </p:spPr>
        <p:txBody>
          <a:bodyPr wrap="none" rtlCol="0">
            <a:spAutoFit/>
          </a:bodyPr>
          <a:lstStyle/>
          <a:p>
            <a:r>
              <a:rPr lang="en-US" dirty="0">
                <a:latin typeface="Acumin Pro" panose="020B0604020202020204" charset="0"/>
                <a:cs typeface="Acumin Pro" panose="020B0604020202020204" charset="0"/>
              </a:rPr>
              <a:t>Displacement</a:t>
            </a:r>
          </a:p>
        </p:txBody>
      </p:sp>
      <p:sp>
        <p:nvSpPr>
          <p:cNvPr id="14" name="TextBox 13">
            <a:extLst>
              <a:ext uri="{FF2B5EF4-FFF2-40B4-BE49-F238E27FC236}">
                <a16:creationId xmlns:a16="http://schemas.microsoft.com/office/drawing/2014/main" id="{A5CBE1EE-25AD-0503-C1D9-BE9A2FAAD805}"/>
              </a:ext>
            </a:extLst>
          </p:cNvPr>
          <p:cNvSpPr txBox="1"/>
          <p:nvPr/>
        </p:nvSpPr>
        <p:spPr>
          <a:xfrm>
            <a:off x="7260206" y="5797988"/>
            <a:ext cx="954172" cy="369332"/>
          </a:xfrm>
          <a:prstGeom prst="rect">
            <a:avLst/>
          </a:prstGeom>
          <a:noFill/>
        </p:spPr>
        <p:txBody>
          <a:bodyPr wrap="none" rtlCol="0">
            <a:spAutoFit/>
          </a:bodyPr>
          <a:lstStyle/>
          <a:p>
            <a:r>
              <a:rPr lang="en-US" dirty="0">
                <a:latin typeface="Acumin Pro" panose="020B0604020202020204" charset="0"/>
                <a:cs typeface="Acumin Pro" panose="020B0604020202020204" charset="0"/>
              </a:rPr>
              <a:t>Voltage</a:t>
            </a:r>
          </a:p>
        </p:txBody>
      </p:sp>
      <p:sp>
        <p:nvSpPr>
          <p:cNvPr id="15" name="TextBox 14">
            <a:extLst>
              <a:ext uri="{FF2B5EF4-FFF2-40B4-BE49-F238E27FC236}">
                <a16:creationId xmlns:a16="http://schemas.microsoft.com/office/drawing/2014/main" id="{8DB6629A-F9E9-1E9C-4D59-D0932A5EFC1B}"/>
              </a:ext>
            </a:extLst>
          </p:cNvPr>
          <p:cNvSpPr txBox="1"/>
          <p:nvPr/>
        </p:nvSpPr>
        <p:spPr>
          <a:xfrm>
            <a:off x="8646912" y="4391813"/>
            <a:ext cx="774571" cy="369332"/>
          </a:xfrm>
          <a:prstGeom prst="rect">
            <a:avLst/>
          </a:prstGeom>
          <a:noFill/>
        </p:spPr>
        <p:txBody>
          <a:bodyPr wrap="none" rtlCol="0">
            <a:spAutoFit/>
          </a:bodyPr>
          <a:lstStyle/>
          <a:p>
            <a:r>
              <a:rPr lang="en-US" dirty="0">
                <a:latin typeface="Acumin Pro" panose="020B0604020202020204" charset="0"/>
                <a:cs typeface="Acumin Pro" panose="020B0604020202020204" charset="0"/>
              </a:rPr>
              <a:t>Force</a:t>
            </a:r>
          </a:p>
        </p:txBody>
      </p:sp>
      <p:sp>
        <p:nvSpPr>
          <p:cNvPr id="16" name="TextBox 15">
            <a:extLst>
              <a:ext uri="{FF2B5EF4-FFF2-40B4-BE49-F238E27FC236}">
                <a16:creationId xmlns:a16="http://schemas.microsoft.com/office/drawing/2014/main" id="{93C6515A-3C08-1157-B173-24B818CA2D1A}"/>
              </a:ext>
            </a:extLst>
          </p:cNvPr>
          <p:cNvSpPr txBox="1"/>
          <p:nvPr/>
        </p:nvSpPr>
        <p:spPr>
          <a:xfrm>
            <a:off x="8525949" y="5797988"/>
            <a:ext cx="954107" cy="369332"/>
          </a:xfrm>
          <a:prstGeom prst="rect">
            <a:avLst/>
          </a:prstGeom>
          <a:noFill/>
        </p:spPr>
        <p:txBody>
          <a:bodyPr wrap="none" rtlCol="0">
            <a:spAutoFit/>
          </a:bodyPr>
          <a:lstStyle/>
          <a:p>
            <a:r>
              <a:rPr lang="en-US" dirty="0">
                <a:latin typeface="Acumin Pro" panose="020B0604020202020204" charset="0"/>
                <a:cs typeface="Acumin Pro" panose="020B0604020202020204" charset="0"/>
              </a:rPr>
              <a:t>Current</a:t>
            </a:r>
          </a:p>
        </p:txBody>
      </p:sp>
      <p:sp>
        <p:nvSpPr>
          <p:cNvPr id="17" name="TextBox 16">
            <a:extLst>
              <a:ext uri="{FF2B5EF4-FFF2-40B4-BE49-F238E27FC236}">
                <a16:creationId xmlns:a16="http://schemas.microsoft.com/office/drawing/2014/main" id="{D79FDBEB-864C-121A-7FD6-D741D9D8025F}"/>
              </a:ext>
            </a:extLst>
          </p:cNvPr>
          <p:cNvSpPr txBox="1"/>
          <p:nvPr/>
        </p:nvSpPr>
        <p:spPr>
          <a:xfrm>
            <a:off x="4111095" y="5783885"/>
            <a:ext cx="1544012" cy="369332"/>
          </a:xfrm>
          <a:prstGeom prst="rect">
            <a:avLst/>
          </a:prstGeom>
          <a:noFill/>
        </p:spPr>
        <p:txBody>
          <a:bodyPr wrap="none" rtlCol="0">
            <a:spAutoFit/>
          </a:bodyPr>
          <a:lstStyle/>
          <a:p>
            <a:r>
              <a:rPr lang="en-US" dirty="0">
                <a:latin typeface="Acumin Pro" panose="020B0604020202020204" charset="0"/>
                <a:cs typeface="Acumin Pro" panose="020B0604020202020204" charset="0"/>
              </a:rPr>
              <a:t>Conductance</a:t>
            </a:r>
          </a:p>
        </p:txBody>
      </p:sp>
      <p:sp>
        <p:nvSpPr>
          <p:cNvPr id="18" name="TextBox 17">
            <a:extLst>
              <a:ext uri="{FF2B5EF4-FFF2-40B4-BE49-F238E27FC236}">
                <a16:creationId xmlns:a16="http://schemas.microsoft.com/office/drawing/2014/main" id="{028E4DEF-8B00-1350-AC49-3C10F877D339}"/>
              </a:ext>
            </a:extLst>
          </p:cNvPr>
          <p:cNvSpPr txBox="1"/>
          <p:nvPr/>
        </p:nvSpPr>
        <p:spPr>
          <a:xfrm>
            <a:off x="4350423" y="4372131"/>
            <a:ext cx="1065356" cy="369332"/>
          </a:xfrm>
          <a:prstGeom prst="rect">
            <a:avLst/>
          </a:prstGeom>
          <a:noFill/>
        </p:spPr>
        <p:txBody>
          <a:bodyPr wrap="none" rtlCol="0">
            <a:spAutoFit/>
          </a:bodyPr>
          <a:lstStyle/>
          <a:p>
            <a:r>
              <a:rPr lang="en-US" dirty="0">
                <a:latin typeface="Acumin Pro" panose="020B0604020202020204" charset="0"/>
                <a:cs typeface="Acumin Pro" panose="020B0604020202020204" charset="0"/>
              </a:rPr>
              <a:t>Stiffness</a:t>
            </a: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03AEFE90-DDD8-7301-4B09-DD2C95AD0218}"/>
                  </a:ext>
                </a:extLst>
              </p:cNvPr>
              <p:cNvSpPr txBox="1"/>
              <p:nvPr/>
            </p:nvSpPr>
            <p:spPr>
              <a:xfrm>
                <a:off x="2124637" y="4777945"/>
                <a:ext cx="6812280" cy="840038"/>
              </a:xfrm>
              <a:prstGeom prst="rect">
                <a:avLst/>
              </a:prstGeom>
              <a:noFill/>
            </p:spPr>
            <p:txBody>
              <a:bodyPr wrap="square">
                <a:spAutoFit/>
              </a:bodyPr>
              <a:lstStyle/>
              <a:p>
                <a:pPr/>
                <a14:m>
                  <m:oMathPara xmlns:m="http://schemas.openxmlformats.org/officeDocument/2006/math">
                    <m:oMath>
                      <m:d>
                        <m:dPr>
                          <m:begChr m:val="["/>
                          <m:endChr m:val="]"/>
                          <m:ctrlPr>
                            <a:rPr lang="en-US" i="1">
                              <a:latin typeface="Cambria Math" panose="02040503050406030204" pitchFamily="18" charset="0"/>
                              <a:cs typeface="Arial" panose="020B0604020202020204" pitchFamily="34" charset="0"/>
                            </a:rPr>
                          </m:ctrlPr>
                        </m:dPr>
                        <m:e>
                          <m:m>
                            <m:mPr>
                              <m:mcs>
                                <m:mc>
                                  <m:mcPr>
                                    <m:count m:val="3"/>
                                    <m:mcJc m:val="center"/>
                                  </m:mcPr>
                                </m:mc>
                              </m:mcs>
                              <m:ctrlPr>
                                <a:rPr lang="en-US" i="1">
                                  <a:latin typeface="Cambria Math" panose="02040503050406030204" pitchFamily="18" charset="0"/>
                                  <a:cs typeface="Arial" panose="020B0604020202020204" pitchFamily="34" charset="0"/>
                                </a:rPr>
                              </m:ctrlPr>
                            </m:mPr>
                            <m:mr>
                              <m:e>
                                <m:r>
                                  <m:rPr>
                                    <m:brk m:alnAt="7"/>
                                  </m:rPr>
                                  <a:rPr lang="en-US" b="0" i="1" smtClean="0">
                                    <a:latin typeface="Cambria Math" panose="02040503050406030204" pitchFamily="18" charset="0"/>
                                    <a:cs typeface="Arial" panose="020B0604020202020204" pitchFamily="34" charset="0"/>
                                  </a:rPr>
                                  <m:t> </m:t>
                                </m:r>
                                <m:r>
                                  <a:rPr lang="en-US" b="0" i="1" smtClean="0">
                                    <a:latin typeface="Cambria Math" panose="02040503050406030204" pitchFamily="18" charset="0"/>
                                    <a:cs typeface="Arial" panose="020B0604020202020204" pitchFamily="34" charset="0"/>
                                  </a:rPr>
                                  <m:t>      </m:t>
                                </m:r>
                                <m:r>
                                  <a:rPr lang="en-US" i="1">
                                    <a:solidFill>
                                      <a:srgbClr val="FF0000"/>
                                    </a:solidFill>
                                    <a:latin typeface="Cambria Math" panose="02040503050406030204" pitchFamily="18" charset="0"/>
                                    <a:cs typeface="Arial" panose="020B0604020202020204" pitchFamily="34" charset="0"/>
                                  </a:rPr>
                                  <m:t>+</m:t>
                                </m:r>
                                <m:r>
                                  <a:rPr lang="en-US" b="0" i="1" smtClean="0">
                                    <a:solidFill>
                                      <a:srgbClr val="FF0000"/>
                                    </a:solidFill>
                                    <a:latin typeface="Cambria Math" panose="02040503050406030204" pitchFamily="18" charset="0"/>
                                    <a:cs typeface="Arial" panose="020B0604020202020204" pitchFamily="34" charset="0"/>
                                  </a:rPr>
                                  <m:t> </m:t>
                                </m:r>
                                <m:sSub>
                                  <m:sSubPr>
                                    <m:ctrlPr>
                                      <a:rPr lang="en-US" i="1" smtClean="0">
                                        <a:solidFill>
                                          <a:srgbClr val="FF0000"/>
                                        </a:solidFill>
                                        <a:latin typeface="Cambria Math" panose="02040503050406030204" pitchFamily="18" charset="0"/>
                                        <a:cs typeface="Arial" panose="020B0604020202020204" pitchFamily="34" charset="0"/>
                                      </a:rPr>
                                    </m:ctrlPr>
                                  </m:sSubPr>
                                  <m:e>
                                    <m:r>
                                      <a:rPr lang="en-US" i="1" smtClean="0">
                                        <a:solidFill>
                                          <a:srgbClr val="FF0000"/>
                                        </a:solidFill>
                                        <a:latin typeface="Cambria Math" panose="02040503050406030204" pitchFamily="18" charset="0"/>
                                        <a:cs typeface="Arial" panose="020B0604020202020204" pitchFamily="34" charset="0"/>
                                      </a:rPr>
                                      <m:t>𝑘</m:t>
                                    </m:r>
                                  </m:e>
                                  <m:sub>
                                    <m:r>
                                      <a:rPr lang="en-US" i="1">
                                        <a:solidFill>
                                          <a:srgbClr val="FF0000"/>
                                        </a:solidFill>
                                        <a:latin typeface="Cambria Math" panose="02040503050406030204" pitchFamily="18" charset="0"/>
                                        <a:cs typeface="Arial" panose="020B0604020202020204" pitchFamily="34" charset="0"/>
                                      </a:rPr>
                                      <m:t>1</m:t>
                                    </m:r>
                                    <m:r>
                                      <m:rPr>
                                        <m:brk m:alnAt="7"/>
                                      </m:rPr>
                                      <a:rPr lang="en-US" i="1">
                                        <a:solidFill>
                                          <a:srgbClr val="FF0000"/>
                                        </a:solidFill>
                                        <a:latin typeface="Cambria Math" panose="02040503050406030204" pitchFamily="18" charset="0"/>
                                        <a:cs typeface="Arial" panose="020B0604020202020204" pitchFamily="34" charset="0"/>
                                      </a:rPr>
                                      <m:t>2</m:t>
                                    </m:r>
                                  </m:sub>
                                </m:sSub>
                                <m:r>
                                  <a:rPr lang="en-US" b="0" i="1" smtClean="0">
                                    <a:solidFill>
                                      <a:srgbClr val="FF0000"/>
                                    </a:solidFill>
                                    <a:latin typeface="Cambria Math" panose="02040503050406030204" pitchFamily="18" charset="0"/>
                                    <a:cs typeface="Arial" panose="020B0604020202020204" pitchFamily="34" charset="0"/>
                                  </a:rPr>
                                  <m:t>            </m:t>
                                </m:r>
                              </m:e>
                              <m:e>
                                <m:r>
                                  <a:rPr lang="en-US" i="1">
                                    <a:solidFill>
                                      <a:srgbClr val="FF0000"/>
                                    </a:solidFill>
                                    <a:latin typeface="Cambria Math" panose="02040503050406030204" pitchFamily="18" charset="0"/>
                                    <a:cs typeface="Arial" panose="020B0604020202020204" pitchFamily="34" charset="0"/>
                                  </a:rPr>
                                  <m:t>−</m:t>
                                </m:r>
                                <m:sSub>
                                  <m:sSubPr>
                                    <m:ctrlPr>
                                      <a:rPr lang="en-US" i="1">
                                        <a:solidFill>
                                          <a:srgbClr val="FF0000"/>
                                        </a:solidFill>
                                        <a:latin typeface="Cambria Math" panose="02040503050406030204" pitchFamily="18" charset="0"/>
                                        <a:cs typeface="Arial" panose="020B0604020202020204" pitchFamily="34" charset="0"/>
                                      </a:rPr>
                                    </m:ctrlPr>
                                  </m:sSubPr>
                                  <m:e>
                                    <m:r>
                                      <a:rPr lang="en-US" i="1">
                                        <a:solidFill>
                                          <a:srgbClr val="FF0000"/>
                                        </a:solidFill>
                                        <a:latin typeface="Cambria Math" panose="02040503050406030204" pitchFamily="18" charset="0"/>
                                        <a:cs typeface="Arial" panose="020B0604020202020204" pitchFamily="34" charset="0"/>
                                      </a:rPr>
                                      <m:t>𝑘</m:t>
                                    </m:r>
                                  </m:e>
                                  <m:sub>
                                    <m:r>
                                      <a:rPr lang="en-US" i="1">
                                        <a:solidFill>
                                          <a:srgbClr val="FF0000"/>
                                        </a:solidFill>
                                        <a:latin typeface="Cambria Math" panose="02040503050406030204" pitchFamily="18" charset="0"/>
                                        <a:cs typeface="Arial" panose="020B0604020202020204" pitchFamily="34" charset="0"/>
                                      </a:rPr>
                                      <m:t>12</m:t>
                                    </m:r>
                                  </m:sub>
                                </m:sSub>
                                <m:r>
                                  <a:rPr lang="en-US" b="0" i="1" smtClean="0">
                                    <a:solidFill>
                                      <a:srgbClr val="FF0000"/>
                                    </a:solidFill>
                                    <a:latin typeface="Cambria Math" panose="02040503050406030204" pitchFamily="18" charset="0"/>
                                    <a:cs typeface="Arial" panose="020B0604020202020204" pitchFamily="34" charset="0"/>
                                  </a:rPr>
                                  <m:t>               </m:t>
                                </m:r>
                              </m:e>
                              <m:e>
                                <m:r>
                                  <a:rPr lang="en-US" b="0" i="1" smtClean="0">
                                    <a:solidFill>
                                      <a:srgbClr val="FF0000"/>
                                    </a:solidFill>
                                    <a:latin typeface="Cambria Math" panose="02040503050406030204" pitchFamily="18" charset="0"/>
                                    <a:cs typeface="Arial" panose="020B0604020202020204" pitchFamily="34" charset="0"/>
                                  </a:rPr>
                                  <m:t>                              </m:t>
                                </m:r>
                              </m:e>
                            </m:mr>
                            <m:mr>
                              <m:e>
                                <m:r>
                                  <a:rPr lang="en-US" b="0" i="1" smtClean="0">
                                    <a:solidFill>
                                      <a:srgbClr val="7030A0"/>
                                    </a:solidFill>
                                    <a:latin typeface="Cambria Math" panose="02040503050406030204" pitchFamily="18" charset="0"/>
                                    <a:cs typeface="Arial" panose="020B0604020202020204" pitchFamily="34" charset="0"/>
                                  </a:rPr>
                                  <m:t>      </m:t>
                                </m:r>
                                <m:r>
                                  <a:rPr lang="en-US" i="1">
                                    <a:solidFill>
                                      <a:srgbClr val="FF0000"/>
                                    </a:solidFill>
                                    <a:latin typeface="Cambria Math" panose="02040503050406030204" pitchFamily="18" charset="0"/>
                                    <a:cs typeface="Arial" panose="020B0604020202020204" pitchFamily="34" charset="0"/>
                                  </a:rPr>
                                  <m:t>−</m:t>
                                </m:r>
                                <m:sSub>
                                  <m:sSubPr>
                                    <m:ctrlPr>
                                      <a:rPr lang="en-US" i="1">
                                        <a:solidFill>
                                          <a:srgbClr val="FF0000"/>
                                        </a:solidFill>
                                        <a:latin typeface="Cambria Math" panose="02040503050406030204" pitchFamily="18" charset="0"/>
                                        <a:cs typeface="Arial" panose="020B0604020202020204" pitchFamily="34" charset="0"/>
                                      </a:rPr>
                                    </m:ctrlPr>
                                  </m:sSubPr>
                                  <m:e>
                                    <m:r>
                                      <a:rPr lang="en-US" i="1">
                                        <a:solidFill>
                                          <a:srgbClr val="FF0000"/>
                                        </a:solidFill>
                                        <a:latin typeface="Cambria Math" panose="02040503050406030204" pitchFamily="18" charset="0"/>
                                        <a:cs typeface="Arial" panose="020B0604020202020204" pitchFamily="34" charset="0"/>
                                      </a:rPr>
                                      <m:t>𝑘</m:t>
                                    </m:r>
                                  </m:e>
                                  <m:sub>
                                    <m:r>
                                      <a:rPr lang="en-US" i="1">
                                        <a:solidFill>
                                          <a:srgbClr val="FF0000"/>
                                        </a:solidFill>
                                        <a:latin typeface="Cambria Math" panose="02040503050406030204" pitchFamily="18" charset="0"/>
                                        <a:cs typeface="Arial" panose="020B0604020202020204" pitchFamily="34" charset="0"/>
                                      </a:rPr>
                                      <m:t>12</m:t>
                                    </m:r>
                                  </m:sub>
                                </m:sSub>
                                <m:r>
                                  <a:rPr lang="en-US" b="0" i="1" smtClean="0">
                                    <a:solidFill>
                                      <a:srgbClr val="FF0000"/>
                                    </a:solidFill>
                                    <a:latin typeface="Cambria Math" panose="02040503050406030204" pitchFamily="18" charset="0"/>
                                    <a:cs typeface="Arial" panose="020B0604020202020204" pitchFamily="34" charset="0"/>
                                  </a:rPr>
                                  <m:t>          </m:t>
                                </m:r>
                              </m:e>
                              <m:e>
                                <m:sSub>
                                  <m:sSubPr>
                                    <m:ctrlPr>
                                      <a:rPr lang="en-US" i="1">
                                        <a:solidFill>
                                          <a:srgbClr val="FF0000"/>
                                        </a:solidFill>
                                        <a:latin typeface="Cambria Math" panose="02040503050406030204" pitchFamily="18" charset="0"/>
                                        <a:cs typeface="Arial" panose="020B0604020202020204" pitchFamily="34" charset="0"/>
                                      </a:rPr>
                                    </m:ctrlPr>
                                  </m:sSubPr>
                                  <m:e>
                                    <m:r>
                                      <a:rPr lang="en-US" i="1">
                                        <a:solidFill>
                                          <a:srgbClr val="FF0000"/>
                                        </a:solidFill>
                                        <a:latin typeface="Cambria Math" panose="02040503050406030204" pitchFamily="18" charset="0"/>
                                        <a:cs typeface="Arial" panose="020B0604020202020204" pitchFamily="34" charset="0"/>
                                      </a:rPr>
                                      <m:t>𝑘</m:t>
                                    </m:r>
                                  </m:e>
                                  <m:sub>
                                    <m:r>
                                      <a:rPr lang="en-US" i="1">
                                        <a:solidFill>
                                          <a:srgbClr val="FF0000"/>
                                        </a:solidFill>
                                        <a:latin typeface="Cambria Math" panose="02040503050406030204" pitchFamily="18" charset="0"/>
                                        <a:cs typeface="Arial" panose="020B0604020202020204" pitchFamily="34" charset="0"/>
                                      </a:rPr>
                                      <m:t>12</m:t>
                                    </m:r>
                                  </m:sub>
                                </m:sSub>
                                <m:r>
                                  <a:rPr lang="en-US" b="0" i="1" smtClean="0">
                                    <a:solidFill>
                                      <a:srgbClr val="FF0000"/>
                                    </a:solidFill>
                                    <a:latin typeface="Cambria Math" panose="02040503050406030204" pitchFamily="18" charset="0"/>
                                    <a:cs typeface="Arial" panose="020B0604020202020204" pitchFamily="34" charset="0"/>
                                  </a:rPr>
                                  <m:t>            </m:t>
                                </m:r>
                              </m:e>
                              <m:e>
                                <m:r>
                                  <a:rPr lang="en-US" b="0" i="1" smtClean="0">
                                    <a:solidFill>
                                      <a:srgbClr val="0070C0"/>
                                    </a:solidFill>
                                    <a:latin typeface="Cambria Math" panose="02040503050406030204" pitchFamily="18" charset="0"/>
                                    <a:cs typeface="Arial" panose="020B0604020202020204" pitchFamily="34" charset="0"/>
                                  </a:rPr>
                                  <m:t>     </m:t>
                                </m:r>
                              </m:e>
                            </m:mr>
                            <m:mr>
                              <m:e>
                                <m:r>
                                  <a:rPr lang="en-US" b="0" i="1" smtClean="0">
                                    <a:solidFill>
                                      <a:srgbClr val="0070C0"/>
                                    </a:solidFill>
                                    <a:latin typeface="Cambria Math" panose="02040503050406030204" pitchFamily="18" charset="0"/>
                                    <a:cs typeface="Arial" panose="020B0604020202020204" pitchFamily="34" charset="0"/>
                                  </a:rPr>
                                  <m:t>                   </m:t>
                                </m:r>
                              </m:e>
                              <m:e>
                                <m:r>
                                  <a:rPr lang="en-US" b="0" i="1" smtClean="0">
                                    <a:solidFill>
                                      <a:srgbClr val="7030A0"/>
                                    </a:solidFill>
                                    <a:latin typeface="Cambria Math" panose="02040503050406030204" pitchFamily="18" charset="0"/>
                                    <a:cs typeface="Arial" panose="020B0604020202020204" pitchFamily="34" charset="0"/>
                                  </a:rPr>
                                  <m:t>        </m:t>
                                </m:r>
                                <m:r>
                                  <a:rPr lang="en-US" b="0" i="1" smtClean="0">
                                    <a:solidFill>
                                      <a:srgbClr val="0070C0"/>
                                    </a:solidFill>
                                    <a:latin typeface="Cambria Math" panose="02040503050406030204" pitchFamily="18" charset="0"/>
                                    <a:cs typeface="Arial" panose="020B0604020202020204" pitchFamily="34" charset="0"/>
                                  </a:rPr>
                                  <m:t> </m:t>
                                </m:r>
                              </m:e>
                              <m:e>
                                <m:r>
                                  <a:rPr lang="en-US" b="0" i="1" smtClean="0">
                                    <a:latin typeface="Cambria Math" panose="02040503050406030204" pitchFamily="18" charset="0"/>
                                    <a:cs typeface="Arial" panose="020B0604020202020204" pitchFamily="34" charset="0"/>
                                  </a:rPr>
                                  <m:t>      </m:t>
                                </m:r>
                                <m:r>
                                  <a:rPr lang="en-US" i="1" smtClean="0">
                                    <a:solidFill>
                                      <a:srgbClr val="0070C0"/>
                                    </a:solidFill>
                                    <a:latin typeface="Cambria Math" panose="02040503050406030204" pitchFamily="18" charset="0"/>
                                    <a:cs typeface="Arial" panose="020B0604020202020204" pitchFamily="34" charset="0"/>
                                  </a:rPr>
                                  <m:t> </m:t>
                                </m:r>
                                <m:r>
                                  <a:rPr lang="en-US" b="0" i="1" smtClean="0">
                                    <a:solidFill>
                                      <a:srgbClr val="0070C0"/>
                                    </a:solidFill>
                                    <a:latin typeface="Cambria Math" panose="02040503050406030204" pitchFamily="18" charset="0"/>
                                    <a:cs typeface="Arial" panose="020B0604020202020204" pitchFamily="34" charset="0"/>
                                  </a:rPr>
                                  <m:t>          </m:t>
                                </m:r>
                              </m:e>
                            </m:mr>
                          </m:m>
                        </m:e>
                      </m:d>
                      <m:d>
                        <m:dPr>
                          <m:begChr m:val="{"/>
                          <m:endChr m:val="}"/>
                          <m:ctrlPr>
                            <a:rPr lang="en-US" i="1">
                              <a:latin typeface="Cambria Math" panose="02040503050406030204" pitchFamily="18" charset="0"/>
                              <a:cs typeface="Arial" panose="020B0604020202020204" pitchFamily="34" charset="0"/>
                            </a:rPr>
                          </m:ctrlPr>
                        </m:dPr>
                        <m:e>
                          <m:eqArr>
                            <m:eqArrPr>
                              <m:ctrlPr>
                                <a:rPr lang="en-US" i="1">
                                  <a:latin typeface="Cambria Math" panose="02040503050406030204" pitchFamily="18" charset="0"/>
                                  <a:cs typeface="Arial" panose="020B0604020202020204" pitchFamily="34" charset="0"/>
                                </a:rPr>
                              </m:ctrlPr>
                            </m:eqArrPr>
                            <m:e>
                              <m:sSub>
                                <m:sSubPr>
                                  <m:ctrlPr>
                                    <a:rPr lang="en-US" i="1">
                                      <a:latin typeface="Cambria Math" panose="02040503050406030204" pitchFamily="18" charset="0"/>
                                      <a:cs typeface="Arial" panose="020B0604020202020204" pitchFamily="34" charset="0"/>
                                    </a:rPr>
                                  </m:ctrlPr>
                                </m:sSubPr>
                                <m:e>
                                  <m:r>
                                    <a:rPr lang="en-US" i="1">
                                      <a:latin typeface="Cambria Math" panose="02040503050406030204" pitchFamily="18" charset="0"/>
                                      <a:cs typeface="Arial" panose="020B0604020202020204" pitchFamily="34" charset="0"/>
                                    </a:rPr>
                                    <m:t>𝑥</m:t>
                                  </m:r>
                                </m:e>
                                <m:sub>
                                  <m:r>
                                    <a:rPr lang="en-US" i="1">
                                      <a:latin typeface="Cambria Math" panose="02040503050406030204" pitchFamily="18" charset="0"/>
                                      <a:cs typeface="Arial" panose="020B0604020202020204" pitchFamily="34" charset="0"/>
                                    </a:rPr>
                                    <m:t>1</m:t>
                                  </m:r>
                                </m:sub>
                              </m:sSub>
                            </m:e>
                            <m:e>
                              <m:sSub>
                                <m:sSubPr>
                                  <m:ctrlPr>
                                    <a:rPr lang="en-US" i="1">
                                      <a:latin typeface="Cambria Math" panose="02040503050406030204" pitchFamily="18" charset="0"/>
                                      <a:cs typeface="Arial" panose="020B0604020202020204" pitchFamily="34" charset="0"/>
                                    </a:rPr>
                                  </m:ctrlPr>
                                </m:sSubPr>
                                <m:e>
                                  <m:r>
                                    <a:rPr lang="en-US" i="1">
                                      <a:latin typeface="Cambria Math" panose="02040503050406030204" pitchFamily="18" charset="0"/>
                                      <a:cs typeface="Arial" panose="020B0604020202020204" pitchFamily="34" charset="0"/>
                                    </a:rPr>
                                    <m:t>𝑥</m:t>
                                  </m:r>
                                </m:e>
                                <m:sub>
                                  <m:r>
                                    <a:rPr lang="en-US" i="1">
                                      <a:latin typeface="Cambria Math" panose="02040503050406030204" pitchFamily="18" charset="0"/>
                                      <a:cs typeface="Arial" panose="020B0604020202020204" pitchFamily="34" charset="0"/>
                                    </a:rPr>
                                    <m:t>2</m:t>
                                  </m:r>
                                </m:sub>
                              </m:sSub>
                            </m:e>
                            <m:e>
                              <m:sSub>
                                <m:sSubPr>
                                  <m:ctrlPr>
                                    <a:rPr lang="en-US" i="1">
                                      <a:latin typeface="Cambria Math" panose="02040503050406030204" pitchFamily="18" charset="0"/>
                                      <a:cs typeface="Arial" panose="020B0604020202020204" pitchFamily="34" charset="0"/>
                                    </a:rPr>
                                  </m:ctrlPr>
                                </m:sSubPr>
                                <m:e>
                                  <m:r>
                                    <a:rPr lang="en-US" i="1">
                                      <a:latin typeface="Cambria Math" panose="02040503050406030204" pitchFamily="18" charset="0"/>
                                      <a:cs typeface="Arial" panose="020B0604020202020204" pitchFamily="34" charset="0"/>
                                    </a:rPr>
                                    <m:t>𝑥</m:t>
                                  </m:r>
                                </m:e>
                                <m:sub>
                                  <m:r>
                                    <a:rPr lang="en-US" i="1">
                                      <a:latin typeface="Cambria Math" panose="02040503050406030204" pitchFamily="18" charset="0"/>
                                      <a:cs typeface="Arial" panose="020B0604020202020204" pitchFamily="34" charset="0"/>
                                    </a:rPr>
                                    <m:t>3</m:t>
                                  </m:r>
                                </m:sub>
                              </m:sSub>
                            </m:e>
                          </m:eqArr>
                        </m:e>
                      </m:d>
                      <m:r>
                        <a:rPr lang="en-US" i="1">
                          <a:latin typeface="Cambria Math" panose="02040503050406030204" pitchFamily="18" charset="0"/>
                          <a:cs typeface="Arial" panose="020B0604020202020204" pitchFamily="34" charset="0"/>
                        </a:rPr>
                        <m:t>=</m:t>
                      </m:r>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22" name="TextBox 21">
                <a:extLst>
                  <a:ext uri="{FF2B5EF4-FFF2-40B4-BE49-F238E27FC236}">
                    <a16:creationId xmlns:a14="http://schemas.microsoft.com/office/drawing/2010/main" xmlns="" xmlns:a16="http://schemas.microsoft.com/office/drawing/2014/main" id="{03AEFE90-DDD8-7301-4B09-DD2C95AD0218}"/>
                  </a:ext>
                </a:extLst>
              </p:cNvPr>
              <p:cNvSpPr txBox="1">
                <a:spLocks noRot="1" noChangeAspect="1" noMove="1" noResize="1" noEditPoints="1" noAdjustHandles="1" noChangeArrowheads="1" noChangeShapeType="1" noTextEdit="1"/>
              </p:cNvSpPr>
              <p:nvPr/>
            </p:nvSpPr>
            <p:spPr>
              <a:xfrm>
                <a:off x="2124637" y="4777945"/>
                <a:ext cx="6812280" cy="840038"/>
              </a:xfrm>
              <a:prstGeom prst="rect">
                <a:avLst/>
              </a:prstGeom>
              <a:blipFill>
                <a:blip r:embed="rId7" cstate="print"/>
                <a:stretch>
                  <a:fillRect/>
                </a:stretch>
              </a:blipFill>
            </p:spPr>
            <p:txBody>
              <a:bodyPr/>
              <a:lstStyle/>
              <a:p>
                <a:r>
                  <a:rPr lang="en-US">
                    <a:noFill/>
                  </a:rPr>
                  <a:t> </a:t>
                </a:r>
              </a:p>
            </p:txBody>
          </p:sp>
        </mc:Fallback>
      </mc:AlternateContent>
      <p:sp>
        <p:nvSpPr>
          <p:cNvPr id="23" name="Rectangle 22">
            <a:extLst>
              <a:ext uri="{FF2B5EF4-FFF2-40B4-BE49-F238E27FC236}">
                <a16:creationId xmlns:a16="http://schemas.microsoft.com/office/drawing/2014/main" id="{D656B20B-25FC-2E2C-47AB-4BC5A567D0A3}"/>
              </a:ext>
            </a:extLst>
          </p:cNvPr>
          <p:cNvSpPr/>
          <p:nvPr/>
        </p:nvSpPr>
        <p:spPr>
          <a:xfrm>
            <a:off x="3900733" y="2692883"/>
            <a:ext cx="879617" cy="736117"/>
          </a:xfrm>
          <a:prstGeom prst="rect">
            <a:avLst/>
          </a:prstGeom>
          <a:noFill/>
          <a:ln w="28575">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0F5A4E3-3353-9566-E6F5-2BD49AE95777}"/>
              </a:ext>
            </a:extLst>
          </p:cNvPr>
          <p:cNvSpPr/>
          <p:nvPr/>
        </p:nvSpPr>
        <p:spPr>
          <a:xfrm>
            <a:off x="6008878" y="2692883"/>
            <a:ext cx="879616" cy="736115"/>
          </a:xfrm>
          <a:prstGeom prst="rect">
            <a:avLst/>
          </a:prstGeom>
          <a:noFill/>
          <a:ln w="28575">
            <a:solidFill>
              <a:srgbClr val="0070C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3EC4C7C-EF6A-118E-1E93-E3D18153B979}"/>
              </a:ext>
            </a:extLst>
          </p:cNvPr>
          <p:cNvSpPr/>
          <p:nvPr/>
        </p:nvSpPr>
        <p:spPr>
          <a:xfrm>
            <a:off x="4938176" y="3613143"/>
            <a:ext cx="896017" cy="685033"/>
          </a:xfrm>
          <a:prstGeom prst="rect">
            <a:avLst/>
          </a:prstGeom>
          <a:noFill/>
          <a:ln w="28575">
            <a:solidFill>
              <a:srgbClr val="7030A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6AEB71B8-98E1-F64E-783D-3BA1CA29E8FB}"/>
              </a:ext>
            </a:extLst>
          </p:cNvPr>
          <p:cNvSpPr/>
          <p:nvPr/>
        </p:nvSpPr>
        <p:spPr>
          <a:xfrm>
            <a:off x="8128449" y="2692882"/>
            <a:ext cx="879615" cy="703475"/>
          </a:xfrm>
          <a:prstGeom prst="rect">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90BA428F-AD0B-D88D-B85B-783AF4C42F8E}"/>
              </a:ext>
            </a:extLst>
          </p:cNvPr>
          <p:cNvSpPr/>
          <p:nvPr/>
        </p:nvSpPr>
        <p:spPr>
          <a:xfrm>
            <a:off x="1800593" y="2692882"/>
            <a:ext cx="879617" cy="736118"/>
          </a:xfrm>
          <a:prstGeom prst="rect">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34" name="Picture 33">
            <a:extLst>
              <a:ext uri="{FF2B5EF4-FFF2-40B4-BE49-F238E27FC236}">
                <a16:creationId xmlns:a16="http://schemas.microsoft.com/office/drawing/2014/main" id="{06DABD87-5ABC-4830-B078-F036BE4FA5FE}"/>
              </a:ext>
            </a:extLst>
          </p:cNvPr>
          <p:cNvPicPr>
            <a:picLocks noChangeAspect="1"/>
          </p:cNvPicPr>
          <p:nvPr/>
        </p:nvPicPr>
        <p:blipFill>
          <a:blip r:embed="rId8" cstate="print"/>
          <a:stretch>
            <a:fillRect/>
          </a:stretch>
        </p:blipFill>
        <p:spPr>
          <a:xfrm>
            <a:off x="5872281" y="60587"/>
            <a:ext cx="6131063" cy="1872702"/>
          </a:xfrm>
          <a:prstGeom prst="rect">
            <a:avLst/>
          </a:prstGeom>
        </p:spPr>
      </p:pic>
      <p:cxnSp>
        <p:nvCxnSpPr>
          <p:cNvPr id="36" name="Straight Arrow Connector 35">
            <a:extLst>
              <a:ext uri="{FF2B5EF4-FFF2-40B4-BE49-F238E27FC236}">
                <a16:creationId xmlns:a16="http://schemas.microsoft.com/office/drawing/2014/main" id="{6FB4649B-8EB3-4510-BE4C-15599EF5E726}"/>
              </a:ext>
            </a:extLst>
          </p:cNvPr>
          <p:cNvCxnSpPr>
            <a:cxnSpLocks/>
          </p:cNvCxnSpPr>
          <p:nvPr/>
        </p:nvCxnSpPr>
        <p:spPr>
          <a:xfrm>
            <a:off x="7707097" y="212065"/>
            <a:ext cx="385055"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FFE20257-76AF-470E-BFC7-40C3CA09FA04}"/>
              </a:ext>
            </a:extLst>
          </p:cNvPr>
          <p:cNvCxnSpPr>
            <a:cxnSpLocks/>
          </p:cNvCxnSpPr>
          <p:nvPr/>
        </p:nvCxnSpPr>
        <p:spPr>
          <a:xfrm>
            <a:off x="8872477" y="221030"/>
            <a:ext cx="385055"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AB68240D-9D3C-49C2-907F-1E025B6AA63D}"/>
              </a:ext>
            </a:extLst>
          </p:cNvPr>
          <p:cNvCxnSpPr>
            <a:cxnSpLocks/>
          </p:cNvCxnSpPr>
          <p:nvPr/>
        </p:nvCxnSpPr>
        <p:spPr>
          <a:xfrm>
            <a:off x="10055498" y="191048"/>
            <a:ext cx="385055"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FF2B1F18-D214-4B85-BB1E-E2AA527790B2}"/>
                  </a:ext>
                </a:extLst>
              </p:cNvPr>
              <p:cNvSpPr txBox="1"/>
              <p:nvPr/>
            </p:nvSpPr>
            <p:spPr>
              <a:xfrm>
                <a:off x="8092152" y="-64934"/>
                <a:ext cx="280910"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m:oMathPara>
                </a14:m>
                <a:endParaRPr lang="en-US" dirty="0"/>
              </a:p>
            </p:txBody>
          </p:sp>
        </mc:Choice>
        <mc:Fallback xmlns="">
          <p:sp>
            <p:nvSpPr>
              <p:cNvPr id="43" name="TextBox 42">
                <a:extLst>
                  <a:ext uri="{FF2B5EF4-FFF2-40B4-BE49-F238E27FC236}">
                    <a16:creationId xmlns:a14="http://schemas.microsoft.com/office/drawing/2010/main" xmlns="" xmlns:a16="http://schemas.microsoft.com/office/drawing/2014/main" id="{FF2B1F18-D214-4B85-BB1E-E2AA527790B2}"/>
                  </a:ext>
                </a:extLst>
              </p:cNvPr>
              <p:cNvSpPr txBox="1">
                <a:spLocks noRot="1" noChangeAspect="1" noMove="1" noResize="1" noEditPoints="1" noAdjustHandles="1" noChangeArrowheads="1" noChangeShapeType="1" noTextEdit="1"/>
              </p:cNvSpPr>
              <p:nvPr/>
            </p:nvSpPr>
            <p:spPr>
              <a:xfrm>
                <a:off x="8092152" y="-64934"/>
                <a:ext cx="280910" cy="276999"/>
              </a:xfrm>
              <a:prstGeom prst="rect">
                <a:avLst/>
              </a:prstGeom>
              <a:blipFill>
                <a:blip r:embed="rId9" cstate="print"/>
                <a:stretch>
                  <a:fillRect l="-10638" r="-6383"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1E1E4E0E-A2CF-463C-8BA5-90C1A433EFC7}"/>
                  </a:ext>
                </a:extLst>
              </p:cNvPr>
              <p:cNvSpPr txBox="1"/>
              <p:nvPr/>
            </p:nvSpPr>
            <p:spPr>
              <a:xfrm>
                <a:off x="9253916" y="-85951"/>
                <a:ext cx="286232"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m:oMathPara>
                </a14:m>
                <a:endParaRPr lang="en-US" dirty="0"/>
              </a:p>
            </p:txBody>
          </p:sp>
        </mc:Choice>
        <mc:Fallback xmlns="">
          <p:sp>
            <p:nvSpPr>
              <p:cNvPr id="44" name="TextBox 43">
                <a:extLst>
                  <a:ext uri="{FF2B5EF4-FFF2-40B4-BE49-F238E27FC236}">
                    <a16:creationId xmlns:a14="http://schemas.microsoft.com/office/drawing/2010/main" xmlns="" xmlns:a16="http://schemas.microsoft.com/office/drawing/2014/main" id="{1E1E4E0E-A2CF-463C-8BA5-90C1A433EFC7}"/>
                  </a:ext>
                </a:extLst>
              </p:cNvPr>
              <p:cNvSpPr txBox="1">
                <a:spLocks noRot="1" noChangeAspect="1" noMove="1" noResize="1" noEditPoints="1" noAdjustHandles="1" noChangeArrowheads="1" noChangeShapeType="1" noTextEdit="1"/>
              </p:cNvSpPr>
              <p:nvPr/>
            </p:nvSpPr>
            <p:spPr>
              <a:xfrm>
                <a:off x="9253916" y="-85951"/>
                <a:ext cx="286232" cy="276999"/>
              </a:xfrm>
              <a:prstGeom prst="rect">
                <a:avLst/>
              </a:prstGeom>
              <a:blipFill>
                <a:blip r:embed="rId10" cstate="print"/>
                <a:stretch>
                  <a:fillRect l="-10638" r="-8511"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E32D73CB-0863-4BC0-BFD7-A5BDFF9DE86A}"/>
                  </a:ext>
                </a:extLst>
              </p:cNvPr>
              <p:cNvSpPr txBox="1"/>
              <p:nvPr/>
            </p:nvSpPr>
            <p:spPr>
              <a:xfrm>
                <a:off x="10452478" y="-82868"/>
                <a:ext cx="286232"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3</m:t>
                          </m:r>
                        </m:sub>
                      </m:sSub>
                    </m:oMath>
                  </m:oMathPara>
                </a14:m>
                <a:endParaRPr lang="en-US" dirty="0"/>
              </a:p>
            </p:txBody>
          </p:sp>
        </mc:Choice>
        <mc:Fallback xmlns="">
          <p:sp>
            <p:nvSpPr>
              <p:cNvPr id="45" name="TextBox 44">
                <a:extLst>
                  <a:ext uri="{FF2B5EF4-FFF2-40B4-BE49-F238E27FC236}">
                    <a16:creationId xmlns:a14="http://schemas.microsoft.com/office/drawing/2010/main" xmlns="" xmlns:a16="http://schemas.microsoft.com/office/drawing/2014/main" id="{E32D73CB-0863-4BC0-BFD7-A5BDFF9DE86A}"/>
                  </a:ext>
                </a:extLst>
              </p:cNvPr>
              <p:cNvSpPr txBox="1">
                <a:spLocks noRot="1" noChangeAspect="1" noMove="1" noResize="1" noEditPoints="1" noAdjustHandles="1" noChangeArrowheads="1" noChangeShapeType="1" noTextEdit="1"/>
              </p:cNvSpPr>
              <p:nvPr/>
            </p:nvSpPr>
            <p:spPr>
              <a:xfrm>
                <a:off x="10452478" y="-82868"/>
                <a:ext cx="286232" cy="276999"/>
              </a:xfrm>
              <a:prstGeom prst="rect">
                <a:avLst/>
              </a:prstGeom>
              <a:blipFill>
                <a:blip r:embed="rId11" cstate="print"/>
                <a:stretch>
                  <a:fillRect l="-10638" r="-6383" b="-17391"/>
                </a:stretch>
              </a:blipFill>
            </p:spPr>
            <p:txBody>
              <a:bodyPr/>
              <a:lstStyle/>
              <a:p>
                <a:r>
                  <a:rPr lang="en-US">
                    <a:noFill/>
                  </a:rPr>
                  <a:t> </a:t>
                </a:r>
              </a:p>
            </p:txBody>
          </p:sp>
        </mc:Fallback>
      </mc:AlternateContent>
      <p:cxnSp>
        <p:nvCxnSpPr>
          <p:cNvPr id="46" name="Straight Arrow Connector 45">
            <a:extLst>
              <a:ext uri="{FF2B5EF4-FFF2-40B4-BE49-F238E27FC236}">
                <a16:creationId xmlns:a16="http://schemas.microsoft.com/office/drawing/2014/main" id="{DCAEB414-886F-42F7-9072-9AE0DB2D3BEF}"/>
              </a:ext>
            </a:extLst>
          </p:cNvPr>
          <p:cNvCxnSpPr>
            <a:cxnSpLocks/>
          </p:cNvCxnSpPr>
          <p:nvPr/>
        </p:nvCxnSpPr>
        <p:spPr>
          <a:xfrm>
            <a:off x="7810731" y="516864"/>
            <a:ext cx="385055"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D9EEB7FE-9805-40F4-A78C-46AC41044F09}"/>
                  </a:ext>
                </a:extLst>
              </p:cNvPr>
              <p:cNvSpPr txBox="1"/>
              <p:nvPr/>
            </p:nvSpPr>
            <p:spPr>
              <a:xfrm>
                <a:off x="8181798" y="269498"/>
                <a:ext cx="277447"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1</m:t>
                          </m:r>
                        </m:sub>
                      </m:sSub>
                    </m:oMath>
                  </m:oMathPara>
                </a14:m>
                <a:endParaRPr lang="en-US" dirty="0"/>
              </a:p>
            </p:txBody>
          </p:sp>
        </mc:Choice>
        <mc:Fallback xmlns="">
          <p:sp>
            <p:nvSpPr>
              <p:cNvPr id="47" name="TextBox 46">
                <a:extLst>
                  <a:ext uri="{FF2B5EF4-FFF2-40B4-BE49-F238E27FC236}">
                    <a16:creationId xmlns:a14="http://schemas.microsoft.com/office/drawing/2010/main" xmlns="" xmlns:a16="http://schemas.microsoft.com/office/drawing/2014/main" id="{D9EEB7FE-9805-40F4-A78C-46AC41044F09}"/>
                  </a:ext>
                </a:extLst>
              </p:cNvPr>
              <p:cNvSpPr txBox="1">
                <a:spLocks noRot="1" noChangeAspect="1" noMove="1" noResize="1" noEditPoints="1" noAdjustHandles="1" noChangeArrowheads="1" noChangeShapeType="1" noTextEdit="1"/>
              </p:cNvSpPr>
              <p:nvPr/>
            </p:nvSpPr>
            <p:spPr>
              <a:xfrm>
                <a:off x="8181798" y="269498"/>
                <a:ext cx="277447" cy="276999"/>
              </a:xfrm>
              <a:prstGeom prst="rect">
                <a:avLst/>
              </a:prstGeom>
              <a:blipFill>
                <a:blip r:embed="rId12" cstate="print"/>
                <a:stretch>
                  <a:fillRect l="-19565" r="-6522" b="-17391"/>
                </a:stretch>
              </a:blipFill>
            </p:spPr>
            <p:txBody>
              <a:bodyPr/>
              <a:lstStyle/>
              <a:p>
                <a:r>
                  <a:rPr lang="en-US">
                    <a:noFill/>
                  </a:rPr>
                  <a:t> </a:t>
                </a:r>
              </a:p>
            </p:txBody>
          </p:sp>
        </mc:Fallback>
      </mc:AlternateContent>
      <p:cxnSp>
        <p:nvCxnSpPr>
          <p:cNvPr id="48" name="Straight Arrow Connector 47">
            <a:extLst>
              <a:ext uri="{FF2B5EF4-FFF2-40B4-BE49-F238E27FC236}">
                <a16:creationId xmlns:a16="http://schemas.microsoft.com/office/drawing/2014/main" id="{6AF2C79B-1A24-43CB-978C-FEF5F95FD379}"/>
              </a:ext>
            </a:extLst>
          </p:cNvPr>
          <p:cNvCxnSpPr>
            <a:cxnSpLocks/>
          </p:cNvCxnSpPr>
          <p:nvPr/>
        </p:nvCxnSpPr>
        <p:spPr>
          <a:xfrm>
            <a:off x="9021392" y="516864"/>
            <a:ext cx="385055"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0A4EE71C-6DD9-4D0D-A820-A0231C61F809}"/>
                  </a:ext>
                </a:extLst>
              </p:cNvPr>
              <p:cNvSpPr txBox="1"/>
              <p:nvPr/>
            </p:nvSpPr>
            <p:spPr>
              <a:xfrm>
                <a:off x="9392459" y="269498"/>
                <a:ext cx="282770"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2</m:t>
                          </m:r>
                        </m:sub>
                      </m:sSub>
                    </m:oMath>
                  </m:oMathPara>
                </a14:m>
                <a:endParaRPr lang="en-US" dirty="0"/>
              </a:p>
            </p:txBody>
          </p:sp>
        </mc:Choice>
        <mc:Fallback xmlns="">
          <p:sp>
            <p:nvSpPr>
              <p:cNvPr id="49" name="TextBox 48">
                <a:extLst>
                  <a:ext uri="{FF2B5EF4-FFF2-40B4-BE49-F238E27FC236}">
                    <a16:creationId xmlns:a14="http://schemas.microsoft.com/office/drawing/2010/main" xmlns="" xmlns:a16="http://schemas.microsoft.com/office/drawing/2014/main" id="{0A4EE71C-6DD9-4D0D-A820-A0231C61F809}"/>
                  </a:ext>
                </a:extLst>
              </p:cNvPr>
              <p:cNvSpPr txBox="1">
                <a:spLocks noRot="1" noChangeAspect="1" noMove="1" noResize="1" noEditPoints="1" noAdjustHandles="1" noChangeArrowheads="1" noChangeShapeType="1" noTextEdit="1"/>
              </p:cNvSpPr>
              <p:nvPr/>
            </p:nvSpPr>
            <p:spPr>
              <a:xfrm>
                <a:off x="9392459" y="269498"/>
                <a:ext cx="282770" cy="276999"/>
              </a:xfrm>
              <a:prstGeom prst="rect">
                <a:avLst/>
              </a:prstGeom>
              <a:blipFill>
                <a:blip r:embed="rId13" cstate="print"/>
                <a:stretch>
                  <a:fillRect l="-19565" r="-6522" b="-17391"/>
                </a:stretch>
              </a:blipFill>
            </p:spPr>
            <p:txBody>
              <a:bodyPr/>
              <a:lstStyle/>
              <a:p>
                <a:r>
                  <a:rPr lang="en-US">
                    <a:noFill/>
                  </a:rPr>
                  <a:t> </a:t>
                </a:r>
              </a:p>
            </p:txBody>
          </p:sp>
        </mc:Fallback>
      </mc:AlternateContent>
      <p:cxnSp>
        <p:nvCxnSpPr>
          <p:cNvPr id="50" name="Straight Arrow Connector 49">
            <a:extLst>
              <a:ext uri="{FF2B5EF4-FFF2-40B4-BE49-F238E27FC236}">
                <a16:creationId xmlns:a16="http://schemas.microsoft.com/office/drawing/2014/main" id="{E889089E-E281-4B0E-9EBC-956A50A54E35}"/>
              </a:ext>
            </a:extLst>
          </p:cNvPr>
          <p:cNvCxnSpPr>
            <a:cxnSpLocks/>
          </p:cNvCxnSpPr>
          <p:nvPr/>
        </p:nvCxnSpPr>
        <p:spPr>
          <a:xfrm>
            <a:off x="10194873" y="532622"/>
            <a:ext cx="385055"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681B0F10-466E-43F6-A99A-A4C2D44B131E}"/>
                  </a:ext>
                </a:extLst>
              </p:cNvPr>
              <p:cNvSpPr txBox="1"/>
              <p:nvPr/>
            </p:nvSpPr>
            <p:spPr>
              <a:xfrm>
                <a:off x="10565940" y="285256"/>
                <a:ext cx="282770"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3</m:t>
                          </m:r>
                        </m:sub>
                      </m:sSub>
                    </m:oMath>
                  </m:oMathPara>
                </a14:m>
                <a:endParaRPr lang="en-US" dirty="0"/>
              </a:p>
            </p:txBody>
          </p:sp>
        </mc:Choice>
        <mc:Fallback xmlns="">
          <p:sp>
            <p:nvSpPr>
              <p:cNvPr id="51" name="TextBox 50">
                <a:extLst>
                  <a:ext uri="{FF2B5EF4-FFF2-40B4-BE49-F238E27FC236}">
                    <a16:creationId xmlns:a14="http://schemas.microsoft.com/office/drawing/2010/main" xmlns="" xmlns:a16="http://schemas.microsoft.com/office/drawing/2014/main" id="{681B0F10-466E-43F6-A99A-A4C2D44B131E}"/>
                  </a:ext>
                </a:extLst>
              </p:cNvPr>
              <p:cNvSpPr txBox="1">
                <a:spLocks noRot="1" noChangeAspect="1" noMove="1" noResize="1" noEditPoints="1" noAdjustHandles="1" noChangeArrowheads="1" noChangeShapeType="1" noTextEdit="1"/>
              </p:cNvSpPr>
              <p:nvPr/>
            </p:nvSpPr>
            <p:spPr>
              <a:xfrm>
                <a:off x="10565940" y="285256"/>
                <a:ext cx="282770" cy="276999"/>
              </a:xfrm>
              <a:prstGeom prst="rect">
                <a:avLst/>
              </a:prstGeom>
              <a:blipFill>
                <a:blip r:embed="rId14" cstate="print"/>
                <a:stretch>
                  <a:fillRect l="-19149" r="-6383"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2590AECC-DBFF-4681-A6E4-2652CFA90234}"/>
                  </a:ext>
                </a:extLst>
              </p:cNvPr>
              <p:cNvSpPr txBox="1"/>
              <p:nvPr/>
            </p:nvSpPr>
            <p:spPr>
              <a:xfrm>
                <a:off x="8128449" y="835723"/>
                <a:ext cx="384144"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12</m:t>
                          </m:r>
                        </m:sub>
                      </m:sSub>
                    </m:oMath>
                  </m:oMathPara>
                </a14:m>
                <a:endParaRPr lang="en-US" dirty="0"/>
              </a:p>
            </p:txBody>
          </p:sp>
        </mc:Choice>
        <mc:Fallback xmlns="">
          <p:sp>
            <p:nvSpPr>
              <p:cNvPr id="52" name="TextBox 51">
                <a:extLst>
                  <a:ext uri="{FF2B5EF4-FFF2-40B4-BE49-F238E27FC236}">
                    <a16:creationId xmlns:a14="http://schemas.microsoft.com/office/drawing/2010/main" xmlns="" xmlns:a16="http://schemas.microsoft.com/office/drawing/2014/main" id="{2590AECC-DBFF-4681-A6E4-2652CFA90234}"/>
                  </a:ext>
                </a:extLst>
              </p:cNvPr>
              <p:cNvSpPr txBox="1">
                <a:spLocks noRot="1" noChangeAspect="1" noMove="1" noResize="1" noEditPoints="1" noAdjustHandles="1" noChangeArrowheads="1" noChangeShapeType="1" noTextEdit="1"/>
              </p:cNvSpPr>
              <p:nvPr/>
            </p:nvSpPr>
            <p:spPr>
              <a:xfrm>
                <a:off x="8128449" y="835723"/>
                <a:ext cx="384144" cy="276999"/>
              </a:xfrm>
              <a:prstGeom prst="rect">
                <a:avLst/>
              </a:prstGeom>
              <a:blipFill>
                <a:blip r:embed="rId15" cstate="print"/>
                <a:stretch>
                  <a:fillRect l="-14286" r="-6349"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D64B08C6-5CF5-45C7-A122-C29E1CCECD90}"/>
                  </a:ext>
                </a:extLst>
              </p:cNvPr>
              <p:cNvSpPr txBox="1"/>
              <p:nvPr/>
            </p:nvSpPr>
            <p:spPr>
              <a:xfrm>
                <a:off x="8745740" y="1395414"/>
                <a:ext cx="384144"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13</m:t>
                          </m:r>
                        </m:sub>
                      </m:sSub>
                    </m:oMath>
                  </m:oMathPara>
                </a14:m>
                <a:endParaRPr lang="en-US" dirty="0"/>
              </a:p>
            </p:txBody>
          </p:sp>
        </mc:Choice>
        <mc:Fallback xmlns="">
          <p:sp>
            <p:nvSpPr>
              <p:cNvPr id="53" name="TextBox 52">
                <a:extLst>
                  <a:ext uri="{FF2B5EF4-FFF2-40B4-BE49-F238E27FC236}">
                    <a16:creationId xmlns:a14="http://schemas.microsoft.com/office/drawing/2010/main" xmlns="" xmlns:a16="http://schemas.microsoft.com/office/drawing/2014/main" id="{D64B08C6-5CF5-45C7-A122-C29E1CCECD90}"/>
                  </a:ext>
                </a:extLst>
              </p:cNvPr>
              <p:cNvSpPr txBox="1">
                <a:spLocks noRot="1" noChangeAspect="1" noMove="1" noResize="1" noEditPoints="1" noAdjustHandles="1" noChangeArrowheads="1" noChangeShapeType="1" noTextEdit="1"/>
              </p:cNvSpPr>
              <p:nvPr/>
            </p:nvSpPr>
            <p:spPr>
              <a:xfrm>
                <a:off x="8745740" y="1395414"/>
                <a:ext cx="384144" cy="276999"/>
              </a:xfrm>
              <a:prstGeom prst="rect">
                <a:avLst/>
              </a:prstGeom>
              <a:blipFill>
                <a:blip r:embed="rId16" cstate="print"/>
                <a:stretch>
                  <a:fillRect l="-14286" r="-4762"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id="{E76BEF6A-2367-42B5-8C52-3448C2CEB12A}"/>
                  </a:ext>
                </a:extLst>
              </p:cNvPr>
              <p:cNvSpPr txBox="1"/>
              <p:nvPr/>
            </p:nvSpPr>
            <p:spPr>
              <a:xfrm>
                <a:off x="9364523" y="870656"/>
                <a:ext cx="389466"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23</m:t>
                          </m:r>
                        </m:sub>
                      </m:sSub>
                    </m:oMath>
                  </m:oMathPara>
                </a14:m>
                <a:endParaRPr lang="en-US" dirty="0"/>
              </a:p>
            </p:txBody>
          </p:sp>
        </mc:Choice>
        <mc:Fallback xmlns="">
          <p:sp>
            <p:nvSpPr>
              <p:cNvPr id="54" name="TextBox 53">
                <a:extLst>
                  <a:ext uri="{FF2B5EF4-FFF2-40B4-BE49-F238E27FC236}">
                    <a16:creationId xmlns:a14="http://schemas.microsoft.com/office/drawing/2010/main" xmlns="" xmlns:a16="http://schemas.microsoft.com/office/drawing/2014/main" id="{E76BEF6A-2367-42B5-8C52-3448C2CEB12A}"/>
                  </a:ext>
                </a:extLst>
              </p:cNvPr>
              <p:cNvSpPr txBox="1">
                <a:spLocks noRot="1" noChangeAspect="1" noMove="1" noResize="1" noEditPoints="1" noAdjustHandles="1" noChangeArrowheads="1" noChangeShapeType="1" noTextEdit="1"/>
              </p:cNvSpPr>
              <p:nvPr/>
            </p:nvSpPr>
            <p:spPr>
              <a:xfrm>
                <a:off x="9364523" y="870656"/>
                <a:ext cx="389466" cy="276999"/>
              </a:xfrm>
              <a:prstGeom prst="rect">
                <a:avLst/>
              </a:prstGeom>
              <a:blipFill>
                <a:blip r:embed="rId17" cstate="print"/>
                <a:stretch>
                  <a:fillRect l="-14063" r="-6250"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94ABD1B8-0CBC-4015-AFF9-00C0B14BAE72}"/>
                  </a:ext>
                </a:extLst>
              </p:cNvPr>
              <p:cNvSpPr txBox="1"/>
              <p:nvPr/>
            </p:nvSpPr>
            <p:spPr>
              <a:xfrm>
                <a:off x="10546638" y="1052462"/>
                <a:ext cx="389466"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03</m:t>
                          </m:r>
                        </m:sub>
                      </m:sSub>
                    </m:oMath>
                  </m:oMathPara>
                </a14:m>
                <a:endParaRPr lang="en-US" dirty="0"/>
              </a:p>
            </p:txBody>
          </p:sp>
        </mc:Choice>
        <mc:Fallback xmlns="">
          <p:sp>
            <p:nvSpPr>
              <p:cNvPr id="55" name="TextBox 54">
                <a:extLst>
                  <a:ext uri="{FF2B5EF4-FFF2-40B4-BE49-F238E27FC236}">
                    <a16:creationId xmlns:a14="http://schemas.microsoft.com/office/drawing/2010/main" xmlns="" xmlns:a16="http://schemas.microsoft.com/office/drawing/2014/main" id="{94ABD1B8-0CBC-4015-AFF9-00C0B14BAE72}"/>
                  </a:ext>
                </a:extLst>
              </p:cNvPr>
              <p:cNvSpPr txBox="1">
                <a:spLocks noRot="1" noChangeAspect="1" noMove="1" noResize="1" noEditPoints="1" noAdjustHandles="1" noChangeArrowheads="1" noChangeShapeType="1" noTextEdit="1"/>
              </p:cNvSpPr>
              <p:nvPr/>
            </p:nvSpPr>
            <p:spPr>
              <a:xfrm>
                <a:off x="10546638" y="1052462"/>
                <a:ext cx="389466" cy="276999"/>
              </a:xfrm>
              <a:prstGeom prst="rect">
                <a:avLst/>
              </a:prstGeom>
              <a:blipFill>
                <a:blip r:embed="rId18" cstate="print"/>
                <a:stretch>
                  <a:fillRect l="-14063" r="-6250"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D1B09425-EFA1-4DB7-B024-36B46654984C}"/>
                  </a:ext>
                </a:extLst>
              </p:cNvPr>
              <p:cNvSpPr txBox="1"/>
              <p:nvPr/>
            </p:nvSpPr>
            <p:spPr>
              <a:xfrm>
                <a:off x="6888494" y="1080733"/>
                <a:ext cx="389466"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01</m:t>
                          </m:r>
                        </m:sub>
                      </m:sSub>
                    </m:oMath>
                  </m:oMathPara>
                </a14:m>
                <a:endParaRPr lang="en-US" dirty="0"/>
              </a:p>
            </p:txBody>
          </p:sp>
        </mc:Choice>
        <mc:Fallback xmlns="">
          <p:sp>
            <p:nvSpPr>
              <p:cNvPr id="56" name="TextBox 55">
                <a:extLst>
                  <a:ext uri="{FF2B5EF4-FFF2-40B4-BE49-F238E27FC236}">
                    <a16:creationId xmlns:a14="http://schemas.microsoft.com/office/drawing/2010/main" xmlns="" xmlns:a16="http://schemas.microsoft.com/office/drawing/2014/main" id="{D1B09425-EFA1-4DB7-B024-36B46654984C}"/>
                  </a:ext>
                </a:extLst>
              </p:cNvPr>
              <p:cNvSpPr txBox="1">
                <a:spLocks noRot="1" noChangeAspect="1" noMove="1" noResize="1" noEditPoints="1" noAdjustHandles="1" noChangeArrowheads="1" noChangeShapeType="1" noTextEdit="1"/>
              </p:cNvSpPr>
              <p:nvPr/>
            </p:nvSpPr>
            <p:spPr>
              <a:xfrm>
                <a:off x="6888494" y="1080733"/>
                <a:ext cx="389466" cy="276999"/>
              </a:xfrm>
              <a:prstGeom prst="rect">
                <a:avLst/>
              </a:prstGeom>
              <a:blipFill>
                <a:blip r:embed="rId19" cstate="print"/>
                <a:stretch>
                  <a:fillRect l="-14063" r="-6250" b="-17391"/>
                </a:stretch>
              </a:blipFill>
            </p:spPr>
            <p:txBody>
              <a:bodyPr/>
              <a:lstStyle/>
              <a:p>
                <a:r>
                  <a:rPr lang="en-US">
                    <a:noFill/>
                  </a:rPr>
                  <a:t> </a:t>
                </a:r>
              </a:p>
            </p:txBody>
          </p:sp>
        </mc:Fallback>
      </mc:AlternateContent>
      <p:sp>
        <p:nvSpPr>
          <p:cNvPr id="5" name="Rectangle 4">
            <a:extLst>
              <a:ext uri="{FF2B5EF4-FFF2-40B4-BE49-F238E27FC236}">
                <a16:creationId xmlns:a16="http://schemas.microsoft.com/office/drawing/2014/main" id="{52ECD17B-37FC-2837-0503-893B5E1FE911}"/>
              </a:ext>
            </a:extLst>
          </p:cNvPr>
          <p:cNvSpPr/>
          <p:nvPr/>
        </p:nvSpPr>
        <p:spPr>
          <a:xfrm>
            <a:off x="7924763" y="597081"/>
            <a:ext cx="727233" cy="558427"/>
          </a:xfrm>
          <a:prstGeom prst="rect">
            <a:avLst/>
          </a:prstGeom>
          <a:noFill/>
          <a:ln w="28575">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6DA00B8-D444-0362-AD9E-B34037C7A994}"/>
              </a:ext>
            </a:extLst>
          </p:cNvPr>
          <p:cNvSpPr/>
          <p:nvPr/>
        </p:nvSpPr>
        <p:spPr>
          <a:xfrm>
            <a:off x="9065004" y="597080"/>
            <a:ext cx="766807" cy="567829"/>
          </a:xfrm>
          <a:prstGeom prst="rect">
            <a:avLst/>
          </a:prstGeom>
          <a:noFill/>
          <a:ln w="28575">
            <a:solidFill>
              <a:srgbClr val="0070C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68102BD-9881-1E6A-8DEA-B21BF272D643}"/>
              </a:ext>
            </a:extLst>
          </p:cNvPr>
          <p:cNvSpPr/>
          <p:nvPr/>
        </p:nvSpPr>
        <p:spPr>
          <a:xfrm>
            <a:off x="8422222" y="1189434"/>
            <a:ext cx="896017" cy="532485"/>
          </a:xfrm>
          <a:prstGeom prst="rect">
            <a:avLst/>
          </a:prstGeom>
          <a:noFill/>
          <a:ln w="28575">
            <a:solidFill>
              <a:srgbClr val="7030A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DC8DC85B-0B35-026E-1218-1281E896D237}"/>
              </a:ext>
            </a:extLst>
          </p:cNvPr>
          <p:cNvSpPr/>
          <p:nvPr/>
        </p:nvSpPr>
        <p:spPr>
          <a:xfrm>
            <a:off x="10296559" y="706944"/>
            <a:ext cx="815837" cy="703475"/>
          </a:xfrm>
          <a:prstGeom prst="rect">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F2740742-A6B7-C726-21B5-A5DCAD7F60D0}"/>
              </a:ext>
            </a:extLst>
          </p:cNvPr>
          <p:cNvSpPr/>
          <p:nvPr/>
        </p:nvSpPr>
        <p:spPr>
          <a:xfrm>
            <a:off x="6695918" y="706944"/>
            <a:ext cx="815837" cy="703475"/>
          </a:xfrm>
          <a:prstGeom prst="rect">
            <a:avLst/>
          </a:prstGeom>
          <a:noFill/>
          <a:ln w="28575">
            <a:solidFill>
              <a:schemeClr val="tx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17261E0B-EEFD-EDC2-251A-912268CC12C0}"/>
                  </a:ext>
                </a:extLst>
              </p:cNvPr>
              <p:cNvSpPr txBox="1"/>
              <p:nvPr/>
            </p:nvSpPr>
            <p:spPr>
              <a:xfrm>
                <a:off x="8718308" y="4801608"/>
                <a:ext cx="557332" cy="884281"/>
              </a:xfrm>
              <a:prstGeom prst="rect">
                <a:avLst/>
              </a:prstGeom>
              <a:noFill/>
            </p:spPr>
            <p:txBody>
              <a:bodyPr wrap="none" lIns="0" tIns="0" rIns="0" bIns="0" rtlCol="0">
                <a:spAutoFit/>
              </a:bodyPr>
              <a:lstStyle/>
              <a:p>
                <a:pPr/>
                <a14:m>
                  <m:oMathPara xmlns:m="http://schemas.openxmlformats.org/officeDocument/2006/math">
                    <m:oMath>
                      <m:d>
                        <m:dPr>
                          <m:begChr m:val="{"/>
                          <m:endChr m:val="}"/>
                          <m:ctrlPr>
                            <a:rPr lang="en-US" i="1">
                              <a:latin typeface="Cambria Math" panose="02040503050406030204" pitchFamily="18" charset="0"/>
                              <a:cs typeface="Arial" panose="020B0604020202020204" pitchFamily="34" charset="0"/>
                            </a:rPr>
                          </m:ctrlPr>
                        </m:dPr>
                        <m:e>
                          <m:eqArr>
                            <m:eqArrPr>
                              <m:ctrlPr>
                                <a:rPr lang="en-US" i="1">
                                  <a:latin typeface="Cambria Math" panose="02040503050406030204" pitchFamily="18" charset="0"/>
                                  <a:cs typeface="Arial" panose="020B0604020202020204" pitchFamily="34" charset="0"/>
                                </a:rPr>
                              </m:ctrlPr>
                            </m:eqArrPr>
                            <m:e>
                              <m:sSub>
                                <m:sSubPr>
                                  <m:ctrlPr>
                                    <a:rPr lang="en-US" i="1">
                                      <a:latin typeface="Cambria Math" panose="02040503050406030204" pitchFamily="18" charset="0"/>
                                      <a:cs typeface="Arial" panose="020B0604020202020204" pitchFamily="34" charset="0"/>
                                    </a:rPr>
                                  </m:ctrlPr>
                                </m:sSubPr>
                                <m:e>
                                  <m:r>
                                    <a:rPr lang="en-US" i="1">
                                      <a:latin typeface="Cambria Math" panose="02040503050406030204" pitchFamily="18" charset="0"/>
                                      <a:cs typeface="Arial" panose="020B0604020202020204" pitchFamily="34" charset="0"/>
                                    </a:rPr>
                                    <m:t>𝑏</m:t>
                                  </m:r>
                                </m:e>
                                <m:sub>
                                  <m:r>
                                    <a:rPr lang="en-US" i="1">
                                      <a:latin typeface="Cambria Math" panose="02040503050406030204" pitchFamily="18" charset="0"/>
                                      <a:cs typeface="Arial" panose="020B0604020202020204" pitchFamily="34" charset="0"/>
                                    </a:rPr>
                                    <m:t>1</m:t>
                                  </m:r>
                                </m:sub>
                              </m:sSub>
                            </m:e>
                            <m:e>
                              <m:sSub>
                                <m:sSubPr>
                                  <m:ctrlPr>
                                    <a:rPr lang="en-US" i="1">
                                      <a:latin typeface="Cambria Math" panose="02040503050406030204" pitchFamily="18" charset="0"/>
                                      <a:cs typeface="Arial" panose="020B0604020202020204" pitchFamily="34" charset="0"/>
                                    </a:rPr>
                                  </m:ctrlPr>
                                </m:sSubPr>
                                <m:e>
                                  <m:r>
                                    <a:rPr lang="en-US" i="1">
                                      <a:latin typeface="Cambria Math" panose="02040503050406030204" pitchFamily="18" charset="0"/>
                                      <a:cs typeface="Arial" panose="020B0604020202020204" pitchFamily="34" charset="0"/>
                                    </a:rPr>
                                    <m:t>𝑏</m:t>
                                  </m:r>
                                </m:e>
                                <m:sub>
                                  <m:r>
                                    <a:rPr lang="en-US" i="1">
                                      <a:latin typeface="Cambria Math" panose="02040503050406030204" pitchFamily="18" charset="0"/>
                                      <a:cs typeface="Arial" panose="020B0604020202020204" pitchFamily="34" charset="0"/>
                                    </a:rPr>
                                    <m:t>2</m:t>
                                  </m:r>
                                </m:sub>
                              </m:sSub>
                            </m:e>
                            <m:e>
                              <m:sSub>
                                <m:sSubPr>
                                  <m:ctrlPr>
                                    <a:rPr lang="en-US" i="1">
                                      <a:latin typeface="Cambria Math" panose="02040503050406030204" pitchFamily="18" charset="0"/>
                                      <a:cs typeface="Arial" panose="020B0604020202020204" pitchFamily="34" charset="0"/>
                                    </a:rPr>
                                  </m:ctrlPr>
                                </m:sSubPr>
                                <m:e>
                                  <m:r>
                                    <a:rPr lang="en-US" i="1">
                                      <a:latin typeface="Cambria Math" panose="02040503050406030204" pitchFamily="18" charset="0"/>
                                      <a:cs typeface="Arial" panose="020B0604020202020204" pitchFamily="34" charset="0"/>
                                    </a:rPr>
                                    <m:t>𝑏</m:t>
                                  </m:r>
                                </m:e>
                                <m:sub>
                                  <m:r>
                                    <a:rPr lang="en-US" i="1">
                                      <a:latin typeface="Cambria Math" panose="02040503050406030204" pitchFamily="18" charset="0"/>
                                      <a:cs typeface="Arial" panose="020B0604020202020204" pitchFamily="34" charset="0"/>
                                    </a:rPr>
                                    <m:t>3</m:t>
                                  </m:r>
                                </m:sub>
                              </m:sSub>
                            </m:e>
                          </m:eqArr>
                        </m:e>
                      </m:d>
                    </m:oMath>
                  </m:oMathPara>
                </a14:m>
                <a:endParaRPr lang="en-US" dirty="0"/>
              </a:p>
            </p:txBody>
          </p:sp>
        </mc:Choice>
        <mc:Fallback xmlns="">
          <p:sp>
            <p:nvSpPr>
              <p:cNvPr id="31" name="TextBox 30">
                <a:extLst>
                  <a:ext uri="{FF2B5EF4-FFF2-40B4-BE49-F238E27FC236}">
                    <a16:creationId xmlns:a14="http://schemas.microsoft.com/office/drawing/2010/main" xmlns="" xmlns:a16="http://schemas.microsoft.com/office/drawing/2014/main" id="{17261E0B-EEFD-EDC2-251A-912268CC12C0}"/>
                  </a:ext>
                </a:extLst>
              </p:cNvPr>
              <p:cNvSpPr txBox="1">
                <a:spLocks noRot="1" noChangeAspect="1" noMove="1" noResize="1" noEditPoints="1" noAdjustHandles="1" noChangeArrowheads="1" noChangeShapeType="1" noTextEdit="1"/>
              </p:cNvSpPr>
              <p:nvPr/>
            </p:nvSpPr>
            <p:spPr>
              <a:xfrm>
                <a:off x="8718308" y="4801608"/>
                <a:ext cx="557332" cy="884281"/>
              </a:xfrm>
              <a:prstGeom prst="rect">
                <a:avLst/>
              </a:prstGeom>
              <a:blipFill>
                <a:blip r:embed="rId20" cstate="print"/>
                <a:stretch>
                  <a:fillRect/>
                </a:stretch>
              </a:blipFill>
            </p:spPr>
            <p:txBody>
              <a:bodyPr/>
              <a:lstStyle/>
              <a:p>
                <a:r>
                  <a:rPr lang="en-US">
                    <a:noFill/>
                  </a:rPr>
                  <a:t> </a:t>
                </a:r>
              </a:p>
            </p:txBody>
          </p:sp>
        </mc:Fallback>
      </mc:AlternateContent>
      <p:sp>
        <p:nvSpPr>
          <p:cNvPr id="32" name="Footer Placeholder 31">
            <a:extLst>
              <a:ext uri="{FF2B5EF4-FFF2-40B4-BE49-F238E27FC236}">
                <a16:creationId xmlns:a16="http://schemas.microsoft.com/office/drawing/2014/main" id="{56200FD8-D851-656B-A79E-97660E246E56}"/>
              </a:ext>
            </a:extLst>
          </p:cNvPr>
          <p:cNvSpPr>
            <a:spLocks noGrp="1"/>
          </p:cNvSpPr>
          <p:nvPr>
            <p:ph type="ftr" sz="quarter" idx="17"/>
          </p:nvPr>
        </p:nvSpPr>
        <p:spPr/>
        <p:txBody>
          <a:bodyPr/>
          <a:lstStyle/>
          <a:p>
            <a:r>
              <a:rPr lang="en-US" dirty="0"/>
              <a:t>7/23/25</a:t>
            </a:r>
          </a:p>
        </p:txBody>
      </p:sp>
    </p:spTree>
    <p:extLst>
      <p:ext uri="{BB962C8B-B14F-4D97-AF65-F5344CB8AC3E}">
        <p14:creationId xmlns:p14="http://schemas.microsoft.com/office/powerpoint/2010/main" val="3027351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12"/>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1" nodeType="clickEffect">
                                  <p:stCondLst>
                                    <p:cond delay="0"/>
                                  </p:stCondLst>
                                  <p:childTnLst>
                                    <p:set>
                                      <p:cBhvr>
                                        <p:cTn id="38" dur="1" fill="hold">
                                          <p:stCondLst>
                                            <p:cond delay="0"/>
                                          </p:stCondLst>
                                        </p:cTn>
                                        <p:tgtEl>
                                          <p:spTgt spid="22"/>
                                        </p:tgtEl>
                                        <p:attrNameLst>
                                          <p:attrName>style.visibility</p:attrName>
                                        </p:attrNameLst>
                                      </p:cBhvr>
                                      <p:to>
                                        <p:strVal val="hidden"/>
                                      </p:to>
                                    </p:set>
                                  </p:childTnLst>
                                </p:cTn>
                              </p:par>
                              <p:par>
                                <p:cTn id="39" presetID="1" presetClass="entr" presetSubtype="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1" nodeType="clickEffect">
                                  <p:stCondLst>
                                    <p:cond delay="0"/>
                                  </p:stCondLst>
                                  <p:childTnLst>
                                    <p:set>
                                      <p:cBhvr>
                                        <p:cTn id="48" dur="1" fill="hold">
                                          <p:stCondLst>
                                            <p:cond delay="0"/>
                                          </p:stCondLst>
                                        </p:cTn>
                                        <p:tgtEl>
                                          <p:spTgt spid="11"/>
                                        </p:tgtEl>
                                        <p:attrNameLst>
                                          <p:attrName>style.visibility</p:attrName>
                                        </p:attrNameLst>
                                      </p:cBhvr>
                                      <p:to>
                                        <p:strVal val="hidden"/>
                                      </p:to>
                                    </p:set>
                                  </p:childTnLst>
                                </p:cTn>
                              </p:par>
                              <p:par>
                                <p:cTn id="49" presetID="1"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xit" presetSubtype="0" fill="hold" grpId="1" nodeType="clickEffect">
                                  <p:stCondLst>
                                    <p:cond delay="0"/>
                                  </p:stCondLst>
                                  <p:childTnLst>
                                    <p:set>
                                      <p:cBhvr>
                                        <p:cTn id="58" dur="1" fill="hold">
                                          <p:stCondLst>
                                            <p:cond delay="0"/>
                                          </p:stCondLst>
                                        </p:cTn>
                                        <p:tgtEl>
                                          <p:spTgt spid="10"/>
                                        </p:tgtEl>
                                        <p:attrNameLst>
                                          <p:attrName>style.visibility</p:attrName>
                                        </p:attrNameLst>
                                      </p:cBhvr>
                                      <p:to>
                                        <p:strVal val="hidden"/>
                                      </p:to>
                                    </p:set>
                                  </p:childTnLst>
                                </p:cTn>
                              </p:par>
                              <p:par>
                                <p:cTn id="59" presetID="1" presetClass="entr" presetSubtype="0" fill="hold" grpId="0" nodeType="withEffect">
                                  <p:stCondLst>
                                    <p:cond delay="0"/>
                                  </p:stCondLst>
                                  <p:childTnLst>
                                    <p:set>
                                      <p:cBhvr>
                                        <p:cTn id="60" dur="1" fill="hold">
                                          <p:stCondLst>
                                            <p:cond delay="0"/>
                                          </p:stCondLst>
                                        </p:cTn>
                                        <p:tgtEl>
                                          <p:spTgt spid="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0" grpId="1" animBg="1"/>
      <p:bldP spid="12" grpId="0" animBg="1"/>
      <p:bldP spid="12" grpId="1" animBg="1"/>
      <p:bldP spid="11" grpId="0" animBg="1"/>
      <p:bldP spid="11" grpId="1" animBg="1"/>
      <p:bldP spid="13" grpId="0"/>
      <p:bldP spid="14" grpId="0"/>
      <p:bldP spid="15" grpId="0"/>
      <p:bldP spid="16" grpId="0"/>
      <p:bldP spid="17" grpId="0"/>
      <p:bldP spid="18" grpId="0"/>
      <p:bldP spid="22" grpId="0" animBg="1"/>
      <p:bldP spid="22" grpId="1" animBg="1"/>
      <p:bldP spid="23" grpId="0" animBg="1"/>
      <p:bldP spid="24" grpId="0" animBg="1"/>
      <p:bldP spid="25" grpId="0" animBg="1"/>
      <p:bldP spid="26" grpId="0" animBg="1"/>
      <p:bldP spid="27" grpId="0" animBg="1"/>
      <p:bldP spid="5" grpId="0" animBg="1"/>
      <p:bldP spid="8" grpId="0" animBg="1"/>
      <p:bldP spid="21" grpId="0" animBg="1"/>
      <p:bldP spid="29" grpId="0" animBg="1"/>
      <p:bldP spid="30" grpId="0" animBg="1"/>
      <p:bldP spid="31"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C3EDBDD1-AE7C-49F9-9366-6CC623C57790}"/>
              </a:ext>
            </a:extLst>
          </p:cNvPr>
          <p:cNvPicPr>
            <a:picLocks noChangeAspect="1"/>
          </p:cNvPicPr>
          <p:nvPr/>
        </p:nvPicPr>
        <p:blipFill rotWithShape="1">
          <a:blip r:embed="rId2" cstate="print"/>
          <a:srcRect l="1932" t="7042" r="3697" b="5802"/>
          <a:stretch/>
        </p:blipFill>
        <p:spPr>
          <a:xfrm>
            <a:off x="4295775" y="2875937"/>
            <a:ext cx="7896225" cy="3323112"/>
          </a:xfrm>
          <a:prstGeom prst="rect">
            <a:avLst/>
          </a:prstGeom>
        </p:spPr>
      </p:pic>
      <p:sp>
        <p:nvSpPr>
          <p:cNvPr id="2" name="Content Placeholder 1">
            <a:extLst>
              <a:ext uri="{FF2B5EF4-FFF2-40B4-BE49-F238E27FC236}">
                <a16:creationId xmlns:a16="http://schemas.microsoft.com/office/drawing/2014/main" id="{E2B1BCCC-6655-47B6-BA64-1BC0C8A013D3}"/>
              </a:ext>
            </a:extLst>
          </p:cNvPr>
          <p:cNvSpPr>
            <a:spLocks noGrp="1"/>
          </p:cNvSpPr>
          <p:nvPr>
            <p:ph idx="14"/>
          </p:nvPr>
        </p:nvSpPr>
        <p:spPr/>
        <p:txBody>
          <a:bodyPr>
            <a:normAutofit/>
          </a:bodyPr>
          <a:lstStyle/>
          <a:p>
            <a:r>
              <a:rPr lang="en-US" sz="2400" dirty="0"/>
              <a:t>Negative Conductance/Stiffness</a:t>
            </a:r>
          </a:p>
          <a:p>
            <a:pPr lvl="1"/>
            <a:r>
              <a:rPr lang="en-US" sz="2200" dirty="0"/>
              <a:t>Two Non-inverting </a:t>
            </a:r>
            <a:r>
              <a:rPr lang="en-US" sz="2200" dirty="0" err="1"/>
              <a:t>opamp</a:t>
            </a:r>
            <a:r>
              <a:rPr lang="en-US" sz="2200" dirty="0"/>
              <a:t> configurations with buffers</a:t>
            </a:r>
          </a:p>
          <a:p>
            <a:pPr lvl="1"/>
            <a:endParaRPr lang="en-US" sz="2200" dirty="0"/>
          </a:p>
          <a:p>
            <a:r>
              <a:rPr lang="en-US" sz="2400" dirty="0"/>
              <a:t>Operational Amplifier (</a:t>
            </a:r>
            <a:r>
              <a:rPr lang="en-US" sz="2400" dirty="0" err="1"/>
              <a:t>opamp</a:t>
            </a:r>
            <a:r>
              <a:rPr lang="en-US" sz="2400" dirty="0"/>
              <a:t>)</a:t>
            </a:r>
          </a:p>
          <a:p>
            <a:pPr lvl="1"/>
            <a:endParaRPr lang="en-US" sz="2200" dirty="0"/>
          </a:p>
          <a:p>
            <a:pPr lvl="1"/>
            <a:endParaRPr lang="en-US" sz="2200" dirty="0"/>
          </a:p>
        </p:txBody>
      </p:sp>
      <p:sp>
        <p:nvSpPr>
          <p:cNvPr id="3" name="Title 2">
            <a:extLst>
              <a:ext uri="{FF2B5EF4-FFF2-40B4-BE49-F238E27FC236}">
                <a16:creationId xmlns:a16="http://schemas.microsoft.com/office/drawing/2014/main" id="{276E5B74-1B9D-4D0C-9E52-1E1FD50D5168}"/>
              </a:ext>
            </a:extLst>
          </p:cNvPr>
          <p:cNvSpPr>
            <a:spLocks noGrp="1"/>
          </p:cNvSpPr>
          <p:nvPr>
            <p:ph type="title"/>
          </p:nvPr>
        </p:nvSpPr>
        <p:spPr/>
        <p:txBody>
          <a:bodyPr>
            <a:normAutofit/>
          </a:bodyPr>
          <a:lstStyle/>
          <a:p>
            <a:pPr algn="l"/>
            <a:r>
              <a:rPr lang="en-US" dirty="0"/>
              <a:t>Theory</a:t>
            </a:r>
          </a:p>
        </p:txBody>
      </p:sp>
      <p:sp>
        <p:nvSpPr>
          <p:cNvPr id="8" name="Slide Number Placeholder 7">
            <a:extLst>
              <a:ext uri="{FF2B5EF4-FFF2-40B4-BE49-F238E27FC236}">
                <a16:creationId xmlns:a16="http://schemas.microsoft.com/office/drawing/2014/main" id="{1A37807E-D8B4-1519-B97E-00A95A4829FC}"/>
              </a:ext>
            </a:extLst>
          </p:cNvPr>
          <p:cNvSpPr>
            <a:spLocks noGrp="1"/>
          </p:cNvSpPr>
          <p:nvPr>
            <p:ph type="sldNum" sz="quarter" idx="16"/>
          </p:nvPr>
        </p:nvSpPr>
        <p:spPr/>
        <p:txBody>
          <a:bodyPr/>
          <a:lstStyle/>
          <a:p>
            <a:fld id="{1E9F1F15-FF7C-4AA0-BF8C-48614D6896A6}" type="slidenum">
              <a:rPr lang="en-US" smtClean="0"/>
              <a:pPr/>
              <a:t>115</a:t>
            </a:fld>
            <a:endParaRPr lang="en-US"/>
          </a:p>
        </p:txBody>
      </p:sp>
      <p:sp>
        <p:nvSpPr>
          <p:cNvPr id="28" name="Oval 27">
            <a:extLst>
              <a:ext uri="{FF2B5EF4-FFF2-40B4-BE49-F238E27FC236}">
                <a16:creationId xmlns:a16="http://schemas.microsoft.com/office/drawing/2014/main" id="{7E5BBBFE-A277-498E-B6DD-BACE25FAF489}"/>
              </a:ext>
            </a:extLst>
          </p:cNvPr>
          <p:cNvSpPr/>
          <p:nvPr/>
        </p:nvSpPr>
        <p:spPr>
          <a:xfrm>
            <a:off x="5934635" y="4231343"/>
            <a:ext cx="986118" cy="986118"/>
          </a:xfrm>
          <a:prstGeom prst="ellipse">
            <a:avLst/>
          </a:prstGeom>
          <a:noFill/>
          <a:ln w="28575">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F531682F-0B63-4F3A-BCC3-02C60852903A}"/>
              </a:ext>
            </a:extLst>
          </p:cNvPr>
          <p:cNvSpPr/>
          <p:nvPr/>
        </p:nvSpPr>
        <p:spPr>
          <a:xfrm>
            <a:off x="7750828" y="4967506"/>
            <a:ext cx="986118" cy="986118"/>
          </a:xfrm>
          <a:prstGeom prst="ellipse">
            <a:avLst/>
          </a:prstGeom>
          <a:noFill/>
          <a:ln w="28575">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4BEB30D1-CDE0-41A0-867A-37974AF268D5}"/>
              </a:ext>
            </a:extLst>
          </p:cNvPr>
          <p:cNvSpPr/>
          <p:nvPr/>
        </p:nvSpPr>
        <p:spPr>
          <a:xfrm>
            <a:off x="7750828" y="3896185"/>
            <a:ext cx="986118" cy="986118"/>
          </a:xfrm>
          <a:prstGeom prst="ellipse">
            <a:avLst/>
          </a:prstGeom>
          <a:noFill/>
          <a:ln w="28575">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AD4B6452-F5F0-481C-8240-7503EF097B1D}"/>
              </a:ext>
            </a:extLst>
          </p:cNvPr>
          <p:cNvSpPr/>
          <p:nvPr/>
        </p:nvSpPr>
        <p:spPr>
          <a:xfrm>
            <a:off x="9502587" y="4652684"/>
            <a:ext cx="986118" cy="986118"/>
          </a:xfrm>
          <a:prstGeom prst="ellipse">
            <a:avLst/>
          </a:prstGeom>
          <a:noFill/>
          <a:ln w="28575">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310A6AEA-C7E5-8796-82D8-7A0E6ED6A9B2}"/>
              </a:ext>
            </a:extLst>
          </p:cNvPr>
          <p:cNvSpPr>
            <a:spLocks noGrp="1"/>
          </p:cNvSpPr>
          <p:nvPr>
            <p:ph type="ftr" sz="quarter" idx="17"/>
          </p:nvPr>
        </p:nvSpPr>
        <p:spPr/>
        <p:txBody>
          <a:bodyPr/>
          <a:lstStyle/>
          <a:p>
            <a:r>
              <a:rPr lang="en-US"/>
              <a:t>7/23/25</a:t>
            </a:r>
            <a:endParaRPr lang="en-US" dirty="0"/>
          </a:p>
        </p:txBody>
      </p:sp>
    </p:spTree>
    <p:extLst>
      <p:ext uri="{BB962C8B-B14F-4D97-AF65-F5344CB8AC3E}">
        <p14:creationId xmlns:p14="http://schemas.microsoft.com/office/powerpoint/2010/main" val="2650763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41" grpId="0" animBg="1"/>
      <p:bldP spid="42" grpId="0" animBg="1"/>
      <p:bldP spid="43"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F26AB39-BFA3-4D72-98F0-858EA3E1D615}"/>
              </a:ext>
            </a:extLst>
          </p:cNvPr>
          <p:cNvPicPr>
            <a:picLocks noChangeAspect="1"/>
          </p:cNvPicPr>
          <p:nvPr/>
        </p:nvPicPr>
        <p:blipFill rotWithShape="1">
          <a:blip r:embed="rId2" cstate="print"/>
          <a:srcRect l="6854" t="6451" r="6865" b="3484"/>
          <a:stretch/>
        </p:blipFill>
        <p:spPr>
          <a:xfrm>
            <a:off x="5099050" y="1747838"/>
            <a:ext cx="6950637" cy="4674955"/>
          </a:xfrm>
          <a:prstGeom prst="rect">
            <a:avLst/>
          </a:prstGeom>
        </p:spPr>
      </p:pic>
      <p:sp>
        <p:nvSpPr>
          <p:cNvPr id="2" name="Content Placeholder 1">
            <a:extLst>
              <a:ext uri="{FF2B5EF4-FFF2-40B4-BE49-F238E27FC236}">
                <a16:creationId xmlns:a16="http://schemas.microsoft.com/office/drawing/2014/main" id="{E2B1BCCC-6655-47B6-BA64-1BC0C8A013D3}"/>
              </a:ext>
            </a:extLst>
          </p:cNvPr>
          <p:cNvSpPr>
            <a:spLocks noGrp="1"/>
          </p:cNvSpPr>
          <p:nvPr>
            <p:ph idx="14"/>
          </p:nvPr>
        </p:nvSpPr>
        <p:spPr>
          <a:xfrm>
            <a:off x="468086" y="1543324"/>
            <a:ext cx="4111292" cy="4454706"/>
          </a:xfrm>
        </p:spPr>
        <p:txBody>
          <a:bodyPr/>
          <a:lstStyle/>
          <a:p>
            <a:r>
              <a:rPr lang="en-US" dirty="0"/>
              <a:t>Proposed Architecture</a:t>
            </a:r>
          </a:p>
          <a:p>
            <a:pPr lvl="1"/>
            <a:endParaRPr lang="en-US" sz="2000" dirty="0"/>
          </a:p>
          <a:p>
            <a:pPr lvl="1"/>
            <a:r>
              <a:rPr lang="en-US" sz="2000" dirty="0"/>
              <a:t>Compute in memory (CIM)</a:t>
            </a:r>
          </a:p>
          <a:p>
            <a:pPr lvl="1"/>
            <a:endParaRPr lang="en-US" dirty="0"/>
          </a:p>
          <a:p>
            <a:pPr lvl="1"/>
            <a:r>
              <a:rPr lang="en-US" dirty="0"/>
              <a:t>RAM</a:t>
            </a:r>
          </a:p>
          <a:p>
            <a:pPr lvl="1"/>
            <a:endParaRPr lang="en-US" dirty="0"/>
          </a:p>
          <a:p>
            <a:pPr lvl="1"/>
            <a:r>
              <a:rPr lang="en-US" dirty="0"/>
              <a:t>Crossbar array</a:t>
            </a:r>
          </a:p>
          <a:p>
            <a:pPr lvl="1"/>
            <a:endParaRPr lang="en-US" dirty="0"/>
          </a:p>
          <a:p>
            <a:pPr lvl="1"/>
            <a:r>
              <a:rPr lang="en-US" dirty="0"/>
              <a:t>The linear system of equations is solved with the complexity of</a:t>
            </a:r>
          </a:p>
        </p:txBody>
      </p:sp>
      <p:sp>
        <p:nvSpPr>
          <p:cNvPr id="3" name="Title 2">
            <a:extLst>
              <a:ext uri="{FF2B5EF4-FFF2-40B4-BE49-F238E27FC236}">
                <a16:creationId xmlns:a16="http://schemas.microsoft.com/office/drawing/2014/main" id="{276E5B74-1B9D-4D0C-9E52-1E1FD50D5168}"/>
              </a:ext>
            </a:extLst>
          </p:cNvPr>
          <p:cNvSpPr>
            <a:spLocks noGrp="1"/>
          </p:cNvSpPr>
          <p:nvPr>
            <p:ph type="title"/>
          </p:nvPr>
        </p:nvSpPr>
        <p:spPr/>
        <p:txBody>
          <a:bodyPr>
            <a:normAutofit/>
          </a:bodyPr>
          <a:lstStyle/>
          <a:p>
            <a:pPr algn="l"/>
            <a:r>
              <a:rPr lang="en-US" dirty="0"/>
              <a:t>Theory</a:t>
            </a:r>
          </a:p>
        </p:txBody>
      </p:sp>
      <p:pic>
        <p:nvPicPr>
          <p:cNvPr id="9" name="Picture 8">
            <a:extLst>
              <a:ext uri="{FF2B5EF4-FFF2-40B4-BE49-F238E27FC236}">
                <a16:creationId xmlns:a16="http://schemas.microsoft.com/office/drawing/2014/main" id="{9DCBDBDC-09B8-40FA-B3C8-66E9F6906E01}"/>
              </a:ext>
            </a:extLst>
          </p:cNvPr>
          <p:cNvPicPr>
            <a:picLocks noChangeAspect="1"/>
          </p:cNvPicPr>
          <p:nvPr/>
        </p:nvPicPr>
        <p:blipFill rotWithShape="1">
          <a:blip r:embed="rId2" cstate="print"/>
          <a:srcRect l="21366" t="13679" r="39143" b="25215"/>
          <a:stretch/>
        </p:blipFill>
        <p:spPr>
          <a:xfrm>
            <a:off x="6268012" y="2122955"/>
            <a:ext cx="3181350" cy="3171825"/>
          </a:xfrm>
          <a:prstGeom prst="rect">
            <a:avLst/>
          </a:prstGeom>
        </p:spPr>
      </p:pic>
      <p:sp>
        <p:nvSpPr>
          <p:cNvPr id="7" name="Slide Number Placeholder 6">
            <a:extLst>
              <a:ext uri="{FF2B5EF4-FFF2-40B4-BE49-F238E27FC236}">
                <a16:creationId xmlns:a16="http://schemas.microsoft.com/office/drawing/2014/main" id="{187984DF-434F-EB9F-C7D8-84241A9EA45D}"/>
              </a:ext>
            </a:extLst>
          </p:cNvPr>
          <p:cNvSpPr>
            <a:spLocks noGrp="1"/>
          </p:cNvSpPr>
          <p:nvPr>
            <p:ph type="sldNum" sz="quarter" idx="16"/>
          </p:nvPr>
        </p:nvSpPr>
        <p:spPr/>
        <p:txBody>
          <a:bodyPr/>
          <a:lstStyle/>
          <a:p>
            <a:fld id="{1E9F1F15-FF7C-4AA0-BF8C-48614D6896A6}" type="slidenum">
              <a:rPr lang="en-US" smtClean="0"/>
              <a:pPr/>
              <a:t>116</a:t>
            </a:fld>
            <a:endParaRPr lang="en-US"/>
          </a:p>
        </p:txBody>
      </p:sp>
      <p:pic>
        <p:nvPicPr>
          <p:cNvPr id="10" name="Picture 9">
            <a:extLst>
              <a:ext uri="{FF2B5EF4-FFF2-40B4-BE49-F238E27FC236}">
                <a16:creationId xmlns:a16="http://schemas.microsoft.com/office/drawing/2014/main" id="{0A76292A-AC3C-4F65-BC35-A959C5CD8459}"/>
              </a:ext>
            </a:extLst>
          </p:cNvPr>
          <p:cNvPicPr>
            <a:picLocks noChangeAspect="1"/>
          </p:cNvPicPr>
          <p:nvPr/>
        </p:nvPicPr>
        <p:blipFill rotWithShape="1">
          <a:blip r:embed="rId2" cstate="print"/>
          <a:srcRect l="6842" t="6272" r="29134" b="3484"/>
          <a:stretch/>
        </p:blipFill>
        <p:spPr>
          <a:xfrm>
            <a:off x="5099050" y="1738530"/>
            <a:ext cx="5157696" cy="4684263"/>
          </a:xfrm>
          <a:prstGeom prst="rect">
            <a:avLst/>
          </a:prstGeom>
        </p:spPr>
      </p:pic>
      <p:sp>
        <p:nvSpPr>
          <p:cNvPr id="11" name="Rectangle 10">
            <a:extLst>
              <a:ext uri="{FF2B5EF4-FFF2-40B4-BE49-F238E27FC236}">
                <a16:creationId xmlns:a16="http://schemas.microsoft.com/office/drawing/2014/main" id="{329BDF09-461E-4FA6-A41B-08732C65E20E}"/>
              </a:ext>
            </a:extLst>
          </p:cNvPr>
          <p:cNvSpPr/>
          <p:nvPr/>
        </p:nvSpPr>
        <p:spPr>
          <a:xfrm>
            <a:off x="6338047" y="1436522"/>
            <a:ext cx="2922494" cy="470666"/>
          </a:xfrm>
          <a:prstGeom prst="rect">
            <a:avLst/>
          </a:prstGeom>
          <a:noFill/>
          <a:ln w="28575">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AB5D3C3-9C79-4F3B-AC7F-D40F67DF1704}"/>
              </a:ext>
            </a:extLst>
          </p:cNvPr>
          <p:cNvSpPr/>
          <p:nvPr/>
        </p:nvSpPr>
        <p:spPr>
          <a:xfrm>
            <a:off x="4694315" y="2186674"/>
            <a:ext cx="526132" cy="2912151"/>
          </a:xfrm>
          <a:prstGeom prst="rect">
            <a:avLst/>
          </a:prstGeom>
          <a:noFill/>
          <a:ln w="28575">
            <a:solidFill>
              <a:srgbClr val="FF00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9E72A61-845D-4CB3-9988-644D3D763E55}"/>
                  </a:ext>
                </a:extLst>
              </p:cNvPr>
              <p:cNvSpPr txBox="1"/>
              <p:nvPr/>
            </p:nvSpPr>
            <p:spPr>
              <a:xfrm>
                <a:off x="6400800" y="1480364"/>
                <a:ext cx="280910"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m:oMathPara>
                </a14:m>
                <a:endParaRPr lang="en-US" dirty="0"/>
              </a:p>
            </p:txBody>
          </p:sp>
        </mc:Choice>
        <mc:Fallback xmlns="">
          <p:sp>
            <p:nvSpPr>
              <p:cNvPr id="5" name="TextBox 4">
                <a:extLst>
                  <a:ext uri="{FF2B5EF4-FFF2-40B4-BE49-F238E27FC236}">
                    <a16:creationId xmlns:a14="http://schemas.microsoft.com/office/drawing/2010/main" xmlns="" xmlns:a16="http://schemas.microsoft.com/office/drawing/2014/main" id="{A9E72A61-845D-4CB3-9988-644D3D763E55}"/>
                  </a:ext>
                </a:extLst>
              </p:cNvPr>
              <p:cNvSpPr txBox="1">
                <a:spLocks noRot="1" noChangeAspect="1" noMove="1" noResize="1" noEditPoints="1" noAdjustHandles="1" noChangeArrowheads="1" noChangeShapeType="1" noTextEdit="1"/>
              </p:cNvSpPr>
              <p:nvPr/>
            </p:nvSpPr>
            <p:spPr>
              <a:xfrm>
                <a:off x="6400800" y="1480364"/>
                <a:ext cx="280910" cy="276999"/>
              </a:xfrm>
              <a:prstGeom prst="rect">
                <a:avLst/>
              </a:prstGeom>
              <a:blipFill>
                <a:blip r:embed="rId3" cstate="print"/>
                <a:stretch>
                  <a:fillRect l="-10870" r="-6522"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5FBDE2F6-76CA-40D7-9A90-FD954A36CA5D}"/>
                  </a:ext>
                </a:extLst>
              </p:cNvPr>
              <p:cNvSpPr txBox="1"/>
              <p:nvPr/>
            </p:nvSpPr>
            <p:spPr>
              <a:xfrm>
                <a:off x="4832350" y="2162405"/>
                <a:ext cx="280910"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m:oMathPara>
                </a14:m>
                <a:endParaRPr lang="en-US" dirty="0"/>
              </a:p>
            </p:txBody>
          </p:sp>
        </mc:Choice>
        <mc:Fallback xmlns="">
          <p:sp>
            <p:nvSpPr>
              <p:cNvPr id="13" name="TextBox 12">
                <a:extLst>
                  <a:ext uri="{FF2B5EF4-FFF2-40B4-BE49-F238E27FC236}">
                    <a16:creationId xmlns:a14="http://schemas.microsoft.com/office/drawing/2010/main" xmlns="" xmlns:a16="http://schemas.microsoft.com/office/drawing/2014/main" id="{5FBDE2F6-76CA-40D7-9A90-FD954A36CA5D}"/>
                  </a:ext>
                </a:extLst>
              </p:cNvPr>
              <p:cNvSpPr txBox="1">
                <a:spLocks noRot="1" noChangeAspect="1" noMove="1" noResize="1" noEditPoints="1" noAdjustHandles="1" noChangeArrowheads="1" noChangeShapeType="1" noTextEdit="1"/>
              </p:cNvSpPr>
              <p:nvPr/>
            </p:nvSpPr>
            <p:spPr>
              <a:xfrm>
                <a:off x="4832350" y="2162405"/>
                <a:ext cx="280910" cy="276999"/>
              </a:xfrm>
              <a:prstGeom prst="rect">
                <a:avLst/>
              </a:prstGeom>
              <a:blipFill>
                <a:blip r:embed="rId4" cstate="print"/>
                <a:stretch>
                  <a:fillRect l="-10870" r="-6522"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F506A995-F8C1-4B08-BF17-F5A9D31D52A5}"/>
                  </a:ext>
                </a:extLst>
              </p:cNvPr>
              <p:cNvSpPr txBox="1"/>
              <p:nvPr/>
            </p:nvSpPr>
            <p:spPr>
              <a:xfrm>
                <a:off x="7191375" y="1461531"/>
                <a:ext cx="286232"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m:oMathPara>
                </a14:m>
                <a:endParaRPr lang="en-US" dirty="0"/>
              </a:p>
            </p:txBody>
          </p:sp>
        </mc:Choice>
        <mc:Fallback xmlns="">
          <p:sp>
            <p:nvSpPr>
              <p:cNvPr id="14" name="TextBox 13">
                <a:extLst>
                  <a:ext uri="{FF2B5EF4-FFF2-40B4-BE49-F238E27FC236}">
                    <a16:creationId xmlns:a14="http://schemas.microsoft.com/office/drawing/2010/main" xmlns="" xmlns:a16="http://schemas.microsoft.com/office/drawing/2014/main" id="{F506A995-F8C1-4B08-BF17-F5A9D31D52A5}"/>
                  </a:ext>
                </a:extLst>
              </p:cNvPr>
              <p:cNvSpPr txBox="1">
                <a:spLocks noRot="1" noChangeAspect="1" noMove="1" noResize="1" noEditPoints="1" noAdjustHandles="1" noChangeArrowheads="1" noChangeShapeType="1" noTextEdit="1"/>
              </p:cNvSpPr>
              <p:nvPr/>
            </p:nvSpPr>
            <p:spPr>
              <a:xfrm>
                <a:off x="7191375" y="1461531"/>
                <a:ext cx="286232" cy="276999"/>
              </a:xfrm>
              <a:prstGeom prst="rect">
                <a:avLst/>
              </a:prstGeom>
              <a:blipFill>
                <a:blip r:embed="rId5" cstate="print"/>
                <a:stretch>
                  <a:fillRect l="-10638" r="-6383"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858E98DB-9DFE-4204-893F-6E937443B55B}"/>
                  </a:ext>
                </a:extLst>
              </p:cNvPr>
              <p:cNvSpPr txBox="1"/>
              <p:nvPr/>
            </p:nvSpPr>
            <p:spPr>
              <a:xfrm>
                <a:off x="4832350" y="2957695"/>
                <a:ext cx="286232"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m:oMathPara>
                </a14:m>
                <a:endParaRPr lang="en-US" dirty="0"/>
              </a:p>
            </p:txBody>
          </p:sp>
        </mc:Choice>
        <mc:Fallback xmlns="">
          <p:sp>
            <p:nvSpPr>
              <p:cNvPr id="16" name="TextBox 15">
                <a:extLst>
                  <a:ext uri="{FF2B5EF4-FFF2-40B4-BE49-F238E27FC236}">
                    <a16:creationId xmlns:a14="http://schemas.microsoft.com/office/drawing/2010/main" xmlns="" xmlns:a16="http://schemas.microsoft.com/office/drawing/2014/main" id="{858E98DB-9DFE-4204-893F-6E937443B55B}"/>
                  </a:ext>
                </a:extLst>
              </p:cNvPr>
              <p:cNvSpPr txBox="1">
                <a:spLocks noRot="1" noChangeAspect="1" noMove="1" noResize="1" noEditPoints="1" noAdjustHandles="1" noChangeArrowheads="1" noChangeShapeType="1" noTextEdit="1"/>
              </p:cNvSpPr>
              <p:nvPr/>
            </p:nvSpPr>
            <p:spPr>
              <a:xfrm>
                <a:off x="4832350" y="2957695"/>
                <a:ext cx="286232" cy="276999"/>
              </a:xfrm>
              <a:prstGeom prst="rect">
                <a:avLst/>
              </a:prstGeom>
              <a:blipFill>
                <a:blip r:embed="rId6" cstate="print"/>
                <a:stretch>
                  <a:fillRect l="-10638" r="-6383"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F99B646B-E21D-4E73-8C00-8C7F33081C36}"/>
                  </a:ext>
                </a:extLst>
              </p:cNvPr>
              <p:cNvSpPr txBox="1"/>
              <p:nvPr/>
            </p:nvSpPr>
            <p:spPr>
              <a:xfrm>
                <a:off x="7997279" y="1480364"/>
                <a:ext cx="300339"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𝑛</m:t>
                          </m:r>
                        </m:sub>
                      </m:sSub>
                    </m:oMath>
                  </m:oMathPara>
                </a14:m>
                <a:endParaRPr lang="en-US" dirty="0"/>
              </a:p>
            </p:txBody>
          </p:sp>
        </mc:Choice>
        <mc:Fallback xmlns="">
          <p:sp>
            <p:nvSpPr>
              <p:cNvPr id="17" name="TextBox 16">
                <a:extLst>
                  <a:ext uri="{FF2B5EF4-FFF2-40B4-BE49-F238E27FC236}">
                    <a16:creationId xmlns:a14="http://schemas.microsoft.com/office/drawing/2010/main" xmlns="" xmlns:a16="http://schemas.microsoft.com/office/drawing/2014/main" id="{F99B646B-E21D-4E73-8C00-8C7F33081C36}"/>
                  </a:ext>
                </a:extLst>
              </p:cNvPr>
              <p:cNvSpPr txBox="1">
                <a:spLocks noRot="1" noChangeAspect="1" noMove="1" noResize="1" noEditPoints="1" noAdjustHandles="1" noChangeArrowheads="1" noChangeShapeType="1" noTextEdit="1"/>
              </p:cNvSpPr>
              <p:nvPr/>
            </p:nvSpPr>
            <p:spPr>
              <a:xfrm>
                <a:off x="7997279" y="1480364"/>
                <a:ext cx="300339" cy="276999"/>
              </a:xfrm>
              <a:prstGeom prst="rect">
                <a:avLst/>
              </a:prstGeom>
              <a:blipFill>
                <a:blip r:embed="rId7" cstate="print"/>
                <a:stretch>
                  <a:fillRect l="-10204" r="-2041"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6E3F80F5-7BB8-47A0-8AF7-69C79EA081D7}"/>
                  </a:ext>
                </a:extLst>
              </p:cNvPr>
              <p:cNvSpPr txBox="1"/>
              <p:nvPr/>
            </p:nvSpPr>
            <p:spPr>
              <a:xfrm>
                <a:off x="8755063" y="1470839"/>
                <a:ext cx="398122"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r>
                            <a:rPr lang="en-US" b="0" i="1" smtClean="0">
                              <a:latin typeface="Cambria Math" panose="02040503050406030204" pitchFamily="18" charset="0"/>
                            </a:rPr>
                            <m:t>𝑛</m:t>
                          </m:r>
                        </m:sub>
                      </m:sSub>
                    </m:oMath>
                  </m:oMathPara>
                </a14:m>
                <a:endParaRPr lang="en-US" dirty="0"/>
              </a:p>
            </p:txBody>
          </p:sp>
        </mc:Choice>
        <mc:Fallback xmlns="">
          <p:sp>
            <p:nvSpPr>
              <p:cNvPr id="18" name="TextBox 17">
                <a:extLst>
                  <a:ext uri="{FF2B5EF4-FFF2-40B4-BE49-F238E27FC236}">
                    <a16:creationId xmlns:a14="http://schemas.microsoft.com/office/drawing/2010/main" xmlns="" xmlns:a16="http://schemas.microsoft.com/office/drawing/2014/main" id="{6E3F80F5-7BB8-47A0-8AF7-69C79EA081D7}"/>
                  </a:ext>
                </a:extLst>
              </p:cNvPr>
              <p:cNvSpPr txBox="1">
                <a:spLocks noRot="1" noChangeAspect="1" noMove="1" noResize="1" noEditPoints="1" noAdjustHandles="1" noChangeArrowheads="1" noChangeShapeType="1" noTextEdit="1"/>
              </p:cNvSpPr>
              <p:nvPr/>
            </p:nvSpPr>
            <p:spPr>
              <a:xfrm>
                <a:off x="8755063" y="1470839"/>
                <a:ext cx="398122" cy="276999"/>
              </a:xfrm>
              <a:prstGeom prst="rect">
                <a:avLst/>
              </a:prstGeom>
              <a:blipFill>
                <a:blip r:embed="rId8" cstate="print"/>
                <a:stretch>
                  <a:fillRect l="-7576" r="-4545"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621BCB18-02A1-4EF8-BABA-E282E050EC15}"/>
                  </a:ext>
                </a:extLst>
              </p:cNvPr>
              <p:cNvSpPr txBox="1"/>
              <p:nvPr/>
            </p:nvSpPr>
            <p:spPr>
              <a:xfrm>
                <a:off x="4730095" y="4633139"/>
                <a:ext cx="398122"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r>
                            <a:rPr lang="en-US" b="0" i="1" smtClean="0">
                              <a:latin typeface="Cambria Math" panose="02040503050406030204" pitchFamily="18" charset="0"/>
                            </a:rPr>
                            <m:t>𝑛</m:t>
                          </m:r>
                        </m:sub>
                      </m:sSub>
                    </m:oMath>
                  </m:oMathPara>
                </a14:m>
                <a:endParaRPr lang="en-US" dirty="0"/>
              </a:p>
            </p:txBody>
          </p:sp>
        </mc:Choice>
        <mc:Fallback xmlns="">
          <p:sp>
            <p:nvSpPr>
              <p:cNvPr id="19" name="TextBox 18">
                <a:extLst>
                  <a:ext uri="{FF2B5EF4-FFF2-40B4-BE49-F238E27FC236}">
                    <a16:creationId xmlns:a14="http://schemas.microsoft.com/office/drawing/2010/main" xmlns="" xmlns:a16="http://schemas.microsoft.com/office/drawing/2014/main" id="{621BCB18-02A1-4EF8-BABA-E282E050EC15}"/>
                  </a:ext>
                </a:extLst>
              </p:cNvPr>
              <p:cNvSpPr txBox="1">
                <a:spLocks noRot="1" noChangeAspect="1" noMove="1" noResize="1" noEditPoints="1" noAdjustHandles="1" noChangeArrowheads="1" noChangeShapeType="1" noTextEdit="1"/>
              </p:cNvSpPr>
              <p:nvPr/>
            </p:nvSpPr>
            <p:spPr>
              <a:xfrm>
                <a:off x="4730095" y="4633139"/>
                <a:ext cx="398122" cy="276999"/>
              </a:xfrm>
              <a:prstGeom prst="rect">
                <a:avLst/>
              </a:prstGeom>
              <a:blipFill>
                <a:blip r:embed="rId9" cstate="print"/>
                <a:stretch>
                  <a:fillRect l="-7692" r="-4615"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20A1B7DF-C5D7-4366-9307-7DD676FE2D23}"/>
                  </a:ext>
                </a:extLst>
              </p:cNvPr>
              <p:cNvSpPr txBox="1"/>
              <p:nvPr/>
            </p:nvSpPr>
            <p:spPr>
              <a:xfrm>
                <a:off x="4784163" y="3770677"/>
                <a:ext cx="300339"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𝑛</m:t>
                          </m:r>
                        </m:sub>
                      </m:sSub>
                    </m:oMath>
                  </m:oMathPara>
                </a14:m>
                <a:endParaRPr lang="en-US" dirty="0"/>
              </a:p>
            </p:txBody>
          </p:sp>
        </mc:Choice>
        <mc:Fallback xmlns="">
          <p:sp>
            <p:nvSpPr>
              <p:cNvPr id="20" name="TextBox 19">
                <a:extLst>
                  <a:ext uri="{FF2B5EF4-FFF2-40B4-BE49-F238E27FC236}">
                    <a16:creationId xmlns:a14="http://schemas.microsoft.com/office/drawing/2010/main" xmlns="" xmlns:a16="http://schemas.microsoft.com/office/drawing/2014/main" id="{20A1B7DF-C5D7-4366-9307-7DD676FE2D23}"/>
                  </a:ext>
                </a:extLst>
              </p:cNvPr>
              <p:cNvSpPr txBox="1">
                <a:spLocks noRot="1" noChangeAspect="1" noMove="1" noResize="1" noEditPoints="1" noAdjustHandles="1" noChangeArrowheads="1" noChangeShapeType="1" noTextEdit="1"/>
              </p:cNvSpPr>
              <p:nvPr/>
            </p:nvSpPr>
            <p:spPr>
              <a:xfrm>
                <a:off x="4784163" y="3770677"/>
                <a:ext cx="300339" cy="276999"/>
              </a:xfrm>
              <a:prstGeom prst="rect">
                <a:avLst/>
              </a:prstGeom>
              <a:blipFill>
                <a:blip r:embed="rId10" cstate="print"/>
                <a:stretch>
                  <a:fillRect l="-10204" r="-2041"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E1E5766F-ACC2-43D4-B902-5955FC1E8587}"/>
                  </a:ext>
                </a:extLst>
              </p:cNvPr>
              <p:cNvSpPr txBox="1"/>
              <p:nvPr/>
            </p:nvSpPr>
            <p:spPr>
              <a:xfrm>
                <a:off x="4528763" y="5461968"/>
                <a:ext cx="538930"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𝐺𝑁𝐷</m:t>
                      </m:r>
                    </m:oMath>
                  </m:oMathPara>
                </a14:m>
                <a:endParaRPr lang="en-US" dirty="0"/>
              </a:p>
            </p:txBody>
          </p:sp>
        </mc:Choice>
        <mc:Fallback xmlns="">
          <p:sp>
            <p:nvSpPr>
              <p:cNvPr id="22" name="TextBox 21">
                <a:extLst>
                  <a:ext uri="{FF2B5EF4-FFF2-40B4-BE49-F238E27FC236}">
                    <a16:creationId xmlns:a14="http://schemas.microsoft.com/office/drawing/2010/main" xmlns="" xmlns:a16="http://schemas.microsoft.com/office/drawing/2014/main" id="{E1E5766F-ACC2-43D4-B902-5955FC1E8587}"/>
                  </a:ext>
                </a:extLst>
              </p:cNvPr>
              <p:cNvSpPr txBox="1">
                <a:spLocks noRot="1" noChangeAspect="1" noMove="1" noResize="1" noEditPoints="1" noAdjustHandles="1" noChangeArrowheads="1" noChangeShapeType="1" noTextEdit="1"/>
              </p:cNvSpPr>
              <p:nvPr/>
            </p:nvSpPr>
            <p:spPr>
              <a:xfrm>
                <a:off x="4528763" y="5461968"/>
                <a:ext cx="538930" cy="276999"/>
              </a:xfrm>
              <a:prstGeom prst="rect">
                <a:avLst/>
              </a:prstGeom>
              <a:blipFill>
                <a:blip r:embed="rId11" cstate="print"/>
                <a:stretch>
                  <a:fillRect l="-10227" r="-9091" b="-88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C7F88686-8F70-4038-A99A-FC2FB96353FC}"/>
                  </a:ext>
                </a:extLst>
              </p:cNvPr>
              <p:cNvSpPr txBox="1"/>
              <p:nvPr/>
            </p:nvSpPr>
            <p:spPr>
              <a:xfrm>
                <a:off x="9523213" y="1480594"/>
                <a:ext cx="538136" cy="276999"/>
              </a:xfrm>
              <a:prstGeom prst="rect">
                <a:avLst/>
              </a:prstGeom>
              <a:noFill/>
            </p:spPr>
            <p:txBody>
              <a:bodyPr wrap="square" lIns="0" tIns="0" rIns="0" bIns="0" rtlCol="0">
                <a:spAutoFit/>
              </a:bodyPr>
              <a:lstStyle/>
              <a:p>
                <a:pPr/>
                <a14:m>
                  <m:oMathPara xmlns:m="http://schemas.openxmlformats.org/officeDocument/2006/math">
                    <m:oMath>
                      <m:r>
                        <a:rPr lang="en-US" i="1">
                          <a:latin typeface="Cambria Math" panose="02040503050406030204" pitchFamily="18" charset="0"/>
                        </a:rPr>
                        <m:t>−4</m:t>
                      </m:r>
                      <m:r>
                        <a:rPr lang="en-US" i="1">
                          <a:latin typeface="Cambria Math" panose="02040503050406030204" pitchFamily="18" charset="0"/>
                        </a:rPr>
                        <m:t>𝑉</m:t>
                      </m:r>
                    </m:oMath>
                  </m:oMathPara>
                </a14:m>
                <a:endParaRPr lang="en-US" dirty="0"/>
              </a:p>
            </p:txBody>
          </p:sp>
        </mc:Choice>
        <mc:Fallback xmlns="">
          <p:sp>
            <p:nvSpPr>
              <p:cNvPr id="23" name="TextBox 22">
                <a:extLst>
                  <a:ext uri="{FF2B5EF4-FFF2-40B4-BE49-F238E27FC236}">
                    <a16:creationId xmlns:a14="http://schemas.microsoft.com/office/drawing/2010/main" xmlns="" xmlns:a16="http://schemas.microsoft.com/office/drawing/2014/main" id="{C7F88686-8F70-4038-A99A-FC2FB96353FC}"/>
                  </a:ext>
                </a:extLst>
              </p:cNvPr>
              <p:cNvSpPr txBox="1">
                <a:spLocks noRot="1" noChangeAspect="1" noMove="1" noResize="1" noEditPoints="1" noAdjustHandles="1" noChangeArrowheads="1" noChangeShapeType="1" noTextEdit="1"/>
              </p:cNvSpPr>
              <p:nvPr/>
            </p:nvSpPr>
            <p:spPr>
              <a:xfrm>
                <a:off x="9523213" y="1480594"/>
                <a:ext cx="538136" cy="276999"/>
              </a:xfrm>
              <a:prstGeom prst="rect">
                <a:avLst/>
              </a:prstGeom>
              <a:blipFill>
                <a:blip r:embed="rId12" cstate="print"/>
                <a:stretch>
                  <a:fillRect r="-6818" b="-88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87F25100-D249-43F4-98DB-DB4FC25AAE9E}"/>
                  </a:ext>
                </a:extLst>
              </p:cNvPr>
              <p:cNvSpPr txBox="1"/>
              <p:nvPr/>
            </p:nvSpPr>
            <p:spPr>
              <a:xfrm>
                <a:off x="5487379" y="1461530"/>
                <a:ext cx="510653" cy="276999"/>
              </a:xfrm>
              <a:prstGeom prst="rect">
                <a:avLst/>
              </a:prstGeom>
              <a:noFill/>
            </p:spPr>
            <p:txBody>
              <a:bodyPr wrap="none" lIns="0" tIns="0" rIns="0" bIns="0" rtlCol="0">
                <a:spAutoFit/>
              </a:bodyPr>
              <a:lstStyle/>
              <a:p>
                <a:pPr/>
                <a14:m>
                  <m:oMathPara xmlns:m="http://schemas.openxmlformats.org/officeDocument/2006/math">
                    <m:oMath>
                      <m:r>
                        <a:rPr lang="en-US" i="1">
                          <a:latin typeface="Cambria Math" panose="02040503050406030204" pitchFamily="18" charset="0"/>
                        </a:rPr>
                        <m:t>+</m:t>
                      </m:r>
                      <m:r>
                        <a:rPr lang="en-US" b="0" i="1" smtClean="0">
                          <a:latin typeface="Cambria Math" panose="02040503050406030204" pitchFamily="18" charset="0"/>
                        </a:rPr>
                        <m:t>4</m:t>
                      </m:r>
                      <m:r>
                        <a:rPr lang="en-US" b="0" i="1" smtClean="0">
                          <a:latin typeface="Cambria Math" panose="02040503050406030204" pitchFamily="18" charset="0"/>
                        </a:rPr>
                        <m:t>𝑉</m:t>
                      </m:r>
                    </m:oMath>
                  </m:oMathPara>
                </a14:m>
                <a:endParaRPr lang="en-US" dirty="0"/>
              </a:p>
            </p:txBody>
          </p:sp>
        </mc:Choice>
        <mc:Fallback xmlns="">
          <p:sp>
            <p:nvSpPr>
              <p:cNvPr id="24" name="TextBox 23">
                <a:extLst>
                  <a:ext uri="{FF2B5EF4-FFF2-40B4-BE49-F238E27FC236}">
                    <a16:creationId xmlns:a14="http://schemas.microsoft.com/office/drawing/2010/main" xmlns="" xmlns:a16="http://schemas.microsoft.com/office/drawing/2014/main" id="{87F25100-D249-43F4-98DB-DB4FC25AAE9E}"/>
                  </a:ext>
                </a:extLst>
              </p:cNvPr>
              <p:cNvSpPr txBox="1">
                <a:spLocks noRot="1" noChangeAspect="1" noMove="1" noResize="1" noEditPoints="1" noAdjustHandles="1" noChangeArrowheads="1" noChangeShapeType="1" noTextEdit="1"/>
              </p:cNvSpPr>
              <p:nvPr/>
            </p:nvSpPr>
            <p:spPr>
              <a:xfrm>
                <a:off x="5487379" y="1461530"/>
                <a:ext cx="510653" cy="276999"/>
              </a:xfrm>
              <a:prstGeom prst="rect">
                <a:avLst/>
              </a:prstGeom>
              <a:blipFill>
                <a:blip r:embed="rId13" cstate="print"/>
                <a:stretch>
                  <a:fillRect l="-8333" r="-9524" b="-8889"/>
                </a:stretch>
              </a:blipFill>
            </p:spPr>
            <p:txBody>
              <a:bodyPr/>
              <a:lstStyle/>
              <a:p>
                <a:r>
                  <a:rPr lang="en-US">
                    <a:noFill/>
                  </a:rPr>
                  <a:t> </a:t>
                </a:r>
              </a:p>
            </p:txBody>
          </p:sp>
        </mc:Fallback>
      </mc:AlternateContent>
      <p:sp>
        <p:nvSpPr>
          <p:cNvPr id="25" name="Rectangle 24">
            <a:extLst>
              <a:ext uri="{FF2B5EF4-FFF2-40B4-BE49-F238E27FC236}">
                <a16:creationId xmlns:a16="http://schemas.microsoft.com/office/drawing/2014/main" id="{54B1AAC8-73CF-4DFB-836A-A5512213AD11}"/>
              </a:ext>
            </a:extLst>
          </p:cNvPr>
          <p:cNvSpPr/>
          <p:nvPr/>
        </p:nvSpPr>
        <p:spPr>
          <a:xfrm>
            <a:off x="9469734" y="1426853"/>
            <a:ext cx="579921" cy="470666"/>
          </a:xfrm>
          <a:prstGeom prst="rect">
            <a:avLst/>
          </a:prstGeom>
          <a:noFill/>
          <a:ln w="28575">
            <a:solidFill>
              <a:srgbClr val="0070C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7536337A-4AD9-404D-AB1A-C1DF7AB9D830}"/>
              </a:ext>
            </a:extLst>
          </p:cNvPr>
          <p:cNvSpPr/>
          <p:nvPr/>
        </p:nvSpPr>
        <p:spPr>
          <a:xfrm>
            <a:off x="5398434" y="1432869"/>
            <a:ext cx="687479" cy="470666"/>
          </a:xfrm>
          <a:prstGeom prst="rect">
            <a:avLst/>
          </a:prstGeom>
          <a:noFill/>
          <a:ln w="28575">
            <a:solidFill>
              <a:srgbClr val="0070C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7F48A8B-0EE9-4198-A127-6FFA57B36A0F}"/>
              </a:ext>
            </a:extLst>
          </p:cNvPr>
          <p:cNvSpPr/>
          <p:nvPr/>
        </p:nvSpPr>
        <p:spPr>
          <a:xfrm>
            <a:off x="4413233" y="5399180"/>
            <a:ext cx="807214" cy="470666"/>
          </a:xfrm>
          <a:prstGeom prst="rect">
            <a:avLst/>
          </a:prstGeom>
          <a:noFill/>
          <a:ln w="28575">
            <a:solidFill>
              <a:srgbClr val="0070C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C91D6F50-A454-46E5-A022-35DF54C3ED42}"/>
                  </a:ext>
                </a:extLst>
              </p:cNvPr>
              <p:cNvSpPr txBox="1"/>
              <p:nvPr/>
            </p:nvSpPr>
            <p:spPr>
              <a:xfrm>
                <a:off x="7635353" y="1477280"/>
                <a:ext cx="230832"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m:t>
                      </m:r>
                    </m:oMath>
                  </m:oMathPara>
                </a14:m>
                <a:endParaRPr lang="en-US" dirty="0"/>
              </a:p>
            </p:txBody>
          </p:sp>
        </mc:Choice>
        <mc:Fallback xmlns="">
          <p:sp>
            <p:nvSpPr>
              <p:cNvPr id="29" name="TextBox 28">
                <a:extLst>
                  <a:ext uri="{FF2B5EF4-FFF2-40B4-BE49-F238E27FC236}">
                    <a16:creationId xmlns:a14="http://schemas.microsoft.com/office/drawing/2010/main" xmlns="" xmlns:a16="http://schemas.microsoft.com/office/drawing/2014/main" id="{C91D6F50-A454-46E5-A022-35DF54C3ED42}"/>
                  </a:ext>
                </a:extLst>
              </p:cNvPr>
              <p:cNvSpPr txBox="1">
                <a:spLocks noRot="1" noChangeAspect="1" noMove="1" noResize="1" noEditPoints="1" noAdjustHandles="1" noChangeArrowheads="1" noChangeShapeType="1" noTextEdit="1"/>
              </p:cNvSpPr>
              <p:nvPr/>
            </p:nvSpPr>
            <p:spPr>
              <a:xfrm>
                <a:off x="7635353" y="1477280"/>
                <a:ext cx="230832" cy="276999"/>
              </a:xfrm>
              <a:prstGeom prst="rect">
                <a:avLst/>
              </a:prstGeom>
              <a:blipFill>
                <a:blip r:embed="rId14" cstate="print"/>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F6E5D0E8-461C-48DF-8E41-F4B7D3B8814C}"/>
                  </a:ext>
                </a:extLst>
              </p:cNvPr>
              <p:cNvSpPr txBox="1"/>
              <p:nvPr/>
            </p:nvSpPr>
            <p:spPr>
              <a:xfrm>
                <a:off x="8442152" y="1467814"/>
                <a:ext cx="230832"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m:t>
                      </m:r>
                    </m:oMath>
                  </m:oMathPara>
                </a14:m>
                <a:endParaRPr lang="en-US" dirty="0"/>
              </a:p>
            </p:txBody>
          </p:sp>
        </mc:Choice>
        <mc:Fallback xmlns="">
          <p:sp>
            <p:nvSpPr>
              <p:cNvPr id="30" name="TextBox 29">
                <a:extLst>
                  <a:ext uri="{FF2B5EF4-FFF2-40B4-BE49-F238E27FC236}">
                    <a16:creationId xmlns:a14="http://schemas.microsoft.com/office/drawing/2010/main" xmlns="" xmlns:a16="http://schemas.microsoft.com/office/drawing/2014/main" id="{F6E5D0E8-461C-48DF-8E41-F4B7D3B8814C}"/>
                  </a:ext>
                </a:extLst>
              </p:cNvPr>
              <p:cNvSpPr txBox="1">
                <a:spLocks noRot="1" noChangeAspect="1" noMove="1" noResize="1" noEditPoints="1" noAdjustHandles="1" noChangeArrowheads="1" noChangeShapeType="1" noTextEdit="1"/>
              </p:cNvSpPr>
              <p:nvPr/>
            </p:nvSpPr>
            <p:spPr>
              <a:xfrm>
                <a:off x="8442152" y="1467814"/>
                <a:ext cx="230832" cy="276999"/>
              </a:xfrm>
              <a:prstGeom prst="rect">
                <a:avLst/>
              </a:prstGeom>
              <a:blipFill>
                <a:blip r:embed="rId15" cstate="print"/>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EB708A23-631A-4894-A654-ABCEA8F7DD41}"/>
                  </a:ext>
                </a:extLst>
              </p:cNvPr>
              <p:cNvSpPr txBox="1"/>
              <p:nvPr/>
            </p:nvSpPr>
            <p:spPr>
              <a:xfrm rot="5400000">
                <a:off x="4912941" y="3385883"/>
                <a:ext cx="230832"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m:t>
                      </m:r>
                    </m:oMath>
                  </m:oMathPara>
                </a14:m>
                <a:endParaRPr lang="en-US" dirty="0"/>
              </a:p>
            </p:txBody>
          </p:sp>
        </mc:Choice>
        <mc:Fallback xmlns="">
          <p:sp>
            <p:nvSpPr>
              <p:cNvPr id="31" name="TextBox 30">
                <a:extLst>
                  <a:ext uri="{FF2B5EF4-FFF2-40B4-BE49-F238E27FC236}">
                    <a16:creationId xmlns:a14="http://schemas.microsoft.com/office/drawing/2010/main" xmlns="" xmlns:a16="http://schemas.microsoft.com/office/drawing/2014/main" id="{EB708A23-631A-4894-A654-ABCEA8F7DD41}"/>
                  </a:ext>
                </a:extLst>
              </p:cNvPr>
              <p:cNvSpPr txBox="1">
                <a:spLocks noRot="1" noChangeAspect="1" noMove="1" noResize="1" noEditPoints="1" noAdjustHandles="1" noChangeArrowheads="1" noChangeShapeType="1" noTextEdit="1"/>
              </p:cNvSpPr>
              <p:nvPr/>
            </p:nvSpPr>
            <p:spPr>
              <a:xfrm rot="5400000">
                <a:off x="4912941" y="3385883"/>
                <a:ext cx="230832" cy="276999"/>
              </a:xfrm>
              <a:prstGeom prst="rect">
                <a:avLst/>
              </a:prstGeom>
              <a:blipFill>
                <a:blip r:embed="rId16" cstate="print"/>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F5C35FE2-962F-4535-8160-6EC8FFB7D702}"/>
                  </a:ext>
                </a:extLst>
              </p:cNvPr>
              <p:cNvSpPr txBox="1"/>
              <p:nvPr/>
            </p:nvSpPr>
            <p:spPr>
              <a:xfrm rot="5400000">
                <a:off x="4912940" y="4219799"/>
                <a:ext cx="230832"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m:t>
                      </m:r>
                    </m:oMath>
                  </m:oMathPara>
                </a14:m>
                <a:endParaRPr lang="en-US" dirty="0"/>
              </a:p>
            </p:txBody>
          </p:sp>
        </mc:Choice>
        <mc:Fallback xmlns="">
          <p:sp>
            <p:nvSpPr>
              <p:cNvPr id="32" name="TextBox 31">
                <a:extLst>
                  <a:ext uri="{FF2B5EF4-FFF2-40B4-BE49-F238E27FC236}">
                    <a16:creationId xmlns:a14="http://schemas.microsoft.com/office/drawing/2010/main" xmlns="" xmlns:a16="http://schemas.microsoft.com/office/drawing/2014/main" id="{F5C35FE2-962F-4535-8160-6EC8FFB7D702}"/>
                  </a:ext>
                </a:extLst>
              </p:cNvPr>
              <p:cNvSpPr txBox="1">
                <a:spLocks noRot="1" noChangeAspect="1" noMove="1" noResize="1" noEditPoints="1" noAdjustHandles="1" noChangeArrowheads="1" noChangeShapeType="1" noTextEdit="1"/>
              </p:cNvSpPr>
              <p:nvPr/>
            </p:nvSpPr>
            <p:spPr>
              <a:xfrm rot="5400000">
                <a:off x="4912940" y="4219799"/>
                <a:ext cx="230832" cy="276999"/>
              </a:xfrm>
              <a:prstGeom prst="rect">
                <a:avLst/>
              </a:prstGeom>
              <a:blipFill>
                <a:blip r:embed="rId17" cstate="print"/>
                <a:stretch>
                  <a:fillRect/>
                </a:stretch>
              </a:blipFill>
            </p:spPr>
            <p:txBody>
              <a:bodyPr/>
              <a:lstStyle/>
              <a:p>
                <a:r>
                  <a:rPr lang="en-US">
                    <a:noFill/>
                  </a:rPr>
                  <a:t> </a:t>
                </a:r>
              </a:p>
            </p:txBody>
          </p:sp>
        </mc:Fallback>
      </mc:AlternateContent>
      <p:sp>
        <p:nvSpPr>
          <p:cNvPr id="15" name="TextBox 14">
            <a:extLst>
              <a:ext uri="{FF2B5EF4-FFF2-40B4-BE49-F238E27FC236}">
                <a16:creationId xmlns:a16="http://schemas.microsoft.com/office/drawing/2014/main" id="{2BAA5B04-29CE-047D-F79A-6EC17484F47C}"/>
              </a:ext>
            </a:extLst>
          </p:cNvPr>
          <p:cNvSpPr txBox="1"/>
          <p:nvPr/>
        </p:nvSpPr>
        <p:spPr>
          <a:xfrm>
            <a:off x="7209310" y="954291"/>
            <a:ext cx="1298753" cy="461665"/>
          </a:xfrm>
          <a:prstGeom prst="rect">
            <a:avLst/>
          </a:prstGeom>
          <a:noFill/>
        </p:spPr>
        <p:txBody>
          <a:bodyPr wrap="none" rtlCol="0">
            <a:spAutoFit/>
          </a:bodyPr>
          <a:lstStyle/>
          <a:p>
            <a:r>
              <a:rPr lang="en-US" sz="2400" dirty="0">
                <a:solidFill>
                  <a:srgbClr val="FF0000"/>
                </a:solidFill>
                <a:latin typeface="Acumin Pro" panose="020B0604020202020204" charset="0"/>
                <a:cs typeface="Acumin Pro" panose="020B0604020202020204" charset="0"/>
              </a:rPr>
              <a:t>Solution</a:t>
            </a:r>
            <a:endParaRPr lang="en-US" dirty="0">
              <a:solidFill>
                <a:srgbClr val="FF0000"/>
              </a:solidFill>
              <a:latin typeface="Acumin Pro" panose="020B0604020202020204" charset="0"/>
              <a:cs typeface="Acumin Pro" panose="020B0604020202020204" charset="0"/>
            </a:endParaRPr>
          </a:p>
        </p:txBody>
      </p:sp>
      <p:pic>
        <p:nvPicPr>
          <p:cNvPr id="21" name="Picture 20">
            <a:extLst>
              <a:ext uri="{FF2B5EF4-FFF2-40B4-BE49-F238E27FC236}">
                <a16:creationId xmlns:a16="http://schemas.microsoft.com/office/drawing/2014/main" id="{A7B7F570-3C78-2212-2D80-9EE65D55A36F}"/>
              </a:ext>
            </a:extLst>
          </p:cNvPr>
          <p:cNvPicPr>
            <a:picLocks noChangeAspect="1"/>
          </p:cNvPicPr>
          <p:nvPr/>
        </p:nvPicPr>
        <p:blipFill rotWithShape="1">
          <a:blip r:embed="rId2" cstate="print"/>
          <a:srcRect l="33741" t="32614" r="47931" b="42428"/>
          <a:stretch>
            <a:fillRect/>
          </a:stretch>
        </p:blipFill>
        <p:spPr>
          <a:xfrm>
            <a:off x="6443472" y="2282305"/>
            <a:ext cx="1476432" cy="1295498"/>
          </a:xfrm>
          <a:prstGeom prst="rect">
            <a:avLst/>
          </a:prstGeom>
        </p:spPr>
      </p:pic>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F497577A-808B-324F-D781-16D2F76E1C83}"/>
                  </a:ext>
                </a:extLst>
              </p:cNvPr>
              <p:cNvSpPr txBox="1"/>
              <p:nvPr/>
            </p:nvSpPr>
            <p:spPr>
              <a:xfrm>
                <a:off x="6681710" y="2565621"/>
                <a:ext cx="445956" cy="400110"/>
              </a:xfrm>
              <a:prstGeom prst="rect">
                <a:avLst/>
              </a:prstGeom>
              <a:noFill/>
            </p:spPr>
            <p:txBody>
              <a:bodyPr wrap="none" rtlCol="0">
                <a:spAutoFit/>
              </a:bodyPr>
              <a:lstStyle/>
              <a:p>
                <a:pPr/>
                <a14:m>
                  <m:oMathPara xmlns:m="http://schemas.openxmlformats.org/officeDocument/2006/math">
                    <m:oMath>
                      <m:r>
                        <a:rPr lang="en-US" sz="2000" b="1" i="1" smtClean="0">
                          <a:latin typeface="Cambria Math" panose="02040503050406030204" pitchFamily="18" charset="0"/>
                        </a:rPr>
                        <m:t>𝑲</m:t>
                      </m:r>
                    </m:oMath>
                  </m:oMathPara>
                </a14:m>
                <a:endParaRPr lang="en-US" sz="2000" b="1" dirty="0"/>
              </a:p>
            </p:txBody>
          </p:sp>
        </mc:Choice>
        <mc:Fallback xmlns="">
          <p:sp>
            <p:nvSpPr>
              <p:cNvPr id="28" name="TextBox 27">
                <a:extLst>
                  <a:ext uri="{FF2B5EF4-FFF2-40B4-BE49-F238E27FC236}">
                    <a16:creationId xmlns:a14="http://schemas.microsoft.com/office/drawing/2010/main" xmlns="" xmlns:a16="http://schemas.microsoft.com/office/drawing/2014/main" id="{F497577A-808B-324F-D781-16D2F76E1C83}"/>
                  </a:ext>
                </a:extLst>
              </p:cNvPr>
              <p:cNvSpPr txBox="1">
                <a:spLocks noRot="1" noChangeAspect="1" noMove="1" noResize="1" noEditPoints="1" noAdjustHandles="1" noChangeArrowheads="1" noChangeShapeType="1" noTextEdit="1"/>
              </p:cNvSpPr>
              <p:nvPr/>
            </p:nvSpPr>
            <p:spPr>
              <a:xfrm>
                <a:off x="6681710" y="2565621"/>
                <a:ext cx="445956" cy="400110"/>
              </a:xfrm>
              <a:prstGeom prst="rect">
                <a:avLst/>
              </a:prstGeom>
              <a:blipFill>
                <a:blip r:embed="rId18" cstate="print"/>
                <a:stretch>
                  <a:fillRect/>
                </a:stretch>
              </a:blipFill>
            </p:spPr>
            <p:txBody>
              <a:bodyPr/>
              <a:lstStyle/>
              <a:p>
                <a:r>
                  <a:rPr lang="en-US">
                    <a:noFill/>
                  </a:rPr>
                  <a:t> </a:t>
                </a:r>
              </a:p>
            </p:txBody>
          </p:sp>
        </mc:Fallback>
      </mc:AlternateContent>
      <p:pic>
        <p:nvPicPr>
          <p:cNvPr id="33" name="Picture 32">
            <a:extLst>
              <a:ext uri="{FF2B5EF4-FFF2-40B4-BE49-F238E27FC236}">
                <a16:creationId xmlns:a16="http://schemas.microsoft.com/office/drawing/2014/main" id="{F8549870-88BC-54B8-E959-184338423874}"/>
              </a:ext>
            </a:extLst>
          </p:cNvPr>
          <p:cNvPicPr>
            <a:picLocks noChangeAspect="1"/>
          </p:cNvPicPr>
          <p:nvPr/>
        </p:nvPicPr>
        <p:blipFill rotWithShape="1">
          <a:blip r:embed="rId2" cstate="print"/>
          <a:srcRect l="12993" t="32025" r="79582" b="42144"/>
          <a:stretch>
            <a:fillRect/>
          </a:stretch>
        </p:blipFill>
        <p:spPr>
          <a:xfrm>
            <a:off x="5589402" y="2255520"/>
            <a:ext cx="598090" cy="1340801"/>
          </a:xfrm>
          <a:prstGeom prst="rect">
            <a:avLst/>
          </a:prstGeom>
        </p:spPr>
      </p:pic>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7B353F4D-B6D3-CA4B-DB2B-B8C4F040AE23}"/>
                  </a:ext>
                </a:extLst>
              </p:cNvPr>
              <p:cNvSpPr txBox="1"/>
              <p:nvPr/>
            </p:nvSpPr>
            <p:spPr>
              <a:xfrm>
                <a:off x="5597716" y="2578948"/>
                <a:ext cx="551177" cy="400110"/>
              </a:xfrm>
              <a:prstGeom prst="rect">
                <a:avLst/>
              </a:prstGeom>
              <a:noFill/>
            </p:spPr>
            <p:txBody>
              <a:bodyPr wrap="none" rtlCol="0">
                <a:spAutoFit/>
              </a:bodyPr>
              <a:lstStyle/>
              <a:p>
                <a:pPr/>
                <a14:m>
                  <m:oMathPara xmlns:m="http://schemas.openxmlformats.org/officeDocument/2006/math">
                    <m:oMath>
                      <m:sSup>
                        <m:sSupPr>
                          <m:ctrlPr>
                            <a:rPr lang="en-US" sz="2000" b="1" i="1" smtClean="0">
                              <a:latin typeface="Cambria Math" panose="02040503050406030204" pitchFamily="18" charset="0"/>
                            </a:rPr>
                          </m:ctrlPr>
                        </m:sSupPr>
                        <m:e>
                          <m:r>
                            <a:rPr lang="en-US" sz="2000" b="1" i="1" smtClean="0">
                              <a:latin typeface="Cambria Math" panose="02040503050406030204" pitchFamily="18" charset="0"/>
                            </a:rPr>
                            <m:t>𝒃</m:t>
                          </m:r>
                        </m:e>
                        <m:sup>
                          <m:r>
                            <a:rPr lang="en-US" sz="2000" b="1" i="1" smtClean="0">
                              <a:latin typeface="Cambria Math" panose="02040503050406030204" pitchFamily="18" charset="0"/>
                            </a:rPr>
                            <m:t>+</m:t>
                          </m:r>
                        </m:sup>
                      </m:sSup>
                    </m:oMath>
                  </m:oMathPara>
                </a14:m>
                <a:endParaRPr lang="en-US" sz="2000" b="1" dirty="0"/>
              </a:p>
            </p:txBody>
          </p:sp>
        </mc:Choice>
        <mc:Fallback xmlns="">
          <p:sp>
            <p:nvSpPr>
              <p:cNvPr id="34" name="TextBox 33">
                <a:extLst>
                  <a:ext uri="{FF2B5EF4-FFF2-40B4-BE49-F238E27FC236}">
                    <a16:creationId xmlns:a14="http://schemas.microsoft.com/office/drawing/2010/main" xmlns="" xmlns:a16="http://schemas.microsoft.com/office/drawing/2014/main" id="{7B353F4D-B6D3-CA4B-DB2B-B8C4F040AE23}"/>
                  </a:ext>
                </a:extLst>
              </p:cNvPr>
              <p:cNvSpPr txBox="1">
                <a:spLocks noRot="1" noChangeAspect="1" noMove="1" noResize="1" noEditPoints="1" noAdjustHandles="1" noChangeArrowheads="1" noChangeShapeType="1" noTextEdit="1"/>
              </p:cNvSpPr>
              <p:nvPr/>
            </p:nvSpPr>
            <p:spPr>
              <a:xfrm>
                <a:off x="5597716" y="2578948"/>
                <a:ext cx="551177" cy="400110"/>
              </a:xfrm>
              <a:prstGeom prst="rect">
                <a:avLst/>
              </a:prstGeom>
              <a:blipFill>
                <a:blip r:embed="rId19" cstate="print"/>
                <a:stretch>
                  <a:fillRect/>
                </a:stretch>
              </a:blipFill>
            </p:spPr>
            <p:txBody>
              <a:bodyPr/>
              <a:lstStyle/>
              <a:p>
                <a:r>
                  <a:rPr lang="en-US">
                    <a:noFill/>
                  </a:rPr>
                  <a:t> </a:t>
                </a:r>
              </a:p>
            </p:txBody>
          </p:sp>
        </mc:Fallback>
      </mc:AlternateContent>
      <p:pic>
        <p:nvPicPr>
          <p:cNvPr id="35" name="Picture 34">
            <a:extLst>
              <a:ext uri="{FF2B5EF4-FFF2-40B4-BE49-F238E27FC236}">
                <a16:creationId xmlns:a16="http://schemas.microsoft.com/office/drawing/2014/main" id="{4973CB49-311C-7169-0B56-4E412C4B9005}"/>
              </a:ext>
            </a:extLst>
          </p:cNvPr>
          <p:cNvPicPr>
            <a:picLocks noChangeAspect="1"/>
          </p:cNvPicPr>
          <p:nvPr/>
        </p:nvPicPr>
        <p:blipFill rotWithShape="1">
          <a:blip r:embed="rId2" cstate="print"/>
          <a:srcRect l="12993" t="32025" r="81134" b="42144"/>
          <a:stretch>
            <a:fillRect/>
          </a:stretch>
        </p:blipFill>
        <p:spPr>
          <a:xfrm>
            <a:off x="9694478" y="2255520"/>
            <a:ext cx="473142" cy="1340801"/>
          </a:xfrm>
          <a:prstGeom prst="rect">
            <a:avLst/>
          </a:prstGeom>
        </p:spPr>
      </p:pic>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6D499EAD-FC7C-732E-DB78-C66D8D886DF3}"/>
                  </a:ext>
                </a:extLst>
              </p:cNvPr>
              <p:cNvSpPr txBox="1"/>
              <p:nvPr/>
            </p:nvSpPr>
            <p:spPr>
              <a:xfrm>
                <a:off x="9748666" y="2578948"/>
                <a:ext cx="551177" cy="400110"/>
              </a:xfrm>
              <a:prstGeom prst="rect">
                <a:avLst/>
              </a:prstGeom>
              <a:noFill/>
            </p:spPr>
            <p:txBody>
              <a:bodyPr wrap="none" rtlCol="0">
                <a:spAutoFit/>
              </a:bodyPr>
              <a:lstStyle/>
              <a:p>
                <a:pPr/>
                <a14:m>
                  <m:oMathPara xmlns:m="http://schemas.openxmlformats.org/officeDocument/2006/math">
                    <m:oMath>
                      <m:sSup>
                        <m:sSupPr>
                          <m:ctrlPr>
                            <a:rPr lang="en-US" sz="2000" b="1" i="1" smtClean="0">
                              <a:latin typeface="Cambria Math" panose="02040503050406030204" pitchFamily="18" charset="0"/>
                            </a:rPr>
                          </m:ctrlPr>
                        </m:sSupPr>
                        <m:e>
                          <m:r>
                            <a:rPr lang="en-US" sz="2000" b="1" i="1" smtClean="0">
                              <a:latin typeface="Cambria Math" panose="02040503050406030204" pitchFamily="18" charset="0"/>
                            </a:rPr>
                            <m:t>𝒃</m:t>
                          </m:r>
                        </m:e>
                        <m:sup>
                          <m:r>
                            <a:rPr lang="en-US" sz="2000" b="1" i="1" smtClean="0">
                              <a:latin typeface="Cambria Math" panose="02040503050406030204" pitchFamily="18" charset="0"/>
                            </a:rPr>
                            <m:t>−</m:t>
                          </m:r>
                        </m:sup>
                      </m:sSup>
                    </m:oMath>
                  </m:oMathPara>
                </a14:m>
                <a:endParaRPr lang="en-US" sz="2000" b="1" dirty="0"/>
              </a:p>
            </p:txBody>
          </p:sp>
        </mc:Choice>
        <mc:Fallback xmlns="">
          <p:sp>
            <p:nvSpPr>
              <p:cNvPr id="36" name="TextBox 35">
                <a:extLst>
                  <a:ext uri="{FF2B5EF4-FFF2-40B4-BE49-F238E27FC236}">
                    <a16:creationId xmlns:a14="http://schemas.microsoft.com/office/drawing/2010/main" xmlns="" xmlns:a16="http://schemas.microsoft.com/office/drawing/2014/main" id="{6D499EAD-FC7C-732E-DB78-C66D8D886DF3}"/>
                  </a:ext>
                </a:extLst>
              </p:cNvPr>
              <p:cNvSpPr txBox="1">
                <a:spLocks noRot="1" noChangeAspect="1" noMove="1" noResize="1" noEditPoints="1" noAdjustHandles="1" noChangeArrowheads="1" noChangeShapeType="1" noTextEdit="1"/>
              </p:cNvSpPr>
              <p:nvPr/>
            </p:nvSpPr>
            <p:spPr>
              <a:xfrm>
                <a:off x="9748666" y="2578948"/>
                <a:ext cx="551177" cy="400110"/>
              </a:xfrm>
              <a:prstGeom prst="rect">
                <a:avLst/>
              </a:prstGeom>
              <a:blipFill>
                <a:blip r:embed="rId20" cstate="print"/>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D24B3850-1D46-EE7B-D01C-828908B061F5}"/>
                  </a:ext>
                </a:extLst>
              </p:cNvPr>
              <p:cNvSpPr txBox="1"/>
              <p:nvPr/>
            </p:nvSpPr>
            <p:spPr>
              <a:xfrm>
                <a:off x="1993142" y="5261913"/>
                <a:ext cx="957378" cy="677108"/>
              </a:xfrm>
              <a:prstGeom prst="rect">
                <a:avLst/>
              </a:prstGeom>
              <a:noFill/>
            </p:spPr>
            <p:txBody>
              <a:bodyPr wrap="square" lIns="0" tIns="0" rIns="0" bIns="0" rtlCol="0">
                <a:spAutoFit/>
              </a:bodyPr>
              <a:lstStyle/>
              <a:p>
                <a:pPr/>
                <a14:m>
                  <m:oMathPara xmlns:m="http://schemas.openxmlformats.org/officeDocument/2006/math">
                    <m:oMath>
                      <m:r>
                        <a:rPr lang="en-US" sz="4400" b="1" i="1" smtClean="0">
                          <a:solidFill>
                            <a:srgbClr val="FF0000"/>
                          </a:solidFill>
                          <a:latin typeface="Cambria Math" panose="02040503050406030204" pitchFamily="18" charset="0"/>
                          <a:ea typeface="Cambria Math" panose="02040503050406030204" pitchFamily="18" charset="0"/>
                        </a:rPr>
                        <m:t>𝑶</m:t>
                      </m:r>
                      <m:r>
                        <a:rPr lang="en-US" sz="4400" b="1" i="1" smtClean="0">
                          <a:solidFill>
                            <a:srgbClr val="FF0000"/>
                          </a:solidFill>
                          <a:latin typeface="Cambria Math" panose="02040503050406030204" pitchFamily="18" charset="0"/>
                          <a:ea typeface="Cambria Math" panose="02040503050406030204" pitchFamily="18" charset="0"/>
                        </a:rPr>
                        <m:t>(</m:t>
                      </m:r>
                      <m:r>
                        <a:rPr lang="en-US" sz="4400" b="1" i="1" smtClean="0">
                          <a:solidFill>
                            <a:srgbClr val="FF0000"/>
                          </a:solidFill>
                          <a:latin typeface="Cambria Math" panose="02040503050406030204" pitchFamily="18" charset="0"/>
                          <a:ea typeface="Cambria Math" panose="02040503050406030204" pitchFamily="18" charset="0"/>
                        </a:rPr>
                        <m:t>𝟏</m:t>
                      </m:r>
                      <m:r>
                        <a:rPr lang="en-US" sz="4400" b="1" i="1" smtClean="0">
                          <a:solidFill>
                            <a:srgbClr val="FF0000"/>
                          </a:solidFill>
                          <a:latin typeface="Cambria Math" panose="02040503050406030204" pitchFamily="18" charset="0"/>
                          <a:ea typeface="Cambria Math" panose="02040503050406030204" pitchFamily="18" charset="0"/>
                        </a:rPr>
                        <m:t>)</m:t>
                      </m:r>
                    </m:oMath>
                  </m:oMathPara>
                </a14:m>
                <a:endParaRPr lang="en-US" sz="4400" b="1" dirty="0"/>
              </a:p>
            </p:txBody>
          </p:sp>
        </mc:Choice>
        <mc:Fallback xmlns="">
          <p:sp>
            <p:nvSpPr>
              <p:cNvPr id="37" name="TextBox 36">
                <a:extLst>
                  <a:ext uri="{FF2B5EF4-FFF2-40B4-BE49-F238E27FC236}">
                    <a16:creationId xmlns:a14="http://schemas.microsoft.com/office/drawing/2010/main" xmlns="" xmlns:a16="http://schemas.microsoft.com/office/drawing/2014/main" id="{D24B3850-1D46-EE7B-D01C-828908B061F5}"/>
                  </a:ext>
                </a:extLst>
              </p:cNvPr>
              <p:cNvSpPr txBox="1">
                <a:spLocks noRot="1" noChangeAspect="1" noMove="1" noResize="1" noEditPoints="1" noAdjustHandles="1" noChangeArrowheads="1" noChangeShapeType="1" noTextEdit="1"/>
              </p:cNvSpPr>
              <p:nvPr/>
            </p:nvSpPr>
            <p:spPr>
              <a:xfrm>
                <a:off x="1993142" y="5261913"/>
                <a:ext cx="957378" cy="677108"/>
              </a:xfrm>
              <a:prstGeom prst="rect">
                <a:avLst/>
              </a:prstGeom>
              <a:blipFill>
                <a:blip r:embed="rId21" cstate="print"/>
                <a:stretch>
                  <a:fillRect r="-21656"/>
                </a:stretch>
              </a:blipFill>
            </p:spPr>
            <p:txBody>
              <a:bodyPr/>
              <a:lstStyle/>
              <a:p>
                <a:r>
                  <a:rPr lang="en-US">
                    <a:noFill/>
                  </a:rPr>
                  <a:t> </a:t>
                </a:r>
              </a:p>
            </p:txBody>
          </p:sp>
        </mc:Fallback>
      </mc:AlternateContent>
      <p:sp>
        <p:nvSpPr>
          <p:cNvPr id="38" name="Footer Placeholder 37">
            <a:extLst>
              <a:ext uri="{FF2B5EF4-FFF2-40B4-BE49-F238E27FC236}">
                <a16:creationId xmlns:a16="http://schemas.microsoft.com/office/drawing/2014/main" id="{2BEBF1D0-2A03-C7E5-967B-883148FDA1DC}"/>
              </a:ext>
            </a:extLst>
          </p:cNvPr>
          <p:cNvSpPr>
            <a:spLocks noGrp="1"/>
          </p:cNvSpPr>
          <p:nvPr>
            <p:ph type="ftr" sz="quarter" idx="17"/>
          </p:nvPr>
        </p:nvSpPr>
        <p:spPr/>
        <p:txBody>
          <a:bodyPr/>
          <a:lstStyle/>
          <a:p>
            <a:r>
              <a:rPr lang="en-US"/>
              <a:t>7/23/25</a:t>
            </a:r>
            <a:endParaRPr lang="en-US" dirty="0"/>
          </a:p>
        </p:txBody>
      </p:sp>
    </p:spTree>
    <p:extLst>
      <p:ext uri="{BB962C8B-B14F-4D97-AF65-F5344CB8AC3E}">
        <p14:creationId xmlns:p14="http://schemas.microsoft.com/office/powerpoint/2010/main" val="3543484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7"/>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8"/>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37"/>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5" grpId="0" animBg="1"/>
      <p:bldP spid="13" grpId="0" animBg="1"/>
      <p:bldP spid="14" grpId="0" animBg="1"/>
      <p:bldP spid="16" grpId="0" animBg="1"/>
      <p:bldP spid="17" grpId="0" animBg="1"/>
      <p:bldP spid="18" grpId="0" animBg="1"/>
      <p:bldP spid="19" grpId="0" animBg="1"/>
      <p:bldP spid="20" grpId="0" animBg="1"/>
      <p:bldP spid="22" grpId="0" animBg="1"/>
      <p:bldP spid="23" grpId="0" animBg="1"/>
      <p:bldP spid="24" grpId="0" animBg="1"/>
      <p:bldP spid="25" grpId="0" animBg="1"/>
      <p:bldP spid="26" grpId="0" animBg="1"/>
      <p:bldP spid="27" grpId="0" animBg="1"/>
      <p:bldP spid="29" grpId="0" animBg="1"/>
      <p:bldP spid="30" grpId="0" animBg="1"/>
      <p:bldP spid="31" grpId="0" animBg="1"/>
      <p:bldP spid="32" grpId="0" animBg="1"/>
      <p:bldP spid="34" grpId="0" animBg="1"/>
      <p:bldP spid="36" grpId="0" animBg="1"/>
      <p:bldP spid="37"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0" name="© H. Maurer"/>
          <p:cNvSpPr txBox="1"/>
          <p:nvPr/>
        </p:nvSpPr>
        <p:spPr>
          <a:xfrm>
            <a:off x="224386" y="6400800"/>
            <a:ext cx="2805603" cy="2856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spAutoFit/>
          </a:bodyPr>
          <a:lstStyle>
            <a:lvl1pPr algn="ctr" defTabSz="457200">
              <a:lnSpc>
                <a:spcPct val="93000"/>
              </a:lnSpc>
              <a:defRPr sz="1400">
                <a:solidFill>
                  <a:srgbClr val="FFFFFF"/>
                </a:solidFill>
                <a:latin typeface="Times New Roman"/>
                <a:ea typeface="Times New Roman"/>
                <a:cs typeface="Times New Roman"/>
                <a:sym typeface="Times New Roman"/>
              </a:defRPr>
            </a:lvl1pPr>
          </a:lstStyle>
          <a:p>
            <a:r>
              <a:t>© H. Maurer</a:t>
            </a:r>
          </a:p>
        </p:txBody>
      </p:sp>
      <p:sp>
        <p:nvSpPr>
          <p:cNvPr id="2521" name="Slide Number"/>
          <p:cNvSpPr txBox="1">
            <a:spLocks noGrp="1"/>
          </p:cNvSpPr>
          <p:nvPr>
            <p:ph type="sldNum" sz="quarter" idx="4294967295"/>
          </p:nvPr>
        </p:nvSpPr>
        <p:spPr>
          <a:xfrm>
            <a:off x="8177700" y="6243370"/>
            <a:ext cx="280499" cy="28564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nchor="t"/>
          <a:lstStyle>
            <a:lvl1pPr defTabSz="457200">
              <a:lnSpc>
                <a:spcPct val="93000"/>
              </a:lnSpc>
              <a:defRPr sz="1400">
                <a:solidFill>
                  <a:srgbClr val="FFFFFF"/>
                </a:solidFill>
                <a:latin typeface="Times New Roman"/>
                <a:ea typeface="Times New Roman"/>
                <a:cs typeface="Times New Roman"/>
                <a:sym typeface="Times New Roman"/>
              </a:defRPr>
            </a:lvl1pPr>
          </a:lstStyle>
          <a:p>
            <a:fld id="{86CB4B4D-7CA3-9044-876B-883B54F8677D}" type="slidenum">
              <a:rPr/>
              <a:pPr/>
              <a:t>117</a:t>
            </a:fld>
            <a:endParaRPr/>
          </a:p>
        </p:txBody>
      </p:sp>
      <p:pic>
        <p:nvPicPr>
          <p:cNvPr id="2522" name="image.jpeg" descr="image.jpeg"/>
          <p:cNvPicPr>
            <a:picLocks noChangeAspect="1"/>
          </p:cNvPicPr>
          <p:nvPr/>
        </p:nvPicPr>
        <p:blipFill>
          <a:blip r:embed="rId2" cstate="print"/>
          <a:stretch>
            <a:fillRect/>
          </a:stretch>
        </p:blipFill>
        <p:spPr>
          <a:xfrm>
            <a:off x="-800100" y="0"/>
            <a:ext cx="10287000" cy="6858000"/>
          </a:xfrm>
          <a:prstGeom prst="rect">
            <a:avLst/>
          </a:prstGeom>
          <a:ln w="12700">
            <a:miter lim="400000"/>
          </a:ln>
        </p:spPr>
      </p:pic>
      <p:sp>
        <p:nvSpPr>
          <p:cNvPr id="2523" name="vm@etf.rs"/>
          <p:cNvSpPr txBox="1"/>
          <p:nvPr/>
        </p:nvSpPr>
        <p:spPr>
          <a:xfrm>
            <a:off x="-223290" y="6238875"/>
            <a:ext cx="2124778" cy="5426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4999" tIns="44999" rIns="44999" bIns="44999">
            <a:spAutoFit/>
          </a:bodyPr>
          <a:lstStyle>
            <a:lvl1pPr defTabSz="457200">
              <a:lnSpc>
                <a:spcPct val="93000"/>
              </a:lnSpc>
              <a:defRPr sz="3200">
                <a:solidFill>
                  <a:srgbClr val="FFFFFF"/>
                </a:solidFill>
                <a:latin typeface="Times New Roman"/>
                <a:ea typeface="Times New Roman"/>
                <a:cs typeface="Times New Roman"/>
                <a:sym typeface="Times New Roman"/>
              </a:defRPr>
            </a:lvl1pPr>
          </a:lstStyle>
          <a:p>
            <a:r>
              <a:t>   vm@etf.rs</a:t>
            </a:r>
          </a:p>
        </p:txBody>
      </p:sp>
      <p:sp>
        <p:nvSpPr>
          <p:cNvPr id="2524" name="Q&amp;A"/>
          <p:cNvSpPr txBox="1"/>
          <p:nvPr/>
        </p:nvSpPr>
        <p:spPr>
          <a:xfrm>
            <a:off x="121198" y="-131764"/>
            <a:ext cx="3567604" cy="17778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4999" tIns="44999" rIns="44999" bIns="44999">
            <a:spAutoFit/>
          </a:bodyPr>
          <a:lstStyle>
            <a:lvl1pPr defTabSz="457200">
              <a:lnSpc>
                <a:spcPct val="93000"/>
              </a:lnSpc>
              <a:defRPr sz="12000">
                <a:solidFill>
                  <a:srgbClr val="595959"/>
                </a:solidFill>
                <a:latin typeface="Times New Roman"/>
                <a:ea typeface="Times New Roman"/>
                <a:cs typeface="Times New Roman"/>
                <a:sym typeface="Times New Roman"/>
              </a:defRPr>
            </a:lvl1pPr>
          </a:lstStyle>
          <a:p>
            <a:r>
              <a:t>Q&amp;A</a:t>
            </a:r>
          </a:p>
        </p:txBody>
      </p:sp>
      <p:pic>
        <p:nvPicPr>
          <p:cNvPr id="2525" name="C:\1nenad\lightningbolt2.jpg" descr="C:\1nenad\lightningbolt2.jpg"/>
          <p:cNvPicPr>
            <a:picLocks noChangeAspect="1"/>
          </p:cNvPicPr>
          <p:nvPr/>
        </p:nvPicPr>
        <p:blipFill>
          <a:blip r:embed="rId3" cstate="print"/>
          <a:stretch>
            <a:fillRect/>
          </a:stretch>
        </p:blipFill>
        <p:spPr>
          <a:xfrm>
            <a:off x="7620000" y="0"/>
            <a:ext cx="1687515" cy="2090740"/>
          </a:xfrm>
          <a:prstGeom prst="rect">
            <a:avLst/>
          </a:prstGeom>
          <a:ln w="12700">
            <a:miter lim="400000"/>
          </a:ln>
        </p:spPr>
      </p:pic>
      <p:sp>
        <p:nvSpPr>
          <p:cNvPr id="8" name="Slide Number Placeholder 5">
            <a:extLst>
              <a:ext uri="{FF2B5EF4-FFF2-40B4-BE49-F238E27FC236}">
                <a16:creationId xmlns:a16="http://schemas.microsoft.com/office/drawing/2014/main" id="{18D27D24-3F1A-4AAB-8840-3598502EA34B}"/>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117</a:t>
            </a:fld>
            <a:endParaRPr lang="sr-Latn-RS"/>
          </a:p>
        </p:txBody>
      </p:sp>
    </p:spTree>
  </p:cSld>
  <p:clrMapOvr>
    <a:masterClrMapping/>
  </p:clrMapOvr>
  <p:transition spd="med"/>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28" name="image.png" descr="image.png"/>
          <p:cNvPicPr>
            <a:picLocks noChangeAspect="1"/>
          </p:cNvPicPr>
          <p:nvPr/>
        </p:nvPicPr>
        <p:blipFill>
          <a:blip r:embed="rId2" cstate="print"/>
          <a:stretch>
            <a:fillRect/>
          </a:stretch>
        </p:blipFill>
        <p:spPr>
          <a:xfrm>
            <a:off x="1471612" y="1295400"/>
            <a:ext cx="6200777" cy="4267200"/>
          </a:xfrm>
          <a:prstGeom prst="rect">
            <a:avLst/>
          </a:prstGeom>
          <a:ln w="12700">
            <a:miter lim="400000"/>
          </a:ln>
        </p:spPr>
      </p:pic>
      <p:sp>
        <p:nvSpPr>
          <p:cNvPr id="4" name="Slide Number Placeholder 5">
            <a:extLst>
              <a:ext uri="{FF2B5EF4-FFF2-40B4-BE49-F238E27FC236}">
                <a16:creationId xmlns:a16="http://schemas.microsoft.com/office/drawing/2014/main" id="{1D38284C-76F6-42C6-9FFB-6E9174E2EC62}"/>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118</a:t>
            </a:fld>
            <a:endParaRPr lang="sr-Latn-RS"/>
          </a:p>
        </p:txBody>
      </p:sp>
    </p:spTree>
  </p:cSld>
  <p:clrMapOvr>
    <a:masterClrMapping/>
  </p:clrMapOvr>
  <p:transition spd="med"/>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DF55036-DA0A-4F14-B2D7-E96922B84D6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9200" y="566737"/>
            <a:ext cx="9753600" cy="5724525"/>
          </a:xfrm>
          <a:prstGeom prst="rect">
            <a:avLst/>
          </a:prstGeom>
        </p:spPr>
      </p:pic>
      <p:sp>
        <p:nvSpPr>
          <p:cNvPr id="5" name="Slide Number Placeholder 5">
            <a:extLst>
              <a:ext uri="{FF2B5EF4-FFF2-40B4-BE49-F238E27FC236}">
                <a16:creationId xmlns:a16="http://schemas.microsoft.com/office/drawing/2014/main" id="{29B953F2-07CB-47A3-BEF1-3464CF7350EA}"/>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119</a:t>
            </a:fld>
            <a:endParaRPr lang="sr-Latn-RS"/>
          </a:p>
        </p:txBody>
      </p:sp>
    </p:spTree>
    <p:extLst>
      <p:ext uri="{BB962C8B-B14F-4D97-AF65-F5344CB8AC3E}">
        <p14:creationId xmlns:p14="http://schemas.microsoft.com/office/powerpoint/2010/main" val="1661819569"/>
      </p:ext>
    </p:extLst>
  </p:cSld>
  <p:clrMapOvr>
    <a:masterClrMapping/>
  </p:clrMapOvr>
  <p:transition spd="med"/>
</p:sld>
</file>

<file path=ppt/slides/slide120.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2530" name="BQCD on a Maxeler Dataflow Computer"/>
          <p:cNvSpPr txBox="1"/>
          <p:nvPr/>
        </p:nvSpPr>
        <p:spPr>
          <a:xfrm>
            <a:off x="2779710" y="3177492"/>
            <a:ext cx="6234115" cy="5030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89691" tIns="89691" rIns="89691" bIns="89691" anchor="ctr">
            <a:spAutoFit/>
          </a:bodyPr>
          <a:lstStyle>
            <a:lvl1pPr algn="r" defTabSz="781050">
              <a:defRPr sz="2500" b="1" i="1">
                <a:solidFill>
                  <a:srgbClr val="FFFFFF"/>
                </a:solidFill>
              </a:defRPr>
            </a:lvl1pPr>
          </a:lstStyle>
          <a:p>
            <a:r>
              <a:t>BQCD on a Maxeler Dataflow Computer</a:t>
            </a:r>
          </a:p>
        </p:txBody>
      </p:sp>
      <p:sp>
        <p:nvSpPr>
          <p:cNvPr id="3" name="Slide Number">
            <a:extLst>
              <a:ext uri="{FF2B5EF4-FFF2-40B4-BE49-F238E27FC236}">
                <a16:creationId xmlns:a16="http://schemas.microsoft.com/office/drawing/2014/main" id="{F56A5D2C-23FA-4E07-9D6D-DB0F1F427CAD}"/>
              </a:ext>
            </a:extLst>
          </p:cNvPr>
          <p:cNvSpPr txBox="1">
            <a:spLocks/>
          </p:cNvSpPr>
          <p:nvPr/>
        </p:nvSpPr>
        <p:spPr>
          <a:xfrm>
            <a:off x="8832304" y="6165304"/>
            <a:ext cx="307337" cy="3454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600" b="0" i="0" u="none" strike="noStrike" cap="none" spc="0" normalizeH="0" baseline="0">
                <a:ln>
                  <a:noFill/>
                </a:ln>
                <a:solidFill>
                  <a:srgbClr val="333333"/>
                </a:solidFill>
                <a:effectLst/>
                <a:uFillTx/>
                <a:latin typeface="Constantia"/>
                <a:ea typeface="Constantia"/>
                <a:cs typeface="Constantia"/>
                <a:sym typeface="Constanti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120</a:t>
            </a:fld>
            <a:endParaRPr lang="sr-Latn-RS" dirty="0"/>
          </a:p>
        </p:txBody>
      </p:sp>
    </p:spTree>
  </p:cSld>
  <p:clrMapOvr>
    <a:masterClrMapping/>
  </p:clrMapOvr>
  <p:transition spd="med"/>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3" name="Quantum Chromodynamics (QCD): models interactions of subatomic particles…"/>
          <p:cNvSpPr txBox="1">
            <a:spLocks noGrp="1"/>
          </p:cNvSpPr>
          <p:nvPr>
            <p:ph type="body" sz="half" idx="4294967295"/>
          </p:nvPr>
        </p:nvSpPr>
        <p:spPr>
          <a:xfrm>
            <a:off x="715961" y="3822700"/>
            <a:ext cx="8351840" cy="2963865"/>
          </a:xfrm>
          <a:prstGeom prst="rect">
            <a:avLst/>
          </a:prstGeom>
        </p:spPr>
        <p:txBody>
          <a:bodyPr lIns="78190" tIns="78190" rIns="78190" bIns="78190"/>
          <a:lstStyle/>
          <a:p>
            <a:pPr marL="0" indent="0" algn="just">
              <a:spcBef>
                <a:spcPts val="300"/>
              </a:spcBef>
              <a:buSzTx/>
              <a:buNone/>
              <a:defRPr sz="1300">
                <a:solidFill>
                  <a:srgbClr val="032043"/>
                </a:solidFill>
              </a:defRPr>
            </a:pPr>
            <a:endParaRPr dirty="0"/>
          </a:p>
          <a:p>
            <a:pPr marL="0" indent="0">
              <a:lnSpc>
                <a:spcPct val="115000"/>
              </a:lnSpc>
              <a:spcBef>
                <a:spcPts val="0"/>
              </a:spcBef>
              <a:buClr>
                <a:srgbClr val="032043"/>
              </a:buClr>
              <a:buSzPts val="1500"/>
              <a:buChar char="⬥"/>
              <a:defRPr sz="1500">
                <a:solidFill>
                  <a:srgbClr val="032043"/>
                </a:solidFill>
                <a:latin typeface="Arial"/>
                <a:ea typeface="Arial"/>
                <a:cs typeface="Arial"/>
                <a:sym typeface="Arial"/>
              </a:defRPr>
            </a:pPr>
            <a:r>
              <a:rPr dirty="0"/>
              <a:t>Quantum Chromodynamics (QCD): models interactions of subatomic particles</a:t>
            </a:r>
          </a:p>
          <a:p>
            <a:pPr marL="0" indent="0">
              <a:lnSpc>
                <a:spcPct val="115000"/>
              </a:lnSpc>
              <a:spcBef>
                <a:spcPts val="0"/>
              </a:spcBef>
              <a:buClr>
                <a:srgbClr val="032043"/>
              </a:buClr>
              <a:buSzPts val="1500"/>
              <a:buChar char="⬥"/>
              <a:defRPr sz="1500">
                <a:solidFill>
                  <a:srgbClr val="032043"/>
                </a:solidFill>
                <a:latin typeface="Arial"/>
                <a:ea typeface="Arial"/>
                <a:cs typeface="Arial"/>
                <a:sym typeface="Arial"/>
              </a:defRPr>
            </a:pPr>
            <a:r>
              <a:rPr dirty="0"/>
              <a:t>Lattice QCD (LQCD): its </a:t>
            </a:r>
            <a:r>
              <a:rPr dirty="0" err="1"/>
              <a:t>discretisation</a:t>
            </a:r>
            <a:r>
              <a:rPr dirty="0"/>
              <a:t>, suitable for numerical computation</a:t>
            </a:r>
          </a:p>
          <a:p>
            <a:pPr marL="0" indent="0">
              <a:lnSpc>
                <a:spcPct val="115000"/>
              </a:lnSpc>
              <a:spcBef>
                <a:spcPts val="0"/>
              </a:spcBef>
              <a:buClr>
                <a:srgbClr val="032043"/>
              </a:buClr>
              <a:buSzPts val="1500"/>
              <a:buChar char="⬥"/>
              <a:defRPr sz="1500">
                <a:solidFill>
                  <a:srgbClr val="032043"/>
                </a:solidFill>
                <a:latin typeface="Arial"/>
                <a:ea typeface="Arial"/>
                <a:cs typeface="Arial"/>
                <a:sym typeface="Arial"/>
              </a:defRPr>
            </a:pPr>
            <a:r>
              <a:rPr dirty="0"/>
              <a:t>Berlin QCD (BQCD): most popular implementation of the LQCD algorithm</a:t>
            </a:r>
          </a:p>
          <a:p>
            <a:pPr marL="0" indent="0">
              <a:lnSpc>
                <a:spcPct val="115000"/>
              </a:lnSpc>
              <a:spcBef>
                <a:spcPts val="0"/>
              </a:spcBef>
              <a:buClr>
                <a:srgbClr val="032043"/>
              </a:buClr>
              <a:buSzPts val="1500"/>
              <a:buChar char="⬥"/>
              <a:defRPr sz="1500">
                <a:solidFill>
                  <a:srgbClr val="032043"/>
                </a:solidFill>
                <a:latin typeface="Arial"/>
                <a:ea typeface="Arial"/>
                <a:cs typeface="Arial"/>
                <a:sym typeface="Arial"/>
              </a:defRPr>
            </a:pPr>
            <a:r>
              <a:rPr dirty="0"/>
              <a:t>Conjugate Gradient (CG): Majority of the compute time (benchmark: 68%)</a:t>
            </a:r>
          </a:p>
          <a:p>
            <a:pPr marL="781050" lvl="1" indent="-292100">
              <a:lnSpc>
                <a:spcPct val="115000"/>
              </a:lnSpc>
              <a:spcBef>
                <a:spcPts val="0"/>
              </a:spcBef>
              <a:buClr>
                <a:srgbClr val="032043"/>
              </a:buClr>
              <a:buSzPts val="1500"/>
              <a:buChar char="⬥"/>
              <a:defRPr sz="1500">
                <a:solidFill>
                  <a:srgbClr val="032043"/>
                </a:solidFill>
                <a:latin typeface="Arial"/>
                <a:ea typeface="Arial"/>
                <a:cs typeface="Arial"/>
                <a:sym typeface="Arial"/>
              </a:defRPr>
            </a:pPr>
            <a:r>
              <a:rPr dirty="0"/>
              <a:t>CG iteratively solves linear algebra problem of form </a:t>
            </a:r>
            <a:r>
              <a:rPr i="1" dirty="0"/>
              <a:t>M</a:t>
            </a:r>
            <a:r>
              <a:rPr b="1" i="1" dirty="0"/>
              <a:t>x</a:t>
            </a:r>
            <a:r>
              <a:rPr dirty="0"/>
              <a:t> = </a:t>
            </a:r>
            <a:r>
              <a:rPr b="1" i="1" dirty="0"/>
              <a:t>b</a:t>
            </a:r>
            <a:endParaRPr b="1" dirty="0"/>
          </a:p>
          <a:p>
            <a:pPr marL="781050" lvl="1" indent="-292100">
              <a:lnSpc>
                <a:spcPct val="115000"/>
              </a:lnSpc>
              <a:spcBef>
                <a:spcPts val="0"/>
              </a:spcBef>
              <a:buClr>
                <a:srgbClr val="032043"/>
              </a:buClr>
              <a:buSzPts val="1500"/>
              <a:buChar char="⬥"/>
              <a:defRPr sz="1500">
                <a:solidFill>
                  <a:srgbClr val="032043"/>
                </a:solidFill>
                <a:latin typeface="Arial"/>
                <a:ea typeface="Arial"/>
                <a:cs typeface="Arial"/>
                <a:sym typeface="Arial"/>
              </a:defRPr>
            </a:pPr>
            <a:r>
              <a:rPr dirty="0"/>
              <a:t>Operator </a:t>
            </a:r>
            <a:r>
              <a:rPr i="1" dirty="0"/>
              <a:t>M</a:t>
            </a:r>
            <a:r>
              <a:rPr dirty="0"/>
              <a:t> contains Wilson-</a:t>
            </a:r>
            <a:r>
              <a:rPr dirty="0" err="1"/>
              <a:t>dslash</a:t>
            </a:r>
            <a:r>
              <a:rPr dirty="0"/>
              <a:t> and Clover operators</a:t>
            </a:r>
          </a:p>
          <a:p>
            <a:pPr marL="0" indent="0">
              <a:lnSpc>
                <a:spcPct val="115000"/>
              </a:lnSpc>
              <a:spcBef>
                <a:spcPts val="0"/>
              </a:spcBef>
              <a:buClr>
                <a:srgbClr val="032043"/>
              </a:buClr>
              <a:buSzPts val="1500"/>
              <a:buChar char="⬥"/>
              <a:defRPr sz="1500" b="1">
                <a:solidFill>
                  <a:srgbClr val="032043"/>
                </a:solidFill>
                <a:latin typeface="Arial"/>
                <a:ea typeface="Arial"/>
                <a:cs typeface="Arial"/>
                <a:sym typeface="Arial"/>
              </a:defRPr>
            </a:pPr>
            <a:r>
              <a:rPr dirty="0"/>
              <a:t>PROJECT TARGET 40x speedup of CG part of BQCD, </a:t>
            </a:r>
            <a:br>
              <a:rPr dirty="0"/>
            </a:br>
            <a:r>
              <a:rPr dirty="0"/>
              <a:t>followed by speedup of the entire application by 20x </a:t>
            </a:r>
            <a:br>
              <a:rPr dirty="0"/>
            </a:br>
            <a:r>
              <a:rPr dirty="0"/>
              <a:t>comparing same size boxes Dataflow vs </a:t>
            </a:r>
            <a:r>
              <a:rPr dirty="0" err="1"/>
              <a:t>BlueGene</a:t>
            </a:r>
            <a:r>
              <a:rPr dirty="0"/>
              <a:t>/Q</a:t>
            </a:r>
          </a:p>
        </p:txBody>
      </p:sp>
      <p:sp>
        <p:nvSpPr>
          <p:cNvPr id="2534" name="BQCD on a Dataflow Computer"/>
          <p:cNvSpPr txBox="1">
            <a:spLocks noGrp="1"/>
          </p:cNvSpPr>
          <p:nvPr>
            <p:ph type="title" idx="4294967295"/>
          </p:nvPr>
        </p:nvSpPr>
        <p:spPr>
          <a:xfrm>
            <a:off x="600075" y="357185"/>
            <a:ext cx="8010525" cy="454030"/>
          </a:xfrm>
          <a:prstGeom prst="rect">
            <a:avLst/>
          </a:prstGeom>
          <a:effectLst>
            <a:outerShdw blurRad="63500" rotWithShape="0">
              <a:srgbClr val="003366"/>
            </a:outerShdw>
          </a:effectLst>
        </p:spPr>
        <p:txBody>
          <a:bodyPr lIns="78190" tIns="78190" rIns="78190" bIns="78190" anchor="t">
            <a:normAutofit fontScale="90000"/>
          </a:bodyPr>
          <a:lstStyle>
            <a:lvl1pPr algn="l" defTabSz="777240">
              <a:defRPr sz="2400" b="1">
                <a:solidFill>
                  <a:srgbClr val="032043"/>
                </a:solidFill>
              </a:defRPr>
            </a:lvl1pPr>
          </a:lstStyle>
          <a:p>
            <a:r>
              <a:t>BQCD on a Dataflow Computer</a:t>
            </a:r>
          </a:p>
        </p:txBody>
      </p:sp>
      <p:grpSp>
        <p:nvGrpSpPr>
          <p:cNvPr id="2537" name="Group"/>
          <p:cNvGrpSpPr/>
          <p:nvPr/>
        </p:nvGrpSpPr>
        <p:grpSpPr>
          <a:xfrm>
            <a:off x="-3" y="-6"/>
            <a:ext cx="7320139" cy="388942"/>
            <a:chOff x="-1" y="-2"/>
            <a:chExt cx="8005767" cy="388941"/>
          </a:xfrm>
        </p:grpSpPr>
        <p:sp>
          <p:nvSpPr>
            <p:cNvPr id="2535" name="Rectangle"/>
            <p:cNvSpPr/>
            <p:nvPr/>
          </p:nvSpPr>
          <p:spPr>
            <a:xfrm>
              <a:off x="-2" y="-3"/>
              <a:ext cx="8005769" cy="388942"/>
            </a:xfrm>
            <a:prstGeom prst="rect">
              <a:avLst/>
            </a:prstGeom>
            <a:solidFill>
              <a:srgbClr val="D3E6FD"/>
            </a:solidFill>
            <a:ln w="9525" cap="flat">
              <a:solidFill>
                <a:srgbClr val="8AA8B4"/>
              </a:solidFill>
              <a:prstDash val="solid"/>
              <a:miter lim="8000"/>
            </a:ln>
            <a:effectLst/>
          </p:spPr>
          <p:txBody>
            <a:bodyPr wrap="square" lIns="0" tIns="0" rIns="0" bIns="0" numCol="1" anchor="ctr">
              <a:noAutofit/>
            </a:bodyPr>
            <a:lstStyle/>
            <a:p>
              <a:pPr algn="just">
                <a:defRPr sz="1500" b="1">
                  <a:solidFill>
                    <a:srgbClr val="032043"/>
                  </a:solidFill>
                </a:defRPr>
              </a:pPr>
              <a:endParaRPr/>
            </a:p>
          </p:txBody>
        </p:sp>
        <p:sp>
          <p:nvSpPr>
            <p:cNvPr id="2536" name="Porting BQCD from BlueGene to a Maxeler Dataflow Computer"/>
            <p:cNvSpPr txBox="1"/>
            <p:nvPr/>
          </p:nvSpPr>
          <p:spPr>
            <a:xfrm>
              <a:off x="4760" y="4759"/>
              <a:ext cx="7996244" cy="37941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190" tIns="78190" rIns="78190" bIns="78190" numCol="1" anchor="ctr">
              <a:normAutofit lnSpcReduction="10000"/>
            </a:bodyPr>
            <a:lstStyle>
              <a:lvl1pPr algn="just">
                <a:defRPr sz="1500" b="1">
                  <a:solidFill>
                    <a:srgbClr val="032043"/>
                  </a:solidFill>
                </a:defRPr>
              </a:lvl1pPr>
            </a:lstStyle>
            <a:p>
              <a:r>
                <a:t>Porting BQCD from BlueGene to a Maxeler Dataflow Computer</a:t>
              </a:r>
            </a:p>
          </p:txBody>
        </p:sp>
      </p:grpSp>
      <p:pic>
        <p:nvPicPr>
          <p:cNvPr id="2538" name="bla.png" descr="bla.png"/>
          <p:cNvPicPr>
            <a:picLocks noChangeAspect="1"/>
          </p:cNvPicPr>
          <p:nvPr/>
        </p:nvPicPr>
        <p:blipFill>
          <a:blip r:embed="rId2" cstate="print"/>
          <a:stretch>
            <a:fillRect/>
          </a:stretch>
        </p:blipFill>
        <p:spPr>
          <a:xfrm>
            <a:off x="1905000" y="1454150"/>
            <a:ext cx="5334000" cy="2349500"/>
          </a:xfrm>
          <a:prstGeom prst="rect">
            <a:avLst/>
          </a:prstGeom>
          <a:ln w="12700">
            <a:miter lim="400000"/>
          </a:ln>
        </p:spPr>
      </p:pic>
      <p:sp>
        <p:nvSpPr>
          <p:cNvPr id="9" name="Slide Number Placeholder 5">
            <a:extLst>
              <a:ext uri="{FF2B5EF4-FFF2-40B4-BE49-F238E27FC236}">
                <a16:creationId xmlns:a16="http://schemas.microsoft.com/office/drawing/2014/main" id="{BEDF968A-D572-4848-BAE2-F6BB5CDDE803}"/>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121</a:t>
            </a:fld>
            <a:endParaRPr lang="sr-Latn-RS"/>
          </a:p>
        </p:txBody>
      </p:sp>
    </p:spTree>
  </p:cSld>
  <p:clrMapOvr>
    <a:masterClrMapping/>
  </p:clrMapOvr>
  <p:transition spd="med"/>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1" name="Rectangle"/>
          <p:cNvSpPr/>
          <p:nvPr/>
        </p:nvSpPr>
        <p:spPr>
          <a:xfrm>
            <a:off x="523875" y="193675"/>
            <a:ext cx="41249" cy="6470650"/>
          </a:xfrm>
          <a:prstGeom prst="rect">
            <a:avLst/>
          </a:prstGeom>
          <a:solidFill>
            <a:srgbClr val="000000"/>
          </a:solidFill>
          <a:ln w="12700">
            <a:miter lim="400000"/>
          </a:ln>
        </p:spPr>
        <p:txBody>
          <a:bodyPr lIns="0" tIns="0" rIns="0" bIns="0"/>
          <a:lstStyle/>
          <a:p>
            <a:pPr>
              <a:defRPr>
                <a:solidFill>
                  <a:srgbClr val="003366"/>
                </a:solidFill>
                <a:latin typeface="Arial"/>
                <a:ea typeface="Arial"/>
                <a:cs typeface="Arial"/>
                <a:sym typeface="Arial"/>
              </a:defRPr>
            </a:pPr>
            <a:endParaRPr/>
          </a:p>
        </p:txBody>
      </p:sp>
      <p:sp>
        <p:nvSpPr>
          <p:cNvPr id="2542" name="Rectangle"/>
          <p:cNvSpPr/>
          <p:nvPr/>
        </p:nvSpPr>
        <p:spPr>
          <a:xfrm>
            <a:off x="-6350" y="193675"/>
            <a:ext cx="12700" cy="6470650"/>
          </a:xfrm>
          <a:prstGeom prst="rect">
            <a:avLst/>
          </a:prstGeom>
          <a:solidFill>
            <a:srgbClr val="000000"/>
          </a:solidFill>
          <a:ln w="12700">
            <a:miter lim="400000"/>
          </a:ln>
        </p:spPr>
        <p:txBody>
          <a:bodyPr lIns="0" tIns="0" rIns="0" bIns="0"/>
          <a:lstStyle/>
          <a:p>
            <a:pPr>
              <a:defRPr>
                <a:solidFill>
                  <a:srgbClr val="003366"/>
                </a:solidFill>
                <a:latin typeface="Arial"/>
                <a:ea typeface="Arial"/>
                <a:cs typeface="Arial"/>
                <a:sym typeface="Arial"/>
              </a:defRPr>
            </a:pPr>
            <a:endParaRPr/>
          </a:p>
        </p:txBody>
      </p:sp>
      <p:sp>
        <p:nvSpPr>
          <p:cNvPr id="2545" name="Rectangle"/>
          <p:cNvSpPr/>
          <p:nvPr/>
        </p:nvSpPr>
        <p:spPr>
          <a:xfrm>
            <a:off x="-1" y="193680"/>
            <a:ext cx="525313" cy="6470655"/>
          </a:xfrm>
          <a:prstGeom prst="rect">
            <a:avLst/>
          </a:prstGeom>
          <a:solidFill>
            <a:srgbClr val="000000"/>
          </a:solidFill>
          <a:ln w="12700">
            <a:miter lim="400000"/>
          </a:ln>
        </p:spPr>
        <p:txBody>
          <a:bodyPr lIns="0" tIns="0" rIns="0" bIns="0"/>
          <a:lstStyle/>
          <a:p>
            <a:pPr>
              <a:defRPr>
                <a:solidFill>
                  <a:srgbClr val="003366"/>
                </a:solidFill>
                <a:latin typeface="Arial"/>
                <a:ea typeface="Arial"/>
                <a:cs typeface="Arial"/>
                <a:sym typeface="Arial"/>
              </a:defRPr>
            </a:pPr>
            <a:endParaRPr/>
          </a:p>
        </p:txBody>
      </p:sp>
      <p:sp>
        <p:nvSpPr>
          <p:cNvPr id="2546" name="Rectangle"/>
          <p:cNvSpPr/>
          <p:nvPr/>
        </p:nvSpPr>
        <p:spPr>
          <a:xfrm>
            <a:off x="0" y="195260"/>
            <a:ext cx="527050" cy="6469067"/>
          </a:xfrm>
          <a:prstGeom prst="rect">
            <a:avLst/>
          </a:prstGeom>
          <a:blipFill>
            <a:blip r:embed="rId2" cstate="print"/>
            <a:stretch>
              <a:fillRect/>
            </a:stretch>
          </a:blipFill>
          <a:ln w="12700">
            <a:miter lim="400000"/>
          </a:ln>
        </p:spPr>
        <p:txBody>
          <a:bodyPr lIns="0" tIns="0" rIns="0" bIns="0"/>
          <a:lstStyle/>
          <a:p>
            <a:pPr>
              <a:defRPr sz="1100">
                <a:latin typeface="Arial"/>
                <a:ea typeface="Arial"/>
                <a:cs typeface="Arial"/>
                <a:sym typeface="Arial"/>
              </a:defRPr>
            </a:pPr>
            <a:endParaRPr/>
          </a:p>
        </p:txBody>
      </p:sp>
      <p:sp>
        <p:nvSpPr>
          <p:cNvPr id="2547" name="Line"/>
          <p:cNvSpPr/>
          <p:nvPr/>
        </p:nvSpPr>
        <p:spPr>
          <a:xfrm>
            <a:off x="717548" y="993775"/>
            <a:ext cx="8013659" cy="0"/>
          </a:xfrm>
          <a:prstGeom prst="line">
            <a:avLst/>
          </a:prstGeom>
          <a:ln w="3175">
            <a:solidFill>
              <a:srgbClr val="000000"/>
            </a:solidFill>
          </a:ln>
        </p:spPr>
        <p:txBody>
          <a:bodyPr lIns="0" tIns="0" rIns="0" bIns="0"/>
          <a:lstStyle/>
          <a:p>
            <a:endParaRPr/>
          </a:p>
        </p:txBody>
      </p:sp>
      <p:sp>
        <p:nvSpPr>
          <p:cNvPr id="2548" name="Line"/>
          <p:cNvSpPr/>
          <p:nvPr/>
        </p:nvSpPr>
        <p:spPr>
          <a:xfrm>
            <a:off x="717548" y="993775"/>
            <a:ext cx="8013659" cy="0"/>
          </a:xfrm>
          <a:prstGeom prst="line">
            <a:avLst/>
          </a:prstGeom>
          <a:ln w="22225">
            <a:solidFill>
              <a:srgbClr val="7F7F7F"/>
            </a:solidFill>
          </a:ln>
        </p:spPr>
        <p:txBody>
          <a:bodyPr lIns="0" tIns="0" rIns="0" bIns="0"/>
          <a:lstStyle/>
          <a:p>
            <a:endParaRPr/>
          </a:p>
        </p:txBody>
      </p:sp>
      <p:sp>
        <p:nvSpPr>
          <p:cNvPr id="2549" name="Rectangle"/>
          <p:cNvSpPr/>
          <p:nvPr/>
        </p:nvSpPr>
        <p:spPr>
          <a:xfrm>
            <a:off x="4686300" y="719931"/>
            <a:ext cx="80965" cy="12703"/>
          </a:xfrm>
          <a:prstGeom prst="rect">
            <a:avLst/>
          </a:prstGeom>
          <a:blipFill>
            <a:blip r:embed="rId3" cstate="print"/>
            <a:stretch>
              <a:fillRect/>
            </a:stretch>
          </a:blipFill>
          <a:ln w="12700">
            <a:miter lim="400000"/>
          </a:ln>
        </p:spPr>
        <p:txBody>
          <a:bodyPr lIns="0" tIns="0" rIns="0" bIns="0"/>
          <a:lstStyle/>
          <a:p>
            <a:pPr>
              <a:defRPr sz="1100">
                <a:latin typeface="Arial"/>
                <a:ea typeface="Arial"/>
                <a:cs typeface="Arial"/>
                <a:sym typeface="Arial"/>
              </a:defRPr>
            </a:pPr>
            <a:endParaRPr/>
          </a:p>
        </p:txBody>
      </p:sp>
      <p:sp>
        <p:nvSpPr>
          <p:cNvPr id="2550" name="Rectangle"/>
          <p:cNvSpPr/>
          <p:nvPr/>
        </p:nvSpPr>
        <p:spPr>
          <a:xfrm>
            <a:off x="717550" y="500062"/>
            <a:ext cx="8017975" cy="452162"/>
          </a:xfrm>
          <a:prstGeom prst="rect">
            <a:avLst/>
          </a:prstGeom>
          <a:solidFill>
            <a:srgbClr val="FFFFFF"/>
          </a:solidFill>
          <a:ln w="12700">
            <a:miter lim="400000"/>
          </a:ln>
        </p:spPr>
        <p:txBody>
          <a:bodyPr lIns="0" tIns="0" rIns="0" bIns="0"/>
          <a:lstStyle/>
          <a:p>
            <a:pPr>
              <a:defRPr>
                <a:solidFill>
                  <a:srgbClr val="003366"/>
                </a:solidFill>
                <a:latin typeface="Arial"/>
                <a:ea typeface="Arial"/>
                <a:cs typeface="Arial"/>
                <a:sym typeface="Arial"/>
              </a:defRPr>
            </a:pPr>
            <a:endParaRPr/>
          </a:p>
        </p:txBody>
      </p:sp>
      <p:sp>
        <p:nvSpPr>
          <p:cNvPr id="2551" name="Maxeler QCD - Deployment"/>
          <p:cNvSpPr txBox="1">
            <a:spLocks noGrp="1"/>
          </p:cNvSpPr>
          <p:nvPr>
            <p:ph type="title" idx="4294967295"/>
          </p:nvPr>
        </p:nvSpPr>
        <p:spPr>
          <a:xfrm>
            <a:off x="788986" y="558800"/>
            <a:ext cx="7583490" cy="474663"/>
          </a:xfrm>
          <a:prstGeom prst="rect">
            <a:avLst/>
          </a:prstGeom>
          <a:effectLst>
            <a:outerShdw blurRad="63500" rotWithShape="0">
              <a:srgbClr val="003366"/>
            </a:outerShdw>
          </a:effectLst>
        </p:spPr>
        <p:txBody>
          <a:bodyPr lIns="0" tIns="0" rIns="0" bIns="0" anchor="t"/>
          <a:lstStyle>
            <a:lvl1pPr indent="9525" algn="l">
              <a:defRPr sz="3000" b="1">
                <a:solidFill>
                  <a:srgbClr val="031F42"/>
                </a:solidFill>
              </a:defRPr>
            </a:lvl1pPr>
          </a:lstStyle>
          <a:p>
            <a:r>
              <a:t>Maxeler QCD - Deployment</a:t>
            </a:r>
          </a:p>
        </p:txBody>
      </p:sp>
      <p:sp>
        <p:nvSpPr>
          <p:cNvPr id="2552" name="Rectangle"/>
          <p:cNvSpPr/>
          <p:nvPr/>
        </p:nvSpPr>
        <p:spPr>
          <a:xfrm>
            <a:off x="846137" y="4013200"/>
            <a:ext cx="8018003" cy="452168"/>
          </a:xfrm>
          <a:prstGeom prst="rect">
            <a:avLst/>
          </a:prstGeom>
          <a:solidFill>
            <a:srgbClr val="FFFFFF"/>
          </a:solidFill>
          <a:ln w="12700">
            <a:miter lim="400000"/>
          </a:ln>
        </p:spPr>
        <p:txBody>
          <a:bodyPr lIns="0" tIns="0" rIns="0" bIns="0"/>
          <a:lstStyle/>
          <a:p>
            <a:pPr>
              <a:defRPr>
                <a:solidFill>
                  <a:srgbClr val="003366"/>
                </a:solidFill>
                <a:latin typeface="Arial"/>
                <a:ea typeface="Arial"/>
                <a:cs typeface="Arial"/>
                <a:sym typeface="Arial"/>
              </a:defRPr>
            </a:pPr>
            <a:endParaRPr/>
          </a:p>
        </p:txBody>
      </p:sp>
      <p:sp>
        <p:nvSpPr>
          <p:cNvPr id="2553" name="Maxeler QCD solution is deployed at Jülich Supercomputing Center, running on a Maxeler Dataflow system."/>
          <p:cNvSpPr txBox="1"/>
          <p:nvPr/>
        </p:nvSpPr>
        <p:spPr>
          <a:xfrm>
            <a:off x="685799" y="1360487"/>
            <a:ext cx="8362529" cy="707886"/>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indent="71435">
              <a:defRPr sz="2300" b="1">
                <a:solidFill>
                  <a:srgbClr val="031F42"/>
                </a:solidFill>
              </a:defRPr>
            </a:lvl1pPr>
          </a:lstStyle>
          <a:p>
            <a:r>
              <a:rPr dirty="0" err="1"/>
              <a:t>Maxeler</a:t>
            </a:r>
            <a:r>
              <a:rPr lang="en-US" dirty="0"/>
              <a:t> </a:t>
            </a:r>
            <a:r>
              <a:rPr dirty="0"/>
              <a:t>QCD</a:t>
            </a:r>
            <a:r>
              <a:rPr lang="en-US" dirty="0"/>
              <a:t> </a:t>
            </a:r>
            <a:r>
              <a:rPr dirty="0"/>
              <a:t>solution</a:t>
            </a:r>
            <a:r>
              <a:rPr lang="en-US" dirty="0"/>
              <a:t> </a:t>
            </a:r>
            <a:r>
              <a:rPr dirty="0"/>
              <a:t>is</a:t>
            </a:r>
            <a:r>
              <a:rPr lang="en-US" dirty="0"/>
              <a:t> </a:t>
            </a:r>
            <a:r>
              <a:rPr dirty="0"/>
              <a:t>deployed</a:t>
            </a:r>
            <a:r>
              <a:rPr lang="en-US" dirty="0"/>
              <a:t> </a:t>
            </a:r>
            <a:r>
              <a:rPr dirty="0"/>
              <a:t>at</a:t>
            </a:r>
            <a:r>
              <a:rPr lang="en-US" dirty="0"/>
              <a:t> </a:t>
            </a:r>
            <a:r>
              <a:rPr dirty="0" err="1"/>
              <a:t>Jülich</a:t>
            </a:r>
            <a:r>
              <a:rPr lang="en-US" dirty="0"/>
              <a:t> </a:t>
            </a:r>
            <a:r>
              <a:rPr dirty="0"/>
              <a:t>Supercomputing</a:t>
            </a:r>
            <a:r>
              <a:rPr lang="en-US" dirty="0"/>
              <a:t> </a:t>
            </a:r>
            <a:r>
              <a:rPr dirty="0"/>
              <a:t>Center,</a:t>
            </a:r>
            <a:br>
              <a:rPr lang="en-US" dirty="0"/>
            </a:br>
            <a:r>
              <a:rPr lang="en-US" dirty="0"/>
              <a:t> </a:t>
            </a:r>
            <a:r>
              <a:rPr dirty="0"/>
              <a:t>running on a </a:t>
            </a:r>
            <a:r>
              <a:rPr dirty="0" err="1"/>
              <a:t>Maxeler</a:t>
            </a:r>
            <a:r>
              <a:rPr dirty="0"/>
              <a:t> Dataflow system</a:t>
            </a:r>
            <a:r>
              <a:rPr lang="en-US" dirty="0"/>
              <a:t> (TEV = 682.38)</a:t>
            </a:r>
            <a:r>
              <a:rPr dirty="0"/>
              <a:t>.</a:t>
            </a:r>
          </a:p>
        </p:txBody>
      </p:sp>
      <p:sp>
        <p:nvSpPr>
          <p:cNvPr id="2554" name="Rectangle"/>
          <p:cNvSpPr/>
          <p:nvPr/>
        </p:nvSpPr>
        <p:spPr>
          <a:xfrm>
            <a:off x="846137" y="4803775"/>
            <a:ext cx="3590662" cy="1293592"/>
          </a:xfrm>
          <a:prstGeom prst="rect">
            <a:avLst/>
          </a:prstGeom>
          <a:solidFill>
            <a:srgbClr val="FFFFFF"/>
          </a:solidFill>
          <a:ln w="12700">
            <a:miter lim="400000"/>
          </a:ln>
        </p:spPr>
        <p:txBody>
          <a:bodyPr lIns="0" tIns="0" rIns="0" bIns="0"/>
          <a:lstStyle/>
          <a:p>
            <a:pPr>
              <a:defRPr>
                <a:solidFill>
                  <a:srgbClr val="003366"/>
                </a:solidFill>
                <a:latin typeface="Arial"/>
                <a:ea typeface="Arial"/>
                <a:cs typeface="Arial"/>
                <a:sym typeface="Arial"/>
              </a:defRPr>
            </a:pPr>
            <a:endParaRPr/>
          </a:p>
        </p:txBody>
      </p:sp>
      <p:sp>
        <p:nvSpPr>
          <p:cNvPr id="2555" name="Rectangle"/>
          <p:cNvSpPr/>
          <p:nvPr/>
        </p:nvSpPr>
        <p:spPr>
          <a:xfrm>
            <a:off x="846137" y="4803775"/>
            <a:ext cx="3589338" cy="1293813"/>
          </a:xfrm>
          <a:prstGeom prst="rect">
            <a:avLst/>
          </a:prstGeom>
          <a:blipFill>
            <a:blip r:embed="rId4" cstate="print"/>
            <a:stretch>
              <a:fillRect/>
            </a:stretch>
          </a:blipFill>
          <a:ln w="12700">
            <a:miter lim="400000"/>
          </a:ln>
        </p:spPr>
        <p:txBody>
          <a:bodyPr lIns="0" tIns="0" rIns="0" bIns="0"/>
          <a:lstStyle/>
          <a:p>
            <a:pPr>
              <a:defRPr sz="1100">
                <a:latin typeface="Arial"/>
                <a:ea typeface="Arial"/>
                <a:cs typeface="Arial"/>
                <a:sym typeface="Arial"/>
              </a:defRPr>
            </a:pPr>
            <a:endParaRPr/>
          </a:p>
        </p:txBody>
      </p:sp>
      <p:sp>
        <p:nvSpPr>
          <p:cNvPr id="2556" name="Rectangle"/>
          <p:cNvSpPr/>
          <p:nvPr/>
        </p:nvSpPr>
        <p:spPr>
          <a:xfrm>
            <a:off x="5919787" y="4481512"/>
            <a:ext cx="2538012" cy="1736603"/>
          </a:xfrm>
          <a:prstGeom prst="rect">
            <a:avLst/>
          </a:prstGeom>
          <a:solidFill>
            <a:srgbClr val="000000"/>
          </a:solidFill>
          <a:ln w="12700">
            <a:miter lim="400000"/>
          </a:ln>
        </p:spPr>
        <p:txBody>
          <a:bodyPr lIns="0" tIns="0" rIns="0" bIns="0"/>
          <a:lstStyle/>
          <a:p>
            <a:pPr>
              <a:defRPr>
                <a:solidFill>
                  <a:srgbClr val="003366"/>
                </a:solidFill>
                <a:latin typeface="Arial"/>
                <a:ea typeface="Arial"/>
                <a:cs typeface="Arial"/>
                <a:sym typeface="Arial"/>
              </a:defRPr>
            </a:pPr>
            <a:endParaRPr/>
          </a:p>
        </p:txBody>
      </p:sp>
      <p:sp>
        <p:nvSpPr>
          <p:cNvPr id="2557" name="Rectangle"/>
          <p:cNvSpPr/>
          <p:nvPr/>
        </p:nvSpPr>
        <p:spPr>
          <a:xfrm>
            <a:off x="5919787" y="4481512"/>
            <a:ext cx="2538415" cy="1736728"/>
          </a:xfrm>
          <a:prstGeom prst="rect">
            <a:avLst/>
          </a:prstGeom>
          <a:blipFill>
            <a:blip r:embed="rId5" cstate="print"/>
            <a:stretch>
              <a:fillRect/>
            </a:stretch>
          </a:blipFill>
          <a:ln w="12700">
            <a:miter lim="400000"/>
          </a:ln>
        </p:spPr>
        <p:txBody>
          <a:bodyPr lIns="0" tIns="0" rIns="0" bIns="0"/>
          <a:lstStyle/>
          <a:p>
            <a:pPr>
              <a:defRPr sz="1100">
                <a:latin typeface="Arial"/>
                <a:ea typeface="Arial"/>
                <a:cs typeface="Arial"/>
                <a:sym typeface="Arial"/>
              </a:defRPr>
            </a:pPr>
            <a:endParaRPr/>
          </a:p>
        </p:txBody>
      </p:sp>
      <p:graphicFrame>
        <p:nvGraphicFramePr>
          <p:cNvPr id="2558" name="Table"/>
          <p:cNvGraphicFramePr/>
          <p:nvPr>
            <p:extLst>
              <p:ext uri="{D42A27DB-BD31-4B8C-83A1-F6EECF244321}">
                <p14:modId xmlns:p14="http://schemas.microsoft.com/office/powerpoint/2010/main" val="3288413061"/>
              </p:ext>
            </p:extLst>
          </p:nvPr>
        </p:nvGraphicFramePr>
        <p:xfrm>
          <a:off x="876300" y="2382835"/>
          <a:ext cx="7583487" cy="1736725"/>
        </p:xfrm>
        <a:graphic>
          <a:graphicData uri="http://schemas.openxmlformats.org/drawingml/2006/table">
            <a:tbl>
              <a:tblPr>
                <a:tableStyleId>{4C3C2611-4C71-4FC5-86AE-919BDF0F9419}</a:tableStyleId>
              </a:tblPr>
              <a:tblGrid>
                <a:gridCol w="2247900">
                  <a:extLst>
                    <a:ext uri="{9D8B030D-6E8A-4147-A177-3AD203B41FA5}">
                      <a16:colId xmlns:a16="http://schemas.microsoft.com/office/drawing/2014/main" val="20000"/>
                    </a:ext>
                  </a:extLst>
                </a:gridCol>
                <a:gridCol w="2249487">
                  <a:extLst>
                    <a:ext uri="{9D8B030D-6E8A-4147-A177-3AD203B41FA5}">
                      <a16:colId xmlns:a16="http://schemas.microsoft.com/office/drawing/2014/main" val="20001"/>
                    </a:ext>
                  </a:extLst>
                </a:gridCol>
                <a:gridCol w="2247900">
                  <a:extLst>
                    <a:ext uri="{9D8B030D-6E8A-4147-A177-3AD203B41FA5}">
                      <a16:colId xmlns:a16="http://schemas.microsoft.com/office/drawing/2014/main" val="20002"/>
                    </a:ext>
                  </a:extLst>
                </a:gridCol>
                <a:gridCol w="838200">
                  <a:extLst>
                    <a:ext uri="{9D8B030D-6E8A-4147-A177-3AD203B41FA5}">
                      <a16:colId xmlns:a16="http://schemas.microsoft.com/office/drawing/2014/main" val="20003"/>
                    </a:ext>
                  </a:extLst>
                </a:gridCol>
              </a:tblGrid>
              <a:tr h="466725">
                <a:tc>
                  <a:txBody>
                    <a:bodyPr/>
                    <a:lstStyle/>
                    <a:p>
                      <a:pPr algn="l">
                        <a:defRPr sz="1400">
                          <a:latin typeface="+mj-lt"/>
                          <a:ea typeface="+mj-ea"/>
                          <a:cs typeface="+mj-cs"/>
                          <a:sym typeface="Helvetica"/>
                        </a:defRPr>
                      </a:pPr>
                      <a:endParaRPr/>
                    </a:p>
                  </a:txBody>
                  <a:tcPr marL="0" marR="0" marT="0" marB="0" horzOverflow="overflow">
                    <a:lnL w="9524">
                      <a:solidFill>
                        <a:srgbClr val="9D9D9D"/>
                      </a:solidFill>
                    </a:lnL>
                    <a:lnR w="28574">
                      <a:solidFill>
                        <a:srgbClr val="9D9D9D"/>
                      </a:solidFill>
                    </a:lnR>
                    <a:lnT w="9524">
                      <a:solidFill>
                        <a:srgbClr val="9D9D9D"/>
                      </a:solidFill>
                    </a:lnT>
                    <a:lnB w="28574">
                      <a:solidFill>
                        <a:srgbClr val="9D9D9D"/>
                      </a:solidFill>
                    </a:lnB>
                    <a:noFill/>
                  </a:tcPr>
                </a:tc>
                <a:tc>
                  <a:txBody>
                    <a:bodyPr/>
                    <a:lstStyle/>
                    <a:p>
                      <a:pPr algn="l">
                        <a:lnSpc>
                          <a:spcPts val="1400"/>
                        </a:lnSpc>
                        <a:defRPr sz="1800"/>
                      </a:pPr>
                      <a:r>
                        <a:rPr sz="1000" b="1">
                          <a:latin typeface="Arial"/>
                          <a:ea typeface="Arial"/>
                          <a:cs typeface="Arial"/>
                          <a:sym typeface="Arial"/>
                        </a:rPr>
                        <a:t>2 racks of Jülich BlueGene/Q machine</a:t>
                      </a:r>
                    </a:p>
                  </a:txBody>
                  <a:tcPr marL="0" marR="0" marT="0" marB="0" horzOverflow="overflow">
                    <a:lnL w="28574">
                      <a:solidFill>
                        <a:srgbClr val="9D9D9D"/>
                      </a:solidFill>
                    </a:lnL>
                    <a:lnR w="9524">
                      <a:solidFill>
                        <a:srgbClr val="9D9D9D"/>
                      </a:solidFill>
                    </a:lnR>
                    <a:lnT w="9524">
                      <a:solidFill>
                        <a:srgbClr val="9D9D9D"/>
                      </a:solidFill>
                    </a:lnT>
                    <a:lnB w="28574">
                      <a:solidFill>
                        <a:srgbClr val="9D9D9D"/>
                      </a:solidFill>
                    </a:lnB>
                    <a:noFill/>
                  </a:tcPr>
                </a:tc>
                <a:tc>
                  <a:txBody>
                    <a:bodyPr/>
                    <a:lstStyle/>
                    <a:p>
                      <a:pPr algn="l">
                        <a:lnSpc>
                          <a:spcPts val="1400"/>
                        </a:lnSpc>
                        <a:defRPr sz="1800"/>
                      </a:pPr>
                      <a:r>
                        <a:rPr sz="1000" b="1">
                          <a:latin typeface="Arial"/>
                          <a:ea typeface="Arial"/>
                          <a:cs typeface="Arial"/>
                          <a:sym typeface="Arial"/>
                        </a:rPr>
                        <a:t>On-premise Maxeler Dataflow system: scale to 1PF equivalent</a:t>
                      </a:r>
                    </a:p>
                  </a:txBody>
                  <a:tcPr marL="0" marR="0" marT="0" marB="0" horzOverflow="overflow">
                    <a:lnL w="9524">
                      <a:solidFill>
                        <a:srgbClr val="9D9D9D"/>
                      </a:solidFill>
                    </a:lnL>
                    <a:lnR w="9524">
                      <a:solidFill>
                        <a:srgbClr val="9D9D9D"/>
                      </a:solidFill>
                    </a:lnR>
                    <a:lnT w="9524">
                      <a:solidFill>
                        <a:srgbClr val="9D9D9D"/>
                      </a:solidFill>
                    </a:lnT>
                    <a:lnB w="28574">
                      <a:solidFill>
                        <a:srgbClr val="9D9D9D"/>
                      </a:solidFill>
                    </a:lnB>
                    <a:noFill/>
                  </a:tcPr>
                </a:tc>
                <a:tc>
                  <a:txBody>
                    <a:bodyPr/>
                    <a:lstStyle/>
                    <a:p>
                      <a:pPr algn="l">
                        <a:defRPr sz="1800"/>
                      </a:pPr>
                      <a:r>
                        <a:rPr sz="1000" b="1">
                          <a:latin typeface="Arial"/>
                          <a:ea typeface="Arial"/>
                          <a:cs typeface="Arial"/>
                          <a:sym typeface="Arial"/>
                        </a:rPr>
                        <a:t>Factor</a:t>
                      </a:r>
                    </a:p>
                  </a:txBody>
                  <a:tcPr marL="0" marR="0" marT="0" marB="0" horzOverflow="overflow">
                    <a:lnL w="9524">
                      <a:solidFill>
                        <a:srgbClr val="9D9D9D"/>
                      </a:solidFill>
                    </a:lnL>
                    <a:lnR w="9524">
                      <a:solidFill>
                        <a:srgbClr val="9D9D9D"/>
                      </a:solidFill>
                    </a:lnR>
                    <a:lnT w="9524">
                      <a:solidFill>
                        <a:srgbClr val="9D9D9D"/>
                      </a:solidFill>
                    </a:lnT>
                    <a:lnB w="28574">
                      <a:solidFill>
                        <a:srgbClr val="9D9D9D"/>
                      </a:solidFill>
                    </a:lnB>
                    <a:noFill/>
                  </a:tcPr>
                </a:tc>
                <a:extLst>
                  <a:ext uri="{0D108BD9-81ED-4DB2-BD59-A6C34878D82A}">
                    <a16:rowId xmlns:a16="http://schemas.microsoft.com/office/drawing/2014/main" val="10000"/>
                  </a:ext>
                </a:extLst>
              </a:tr>
              <a:tr h="311150">
                <a:tc>
                  <a:txBody>
                    <a:bodyPr/>
                    <a:lstStyle/>
                    <a:p>
                      <a:pPr algn="l">
                        <a:defRPr sz="1800"/>
                      </a:pPr>
                      <a:r>
                        <a:rPr sz="1000" b="1">
                          <a:latin typeface="Arial"/>
                          <a:ea typeface="Arial"/>
                          <a:cs typeface="Arial"/>
                          <a:sym typeface="Arial"/>
                        </a:rPr>
                        <a:t>Volume</a:t>
                      </a:r>
                    </a:p>
                  </a:txBody>
                  <a:tcPr marL="0" marR="0" marT="0" marB="0" horzOverflow="overflow">
                    <a:lnL w="9524">
                      <a:solidFill>
                        <a:srgbClr val="9D9D9D"/>
                      </a:solidFill>
                    </a:lnL>
                    <a:lnR w="28574">
                      <a:solidFill>
                        <a:srgbClr val="9D9D9D"/>
                      </a:solidFill>
                    </a:lnR>
                    <a:lnT w="28574">
                      <a:solidFill>
                        <a:srgbClr val="9D9D9D"/>
                      </a:solidFill>
                    </a:lnT>
                    <a:lnB w="9524">
                      <a:solidFill>
                        <a:srgbClr val="9D9D9D"/>
                      </a:solidFill>
                    </a:lnB>
                    <a:noFill/>
                  </a:tcPr>
                </a:tc>
                <a:tc>
                  <a:txBody>
                    <a:bodyPr/>
                    <a:lstStyle/>
                    <a:p>
                      <a:pPr indent="69850" algn="l">
                        <a:defRPr sz="1000">
                          <a:latin typeface="Arial"/>
                          <a:ea typeface="Arial"/>
                          <a:cs typeface="Arial"/>
                          <a:sym typeface="Arial"/>
                        </a:defRPr>
                      </a:pPr>
                      <a:r>
                        <a:t>6.75 m</a:t>
                      </a:r>
                      <a:r>
                        <a:rPr baseline="31000"/>
                        <a:t>3</a:t>
                      </a:r>
                    </a:p>
                  </a:txBody>
                  <a:tcPr marL="0" marR="0" marT="0" marB="0" horzOverflow="overflow">
                    <a:lnL w="28574">
                      <a:solidFill>
                        <a:srgbClr val="9D9D9D"/>
                      </a:solidFill>
                    </a:lnL>
                    <a:lnR w="9524">
                      <a:solidFill>
                        <a:srgbClr val="9D9D9D"/>
                      </a:solidFill>
                    </a:lnR>
                    <a:lnT w="28574">
                      <a:solidFill>
                        <a:srgbClr val="9D9D9D"/>
                      </a:solidFill>
                    </a:lnT>
                    <a:lnB w="9524">
                      <a:solidFill>
                        <a:srgbClr val="9D9D9D"/>
                      </a:solidFill>
                    </a:lnB>
                    <a:noFill/>
                  </a:tcPr>
                </a:tc>
                <a:tc>
                  <a:txBody>
                    <a:bodyPr/>
                    <a:lstStyle/>
                    <a:p>
                      <a:pPr indent="79375" algn="l">
                        <a:defRPr sz="1000">
                          <a:latin typeface="Arial"/>
                          <a:ea typeface="Arial"/>
                          <a:cs typeface="Arial"/>
                          <a:sym typeface="Arial"/>
                        </a:defRPr>
                      </a:pPr>
                      <a:r>
                        <a:t>0.87 m</a:t>
                      </a:r>
                      <a:r>
                        <a:rPr baseline="31000"/>
                        <a:t>3</a:t>
                      </a:r>
                    </a:p>
                  </a:txBody>
                  <a:tcPr marL="0" marR="0" marT="0" marB="0" horzOverflow="overflow">
                    <a:lnL w="9524">
                      <a:solidFill>
                        <a:srgbClr val="9D9D9D"/>
                      </a:solidFill>
                    </a:lnL>
                    <a:lnR w="9524">
                      <a:solidFill>
                        <a:srgbClr val="9D9D9D"/>
                      </a:solidFill>
                    </a:lnR>
                    <a:lnT w="28574">
                      <a:solidFill>
                        <a:srgbClr val="9D9D9D"/>
                      </a:solidFill>
                    </a:lnT>
                    <a:lnB w="9524">
                      <a:solidFill>
                        <a:srgbClr val="9D9D9D"/>
                      </a:solidFill>
                    </a:lnB>
                    <a:noFill/>
                  </a:tcPr>
                </a:tc>
                <a:tc>
                  <a:txBody>
                    <a:bodyPr/>
                    <a:lstStyle/>
                    <a:p>
                      <a:pPr algn="l">
                        <a:defRPr sz="1800"/>
                      </a:pPr>
                      <a:r>
                        <a:rPr lang="en-US" sz="1000" dirty="0">
                          <a:latin typeface="Arial"/>
                          <a:ea typeface="Arial"/>
                          <a:cs typeface="Arial"/>
                          <a:sym typeface="Arial"/>
                        </a:rPr>
                        <a:t>7.76</a:t>
                      </a:r>
                      <a:endParaRPr sz="1000" dirty="0">
                        <a:latin typeface="Arial"/>
                        <a:ea typeface="Arial"/>
                        <a:cs typeface="Arial"/>
                        <a:sym typeface="Arial"/>
                      </a:endParaRPr>
                    </a:p>
                  </a:txBody>
                  <a:tcPr marL="0" marR="0" marT="0" marB="0" horzOverflow="overflow">
                    <a:lnL w="9524">
                      <a:solidFill>
                        <a:srgbClr val="9D9D9D"/>
                      </a:solidFill>
                    </a:lnL>
                    <a:lnR w="9524">
                      <a:solidFill>
                        <a:srgbClr val="9D9D9D"/>
                      </a:solidFill>
                    </a:lnR>
                    <a:lnT w="28574">
                      <a:solidFill>
                        <a:srgbClr val="9D9D9D"/>
                      </a:solidFill>
                    </a:lnT>
                    <a:lnB w="9524">
                      <a:solidFill>
                        <a:srgbClr val="9D9D9D"/>
                      </a:solidFill>
                    </a:lnB>
                    <a:noFill/>
                  </a:tcPr>
                </a:tc>
                <a:extLst>
                  <a:ext uri="{0D108BD9-81ED-4DB2-BD59-A6C34878D82A}">
                    <a16:rowId xmlns:a16="http://schemas.microsoft.com/office/drawing/2014/main" val="10001"/>
                  </a:ext>
                </a:extLst>
              </a:tr>
              <a:tr h="311150">
                <a:tc>
                  <a:txBody>
                    <a:bodyPr/>
                    <a:lstStyle/>
                    <a:p>
                      <a:pPr algn="l">
                        <a:defRPr sz="1800"/>
                      </a:pPr>
                      <a:r>
                        <a:rPr sz="1000" b="1">
                          <a:latin typeface="Arial"/>
                          <a:ea typeface="Arial"/>
                          <a:cs typeface="Arial"/>
                          <a:sym typeface="Arial"/>
                        </a:rPr>
                        <a:t>Overall Time to Solution</a:t>
                      </a:r>
                    </a:p>
                  </a:txBody>
                  <a:tcPr marL="0" marR="0" marT="0" marB="0" horzOverflow="overflow">
                    <a:lnL w="9524">
                      <a:solidFill>
                        <a:srgbClr val="9D9D9D"/>
                      </a:solidFill>
                    </a:lnL>
                    <a:lnR w="28574">
                      <a:solidFill>
                        <a:srgbClr val="9D9D9D"/>
                      </a:solidFill>
                    </a:lnR>
                    <a:lnT w="9524">
                      <a:solidFill>
                        <a:srgbClr val="9D9D9D"/>
                      </a:solidFill>
                    </a:lnT>
                    <a:lnB w="9524">
                      <a:solidFill>
                        <a:srgbClr val="9D9D9D"/>
                      </a:solidFill>
                    </a:lnB>
                    <a:noFill/>
                  </a:tcPr>
                </a:tc>
                <a:tc>
                  <a:txBody>
                    <a:bodyPr/>
                    <a:lstStyle/>
                    <a:p>
                      <a:pPr algn="l">
                        <a:defRPr sz="1800"/>
                      </a:pPr>
                      <a:r>
                        <a:rPr sz="1000">
                          <a:latin typeface="Arial"/>
                          <a:ea typeface="Arial"/>
                          <a:cs typeface="Arial"/>
                          <a:sym typeface="Arial"/>
                        </a:rPr>
                        <a:t>1576.60 s</a:t>
                      </a:r>
                    </a:p>
                  </a:txBody>
                  <a:tcPr marL="0" marR="0" marT="0" marB="0" horzOverflow="overflow">
                    <a:lnL w="28574">
                      <a:solidFill>
                        <a:srgbClr val="9D9D9D"/>
                      </a:solidFill>
                    </a:lnL>
                    <a:lnR w="9524">
                      <a:solidFill>
                        <a:srgbClr val="9D9D9D"/>
                      </a:solidFill>
                    </a:lnR>
                    <a:lnT w="9524">
                      <a:solidFill>
                        <a:srgbClr val="9D9D9D"/>
                      </a:solidFill>
                    </a:lnT>
                    <a:lnB w="9524">
                      <a:solidFill>
                        <a:srgbClr val="9D9D9D"/>
                      </a:solidFill>
                    </a:lnB>
                    <a:noFill/>
                  </a:tcPr>
                </a:tc>
                <a:tc>
                  <a:txBody>
                    <a:bodyPr/>
                    <a:lstStyle/>
                    <a:p>
                      <a:pPr algn="l">
                        <a:defRPr sz="1800"/>
                      </a:pPr>
                      <a:r>
                        <a:rPr sz="1000">
                          <a:latin typeface="Arial"/>
                          <a:ea typeface="Arial"/>
                          <a:cs typeface="Arial"/>
                          <a:sym typeface="Arial"/>
                        </a:rPr>
                        <a:t>689 s</a:t>
                      </a:r>
                    </a:p>
                  </a:txBody>
                  <a:tcPr marL="0" marR="0" marT="0" marB="0" horzOverflow="overflow">
                    <a:lnL w="9524">
                      <a:solidFill>
                        <a:srgbClr val="9D9D9D"/>
                      </a:solidFill>
                    </a:lnL>
                    <a:lnR w="9524">
                      <a:solidFill>
                        <a:srgbClr val="9D9D9D"/>
                      </a:solidFill>
                    </a:lnR>
                    <a:lnT w="9524">
                      <a:solidFill>
                        <a:srgbClr val="9D9D9D"/>
                      </a:solidFill>
                    </a:lnT>
                    <a:lnB w="9524">
                      <a:solidFill>
                        <a:srgbClr val="9D9D9D"/>
                      </a:solidFill>
                    </a:lnB>
                    <a:noFill/>
                  </a:tcPr>
                </a:tc>
                <a:tc>
                  <a:txBody>
                    <a:bodyPr/>
                    <a:lstStyle/>
                    <a:p>
                      <a:pPr algn="l">
                        <a:defRPr sz="1800"/>
                      </a:pPr>
                      <a:r>
                        <a:rPr sz="1000" dirty="0">
                          <a:latin typeface="Arial"/>
                          <a:ea typeface="Arial"/>
                          <a:cs typeface="Arial"/>
                          <a:sym typeface="Arial"/>
                        </a:rPr>
                        <a:t>2.29</a:t>
                      </a:r>
                    </a:p>
                  </a:txBody>
                  <a:tcPr marL="0" marR="0" marT="0" marB="0" horzOverflow="overflow">
                    <a:lnL w="9524">
                      <a:solidFill>
                        <a:srgbClr val="9D9D9D"/>
                      </a:solidFill>
                    </a:lnL>
                    <a:lnR w="9524">
                      <a:solidFill>
                        <a:srgbClr val="9D9D9D"/>
                      </a:solidFill>
                    </a:lnR>
                    <a:lnT w="9524">
                      <a:solidFill>
                        <a:srgbClr val="9D9D9D"/>
                      </a:solidFill>
                    </a:lnT>
                    <a:lnB w="9524">
                      <a:solidFill>
                        <a:srgbClr val="9D9D9D"/>
                      </a:solidFill>
                    </a:lnB>
                    <a:noFill/>
                  </a:tcPr>
                </a:tc>
                <a:extLst>
                  <a:ext uri="{0D108BD9-81ED-4DB2-BD59-A6C34878D82A}">
                    <a16:rowId xmlns:a16="http://schemas.microsoft.com/office/drawing/2014/main" val="10002"/>
                  </a:ext>
                </a:extLst>
              </a:tr>
              <a:tr h="336550">
                <a:tc>
                  <a:txBody>
                    <a:bodyPr/>
                    <a:lstStyle/>
                    <a:p>
                      <a:pPr algn="l">
                        <a:defRPr sz="1800"/>
                      </a:pPr>
                      <a:r>
                        <a:rPr sz="1000" b="1">
                          <a:latin typeface="Arial"/>
                          <a:ea typeface="Arial"/>
                          <a:cs typeface="Arial"/>
                          <a:sym typeface="Arial"/>
                        </a:rPr>
                        <a:t>Overall Energy to Solution</a:t>
                      </a:r>
                    </a:p>
                  </a:txBody>
                  <a:tcPr marL="0" marR="0" marT="0" marB="0" horzOverflow="overflow">
                    <a:lnL w="9524">
                      <a:solidFill>
                        <a:srgbClr val="9D9D9D"/>
                      </a:solidFill>
                    </a:lnL>
                    <a:lnR w="28574">
                      <a:solidFill>
                        <a:srgbClr val="9D9D9D"/>
                      </a:solidFill>
                    </a:lnR>
                    <a:lnT w="9524">
                      <a:solidFill>
                        <a:srgbClr val="9D9D9D"/>
                      </a:solidFill>
                    </a:lnT>
                    <a:lnB w="9524">
                      <a:solidFill>
                        <a:srgbClr val="9D9D9D"/>
                      </a:solidFill>
                    </a:lnB>
                    <a:noFill/>
                  </a:tcPr>
                </a:tc>
                <a:tc>
                  <a:txBody>
                    <a:bodyPr/>
                    <a:lstStyle/>
                    <a:p>
                      <a:pPr algn="l">
                        <a:defRPr sz="1800"/>
                      </a:pPr>
                      <a:r>
                        <a:rPr sz="1000">
                          <a:latin typeface="Arial"/>
                          <a:ea typeface="Arial"/>
                          <a:cs typeface="Arial"/>
                          <a:sym typeface="Arial"/>
                        </a:rPr>
                        <a:t>169.6 kWh</a:t>
                      </a:r>
                    </a:p>
                  </a:txBody>
                  <a:tcPr marL="0" marR="0" marT="0" marB="0" horzOverflow="overflow">
                    <a:lnL w="28574">
                      <a:solidFill>
                        <a:srgbClr val="9D9D9D"/>
                      </a:solidFill>
                    </a:lnL>
                    <a:lnR w="9524">
                      <a:solidFill>
                        <a:srgbClr val="9D9D9D"/>
                      </a:solidFill>
                    </a:lnR>
                    <a:lnT w="9524">
                      <a:solidFill>
                        <a:srgbClr val="9D9D9D"/>
                      </a:solidFill>
                    </a:lnT>
                    <a:lnB w="9524">
                      <a:solidFill>
                        <a:srgbClr val="9D9D9D"/>
                      </a:solidFill>
                    </a:lnB>
                    <a:noFill/>
                  </a:tcPr>
                </a:tc>
                <a:tc>
                  <a:txBody>
                    <a:bodyPr/>
                    <a:lstStyle/>
                    <a:p>
                      <a:pPr algn="l">
                        <a:defRPr sz="1800"/>
                      </a:pPr>
                      <a:r>
                        <a:rPr sz="1000">
                          <a:latin typeface="Arial"/>
                          <a:ea typeface="Arial"/>
                          <a:cs typeface="Arial"/>
                          <a:sym typeface="Arial"/>
                        </a:rPr>
                        <a:t>4.42 kWh</a:t>
                      </a:r>
                    </a:p>
                  </a:txBody>
                  <a:tcPr marL="0" marR="0" marT="0" marB="0" horzOverflow="overflow">
                    <a:lnL w="9524">
                      <a:solidFill>
                        <a:srgbClr val="9D9D9D"/>
                      </a:solidFill>
                    </a:lnL>
                    <a:lnR w="9524">
                      <a:solidFill>
                        <a:srgbClr val="9D9D9D"/>
                      </a:solidFill>
                    </a:lnR>
                    <a:lnT w="9524">
                      <a:solidFill>
                        <a:srgbClr val="9D9D9D"/>
                      </a:solidFill>
                    </a:lnT>
                    <a:lnB w="9524">
                      <a:solidFill>
                        <a:srgbClr val="9D9D9D"/>
                      </a:solidFill>
                    </a:lnB>
                    <a:noFill/>
                  </a:tcPr>
                </a:tc>
                <a:tc>
                  <a:txBody>
                    <a:bodyPr/>
                    <a:lstStyle/>
                    <a:p>
                      <a:pPr algn="l">
                        <a:defRPr sz="1800"/>
                      </a:pPr>
                      <a:r>
                        <a:rPr sz="1000" b="1" dirty="0">
                          <a:latin typeface="Arial"/>
                          <a:ea typeface="Arial"/>
                          <a:cs typeface="Arial"/>
                          <a:sym typeface="Arial"/>
                        </a:rPr>
                        <a:t>38.4</a:t>
                      </a:r>
                    </a:p>
                  </a:txBody>
                  <a:tcPr marL="0" marR="0" marT="0" marB="0" horzOverflow="overflow">
                    <a:lnL w="9524">
                      <a:solidFill>
                        <a:srgbClr val="9D9D9D"/>
                      </a:solidFill>
                    </a:lnL>
                    <a:lnR w="9524">
                      <a:solidFill>
                        <a:srgbClr val="9D9D9D"/>
                      </a:solidFill>
                    </a:lnR>
                    <a:lnT w="9524">
                      <a:solidFill>
                        <a:srgbClr val="9D9D9D"/>
                      </a:solidFill>
                    </a:lnT>
                    <a:lnB w="9524">
                      <a:solidFill>
                        <a:srgbClr val="9D9D9D"/>
                      </a:solidFill>
                    </a:lnB>
                    <a:noFill/>
                  </a:tcPr>
                </a:tc>
                <a:extLst>
                  <a:ext uri="{0D108BD9-81ED-4DB2-BD59-A6C34878D82A}">
                    <a16:rowId xmlns:a16="http://schemas.microsoft.com/office/drawing/2014/main" val="10003"/>
                  </a:ext>
                </a:extLst>
              </a:tr>
              <a:tr h="311150">
                <a:tc>
                  <a:txBody>
                    <a:bodyPr/>
                    <a:lstStyle/>
                    <a:p>
                      <a:pPr algn="l">
                        <a:defRPr sz="1800"/>
                      </a:pPr>
                      <a:r>
                        <a:rPr sz="1000" b="1">
                          <a:latin typeface="Arial"/>
                          <a:ea typeface="Arial"/>
                          <a:cs typeface="Arial"/>
                          <a:sym typeface="Arial"/>
                        </a:rPr>
                        <a:t>Volume x TTS</a:t>
                      </a:r>
                    </a:p>
                  </a:txBody>
                  <a:tcPr marL="0" marR="0" marT="0" marB="0" horzOverflow="overflow">
                    <a:lnL w="9524">
                      <a:solidFill>
                        <a:srgbClr val="9D9D9D"/>
                      </a:solidFill>
                    </a:lnL>
                    <a:lnR w="28574">
                      <a:solidFill>
                        <a:srgbClr val="9D9D9D"/>
                      </a:solidFill>
                    </a:lnR>
                    <a:lnT w="9524">
                      <a:solidFill>
                        <a:srgbClr val="9D9D9D"/>
                      </a:solidFill>
                    </a:lnT>
                    <a:lnB w="9524">
                      <a:solidFill>
                        <a:srgbClr val="9D9D9D"/>
                      </a:solidFill>
                    </a:lnB>
                    <a:noFill/>
                  </a:tcPr>
                </a:tc>
                <a:tc>
                  <a:txBody>
                    <a:bodyPr/>
                    <a:lstStyle/>
                    <a:p>
                      <a:pPr indent="69850" algn="l">
                        <a:defRPr sz="1000">
                          <a:latin typeface="Arial"/>
                          <a:ea typeface="Arial"/>
                          <a:cs typeface="Arial"/>
                          <a:sym typeface="Arial"/>
                        </a:defRPr>
                      </a:pPr>
                      <a:r>
                        <a:t>10,642.05 m</a:t>
                      </a:r>
                      <a:r>
                        <a:rPr baseline="31000"/>
                        <a:t>3</a:t>
                      </a:r>
                      <a:r>
                        <a:t>s</a:t>
                      </a:r>
                    </a:p>
                  </a:txBody>
                  <a:tcPr marL="0" marR="0" marT="0" marB="0" horzOverflow="overflow">
                    <a:lnL w="28574">
                      <a:solidFill>
                        <a:srgbClr val="9D9D9D"/>
                      </a:solidFill>
                    </a:lnL>
                    <a:lnR w="9524">
                      <a:solidFill>
                        <a:srgbClr val="9D9D9D"/>
                      </a:solidFill>
                    </a:lnR>
                    <a:lnT w="9524">
                      <a:solidFill>
                        <a:srgbClr val="9D9D9D"/>
                      </a:solidFill>
                    </a:lnT>
                    <a:lnB w="9524">
                      <a:solidFill>
                        <a:srgbClr val="9D9D9D"/>
                      </a:solidFill>
                    </a:lnB>
                    <a:noFill/>
                  </a:tcPr>
                </a:tc>
                <a:tc>
                  <a:txBody>
                    <a:bodyPr/>
                    <a:lstStyle/>
                    <a:p>
                      <a:pPr indent="79375" algn="l">
                        <a:defRPr sz="1000">
                          <a:latin typeface="Arial"/>
                          <a:ea typeface="Arial"/>
                          <a:cs typeface="Arial"/>
                          <a:sym typeface="Arial"/>
                        </a:defRPr>
                      </a:pPr>
                      <a:r>
                        <a:t>599.43 m</a:t>
                      </a:r>
                      <a:r>
                        <a:rPr baseline="31000"/>
                        <a:t>3</a:t>
                      </a:r>
                      <a:r>
                        <a:t>s</a:t>
                      </a:r>
                    </a:p>
                  </a:txBody>
                  <a:tcPr marL="0" marR="0" marT="0" marB="0" horzOverflow="overflow">
                    <a:lnL w="9524">
                      <a:solidFill>
                        <a:srgbClr val="9D9D9D"/>
                      </a:solidFill>
                    </a:lnL>
                    <a:lnR w="9524">
                      <a:solidFill>
                        <a:srgbClr val="9D9D9D"/>
                      </a:solidFill>
                    </a:lnR>
                    <a:lnT w="9524">
                      <a:solidFill>
                        <a:srgbClr val="9D9D9D"/>
                      </a:solidFill>
                    </a:lnT>
                    <a:lnB w="9524">
                      <a:solidFill>
                        <a:srgbClr val="9D9D9D"/>
                      </a:solidFill>
                    </a:lnB>
                    <a:noFill/>
                  </a:tcPr>
                </a:tc>
                <a:tc>
                  <a:txBody>
                    <a:bodyPr/>
                    <a:lstStyle/>
                    <a:p>
                      <a:pPr algn="l">
                        <a:defRPr sz="1800"/>
                      </a:pPr>
                      <a:r>
                        <a:rPr sz="1000" b="1" dirty="0">
                          <a:latin typeface="Arial"/>
                          <a:ea typeface="Arial"/>
                          <a:cs typeface="Arial"/>
                          <a:sym typeface="Arial"/>
                        </a:rPr>
                        <a:t>17.8</a:t>
                      </a:r>
                    </a:p>
                  </a:txBody>
                  <a:tcPr marL="0" marR="0" marT="0" marB="0" horzOverflow="overflow">
                    <a:lnL w="9524">
                      <a:solidFill>
                        <a:srgbClr val="9D9D9D"/>
                      </a:solidFill>
                    </a:lnL>
                    <a:lnR w="9524">
                      <a:solidFill>
                        <a:srgbClr val="9D9D9D"/>
                      </a:solidFill>
                    </a:lnR>
                    <a:lnT w="9524">
                      <a:solidFill>
                        <a:srgbClr val="9D9D9D"/>
                      </a:solidFill>
                    </a:lnT>
                    <a:lnB w="9524">
                      <a:solidFill>
                        <a:srgbClr val="9D9D9D"/>
                      </a:solidFill>
                    </a:lnB>
                    <a:noFill/>
                  </a:tcPr>
                </a:tc>
                <a:extLst>
                  <a:ext uri="{0D108BD9-81ED-4DB2-BD59-A6C34878D82A}">
                    <a16:rowId xmlns:a16="http://schemas.microsoft.com/office/drawing/2014/main" val="10004"/>
                  </a:ext>
                </a:extLst>
              </a:tr>
            </a:tbl>
          </a:graphicData>
        </a:graphic>
      </p:graphicFrame>
      <p:sp>
        <p:nvSpPr>
          <p:cNvPr id="19" name="Slide Number Placeholder 5">
            <a:extLst>
              <a:ext uri="{FF2B5EF4-FFF2-40B4-BE49-F238E27FC236}">
                <a16:creationId xmlns:a16="http://schemas.microsoft.com/office/drawing/2014/main" id="{B6FF2227-BDC4-4F47-B28E-B8F619103E75}"/>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122</a:t>
            </a:fld>
            <a:endParaRPr lang="sr-Latn-RS"/>
          </a:p>
        </p:txBody>
      </p:sp>
    </p:spTree>
  </p:cSld>
  <p:clrMapOvr>
    <a:masterClrMapping/>
  </p:clrMapOvr>
  <p:transition spd="med"/>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1" name="Rectangle"/>
          <p:cNvSpPr/>
          <p:nvPr/>
        </p:nvSpPr>
        <p:spPr>
          <a:xfrm>
            <a:off x="523875" y="193675"/>
            <a:ext cx="41249" cy="6470650"/>
          </a:xfrm>
          <a:prstGeom prst="rect">
            <a:avLst/>
          </a:prstGeom>
          <a:solidFill>
            <a:srgbClr val="000000"/>
          </a:solidFill>
          <a:ln w="12700">
            <a:miter lim="400000"/>
          </a:ln>
        </p:spPr>
        <p:txBody>
          <a:bodyPr lIns="0" tIns="0" rIns="0" bIns="0"/>
          <a:lstStyle/>
          <a:p>
            <a:pPr>
              <a:defRPr>
                <a:solidFill>
                  <a:srgbClr val="003366"/>
                </a:solidFill>
                <a:latin typeface="Arial"/>
                <a:ea typeface="Arial"/>
                <a:cs typeface="Arial"/>
                <a:sym typeface="Arial"/>
              </a:defRPr>
            </a:pPr>
            <a:endParaRPr/>
          </a:p>
        </p:txBody>
      </p:sp>
      <p:sp>
        <p:nvSpPr>
          <p:cNvPr id="2562" name="Rectangle"/>
          <p:cNvSpPr/>
          <p:nvPr/>
        </p:nvSpPr>
        <p:spPr>
          <a:xfrm>
            <a:off x="-6350" y="193675"/>
            <a:ext cx="12700" cy="6470650"/>
          </a:xfrm>
          <a:prstGeom prst="rect">
            <a:avLst/>
          </a:prstGeom>
          <a:solidFill>
            <a:srgbClr val="000000"/>
          </a:solidFill>
          <a:ln w="12700">
            <a:miter lim="400000"/>
          </a:ln>
        </p:spPr>
        <p:txBody>
          <a:bodyPr lIns="0" tIns="0" rIns="0" bIns="0"/>
          <a:lstStyle/>
          <a:p>
            <a:pPr>
              <a:defRPr>
                <a:solidFill>
                  <a:srgbClr val="003366"/>
                </a:solidFill>
                <a:latin typeface="Arial"/>
                <a:ea typeface="Arial"/>
                <a:cs typeface="Arial"/>
                <a:sym typeface="Arial"/>
              </a:defRPr>
            </a:pPr>
            <a:endParaRPr/>
          </a:p>
        </p:txBody>
      </p:sp>
      <p:sp>
        <p:nvSpPr>
          <p:cNvPr id="2565" name="Rectangle"/>
          <p:cNvSpPr/>
          <p:nvPr/>
        </p:nvSpPr>
        <p:spPr>
          <a:xfrm>
            <a:off x="-1" y="193680"/>
            <a:ext cx="525313" cy="6470655"/>
          </a:xfrm>
          <a:prstGeom prst="rect">
            <a:avLst/>
          </a:prstGeom>
          <a:solidFill>
            <a:srgbClr val="000000"/>
          </a:solidFill>
          <a:ln w="12700">
            <a:miter lim="400000"/>
          </a:ln>
        </p:spPr>
        <p:txBody>
          <a:bodyPr lIns="0" tIns="0" rIns="0" bIns="0"/>
          <a:lstStyle/>
          <a:p>
            <a:pPr>
              <a:defRPr>
                <a:solidFill>
                  <a:srgbClr val="003366"/>
                </a:solidFill>
                <a:latin typeface="Arial"/>
                <a:ea typeface="Arial"/>
                <a:cs typeface="Arial"/>
                <a:sym typeface="Arial"/>
              </a:defRPr>
            </a:pPr>
            <a:endParaRPr/>
          </a:p>
        </p:txBody>
      </p:sp>
      <p:sp>
        <p:nvSpPr>
          <p:cNvPr id="2566" name="Rectangle"/>
          <p:cNvSpPr/>
          <p:nvPr/>
        </p:nvSpPr>
        <p:spPr>
          <a:xfrm>
            <a:off x="0" y="195260"/>
            <a:ext cx="527050" cy="6469067"/>
          </a:xfrm>
          <a:prstGeom prst="rect">
            <a:avLst/>
          </a:prstGeom>
          <a:blipFill>
            <a:blip r:embed="rId2" cstate="print"/>
            <a:stretch>
              <a:fillRect/>
            </a:stretch>
          </a:blipFill>
          <a:ln w="12700">
            <a:miter lim="400000"/>
          </a:ln>
        </p:spPr>
        <p:txBody>
          <a:bodyPr lIns="0" tIns="0" rIns="0" bIns="0"/>
          <a:lstStyle/>
          <a:p>
            <a:pPr>
              <a:defRPr sz="1100">
                <a:latin typeface="Arial"/>
                <a:ea typeface="Arial"/>
                <a:cs typeface="Arial"/>
                <a:sym typeface="Arial"/>
              </a:defRPr>
            </a:pPr>
            <a:endParaRPr/>
          </a:p>
        </p:txBody>
      </p:sp>
      <p:sp>
        <p:nvSpPr>
          <p:cNvPr id="2567" name="Line"/>
          <p:cNvSpPr/>
          <p:nvPr/>
        </p:nvSpPr>
        <p:spPr>
          <a:xfrm>
            <a:off x="717548" y="993775"/>
            <a:ext cx="8013659" cy="0"/>
          </a:xfrm>
          <a:prstGeom prst="line">
            <a:avLst/>
          </a:prstGeom>
          <a:ln w="3175">
            <a:solidFill>
              <a:srgbClr val="000000"/>
            </a:solidFill>
          </a:ln>
        </p:spPr>
        <p:txBody>
          <a:bodyPr lIns="0" tIns="0" rIns="0" bIns="0"/>
          <a:lstStyle/>
          <a:p>
            <a:endParaRPr/>
          </a:p>
        </p:txBody>
      </p:sp>
      <p:sp>
        <p:nvSpPr>
          <p:cNvPr id="2568" name="Line"/>
          <p:cNvSpPr/>
          <p:nvPr/>
        </p:nvSpPr>
        <p:spPr>
          <a:xfrm>
            <a:off x="717548" y="993775"/>
            <a:ext cx="8013659" cy="0"/>
          </a:xfrm>
          <a:prstGeom prst="line">
            <a:avLst/>
          </a:prstGeom>
          <a:ln w="22225">
            <a:solidFill>
              <a:srgbClr val="7F7F7F"/>
            </a:solidFill>
          </a:ln>
        </p:spPr>
        <p:txBody>
          <a:bodyPr lIns="0" tIns="0" rIns="0" bIns="0"/>
          <a:lstStyle/>
          <a:p>
            <a:endParaRPr/>
          </a:p>
        </p:txBody>
      </p:sp>
      <p:sp>
        <p:nvSpPr>
          <p:cNvPr id="2569" name="Rectangle"/>
          <p:cNvSpPr/>
          <p:nvPr/>
        </p:nvSpPr>
        <p:spPr>
          <a:xfrm>
            <a:off x="4686300" y="719931"/>
            <a:ext cx="80965" cy="12703"/>
          </a:xfrm>
          <a:prstGeom prst="rect">
            <a:avLst/>
          </a:prstGeom>
          <a:blipFill>
            <a:blip r:embed="rId3" cstate="print"/>
            <a:stretch>
              <a:fillRect/>
            </a:stretch>
          </a:blipFill>
          <a:ln w="12700">
            <a:miter lim="400000"/>
          </a:ln>
        </p:spPr>
        <p:txBody>
          <a:bodyPr lIns="0" tIns="0" rIns="0" bIns="0"/>
          <a:lstStyle/>
          <a:p>
            <a:pPr>
              <a:defRPr sz="1100">
                <a:latin typeface="Arial"/>
                <a:ea typeface="Arial"/>
                <a:cs typeface="Arial"/>
                <a:sym typeface="Arial"/>
              </a:defRPr>
            </a:pPr>
            <a:endParaRPr/>
          </a:p>
        </p:txBody>
      </p:sp>
      <p:sp>
        <p:nvSpPr>
          <p:cNvPr id="2570" name="Rectangle"/>
          <p:cNvSpPr/>
          <p:nvPr/>
        </p:nvSpPr>
        <p:spPr>
          <a:xfrm>
            <a:off x="717550" y="500062"/>
            <a:ext cx="8017975" cy="452162"/>
          </a:xfrm>
          <a:prstGeom prst="rect">
            <a:avLst/>
          </a:prstGeom>
          <a:solidFill>
            <a:srgbClr val="FFFFFF"/>
          </a:solidFill>
          <a:ln w="12700">
            <a:miter lim="400000"/>
          </a:ln>
        </p:spPr>
        <p:txBody>
          <a:bodyPr lIns="0" tIns="0" rIns="0" bIns="0"/>
          <a:lstStyle/>
          <a:p>
            <a:pPr>
              <a:defRPr>
                <a:solidFill>
                  <a:srgbClr val="003366"/>
                </a:solidFill>
                <a:latin typeface="Arial"/>
                <a:ea typeface="Arial"/>
                <a:cs typeface="Arial"/>
                <a:sym typeface="Arial"/>
              </a:defRPr>
            </a:pPr>
            <a:endParaRPr/>
          </a:p>
        </p:txBody>
      </p:sp>
      <p:sp>
        <p:nvSpPr>
          <p:cNvPr id="2571" name="Maxeler QCD on Amazon EC2 F1"/>
          <p:cNvSpPr txBox="1">
            <a:spLocks noGrp="1"/>
          </p:cNvSpPr>
          <p:nvPr>
            <p:ph type="title" idx="4294967295"/>
          </p:nvPr>
        </p:nvSpPr>
        <p:spPr>
          <a:xfrm>
            <a:off x="779462" y="536575"/>
            <a:ext cx="7585076" cy="474663"/>
          </a:xfrm>
          <a:prstGeom prst="rect">
            <a:avLst/>
          </a:prstGeom>
          <a:effectLst>
            <a:outerShdw blurRad="63500" rotWithShape="0">
              <a:srgbClr val="003366"/>
            </a:outerShdw>
          </a:effectLst>
        </p:spPr>
        <p:txBody>
          <a:bodyPr lIns="0" tIns="0" rIns="0" bIns="0" anchor="t"/>
          <a:lstStyle>
            <a:lvl1pPr indent="9525" algn="l">
              <a:defRPr sz="3000" b="1">
                <a:solidFill>
                  <a:srgbClr val="031F42"/>
                </a:solidFill>
              </a:defRPr>
            </a:lvl1pPr>
          </a:lstStyle>
          <a:p>
            <a:r>
              <a:t>Maxeler QCD on Amazon EC2 F1</a:t>
            </a:r>
          </a:p>
        </p:txBody>
      </p:sp>
      <p:sp>
        <p:nvSpPr>
          <p:cNvPr id="2572" name="Rectangle"/>
          <p:cNvSpPr/>
          <p:nvPr/>
        </p:nvSpPr>
        <p:spPr>
          <a:xfrm>
            <a:off x="717550" y="1320799"/>
            <a:ext cx="8017975" cy="4106765"/>
          </a:xfrm>
          <a:prstGeom prst="rect">
            <a:avLst/>
          </a:prstGeom>
          <a:solidFill>
            <a:srgbClr val="FFFFFF"/>
          </a:solidFill>
          <a:ln w="12700">
            <a:miter lim="400000"/>
          </a:ln>
        </p:spPr>
        <p:txBody>
          <a:bodyPr lIns="0" tIns="0" rIns="0" bIns="0"/>
          <a:lstStyle/>
          <a:p>
            <a:pPr>
              <a:defRPr>
                <a:solidFill>
                  <a:srgbClr val="003366"/>
                </a:solidFill>
                <a:latin typeface="Arial"/>
                <a:ea typeface="Arial"/>
                <a:cs typeface="Arial"/>
                <a:sym typeface="Arial"/>
              </a:defRPr>
            </a:pPr>
            <a:endParaRPr/>
          </a:p>
        </p:txBody>
      </p:sp>
      <p:sp>
        <p:nvSpPr>
          <p:cNvPr id="2573" name="Rectangle"/>
          <p:cNvSpPr/>
          <p:nvPr/>
        </p:nvSpPr>
        <p:spPr>
          <a:xfrm>
            <a:off x="1439860" y="4894262"/>
            <a:ext cx="3648080" cy="1308103"/>
          </a:xfrm>
          <a:prstGeom prst="rect">
            <a:avLst/>
          </a:prstGeom>
          <a:blipFill>
            <a:blip r:embed="rId4" cstate="print"/>
            <a:stretch>
              <a:fillRect/>
            </a:stretch>
          </a:blipFill>
          <a:ln w="12700">
            <a:miter lim="400000"/>
          </a:ln>
        </p:spPr>
        <p:txBody>
          <a:bodyPr lIns="0" tIns="0" rIns="0" bIns="0"/>
          <a:lstStyle/>
          <a:p>
            <a:pPr>
              <a:defRPr sz="1100">
                <a:latin typeface="Arial"/>
                <a:ea typeface="Arial"/>
                <a:cs typeface="Arial"/>
                <a:sym typeface="Arial"/>
              </a:defRPr>
            </a:pPr>
            <a:endParaRPr/>
          </a:p>
        </p:txBody>
      </p:sp>
      <p:sp>
        <p:nvSpPr>
          <p:cNvPr id="15" name="Slide Number Placeholder 5">
            <a:extLst>
              <a:ext uri="{FF2B5EF4-FFF2-40B4-BE49-F238E27FC236}">
                <a16:creationId xmlns:a16="http://schemas.microsoft.com/office/drawing/2014/main" id="{A1000485-6D64-4BF6-8DA2-6FDC83D2C92B}"/>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123</a:t>
            </a:fld>
            <a:endParaRPr lang="sr-Latn-RS"/>
          </a:p>
        </p:txBody>
      </p:sp>
    </p:spTree>
  </p:cSld>
  <p:clrMapOvr>
    <a:masterClrMapping/>
  </p:clrMapOvr>
  <p:transition spd="med"/>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7" name="Rectangle"/>
          <p:cNvSpPr/>
          <p:nvPr/>
        </p:nvSpPr>
        <p:spPr>
          <a:xfrm>
            <a:off x="523875" y="193674"/>
            <a:ext cx="41249" cy="888910"/>
          </a:xfrm>
          <a:prstGeom prst="rect">
            <a:avLst/>
          </a:prstGeom>
          <a:solidFill>
            <a:srgbClr val="000000"/>
          </a:solidFill>
          <a:ln w="12700">
            <a:miter lim="400000"/>
          </a:ln>
        </p:spPr>
        <p:txBody>
          <a:bodyPr lIns="0" tIns="0" rIns="0" bIns="0"/>
          <a:lstStyle/>
          <a:p>
            <a:pPr>
              <a:defRPr>
                <a:solidFill>
                  <a:srgbClr val="003366"/>
                </a:solidFill>
                <a:latin typeface="Arial"/>
                <a:ea typeface="Arial"/>
                <a:cs typeface="Arial"/>
                <a:sym typeface="Arial"/>
              </a:defRPr>
            </a:pPr>
            <a:endParaRPr/>
          </a:p>
        </p:txBody>
      </p:sp>
      <p:sp>
        <p:nvSpPr>
          <p:cNvPr id="2578" name="Rectangle"/>
          <p:cNvSpPr/>
          <p:nvPr/>
        </p:nvSpPr>
        <p:spPr>
          <a:xfrm>
            <a:off x="523875" y="5802312"/>
            <a:ext cx="41249" cy="861562"/>
          </a:xfrm>
          <a:prstGeom prst="rect">
            <a:avLst/>
          </a:prstGeom>
          <a:solidFill>
            <a:srgbClr val="000000"/>
          </a:solidFill>
          <a:ln w="12700">
            <a:miter lim="400000"/>
          </a:ln>
        </p:spPr>
        <p:txBody>
          <a:bodyPr lIns="0" tIns="0" rIns="0" bIns="0"/>
          <a:lstStyle/>
          <a:p>
            <a:pPr>
              <a:defRPr>
                <a:solidFill>
                  <a:srgbClr val="003366"/>
                </a:solidFill>
                <a:latin typeface="Arial"/>
                <a:ea typeface="Arial"/>
                <a:cs typeface="Arial"/>
                <a:sym typeface="Arial"/>
              </a:defRPr>
            </a:pPr>
            <a:endParaRPr/>
          </a:p>
        </p:txBody>
      </p:sp>
      <p:sp>
        <p:nvSpPr>
          <p:cNvPr id="2579" name="Rectangle"/>
          <p:cNvSpPr/>
          <p:nvPr/>
        </p:nvSpPr>
        <p:spPr>
          <a:xfrm>
            <a:off x="-6350" y="193675"/>
            <a:ext cx="12700" cy="6470650"/>
          </a:xfrm>
          <a:prstGeom prst="rect">
            <a:avLst/>
          </a:prstGeom>
          <a:solidFill>
            <a:srgbClr val="000000"/>
          </a:solidFill>
          <a:ln w="12700">
            <a:miter lim="400000"/>
          </a:ln>
        </p:spPr>
        <p:txBody>
          <a:bodyPr lIns="0" tIns="0" rIns="0" bIns="0"/>
          <a:lstStyle/>
          <a:p>
            <a:pPr>
              <a:defRPr>
                <a:solidFill>
                  <a:srgbClr val="003366"/>
                </a:solidFill>
                <a:latin typeface="Arial"/>
                <a:ea typeface="Arial"/>
                <a:cs typeface="Arial"/>
                <a:sym typeface="Arial"/>
              </a:defRPr>
            </a:pPr>
            <a:endParaRPr/>
          </a:p>
        </p:txBody>
      </p:sp>
      <p:sp>
        <p:nvSpPr>
          <p:cNvPr id="2582" name="Rectangle"/>
          <p:cNvSpPr/>
          <p:nvPr/>
        </p:nvSpPr>
        <p:spPr>
          <a:xfrm>
            <a:off x="-1" y="193680"/>
            <a:ext cx="525313" cy="6470655"/>
          </a:xfrm>
          <a:prstGeom prst="rect">
            <a:avLst/>
          </a:prstGeom>
          <a:solidFill>
            <a:srgbClr val="000000"/>
          </a:solidFill>
          <a:ln w="12700">
            <a:miter lim="400000"/>
          </a:ln>
        </p:spPr>
        <p:txBody>
          <a:bodyPr lIns="0" tIns="0" rIns="0" bIns="0"/>
          <a:lstStyle/>
          <a:p>
            <a:pPr>
              <a:defRPr>
                <a:solidFill>
                  <a:srgbClr val="003366"/>
                </a:solidFill>
                <a:latin typeface="Arial"/>
                <a:ea typeface="Arial"/>
                <a:cs typeface="Arial"/>
                <a:sym typeface="Arial"/>
              </a:defRPr>
            </a:pPr>
            <a:endParaRPr/>
          </a:p>
        </p:txBody>
      </p:sp>
      <p:sp>
        <p:nvSpPr>
          <p:cNvPr id="2583" name="Rectangle"/>
          <p:cNvSpPr/>
          <p:nvPr/>
        </p:nvSpPr>
        <p:spPr>
          <a:xfrm>
            <a:off x="0" y="195260"/>
            <a:ext cx="527050" cy="6469067"/>
          </a:xfrm>
          <a:prstGeom prst="rect">
            <a:avLst/>
          </a:prstGeom>
          <a:blipFill>
            <a:blip r:embed="rId2" cstate="print"/>
            <a:stretch>
              <a:fillRect/>
            </a:stretch>
          </a:blipFill>
          <a:ln w="12700">
            <a:miter lim="400000"/>
          </a:ln>
        </p:spPr>
        <p:txBody>
          <a:bodyPr lIns="0" tIns="0" rIns="0" bIns="0"/>
          <a:lstStyle/>
          <a:p>
            <a:pPr>
              <a:defRPr sz="1100">
                <a:latin typeface="Arial"/>
                <a:ea typeface="Arial"/>
                <a:cs typeface="Arial"/>
                <a:sym typeface="Arial"/>
              </a:defRPr>
            </a:pPr>
            <a:endParaRPr/>
          </a:p>
        </p:txBody>
      </p:sp>
      <p:sp>
        <p:nvSpPr>
          <p:cNvPr id="2584" name="Line"/>
          <p:cNvSpPr/>
          <p:nvPr/>
        </p:nvSpPr>
        <p:spPr>
          <a:xfrm>
            <a:off x="717548" y="993775"/>
            <a:ext cx="8013659" cy="0"/>
          </a:xfrm>
          <a:prstGeom prst="line">
            <a:avLst/>
          </a:prstGeom>
          <a:ln w="3175">
            <a:solidFill>
              <a:srgbClr val="000000"/>
            </a:solidFill>
          </a:ln>
        </p:spPr>
        <p:txBody>
          <a:bodyPr lIns="0" tIns="0" rIns="0" bIns="0"/>
          <a:lstStyle/>
          <a:p>
            <a:endParaRPr/>
          </a:p>
        </p:txBody>
      </p:sp>
      <p:sp>
        <p:nvSpPr>
          <p:cNvPr id="2585" name="Line"/>
          <p:cNvSpPr/>
          <p:nvPr/>
        </p:nvSpPr>
        <p:spPr>
          <a:xfrm>
            <a:off x="717548" y="993775"/>
            <a:ext cx="8013659" cy="0"/>
          </a:xfrm>
          <a:prstGeom prst="line">
            <a:avLst/>
          </a:prstGeom>
          <a:ln w="22225">
            <a:solidFill>
              <a:srgbClr val="7F7F7F"/>
            </a:solidFill>
          </a:ln>
        </p:spPr>
        <p:txBody>
          <a:bodyPr lIns="0" tIns="0" rIns="0" bIns="0"/>
          <a:lstStyle/>
          <a:p>
            <a:endParaRPr/>
          </a:p>
        </p:txBody>
      </p:sp>
      <p:sp>
        <p:nvSpPr>
          <p:cNvPr id="2586" name="Rectangle"/>
          <p:cNvSpPr/>
          <p:nvPr/>
        </p:nvSpPr>
        <p:spPr>
          <a:xfrm>
            <a:off x="4686300" y="722312"/>
            <a:ext cx="80965" cy="12703"/>
          </a:xfrm>
          <a:prstGeom prst="rect">
            <a:avLst/>
          </a:prstGeom>
          <a:blipFill>
            <a:blip r:embed="rId3" cstate="print"/>
            <a:stretch>
              <a:fillRect/>
            </a:stretch>
          </a:blipFill>
          <a:ln w="12700">
            <a:miter lim="400000"/>
          </a:ln>
        </p:spPr>
        <p:txBody>
          <a:bodyPr lIns="0" tIns="0" rIns="0" bIns="0"/>
          <a:lstStyle/>
          <a:p>
            <a:pPr>
              <a:defRPr sz="1100">
                <a:latin typeface="Arial"/>
                <a:ea typeface="Arial"/>
                <a:cs typeface="Arial"/>
                <a:sym typeface="Arial"/>
              </a:defRPr>
            </a:pPr>
            <a:endParaRPr/>
          </a:p>
        </p:txBody>
      </p:sp>
      <p:sp>
        <p:nvSpPr>
          <p:cNvPr id="2587" name="Rectangle"/>
          <p:cNvSpPr/>
          <p:nvPr/>
        </p:nvSpPr>
        <p:spPr>
          <a:xfrm>
            <a:off x="717550" y="500062"/>
            <a:ext cx="8017975" cy="452162"/>
          </a:xfrm>
          <a:prstGeom prst="rect">
            <a:avLst/>
          </a:prstGeom>
          <a:solidFill>
            <a:srgbClr val="FFFFFF"/>
          </a:solidFill>
          <a:ln w="12700">
            <a:miter lim="400000"/>
          </a:ln>
        </p:spPr>
        <p:txBody>
          <a:bodyPr lIns="0" tIns="0" rIns="0" bIns="0"/>
          <a:lstStyle/>
          <a:p>
            <a:pPr>
              <a:defRPr>
                <a:solidFill>
                  <a:srgbClr val="003366"/>
                </a:solidFill>
                <a:latin typeface="Arial"/>
                <a:ea typeface="Arial"/>
                <a:cs typeface="Arial"/>
                <a:sym typeface="Arial"/>
              </a:defRPr>
            </a:pPr>
            <a:endParaRPr/>
          </a:p>
        </p:txBody>
      </p:sp>
      <p:sp>
        <p:nvSpPr>
          <p:cNvPr id="2588" name="QCD Demo"/>
          <p:cNvSpPr txBox="1">
            <a:spLocks noGrp="1"/>
          </p:cNvSpPr>
          <p:nvPr>
            <p:ph type="title" idx="4294967295"/>
          </p:nvPr>
        </p:nvSpPr>
        <p:spPr>
          <a:xfrm>
            <a:off x="779462" y="558800"/>
            <a:ext cx="7585076" cy="474663"/>
          </a:xfrm>
          <a:prstGeom prst="rect">
            <a:avLst/>
          </a:prstGeom>
          <a:effectLst>
            <a:outerShdw blurRad="63500" rotWithShape="0">
              <a:srgbClr val="003366"/>
            </a:outerShdw>
          </a:effectLst>
        </p:spPr>
        <p:txBody>
          <a:bodyPr lIns="0" tIns="0" rIns="0" bIns="0" anchor="t"/>
          <a:lstStyle>
            <a:lvl1pPr indent="9525" algn="l">
              <a:defRPr sz="3000" b="1">
                <a:solidFill>
                  <a:srgbClr val="031F42"/>
                </a:solidFill>
              </a:defRPr>
            </a:lvl1pPr>
          </a:lstStyle>
          <a:p>
            <a:r>
              <a:t>QCD Demo</a:t>
            </a:r>
          </a:p>
        </p:txBody>
      </p:sp>
      <p:sp>
        <p:nvSpPr>
          <p:cNvPr id="2589" name="Rectangle"/>
          <p:cNvSpPr/>
          <p:nvPr/>
        </p:nvSpPr>
        <p:spPr>
          <a:xfrm>
            <a:off x="6877050" y="5907087"/>
            <a:ext cx="1871665" cy="669928"/>
          </a:xfrm>
          <a:prstGeom prst="rect">
            <a:avLst/>
          </a:prstGeom>
          <a:blipFill>
            <a:blip r:embed="rId4" cstate="print"/>
            <a:stretch>
              <a:fillRect/>
            </a:stretch>
          </a:blipFill>
          <a:ln w="12700">
            <a:miter lim="400000"/>
          </a:ln>
        </p:spPr>
        <p:txBody>
          <a:bodyPr lIns="0" tIns="0" rIns="0" bIns="0"/>
          <a:lstStyle/>
          <a:p>
            <a:pPr>
              <a:defRPr sz="1100">
                <a:latin typeface="Arial"/>
                <a:ea typeface="Arial"/>
                <a:cs typeface="Arial"/>
                <a:sym typeface="Arial"/>
              </a:defRPr>
            </a:pPr>
            <a:endParaRPr/>
          </a:p>
        </p:txBody>
      </p:sp>
      <p:sp>
        <p:nvSpPr>
          <p:cNvPr id="2590" name="Rectangle"/>
          <p:cNvSpPr/>
          <p:nvPr/>
        </p:nvSpPr>
        <p:spPr>
          <a:xfrm>
            <a:off x="565150" y="1082675"/>
            <a:ext cx="8407400" cy="4719638"/>
          </a:xfrm>
          <a:prstGeom prst="rect">
            <a:avLst/>
          </a:prstGeom>
          <a:blipFill>
            <a:blip r:embed="rId5" cstate="print"/>
            <a:stretch>
              <a:fillRect/>
            </a:stretch>
          </a:blipFill>
          <a:ln w="12700">
            <a:miter lim="400000"/>
          </a:ln>
        </p:spPr>
        <p:txBody>
          <a:bodyPr lIns="0" tIns="0" rIns="0" bIns="0"/>
          <a:lstStyle/>
          <a:p>
            <a:pPr>
              <a:defRPr sz="1100">
                <a:latin typeface="Arial"/>
                <a:ea typeface="Arial"/>
                <a:cs typeface="Arial"/>
                <a:sym typeface="Arial"/>
              </a:defRPr>
            </a:pPr>
            <a:endParaRPr/>
          </a:p>
        </p:txBody>
      </p:sp>
      <p:sp>
        <p:nvSpPr>
          <p:cNvPr id="16" name="Slide Number Placeholder 5">
            <a:extLst>
              <a:ext uri="{FF2B5EF4-FFF2-40B4-BE49-F238E27FC236}">
                <a16:creationId xmlns:a16="http://schemas.microsoft.com/office/drawing/2014/main" id="{B24FE7B7-ABCC-490B-B31C-520135786ADF}"/>
              </a:ext>
            </a:extLst>
          </p:cNvPr>
          <p:cNvSpPr txBox="1">
            <a:spLocks/>
          </p:cNvSpPr>
          <p:nvPr/>
        </p:nvSpPr>
        <p:spPr>
          <a:xfrm>
            <a:off x="8551837" y="6506045"/>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124</a:t>
            </a:fld>
            <a:endParaRPr lang="sr-Latn-RS"/>
          </a:p>
        </p:txBody>
      </p:sp>
    </p:spTree>
  </p:cSld>
  <p:clrMapOvr>
    <a:masterClrMapping/>
  </p:clrMapOvr>
  <p:transition spd="med"/>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4" name="Rectangle"/>
          <p:cNvSpPr/>
          <p:nvPr/>
        </p:nvSpPr>
        <p:spPr>
          <a:xfrm>
            <a:off x="523875" y="193674"/>
            <a:ext cx="41249" cy="888910"/>
          </a:xfrm>
          <a:prstGeom prst="rect">
            <a:avLst/>
          </a:prstGeom>
          <a:solidFill>
            <a:srgbClr val="000000"/>
          </a:solidFill>
          <a:ln w="12700">
            <a:miter lim="400000"/>
          </a:ln>
        </p:spPr>
        <p:txBody>
          <a:bodyPr lIns="0" tIns="0" rIns="0" bIns="0"/>
          <a:lstStyle/>
          <a:p>
            <a:pPr>
              <a:defRPr>
                <a:solidFill>
                  <a:srgbClr val="003366"/>
                </a:solidFill>
                <a:latin typeface="Arial"/>
                <a:ea typeface="Arial"/>
                <a:cs typeface="Arial"/>
                <a:sym typeface="Arial"/>
              </a:defRPr>
            </a:pPr>
            <a:endParaRPr/>
          </a:p>
        </p:txBody>
      </p:sp>
      <p:sp>
        <p:nvSpPr>
          <p:cNvPr id="2595" name="Rectangle"/>
          <p:cNvSpPr/>
          <p:nvPr/>
        </p:nvSpPr>
        <p:spPr>
          <a:xfrm>
            <a:off x="523875" y="5802312"/>
            <a:ext cx="41249" cy="861562"/>
          </a:xfrm>
          <a:prstGeom prst="rect">
            <a:avLst/>
          </a:prstGeom>
          <a:solidFill>
            <a:srgbClr val="000000"/>
          </a:solidFill>
          <a:ln w="12700">
            <a:miter lim="400000"/>
          </a:ln>
        </p:spPr>
        <p:txBody>
          <a:bodyPr lIns="0" tIns="0" rIns="0" bIns="0"/>
          <a:lstStyle/>
          <a:p>
            <a:pPr>
              <a:defRPr>
                <a:solidFill>
                  <a:srgbClr val="003366"/>
                </a:solidFill>
                <a:latin typeface="Arial"/>
                <a:ea typeface="Arial"/>
                <a:cs typeface="Arial"/>
                <a:sym typeface="Arial"/>
              </a:defRPr>
            </a:pPr>
            <a:endParaRPr/>
          </a:p>
        </p:txBody>
      </p:sp>
      <p:sp>
        <p:nvSpPr>
          <p:cNvPr id="2596" name="Rectangle"/>
          <p:cNvSpPr/>
          <p:nvPr/>
        </p:nvSpPr>
        <p:spPr>
          <a:xfrm>
            <a:off x="-6350" y="193675"/>
            <a:ext cx="12700" cy="6470650"/>
          </a:xfrm>
          <a:prstGeom prst="rect">
            <a:avLst/>
          </a:prstGeom>
          <a:solidFill>
            <a:srgbClr val="000000"/>
          </a:solidFill>
          <a:ln w="12700">
            <a:miter lim="400000"/>
          </a:ln>
        </p:spPr>
        <p:txBody>
          <a:bodyPr lIns="0" tIns="0" rIns="0" bIns="0"/>
          <a:lstStyle/>
          <a:p>
            <a:pPr>
              <a:defRPr>
                <a:solidFill>
                  <a:srgbClr val="003366"/>
                </a:solidFill>
                <a:latin typeface="Arial"/>
                <a:ea typeface="Arial"/>
                <a:cs typeface="Arial"/>
                <a:sym typeface="Arial"/>
              </a:defRPr>
            </a:pPr>
            <a:endParaRPr/>
          </a:p>
        </p:txBody>
      </p:sp>
      <p:sp>
        <p:nvSpPr>
          <p:cNvPr id="2599" name="Rectangle"/>
          <p:cNvSpPr/>
          <p:nvPr/>
        </p:nvSpPr>
        <p:spPr>
          <a:xfrm>
            <a:off x="-1" y="193680"/>
            <a:ext cx="525313" cy="6470655"/>
          </a:xfrm>
          <a:prstGeom prst="rect">
            <a:avLst/>
          </a:prstGeom>
          <a:solidFill>
            <a:srgbClr val="000000"/>
          </a:solidFill>
          <a:ln w="12700">
            <a:miter lim="400000"/>
          </a:ln>
        </p:spPr>
        <p:txBody>
          <a:bodyPr lIns="0" tIns="0" rIns="0" bIns="0"/>
          <a:lstStyle/>
          <a:p>
            <a:pPr>
              <a:defRPr>
                <a:solidFill>
                  <a:srgbClr val="003366"/>
                </a:solidFill>
                <a:latin typeface="Arial"/>
                <a:ea typeface="Arial"/>
                <a:cs typeface="Arial"/>
                <a:sym typeface="Arial"/>
              </a:defRPr>
            </a:pPr>
            <a:endParaRPr/>
          </a:p>
        </p:txBody>
      </p:sp>
      <p:sp>
        <p:nvSpPr>
          <p:cNvPr id="2600" name="Rectangle"/>
          <p:cNvSpPr/>
          <p:nvPr/>
        </p:nvSpPr>
        <p:spPr>
          <a:xfrm>
            <a:off x="0" y="195260"/>
            <a:ext cx="527050" cy="6469067"/>
          </a:xfrm>
          <a:prstGeom prst="rect">
            <a:avLst/>
          </a:prstGeom>
          <a:blipFill>
            <a:blip r:embed="rId2" cstate="print"/>
            <a:stretch>
              <a:fillRect/>
            </a:stretch>
          </a:blipFill>
          <a:ln w="12700">
            <a:miter lim="400000"/>
          </a:ln>
        </p:spPr>
        <p:txBody>
          <a:bodyPr lIns="0" tIns="0" rIns="0" bIns="0"/>
          <a:lstStyle/>
          <a:p>
            <a:pPr>
              <a:defRPr sz="1100">
                <a:latin typeface="Arial"/>
                <a:ea typeface="Arial"/>
                <a:cs typeface="Arial"/>
                <a:sym typeface="Arial"/>
              </a:defRPr>
            </a:pPr>
            <a:endParaRPr/>
          </a:p>
        </p:txBody>
      </p:sp>
      <p:sp>
        <p:nvSpPr>
          <p:cNvPr id="2601" name="Line"/>
          <p:cNvSpPr/>
          <p:nvPr/>
        </p:nvSpPr>
        <p:spPr>
          <a:xfrm>
            <a:off x="717548" y="993775"/>
            <a:ext cx="8013659" cy="0"/>
          </a:xfrm>
          <a:prstGeom prst="line">
            <a:avLst/>
          </a:prstGeom>
          <a:ln w="3175">
            <a:solidFill>
              <a:srgbClr val="000000"/>
            </a:solidFill>
          </a:ln>
        </p:spPr>
        <p:txBody>
          <a:bodyPr lIns="0" tIns="0" rIns="0" bIns="0"/>
          <a:lstStyle/>
          <a:p>
            <a:endParaRPr/>
          </a:p>
        </p:txBody>
      </p:sp>
      <p:sp>
        <p:nvSpPr>
          <p:cNvPr id="2602" name="Line"/>
          <p:cNvSpPr/>
          <p:nvPr/>
        </p:nvSpPr>
        <p:spPr>
          <a:xfrm>
            <a:off x="717548" y="993775"/>
            <a:ext cx="8013659" cy="0"/>
          </a:xfrm>
          <a:prstGeom prst="line">
            <a:avLst/>
          </a:prstGeom>
          <a:ln w="22225">
            <a:solidFill>
              <a:srgbClr val="7F7F7F"/>
            </a:solidFill>
          </a:ln>
        </p:spPr>
        <p:txBody>
          <a:bodyPr lIns="0" tIns="0" rIns="0" bIns="0"/>
          <a:lstStyle/>
          <a:p>
            <a:endParaRPr/>
          </a:p>
        </p:txBody>
      </p:sp>
      <p:sp>
        <p:nvSpPr>
          <p:cNvPr id="2603" name="Rectangle"/>
          <p:cNvSpPr/>
          <p:nvPr/>
        </p:nvSpPr>
        <p:spPr>
          <a:xfrm>
            <a:off x="4686300" y="722312"/>
            <a:ext cx="80965" cy="12703"/>
          </a:xfrm>
          <a:prstGeom prst="rect">
            <a:avLst/>
          </a:prstGeom>
          <a:blipFill>
            <a:blip r:embed="rId3" cstate="print"/>
            <a:stretch>
              <a:fillRect/>
            </a:stretch>
          </a:blipFill>
          <a:ln w="12700">
            <a:miter lim="400000"/>
          </a:ln>
        </p:spPr>
        <p:txBody>
          <a:bodyPr lIns="0" tIns="0" rIns="0" bIns="0"/>
          <a:lstStyle/>
          <a:p>
            <a:pPr>
              <a:defRPr sz="1100">
                <a:latin typeface="Arial"/>
                <a:ea typeface="Arial"/>
                <a:cs typeface="Arial"/>
                <a:sym typeface="Arial"/>
              </a:defRPr>
            </a:pPr>
            <a:endParaRPr/>
          </a:p>
        </p:txBody>
      </p:sp>
      <p:sp>
        <p:nvSpPr>
          <p:cNvPr id="2604" name="Rectangle"/>
          <p:cNvSpPr/>
          <p:nvPr/>
        </p:nvSpPr>
        <p:spPr>
          <a:xfrm>
            <a:off x="717550" y="500062"/>
            <a:ext cx="8017975" cy="452162"/>
          </a:xfrm>
          <a:prstGeom prst="rect">
            <a:avLst/>
          </a:prstGeom>
          <a:solidFill>
            <a:srgbClr val="FFFFFF"/>
          </a:solidFill>
          <a:ln w="12700">
            <a:miter lim="400000"/>
          </a:ln>
        </p:spPr>
        <p:txBody>
          <a:bodyPr lIns="0" tIns="0" rIns="0" bIns="0"/>
          <a:lstStyle/>
          <a:p>
            <a:pPr>
              <a:defRPr>
                <a:solidFill>
                  <a:srgbClr val="003366"/>
                </a:solidFill>
                <a:latin typeface="Arial"/>
                <a:ea typeface="Arial"/>
                <a:cs typeface="Arial"/>
                <a:sym typeface="Arial"/>
              </a:defRPr>
            </a:pPr>
            <a:endParaRPr/>
          </a:p>
        </p:txBody>
      </p:sp>
      <p:sp>
        <p:nvSpPr>
          <p:cNvPr id="2605" name="QCD Demo"/>
          <p:cNvSpPr txBox="1">
            <a:spLocks noGrp="1"/>
          </p:cNvSpPr>
          <p:nvPr>
            <p:ph type="title" idx="4294967295"/>
          </p:nvPr>
        </p:nvSpPr>
        <p:spPr>
          <a:xfrm>
            <a:off x="779462" y="536575"/>
            <a:ext cx="7585076" cy="474663"/>
          </a:xfrm>
          <a:prstGeom prst="rect">
            <a:avLst/>
          </a:prstGeom>
          <a:effectLst>
            <a:outerShdw blurRad="63500" rotWithShape="0">
              <a:srgbClr val="003366"/>
            </a:outerShdw>
          </a:effectLst>
        </p:spPr>
        <p:txBody>
          <a:bodyPr lIns="0" tIns="0" rIns="0" bIns="0" anchor="t"/>
          <a:lstStyle>
            <a:lvl1pPr indent="9525" algn="l">
              <a:defRPr sz="3000" b="1">
                <a:solidFill>
                  <a:srgbClr val="031F42"/>
                </a:solidFill>
              </a:defRPr>
            </a:lvl1pPr>
          </a:lstStyle>
          <a:p>
            <a:r>
              <a:t>QCD Demo</a:t>
            </a:r>
          </a:p>
        </p:txBody>
      </p:sp>
      <p:sp>
        <p:nvSpPr>
          <p:cNvPr id="2606" name="Rectangle"/>
          <p:cNvSpPr/>
          <p:nvPr/>
        </p:nvSpPr>
        <p:spPr>
          <a:xfrm>
            <a:off x="7081835" y="5932487"/>
            <a:ext cx="1871665" cy="671515"/>
          </a:xfrm>
          <a:prstGeom prst="rect">
            <a:avLst/>
          </a:prstGeom>
          <a:blipFill>
            <a:blip r:embed="rId4" cstate="print"/>
            <a:stretch>
              <a:fillRect/>
            </a:stretch>
          </a:blipFill>
          <a:ln w="12700">
            <a:miter lim="400000"/>
          </a:ln>
        </p:spPr>
        <p:txBody>
          <a:bodyPr lIns="0" tIns="0" rIns="0" bIns="0"/>
          <a:lstStyle/>
          <a:p>
            <a:pPr>
              <a:defRPr sz="1100">
                <a:latin typeface="Arial"/>
                <a:ea typeface="Arial"/>
                <a:cs typeface="Arial"/>
                <a:sym typeface="Arial"/>
              </a:defRPr>
            </a:pPr>
            <a:endParaRPr/>
          </a:p>
        </p:txBody>
      </p:sp>
      <p:sp>
        <p:nvSpPr>
          <p:cNvPr id="2607" name="Rectangle"/>
          <p:cNvSpPr/>
          <p:nvPr/>
        </p:nvSpPr>
        <p:spPr>
          <a:xfrm>
            <a:off x="565150" y="1082675"/>
            <a:ext cx="8407400" cy="4719638"/>
          </a:xfrm>
          <a:prstGeom prst="rect">
            <a:avLst/>
          </a:prstGeom>
          <a:blipFill>
            <a:blip r:embed="rId5" cstate="print"/>
            <a:stretch>
              <a:fillRect/>
            </a:stretch>
          </a:blipFill>
          <a:ln w="12700">
            <a:miter lim="400000"/>
          </a:ln>
        </p:spPr>
        <p:txBody>
          <a:bodyPr lIns="0" tIns="0" rIns="0" bIns="0"/>
          <a:lstStyle/>
          <a:p>
            <a:pPr>
              <a:defRPr sz="1100">
                <a:latin typeface="Arial"/>
                <a:ea typeface="Arial"/>
                <a:cs typeface="Arial"/>
                <a:sym typeface="Arial"/>
              </a:defRPr>
            </a:pPr>
            <a:endParaRPr/>
          </a:p>
        </p:txBody>
      </p:sp>
      <p:sp>
        <p:nvSpPr>
          <p:cNvPr id="16" name="Slide Number Placeholder 5">
            <a:extLst>
              <a:ext uri="{FF2B5EF4-FFF2-40B4-BE49-F238E27FC236}">
                <a16:creationId xmlns:a16="http://schemas.microsoft.com/office/drawing/2014/main" id="{D3CE0AA1-042E-4C6A-AEB2-AF28031FE2CF}"/>
              </a:ext>
            </a:extLst>
          </p:cNvPr>
          <p:cNvSpPr txBox="1">
            <a:spLocks/>
          </p:cNvSpPr>
          <p:nvPr/>
        </p:nvSpPr>
        <p:spPr>
          <a:xfrm>
            <a:off x="8551837" y="6506045"/>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125</a:t>
            </a:fld>
            <a:endParaRPr lang="sr-Latn-RS"/>
          </a:p>
        </p:txBody>
      </p:sp>
    </p:spTree>
  </p:cSld>
  <p:clrMapOvr>
    <a:masterClrMapping/>
  </p:clrMapOvr>
  <p:transition spd="med"/>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0" name="Slide Number"/>
          <p:cNvSpPr txBox="1">
            <a:spLocks noGrp="1"/>
          </p:cNvSpPr>
          <p:nvPr>
            <p:ph type="sldNum" sz="quarter" idx="4294967295"/>
          </p:nvPr>
        </p:nvSpPr>
        <p:spPr>
          <a:xfrm>
            <a:off x="4421187" y="6538910"/>
            <a:ext cx="331944" cy="293683"/>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89691" tIns="89691" rIns="89691" bIns="89691" anchor="t"/>
          <a:lstStyle>
            <a:lvl1pPr algn="l">
              <a:defRPr sz="700">
                <a:solidFill>
                  <a:srgbClr val="032043"/>
                </a:solidFill>
                <a:latin typeface="Trebuchet MS"/>
                <a:ea typeface="Trebuchet MS"/>
                <a:cs typeface="Trebuchet MS"/>
                <a:sym typeface="Trebuchet MS"/>
              </a:defRPr>
            </a:lvl1pPr>
          </a:lstStyle>
          <a:p>
            <a:fld id="{86CB4B4D-7CA3-9044-876B-883B54F8677D}" type="slidenum">
              <a:rPr/>
              <a:pPr/>
              <a:t>126</a:t>
            </a:fld>
            <a:endParaRPr/>
          </a:p>
        </p:txBody>
      </p:sp>
      <p:pic>
        <p:nvPicPr>
          <p:cNvPr id="2611" name="image.png" descr="image.png"/>
          <p:cNvPicPr>
            <a:picLocks noChangeAspect="1"/>
          </p:cNvPicPr>
          <p:nvPr/>
        </p:nvPicPr>
        <p:blipFill>
          <a:blip r:embed="rId2" cstate="print"/>
          <a:stretch>
            <a:fillRect/>
          </a:stretch>
        </p:blipFill>
        <p:spPr>
          <a:xfrm>
            <a:off x="1600200" y="0"/>
            <a:ext cx="5867400" cy="6858000"/>
          </a:xfrm>
          <a:prstGeom prst="rect">
            <a:avLst/>
          </a:prstGeom>
          <a:ln w="12700">
            <a:miter lim="400000"/>
          </a:ln>
        </p:spPr>
      </p:pic>
      <p:sp>
        <p:nvSpPr>
          <p:cNvPr id="2612" name="subEdge: microMAX5"/>
          <p:cNvSpPr txBox="1"/>
          <p:nvPr/>
        </p:nvSpPr>
        <p:spPr>
          <a:xfrm>
            <a:off x="3627120" y="6457951"/>
            <a:ext cx="1495186" cy="5096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8" tIns="45718" rIns="45718" bIns="45718">
            <a:spAutoFit/>
          </a:bodyPr>
          <a:lstStyle/>
          <a:p>
            <a:pPr>
              <a:defRPr sz="1100">
                <a:solidFill>
                  <a:srgbClr val="FF0000"/>
                </a:solidFill>
                <a:latin typeface="Arial"/>
                <a:ea typeface="Arial"/>
                <a:cs typeface="Arial"/>
                <a:sym typeface="Arial"/>
              </a:defRPr>
            </a:pPr>
            <a:r>
              <a:t>subEdge: microMAX</a:t>
            </a:r>
            <a:r>
              <a:rPr sz="2500" baseline="-25000"/>
              <a:t>5</a:t>
            </a:r>
          </a:p>
        </p:txBody>
      </p:sp>
      <p:sp>
        <p:nvSpPr>
          <p:cNvPr id="5" name="Slide Number Placeholder 5">
            <a:extLst>
              <a:ext uri="{FF2B5EF4-FFF2-40B4-BE49-F238E27FC236}">
                <a16:creationId xmlns:a16="http://schemas.microsoft.com/office/drawing/2014/main" id="{11A15F45-F07C-4BB3-86D0-AC66FAEAE8E6}"/>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126</a:t>
            </a:fld>
            <a:endParaRPr lang="sr-Latn-RS"/>
          </a:p>
        </p:txBody>
      </p:sp>
    </p:spTree>
  </p:cSld>
  <p:clrMapOvr>
    <a:masterClrMapping/>
  </p:clrMapOvr>
  <p:transition spd="med"/>
</p:sld>
</file>

<file path=ppt/slides/slide127.xml><?xml version="1.0" encoding="utf-8"?>
<p:sld xmlns:a="http://schemas.openxmlformats.org/drawingml/2006/main" xmlns:r="http://schemas.openxmlformats.org/officeDocument/2006/relationships" xmlns:p="http://schemas.openxmlformats.org/presentationml/2006/main">
  <p:cSld>
    <p:bg>
      <p:bgPr>
        <a:blipFill rotWithShape="1">
          <a:blip r:embed="rId2" cstate="print"/>
          <a:srcRect/>
          <a:stretch>
            <a:fillRect/>
          </a:stretch>
        </a:blipFill>
        <a:effectLst/>
      </p:bgPr>
    </p:bg>
    <p:spTree>
      <p:nvGrpSpPr>
        <p:cNvPr id="1" name=""/>
        <p:cNvGrpSpPr/>
        <p:nvPr/>
      </p:nvGrpSpPr>
      <p:grpSpPr>
        <a:xfrm>
          <a:off x="0" y="0"/>
          <a:ext cx="0" cy="0"/>
          <a:chOff x="0" y="0"/>
          <a:chExt cx="0" cy="0"/>
        </a:xfrm>
      </p:grpSpPr>
      <p:sp>
        <p:nvSpPr>
          <p:cNvPr id="2614" name="Purdue, IU, MIT, Harvard, Boston, NEU, Dartmouth, U of Massachusetts at Amherst, USC, UCLA, Columbia, NYU, Princeton, NJIT, CMU, Temple U,  UIUC, Michigan, Wisconsin, Minnesota, FAU, FIU, Miami, Central Florida,  U of Alabama, U of Kentucky, GeorgiaTech,"/>
          <p:cNvSpPr txBox="1"/>
          <p:nvPr/>
        </p:nvSpPr>
        <p:spPr>
          <a:xfrm>
            <a:off x="2955925" y="2658562"/>
            <a:ext cx="6164411" cy="41822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89691" tIns="89691" rIns="89691" bIns="89691" anchor="ctr">
            <a:spAutoFit/>
          </a:bodyPr>
          <a:lstStyle/>
          <a:p>
            <a:pPr algn="just" defTabSz="781050">
              <a:defRPr sz="1300" b="1">
                <a:solidFill>
                  <a:srgbClr val="FF0000"/>
                </a:solidFill>
                <a:latin typeface="Arial"/>
                <a:ea typeface="Arial"/>
                <a:cs typeface="Arial"/>
                <a:sym typeface="Arial"/>
              </a:defRPr>
            </a:pPr>
            <a:r>
              <a:rPr dirty="0"/>
              <a:t>Purdue</a:t>
            </a:r>
            <a:r>
              <a:rPr dirty="0">
                <a:solidFill>
                  <a:srgbClr val="FFFFFF"/>
                </a:solidFill>
              </a:rPr>
              <a:t>,</a:t>
            </a:r>
            <a:r>
              <a:rPr dirty="0"/>
              <a:t> IU</a:t>
            </a:r>
            <a:r>
              <a:rPr dirty="0">
                <a:solidFill>
                  <a:srgbClr val="FFFFFF"/>
                </a:solidFill>
              </a:rPr>
              <a:t>, </a:t>
            </a:r>
            <a:r>
              <a:rPr dirty="0"/>
              <a:t>MIT</a:t>
            </a:r>
            <a:r>
              <a:rPr dirty="0">
                <a:solidFill>
                  <a:srgbClr val="FFFFFF"/>
                </a:solidFill>
              </a:rPr>
              <a:t>,</a:t>
            </a:r>
            <a:r>
              <a:rPr dirty="0"/>
              <a:t> Harvard</a:t>
            </a:r>
            <a:r>
              <a:rPr dirty="0">
                <a:solidFill>
                  <a:srgbClr val="FFFFFF"/>
                </a:solidFill>
              </a:rPr>
              <a:t>,</a:t>
            </a:r>
            <a:r>
              <a:rPr dirty="0"/>
              <a:t> </a:t>
            </a:r>
            <a:r>
              <a:rPr dirty="0">
                <a:solidFill>
                  <a:srgbClr val="FFFFFF"/>
                </a:solidFill>
              </a:rPr>
              <a:t>Boston, NEU, Dartmouth, U of Massachusetts at Amherst, USC, UCLA, Columbia, NYU, Princeton, NJIT, CMU, Temple U, </a:t>
            </a:r>
            <a:br>
              <a:rPr dirty="0">
                <a:solidFill>
                  <a:srgbClr val="FFFFFF"/>
                </a:solidFill>
              </a:rPr>
            </a:br>
            <a:r>
              <a:rPr dirty="0">
                <a:solidFill>
                  <a:srgbClr val="FFFFFF"/>
                </a:solidFill>
              </a:rPr>
              <a:t>UIUC, Michigan, Wisconsin, Minnesota, FAU, FIU, Miami, Central Florida, </a:t>
            </a:r>
            <a:br>
              <a:rPr dirty="0">
                <a:solidFill>
                  <a:srgbClr val="FFFFFF"/>
                </a:solidFill>
              </a:rPr>
            </a:br>
            <a:r>
              <a:rPr dirty="0">
                <a:solidFill>
                  <a:srgbClr val="FFFFFF"/>
                </a:solidFill>
              </a:rPr>
              <a:t>U of Alabama, U of Kentucky, </a:t>
            </a:r>
            <a:r>
              <a:rPr dirty="0" err="1">
                <a:solidFill>
                  <a:srgbClr val="FFFFFF"/>
                </a:solidFill>
              </a:rPr>
              <a:t>GeorgiaTech</a:t>
            </a:r>
            <a:r>
              <a:rPr dirty="0">
                <a:solidFill>
                  <a:srgbClr val="FFFFFF"/>
                </a:solidFill>
              </a:rPr>
              <a:t>, Ohio State, Imperial, King's, </a:t>
            </a:r>
            <a:br>
              <a:rPr dirty="0">
                <a:solidFill>
                  <a:srgbClr val="FFFFFF"/>
                </a:solidFill>
              </a:rPr>
            </a:br>
            <a:r>
              <a:rPr dirty="0">
                <a:solidFill>
                  <a:srgbClr val="FFFFFF"/>
                </a:solidFill>
              </a:rPr>
              <a:t>Manchester, Huddersfield, Cambridge, Oxford, Dublin, Cork, Cardiff, </a:t>
            </a:r>
            <a:br>
              <a:rPr dirty="0">
                <a:solidFill>
                  <a:srgbClr val="FFFFFF"/>
                </a:solidFill>
              </a:rPr>
            </a:br>
            <a:r>
              <a:rPr dirty="0">
                <a:solidFill>
                  <a:srgbClr val="FFFFFF"/>
                </a:solidFill>
              </a:rPr>
              <a:t>Edinburgh, </a:t>
            </a:r>
            <a:r>
              <a:rPr dirty="0"/>
              <a:t>EPFL</a:t>
            </a:r>
            <a:r>
              <a:rPr dirty="0">
                <a:solidFill>
                  <a:srgbClr val="FFFFFF"/>
                </a:solidFill>
              </a:rPr>
              <a:t>,</a:t>
            </a:r>
            <a:r>
              <a:rPr dirty="0"/>
              <a:t> ETH</a:t>
            </a:r>
            <a:r>
              <a:rPr dirty="0">
                <a:solidFill>
                  <a:srgbClr val="FFFFFF"/>
                </a:solidFill>
              </a:rPr>
              <a:t>, </a:t>
            </a:r>
            <a:r>
              <a:rPr dirty="0"/>
              <a:t>TUWIEN</a:t>
            </a:r>
            <a:r>
              <a:rPr dirty="0">
                <a:solidFill>
                  <a:srgbClr val="FFFFFF"/>
                </a:solidFill>
              </a:rPr>
              <a:t>,</a:t>
            </a:r>
            <a:r>
              <a:rPr dirty="0"/>
              <a:t> UNIWIE</a:t>
            </a:r>
            <a:r>
              <a:rPr dirty="0">
                <a:solidFill>
                  <a:srgbClr val="FFFFFF"/>
                </a:solidFill>
              </a:rPr>
              <a:t>, Graz, Linz, Karlsruhe, Stuttgart, Bonn,  Frankfurt, Heidelberg, Aachen, Darmstadt, Dortmund, KTH, Uppsala, </a:t>
            </a:r>
            <a:br>
              <a:rPr dirty="0">
                <a:solidFill>
                  <a:srgbClr val="FFFFFF"/>
                </a:solidFill>
              </a:rPr>
            </a:br>
            <a:r>
              <a:rPr dirty="0">
                <a:solidFill>
                  <a:srgbClr val="FFFFFF"/>
                </a:solidFill>
              </a:rPr>
              <a:t>Karlskrona, Karlstad, Napoli, Salerno, </a:t>
            </a:r>
            <a:r>
              <a:rPr dirty="0"/>
              <a:t>Siena</a:t>
            </a:r>
            <a:r>
              <a:rPr dirty="0">
                <a:solidFill>
                  <a:srgbClr val="FFFFFF"/>
                </a:solidFill>
              </a:rPr>
              <a:t>,</a:t>
            </a:r>
            <a:r>
              <a:rPr dirty="0"/>
              <a:t> Pisa</a:t>
            </a:r>
            <a:r>
              <a:rPr dirty="0">
                <a:solidFill>
                  <a:srgbClr val="FFFFFF"/>
                </a:solidFill>
              </a:rPr>
              <a:t>, </a:t>
            </a:r>
            <a:r>
              <a:rPr dirty="0"/>
              <a:t>Barcelona</a:t>
            </a:r>
            <a:r>
              <a:rPr dirty="0">
                <a:solidFill>
                  <a:srgbClr val="FFFFFF"/>
                </a:solidFill>
              </a:rPr>
              <a:t>,</a:t>
            </a:r>
            <a:r>
              <a:rPr dirty="0"/>
              <a:t> Madrid</a:t>
            </a:r>
            <a:r>
              <a:rPr dirty="0">
                <a:solidFill>
                  <a:srgbClr val="FFFFFF"/>
                </a:solidFill>
              </a:rPr>
              <a:t>, </a:t>
            </a:r>
            <a:br>
              <a:rPr dirty="0">
                <a:solidFill>
                  <a:srgbClr val="FFFFFF"/>
                </a:solidFill>
              </a:rPr>
            </a:br>
            <a:r>
              <a:rPr dirty="0">
                <a:solidFill>
                  <a:srgbClr val="FFFFFF"/>
                </a:solidFill>
              </a:rPr>
              <a:t>Valencia, Oviedo, Ankara, </a:t>
            </a:r>
            <a:r>
              <a:rPr dirty="0" err="1">
                <a:solidFill>
                  <a:srgbClr val="FFFFFF"/>
                </a:solidFill>
              </a:rPr>
              <a:t>Bogazici</a:t>
            </a:r>
            <a:r>
              <a:rPr dirty="0">
                <a:solidFill>
                  <a:srgbClr val="FFFFFF"/>
                </a:solidFill>
              </a:rPr>
              <a:t>, Koc, Istanbul, Technion, Haifa, </a:t>
            </a:r>
            <a:br>
              <a:rPr dirty="0">
                <a:solidFill>
                  <a:srgbClr val="FFFFFF"/>
                </a:solidFill>
              </a:rPr>
            </a:br>
            <a:r>
              <a:rPr dirty="0" err="1">
                <a:solidFill>
                  <a:srgbClr val="FFFFFF"/>
                </a:solidFill>
              </a:rPr>
              <a:t>BerSheba</a:t>
            </a:r>
            <a:r>
              <a:rPr dirty="0">
                <a:solidFill>
                  <a:srgbClr val="FFFFFF"/>
                </a:solidFill>
              </a:rPr>
              <a:t>, Eilat, </a:t>
            </a:r>
            <a:r>
              <a:rPr dirty="0"/>
              <a:t>Podgorica</a:t>
            </a:r>
            <a:r>
              <a:rPr dirty="0">
                <a:solidFill>
                  <a:srgbClr val="FFFFFF"/>
                </a:solidFill>
              </a:rPr>
              <a:t>,</a:t>
            </a:r>
            <a:r>
              <a:rPr dirty="0"/>
              <a:t> Kope</a:t>
            </a:r>
            <a:r>
              <a:rPr lang="en-US" dirty="0"/>
              <a:t>r</a:t>
            </a:r>
            <a:r>
              <a:rPr lang="en-US" dirty="0">
                <a:solidFill>
                  <a:schemeClr val="bg1"/>
                </a:solidFill>
              </a:rPr>
              <a:t>,</a:t>
            </a:r>
            <a:r>
              <a:rPr lang="en-US" dirty="0"/>
              <a:t> Maribor</a:t>
            </a:r>
            <a:r>
              <a:rPr lang="en-US" dirty="0">
                <a:solidFill>
                  <a:srgbClr val="FFFFFF"/>
                </a:solidFill>
              </a:rPr>
              <a:t>, </a:t>
            </a:r>
            <a:r>
              <a:rPr dirty="0"/>
              <a:t>Ljubljana</a:t>
            </a:r>
            <a:r>
              <a:rPr dirty="0">
                <a:solidFill>
                  <a:srgbClr val="FFFFFF"/>
                </a:solidFill>
              </a:rPr>
              <a:t>, Maribor, Nova Gorica, </a:t>
            </a:r>
            <a:r>
              <a:rPr dirty="0" err="1">
                <a:solidFill>
                  <a:srgbClr val="FFFFFF"/>
                </a:solidFill>
              </a:rPr>
              <a:t>etc</a:t>
            </a:r>
            <a:r>
              <a:rPr dirty="0">
                <a:solidFill>
                  <a:srgbClr val="FFFFFF"/>
                </a:solidFill>
              </a:rPr>
              <a:t>, etc. Also at the World Bank in Washington DC, IMF, </a:t>
            </a:r>
            <a:br>
              <a:rPr dirty="0">
                <a:solidFill>
                  <a:srgbClr val="FFFFFF"/>
                </a:solidFill>
              </a:rPr>
            </a:br>
            <a:r>
              <a:rPr dirty="0">
                <a:solidFill>
                  <a:srgbClr val="FFFFFF"/>
                </a:solidFill>
              </a:rPr>
              <a:t>the Telenor Bank of Norway, the Raiffeisen Bank of Austria, Brookhaven </a:t>
            </a:r>
            <a:br>
              <a:rPr dirty="0">
                <a:solidFill>
                  <a:srgbClr val="FFFFFF"/>
                </a:solidFill>
              </a:rPr>
            </a:br>
            <a:r>
              <a:rPr dirty="0">
                <a:solidFill>
                  <a:srgbClr val="FFFFFF"/>
                </a:solidFill>
              </a:rPr>
              <a:t>National Laboratory, Lawrence Livermore National Laboratory, IBM TJ </a:t>
            </a:r>
            <a:br>
              <a:rPr dirty="0">
                <a:solidFill>
                  <a:srgbClr val="FFFFFF"/>
                </a:solidFill>
              </a:rPr>
            </a:br>
            <a:r>
              <a:rPr dirty="0">
                <a:solidFill>
                  <a:srgbClr val="FFFFFF"/>
                </a:solidFill>
              </a:rPr>
              <a:t>Watson, HP Encore Labs, Intel, Qualcomm VP, NCR, RCA, Fairchild, </a:t>
            </a:r>
            <a:br>
              <a:rPr lang="en-US" dirty="0">
                <a:solidFill>
                  <a:srgbClr val="FFFFFF"/>
                </a:solidFill>
              </a:rPr>
            </a:br>
            <a:r>
              <a:rPr dirty="0">
                <a:solidFill>
                  <a:srgbClr val="FFFFFF"/>
                </a:solidFill>
              </a:rPr>
              <a:t>Honeywell, Yahoo NY, Google CA, Microsoft, </a:t>
            </a:r>
            <a:r>
              <a:rPr dirty="0" err="1">
                <a:solidFill>
                  <a:srgbClr val="FFFFFF"/>
                </a:solidFill>
              </a:rPr>
              <a:t>Finsoft</a:t>
            </a:r>
            <a:r>
              <a:rPr dirty="0">
                <a:solidFill>
                  <a:srgbClr val="FFFFFF"/>
                </a:solidFill>
              </a:rPr>
              <a:t>, ABB Zurich, Oracle </a:t>
            </a:r>
            <a:br>
              <a:rPr dirty="0">
                <a:solidFill>
                  <a:srgbClr val="FFFFFF"/>
                </a:solidFill>
              </a:rPr>
            </a:br>
            <a:r>
              <a:rPr dirty="0">
                <a:solidFill>
                  <a:srgbClr val="FFFFFF"/>
                </a:solidFill>
              </a:rPr>
              <a:t>Zurich, and many other industrial labs, as well as at Tsinghua University, </a:t>
            </a:r>
            <a:br>
              <a:rPr dirty="0">
                <a:solidFill>
                  <a:srgbClr val="FFFFFF"/>
                </a:solidFill>
              </a:rPr>
            </a:br>
            <a:r>
              <a:rPr dirty="0">
                <a:solidFill>
                  <a:srgbClr val="FFFFFF"/>
                </a:solidFill>
              </a:rPr>
              <a:t>Shandong, NIS of Singapore, NTU of Singapore, Tokyo, Sendai, Seoul, </a:t>
            </a:r>
            <a:br>
              <a:rPr dirty="0">
                <a:solidFill>
                  <a:srgbClr val="FFFFFF"/>
                </a:solidFill>
              </a:rPr>
            </a:br>
            <a:r>
              <a:rPr dirty="0">
                <a:solidFill>
                  <a:srgbClr val="FFFFFF"/>
                </a:solidFill>
              </a:rPr>
              <a:t>Pusan, </a:t>
            </a:r>
            <a:r>
              <a:rPr lang="en-US" sz="1300" b="1" dirty="0">
                <a:solidFill>
                  <a:srgbClr val="FF0000"/>
                </a:solidFill>
                <a:latin typeface="Arial"/>
                <a:cs typeface="Arial"/>
              </a:rPr>
              <a:t>HUJI</a:t>
            </a:r>
            <a:r>
              <a:rPr lang="en-US" dirty="0">
                <a:solidFill>
                  <a:srgbClr val="FFFFFF"/>
                </a:solidFill>
              </a:rPr>
              <a:t>, </a:t>
            </a:r>
            <a:r>
              <a:rPr lang="en-US" sz="1300" b="1" dirty="0">
                <a:solidFill>
                  <a:srgbClr val="FF0000"/>
                </a:solidFill>
                <a:latin typeface="Arial"/>
                <a:cs typeface="Arial"/>
              </a:rPr>
              <a:t>TAU</a:t>
            </a:r>
            <a:r>
              <a:rPr lang="en-US" dirty="0">
                <a:solidFill>
                  <a:srgbClr val="FFFFFF"/>
                </a:solidFill>
              </a:rPr>
              <a:t>, </a:t>
            </a:r>
            <a:r>
              <a:rPr dirty="0">
                <a:solidFill>
                  <a:srgbClr val="FFFFFF"/>
                </a:solidFill>
              </a:rPr>
              <a:t>Sydney University of Technology, University of Sydney, Hobart, Auckland, Toronto, Montreal, Durango, </a:t>
            </a:r>
            <a:r>
              <a:rPr dirty="0" err="1">
                <a:solidFill>
                  <a:srgbClr val="FFFFFF"/>
                </a:solidFill>
              </a:rPr>
              <a:t>MontereyTech</a:t>
            </a:r>
            <a:r>
              <a:rPr dirty="0">
                <a:solidFill>
                  <a:srgbClr val="FFFFFF"/>
                </a:solidFill>
              </a:rPr>
              <a:t>, Cuernavaca, UNAM</a:t>
            </a:r>
            <a:r>
              <a:rPr lang="en-US" dirty="0">
                <a:solidFill>
                  <a:srgbClr val="FFFFFF"/>
                </a:solidFill>
              </a:rPr>
              <a:t>, </a:t>
            </a:r>
            <a:r>
              <a:rPr lang="en-US" sz="1300" b="1" dirty="0">
                <a:solidFill>
                  <a:srgbClr val="FF0000"/>
                </a:solidFill>
                <a:latin typeface="Arial"/>
                <a:cs typeface="Arial"/>
              </a:rPr>
              <a:t>Belgrade</a:t>
            </a:r>
            <a:r>
              <a:rPr lang="en-US" sz="1300" b="1" dirty="0">
                <a:solidFill>
                  <a:schemeClr val="bg1"/>
                </a:solidFill>
                <a:latin typeface="Arial"/>
                <a:cs typeface="Arial"/>
              </a:rPr>
              <a:t>,</a:t>
            </a:r>
            <a:r>
              <a:rPr lang="en-US" sz="1300" b="1" dirty="0">
                <a:solidFill>
                  <a:srgbClr val="FF0000"/>
                </a:solidFill>
                <a:latin typeface="Arial"/>
                <a:cs typeface="Arial"/>
              </a:rPr>
              <a:t> Kragujevac</a:t>
            </a:r>
            <a:r>
              <a:rPr lang="en-US" dirty="0">
                <a:solidFill>
                  <a:srgbClr val="FFFFFF"/>
                </a:solidFill>
              </a:rPr>
              <a:t>, </a:t>
            </a:r>
            <a:r>
              <a:rPr lang="en-US" sz="1300" b="1" dirty="0">
                <a:solidFill>
                  <a:srgbClr val="FF0000"/>
                </a:solidFill>
                <a:latin typeface="Arial"/>
                <a:cs typeface="Arial"/>
              </a:rPr>
              <a:t>Novi Sad</a:t>
            </a:r>
            <a:r>
              <a:rPr lang="en-US" dirty="0">
                <a:solidFill>
                  <a:srgbClr val="FFFFFF"/>
                </a:solidFill>
              </a:rPr>
              <a:t> ,</a:t>
            </a:r>
            <a:r>
              <a:rPr lang="en-US" sz="1300" b="1" dirty="0">
                <a:solidFill>
                  <a:srgbClr val="FF0000"/>
                </a:solidFill>
                <a:latin typeface="Arial"/>
                <a:cs typeface="Arial"/>
              </a:rPr>
              <a:t> Novi </a:t>
            </a:r>
            <a:r>
              <a:rPr lang="en-US" sz="1300" b="1" dirty="0" err="1">
                <a:solidFill>
                  <a:srgbClr val="FF0000"/>
                </a:solidFill>
                <a:latin typeface="Arial"/>
                <a:cs typeface="Arial"/>
              </a:rPr>
              <a:t>Pazar</a:t>
            </a:r>
            <a:r>
              <a:rPr lang="en-US" dirty="0">
                <a:solidFill>
                  <a:srgbClr val="FFFFFF"/>
                </a:solidFill>
              </a:rPr>
              <a:t>, </a:t>
            </a:r>
            <a:r>
              <a:rPr dirty="0">
                <a:solidFill>
                  <a:srgbClr val="FFFFFF"/>
                </a:solidFill>
              </a:rPr>
              <a:t>...</a:t>
            </a:r>
          </a:p>
        </p:txBody>
      </p:sp>
    </p:spTree>
  </p:cSld>
  <p:clrMapOvr>
    <a:masterClrMapping/>
  </p:clrMapOvr>
  <p:transition spd="med"/>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png" descr="image.png">
            <a:extLst>
              <a:ext uri="{FF2B5EF4-FFF2-40B4-BE49-F238E27FC236}">
                <a16:creationId xmlns:a16="http://schemas.microsoft.com/office/drawing/2014/main" id="{1FB52689-7217-4900-BFF0-760ED9FAAC16}"/>
              </a:ext>
            </a:extLst>
          </p:cNvPr>
          <p:cNvPicPr>
            <a:picLocks noChangeAspect="1"/>
          </p:cNvPicPr>
          <p:nvPr/>
        </p:nvPicPr>
        <p:blipFill>
          <a:blip r:embed="rId2" cstate="print"/>
          <a:stretch>
            <a:fillRect/>
          </a:stretch>
        </p:blipFill>
        <p:spPr>
          <a:xfrm>
            <a:off x="1162050" y="1504950"/>
            <a:ext cx="6819900" cy="3848100"/>
          </a:xfrm>
          <a:prstGeom prst="rect">
            <a:avLst/>
          </a:prstGeom>
          <a:ln w="12700">
            <a:miter lim="400000"/>
          </a:ln>
        </p:spPr>
      </p:pic>
      <p:sp>
        <p:nvSpPr>
          <p:cNvPr id="3" name="Slide Number Placeholder 5">
            <a:extLst>
              <a:ext uri="{FF2B5EF4-FFF2-40B4-BE49-F238E27FC236}">
                <a16:creationId xmlns:a16="http://schemas.microsoft.com/office/drawing/2014/main" id="{AD8B284D-C1FB-49BC-9766-F00CCA726FB0}"/>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128</a:t>
            </a:fld>
            <a:endParaRPr lang="sr-Latn-RS"/>
          </a:p>
        </p:txBody>
      </p:sp>
    </p:spTree>
  </p:cSld>
  <p:clrMapOvr>
    <a:masterClrMapping/>
  </p:clrMapOvr>
  <p:transition spd="med"/>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893B6-8B31-CADB-1B5B-10D4FD8968CE}"/>
            </a:ext>
          </a:extLst>
        </p:cNvPr>
        <p:cNvGrpSpPr/>
        <p:nvPr/>
      </p:nvGrpSpPr>
      <p:grpSpPr>
        <a:xfrm>
          <a:off x="0" y="0"/>
          <a:ext cx="0" cy="0"/>
          <a:chOff x="0" y="0"/>
          <a:chExt cx="0" cy="0"/>
        </a:xfrm>
      </p:grpSpPr>
      <p:sp>
        <p:nvSpPr>
          <p:cNvPr id="1028" name="Slide Number Placeholder 5">
            <a:extLst>
              <a:ext uri="{FF2B5EF4-FFF2-40B4-BE49-F238E27FC236}">
                <a16:creationId xmlns:a16="http://schemas.microsoft.com/office/drawing/2014/main" id="{2C1B65A3-83A5-5EC3-B6E2-62DC45727DF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9pPr>
          </a:lstStyle>
          <a:p>
            <a:pPr eaLnBrk="1" hangingPunct="1"/>
            <a:endParaRPr lang="en-US" altLang="en-US" dirty="0">
              <a:solidFill>
                <a:srgbClr val="000000"/>
              </a:solidFill>
            </a:endParaRPr>
          </a:p>
        </p:txBody>
      </p:sp>
      <p:sp>
        <p:nvSpPr>
          <p:cNvPr id="7" name="Slide Number Placeholder 5">
            <a:extLst>
              <a:ext uri="{FF2B5EF4-FFF2-40B4-BE49-F238E27FC236}">
                <a16:creationId xmlns:a16="http://schemas.microsoft.com/office/drawing/2014/main" id="{122AC1CC-978D-13DC-03B7-4E8B6CD54038}"/>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129</a:t>
            </a:fld>
            <a:endParaRPr lang="sr-Latn-RS"/>
          </a:p>
        </p:txBody>
      </p:sp>
      <p:sp>
        <p:nvSpPr>
          <p:cNvPr id="3" name="Title 2">
            <a:extLst>
              <a:ext uri="{FF2B5EF4-FFF2-40B4-BE49-F238E27FC236}">
                <a16:creationId xmlns:a16="http://schemas.microsoft.com/office/drawing/2014/main" id="{7D2E88E9-0EA2-1105-C6DC-F241175682F1}"/>
              </a:ext>
            </a:extLst>
          </p:cNvPr>
          <p:cNvSpPr>
            <a:spLocks noGrp="1"/>
          </p:cNvSpPr>
          <p:nvPr>
            <p:ph type="title"/>
          </p:nvPr>
        </p:nvSpPr>
        <p:spPr/>
        <p:txBody>
          <a:bodyPr/>
          <a:lstStyle/>
          <a:p>
            <a:endParaRPr lang="en-US"/>
          </a:p>
        </p:txBody>
      </p:sp>
      <p:pic>
        <p:nvPicPr>
          <p:cNvPr id="11" name="Picture 10">
            <a:extLst>
              <a:ext uri="{FF2B5EF4-FFF2-40B4-BE49-F238E27FC236}">
                <a16:creationId xmlns:a16="http://schemas.microsoft.com/office/drawing/2014/main" id="{4D25CCAC-FF7A-A795-5E25-CFB7D139C269}"/>
              </a:ext>
            </a:extLst>
          </p:cNvPr>
          <p:cNvPicPr>
            <a:picLocks noChangeAspect="1"/>
          </p:cNvPicPr>
          <p:nvPr/>
        </p:nvPicPr>
        <p:blipFill>
          <a:blip r:embed="rId3" cstate="print"/>
          <a:stretch>
            <a:fillRect/>
          </a:stretch>
        </p:blipFill>
        <p:spPr>
          <a:xfrm>
            <a:off x="996411" y="2522315"/>
            <a:ext cx="10199177" cy="1872208"/>
          </a:xfrm>
          <a:prstGeom prst="rect">
            <a:avLst/>
          </a:prstGeom>
        </p:spPr>
      </p:pic>
    </p:spTree>
    <p:extLst>
      <p:ext uri="{BB962C8B-B14F-4D97-AF65-F5344CB8AC3E}">
        <p14:creationId xmlns:p14="http://schemas.microsoft.com/office/powerpoint/2010/main" val="165458831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1D75D-0BC3-5E5E-B682-E71DFF54FD12}"/>
            </a:ext>
          </a:extLst>
        </p:cNvPr>
        <p:cNvGrpSpPr/>
        <p:nvPr/>
      </p:nvGrpSpPr>
      <p:grpSpPr>
        <a:xfrm>
          <a:off x="0" y="0"/>
          <a:ext cx="0" cy="0"/>
          <a:chOff x="0" y="0"/>
          <a:chExt cx="0" cy="0"/>
        </a:xfrm>
      </p:grpSpPr>
      <p:sp>
        <p:nvSpPr>
          <p:cNvPr id="1028" name="Slide Number Placeholder 5">
            <a:extLst>
              <a:ext uri="{FF2B5EF4-FFF2-40B4-BE49-F238E27FC236}">
                <a16:creationId xmlns:a16="http://schemas.microsoft.com/office/drawing/2014/main" id="{DD298A6C-DE3D-BE3F-4264-8DF6806F793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9pPr>
          </a:lstStyle>
          <a:p>
            <a:pPr eaLnBrk="1" hangingPunct="1"/>
            <a:endParaRPr lang="en-US" altLang="en-US" dirty="0">
              <a:solidFill>
                <a:srgbClr val="000000"/>
              </a:solidFill>
            </a:endParaRPr>
          </a:p>
        </p:txBody>
      </p:sp>
      <p:sp>
        <p:nvSpPr>
          <p:cNvPr id="7" name="Slide Number Placeholder 5">
            <a:extLst>
              <a:ext uri="{FF2B5EF4-FFF2-40B4-BE49-F238E27FC236}">
                <a16:creationId xmlns:a16="http://schemas.microsoft.com/office/drawing/2014/main" id="{91E270BA-8329-A5F1-C3B0-C8B83322B3C4}"/>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130</a:t>
            </a:fld>
            <a:endParaRPr lang="sr-Latn-RS"/>
          </a:p>
        </p:txBody>
      </p:sp>
      <p:sp>
        <p:nvSpPr>
          <p:cNvPr id="3" name="Title 2">
            <a:extLst>
              <a:ext uri="{FF2B5EF4-FFF2-40B4-BE49-F238E27FC236}">
                <a16:creationId xmlns:a16="http://schemas.microsoft.com/office/drawing/2014/main" id="{4997BA2E-EDAE-B68E-FA8C-AC39E211EE96}"/>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46812D44-03D9-985C-0C3A-4B6EE78D9C9F}"/>
              </a:ext>
            </a:extLst>
          </p:cNvPr>
          <p:cNvPicPr>
            <a:picLocks noChangeAspect="1"/>
          </p:cNvPicPr>
          <p:nvPr/>
        </p:nvPicPr>
        <p:blipFill>
          <a:blip r:embed="rId3" cstate="print"/>
          <a:stretch>
            <a:fillRect/>
          </a:stretch>
        </p:blipFill>
        <p:spPr>
          <a:xfrm>
            <a:off x="3431704" y="2060848"/>
            <a:ext cx="4863805" cy="3363528"/>
          </a:xfrm>
          <a:prstGeom prst="rect">
            <a:avLst/>
          </a:prstGeom>
        </p:spPr>
      </p:pic>
      <p:sp>
        <p:nvSpPr>
          <p:cNvPr id="6" name="Quantum Chromodynamics (QCD): models interactions of subatomic particles…">
            <a:extLst>
              <a:ext uri="{FF2B5EF4-FFF2-40B4-BE49-F238E27FC236}">
                <a16:creationId xmlns:a16="http://schemas.microsoft.com/office/drawing/2014/main" id="{9AE49AC7-19EF-4AA4-B79B-3C9430D27746}"/>
              </a:ext>
            </a:extLst>
          </p:cNvPr>
          <p:cNvSpPr txBox="1">
            <a:spLocks/>
          </p:cNvSpPr>
          <p:nvPr/>
        </p:nvSpPr>
        <p:spPr>
          <a:xfrm>
            <a:off x="715961" y="5794536"/>
            <a:ext cx="2924203" cy="9920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190" tIns="78190" rIns="78190" bIns="78190">
            <a:normAutofit/>
          </a:bodyPr>
          <a:lst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9pPr>
          </a:lstStyle>
          <a:p>
            <a:pPr marL="0" indent="0" algn="just" hangingPunct="1">
              <a:spcBef>
                <a:spcPts val="300"/>
              </a:spcBef>
              <a:buSzTx/>
              <a:buFont typeface="Arial"/>
              <a:buNone/>
              <a:defRPr sz="1300">
                <a:solidFill>
                  <a:srgbClr val="032043"/>
                </a:solidFill>
              </a:defRPr>
            </a:pPr>
            <a:r>
              <a:rPr lang="en-US" sz="2000" b="1" dirty="0" err="1">
                <a:solidFill>
                  <a:srgbClr val="032043"/>
                </a:solidFill>
              </a:rPr>
              <a:t>Olokotun</a:t>
            </a:r>
            <a:r>
              <a:rPr lang="en-US" sz="2000" b="1" dirty="0">
                <a:solidFill>
                  <a:srgbClr val="032043"/>
                </a:solidFill>
              </a:rPr>
              <a:t> at Stanford</a:t>
            </a:r>
            <a:endParaRPr lang="sr-Latn-RS" sz="2400" b="1" dirty="0">
              <a:solidFill>
                <a:srgbClr val="032043"/>
              </a:solidFill>
              <a:latin typeface="Arial"/>
              <a:ea typeface="Arial"/>
              <a:cs typeface="Arial"/>
              <a:sym typeface="Arial"/>
            </a:endParaRPr>
          </a:p>
        </p:txBody>
      </p:sp>
    </p:spTree>
    <p:extLst>
      <p:ext uri="{BB962C8B-B14F-4D97-AF65-F5344CB8AC3E}">
        <p14:creationId xmlns:p14="http://schemas.microsoft.com/office/powerpoint/2010/main" val="155568865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A9862-E165-B8E4-FCA6-52DEF16B5F1B}"/>
            </a:ext>
          </a:extLst>
        </p:cNvPr>
        <p:cNvGrpSpPr/>
        <p:nvPr/>
      </p:nvGrpSpPr>
      <p:grpSpPr>
        <a:xfrm>
          <a:off x="0" y="0"/>
          <a:ext cx="0" cy="0"/>
          <a:chOff x="0" y="0"/>
          <a:chExt cx="0" cy="0"/>
        </a:xfrm>
      </p:grpSpPr>
      <p:sp>
        <p:nvSpPr>
          <p:cNvPr id="1028" name="Slide Number Placeholder 5">
            <a:extLst>
              <a:ext uri="{FF2B5EF4-FFF2-40B4-BE49-F238E27FC236}">
                <a16:creationId xmlns:a16="http://schemas.microsoft.com/office/drawing/2014/main" id="{FC2ADA76-29D0-FAC6-12F1-D9760906D43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9pPr>
          </a:lstStyle>
          <a:p>
            <a:pPr eaLnBrk="1" hangingPunct="1"/>
            <a:endParaRPr lang="en-US" altLang="en-US" dirty="0">
              <a:solidFill>
                <a:srgbClr val="000000"/>
              </a:solidFill>
            </a:endParaRPr>
          </a:p>
        </p:txBody>
      </p:sp>
      <p:sp>
        <p:nvSpPr>
          <p:cNvPr id="7" name="Slide Number Placeholder 5">
            <a:extLst>
              <a:ext uri="{FF2B5EF4-FFF2-40B4-BE49-F238E27FC236}">
                <a16:creationId xmlns:a16="http://schemas.microsoft.com/office/drawing/2014/main" id="{B34F4EAF-3BB8-2013-345E-308C01473AB7}"/>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131</a:t>
            </a:fld>
            <a:endParaRPr lang="sr-Latn-RS"/>
          </a:p>
        </p:txBody>
      </p:sp>
      <p:sp>
        <p:nvSpPr>
          <p:cNvPr id="3" name="Title 2">
            <a:extLst>
              <a:ext uri="{FF2B5EF4-FFF2-40B4-BE49-F238E27FC236}">
                <a16:creationId xmlns:a16="http://schemas.microsoft.com/office/drawing/2014/main" id="{3999CA58-35AD-E971-B95A-91976395BBD1}"/>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60B036B3-FA58-CD1F-25F3-5AB75657279C}"/>
              </a:ext>
            </a:extLst>
          </p:cNvPr>
          <p:cNvPicPr>
            <a:picLocks noChangeAspect="1"/>
          </p:cNvPicPr>
          <p:nvPr/>
        </p:nvPicPr>
        <p:blipFill>
          <a:blip r:embed="rId3" cstate="print"/>
          <a:stretch>
            <a:fillRect/>
          </a:stretch>
        </p:blipFill>
        <p:spPr>
          <a:xfrm>
            <a:off x="3017253" y="3933056"/>
            <a:ext cx="6157494" cy="1775614"/>
          </a:xfrm>
          <a:prstGeom prst="rect">
            <a:avLst/>
          </a:prstGeom>
        </p:spPr>
      </p:pic>
      <p:pic>
        <p:nvPicPr>
          <p:cNvPr id="8" name="Picture 7">
            <a:extLst>
              <a:ext uri="{FF2B5EF4-FFF2-40B4-BE49-F238E27FC236}">
                <a16:creationId xmlns:a16="http://schemas.microsoft.com/office/drawing/2014/main" id="{8C1CB75F-0AD2-F10F-2D3F-29B1C43212EC}"/>
              </a:ext>
            </a:extLst>
          </p:cNvPr>
          <p:cNvPicPr>
            <a:picLocks noChangeAspect="1"/>
          </p:cNvPicPr>
          <p:nvPr/>
        </p:nvPicPr>
        <p:blipFill>
          <a:blip r:embed="rId4" cstate="print"/>
          <a:stretch>
            <a:fillRect/>
          </a:stretch>
        </p:blipFill>
        <p:spPr>
          <a:xfrm>
            <a:off x="4547828" y="1898626"/>
            <a:ext cx="3096344" cy="1529059"/>
          </a:xfrm>
          <a:prstGeom prst="rect">
            <a:avLst/>
          </a:prstGeom>
        </p:spPr>
      </p:pic>
      <p:sp>
        <p:nvSpPr>
          <p:cNvPr id="9" name="Quantum Chromodynamics (QCD): models interactions of subatomic particles…">
            <a:extLst>
              <a:ext uri="{FF2B5EF4-FFF2-40B4-BE49-F238E27FC236}">
                <a16:creationId xmlns:a16="http://schemas.microsoft.com/office/drawing/2014/main" id="{4BB3AF85-39E8-48C8-9369-BEDB51F16950}"/>
              </a:ext>
            </a:extLst>
          </p:cNvPr>
          <p:cNvSpPr txBox="1">
            <a:spLocks/>
          </p:cNvSpPr>
          <p:nvPr/>
        </p:nvSpPr>
        <p:spPr>
          <a:xfrm>
            <a:off x="715961" y="5893355"/>
            <a:ext cx="10637839" cy="9920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190" tIns="78190" rIns="78190" bIns="78190">
            <a:normAutofit/>
          </a:bodyPr>
          <a:lst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9pPr>
          </a:lstStyle>
          <a:p>
            <a:pPr marL="0" indent="0" algn="just" hangingPunct="1">
              <a:spcBef>
                <a:spcPts val="300"/>
              </a:spcBef>
              <a:buSzTx/>
              <a:buFont typeface="Arial"/>
              <a:buNone/>
              <a:defRPr sz="1300">
                <a:solidFill>
                  <a:srgbClr val="032043"/>
                </a:solidFill>
              </a:defRPr>
            </a:pPr>
            <a:r>
              <a:rPr lang="en-US" sz="2000" b="1" dirty="0">
                <a:solidFill>
                  <a:srgbClr val="032043"/>
                </a:solidFill>
              </a:rPr>
              <a:t>Sunnyvale, USA + Bangalore, India + Toronto, Canada + San Diego, USA + Tokyo, Japan</a:t>
            </a:r>
            <a:endParaRPr lang="sr-Latn-RS" sz="2400" b="1" dirty="0">
              <a:solidFill>
                <a:srgbClr val="032043"/>
              </a:solidFill>
              <a:latin typeface="Arial"/>
              <a:ea typeface="Arial"/>
              <a:cs typeface="Arial"/>
              <a:sym typeface="Arial"/>
            </a:endParaRPr>
          </a:p>
        </p:txBody>
      </p:sp>
    </p:spTree>
    <p:extLst>
      <p:ext uri="{BB962C8B-B14F-4D97-AF65-F5344CB8AC3E}">
        <p14:creationId xmlns:p14="http://schemas.microsoft.com/office/powerpoint/2010/main" val="2519855314"/>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C0315-6A67-E017-93EB-8DBE907A52DF}"/>
            </a:ext>
          </a:extLst>
        </p:cNvPr>
        <p:cNvGrpSpPr/>
        <p:nvPr/>
      </p:nvGrpSpPr>
      <p:grpSpPr>
        <a:xfrm>
          <a:off x="0" y="0"/>
          <a:ext cx="0" cy="0"/>
          <a:chOff x="0" y="0"/>
          <a:chExt cx="0" cy="0"/>
        </a:xfrm>
      </p:grpSpPr>
      <p:sp>
        <p:nvSpPr>
          <p:cNvPr id="1028" name="Slide Number Placeholder 5">
            <a:extLst>
              <a:ext uri="{FF2B5EF4-FFF2-40B4-BE49-F238E27FC236}">
                <a16:creationId xmlns:a16="http://schemas.microsoft.com/office/drawing/2014/main" id="{4D81059F-0AAB-B059-7CE3-658BE76ECE6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9pPr>
          </a:lstStyle>
          <a:p>
            <a:pPr eaLnBrk="1" hangingPunct="1"/>
            <a:endParaRPr lang="en-US" altLang="en-US" dirty="0">
              <a:solidFill>
                <a:srgbClr val="000000"/>
              </a:solidFill>
            </a:endParaRPr>
          </a:p>
        </p:txBody>
      </p:sp>
      <p:sp>
        <p:nvSpPr>
          <p:cNvPr id="7" name="Slide Number Placeholder 5">
            <a:extLst>
              <a:ext uri="{FF2B5EF4-FFF2-40B4-BE49-F238E27FC236}">
                <a16:creationId xmlns:a16="http://schemas.microsoft.com/office/drawing/2014/main" id="{894C5FF2-82DE-E5C5-A4E0-260AF7CBC5B5}"/>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132</a:t>
            </a:fld>
            <a:endParaRPr lang="sr-Latn-RS"/>
          </a:p>
        </p:txBody>
      </p:sp>
      <p:pic>
        <p:nvPicPr>
          <p:cNvPr id="9" name="Picture 8">
            <a:extLst>
              <a:ext uri="{FF2B5EF4-FFF2-40B4-BE49-F238E27FC236}">
                <a16:creationId xmlns:a16="http://schemas.microsoft.com/office/drawing/2014/main" id="{7ABD6F74-2482-9A86-BBF6-D3A89FCA158C}"/>
              </a:ext>
            </a:extLst>
          </p:cNvPr>
          <p:cNvPicPr>
            <a:picLocks noChangeAspect="1"/>
          </p:cNvPicPr>
          <p:nvPr/>
        </p:nvPicPr>
        <p:blipFill>
          <a:blip r:embed="rId3" cstate="print"/>
          <a:srcRect t="268" b="1"/>
          <a:stretch>
            <a:fillRect/>
          </a:stretch>
        </p:blipFill>
        <p:spPr>
          <a:xfrm>
            <a:off x="1703512" y="0"/>
            <a:ext cx="7826418" cy="4043319"/>
          </a:xfrm>
          <a:prstGeom prst="rect">
            <a:avLst/>
          </a:prstGeom>
        </p:spPr>
      </p:pic>
      <p:pic>
        <p:nvPicPr>
          <p:cNvPr id="11" name="Picture 10">
            <a:extLst>
              <a:ext uri="{FF2B5EF4-FFF2-40B4-BE49-F238E27FC236}">
                <a16:creationId xmlns:a16="http://schemas.microsoft.com/office/drawing/2014/main" id="{D6F186DB-49DB-A705-5481-3052DD040DC2}"/>
              </a:ext>
            </a:extLst>
          </p:cNvPr>
          <p:cNvPicPr>
            <a:picLocks noChangeAspect="1"/>
          </p:cNvPicPr>
          <p:nvPr/>
        </p:nvPicPr>
        <p:blipFill>
          <a:blip r:embed="rId4" cstate="print"/>
          <a:stretch>
            <a:fillRect/>
          </a:stretch>
        </p:blipFill>
        <p:spPr>
          <a:xfrm>
            <a:off x="1703512" y="4041399"/>
            <a:ext cx="5461806" cy="2876955"/>
          </a:xfrm>
          <a:prstGeom prst="rect">
            <a:avLst/>
          </a:prstGeom>
        </p:spPr>
      </p:pic>
      <p:pic>
        <p:nvPicPr>
          <p:cNvPr id="13" name="Picture 12">
            <a:extLst>
              <a:ext uri="{FF2B5EF4-FFF2-40B4-BE49-F238E27FC236}">
                <a16:creationId xmlns:a16="http://schemas.microsoft.com/office/drawing/2014/main" id="{B5939E06-96AA-336F-5E86-8FF2E63A87ED}"/>
              </a:ext>
            </a:extLst>
          </p:cNvPr>
          <p:cNvPicPr>
            <a:picLocks noChangeAspect="1"/>
          </p:cNvPicPr>
          <p:nvPr/>
        </p:nvPicPr>
        <p:blipFill>
          <a:blip r:embed="rId5" cstate="print"/>
          <a:stretch>
            <a:fillRect/>
          </a:stretch>
        </p:blipFill>
        <p:spPr>
          <a:xfrm>
            <a:off x="7576106" y="4041399"/>
            <a:ext cx="1953824" cy="944706"/>
          </a:xfrm>
          <a:prstGeom prst="rect">
            <a:avLst/>
          </a:prstGeom>
        </p:spPr>
      </p:pic>
      <p:sp>
        <p:nvSpPr>
          <p:cNvPr id="8" name="Quantum Chromodynamics (QCD): models interactions of subatomic particles…">
            <a:extLst>
              <a:ext uri="{FF2B5EF4-FFF2-40B4-BE49-F238E27FC236}">
                <a16:creationId xmlns:a16="http://schemas.microsoft.com/office/drawing/2014/main" id="{83C92E04-4C0B-4B3B-830B-CA0D4459176D}"/>
              </a:ext>
            </a:extLst>
          </p:cNvPr>
          <p:cNvSpPr txBox="1">
            <a:spLocks/>
          </p:cNvSpPr>
          <p:nvPr/>
        </p:nvSpPr>
        <p:spPr>
          <a:xfrm>
            <a:off x="7392144" y="5555143"/>
            <a:ext cx="2924203" cy="9920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190" tIns="78190" rIns="78190" bIns="78190">
            <a:normAutofit/>
          </a:bodyPr>
          <a:lst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9pPr>
          </a:lstStyle>
          <a:p>
            <a:pPr marL="0" indent="0" algn="just" hangingPunct="1">
              <a:spcBef>
                <a:spcPts val="300"/>
              </a:spcBef>
              <a:buSzTx/>
              <a:buFont typeface="Arial"/>
              <a:buNone/>
              <a:defRPr sz="1300">
                <a:solidFill>
                  <a:srgbClr val="032043"/>
                </a:solidFill>
              </a:defRPr>
            </a:pPr>
            <a:r>
              <a:rPr lang="en-US" sz="2000" b="1" dirty="0">
                <a:solidFill>
                  <a:srgbClr val="032043"/>
                </a:solidFill>
              </a:rPr>
              <a:t>Cupertino, California</a:t>
            </a:r>
            <a:endParaRPr lang="sr-Latn-RS" sz="2400" b="1" dirty="0">
              <a:solidFill>
                <a:srgbClr val="032043"/>
              </a:solidFill>
              <a:latin typeface="Arial"/>
              <a:ea typeface="Arial"/>
              <a:cs typeface="Arial"/>
              <a:sym typeface="Arial"/>
            </a:endParaRPr>
          </a:p>
        </p:txBody>
      </p:sp>
    </p:spTree>
    <p:extLst>
      <p:ext uri="{BB962C8B-B14F-4D97-AF65-F5344CB8AC3E}">
        <p14:creationId xmlns:p14="http://schemas.microsoft.com/office/powerpoint/2010/main" val="401347866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F6A30-94DF-14E6-698A-ED8F566EB94B}"/>
            </a:ext>
          </a:extLst>
        </p:cNvPr>
        <p:cNvGrpSpPr/>
        <p:nvPr/>
      </p:nvGrpSpPr>
      <p:grpSpPr>
        <a:xfrm>
          <a:off x="0" y="0"/>
          <a:ext cx="0" cy="0"/>
          <a:chOff x="0" y="0"/>
          <a:chExt cx="0" cy="0"/>
        </a:xfrm>
      </p:grpSpPr>
      <p:sp>
        <p:nvSpPr>
          <p:cNvPr id="1028" name="Slide Number Placeholder 5">
            <a:extLst>
              <a:ext uri="{FF2B5EF4-FFF2-40B4-BE49-F238E27FC236}">
                <a16:creationId xmlns:a16="http://schemas.microsoft.com/office/drawing/2014/main" id="{94A88B44-A7CA-412A-DDD7-1CF429F11BB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9pPr>
          </a:lstStyle>
          <a:p>
            <a:pPr eaLnBrk="1" hangingPunct="1"/>
            <a:endParaRPr lang="en-US" altLang="en-US" dirty="0">
              <a:solidFill>
                <a:srgbClr val="000000"/>
              </a:solidFill>
            </a:endParaRPr>
          </a:p>
        </p:txBody>
      </p:sp>
      <p:sp>
        <p:nvSpPr>
          <p:cNvPr id="7" name="Slide Number Placeholder 5">
            <a:extLst>
              <a:ext uri="{FF2B5EF4-FFF2-40B4-BE49-F238E27FC236}">
                <a16:creationId xmlns:a16="http://schemas.microsoft.com/office/drawing/2014/main" id="{2EA5D2B1-ED50-E0CB-4688-2346B3B950F2}"/>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133</a:t>
            </a:fld>
            <a:endParaRPr lang="sr-Latn-RS"/>
          </a:p>
        </p:txBody>
      </p:sp>
      <p:sp>
        <p:nvSpPr>
          <p:cNvPr id="3" name="Title 2">
            <a:extLst>
              <a:ext uri="{FF2B5EF4-FFF2-40B4-BE49-F238E27FC236}">
                <a16:creationId xmlns:a16="http://schemas.microsoft.com/office/drawing/2014/main" id="{C7984550-072D-F660-03FF-C8FAACAF3399}"/>
              </a:ext>
            </a:extLst>
          </p:cNvPr>
          <p:cNvSpPr>
            <a:spLocks noGrp="1"/>
          </p:cNvSpPr>
          <p:nvPr>
            <p:ph type="title"/>
          </p:nvPr>
        </p:nvSpPr>
        <p:spPr/>
        <p:txBody>
          <a:bodyPr/>
          <a:lstStyle/>
          <a:p>
            <a:endParaRPr lang="en-US"/>
          </a:p>
        </p:txBody>
      </p:sp>
      <p:pic>
        <p:nvPicPr>
          <p:cNvPr id="4" name="Picture 3" descr="A graph with a number of black text&#10;&#10;AI-generated content may be incorrect.">
            <a:extLst>
              <a:ext uri="{FF2B5EF4-FFF2-40B4-BE49-F238E27FC236}">
                <a16:creationId xmlns:a16="http://schemas.microsoft.com/office/drawing/2014/main" id="{718787AA-EC7F-AEE4-3177-B97A323489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23592" y="240846"/>
            <a:ext cx="5544616" cy="6376308"/>
          </a:xfrm>
          <a:prstGeom prst="rect">
            <a:avLst/>
          </a:prstGeom>
        </p:spPr>
      </p:pic>
      <p:sp>
        <p:nvSpPr>
          <p:cNvPr id="2" name="Oval 1">
            <a:extLst>
              <a:ext uri="{FF2B5EF4-FFF2-40B4-BE49-F238E27FC236}">
                <a16:creationId xmlns:a16="http://schemas.microsoft.com/office/drawing/2014/main" id="{D8B0C29F-7AD4-4297-BAC7-F84A40C46367}"/>
              </a:ext>
            </a:extLst>
          </p:cNvPr>
          <p:cNvSpPr/>
          <p:nvPr/>
        </p:nvSpPr>
        <p:spPr>
          <a:xfrm>
            <a:off x="5465858" y="3077925"/>
            <a:ext cx="288032" cy="279068"/>
          </a:xfrm>
          <a:prstGeom prst="ellipse">
            <a:avLst/>
          </a:prstGeom>
          <a:solidFill>
            <a:srgbClr val="FFFFFF"/>
          </a:solidFill>
          <a:ln w="25400"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sr-Latn-RS" sz="1800" b="0" i="0" u="none" strike="noStrike" cap="none" spc="0" normalizeH="0" baseline="0">
              <a:ln>
                <a:noFill/>
              </a:ln>
              <a:solidFill>
                <a:srgbClr val="000000"/>
              </a:solidFill>
              <a:effectLst/>
              <a:uFillTx/>
              <a:latin typeface="+mn-lt"/>
              <a:ea typeface="+mn-ea"/>
              <a:cs typeface="+mn-cs"/>
              <a:sym typeface="Calibri"/>
            </a:endParaRPr>
          </a:p>
        </p:txBody>
      </p:sp>
      <p:cxnSp>
        <p:nvCxnSpPr>
          <p:cNvPr id="6" name="Straight Connector 5">
            <a:extLst>
              <a:ext uri="{FF2B5EF4-FFF2-40B4-BE49-F238E27FC236}">
                <a16:creationId xmlns:a16="http://schemas.microsoft.com/office/drawing/2014/main" id="{433F056C-45A2-4193-B8BD-5A35CB6A77AC}"/>
              </a:ext>
            </a:extLst>
          </p:cNvPr>
          <p:cNvCxnSpPr/>
          <p:nvPr/>
        </p:nvCxnSpPr>
        <p:spPr>
          <a:xfrm>
            <a:off x="3431704" y="3212976"/>
            <a:ext cx="2160240" cy="0"/>
          </a:xfrm>
          <a:prstGeom prst="line">
            <a:avLst/>
          </a:prstGeom>
          <a:ln w="19050" cap="flat" cmpd="sng" algn="ctr">
            <a:solidFill>
              <a:schemeClr val="accent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50412099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Slide Number Placeholder 5">
            <a:extLst>
              <a:ext uri="{FF2B5EF4-FFF2-40B4-BE49-F238E27FC236}">
                <a16:creationId xmlns:a16="http://schemas.microsoft.com/office/drawing/2014/main" id="{4D89D05D-F931-4C9F-9F64-5AC522027FA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9pPr>
          </a:lstStyle>
          <a:p>
            <a:pPr eaLnBrk="1" hangingPunct="1"/>
            <a:endParaRPr lang="en-US" altLang="en-US" dirty="0">
              <a:solidFill>
                <a:srgbClr val="000000"/>
              </a:solidFill>
            </a:endParaRPr>
          </a:p>
        </p:txBody>
      </p:sp>
      <p:sp>
        <p:nvSpPr>
          <p:cNvPr id="3073" name="Rectangle 1">
            <a:extLst>
              <a:ext uri="{FF2B5EF4-FFF2-40B4-BE49-F238E27FC236}">
                <a16:creationId xmlns:a16="http://schemas.microsoft.com/office/drawing/2014/main" id="{0F987403-B3B8-4DE6-95C6-33220C5F7244}"/>
              </a:ext>
            </a:extLst>
          </p:cNvPr>
          <p:cNvSpPr>
            <a:spLocks noGrp="1" noChangeArrowheads="1"/>
          </p:cNvSpPr>
          <p:nvPr>
            <p:ph type="title"/>
          </p:nvPr>
        </p:nvSpPr>
        <p:spPr>
          <a:xfrm>
            <a:off x="1637507" y="184151"/>
            <a:ext cx="8994775" cy="1465263"/>
          </a:xfrm>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sr-Latn-CS" sz="3000" b="1">
                <a:effectLst>
                  <a:outerShdw blurRad="38100" dist="38100" dir="2700000" algn="tl">
                    <a:srgbClr val="C0C0C0"/>
                  </a:outerShdw>
                </a:effectLst>
              </a:rPr>
              <a:t>Design of</a:t>
            </a:r>
            <a:br>
              <a:rPr lang="sr-Latn-CS" sz="3000" b="1">
                <a:effectLst>
                  <a:outerShdw blurRad="38100" dist="38100" dir="2700000" algn="tl">
                    <a:srgbClr val="C0C0C0"/>
                  </a:outerShdw>
                </a:effectLst>
              </a:rPr>
            </a:br>
            <a:r>
              <a:rPr lang="sr-Latn-CS" sz="3000" b="1">
                <a:effectLst>
                  <a:outerShdw blurRad="38100" dist="38100" dir="2700000" algn="tl">
                    <a:srgbClr val="C0C0C0"/>
                  </a:outerShdw>
                </a:effectLst>
              </a:rPr>
              <a:t>an </a:t>
            </a:r>
            <a:r>
              <a:rPr lang="en-US" sz="3000" b="1">
                <a:effectLst>
                  <a:outerShdw blurRad="38100" dist="38100" dir="2700000" algn="tl">
                    <a:srgbClr val="C0C0C0"/>
                  </a:outerShdw>
                </a:effectLst>
              </a:rPr>
              <a:t>S</a:t>
            </a:r>
            <a:r>
              <a:rPr lang="sr-Latn-CS" sz="3000" b="1">
                <a:effectLst>
                  <a:outerShdw blurRad="38100" dist="38100" dir="2700000" algn="tl">
                    <a:srgbClr val="C0C0C0"/>
                  </a:outerShdw>
                </a:effectLst>
              </a:rPr>
              <a:t>IMD Multimicroprocessor</a:t>
            </a:r>
            <a:br>
              <a:rPr lang="sr-Latn-CS" sz="3000" b="1">
                <a:effectLst>
                  <a:outerShdw blurRad="38100" dist="38100" dir="2700000" algn="tl">
                    <a:srgbClr val="C0C0C0"/>
                  </a:outerShdw>
                </a:effectLst>
              </a:rPr>
            </a:br>
            <a:r>
              <a:rPr lang="sr-Latn-CS" sz="3000" b="1">
                <a:effectLst>
                  <a:outerShdw blurRad="38100" dist="38100" dir="2700000" algn="tl">
                    <a:srgbClr val="C0C0C0"/>
                  </a:outerShdw>
                </a:effectLst>
              </a:rPr>
              <a:t>for </a:t>
            </a:r>
            <a:r>
              <a:rPr lang="en-US" sz="3000" b="1">
                <a:effectLst>
                  <a:outerShdw blurRad="38100" dist="38100" dir="2700000" algn="tl">
                    <a:srgbClr val="C0C0C0"/>
                  </a:outerShdw>
                </a:effectLst>
              </a:rPr>
              <a:t>RCA</a:t>
            </a:r>
          </a:p>
        </p:txBody>
      </p:sp>
      <p:sp>
        <p:nvSpPr>
          <p:cNvPr id="1030" name="Rectangle 2">
            <a:extLst>
              <a:ext uri="{FF2B5EF4-FFF2-40B4-BE49-F238E27FC236}">
                <a16:creationId xmlns:a16="http://schemas.microsoft.com/office/drawing/2014/main" id="{0FC04F0B-491C-4157-A1AC-1DFA67C4EA35}"/>
              </a:ext>
            </a:extLst>
          </p:cNvPr>
          <p:cNvSpPr>
            <a:spLocks noChangeArrowheads="1"/>
          </p:cNvSpPr>
          <p:nvPr/>
        </p:nvSpPr>
        <p:spPr bwMode="auto">
          <a:xfrm>
            <a:off x="1558132" y="1989139"/>
            <a:ext cx="8988425" cy="431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9pPr>
          </a:lstStyle>
          <a:p>
            <a:pPr eaLnBrk="1" hangingPunct="1">
              <a:spcBef>
                <a:spcPts val="450"/>
              </a:spcBef>
            </a:pPr>
            <a:r>
              <a:rPr lang="en-US" altLang="en-US" b="1">
                <a:solidFill>
                  <a:srgbClr val="000000"/>
                </a:solidFill>
              </a:rPr>
              <a:t>GaAs Systolic Array Based on 4096 Node Processor Elements</a:t>
            </a:r>
          </a:p>
          <a:p>
            <a:pPr eaLnBrk="1" hangingPunct="1">
              <a:lnSpc>
                <a:spcPct val="80000"/>
              </a:lnSpc>
              <a:spcBef>
                <a:spcPts val="450"/>
              </a:spcBef>
            </a:pPr>
            <a:endParaRPr lang="sr-Latn-CS" altLang="en-US" b="1">
              <a:solidFill>
                <a:srgbClr val="000000"/>
              </a:solidFill>
            </a:endParaRPr>
          </a:p>
          <a:p>
            <a:pPr eaLnBrk="1" hangingPunct="1">
              <a:lnSpc>
                <a:spcPct val="80000"/>
              </a:lnSpc>
              <a:spcBef>
                <a:spcPts val="400"/>
              </a:spcBef>
            </a:pPr>
            <a:r>
              <a:rPr lang="en-US" altLang="en-US" sz="1600">
                <a:solidFill>
                  <a:srgbClr val="000000"/>
                </a:solidFill>
              </a:rPr>
              <a:t>    Adaptive signal processing is of crucial importance for advanced radar and communications systems. In order to achieve real-time throughput and latencies, one is forced to use advanced semiconductor technologies (e.g., gallium arsenide, or similar) and advanced parallel architectures (e.g., systolic arrays, or similar).</a:t>
            </a:r>
          </a:p>
          <a:p>
            <a:pPr eaLnBrk="1" hangingPunct="1">
              <a:lnSpc>
                <a:spcPct val="80000"/>
              </a:lnSpc>
              <a:spcBef>
                <a:spcPts val="400"/>
              </a:spcBef>
            </a:pPr>
            <a:endParaRPr lang="en-US" altLang="en-US" sz="1600">
              <a:solidFill>
                <a:srgbClr val="000000"/>
              </a:solidFill>
            </a:endParaRPr>
          </a:p>
          <a:p>
            <a:pPr eaLnBrk="1" hangingPunct="1">
              <a:lnSpc>
                <a:spcPct val="80000"/>
              </a:lnSpc>
              <a:spcBef>
                <a:spcPts val="400"/>
              </a:spcBef>
            </a:pPr>
            <a:r>
              <a:rPr lang="en-US" altLang="en-US" sz="1600">
                <a:solidFill>
                  <a:srgbClr val="000000"/>
                </a:solidFill>
              </a:rPr>
              <a:t>    The systolic array described here was designed to support two important applications: (a) adaptive antenna array beam forming, and (b) adaptive Doppler spectral filtering. In both cases, </a:t>
            </a:r>
            <a:br>
              <a:rPr lang="en-US" altLang="en-US" sz="1600">
                <a:solidFill>
                  <a:srgbClr val="000000"/>
                </a:solidFill>
              </a:rPr>
            </a:br>
            <a:r>
              <a:rPr lang="en-US" altLang="en-US" sz="1600">
                <a:solidFill>
                  <a:srgbClr val="000000"/>
                </a:solidFill>
              </a:rPr>
              <a:t>in theory, the system output is calculated as the product of the signal vector </a:t>
            </a:r>
            <a:r>
              <a:rPr lang="en-US" altLang="en-US" sz="1600" b="1">
                <a:solidFill>
                  <a:srgbClr val="000000"/>
                </a:solidFill>
              </a:rPr>
              <a:t>x </a:t>
            </a:r>
            <a:r>
              <a:rPr lang="en-US" altLang="en-US" sz="1600">
                <a:solidFill>
                  <a:srgbClr val="000000"/>
                </a:solidFill>
              </a:rPr>
              <a:t>(complex </a:t>
            </a:r>
            <a:br>
              <a:rPr lang="en-US" altLang="en-US" sz="1600">
                <a:solidFill>
                  <a:srgbClr val="000000"/>
                </a:solidFill>
              </a:rPr>
            </a:br>
            <a:r>
              <a:rPr lang="en-US" altLang="en-US" sz="1600">
                <a:solidFill>
                  <a:srgbClr val="000000"/>
                </a:solidFill>
              </a:rPr>
              <a:t>N-dimensional vector) and the weight vector </a:t>
            </a:r>
            <a:r>
              <a:rPr lang="en-US" altLang="en-US" sz="1600" b="1">
                <a:solidFill>
                  <a:srgbClr val="000000"/>
                </a:solidFill>
              </a:rPr>
              <a:t>w </a:t>
            </a:r>
            <a:r>
              <a:rPr lang="en-US" altLang="en-US" sz="1600">
                <a:solidFill>
                  <a:srgbClr val="000000"/>
                </a:solidFill>
              </a:rPr>
              <a:t>(optimal N-dimensional vector).</a:t>
            </a:r>
          </a:p>
          <a:p>
            <a:pPr eaLnBrk="1" hangingPunct="1">
              <a:lnSpc>
                <a:spcPct val="80000"/>
              </a:lnSpc>
              <a:spcBef>
                <a:spcPts val="400"/>
              </a:spcBef>
            </a:pPr>
            <a:endParaRPr lang="en-US" altLang="en-US" sz="1600">
              <a:solidFill>
                <a:srgbClr val="000000"/>
              </a:solidFill>
            </a:endParaRPr>
          </a:p>
          <a:p>
            <a:pPr eaLnBrk="1" hangingPunct="1">
              <a:lnSpc>
                <a:spcPct val="80000"/>
              </a:lnSpc>
              <a:spcBef>
                <a:spcPts val="400"/>
              </a:spcBef>
            </a:pPr>
            <a:r>
              <a:rPr lang="en-US" altLang="en-US" sz="1600">
                <a:solidFill>
                  <a:srgbClr val="000000"/>
                </a:solidFill>
              </a:rPr>
              <a:t>    Complex vector </a:t>
            </a:r>
            <a:r>
              <a:rPr lang="en-US" altLang="en-US" sz="1600" b="1">
                <a:solidFill>
                  <a:srgbClr val="000000"/>
                </a:solidFill>
              </a:rPr>
              <a:t>x</a:t>
            </a:r>
            <a:r>
              <a:rPr lang="en-US" altLang="en-US" sz="1600">
                <a:solidFill>
                  <a:srgbClr val="000000"/>
                </a:solidFill>
              </a:rPr>
              <a:t> is obtained by multiplying N input samples with the corresponding window weighting function consisting of N discrete values. Optimal vector </a:t>
            </a:r>
            <a:r>
              <a:rPr lang="en-US" altLang="en-US" sz="1600" b="1">
                <a:solidFill>
                  <a:srgbClr val="000000"/>
                </a:solidFill>
              </a:rPr>
              <a:t>w</a:t>
            </a:r>
            <a:r>
              <a:rPr lang="en-US" altLang="en-US" sz="1600">
                <a:solidFill>
                  <a:srgbClr val="000000"/>
                </a:solidFill>
              </a:rPr>
              <a:t> is obtained as:</a:t>
            </a:r>
          </a:p>
          <a:p>
            <a:pPr eaLnBrk="1" hangingPunct="1">
              <a:lnSpc>
                <a:spcPct val="80000"/>
              </a:lnSpc>
              <a:spcBef>
                <a:spcPts val="400"/>
              </a:spcBef>
            </a:pPr>
            <a:endParaRPr lang="en-US" altLang="en-US" sz="1600" b="1">
              <a:solidFill>
                <a:srgbClr val="000000"/>
              </a:solidFill>
            </a:endParaRPr>
          </a:p>
          <a:p>
            <a:pPr eaLnBrk="1" hangingPunct="1">
              <a:lnSpc>
                <a:spcPct val="80000"/>
              </a:lnSpc>
              <a:spcBef>
                <a:spcPts val="400"/>
              </a:spcBef>
            </a:pPr>
            <a:r>
              <a:rPr lang="en-US" altLang="en-US" sz="1600" b="1">
                <a:solidFill>
                  <a:srgbClr val="000000"/>
                </a:solidFill>
              </a:rPr>
              <a:t>                            </a:t>
            </a:r>
          </a:p>
        </p:txBody>
      </p:sp>
      <p:graphicFrame>
        <p:nvGraphicFramePr>
          <p:cNvPr id="1026" name="Object 3">
            <a:extLst>
              <a:ext uri="{FF2B5EF4-FFF2-40B4-BE49-F238E27FC236}">
                <a16:creationId xmlns:a16="http://schemas.microsoft.com/office/drawing/2014/main" id="{A1B216CA-9060-418B-92FC-411A3A3D3A9E}"/>
              </a:ext>
            </a:extLst>
          </p:cNvPr>
          <p:cNvGraphicFramePr>
            <a:graphicFrameLocks noChangeAspect="1"/>
          </p:cNvGraphicFramePr>
          <p:nvPr/>
        </p:nvGraphicFramePr>
        <p:xfrm>
          <a:off x="6038056" y="3319463"/>
          <a:ext cx="114300" cy="215900"/>
        </p:xfrm>
        <a:graphic>
          <a:graphicData uri="http://schemas.openxmlformats.org/presentationml/2006/ole">
            <mc:AlternateContent xmlns:mc="http://schemas.openxmlformats.org/markup-compatibility/2006">
              <mc:Choice xmlns:v="urn:schemas-microsoft-com:vml" Requires="v">
                <p:oleObj spid="_x0000_s4102" r:id="rId3" imgW="106321" imgH="200823" progId="">
                  <p:embed/>
                </p:oleObj>
              </mc:Choice>
              <mc:Fallback>
                <p:oleObj r:id="rId3" imgW="106321" imgH="200823" progId="">
                  <p:embed/>
                  <p:pic>
                    <p:nvPicPr>
                      <p:cNvPr id="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8056" y="3319463"/>
                        <a:ext cx="114300" cy="21590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graphicFrame>
        <p:nvGraphicFramePr>
          <p:cNvPr id="1027" name="Object 4">
            <a:extLst>
              <a:ext uri="{FF2B5EF4-FFF2-40B4-BE49-F238E27FC236}">
                <a16:creationId xmlns:a16="http://schemas.microsoft.com/office/drawing/2014/main" id="{33535CC5-C46B-4252-9735-2D53C9E02645}"/>
              </a:ext>
            </a:extLst>
          </p:cNvPr>
          <p:cNvGraphicFramePr>
            <a:graphicFrameLocks noChangeAspect="1"/>
          </p:cNvGraphicFramePr>
          <p:nvPr/>
        </p:nvGraphicFramePr>
        <p:xfrm>
          <a:off x="4582320" y="5516564"/>
          <a:ext cx="1944687" cy="333375"/>
        </p:xfrm>
        <a:graphic>
          <a:graphicData uri="http://schemas.openxmlformats.org/presentationml/2006/ole">
            <mc:AlternateContent xmlns:mc="http://schemas.openxmlformats.org/markup-compatibility/2006">
              <mc:Choice xmlns:v="urn:schemas-microsoft-com:vml" Requires="v">
                <p:oleObj spid="_x0000_s4103" r:id="rId5" imgW="475491" imgH="196584" progId="">
                  <p:embed/>
                </p:oleObj>
              </mc:Choice>
              <mc:Fallback>
                <p:oleObj r:id="rId5" imgW="475491" imgH="196584" progId="">
                  <p:embed/>
                  <p:pic>
                    <p:nvPicPr>
                      <p:cNvPr id="0"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82320" y="5516564"/>
                        <a:ext cx="1944687" cy="33337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sp>
        <p:nvSpPr>
          <p:cNvPr id="7" name="Slide Number Placeholder 5">
            <a:extLst>
              <a:ext uri="{FF2B5EF4-FFF2-40B4-BE49-F238E27FC236}">
                <a16:creationId xmlns:a16="http://schemas.microsoft.com/office/drawing/2014/main" id="{297F2D40-0EAC-40BA-827B-ABE48B9F695C}"/>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134</a:t>
            </a:fld>
            <a:endParaRPr lang="sr-Latn-RS"/>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Slide Number Placeholder 5">
            <a:extLst>
              <a:ext uri="{FF2B5EF4-FFF2-40B4-BE49-F238E27FC236}">
                <a16:creationId xmlns:a16="http://schemas.microsoft.com/office/drawing/2014/main" id="{FC6553FE-E11C-449E-B515-ACC90D9EF151}"/>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5pPr>
            <a:lvl6pPr marL="25146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6pPr>
            <a:lvl7pPr marL="29718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7pPr>
            <a:lvl8pPr marL="34290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8pPr>
            <a:lvl9pPr marL="3886200" indent="-228600" defTabSz="457200" eaLnBrk="0" fontAlgn="base" hangingPunct="0">
              <a:spcBef>
                <a:spcPct val="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cs typeface="DejaVu Sans" charset="0"/>
              </a:defRPr>
            </a:lvl9pPr>
          </a:lstStyle>
          <a:p>
            <a:pPr eaLnBrk="1" hangingPunct="1"/>
            <a:endParaRPr lang="en-US" altLang="en-US" dirty="0">
              <a:solidFill>
                <a:srgbClr val="000000"/>
              </a:solidFill>
            </a:endParaRPr>
          </a:p>
        </p:txBody>
      </p:sp>
      <p:sp>
        <p:nvSpPr>
          <p:cNvPr id="4097" name="Rectangle 1">
            <a:extLst>
              <a:ext uri="{FF2B5EF4-FFF2-40B4-BE49-F238E27FC236}">
                <a16:creationId xmlns:a16="http://schemas.microsoft.com/office/drawing/2014/main" id="{74C6B07E-4A88-4E29-A485-44DD2656EBAA}"/>
              </a:ext>
            </a:extLst>
          </p:cNvPr>
          <p:cNvSpPr>
            <a:spLocks noGrp="1" noChangeArrowheads="1"/>
          </p:cNvSpPr>
          <p:nvPr>
            <p:ph type="body"/>
          </p:nvPr>
        </p:nvSpPr>
        <p:spPr>
          <a:xfrm>
            <a:off x="1486694" y="1340767"/>
            <a:ext cx="10297938" cy="4752057"/>
          </a:xfrm>
        </p:spPr>
        <p:txBody>
          <a:bodyPr anchor="t">
            <a:normAutofit/>
          </a:bodyPr>
          <a:lstStyle/>
          <a:p>
            <a:pPr>
              <a:spcBef>
                <a:spcPts val="350"/>
              </a:spcBef>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a:pPr>
            <a:r>
              <a:rPr lang="en-US" sz="1600" dirty="0"/>
              <a:t>Symbol </a:t>
            </a:r>
            <a:r>
              <a:rPr lang="en-US" sz="1600" b="1" dirty="0"/>
              <a:t>R</a:t>
            </a:r>
            <a:r>
              <a:rPr lang="en-US" sz="1600" dirty="0"/>
              <a:t> refers to the N-by-N inverse covariance matrix of the signal with the (</a:t>
            </a:r>
            <a:r>
              <a:rPr lang="en-US" sz="1600" dirty="0" err="1"/>
              <a:t>i,j</a:t>
            </a:r>
            <a:r>
              <a:rPr lang="en-US" sz="1600" dirty="0"/>
              <a:t>)-</a:t>
            </a:r>
            <a:r>
              <a:rPr lang="en-US" sz="1600" dirty="0" err="1"/>
              <a:t>th</a:t>
            </a:r>
            <a:r>
              <a:rPr lang="en-US" sz="1600" dirty="0"/>
              <a:t> component defined as:</a:t>
            </a:r>
          </a:p>
          <a:p>
            <a:pPr>
              <a:spcBef>
                <a:spcPts val="350"/>
              </a:spcBef>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a:pPr>
            <a:endParaRPr lang="en-US" sz="1600" dirty="0"/>
          </a:p>
          <a:p>
            <a:pPr>
              <a:spcBef>
                <a:spcPts val="350"/>
              </a:spcBef>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a:pPr>
            <a:endParaRPr lang="en-US" sz="1600" dirty="0"/>
          </a:p>
          <a:p>
            <a:pPr>
              <a:spcBef>
                <a:spcPts val="350"/>
              </a:spcBef>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a:pPr>
            <a:r>
              <a:rPr lang="en-US" sz="1600" dirty="0"/>
              <a:t>and symbol      refers to N-dimensional vector which defines the antenna direction</a:t>
            </a:r>
            <a:br>
              <a:rPr lang="en-US" sz="1600" dirty="0"/>
            </a:br>
            <a:r>
              <a:rPr lang="en-US" sz="1600" dirty="0"/>
              <a:t>(in the case of adaptive antenna beamforming) </a:t>
            </a:r>
            <a:br>
              <a:rPr lang="en-US" sz="1600" dirty="0"/>
            </a:br>
            <a:r>
              <a:rPr lang="en-US" sz="1600" dirty="0"/>
              <a:t>or Doppler peak (in the case of adaptive Doppler spectral filtering).</a:t>
            </a:r>
          </a:p>
          <a:p>
            <a:pPr>
              <a:spcBef>
                <a:spcPts val="350"/>
              </a:spcBef>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a:pPr>
            <a:endParaRPr lang="en-US" sz="1600" dirty="0"/>
          </a:p>
          <a:p>
            <a:pPr>
              <a:spcBef>
                <a:spcPts val="350"/>
              </a:spcBef>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a:pPr>
            <a:r>
              <a:rPr lang="en-US" sz="1600" dirty="0"/>
              <a:t>Symbols </a:t>
            </a:r>
            <a:r>
              <a:rPr lang="en-US" sz="1600" b="1" dirty="0"/>
              <a:t>M</a:t>
            </a:r>
            <a:r>
              <a:rPr lang="en-US" sz="1600" dirty="0"/>
              <a:t> and </a:t>
            </a:r>
            <a:r>
              <a:rPr lang="en-US" sz="1600" b="1" dirty="0"/>
              <a:t>v</a:t>
            </a:r>
            <a:r>
              <a:rPr lang="en-US" sz="1600" dirty="0"/>
              <a:t> represent scaled values of </a:t>
            </a:r>
            <a:r>
              <a:rPr lang="en-US" sz="1600" b="1" dirty="0"/>
              <a:t>R</a:t>
            </a:r>
            <a:r>
              <a:rPr lang="en-US" sz="1600" dirty="0"/>
              <a:t> and </a:t>
            </a:r>
            <a:r>
              <a:rPr lang="en-US" sz="1600" b="1" dirty="0"/>
              <a:t>s</a:t>
            </a:r>
            <a:r>
              <a:rPr lang="en-US" sz="1600" dirty="0"/>
              <a:t>, respectively.</a:t>
            </a:r>
            <a:br>
              <a:rPr lang="en-US" sz="1600" dirty="0"/>
            </a:br>
            <a:r>
              <a:rPr lang="en-US" sz="1600" dirty="0"/>
              <a:t>In practice, the scaled values </a:t>
            </a:r>
            <a:r>
              <a:rPr lang="en-US" sz="1600" b="1" dirty="0"/>
              <a:t>M</a:t>
            </a:r>
            <a:r>
              <a:rPr lang="en-US" sz="1600" dirty="0"/>
              <a:t> and </a:t>
            </a:r>
            <a:r>
              <a:rPr lang="en-US" sz="1600" b="1" dirty="0"/>
              <a:t>v</a:t>
            </a:r>
            <a:r>
              <a:rPr lang="en-US" sz="1600" dirty="0"/>
              <a:t> may be easier to obtain,</a:t>
            </a:r>
            <a:br>
              <a:rPr lang="en-US" sz="1600" dirty="0"/>
            </a:br>
            <a:r>
              <a:rPr lang="en-US" sz="1600" dirty="0"/>
              <a:t>and consequently the remaining explanation is adjusted.</a:t>
            </a:r>
          </a:p>
          <a:p>
            <a:pPr>
              <a:spcBef>
                <a:spcPts val="350"/>
              </a:spcBef>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a:pPr>
            <a:endParaRPr lang="en-US" sz="1600" dirty="0"/>
          </a:p>
          <a:p>
            <a:pPr>
              <a:spcBef>
                <a:spcPts val="350"/>
              </a:spcBef>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a:pPr>
            <a:r>
              <a:rPr lang="en-US" sz="1600" dirty="0"/>
              <a:t>The core of the processing algorithm is the inversion of a N-by-N matrix in real time.</a:t>
            </a:r>
            <a:br>
              <a:rPr lang="en-US" sz="1600" dirty="0"/>
            </a:br>
            <a:r>
              <a:rPr lang="en-US" sz="1600" dirty="0"/>
              <a:t>This problem can be solved in a number of alternative ways which are computationally less complex.</a:t>
            </a:r>
            <a:br>
              <a:rPr lang="en-US" sz="1600" dirty="0"/>
            </a:br>
            <a:r>
              <a:rPr lang="en-US" sz="1600" dirty="0"/>
              <a:t>The one chosen here includes the operations explained in </a:t>
            </a:r>
            <a:r>
              <a:rPr lang="en-US" sz="1600" b="1" i="1" dirty="0"/>
              <a:t>Figure </a:t>
            </a:r>
            <a:r>
              <a:rPr lang="en-US" sz="1600" b="1" i="1" dirty="0" err="1"/>
              <a:t>abcd</a:t>
            </a:r>
            <a:r>
              <a:rPr lang="en-US" sz="1600" dirty="0"/>
              <a:t>.</a:t>
            </a:r>
          </a:p>
          <a:p>
            <a:pPr>
              <a:spcBef>
                <a:spcPts val="350"/>
              </a:spcBef>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a:pPr>
            <a:endParaRPr lang="en-US" sz="1600" dirty="0"/>
          </a:p>
          <a:p>
            <a:pPr>
              <a:spcBef>
                <a:spcPts val="350"/>
              </a:spcBef>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a:pPr>
            <a:endParaRPr lang="en-US" sz="1600" dirty="0"/>
          </a:p>
          <a:p>
            <a:pPr>
              <a:spcBef>
                <a:spcPts val="350"/>
              </a:spcBef>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a:pPr>
            <a:r>
              <a:rPr lang="en-US" sz="1600" dirty="0"/>
              <a:t>                                        </a:t>
            </a:r>
          </a:p>
          <a:p>
            <a:pPr>
              <a:spcBef>
                <a:spcPts val="350"/>
              </a:spcBef>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a:pPr>
            <a:endParaRPr lang="en-US" sz="1600" dirty="0"/>
          </a:p>
          <a:p>
            <a:pPr>
              <a:spcBef>
                <a:spcPts val="350"/>
              </a:spcBef>
              <a:tabLst>
                <a:tab pos="0" algn="l"/>
                <a:tab pos="112713" algn="l"/>
                <a:tab pos="569913" algn="l"/>
                <a:tab pos="1027113" algn="l"/>
                <a:tab pos="1484313" algn="l"/>
                <a:tab pos="1941513" algn="l"/>
                <a:tab pos="2398713" algn="l"/>
                <a:tab pos="2855913" algn="l"/>
                <a:tab pos="3313113" algn="l"/>
                <a:tab pos="3770313" algn="l"/>
                <a:tab pos="4227513" algn="l"/>
                <a:tab pos="4684713" algn="l"/>
                <a:tab pos="5141913" algn="l"/>
                <a:tab pos="5599113" algn="l"/>
                <a:tab pos="6056313" algn="l"/>
                <a:tab pos="6513513" algn="l"/>
                <a:tab pos="6970713" algn="l"/>
                <a:tab pos="7427913" algn="l"/>
                <a:tab pos="7885113" algn="l"/>
                <a:tab pos="8342313" algn="l"/>
                <a:tab pos="8799513" algn="l"/>
              </a:tabLst>
              <a:defRPr/>
            </a:pPr>
            <a:endParaRPr lang="en-US" sz="1600" dirty="0"/>
          </a:p>
        </p:txBody>
      </p:sp>
      <p:graphicFrame>
        <p:nvGraphicFramePr>
          <p:cNvPr id="2050" name="Object 2">
            <a:extLst>
              <a:ext uri="{FF2B5EF4-FFF2-40B4-BE49-F238E27FC236}">
                <a16:creationId xmlns:a16="http://schemas.microsoft.com/office/drawing/2014/main" id="{F8BE4E71-20F5-4C5D-8110-DFFCC1489776}"/>
              </a:ext>
            </a:extLst>
          </p:cNvPr>
          <p:cNvGraphicFramePr>
            <a:graphicFrameLocks noChangeAspect="1"/>
          </p:cNvGraphicFramePr>
          <p:nvPr>
            <p:extLst>
              <p:ext uri="{D42A27DB-BD31-4B8C-83A1-F6EECF244321}">
                <p14:modId xmlns:p14="http://schemas.microsoft.com/office/powerpoint/2010/main" val="1352002422"/>
              </p:ext>
            </p:extLst>
          </p:nvPr>
        </p:nvGraphicFramePr>
        <p:xfrm>
          <a:off x="5088508" y="1710581"/>
          <a:ext cx="1079500" cy="422275"/>
        </p:xfrm>
        <a:graphic>
          <a:graphicData uri="http://schemas.openxmlformats.org/presentationml/2006/ole">
            <mc:AlternateContent xmlns:mc="http://schemas.openxmlformats.org/markup-compatibility/2006">
              <mc:Choice xmlns:v="urn:schemas-microsoft-com:vml" Requires="v">
                <p:oleObj spid="_x0000_s5126" r:id="rId3" imgW="500788" imgH="258792" progId="">
                  <p:embed/>
                </p:oleObj>
              </mc:Choice>
              <mc:Fallback>
                <p:oleObj r:id="rId3" imgW="500788" imgH="258792" progId="">
                  <p:embed/>
                  <p:pic>
                    <p:nvPicPr>
                      <p:cNvPr id="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8508" y="1710581"/>
                        <a:ext cx="1079500" cy="42227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graphicFrame>
        <p:nvGraphicFramePr>
          <p:cNvPr id="2051" name="Object 3">
            <a:extLst>
              <a:ext uri="{FF2B5EF4-FFF2-40B4-BE49-F238E27FC236}">
                <a16:creationId xmlns:a16="http://schemas.microsoft.com/office/drawing/2014/main" id="{58A16CA1-C479-4295-A7CB-0012398530DD}"/>
              </a:ext>
            </a:extLst>
          </p:cNvPr>
          <p:cNvGraphicFramePr>
            <a:graphicFrameLocks noChangeAspect="1"/>
          </p:cNvGraphicFramePr>
          <p:nvPr>
            <p:extLst>
              <p:ext uri="{D42A27DB-BD31-4B8C-83A1-F6EECF244321}">
                <p14:modId xmlns:p14="http://schemas.microsoft.com/office/powerpoint/2010/main" val="1388196630"/>
              </p:ext>
            </p:extLst>
          </p:nvPr>
        </p:nvGraphicFramePr>
        <p:xfrm>
          <a:off x="2567608" y="2132856"/>
          <a:ext cx="215900" cy="287337"/>
        </p:xfrm>
        <a:graphic>
          <a:graphicData uri="http://schemas.openxmlformats.org/presentationml/2006/ole">
            <mc:AlternateContent xmlns:mc="http://schemas.openxmlformats.org/markup-compatibility/2006">
              <mc:Choice xmlns:v="urn:schemas-microsoft-com:vml" Requires="v">
                <p:oleObj spid="_x0000_s5127" r:id="rId5" imgW="141761" imgH="189019" progId="">
                  <p:embed/>
                </p:oleObj>
              </mc:Choice>
              <mc:Fallback>
                <p:oleObj r:id="rId5" imgW="141761" imgH="189019" progId="">
                  <p:embed/>
                  <p:pic>
                    <p:nvPicPr>
                      <p:cNvPr id="0"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67608" y="2132856"/>
                        <a:ext cx="215900" cy="287337"/>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sp>
        <p:nvSpPr>
          <p:cNvPr id="7" name="Slide Number Placeholder 5">
            <a:extLst>
              <a:ext uri="{FF2B5EF4-FFF2-40B4-BE49-F238E27FC236}">
                <a16:creationId xmlns:a16="http://schemas.microsoft.com/office/drawing/2014/main" id="{DC7F631D-157E-4091-850C-BD8902843A8D}"/>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135</a:t>
            </a:fld>
            <a:endParaRPr lang="sr-Latn-RS"/>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1">
            <a:extLst>
              <a:ext uri="{FF2B5EF4-FFF2-40B4-BE49-F238E27FC236}">
                <a16:creationId xmlns:a16="http://schemas.microsoft.com/office/drawing/2014/main" id="{780F058D-46D3-4373-80DF-18CBF9B9915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39670" y="188913"/>
            <a:ext cx="4422775" cy="464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5122" name="Rectangle 2">
            <a:extLst>
              <a:ext uri="{FF2B5EF4-FFF2-40B4-BE49-F238E27FC236}">
                <a16:creationId xmlns:a16="http://schemas.microsoft.com/office/drawing/2014/main" id="{2E2BF8A8-40CD-4298-84C3-A0192983421F}"/>
              </a:ext>
            </a:extLst>
          </p:cNvPr>
          <p:cNvSpPr>
            <a:spLocks noGrp="1" noChangeArrowheads="1"/>
          </p:cNvSpPr>
          <p:nvPr>
            <p:ph type="body"/>
          </p:nvPr>
        </p:nvSpPr>
        <p:spPr>
          <a:xfrm>
            <a:off x="1415256" y="836614"/>
            <a:ext cx="7416800" cy="6021387"/>
          </a:xfrm>
        </p:spPr>
        <p:txBody>
          <a:bodyPr anchor="t"/>
          <a:lstStyle/>
          <a:p>
            <a:pPr marL="342900" indent="-339725">
              <a:spcBef>
                <a:spcPts val="400"/>
              </a:spcBef>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US" sz="1600" dirty="0"/>
              <a:t>Positive semi definite matrix </a:t>
            </a:r>
            <a:r>
              <a:rPr lang="en-US" sz="1600" b="1" dirty="0"/>
              <a:t>M</a:t>
            </a:r>
            <a:r>
              <a:rPr lang="en-US" sz="1600" dirty="0"/>
              <a:t> can be defined as:</a:t>
            </a:r>
          </a:p>
          <a:p>
            <a:pPr marL="342900" indent="-339725">
              <a:spcBef>
                <a:spcPts val="400"/>
              </a:spcBef>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US" sz="1600" dirty="0"/>
              <a:t>                            </a:t>
            </a:r>
            <a:r>
              <a:rPr lang="en-US" sz="1600" b="1" dirty="0"/>
              <a:t>M </a:t>
            </a:r>
            <a:r>
              <a:rPr lang="en-US" sz="1600" dirty="0"/>
              <a:t>=</a:t>
            </a:r>
            <a:r>
              <a:rPr lang="en-US" sz="1600" b="1" dirty="0"/>
              <a:t> U D U</a:t>
            </a:r>
            <a:r>
              <a:rPr lang="en-US" sz="1600" b="1" baseline="30000" dirty="0"/>
              <a:t>T</a:t>
            </a:r>
          </a:p>
          <a:p>
            <a:pPr marL="342900" indent="-339725">
              <a:spcBef>
                <a:spcPts val="400"/>
              </a:spcBef>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endParaRPr lang="en-US" sz="1600" b="1" baseline="30000" dirty="0"/>
          </a:p>
          <a:p>
            <a:pPr marL="342900" indent="-339725">
              <a:spcBef>
                <a:spcPts val="400"/>
              </a:spcBef>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US" sz="1600" dirty="0"/>
              <a:t>Matrices U and </a:t>
            </a:r>
            <a:r>
              <a:rPr lang="en-US" sz="1600" b="1" dirty="0"/>
              <a:t>D</a:t>
            </a:r>
            <a:r>
              <a:rPr lang="en-US" sz="1600" dirty="0"/>
              <a:t> are defined using the formula:</a:t>
            </a:r>
          </a:p>
          <a:p>
            <a:pPr marL="342900" indent="-339725">
              <a:spcBef>
                <a:spcPts val="400"/>
              </a:spcBef>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US" sz="1600" dirty="0"/>
              <a:t>      </a:t>
            </a:r>
          </a:p>
          <a:p>
            <a:pPr marL="342900" indent="-339725">
              <a:spcBef>
                <a:spcPts val="400"/>
              </a:spcBef>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endParaRPr lang="en-US" sz="1600" dirty="0"/>
          </a:p>
          <a:p>
            <a:pPr marL="342900" indent="-339725">
              <a:spcBef>
                <a:spcPts val="400"/>
              </a:spcBef>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endParaRPr lang="en-US" sz="1600" dirty="0"/>
          </a:p>
          <a:p>
            <a:pPr marL="342900" indent="-339725">
              <a:spcBef>
                <a:spcPts val="400"/>
              </a:spcBef>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US" sz="1600" dirty="0"/>
              <a:t>which is recursively updated using the formula:</a:t>
            </a:r>
          </a:p>
          <a:p>
            <a:pPr marL="342900" indent="-339725">
              <a:spcBef>
                <a:spcPts val="450"/>
              </a:spcBef>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US" sz="1800" dirty="0"/>
              <a:t>       </a:t>
            </a:r>
          </a:p>
          <a:p>
            <a:pPr marL="342900" indent="-339725">
              <a:spcBef>
                <a:spcPts val="450"/>
              </a:spcBef>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US" sz="1800" dirty="0"/>
              <a:t>                             </a:t>
            </a:r>
          </a:p>
          <a:p>
            <a:pPr marL="342900" indent="-339725">
              <a:spcBef>
                <a:spcPts val="700"/>
              </a:spcBef>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US" sz="1800" dirty="0"/>
              <a:t>                               </a:t>
            </a:r>
            <a:r>
              <a:rPr lang="en-US" sz="2800" b="1" dirty="0"/>
              <a:t>a.</a:t>
            </a:r>
          </a:p>
          <a:p>
            <a:pPr marL="342900" indent="-339725">
              <a:spcBef>
                <a:spcPts val="350"/>
              </a:spcBef>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endParaRPr lang="en-US" sz="1400" b="1" dirty="0"/>
          </a:p>
          <a:p>
            <a:pPr marL="342900" indent="-339725">
              <a:spcBef>
                <a:spcPts val="350"/>
              </a:spcBef>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US" sz="1400" b="1" dirty="0"/>
              <a:t>Legend:</a:t>
            </a:r>
          </a:p>
          <a:p>
            <a:pPr marL="342900" indent="-339725">
              <a:spcBef>
                <a:spcPts val="350"/>
              </a:spcBef>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US" sz="1400" dirty="0"/>
              <a:t> SAA1 – Cells involved in root covariance update, and the first step of back substitution;</a:t>
            </a:r>
          </a:p>
          <a:p>
            <a:pPr marL="342900" indent="-339725">
              <a:spcBef>
                <a:spcPts val="350"/>
              </a:spcBef>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US" sz="1400" dirty="0"/>
              <a:t> SAA2 -  Cells involved in root covariance update, and in both steps of back substitution;</a:t>
            </a:r>
          </a:p>
          <a:p>
            <a:pPr marL="342900" indent="-339725">
              <a:spcBef>
                <a:spcPts val="350"/>
              </a:spcBef>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US" sz="1400" b="1" dirty="0"/>
              <a:t>U</a:t>
            </a:r>
            <a:r>
              <a:rPr lang="en-US" sz="1400" dirty="0"/>
              <a:t> – Lower triangular matrix with unit diagonal elements</a:t>
            </a:r>
          </a:p>
          <a:p>
            <a:pPr marL="342900" indent="-339725">
              <a:spcBef>
                <a:spcPts val="350"/>
              </a:spcBef>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US" sz="1400" b="1" dirty="0"/>
              <a:t>D</a:t>
            </a:r>
            <a:r>
              <a:rPr lang="en-US" sz="1400" dirty="0"/>
              <a:t> – Diagonal matrix with positive or zero diagonal elements</a:t>
            </a:r>
          </a:p>
          <a:p>
            <a:pPr marL="342900" indent="-339725">
              <a:spcBef>
                <a:spcPts val="350"/>
              </a:spcBef>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US" sz="1400" dirty="0"/>
              <a:t>b – A scalar initially set to 1</a:t>
            </a:r>
          </a:p>
          <a:p>
            <a:pPr marL="342900" indent="-339725">
              <a:spcBef>
                <a:spcPts val="350"/>
              </a:spcBef>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US" sz="1400" dirty="0"/>
              <a:t>K – Iteration count. </a:t>
            </a:r>
          </a:p>
          <a:p>
            <a:pPr marL="342900" indent="-339725">
              <a:spcBef>
                <a:spcPts val="350"/>
              </a:spcBef>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r>
              <a:rPr lang="en-US" sz="1400" dirty="0"/>
              <a:t> </a:t>
            </a:r>
          </a:p>
          <a:p>
            <a:pPr marL="342900" indent="-339725">
              <a:spcBef>
                <a:spcPts val="350"/>
              </a:spcBef>
              <a:tabLst>
                <a:tab pos="342900" algn="l"/>
                <a:tab pos="455613" algn="l"/>
                <a:tab pos="912813" algn="l"/>
                <a:tab pos="1370013" algn="l"/>
                <a:tab pos="1827213" algn="l"/>
                <a:tab pos="2284413" algn="l"/>
                <a:tab pos="2741613" algn="l"/>
                <a:tab pos="3198813" algn="l"/>
                <a:tab pos="3656013" algn="l"/>
                <a:tab pos="4113213" algn="l"/>
                <a:tab pos="4570413" algn="l"/>
                <a:tab pos="5027613" algn="l"/>
                <a:tab pos="5484813" algn="l"/>
                <a:tab pos="5942013" algn="l"/>
                <a:tab pos="6399213" algn="l"/>
                <a:tab pos="6856413" algn="l"/>
                <a:tab pos="7313613" algn="l"/>
                <a:tab pos="7770813" algn="l"/>
                <a:tab pos="8228013" algn="l"/>
                <a:tab pos="8685213" algn="l"/>
                <a:tab pos="9142413" algn="l"/>
              </a:tabLst>
              <a:defRPr/>
            </a:pPr>
            <a:endParaRPr lang="en-US" sz="1400" dirty="0"/>
          </a:p>
        </p:txBody>
      </p:sp>
      <p:graphicFrame>
        <p:nvGraphicFramePr>
          <p:cNvPr id="3074" name="Object 3">
            <a:extLst>
              <a:ext uri="{FF2B5EF4-FFF2-40B4-BE49-F238E27FC236}">
                <a16:creationId xmlns:a16="http://schemas.microsoft.com/office/drawing/2014/main" id="{A40D7353-9DA1-46AC-B371-36EDAB6CBB13}"/>
              </a:ext>
            </a:extLst>
          </p:cNvPr>
          <p:cNvGraphicFramePr>
            <a:graphicFrameLocks noChangeAspect="1"/>
          </p:cNvGraphicFramePr>
          <p:nvPr/>
        </p:nvGraphicFramePr>
        <p:xfrm>
          <a:off x="2494757" y="1989139"/>
          <a:ext cx="2447925" cy="617537"/>
        </p:xfrm>
        <a:graphic>
          <a:graphicData uri="http://schemas.openxmlformats.org/presentationml/2006/ole">
            <mc:AlternateContent xmlns:mc="http://schemas.openxmlformats.org/markup-compatibility/2006">
              <mc:Choice xmlns:v="urn:schemas-microsoft-com:vml" Requires="v">
                <p:oleObj spid="_x0000_s6150" r:id="rId4" imgW="518547" imgH="455562" progId="">
                  <p:embed/>
                </p:oleObj>
              </mc:Choice>
              <mc:Fallback>
                <p:oleObj r:id="rId4" imgW="518547" imgH="455562" progId="">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94757" y="1989139"/>
                        <a:ext cx="2447925" cy="617537"/>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graphicFrame>
        <p:nvGraphicFramePr>
          <p:cNvPr id="3075" name="Object 4">
            <a:extLst>
              <a:ext uri="{FF2B5EF4-FFF2-40B4-BE49-F238E27FC236}">
                <a16:creationId xmlns:a16="http://schemas.microsoft.com/office/drawing/2014/main" id="{F43DBDFD-1853-4380-89B5-292EFD2BBB88}"/>
              </a:ext>
            </a:extLst>
          </p:cNvPr>
          <p:cNvGraphicFramePr>
            <a:graphicFrameLocks noChangeAspect="1"/>
          </p:cNvGraphicFramePr>
          <p:nvPr/>
        </p:nvGraphicFramePr>
        <p:xfrm>
          <a:off x="1847057" y="3068638"/>
          <a:ext cx="3527425" cy="374650"/>
        </p:xfrm>
        <a:graphic>
          <a:graphicData uri="http://schemas.openxmlformats.org/presentationml/2006/ole">
            <mc:AlternateContent xmlns:mc="http://schemas.openxmlformats.org/markup-compatibility/2006">
              <mc:Choice xmlns:v="urn:schemas-microsoft-com:vml" Requires="v">
                <p:oleObj spid="_x0000_s6151" r:id="rId6" imgW="566414" imgH="263440" progId="">
                  <p:embed/>
                </p:oleObj>
              </mc:Choice>
              <mc:Fallback>
                <p:oleObj r:id="rId6" imgW="566414" imgH="263440" progId="">
                  <p:embed/>
                  <p:pic>
                    <p:nvPicPr>
                      <p:cNvPr id="0"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47057" y="3068638"/>
                        <a:ext cx="3527425" cy="374650"/>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sp>
        <p:nvSpPr>
          <p:cNvPr id="7" name="Slide Number Placeholder 5">
            <a:extLst>
              <a:ext uri="{FF2B5EF4-FFF2-40B4-BE49-F238E27FC236}">
                <a16:creationId xmlns:a16="http://schemas.microsoft.com/office/drawing/2014/main" id="{AC261485-54A9-49A6-866A-419BAE280AEA}"/>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136</a:t>
            </a:fld>
            <a:endParaRPr lang="sr-Latn-RS"/>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47" name="image166.png" descr="image166.png"/>
          <p:cNvPicPr>
            <a:picLocks noChangeAspect="1"/>
          </p:cNvPicPr>
          <p:nvPr/>
        </p:nvPicPr>
        <p:blipFill>
          <a:blip r:embed="rId2" cstate="print"/>
          <a:stretch>
            <a:fillRect/>
          </a:stretch>
        </p:blipFill>
        <p:spPr>
          <a:xfrm>
            <a:off x="488950" y="692150"/>
            <a:ext cx="4549775" cy="4297363"/>
          </a:xfrm>
          <a:prstGeom prst="rect">
            <a:avLst/>
          </a:prstGeom>
          <a:ln w="12700">
            <a:miter lim="400000"/>
          </a:ln>
        </p:spPr>
      </p:pic>
      <p:pic>
        <p:nvPicPr>
          <p:cNvPr id="2648" name="image167.png" descr="image167.png"/>
          <p:cNvPicPr>
            <a:picLocks noChangeAspect="1"/>
          </p:cNvPicPr>
          <p:nvPr/>
        </p:nvPicPr>
        <p:blipFill>
          <a:blip r:embed="rId3" cstate="print"/>
          <a:stretch>
            <a:fillRect/>
          </a:stretch>
        </p:blipFill>
        <p:spPr>
          <a:xfrm>
            <a:off x="5097462" y="549275"/>
            <a:ext cx="4240213" cy="4240213"/>
          </a:xfrm>
          <a:prstGeom prst="rect">
            <a:avLst/>
          </a:prstGeom>
          <a:ln w="12700">
            <a:miter lim="400000"/>
          </a:ln>
        </p:spPr>
      </p:pic>
      <p:sp>
        <p:nvSpPr>
          <p:cNvPr id="5" name="Slide Number Placeholder 5">
            <a:extLst>
              <a:ext uri="{FF2B5EF4-FFF2-40B4-BE49-F238E27FC236}">
                <a16:creationId xmlns:a16="http://schemas.microsoft.com/office/drawing/2014/main" id="{322FCDAB-5140-434E-9428-9C94F1B54044}"/>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137</a:t>
            </a:fld>
            <a:endParaRPr lang="sr-Latn-RS"/>
          </a:p>
        </p:txBody>
      </p:sp>
    </p:spTree>
  </p:cSld>
  <p:clrMapOvr>
    <a:masterClrMapping/>
  </p:clrMapOvr>
  <p:transition spd="med"/>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51" name="image168.png" descr="image168.png"/>
          <p:cNvPicPr>
            <a:picLocks noChangeAspect="1"/>
          </p:cNvPicPr>
          <p:nvPr/>
        </p:nvPicPr>
        <p:blipFill>
          <a:blip r:embed="rId2" cstate="print"/>
          <a:stretch>
            <a:fillRect/>
          </a:stretch>
        </p:blipFill>
        <p:spPr>
          <a:xfrm>
            <a:off x="3873500" y="2205038"/>
            <a:ext cx="5749925" cy="4422776"/>
          </a:xfrm>
          <a:prstGeom prst="rect">
            <a:avLst/>
          </a:prstGeom>
          <a:ln w="12700">
            <a:miter lim="400000"/>
          </a:ln>
        </p:spPr>
      </p:pic>
      <p:pic>
        <p:nvPicPr>
          <p:cNvPr id="2652" name="image169.png" descr="image169.png"/>
          <p:cNvPicPr>
            <a:picLocks noChangeAspect="1"/>
          </p:cNvPicPr>
          <p:nvPr/>
        </p:nvPicPr>
        <p:blipFill>
          <a:blip r:embed="rId3" cstate="print"/>
          <a:stretch>
            <a:fillRect/>
          </a:stretch>
        </p:blipFill>
        <p:spPr>
          <a:xfrm>
            <a:off x="0" y="0"/>
            <a:ext cx="5429250" cy="4206875"/>
          </a:xfrm>
          <a:prstGeom prst="rect">
            <a:avLst/>
          </a:prstGeom>
          <a:ln w="12700">
            <a:miter lim="400000"/>
          </a:ln>
        </p:spPr>
      </p:pic>
      <p:sp>
        <p:nvSpPr>
          <p:cNvPr id="5" name="Slide Number Placeholder 5">
            <a:extLst>
              <a:ext uri="{FF2B5EF4-FFF2-40B4-BE49-F238E27FC236}">
                <a16:creationId xmlns:a16="http://schemas.microsoft.com/office/drawing/2014/main" id="{1BC031D3-1E58-4E4F-B541-73A24136843E}"/>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138</a:t>
            </a:fld>
            <a:endParaRPr lang="sr-Latn-RS"/>
          </a:p>
        </p:txBody>
      </p:sp>
    </p:spTree>
  </p:cSld>
  <p:clrMapOvr>
    <a:masterClrMapping/>
  </p:clrMapOvr>
  <p:transition spd="med"/>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55" name="image170.png" descr="image170.png"/>
          <p:cNvPicPr>
            <a:picLocks noChangeAspect="1"/>
          </p:cNvPicPr>
          <p:nvPr/>
        </p:nvPicPr>
        <p:blipFill>
          <a:blip r:embed="rId2" cstate="print"/>
          <a:stretch>
            <a:fillRect/>
          </a:stretch>
        </p:blipFill>
        <p:spPr>
          <a:xfrm>
            <a:off x="5024437" y="549275"/>
            <a:ext cx="4572001" cy="4721225"/>
          </a:xfrm>
          <a:prstGeom prst="rect">
            <a:avLst/>
          </a:prstGeom>
          <a:ln w="12700">
            <a:miter lim="400000"/>
          </a:ln>
        </p:spPr>
      </p:pic>
      <p:pic>
        <p:nvPicPr>
          <p:cNvPr id="2656" name="image171.png" descr="image171.png"/>
          <p:cNvPicPr>
            <a:picLocks noChangeAspect="1"/>
          </p:cNvPicPr>
          <p:nvPr/>
        </p:nvPicPr>
        <p:blipFill>
          <a:blip r:embed="rId3" cstate="print"/>
          <a:stretch>
            <a:fillRect/>
          </a:stretch>
        </p:blipFill>
        <p:spPr>
          <a:xfrm>
            <a:off x="200025" y="1268412"/>
            <a:ext cx="4343400" cy="3932239"/>
          </a:xfrm>
          <a:prstGeom prst="rect">
            <a:avLst/>
          </a:prstGeom>
          <a:ln w="12700">
            <a:miter lim="400000"/>
          </a:ln>
        </p:spPr>
      </p:pic>
      <p:sp>
        <p:nvSpPr>
          <p:cNvPr id="5" name="Slide Number Placeholder 5">
            <a:extLst>
              <a:ext uri="{FF2B5EF4-FFF2-40B4-BE49-F238E27FC236}">
                <a16:creationId xmlns:a16="http://schemas.microsoft.com/office/drawing/2014/main" id="{937DCDE9-E4BE-4BB1-9CF5-FA623D364BD2}"/>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139</a:t>
            </a:fld>
            <a:endParaRPr lang="sr-Latn-RS"/>
          </a:p>
        </p:txBody>
      </p:sp>
    </p:spTree>
  </p:cSld>
  <p:clrMapOvr>
    <a:masterClrMapping/>
  </p:clrMapOvr>
  <p:transition spd="med"/>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9" name="Rectangle 2"/>
          <p:cNvSpPr txBox="1">
            <a:spLocks noGrp="1"/>
          </p:cNvSpPr>
          <p:nvPr>
            <p:ph type="title"/>
          </p:nvPr>
        </p:nvSpPr>
        <p:spPr>
          <a:xfrm>
            <a:off x="685800" y="228600"/>
            <a:ext cx="7696200" cy="2286000"/>
          </a:xfrm>
          <a:prstGeom prst="rect">
            <a:avLst/>
          </a:prstGeom>
        </p:spPr>
        <p:txBody>
          <a:bodyPr/>
          <a:lstStyle/>
          <a:p>
            <a:pPr algn="ctr">
              <a:defRPr sz="2400">
                <a:solidFill>
                  <a:srgbClr val="000000"/>
                </a:solidFill>
              </a:defRPr>
            </a:pPr>
            <a:r>
              <a:t>Veljko Milutinović</a:t>
            </a:r>
          </a:p>
        </p:txBody>
      </p:sp>
      <p:sp>
        <p:nvSpPr>
          <p:cNvPr id="2660" name="Rectangle 3"/>
          <p:cNvSpPr txBox="1">
            <a:spLocks noGrp="1"/>
          </p:cNvSpPr>
          <p:nvPr>
            <p:ph type="body" sz="quarter" idx="1"/>
          </p:nvPr>
        </p:nvSpPr>
        <p:spPr>
          <a:xfrm>
            <a:off x="152400" y="3886200"/>
            <a:ext cx="8839200" cy="1752600"/>
          </a:xfrm>
          <a:prstGeom prst="rect">
            <a:avLst/>
          </a:prstGeom>
        </p:spPr>
        <p:txBody>
          <a:bodyPr/>
          <a:lstStyle/>
          <a:p>
            <a:pPr defTabSz="603504">
              <a:spcBef>
                <a:spcPts val="600"/>
              </a:spcBef>
              <a:defRPr sz="2904">
                <a:solidFill>
                  <a:srgbClr val="262673"/>
                </a:solidFill>
              </a:defRPr>
            </a:pPr>
            <a:r>
              <a:t>VLSI for SuperComputing: </a:t>
            </a:r>
            <a:br/>
            <a:r>
              <a:t>From Applications and Algorithms to Masks and Chips</a:t>
            </a:r>
            <a:br/>
            <a:endParaRPr/>
          </a:p>
        </p:txBody>
      </p:sp>
      <p:sp>
        <p:nvSpPr>
          <p:cNvPr id="2661" name="Slide Number Placeholder 5"/>
          <p:cNvSpPr txBox="1">
            <a:spLocks noGrp="1"/>
          </p:cNvSpPr>
          <p:nvPr>
            <p:ph type="sldNum" sz="quarter" idx="4294967295"/>
          </p:nvPr>
        </p:nvSpPr>
        <p:spPr>
          <a:xfrm>
            <a:off x="8551837" y="6393507"/>
            <a:ext cx="395314" cy="30733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140</a:t>
            </a:fld>
            <a:endParaRPr/>
          </a:p>
        </p:txBody>
      </p:sp>
    </p:spTree>
  </p:cSld>
  <p:clrMapOvr>
    <a:masterClrMapping/>
  </p:clrMapOvr>
  <p:transition spd="med"/>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3" name="Title 1"/>
          <p:cNvSpPr txBox="1">
            <a:spLocks noGrp="1"/>
          </p:cNvSpPr>
          <p:nvPr>
            <p:ph type="title"/>
          </p:nvPr>
        </p:nvSpPr>
        <p:spPr>
          <a:xfrm>
            <a:off x="1150937" y="214313"/>
            <a:ext cx="7793037" cy="1462088"/>
          </a:xfrm>
          <a:prstGeom prst="rect">
            <a:avLst/>
          </a:prstGeom>
        </p:spPr>
        <p:txBody>
          <a:bodyPr/>
          <a:lstStyle/>
          <a:p>
            <a:r>
              <a:t>World Top Foundries </a:t>
            </a:r>
            <a:br/>
            <a:r>
              <a:t>in VLSI for SuperComputing</a:t>
            </a:r>
          </a:p>
        </p:txBody>
      </p:sp>
      <p:sp>
        <p:nvSpPr>
          <p:cNvPr id="2664" name="Content Placeholder 2"/>
          <p:cNvSpPr txBox="1">
            <a:spLocks noGrp="1"/>
          </p:cNvSpPr>
          <p:nvPr>
            <p:ph type="body" idx="1"/>
          </p:nvPr>
        </p:nvSpPr>
        <p:spPr>
          <a:xfrm>
            <a:off x="304800" y="1905000"/>
            <a:ext cx="8839200" cy="4267200"/>
          </a:xfrm>
          <a:prstGeom prst="rect">
            <a:avLst/>
          </a:prstGeom>
        </p:spPr>
        <p:txBody>
          <a:bodyPr/>
          <a:lstStyle/>
          <a:p>
            <a:r>
              <a:t>#1?</a:t>
            </a:r>
            <a:br/>
            <a:endParaRPr/>
          </a:p>
        </p:txBody>
      </p:sp>
      <p:sp>
        <p:nvSpPr>
          <p:cNvPr id="2665" name="Slide Number Placeholder 5"/>
          <p:cNvSpPr txBox="1">
            <a:spLocks noGrp="1"/>
          </p:cNvSpPr>
          <p:nvPr>
            <p:ph type="sldNum" sz="quarter" idx="4294967295"/>
          </p:nvPr>
        </p:nvSpPr>
        <p:spPr>
          <a:xfrm>
            <a:off x="8551837" y="6393507"/>
            <a:ext cx="395314" cy="30733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141</a:t>
            </a:fld>
            <a:endParaRPr/>
          </a:p>
        </p:txBody>
      </p:sp>
    </p:spTree>
  </p:cSld>
  <p:clrMapOvr>
    <a:masterClrMapping/>
  </p:clrMapOvr>
  <p:transition spd="med"/>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7" name="Title 1"/>
          <p:cNvSpPr txBox="1">
            <a:spLocks noGrp="1"/>
          </p:cNvSpPr>
          <p:nvPr>
            <p:ph type="title"/>
          </p:nvPr>
        </p:nvSpPr>
        <p:spPr>
          <a:xfrm>
            <a:off x="1150937" y="214313"/>
            <a:ext cx="7793037" cy="1462088"/>
          </a:xfrm>
          <a:prstGeom prst="rect">
            <a:avLst/>
          </a:prstGeom>
        </p:spPr>
        <p:txBody>
          <a:bodyPr/>
          <a:lstStyle/>
          <a:p>
            <a:r>
              <a:t>World Top Foundries </a:t>
            </a:r>
            <a:br/>
            <a:r>
              <a:t>in VLSI for SuperComputing</a:t>
            </a:r>
          </a:p>
        </p:txBody>
      </p:sp>
      <p:sp>
        <p:nvSpPr>
          <p:cNvPr id="2668" name="Content Placeholder 2"/>
          <p:cNvSpPr txBox="1">
            <a:spLocks noGrp="1"/>
          </p:cNvSpPr>
          <p:nvPr>
            <p:ph type="body" idx="1"/>
          </p:nvPr>
        </p:nvSpPr>
        <p:spPr>
          <a:xfrm>
            <a:off x="304800" y="1905000"/>
            <a:ext cx="8839200" cy="4267200"/>
          </a:xfrm>
          <a:prstGeom prst="rect">
            <a:avLst/>
          </a:prstGeom>
        </p:spPr>
        <p:txBody>
          <a:bodyPr/>
          <a:lstStyle/>
          <a:p>
            <a:r>
              <a:t>#1? Qualcomm</a:t>
            </a:r>
          </a:p>
          <a:p>
            <a:pPr marL="0" indent="0">
              <a:spcBef>
                <a:spcPts val="600"/>
              </a:spcBef>
              <a:buSzTx/>
              <a:buFont typeface="Wingdings"/>
              <a:buNone/>
              <a:defRPr sz="2800">
                <a:solidFill>
                  <a:srgbClr val="FF0000"/>
                </a:solidFill>
              </a:defRPr>
            </a:pPr>
            <a:br/>
            <a:endParaRPr/>
          </a:p>
        </p:txBody>
      </p:sp>
      <p:sp>
        <p:nvSpPr>
          <p:cNvPr id="2669" name="Slide Number Placeholder 5"/>
          <p:cNvSpPr txBox="1">
            <a:spLocks noGrp="1"/>
          </p:cNvSpPr>
          <p:nvPr>
            <p:ph type="sldNum" sz="quarter" idx="4294967295"/>
          </p:nvPr>
        </p:nvSpPr>
        <p:spPr>
          <a:xfrm>
            <a:off x="8551837" y="6393507"/>
            <a:ext cx="395314" cy="30733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142</a:t>
            </a:fld>
            <a:endParaRPr/>
          </a:p>
        </p:txBody>
      </p:sp>
    </p:spTree>
  </p:cSld>
  <p:clrMapOvr>
    <a:masterClrMapping/>
  </p:clrMapOvr>
  <p:transition spd="med"/>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1" name="Title 1"/>
          <p:cNvSpPr txBox="1">
            <a:spLocks noGrp="1"/>
          </p:cNvSpPr>
          <p:nvPr>
            <p:ph type="title"/>
          </p:nvPr>
        </p:nvSpPr>
        <p:spPr>
          <a:xfrm>
            <a:off x="1150937" y="214313"/>
            <a:ext cx="7793037" cy="1462088"/>
          </a:xfrm>
          <a:prstGeom prst="rect">
            <a:avLst/>
          </a:prstGeom>
        </p:spPr>
        <p:txBody>
          <a:bodyPr/>
          <a:lstStyle/>
          <a:p>
            <a:r>
              <a:t>World Top Foundries </a:t>
            </a:r>
            <a:br/>
            <a:r>
              <a:t>in VLSI for SuperComputing</a:t>
            </a:r>
          </a:p>
        </p:txBody>
      </p:sp>
      <p:sp>
        <p:nvSpPr>
          <p:cNvPr id="2672" name="Content Placeholder 2"/>
          <p:cNvSpPr txBox="1">
            <a:spLocks noGrp="1"/>
          </p:cNvSpPr>
          <p:nvPr>
            <p:ph type="body" idx="1"/>
          </p:nvPr>
        </p:nvSpPr>
        <p:spPr>
          <a:xfrm>
            <a:off x="304800" y="1905000"/>
            <a:ext cx="8839200" cy="4267200"/>
          </a:xfrm>
          <a:prstGeom prst="rect">
            <a:avLst/>
          </a:prstGeom>
        </p:spPr>
        <p:txBody>
          <a:bodyPr/>
          <a:lstStyle/>
          <a:p>
            <a:r>
              <a:t>#1? Qualcomm</a:t>
            </a:r>
          </a:p>
          <a:p>
            <a:r>
              <a:t>#2? </a:t>
            </a:r>
            <a:br/>
            <a:endParaRPr/>
          </a:p>
        </p:txBody>
      </p:sp>
      <p:sp>
        <p:nvSpPr>
          <p:cNvPr id="2673" name="Slide Number Placeholder 5"/>
          <p:cNvSpPr txBox="1">
            <a:spLocks noGrp="1"/>
          </p:cNvSpPr>
          <p:nvPr>
            <p:ph type="sldNum" sz="quarter" idx="4294967295"/>
          </p:nvPr>
        </p:nvSpPr>
        <p:spPr>
          <a:xfrm>
            <a:off x="8551837" y="6393507"/>
            <a:ext cx="395314" cy="30733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143</a:t>
            </a:fld>
            <a:endParaRPr/>
          </a:p>
        </p:txBody>
      </p:sp>
    </p:spTree>
  </p:cSld>
  <p:clrMapOvr>
    <a:masterClrMapping/>
  </p:clrMapOvr>
  <p:transition spd="med"/>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5" name="Title 1"/>
          <p:cNvSpPr txBox="1">
            <a:spLocks noGrp="1"/>
          </p:cNvSpPr>
          <p:nvPr>
            <p:ph type="title"/>
          </p:nvPr>
        </p:nvSpPr>
        <p:spPr>
          <a:xfrm>
            <a:off x="1150937" y="214313"/>
            <a:ext cx="7793037" cy="1462088"/>
          </a:xfrm>
          <a:prstGeom prst="rect">
            <a:avLst/>
          </a:prstGeom>
        </p:spPr>
        <p:txBody>
          <a:bodyPr/>
          <a:lstStyle/>
          <a:p>
            <a:r>
              <a:t>World Top Foundries </a:t>
            </a:r>
            <a:br/>
            <a:r>
              <a:t>in VLSI for SuperComputing</a:t>
            </a:r>
          </a:p>
        </p:txBody>
      </p:sp>
      <p:sp>
        <p:nvSpPr>
          <p:cNvPr id="2676" name="Content Placeholder 2"/>
          <p:cNvSpPr txBox="1">
            <a:spLocks noGrp="1"/>
          </p:cNvSpPr>
          <p:nvPr>
            <p:ph type="body" idx="1"/>
          </p:nvPr>
        </p:nvSpPr>
        <p:spPr>
          <a:xfrm>
            <a:off x="304800" y="1905000"/>
            <a:ext cx="8839200" cy="4267200"/>
          </a:xfrm>
          <a:prstGeom prst="rect">
            <a:avLst/>
          </a:prstGeom>
        </p:spPr>
        <p:txBody>
          <a:bodyPr/>
          <a:lstStyle/>
          <a:p>
            <a:r>
              <a:t>#1? Qualcomm</a:t>
            </a:r>
          </a:p>
          <a:p>
            <a:r>
              <a:t>#2? Intel</a:t>
            </a:r>
          </a:p>
          <a:p>
            <a:pPr marL="0" indent="0">
              <a:spcBef>
                <a:spcPts val="600"/>
              </a:spcBef>
              <a:buSzTx/>
              <a:buFont typeface="Wingdings"/>
              <a:buNone/>
              <a:defRPr sz="2800">
                <a:solidFill>
                  <a:srgbClr val="FF0000"/>
                </a:solidFill>
              </a:defRPr>
            </a:pPr>
            <a:br/>
            <a:endParaRPr/>
          </a:p>
        </p:txBody>
      </p:sp>
      <p:sp>
        <p:nvSpPr>
          <p:cNvPr id="2677" name="Slide Number Placeholder 5"/>
          <p:cNvSpPr txBox="1">
            <a:spLocks noGrp="1"/>
          </p:cNvSpPr>
          <p:nvPr>
            <p:ph type="sldNum" sz="quarter" idx="4294967295"/>
          </p:nvPr>
        </p:nvSpPr>
        <p:spPr>
          <a:xfrm>
            <a:off x="8551837" y="6393507"/>
            <a:ext cx="395314" cy="30733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144</a:t>
            </a:fld>
            <a:endParaRPr/>
          </a:p>
        </p:txBody>
      </p:sp>
    </p:spTree>
  </p:cSld>
  <p:clrMapOvr>
    <a:masterClrMapping/>
  </p:clrMapOvr>
  <p:transition spd="med"/>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9" name="Title 1"/>
          <p:cNvSpPr txBox="1">
            <a:spLocks noGrp="1"/>
          </p:cNvSpPr>
          <p:nvPr>
            <p:ph type="title"/>
          </p:nvPr>
        </p:nvSpPr>
        <p:spPr>
          <a:xfrm>
            <a:off x="1150937" y="214313"/>
            <a:ext cx="7793037" cy="1462088"/>
          </a:xfrm>
          <a:prstGeom prst="rect">
            <a:avLst/>
          </a:prstGeom>
        </p:spPr>
        <p:txBody>
          <a:bodyPr/>
          <a:lstStyle/>
          <a:p>
            <a:r>
              <a:t>World Top Foundries </a:t>
            </a:r>
            <a:br/>
            <a:r>
              <a:t>in VLSI for SuperComputing</a:t>
            </a:r>
          </a:p>
        </p:txBody>
      </p:sp>
      <p:sp>
        <p:nvSpPr>
          <p:cNvPr id="2680" name="Content Placeholder 2"/>
          <p:cNvSpPr txBox="1">
            <a:spLocks noGrp="1"/>
          </p:cNvSpPr>
          <p:nvPr>
            <p:ph type="body" idx="1"/>
          </p:nvPr>
        </p:nvSpPr>
        <p:spPr>
          <a:xfrm>
            <a:off x="304800" y="1905000"/>
            <a:ext cx="8839200" cy="4267200"/>
          </a:xfrm>
          <a:prstGeom prst="rect">
            <a:avLst/>
          </a:prstGeom>
        </p:spPr>
        <p:txBody>
          <a:bodyPr/>
          <a:lstStyle/>
          <a:p>
            <a:r>
              <a:t>#1? Qualcomm</a:t>
            </a:r>
          </a:p>
          <a:p>
            <a:r>
              <a:t>#2? Intel</a:t>
            </a:r>
          </a:p>
          <a:p>
            <a:r>
              <a:t>#3? </a:t>
            </a:r>
          </a:p>
          <a:p>
            <a:pPr marL="0" indent="0">
              <a:spcBef>
                <a:spcPts val="600"/>
              </a:spcBef>
              <a:buSzTx/>
              <a:buFont typeface="Wingdings"/>
              <a:buNone/>
              <a:defRPr sz="2800">
                <a:solidFill>
                  <a:srgbClr val="FF0000"/>
                </a:solidFill>
              </a:defRPr>
            </a:pPr>
            <a:br/>
            <a:endParaRPr/>
          </a:p>
        </p:txBody>
      </p:sp>
      <p:sp>
        <p:nvSpPr>
          <p:cNvPr id="2681" name="Slide Number Placeholder 5"/>
          <p:cNvSpPr txBox="1">
            <a:spLocks noGrp="1"/>
          </p:cNvSpPr>
          <p:nvPr>
            <p:ph type="sldNum" sz="quarter" idx="4294967295"/>
          </p:nvPr>
        </p:nvSpPr>
        <p:spPr>
          <a:xfrm>
            <a:off x="8551837" y="6393507"/>
            <a:ext cx="395314" cy="30733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145</a:t>
            </a:fld>
            <a:endParaRPr/>
          </a:p>
        </p:txBody>
      </p:sp>
    </p:spTree>
  </p:cSld>
  <p:clrMapOvr>
    <a:masterClrMapping/>
  </p:clrMapOvr>
  <p:transition spd="med"/>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3" name="Title 1"/>
          <p:cNvSpPr txBox="1">
            <a:spLocks noGrp="1"/>
          </p:cNvSpPr>
          <p:nvPr>
            <p:ph type="title"/>
          </p:nvPr>
        </p:nvSpPr>
        <p:spPr>
          <a:xfrm>
            <a:off x="1150937" y="214313"/>
            <a:ext cx="7793037" cy="1462088"/>
          </a:xfrm>
          <a:prstGeom prst="rect">
            <a:avLst/>
          </a:prstGeom>
        </p:spPr>
        <p:txBody>
          <a:bodyPr/>
          <a:lstStyle/>
          <a:p>
            <a:r>
              <a:t>World Top Foundries </a:t>
            </a:r>
            <a:br/>
            <a:r>
              <a:t>in VLSI for SuperComputing</a:t>
            </a:r>
          </a:p>
        </p:txBody>
      </p:sp>
      <p:sp>
        <p:nvSpPr>
          <p:cNvPr id="2684" name="Content Placeholder 2"/>
          <p:cNvSpPr txBox="1">
            <a:spLocks noGrp="1"/>
          </p:cNvSpPr>
          <p:nvPr>
            <p:ph type="body" idx="1"/>
          </p:nvPr>
        </p:nvSpPr>
        <p:spPr>
          <a:xfrm>
            <a:off x="304800" y="1905000"/>
            <a:ext cx="9751640" cy="4267200"/>
          </a:xfrm>
          <a:prstGeom prst="rect">
            <a:avLst/>
          </a:prstGeom>
        </p:spPr>
        <p:txBody>
          <a:bodyPr/>
          <a:lstStyle/>
          <a:p>
            <a:r>
              <a:rPr dirty="0"/>
              <a:t>#1? Qualcomm</a:t>
            </a:r>
          </a:p>
          <a:p>
            <a:r>
              <a:rPr dirty="0"/>
              <a:t>#2? Intel</a:t>
            </a:r>
          </a:p>
          <a:p>
            <a:r>
              <a:rPr dirty="0"/>
              <a:t>#3? </a:t>
            </a:r>
            <a:r>
              <a:rPr lang="en-US" dirty="0"/>
              <a:t>TSM</a:t>
            </a:r>
            <a:r>
              <a:rPr dirty="0"/>
              <a:t> (</a:t>
            </a:r>
            <a:r>
              <a:rPr lang="en-US" dirty="0"/>
              <a:t>Taiwan Semiconductor Manufacturing</a:t>
            </a:r>
            <a:r>
              <a:rPr dirty="0"/>
              <a:t>)</a:t>
            </a:r>
          </a:p>
          <a:p>
            <a:pPr marL="0" indent="0">
              <a:spcBef>
                <a:spcPts val="600"/>
              </a:spcBef>
              <a:buSzTx/>
              <a:buFont typeface="Wingdings"/>
              <a:buNone/>
              <a:defRPr sz="2800">
                <a:solidFill>
                  <a:srgbClr val="FF0000"/>
                </a:solidFill>
              </a:defRPr>
            </a:pPr>
            <a:br>
              <a:rPr dirty="0"/>
            </a:br>
            <a:endParaRPr dirty="0"/>
          </a:p>
        </p:txBody>
      </p:sp>
      <p:sp>
        <p:nvSpPr>
          <p:cNvPr id="2685" name="Slide Number Placeholder 5"/>
          <p:cNvSpPr txBox="1">
            <a:spLocks noGrp="1"/>
          </p:cNvSpPr>
          <p:nvPr>
            <p:ph type="sldNum" sz="quarter" idx="4294967295"/>
          </p:nvPr>
        </p:nvSpPr>
        <p:spPr>
          <a:xfrm>
            <a:off x="8551837" y="6393507"/>
            <a:ext cx="395314" cy="30733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146</a:t>
            </a:fld>
            <a:endParaRPr/>
          </a:p>
        </p:txBody>
      </p:sp>
    </p:spTree>
  </p:cSld>
  <p:clrMapOvr>
    <a:masterClrMapping/>
  </p:clrMapOvr>
  <p:transition spd="med"/>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7" name="Title 1"/>
          <p:cNvSpPr txBox="1">
            <a:spLocks noGrp="1"/>
          </p:cNvSpPr>
          <p:nvPr>
            <p:ph type="title"/>
          </p:nvPr>
        </p:nvSpPr>
        <p:spPr>
          <a:xfrm>
            <a:off x="1150937" y="214313"/>
            <a:ext cx="7793037" cy="1462088"/>
          </a:xfrm>
          <a:prstGeom prst="rect">
            <a:avLst/>
          </a:prstGeom>
        </p:spPr>
        <p:txBody>
          <a:bodyPr/>
          <a:lstStyle/>
          <a:p>
            <a:r>
              <a:t>World Top Foundries </a:t>
            </a:r>
            <a:br/>
            <a:r>
              <a:t>in VLSI for SuperComputing</a:t>
            </a:r>
          </a:p>
        </p:txBody>
      </p:sp>
      <p:sp>
        <p:nvSpPr>
          <p:cNvPr id="2688" name="Content Placeholder 2"/>
          <p:cNvSpPr txBox="1">
            <a:spLocks noGrp="1"/>
          </p:cNvSpPr>
          <p:nvPr>
            <p:ph type="body" idx="1"/>
          </p:nvPr>
        </p:nvSpPr>
        <p:spPr>
          <a:xfrm>
            <a:off x="304800" y="1905000"/>
            <a:ext cx="8839200" cy="4267200"/>
          </a:xfrm>
          <a:prstGeom prst="rect">
            <a:avLst/>
          </a:prstGeom>
        </p:spPr>
        <p:txBody>
          <a:bodyPr/>
          <a:lstStyle/>
          <a:p>
            <a:r>
              <a:rPr dirty="0"/>
              <a:t>#1? Qualcomm</a:t>
            </a:r>
          </a:p>
          <a:p>
            <a:r>
              <a:rPr dirty="0"/>
              <a:t>#2? Intel</a:t>
            </a:r>
          </a:p>
          <a:p>
            <a:r>
              <a:rPr dirty="0"/>
              <a:t>#3? </a:t>
            </a:r>
            <a:r>
              <a:rPr lang="en-US" dirty="0"/>
              <a:t>TSM</a:t>
            </a:r>
            <a:endParaRPr dirty="0"/>
          </a:p>
          <a:p>
            <a:pPr>
              <a:spcBef>
                <a:spcPts val="600"/>
              </a:spcBef>
              <a:defRPr sz="2800">
                <a:solidFill>
                  <a:srgbClr val="FF0000"/>
                </a:solidFill>
              </a:defRPr>
            </a:pPr>
            <a:r>
              <a:rPr dirty="0"/>
              <a:t>The Qualcomm VP/TD started from this course</a:t>
            </a:r>
            <a:br>
              <a:rPr dirty="0"/>
            </a:br>
            <a:r>
              <a:rPr dirty="0"/>
              <a:t>(first as my PhD student and later as the course TA)</a:t>
            </a:r>
          </a:p>
          <a:p>
            <a:pPr marL="0" indent="0">
              <a:spcBef>
                <a:spcPts val="600"/>
              </a:spcBef>
              <a:buSzTx/>
              <a:buFont typeface="Wingdings"/>
              <a:buNone/>
              <a:defRPr sz="2800">
                <a:solidFill>
                  <a:srgbClr val="FF0000"/>
                </a:solidFill>
              </a:defRPr>
            </a:pPr>
            <a:br>
              <a:rPr dirty="0"/>
            </a:br>
            <a:endParaRPr dirty="0"/>
          </a:p>
        </p:txBody>
      </p:sp>
      <p:sp>
        <p:nvSpPr>
          <p:cNvPr id="2689" name="Slide Number Placeholder 5"/>
          <p:cNvSpPr txBox="1">
            <a:spLocks noGrp="1"/>
          </p:cNvSpPr>
          <p:nvPr>
            <p:ph type="sldNum" sz="quarter" idx="4294967295"/>
          </p:nvPr>
        </p:nvSpPr>
        <p:spPr>
          <a:xfrm>
            <a:off x="8551837" y="6393507"/>
            <a:ext cx="395314" cy="30733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147</a:t>
            </a:fld>
            <a:endParaRPr/>
          </a:p>
        </p:txBody>
      </p:sp>
    </p:spTree>
  </p:cSld>
  <p:clrMapOvr>
    <a:masterClrMapping/>
  </p:clrMapOvr>
  <p:transition spd="med"/>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1" name="Title 1"/>
          <p:cNvSpPr txBox="1">
            <a:spLocks noGrp="1"/>
          </p:cNvSpPr>
          <p:nvPr>
            <p:ph type="title"/>
          </p:nvPr>
        </p:nvSpPr>
        <p:spPr>
          <a:xfrm>
            <a:off x="1150937" y="214313"/>
            <a:ext cx="7793037" cy="1462088"/>
          </a:xfrm>
          <a:prstGeom prst="rect">
            <a:avLst/>
          </a:prstGeom>
        </p:spPr>
        <p:txBody>
          <a:bodyPr/>
          <a:lstStyle/>
          <a:p>
            <a:r>
              <a:t>World Top Foundries </a:t>
            </a:r>
            <a:br/>
            <a:r>
              <a:t>in VLSI for SuperComputing</a:t>
            </a:r>
          </a:p>
        </p:txBody>
      </p:sp>
      <p:sp>
        <p:nvSpPr>
          <p:cNvPr id="2692" name="Content Placeholder 2"/>
          <p:cNvSpPr txBox="1">
            <a:spLocks noGrp="1"/>
          </p:cNvSpPr>
          <p:nvPr>
            <p:ph type="body" idx="1"/>
          </p:nvPr>
        </p:nvSpPr>
        <p:spPr>
          <a:xfrm>
            <a:off x="304800" y="1905000"/>
            <a:ext cx="8839200" cy="4267200"/>
          </a:xfrm>
          <a:prstGeom prst="rect">
            <a:avLst/>
          </a:prstGeom>
        </p:spPr>
        <p:txBody>
          <a:bodyPr>
            <a:normAutofit lnSpcReduction="10000"/>
          </a:bodyPr>
          <a:lstStyle/>
          <a:p>
            <a:pPr marL="322325" indent="-322325" defTabSz="859536">
              <a:defRPr sz="3008"/>
            </a:pPr>
            <a:r>
              <a:rPr dirty="0"/>
              <a:t>#1? Qualcomm</a:t>
            </a:r>
          </a:p>
          <a:p>
            <a:pPr marL="322325" indent="-322325" defTabSz="859536">
              <a:defRPr sz="3008"/>
            </a:pPr>
            <a:r>
              <a:rPr dirty="0"/>
              <a:t>#2? Intel</a:t>
            </a:r>
          </a:p>
          <a:p>
            <a:pPr marL="322325" indent="-322325" defTabSz="859536">
              <a:defRPr sz="3008"/>
            </a:pPr>
            <a:r>
              <a:rPr dirty="0"/>
              <a:t>#3? </a:t>
            </a:r>
            <a:r>
              <a:rPr lang="en-US" dirty="0"/>
              <a:t>TSM</a:t>
            </a:r>
            <a:endParaRPr dirty="0"/>
          </a:p>
          <a:p>
            <a:pPr marL="322325" indent="-322325" defTabSz="859536">
              <a:spcBef>
                <a:spcPts val="600"/>
              </a:spcBef>
              <a:defRPr sz="2632">
                <a:solidFill>
                  <a:srgbClr val="FF0000"/>
                </a:solidFill>
              </a:defRPr>
            </a:pPr>
            <a:r>
              <a:rPr dirty="0"/>
              <a:t>The Qualcomm VP/TD started from this course</a:t>
            </a:r>
            <a:br>
              <a:rPr dirty="0"/>
            </a:br>
            <a:r>
              <a:rPr dirty="0"/>
              <a:t>(first as my PhD student and later as the course TA)</a:t>
            </a:r>
          </a:p>
          <a:p>
            <a:pPr marL="322325" indent="-322325" defTabSz="859536">
              <a:spcBef>
                <a:spcPts val="600"/>
              </a:spcBef>
              <a:defRPr sz="2632">
                <a:solidFill>
                  <a:srgbClr val="FF0000"/>
                </a:solidFill>
              </a:defRPr>
            </a:pPr>
            <a:r>
              <a:rPr dirty="0"/>
              <a:t>An Intel VP/TD took the IR4RVL in-a-nut-shell</a:t>
            </a:r>
            <a:br>
              <a:rPr dirty="0"/>
            </a:br>
            <a:r>
              <a:rPr dirty="0"/>
              <a:t>(at my past IEEE/ACM tutorial)</a:t>
            </a:r>
          </a:p>
          <a:p>
            <a:pPr marL="0" indent="0" defTabSz="859536">
              <a:spcBef>
                <a:spcPts val="600"/>
              </a:spcBef>
              <a:buSzTx/>
              <a:buFont typeface="Wingdings"/>
              <a:buNone/>
              <a:defRPr sz="2632">
                <a:solidFill>
                  <a:srgbClr val="FF0000"/>
                </a:solidFill>
              </a:defRPr>
            </a:pPr>
            <a:br>
              <a:rPr dirty="0"/>
            </a:br>
            <a:endParaRPr dirty="0"/>
          </a:p>
        </p:txBody>
      </p:sp>
      <p:sp>
        <p:nvSpPr>
          <p:cNvPr id="2693" name="Slide Number Placeholder 5"/>
          <p:cNvSpPr txBox="1">
            <a:spLocks noGrp="1"/>
          </p:cNvSpPr>
          <p:nvPr>
            <p:ph type="sldNum" sz="quarter" idx="4294967295"/>
          </p:nvPr>
        </p:nvSpPr>
        <p:spPr>
          <a:xfrm>
            <a:off x="8551837" y="6393507"/>
            <a:ext cx="395314" cy="30733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148</a:t>
            </a:fld>
            <a:endParaRPr/>
          </a:p>
        </p:txBody>
      </p:sp>
    </p:spTree>
  </p:cSld>
  <p:clrMapOvr>
    <a:masterClrMapping/>
  </p:clrMapOvr>
  <p:transition spd="med"/>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5" name="Title 1"/>
          <p:cNvSpPr txBox="1">
            <a:spLocks noGrp="1"/>
          </p:cNvSpPr>
          <p:nvPr>
            <p:ph type="title"/>
          </p:nvPr>
        </p:nvSpPr>
        <p:spPr>
          <a:xfrm>
            <a:off x="1150937" y="214313"/>
            <a:ext cx="7793037" cy="1462088"/>
          </a:xfrm>
          <a:prstGeom prst="rect">
            <a:avLst/>
          </a:prstGeom>
        </p:spPr>
        <p:txBody>
          <a:bodyPr/>
          <a:lstStyle/>
          <a:p>
            <a:r>
              <a:t>World Top Foundries </a:t>
            </a:r>
            <a:br/>
            <a:r>
              <a:t>in VLSI for SuperComputing</a:t>
            </a:r>
          </a:p>
        </p:txBody>
      </p:sp>
      <p:sp>
        <p:nvSpPr>
          <p:cNvPr id="2696" name="Content Placeholder 2"/>
          <p:cNvSpPr txBox="1">
            <a:spLocks noGrp="1"/>
          </p:cNvSpPr>
          <p:nvPr>
            <p:ph type="body" idx="1"/>
          </p:nvPr>
        </p:nvSpPr>
        <p:spPr>
          <a:xfrm>
            <a:off x="304800" y="1905000"/>
            <a:ext cx="8839200" cy="4267200"/>
          </a:xfrm>
          <a:prstGeom prst="rect">
            <a:avLst/>
          </a:prstGeom>
        </p:spPr>
        <p:txBody>
          <a:bodyPr/>
          <a:lstStyle/>
          <a:p>
            <a:pPr marL="288035" indent="-288035" defTabSz="768095">
              <a:spcBef>
                <a:spcPts val="600"/>
              </a:spcBef>
              <a:defRPr sz="2688"/>
            </a:pPr>
            <a:r>
              <a:rPr dirty="0"/>
              <a:t>#1? Qualcomm</a:t>
            </a:r>
          </a:p>
          <a:p>
            <a:pPr marL="288035" indent="-288035" defTabSz="768095">
              <a:spcBef>
                <a:spcPts val="600"/>
              </a:spcBef>
              <a:defRPr sz="2688"/>
            </a:pPr>
            <a:r>
              <a:rPr dirty="0"/>
              <a:t>#2? Intel</a:t>
            </a:r>
          </a:p>
          <a:p>
            <a:pPr marL="288035" indent="-288035" defTabSz="768095">
              <a:spcBef>
                <a:spcPts val="600"/>
              </a:spcBef>
              <a:defRPr sz="2688"/>
            </a:pPr>
            <a:r>
              <a:rPr dirty="0"/>
              <a:t>#3? </a:t>
            </a:r>
            <a:r>
              <a:rPr lang="en-US" dirty="0"/>
              <a:t>TSM</a:t>
            </a:r>
            <a:endParaRPr dirty="0"/>
          </a:p>
          <a:p>
            <a:pPr marL="288035" indent="-288035" defTabSz="768095">
              <a:spcBef>
                <a:spcPts val="500"/>
              </a:spcBef>
              <a:defRPr sz="2351">
                <a:solidFill>
                  <a:srgbClr val="FF0000"/>
                </a:solidFill>
              </a:defRPr>
            </a:pPr>
            <a:r>
              <a:rPr dirty="0"/>
              <a:t>The Qualcomm VP/TD started from this course</a:t>
            </a:r>
            <a:br>
              <a:rPr dirty="0"/>
            </a:br>
            <a:r>
              <a:rPr dirty="0"/>
              <a:t>(first as my PhD student and later as the course TA)</a:t>
            </a:r>
          </a:p>
          <a:p>
            <a:pPr marL="288035" indent="-288035" defTabSz="768095">
              <a:spcBef>
                <a:spcPts val="500"/>
              </a:spcBef>
              <a:defRPr sz="2351">
                <a:solidFill>
                  <a:srgbClr val="FF0000"/>
                </a:solidFill>
              </a:defRPr>
            </a:pPr>
            <a:r>
              <a:rPr dirty="0"/>
              <a:t>An Intel VP/TD took the IR4RVL in-a-nut-shell</a:t>
            </a:r>
            <a:br>
              <a:rPr dirty="0"/>
            </a:br>
            <a:r>
              <a:rPr dirty="0"/>
              <a:t>(at my past IEEE/ACM-HICSS conference tutorial)</a:t>
            </a:r>
          </a:p>
          <a:p>
            <a:pPr marL="288035" indent="-288035" defTabSz="768095">
              <a:spcBef>
                <a:spcPts val="500"/>
              </a:spcBef>
              <a:defRPr sz="2351">
                <a:solidFill>
                  <a:srgbClr val="FF0000"/>
                </a:solidFill>
              </a:defRPr>
            </a:pPr>
            <a:r>
              <a:rPr dirty="0"/>
              <a:t>Maybe, </a:t>
            </a:r>
            <a:br>
              <a:rPr dirty="0"/>
            </a:br>
            <a:r>
              <a:rPr dirty="0"/>
              <a:t>a </a:t>
            </a:r>
            <a:r>
              <a:rPr lang="en-US" dirty="0"/>
              <a:t>Next Gen</a:t>
            </a:r>
            <a:r>
              <a:rPr dirty="0"/>
              <a:t> VP/TD comes from ETF</a:t>
            </a:r>
            <a:endParaRPr dirty="0">
              <a:latin typeface="Wingdings"/>
              <a:ea typeface="Wingdings"/>
              <a:cs typeface="Wingdings"/>
              <a:sym typeface="Wingdings"/>
            </a:endParaRPr>
          </a:p>
        </p:txBody>
      </p:sp>
      <p:sp>
        <p:nvSpPr>
          <p:cNvPr id="2697" name="Slide Number Placeholder 5"/>
          <p:cNvSpPr txBox="1">
            <a:spLocks noGrp="1"/>
          </p:cNvSpPr>
          <p:nvPr>
            <p:ph type="sldNum" sz="quarter" idx="4294967295"/>
          </p:nvPr>
        </p:nvSpPr>
        <p:spPr>
          <a:xfrm>
            <a:off x="8551837" y="6393507"/>
            <a:ext cx="395314" cy="30733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149</a:t>
            </a:fld>
            <a:endParaRPr/>
          </a:p>
        </p:txBody>
      </p:sp>
    </p:spTree>
  </p:cSld>
  <p:clrMapOvr>
    <a:masterClrMapping/>
  </p:clrMapOvr>
  <p:transition spd="med"/>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9" name="Title 1"/>
          <p:cNvSpPr txBox="1">
            <a:spLocks noGrp="1"/>
          </p:cNvSpPr>
          <p:nvPr>
            <p:ph type="title"/>
          </p:nvPr>
        </p:nvSpPr>
        <p:spPr>
          <a:xfrm>
            <a:off x="1150937" y="214313"/>
            <a:ext cx="7793037" cy="1462088"/>
          </a:xfrm>
          <a:prstGeom prst="rect">
            <a:avLst/>
          </a:prstGeom>
        </p:spPr>
        <p:txBody>
          <a:bodyPr/>
          <a:lstStyle/>
          <a:p>
            <a:r>
              <a:t>World Top Foundries </a:t>
            </a:r>
            <a:br/>
            <a:r>
              <a:t>in VLSI for SuperComputing</a:t>
            </a:r>
          </a:p>
        </p:txBody>
      </p:sp>
      <p:sp>
        <p:nvSpPr>
          <p:cNvPr id="2700" name="Content Placeholder 2"/>
          <p:cNvSpPr txBox="1">
            <a:spLocks noGrp="1"/>
          </p:cNvSpPr>
          <p:nvPr>
            <p:ph type="body" idx="1"/>
          </p:nvPr>
        </p:nvSpPr>
        <p:spPr>
          <a:xfrm>
            <a:off x="304800" y="1905000"/>
            <a:ext cx="8839200" cy="4267200"/>
          </a:xfrm>
          <a:prstGeom prst="rect">
            <a:avLst/>
          </a:prstGeom>
        </p:spPr>
        <p:txBody>
          <a:bodyPr/>
          <a:lstStyle/>
          <a:p>
            <a:pPr marL="284606" indent="-284606" defTabSz="758951">
              <a:spcBef>
                <a:spcPts val="600"/>
              </a:spcBef>
              <a:defRPr sz="2656"/>
            </a:pPr>
            <a:r>
              <a:rPr dirty="0"/>
              <a:t>#1? Qualcomm</a:t>
            </a:r>
          </a:p>
          <a:p>
            <a:pPr marL="284606" indent="-284606" defTabSz="758951">
              <a:spcBef>
                <a:spcPts val="600"/>
              </a:spcBef>
              <a:defRPr sz="2656"/>
            </a:pPr>
            <a:r>
              <a:rPr dirty="0"/>
              <a:t>#2? Intel</a:t>
            </a:r>
          </a:p>
          <a:p>
            <a:pPr marL="284606" indent="-284606" defTabSz="758951">
              <a:spcBef>
                <a:spcPts val="600"/>
              </a:spcBef>
              <a:defRPr sz="2656"/>
            </a:pPr>
            <a:r>
              <a:rPr dirty="0"/>
              <a:t>#3? </a:t>
            </a:r>
            <a:r>
              <a:rPr lang="en-US" dirty="0"/>
              <a:t>TSM</a:t>
            </a:r>
            <a:endParaRPr dirty="0"/>
          </a:p>
          <a:p>
            <a:pPr marL="284606" indent="-284606" defTabSz="758951">
              <a:spcBef>
                <a:spcPts val="500"/>
              </a:spcBef>
              <a:defRPr sz="2324">
                <a:solidFill>
                  <a:srgbClr val="FF0000"/>
                </a:solidFill>
              </a:defRPr>
            </a:pPr>
            <a:r>
              <a:rPr dirty="0"/>
              <a:t>The Qualcomm VP/TD started from this course</a:t>
            </a:r>
            <a:br>
              <a:rPr dirty="0"/>
            </a:br>
            <a:r>
              <a:rPr dirty="0"/>
              <a:t>(first as my PhD student and later as the course TA)</a:t>
            </a:r>
          </a:p>
          <a:p>
            <a:pPr marL="284606" indent="-284606" defTabSz="758951">
              <a:spcBef>
                <a:spcPts val="500"/>
              </a:spcBef>
              <a:defRPr sz="2324">
                <a:solidFill>
                  <a:srgbClr val="FF0000"/>
                </a:solidFill>
              </a:defRPr>
            </a:pPr>
            <a:r>
              <a:rPr dirty="0"/>
              <a:t>An Intel VP/TD took the IR4RVL in-a-nut-shell</a:t>
            </a:r>
            <a:br>
              <a:rPr dirty="0"/>
            </a:br>
            <a:r>
              <a:rPr dirty="0"/>
              <a:t>(at my past IEEE/ACM-HICSS conference tutorial)</a:t>
            </a:r>
          </a:p>
          <a:p>
            <a:pPr marL="284606" indent="-284606" defTabSz="758951">
              <a:spcBef>
                <a:spcPts val="500"/>
              </a:spcBef>
              <a:defRPr sz="2324">
                <a:solidFill>
                  <a:srgbClr val="FF0000"/>
                </a:solidFill>
              </a:defRPr>
            </a:pPr>
            <a:r>
              <a:rPr dirty="0"/>
              <a:t>Maybe, </a:t>
            </a:r>
            <a:br>
              <a:rPr dirty="0"/>
            </a:br>
            <a:r>
              <a:rPr dirty="0"/>
              <a:t>a next </a:t>
            </a:r>
            <a:r>
              <a:rPr lang="en-US" dirty="0"/>
              <a:t>TSM </a:t>
            </a:r>
            <a:r>
              <a:rPr dirty="0"/>
              <a:t>VP/TD comes from ETF</a:t>
            </a:r>
            <a:br>
              <a:rPr lang="en-US" dirty="0">
                <a:latin typeface="Wingdings"/>
                <a:ea typeface="Wingdings"/>
                <a:cs typeface="Wingdings"/>
                <a:sym typeface="Wingdings"/>
              </a:rPr>
            </a:br>
            <a:r>
              <a:rPr dirty="0"/>
              <a:t>or M</a:t>
            </a:r>
            <a:r>
              <a:rPr lang="en-US" dirty="0"/>
              <a:t>AT</a:t>
            </a:r>
            <a:endParaRPr dirty="0">
              <a:latin typeface="Wingdings"/>
              <a:ea typeface="Wingdings"/>
              <a:cs typeface="Wingdings"/>
              <a:sym typeface="Wingdings"/>
            </a:endParaRPr>
          </a:p>
        </p:txBody>
      </p:sp>
      <p:sp>
        <p:nvSpPr>
          <p:cNvPr id="2701" name="Slide Number Placeholder 5"/>
          <p:cNvSpPr txBox="1">
            <a:spLocks noGrp="1"/>
          </p:cNvSpPr>
          <p:nvPr>
            <p:ph type="sldNum" sz="quarter" idx="4294967295"/>
          </p:nvPr>
        </p:nvSpPr>
        <p:spPr>
          <a:xfrm>
            <a:off x="8551837" y="6393507"/>
            <a:ext cx="395314" cy="30733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150</a:t>
            </a:fld>
            <a:endParaRPr/>
          </a:p>
        </p:txBody>
      </p:sp>
    </p:spTree>
  </p:cSld>
  <p:clrMapOvr>
    <a:masterClrMapping/>
  </p:clrMapOvr>
  <p:transition spd="med"/>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 name="Title 1"/>
          <p:cNvSpPr txBox="1">
            <a:spLocks noGrp="1"/>
          </p:cNvSpPr>
          <p:nvPr>
            <p:ph type="title"/>
          </p:nvPr>
        </p:nvSpPr>
        <p:spPr>
          <a:xfrm>
            <a:off x="1150937" y="214313"/>
            <a:ext cx="7793037" cy="1462088"/>
          </a:xfrm>
          <a:prstGeom prst="rect">
            <a:avLst/>
          </a:prstGeom>
        </p:spPr>
        <p:txBody>
          <a:bodyPr/>
          <a:lstStyle/>
          <a:p>
            <a:r>
              <a:t>World Top Foundries </a:t>
            </a:r>
            <a:br/>
            <a:r>
              <a:t>in VLSI for SuperComputing</a:t>
            </a:r>
          </a:p>
        </p:txBody>
      </p:sp>
      <p:sp>
        <p:nvSpPr>
          <p:cNvPr id="2704" name="Content Placeholder 2"/>
          <p:cNvSpPr txBox="1">
            <a:spLocks noGrp="1"/>
          </p:cNvSpPr>
          <p:nvPr>
            <p:ph type="body" idx="1"/>
          </p:nvPr>
        </p:nvSpPr>
        <p:spPr>
          <a:xfrm>
            <a:off x="304800" y="1905000"/>
            <a:ext cx="8839200" cy="4267200"/>
          </a:xfrm>
          <a:prstGeom prst="rect">
            <a:avLst/>
          </a:prstGeom>
        </p:spPr>
        <p:txBody>
          <a:bodyPr/>
          <a:lstStyle/>
          <a:p>
            <a:pPr marL="284606" indent="-284606" defTabSz="758951">
              <a:spcBef>
                <a:spcPts val="600"/>
              </a:spcBef>
              <a:defRPr sz="2656"/>
            </a:pPr>
            <a:r>
              <a:rPr dirty="0"/>
              <a:t>#1? Qualcomm</a:t>
            </a:r>
          </a:p>
          <a:p>
            <a:pPr marL="284606" indent="-284606" defTabSz="758951">
              <a:spcBef>
                <a:spcPts val="600"/>
              </a:spcBef>
              <a:defRPr sz="2656"/>
            </a:pPr>
            <a:r>
              <a:rPr dirty="0"/>
              <a:t>#2? Intel</a:t>
            </a:r>
          </a:p>
          <a:p>
            <a:pPr marL="284606" indent="-284606" defTabSz="758951">
              <a:spcBef>
                <a:spcPts val="600"/>
              </a:spcBef>
              <a:defRPr sz="2656"/>
            </a:pPr>
            <a:r>
              <a:rPr dirty="0"/>
              <a:t>#3? </a:t>
            </a:r>
            <a:r>
              <a:rPr lang="en-US" dirty="0"/>
              <a:t>TSM</a:t>
            </a:r>
            <a:endParaRPr dirty="0"/>
          </a:p>
          <a:p>
            <a:pPr marL="284606" indent="-284606" defTabSz="758951">
              <a:spcBef>
                <a:spcPts val="500"/>
              </a:spcBef>
              <a:defRPr sz="2324">
                <a:solidFill>
                  <a:srgbClr val="FF0000"/>
                </a:solidFill>
              </a:defRPr>
            </a:pPr>
            <a:r>
              <a:rPr dirty="0"/>
              <a:t>The Qualcomm VP/TD started from this course</a:t>
            </a:r>
            <a:br>
              <a:rPr dirty="0"/>
            </a:br>
            <a:r>
              <a:rPr dirty="0"/>
              <a:t>(first as my PhD student and later as the course TA)</a:t>
            </a:r>
          </a:p>
          <a:p>
            <a:pPr marL="284606" indent="-284606" defTabSz="758951">
              <a:spcBef>
                <a:spcPts val="500"/>
              </a:spcBef>
              <a:defRPr sz="2324">
                <a:solidFill>
                  <a:srgbClr val="FF0000"/>
                </a:solidFill>
              </a:defRPr>
            </a:pPr>
            <a:r>
              <a:rPr dirty="0"/>
              <a:t>An Intel VP/TD took the IR4RVL in-a-nut-shell</a:t>
            </a:r>
            <a:br>
              <a:rPr dirty="0"/>
            </a:br>
            <a:r>
              <a:rPr dirty="0"/>
              <a:t>(at my past IEEE/ACM-HICSS conference tutorial)</a:t>
            </a:r>
          </a:p>
          <a:p>
            <a:pPr marL="284606" indent="-284606" defTabSz="758951">
              <a:spcBef>
                <a:spcPts val="500"/>
              </a:spcBef>
              <a:defRPr sz="2324">
                <a:solidFill>
                  <a:srgbClr val="FF0000"/>
                </a:solidFill>
              </a:defRPr>
            </a:pPr>
            <a:r>
              <a:rPr dirty="0"/>
              <a:t>Maybe, </a:t>
            </a:r>
            <a:br>
              <a:rPr dirty="0"/>
            </a:br>
            <a:r>
              <a:rPr dirty="0"/>
              <a:t>a next </a:t>
            </a:r>
            <a:r>
              <a:rPr lang="en-US" dirty="0"/>
              <a:t>TSM</a:t>
            </a:r>
            <a:r>
              <a:rPr dirty="0"/>
              <a:t> VP/TD comes from ETF</a:t>
            </a:r>
            <a:br>
              <a:rPr dirty="0">
                <a:latin typeface="Wingdings"/>
                <a:ea typeface="Wingdings"/>
                <a:cs typeface="Wingdings"/>
                <a:sym typeface="Wingdings"/>
              </a:rPr>
            </a:br>
            <a:r>
              <a:rPr dirty="0"/>
              <a:t>or M</a:t>
            </a:r>
            <a:r>
              <a:rPr lang="en-US" dirty="0"/>
              <a:t>AT</a:t>
            </a:r>
            <a:r>
              <a:rPr lang="en-US" dirty="0">
                <a:latin typeface="Wingdings"/>
                <a:sym typeface="Wingdings"/>
              </a:rPr>
              <a:t> </a:t>
            </a:r>
            <a:r>
              <a:rPr dirty="0"/>
              <a:t>or F</a:t>
            </a:r>
            <a:r>
              <a:rPr lang="en-US" dirty="0"/>
              <a:t>FH</a:t>
            </a:r>
            <a:endParaRPr dirty="0">
              <a:latin typeface="Wingdings"/>
              <a:ea typeface="Wingdings"/>
              <a:cs typeface="Wingdings"/>
              <a:sym typeface="Wingdings"/>
            </a:endParaRPr>
          </a:p>
        </p:txBody>
      </p:sp>
      <p:sp>
        <p:nvSpPr>
          <p:cNvPr id="2705" name="Slide Number Placeholder 5"/>
          <p:cNvSpPr txBox="1">
            <a:spLocks noGrp="1"/>
          </p:cNvSpPr>
          <p:nvPr>
            <p:ph type="sldNum" sz="quarter" idx="4294967295"/>
          </p:nvPr>
        </p:nvSpPr>
        <p:spPr>
          <a:xfrm>
            <a:off x="8551837" y="6393507"/>
            <a:ext cx="395314" cy="30733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151</a:t>
            </a:fld>
            <a:endParaRPr/>
          </a:p>
        </p:txBody>
      </p:sp>
    </p:spTree>
  </p:cSld>
  <p:clrMapOvr>
    <a:masterClrMapping/>
  </p:clrMapOvr>
  <p:transition spd="med"/>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7" name="Title 1"/>
          <p:cNvSpPr txBox="1">
            <a:spLocks noGrp="1"/>
          </p:cNvSpPr>
          <p:nvPr>
            <p:ph type="title"/>
          </p:nvPr>
        </p:nvSpPr>
        <p:spPr>
          <a:xfrm>
            <a:off x="1150937" y="214313"/>
            <a:ext cx="7793037" cy="1462088"/>
          </a:xfrm>
          <a:prstGeom prst="rect">
            <a:avLst/>
          </a:prstGeom>
        </p:spPr>
        <p:txBody>
          <a:bodyPr/>
          <a:lstStyle/>
          <a:p>
            <a:r>
              <a:t>World Top Foundries </a:t>
            </a:r>
            <a:br/>
            <a:r>
              <a:t>in VLSI for SuperComputing</a:t>
            </a:r>
          </a:p>
        </p:txBody>
      </p:sp>
      <p:sp>
        <p:nvSpPr>
          <p:cNvPr id="2708" name="Content Placeholder 2"/>
          <p:cNvSpPr txBox="1">
            <a:spLocks noGrp="1"/>
          </p:cNvSpPr>
          <p:nvPr>
            <p:ph type="body" idx="1"/>
          </p:nvPr>
        </p:nvSpPr>
        <p:spPr>
          <a:xfrm>
            <a:off x="304800" y="1905000"/>
            <a:ext cx="8839200" cy="4267200"/>
          </a:xfrm>
          <a:prstGeom prst="rect">
            <a:avLst/>
          </a:prstGeom>
        </p:spPr>
        <p:txBody>
          <a:bodyPr>
            <a:normAutofit fontScale="92500" lnSpcReduction="10000"/>
          </a:bodyPr>
          <a:lstStyle/>
          <a:p>
            <a:pPr marL="284606" indent="-284606" defTabSz="758951">
              <a:spcBef>
                <a:spcPts val="600"/>
              </a:spcBef>
              <a:defRPr sz="2656"/>
            </a:pPr>
            <a:r>
              <a:rPr dirty="0"/>
              <a:t>#1? Qualcomm</a:t>
            </a:r>
          </a:p>
          <a:p>
            <a:pPr marL="284606" indent="-284606" defTabSz="758951">
              <a:spcBef>
                <a:spcPts val="600"/>
              </a:spcBef>
              <a:defRPr sz="2656"/>
            </a:pPr>
            <a:r>
              <a:rPr dirty="0"/>
              <a:t>#2? Intel</a:t>
            </a:r>
          </a:p>
          <a:p>
            <a:pPr marL="284606" indent="-284606" defTabSz="758951">
              <a:spcBef>
                <a:spcPts val="600"/>
              </a:spcBef>
              <a:defRPr sz="2656"/>
            </a:pPr>
            <a:r>
              <a:rPr dirty="0"/>
              <a:t>#3? </a:t>
            </a:r>
            <a:r>
              <a:rPr lang="en-US" dirty="0"/>
              <a:t>TSM</a:t>
            </a:r>
          </a:p>
          <a:p>
            <a:pPr marL="284606" indent="-284606" defTabSz="758951">
              <a:spcBef>
                <a:spcPts val="600"/>
              </a:spcBef>
              <a:defRPr sz="2656"/>
            </a:pPr>
            <a:r>
              <a:rPr lang="en-US" dirty="0"/>
              <a:t>#4? ???</a:t>
            </a:r>
            <a:endParaRPr dirty="0"/>
          </a:p>
          <a:p>
            <a:pPr marL="284606" indent="-284606" defTabSz="758951">
              <a:spcBef>
                <a:spcPts val="500"/>
              </a:spcBef>
              <a:defRPr sz="2324">
                <a:solidFill>
                  <a:srgbClr val="FF0000"/>
                </a:solidFill>
              </a:defRPr>
            </a:pPr>
            <a:r>
              <a:rPr dirty="0"/>
              <a:t>The Qualcomm VP/TD started from this course</a:t>
            </a:r>
            <a:br>
              <a:rPr dirty="0"/>
            </a:br>
            <a:r>
              <a:rPr dirty="0"/>
              <a:t>(first as my PhD student and later as the course TA)</a:t>
            </a:r>
          </a:p>
          <a:p>
            <a:pPr marL="284606" indent="-284606" defTabSz="758951">
              <a:spcBef>
                <a:spcPts val="500"/>
              </a:spcBef>
              <a:defRPr sz="2324">
                <a:solidFill>
                  <a:srgbClr val="FF0000"/>
                </a:solidFill>
              </a:defRPr>
            </a:pPr>
            <a:r>
              <a:rPr dirty="0"/>
              <a:t>An Intel VP/TD took the IR4RVL in-a-nut-shell</a:t>
            </a:r>
            <a:br>
              <a:rPr dirty="0"/>
            </a:br>
            <a:r>
              <a:rPr dirty="0"/>
              <a:t>(at my past IEEE/ACM-HICSS conference tutorial)</a:t>
            </a:r>
          </a:p>
          <a:p>
            <a:pPr marL="284606" indent="-284606" defTabSz="758951">
              <a:spcBef>
                <a:spcPts val="500"/>
              </a:spcBef>
              <a:defRPr sz="2324">
                <a:solidFill>
                  <a:srgbClr val="FF0000"/>
                </a:solidFill>
              </a:defRPr>
            </a:pPr>
            <a:r>
              <a:rPr dirty="0"/>
              <a:t>Maybe, </a:t>
            </a:r>
            <a:br>
              <a:rPr dirty="0"/>
            </a:br>
            <a:r>
              <a:rPr dirty="0"/>
              <a:t>a next </a:t>
            </a:r>
            <a:r>
              <a:rPr lang="en-US" dirty="0"/>
              <a:t>TSM</a:t>
            </a:r>
            <a:r>
              <a:rPr dirty="0"/>
              <a:t> VP/TD comes from ETF</a:t>
            </a:r>
            <a:br>
              <a:rPr dirty="0">
                <a:latin typeface="Wingdings"/>
                <a:ea typeface="Wingdings"/>
                <a:cs typeface="Wingdings"/>
                <a:sym typeface="Wingdings"/>
              </a:rPr>
            </a:br>
            <a:r>
              <a:rPr dirty="0"/>
              <a:t>or M</a:t>
            </a:r>
            <a:r>
              <a:rPr lang="en-US" dirty="0"/>
              <a:t>AT</a:t>
            </a:r>
            <a:r>
              <a:rPr lang="en-US" dirty="0">
                <a:latin typeface="Wingdings"/>
                <a:ea typeface="Wingdings"/>
                <a:cs typeface="Wingdings"/>
                <a:sym typeface="Wingdings"/>
              </a:rPr>
              <a:t> </a:t>
            </a:r>
            <a:r>
              <a:rPr dirty="0"/>
              <a:t>or </a:t>
            </a:r>
            <a:r>
              <a:rPr lang="sr-Latn-RS" dirty="0"/>
              <a:t>FON</a:t>
            </a:r>
            <a:r>
              <a:rPr lang="sr-Latn-RS" dirty="0">
                <a:latin typeface="Wingdings"/>
                <a:ea typeface="Wingdings"/>
                <a:cs typeface="Wingdings"/>
                <a:sym typeface="Wingdings"/>
              </a:rPr>
              <a:t> </a:t>
            </a:r>
            <a:r>
              <a:rPr lang="sr-Latn-RS" dirty="0"/>
              <a:t>or </a:t>
            </a:r>
            <a:r>
              <a:rPr lang="en-US" dirty="0"/>
              <a:t>Your University</a:t>
            </a:r>
          </a:p>
          <a:p>
            <a:pPr marL="284606" indent="-284606" defTabSz="758951">
              <a:spcBef>
                <a:spcPts val="500"/>
              </a:spcBef>
              <a:defRPr sz="2324">
                <a:solidFill>
                  <a:srgbClr val="FF0000"/>
                </a:solidFill>
              </a:defRPr>
            </a:pPr>
            <a:r>
              <a:rPr lang="en-US" dirty="0"/>
              <a:t>Creativity is the Key!</a:t>
            </a:r>
          </a:p>
        </p:txBody>
      </p:sp>
      <p:sp>
        <p:nvSpPr>
          <p:cNvPr id="2709" name="Slide Number Placeholder 5"/>
          <p:cNvSpPr txBox="1">
            <a:spLocks noGrp="1"/>
          </p:cNvSpPr>
          <p:nvPr>
            <p:ph type="sldNum" sz="quarter" idx="4294967295"/>
          </p:nvPr>
        </p:nvSpPr>
        <p:spPr>
          <a:xfrm>
            <a:off x="8551837" y="6393507"/>
            <a:ext cx="395314" cy="30733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152</a:t>
            </a:fld>
            <a:endParaRPr/>
          </a:p>
        </p:txBody>
      </p:sp>
    </p:spTree>
  </p:cSld>
  <p:clrMapOvr>
    <a:masterClrMapping/>
  </p:clrMapOvr>
  <p:transition spd="med"/>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1" name="Title 1"/>
          <p:cNvSpPr txBox="1">
            <a:spLocks noGrp="1"/>
          </p:cNvSpPr>
          <p:nvPr>
            <p:ph type="title"/>
          </p:nvPr>
        </p:nvSpPr>
        <p:spPr>
          <a:xfrm>
            <a:off x="1150937" y="214313"/>
            <a:ext cx="7793037" cy="1462088"/>
          </a:xfrm>
          <a:prstGeom prst="rect">
            <a:avLst/>
          </a:prstGeom>
        </p:spPr>
        <p:txBody>
          <a:bodyPr/>
          <a:lstStyle/>
          <a:p>
            <a:r>
              <a:t>Who works here? </a:t>
            </a:r>
          </a:p>
        </p:txBody>
      </p:sp>
      <p:pic>
        <p:nvPicPr>
          <p:cNvPr id="2712" name="Content Placeholder 4" descr="Content Placeholder 4"/>
          <p:cNvPicPr>
            <a:picLocks noChangeAspect="1"/>
          </p:cNvPicPr>
          <p:nvPr/>
        </p:nvPicPr>
        <p:blipFill>
          <a:blip r:embed="rId2" cstate="print"/>
          <a:stretch>
            <a:fillRect/>
          </a:stretch>
        </p:blipFill>
        <p:spPr>
          <a:xfrm>
            <a:off x="1219200" y="2209800"/>
            <a:ext cx="7042150" cy="4000500"/>
          </a:xfrm>
          <a:prstGeom prst="rect">
            <a:avLst/>
          </a:prstGeom>
          <a:ln w="12700">
            <a:miter lim="400000"/>
          </a:ln>
        </p:spPr>
      </p:pic>
      <p:sp>
        <p:nvSpPr>
          <p:cNvPr id="2713" name="Slide Number Placeholder 5"/>
          <p:cNvSpPr txBox="1">
            <a:spLocks noGrp="1"/>
          </p:cNvSpPr>
          <p:nvPr>
            <p:ph type="sldNum" sz="quarter" idx="4294967295"/>
          </p:nvPr>
        </p:nvSpPr>
        <p:spPr>
          <a:xfrm>
            <a:off x="8551837" y="6393507"/>
            <a:ext cx="395314" cy="30733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153</a:t>
            </a:fld>
            <a:endParaRPr/>
          </a:p>
        </p:txBody>
      </p:sp>
    </p:spTree>
  </p:cSld>
  <p:clrMapOvr>
    <a:masterClrMapping/>
  </p:clrMapOvr>
  <p:transition spd="med"/>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5" name="Title 1"/>
          <p:cNvSpPr txBox="1">
            <a:spLocks noGrp="1"/>
          </p:cNvSpPr>
          <p:nvPr>
            <p:ph type="title"/>
          </p:nvPr>
        </p:nvSpPr>
        <p:spPr>
          <a:xfrm>
            <a:off x="1066800" y="214313"/>
            <a:ext cx="8077200" cy="1462088"/>
          </a:xfrm>
          <a:prstGeom prst="rect">
            <a:avLst/>
          </a:prstGeom>
        </p:spPr>
        <p:txBody>
          <a:bodyPr/>
          <a:lstStyle/>
          <a:p>
            <a:r>
              <a:t>The Holistic Foundry (R&amp;DFab)</a:t>
            </a:r>
            <a:br/>
            <a:r>
              <a:t>in VLSI for SuperComputing</a:t>
            </a:r>
          </a:p>
        </p:txBody>
      </p:sp>
      <p:sp>
        <p:nvSpPr>
          <p:cNvPr id="2716" name="Content Placeholder 2"/>
          <p:cNvSpPr txBox="1">
            <a:spLocks noGrp="1"/>
          </p:cNvSpPr>
          <p:nvPr>
            <p:ph type="body" sz="half" idx="1"/>
          </p:nvPr>
        </p:nvSpPr>
        <p:spPr>
          <a:xfrm>
            <a:off x="685799" y="2209800"/>
            <a:ext cx="8269290" cy="3922713"/>
          </a:xfrm>
          <a:prstGeom prst="rect">
            <a:avLst/>
          </a:prstGeom>
        </p:spPr>
        <p:txBody>
          <a:bodyPr/>
          <a:lstStyle/>
          <a:p>
            <a:pPr>
              <a:spcBef>
                <a:spcPts val="500"/>
              </a:spcBef>
              <a:defRPr sz="2400"/>
            </a:pPr>
            <a:r>
              <a:rPr dirty="0"/>
              <a:t>Phase#1: From Applications to Algorithms</a:t>
            </a:r>
            <a:br>
              <a:rPr dirty="0"/>
            </a:br>
            <a:r>
              <a:rPr dirty="0"/>
              <a:t>Phase#2: From Algorithms to Masks</a:t>
            </a:r>
            <a:br>
              <a:rPr dirty="0"/>
            </a:br>
            <a:r>
              <a:rPr dirty="0"/>
              <a:t>Phase#3: From Masks to Chips</a:t>
            </a:r>
            <a:br>
              <a:rPr lang="en-US" dirty="0"/>
            </a:br>
            <a:r>
              <a:rPr lang="en-US" dirty="0"/>
              <a:t>Phase#4: From Chips to Applications</a:t>
            </a:r>
            <a:endParaRPr dirty="0"/>
          </a:p>
        </p:txBody>
      </p:sp>
      <p:sp>
        <p:nvSpPr>
          <p:cNvPr id="2717" name="Slide Number Placeholder 5"/>
          <p:cNvSpPr txBox="1">
            <a:spLocks noGrp="1"/>
          </p:cNvSpPr>
          <p:nvPr>
            <p:ph type="sldNum" sz="quarter" idx="4294967295"/>
          </p:nvPr>
        </p:nvSpPr>
        <p:spPr>
          <a:xfrm>
            <a:off x="8551837" y="6393507"/>
            <a:ext cx="395314" cy="30733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154</a:t>
            </a:fld>
            <a:endParaRPr/>
          </a:p>
        </p:txBody>
      </p:sp>
    </p:spTree>
  </p:cSld>
  <p:clrMapOvr>
    <a:masterClrMapping/>
  </p:clrMapOvr>
  <p:transition spd="med"/>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9" name="Title 1"/>
          <p:cNvSpPr txBox="1">
            <a:spLocks noGrp="1"/>
          </p:cNvSpPr>
          <p:nvPr>
            <p:ph type="title"/>
          </p:nvPr>
        </p:nvSpPr>
        <p:spPr>
          <a:xfrm>
            <a:off x="1066800" y="214313"/>
            <a:ext cx="8077200" cy="1462088"/>
          </a:xfrm>
          <a:prstGeom prst="rect">
            <a:avLst/>
          </a:prstGeom>
        </p:spPr>
        <p:txBody>
          <a:bodyPr/>
          <a:lstStyle/>
          <a:p>
            <a:r>
              <a:t>The Holistic Foundry (R&amp;DFab)</a:t>
            </a:r>
            <a:br/>
            <a:r>
              <a:t>in VLSI for SuperComputing</a:t>
            </a:r>
          </a:p>
        </p:txBody>
      </p:sp>
      <p:sp>
        <p:nvSpPr>
          <p:cNvPr id="2720" name="Content Placeholder 2"/>
          <p:cNvSpPr txBox="1">
            <a:spLocks noGrp="1"/>
          </p:cNvSpPr>
          <p:nvPr>
            <p:ph type="body" sz="half" idx="1"/>
          </p:nvPr>
        </p:nvSpPr>
        <p:spPr>
          <a:xfrm>
            <a:off x="685799" y="2209800"/>
            <a:ext cx="8269290" cy="3922713"/>
          </a:xfrm>
          <a:prstGeom prst="rect">
            <a:avLst/>
          </a:prstGeom>
        </p:spPr>
        <p:txBody>
          <a:bodyPr/>
          <a:lstStyle/>
          <a:p>
            <a:pPr>
              <a:spcBef>
                <a:spcPts val="500"/>
              </a:spcBef>
              <a:defRPr sz="2400"/>
            </a:pPr>
            <a:r>
              <a:rPr dirty="0"/>
              <a:t>Phase#1: From Applications to Algorithms</a:t>
            </a:r>
            <a:br>
              <a:rPr dirty="0"/>
            </a:br>
            <a:r>
              <a:rPr dirty="0"/>
              <a:t>Phase#2: From Algorithms to Masks</a:t>
            </a:r>
            <a:br>
              <a:rPr dirty="0"/>
            </a:br>
            <a:r>
              <a:rPr dirty="0"/>
              <a:t>Phase#3: From Masks to Chips</a:t>
            </a:r>
          </a:p>
          <a:p>
            <a:pPr>
              <a:defRPr sz="1000"/>
            </a:pPr>
            <a:endParaRPr dirty="0"/>
          </a:p>
          <a:p>
            <a:pPr>
              <a:spcBef>
                <a:spcPts val="500"/>
              </a:spcBef>
              <a:defRPr sz="2400"/>
            </a:pPr>
            <a:r>
              <a:rPr dirty="0"/>
              <a:t>Verification is crucial </a:t>
            </a:r>
            <a:br>
              <a:rPr dirty="0"/>
            </a:br>
            <a:r>
              <a:rPr dirty="0"/>
              <a:t>in each one of these phases,</a:t>
            </a:r>
            <a:br>
              <a:rPr dirty="0"/>
            </a:br>
            <a:r>
              <a:rPr dirty="0"/>
              <a:t>and related teaching is done in coop </a:t>
            </a:r>
            <a:br>
              <a:rPr lang="en-US" dirty="0"/>
            </a:br>
            <a:r>
              <a:rPr dirty="0"/>
              <a:t>with ELSYS</a:t>
            </a:r>
            <a:r>
              <a:rPr lang="en-US" dirty="0"/>
              <a:t> or HDLDH!</a:t>
            </a:r>
            <a:endParaRPr dirty="0"/>
          </a:p>
        </p:txBody>
      </p:sp>
      <p:sp>
        <p:nvSpPr>
          <p:cNvPr id="2721" name="Slide Number Placeholder 5"/>
          <p:cNvSpPr txBox="1">
            <a:spLocks noGrp="1"/>
          </p:cNvSpPr>
          <p:nvPr>
            <p:ph type="sldNum" sz="quarter" idx="4294967295"/>
          </p:nvPr>
        </p:nvSpPr>
        <p:spPr>
          <a:xfrm>
            <a:off x="8551837" y="6393507"/>
            <a:ext cx="395314" cy="30733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155</a:t>
            </a:fld>
            <a:endParaRPr/>
          </a:p>
        </p:txBody>
      </p:sp>
    </p:spTree>
  </p:cSld>
  <p:clrMapOvr>
    <a:masterClrMapping/>
  </p:clrMapOvr>
  <p:transition spd="med"/>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 name="Title 1"/>
          <p:cNvSpPr txBox="1">
            <a:spLocks noGrp="1"/>
          </p:cNvSpPr>
          <p:nvPr>
            <p:ph type="title"/>
          </p:nvPr>
        </p:nvSpPr>
        <p:spPr>
          <a:xfrm>
            <a:off x="1066800" y="214313"/>
            <a:ext cx="8077200" cy="1462088"/>
          </a:xfrm>
          <a:prstGeom prst="rect">
            <a:avLst/>
          </a:prstGeom>
        </p:spPr>
        <p:txBody>
          <a:bodyPr/>
          <a:lstStyle/>
          <a:p>
            <a:r>
              <a:t>The Holistic Foundry (R&amp;DFab)</a:t>
            </a:r>
            <a:br/>
            <a:r>
              <a:t>in VLSI for SuperComputing</a:t>
            </a:r>
          </a:p>
        </p:txBody>
      </p:sp>
      <p:sp>
        <p:nvSpPr>
          <p:cNvPr id="2724" name="Content Placeholder 2"/>
          <p:cNvSpPr txBox="1">
            <a:spLocks noGrp="1"/>
          </p:cNvSpPr>
          <p:nvPr>
            <p:ph type="body" sz="half" idx="1"/>
          </p:nvPr>
        </p:nvSpPr>
        <p:spPr>
          <a:xfrm>
            <a:off x="685799" y="2209800"/>
            <a:ext cx="8269290" cy="3922713"/>
          </a:xfrm>
          <a:prstGeom prst="rect">
            <a:avLst/>
          </a:prstGeom>
        </p:spPr>
        <p:txBody>
          <a:bodyPr>
            <a:normAutofit lnSpcReduction="10000"/>
          </a:bodyPr>
          <a:lstStyle/>
          <a:p>
            <a:pPr marL="332613" indent="-332613" defTabSz="886968">
              <a:spcBef>
                <a:spcPts val="500"/>
              </a:spcBef>
              <a:defRPr sz="2328"/>
            </a:pPr>
            <a:r>
              <a:rPr dirty="0"/>
              <a:t>Phase#1: From Applications to Algorithms</a:t>
            </a:r>
            <a:br>
              <a:rPr dirty="0"/>
            </a:br>
            <a:r>
              <a:rPr dirty="0"/>
              <a:t>Phase#2: From Algorithms to Masks</a:t>
            </a:r>
            <a:br>
              <a:rPr dirty="0"/>
            </a:br>
            <a:r>
              <a:rPr dirty="0"/>
              <a:t>Phase#3: From Masks to Chips</a:t>
            </a:r>
            <a:br>
              <a:rPr lang="en-US" dirty="0"/>
            </a:br>
            <a:r>
              <a:rPr lang="en-US" dirty="0"/>
              <a:t>Phase#4: From Chips to Applications</a:t>
            </a:r>
            <a:endParaRPr dirty="0"/>
          </a:p>
          <a:p>
            <a:pPr marL="332613" indent="-332613" defTabSz="886968">
              <a:defRPr sz="970"/>
            </a:pPr>
            <a:endParaRPr dirty="0"/>
          </a:p>
          <a:p>
            <a:pPr marL="332613" indent="-332613" defTabSz="886968">
              <a:spcBef>
                <a:spcPts val="500"/>
              </a:spcBef>
              <a:defRPr sz="2328"/>
            </a:pPr>
            <a:r>
              <a:rPr dirty="0"/>
              <a:t>Verification is crucial </a:t>
            </a:r>
            <a:br>
              <a:rPr dirty="0"/>
            </a:br>
            <a:r>
              <a:rPr dirty="0"/>
              <a:t>in each one of these phases,</a:t>
            </a:r>
            <a:br>
              <a:rPr dirty="0"/>
            </a:br>
            <a:r>
              <a:rPr dirty="0"/>
              <a:t>and related teaching is done in coop with ELSYS</a:t>
            </a:r>
            <a:r>
              <a:rPr lang="en-US" dirty="0"/>
              <a:t> or HDLDH</a:t>
            </a:r>
            <a:r>
              <a:rPr dirty="0"/>
              <a:t>!</a:t>
            </a:r>
          </a:p>
          <a:p>
            <a:pPr marL="332613" indent="-332613" defTabSz="886968">
              <a:defRPr sz="970"/>
            </a:pPr>
            <a:endParaRPr dirty="0"/>
          </a:p>
          <a:p>
            <a:pPr marL="332613" indent="-332613" defTabSz="886968">
              <a:spcBef>
                <a:spcPts val="500"/>
              </a:spcBef>
              <a:defRPr sz="2328"/>
            </a:pPr>
            <a:r>
              <a:rPr dirty="0"/>
              <a:t>Management issues of importance for an R&amp;D</a:t>
            </a:r>
            <a:r>
              <a:rPr lang="en-US" dirty="0"/>
              <a:t> </a:t>
            </a:r>
            <a:r>
              <a:rPr dirty="0" err="1"/>
              <a:t>Fab</a:t>
            </a:r>
            <a:r>
              <a:rPr dirty="0"/>
              <a:t> </a:t>
            </a:r>
            <a:br>
              <a:rPr dirty="0"/>
            </a:br>
            <a:r>
              <a:rPr dirty="0"/>
              <a:t>are covered in the accompanying course: IR4USP </a:t>
            </a:r>
            <a:br>
              <a:rPr lang="en-US" dirty="0"/>
            </a:br>
            <a:r>
              <a:rPr dirty="0"/>
              <a:t>(including 12 related homework assignments)!</a:t>
            </a:r>
          </a:p>
        </p:txBody>
      </p:sp>
      <p:sp>
        <p:nvSpPr>
          <p:cNvPr id="2725" name="Slide Number Placeholder 5"/>
          <p:cNvSpPr txBox="1">
            <a:spLocks noGrp="1"/>
          </p:cNvSpPr>
          <p:nvPr>
            <p:ph type="sldNum" sz="quarter" idx="4294967295"/>
          </p:nvPr>
        </p:nvSpPr>
        <p:spPr>
          <a:xfrm>
            <a:off x="8551837" y="6393507"/>
            <a:ext cx="395314" cy="30733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156</a:t>
            </a:fld>
            <a:endParaRPr/>
          </a:p>
        </p:txBody>
      </p:sp>
    </p:spTree>
  </p:cSld>
  <p:clrMapOvr>
    <a:masterClrMapping/>
  </p:clrMapOvr>
  <p:transition spd="med"/>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7" name="Title 1"/>
          <p:cNvSpPr txBox="1">
            <a:spLocks noGrp="1"/>
          </p:cNvSpPr>
          <p:nvPr>
            <p:ph type="title"/>
          </p:nvPr>
        </p:nvSpPr>
        <p:spPr>
          <a:xfrm>
            <a:off x="1295400" y="214313"/>
            <a:ext cx="7648575" cy="1462088"/>
          </a:xfrm>
          <a:prstGeom prst="rect">
            <a:avLst/>
          </a:prstGeom>
        </p:spPr>
        <p:txBody>
          <a:bodyPr/>
          <a:lstStyle/>
          <a:p>
            <a:pPr>
              <a:defRPr>
                <a:latin typeface="Tahoma Bold"/>
                <a:ea typeface="Tahoma Bold"/>
                <a:cs typeface="Tahoma Bold"/>
                <a:sym typeface="Tahoma Bold"/>
              </a:defRPr>
            </a:pPr>
            <a:r>
              <a:t>Contents: </a:t>
            </a:r>
            <a:br/>
            <a:r>
              <a:t>From Algorithms to Masks</a:t>
            </a:r>
          </a:p>
        </p:txBody>
      </p:sp>
      <p:sp>
        <p:nvSpPr>
          <p:cNvPr id="2728" name="Content Placeholder 2"/>
          <p:cNvSpPr txBox="1">
            <a:spLocks noGrp="1"/>
          </p:cNvSpPr>
          <p:nvPr>
            <p:ph type="body" idx="1"/>
          </p:nvPr>
        </p:nvSpPr>
        <p:spPr>
          <a:xfrm>
            <a:off x="457198" y="1828800"/>
            <a:ext cx="9383217" cy="4303713"/>
          </a:xfrm>
          <a:prstGeom prst="rect">
            <a:avLst/>
          </a:prstGeom>
        </p:spPr>
        <p:txBody>
          <a:bodyPr/>
          <a:lstStyle/>
          <a:p>
            <a:pPr>
              <a:defRPr sz="2800"/>
            </a:pPr>
            <a:endParaRPr dirty="0"/>
          </a:p>
          <a:p>
            <a:pPr>
              <a:spcBef>
                <a:spcPts val="600"/>
              </a:spcBef>
              <a:defRPr sz="2800"/>
            </a:pPr>
            <a:r>
              <a:rPr dirty="0"/>
              <a:t>Part#1: VLSI for </a:t>
            </a:r>
            <a:r>
              <a:rPr dirty="0" err="1"/>
              <a:t>ControlFlow</a:t>
            </a:r>
            <a:r>
              <a:rPr dirty="0"/>
              <a:t> </a:t>
            </a:r>
            <a:r>
              <a:rPr dirty="0" err="1"/>
              <a:t>SuperComputing</a:t>
            </a:r>
            <a:r>
              <a:rPr dirty="0"/>
              <a:t> </a:t>
            </a:r>
          </a:p>
          <a:p>
            <a:pPr>
              <a:spcBef>
                <a:spcPts val="600"/>
              </a:spcBef>
              <a:defRPr sz="2800"/>
            </a:pPr>
            <a:r>
              <a:rPr dirty="0"/>
              <a:t>Part#2: VLSI for </a:t>
            </a:r>
            <a:r>
              <a:rPr dirty="0" err="1"/>
              <a:t>DataFlow</a:t>
            </a:r>
            <a:r>
              <a:rPr dirty="0"/>
              <a:t> </a:t>
            </a:r>
            <a:r>
              <a:rPr dirty="0" err="1"/>
              <a:t>SuperComputing</a:t>
            </a:r>
            <a:r>
              <a:rPr dirty="0"/>
              <a:t> </a:t>
            </a:r>
          </a:p>
          <a:p>
            <a:pPr>
              <a:spcBef>
                <a:spcPts val="600"/>
              </a:spcBef>
              <a:defRPr sz="2800"/>
            </a:pPr>
            <a:r>
              <a:rPr dirty="0"/>
              <a:t>Part#3: VLSI for </a:t>
            </a:r>
            <a:r>
              <a:rPr dirty="0" err="1"/>
              <a:t>WirelessFlow</a:t>
            </a:r>
            <a:r>
              <a:rPr dirty="0"/>
              <a:t> </a:t>
            </a:r>
            <a:r>
              <a:rPr dirty="0" err="1"/>
              <a:t>SuperComputing</a:t>
            </a:r>
            <a:endParaRPr lang="en-US" dirty="0"/>
          </a:p>
          <a:p>
            <a:pPr>
              <a:spcBef>
                <a:spcPts val="600"/>
              </a:spcBef>
              <a:defRPr sz="2800"/>
            </a:pPr>
            <a:r>
              <a:rPr lang="en-US" dirty="0"/>
              <a:t>Part#4: VLSI for </a:t>
            </a:r>
            <a:r>
              <a:rPr lang="en-US" dirty="0" err="1"/>
              <a:t>EnergyFlow</a:t>
            </a:r>
            <a:r>
              <a:rPr lang="en-US" dirty="0"/>
              <a:t> </a:t>
            </a:r>
            <a:r>
              <a:rPr lang="en-US" dirty="0" err="1"/>
              <a:t>SuperComputing</a:t>
            </a:r>
            <a:r>
              <a:rPr lang="en-US" dirty="0"/>
              <a:t> (QMOC)</a:t>
            </a:r>
            <a:r>
              <a:rPr dirty="0"/>
              <a:t> </a:t>
            </a:r>
          </a:p>
        </p:txBody>
      </p:sp>
      <p:pic>
        <p:nvPicPr>
          <p:cNvPr id="2729" name="Picture 4" descr="Picture 4"/>
          <p:cNvPicPr>
            <a:picLocks noChangeAspect="1"/>
          </p:cNvPicPr>
          <p:nvPr/>
        </p:nvPicPr>
        <p:blipFill>
          <a:blip r:embed="rId2" cstate="print"/>
          <a:stretch>
            <a:fillRect/>
          </a:stretch>
        </p:blipFill>
        <p:spPr>
          <a:xfrm>
            <a:off x="3124200" y="4419600"/>
            <a:ext cx="2466975" cy="1847850"/>
          </a:xfrm>
          <a:prstGeom prst="rect">
            <a:avLst/>
          </a:prstGeom>
          <a:ln w="12700">
            <a:miter lim="400000"/>
          </a:ln>
        </p:spPr>
      </p:pic>
      <p:sp>
        <p:nvSpPr>
          <p:cNvPr id="2730" name="Slide Number Placeholder 5"/>
          <p:cNvSpPr txBox="1">
            <a:spLocks noGrp="1"/>
          </p:cNvSpPr>
          <p:nvPr>
            <p:ph type="sldNum" sz="quarter" idx="4294967295"/>
          </p:nvPr>
        </p:nvSpPr>
        <p:spPr>
          <a:xfrm>
            <a:off x="8551837" y="6393507"/>
            <a:ext cx="395314" cy="30733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157</a:t>
            </a:fld>
            <a:endParaRPr/>
          </a:p>
        </p:txBody>
      </p:sp>
    </p:spTree>
  </p:cSld>
  <p:clrMapOvr>
    <a:masterClrMapping/>
  </p:clrMapOvr>
  <p:transition spd="med"/>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2" name="Rectangle 2"/>
          <p:cNvSpPr txBox="1">
            <a:spLocks noGrp="1"/>
          </p:cNvSpPr>
          <p:nvPr>
            <p:ph type="title"/>
          </p:nvPr>
        </p:nvSpPr>
        <p:spPr>
          <a:xfrm>
            <a:off x="1150937" y="214313"/>
            <a:ext cx="7793037" cy="1462088"/>
          </a:xfrm>
          <a:prstGeom prst="rect">
            <a:avLst/>
          </a:prstGeom>
        </p:spPr>
        <p:txBody>
          <a:bodyPr/>
          <a:lstStyle/>
          <a:p>
            <a:pPr>
              <a:defRPr sz="2800">
                <a:latin typeface="Tahoma Bold"/>
                <a:ea typeface="Tahoma Bold"/>
                <a:cs typeface="Tahoma Bold"/>
                <a:sym typeface="Tahoma Bold"/>
              </a:defRPr>
            </a:pPr>
            <a:r>
              <a:t>VLSI for ControlFlow SuperComputing</a:t>
            </a:r>
            <a:r>
              <a:rPr sz="4400">
                <a:latin typeface="Tahoma"/>
                <a:ea typeface="Tahoma"/>
                <a:cs typeface="Tahoma"/>
                <a:sym typeface="Tahoma"/>
              </a:rPr>
              <a:t> </a:t>
            </a:r>
          </a:p>
        </p:txBody>
      </p:sp>
      <p:sp>
        <p:nvSpPr>
          <p:cNvPr id="2733" name="TextBox 1"/>
          <p:cNvSpPr txBox="1"/>
          <p:nvPr/>
        </p:nvSpPr>
        <p:spPr>
          <a:xfrm>
            <a:off x="198120" y="2286000"/>
            <a:ext cx="8703310" cy="28854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latin typeface="Tahoma"/>
                <a:ea typeface="Tahoma"/>
                <a:cs typeface="Tahoma"/>
                <a:sym typeface="Tahoma"/>
              </a:defRPr>
            </a:pPr>
            <a:r>
              <a:t>    </a:t>
            </a:r>
          </a:p>
          <a:p>
            <a:pPr>
              <a:defRPr>
                <a:latin typeface="Tahoma"/>
                <a:ea typeface="Tahoma"/>
                <a:cs typeface="Tahoma"/>
                <a:sym typeface="Tahoma"/>
              </a:defRPr>
            </a:pPr>
            <a:endParaRPr/>
          </a:p>
          <a:p>
            <a:pPr>
              <a:defRPr>
                <a:latin typeface="Tahoma"/>
                <a:ea typeface="Tahoma"/>
                <a:cs typeface="Tahoma"/>
                <a:sym typeface="Tahoma"/>
              </a:defRPr>
            </a:pPr>
            <a:r>
              <a:t>ManyCore Systems:</a:t>
            </a:r>
          </a:p>
          <a:p>
            <a:pPr>
              <a:buSzPct val="100000"/>
              <a:buFont typeface="Arial"/>
              <a:buChar char="•"/>
              <a:defRPr>
                <a:solidFill>
                  <a:srgbClr val="262673"/>
                </a:solidFill>
                <a:latin typeface="Tahoma"/>
                <a:ea typeface="Tahoma"/>
                <a:cs typeface="Tahoma"/>
                <a:sym typeface="Tahoma"/>
              </a:defRPr>
            </a:pPr>
            <a:r>
              <a:t> Enabler Technology: VHDL vs Verilog </a:t>
            </a:r>
            <a:r>
              <a:rPr>
                <a:solidFill>
                  <a:srgbClr val="000000"/>
                </a:solidFill>
              </a:rPr>
              <a:t>(0.5 weeks)</a:t>
            </a:r>
          </a:p>
          <a:p>
            <a:pPr>
              <a:buSzPct val="100000"/>
              <a:buFont typeface="Arial"/>
              <a:buChar char="•"/>
              <a:defRPr>
                <a:solidFill>
                  <a:srgbClr val="262673"/>
                </a:solidFill>
                <a:latin typeface="Tahoma"/>
                <a:ea typeface="Tahoma"/>
                <a:cs typeface="Tahoma"/>
                <a:sym typeface="Tahoma"/>
              </a:defRPr>
            </a:pPr>
            <a:r>
              <a:t> Design and Programming of a 200MHz RISC Microprocessor</a:t>
            </a:r>
            <a:r>
              <a:rPr>
                <a:solidFill>
                  <a:srgbClr val="7575D1"/>
                </a:solidFill>
              </a:rPr>
              <a:t> </a:t>
            </a:r>
            <a:r>
              <a:rPr>
                <a:solidFill>
                  <a:srgbClr val="000000"/>
                </a:solidFill>
              </a:rPr>
              <a:t>(2.5 weeks) + HW#1</a:t>
            </a:r>
          </a:p>
          <a:p>
            <a:pPr>
              <a:buSzPct val="100000"/>
              <a:buFont typeface="Arial"/>
              <a:buChar char="•"/>
              <a:defRPr>
                <a:latin typeface="Tahoma"/>
                <a:ea typeface="Tahoma"/>
                <a:cs typeface="Tahoma"/>
                <a:sym typeface="Tahoma"/>
              </a:defRPr>
            </a:pPr>
            <a:endParaRPr/>
          </a:p>
          <a:p>
            <a:pPr>
              <a:defRPr>
                <a:latin typeface="Tahoma"/>
                <a:ea typeface="Tahoma"/>
                <a:cs typeface="Tahoma"/>
                <a:sym typeface="Tahoma"/>
              </a:defRPr>
            </a:pPr>
            <a:r>
              <a:t>MultiCore Systems:</a:t>
            </a:r>
          </a:p>
          <a:p>
            <a:pPr>
              <a:buSzPct val="100000"/>
              <a:buFont typeface="Arial"/>
              <a:buChar char="•"/>
              <a:defRPr>
                <a:solidFill>
                  <a:srgbClr val="262673"/>
                </a:solidFill>
                <a:latin typeface="Tahoma"/>
                <a:ea typeface="Tahoma"/>
                <a:cs typeface="Tahoma"/>
                <a:sym typeface="Tahoma"/>
              </a:defRPr>
            </a:pPr>
            <a:r>
              <a:t> Enabler Technology: Verification by Elsys</a:t>
            </a:r>
            <a:r>
              <a:rPr>
                <a:solidFill>
                  <a:srgbClr val="000000"/>
                </a:solidFill>
              </a:rPr>
              <a:t> (2 weeks) + Lab#1</a:t>
            </a:r>
          </a:p>
          <a:p>
            <a:pPr>
              <a:buSzPct val="100000"/>
              <a:buFont typeface="Arial"/>
              <a:buChar char="•"/>
              <a:defRPr>
                <a:solidFill>
                  <a:srgbClr val="262673"/>
                </a:solidFill>
                <a:latin typeface="Tahoma"/>
                <a:ea typeface="Tahoma"/>
                <a:cs typeface="Tahoma"/>
                <a:sym typeface="Tahoma"/>
              </a:defRPr>
            </a:pPr>
            <a:r>
              <a:t> Design of MicroProcessor and MultiMicroProcessor Systems by Wiley</a:t>
            </a:r>
            <a:r>
              <a:rPr>
                <a:solidFill>
                  <a:srgbClr val="000000"/>
                </a:solidFill>
              </a:rPr>
              <a:t> (1 week)</a:t>
            </a:r>
          </a:p>
        </p:txBody>
      </p:sp>
      <p:sp>
        <p:nvSpPr>
          <p:cNvPr id="2734" name="Slide Number Placeholder 5"/>
          <p:cNvSpPr txBox="1">
            <a:spLocks noGrp="1"/>
          </p:cNvSpPr>
          <p:nvPr>
            <p:ph type="sldNum" sz="quarter" idx="4294967295"/>
          </p:nvPr>
        </p:nvSpPr>
        <p:spPr>
          <a:xfrm>
            <a:off x="8551837" y="6393507"/>
            <a:ext cx="395314" cy="30733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158</a:t>
            </a:fld>
            <a:endParaRPr/>
          </a:p>
        </p:txBody>
      </p:sp>
    </p:spTree>
  </p:cSld>
  <p:clrMapOvr>
    <a:masterClrMapping/>
  </p:clrMapOvr>
  <p:transition spd="med"/>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6" name="Rectangle 2"/>
          <p:cNvSpPr txBox="1">
            <a:spLocks noGrp="1"/>
          </p:cNvSpPr>
          <p:nvPr>
            <p:ph type="title"/>
          </p:nvPr>
        </p:nvSpPr>
        <p:spPr>
          <a:xfrm>
            <a:off x="1150937" y="214313"/>
            <a:ext cx="7793037" cy="1462088"/>
          </a:xfrm>
          <a:prstGeom prst="rect">
            <a:avLst/>
          </a:prstGeom>
        </p:spPr>
        <p:txBody>
          <a:bodyPr/>
          <a:lstStyle/>
          <a:p>
            <a:endParaRPr/>
          </a:p>
        </p:txBody>
      </p:sp>
      <p:pic>
        <p:nvPicPr>
          <p:cNvPr id="2737" name="Picture 4" descr="Picture 4"/>
          <p:cNvPicPr>
            <a:picLocks noChangeAspect="1"/>
          </p:cNvPicPr>
          <p:nvPr/>
        </p:nvPicPr>
        <p:blipFill>
          <a:blip r:embed="rId2" cstate="print"/>
          <a:stretch>
            <a:fillRect/>
          </a:stretch>
        </p:blipFill>
        <p:spPr>
          <a:xfrm>
            <a:off x="2514600" y="1066800"/>
            <a:ext cx="3627438" cy="5181600"/>
          </a:xfrm>
          <a:prstGeom prst="rect">
            <a:avLst/>
          </a:prstGeom>
          <a:ln w="12700">
            <a:miter lim="400000"/>
          </a:ln>
        </p:spPr>
      </p:pic>
      <p:sp>
        <p:nvSpPr>
          <p:cNvPr id="2738" name="Slide Number Placeholder 5"/>
          <p:cNvSpPr txBox="1">
            <a:spLocks noGrp="1"/>
          </p:cNvSpPr>
          <p:nvPr>
            <p:ph type="sldNum" sz="quarter" idx="4294967295"/>
          </p:nvPr>
        </p:nvSpPr>
        <p:spPr>
          <a:xfrm>
            <a:off x="8551837" y="6393507"/>
            <a:ext cx="395314" cy="30733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159</a:t>
            </a:fld>
            <a:endParaRPr/>
          </a:p>
        </p:txBody>
      </p:sp>
    </p:spTree>
  </p:cSld>
  <p:clrMapOvr>
    <a:masterClrMapping/>
  </p:clrMapOvr>
  <p:transition spd="med"/>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0" name="Rectangle 2"/>
          <p:cNvSpPr txBox="1">
            <a:spLocks noGrp="1"/>
          </p:cNvSpPr>
          <p:nvPr>
            <p:ph type="title"/>
          </p:nvPr>
        </p:nvSpPr>
        <p:spPr>
          <a:xfrm>
            <a:off x="1150937" y="214313"/>
            <a:ext cx="7793037" cy="1462088"/>
          </a:xfrm>
          <a:prstGeom prst="rect">
            <a:avLst/>
          </a:prstGeom>
        </p:spPr>
        <p:txBody>
          <a:bodyPr/>
          <a:lstStyle/>
          <a:p>
            <a:endParaRPr/>
          </a:p>
        </p:txBody>
      </p:sp>
      <p:pic>
        <p:nvPicPr>
          <p:cNvPr id="2741" name="Picture 4" descr="Picture 4"/>
          <p:cNvPicPr>
            <a:picLocks noChangeAspect="1"/>
          </p:cNvPicPr>
          <p:nvPr/>
        </p:nvPicPr>
        <p:blipFill>
          <a:blip r:embed="rId2" cstate="print"/>
          <a:stretch>
            <a:fillRect/>
          </a:stretch>
        </p:blipFill>
        <p:spPr>
          <a:xfrm>
            <a:off x="2590800" y="990600"/>
            <a:ext cx="3481388" cy="5233988"/>
          </a:xfrm>
          <a:prstGeom prst="rect">
            <a:avLst/>
          </a:prstGeom>
          <a:ln w="12700">
            <a:miter lim="400000"/>
          </a:ln>
        </p:spPr>
      </p:pic>
      <p:sp>
        <p:nvSpPr>
          <p:cNvPr id="2742" name="Slide Number Placeholder 5"/>
          <p:cNvSpPr txBox="1">
            <a:spLocks noGrp="1"/>
          </p:cNvSpPr>
          <p:nvPr>
            <p:ph type="sldNum" sz="quarter" idx="4294967295"/>
          </p:nvPr>
        </p:nvSpPr>
        <p:spPr>
          <a:xfrm>
            <a:off x="8551837" y="6393507"/>
            <a:ext cx="395314" cy="30733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160</a:t>
            </a:fld>
            <a:endParaRPr/>
          </a:p>
        </p:txBody>
      </p:sp>
    </p:spTree>
  </p:cSld>
  <p:clrMapOvr>
    <a:masterClrMapping/>
  </p:clrMapOvr>
  <p:transition spd="med"/>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 name="Rectangle 2"/>
          <p:cNvSpPr txBox="1">
            <a:spLocks noGrp="1"/>
          </p:cNvSpPr>
          <p:nvPr>
            <p:ph type="title"/>
          </p:nvPr>
        </p:nvSpPr>
        <p:spPr>
          <a:xfrm>
            <a:off x="1150937" y="214313"/>
            <a:ext cx="7793037" cy="1462088"/>
          </a:xfrm>
          <a:prstGeom prst="rect">
            <a:avLst/>
          </a:prstGeom>
        </p:spPr>
        <p:txBody>
          <a:bodyPr/>
          <a:lstStyle/>
          <a:p>
            <a:pPr>
              <a:defRPr sz="2800">
                <a:latin typeface="Tahoma Bold"/>
                <a:ea typeface="Tahoma Bold"/>
                <a:cs typeface="Tahoma Bold"/>
                <a:sym typeface="Tahoma Bold"/>
              </a:defRPr>
            </a:pPr>
            <a:r>
              <a:t>VLSI for DataFlow SuperComputing</a:t>
            </a:r>
            <a:r>
              <a:rPr sz="4400">
                <a:latin typeface="Tahoma"/>
                <a:ea typeface="Tahoma"/>
                <a:cs typeface="Tahoma"/>
                <a:sym typeface="Tahoma"/>
              </a:rPr>
              <a:t> </a:t>
            </a:r>
          </a:p>
        </p:txBody>
      </p:sp>
      <p:sp>
        <p:nvSpPr>
          <p:cNvPr id="2745" name="TextBox 1"/>
          <p:cNvSpPr txBox="1"/>
          <p:nvPr/>
        </p:nvSpPr>
        <p:spPr>
          <a:xfrm>
            <a:off x="198120" y="2819400"/>
            <a:ext cx="8627110" cy="20472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latin typeface="Tahoma"/>
                <a:ea typeface="Tahoma"/>
                <a:cs typeface="Tahoma"/>
                <a:sym typeface="Tahoma"/>
              </a:defRPr>
            </a:pPr>
            <a:r>
              <a:t>FineGrain DataFlow:</a:t>
            </a:r>
          </a:p>
          <a:p>
            <a:pPr>
              <a:buSzPct val="100000"/>
              <a:buFont typeface="Arial"/>
              <a:buChar char="•"/>
              <a:defRPr>
                <a:solidFill>
                  <a:srgbClr val="262673"/>
                </a:solidFill>
                <a:latin typeface="Tahoma"/>
                <a:ea typeface="Tahoma"/>
                <a:cs typeface="Tahoma"/>
                <a:sym typeface="Tahoma"/>
              </a:defRPr>
            </a:pPr>
            <a:r>
              <a:t> Enabler Technology: Altera vs Xilinx </a:t>
            </a:r>
            <a:r>
              <a:rPr>
                <a:solidFill>
                  <a:srgbClr val="000000"/>
                </a:solidFill>
              </a:rPr>
              <a:t>(0.5 weeks)</a:t>
            </a:r>
          </a:p>
          <a:p>
            <a:pPr>
              <a:buSzPct val="100000"/>
              <a:buFont typeface="Arial"/>
              <a:buChar char="•"/>
              <a:defRPr>
                <a:solidFill>
                  <a:srgbClr val="262673"/>
                </a:solidFill>
                <a:latin typeface="Tahoma"/>
                <a:ea typeface="Tahoma"/>
                <a:cs typeface="Tahoma"/>
                <a:sym typeface="Tahoma"/>
              </a:defRPr>
            </a:pPr>
            <a:r>
              <a:t> Design and Programming of the 200MHz Maxeler Machine </a:t>
            </a:r>
            <a:r>
              <a:rPr>
                <a:solidFill>
                  <a:srgbClr val="000000"/>
                </a:solidFill>
              </a:rPr>
              <a:t>(3.5 weeks) + HW#2</a:t>
            </a:r>
          </a:p>
          <a:p>
            <a:pPr>
              <a:defRPr>
                <a:latin typeface="Tahoma"/>
                <a:ea typeface="Tahoma"/>
                <a:cs typeface="Tahoma"/>
                <a:sym typeface="Tahoma"/>
              </a:defRPr>
            </a:pPr>
            <a:endParaRPr/>
          </a:p>
          <a:p>
            <a:pPr>
              <a:defRPr>
                <a:latin typeface="Tahoma"/>
                <a:ea typeface="Tahoma"/>
                <a:cs typeface="Tahoma"/>
                <a:sym typeface="Tahoma"/>
              </a:defRPr>
            </a:pPr>
            <a:r>
              <a:t>SystolicArray DataFlow:</a:t>
            </a:r>
          </a:p>
          <a:p>
            <a:pPr>
              <a:buSzPct val="100000"/>
              <a:buFont typeface="Arial"/>
              <a:buChar char="•"/>
              <a:defRPr>
                <a:solidFill>
                  <a:srgbClr val="262673"/>
                </a:solidFill>
                <a:latin typeface="Tahoma"/>
                <a:ea typeface="Tahoma"/>
                <a:cs typeface="Tahoma"/>
                <a:sym typeface="Tahoma"/>
              </a:defRPr>
            </a:pPr>
            <a:r>
              <a:t> Enabler Technology: Systolic Array Architectures </a:t>
            </a:r>
            <a:r>
              <a:rPr>
                <a:solidFill>
                  <a:srgbClr val="000000"/>
                </a:solidFill>
              </a:rPr>
              <a:t>(0.5 weeks)</a:t>
            </a:r>
          </a:p>
          <a:p>
            <a:pPr>
              <a:buSzPct val="100000"/>
              <a:buFont typeface="Arial"/>
              <a:buChar char="•"/>
              <a:defRPr>
                <a:solidFill>
                  <a:srgbClr val="262673"/>
                </a:solidFill>
                <a:latin typeface="Tahoma"/>
                <a:ea typeface="Tahoma"/>
                <a:cs typeface="Tahoma"/>
                <a:sym typeface="Tahoma"/>
              </a:defRPr>
            </a:pPr>
            <a:r>
              <a:t> Design of DARPA Systolic Architectures </a:t>
            </a:r>
            <a:r>
              <a:rPr>
                <a:solidFill>
                  <a:srgbClr val="000000"/>
                </a:solidFill>
              </a:rPr>
              <a:t>(0.5 weeks) + Lab#2</a:t>
            </a:r>
          </a:p>
        </p:txBody>
      </p:sp>
      <p:sp>
        <p:nvSpPr>
          <p:cNvPr id="2746" name="Slide Number Placeholder 5"/>
          <p:cNvSpPr txBox="1">
            <a:spLocks noGrp="1"/>
          </p:cNvSpPr>
          <p:nvPr>
            <p:ph type="sldNum" sz="quarter" idx="4294967295"/>
          </p:nvPr>
        </p:nvSpPr>
        <p:spPr>
          <a:xfrm>
            <a:off x="8551837" y="6393507"/>
            <a:ext cx="395314" cy="30733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161</a:t>
            </a:fld>
            <a:endParaRPr/>
          </a:p>
        </p:txBody>
      </p:sp>
    </p:spTree>
  </p:cSld>
  <p:clrMapOvr>
    <a:masterClrMapping/>
  </p:clrMapOvr>
  <p:transition spd="med"/>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8" name="Title 1"/>
          <p:cNvSpPr txBox="1">
            <a:spLocks noGrp="1"/>
          </p:cNvSpPr>
          <p:nvPr>
            <p:ph type="title"/>
          </p:nvPr>
        </p:nvSpPr>
        <p:spPr>
          <a:xfrm>
            <a:off x="1150937" y="214313"/>
            <a:ext cx="7793037" cy="1462088"/>
          </a:xfrm>
          <a:prstGeom prst="rect">
            <a:avLst/>
          </a:prstGeom>
        </p:spPr>
        <p:txBody>
          <a:bodyPr/>
          <a:lstStyle/>
          <a:p>
            <a:r>
              <a:rPr lang="en-US" dirty="0"/>
              <a:t>On Flexible </a:t>
            </a:r>
            <a:r>
              <a:rPr lang="en-US" dirty="0" err="1"/>
              <a:t>DataFlow</a:t>
            </a:r>
            <a:r>
              <a:rPr lang="en-US" dirty="0"/>
              <a:t>:</a:t>
            </a:r>
            <a:endParaRPr dirty="0"/>
          </a:p>
        </p:txBody>
      </p:sp>
      <p:sp>
        <p:nvSpPr>
          <p:cNvPr id="2749" name="Content Placeholder 2"/>
          <p:cNvSpPr txBox="1">
            <a:spLocks noGrp="1"/>
          </p:cNvSpPr>
          <p:nvPr>
            <p:ph type="body" sz="half" idx="1"/>
          </p:nvPr>
        </p:nvSpPr>
        <p:spPr>
          <a:prstGeom prst="rect">
            <a:avLst/>
          </a:prstGeom>
        </p:spPr>
        <p:txBody>
          <a:bodyPr/>
          <a:lstStyle/>
          <a:p>
            <a:pPr>
              <a:defRPr b="1" u="sng">
                <a:solidFill>
                  <a:srgbClr val="CC6600"/>
                </a:solidFill>
                <a:latin typeface="Arial"/>
                <a:ea typeface="Arial"/>
                <a:cs typeface="Arial"/>
                <a:sym typeface="Arial"/>
              </a:defRPr>
            </a:pPr>
            <a:r>
              <a:rPr>
                <a:solidFill>
                  <a:srgbClr val="0000FF"/>
                </a:solidFill>
                <a:uFill>
                  <a:solidFill>
                    <a:srgbClr val="0000FF"/>
                  </a:solidFill>
                </a:uFill>
                <a:hlinkClick r:id="rId2"/>
              </a:rPr>
              <a:t>Advances in Computer Architecture </a:t>
            </a:r>
            <a:r>
              <a:rPr u="none">
                <a:solidFill>
                  <a:srgbClr val="7575D1"/>
                </a:solidFill>
              </a:rPr>
              <a:t>(North Holland)</a:t>
            </a:r>
            <a:r>
              <a:rPr b="0" u="none">
                <a:solidFill>
                  <a:srgbClr val="000000"/>
                </a:solidFill>
              </a:rPr>
              <a:t> </a:t>
            </a:r>
            <a:br>
              <a:rPr b="0" u="none">
                <a:solidFill>
                  <a:srgbClr val="000000"/>
                </a:solidFill>
              </a:rPr>
            </a:br>
            <a:r>
              <a:rPr b="0" u="none">
                <a:solidFill>
                  <a:srgbClr val="000000"/>
                </a:solidFill>
              </a:rPr>
              <a:t>by Veljko M. Milutinovic </a:t>
            </a:r>
            <a:br>
              <a:rPr b="0" u="none">
                <a:solidFill>
                  <a:srgbClr val="000000"/>
                </a:solidFill>
              </a:rPr>
            </a:br>
            <a:r>
              <a:rPr b="0" u="none">
                <a:solidFill>
                  <a:srgbClr val="000000"/>
                </a:solidFill>
              </a:rPr>
              <a:t>with a contribution from John Hennessy</a:t>
            </a:r>
          </a:p>
        </p:txBody>
      </p:sp>
      <p:pic>
        <p:nvPicPr>
          <p:cNvPr id="2750" name="Picture 4" descr="Picture 4"/>
          <p:cNvPicPr>
            <a:picLocks noChangeAspect="1"/>
          </p:cNvPicPr>
          <p:nvPr/>
        </p:nvPicPr>
        <p:blipFill>
          <a:blip r:embed="rId3" cstate="print"/>
          <a:stretch>
            <a:fillRect/>
          </a:stretch>
        </p:blipFill>
        <p:spPr>
          <a:xfrm>
            <a:off x="3352800" y="4191000"/>
            <a:ext cx="2609850" cy="1752600"/>
          </a:xfrm>
          <a:prstGeom prst="rect">
            <a:avLst/>
          </a:prstGeom>
          <a:ln w="12700">
            <a:miter lim="400000"/>
          </a:ln>
        </p:spPr>
      </p:pic>
      <p:sp>
        <p:nvSpPr>
          <p:cNvPr id="2751" name="Slide Number Placeholder 5"/>
          <p:cNvSpPr txBox="1">
            <a:spLocks noGrp="1"/>
          </p:cNvSpPr>
          <p:nvPr>
            <p:ph type="sldNum" sz="quarter" idx="4294967295"/>
          </p:nvPr>
        </p:nvSpPr>
        <p:spPr>
          <a:xfrm>
            <a:off x="8551837" y="6393507"/>
            <a:ext cx="395314" cy="30733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162</a:t>
            </a:fld>
            <a:endParaRPr/>
          </a:p>
        </p:txBody>
      </p:sp>
    </p:spTree>
  </p:cSld>
  <p:clrMapOvr>
    <a:masterClrMapping/>
  </p:clrMapOvr>
  <p:transition spd="med"/>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3" name="Title 1"/>
          <p:cNvSpPr txBox="1">
            <a:spLocks noGrp="1"/>
          </p:cNvSpPr>
          <p:nvPr>
            <p:ph type="title"/>
          </p:nvPr>
        </p:nvSpPr>
        <p:spPr>
          <a:xfrm>
            <a:off x="1150937" y="214313"/>
            <a:ext cx="7793037" cy="1462088"/>
          </a:xfrm>
          <a:prstGeom prst="rect">
            <a:avLst/>
          </a:prstGeom>
        </p:spPr>
        <p:txBody>
          <a:bodyPr/>
          <a:lstStyle/>
          <a:p>
            <a:r>
              <a:rPr lang="en-US" dirty="0"/>
              <a:t>On Fixed </a:t>
            </a:r>
            <a:r>
              <a:rPr lang="en-US" dirty="0" err="1"/>
              <a:t>DataFlow</a:t>
            </a:r>
            <a:r>
              <a:rPr lang="en-US" dirty="0"/>
              <a:t>:</a:t>
            </a:r>
            <a:endParaRPr dirty="0"/>
          </a:p>
        </p:txBody>
      </p:sp>
      <p:sp>
        <p:nvSpPr>
          <p:cNvPr id="2754" name="Content Placeholder 2"/>
          <p:cNvSpPr txBox="1">
            <a:spLocks noGrp="1"/>
          </p:cNvSpPr>
          <p:nvPr>
            <p:ph type="body" idx="1"/>
          </p:nvPr>
        </p:nvSpPr>
        <p:spPr>
          <a:xfrm>
            <a:off x="533399" y="2057400"/>
            <a:ext cx="8421690" cy="4114800"/>
          </a:xfrm>
          <a:prstGeom prst="rect">
            <a:avLst/>
          </a:prstGeom>
        </p:spPr>
        <p:txBody>
          <a:bodyPr/>
          <a:lstStyle/>
          <a:p>
            <a:pPr>
              <a:defRPr sz="2800" b="1" u="sng">
                <a:solidFill>
                  <a:srgbClr val="CC6600"/>
                </a:solidFill>
                <a:latin typeface="Arial"/>
                <a:ea typeface="Arial"/>
                <a:cs typeface="Arial"/>
                <a:sym typeface="Arial"/>
              </a:defRPr>
            </a:pPr>
            <a:r>
              <a:rPr>
                <a:solidFill>
                  <a:srgbClr val="0000FF"/>
                </a:solidFill>
                <a:uFill>
                  <a:solidFill>
                    <a:srgbClr val="0000FF"/>
                  </a:solidFill>
                </a:uFill>
                <a:hlinkClick r:id="rId2"/>
              </a:rPr>
              <a:t>High-Level Language Computer Architecture </a:t>
            </a:r>
            <a:br/>
            <a:r>
              <a:rPr u="none">
                <a:solidFill>
                  <a:srgbClr val="7575D1"/>
                </a:solidFill>
              </a:rPr>
              <a:t>(Elsevier </a:t>
            </a:r>
            <a:r>
              <a:rPr b="0" u="none">
                <a:solidFill>
                  <a:srgbClr val="7575D1"/>
                </a:solidFill>
                <a:latin typeface="Tahoma Bold"/>
                <a:ea typeface="Tahoma Bold"/>
                <a:cs typeface="Tahoma Bold"/>
                <a:sym typeface="Tahoma Bold"/>
              </a:rPr>
              <a:t>Computer Science Press</a:t>
            </a:r>
            <a:r>
              <a:rPr u="none">
                <a:solidFill>
                  <a:srgbClr val="7575D1"/>
                </a:solidFill>
              </a:rPr>
              <a:t>)</a:t>
            </a:r>
            <a:r>
              <a:rPr b="0" u="none">
                <a:solidFill>
                  <a:srgbClr val="000000"/>
                </a:solidFill>
              </a:rPr>
              <a:t> </a:t>
            </a:r>
            <a:br>
              <a:rPr b="0" u="none">
                <a:solidFill>
                  <a:srgbClr val="000000"/>
                </a:solidFill>
              </a:rPr>
            </a:br>
            <a:r>
              <a:rPr b="0" u="none">
                <a:solidFill>
                  <a:srgbClr val="000000"/>
                </a:solidFill>
              </a:rPr>
              <a:t>by Veljko M. Milutinovic </a:t>
            </a:r>
            <a:br>
              <a:rPr b="0" u="none">
                <a:solidFill>
                  <a:srgbClr val="000000"/>
                </a:solidFill>
              </a:rPr>
            </a:br>
            <a:r>
              <a:rPr b="0" u="none">
                <a:solidFill>
                  <a:srgbClr val="000000"/>
                </a:solidFill>
              </a:rPr>
              <a:t>with a contribution from Michael Flynn</a:t>
            </a:r>
          </a:p>
        </p:txBody>
      </p:sp>
      <p:pic>
        <p:nvPicPr>
          <p:cNvPr id="2755" name="Picture 4" descr="Picture 4"/>
          <p:cNvPicPr>
            <a:picLocks noChangeAspect="1"/>
          </p:cNvPicPr>
          <p:nvPr/>
        </p:nvPicPr>
        <p:blipFill>
          <a:blip r:embed="rId3" cstate="print"/>
          <a:srcRect l="1421" t="3629" r="1421" b="4880"/>
          <a:stretch>
            <a:fillRect/>
          </a:stretch>
        </p:blipFill>
        <p:spPr>
          <a:xfrm>
            <a:off x="3284537" y="4248150"/>
            <a:ext cx="2859088" cy="1673226"/>
          </a:xfrm>
          <a:prstGeom prst="rect">
            <a:avLst/>
          </a:prstGeom>
          <a:ln w="12700">
            <a:miter lim="400000"/>
          </a:ln>
        </p:spPr>
      </p:pic>
      <p:sp>
        <p:nvSpPr>
          <p:cNvPr id="2756" name="Slide Number Placeholder 5"/>
          <p:cNvSpPr txBox="1">
            <a:spLocks noGrp="1"/>
          </p:cNvSpPr>
          <p:nvPr>
            <p:ph type="sldNum" sz="quarter" idx="4294967295"/>
          </p:nvPr>
        </p:nvSpPr>
        <p:spPr>
          <a:xfrm>
            <a:off x="8551837" y="6393507"/>
            <a:ext cx="395314" cy="30733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163</a:t>
            </a:fld>
            <a:endParaRPr/>
          </a:p>
        </p:txBody>
      </p:sp>
    </p:spTree>
  </p:cSld>
  <p:clrMapOvr>
    <a:masterClrMapping/>
  </p:clrMapOvr>
  <p:transition spd="med"/>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8" name="Rectangle 2"/>
          <p:cNvSpPr txBox="1">
            <a:spLocks noGrp="1"/>
          </p:cNvSpPr>
          <p:nvPr>
            <p:ph type="title"/>
          </p:nvPr>
        </p:nvSpPr>
        <p:spPr>
          <a:xfrm>
            <a:off x="1127448" y="188640"/>
            <a:ext cx="7793037" cy="1462088"/>
          </a:xfrm>
          <a:prstGeom prst="rect">
            <a:avLst/>
          </a:prstGeom>
        </p:spPr>
        <p:txBody>
          <a:bodyPr/>
          <a:lstStyle/>
          <a:p>
            <a:pPr>
              <a:defRPr sz="2800">
                <a:latin typeface="Tahoma Bold"/>
                <a:ea typeface="Tahoma Bold"/>
                <a:cs typeface="Tahoma Bold"/>
                <a:sym typeface="Tahoma Bold"/>
              </a:defRPr>
            </a:pPr>
            <a:r>
              <a:t>VLSI for WirelessFlow SuperComputing</a:t>
            </a:r>
            <a:r>
              <a:rPr sz="4400">
                <a:latin typeface="Tahoma"/>
                <a:ea typeface="Tahoma"/>
                <a:cs typeface="Tahoma"/>
                <a:sym typeface="Tahoma"/>
              </a:rPr>
              <a:t> </a:t>
            </a:r>
          </a:p>
        </p:txBody>
      </p:sp>
      <p:sp>
        <p:nvSpPr>
          <p:cNvPr id="2759" name="TextBox 1"/>
          <p:cNvSpPr txBox="1"/>
          <p:nvPr/>
        </p:nvSpPr>
        <p:spPr>
          <a:xfrm>
            <a:off x="1112519" y="2667000"/>
            <a:ext cx="7528561" cy="23266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latin typeface="Tahoma"/>
                <a:ea typeface="Tahoma"/>
                <a:cs typeface="Tahoma"/>
                <a:sym typeface="Tahoma"/>
              </a:defRPr>
            </a:pPr>
            <a:r>
              <a:rPr dirty="0"/>
              <a:t>   </a:t>
            </a:r>
          </a:p>
          <a:p>
            <a:pPr>
              <a:defRPr>
                <a:latin typeface="Tahoma"/>
                <a:ea typeface="Tahoma"/>
                <a:cs typeface="Tahoma"/>
                <a:sym typeface="Tahoma"/>
              </a:defRPr>
            </a:pPr>
            <a:r>
              <a:rPr dirty="0"/>
              <a:t>WSNs: Part#1</a:t>
            </a:r>
          </a:p>
          <a:p>
            <a:pPr>
              <a:buSzPct val="100000"/>
              <a:buFont typeface="Arial"/>
              <a:buChar char="•"/>
              <a:defRPr>
                <a:solidFill>
                  <a:srgbClr val="262673"/>
                </a:solidFill>
                <a:latin typeface="Tahoma"/>
                <a:ea typeface="Tahoma"/>
                <a:cs typeface="Tahoma"/>
                <a:sym typeface="Tahoma"/>
              </a:defRPr>
            </a:pPr>
            <a:r>
              <a:rPr dirty="0"/>
              <a:t> Hardware</a:t>
            </a:r>
            <a:r>
              <a:rPr dirty="0">
                <a:solidFill>
                  <a:srgbClr val="000000"/>
                </a:solidFill>
              </a:rPr>
              <a:t> (0.25 weeks)</a:t>
            </a:r>
          </a:p>
          <a:p>
            <a:pPr>
              <a:buSzPct val="100000"/>
              <a:buFont typeface="Arial"/>
              <a:buChar char="•"/>
              <a:defRPr>
                <a:solidFill>
                  <a:srgbClr val="262673"/>
                </a:solidFill>
                <a:latin typeface="Tahoma"/>
                <a:ea typeface="Tahoma"/>
                <a:cs typeface="Tahoma"/>
                <a:sym typeface="Tahoma"/>
              </a:defRPr>
            </a:pPr>
            <a:r>
              <a:rPr dirty="0"/>
              <a:t> Software</a:t>
            </a:r>
            <a:r>
              <a:rPr dirty="0">
                <a:solidFill>
                  <a:srgbClr val="000000"/>
                </a:solidFill>
              </a:rPr>
              <a:t> (0.25 weeks)</a:t>
            </a:r>
          </a:p>
          <a:p>
            <a:pPr>
              <a:defRPr>
                <a:latin typeface="Tahoma"/>
                <a:ea typeface="Tahoma"/>
                <a:cs typeface="Tahoma"/>
                <a:sym typeface="Tahoma"/>
              </a:defRPr>
            </a:pPr>
            <a:endParaRPr dirty="0"/>
          </a:p>
          <a:p>
            <a:pPr>
              <a:defRPr>
                <a:latin typeface="Tahoma"/>
                <a:ea typeface="Tahoma"/>
                <a:cs typeface="Tahoma"/>
                <a:sym typeface="Tahoma"/>
              </a:defRPr>
            </a:pPr>
            <a:r>
              <a:rPr dirty="0"/>
              <a:t>WSNs: Part#2</a:t>
            </a:r>
          </a:p>
          <a:p>
            <a:pPr>
              <a:buSzPct val="100000"/>
              <a:buFont typeface="Arial"/>
              <a:buChar char="•"/>
              <a:defRPr>
                <a:solidFill>
                  <a:srgbClr val="262673"/>
                </a:solidFill>
                <a:latin typeface="Tahoma"/>
                <a:ea typeface="Tahoma"/>
                <a:cs typeface="Tahoma"/>
                <a:sym typeface="Tahoma"/>
              </a:defRPr>
            </a:pPr>
            <a:r>
              <a:rPr dirty="0"/>
              <a:t> Systems (</a:t>
            </a:r>
            <a:r>
              <a:rPr dirty="0" err="1"/>
              <a:t>SUN+Slimmer</a:t>
            </a:r>
            <a:r>
              <a:rPr dirty="0"/>
              <a:t>)</a:t>
            </a:r>
            <a:r>
              <a:rPr dirty="0">
                <a:solidFill>
                  <a:srgbClr val="000000"/>
                </a:solidFill>
              </a:rPr>
              <a:t> (0.25 weeks)</a:t>
            </a:r>
          </a:p>
          <a:p>
            <a:pPr>
              <a:buSzPct val="100000"/>
              <a:buFont typeface="Arial"/>
              <a:buChar char="•"/>
              <a:defRPr>
                <a:solidFill>
                  <a:srgbClr val="262673"/>
                </a:solidFill>
                <a:latin typeface="Tahoma"/>
                <a:ea typeface="Tahoma"/>
                <a:cs typeface="Tahoma"/>
                <a:sym typeface="Tahoma"/>
              </a:defRPr>
            </a:pPr>
            <a:r>
              <a:rPr dirty="0"/>
              <a:t> Applications (</a:t>
            </a:r>
            <a:r>
              <a:rPr dirty="0" err="1"/>
              <a:t>UbiComputing@WSN+DataMining@WSN</a:t>
            </a:r>
            <a:r>
              <a:rPr dirty="0"/>
              <a:t>)</a:t>
            </a:r>
            <a:r>
              <a:rPr dirty="0">
                <a:solidFill>
                  <a:srgbClr val="000000"/>
                </a:solidFill>
              </a:rPr>
              <a:t> (0.25 weeks)  </a:t>
            </a:r>
          </a:p>
        </p:txBody>
      </p:sp>
      <p:sp>
        <p:nvSpPr>
          <p:cNvPr id="2760" name="Slide Number Placeholder 5"/>
          <p:cNvSpPr txBox="1">
            <a:spLocks noGrp="1"/>
          </p:cNvSpPr>
          <p:nvPr>
            <p:ph type="sldNum" sz="quarter" idx="4294967295"/>
          </p:nvPr>
        </p:nvSpPr>
        <p:spPr>
          <a:xfrm>
            <a:off x="8551837" y="6393507"/>
            <a:ext cx="395314" cy="30733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164</a:t>
            </a:fld>
            <a:endParaRPr/>
          </a:p>
        </p:txBody>
      </p:sp>
      <p:sp>
        <p:nvSpPr>
          <p:cNvPr id="5" name="TextBox 1"/>
          <p:cNvSpPr txBox="1"/>
          <p:nvPr/>
        </p:nvSpPr>
        <p:spPr>
          <a:xfrm>
            <a:off x="695400" y="5445224"/>
            <a:ext cx="11017224" cy="646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defRPr>
                <a:latin typeface="Tahoma"/>
                <a:ea typeface="Tahoma"/>
                <a:cs typeface="Tahoma"/>
                <a:sym typeface="Tahoma"/>
              </a:defRPr>
            </a:pPr>
            <a:r>
              <a:rPr lang="en-US" dirty="0"/>
              <a:t>The stress is on integration of WSNs, </a:t>
            </a:r>
            <a:r>
              <a:rPr lang="en-US" dirty="0" err="1"/>
              <a:t>IoT</a:t>
            </a:r>
            <a:r>
              <a:rPr lang="en-US" dirty="0"/>
              <a:t>, Ethernet, and Internet:</a:t>
            </a:r>
            <a:br>
              <a:rPr lang="en-US" dirty="0"/>
            </a:br>
            <a:r>
              <a:rPr lang="en-US" dirty="0"/>
              <a:t>Z. </a:t>
            </a:r>
            <a:r>
              <a:rPr lang="en-US" dirty="0" err="1"/>
              <a:t>Babovic</a:t>
            </a:r>
            <a:r>
              <a:rPr lang="en-US" dirty="0"/>
              <a:t> et al., “Web Performance Evaluation of Internet of Things Applications,” IEEE Access 2016. </a:t>
            </a:r>
            <a:endParaRPr dirty="0"/>
          </a:p>
        </p:txBody>
      </p:sp>
    </p:spTree>
  </p:cSld>
  <p:clrMapOvr>
    <a:masterClrMapping/>
  </p:clrMapOvr>
  <p:transition spd="med"/>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2" name="Rectangle 2"/>
          <p:cNvSpPr txBox="1">
            <a:spLocks noGrp="1"/>
          </p:cNvSpPr>
          <p:nvPr>
            <p:ph type="title"/>
          </p:nvPr>
        </p:nvSpPr>
        <p:spPr>
          <a:xfrm>
            <a:off x="1150937" y="214313"/>
            <a:ext cx="7793037" cy="1462088"/>
          </a:xfrm>
          <a:prstGeom prst="rect">
            <a:avLst/>
          </a:prstGeom>
        </p:spPr>
        <p:txBody>
          <a:bodyPr/>
          <a:lstStyle/>
          <a:p>
            <a:endParaRPr/>
          </a:p>
        </p:txBody>
      </p:sp>
      <p:pic>
        <p:nvPicPr>
          <p:cNvPr id="2763" name="Picture 4" descr="Picture 4"/>
          <p:cNvPicPr>
            <a:picLocks noChangeAspect="1"/>
          </p:cNvPicPr>
          <p:nvPr/>
        </p:nvPicPr>
        <p:blipFill>
          <a:blip r:embed="rId2" cstate="print"/>
          <a:stretch>
            <a:fillRect/>
          </a:stretch>
        </p:blipFill>
        <p:spPr>
          <a:xfrm>
            <a:off x="1905000" y="609600"/>
            <a:ext cx="5391150" cy="5391150"/>
          </a:xfrm>
          <a:prstGeom prst="rect">
            <a:avLst/>
          </a:prstGeom>
          <a:ln w="12700">
            <a:miter lim="400000"/>
          </a:ln>
        </p:spPr>
      </p:pic>
      <p:sp>
        <p:nvSpPr>
          <p:cNvPr id="2764" name="Slide Number Placeholder 5"/>
          <p:cNvSpPr txBox="1">
            <a:spLocks noGrp="1"/>
          </p:cNvSpPr>
          <p:nvPr>
            <p:ph type="sldNum" sz="quarter" idx="4294967295"/>
          </p:nvPr>
        </p:nvSpPr>
        <p:spPr>
          <a:xfrm>
            <a:off x="8551837" y="6393507"/>
            <a:ext cx="395314" cy="30733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165</a:t>
            </a:fld>
            <a:endParaRPr/>
          </a:p>
        </p:txBody>
      </p:sp>
    </p:spTree>
  </p:cSld>
  <p:clrMapOvr>
    <a:masterClrMapping/>
  </p:clrMapOvr>
  <p:transition spd="med"/>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6" name="Title 1"/>
          <p:cNvSpPr txBox="1">
            <a:spLocks noGrp="1"/>
          </p:cNvSpPr>
          <p:nvPr>
            <p:ph type="title"/>
          </p:nvPr>
        </p:nvSpPr>
        <p:spPr>
          <a:xfrm>
            <a:off x="1150937" y="214313"/>
            <a:ext cx="7793037" cy="1462088"/>
          </a:xfrm>
          <a:prstGeom prst="rect">
            <a:avLst/>
          </a:prstGeom>
        </p:spPr>
        <p:txBody>
          <a:bodyPr/>
          <a:lstStyle/>
          <a:p>
            <a:endParaRPr/>
          </a:p>
        </p:txBody>
      </p:sp>
      <p:pic>
        <p:nvPicPr>
          <p:cNvPr id="2767" name="Content Placeholder 4" descr="Content Placeholder 4"/>
          <p:cNvPicPr>
            <a:picLocks noChangeAspect="1"/>
          </p:cNvPicPr>
          <p:nvPr/>
        </p:nvPicPr>
        <p:blipFill>
          <a:blip r:embed="rId2" cstate="print"/>
          <a:stretch>
            <a:fillRect/>
          </a:stretch>
        </p:blipFill>
        <p:spPr>
          <a:xfrm>
            <a:off x="2971800" y="1104900"/>
            <a:ext cx="3430588" cy="5146675"/>
          </a:xfrm>
          <a:prstGeom prst="rect">
            <a:avLst/>
          </a:prstGeom>
          <a:ln w="12700">
            <a:miter lim="400000"/>
          </a:ln>
        </p:spPr>
      </p:pic>
      <p:sp>
        <p:nvSpPr>
          <p:cNvPr id="2768" name="Slide Number Placeholder 5"/>
          <p:cNvSpPr txBox="1">
            <a:spLocks noGrp="1"/>
          </p:cNvSpPr>
          <p:nvPr>
            <p:ph type="sldNum" sz="quarter" idx="4294967295"/>
          </p:nvPr>
        </p:nvSpPr>
        <p:spPr>
          <a:xfrm>
            <a:off x="8551837" y="6393507"/>
            <a:ext cx="395314" cy="30733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166</a:t>
            </a:fld>
            <a:endParaRPr/>
          </a:p>
        </p:txBody>
      </p:sp>
    </p:spTree>
  </p:cSld>
  <p:clrMapOvr>
    <a:masterClrMapping/>
  </p:clrMapOvr>
  <p:transition spd="med"/>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1" name="Rectangle 2"/>
          <p:cNvSpPr txBox="1">
            <a:spLocks noGrp="1"/>
          </p:cNvSpPr>
          <p:nvPr>
            <p:ph type="title"/>
          </p:nvPr>
        </p:nvSpPr>
        <p:spPr>
          <a:xfrm>
            <a:off x="1066800" y="214313"/>
            <a:ext cx="9709720" cy="1462088"/>
          </a:xfrm>
          <a:prstGeom prst="rect">
            <a:avLst/>
          </a:prstGeom>
        </p:spPr>
        <p:txBody>
          <a:bodyPr/>
          <a:lstStyle>
            <a:lvl1pPr>
              <a:defRPr sz="2600">
                <a:latin typeface="Tahoma Bold"/>
                <a:ea typeface="Tahoma Bold"/>
                <a:cs typeface="Tahoma Bold"/>
                <a:sym typeface="Tahoma Bold"/>
              </a:defRPr>
            </a:lvl1pPr>
          </a:lstStyle>
          <a:p>
            <a:r>
              <a:rPr dirty="0"/>
              <a:t>VLSI for Quantum</a:t>
            </a:r>
            <a:r>
              <a:rPr lang="en-US" dirty="0"/>
              <a:t>, Optical, Molecular, and Chemical</a:t>
            </a:r>
            <a:r>
              <a:rPr dirty="0"/>
              <a:t> </a:t>
            </a:r>
            <a:r>
              <a:rPr dirty="0" err="1"/>
              <a:t>SuperComputing</a:t>
            </a:r>
            <a:endParaRPr dirty="0"/>
          </a:p>
        </p:txBody>
      </p:sp>
      <p:sp>
        <p:nvSpPr>
          <p:cNvPr id="2772" name="TextBox 1"/>
          <p:cNvSpPr txBox="1"/>
          <p:nvPr/>
        </p:nvSpPr>
        <p:spPr>
          <a:xfrm>
            <a:off x="1112519" y="2667000"/>
            <a:ext cx="3794761" cy="23266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latin typeface="Tahoma"/>
                <a:ea typeface="Tahoma"/>
                <a:cs typeface="Tahoma"/>
                <a:sym typeface="Tahoma"/>
              </a:defRPr>
            </a:pPr>
            <a:r>
              <a:rPr dirty="0"/>
              <a:t>   </a:t>
            </a:r>
          </a:p>
          <a:p>
            <a:pPr>
              <a:defRPr>
                <a:latin typeface="Tahoma"/>
                <a:ea typeface="Tahoma"/>
                <a:cs typeface="Tahoma"/>
                <a:sym typeface="Tahoma"/>
              </a:defRPr>
            </a:pPr>
            <a:r>
              <a:rPr dirty="0"/>
              <a:t>Basics:</a:t>
            </a:r>
          </a:p>
          <a:p>
            <a:pPr>
              <a:buSzPct val="100000"/>
              <a:buFont typeface="Arial"/>
              <a:buChar char="•"/>
              <a:defRPr>
                <a:solidFill>
                  <a:srgbClr val="262673"/>
                </a:solidFill>
                <a:latin typeface="Tahoma"/>
                <a:ea typeface="Tahoma"/>
                <a:cs typeface="Tahoma"/>
                <a:sym typeface="Tahoma"/>
              </a:defRPr>
            </a:pPr>
            <a:r>
              <a:rPr dirty="0"/>
              <a:t> Hardware</a:t>
            </a:r>
            <a:r>
              <a:rPr dirty="0">
                <a:solidFill>
                  <a:srgbClr val="000000"/>
                </a:solidFill>
              </a:rPr>
              <a:t> (</a:t>
            </a:r>
            <a:r>
              <a:rPr lang="en-US" dirty="0">
                <a:solidFill>
                  <a:srgbClr val="000000"/>
                </a:solidFill>
              </a:rPr>
              <a:t>N</a:t>
            </a:r>
            <a:r>
              <a:rPr dirty="0">
                <a:solidFill>
                  <a:srgbClr val="000000"/>
                </a:solidFill>
              </a:rPr>
              <a:t> weeks)</a:t>
            </a:r>
          </a:p>
          <a:p>
            <a:pPr>
              <a:buSzPct val="100000"/>
              <a:buFont typeface="Arial"/>
              <a:buChar char="•"/>
              <a:defRPr>
                <a:solidFill>
                  <a:srgbClr val="262673"/>
                </a:solidFill>
                <a:latin typeface="Tahoma"/>
                <a:ea typeface="Tahoma"/>
                <a:cs typeface="Tahoma"/>
                <a:sym typeface="Tahoma"/>
              </a:defRPr>
            </a:pPr>
            <a:r>
              <a:rPr dirty="0"/>
              <a:t> Software</a:t>
            </a:r>
            <a:r>
              <a:rPr dirty="0">
                <a:solidFill>
                  <a:srgbClr val="000000"/>
                </a:solidFill>
              </a:rPr>
              <a:t> (</a:t>
            </a:r>
            <a:r>
              <a:rPr lang="en-US" dirty="0">
                <a:solidFill>
                  <a:srgbClr val="000000"/>
                </a:solidFill>
              </a:rPr>
              <a:t>N</a:t>
            </a:r>
            <a:r>
              <a:rPr dirty="0">
                <a:solidFill>
                  <a:srgbClr val="000000"/>
                </a:solidFill>
              </a:rPr>
              <a:t> weeks)</a:t>
            </a:r>
          </a:p>
          <a:p>
            <a:pPr>
              <a:defRPr>
                <a:latin typeface="Tahoma"/>
                <a:ea typeface="Tahoma"/>
                <a:cs typeface="Tahoma"/>
                <a:sym typeface="Tahoma"/>
              </a:defRPr>
            </a:pPr>
            <a:endParaRPr dirty="0"/>
          </a:p>
          <a:p>
            <a:pPr>
              <a:defRPr>
                <a:latin typeface="Tahoma"/>
                <a:ea typeface="Tahoma"/>
                <a:cs typeface="Tahoma"/>
                <a:sym typeface="Tahoma"/>
              </a:defRPr>
            </a:pPr>
            <a:r>
              <a:rPr dirty="0"/>
              <a:t>Advances:</a:t>
            </a:r>
          </a:p>
          <a:p>
            <a:pPr>
              <a:buSzPct val="100000"/>
              <a:buFont typeface="Arial"/>
              <a:buChar char="•"/>
              <a:defRPr>
                <a:solidFill>
                  <a:srgbClr val="262673"/>
                </a:solidFill>
                <a:latin typeface="Tahoma"/>
                <a:ea typeface="Tahoma"/>
                <a:cs typeface="Tahoma"/>
                <a:sym typeface="Tahoma"/>
              </a:defRPr>
            </a:pPr>
            <a:r>
              <a:rPr dirty="0"/>
              <a:t> Systems</a:t>
            </a:r>
            <a:r>
              <a:rPr dirty="0">
                <a:solidFill>
                  <a:srgbClr val="000000"/>
                </a:solidFill>
              </a:rPr>
              <a:t> (</a:t>
            </a:r>
            <a:r>
              <a:rPr lang="en-US" dirty="0">
                <a:solidFill>
                  <a:srgbClr val="000000"/>
                </a:solidFill>
              </a:rPr>
              <a:t>N</a:t>
            </a:r>
            <a:r>
              <a:rPr dirty="0">
                <a:solidFill>
                  <a:srgbClr val="000000"/>
                </a:solidFill>
              </a:rPr>
              <a:t> weeks)</a:t>
            </a:r>
          </a:p>
          <a:p>
            <a:pPr>
              <a:buSzPct val="100000"/>
              <a:buFont typeface="Arial"/>
              <a:buChar char="•"/>
              <a:defRPr>
                <a:solidFill>
                  <a:srgbClr val="262673"/>
                </a:solidFill>
                <a:latin typeface="Tahoma"/>
                <a:ea typeface="Tahoma"/>
                <a:cs typeface="Tahoma"/>
                <a:sym typeface="Tahoma"/>
              </a:defRPr>
            </a:pPr>
            <a:r>
              <a:rPr dirty="0"/>
              <a:t> Applications</a:t>
            </a:r>
            <a:r>
              <a:rPr dirty="0">
                <a:solidFill>
                  <a:srgbClr val="000000"/>
                </a:solidFill>
              </a:rPr>
              <a:t> (</a:t>
            </a:r>
            <a:r>
              <a:rPr lang="en-US" dirty="0">
                <a:solidFill>
                  <a:srgbClr val="000000"/>
                </a:solidFill>
              </a:rPr>
              <a:t>N</a:t>
            </a:r>
            <a:r>
              <a:rPr dirty="0">
                <a:solidFill>
                  <a:srgbClr val="000000"/>
                </a:solidFill>
              </a:rPr>
              <a:t> weeks)  </a:t>
            </a:r>
          </a:p>
        </p:txBody>
      </p:sp>
      <p:sp>
        <p:nvSpPr>
          <p:cNvPr id="2773" name="Slide Number Placeholder 5"/>
          <p:cNvSpPr txBox="1">
            <a:spLocks noGrp="1"/>
          </p:cNvSpPr>
          <p:nvPr>
            <p:ph type="sldNum" sz="quarter" idx="4294967295"/>
          </p:nvPr>
        </p:nvSpPr>
        <p:spPr>
          <a:xfrm>
            <a:off x="8551837" y="6393507"/>
            <a:ext cx="395314" cy="30733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167</a:t>
            </a:fld>
            <a:endParaRPr/>
          </a:p>
        </p:txBody>
      </p:sp>
      <p:sp>
        <p:nvSpPr>
          <p:cNvPr id="2774" name="TextBox 1"/>
          <p:cNvSpPr txBox="1"/>
          <p:nvPr/>
        </p:nvSpPr>
        <p:spPr>
          <a:xfrm>
            <a:off x="731519" y="6096000"/>
            <a:ext cx="2518059" cy="2565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1100">
                <a:latin typeface="Tahoma"/>
                <a:ea typeface="Tahoma"/>
                <a:cs typeface="Tahoma"/>
                <a:sym typeface="Tahoma"/>
              </a:defRPr>
            </a:lvl1pPr>
          </a:lstStyle>
          <a:p>
            <a:r>
              <a:t>Optional class projects for extra points!</a:t>
            </a:r>
          </a:p>
        </p:txBody>
      </p:sp>
    </p:spTree>
  </p:cSld>
  <p:clrMapOvr>
    <a:masterClrMapping/>
  </p:clrMapOvr>
  <p:transition spd="med"/>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0936" y="214313"/>
            <a:ext cx="9841607" cy="1462088"/>
          </a:xfrm>
        </p:spPr>
        <p:txBody>
          <a:bodyPr>
            <a:noAutofit/>
          </a:bodyPr>
          <a:lstStyle/>
          <a:p>
            <a:r>
              <a:rPr lang="en-US" sz="6000" b="1" dirty="0"/>
              <a:t>Quantum Computing</a:t>
            </a:r>
          </a:p>
        </p:txBody>
      </p:sp>
      <p:sp>
        <p:nvSpPr>
          <p:cNvPr id="3" name="Text Placeholder 2"/>
          <p:cNvSpPr>
            <a:spLocks noGrp="1"/>
          </p:cNvSpPr>
          <p:nvPr>
            <p:ph type="body" sz="half" idx="1"/>
          </p:nvPr>
        </p:nvSpPr>
        <p:spPr>
          <a:xfrm>
            <a:off x="1182687" y="2017713"/>
            <a:ext cx="10601945" cy="4114801"/>
          </a:xfrm>
        </p:spPr>
        <p:txBody>
          <a:bodyPr>
            <a:normAutofit/>
          </a:bodyPr>
          <a:lstStyle/>
          <a:p>
            <a:r>
              <a:rPr lang="en-US" dirty="0"/>
              <a:t>A quantum computer </a:t>
            </a:r>
            <a:r>
              <a:rPr lang="en-US" b="1" dirty="0"/>
              <a:t>uses </a:t>
            </a:r>
            <a:r>
              <a:rPr lang="en-US" b="1" dirty="0" err="1"/>
              <a:t>qubits</a:t>
            </a:r>
            <a:r>
              <a:rPr lang="en-US" b="1" dirty="0"/>
              <a:t> </a:t>
            </a:r>
            <a:br>
              <a:rPr lang="en-US" b="1" dirty="0"/>
            </a:br>
            <a:r>
              <a:rPr lang="en-US" b="1" dirty="0"/>
              <a:t>to run multidimensional quantum algorithms</a:t>
            </a:r>
            <a:r>
              <a:rPr lang="en-US" dirty="0"/>
              <a:t>.</a:t>
            </a:r>
          </a:p>
          <a:p>
            <a:r>
              <a:rPr lang="en-US" dirty="0"/>
              <a:t>Their processing power increases exponentially </a:t>
            </a:r>
            <a:br>
              <a:rPr lang="en-US" dirty="0"/>
            </a:br>
            <a:r>
              <a:rPr lang="en-US" dirty="0"/>
              <a:t>as </a:t>
            </a:r>
            <a:r>
              <a:rPr lang="en-US" dirty="0" err="1"/>
              <a:t>qubits</a:t>
            </a:r>
            <a:r>
              <a:rPr lang="en-US" dirty="0"/>
              <a:t> are added. </a:t>
            </a:r>
          </a:p>
          <a:p>
            <a:r>
              <a:rPr lang="en-US" dirty="0"/>
              <a:t>A classical processor uses bits </a:t>
            </a:r>
            <a:br>
              <a:rPr lang="en-US" dirty="0"/>
            </a:br>
            <a:r>
              <a:rPr lang="en-US" dirty="0"/>
              <a:t>to operate various programs. </a:t>
            </a:r>
          </a:p>
          <a:p>
            <a:r>
              <a:rPr lang="en-US" dirty="0"/>
              <a:t>Their power increases linearly as more bits are added.</a:t>
            </a:r>
          </a:p>
        </p:txBody>
      </p:sp>
      <p:sp>
        <p:nvSpPr>
          <p:cNvPr id="5" name="Slide Number Placeholder 5">
            <a:extLst>
              <a:ext uri="{FF2B5EF4-FFF2-40B4-BE49-F238E27FC236}">
                <a16:creationId xmlns:a16="http://schemas.microsoft.com/office/drawing/2014/main" id="{44B19AE0-A96C-45A5-9EC0-769AC2868AA5}"/>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168</a:t>
            </a:fld>
            <a:endParaRPr lang="sr-Latn-RS"/>
          </a:p>
        </p:txBody>
      </p:sp>
    </p:spTree>
  </p:cSld>
  <p:clrMapOvr>
    <a:masterClrMapping/>
  </p:clrMapOvr>
  <p:transition spd="med"/>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Potentials:</a:t>
            </a:r>
          </a:p>
        </p:txBody>
      </p:sp>
      <p:sp>
        <p:nvSpPr>
          <p:cNvPr id="3" name="Text Placeholder 2"/>
          <p:cNvSpPr>
            <a:spLocks noGrp="1"/>
          </p:cNvSpPr>
          <p:nvPr>
            <p:ph type="body" sz="half" idx="1"/>
          </p:nvPr>
        </p:nvSpPr>
        <p:spPr>
          <a:xfrm>
            <a:off x="1182687" y="2017713"/>
            <a:ext cx="10529937" cy="4114801"/>
          </a:xfrm>
        </p:spPr>
        <p:txBody>
          <a:bodyPr>
            <a:normAutofit/>
          </a:bodyPr>
          <a:lstStyle/>
          <a:p>
            <a:r>
              <a:rPr lang="en-US" dirty="0"/>
              <a:t>Quantum computing is </a:t>
            </a:r>
            <a:r>
              <a:rPr lang="en-US" b="1" dirty="0"/>
              <a:t>158 million times faster </a:t>
            </a:r>
            <a:br>
              <a:rPr lang="en-US" b="1" dirty="0"/>
            </a:br>
            <a:r>
              <a:rPr lang="en-US" b="1" dirty="0"/>
              <a:t>than the most sophisticated supercomputer </a:t>
            </a:r>
            <a:br>
              <a:rPr lang="en-US" b="1" dirty="0"/>
            </a:br>
            <a:r>
              <a:rPr lang="en-US" b="1" dirty="0"/>
              <a:t>we have in the world today</a:t>
            </a:r>
            <a:r>
              <a:rPr lang="en-US" dirty="0"/>
              <a:t>. </a:t>
            </a:r>
          </a:p>
          <a:p>
            <a:r>
              <a:rPr lang="en-US" dirty="0"/>
              <a:t>It is a device that could do in four minutes </a:t>
            </a:r>
            <a:br>
              <a:rPr lang="en-US" dirty="0"/>
            </a:br>
            <a:r>
              <a:rPr lang="en-US" dirty="0"/>
              <a:t>what it would take a traditional supercomputer </a:t>
            </a:r>
            <a:br>
              <a:rPr lang="en-US" dirty="0"/>
            </a:br>
            <a:r>
              <a:rPr lang="en-US" dirty="0"/>
              <a:t>10,000 years to accomplish.</a:t>
            </a:r>
          </a:p>
          <a:p>
            <a:endParaRPr lang="en-US" dirty="0"/>
          </a:p>
        </p:txBody>
      </p:sp>
      <p:sp>
        <p:nvSpPr>
          <p:cNvPr id="5" name="Slide Number Placeholder 5">
            <a:extLst>
              <a:ext uri="{FF2B5EF4-FFF2-40B4-BE49-F238E27FC236}">
                <a16:creationId xmlns:a16="http://schemas.microsoft.com/office/drawing/2014/main" id="{24E0B229-AA8A-4B74-923E-9B1540A77636}"/>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169</a:t>
            </a:fld>
            <a:endParaRPr lang="sr-Latn-RS"/>
          </a:p>
        </p:txBody>
      </p:sp>
    </p:spTree>
  </p:cSld>
  <p:clrMapOvr>
    <a:masterClrMapping/>
  </p:clrMapOvr>
  <p:transition spd="med"/>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a:t>
            </a:r>
          </a:p>
        </p:txBody>
      </p:sp>
      <p:pic>
        <p:nvPicPr>
          <p:cNvPr id="4" name="Picture 3" descr="Rezultat slika"/>
          <p:cNvPicPr/>
          <p:nvPr/>
        </p:nvPicPr>
        <p:blipFill>
          <a:blip r:embed="rId2" cstate="print"/>
          <a:srcRect/>
          <a:stretch>
            <a:fillRect/>
          </a:stretch>
        </p:blipFill>
        <p:spPr bwMode="auto">
          <a:xfrm>
            <a:off x="2639616" y="1844824"/>
            <a:ext cx="5760640" cy="4248471"/>
          </a:xfrm>
          <a:prstGeom prst="rect">
            <a:avLst/>
          </a:prstGeom>
          <a:noFill/>
          <a:ln w="9525">
            <a:noFill/>
            <a:miter lim="800000"/>
            <a:headEnd/>
            <a:tailEnd/>
          </a:ln>
        </p:spPr>
      </p:pic>
      <p:sp>
        <p:nvSpPr>
          <p:cNvPr id="6" name="Slide Number Placeholder 5">
            <a:extLst>
              <a:ext uri="{FF2B5EF4-FFF2-40B4-BE49-F238E27FC236}">
                <a16:creationId xmlns:a16="http://schemas.microsoft.com/office/drawing/2014/main" id="{2BE403F0-E3EA-4168-992E-B98B2B762854}"/>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170</a:t>
            </a:fld>
            <a:endParaRPr lang="sr-Latn-RS"/>
          </a:p>
        </p:txBody>
      </p:sp>
    </p:spTree>
  </p:cSld>
  <p:clrMapOvr>
    <a:masterClrMapping/>
  </p:clrMapOvr>
  <p:transition spd="med"/>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7449" y="332656"/>
            <a:ext cx="9001000" cy="1462088"/>
          </a:xfrm>
        </p:spPr>
        <p:txBody>
          <a:bodyPr>
            <a:normAutofit/>
          </a:bodyPr>
          <a:lstStyle/>
          <a:p>
            <a:r>
              <a:rPr lang="en-US" dirty="0"/>
              <a:t>The First Eight Companies </a:t>
            </a:r>
            <a:br>
              <a:rPr lang="en-US" dirty="0"/>
            </a:br>
            <a:r>
              <a:rPr lang="en-US" dirty="0"/>
              <a:t>in Quantum Computing:</a:t>
            </a:r>
          </a:p>
        </p:txBody>
      </p:sp>
      <p:sp>
        <p:nvSpPr>
          <p:cNvPr id="3" name="Text Placeholder 2"/>
          <p:cNvSpPr>
            <a:spLocks noGrp="1"/>
          </p:cNvSpPr>
          <p:nvPr>
            <p:ph type="body" sz="half" idx="1"/>
          </p:nvPr>
        </p:nvSpPr>
        <p:spPr>
          <a:xfrm>
            <a:off x="1182687" y="2017713"/>
            <a:ext cx="9665841" cy="4114801"/>
          </a:xfrm>
        </p:spPr>
        <p:txBody>
          <a:bodyPr>
            <a:normAutofit fontScale="92500" lnSpcReduction="10000"/>
          </a:bodyPr>
          <a:lstStyle/>
          <a:p>
            <a:pPr lvl="0"/>
            <a:r>
              <a:rPr lang="en-US" dirty="0"/>
              <a:t>Atom Computing</a:t>
            </a:r>
          </a:p>
          <a:p>
            <a:pPr lvl="0"/>
            <a:r>
              <a:rPr lang="en-US" dirty="0" err="1"/>
              <a:t>Xanadu</a:t>
            </a:r>
            <a:endParaRPr lang="en-US" dirty="0"/>
          </a:p>
          <a:p>
            <a:pPr lvl="0"/>
            <a:r>
              <a:rPr lang="en-US" dirty="0"/>
              <a:t>IBM</a:t>
            </a:r>
          </a:p>
          <a:p>
            <a:pPr lvl="0"/>
            <a:r>
              <a:rPr lang="en-US" dirty="0" err="1"/>
              <a:t>ColdQuanta</a:t>
            </a:r>
            <a:endParaRPr lang="en-US" dirty="0"/>
          </a:p>
          <a:p>
            <a:pPr lvl="0"/>
            <a:r>
              <a:rPr lang="en-US" dirty="0"/>
              <a:t>Zapata Computing</a:t>
            </a:r>
          </a:p>
          <a:p>
            <a:pPr lvl="0"/>
            <a:r>
              <a:rPr lang="en-US" dirty="0"/>
              <a:t>Azure Quantum</a:t>
            </a:r>
          </a:p>
          <a:p>
            <a:pPr lvl="0"/>
            <a:r>
              <a:rPr lang="en-US" dirty="0"/>
              <a:t>D-Wave</a:t>
            </a:r>
          </a:p>
          <a:p>
            <a:pPr lvl="0"/>
            <a:r>
              <a:rPr lang="en-US" dirty="0" err="1"/>
              <a:t>Strangeworks</a:t>
            </a:r>
            <a:endParaRPr lang="en-US" dirty="0"/>
          </a:p>
          <a:p>
            <a:endParaRPr lang="en-US" dirty="0"/>
          </a:p>
        </p:txBody>
      </p:sp>
      <p:sp>
        <p:nvSpPr>
          <p:cNvPr id="5" name="Slide Number Placeholder 5">
            <a:extLst>
              <a:ext uri="{FF2B5EF4-FFF2-40B4-BE49-F238E27FC236}">
                <a16:creationId xmlns:a16="http://schemas.microsoft.com/office/drawing/2014/main" id="{3084A767-3212-4C61-922B-A4167A09F354}"/>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171</a:t>
            </a:fld>
            <a:endParaRPr lang="sr-Latn-RS"/>
          </a:p>
        </p:txBody>
      </p:sp>
    </p:spTree>
  </p:cSld>
  <p:clrMapOvr>
    <a:masterClrMapping/>
  </p:clrMapOvr>
  <p:transition spd="med"/>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Beginnings:</a:t>
            </a:r>
          </a:p>
        </p:txBody>
      </p:sp>
      <p:pic>
        <p:nvPicPr>
          <p:cNvPr id="4" name="Picture 3" descr="https://www.economist.com/img/b/1424/801/90/sites/default/files/20200926_LCP001.jpg"/>
          <p:cNvPicPr/>
          <p:nvPr/>
        </p:nvPicPr>
        <p:blipFill>
          <a:blip r:embed="rId2" cstate="print"/>
          <a:srcRect/>
          <a:stretch>
            <a:fillRect/>
          </a:stretch>
        </p:blipFill>
        <p:spPr bwMode="auto">
          <a:xfrm>
            <a:off x="1775520" y="1844824"/>
            <a:ext cx="7128792" cy="4350587"/>
          </a:xfrm>
          <a:prstGeom prst="rect">
            <a:avLst/>
          </a:prstGeom>
          <a:noFill/>
          <a:ln w="9525">
            <a:noFill/>
            <a:miter lim="800000"/>
            <a:headEnd/>
            <a:tailEnd/>
          </a:ln>
        </p:spPr>
      </p:pic>
      <p:sp>
        <p:nvSpPr>
          <p:cNvPr id="6" name="Slide Number Placeholder 5">
            <a:extLst>
              <a:ext uri="{FF2B5EF4-FFF2-40B4-BE49-F238E27FC236}">
                <a16:creationId xmlns:a16="http://schemas.microsoft.com/office/drawing/2014/main" id="{5B8E90DD-C09B-4AFA-99D7-86C5D4638776}"/>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172</a:t>
            </a:fld>
            <a:endParaRPr lang="sr-Latn-RS"/>
          </a:p>
        </p:txBody>
      </p:sp>
    </p:spTree>
  </p:cSld>
  <p:clrMapOvr>
    <a:masterClrMapping/>
  </p:clrMapOvr>
  <p:transition spd="med"/>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0936" y="214313"/>
            <a:ext cx="11041064" cy="1462088"/>
          </a:xfrm>
        </p:spPr>
        <p:txBody>
          <a:bodyPr>
            <a:normAutofit/>
          </a:bodyPr>
          <a:lstStyle/>
          <a:p>
            <a:r>
              <a:rPr lang="en-US" sz="4200" dirty="0"/>
              <a:t>Maybe the Best Quantum Computing Stocks:</a:t>
            </a:r>
          </a:p>
        </p:txBody>
      </p:sp>
      <p:sp>
        <p:nvSpPr>
          <p:cNvPr id="3" name="Text Placeholder 2"/>
          <p:cNvSpPr>
            <a:spLocks noGrp="1"/>
          </p:cNvSpPr>
          <p:nvPr>
            <p:ph type="body" sz="half" idx="1"/>
          </p:nvPr>
        </p:nvSpPr>
        <p:spPr>
          <a:xfrm>
            <a:off x="1182687" y="2017713"/>
            <a:ext cx="10025881" cy="4114801"/>
          </a:xfrm>
        </p:spPr>
        <p:txBody>
          <a:bodyPr/>
          <a:lstStyle/>
          <a:p>
            <a:pPr lvl="0"/>
            <a:r>
              <a:rPr lang="en-US" dirty="0"/>
              <a:t>IBM (NYSE: IBM)</a:t>
            </a:r>
          </a:p>
          <a:p>
            <a:pPr lvl="0"/>
            <a:r>
              <a:rPr lang="en-US" dirty="0"/>
              <a:t>Alphabet (</a:t>
            </a:r>
            <a:r>
              <a:rPr lang="en-US" dirty="0" err="1"/>
              <a:t>Nasdaq</a:t>
            </a:r>
            <a:r>
              <a:rPr lang="en-US" dirty="0"/>
              <a:t>: GOOG, </a:t>
            </a:r>
            <a:r>
              <a:rPr lang="en-US" dirty="0" err="1"/>
              <a:t>Nasdaq</a:t>
            </a:r>
            <a:r>
              <a:rPr lang="en-US" dirty="0"/>
              <a:t>: GOOGL)</a:t>
            </a:r>
          </a:p>
          <a:p>
            <a:pPr lvl="0"/>
            <a:r>
              <a:rPr lang="en-US" dirty="0"/>
              <a:t>Intel (</a:t>
            </a:r>
            <a:r>
              <a:rPr lang="en-US" dirty="0" err="1"/>
              <a:t>Nasdaq</a:t>
            </a:r>
            <a:r>
              <a:rPr lang="en-US" dirty="0"/>
              <a:t>: INTC)</a:t>
            </a:r>
          </a:p>
          <a:p>
            <a:pPr lvl="0"/>
            <a:r>
              <a:rPr lang="en-US" dirty="0"/>
              <a:t>Microsoft (</a:t>
            </a:r>
            <a:r>
              <a:rPr lang="en-US" dirty="0" err="1"/>
              <a:t>Nasdaq</a:t>
            </a:r>
            <a:r>
              <a:rPr lang="en-US" dirty="0"/>
              <a:t>: MSFT)</a:t>
            </a:r>
          </a:p>
          <a:p>
            <a:pPr lvl="0"/>
            <a:r>
              <a:rPr lang="en-US" dirty="0"/>
              <a:t>Amazon (</a:t>
            </a:r>
            <a:r>
              <a:rPr lang="en-US" dirty="0" err="1"/>
              <a:t>Nasdaq</a:t>
            </a:r>
            <a:r>
              <a:rPr lang="en-US" dirty="0"/>
              <a:t>: AMZN)</a:t>
            </a:r>
          </a:p>
          <a:p>
            <a:pPr lvl="0"/>
            <a:r>
              <a:rPr lang="en-US" dirty="0"/>
              <a:t>Quantum Computing (OTC: QUBT)</a:t>
            </a:r>
          </a:p>
          <a:p>
            <a:endParaRPr lang="en-US" dirty="0"/>
          </a:p>
        </p:txBody>
      </p:sp>
      <p:sp>
        <p:nvSpPr>
          <p:cNvPr id="5" name="Slide Number Placeholder 5">
            <a:extLst>
              <a:ext uri="{FF2B5EF4-FFF2-40B4-BE49-F238E27FC236}">
                <a16:creationId xmlns:a16="http://schemas.microsoft.com/office/drawing/2014/main" id="{357B3F05-918B-4CD2-83B2-75BBB18AAD23}"/>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173</a:t>
            </a:fld>
            <a:endParaRPr lang="sr-Latn-RS"/>
          </a:p>
        </p:txBody>
      </p:sp>
    </p:spTree>
  </p:cSld>
  <p:clrMapOvr>
    <a:masterClrMapping/>
  </p:clrMapOvr>
  <p:transition spd="med"/>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6D1DD-4AA7-41A2-B4F4-F2990B42F90A}"/>
              </a:ext>
            </a:extLst>
          </p:cNvPr>
          <p:cNvSpPr>
            <a:spLocks noGrp="1"/>
          </p:cNvSpPr>
          <p:nvPr>
            <p:ph type="title"/>
          </p:nvPr>
        </p:nvSpPr>
        <p:spPr>
          <a:xfrm>
            <a:off x="1150936" y="214313"/>
            <a:ext cx="10489679" cy="1462088"/>
          </a:xfrm>
        </p:spPr>
        <p:txBody>
          <a:bodyPr>
            <a:normAutofit fontScale="90000"/>
          </a:bodyPr>
          <a:lstStyle/>
          <a:p>
            <a:r>
              <a:rPr lang="en-US" dirty="0"/>
              <a:t>State of the Art: </a:t>
            </a:r>
            <a:br>
              <a:rPr lang="en-US" dirty="0"/>
            </a:br>
            <a:r>
              <a:rPr lang="en-US" dirty="0"/>
              <a:t>100 </a:t>
            </a:r>
            <a:r>
              <a:rPr lang="en-US" dirty="0" err="1"/>
              <a:t>miliKelvins</a:t>
            </a:r>
            <a:r>
              <a:rPr lang="en-US" dirty="0"/>
              <a:t> (Al) vs 4 Kelvins (Diamond) </a:t>
            </a:r>
            <a:endParaRPr lang="sr-Latn-RS" dirty="0"/>
          </a:p>
        </p:txBody>
      </p:sp>
      <p:sp>
        <p:nvSpPr>
          <p:cNvPr id="4" name="Text Placeholder 2">
            <a:extLst>
              <a:ext uri="{FF2B5EF4-FFF2-40B4-BE49-F238E27FC236}">
                <a16:creationId xmlns:a16="http://schemas.microsoft.com/office/drawing/2014/main" id="{E183A154-6DB5-4946-9428-C9F1028668D9}"/>
              </a:ext>
            </a:extLst>
          </p:cNvPr>
          <p:cNvSpPr>
            <a:spLocks noGrp="1"/>
          </p:cNvSpPr>
          <p:nvPr>
            <p:ph type="body" sz="half" idx="1"/>
          </p:nvPr>
        </p:nvSpPr>
        <p:spPr>
          <a:xfrm>
            <a:off x="1182687" y="2017713"/>
            <a:ext cx="10025881" cy="4114801"/>
          </a:xfrm>
        </p:spPr>
        <p:txBody>
          <a:bodyPr>
            <a:normAutofit fontScale="92500" lnSpcReduction="10000"/>
          </a:bodyPr>
          <a:lstStyle/>
          <a:p>
            <a:pPr marL="0" indent="0">
              <a:buNone/>
            </a:pPr>
            <a:r>
              <a:rPr lang="en-US" dirty="0"/>
              <a:t>Problems:</a:t>
            </a:r>
          </a:p>
          <a:p>
            <a:pPr lvl="1"/>
            <a:r>
              <a:rPr lang="en-US" dirty="0"/>
              <a:t>Getting data and programs in</a:t>
            </a:r>
          </a:p>
          <a:p>
            <a:pPr lvl="1"/>
            <a:r>
              <a:rPr lang="en-US" dirty="0"/>
              <a:t>Getting results and decisions out</a:t>
            </a:r>
          </a:p>
          <a:p>
            <a:pPr lvl="1"/>
            <a:r>
              <a:rPr lang="en-US" dirty="0"/>
              <a:t>Without loosing the speed</a:t>
            </a:r>
          </a:p>
          <a:p>
            <a:pPr lvl="1"/>
            <a:r>
              <a:rPr lang="en-US" dirty="0"/>
              <a:t>With radiation hardness</a:t>
            </a:r>
          </a:p>
          <a:p>
            <a:pPr marL="0" indent="0">
              <a:buNone/>
            </a:pPr>
            <a:r>
              <a:rPr lang="en-US" dirty="0"/>
              <a:t>Examples:</a:t>
            </a:r>
          </a:p>
          <a:p>
            <a:pPr lvl="1"/>
            <a:r>
              <a:rPr lang="en-US" dirty="0"/>
              <a:t>Quantum Machines at TAU</a:t>
            </a:r>
          </a:p>
          <a:p>
            <a:pPr lvl="1"/>
            <a:r>
              <a:rPr lang="en-US" dirty="0"/>
              <a:t>Applied Physics at HUJI</a:t>
            </a:r>
          </a:p>
          <a:p>
            <a:endParaRPr lang="en-US" dirty="0"/>
          </a:p>
        </p:txBody>
      </p:sp>
    </p:spTree>
    <p:extLst>
      <p:ext uri="{BB962C8B-B14F-4D97-AF65-F5344CB8AC3E}">
        <p14:creationId xmlns:p14="http://schemas.microsoft.com/office/powerpoint/2010/main" val="2636419109"/>
      </p:ext>
    </p:extLst>
  </p:cSld>
  <p:clrMapOvr>
    <a:masterClrMapping/>
  </p:clrMapOvr>
  <p:transition spd="med"/>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0FD264-99A9-47DA-9224-19C1003675A8}"/>
              </a:ext>
            </a:extLst>
          </p:cNvPr>
          <p:cNvSpPr>
            <a:spLocks noGrp="1"/>
          </p:cNvSpPr>
          <p:nvPr>
            <p:ph type="title"/>
          </p:nvPr>
        </p:nvSpPr>
        <p:spPr/>
        <p:txBody>
          <a:bodyPr/>
          <a:lstStyle/>
          <a:p>
            <a:endParaRPr lang="sr-Latn-RS"/>
          </a:p>
        </p:txBody>
      </p:sp>
      <p:sp>
        <p:nvSpPr>
          <p:cNvPr id="3" name="Text Placeholder 2">
            <a:extLst>
              <a:ext uri="{FF2B5EF4-FFF2-40B4-BE49-F238E27FC236}">
                <a16:creationId xmlns:a16="http://schemas.microsoft.com/office/drawing/2014/main" id="{1DA82060-9E06-4F79-9698-CD2329D9A0EA}"/>
              </a:ext>
            </a:extLst>
          </p:cNvPr>
          <p:cNvSpPr>
            <a:spLocks noGrp="1"/>
          </p:cNvSpPr>
          <p:nvPr>
            <p:ph type="body" sz="half" idx="1"/>
          </p:nvPr>
        </p:nvSpPr>
        <p:spPr/>
        <p:txBody>
          <a:bodyPr/>
          <a:lstStyle/>
          <a:p>
            <a:endParaRPr lang="sr-Latn-RS"/>
          </a:p>
        </p:txBody>
      </p:sp>
      <p:pic>
        <p:nvPicPr>
          <p:cNvPr id="5" name="Picture 4">
            <a:extLst>
              <a:ext uri="{FF2B5EF4-FFF2-40B4-BE49-F238E27FC236}">
                <a16:creationId xmlns:a16="http://schemas.microsoft.com/office/drawing/2014/main" id="{6E8F5B23-5106-4C84-8B1A-BBCCFC6B0E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00472" y="0"/>
            <a:ext cx="9144000" cy="6858000"/>
          </a:xfrm>
          <a:prstGeom prst="rect">
            <a:avLst/>
          </a:prstGeom>
        </p:spPr>
      </p:pic>
      <p:sp>
        <p:nvSpPr>
          <p:cNvPr id="6" name="Title 1">
            <a:extLst>
              <a:ext uri="{FF2B5EF4-FFF2-40B4-BE49-F238E27FC236}">
                <a16:creationId xmlns:a16="http://schemas.microsoft.com/office/drawing/2014/main" id="{30C968FC-FF1D-439E-911D-7181F3E81E98}"/>
              </a:ext>
            </a:extLst>
          </p:cNvPr>
          <p:cNvSpPr txBox="1">
            <a:spLocks/>
          </p:cNvSpPr>
          <p:nvPr/>
        </p:nvSpPr>
        <p:spPr>
          <a:xfrm rot="5400000">
            <a:off x="8209271" y="2949986"/>
            <a:ext cx="6552729" cy="10300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b">
            <a:normAutofit fontScale="97500"/>
          </a:bodyPr>
          <a:lstStyle>
            <a:lvl1pPr marL="0" marR="0" indent="0" algn="l" defTabSz="914400" rtl="0" latinLnBrk="0">
              <a:lnSpc>
                <a:spcPct val="100000"/>
              </a:lnSpc>
              <a:spcBef>
                <a:spcPts val="0"/>
              </a:spcBef>
              <a:spcAft>
                <a:spcPts val="0"/>
              </a:spcAft>
              <a:buClrTx/>
              <a:buSzTx/>
              <a:buFontTx/>
              <a:buNone/>
              <a:tabLst/>
              <a:defRPr sz="4400" b="0" i="0" u="none" strike="noStrike" cap="none" spc="0" baseline="0">
                <a:solidFill>
                  <a:srgbClr val="333399"/>
                </a:solidFill>
                <a:uFillTx/>
                <a:latin typeface="Tahoma"/>
                <a:ea typeface="Tahoma"/>
                <a:cs typeface="Tahoma"/>
                <a:sym typeface="Tahoma"/>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9pPr>
          </a:lstStyle>
          <a:p>
            <a:pPr algn="ctr" hangingPunct="1"/>
            <a:r>
              <a:rPr lang="en-US" dirty="0"/>
              <a:t>TAU</a:t>
            </a:r>
            <a:endParaRPr lang="sr-Latn-RS" dirty="0"/>
          </a:p>
        </p:txBody>
      </p:sp>
    </p:spTree>
    <p:extLst>
      <p:ext uri="{BB962C8B-B14F-4D97-AF65-F5344CB8AC3E}">
        <p14:creationId xmlns:p14="http://schemas.microsoft.com/office/powerpoint/2010/main" val="2126598674"/>
      </p:ext>
    </p:extLst>
  </p:cSld>
  <p:clrMapOvr>
    <a:masterClrMapping/>
  </p:clrMapOvr>
  <p:transition spd="med"/>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4677D-1D78-49DA-B588-588627F17DFE}"/>
              </a:ext>
            </a:extLst>
          </p:cNvPr>
          <p:cNvSpPr>
            <a:spLocks noGrp="1"/>
          </p:cNvSpPr>
          <p:nvPr>
            <p:ph type="title"/>
          </p:nvPr>
        </p:nvSpPr>
        <p:spPr/>
        <p:txBody>
          <a:bodyPr/>
          <a:lstStyle/>
          <a:p>
            <a:endParaRPr lang="sr-Latn-RS"/>
          </a:p>
        </p:txBody>
      </p:sp>
      <p:sp>
        <p:nvSpPr>
          <p:cNvPr id="3" name="Text Placeholder 2">
            <a:extLst>
              <a:ext uri="{FF2B5EF4-FFF2-40B4-BE49-F238E27FC236}">
                <a16:creationId xmlns:a16="http://schemas.microsoft.com/office/drawing/2014/main" id="{3E34FE2A-03A0-4E3F-9F0F-5D40B8AD5866}"/>
              </a:ext>
            </a:extLst>
          </p:cNvPr>
          <p:cNvSpPr>
            <a:spLocks noGrp="1"/>
          </p:cNvSpPr>
          <p:nvPr>
            <p:ph type="body" sz="half" idx="1"/>
          </p:nvPr>
        </p:nvSpPr>
        <p:spPr/>
        <p:txBody>
          <a:bodyPr/>
          <a:lstStyle/>
          <a:p>
            <a:endParaRPr lang="sr-Latn-RS"/>
          </a:p>
        </p:txBody>
      </p:sp>
      <p:pic>
        <p:nvPicPr>
          <p:cNvPr id="5" name="Picture 4">
            <a:extLst>
              <a:ext uri="{FF2B5EF4-FFF2-40B4-BE49-F238E27FC236}">
                <a16:creationId xmlns:a16="http://schemas.microsoft.com/office/drawing/2014/main" id="{4F8CFA09-8349-40FE-9B1B-AF67D85B6DE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9336" y="7386"/>
            <a:ext cx="5143500" cy="6858000"/>
          </a:xfrm>
          <a:prstGeom prst="rect">
            <a:avLst/>
          </a:prstGeom>
        </p:spPr>
      </p:pic>
      <p:pic>
        <p:nvPicPr>
          <p:cNvPr id="7" name="Picture 6">
            <a:extLst>
              <a:ext uri="{FF2B5EF4-FFF2-40B4-BE49-F238E27FC236}">
                <a16:creationId xmlns:a16="http://schemas.microsoft.com/office/drawing/2014/main" id="{01456D07-71AD-448D-9279-820761A660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47928" y="7386"/>
            <a:ext cx="5143500" cy="6858000"/>
          </a:xfrm>
          <a:prstGeom prst="rect">
            <a:avLst/>
          </a:prstGeom>
        </p:spPr>
      </p:pic>
      <p:sp>
        <p:nvSpPr>
          <p:cNvPr id="8" name="Title 1">
            <a:extLst>
              <a:ext uri="{FF2B5EF4-FFF2-40B4-BE49-F238E27FC236}">
                <a16:creationId xmlns:a16="http://schemas.microsoft.com/office/drawing/2014/main" id="{780B4A74-E7ED-4D1D-A127-0B4FA0E453E2}"/>
              </a:ext>
            </a:extLst>
          </p:cNvPr>
          <p:cNvSpPr txBox="1">
            <a:spLocks/>
          </p:cNvSpPr>
          <p:nvPr/>
        </p:nvSpPr>
        <p:spPr>
          <a:xfrm rot="5400000">
            <a:off x="8353287" y="2949986"/>
            <a:ext cx="6552729" cy="10300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b">
            <a:normAutofit fontScale="82500" lnSpcReduction="20000"/>
          </a:bodyPr>
          <a:lstStyle>
            <a:lvl1pPr marL="0" marR="0" indent="0" algn="l" defTabSz="914400" rtl="0" latinLnBrk="0">
              <a:lnSpc>
                <a:spcPct val="100000"/>
              </a:lnSpc>
              <a:spcBef>
                <a:spcPts val="0"/>
              </a:spcBef>
              <a:spcAft>
                <a:spcPts val="0"/>
              </a:spcAft>
              <a:buClrTx/>
              <a:buSzTx/>
              <a:buFontTx/>
              <a:buNone/>
              <a:tabLst/>
              <a:defRPr sz="4400" b="0" i="0" u="none" strike="noStrike" cap="none" spc="0" baseline="0">
                <a:solidFill>
                  <a:srgbClr val="333399"/>
                </a:solidFill>
                <a:uFillTx/>
                <a:latin typeface="Tahoma"/>
                <a:ea typeface="Tahoma"/>
                <a:cs typeface="Tahoma"/>
                <a:sym typeface="Tahoma"/>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9pPr>
          </a:lstStyle>
          <a:p>
            <a:pPr algn="ctr" hangingPunct="1"/>
            <a:br>
              <a:rPr lang="en-US" dirty="0"/>
            </a:br>
            <a:r>
              <a:rPr lang="en-US" dirty="0"/>
              <a:t>100 </a:t>
            </a:r>
            <a:r>
              <a:rPr lang="en-US" dirty="0" err="1"/>
              <a:t>miliKelvins</a:t>
            </a:r>
            <a:endParaRPr lang="sr-Latn-RS" dirty="0"/>
          </a:p>
        </p:txBody>
      </p:sp>
    </p:spTree>
    <p:extLst>
      <p:ext uri="{BB962C8B-B14F-4D97-AF65-F5344CB8AC3E}">
        <p14:creationId xmlns:p14="http://schemas.microsoft.com/office/powerpoint/2010/main" val="648240078"/>
      </p:ext>
    </p:extLst>
  </p:cSld>
  <p:clrMapOvr>
    <a:masterClrMapping/>
  </p:clrMapOvr>
  <p:transition spd="med"/>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13669-FB30-471E-9A7A-FC8F569D42C0}"/>
              </a:ext>
            </a:extLst>
          </p:cNvPr>
          <p:cNvSpPr>
            <a:spLocks noGrp="1"/>
          </p:cNvSpPr>
          <p:nvPr>
            <p:ph type="title"/>
          </p:nvPr>
        </p:nvSpPr>
        <p:spPr/>
        <p:txBody>
          <a:bodyPr/>
          <a:lstStyle/>
          <a:p>
            <a:endParaRPr lang="sr-Latn-RS"/>
          </a:p>
        </p:txBody>
      </p:sp>
      <p:sp>
        <p:nvSpPr>
          <p:cNvPr id="3" name="Text Placeholder 2">
            <a:extLst>
              <a:ext uri="{FF2B5EF4-FFF2-40B4-BE49-F238E27FC236}">
                <a16:creationId xmlns:a16="http://schemas.microsoft.com/office/drawing/2014/main" id="{3F3B577B-7D01-4990-BF0F-8062F16029CB}"/>
              </a:ext>
            </a:extLst>
          </p:cNvPr>
          <p:cNvSpPr>
            <a:spLocks noGrp="1"/>
          </p:cNvSpPr>
          <p:nvPr>
            <p:ph type="body" sz="half" idx="1"/>
          </p:nvPr>
        </p:nvSpPr>
        <p:spPr/>
        <p:txBody>
          <a:bodyPr/>
          <a:lstStyle/>
          <a:p>
            <a:endParaRPr lang="sr-Latn-RS"/>
          </a:p>
        </p:txBody>
      </p:sp>
      <p:pic>
        <p:nvPicPr>
          <p:cNvPr id="5" name="Picture 4">
            <a:extLst>
              <a:ext uri="{FF2B5EF4-FFF2-40B4-BE49-F238E27FC236}">
                <a16:creationId xmlns:a16="http://schemas.microsoft.com/office/drawing/2014/main" id="{BE590998-00A7-4EF9-A0D6-C771EF8F86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341216" y="-1128485"/>
            <a:ext cx="6845560" cy="9127413"/>
          </a:xfrm>
          <a:prstGeom prst="rect">
            <a:avLst/>
          </a:prstGeom>
        </p:spPr>
      </p:pic>
      <p:sp>
        <p:nvSpPr>
          <p:cNvPr id="7" name="Title 1">
            <a:extLst>
              <a:ext uri="{FF2B5EF4-FFF2-40B4-BE49-F238E27FC236}">
                <a16:creationId xmlns:a16="http://schemas.microsoft.com/office/drawing/2014/main" id="{F009E01F-EEEE-46A1-A0A6-12FA2CEEAD2E}"/>
              </a:ext>
            </a:extLst>
          </p:cNvPr>
          <p:cNvSpPr txBox="1">
            <a:spLocks/>
          </p:cNvSpPr>
          <p:nvPr/>
        </p:nvSpPr>
        <p:spPr>
          <a:xfrm rot="5400000">
            <a:off x="8159192" y="2949986"/>
            <a:ext cx="6552729" cy="10300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b">
            <a:normAutofit fontScale="97500"/>
          </a:bodyPr>
          <a:lstStyle>
            <a:lvl1pPr marL="0" marR="0" indent="0" algn="l" defTabSz="914400" rtl="0" latinLnBrk="0">
              <a:lnSpc>
                <a:spcPct val="100000"/>
              </a:lnSpc>
              <a:spcBef>
                <a:spcPts val="0"/>
              </a:spcBef>
              <a:spcAft>
                <a:spcPts val="0"/>
              </a:spcAft>
              <a:buClrTx/>
              <a:buSzTx/>
              <a:buFontTx/>
              <a:buNone/>
              <a:tabLst/>
              <a:defRPr sz="4400" b="0" i="0" u="none" strike="noStrike" cap="none" spc="0" baseline="0">
                <a:solidFill>
                  <a:srgbClr val="333399"/>
                </a:solidFill>
                <a:uFillTx/>
                <a:latin typeface="Tahoma"/>
                <a:ea typeface="Tahoma"/>
                <a:cs typeface="Tahoma"/>
                <a:sym typeface="Tahoma"/>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9pPr>
          </a:lstStyle>
          <a:p>
            <a:pPr algn="ctr" hangingPunct="1"/>
            <a:r>
              <a:rPr lang="en-US" dirty="0"/>
              <a:t>HUJI</a:t>
            </a:r>
            <a:endParaRPr lang="sr-Latn-RS" dirty="0"/>
          </a:p>
        </p:txBody>
      </p:sp>
    </p:spTree>
    <p:extLst>
      <p:ext uri="{BB962C8B-B14F-4D97-AF65-F5344CB8AC3E}">
        <p14:creationId xmlns:p14="http://schemas.microsoft.com/office/powerpoint/2010/main" val="3474176091"/>
      </p:ext>
    </p:extLst>
  </p:cSld>
  <p:clrMapOvr>
    <a:masterClrMapping/>
  </p:clrMapOvr>
  <p:transition spd="med"/>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CD1F7-DCD6-4745-AC75-A4A1D13259FC}"/>
              </a:ext>
            </a:extLst>
          </p:cNvPr>
          <p:cNvSpPr>
            <a:spLocks noGrp="1"/>
          </p:cNvSpPr>
          <p:nvPr>
            <p:ph type="title"/>
          </p:nvPr>
        </p:nvSpPr>
        <p:spPr/>
        <p:txBody>
          <a:bodyPr/>
          <a:lstStyle/>
          <a:p>
            <a:endParaRPr lang="sr-Latn-RS"/>
          </a:p>
        </p:txBody>
      </p:sp>
      <p:sp>
        <p:nvSpPr>
          <p:cNvPr id="3" name="Text Placeholder 2">
            <a:extLst>
              <a:ext uri="{FF2B5EF4-FFF2-40B4-BE49-F238E27FC236}">
                <a16:creationId xmlns:a16="http://schemas.microsoft.com/office/drawing/2014/main" id="{802E90AD-E272-4728-94A9-A91ECDBD8BD0}"/>
              </a:ext>
            </a:extLst>
          </p:cNvPr>
          <p:cNvSpPr>
            <a:spLocks noGrp="1"/>
          </p:cNvSpPr>
          <p:nvPr>
            <p:ph type="body" sz="half" idx="1"/>
          </p:nvPr>
        </p:nvSpPr>
        <p:spPr/>
        <p:txBody>
          <a:bodyPr/>
          <a:lstStyle/>
          <a:p>
            <a:endParaRPr lang="sr-Latn-RS"/>
          </a:p>
        </p:txBody>
      </p:sp>
      <p:pic>
        <p:nvPicPr>
          <p:cNvPr id="11" name="Picture 10">
            <a:extLst>
              <a:ext uri="{FF2B5EF4-FFF2-40B4-BE49-F238E27FC236}">
                <a16:creationId xmlns:a16="http://schemas.microsoft.com/office/drawing/2014/main" id="{4F5569FE-869B-4B6D-B21A-A276B426B39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99456" y="0"/>
            <a:ext cx="5143500" cy="6858000"/>
          </a:xfrm>
          <a:prstGeom prst="rect">
            <a:avLst/>
          </a:prstGeom>
        </p:spPr>
      </p:pic>
      <p:pic>
        <p:nvPicPr>
          <p:cNvPr id="14" name="Picture 13">
            <a:extLst>
              <a:ext uri="{FF2B5EF4-FFF2-40B4-BE49-F238E27FC236}">
                <a16:creationId xmlns:a16="http://schemas.microsoft.com/office/drawing/2014/main" id="{2C13F57D-CC6F-493B-B621-8CAA7D03006F}"/>
              </a:ext>
            </a:extLst>
          </p:cNvPr>
          <p:cNvPicPr>
            <a:picLocks noChangeAspect="1"/>
          </p:cNvPicPr>
          <p:nvPr/>
        </p:nvPicPr>
        <p:blipFill>
          <a:blip r:embed="rId3" cstate="print"/>
          <a:stretch>
            <a:fillRect/>
          </a:stretch>
        </p:blipFill>
        <p:spPr>
          <a:xfrm>
            <a:off x="6482940" y="-1"/>
            <a:ext cx="4509604" cy="6858001"/>
          </a:xfrm>
          <a:prstGeom prst="rect">
            <a:avLst/>
          </a:prstGeom>
        </p:spPr>
      </p:pic>
      <p:sp>
        <p:nvSpPr>
          <p:cNvPr id="15" name="Title 1">
            <a:extLst>
              <a:ext uri="{FF2B5EF4-FFF2-40B4-BE49-F238E27FC236}">
                <a16:creationId xmlns:a16="http://schemas.microsoft.com/office/drawing/2014/main" id="{CF0C2145-CA69-4328-BCAE-48667FC8FE6A}"/>
              </a:ext>
            </a:extLst>
          </p:cNvPr>
          <p:cNvSpPr txBox="1">
            <a:spLocks/>
          </p:cNvSpPr>
          <p:nvPr/>
        </p:nvSpPr>
        <p:spPr>
          <a:xfrm rot="5400000">
            <a:off x="8353287" y="2949986"/>
            <a:ext cx="6552729" cy="10300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b">
            <a:normAutofit fontScale="82500" lnSpcReduction="20000"/>
          </a:bodyPr>
          <a:lstStyle>
            <a:lvl1pPr marL="0" marR="0" indent="0" algn="l" defTabSz="914400" rtl="0" latinLnBrk="0">
              <a:lnSpc>
                <a:spcPct val="100000"/>
              </a:lnSpc>
              <a:spcBef>
                <a:spcPts val="0"/>
              </a:spcBef>
              <a:spcAft>
                <a:spcPts val="0"/>
              </a:spcAft>
              <a:buClrTx/>
              <a:buSzTx/>
              <a:buFontTx/>
              <a:buNone/>
              <a:tabLst/>
              <a:defRPr sz="4400" b="0" i="0" u="none" strike="noStrike" cap="none" spc="0" baseline="0">
                <a:solidFill>
                  <a:srgbClr val="333399"/>
                </a:solidFill>
                <a:uFillTx/>
                <a:latin typeface="Tahoma"/>
                <a:ea typeface="Tahoma"/>
                <a:cs typeface="Tahoma"/>
                <a:sym typeface="Tahoma"/>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9pPr>
          </a:lstStyle>
          <a:p>
            <a:pPr algn="ctr" hangingPunct="1"/>
            <a:br>
              <a:rPr lang="en-US" dirty="0"/>
            </a:br>
            <a:r>
              <a:rPr lang="en-US" dirty="0"/>
              <a:t>4 Kelvins</a:t>
            </a:r>
            <a:endParaRPr lang="sr-Latn-RS" dirty="0"/>
          </a:p>
        </p:txBody>
      </p:sp>
    </p:spTree>
    <p:extLst>
      <p:ext uri="{BB962C8B-B14F-4D97-AF65-F5344CB8AC3E}">
        <p14:creationId xmlns:p14="http://schemas.microsoft.com/office/powerpoint/2010/main" val="2582505455"/>
      </p:ext>
    </p:extLst>
  </p:cSld>
  <p:clrMapOvr>
    <a:masterClrMapping/>
  </p:clrMapOvr>
  <p:transition spd="med"/>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C5C93-A602-52D5-B518-C5CCA3D98D21}"/>
              </a:ext>
            </a:extLst>
          </p:cNvPr>
          <p:cNvSpPr>
            <a:spLocks noGrp="1"/>
          </p:cNvSpPr>
          <p:nvPr>
            <p:ph type="title"/>
          </p:nvPr>
        </p:nvSpPr>
        <p:spPr>
          <a:xfrm>
            <a:off x="1150936" y="214313"/>
            <a:ext cx="10201647" cy="1462088"/>
          </a:xfrm>
        </p:spPr>
        <p:txBody>
          <a:bodyPr/>
          <a:lstStyle/>
          <a:p>
            <a:r>
              <a:rPr lang="en-US" dirty="0"/>
              <a:t>QC vs DF (from Cloud till QC) / Speed!</a:t>
            </a:r>
            <a:endParaRPr lang="sr-Latn-RS" dirty="0"/>
          </a:p>
        </p:txBody>
      </p:sp>
      <p:pic>
        <p:nvPicPr>
          <p:cNvPr id="5" name="Picture 4" descr="A aerial view of a city&#10;&#10;AI-generated content may be incorrect.">
            <a:extLst>
              <a:ext uri="{FF2B5EF4-FFF2-40B4-BE49-F238E27FC236}">
                <a16:creationId xmlns:a16="http://schemas.microsoft.com/office/drawing/2014/main" id="{57D6FD22-DB65-AE58-9132-F4BE7921B1C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99656" y="1844824"/>
            <a:ext cx="3536485" cy="1847850"/>
          </a:xfrm>
          <a:prstGeom prst="rect">
            <a:avLst/>
          </a:prstGeom>
        </p:spPr>
      </p:pic>
      <p:pic>
        <p:nvPicPr>
          <p:cNvPr id="7" name="Picture 6" descr="A field with dirt and grass&#10;&#10;AI-generated content may be incorrect.">
            <a:extLst>
              <a:ext uri="{FF2B5EF4-FFF2-40B4-BE49-F238E27FC236}">
                <a16:creationId xmlns:a16="http://schemas.microsoft.com/office/drawing/2014/main" id="{212A613F-D56A-ADE4-6213-F5968F6C5B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368" y="1844824"/>
            <a:ext cx="2466975" cy="1847850"/>
          </a:xfrm>
          <a:prstGeom prst="rect">
            <a:avLst/>
          </a:prstGeom>
        </p:spPr>
      </p:pic>
      <p:pic>
        <p:nvPicPr>
          <p:cNvPr id="9" name="Picture 8" descr="A field with dirt and grass&#10;&#10;AI-generated content may be incorrect.">
            <a:extLst>
              <a:ext uri="{FF2B5EF4-FFF2-40B4-BE49-F238E27FC236}">
                <a16:creationId xmlns:a16="http://schemas.microsoft.com/office/drawing/2014/main" id="{9EFA3C6B-58E3-1603-995E-044A6D8C8C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52631" y="1844824"/>
            <a:ext cx="2466976" cy="1847850"/>
          </a:xfrm>
          <a:prstGeom prst="rect">
            <a:avLst/>
          </a:prstGeom>
        </p:spPr>
      </p:pic>
      <p:pic>
        <p:nvPicPr>
          <p:cNvPr id="19" name="Picture 18" descr="A green field with blue sky and clouds&#10;&#10;AI-generated content may be incorrect.">
            <a:extLst>
              <a:ext uri="{FF2B5EF4-FFF2-40B4-BE49-F238E27FC236}">
                <a16:creationId xmlns:a16="http://schemas.microsoft.com/office/drawing/2014/main" id="{79B97AFB-B006-89B8-6095-46E0BFBE27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52632" y="4293096"/>
            <a:ext cx="2456365" cy="1847850"/>
          </a:xfrm>
          <a:prstGeom prst="rect">
            <a:avLst/>
          </a:prstGeom>
        </p:spPr>
      </p:pic>
      <p:pic>
        <p:nvPicPr>
          <p:cNvPr id="20" name="Picture 19" descr="A aerial view of a city&#10;&#10;AI-generated content may be incorrect.">
            <a:extLst>
              <a:ext uri="{FF2B5EF4-FFF2-40B4-BE49-F238E27FC236}">
                <a16:creationId xmlns:a16="http://schemas.microsoft.com/office/drawing/2014/main" id="{E64703AF-1B11-DF10-CF02-9D0BC6C005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91563" y="4293096"/>
            <a:ext cx="3536485" cy="1847850"/>
          </a:xfrm>
          <a:prstGeom prst="rect">
            <a:avLst/>
          </a:prstGeom>
        </p:spPr>
      </p:pic>
      <p:pic>
        <p:nvPicPr>
          <p:cNvPr id="21" name="Picture 20" descr="A green field with blue sky and clouds&#10;&#10;AI-generated content may be incorrect.">
            <a:extLst>
              <a:ext uri="{FF2B5EF4-FFF2-40B4-BE49-F238E27FC236}">
                <a16:creationId xmlns:a16="http://schemas.microsoft.com/office/drawing/2014/main" id="{B0854AD0-B5DD-E162-32F3-FE223D1781F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7368" y="4293096"/>
            <a:ext cx="2466975" cy="1847850"/>
          </a:xfrm>
          <a:prstGeom prst="rect">
            <a:avLst/>
          </a:prstGeom>
        </p:spPr>
      </p:pic>
      <p:sp>
        <p:nvSpPr>
          <p:cNvPr id="3" name="Slide Number Placeholder 5">
            <a:extLst>
              <a:ext uri="{FF2B5EF4-FFF2-40B4-BE49-F238E27FC236}">
                <a16:creationId xmlns:a16="http://schemas.microsoft.com/office/drawing/2014/main" id="{D251C18D-52FA-A389-2AC3-19E0868C2C18}"/>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179</a:t>
            </a:fld>
            <a:endParaRPr lang="sr-Latn-RS" dirty="0"/>
          </a:p>
        </p:txBody>
      </p:sp>
    </p:spTree>
    <p:extLst>
      <p:ext uri="{BB962C8B-B14F-4D97-AF65-F5344CB8AC3E}">
        <p14:creationId xmlns:p14="http://schemas.microsoft.com/office/powerpoint/2010/main" val="59534943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0FBCF-6BBC-FA8B-FE42-28B17BA7EEA3}"/>
              </a:ext>
            </a:extLst>
          </p:cNvPr>
          <p:cNvSpPr>
            <a:spLocks noGrp="1"/>
          </p:cNvSpPr>
          <p:nvPr>
            <p:ph type="title"/>
          </p:nvPr>
        </p:nvSpPr>
        <p:spPr>
          <a:xfrm>
            <a:off x="1150936" y="214313"/>
            <a:ext cx="10633695" cy="1462088"/>
          </a:xfrm>
        </p:spPr>
        <p:txBody>
          <a:bodyPr/>
          <a:lstStyle/>
          <a:p>
            <a:r>
              <a:rPr lang="en-US" dirty="0"/>
              <a:t>QC vs DF (from Cloud till QC) / </a:t>
            </a:r>
            <a:r>
              <a:rPr lang="en-US" dirty="0" err="1"/>
              <a:t>RadHard</a:t>
            </a:r>
            <a:r>
              <a:rPr lang="en-US" dirty="0"/>
              <a:t>!</a:t>
            </a:r>
            <a:endParaRPr lang="sr-Latn-RS" dirty="0"/>
          </a:p>
        </p:txBody>
      </p:sp>
      <p:sp>
        <p:nvSpPr>
          <p:cNvPr id="6" name="Text Placeholder 5">
            <a:extLst>
              <a:ext uri="{FF2B5EF4-FFF2-40B4-BE49-F238E27FC236}">
                <a16:creationId xmlns:a16="http://schemas.microsoft.com/office/drawing/2014/main" id="{EAF67FB9-7900-5A77-8ABB-02A56C5F02BA}"/>
              </a:ext>
            </a:extLst>
          </p:cNvPr>
          <p:cNvSpPr>
            <a:spLocks noGrp="1"/>
          </p:cNvSpPr>
          <p:nvPr>
            <p:ph type="body" sz="half" idx="1"/>
          </p:nvPr>
        </p:nvSpPr>
        <p:spPr>
          <a:xfrm>
            <a:off x="839416" y="2178982"/>
            <a:ext cx="9289031" cy="817970"/>
          </a:xfrm>
        </p:spPr>
        <p:txBody>
          <a:bodyPr>
            <a:normAutofit/>
          </a:bodyPr>
          <a:lstStyle/>
          <a:p>
            <a:pPr marL="0" indent="0">
              <a:buNone/>
            </a:pPr>
            <a:r>
              <a:rPr lang="en-US" dirty="0"/>
              <a:t>GaAs helps for both, </a:t>
            </a:r>
            <a:r>
              <a:rPr lang="en-US" dirty="0" err="1"/>
              <a:t>RadHardness</a:t>
            </a:r>
            <a:r>
              <a:rPr lang="en-US" dirty="0"/>
              <a:t> and Speed!</a:t>
            </a:r>
            <a:endParaRPr lang="sr-Latn-RS" dirty="0"/>
          </a:p>
        </p:txBody>
      </p:sp>
      <p:pic>
        <p:nvPicPr>
          <p:cNvPr id="8" name="Picture 7" descr="A rocket launching in the air&#10;&#10;AI-generated content may be incorrect.">
            <a:extLst>
              <a:ext uri="{FF2B5EF4-FFF2-40B4-BE49-F238E27FC236}">
                <a16:creationId xmlns:a16="http://schemas.microsoft.com/office/drawing/2014/main" id="{13CDC496-0540-0A74-DD76-22BBA43F3FF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39616" y="3072785"/>
            <a:ext cx="3672408" cy="2444447"/>
          </a:xfrm>
          <a:prstGeom prst="rect">
            <a:avLst/>
          </a:prstGeom>
        </p:spPr>
      </p:pic>
      <p:sp>
        <p:nvSpPr>
          <p:cNvPr id="3" name="Text Placeholder 5">
            <a:extLst>
              <a:ext uri="{FF2B5EF4-FFF2-40B4-BE49-F238E27FC236}">
                <a16:creationId xmlns:a16="http://schemas.microsoft.com/office/drawing/2014/main" id="{E8E1D9CA-8FEC-A1B5-2B5F-A7E95745A002}"/>
              </a:ext>
            </a:extLst>
          </p:cNvPr>
          <p:cNvSpPr txBox="1">
            <a:spLocks/>
          </p:cNvSpPr>
          <p:nvPr/>
        </p:nvSpPr>
        <p:spPr>
          <a:xfrm>
            <a:off x="839416" y="5779382"/>
            <a:ext cx="7416824" cy="6739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lvl1pPr marL="342900" marR="0" indent="-342900" algn="l" defTabSz="914400" rtl="0" latinLnBrk="0">
              <a:lnSpc>
                <a:spcPct val="100000"/>
              </a:lnSpc>
              <a:spcBef>
                <a:spcPts val="700"/>
              </a:spcBef>
              <a:spcAft>
                <a:spcPts val="0"/>
              </a:spcAft>
              <a:buClr>
                <a:srgbClr val="3333CC"/>
              </a:buClr>
              <a:buSzPct val="60000"/>
              <a:buFontTx/>
              <a:buChar char="■"/>
              <a:tabLst/>
              <a:defRPr sz="3200" b="0" i="0" u="none" strike="noStrike" cap="none" spc="0" baseline="0">
                <a:solidFill>
                  <a:srgbClr val="000000"/>
                </a:solidFill>
                <a:uFillTx/>
                <a:latin typeface="Tahoma"/>
                <a:ea typeface="Tahoma"/>
                <a:cs typeface="Tahoma"/>
                <a:sym typeface="Tahoma"/>
              </a:defRPr>
            </a:lvl1pPr>
            <a:lvl2pPr marL="783771" marR="0" indent="-326571" algn="l" defTabSz="914400" rtl="0" latinLnBrk="0">
              <a:lnSpc>
                <a:spcPct val="100000"/>
              </a:lnSpc>
              <a:spcBef>
                <a:spcPts val="700"/>
              </a:spcBef>
              <a:spcAft>
                <a:spcPts val="0"/>
              </a:spcAft>
              <a:buClr>
                <a:srgbClr val="3333CC"/>
              </a:buClr>
              <a:buSzPct val="55000"/>
              <a:buFontTx/>
              <a:buChar char="■"/>
              <a:tabLst/>
              <a:defRPr sz="3200" b="0" i="0" u="none" strike="noStrike" cap="none" spc="0" baseline="0">
                <a:solidFill>
                  <a:srgbClr val="000000"/>
                </a:solidFill>
                <a:uFillTx/>
                <a:latin typeface="Tahoma"/>
                <a:ea typeface="Tahoma"/>
                <a:cs typeface="Tahoma"/>
                <a:sym typeface="Tahoma"/>
              </a:defRPr>
            </a:lvl2pPr>
            <a:lvl3pPr marL="1219200" marR="0" indent="-304800" algn="l" defTabSz="914400" rtl="0" latinLnBrk="0">
              <a:lnSpc>
                <a:spcPct val="100000"/>
              </a:lnSpc>
              <a:spcBef>
                <a:spcPts val="700"/>
              </a:spcBef>
              <a:spcAft>
                <a:spcPts val="0"/>
              </a:spcAft>
              <a:buClr>
                <a:srgbClr val="3333CC"/>
              </a:buClr>
              <a:buSzPct val="50000"/>
              <a:buFontTx/>
              <a:buChar char="■"/>
              <a:tabLst/>
              <a:defRPr sz="3200" b="0" i="0" u="none" strike="noStrike" cap="none" spc="0" baseline="0">
                <a:solidFill>
                  <a:srgbClr val="000000"/>
                </a:solidFill>
                <a:uFillTx/>
                <a:latin typeface="Tahoma"/>
                <a:ea typeface="Tahoma"/>
                <a:cs typeface="Tahoma"/>
                <a:sym typeface="Tahoma"/>
              </a:defRPr>
            </a:lvl3pPr>
            <a:lvl4pPr marL="1737360" marR="0" indent="-365760" algn="l" defTabSz="914400" rtl="0" latinLnBrk="0">
              <a:lnSpc>
                <a:spcPct val="100000"/>
              </a:lnSpc>
              <a:spcBef>
                <a:spcPts val="700"/>
              </a:spcBef>
              <a:spcAft>
                <a:spcPts val="0"/>
              </a:spcAft>
              <a:buClr>
                <a:srgbClr val="3333CC"/>
              </a:buClr>
              <a:buSzPct val="55000"/>
              <a:buFontTx/>
              <a:buChar char="■"/>
              <a:tabLst/>
              <a:defRPr sz="3200" b="0" i="0" u="none" strike="noStrike" cap="none" spc="0" baseline="0">
                <a:solidFill>
                  <a:srgbClr val="000000"/>
                </a:solidFill>
                <a:uFillTx/>
                <a:latin typeface="Tahoma"/>
                <a:ea typeface="Tahoma"/>
                <a:cs typeface="Tahoma"/>
                <a:sym typeface="Tahoma"/>
              </a:defRPr>
            </a:lvl4pPr>
            <a:lvl5pPr marL="2194560" marR="0" indent="-365760" algn="l" defTabSz="914400" rtl="0" latinLnBrk="0">
              <a:lnSpc>
                <a:spcPct val="100000"/>
              </a:lnSpc>
              <a:spcBef>
                <a:spcPts val="700"/>
              </a:spcBef>
              <a:spcAft>
                <a:spcPts val="0"/>
              </a:spcAft>
              <a:buClr>
                <a:srgbClr val="3333CC"/>
              </a:buClr>
              <a:buSzPct val="50000"/>
              <a:buFontTx/>
              <a:buChar char="■"/>
              <a:tabLst/>
              <a:defRPr sz="3200" b="0" i="0" u="none" strike="noStrike" cap="none" spc="0" baseline="0">
                <a:solidFill>
                  <a:srgbClr val="000000"/>
                </a:solidFill>
                <a:uFillTx/>
                <a:latin typeface="Tahoma"/>
                <a:ea typeface="Tahoma"/>
                <a:cs typeface="Tahoma"/>
                <a:sym typeface="Tahoma"/>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9pPr>
          </a:lstStyle>
          <a:p>
            <a:pPr marL="0" indent="0" hangingPunct="1">
              <a:buFontTx/>
              <a:buNone/>
            </a:pPr>
            <a:r>
              <a:rPr lang="en-US" dirty="0"/>
              <a:t>There is no help after physical damage!</a:t>
            </a:r>
            <a:endParaRPr lang="sr-Latn-RS" dirty="0"/>
          </a:p>
        </p:txBody>
      </p:sp>
      <p:sp>
        <p:nvSpPr>
          <p:cNvPr id="4" name="Slide Number Placeholder 5">
            <a:extLst>
              <a:ext uri="{FF2B5EF4-FFF2-40B4-BE49-F238E27FC236}">
                <a16:creationId xmlns:a16="http://schemas.microsoft.com/office/drawing/2014/main" id="{869C29FA-B2EF-FE23-3EA4-FA1EA35AB112}"/>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180</a:t>
            </a:fld>
            <a:endParaRPr lang="sr-Latn-RS" dirty="0"/>
          </a:p>
        </p:txBody>
      </p:sp>
    </p:spTree>
    <p:extLst>
      <p:ext uri="{BB962C8B-B14F-4D97-AF65-F5344CB8AC3E}">
        <p14:creationId xmlns:p14="http://schemas.microsoft.com/office/powerpoint/2010/main" val="4170464222"/>
      </p:ext>
    </p:extLst>
  </p:cSld>
  <p:clrMapOvr>
    <a:masterClrMapping/>
  </p:clrMapOvr>
  <p:transition spd="med"/>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0F050-1AF4-504A-75F6-8D9F2AE3C0DC}"/>
              </a:ext>
            </a:extLst>
          </p:cNvPr>
          <p:cNvSpPr>
            <a:spLocks noGrp="1"/>
          </p:cNvSpPr>
          <p:nvPr>
            <p:ph type="title"/>
          </p:nvPr>
        </p:nvSpPr>
        <p:spPr/>
        <p:txBody>
          <a:bodyPr/>
          <a:lstStyle/>
          <a:p>
            <a:r>
              <a:rPr lang="en-US" dirty="0" err="1"/>
              <a:t>RHard</a:t>
            </a:r>
            <a:r>
              <a:rPr lang="en-US" dirty="0"/>
              <a:t> QCs (1)</a:t>
            </a:r>
            <a:endParaRPr lang="sr-Latn-RS" dirty="0"/>
          </a:p>
        </p:txBody>
      </p:sp>
      <p:sp>
        <p:nvSpPr>
          <p:cNvPr id="3" name="Text Placeholder 2">
            <a:extLst>
              <a:ext uri="{FF2B5EF4-FFF2-40B4-BE49-F238E27FC236}">
                <a16:creationId xmlns:a16="http://schemas.microsoft.com/office/drawing/2014/main" id="{E0FDE8F1-5070-4B24-A626-563F30F17155}"/>
              </a:ext>
            </a:extLst>
          </p:cNvPr>
          <p:cNvSpPr>
            <a:spLocks noGrp="1"/>
          </p:cNvSpPr>
          <p:nvPr>
            <p:ph type="body" sz="half" idx="1"/>
          </p:nvPr>
        </p:nvSpPr>
        <p:spPr>
          <a:xfrm>
            <a:off x="983433" y="1916832"/>
            <a:ext cx="10585176" cy="4726855"/>
          </a:xfrm>
        </p:spPr>
        <p:txBody>
          <a:bodyPr>
            <a:normAutofit fontScale="92500"/>
          </a:bodyPr>
          <a:lstStyle/>
          <a:p>
            <a:r>
              <a:rPr lang="en-GB" sz="1600" dirty="0"/>
              <a:t>The least radiation sensitive quantum computers are generally those based on </a:t>
            </a:r>
            <a:r>
              <a:rPr lang="en-GB" sz="1600" dirty="0">
                <a:solidFill>
                  <a:srgbClr val="FF0000"/>
                </a:solidFill>
              </a:rPr>
              <a:t>trapped-ion qubits </a:t>
            </a:r>
            <a:r>
              <a:rPr lang="en-GB" sz="1600" dirty="0"/>
              <a:t>and </a:t>
            </a:r>
            <a:r>
              <a:rPr lang="en-GB" sz="1600" dirty="0">
                <a:solidFill>
                  <a:srgbClr val="FF0000"/>
                </a:solidFill>
              </a:rPr>
              <a:t>topological qubits</a:t>
            </a:r>
            <a:r>
              <a:rPr lang="en-GB" sz="1600" dirty="0"/>
              <a:t>.</a:t>
            </a:r>
          </a:p>
          <a:p>
            <a:r>
              <a:rPr lang="en-GB" sz="1600" dirty="0"/>
              <a:t>Trapped-ion qubits, used by companies like </a:t>
            </a:r>
            <a:r>
              <a:rPr lang="en-GB" sz="1600" dirty="0" err="1"/>
              <a:t>IonQ</a:t>
            </a:r>
            <a:r>
              <a:rPr lang="en-GB" sz="1600" dirty="0"/>
              <a:t> and Oxford Ionics,</a:t>
            </a:r>
            <a:br>
              <a:rPr lang="en-GB" sz="1600" dirty="0"/>
            </a:br>
            <a:r>
              <a:rPr lang="en-GB" sz="1600" dirty="0"/>
              <a:t>represent qubits as individual ions suspended in electromagnetic fields and manipulated by laser pulses. </a:t>
            </a:r>
            <a:br>
              <a:rPr lang="en-GB" sz="1600" dirty="0"/>
            </a:br>
            <a:r>
              <a:rPr lang="en-GB" sz="1600" dirty="0"/>
              <a:t>These qubits exhibit significantly longer coherence times and lower error rates compared to superconducting qubits,</a:t>
            </a:r>
            <a:br>
              <a:rPr lang="en-GB" sz="1600" dirty="0"/>
            </a:br>
            <a:r>
              <a:rPr lang="en-GB" sz="1600" dirty="0"/>
              <a:t>contributing to a higher resilience against radiation-induced errors. However, they face scalability challenges.</a:t>
            </a:r>
          </a:p>
          <a:p>
            <a:r>
              <a:rPr lang="en-GB" sz="1600" dirty="0"/>
              <a:t>​Topological qubits, still in the experimental stage (notably pursued by Microsoft), </a:t>
            </a:r>
            <a:br>
              <a:rPr lang="en-GB" sz="1600" dirty="0"/>
            </a:br>
            <a:r>
              <a:rPr lang="en-GB" sz="1600" dirty="0"/>
              <a:t>offer the potential for intrinsic error resistance due to their unique quantum state protection mechanisms, </a:t>
            </a:r>
            <a:br>
              <a:rPr lang="en-GB" sz="1600" dirty="0"/>
            </a:br>
            <a:r>
              <a:rPr lang="en-GB" sz="1600" dirty="0"/>
              <a:t>making them promising candidates for radiation hardness in the future. </a:t>
            </a:r>
            <a:br>
              <a:rPr lang="en-GB" sz="1600" dirty="0"/>
            </a:br>
            <a:r>
              <a:rPr lang="en-GB" sz="1600" dirty="0"/>
              <a:t>They aim to use quasiparticles called Majorana fermions </a:t>
            </a:r>
            <a:br>
              <a:rPr lang="en-GB" sz="1600" dirty="0"/>
            </a:br>
            <a:r>
              <a:rPr lang="en-GB" sz="1600" dirty="0"/>
              <a:t>that could be more robust to environmental disturbances including radiation.</a:t>
            </a:r>
          </a:p>
          <a:p>
            <a:r>
              <a:rPr lang="en-GB" sz="1600" dirty="0"/>
              <a:t>In contrast, superconducting qubits, such as those used by IBM and Google, </a:t>
            </a:r>
            <a:br>
              <a:rPr lang="en-GB" sz="1600" dirty="0"/>
            </a:br>
            <a:r>
              <a:rPr lang="en-GB" sz="1600" dirty="0"/>
              <a:t>while commercially mature and scalable, are sensitive to cosmic rays and gamma radiation </a:t>
            </a:r>
            <a:br>
              <a:rPr lang="en-GB" sz="1600" dirty="0"/>
            </a:br>
            <a:r>
              <a:rPr lang="en-GB" sz="1600" dirty="0"/>
              <a:t>causing quasiparticle bursts that increase error rates. </a:t>
            </a:r>
            <a:br>
              <a:rPr lang="en-GB" sz="1600" dirty="0"/>
            </a:br>
            <a:r>
              <a:rPr lang="en-GB" sz="1600" dirty="0"/>
              <a:t>Materials engineering can mitigate some effects, </a:t>
            </a:r>
            <a:br>
              <a:rPr lang="en-GB" sz="1600" dirty="0"/>
            </a:br>
            <a:r>
              <a:rPr lang="en-GB" sz="1600" dirty="0"/>
              <a:t>but radiation remains a critical challenge for superconducting platforms.</a:t>
            </a:r>
          </a:p>
          <a:p>
            <a:r>
              <a:rPr lang="en-GB" sz="1600" dirty="0"/>
              <a:t>Photonics-based quantum computers may also offer advantages</a:t>
            </a:r>
            <a:br>
              <a:rPr lang="en-GB" sz="1600" dirty="0"/>
            </a:br>
            <a:r>
              <a:rPr lang="en-GB" sz="1600" dirty="0"/>
              <a:t>since photons are less susceptible to certain types of radiation and operate at room temperature, </a:t>
            </a:r>
            <a:br>
              <a:rPr lang="en-GB" sz="1600" dirty="0"/>
            </a:br>
            <a:r>
              <a:rPr lang="en-GB" sz="1600" dirty="0"/>
              <a:t>but this technology is still developing.</a:t>
            </a:r>
          </a:p>
          <a:p>
            <a:endParaRPr lang="sr-Latn-RS" sz="1600" dirty="0"/>
          </a:p>
        </p:txBody>
      </p:sp>
      <p:sp>
        <p:nvSpPr>
          <p:cNvPr id="4" name="Slide Number Placeholder 5">
            <a:extLst>
              <a:ext uri="{FF2B5EF4-FFF2-40B4-BE49-F238E27FC236}">
                <a16:creationId xmlns:a16="http://schemas.microsoft.com/office/drawing/2014/main" id="{DE50D52A-1BE3-DE29-6692-E50551B6B163}"/>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181</a:t>
            </a:fld>
            <a:endParaRPr lang="sr-Latn-RS" dirty="0"/>
          </a:p>
        </p:txBody>
      </p:sp>
    </p:spTree>
    <p:extLst>
      <p:ext uri="{BB962C8B-B14F-4D97-AF65-F5344CB8AC3E}">
        <p14:creationId xmlns:p14="http://schemas.microsoft.com/office/powerpoint/2010/main" val="3228772110"/>
      </p:ext>
    </p:extLst>
  </p:cSld>
  <p:clrMapOvr>
    <a:masterClrMapping/>
  </p:clrMapOvr>
  <p:transition spd="med"/>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3CE-C757-A20F-48D3-D0C75170F94E}"/>
              </a:ext>
            </a:extLst>
          </p:cNvPr>
          <p:cNvSpPr>
            <a:spLocks noGrp="1"/>
          </p:cNvSpPr>
          <p:nvPr>
            <p:ph type="title"/>
          </p:nvPr>
        </p:nvSpPr>
        <p:spPr/>
        <p:txBody>
          <a:bodyPr/>
          <a:lstStyle/>
          <a:p>
            <a:r>
              <a:rPr lang="en-US" dirty="0" err="1"/>
              <a:t>RHard</a:t>
            </a:r>
            <a:r>
              <a:rPr lang="en-US" dirty="0"/>
              <a:t> QCs (2)</a:t>
            </a:r>
            <a:endParaRPr lang="sr-Latn-RS" dirty="0"/>
          </a:p>
        </p:txBody>
      </p:sp>
      <p:sp>
        <p:nvSpPr>
          <p:cNvPr id="3" name="Text Placeholder 2">
            <a:extLst>
              <a:ext uri="{FF2B5EF4-FFF2-40B4-BE49-F238E27FC236}">
                <a16:creationId xmlns:a16="http://schemas.microsoft.com/office/drawing/2014/main" id="{80DA7A71-5C2E-E9C9-BDC6-C12A7EE3A927}"/>
              </a:ext>
            </a:extLst>
          </p:cNvPr>
          <p:cNvSpPr>
            <a:spLocks noGrp="1"/>
          </p:cNvSpPr>
          <p:nvPr>
            <p:ph type="body" sz="half" idx="1"/>
          </p:nvPr>
        </p:nvSpPr>
        <p:spPr>
          <a:xfrm>
            <a:off x="1127448" y="1916832"/>
            <a:ext cx="11064552" cy="4941168"/>
          </a:xfrm>
        </p:spPr>
        <p:txBody>
          <a:bodyPr>
            <a:normAutofit fontScale="92500" lnSpcReduction="10000"/>
          </a:bodyPr>
          <a:lstStyle/>
          <a:p>
            <a:r>
              <a:rPr lang="en-GB" sz="1600" dirty="0"/>
              <a:t>Basic materials that contribute to making quantum computing radiation hard </a:t>
            </a:r>
            <a:br>
              <a:rPr lang="en-GB" sz="1600" dirty="0"/>
            </a:br>
            <a:r>
              <a:rPr lang="en-GB" sz="1600" dirty="0"/>
              <a:t>focus on minimizing radiation-induced disruption to qubits, </a:t>
            </a:r>
            <a:br>
              <a:rPr lang="en-GB" sz="1600" dirty="0"/>
            </a:br>
            <a:r>
              <a:rPr lang="en-GB" sz="1600" dirty="0"/>
              <a:t>especially in superconducting and semiconductor qubits. </a:t>
            </a:r>
          </a:p>
          <a:p>
            <a:r>
              <a:rPr lang="en-GB" sz="1600" dirty="0"/>
              <a:t>Key materials include:</a:t>
            </a:r>
          </a:p>
          <a:p>
            <a:pPr lvl="1">
              <a:buFont typeface="Arial" panose="020B0604020202020204" pitchFamily="34" charset="0"/>
              <a:buChar char="•"/>
            </a:pPr>
            <a:r>
              <a:rPr lang="en-GB" sz="1600" dirty="0"/>
              <a:t>Superconducting materials such as niobium (Nb), </a:t>
            </a:r>
            <a:r>
              <a:rPr lang="en-GB" sz="1600" dirty="0" err="1"/>
              <a:t>aluminum</a:t>
            </a:r>
            <a:r>
              <a:rPr lang="en-GB" sz="1600" dirty="0"/>
              <a:t> (Al), and titanium nitride (</a:t>
            </a:r>
            <a:r>
              <a:rPr lang="en-GB" sz="1600" dirty="0" err="1"/>
              <a:t>TiN</a:t>
            </a:r>
            <a:r>
              <a:rPr lang="en-GB" sz="1600" dirty="0"/>
              <a:t>) </a:t>
            </a:r>
            <a:br>
              <a:rPr lang="en-GB" sz="1600" dirty="0"/>
            </a:br>
            <a:r>
              <a:rPr lang="en-GB" sz="1600" dirty="0"/>
              <a:t>are commonly used in qubits. </a:t>
            </a:r>
          </a:p>
          <a:p>
            <a:pPr lvl="1">
              <a:buFont typeface="Arial" panose="020B0604020202020204" pitchFamily="34" charset="0"/>
              <a:buChar char="•"/>
            </a:pPr>
            <a:r>
              <a:rPr lang="en-GB" sz="1600" dirty="0"/>
              <a:t>Research indicates that using high-purity substrates and optimizing interfaces (e.g., Josephson junctions)</a:t>
            </a:r>
            <a:br>
              <a:rPr lang="en-GB" sz="1600" dirty="0"/>
            </a:br>
            <a:r>
              <a:rPr lang="en-GB" sz="1600" dirty="0"/>
              <a:t>help reduce defects and quasiparticle generation caused by radiation, thus improving radiation tolerance.</a:t>
            </a:r>
          </a:p>
          <a:p>
            <a:pPr lvl="1">
              <a:buFont typeface="Arial" panose="020B0604020202020204" pitchFamily="34" charset="0"/>
              <a:buChar char="•"/>
            </a:pPr>
            <a:r>
              <a:rPr lang="en-GB" sz="1600" dirty="0"/>
              <a:t>Semiconductor materials like isotopically purified silicon (Si) and diamond with low nitrogen content </a:t>
            </a:r>
            <a:br>
              <a:rPr lang="en-GB" sz="1600" dirty="0"/>
            </a:br>
            <a:r>
              <a:rPr lang="en-GB" sz="1600" dirty="0"/>
              <a:t>enhance intrinsic radiation resistance by reducing spin-active nuclei or defect densities.</a:t>
            </a:r>
          </a:p>
          <a:p>
            <a:pPr lvl="1">
              <a:buFont typeface="Arial" panose="020B0604020202020204" pitchFamily="34" charset="0"/>
              <a:buChar char="•"/>
            </a:pPr>
            <a:r>
              <a:rPr lang="en-GB" sz="1600" dirty="0"/>
              <a:t>Alternative superconducting materials, such as tantalum, </a:t>
            </a:r>
            <a:br>
              <a:rPr lang="en-GB" sz="1600" dirty="0"/>
            </a:br>
            <a:r>
              <a:rPr lang="en-GB" sz="1600" dirty="0"/>
              <a:t>have demonstrated superior coherence times under irradiation compared to </a:t>
            </a:r>
            <a:r>
              <a:rPr lang="en-GB" sz="1600" dirty="0" err="1"/>
              <a:t>aluminum</a:t>
            </a:r>
            <a:r>
              <a:rPr lang="en-GB" sz="1600" dirty="0"/>
              <a:t>.</a:t>
            </a:r>
          </a:p>
          <a:p>
            <a:pPr lvl="1">
              <a:buFont typeface="Arial" panose="020B0604020202020204" pitchFamily="34" charset="0"/>
              <a:buChar char="•"/>
            </a:pPr>
            <a:r>
              <a:rPr lang="en-GB" sz="1600" dirty="0"/>
              <a:t>Shielding materials with high density like tungsten or boron-doped polyethylene can attenuate radiation, </a:t>
            </a:r>
            <a:br>
              <a:rPr lang="en-GB" sz="1600" dirty="0"/>
            </a:br>
            <a:r>
              <a:rPr lang="en-GB" sz="1600" dirty="0"/>
              <a:t>though they add complexity and mass.</a:t>
            </a:r>
          </a:p>
          <a:p>
            <a:pPr lvl="1">
              <a:buFont typeface="Arial" panose="020B0604020202020204" pitchFamily="34" charset="0"/>
              <a:buChar char="•"/>
            </a:pPr>
            <a:r>
              <a:rPr lang="en-GB" sz="1600" dirty="0"/>
              <a:t>Minimizing substrate thickness is also beneficial as thicker silicon substrates actually absorb more radiation energy, </a:t>
            </a:r>
            <a:br>
              <a:rPr lang="en-GB" sz="1600" dirty="0"/>
            </a:br>
            <a:r>
              <a:rPr lang="en-GB" sz="1600" dirty="0"/>
              <a:t>causing greater disruption.</a:t>
            </a:r>
          </a:p>
          <a:p>
            <a:r>
              <a:rPr lang="en-GB" sz="1600" dirty="0"/>
              <a:t>In summary, radiation-hard quantum computing materials typically involve carefully chosen superconductors </a:t>
            </a:r>
            <a:br>
              <a:rPr lang="en-GB" sz="1600" dirty="0"/>
            </a:br>
            <a:r>
              <a:rPr lang="en-GB" sz="1600" dirty="0"/>
              <a:t>and semiconductors characterized by high purity and minimal defects, use of isotopically enriched substrates, </a:t>
            </a:r>
            <a:br>
              <a:rPr lang="en-GB" sz="1600" dirty="0"/>
            </a:br>
            <a:r>
              <a:rPr lang="en-GB" sz="1600" dirty="0"/>
              <a:t>and physical design considerations like substrate thinning and shielding to mitigate radiation effects.</a:t>
            </a:r>
          </a:p>
          <a:p>
            <a:endParaRPr lang="sr-Latn-RS" sz="1600" dirty="0"/>
          </a:p>
        </p:txBody>
      </p:sp>
      <p:sp>
        <p:nvSpPr>
          <p:cNvPr id="4" name="Slide Number Placeholder 5">
            <a:extLst>
              <a:ext uri="{FF2B5EF4-FFF2-40B4-BE49-F238E27FC236}">
                <a16:creationId xmlns:a16="http://schemas.microsoft.com/office/drawing/2014/main" id="{770AFE82-0D38-32C0-1CF1-D651FC0BE4D9}"/>
              </a:ext>
            </a:extLst>
          </p:cNvPr>
          <p:cNvSpPr txBox="1">
            <a:spLocks/>
          </p:cNvSpPr>
          <p:nvPr/>
        </p:nvSpPr>
        <p:spPr>
          <a:xfrm>
            <a:off x="11101286"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182</a:t>
            </a:fld>
            <a:endParaRPr lang="sr-Latn-RS" dirty="0"/>
          </a:p>
        </p:txBody>
      </p:sp>
    </p:spTree>
    <p:extLst>
      <p:ext uri="{BB962C8B-B14F-4D97-AF65-F5344CB8AC3E}">
        <p14:creationId xmlns:p14="http://schemas.microsoft.com/office/powerpoint/2010/main" val="134885885"/>
      </p:ext>
    </p:extLst>
  </p:cSld>
  <p:clrMapOvr>
    <a:masterClrMapping/>
  </p:clrMapOvr>
  <p:transition spd="med"/>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12BD0-C494-1165-35B2-49963EE5AAC8}"/>
              </a:ext>
            </a:extLst>
          </p:cNvPr>
          <p:cNvSpPr>
            <a:spLocks noGrp="1"/>
          </p:cNvSpPr>
          <p:nvPr>
            <p:ph type="title"/>
          </p:nvPr>
        </p:nvSpPr>
        <p:spPr/>
        <p:txBody>
          <a:bodyPr/>
          <a:lstStyle/>
          <a:p>
            <a:r>
              <a:rPr lang="en-US" dirty="0"/>
              <a:t>From Python to Quantum (1)</a:t>
            </a:r>
            <a:endParaRPr lang="sr-Latn-RS" dirty="0"/>
          </a:p>
        </p:txBody>
      </p:sp>
      <p:sp>
        <p:nvSpPr>
          <p:cNvPr id="4" name="Rectangle 1">
            <a:extLst>
              <a:ext uri="{FF2B5EF4-FFF2-40B4-BE49-F238E27FC236}">
                <a16:creationId xmlns:a16="http://schemas.microsoft.com/office/drawing/2014/main" id="{67DA99D1-DC91-9C10-CDCF-92EF444117B7}"/>
              </a:ext>
            </a:extLst>
          </p:cNvPr>
          <p:cNvSpPr>
            <a:spLocks noGrp="1" noChangeArrowheads="1"/>
          </p:cNvSpPr>
          <p:nvPr>
            <p:ph type="body" sz="half" idx="1"/>
          </p:nvPr>
        </p:nvSpPr>
        <p:spPr bwMode="auto">
          <a:xfrm>
            <a:off x="551384" y="2206019"/>
            <a:ext cx="10529937"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r-Latn-RS" altLang="sr-Latn-RS" sz="1800" b="1" i="0" u="none" strike="noStrike" cap="none" normalizeH="0" baseline="0" dirty="0">
                <a:ln>
                  <a:noFill/>
                </a:ln>
                <a:solidFill>
                  <a:schemeClr val="tx1"/>
                </a:solidFill>
                <a:effectLst/>
                <a:latin typeface="Arial" panose="020B0604020202020204" pitchFamily="34" charset="0"/>
              </a:rPr>
              <a:t>Transition Steps</a:t>
            </a:r>
            <a:r>
              <a:rPr kumimoji="0" lang="en-US" altLang="sr-Latn-RS" sz="1800" b="1" i="0" u="none" strike="noStrike" cap="none" normalizeH="0" baseline="0" dirty="0">
                <a:ln>
                  <a:noFill/>
                </a:ln>
                <a:solidFill>
                  <a:schemeClr val="tx1"/>
                </a:solidFill>
                <a:effectLst/>
                <a:latin typeface="Arial" panose="020B0604020202020204" pitchFamily="34" charset="0"/>
              </a:rPr>
              <a:t>:</a:t>
            </a:r>
            <a:br>
              <a:rPr kumimoji="0" lang="en-US" altLang="sr-Latn-RS" sz="1800" b="1" i="0" u="none" strike="noStrike" cap="none" normalizeH="0" baseline="0" dirty="0">
                <a:ln>
                  <a:noFill/>
                </a:ln>
                <a:solidFill>
                  <a:schemeClr val="tx1"/>
                </a:solidFill>
                <a:effectLst/>
                <a:latin typeface="Arial" panose="020B0604020202020204" pitchFamily="34" charset="0"/>
              </a:rPr>
            </a:br>
            <a:endParaRPr lang="en-US" altLang="sr-Latn-RS" sz="1800" dirty="0">
              <a:solidFill>
                <a:schemeClr val="tx1"/>
              </a:solidFill>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buFontTx/>
              <a:buAutoNum type="arabicPeriod"/>
              <a:tabLst/>
            </a:pPr>
            <a:r>
              <a:rPr kumimoji="0" lang="sr-Latn-RS" altLang="sr-Latn-RS" sz="1800" b="1" i="0" u="none" strike="noStrike" cap="none" normalizeH="0" baseline="0" dirty="0">
                <a:ln>
                  <a:noFill/>
                </a:ln>
                <a:solidFill>
                  <a:schemeClr val="tx1"/>
                </a:solidFill>
                <a:effectLst/>
                <a:latin typeface="Arial" panose="020B0604020202020204" pitchFamily="34" charset="0"/>
              </a:rPr>
              <a:t>Install Libraries</a:t>
            </a:r>
            <a:r>
              <a:rPr kumimoji="0" lang="sr-Latn-RS" altLang="sr-Latn-RS" sz="1800" b="0" i="0" u="none" strike="noStrike" cap="none" normalizeH="0" baseline="0" dirty="0">
                <a:ln>
                  <a:noFill/>
                </a:ln>
                <a:solidFill>
                  <a:schemeClr val="tx1"/>
                </a:solidFill>
                <a:effectLst/>
                <a:latin typeface="Arial" panose="020B0604020202020204" pitchFamily="34" charset="0"/>
              </a:rPr>
              <a:t>: Use pip to add Qiskit, Cirq, or </a:t>
            </a:r>
            <a:r>
              <a:rPr lang="sr-Latn-RS" altLang="sr-Latn-RS" sz="1800" dirty="0">
                <a:solidFill>
                  <a:schemeClr val="tx1"/>
                </a:solidFill>
                <a:latin typeface="Arial" panose="020B0604020202020204" pitchFamily="34" charset="0"/>
              </a:rPr>
              <a:t>PennyLane (e.g., pip install qiskit).</a:t>
            </a:r>
            <a:endParaRPr lang="en-US" altLang="sr-Latn-RS" sz="1800" dirty="0">
              <a:solidFill>
                <a:schemeClr val="tx1"/>
              </a:solidFill>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buFontTx/>
              <a:buAutoNum type="arabicPeriod"/>
              <a:tabLst/>
            </a:pPr>
            <a:r>
              <a:rPr kumimoji="0" lang="sr-Latn-RS" altLang="sr-Latn-RS" sz="1800" b="1" i="0" u="none" strike="noStrike" cap="none" normalizeH="0" baseline="0" dirty="0">
                <a:ln>
                  <a:noFill/>
                </a:ln>
                <a:solidFill>
                  <a:schemeClr val="tx1"/>
                </a:solidFill>
                <a:effectLst/>
                <a:latin typeface="Arial" panose="020B0604020202020204" pitchFamily="34" charset="0"/>
              </a:rPr>
              <a:t>Learn Basics</a:t>
            </a:r>
            <a:r>
              <a:rPr kumimoji="0" lang="sr-Latn-RS" altLang="sr-Latn-RS" sz="1800" b="0" i="0" u="none" strike="noStrike" cap="none" normalizeH="0" baseline="0" dirty="0">
                <a:ln>
                  <a:noFill/>
                </a:ln>
                <a:solidFill>
                  <a:schemeClr val="tx1"/>
                </a:solidFill>
                <a:effectLst/>
                <a:latin typeface="Arial" panose="020B0604020202020204" pitchFamily="34" charset="0"/>
              </a:rPr>
              <a:t>: Understand qubits, superposition, gates; review linear algebra.</a:t>
            </a:r>
            <a:endParaRPr lang="en-US" altLang="sr-Latn-RS" sz="1800" dirty="0">
              <a:solidFill>
                <a:schemeClr val="tx1"/>
              </a:solidFill>
              <a:latin typeface="Arial" panose="020B0604020202020204" pitchFamily="34" charset="0"/>
            </a:endParaRPr>
          </a:p>
          <a:p>
            <a:pPr eaLnBrk="0" fontAlgn="base" hangingPunct="0">
              <a:spcBef>
                <a:spcPct val="0"/>
              </a:spcBef>
              <a:spcAft>
                <a:spcPct val="0"/>
              </a:spcAft>
              <a:buClrTx/>
              <a:buSzTx/>
              <a:buFontTx/>
              <a:buAutoNum type="arabicPeriod"/>
            </a:pPr>
            <a:r>
              <a:rPr kumimoji="0" lang="sr-Latn-RS" altLang="sr-Latn-RS" sz="1800" b="1" i="0" u="none" strike="noStrike" cap="none" normalizeH="0" baseline="0" dirty="0">
                <a:ln>
                  <a:noFill/>
                </a:ln>
                <a:solidFill>
                  <a:schemeClr val="tx1"/>
                </a:solidFill>
                <a:effectLst/>
                <a:latin typeface="Arial" panose="020B0604020202020204" pitchFamily="34" charset="0"/>
              </a:rPr>
              <a:t>Build Circuits</a:t>
            </a:r>
            <a:r>
              <a:rPr kumimoji="0" lang="sr-Latn-RS" altLang="sr-Latn-RS" sz="1800" b="0" i="0" u="none" strike="noStrike" cap="none" normalizeH="0" baseline="0" dirty="0">
                <a:ln>
                  <a:noFill/>
                </a:ln>
                <a:solidFill>
                  <a:schemeClr val="tx1"/>
                </a:solidFill>
                <a:effectLst/>
                <a:latin typeface="Arial" panose="020B0604020202020204" pitchFamily="34" charset="0"/>
              </a:rPr>
              <a:t>: Create quantum circuits in </a:t>
            </a:r>
            <a:r>
              <a:rPr lang="sr-Latn-RS" altLang="sr-Latn-RS" sz="1800" dirty="0">
                <a:solidFill>
                  <a:schemeClr val="tx1"/>
                </a:solidFill>
                <a:latin typeface="Arial" panose="020B0604020202020204" pitchFamily="34" charset="0"/>
              </a:rPr>
              <a:t>Python (e.g., QuantumCircuit(2); apply H, CX gates).</a:t>
            </a:r>
            <a:endParaRPr lang="en-US" altLang="sr-Latn-RS" sz="1800" dirty="0">
              <a:solidFill>
                <a:schemeClr val="tx1"/>
              </a:solidFill>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buFontTx/>
              <a:buAutoNum type="arabicPeriod"/>
              <a:tabLst/>
            </a:pPr>
            <a:r>
              <a:rPr kumimoji="0" lang="sr-Latn-RS" altLang="sr-Latn-RS" sz="1800" b="1" i="0" u="none" strike="noStrike" cap="none" normalizeH="0" baseline="0" dirty="0">
                <a:ln>
                  <a:noFill/>
                </a:ln>
                <a:solidFill>
                  <a:schemeClr val="tx1"/>
                </a:solidFill>
                <a:effectLst/>
                <a:latin typeface="Arial" panose="020B0604020202020204" pitchFamily="34" charset="0"/>
              </a:rPr>
              <a:t>Simulate/Execute</a:t>
            </a:r>
            <a:r>
              <a:rPr kumimoji="0" lang="sr-Latn-RS" altLang="sr-Latn-RS" sz="1800" b="0" i="0" u="none" strike="noStrike" cap="none" normalizeH="0" baseline="0" dirty="0">
                <a:ln>
                  <a:noFill/>
                </a:ln>
                <a:solidFill>
                  <a:schemeClr val="tx1"/>
                </a:solidFill>
                <a:effectLst/>
                <a:latin typeface="Arial" panose="020B0604020202020204" pitchFamily="34" charset="0"/>
              </a:rPr>
              <a:t>: Run on simulators, then cloud hardware like IBM Quantum.</a:t>
            </a:r>
            <a:endParaRPr kumimoji="0" lang="en-US" altLang="sr-Latn-RS" sz="1800" b="0"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buFontTx/>
              <a:buAutoNum type="arabicPeriod"/>
              <a:tabLst/>
            </a:pPr>
            <a:r>
              <a:rPr kumimoji="0" lang="sr-Latn-RS" altLang="sr-Latn-RS" sz="1800" b="1" i="0" u="none" strike="noStrike" cap="none" normalizeH="0" baseline="0" dirty="0">
                <a:ln>
                  <a:noFill/>
                </a:ln>
                <a:solidFill>
                  <a:schemeClr val="tx1"/>
                </a:solidFill>
                <a:effectLst/>
                <a:latin typeface="Arial" panose="020B0604020202020204" pitchFamily="34" charset="0"/>
              </a:rPr>
              <a:t>Optimize &amp; Analyze</a:t>
            </a:r>
            <a:r>
              <a:rPr kumimoji="0" lang="sr-Latn-RS" altLang="sr-Latn-RS" sz="1800" b="0" i="0" u="none" strike="noStrike" cap="none" normalizeH="0" baseline="0" dirty="0">
                <a:ln>
                  <a:noFill/>
                </a:ln>
                <a:solidFill>
                  <a:schemeClr val="tx1"/>
                </a:solidFill>
                <a:effectLst/>
                <a:latin typeface="Arial" panose="020B0604020202020204" pitchFamily="34" charset="0"/>
              </a:rPr>
              <a:t>: Transpile, measure results, iterate for algorithms.</a:t>
            </a:r>
            <a:endParaRPr kumimoji="0" lang="en-US" altLang="sr-Latn-RS" sz="1800" b="0"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buFontTx/>
              <a:buAutoNum type="arabicPeriod"/>
              <a:tabLst/>
            </a:pPr>
            <a:r>
              <a:rPr kumimoji="0" lang="sr-Latn-RS" altLang="sr-Latn-RS" sz="1800" b="1" i="0" u="none" strike="noStrike" cap="none" normalizeH="0" baseline="0" dirty="0">
                <a:ln>
                  <a:noFill/>
                </a:ln>
                <a:solidFill>
                  <a:schemeClr val="tx1"/>
                </a:solidFill>
                <a:effectLst/>
                <a:latin typeface="Arial" panose="020B0604020202020204" pitchFamily="34" charset="0"/>
              </a:rPr>
              <a:t>Key Insight</a:t>
            </a:r>
            <a:r>
              <a:rPr kumimoji="0" lang="sr-Latn-RS" altLang="sr-Latn-RS" sz="1800" b="0" i="0" u="none" strike="noStrike" cap="none" normalizeH="0" baseline="0" dirty="0">
                <a:ln>
                  <a:noFill/>
                </a:ln>
                <a:solidFill>
                  <a:schemeClr val="tx1"/>
                </a:solidFill>
                <a:effectLst/>
                <a:latin typeface="Arial" panose="020B0604020202020204" pitchFamily="34" charset="0"/>
              </a:rPr>
              <a:t>: Python SDKs abstract hardware, enabling hybrid classical-quantum workflows.</a:t>
            </a:r>
            <a:endParaRPr kumimoji="0" lang="en-US" altLang="sr-Latn-R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br>
              <a:rPr lang="en-US" altLang="sr-Latn-RS" sz="1800" dirty="0">
                <a:solidFill>
                  <a:schemeClr val="tx1"/>
                </a:solidFill>
                <a:latin typeface="Arial" panose="020B0604020202020204" pitchFamily="34" charset="0"/>
              </a:rPr>
            </a:br>
            <a:endParaRPr lang="en-US" altLang="sr-Latn-RS" sz="1800"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lang="en-US" altLang="sr-Latn-RS" sz="1800" b="1" dirty="0">
                <a:solidFill>
                  <a:schemeClr val="tx1"/>
                </a:solidFill>
                <a:latin typeface="Arial" panose="020B0604020202020204" pitchFamily="34" charset="0"/>
              </a:rPr>
              <a:t>Basic Goal:</a:t>
            </a:r>
            <a:br>
              <a:rPr lang="en-US" altLang="sr-Latn-RS" sz="1800" b="1" dirty="0">
                <a:solidFill>
                  <a:schemeClr val="tx1"/>
                </a:solidFill>
                <a:latin typeface="Arial" panose="020B0604020202020204" pitchFamily="34" charset="0"/>
              </a:rPr>
            </a:br>
            <a:br>
              <a:rPr lang="en-US" altLang="sr-Latn-RS" sz="1800" b="1" dirty="0">
                <a:solidFill>
                  <a:schemeClr val="tx1"/>
                </a:solidFill>
                <a:latin typeface="Arial" panose="020B0604020202020204" pitchFamily="34" charset="0"/>
              </a:rPr>
            </a:br>
            <a:r>
              <a:rPr lang="en-US" altLang="sr-Latn-RS" sz="1800" dirty="0">
                <a:solidFill>
                  <a:srgbClr val="FF0000"/>
                </a:solidFill>
                <a:latin typeface="Arial" panose="020B0604020202020204" pitchFamily="34" charset="0"/>
              </a:rPr>
              <a:t>Minimal loss due to paradigm change!</a:t>
            </a:r>
            <a:br>
              <a:rPr lang="en-US" altLang="sr-Latn-RS" sz="1800" dirty="0">
                <a:solidFill>
                  <a:schemeClr val="tx1"/>
                </a:solidFill>
                <a:latin typeface="Arial" panose="020B0604020202020204" pitchFamily="34" charset="0"/>
              </a:rPr>
            </a:br>
            <a:endParaRPr kumimoji="0" lang="sr-Latn-RS" altLang="sr-Latn-R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sr-Latn-RS" altLang="sr-Latn-RS" sz="1800" b="0" i="0" u="none" strike="noStrike" cap="none" normalizeH="0" baseline="0" dirty="0">
                <a:ln>
                  <a:noFill/>
                </a:ln>
                <a:solidFill>
                  <a:schemeClr val="tx1"/>
                </a:solidFill>
                <a:effectLst/>
                <a:latin typeface="Arial" panose="020B0604020202020204" pitchFamily="34" charset="0"/>
              </a:rPr>
              <a:t>​ </a:t>
            </a:r>
          </a:p>
        </p:txBody>
      </p:sp>
      <p:sp>
        <p:nvSpPr>
          <p:cNvPr id="5" name="Slide Number Placeholder 5">
            <a:extLst>
              <a:ext uri="{FF2B5EF4-FFF2-40B4-BE49-F238E27FC236}">
                <a16:creationId xmlns:a16="http://schemas.microsoft.com/office/drawing/2014/main" id="{1F463D69-8155-27F8-1EBB-F87A9911FC55}"/>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183</a:t>
            </a:fld>
            <a:endParaRPr lang="sr-Latn-RS" dirty="0"/>
          </a:p>
        </p:txBody>
      </p:sp>
    </p:spTree>
    <p:extLst>
      <p:ext uri="{BB962C8B-B14F-4D97-AF65-F5344CB8AC3E}">
        <p14:creationId xmlns:p14="http://schemas.microsoft.com/office/powerpoint/2010/main" val="3216273183"/>
      </p:ext>
    </p:extLst>
  </p:cSld>
  <p:clrMapOvr>
    <a:masterClrMapping/>
  </p:clrMapOvr>
  <p:transition spd="med"/>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BBB2D-4BBB-FB8B-97FB-A33BB2A94BA7}"/>
              </a:ext>
            </a:extLst>
          </p:cNvPr>
          <p:cNvSpPr>
            <a:spLocks noGrp="1"/>
          </p:cNvSpPr>
          <p:nvPr>
            <p:ph type="title"/>
          </p:nvPr>
        </p:nvSpPr>
        <p:spPr/>
        <p:txBody>
          <a:bodyPr/>
          <a:lstStyle/>
          <a:p>
            <a:r>
              <a:rPr lang="en-US" dirty="0"/>
              <a:t>From Python to Quantum (2)</a:t>
            </a:r>
            <a:endParaRPr lang="sr-Latn-RS" dirty="0"/>
          </a:p>
        </p:txBody>
      </p:sp>
      <p:sp>
        <p:nvSpPr>
          <p:cNvPr id="3" name="Text Placeholder 2">
            <a:extLst>
              <a:ext uri="{FF2B5EF4-FFF2-40B4-BE49-F238E27FC236}">
                <a16:creationId xmlns:a16="http://schemas.microsoft.com/office/drawing/2014/main" id="{A9A17933-EA40-C3D4-EB37-E64EF3933C76}"/>
              </a:ext>
            </a:extLst>
          </p:cNvPr>
          <p:cNvSpPr>
            <a:spLocks noGrp="1"/>
          </p:cNvSpPr>
          <p:nvPr>
            <p:ph type="body" sz="half" idx="1"/>
          </p:nvPr>
        </p:nvSpPr>
        <p:spPr/>
        <p:txBody>
          <a:bodyPr>
            <a:normAutofit fontScale="92500" lnSpcReduction="10000"/>
          </a:bodyPr>
          <a:lstStyle/>
          <a:p>
            <a:pPr marL="0" marR="0" lvl="0" indent="0" algn="l" defTabSz="914400" rtl="0" eaLnBrk="0" fontAlgn="base" latinLnBrk="0" hangingPunct="0">
              <a:lnSpc>
                <a:spcPct val="100000"/>
              </a:lnSpc>
              <a:spcBef>
                <a:spcPct val="0"/>
              </a:spcBef>
              <a:spcAft>
                <a:spcPct val="0"/>
              </a:spcAft>
              <a:buClrTx/>
              <a:buSzTx/>
              <a:buFontTx/>
              <a:buNone/>
              <a:tabLst/>
            </a:pPr>
            <a:r>
              <a:rPr lang="sr-Latn-RS" altLang="sr-Latn-RS" sz="1800" b="1" dirty="0">
                <a:solidFill>
                  <a:schemeClr val="tx1"/>
                </a:solidFill>
                <a:latin typeface="Arial" panose="020B0604020202020204" pitchFamily="34" charset="0"/>
                <a:ea typeface="Tahoma"/>
                <a:cs typeface="Tahoma"/>
                <a:sym typeface="Tahoma"/>
              </a:rPr>
              <a:t>What is Transpilation?</a:t>
            </a:r>
            <a:br>
              <a:rPr lang="en-US" altLang="sr-Latn-RS" sz="1800" b="1" dirty="0">
                <a:solidFill>
                  <a:schemeClr val="tx1"/>
                </a:solidFill>
                <a:latin typeface="Arial" panose="020B0604020202020204" pitchFamily="34" charset="0"/>
                <a:ea typeface="Tahoma"/>
                <a:cs typeface="Tahoma"/>
                <a:sym typeface="Tahoma"/>
              </a:rPr>
            </a:br>
            <a:endParaRPr lang="sr-Latn-RS" altLang="sr-Latn-RS" sz="1800" b="1" dirty="0">
              <a:solidFill>
                <a:schemeClr val="tx1"/>
              </a:solidFill>
              <a:latin typeface="Arial" panose="020B0604020202020204" pitchFamily="34" charset="0"/>
              <a:ea typeface="Tahoma"/>
              <a:cs typeface="Tahoma"/>
              <a:sym typeface="Tahoma"/>
            </a:endParaRPr>
          </a:p>
          <a:p>
            <a:pPr marL="0" marR="0" lvl="0" indent="0" algn="l" defTabSz="914400" rtl="0" eaLnBrk="0" fontAlgn="base" latinLnBrk="0" hangingPunct="0">
              <a:lnSpc>
                <a:spcPct val="100000"/>
              </a:lnSpc>
              <a:spcBef>
                <a:spcPct val="0"/>
              </a:spcBef>
              <a:spcAft>
                <a:spcPct val="0"/>
              </a:spcAft>
              <a:buClrTx/>
              <a:buSzTx/>
              <a:buFontTx/>
              <a:buNone/>
              <a:tabLst/>
            </a:pPr>
            <a:r>
              <a:rPr lang="sr-Latn-RS" altLang="sr-Latn-RS" sz="1800" dirty="0">
                <a:solidFill>
                  <a:schemeClr val="tx1"/>
                </a:solidFill>
                <a:latin typeface="Arial" panose="020B0604020202020204" pitchFamily="34" charset="0"/>
                <a:ea typeface="Tahoma"/>
                <a:cs typeface="Tahoma"/>
                <a:sym typeface="Tahoma"/>
              </a:rPr>
              <a:t>Rewri</a:t>
            </a:r>
            <a:r>
              <a:rPr lang="en-US" altLang="sr-Latn-RS" sz="1800" dirty="0">
                <a:solidFill>
                  <a:schemeClr val="tx1"/>
                </a:solidFill>
                <a:latin typeface="Arial" panose="020B0604020202020204" pitchFamily="34" charset="0"/>
                <a:ea typeface="Tahoma"/>
                <a:cs typeface="Tahoma"/>
                <a:sym typeface="Tahoma"/>
              </a:rPr>
              <a:t>ting </a:t>
            </a:r>
            <a:r>
              <a:rPr lang="sr-Latn-RS" altLang="sr-Latn-RS" sz="1800" dirty="0">
                <a:solidFill>
                  <a:schemeClr val="tx1"/>
                </a:solidFill>
                <a:latin typeface="Arial" panose="020B0604020202020204" pitchFamily="34" charset="0"/>
                <a:ea typeface="Tahoma"/>
                <a:cs typeface="Tahoma"/>
                <a:sym typeface="Tahoma"/>
              </a:rPr>
              <a:t>input quantum circuits </a:t>
            </a:r>
            <a:br>
              <a:rPr lang="en-US" altLang="sr-Latn-RS" sz="1800" dirty="0">
                <a:solidFill>
                  <a:schemeClr val="tx1"/>
                </a:solidFill>
                <a:latin typeface="Arial" panose="020B0604020202020204" pitchFamily="34" charset="0"/>
                <a:ea typeface="Tahoma"/>
                <a:cs typeface="Tahoma"/>
                <a:sym typeface="Tahoma"/>
              </a:rPr>
            </a:br>
            <a:r>
              <a:rPr lang="sr-Latn-RS" altLang="sr-Latn-RS" sz="1800" dirty="0">
                <a:solidFill>
                  <a:schemeClr val="tx1"/>
                </a:solidFill>
                <a:latin typeface="Arial" panose="020B0604020202020204" pitchFamily="34" charset="0"/>
                <a:ea typeface="Tahoma"/>
                <a:cs typeface="Tahoma"/>
                <a:sym typeface="Tahoma"/>
              </a:rPr>
              <a:t>to match target hardware topology, native gates, and connectivity </a:t>
            </a:r>
            <a:br>
              <a:rPr lang="en-US" altLang="sr-Latn-RS" sz="1800" dirty="0">
                <a:solidFill>
                  <a:schemeClr val="tx1"/>
                </a:solidFill>
                <a:latin typeface="Arial" panose="020B0604020202020204" pitchFamily="34" charset="0"/>
                <a:ea typeface="Tahoma"/>
                <a:cs typeface="Tahoma"/>
                <a:sym typeface="Tahoma"/>
              </a:rPr>
            </a:br>
            <a:r>
              <a:rPr lang="sr-Latn-RS" altLang="sr-Latn-RS" sz="1800" dirty="0">
                <a:solidFill>
                  <a:schemeClr val="tx1"/>
                </a:solidFill>
                <a:latin typeface="Arial" panose="020B0604020202020204" pitchFamily="34" charset="0"/>
                <a:ea typeface="Tahoma"/>
                <a:cs typeface="Tahoma"/>
                <a:sym typeface="Tahoma"/>
              </a:rPr>
              <a:t>while optimizing for depth/errors.</a:t>
            </a:r>
          </a:p>
          <a:p>
            <a:pPr marL="0" marR="0" lvl="0" indent="0" algn="l" defTabSz="914400" rtl="0" eaLnBrk="0" fontAlgn="base" latinLnBrk="0" hangingPunct="0">
              <a:lnSpc>
                <a:spcPct val="100000"/>
              </a:lnSpc>
              <a:spcBef>
                <a:spcPct val="0"/>
              </a:spcBef>
              <a:spcAft>
                <a:spcPct val="0"/>
              </a:spcAft>
              <a:buClrTx/>
              <a:buSzTx/>
              <a:buFontTx/>
              <a:buNone/>
              <a:tabLst/>
            </a:pPr>
            <a:endParaRPr lang="sr-Latn-RS" altLang="sr-Latn-RS" sz="1800" dirty="0">
              <a:solidFill>
                <a:schemeClr val="tx1"/>
              </a:solidFill>
              <a:latin typeface="Arial" panose="020B0604020202020204" pitchFamily="34" charset="0"/>
              <a:ea typeface="Tahoma"/>
              <a:cs typeface="Tahoma"/>
              <a:sym typeface="Tahoma"/>
            </a:endParaRPr>
          </a:p>
          <a:p>
            <a:pPr marL="0" marR="0" lvl="0" indent="0" algn="l" defTabSz="914400" rtl="0" eaLnBrk="0" fontAlgn="base" latinLnBrk="0" hangingPunct="0">
              <a:lnSpc>
                <a:spcPct val="100000"/>
              </a:lnSpc>
              <a:spcBef>
                <a:spcPct val="0"/>
              </a:spcBef>
              <a:spcAft>
                <a:spcPct val="0"/>
              </a:spcAft>
              <a:buClrTx/>
              <a:buSzTx/>
              <a:buFontTx/>
              <a:buNone/>
              <a:tabLst/>
            </a:pPr>
            <a:r>
              <a:rPr lang="sr-Latn-RS" altLang="sr-Latn-RS" sz="1800" dirty="0">
                <a:solidFill>
                  <a:schemeClr val="tx1"/>
                </a:solidFill>
                <a:latin typeface="Arial" panose="020B0604020202020204" pitchFamily="34" charset="0"/>
                <a:ea typeface="Tahoma"/>
                <a:cs typeface="Tahoma"/>
                <a:sym typeface="Tahoma"/>
              </a:rPr>
              <a:t>​</a:t>
            </a:r>
          </a:p>
          <a:p>
            <a:pPr marL="0" indent="0" eaLnBrk="0" fontAlgn="base" hangingPunct="0">
              <a:lnSpc>
                <a:spcPct val="100000"/>
              </a:lnSpc>
              <a:spcBef>
                <a:spcPct val="0"/>
              </a:spcBef>
              <a:spcAft>
                <a:spcPct val="0"/>
              </a:spcAft>
              <a:buSzTx/>
              <a:buNone/>
            </a:pPr>
            <a:r>
              <a:rPr kumimoji="0" lang="en-US" altLang="sr-Latn-RS" sz="1800" b="1" i="0" u="none" strike="noStrike" cap="none" normalizeH="0" baseline="0" dirty="0">
                <a:ln>
                  <a:noFill/>
                </a:ln>
                <a:solidFill>
                  <a:schemeClr val="tx1"/>
                </a:solidFill>
                <a:effectLst/>
                <a:latin typeface="Arial" panose="020B0604020202020204" pitchFamily="34" charset="0"/>
              </a:rPr>
              <a:t>Key Stages of </a:t>
            </a:r>
            <a:r>
              <a:rPr kumimoji="0" lang="en-US" altLang="sr-Latn-RS" sz="1800" b="1" i="0" u="none" strike="noStrike" cap="none" normalizeH="0" baseline="0" dirty="0" err="1">
                <a:ln>
                  <a:noFill/>
                </a:ln>
                <a:solidFill>
                  <a:schemeClr val="tx1"/>
                </a:solidFill>
                <a:effectLst/>
                <a:latin typeface="Arial" panose="020B0604020202020204" pitchFamily="34" charset="0"/>
              </a:rPr>
              <a:t>Transpilation</a:t>
            </a:r>
            <a:r>
              <a:rPr kumimoji="0" lang="en-US" altLang="sr-Latn-RS" sz="1800" b="1" i="0" u="none" strike="noStrike" cap="none" normalizeH="0" baseline="0" dirty="0">
                <a:ln>
                  <a:noFill/>
                </a:ln>
                <a:solidFill>
                  <a:schemeClr val="tx1"/>
                </a:solidFill>
                <a:effectLst/>
                <a:latin typeface="Arial" panose="020B0604020202020204" pitchFamily="34" charset="0"/>
              </a:rPr>
              <a:t>:</a:t>
            </a:r>
            <a:br>
              <a:rPr kumimoji="0" lang="en-US" altLang="sr-Latn-RS" sz="1800" b="1" i="0" u="none" strike="noStrike" cap="none" normalizeH="0" baseline="0" dirty="0">
                <a:ln>
                  <a:noFill/>
                </a:ln>
                <a:solidFill>
                  <a:schemeClr val="tx1"/>
                </a:solidFill>
                <a:effectLst/>
                <a:latin typeface="Arial" panose="020B0604020202020204" pitchFamily="34" charset="0"/>
              </a:rPr>
            </a:br>
            <a:endParaRPr kumimoji="0" lang="en-US" altLang="sr-Latn-RS" sz="1800" b="1" i="0" u="none" strike="noStrike" cap="none" normalizeH="0" baseline="0" dirty="0">
              <a:ln>
                <a:noFill/>
              </a:ln>
              <a:solidFill>
                <a:schemeClr val="tx1"/>
              </a:solidFill>
              <a:effectLst/>
              <a:latin typeface="Arial" panose="020B0604020202020204" pitchFamily="34" charset="0"/>
            </a:endParaRPr>
          </a:p>
          <a:p>
            <a:pPr eaLnBrk="0" fontAlgn="base" hangingPunct="0">
              <a:lnSpc>
                <a:spcPct val="100000"/>
              </a:lnSpc>
              <a:spcBef>
                <a:spcPct val="0"/>
              </a:spcBef>
              <a:spcAft>
                <a:spcPct val="0"/>
              </a:spcAft>
              <a:buSzTx/>
            </a:pPr>
            <a:r>
              <a:rPr lang="sr-Latn-RS" altLang="sr-Latn-RS" sz="1800" dirty="0">
                <a:solidFill>
                  <a:schemeClr val="tx1"/>
                </a:solidFill>
                <a:latin typeface="Arial" panose="020B0604020202020204" pitchFamily="34" charset="0"/>
                <a:ea typeface="Tahoma"/>
                <a:cs typeface="Tahoma"/>
                <a:sym typeface="Tahoma"/>
              </a:rPr>
              <a:t>Init: Unroll custom gates to single/two-qubit basis.</a:t>
            </a:r>
          </a:p>
          <a:p>
            <a:pPr eaLnBrk="0" fontAlgn="base" hangingPunct="0">
              <a:lnSpc>
                <a:spcPct val="100000"/>
              </a:lnSpc>
              <a:spcBef>
                <a:spcPct val="0"/>
              </a:spcBef>
              <a:spcAft>
                <a:spcPct val="0"/>
              </a:spcAft>
              <a:buSzTx/>
            </a:pPr>
            <a:r>
              <a:rPr lang="sr-Latn-RS" altLang="sr-Latn-RS" sz="1800" dirty="0">
                <a:solidFill>
                  <a:schemeClr val="tx1"/>
                </a:solidFill>
                <a:latin typeface="Arial" panose="020B0604020202020204" pitchFamily="34" charset="0"/>
                <a:ea typeface="Tahoma"/>
                <a:cs typeface="Tahoma"/>
                <a:sym typeface="Tahoma"/>
              </a:rPr>
              <a:t>Translation: Decompose to hardware's native gates (e.g., CX, rotations).</a:t>
            </a:r>
          </a:p>
          <a:p>
            <a:pPr eaLnBrk="0" fontAlgn="base" hangingPunct="0">
              <a:lnSpc>
                <a:spcPct val="100000"/>
              </a:lnSpc>
              <a:spcBef>
                <a:spcPct val="0"/>
              </a:spcBef>
              <a:spcAft>
                <a:spcPct val="0"/>
              </a:spcAft>
              <a:buSzTx/>
            </a:pPr>
            <a:r>
              <a:rPr lang="sr-Latn-RS" altLang="sr-Latn-RS" sz="1800" dirty="0">
                <a:solidFill>
                  <a:schemeClr val="tx1"/>
                </a:solidFill>
                <a:latin typeface="Arial" panose="020B0604020202020204" pitchFamily="34" charset="0"/>
                <a:ea typeface="Tahoma"/>
                <a:cs typeface="Tahoma"/>
                <a:sym typeface="Tahoma"/>
              </a:rPr>
              <a:t>Optimization: Reduce gate count/depth via cancellation, synthesis.</a:t>
            </a:r>
          </a:p>
          <a:p>
            <a:pPr eaLnBrk="0" fontAlgn="base" hangingPunct="0">
              <a:lnSpc>
                <a:spcPct val="100000"/>
              </a:lnSpc>
              <a:spcBef>
                <a:spcPct val="0"/>
              </a:spcBef>
              <a:spcAft>
                <a:spcPct val="0"/>
              </a:spcAft>
              <a:buSzTx/>
            </a:pPr>
            <a:r>
              <a:rPr lang="sr-Latn-RS" altLang="sr-Latn-RS" sz="1800" dirty="0">
                <a:solidFill>
                  <a:schemeClr val="tx1"/>
                </a:solidFill>
                <a:latin typeface="Arial" panose="020B0604020202020204" pitchFamily="34" charset="0"/>
                <a:ea typeface="Tahoma"/>
                <a:cs typeface="Tahoma"/>
                <a:sym typeface="Tahoma"/>
              </a:rPr>
              <a:t>Layout/Routing: Map logical qubits to physical; add swaps for connectivity.</a:t>
            </a:r>
          </a:p>
          <a:p>
            <a:pPr eaLnBrk="0" fontAlgn="base" hangingPunct="0">
              <a:lnSpc>
                <a:spcPct val="100000"/>
              </a:lnSpc>
              <a:spcBef>
                <a:spcPct val="0"/>
              </a:spcBef>
              <a:spcAft>
                <a:spcPct val="0"/>
              </a:spcAft>
              <a:buSzTx/>
            </a:pPr>
            <a:r>
              <a:rPr lang="sr-Latn-RS" altLang="sr-Latn-RS" sz="1800" dirty="0">
                <a:solidFill>
                  <a:schemeClr val="tx1"/>
                </a:solidFill>
                <a:latin typeface="Arial" panose="020B0604020202020204" pitchFamily="34" charset="0"/>
                <a:ea typeface="Tahoma"/>
                <a:cs typeface="Tahoma"/>
                <a:sym typeface="Tahoma"/>
              </a:rPr>
              <a:t>Scheduling: Align gates temporally for hardware timing.</a:t>
            </a:r>
          </a:p>
          <a:p>
            <a:pPr eaLnBrk="0" fontAlgn="base" hangingPunct="0">
              <a:lnSpc>
                <a:spcPct val="100000"/>
              </a:lnSpc>
              <a:spcBef>
                <a:spcPct val="0"/>
              </a:spcBef>
              <a:spcAft>
                <a:spcPct val="0"/>
              </a:spcAft>
              <a:buSzTx/>
            </a:pPr>
            <a:r>
              <a:rPr lang="sr-Latn-RS" altLang="sr-Latn-RS" sz="1800" dirty="0">
                <a:solidFill>
                  <a:schemeClr val="tx1"/>
                </a:solidFill>
                <a:latin typeface="Arial" panose="020B0604020202020204" pitchFamily="34" charset="0"/>
                <a:ea typeface="Tahoma"/>
                <a:cs typeface="Tahoma"/>
                <a:sym typeface="Tahoma"/>
              </a:rPr>
              <a:t>Purpose: Enables execution on real QPUs </a:t>
            </a:r>
            <a:br>
              <a:rPr lang="en-US" altLang="sr-Latn-RS" sz="1800" dirty="0">
                <a:solidFill>
                  <a:schemeClr val="tx1"/>
                </a:solidFill>
                <a:latin typeface="Arial" panose="020B0604020202020204" pitchFamily="34" charset="0"/>
                <a:ea typeface="Tahoma"/>
                <a:cs typeface="Tahoma"/>
                <a:sym typeface="Tahoma"/>
              </a:rPr>
            </a:br>
            <a:r>
              <a:rPr lang="sr-Latn-RS" altLang="sr-Latn-RS" sz="1800" dirty="0">
                <a:solidFill>
                  <a:schemeClr val="tx1"/>
                </a:solidFill>
                <a:latin typeface="Arial" panose="020B0604020202020204" pitchFamily="34" charset="0"/>
                <a:ea typeface="Tahoma"/>
                <a:cs typeface="Tahoma"/>
                <a:sym typeface="Tahoma"/>
              </a:rPr>
              <a:t>by minimizing errors from noise/decoherence.</a:t>
            </a:r>
          </a:p>
          <a:p>
            <a:endParaRPr lang="sr-Latn-RS" sz="1800" dirty="0">
              <a:solidFill>
                <a:schemeClr val="tx1"/>
              </a:solidFill>
              <a:latin typeface="Arial" panose="020B0604020202020204" pitchFamily="34" charset="0"/>
            </a:endParaRPr>
          </a:p>
        </p:txBody>
      </p:sp>
      <p:sp>
        <p:nvSpPr>
          <p:cNvPr id="4" name="Slide Number Placeholder 5">
            <a:extLst>
              <a:ext uri="{FF2B5EF4-FFF2-40B4-BE49-F238E27FC236}">
                <a16:creationId xmlns:a16="http://schemas.microsoft.com/office/drawing/2014/main" id="{618C6083-FE65-4B04-234A-8EC02F398472}"/>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184</a:t>
            </a:fld>
            <a:endParaRPr lang="sr-Latn-RS" dirty="0"/>
          </a:p>
        </p:txBody>
      </p:sp>
    </p:spTree>
    <p:extLst>
      <p:ext uri="{BB962C8B-B14F-4D97-AF65-F5344CB8AC3E}">
        <p14:creationId xmlns:p14="http://schemas.microsoft.com/office/powerpoint/2010/main" val="3560437129"/>
      </p:ext>
    </p:extLst>
  </p:cSld>
  <p:clrMapOvr>
    <a:masterClrMapping/>
  </p:clrMapOvr>
  <p:transition spd="med"/>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293CB-444F-456F-3E94-505D024EA267}"/>
              </a:ext>
            </a:extLst>
          </p:cNvPr>
          <p:cNvSpPr>
            <a:spLocks noGrp="1"/>
          </p:cNvSpPr>
          <p:nvPr>
            <p:ph type="title"/>
          </p:nvPr>
        </p:nvSpPr>
        <p:spPr>
          <a:xfrm>
            <a:off x="1150936" y="214313"/>
            <a:ext cx="9409559" cy="1462088"/>
          </a:xfrm>
        </p:spPr>
        <p:txBody>
          <a:bodyPr/>
          <a:lstStyle/>
          <a:p>
            <a:r>
              <a:rPr lang="en-US" dirty="0" err="1"/>
              <a:t>DataFlow</a:t>
            </a:r>
            <a:r>
              <a:rPr lang="en-US" dirty="0"/>
              <a:t> from Cloud to Quantum</a:t>
            </a:r>
            <a:endParaRPr lang="sr-Latn-RS" dirty="0"/>
          </a:p>
        </p:txBody>
      </p:sp>
      <p:sp>
        <p:nvSpPr>
          <p:cNvPr id="4" name="Rectangle 1">
            <a:extLst>
              <a:ext uri="{FF2B5EF4-FFF2-40B4-BE49-F238E27FC236}">
                <a16:creationId xmlns:a16="http://schemas.microsoft.com/office/drawing/2014/main" id="{E9A4F4B6-E1A8-99AE-35D5-9E138998B2D7}"/>
              </a:ext>
            </a:extLst>
          </p:cNvPr>
          <p:cNvSpPr>
            <a:spLocks noGrp="1" noChangeArrowheads="1"/>
          </p:cNvSpPr>
          <p:nvPr>
            <p:ph type="body" sz="half" idx="1"/>
          </p:nvPr>
        </p:nvSpPr>
        <p:spPr bwMode="auto">
          <a:xfrm>
            <a:off x="203328" y="2134011"/>
            <a:ext cx="12085360"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en-US" altLang="sr-Latn-RS" sz="1800" b="1" i="0" u="none" strike="noStrike" cap="none" normalizeH="0" baseline="0" dirty="0">
                <a:ln>
                  <a:noFill/>
                </a:ln>
                <a:solidFill>
                  <a:schemeClr val="tx1"/>
                </a:solidFill>
                <a:effectLst/>
                <a:latin typeface="Arial" panose="020B0604020202020204" pitchFamily="34" charset="0"/>
              </a:rPr>
              <a:t>The Process:</a:t>
            </a:r>
          </a:p>
          <a:p>
            <a:pPr marL="0" marR="0" lvl="0" indent="0" algn="l" defTabSz="914400" rtl="0" eaLnBrk="0" fontAlgn="base" latinLnBrk="0" hangingPunct="0">
              <a:lnSpc>
                <a:spcPct val="100000"/>
              </a:lnSpc>
              <a:spcBef>
                <a:spcPct val="0"/>
              </a:spcBef>
              <a:spcAft>
                <a:spcPct val="0"/>
              </a:spcAft>
              <a:buClrTx/>
              <a:buSzTx/>
              <a:buFontTx/>
              <a:buAutoNum type="arabicPeriod"/>
              <a:tabLst/>
            </a:pPr>
            <a:endParaRPr kumimoji="0" lang="en-US" altLang="sr-Latn-RS" sz="1800" b="1"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sr-Latn-RS" sz="1800" b="1" i="0" u="none" strike="noStrike" cap="none" normalizeH="0" baseline="0" dirty="0">
                <a:ln>
                  <a:noFill/>
                </a:ln>
                <a:solidFill>
                  <a:schemeClr val="tx1"/>
                </a:solidFill>
                <a:effectLst/>
                <a:latin typeface="Arial" panose="020B0604020202020204" pitchFamily="34" charset="0"/>
              </a:rPr>
              <a:t>   </a:t>
            </a:r>
            <a:r>
              <a:rPr kumimoji="0" lang="sr-Latn-RS" altLang="sr-Latn-RS" sz="1800" b="1" i="0" u="none" strike="noStrike" cap="none" normalizeH="0" baseline="0" dirty="0">
                <a:ln>
                  <a:noFill/>
                </a:ln>
                <a:solidFill>
                  <a:schemeClr val="tx1"/>
                </a:solidFill>
                <a:effectLst/>
                <a:latin typeface="Arial" panose="020B0604020202020204" pitchFamily="34" charset="0"/>
              </a:rPr>
              <a:t>Client App</a:t>
            </a:r>
            <a:r>
              <a:rPr kumimoji="0" lang="sr-Latn-RS" altLang="sr-Latn-RS" sz="1800" b="0" i="0" u="none" strike="noStrike" cap="none" normalizeH="0" baseline="0" dirty="0">
                <a:ln>
                  <a:noFill/>
                </a:ln>
                <a:solidFill>
                  <a:schemeClr val="tx1"/>
                </a:solidFill>
                <a:effectLst/>
                <a:latin typeface="Arial" panose="020B0604020202020204" pitchFamily="34" charset="0"/>
              </a:rPr>
              <a:t>: User submits job via API; uploads input data to cloud storage. </a:t>
            </a:r>
            <a:endParaRPr kumimoji="0" lang="en-US" altLang="sr-Latn-R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sr-Latn-RS" sz="1800" b="1" i="0" u="none" strike="noStrike" cap="none" normalizeH="0" baseline="0" dirty="0">
                <a:ln>
                  <a:noFill/>
                </a:ln>
                <a:solidFill>
                  <a:schemeClr val="tx1"/>
                </a:solidFill>
                <a:effectLst/>
                <a:latin typeface="Arial" panose="020B0604020202020204" pitchFamily="34" charset="0"/>
              </a:rPr>
              <a:t>   </a:t>
            </a:r>
            <a:r>
              <a:rPr kumimoji="0" lang="sr-Latn-RS" altLang="sr-Latn-RS" sz="1800" b="1" i="0" u="none" strike="noStrike" cap="none" normalizeH="0" baseline="0" dirty="0">
                <a:ln>
                  <a:noFill/>
                </a:ln>
                <a:solidFill>
                  <a:schemeClr val="tx1"/>
                </a:solidFill>
                <a:effectLst/>
                <a:latin typeface="Arial" panose="020B0604020202020204" pitchFamily="34" charset="0"/>
              </a:rPr>
              <a:t>Queue/Submit</a:t>
            </a:r>
            <a:r>
              <a:rPr kumimoji="0" lang="sr-Latn-RS" altLang="sr-Latn-RS" sz="1800" b="0" i="0" u="none" strike="noStrike" cap="none" normalizeH="0" baseline="0" dirty="0">
                <a:ln>
                  <a:noFill/>
                </a:ln>
                <a:solidFill>
                  <a:schemeClr val="tx1"/>
                </a:solidFill>
                <a:effectLst/>
                <a:latin typeface="Arial" panose="020B0604020202020204" pitchFamily="34" charset="0"/>
              </a:rPr>
              <a:t>: Classical app authenticates (e.g., managed identity), sends job to quantum workspace/provider.</a:t>
            </a:r>
            <a:r>
              <a:rPr kumimoji="0" lang="en-US" altLang="sr-Latn-RS" sz="18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sr-Latn-RS" sz="1800" b="1" i="0" u="none" strike="noStrike" cap="none" normalizeH="0" baseline="0" dirty="0">
                <a:ln>
                  <a:noFill/>
                </a:ln>
                <a:solidFill>
                  <a:schemeClr val="tx1"/>
                </a:solidFill>
                <a:effectLst/>
                <a:latin typeface="Arial" panose="020B0604020202020204" pitchFamily="34" charset="0"/>
              </a:rPr>
              <a:t>   </a:t>
            </a:r>
            <a:r>
              <a:rPr kumimoji="0" lang="sr-Latn-RS" altLang="sr-Latn-RS" sz="1800" b="1" i="0" u="none" strike="noStrike" cap="none" normalizeH="0" baseline="0" dirty="0">
                <a:ln>
                  <a:noFill/>
                </a:ln>
                <a:solidFill>
                  <a:schemeClr val="tx1"/>
                </a:solidFill>
                <a:effectLst/>
                <a:latin typeface="Arial" panose="020B0604020202020204" pitchFamily="34" charset="0"/>
              </a:rPr>
              <a:t>Transpile/Schedule</a:t>
            </a:r>
            <a:r>
              <a:rPr kumimoji="0" lang="sr-Latn-RS" altLang="sr-Latn-RS" sz="1800" b="0" i="0" u="none" strike="noStrike" cap="none" normalizeH="0" baseline="0" dirty="0">
                <a:ln>
                  <a:noFill/>
                </a:ln>
                <a:solidFill>
                  <a:schemeClr val="tx1"/>
                </a:solidFill>
                <a:effectLst/>
                <a:latin typeface="Arial" panose="020B0604020202020204" pitchFamily="34" charset="0"/>
              </a:rPr>
              <a:t>: Circuit optimized for target QPU (gates, topology).</a:t>
            </a:r>
            <a:endParaRPr kumimoji="0" lang="en-US" altLang="sr-Latn-R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sr-Latn-RS" sz="1800" b="1" i="0" u="none" strike="noStrike" cap="none" normalizeH="0" baseline="0" dirty="0">
                <a:ln>
                  <a:noFill/>
                </a:ln>
                <a:solidFill>
                  <a:schemeClr val="tx1"/>
                </a:solidFill>
                <a:effectLst/>
                <a:latin typeface="Arial" panose="020B0604020202020204" pitchFamily="34" charset="0"/>
              </a:rPr>
              <a:t>   </a:t>
            </a:r>
            <a:r>
              <a:rPr kumimoji="0" lang="sr-Latn-RS" altLang="sr-Latn-RS" sz="1800" b="1" i="0" u="none" strike="noStrike" cap="none" normalizeH="0" baseline="0" dirty="0">
                <a:ln>
                  <a:noFill/>
                </a:ln>
                <a:solidFill>
                  <a:schemeClr val="tx1"/>
                </a:solidFill>
                <a:effectLst/>
                <a:latin typeface="Arial" panose="020B0604020202020204" pitchFamily="34" charset="0"/>
              </a:rPr>
              <a:t>Execute</a:t>
            </a:r>
            <a:r>
              <a:rPr kumimoji="0" lang="sr-Latn-RS" altLang="sr-Latn-RS" sz="1800" b="0" i="0" u="none" strike="noStrike" cap="none" normalizeH="0" baseline="0" dirty="0">
                <a:ln>
                  <a:noFill/>
                </a:ln>
                <a:solidFill>
                  <a:schemeClr val="tx1"/>
                </a:solidFill>
                <a:effectLst/>
                <a:latin typeface="Arial" panose="020B0604020202020204" pitchFamily="34" charset="0"/>
              </a:rPr>
              <a:t>: Provider runs on quantum hardware/simulator; results stored in cloud storage.</a:t>
            </a:r>
            <a:endParaRPr kumimoji="0" lang="en-US" altLang="sr-Latn-R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sr-Latn-RS" sz="1800" b="1" i="0" u="none" strike="noStrike" cap="none" normalizeH="0" baseline="0" dirty="0">
                <a:ln>
                  <a:noFill/>
                </a:ln>
                <a:solidFill>
                  <a:schemeClr val="tx1"/>
                </a:solidFill>
                <a:effectLst/>
                <a:latin typeface="Arial" panose="020B0604020202020204" pitchFamily="34" charset="0"/>
              </a:rPr>
              <a:t>   </a:t>
            </a:r>
            <a:r>
              <a:rPr kumimoji="0" lang="sr-Latn-RS" altLang="sr-Latn-RS" sz="1800" b="1" i="0" u="none" strike="noStrike" cap="none" normalizeH="0" baseline="0" dirty="0">
                <a:ln>
                  <a:noFill/>
                </a:ln>
                <a:solidFill>
                  <a:schemeClr val="tx1"/>
                </a:solidFill>
                <a:effectLst/>
                <a:latin typeface="Arial" panose="020B0604020202020204" pitchFamily="34" charset="0"/>
              </a:rPr>
              <a:t>Retrieve</a:t>
            </a:r>
            <a:r>
              <a:rPr kumimoji="0" lang="sr-Latn-RS" altLang="sr-Latn-RS" sz="1800" b="0" i="0" u="none" strike="noStrike" cap="none" normalizeH="0" baseline="0" dirty="0">
                <a:ln>
                  <a:noFill/>
                </a:ln>
                <a:solidFill>
                  <a:schemeClr val="tx1"/>
                </a:solidFill>
                <a:effectLst/>
                <a:latin typeface="Arial" panose="020B0604020202020204" pitchFamily="34" charset="0"/>
              </a:rPr>
              <a:t>: Client polls status, fetches results asynchronously via API.</a:t>
            </a:r>
            <a:endParaRPr kumimoji="0" lang="en-US" altLang="sr-Latn-R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sr-Latn-RS" sz="1800" b="1" i="0" u="none" strike="noStrike" cap="none" normalizeH="0" baseline="0" dirty="0">
                <a:ln>
                  <a:noFill/>
                </a:ln>
                <a:solidFill>
                  <a:schemeClr val="tx1"/>
                </a:solidFill>
                <a:effectLst/>
                <a:latin typeface="Arial" panose="020B0604020202020204" pitchFamily="34" charset="0"/>
              </a:rPr>
              <a:t>   </a:t>
            </a:r>
            <a:r>
              <a:rPr kumimoji="0" lang="sr-Latn-RS" altLang="sr-Latn-RS" sz="1800" b="1" i="0" u="none" strike="noStrike" cap="none" normalizeH="0" baseline="0" dirty="0">
                <a:ln>
                  <a:noFill/>
                </a:ln>
                <a:solidFill>
                  <a:schemeClr val="tx1"/>
                </a:solidFill>
                <a:effectLst/>
                <a:latin typeface="Arial" panose="020B0604020202020204" pitchFamily="34" charset="0"/>
              </a:rPr>
              <a:t>Key</a:t>
            </a:r>
            <a:r>
              <a:rPr kumimoji="0" lang="sr-Latn-RS" altLang="sr-Latn-RS" sz="1800" b="0" i="0" u="none" strike="noStrike" cap="none" normalizeH="0" baseline="0" dirty="0">
                <a:ln>
                  <a:noFill/>
                </a:ln>
                <a:solidFill>
                  <a:schemeClr val="tx1"/>
                </a:solidFill>
                <a:effectLst/>
                <a:latin typeface="Arial" panose="020B0604020202020204" pitchFamily="34" charset="0"/>
              </a:rPr>
              <a:t>: Hybrid async pattern bridges classical cloud (storage, auth) to remote QPUs.</a:t>
            </a:r>
            <a:r>
              <a:rPr kumimoji="0" lang="en-US" altLang="sr-Latn-RS" sz="18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AutoNum type="arabicPeriod"/>
              <a:tabLst/>
            </a:pPr>
            <a:endParaRPr lang="en-US" altLang="sr-Latn-RS" sz="1800" dirty="0">
              <a:solidFill>
                <a:schemeClr val="tx1"/>
              </a:solidFill>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endParaRPr kumimoji="0" lang="en-US" altLang="sr-Latn-R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lang="en-US" altLang="sr-Latn-RS" sz="1800" b="1" dirty="0">
                <a:solidFill>
                  <a:schemeClr val="tx1"/>
                </a:solidFill>
                <a:latin typeface="Arial" panose="020B0604020202020204" pitchFamily="34" charset="0"/>
              </a:rPr>
              <a:t>The Essence:</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sr-Latn-RS" sz="1800" b="0" i="0" u="none" strike="noStrike" cap="none" normalizeH="0" baseline="0" dirty="0">
              <a:ln>
                <a:noFill/>
              </a:ln>
              <a:solidFill>
                <a:schemeClr val="tx1"/>
              </a:solidFill>
              <a:effectLst/>
              <a:latin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buAutoNum type="arabicPeriod"/>
              <a:tabLst/>
            </a:pPr>
            <a:r>
              <a:rPr kumimoji="0" lang="en-US" altLang="sr-Latn-RS" sz="1800" b="1" i="0" u="none" strike="noStrike" cap="none" normalizeH="0" baseline="0" dirty="0">
                <a:ln>
                  <a:noFill/>
                </a:ln>
                <a:solidFill>
                  <a:schemeClr val="tx1"/>
                </a:solidFill>
                <a:effectLst/>
                <a:latin typeface="Arial" panose="020B0604020202020204" pitchFamily="34" charset="0"/>
              </a:rPr>
              <a:t>Input</a:t>
            </a:r>
            <a:r>
              <a:rPr kumimoji="0" lang="en-US" altLang="sr-Latn-RS" sz="1800" b="0" i="0" u="none" strike="noStrike" cap="none" normalizeH="0" baseline="0" dirty="0">
                <a:ln>
                  <a:noFill/>
                </a:ln>
                <a:solidFill>
                  <a:schemeClr val="tx1"/>
                </a:solidFill>
                <a:effectLst/>
                <a:latin typeface="Arial" panose="020B0604020202020204" pitchFamily="34" charset="0"/>
              </a:rPr>
              <a:t> = Information from the cloud.</a:t>
            </a:r>
          </a:p>
          <a:p>
            <a:pPr marR="0" lvl="0" algn="l" defTabSz="914400" rtl="0" eaLnBrk="0" fontAlgn="base" latinLnBrk="0" hangingPunct="0">
              <a:lnSpc>
                <a:spcPct val="100000"/>
              </a:lnSpc>
              <a:spcBef>
                <a:spcPct val="0"/>
              </a:spcBef>
              <a:spcAft>
                <a:spcPct val="0"/>
              </a:spcAft>
              <a:buClrTx/>
              <a:buSzTx/>
              <a:buAutoNum type="arabicPeriod"/>
              <a:tabLst/>
            </a:pPr>
            <a:r>
              <a:rPr lang="en-US" altLang="sr-Latn-RS" sz="1800" b="1" dirty="0">
                <a:solidFill>
                  <a:schemeClr val="tx1"/>
                </a:solidFill>
                <a:latin typeface="Arial" panose="020B0604020202020204" pitchFamily="34" charset="0"/>
              </a:rPr>
              <a:t>Core</a:t>
            </a:r>
            <a:r>
              <a:rPr lang="en-US" altLang="sr-Latn-RS" sz="1800" dirty="0">
                <a:solidFill>
                  <a:schemeClr val="tx1"/>
                </a:solidFill>
                <a:latin typeface="Arial" panose="020B0604020202020204" pitchFamily="34" charset="0"/>
              </a:rPr>
              <a:t> = </a:t>
            </a:r>
            <a:r>
              <a:rPr lang="en-US" altLang="sr-Latn-RS" sz="1800" dirty="0" err="1">
                <a:solidFill>
                  <a:schemeClr val="tx1"/>
                </a:solidFill>
                <a:latin typeface="Arial" panose="020B0604020202020204" pitchFamily="34" charset="0"/>
              </a:rPr>
              <a:t>DataFlow</a:t>
            </a:r>
            <a:r>
              <a:rPr lang="en-US" altLang="sr-Latn-RS" sz="1800" dirty="0">
                <a:solidFill>
                  <a:schemeClr val="tx1"/>
                </a:solidFill>
                <a:latin typeface="Arial" panose="020B0604020202020204" pitchFamily="34" charset="0"/>
              </a:rPr>
              <a:t> execution graph.</a:t>
            </a:r>
          </a:p>
          <a:p>
            <a:pPr marR="0" lvl="0" algn="l" defTabSz="914400" rtl="0" eaLnBrk="0" fontAlgn="base" latinLnBrk="0" hangingPunct="0">
              <a:lnSpc>
                <a:spcPct val="100000"/>
              </a:lnSpc>
              <a:spcBef>
                <a:spcPct val="0"/>
              </a:spcBef>
              <a:spcAft>
                <a:spcPct val="0"/>
              </a:spcAft>
              <a:buClrTx/>
              <a:buSzTx/>
              <a:buAutoNum type="arabicPeriod"/>
              <a:tabLst/>
            </a:pPr>
            <a:r>
              <a:rPr lang="en-US" altLang="sr-Latn-RS" sz="1800" b="1" dirty="0">
                <a:solidFill>
                  <a:schemeClr val="tx1"/>
                </a:solidFill>
                <a:latin typeface="Arial" panose="020B0604020202020204" pitchFamily="34" charset="0"/>
              </a:rPr>
              <a:t>Output</a:t>
            </a:r>
            <a:r>
              <a:rPr lang="en-US" altLang="sr-Latn-RS" sz="1800" dirty="0">
                <a:solidFill>
                  <a:schemeClr val="tx1"/>
                </a:solidFill>
                <a:latin typeface="Arial" panose="020B0604020202020204" pitchFamily="34" charset="0"/>
              </a:rPr>
              <a:t> = In the ideal case, a vector of 2</a:t>
            </a:r>
            <a:r>
              <a:rPr lang="en-US" altLang="sr-Latn-RS" sz="1800" baseline="30000" dirty="0">
                <a:solidFill>
                  <a:schemeClr val="tx1"/>
                </a:solidFill>
                <a:latin typeface="Arial" panose="020B0604020202020204" pitchFamily="34" charset="0"/>
              </a:rPr>
              <a:t>12</a:t>
            </a:r>
            <a:r>
              <a:rPr lang="en-US" altLang="sr-Latn-RS" sz="1800" dirty="0">
                <a:solidFill>
                  <a:schemeClr val="tx1"/>
                </a:solidFill>
                <a:latin typeface="Arial" panose="020B0604020202020204" pitchFamily="34" charset="0"/>
              </a:rPr>
              <a:t> elements.</a:t>
            </a:r>
            <a:endParaRPr kumimoji="0" lang="sr-Latn-RS" altLang="sr-Latn-RS" sz="1800" b="0" i="0" u="none" strike="noStrike" cap="none" normalizeH="0" baseline="0" dirty="0">
              <a:ln>
                <a:noFill/>
              </a:ln>
              <a:solidFill>
                <a:schemeClr val="tx1"/>
              </a:solidFill>
              <a:effectLst/>
              <a:latin typeface="Arial" panose="020B0604020202020204" pitchFamily="34" charset="0"/>
            </a:endParaRPr>
          </a:p>
        </p:txBody>
      </p:sp>
      <p:sp>
        <p:nvSpPr>
          <p:cNvPr id="3" name="Slide Number Placeholder 5">
            <a:extLst>
              <a:ext uri="{FF2B5EF4-FFF2-40B4-BE49-F238E27FC236}">
                <a16:creationId xmlns:a16="http://schemas.microsoft.com/office/drawing/2014/main" id="{57ADE7B3-D9A3-E6C4-55FE-F73B3A37F1DD}"/>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185</a:t>
            </a:fld>
            <a:endParaRPr lang="sr-Latn-RS" dirty="0"/>
          </a:p>
        </p:txBody>
      </p:sp>
    </p:spTree>
    <p:extLst>
      <p:ext uri="{BB962C8B-B14F-4D97-AF65-F5344CB8AC3E}">
        <p14:creationId xmlns:p14="http://schemas.microsoft.com/office/powerpoint/2010/main" val="1602612226"/>
      </p:ext>
    </p:extLst>
  </p:cSld>
  <p:clrMapOvr>
    <a:masterClrMapping/>
  </p:clrMapOvr>
  <p:transition spd="med"/>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7928CFA-CED7-4300-9F9C-8D93191115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23592" y="4814183"/>
            <a:ext cx="3935760" cy="2018828"/>
          </a:xfrm>
          <a:prstGeom prst="rect">
            <a:avLst/>
          </a:prstGeom>
        </p:spPr>
      </p:pic>
      <p:sp>
        <p:nvSpPr>
          <p:cNvPr id="2" name="Title 1"/>
          <p:cNvSpPr>
            <a:spLocks noGrp="1"/>
          </p:cNvSpPr>
          <p:nvPr>
            <p:ph type="title"/>
          </p:nvPr>
        </p:nvSpPr>
        <p:spPr/>
        <p:txBody>
          <a:bodyPr/>
          <a:lstStyle/>
          <a:p>
            <a:r>
              <a:rPr lang="en-US" dirty="0"/>
              <a:t>Libraries:</a:t>
            </a:r>
          </a:p>
        </p:txBody>
      </p:sp>
      <p:sp>
        <p:nvSpPr>
          <p:cNvPr id="3" name="Text Placeholder 2"/>
          <p:cNvSpPr>
            <a:spLocks noGrp="1"/>
          </p:cNvSpPr>
          <p:nvPr>
            <p:ph type="body" sz="half" idx="1"/>
          </p:nvPr>
        </p:nvSpPr>
        <p:spPr>
          <a:xfrm>
            <a:off x="1127448" y="1988840"/>
            <a:ext cx="7772401" cy="4114801"/>
          </a:xfrm>
        </p:spPr>
        <p:txBody>
          <a:bodyPr/>
          <a:lstStyle/>
          <a:p>
            <a:r>
              <a:rPr lang="en-US" dirty="0"/>
              <a:t>TensorFlow Quantum (TFQ) for AI</a:t>
            </a:r>
            <a:br>
              <a:rPr lang="en-US" dirty="0"/>
            </a:br>
            <a:r>
              <a:rPr lang="en-US" dirty="0"/>
              <a:t>is a </a:t>
            </a:r>
            <a:r>
              <a:rPr lang="en-US" u="sng" dirty="0">
                <a:hlinkClick r:id="rId3"/>
              </a:rPr>
              <a:t>quantum machine learning</a:t>
            </a:r>
            <a:r>
              <a:rPr lang="en-US" dirty="0"/>
              <a:t> library </a:t>
            </a:r>
            <a:br>
              <a:rPr lang="en-US" dirty="0"/>
            </a:br>
            <a:r>
              <a:rPr lang="en-US" dirty="0"/>
              <a:t>for rapid prototyping </a:t>
            </a:r>
            <a:br>
              <a:rPr lang="en-US" dirty="0"/>
            </a:br>
            <a:r>
              <a:rPr lang="en-US" dirty="0"/>
              <a:t>of hybrid quantum-classical ML models.</a:t>
            </a:r>
          </a:p>
          <a:p>
            <a:r>
              <a:rPr lang="en-US" dirty="0"/>
              <a:t>Interfacing for control-flow:</a:t>
            </a:r>
            <a:br>
              <a:rPr lang="en-US" dirty="0"/>
            </a:br>
            <a:r>
              <a:rPr lang="en-US" dirty="0"/>
              <a:t>Amdahl’s law is the limitation factor</a:t>
            </a:r>
          </a:p>
          <a:p>
            <a:endParaRPr lang="en-US" dirty="0"/>
          </a:p>
        </p:txBody>
      </p:sp>
      <p:sp>
        <p:nvSpPr>
          <p:cNvPr id="5" name="Slide Number Placeholder 5">
            <a:extLst>
              <a:ext uri="{FF2B5EF4-FFF2-40B4-BE49-F238E27FC236}">
                <a16:creationId xmlns:a16="http://schemas.microsoft.com/office/drawing/2014/main" id="{6FEEA069-90FD-41E6-9A46-32530B24DAFA}"/>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186</a:t>
            </a:fld>
            <a:endParaRPr lang="sr-Latn-RS"/>
          </a:p>
        </p:txBody>
      </p:sp>
    </p:spTree>
  </p:cSld>
  <p:clrMapOvr>
    <a:masterClrMapping/>
  </p:clrMapOvr>
  <p:transition spd="med"/>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Tensor Flow Quantum:</a:t>
            </a:r>
          </a:p>
        </p:txBody>
      </p:sp>
      <p:sp>
        <p:nvSpPr>
          <p:cNvPr id="3" name="Text Placeholder 2"/>
          <p:cNvSpPr>
            <a:spLocks noGrp="1"/>
          </p:cNvSpPr>
          <p:nvPr>
            <p:ph type="body" sz="half" idx="1"/>
          </p:nvPr>
        </p:nvSpPr>
        <p:spPr>
          <a:xfrm>
            <a:off x="1182687" y="2017713"/>
            <a:ext cx="11106001" cy="4114801"/>
          </a:xfrm>
        </p:spPr>
        <p:txBody>
          <a:bodyPr>
            <a:normAutofit/>
          </a:bodyPr>
          <a:lstStyle/>
          <a:p>
            <a:r>
              <a:rPr lang="en-US" dirty="0" err="1"/>
              <a:t>TensorFlow</a:t>
            </a:r>
            <a:r>
              <a:rPr lang="en-US" dirty="0"/>
              <a:t> Quantum focuses on </a:t>
            </a:r>
            <a:r>
              <a:rPr lang="en-US" i="1" dirty="0"/>
              <a:t>quantum data</a:t>
            </a:r>
            <a:r>
              <a:rPr lang="en-US" dirty="0"/>
              <a:t> </a:t>
            </a:r>
            <a:br>
              <a:rPr lang="en-US" dirty="0"/>
            </a:br>
            <a:r>
              <a:rPr lang="en-US" dirty="0"/>
              <a:t>and building </a:t>
            </a:r>
            <a:r>
              <a:rPr lang="en-US" i="1" dirty="0"/>
              <a:t>hybrid quantum-classical models</a:t>
            </a:r>
            <a:r>
              <a:rPr lang="en-US" dirty="0"/>
              <a:t>. </a:t>
            </a:r>
          </a:p>
          <a:p>
            <a:r>
              <a:rPr lang="en-US" dirty="0"/>
              <a:t>It integrates quantum computing algorithms </a:t>
            </a:r>
            <a:br>
              <a:rPr lang="en-US" dirty="0"/>
            </a:br>
            <a:r>
              <a:rPr lang="en-US" dirty="0"/>
              <a:t>and logic designed in </a:t>
            </a:r>
            <a:r>
              <a:rPr lang="en-US" u="sng" dirty="0" err="1">
                <a:hlinkClick r:id="rId2"/>
              </a:rPr>
              <a:t>Cirq</a:t>
            </a:r>
            <a:r>
              <a:rPr lang="en-US" dirty="0"/>
              <a:t>, </a:t>
            </a:r>
            <a:br>
              <a:rPr lang="en-US" dirty="0"/>
            </a:br>
            <a:r>
              <a:rPr lang="en-US" dirty="0"/>
              <a:t>and provides quantum computing primitives </a:t>
            </a:r>
            <a:br>
              <a:rPr lang="en-US" dirty="0"/>
            </a:br>
            <a:r>
              <a:rPr lang="en-US" dirty="0"/>
              <a:t>compatible with existing TensorFlow APIs, </a:t>
            </a:r>
            <a:br>
              <a:rPr lang="en-US" dirty="0"/>
            </a:br>
            <a:r>
              <a:rPr lang="en-US" dirty="0"/>
              <a:t>along with high-performance quantum circuit simulators. </a:t>
            </a:r>
          </a:p>
          <a:p>
            <a:endParaRPr lang="en-US" dirty="0"/>
          </a:p>
        </p:txBody>
      </p:sp>
      <p:sp>
        <p:nvSpPr>
          <p:cNvPr id="5" name="Slide Number Placeholder 5">
            <a:extLst>
              <a:ext uri="{FF2B5EF4-FFF2-40B4-BE49-F238E27FC236}">
                <a16:creationId xmlns:a16="http://schemas.microsoft.com/office/drawing/2014/main" id="{FF225353-9C8B-4690-9C5D-BCF7AD88B1AA}"/>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187</a:t>
            </a:fld>
            <a:endParaRPr lang="sr-Latn-RS"/>
          </a:p>
        </p:txBody>
      </p:sp>
    </p:spTree>
  </p:cSld>
  <p:clrMapOvr>
    <a:masterClrMapping/>
  </p:clrMapOvr>
  <p:transition spd="med"/>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Programming Example:</a:t>
            </a:r>
          </a:p>
        </p:txBody>
      </p:sp>
      <p:sp>
        <p:nvSpPr>
          <p:cNvPr id="3" name="Text Placeholder 2"/>
          <p:cNvSpPr>
            <a:spLocks noGrp="1"/>
          </p:cNvSpPr>
          <p:nvPr>
            <p:ph type="body" sz="half" idx="1"/>
          </p:nvPr>
        </p:nvSpPr>
        <p:spPr>
          <a:xfrm>
            <a:off x="1182687" y="2017713"/>
            <a:ext cx="9809857" cy="4114801"/>
          </a:xfrm>
        </p:spPr>
        <p:txBody>
          <a:bodyPr>
            <a:normAutofit fontScale="55000" lnSpcReduction="20000"/>
          </a:bodyPr>
          <a:lstStyle/>
          <a:p>
            <a:pPr>
              <a:buNone/>
            </a:pPr>
            <a:r>
              <a:rPr lang="en-US" dirty="0"/>
              <a:t>	# A hybrid quantum-classical model.</a:t>
            </a:r>
            <a:br>
              <a:rPr lang="en-US" dirty="0"/>
            </a:br>
            <a:r>
              <a:rPr lang="en-US" dirty="0"/>
              <a:t>	model = </a:t>
            </a:r>
            <a:r>
              <a:rPr lang="en-US" dirty="0" err="1"/>
              <a:t>tf.keras.Sequential</a:t>
            </a:r>
            <a:br>
              <a:rPr lang="en-US" dirty="0"/>
            </a:br>
            <a:br>
              <a:rPr lang="en-US" dirty="0"/>
            </a:br>
            <a:r>
              <a:rPr lang="en-US" dirty="0"/>
              <a:t>([</a:t>
            </a:r>
            <a:br>
              <a:rPr lang="en-US" dirty="0"/>
            </a:br>
            <a:br>
              <a:rPr lang="en-US" dirty="0"/>
            </a:br>
            <a:r>
              <a:rPr lang="en-US" dirty="0"/>
              <a:t># Quantum circuit data comes in inside of tensors.</a:t>
            </a:r>
            <a:br>
              <a:rPr lang="en-US" dirty="0"/>
            </a:br>
            <a:r>
              <a:rPr lang="en-US" dirty="0"/>
              <a:t>	</a:t>
            </a:r>
            <a:r>
              <a:rPr lang="en-US" dirty="0" err="1"/>
              <a:t>tf.keras.Input</a:t>
            </a:r>
            <a:r>
              <a:rPr lang="en-US" dirty="0"/>
              <a:t>(shape=(), </a:t>
            </a:r>
            <a:r>
              <a:rPr lang="en-US" dirty="0" err="1"/>
              <a:t>dtype</a:t>
            </a:r>
            <a:r>
              <a:rPr lang="en-US" dirty="0"/>
              <a:t>=</a:t>
            </a:r>
            <a:r>
              <a:rPr lang="en-US" dirty="0" err="1"/>
              <a:t>tf.dtypes.string</a:t>
            </a:r>
            <a:r>
              <a:rPr lang="en-US" dirty="0"/>
              <a:t>),</a:t>
            </a:r>
            <a:br>
              <a:rPr lang="en-US" dirty="0"/>
            </a:br>
            <a:br>
              <a:rPr lang="en-US" dirty="0"/>
            </a:br>
            <a:r>
              <a:rPr lang="en-US" dirty="0"/>
              <a:t># </a:t>
            </a:r>
            <a:r>
              <a:rPr lang="en-US" dirty="0" err="1"/>
              <a:t>Parametrized</a:t>
            </a:r>
            <a:r>
              <a:rPr lang="en-US" dirty="0"/>
              <a:t> Quantum Circuit (PQC) provides output</a:t>
            </a:r>
            <a:br>
              <a:rPr lang="en-US" dirty="0"/>
            </a:br>
            <a:br>
              <a:rPr lang="en-US" dirty="0"/>
            </a:br>
            <a:r>
              <a:rPr lang="en-US" dirty="0"/>
              <a:t># data from the input circuits run on a quantum computer.</a:t>
            </a:r>
            <a:br>
              <a:rPr lang="en-US" dirty="0"/>
            </a:br>
            <a:r>
              <a:rPr lang="en-US" dirty="0"/>
              <a:t> 	</a:t>
            </a:r>
            <a:r>
              <a:rPr lang="en-US" dirty="0" err="1"/>
              <a:t>tfq.layers.PQC</a:t>
            </a:r>
            <a:r>
              <a:rPr lang="en-US" dirty="0"/>
              <a:t>(</a:t>
            </a:r>
            <a:r>
              <a:rPr lang="en-US" dirty="0" err="1"/>
              <a:t>my_circuit</a:t>
            </a:r>
            <a:r>
              <a:rPr lang="en-US" dirty="0"/>
              <a:t>, [</a:t>
            </a:r>
            <a:r>
              <a:rPr lang="en-US" dirty="0" err="1"/>
              <a:t>cirq.Z</a:t>
            </a:r>
            <a:r>
              <a:rPr lang="en-US" dirty="0"/>
              <a:t>(q1), </a:t>
            </a:r>
            <a:r>
              <a:rPr lang="en-US" dirty="0" err="1"/>
              <a:t>cirq.X</a:t>
            </a:r>
            <a:r>
              <a:rPr lang="en-US" dirty="0"/>
              <a:t>(q0)]),</a:t>
            </a:r>
            <a:br>
              <a:rPr lang="en-US" dirty="0"/>
            </a:br>
            <a:br>
              <a:rPr lang="en-US" dirty="0"/>
            </a:br>
            <a:r>
              <a:rPr lang="en-US" dirty="0"/>
              <a:t> # Output data from quantum computer passed through model.</a:t>
            </a:r>
            <a:br>
              <a:rPr lang="en-US" dirty="0"/>
            </a:br>
            <a:br>
              <a:rPr lang="en-US" dirty="0"/>
            </a:br>
            <a:r>
              <a:rPr lang="en-US" dirty="0"/>
              <a:t> 	</a:t>
            </a:r>
            <a:r>
              <a:rPr lang="en-US" dirty="0" err="1"/>
              <a:t>tf.keras.layers.Dense</a:t>
            </a:r>
            <a:r>
              <a:rPr lang="en-US" dirty="0"/>
              <a:t>(50)</a:t>
            </a:r>
            <a:br>
              <a:rPr lang="en-US" dirty="0"/>
            </a:br>
            <a:r>
              <a:rPr lang="en-US" dirty="0"/>
              <a:t>])</a:t>
            </a:r>
          </a:p>
        </p:txBody>
      </p:sp>
      <p:sp>
        <p:nvSpPr>
          <p:cNvPr id="5" name="Slide Number Placeholder 5">
            <a:extLst>
              <a:ext uri="{FF2B5EF4-FFF2-40B4-BE49-F238E27FC236}">
                <a16:creationId xmlns:a16="http://schemas.microsoft.com/office/drawing/2014/main" id="{C71CCFCB-F739-40E3-B794-943AFF77AF36}"/>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188</a:t>
            </a:fld>
            <a:endParaRPr lang="sr-Latn-RS"/>
          </a:p>
        </p:txBody>
      </p:sp>
      <p:sp>
        <p:nvSpPr>
          <p:cNvPr id="4" name="CasellaDiTesto 3">
            <a:extLst>
              <a:ext uri="{FF2B5EF4-FFF2-40B4-BE49-F238E27FC236}">
                <a16:creationId xmlns:a16="http://schemas.microsoft.com/office/drawing/2014/main" id="{5BC5B731-9A8E-2591-DBD9-6D0515BEFD2B}"/>
              </a:ext>
            </a:extLst>
          </p:cNvPr>
          <p:cNvSpPr txBox="1"/>
          <p:nvPr/>
        </p:nvSpPr>
        <p:spPr>
          <a:xfrm>
            <a:off x="335360" y="6393507"/>
            <a:ext cx="164147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it-IT" sz="1800" b="0" i="0" u="none" strike="noStrike" cap="none" spc="0" normalizeH="0" baseline="0" dirty="0">
                <a:ln>
                  <a:noFill/>
                </a:ln>
                <a:solidFill>
                  <a:srgbClr val="FF0000"/>
                </a:solidFill>
                <a:effectLst/>
                <a:uFillTx/>
                <a:latin typeface="+mn-lt"/>
                <a:ea typeface="+mn-ea"/>
                <a:cs typeface="+mn-cs"/>
                <a:sym typeface="Calibri"/>
              </a:rPr>
              <a:t>State of the art: ?</a:t>
            </a:r>
          </a:p>
        </p:txBody>
      </p:sp>
    </p:spTree>
  </p:cSld>
  <p:clrMapOvr>
    <a:masterClrMapping/>
  </p:clrMapOvr>
  <p:transition spd="med"/>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A626A-4C1B-AD57-05B3-E76674D1F675}"/>
              </a:ext>
            </a:extLst>
          </p:cNvPr>
          <p:cNvSpPr>
            <a:spLocks noGrp="1"/>
          </p:cNvSpPr>
          <p:nvPr>
            <p:ph type="title"/>
          </p:nvPr>
        </p:nvSpPr>
        <p:spPr/>
        <p:txBody>
          <a:bodyPr/>
          <a:lstStyle/>
          <a:p>
            <a:r>
              <a:rPr lang="en-US" sz="4400" b="1" dirty="0">
                <a:solidFill>
                  <a:srgbClr val="333399"/>
                </a:solidFill>
                <a:latin typeface="Tahoma"/>
                <a:ea typeface="Tahoma"/>
                <a:cs typeface="Tahoma"/>
                <a:sym typeface="Tahoma"/>
              </a:rPr>
              <a:t>Optical Computing</a:t>
            </a:r>
            <a:endParaRPr lang="sr-Latn-RS" b="1" dirty="0"/>
          </a:p>
        </p:txBody>
      </p:sp>
      <p:sp>
        <p:nvSpPr>
          <p:cNvPr id="4" name="Text Placeholder 2">
            <a:extLst>
              <a:ext uri="{FF2B5EF4-FFF2-40B4-BE49-F238E27FC236}">
                <a16:creationId xmlns:a16="http://schemas.microsoft.com/office/drawing/2014/main" id="{FC32C768-39E8-E616-DD22-12852DB350C3}"/>
              </a:ext>
            </a:extLst>
          </p:cNvPr>
          <p:cNvSpPr>
            <a:spLocks noGrp="1"/>
          </p:cNvSpPr>
          <p:nvPr>
            <p:ph type="body" sz="half" idx="1"/>
          </p:nvPr>
        </p:nvSpPr>
        <p:spPr>
          <a:xfrm>
            <a:off x="1182687" y="2017713"/>
            <a:ext cx="10169897" cy="4114801"/>
          </a:xfrm>
        </p:spPr>
        <p:txBody>
          <a:bodyPr/>
          <a:lstStyle/>
          <a:p>
            <a:r>
              <a:rPr lang="en-US" b="1" dirty="0"/>
              <a:t>Optical computing</a:t>
            </a:r>
            <a:r>
              <a:rPr lang="en-US" dirty="0"/>
              <a:t> or </a:t>
            </a:r>
            <a:r>
              <a:rPr lang="en-US" b="1" dirty="0"/>
              <a:t>photonic computing</a:t>
            </a:r>
            <a:r>
              <a:rPr lang="en-US" dirty="0"/>
              <a:t> </a:t>
            </a:r>
            <a:br>
              <a:rPr lang="en-US" dirty="0"/>
            </a:br>
            <a:r>
              <a:rPr lang="en-US" dirty="0"/>
              <a:t>uses </a:t>
            </a:r>
            <a:r>
              <a:rPr lang="en-US" dirty="0">
                <a:hlinkClick r:id="rId2" tooltip="Light wave"/>
              </a:rPr>
              <a:t>light waves</a:t>
            </a:r>
            <a:r>
              <a:rPr lang="en-US" dirty="0"/>
              <a:t> produced by </a:t>
            </a:r>
            <a:r>
              <a:rPr lang="en-US" dirty="0">
                <a:hlinkClick r:id="rId3" tooltip="Laser"/>
              </a:rPr>
              <a:t>lasers</a:t>
            </a:r>
            <a:r>
              <a:rPr lang="en-US" dirty="0"/>
              <a:t> </a:t>
            </a:r>
            <a:br>
              <a:rPr lang="en-US" dirty="0"/>
            </a:br>
            <a:r>
              <a:rPr lang="en-US" dirty="0"/>
              <a:t>or incoherent sources for </a:t>
            </a:r>
            <a:r>
              <a:rPr lang="en-US" dirty="0">
                <a:hlinkClick r:id="rId4" tooltip="Data processing"/>
              </a:rPr>
              <a:t>data processing</a:t>
            </a:r>
            <a:r>
              <a:rPr lang="en-US" dirty="0"/>
              <a:t>, </a:t>
            </a:r>
            <a:br>
              <a:rPr lang="en-US" dirty="0"/>
            </a:br>
            <a:r>
              <a:rPr lang="en-US" dirty="0"/>
              <a:t>data storage or data communication for computing.</a:t>
            </a:r>
          </a:p>
          <a:p>
            <a:r>
              <a:rPr lang="en-US" dirty="0"/>
              <a:t>For decades, </a:t>
            </a:r>
            <a:r>
              <a:rPr lang="en-US" dirty="0">
                <a:hlinkClick r:id="rId5" tooltip="Photon"/>
              </a:rPr>
              <a:t>photons</a:t>
            </a:r>
            <a:r>
              <a:rPr lang="en-US" dirty="0"/>
              <a:t> have shown promise </a:t>
            </a:r>
            <a:br>
              <a:rPr lang="en-US" dirty="0"/>
            </a:br>
            <a:r>
              <a:rPr lang="en-US" dirty="0"/>
              <a:t>to enable a higher </a:t>
            </a:r>
            <a:r>
              <a:rPr lang="en-US" dirty="0">
                <a:hlinkClick r:id="rId6" tooltip="Bandwidth (signal processing)"/>
              </a:rPr>
              <a:t>bandwidth</a:t>
            </a:r>
            <a:r>
              <a:rPr lang="en-US" dirty="0"/>
              <a:t> </a:t>
            </a:r>
            <a:br>
              <a:rPr lang="en-US" dirty="0"/>
            </a:br>
            <a:r>
              <a:rPr lang="en-US" dirty="0"/>
              <a:t>than the </a:t>
            </a:r>
            <a:r>
              <a:rPr lang="en-US" dirty="0">
                <a:hlinkClick r:id="rId7" tooltip="Electron"/>
              </a:rPr>
              <a:t>electrons</a:t>
            </a:r>
            <a:r>
              <a:rPr lang="en-US" dirty="0"/>
              <a:t> used in conventional computers.</a:t>
            </a:r>
          </a:p>
          <a:p>
            <a:endParaRPr lang="en-US" dirty="0"/>
          </a:p>
        </p:txBody>
      </p:sp>
      <p:sp>
        <p:nvSpPr>
          <p:cNvPr id="5" name="Slide Number Placeholder 5">
            <a:extLst>
              <a:ext uri="{FF2B5EF4-FFF2-40B4-BE49-F238E27FC236}">
                <a16:creationId xmlns:a16="http://schemas.microsoft.com/office/drawing/2014/main" id="{FF3D41BF-2D8E-22A8-1747-6A3FC0A687A9}"/>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189</a:t>
            </a:fld>
            <a:endParaRPr lang="sr-Latn-RS" dirty="0"/>
          </a:p>
        </p:txBody>
      </p:sp>
    </p:spTree>
    <p:extLst>
      <p:ext uri="{BB962C8B-B14F-4D97-AF65-F5344CB8AC3E}">
        <p14:creationId xmlns:p14="http://schemas.microsoft.com/office/powerpoint/2010/main" val="2330326535"/>
      </p:ext>
    </p:extLst>
  </p:cSld>
  <p:clrMapOvr>
    <a:masterClrMapping/>
  </p:clrMapOvr>
  <p:transition spd="med"/>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545CA-1174-253F-0949-71981B4455B1}"/>
              </a:ext>
            </a:extLst>
          </p:cNvPr>
          <p:cNvSpPr>
            <a:spLocks noGrp="1"/>
          </p:cNvSpPr>
          <p:nvPr>
            <p:ph type="title"/>
          </p:nvPr>
        </p:nvSpPr>
        <p:spPr/>
        <p:txBody>
          <a:bodyPr/>
          <a:lstStyle/>
          <a:p>
            <a:r>
              <a:rPr lang="en-US" dirty="0"/>
              <a:t>Essence:</a:t>
            </a:r>
            <a:endParaRPr lang="sr-Latn-RS" dirty="0"/>
          </a:p>
        </p:txBody>
      </p:sp>
      <p:sp>
        <p:nvSpPr>
          <p:cNvPr id="4" name="Text Placeholder 2"/>
          <p:cNvSpPr>
            <a:spLocks noGrp="1"/>
          </p:cNvSpPr>
          <p:nvPr>
            <p:ph type="body" sz="half" idx="1"/>
          </p:nvPr>
        </p:nvSpPr>
        <p:spPr>
          <a:xfrm>
            <a:off x="1182687" y="2017713"/>
            <a:ext cx="9881865" cy="4114801"/>
          </a:xfrm>
        </p:spPr>
        <p:txBody>
          <a:bodyPr/>
          <a:lstStyle/>
          <a:p>
            <a:r>
              <a:rPr lang="en-US" dirty="0"/>
              <a:t>“Computation-by-propagation, </a:t>
            </a:r>
            <a:br>
              <a:rPr lang="en-US" dirty="0"/>
            </a:br>
            <a:r>
              <a:rPr lang="en-US" dirty="0"/>
              <a:t>where the computation takes place </a:t>
            </a:r>
            <a:br>
              <a:rPr lang="en-US" dirty="0"/>
            </a:br>
            <a:r>
              <a:rPr lang="en-US" dirty="0"/>
              <a:t>as the wave propagates through a medium, </a:t>
            </a:r>
            <a:br>
              <a:rPr lang="en-US" dirty="0"/>
            </a:br>
            <a:r>
              <a:rPr lang="en-US" dirty="0"/>
              <a:t>can perform computation at the speed of light!”</a:t>
            </a:r>
          </a:p>
          <a:p>
            <a:r>
              <a:rPr lang="en-US" dirty="0"/>
              <a:t>Speed of light = 300.000km/sec</a:t>
            </a:r>
          </a:p>
          <a:p>
            <a:endParaRPr lang="en-US" dirty="0"/>
          </a:p>
        </p:txBody>
      </p:sp>
      <p:sp>
        <p:nvSpPr>
          <p:cNvPr id="5" name="Slide Number Placeholder 5">
            <a:extLst>
              <a:ext uri="{FF2B5EF4-FFF2-40B4-BE49-F238E27FC236}">
                <a16:creationId xmlns:a16="http://schemas.microsoft.com/office/drawing/2014/main" id="{AF9C4620-4F2C-1B12-99F6-C552281D34EB}"/>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190</a:t>
            </a:fld>
            <a:endParaRPr lang="sr-Latn-RS" dirty="0"/>
          </a:p>
        </p:txBody>
      </p:sp>
    </p:spTree>
    <p:extLst>
      <p:ext uri="{BB962C8B-B14F-4D97-AF65-F5344CB8AC3E}">
        <p14:creationId xmlns:p14="http://schemas.microsoft.com/office/powerpoint/2010/main" val="4275995357"/>
      </p:ext>
    </p:extLst>
  </p:cSld>
  <p:clrMapOvr>
    <a:masterClrMapping/>
  </p:clrMapOvr>
  <p:transition spd="med"/>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43442-BFA7-EA22-99A8-EB2D38E3A167}"/>
              </a:ext>
            </a:extLst>
          </p:cNvPr>
          <p:cNvSpPr>
            <a:spLocks noGrp="1"/>
          </p:cNvSpPr>
          <p:nvPr>
            <p:ph type="title"/>
          </p:nvPr>
        </p:nvSpPr>
        <p:spPr/>
        <p:txBody>
          <a:bodyPr/>
          <a:lstStyle/>
          <a:p>
            <a:r>
              <a:rPr lang="en-US" dirty="0"/>
              <a:t>Applications:</a:t>
            </a:r>
            <a:endParaRPr lang="sr-Latn-RS" dirty="0"/>
          </a:p>
        </p:txBody>
      </p:sp>
      <p:sp>
        <p:nvSpPr>
          <p:cNvPr id="4" name="Text Placeholder 2"/>
          <p:cNvSpPr>
            <a:spLocks noGrp="1"/>
          </p:cNvSpPr>
          <p:nvPr>
            <p:ph type="body" sz="half" idx="1"/>
          </p:nvPr>
        </p:nvSpPr>
        <p:spPr>
          <a:xfrm>
            <a:off x="1182687" y="2017713"/>
            <a:ext cx="10169897" cy="4114801"/>
          </a:xfrm>
        </p:spPr>
        <p:txBody>
          <a:bodyPr>
            <a:normAutofit/>
          </a:bodyPr>
          <a:lstStyle/>
          <a:p>
            <a:r>
              <a:rPr lang="en-US" dirty="0"/>
              <a:t>Application-specific devices, </a:t>
            </a:r>
            <a:br>
              <a:rPr lang="en-US" dirty="0"/>
            </a:br>
            <a:r>
              <a:rPr lang="en-US" dirty="0"/>
              <a:t>such as </a:t>
            </a:r>
            <a:r>
              <a:rPr lang="en-US" dirty="0">
                <a:hlinkClick r:id="rId2" tooltip="Synthetic-aperture radar"/>
              </a:rPr>
              <a:t>synthetic-aperture radar</a:t>
            </a:r>
            <a:r>
              <a:rPr lang="en-US" dirty="0"/>
              <a:t> (SAR) </a:t>
            </a:r>
            <a:br>
              <a:rPr lang="en-US" dirty="0"/>
            </a:br>
            <a:r>
              <a:rPr lang="en-US" dirty="0"/>
              <a:t>and </a:t>
            </a:r>
            <a:r>
              <a:rPr lang="en-US" dirty="0">
                <a:hlinkClick r:id="rId3" tooltip="Optical correlator"/>
              </a:rPr>
              <a:t>optical </a:t>
            </a:r>
            <a:r>
              <a:rPr lang="en-US" dirty="0" err="1">
                <a:hlinkClick r:id="rId3" tooltip="Optical correlator"/>
              </a:rPr>
              <a:t>correlators</a:t>
            </a:r>
            <a:r>
              <a:rPr lang="en-US" dirty="0"/>
              <a:t>, </a:t>
            </a:r>
            <a:br>
              <a:rPr lang="en-US" dirty="0"/>
            </a:br>
            <a:r>
              <a:rPr lang="en-US" dirty="0"/>
              <a:t>have been designed </a:t>
            </a:r>
            <a:br>
              <a:rPr lang="en-US" dirty="0"/>
            </a:br>
            <a:r>
              <a:rPr lang="en-US" dirty="0"/>
              <a:t>to use the principles of optical computing. </a:t>
            </a:r>
          </a:p>
          <a:p>
            <a:r>
              <a:rPr lang="en-US" dirty="0" err="1"/>
              <a:t>Correlators</a:t>
            </a:r>
            <a:r>
              <a:rPr lang="en-US" dirty="0"/>
              <a:t> can be used, for example, </a:t>
            </a:r>
            <a:br>
              <a:rPr lang="en-US" dirty="0"/>
            </a:br>
            <a:r>
              <a:rPr lang="en-US" dirty="0"/>
              <a:t>to detect and track objects, </a:t>
            </a:r>
            <a:br>
              <a:rPr lang="en-US" dirty="0"/>
            </a:br>
            <a:r>
              <a:rPr lang="en-US" dirty="0"/>
              <a:t>and to classify serial time-domain optical data.</a:t>
            </a:r>
            <a:r>
              <a:rPr lang="en-US" baseline="30000" dirty="0"/>
              <a:t> </a:t>
            </a:r>
            <a:endParaRPr lang="en-US" dirty="0"/>
          </a:p>
          <a:p>
            <a:endParaRPr lang="en-US" dirty="0"/>
          </a:p>
        </p:txBody>
      </p:sp>
      <p:sp>
        <p:nvSpPr>
          <p:cNvPr id="5" name="Slide Number Placeholder 5">
            <a:extLst>
              <a:ext uri="{FF2B5EF4-FFF2-40B4-BE49-F238E27FC236}">
                <a16:creationId xmlns:a16="http://schemas.microsoft.com/office/drawing/2014/main" id="{58929BDC-3812-3F28-72C3-7BB6226686B6}"/>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191</a:t>
            </a:fld>
            <a:endParaRPr lang="sr-Latn-RS" dirty="0"/>
          </a:p>
        </p:txBody>
      </p:sp>
    </p:spTree>
    <p:extLst>
      <p:ext uri="{BB962C8B-B14F-4D97-AF65-F5344CB8AC3E}">
        <p14:creationId xmlns:p14="http://schemas.microsoft.com/office/powerpoint/2010/main" val="3472446954"/>
      </p:ext>
    </p:extLst>
  </p:cSld>
  <p:clrMapOvr>
    <a:masterClrMapping/>
  </p:clrMapOvr>
  <p:transition spd="med"/>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19AE8-F402-C6F7-86DB-82F3F64F0FBE}"/>
              </a:ext>
            </a:extLst>
          </p:cNvPr>
          <p:cNvSpPr>
            <a:spLocks noGrp="1"/>
          </p:cNvSpPr>
          <p:nvPr>
            <p:ph type="title"/>
          </p:nvPr>
        </p:nvSpPr>
        <p:spPr/>
        <p:txBody>
          <a:bodyPr/>
          <a:lstStyle/>
          <a:p>
            <a:r>
              <a:rPr lang="en-US" dirty="0"/>
              <a:t>Techniques:</a:t>
            </a:r>
            <a:endParaRPr lang="sr-Latn-RS" dirty="0"/>
          </a:p>
        </p:txBody>
      </p:sp>
      <p:sp>
        <p:nvSpPr>
          <p:cNvPr id="4" name="Text Placeholder 2"/>
          <p:cNvSpPr>
            <a:spLocks noGrp="1"/>
          </p:cNvSpPr>
          <p:nvPr>
            <p:ph type="body" sz="half" idx="1"/>
          </p:nvPr>
        </p:nvSpPr>
        <p:spPr>
          <a:xfrm>
            <a:off x="1182687" y="2017713"/>
            <a:ext cx="10169897" cy="4114801"/>
          </a:xfrm>
        </p:spPr>
        <p:txBody>
          <a:bodyPr/>
          <a:lstStyle/>
          <a:p>
            <a:r>
              <a:rPr lang="en-US" dirty="0"/>
              <a:t>Techniques have been developed </a:t>
            </a:r>
            <a:br>
              <a:rPr lang="en-US" dirty="0"/>
            </a:br>
            <a:r>
              <a:rPr lang="en-US" dirty="0"/>
              <a:t>that can perform continuous Fourier Transform optically, by utilizing the natural </a:t>
            </a:r>
            <a:br>
              <a:rPr lang="en-US" dirty="0"/>
            </a:br>
            <a:r>
              <a:rPr lang="en-US" dirty="0">
                <a:hlinkClick r:id="rId2" tooltip="Fourier optics"/>
              </a:rPr>
              <a:t>Fourier transforming property of lenses</a:t>
            </a:r>
            <a:r>
              <a:rPr lang="en-US" dirty="0"/>
              <a:t>. </a:t>
            </a:r>
          </a:p>
          <a:p>
            <a:r>
              <a:rPr lang="en-US" dirty="0"/>
              <a:t>The input is encoded using </a:t>
            </a:r>
            <a:br>
              <a:rPr lang="en-US" dirty="0"/>
            </a:br>
            <a:r>
              <a:rPr lang="en-US" dirty="0"/>
              <a:t>a </a:t>
            </a:r>
            <a:r>
              <a:rPr lang="en-US" dirty="0">
                <a:hlinkClick r:id="rId3" tooltip="Liquid crystal"/>
              </a:rPr>
              <a:t>liquid crystal</a:t>
            </a:r>
            <a:r>
              <a:rPr lang="en-US" dirty="0"/>
              <a:t> </a:t>
            </a:r>
            <a:r>
              <a:rPr lang="en-US" dirty="0">
                <a:hlinkClick r:id="rId4" tooltip="Spatial light modulator"/>
              </a:rPr>
              <a:t>spatial light modulator</a:t>
            </a:r>
            <a:r>
              <a:rPr lang="en-US" dirty="0"/>
              <a:t>.</a:t>
            </a:r>
          </a:p>
          <a:p>
            <a:endParaRPr lang="en-US" dirty="0"/>
          </a:p>
        </p:txBody>
      </p:sp>
      <p:sp>
        <p:nvSpPr>
          <p:cNvPr id="5" name="Slide Number Placeholder 5">
            <a:extLst>
              <a:ext uri="{FF2B5EF4-FFF2-40B4-BE49-F238E27FC236}">
                <a16:creationId xmlns:a16="http://schemas.microsoft.com/office/drawing/2014/main" id="{5E10DE28-F3C6-D3CB-12B2-4F8A7B7AD547}"/>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192</a:t>
            </a:fld>
            <a:endParaRPr lang="sr-Latn-RS" dirty="0"/>
          </a:p>
        </p:txBody>
      </p:sp>
    </p:spTree>
    <p:extLst>
      <p:ext uri="{BB962C8B-B14F-4D97-AF65-F5344CB8AC3E}">
        <p14:creationId xmlns:p14="http://schemas.microsoft.com/office/powerpoint/2010/main" val="3985317374"/>
      </p:ext>
    </p:extLst>
  </p:cSld>
  <p:clrMapOvr>
    <a:masterClrMapping/>
  </p:clrMapOvr>
  <p:transition spd="med"/>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250A3-BE92-E8AA-B69B-FDD95E41779F}"/>
              </a:ext>
            </a:extLst>
          </p:cNvPr>
          <p:cNvSpPr>
            <a:spLocks noGrp="1"/>
          </p:cNvSpPr>
          <p:nvPr>
            <p:ph type="title"/>
          </p:nvPr>
        </p:nvSpPr>
        <p:spPr/>
        <p:txBody>
          <a:bodyPr/>
          <a:lstStyle/>
          <a:p>
            <a:r>
              <a:rPr lang="en-US" dirty="0"/>
              <a:t>Artificial Neural Network </a:t>
            </a:r>
            <a:br>
              <a:rPr lang="en-US" dirty="0"/>
            </a:br>
            <a:r>
              <a:rPr lang="en-US" dirty="0"/>
              <a:t>with Optical Components:</a:t>
            </a:r>
            <a:endParaRPr lang="sr-Latn-RS" dirty="0"/>
          </a:p>
        </p:txBody>
      </p:sp>
      <p:sp>
        <p:nvSpPr>
          <p:cNvPr id="4" name="Text Placeholder 2"/>
          <p:cNvSpPr>
            <a:spLocks noGrp="1"/>
          </p:cNvSpPr>
          <p:nvPr>
            <p:ph type="body" sz="half" idx="1"/>
          </p:nvPr>
        </p:nvSpPr>
        <p:spPr>
          <a:xfrm>
            <a:off x="1182687" y="2017713"/>
            <a:ext cx="10241905" cy="4114801"/>
          </a:xfrm>
        </p:spPr>
        <p:txBody>
          <a:bodyPr/>
          <a:lstStyle/>
          <a:p>
            <a:r>
              <a:rPr lang="en-US" dirty="0"/>
              <a:t>Early optical neural networks </a:t>
            </a:r>
            <a:br>
              <a:rPr lang="en-US" dirty="0"/>
            </a:br>
            <a:r>
              <a:rPr lang="en-US" dirty="0"/>
              <a:t>used a photorefractive Volume Hologram </a:t>
            </a:r>
            <a:br>
              <a:rPr lang="en-US" dirty="0"/>
            </a:br>
            <a:r>
              <a:rPr lang="en-US" dirty="0"/>
              <a:t>to interconnect arrays of input neurons </a:t>
            </a:r>
            <a:br>
              <a:rPr lang="en-US" dirty="0"/>
            </a:br>
            <a:r>
              <a:rPr lang="en-US" dirty="0"/>
              <a:t>to arrays of output.</a:t>
            </a:r>
          </a:p>
          <a:p>
            <a:r>
              <a:rPr lang="en-US" dirty="0"/>
              <a:t>With synaptic weights in proportion </a:t>
            </a:r>
            <a:br>
              <a:rPr lang="en-US" dirty="0"/>
            </a:br>
            <a:r>
              <a:rPr lang="en-US" dirty="0"/>
              <a:t>to the multiplexed hologram's strength. </a:t>
            </a:r>
          </a:p>
          <a:p>
            <a:endParaRPr lang="en-US" dirty="0"/>
          </a:p>
        </p:txBody>
      </p:sp>
      <p:sp>
        <p:nvSpPr>
          <p:cNvPr id="5" name="Slide Number Placeholder 5">
            <a:extLst>
              <a:ext uri="{FF2B5EF4-FFF2-40B4-BE49-F238E27FC236}">
                <a16:creationId xmlns:a16="http://schemas.microsoft.com/office/drawing/2014/main" id="{C14B20EA-9956-A11E-B120-423814E69842}"/>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193</a:t>
            </a:fld>
            <a:endParaRPr lang="sr-Latn-RS" dirty="0"/>
          </a:p>
        </p:txBody>
      </p:sp>
    </p:spTree>
    <p:extLst>
      <p:ext uri="{BB962C8B-B14F-4D97-AF65-F5344CB8AC3E}">
        <p14:creationId xmlns:p14="http://schemas.microsoft.com/office/powerpoint/2010/main" val="2696572101"/>
      </p:ext>
    </p:extLst>
  </p:cSld>
  <p:clrMapOvr>
    <a:masterClrMapping/>
  </p:clrMapOvr>
  <p:transition spd="med"/>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9BE53-8743-DD5E-ED78-51CA94231D31}"/>
              </a:ext>
            </a:extLst>
          </p:cNvPr>
          <p:cNvSpPr>
            <a:spLocks noGrp="1"/>
          </p:cNvSpPr>
          <p:nvPr>
            <p:ph type="title"/>
          </p:nvPr>
        </p:nvSpPr>
        <p:spPr/>
        <p:txBody>
          <a:bodyPr/>
          <a:lstStyle/>
          <a:p>
            <a:r>
              <a:rPr lang="en-US" dirty="0"/>
              <a:t>Optical Neural Networks:</a:t>
            </a:r>
            <a:endParaRPr lang="sr-Latn-RS" dirty="0"/>
          </a:p>
        </p:txBody>
      </p:sp>
      <p:sp>
        <p:nvSpPr>
          <p:cNvPr id="4" name="Text Placeholder 2"/>
          <p:cNvSpPr>
            <a:spLocks noGrp="1"/>
          </p:cNvSpPr>
          <p:nvPr>
            <p:ph type="body" sz="half" idx="1"/>
          </p:nvPr>
        </p:nvSpPr>
        <p:spPr>
          <a:xfrm>
            <a:off x="1182687" y="2017713"/>
            <a:ext cx="10025881" cy="4114801"/>
          </a:xfrm>
        </p:spPr>
        <p:txBody>
          <a:bodyPr/>
          <a:lstStyle/>
          <a:p>
            <a:r>
              <a:rPr lang="en-US" dirty="0"/>
              <a:t>Some artificial neural networks </a:t>
            </a:r>
            <a:br>
              <a:rPr lang="en-US" dirty="0"/>
            </a:br>
            <a:r>
              <a:rPr lang="en-US" dirty="0"/>
              <a:t>that have been implemented </a:t>
            </a:r>
            <a:br>
              <a:rPr lang="en-US" dirty="0"/>
            </a:br>
            <a:r>
              <a:rPr lang="en-US" dirty="0"/>
              <a:t>as optical neural networks </a:t>
            </a:r>
            <a:br>
              <a:rPr lang="en-US" dirty="0"/>
            </a:br>
            <a:r>
              <a:rPr lang="en-US" dirty="0"/>
              <a:t>include the </a:t>
            </a:r>
            <a:r>
              <a:rPr lang="en-US" dirty="0">
                <a:hlinkClick r:id="rId2" tooltip="Hopfield neural network"/>
              </a:rPr>
              <a:t>Hopfield neural network</a:t>
            </a:r>
            <a:r>
              <a:rPr lang="en-US" dirty="0"/>
              <a:t>.</a:t>
            </a:r>
          </a:p>
          <a:p>
            <a:r>
              <a:rPr lang="en-US" dirty="0"/>
              <a:t>Also the </a:t>
            </a:r>
            <a:r>
              <a:rPr lang="en-US" dirty="0" err="1"/>
              <a:t>Kohonen</a:t>
            </a:r>
            <a:r>
              <a:rPr lang="en-US" dirty="0"/>
              <a:t> map </a:t>
            </a:r>
            <a:br>
              <a:rPr lang="en-US" dirty="0"/>
            </a:br>
            <a:r>
              <a:rPr lang="en-US" dirty="0"/>
              <a:t>with liquid crystal spatial light modulators.</a:t>
            </a:r>
            <a:br>
              <a:rPr lang="en-US" dirty="0"/>
            </a:br>
            <a:endParaRPr lang="en-US" dirty="0"/>
          </a:p>
        </p:txBody>
      </p:sp>
      <p:sp>
        <p:nvSpPr>
          <p:cNvPr id="5" name="Slide Number Placeholder 5">
            <a:extLst>
              <a:ext uri="{FF2B5EF4-FFF2-40B4-BE49-F238E27FC236}">
                <a16:creationId xmlns:a16="http://schemas.microsoft.com/office/drawing/2014/main" id="{0A0B3BFB-D5A5-27F0-06F6-FC8A03182FE4}"/>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194</a:t>
            </a:fld>
            <a:endParaRPr lang="sr-Latn-RS" dirty="0"/>
          </a:p>
        </p:txBody>
      </p:sp>
    </p:spTree>
    <p:extLst>
      <p:ext uri="{BB962C8B-B14F-4D97-AF65-F5344CB8AC3E}">
        <p14:creationId xmlns:p14="http://schemas.microsoft.com/office/powerpoint/2010/main" val="3923127349"/>
      </p:ext>
    </p:extLst>
  </p:cSld>
  <p:clrMapOvr>
    <a:masterClrMapping/>
  </p:clrMapOvr>
  <p:transition spd="med"/>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195D2-898A-3FBE-20E8-8EC6F76B3391}"/>
              </a:ext>
            </a:extLst>
          </p:cNvPr>
          <p:cNvSpPr>
            <a:spLocks noGrp="1"/>
          </p:cNvSpPr>
          <p:nvPr>
            <p:ph type="title"/>
          </p:nvPr>
        </p:nvSpPr>
        <p:spPr/>
        <p:txBody>
          <a:bodyPr/>
          <a:lstStyle/>
          <a:p>
            <a:r>
              <a:rPr lang="en-US" dirty="0"/>
              <a:t>Do Photonic Chips Exist?</a:t>
            </a:r>
            <a:endParaRPr lang="sr-Latn-RS" dirty="0"/>
          </a:p>
        </p:txBody>
      </p:sp>
      <p:sp>
        <p:nvSpPr>
          <p:cNvPr id="4" name="Text Placeholder 2"/>
          <p:cNvSpPr>
            <a:spLocks noGrp="1"/>
          </p:cNvSpPr>
          <p:nvPr>
            <p:ph type="body" sz="half" idx="1"/>
          </p:nvPr>
        </p:nvSpPr>
        <p:spPr>
          <a:xfrm>
            <a:off x="1182687" y="2017713"/>
            <a:ext cx="10241905" cy="4114801"/>
          </a:xfrm>
        </p:spPr>
        <p:txBody>
          <a:bodyPr/>
          <a:lstStyle/>
          <a:p>
            <a:r>
              <a:rPr lang="en-US" dirty="0"/>
              <a:t>Now </a:t>
            </a:r>
            <a:r>
              <a:rPr lang="en-US" b="1" dirty="0"/>
              <a:t>scientists have developed </a:t>
            </a:r>
            <a:br>
              <a:rPr lang="en-US" b="1" dirty="0"/>
            </a:br>
            <a:r>
              <a:rPr lang="en-US" b="1" dirty="0"/>
              <a:t>a deep neural network on a photonic microchip</a:t>
            </a:r>
            <a:r>
              <a:rPr lang="en-US" dirty="0"/>
              <a:t> </a:t>
            </a:r>
            <a:br>
              <a:rPr lang="en-US" dirty="0"/>
            </a:br>
            <a:r>
              <a:rPr lang="en-US" dirty="0"/>
              <a:t>that can classify images in less than a nanosecond, </a:t>
            </a:r>
            <a:br>
              <a:rPr lang="en-US" dirty="0"/>
            </a:br>
            <a:r>
              <a:rPr lang="en-US" dirty="0"/>
              <a:t>roughly the same amount of time </a:t>
            </a:r>
            <a:br>
              <a:rPr lang="en-US" dirty="0"/>
            </a:br>
            <a:r>
              <a:rPr lang="en-US" dirty="0"/>
              <a:t>as a single tick of the kind of clocks </a:t>
            </a:r>
            <a:br>
              <a:rPr lang="en-US" dirty="0"/>
            </a:br>
            <a:r>
              <a:rPr lang="en-US" dirty="0"/>
              <a:t>found in state-of-the-art electronics.</a:t>
            </a:r>
          </a:p>
          <a:p>
            <a:r>
              <a:rPr lang="en-US" dirty="0"/>
              <a:t>A lot more effective </a:t>
            </a:r>
            <a:br>
              <a:rPr lang="en-US" dirty="0"/>
            </a:br>
            <a:r>
              <a:rPr lang="en-US" dirty="0"/>
              <a:t>compared to microprocessor based design!</a:t>
            </a:r>
          </a:p>
          <a:p>
            <a:endParaRPr lang="en-US" dirty="0"/>
          </a:p>
        </p:txBody>
      </p:sp>
      <p:sp>
        <p:nvSpPr>
          <p:cNvPr id="5" name="Slide Number Placeholder 5">
            <a:extLst>
              <a:ext uri="{FF2B5EF4-FFF2-40B4-BE49-F238E27FC236}">
                <a16:creationId xmlns:a16="http://schemas.microsoft.com/office/drawing/2014/main" id="{36259F73-0C34-DFBF-9EE2-EFCEE68DBD1F}"/>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195</a:t>
            </a:fld>
            <a:endParaRPr lang="sr-Latn-RS" dirty="0"/>
          </a:p>
        </p:txBody>
      </p:sp>
    </p:spTree>
    <p:extLst>
      <p:ext uri="{BB962C8B-B14F-4D97-AF65-F5344CB8AC3E}">
        <p14:creationId xmlns:p14="http://schemas.microsoft.com/office/powerpoint/2010/main" val="3017444152"/>
      </p:ext>
    </p:extLst>
  </p:cSld>
  <p:clrMapOvr>
    <a:masterClrMapping/>
  </p:clrMapOvr>
  <p:transition spd="med"/>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0936" y="214313"/>
            <a:ext cx="9481567" cy="1462088"/>
          </a:xfrm>
        </p:spPr>
        <p:txBody>
          <a:bodyPr>
            <a:noAutofit/>
          </a:bodyPr>
          <a:lstStyle/>
          <a:p>
            <a:r>
              <a:rPr lang="en-US" sz="6000" b="1" dirty="0"/>
              <a:t>Molecular Computing</a:t>
            </a:r>
          </a:p>
        </p:txBody>
      </p:sp>
      <p:sp>
        <p:nvSpPr>
          <p:cNvPr id="3" name="Text Placeholder 2"/>
          <p:cNvSpPr>
            <a:spLocks noGrp="1"/>
          </p:cNvSpPr>
          <p:nvPr>
            <p:ph type="body" sz="half" idx="1"/>
          </p:nvPr>
        </p:nvSpPr>
        <p:spPr>
          <a:xfrm>
            <a:off x="1182687" y="2017713"/>
            <a:ext cx="9305801" cy="4114801"/>
          </a:xfrm>
        </p:spPr>
        <p:txBody>
          <a:bodyPr/>
          <a:lstStyle/>
          <a:p>
            <a:r>
              <a:rPr lang="en-US" dirty="0"/>
              <a:t>Molecular computing is </a:t>
            </a:r>
            <a:r>
              <a:rPr lang="en-US" b="1" dirty="0"/>
              <a:t>a branch of computing </a:t>
            </a:r>
            <a:br>
              <a:rPr lang="en-US" b="1" dirty="0"/>
            </a:br>
            <a:r>
              <a:rPr lang="en-US" b="1" dirty="0"/>
              <a:t>that uses DNA, biochemistry, </a:t>
            </a:r>
            <a:br>
              <a:rPr lang="en-US" b="1" dirty="0"/>
            </a:br>
            <a:r>
              <a:rPr lang="en-US" b="1" dirty="0"/>
              <a:t>and molecular biology hardware,</a:t>
            </a:r>
            <a:br>
              <a:rPr lang="en-US" b="1" dirty="0"/>
            </a:br>
            <a:r>
              <a:rPr lang="en-US" b="1" dirty="0"/>
              <a:t>instead of traditional </a:t>
            </a:r>
            <a:br>
              <a:rPr lang="en-US" b="1" dirty="0"/>
            </a:br>
            <a:r>
              <a:rPr lang="en-US" b="1" dirty="0"/>
              <a:t>silicon-based computer technologies,</a:t>
            </a:r>
            <a:br>
              <a:rPr lang="en-US" b="1" dirty="0"/>
            </a:br>
            <a:r>
              <a:rPr lang="en-US" b="1" dirty="0"/>
              <a:t>to achieve dense computing!</a:t>
            </a:r>
          </a:p>
          <a:p>
            <a:r>
              <a:rPr lang="en-US" dirty="0"/>
              <a:t>Applications for dense computing are many!</a:t>
            </a:r>
            <a:r>
              <a:rPr lang="en-US" b="1" dirty="0"/>
              <a:t> </a:t>
            </a:r>
            <a:endParaRPr lang="en-US" dirty="0"/>
          </a:p>
          <a:p>
            <a:endParaRPr lang="en-US" dirty="0"/>
          </a:p>
        </p:txBody>
      </p:sp>
      <p:pic>
        <p:nvPicPr>
          <p:cNvPr id="4" name="Picture 3" descr="https://upload.wikimedia.org/wikipedia/commons/thumb/1/16/DNA_orbit_animated.gif/220px-DNA_orbit_animated.gif"/>
          <p:cNvPicPr/>
          <p:nvPr/>
        </p:nvPicPr>
        <p:blipFill>
          <a:blip r:embed="rId2" cstate="print"/>
          <a:srcRect/>
          <a:stretch>
            <a:fillRect/>
          </a:stretch>
        </p:blipFill>
        <p:spPr bwMode="auto">
          <a:xfrm>
            <a:off x="9912424" y="2780928"/>
            <a:ext cx="2094865" cy="3449955"/>
          </a:xfrm>
          <a:prstGeom prst="rect">
            <a:avLst/>
          </a:prstGeom>
          <a:noFill/>
          <a:ln w="9525">
            <a:noFill/>
            <a:miter lim="800000"/>
            <a:headEnd/>
            <a:tailEnd/>
          </a:ln>
        </p:spPr>
      </p:pic>
      <p:sp>
        <p:nvSpPr>
          <p:cNvPr id="6" name="Slide Number Placeholder 5">
            <a:extLst>
              <a:ext uri="{FF2B5EF4-FFF2-40B4-BE49-F238E27FC236}">
                <a16:creationId xmlns:a16="http://schemas.microsoft.com/office/drawing/2014/main" id="{750BAFDE-769A-410B-AF59-BC6838652141}"/>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196</a:t>
            </a:fld>
            <a:endParaRPr lang="sr-Latn-RS" dirty="0"/>
          </a:p>
        </p:txBody>
      </p:sp>
    </p:spTree>
  </p:cSld>
  <p:clrMapOvr>
    <a:masterClrMapping/>
  </p:clrMapOvr>
  <p:transition spd="med"/>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0936" y="214313"/>
            <a:ext cx="9769599" cy="1462088"/>
          </a:xfrm>
        </p:spPr>
        <p:txBody>
          <a:bodyPr>
            <a:normAutofit/>
          </a:bodyPr>
          <a:lstStyle/>
          <a:p>
            <a:r>
              <a:rPr lang="en-US" dirty="0"/>
              <a:t>Who invented DNA computing?</a:t>
            </a:r>
          </a:p>
        </p:txBody>
      </p:sp>
      <p:sp>
        <p:nvSpPr>
          <p:cNvPr id="3" name="Text Placeholder 2"/>
          <p:cNvSpPr>
            <a:spLocks noGrp="1"/>
          </p:cNvSpPr>
          <p:nvPr>
            <p:ph type="body" sz="half" idx="1"/>
          </p:nvPr>
        </p:nvSpPr>
        <p:spPr>
          <a:xfrm>
            <a:off x="1182687" y="2017713"/>
            <a:ext cx="10601945" cy="4114801"/>
          </a:xfrm>
        </p:spPr>
        <p:txBody>
          <a:bodyPr/>
          <a:lstStyle/>
          <a:p>
            <a:r>
              <a:rPr lang="en-US" b="1" dirty="0"/>
              <a:t>Leonard </a:t>
            </a:r>
            <a:r>
              <a:rPr lang="en-US" b="1" dirty="0" err="1"/>
              <a:t>Adleman</a:t>
            </a:r>
            <a:r>
              <a:rPr lang="en-US" dirty="0"/>
              <a:t>, </a:t>
            </a:r>
            <a:br>
              <a:rPr lang="en-US" dirty="0"/>
            </a:br>
            <a:r>
              <a:rPr lang="en-US" dirty="0"/>
              <a:t>professor of computer science and molecular biology </a:t>
            </a:r>
            <a:br>
              <a:rPr lang="en-US" dirty="0"/>
            </a:br>
            <a:r>
              <a:rPr lang="en-US" dirty="0"/>
              <a:t>at the University of Southern California, USA, </a:t>
            </a:r>
            <a:br>
              <a:rPr lang="en-US" dirty="0"/>
            </a:br>
            <a:r>
              <a:rPr lang="en-US" dirty="0"/>
              <a:t>who pioneered the field </a:t>
            </a:r>
            <a:br>
              <a:rPr lang="en-US" dirty="0"/>
            </a:br>
            <a:r>
              <a:rPr lang="en-US" dirty="0"/>
              <a:t>when he built the first DNA based computer.</a:t>
            </a:r>
          </a:p>
          <a:p>
            <a:pPr>
              <a:buNone/>
            </a:pPr>
            <a:endParaRPr lang="en-US" dirty="0"/>
          </a:p>
          <a:p>
            <a:r>
              <a:rPr lang="en-US" dirty="0"/>
              <a:t>L. M. </a:t>
            </a:r>
            <a:r>
              <a:rPr lang="en-US" dirty="0" err="1"/>
              <a:t>Adleman</a:t>
            </a:r>
            <a:r>
              <a:rPr lang="en-US" dirty="0"/>
              <a:t>, Science 266, 1021–102; 1994.</a:t>
            </a:r>
          </a:p>
          <a:p>
            <a:endParaRPr lang="en-US" dirty="0"/>
          </a:p>
        </p:txBody>
      </p:sp>
      <p:sp>
        <p:nvSpPr>
          <p:cNvPr id="5" name="Slide Number Placeholder 5">
            <a:extLst>
              <a:ext uri="{FF2B5EF4-FFF2-40B4-BE49-F238E27FC236}">
                <a16:creationId xmlns:a16="http://schemas.microsoft.com/office/drawing/2014/main" id="{38C50901-BB8E-47F7-A92D-BA56566FD7AF}"/>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197</a:t>
            </a:fld>
            <a:endParaRPr lang="sr-Latn-RS"/>
          </a:p>
        </p:txBody>
      </p:sp>
    </p:spTree>
  </p:cSld>
  <p:clrMapOvr>
    <a:masterClrMapping/>
  </p:clrMapOvr>
  <p:transition spd="med"/>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Essence:</a:t>
            </a:r>
          </a:p>
        </p:txBody>
      </p:sp>
      <p:sp>
        <p:nvSpPr>
          <p:cNvPr id="3" name="Text Placeholder 2"/>
          <p:cNvSpPr>
            <a:spLocks noGrp="1"/>
          </p:cNvSpPr>
          <p:nvPr>
            <p:ph type="body" sz="half" idx="1"/>
          </p:nvPr>
        </p:nvSpPr>
        <p:spPr>
          <a:xfrm>
            <a:off x="1182687" y="2017713"/>
            <a:ext cx="8441705" cy="4114801"/>
          </a:xfrm>
        </p:spPr>
        <p:txBody>
          <a:bodyPr/>
          <a:lstStyle/>
          <a:p>
            <a:r>
              <a:rPr lang="en-US" dirty="0"/>
              <a:t>With DNA, </a:t>
            </a:r>
            <a:br>
              <a:rPr lang="en-US" dirty="0"/>
            </a:br>
            <a:r>
              <a:rPr lang="en-US" dirty="0"/>
              <a:t>the way the molecules can be triggered </a:t>
            </a:r>
            <a:br>
              <a:rPr lang="en-US" dirty="0"/>
            </a:br>
            <a:r>
              <a:rPr lang="en-US" dirty="0"/>
              <a:t>to bind with each other </a:t>
            </a:r>
            <a:br>
              <a:rPr lang="en-US" dirty="0"/>
            </a:br>
            <a:r>
              <a:rPr lang="en-US" dirty="0"/>
              <a:t>can be used to create a circuit</a:t>
            </a:r>
            <a:br>
              <a:rPr lang="en-US" dirty="0"/>
            </a:br>
            <a:r>
              <a:rPr lang="en-US" dirty="0"/>
              <a:t>of logic gates in test tubes. </a:t>
            </a:r>
          </a:p>
          <a:p>
            <a:r>
              <a:rPr lang="en-US" dirty="0"/>
              <a:t>Compatible with nature based computing!</a:t>
            </a:r>
            <a:br>
              <a:rPr lang="en-US" dirty="0"/>
            </a:br>
            <a:endParaRPr lang="en-US" dirty="0"/>
          </a:p>
        </p:txBody>
      </p:sp>
      <p:sp>
        <p:nvSpPr>
          <p:cNvPr id="5" name="Slide Number Placeholder 5">
            <a:extLst>
              <a:ext uri="{FF2B5EF4-FFF2-40B4-BE49-F238E27FC236}">
                <a16:creationId xmlns:a16="http://schemas.microsoft.com/office/drawing/2014/main" id="{5D923EDC-0322-49EE-B956-A6C5C57A069F}"/>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198</a:t>
            </a:fld>
            <a:endParaRPr lang="sr-Latn-RS"/>
          </a:p>
        </p:txBody>
      </p:sp>
    </p:spTree>
  </p:cSld>
  <p:clrMapOvr>
    <a:masterClrMapping/>
  </p:clrMapOvr>
  <p:transition spd="med"/>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Techniques:</a:t>
            </a:r>
          </a:p>
        </p:txBody>
      </p:sp>
      <p:sp>
        <p:nvSpPr>
          <p:cNvPr id="3" name="Text Placeholder 2"/>
          <p:cNvSpPr>
            <a:spLocks noGrp="1"/>
          </p:cNvSpPr>
          <p:nvPr>
            <p:ph type="body" sz="half" idx="1"/>
          </p:nvPr>
        </p:nvSpPr>
        <p:spPr>
          <a:xfrm>
            <a:off x="1182687" y="2017713"/>
            <a:ext cx="9953873" cy="4114801"/>
          </a:xfrm>
        </p:spPr>
        <p:txBody>
          <a:bodyPr/>
          <a:lstStyle/>
          <a:p>
            <a:r>
              <a:rPr lang="en-US" dirty="0"/>
              <a:t>Many gates can be combined in a circuit: </a:t>
            </a:r>
          </a:p>
          <a:p>
            <a:r>
              <a:rPr lang="en-US" dirty="0"/>
              <a:t>Each output DNA will bind to the next logic gate </a:t>
            </a:r>
            <a:br>
              <a:rPr lang="en-US" dirty="0"/>
            </a:br>
            <a:r>
              <a:rPr lang="en-US" dirty="0"/>
              <a:t>until some predictable terminal output strand </a:t>
            </a:r>
            <a:br>
              <a:rPr lang="en-US" dirty="0"/>
            </a:br>
            <a:r>
              <a:rPr lang="en-US" dirty="0"/>
              <a:t>is liberated,</a:t>
            </a:r>
            <a:br>
              <a:rPr lang="en-US" dirty="0"/>
            </a:br>
            <a:r>
              <a:rPr lang="en-US" dirty="0"/>
              <a:t>to produce an intermediate or final result.</a:t>
            </a:r>
          </a:p>
          <a:p>
            <a:endParaRPr lang="en-US" dirty="0"/>
          </a:p>
        </p:txBody>
      </p:sp>
      <p:sp>
        <p:nvSpPr>
          <p:cNvPr id="5" name="Slide Number Placeholder 5">
            <a:extLst>
              <a:ext uri="{FF2B5EF4-FFF2-40B4-BE49-F238E27FC236}">
                <a16:creationId xmlns:a16="http://schemas.microsoft.com/office/drawing/2014/main" id="{C0EC9CDD-2944-48A6-BBDE-B9DED5AA32C8}"/>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199</a:t>
            </a:fld>
            <a:endParaRPr lang="sr-Latn-RS"/>
          </a:p>
        </p:txBody>
      </p:sp>
    </p:spTree>
  </p:cSld>
  <p:clrMapOvr>
    <a:masterClrMapping/>
  </p:clrMapOvr>
  <p:transition spd="med"/>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N.B.:</a:t>
            </a:r>
          </a:p>
        </p:txBody>
      </p:sp>
      <p:sp>
        <p:nvSpPr>
          <p:cNvPr id="3" name="Text Placeholder 2"/>
          <p:cNvSpPr>
            <a:spLocks noGrp="1"/>
          </p:cNvSpPr>
          <p:nvPr>
            <p:ph type="body" sz="half" idx="1"/>
          </p:nvPr>
        </p:nvSpPr>
        <p:spPr>
          <a:xfrm>
            <a:off x="1182687" y="2017713"/>
            <a:ext cx="10385921" cy="4114801"/>
          </a:xfrm>
        </p:spPr>
        <p:txBody>
          <a:bodyPr>
            <a:normAutofit fontScale="92500"/>
          </a:bodyPr>
          <a:lstStyle/>
          <a:p>
            <a:r>
              <a:rPr lang="en-US" dirty="0"/>
              <a:t>In </a:t>
            </a:r>
            <a:r>
              <a:rPr lang="en-US" b="1" i="1" dirty="0"/>
              <a:t>DNA computing</a:t>
            </a:r>
            <a:r>
              <a:rPr lang="en-US" dirty="0"/>
              <a:t>, information is represented </a:t>
            </a:r>
            <a:br>
              <a:rPr lang="en-US" dirty="0"/>
            </a:br>
            <a:r>
              <a:rPr lang="en-US" dirty="0"/>
              <a:t>using the four-character genetic alphabet: </a:t>
            </a:r>
            <a:br>
              <a:rPr lang="en-US" dirty="0"/>
            </a:br>
            <a:r>
              <a:rPr lang="en-US" dirty="0"/>
              <a:t>A [adenine], G [guanine], C [cytosine], and T [thymine].</a:t>
            </a:r>
          </a:p>
          <a:p>
            <a:r>
              <a:rPr lang="en-US" dirty="0"/>
              <a:t>The core advantage of molecular computing is its potential </a:t>
            </a:r>
            <a:br>
              <a:rPr lang="en-US" dirty="0"/>
            </a:br>
            <a:r>
              <a:rPr lang="en-US" dirty="0"/>
              <a:t>to pack vastly more circuitry onto a microchip </a:t>
            </a:r>
            <a:br>
              <a:rPr lang="en-US" dirty="0"/>
            </a:br>
            <a:r>
              <a:rPr lang="en-US" dirty="0"/>
              <a:t>than silicon will ever be capable of—and to do it cheaply. </a:t>
            </a:r>
            <a:br>
              <a:rPr lang="en-US" dirty="0"/>
            </a:br>
            <a:endParaRPr lang="en-US" dirty="0"/>
          </a:p>
          <a:p>
            <a:endParaRPr lang="en-US" dirty="0"/>
          </a:p>
        </p:txBody>
      </p:sp>
      <p:sp>
        <p:nvSpPr>
          <p:cNvPr id="5" name="Slide Number Placeholder 5">
            <a:extLst>
              <a:ext uri="{FF2B5EF4-FFF2-40B4-BE49-F238E27FC236}">
                <a16:creationId xmlns:a16="http://schemas.microsoft.com/office/drawing/2014/main" id="{7B7E769F-406C-43D0-A0A0-83C3F9E54474}"/>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200</a:t>
            </a:fld>
            <a:endParaRPr lang="sr-Latn-RS"/>
          </a:p>
        </p:txBody>
      </p:sp>
    </p:spTree>
  </p:cSld>
  <p:clrMapOvr>
    <a:masterClrMapping/>
  </p:clrMapOvr>
  <p:transition spd="med"/>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Miniaturization:</a:t>
            </a:r>
          </a:p>
        </p:txBody>
      </p:sp>
      <p:sp>
        <p:nvSpPr>
          <p:cNvPr id="3" name="Text Placeholder 2"/>
          <p:cNvSpPr>
            <a:spLocks noGrp="1"/>
          </p:cNvSpPr>
          <p:nvPr>
            <p:ph type="body" sz="half" idx="1"/>
          </p:nvPr>
        </p:nvSpPr>
        <p:spPr>
          <a:xfrm>
            <a:off x="1182687" y="2017713"/>
            <a:ext cx="10241905" cy="4114801"/>
          </a:xfrm>
        </p:spPr>
        <p:txBody>
          <a:bodyPr/>
          <a:lstStyle/>
          <a:p>
            <a:r>
              <a:rPr lang="en-US" dirty="0"/>
              <a:t>Molecules are only a few nanometers in size.</a:t>
            </a:r>
          </a:p>
          <a:p>
            <a:r>
              <a:rPr lang="en-US" dirty="0"/>
              <a:t>Making it possible to manufacture chips </a:t>
            </a:r>
            <a:br>
              <a:rPr lang="en-US" dirty="0"/>
            </a:br>
            <a:r>
              <a:rPr lang="en-US" dirty="0"/>
              <a:t>that contain billions, even trillions,</a:t>
            </a:r>
            <a:br>
              <a:rPr lang="en-US" dirty="0"/>
            </a:br>
            <a:r>
              <a:rPr lang="en-US" dirty="0"/>
              <a:t>of switches and components. </a:t>
            </a:r>
          </a:p>
        </p:txBody>
      </p:sp>
      <p:sp>
        <p:nvSpPr>
          <p:cNvPr id="5" name="Slide Number Placeholder 5">
            <a:extLst>
              <a:ext uri="{FF2B5EF4-FFF2-40B4-BE49-F238E27FC236}">
                <a16:creationId xmlns:a16="http://schemas.microsoft.com/office/drawing/2014/main" id="{4A500D07-68A1-4130-9B9B-47B4D915939B}"/>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201</a:t>
            </a:fld>
            <a:endParaRPr lang="sr-Latn-RS"/>
          </a:p>
        </p:txBody>
      </p:sp>
    </p:spTree>
  </p:cSld>
  <p:clrMapOvr>
    <a:masterClrMapping/>
  </p:clrMapOvr>
  <p:transition spd="med"/>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Can DNA be programmed?</a:t>
            </a:r>
          </a:p>
        </p:txBody>
      </p:sp>
      <p:sp>
        <p:nvSpPr>
          <p:cNvPr id="3" name="Text Placeholder 2"/>
          <p:cNvSpPr>
            <a:spLocks noGrp="1"/>
          </p:cNvSpPr>
          <p:nvPr>
            <p:ph type="body" sz="half" idx="1"/>
          </p:nvPr>
        </p:nvSpPr>
        <p:spPr>
          <a:xfrm>
            <a:off x="1182687" y="2017713"/>
            <a:ext cx="10745961" cy="4114801"/>
          </a:xfrm>
        </p:spPr>
        <p:txBody>
          <a:bodyPr>
            <a:normAutofit/>
          </a:bodyPr>
          <a:lstStyle/>
          <a:p>
            <a:r>
              <a:rPr lang="en-US" b="1" dirty="0"/>
              <a:t>Researchers at The University of Texas at Austin have programmed DNA molecules</a:t>
            </a:r>
            <a:r>
              <a:rPr lang="en-US" dirty="0"/>
              <a:t> </a:t>
            </a:r>
            <a:br>
              <a:rPr lang="en-US" dirty="0"/>
            </a:br>
            <a:r>
              <a:rPr lang="en-US" dirty="0"/>
              <a:t>to follow specific instructions </a:t>
            </a:r>
            <a:br>
              <a:rPr lang="en-US" dirty="0"/>
            </a:br>
            <a:r>
              <a:rPr lang="en-US" dirty="0"/>
              <a:t>to create sophisticated molecular machines </a:t>
            </a:r>
            <a:br>
              <a:rPr lang="en-US" dirty="0"/>
            </a:br>
            <a:r>
              <a:rPr lang="en-US" dirty="0"/>
              <a:t>that could be capable of communication, </a:t>
            </a:r>
            <a:br>
              <a:rPr lang="en-US" dirty="0"/>
            </a:br>
            <a:r>
              <a:rPr lang="en-US" dirty="0"/>
              <a:t>signal processing, problem-solving, decision-making, </a:t>
            </a:r>
            <a:br>
              <a:rPr lang="en-US" dirty="0"/>
            </a:br>
            <a:r>
              <a:rPr lang="en-US" dirty="0"/>
              <a:t>and control of motion in living cells.</a:t>
            </a:r>
          </a:p>
          <a:p>
            <a:r>
              <a:rPr lang="en-US" dirty="0"/>
              <a:t>Libraries under construction at MIT.</a:t>
            </a:r>
          </a:p>
          <a:p>
            <a:endParaRPr lang="en-US" dirty="0"/>
          </a:p>
        </p:txBody>
      </p:sp>
      <p:sp>
        <p:nvSpPr>
          <p:cNvPr id="5" name="Slide Number Placeholder 5">
            <a:extLst>
              <a:ext uri="{FF2B5EF4-FFF2-40B4-BE49-F238E27FC236}">
                <a16:creationId xmlns:a16="http://schemas.microsoft.com/office/drawing/2014/main" id="{B7FD27A5-E5FF-41ED-8D1D-D1F6BCA615D4}"/>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202</a:t>
            </a:fld>
            <a:endParaRPr lang="sr-Latn-RS"/>
          </a:p>
        </p:txBody>
      </p:sp>
    </p:spTree>
  </p:cSld>
  <p:clrMapOvr>
    <a:masterClrMapping/>
  </p:clrMapOvr>
  <p:transition spd="med"/>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0936" y="214313"/>
            <a:ext cx="9481567" cy="1462088"/>
          </a:xfrm>
        </p:spPr>
        <p:txBody>
          <a:bodyPr/>
          <a:lstStyle/>
          <a:p>
            <a:r>
              <a:rPr lang="en-US" dirty="0"/>
              <a:t>How does DNA computing work?</a:t>
            </a:r>
          </a:p>
        </p:txBody>
      </p:sp>
      <p:sp>
        <p:nvSpPr>
          <p:cNvPr id="3" name="Text Placeholder 2"/>
          <p:cNvSpPr>
            <a:spLocks noGrp="1"/>
          </p:cNvSpPr>
          <p:nvPr>
            <p:ph type="body" sz="half" idx="1"/>
          </p:nvPr>
        </p:nvSpPr>
        <p:spPr>
          <a:xfrm>
            <a:off x="1182687" y="2017713"/>
            <a:ext cx="10529937" cy="4114801"/>
          </a:xfrm>
        </p:spPr>
        <p:txBody>
          <a:bodyPr>
            <a:normAutofit/>
          </a:bodyPr>
          <a:lstStyle/>
          <a:p>
            <a:r>
              <a:rPr lang="en-US" dirty="0"/>
              <a:t>In one method, called DNA strand displacement,</a:t>
            </a:r>
            <a:br>
              <a:rPr lang="en-US" dirty="0"/>
            </a:br>
            <a:r>
              <a:rPr lang="en-US" dirty="0"/>
              <a:t>the input of DNA that binds to a DNA logic gate </a:t>
            </a:r>
            <a:br>
              <a:rPr lang="en-US" dirty="0"/>
            </a:br>
            <a:r>
              <a:rPr lang="en-US" dirty="0"/>
              <a:t>displaces a strand of DNA that serves as the output.</a:t>
            </a:r>
          </a:p>
          <a:p>
            <a:r>
              <a:rPr lang="en-US" dirty="0"/>
              <a:t>Many gates can be combined in a circuit: </a:t>
            </a:r>
            <a:br>
              <a:rPr lang="en-US" dirty="0"/>
            </a:br>
            <a:r>
              <a:rPr lang="en-US" dirty="0"/>
              <a:t>Each output DNA will bind to the next logic gate </a:t>
            </a:r>
            <a:br>
              <a:rPr lang="en-US" dirty="0"/>
            </a:br>
            <a:r>
              <a:rPr lang="en-US" dirty="0"/>
              <a:t>until some predictable terminal output strand </a:t>
            </a:r>
            <a:br>
              <a:rPr lang="en-US" dirty="0"/>
            </a:br>
            <a:r>
              <a:rPr lang="en-US" dirty="0"/>
              <a:t>is liberated.</a:t>
            </a:r>
          </a:p>
          <a:p>
            <a:endParaRPr lang="en-US" dirty="0"/>
          </a:p>
        </p:txBody>
      </p:sp>
      <p:sp>
        <p:nvSpPr>
          <p:cNvPr id="5" name="Slide Number Placeholder 5">
            <a:extLst>
              <a:ext uri="{FF2B5EF4-FFF2-40B4-BE49-F238E27FC236}">
                <a16:creationId xmlns:a16="http://schemas.microsoft.com/office/drawing/2014/main" id="{7A268DBF-20F2-476B-90A9-AAFE13145C17}"/>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203</a:t>
            </a:fld>
            <a:endParaRPr lang="sr-Latn-RS"/>
          </a:p>
        </p:txBody>
      </p:sp>
    </p:spTree>
  </p:cSld>
  <p:clrMapOvr>
    <a:masterClrMapping/>
  </p:clrMapOvr>
  <p:transition spd="med"/>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Experiment:</a:t>
            </a:r>
          </a:p>
        </p:txBody>
      </p:sp>
      <p:pic>
        <p:nvPicPr>
          <p:cNvPr id="4" name="Picture 3" descr="https://www.kurzweilai.net/images/Chemical-Oscillator.jpg"/>
          <p:cNvPicPr/>
          <p:nvPr/>
        </p:nvPicPr>
        <p:blipFill>
          <a:blip r:embed="rId2" cstate="print"/>
          <a:srcRect/>
          <a:stretch>
            <a:fillRect/>
          </a:stretch>
        </p:blipFill>
        <p:spPr bwMode="auto">
          <a:xfrm>
            <a:off x="2351584" y="1988840"/>
            <a:ext cx="4968552" cy="4221088"/>
          </a:xfrm>
          <a:prstGeom prst="rect">
            <a:avLst/>
          </a:prstGeom>
          <a:noFill/>
          <a:ln w="9525">
            <a:noFill/>
            <a:miter lim="800000"/>
            <a:headEnd/>
            <a:tailEnd/>
          </a:ln>
        </p:spPr>
      </p:pic>
      <p:sp>
        <p:nvSpPr>
          <p:cNvPr id="6" name="Slide Number Placeholder 5">
            <a:extLst>
              <a:ext uri="{FF2B5EF4-FFF2-40B4-BE49-F238E27FC236}">
                <a16:creationId xmlns:a16="http://schemas.microsoft.com/office/drawing/2014/main" id="{D50BBE9B-C8DC-411A-8465-9FE9A8A81B63}"/>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204</a:t>
            </a:fld>
            <a:endParaRPr lang="sr-Latn-RS"/>
          </a:p>
        </p:txBody>
      </p:sp>
    </p:spTree>
  </p:cSld>
  <p:clrMapOvr>
    <a:masterClrMapping/>
  </p:clrMapOvr>
  <p:transition spd="med"/>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Flexibility:</a:t>
            </a:r>
          </a:p>
        </p:txBody>
      </p:sp>
      <p:sp>
        <p:nvSpPr>
          <p:cNvPr id="3" name="Text Placeholder 2"/>
          <p:cNvSpPr>
            <a:spLocks noGrp="1"/>
          </p:cNvSpPr>
          <p:nvPr>
            <p:ph type="body" sz="half" idx="1"/>
          </p:nvPr>
        </p:nvSpPr>
        <p:spPr>
          <a:xfrm>
            <a:off x="1182687" y="2017713"/>
            <a:ext cx="10025881" cy="4114801"/>
          </a:xfrm>
        </p:spPr>
        <p:txBody>
          <a:bodyPr/>
          <a:lstStyle/>
          <a:p>
            <a:r>
              <a:rPr lang="en-US" dirty="0"/>
              <a:t>With the flexible molecular algorithms on the rise, </a:t>
            </a:r>
            <a:br>
              <a:rPr lang="en-US" dirty="0"/>
            </a:br>
            <a:r>
              <a:rPr lang="en-US" dirty="0"/>
              <a:t>one might be able to assemble a complex entity </a:t>
            </a:r>
            <a:br>
              <a:rPr lang="en-US" dirty="0"/>
            </a:br>
            <a:r>
              <a:rPr lang="en-US" dirty="0"/>
              <a:t>on the </a:t>
            </a:r>
            <a:r>
              <a:rPr lang="en-US" dirty="0" err="1"/>
              <a:t>nanoscale</a:t>
            </a:r>
            <a:r>
              <a:rPr lang="en-US" dirty="0"/>
              <a:t> </a:t>
            </a:r>
            <a:br>
              <a:rPr lang="en-US" dirty="0"/>
            </a:br>
            <a:r>
              <a:rPr lang="en-US" dirty="0"/>
              <a:t>with the reprogrammable tile set.</a:t>
            </a:r>
          </a:p>
          <a:p>
            <a:r>
              <a:rPr lang="en-US" dirty="0"/>
              <a:t>Flexibility is the issue </a:t>
            </a:r>
            <a:br>
              <a:rPr lang="en-US" dirty="0"/>
            </a:br>
            <a:r>
              <a:rPr lang="en-US" dirty="0"/>
              <a:t>for a great number of applications!</a:t>
            </a:r>
          </a:p>
          <a:p>
            <a:endParaRPr lang="en-US" dirty="0"/>
          </a:p>
        </p:txBody>
      </p:sp>
      <p:sp>
        <p:nvSpPr>
          <p:cNvPr id="4" name="Rectangle 3">
            <a:extLst>
              <a:ext uri="{FF2B5EF4-FFF2-40B4-BE49-F238E27FC236}">
                <a16:creationId xmlns:a16="http://schemas.microsoft.com/office/drawing/2014/main" id="{0B7BC333-18BC-4C6B-A096-1FE38595B461}"/>
              </a:ext>
            </a:extLst>
          </p:cNvPr>
          <p:cNvSpPr/>
          <p:nvPr/>
        </p:nvSpPr>
        <p:spPr>
          <a:xfrm>
            <a:off x="4655840" y="6159393"/>
            <a:ext cx="3597460" cy="369332"/>
          </a:xfrm>
          <a:prstGeom prst="rect">
            <a:avLst/>
          </a:prstGeom>
        </p:spPr>
        <p:txBody>
          <a:bodyPr wrap="none">
            <a:spAutoFit/>
          </a:bodyPr>
          <a:lstStyle/>
          <a:p>
            <a:r>
              <a:rPr lang="en-US" dirty="0"/>
              <a:t>Amato and </a:t>
            </a:r>
            <a:r>
              <a:rPr lang="en-US" dirty="0" err="1"/>
              <a:t>Rauchwerger</a:t>
            </a:r>
            <a:r>
              <a:rPr lang="en-US" dirty="0"/>
              <a:t>, UIUC, USA</a:t>
            </a:r>
          </a:p>
        </p:txBody>
      </p:sp>
      <p:sp>
        <p:nvSpPr>
          <p:cNvPr id="6" name="Slide Number Placeholder 5">
            <a:extLst>
              <a:ext uri="{FF2B5EF4-FFF2-40B4-BE49-F238E27FC236}">
                <a16:creationId xmlns:a16="http://schemas.microsoft.com/office/drawing/2014/main" id="{9244911F-0319-45AF-85B1-3EFD66A7D273}"/>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205</a:t>
            </a:fld>
            <a:endParaRPr lang="sr-Latn-RS"/>
          </a:p>
        </p:txBody>
      </p:sp>
    </p:spTree>
  </p:cSld>
  <p:clrMapOvr>
    <a:masterClrMapping/>
  </p:clrMapOvr>
  <p:transition spd="med"/>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DNA computers exist?</a:t>
            </a:r>
          </a:p>
        </p:txBody>
      </p:sp>
      <p:sp>
        <p:nvSpPr>
          <p:cNvPr id="3" name="Text Placeholder 2"/>
          <p:cNvSpPr>
            <a:spLocks noGrp="1"/>
          </p:cNvSpPr>
          <p:nvPr>
            <p:ph type="body" sz="half" idx="1"/>
          </p:nvPr>
        </p:nvSpPr>
        <p:spPr>
          <a:xfrm>
            <a:off x="695400" y="1988840"/>
            <a:ext cx="11305256" cy="4114801"/>
          </a:xfrm>
        </p:spPr>
        <p:txBody>
          <a:bodyPr/>
          <a:lstStyle/>
          <a:p>
            <a:r>
              <a:rPr lang="en-US" dirty="0"/>
              <a:t>The DNA Computing Technology is in the research phase. </a:t>
            </a:r>
          </a:p>
          <a:p>
            <a:r>
              <a:rPr lang="en-US" b="1" dirty="0"/>
              <a:t>DNA computers can't be found </a:t>
            </a:r>
            <a:br>
              <a:rPr lang="en-US" b="1" dirty="0"/>
            </a:br>
            <a:r>
              <a:rPr lang="en-US" b="1" dirty="0"/>
              <a:t>at your local electronics store yet</a:t>
            </a:r>
            <a:r>
              <a:rPr lang="en-US" dirty="0"/>
              <a:t>. </a:t>
            </a:r>
          </a:p>
          <a:p>
            <a:r>
              <a:rPr lang="en-US" dirty="0"/>
              <a:t>The technology is still in development; </a:t>
            </a:r>
            <a:br>
              <a:rPr lang="en-US" dirty="0"/>
            </a:br>
            <a:r>
              <a:rPr lang="en-US" dirty="0"/>
              <a:t>it didn't even exist as a concept a decade ago. </a:t>
            </a:r>
          </a:p>
          <a:p>
            <a:endParaRPr lang="en-US" dirty="0"/>
          </a:p>
        </p:txBody>
      </p:sp>
      <p:pic>
        <p:nvPicPr>
          <p:cNvPr id="4" name="Picture 3" descr="Rezultat slika za what is a molecular computer"/>
          <p:cNvPicPr/>
          <p:nvPr/>
        </p:nvPicPr>
        <p:blipFill>
          <a:blip r:embed="rId2" cstate="print"/>
          <a:srcRect/>
          <a:stretch>
            <a:fillRect/>
          </a:stretch>
        </p:blipFill>
        <p:spPr bwMode="auto">
          <a:xfrm>
            <a:off x="4295800" y="5013176"/>
            <a:ext cx="2717800" cy="1524000"/>
          </a:xfrm>
          <a:prstGeom prst="rect">
            <a:avLst/>
          </a:prstGeom>
          <a:noFill/>
          <a:ln w="9525">
            <a:noFill/>
            <a:miter lim="800000"/>
            <a:headEnd/>
            <a:tailEnd/>
          </a:ln>
        </p:spPr>
      </p:pic>
      <p:sp>
        <p:nvSpPr>
          <p:cNvPr id="6" name="Slide Number Placeholder 5">
            <a:extLst>
              <a:ext uri="{FF2B5EF4-FFF2-40B4-BE49-F238E27FC236}">
                <a16:creationId xmlns:a16="http://schemas.microsoft.com/office/drawing/2014/main" id="{F3D2F889-328F-410E-8C95-B502B1149F2B}"/>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206</a:t>
            </a:fld>
            <a:endParaRPr lang="sr-Latn-RS"/>
          </a:p>
        </p:txBody>
      </p:sp>
    </p:spTree>
  </p:cSld>
  <p:clrMapOvr>
    <a:masterClrMapping/>
  </p:clrMapOvr>
  <p:transition spd="med"/>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CustomShape 1"/>
          <p:cNvSpPr/>
          <p:nvPr/>
        </p:nvSpPr>
        <p:spPr>
          <a:xfrm>
            <a:off x="609755" y="272552"/>
            <a:ext cx="10969994" cy="1143325"/>
          </a:xfrm>
          <a:prstGeom prst="rect">
            <a:avLst/>
          </a:prstGeom>
          <a:noFill/>
          <a:ln>
            <a:noFill/>
          </a:ln>
        </p:spPr>
        <p:style>
          <a:lnRef idx="0">
            <a:scrgbClr r="0" g="0" b="0"/>
          </a:lnRef>
          <a:fillRef idx="0">
            <a:scrgbClr r="0" g="0" b="0"/>
          </a:fillRef>
          <a:effectRef idx="0">
            <a:scrgbClr r="0" g="0" b="0"/>
          </a:effectRef>
          <a:fontRef idx="minor"/>
        </p:style>
        <p:txBody>
          <a:bodyPr lIns="0" tIns="0" rIns="0" bIns="0" anchor="ctr"/>
          <a:lstStyle/>
          <a:p>
            <a:pPr algn="ctr">
              <a:lnSpc>
                <a:spcPct val="100000"/>
              </a:lnSpc>
            </a:pPr>
            <a:r>
              <a:rPr lang="en-US" sz="3870" spc="-1">
                <a:latin typeface="Arial"/>
                <a:ea typeface="DejaVu Sans"/>
              </a:rPr>
              <a:t>Connecting Living Neurons Through Synapses</a:t>
            </a:r>
            <a:endParaRPr lang="en-US" sz="3870" spc="-1">
              <a:latin typeface="Arial"/>
            </a:endParaRPr>
          </a:p>
        </p:txBody>
      </p:sp>
      <p:pic>
        <p:nvPicPr>
          <p:cNvPr id="39" name="Picture 38"/>
          <p:cNvPicPr/>
          <p:nvPr/>
        </p:nvPicPr>
        <p:blipFill>
          <a:blip r:embed="rId2" cstate="print"/>
          <a:stretch/>
        </p:blipFill>
        <p:spPr>
          <a:xfrm>
            <a:off x="6663366" y="1148985"/>
            <a:ext cx="5141913" cy="2432503"/>
          </a:xfrm>
          <a:prstGeom prst="rect">
            <a:avLst/>
          </a:prstGeom>
          <a:ln>
            <a:noFill/>
          </a:ln>
        </p:spPr>
      </p:pic>
      <p:pic>
        <p:nvPicPr>
          <p:cNvPr id="40" name="Picture 39"/>
          <p:cNvPicPr/>
          <p:nvPr/>
        </p:nvPicPr>
        <p:blipFill>
          <a:blip r:embed="rId3" cstate="print"/>
          <a:stretch/>
        </p:blipFill>
        <p:spPr>
          <a:xfrm>
            <a:off x="6640851" y="5197642"/>
            <a:ext cx="2068956" cy="1549105"/>
          </a:xfrm>
          <a:prstGeom prst="rect">
            <a:avLst/>
          </a:prstGeom>
          <a:ln>
            <a:noFill/>
          </a:ln>
        </p:spPr>
      </p:pic>
      <p:sp>
        <p:nvSpPr>
          <p:cNvPr id="41" name="CustomShape 2"/>
          <p:cNvSpPr/>
          <p:nvPr/>
        </p:nvSpPr>
        <p:spPr>
          <a:xfrm>
            <a:off x="609755" y="1407169"/>
            <a:ext cx="5471935" cy="5116660"/>
          </a:xfrm>
          <a:prstGeom prst="rect">
            <a:avLst/>
          </a:prstGeom>
          <a:noFill/>
          <a:ln>
            <a:noFill/>
          </a:ln>
        </p:spPr>
        <p:style>
          <a:lnRef idx="0">
            <a:scrgbClr r="0" g="0" b="0"/>
          </a:lnRef>
          <a:fillRef idx="0">
            <a:scrgbClr r="0" g="0" b="0"/>
          </a:fillRef>
          <a:effectRef idx="0">
            <a:scrgbClr r="0" g="0" b="0"/>
          </a:effectRef>
          <a:fontRef idx="minor"/>
        </p:style>
        <p:txBody>
          <a:bodyPr lIns="0" tIns="0" rIns="0" bIns="0">
            <a:noAutofit/>
          </a:bodyPr>
          <a:lstStyle/>
          <a:p>
            <a:pPr marL="522461" indent="-390539">
              <a:spcBef>
                <a:spcPts val="1714"/>
              </a:spcBef>
              <a:buClr>
                <a:srgbClr val="000000"/>
              </a:buClr>
              <a:buSzPct val="45000"/>
              <a:buFont typeface="Wingdings" charset="2"/>
              <a:buChar char=""/>
            </a:pPr>
            <a:r>
              <a:rPr lang="en-US" sz="968" spc="-1" dirty="0">
                <a:latin typeface="Arial"/>
                <a:ea typeface="DejaVu Sans"/>
              </a:rPr>
              <a:t>Systolic array connected through resistors</a:t>
            </a:r>
            <a:br>
              <a:rPr sz="484" dirty="0"/>
            </a:br>
            <a:r>
              <a:rPr lang="en-US" sz="968" spc="-1" dirty="0">
                <a:latin typeface="Arial"/>
                <a:ea typeface="DejaVu Sans"/>
              </a:rPr>
              <a:t>(varied electrical conductivity represents the strength of the connection</a:t>
            </a:r>
            <a:br>
              <a:rPr sz="484" dirty="0"/>
            </a:br>
            <a:r>
              <a:rPr lang="en-US" sz="968" spc="-1" dirty="0">
                <a:latin typeface="Arial"/>
                <a:ea typeface="DejaVu Sans"/>
              </a:rPr>
              <a:t>between the neurons/resistors - adaptable based learning)</a:t>
            </a:r>
            <a:endParaRPr lang="en-US" sz="968" spc="-1" dirty="0">
              <a:latin typeface="Arial"/>
            </a:endParaRPr>
          </a:p>
          <a:p>
            <a:pPr marL="522461" indent="-390539">
              <a:spcBef>
                <a:spcPts val="1714"/>
              </a:spcBef>
              <a:buClr>
                <a:srgbClr val="000000"/>
              </a:buClr>
              <a:buSzPct val="45000"/>
              <a:buFont typeface="Wingdings" charset="2"/>
              <a:buChar char=""/>
            </a:pPr>
            <a:r>
              <a:rPr lang="en-US" sz="968" spc="-1" dirty="0">
                <a:latin typeface="Arial"/>
                <a:ea typeface="DejaVu Sans"/>
              </a:rPr>
              <a:t>To match the world of computing to the needs of AI, we must build computers with a structure inspired by the brain. These computers should have no separation between storage and computation, but instead use units capable of calculating and saving the values simultaneously. Electrical circuits inspired by the brain are called neuromorphic circuits</a:t>
            </a:r>
            <a:endParaRPr lang="en-US" sz="968" spc="-1" dirty="0">
              <a:latin typeface="Arial"/>
            </a:endParaRPr>
          </a:p>
          <a:p>
            <a:pPr marL="522461" indent="-390539">
              <a:spcBef>
                <a:spcPts val="1714"/>
              </a:spcBef>
              <a:buClr>
                <a:srgbClr val="000000"/>
              </a:buClr>
              <a:buSzPct val="45000"/>
              <a:buFont typeface="Wingdings" charset="2"/>
              <a:buChar char=""/>
            </a:pPr>
            <a:r>
              <a:rPr lang="en-US" sz="968" spc="-1" dirty="0">
                <a:latin typeface="Arial"/>
                <a:ea typeface="DejaVu Sans"/>
              </a:rPr>
              <a:t>Electronic circuits that mimic the behavior of neurons in the human body. </a:t>
            </a:r>
            <a:br>
              <a:rPr lang="en-US" sz="968" spc="-1" dirty="0">
                <a:latin typeface="Arial"/>
                <a:ea typeface="DejaVu Sans"/>
              </a:rPr>
            </a:br>
            <a:r>
              <a:rPr lang="en-US" sz="968" spc="-1" dirty="0">
                <a:latin typeface="Arial"/>
                <a:ea typeface="DejaVu Sans"/>
              </a:rPr>
              <a:t>Neuromorphic circuits can be combined to create neuromorphic computers.</a:t>
            </a:r>
            <a:endParaRPr lang="en-US" sz="968" spc="-1" dirty="0">
              <a:latin typeface="Arial"/>
            </a:endParaRPr>
          </a:p>
          <a:p>
            <a:pPr marL="522461" indent="-390539">
              <a:spcBef>
                <a:spcPts val="1714"/>
              </a:spcBef>
              <a:buClr>
                <a:srgbClr val="000000"/>
              </a:buClr>
              <a:buSzPct val="45000"/>
              <a:buFont typeface="Wingdings" charset="2"/>
              <a:buChar char=""/>
            </a:pPr>
            <a:r>
              <a:rPr lang="en-US" sz="968" spc="-1" dirty="0">
                <a:latin typeface="Arial"/>
                <a:ea typeface="DejaVu Sans"/>
              </a:rPr>
              <a:t>In neuromorphic circuits, the same electronic components are used to both perform a calculation and to store the result locally. The structure of such a computer is completely different from a von Neumann machine, and it looks like a neural network in the brain.</a:t>
            </a:r>
            <a:endParaRPr lang="en-US" sz="968" spc="-1" dirty="0">
              <a:latin typeface="Arial"/>
            </a:endParaRPr>
          </a:p>
          <a:p>
            <a:pPr marL="522461" indent="-390539">
              <a:spcBef>
                <a:spcPts val="1714"/>
              </a:spcBef>
              <a:buClr>
                <a:srgbClr val="000000"/>
              </a:buClr>
              <a:buSzPct val="45000"/>
              <a:buFont typeface="Wingdings" charset="2"/>
              <a:buChar char=""/>
            </a:pPr>
            <a:r>
              <a:rPr lang="en-US" sz="968" spc="-1" dirty="0">
                <a:latin typeface="Arial"/>
                <a:ea typeface="DejaVu Sans"/>
              </a:rPr>
              <a:t>Researchers from John Hopkins University and Cortical Labs suggest that it’s time to create a new type of computer that uses biological components. They believe that biological computers could outperform electronic computers in certain applications and use significantly less electricity.</a:t>
            </a:r>
            <a:endParaRPr lang="en-US" sz="968" spc="-1" dirty="0">
              <a:latin typeface="Arial"/>
            </a:endParaRPr>
          </a:p>
          <a:p>
            <a:pPr>
              <a:spcBef>
                <a:spcPts val="1714"/>
              </a:spcBef>
            </a:pPr>
            <a:endParaRPr lang="en-US" sz="968" spc="-1" dirty="0">
              <a:latin typeface="Arial"/>
            </a:endParaRPr>
          </a:p>
        </p:txBody>
      </p:sp>
      <p:pic>
        <p:nvPicPr>
          <p:cNvPr id="42" name="Picture 41"/>
          <p:cNvPicPr/>
          <p:nvPr/>
        </p:nvPicPr>
        <p:blipFill>
          <a:blip r:embed="rId4" cstate="print"/>
          <a:stretch/>
        </p:blipFill>
        <p:spPr>
          <a:xfrm>
            <a:off x="6635066" y="3388612"/>
            <a:ext cx="3981173" cy="1698007"/>
          </a:xfrm>
          <a:prstGeom prst="rect">
            <a:avLst/>
          </a:prstGeom>
          <a:ln>
            <a:noFill/>
          </a:ln>
        </p:spPr>
      </p:pic>
      <p:sp>
        <p:nvSpPr>
          <p:cNvPr id="43" name="TextShape 3"/>
          <p:cNvSpPr txBox="1"/>
          <p:nvPr/>
        </p:nvSpPr>
        <p:spPr>
          <a:xfrm>
            <a:off x="609755" y="5884922"/>
            <a:ext cx="5471935" cy="281260"/>
          </a:xfrm>
          <a:prstGeom prst="rect">
            <a:avLst/>
          </a:prstGeom>
          <a:noFill/>
          <a:ln>
            <a:noFill/>
          </a:ln>
        </p:spPr>
        <p:txBody>
          <a:bodyPr lIns="108847" tIns="54423" rIns="108847" bIns="54423"/>
          <a:lstStyle/>
          <a:p>
            <a:r>
              <a:rPr lang="en-US" sz="1209" spc="-1" dirty="0">
                <a:latin typeface="Arial"/>
              </a:rPr>
              <a:t>Courtesy of Prof. Josep Torrellas</a:t>
            </a:r>
            <a:r>
              <a:rPr lang="en-US" sz="1209" spc="-1" dirty="0"/>
              <a:t>, Prof. Shahar </a:t>
            </a:r>
            <a:r>
              <a:rPr lang="en-US" sz="1209" spc="-1" dirty="0" err="1"/>
              <a:t>Kvatinsky</a:t>
            </a:r>
            <a:r>
              <a:rPr lang="en-US" sz="1209" spc="-1" dirty="0"/>
              <a:t>, and</a:t>
            </a:r>
            <a:br>
              <a:rPr lang="en-US" sz="1209" spc="-1" dirty="0">
                <a:latin typeface="Arial"/>
              </a:rPr>
            </a:br>
            <a:r>
              <a:rPr lang="en-US" sz="1209" dirty="0"/>
              <a:t>Researchers from John Hopkins University and Cortical Labs </a:t>
            </a:r>
            <a:endParaRPr lang="en-US" sz="1209" spc="-1" dirty="0">
              <a:latin typeface="Arial"/>
            </a:endParaRPr>
          </a:p>
        </p:txBody>
      </p:sp>
      <p:sp>
        <p:nvSpPr>
          <p:cNvPr id="9" name="Slide Number Placeholder 5">
            <a:extLst>
              <a:ext uri="{FF2B5EF4-FFF2-40B4-BE49-F238E27FC236}">
                <a16:creationId xmlns:a16="http://schemas.microsoft.com/office/drawing/2014/main" id="{AA0D10C5-1650-43A0-862C-7EF9A6F3B82F}"/>
              </a:ext>
            </a:extLst>
          </p:cNvPr>
          <p:cNvSpPr txBox="1">
            <a:spLocks/>
          </p:cNvSpPr>
          <p:nvPr/>
        </p:nvSpPr>
        <p:spPr>
          <a:xfrm>
            <a:off x="8797030"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207</a:t>
            </a:fld>
            <a:endParaRPr lang="sr-Latn-RS"/>
          </a:p>
        </p:txBody>
      </p:sp>
      <p:sp>
        <p:nvSpPr>
          <p:cNvPr id="2" name="CasellaDiTesto 1">
            <a:extLst>
              <a:ext uri="{FF2B5EF4-FFF2-40B4-BE49-F238E27FC236}">
                <a16:creationId xmlns:a16="http://schemas.microsoft.com/office/drawing/2014/main" id="{0C1F0A07-0D51-AD44-9158-DA449C5D9131}"/>
              </a:ext>
            </a:extLst>
          </p:cNvPr>
          <p:cNvSpPr txBox="1"/>
          <p:nvPr/>
        </p:nvSpPr>
        <p:spPr>
          <a:xfrm>
            <a:off x="610511" y="5250276"/>
            <a:ext cx="5190523"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it-IT" dirty="0">
                <a:solidFill>
                  <a:srgbClr val="FF0000"/>
                </a:solidFill>
              </a:rPr>
              <a:t>State of the art: </a:t>
            </a:r>
            <a:r>
              <a:rPr lang="it-IT" dirty="0" err="1">
                <a:solidFill>
                  <a:srgbClr val="FF0000"/>
                </a:solidFill>
              </a:rPr>
              <a:t>Synapses</a:t>
            </a:r>
            <a:r>
              <a:rPr lang="it-IT" dirty="0">
                <a:solidFill>
                  <a:srgbClr val="FF0000"/>
                </a:solidFill>
              </a:rPr>
              <a:t> know </a:t>
            </a:r>
            <a:r>
              <a:rPr lang="it-IT" dirty="0" err="1">
                <a:solidFill>
                  <a:srgbClr val="FF0000"/>
                </a:solidFill>
              </a:rPr>
              <a:t>how</a:t>
            </a:r>
            <a:r>
              <a:rPr lang="it-IT" dirty="0">
                <a:solidFill>
                  <a:srgbClr val="FF0000"/>
                </a:solidFill>
              </a:rPr>
              <a:t> to </a:t>
            </a:r>
            <a:r>
              <a:rPr lang="it-IT" dirty="0" err="1">
                <a:solidFill>
                  <a:srgbClr val="FF0000"/>
                </a:solidFill>
              </a:rPr>
              <a:t>find</a:t>
            </a:r>
            <a:r>
              <a:rPr lang="it-IT" dirty="0">
                <a:solidFill>
                  <a:srgbClr val="FF0000"/>
                </a:solidFill>
              </a:rPr>
              <a:t> </a:t>
            </a:r>
            <a:r>
              <a:rPr lang="it-IT" dirty="0" err="1">
                <a:solidFill>
                  <a:srgbClr val="FF0000"/>
                </a:solidFill>
              </a:rPr>
              <a:t>their</a:t>
            </a:r>
            <a:r>
              <a:rPr lang="it-IT" dirty="0">
                <a:solidFill>
                  <a:srgbClr val="FF0000"/>
                </a:solidFill>
              </a:rPr>
              <a:t> ways!</a:t>
            </a:r>
            <a:endParaRPr kumimoji="0" lang="it-IT" sz="1800" b="0" i="0" u="none" strike="noStrike" cap="none" spc="0" normalizeH="0" baseline="0" dirty="0">
              <a:ln>
                <a:noFill/>
              </a:ln>
              <a:solidFill>
                <a:srgbClr val="FF0000"/>
              </a:solidFill>
              <a:effectLst/>
              <a:uFillTx/>
              <a:latin typeface="+mn-lt"/>
              <a:ea typeface="+mn-ea"/>
              <a:cs typeface="+mn-cs"/>
              <a:sym typeface="Calibri"/>
            </a:endParaRPr>
          </a:p>
        </p:txBody>
      </p:sp>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err="1"/>
              <a:t>ChatGPT</a:t>
            </a:r>
            <a:r>
              <a:rPr lang="en-US" sz="6000" b="1" dirty="0"/>
              <a:t> (1): Core Idea</a:t>
            </a:r>
          </a:p>
        </p:txBody>
      </p:sp>
      <p:sp>
        <p:nvSpPr>
          <p:cNvPr id="3" name="Text Placeholder 2"/>
          <p:cNvSpPr>
            <a:spLocks noGrp="1"/>
          </p:cNvSpPr>
          <p:nvPr>
            <p:ph type="body" sz="half" idx="1"/>
          </p:nvPr>
        </p:nvSpPr>
        <p:spPr>
          <a:xfrm>
            <a:off x="1182687" y="2017713"/>
            <a:ext cx="10385921" cy="4114801"/>
          </a:xfrm>
        </p:spPr>
        <p:txBody>
          <a:bodyPr>
            <a:normAutofit/>
          </a:bodyPr>
          <a:lstStyle/>
          <a:p>
            <a:pPr marL="0" indent="0">
              <a:lnSpc>
                <a:spcPct val="115000"/>
              </a:lnSpc>
              <a:spcAft>
                <a:spcPts val="700"/>
              </a:spcAft>
              <a:buNone/>
            </a:pPr>
            <a:r>
              <a:rPr lang="en-US" sz="2200" kern="100" dirty="0">
                <a:effectLst/>
                <a:latin typeface="Calibri" panose="020F0502020204030204" pitchFamily="34" charset="0"/>
                <a:ea typeface="Noto Sans CJK SC"/>
                <a:cs typeface="Lohit Devanagari"/>
              </a:rPr>
              <a:t>Neuromorphic computing is a field of computer engineering and neuroscience </a:t>
            </a:r>
            <a:br>
              <a:rPr lang="en-US" sz="2200" kern="100" dirty="0">
                <a:effectLst/>
                <a:latin typeface="Calibri" panose="020F0502020204030204" pitchFamily="34" charset="0"/>
                <a:ea typeface="Noto Sans CJK SC"/>
                <a:cs typeface="Lohit Devanagari"/>
              </a:rPr>
            </a:br>
            <a:r>
              <a:rPr lang="en-US" sz="2200" kern="100" dirty="0">
                <a:effectLst/>
                <a:latin typeface="Calibri" panose="020F0502020204030204" pitchFamily="34" charset="0"/>
                <a:ea typeface="Noto Sans CJK SC"/>
                <a:cs typeface="Lohit Devanagari"/>
              </a:rPr>
              <a:t>that designs hardware and software systems </a:t>
            </a:r>
            <a:br>
              <a:rPr lang="en-US" sz="2200" kern="100" dirty="0">
                <a:effectLst/>
                <a:latin typeface="Calibri" panose="020F0502020204030204" pitchFamily="34" charset="0"/>
                <a:ea typeface="Noto Sans CJK SC"/>
                <a:cs typeface="Lohit Devanagari"/>
              </a:rPr>
            </a:br>
            <a:r>
              <a:rPr lang="en-US" sz="2200" kern="100" dirty="0">
                <a:effectLst/>
                <a:latin typeface="Calibri" panose="020F0502020204030204" pitchFamily="34" charset="0"/>
                <a:ea typeface="Noto Sans CJK SC"/>
                <a:cs typeface="Lohit Devanagari"/>
              </a:rPr>
              <a:t>inspired by the structure and function of the human brain. </a:t>
            </a:r>
            <a:br>
              <a:rPr lang="en-US" sz="2200" kern="100" dirty="0">
                <a:effectLst/>
                <a:latin typeface="Calibri" panose="020F0502020204030204" pitchFamily="34" charset="0"/>
                <a:ea typeface="Noto Sans CJK SC"/>
                <a:cs typeface="Lohit Devanagari"/>
              </a:rPr>
            </a:br>
            <a:r>
              <a:rPr lang="en-US" sz="2200" kern="100" dirty="0">
                <a:effectLst/>
                <a:latin typeface="Calibri" panose="020F0502020204030204" pitchFamily="34" charset="0"/>
                <a:ea typeface="Noto Sans CJK SC"/>
                <a:cs typeface="Lohit Devanagari"/>
              </a:rPr>
              <a:t>The idea is to move beyond the traditional </a:t>
            </a:r>
            <a:r>
              <a:rPr lang="en-US" sz="2200" b="1" kern="100" dirty="0">
                <a:effectLst/>
                <a:latin typeface="Calibri" panose="020F0502020204030204" pitchFamily="34" charset="0"/>
                <a:ea typeface="Noto Sans CJK SC"/>
                <a:cs typeface="Lohit Devanagari"/>
              </a:rPr>
              <a:t>von Neumann architecture</a:t>
            </a:r>
            <a:r>
              <a:rPr lang="en-US" sz="2200" kern="100" dirty="0">
                <a:effectLst/>
                <a:latin typeface="Calibri" panose="020F0502020204030204" pitchFamily="34" charset="0"/>
                <a:ea typeface="Noto Sans CJK SC"/>
                <a:cs typeface="Lohit Devanagari"/>
              </a:rPr>
              <a:t> </a:t>
            </a:r>
            <a:br>
              <a:rPr lang="en-US" sz="2200" kern="100" dirty="0">
                <a:effectLst/>
                <a:latin typeface="Calibri" panose="020F0502020204030204" pitchFamily="34" charset="0"/>
                <a:ea typeface="Noto Sans CJK SC"/>
                <a:cs typeface="Lohit Devanagari"/>
              </a:rPr>
            </a:br>
            <a:r>
              <a:rPr lang="en-US" sz="2200" kern="100" dirty="0">
                <a:effectLst/>
                <a:latin typeface="Calibri" panose="020F0502020204030204" pitchFamily="34" charset="0"/>
                <a:ea typeface="Noto Sans CJK SC"/>
                <a:cs typeface="Lohit Devanagari"/>
              </a:rPr>
              <a:t>(where memory and processing are separated) </a:t>
            </a:r>
            <a:br>
              <a:rPr lang="en-US" sz="2200" kern="100" dirty="0">
                <a:effectLst/>
                <a:latin typeface="Calibri" panose="020F0502020204030204" pitchFamily="34" charset="0"/>
                <a:ea typeface="Noto Sans CJK SC"/>
                <a:cs typeface="Lohit Devanagari"/>
              </a:rPr>
            </a:br>
            <a:r>
              <a:rPr lang="en-US" sz="2200" kern="100" dirty="0">
                <a:effectLst/>
                <a:latin typeface="Calibri" panose="020F0502020204030204" pitchFamily="34" charset="0"/>
                <a:ea typeface="Noto Sans CJK SC"/>
                <a:cs typeface="Lohit Devanagari"/>
              </a:rPr>
              <a:t>and create computing systems that integrate processing and memory, </a:t>
            </a:r>
            <a:br>
              <a:rPr lang="en-US" sz="2200" kern="100" dirty="0">
                <a:effectLst/>
                <a:latin typeface="Calibri" panose="020F0502020204030204" pitchFamily="34" charset="0"/>
                <a:ea typeface="Noto Sans CJK SC"/>
                <a:cs typeface="Lohit Devanagari"/>
              </a:rPr>
            </a:br>
            <a:r>
              <a:rPr lang="en-US" sz="2200" kern="100" dirty="0">
                <a:effectLst/>
                <a:latin typeface="Calibri" panose="020F0502020204030204" pitchFamily="34" charset="0"/>
                <a:ea typeface="Noto Sans CJK SC"/>
                <a:cs typeface="Lohit Devanagari"/>
              </a:rPr>
              <a:t>much like biological neural networks.</a:t>
            </a:r>
            <a:endParaRPr lang="sr-Latn-RS" sz="1800" kern="100" dirty="0">
              <a:effectLst/>
              <a:latin typeface="Calibri" panose="020F0502020204030204" pitchFamily="34" charset="0"/>
              <a:ea typeface="Noto Sans CJK SC"/>
              <a:cs typeface="Lohit Devanagari"/>
            </a:endParaRPr>
          </a:p>
          <a:p>
            <a:r>
              <a:rPr lang="en-US" sz="2000" dirty="0"/>
              <a:t>Mimics the brain’s </a:t>
            </a:r>
            <a:r>
              <a:rPr lang="en-US" sz="2000" b="1" dirty="0"/>
              <a:t>neurons</a:t>
            </a:r>
            <a:r>
              <a:rPr lang="en-US" sz="2000" dirty="0"/>
              <a:t> and </a:t>
            </a:r>
            <a:r>
              <a:rPr lang="en-US" sz="2000" b="1" dirty="0"/>
              <a:t>synapses</a:t>
            </a:r>
            <a:r>
              <a:rPr lang="en-US" sz="2000" dirty="0"/>
              <a:t> in silicon.</a:t>
            </a:r>
          </a:p>
          <a:p>
            <a:r>
              <a:rPr lang="en-US" sz="2000" dirty="0"/>
              <a:t>Uses parallel, distributed processing instead of sequential execution.</a:t>
            </a:r>
          </a:p>
          <a:p>
            <a:r>
              <a:rPr lang="en-US" sz="2000" dirty="0"/>
              <a:t>Emphasizes </a:t>
            </a:r>
            <a:r>
              <a:rPr lang="en-US" sz="2000" b="1" dirty="0"/>
              <a:t>energy efficiency</a:t>
            </a:r>
            <a:r>
              <a:rPr lang="en-US" sz="2000" dirty="0"/>
              <a:t>, adaptability, and real-time learning.</a:t>
            </a:r>
          </a:p>
          <a:p>
            <a:pPr marL="0" indent="0">
              <a:buNone/>
            </a:pPr>
            <a:endParaRPr lang="en-US" dirty="0"/>
          </a:p>
        </p:txBody>
      </p:sp>
      <p:sp>
        <p:nvSpPr>
          <p:cNvPr id="5" name="Slide Number Placeholder 5">
            <a:extLst>
              <a:ext uri="{FF2B5EF4-FFF2-40B4-BE49-F238E27FC236}">
                <a16:creationId xmlns:a16="http://schemas.microsoft.com/office/drawing/2014/main" id="{5D6F6470-2DFB-4638-8CC6-B18215B71790}"/>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208</a:t>
            </a:fld>
            <a:endParaRPr lang="sr-Latn-RS"/>
          </a:p>
        </p:txBody>
      </p:sp>
    </p:spTree>
    <p:extLst>
      <p:ext uri="{BB962C8B-B14F-4D97-AF65-F5344CB8AC3E}">
        <p14:creationId xmlns:p14="http://schemas.microsoft.com/office/powerpoint/2010/main" val="3768120605"/>
      </p:ext>
    </p:extLst>
  </p:cSld>
  <p:clrMapOvr>
    <a:masterClrMapping/>
  </p:clrMapOvr>
  <p:transition spd="med"/>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err="1"/>
              <a:t>ChatGPT</a:t>
            </a:r>
            <a:r>
              <a:rPr lang="en-US" sz="6000" b="1" dirty="0"/>
              <a:t> (2): Hardware</a:t>
            </a:r>
          </a:p>
        </p:txBody>
      </p:sp>
      <p:sp>
        <p:nvSpPr>
          <p:cNvPr id="3" name="Text Placeholder 2"/>
          <p:cNvSpPr>
            <a:spLocks noGrp="1"/>
          </p:cNvSpPr>
          <p:nvPr>
            <p:ph type="body" sz="half" idx="1"/>
          </p:nvPr>
        </p:nvSpPr>
        <p:spPr>
          <a:xfrm>
            <a:off x="1182687" y="2017713"/>
            <a:ext cx="10385921" cy="4114801"/>
          </a:xfrm>
        </p:spPr>
        <p:txBody>
          <a:bodyPr>
            <a:normAutofit fontScale="92500"/>
          </a:bodyPr>
          <a:lstStyle/>
          <a:p>
            <a:r>
              <a:rPr lang="en-US" dirty="0"/>
              <a:t>Built using </a:t>
            </a:r>
            <a:r>
              <a:rPr lang="en-US" b="1" dirty="0"/>
              <a:t>spiking neural networks (SNNs)</a:t>
            </a:r>
            <a:r>
              <a:rPr lang="en-US" dirty="0"/>
              <a:t>, </a:t>
            </a:r>
            <a:br>
              <a:rPr lang="en-US" dirty="0"/>
            </a:br>
            <a:r>
              <a:rPr lang="en-US" dirty="0"/>
              <a:t>where neurons exchange information via discrete spikes, like in the brain.</a:t>
            </a:r>
          </a:p>
          <a:p>
            <a:r>
              <a:rPr lang="en-US" dirty="0"/>
              <a:t>Chips often integrate </a:t>
            </a:r>
            <a:r>
              <a:rPr lang="en-US" b="1" dirty="0"/>
              <a:t>memory and computation locally </a:t>
            </a:r>
            <a:br>
              <a:rPr lang="en-US" b="1" dirty="0"/>
            </a:br>
            <a:r>
              <a:rPr lang="en-US" dirty="0"/>
              <a:t>to reduce the “memory bottleneck.”</a:t>
            </a:r>
          </a:p>
          <a:p>
            <a:r>
              <a:rPr lang="en-US" dirty="0"/>
              <a:t>Notable neuromorphic chips:</a:t>
            </a:r>
          </a:p>
          <a:p>
            <a:pPr lvl="1"/>
            <a:r>
              <a:rPr lang="en-US" b="1" dirty="0"/>
              <a:t>IBM </a:t>
            </a:r>
            <a:r>
              <a:rPr lang="en-US" b="1" dirty="0" err="1"/>
              <a:t>TrueNorth</a:t>
            </a:r>
            <a:r>
              <a:rPr lang="en-US" dirty="0"/>
              <a:t> (IBM)</a:t>
            </a:r>
            <a:endParaRPr lang="en-US" b="1" dirty="0"/>
          </a:p>
          <a:p>
            <a:pPr lvl="1"/>
            <a:r>
              <a:rPr lang="en-US" b="1" dirty="0"/>
              <a:t>Intel </a:t>
            </a:r>
            <a:r>
              <a:rPr lang="en-US" b="1" dirty="0" err="1"/>
              <a:t>Loihi</a:t>
            </a:r>
            <a:r>
              <a:rPr lang="en-US" b="1" dirty="0"/>
              <a:t> / </a:t>
            </a:r>
            <a:r>
              <a:rPr lang="en-US" b="1" dirty="0" err="1"/>
              <a:t>Loihi</a:t>
            </a:r>
            <a:r>
              <a:rPr lang="en-US" b="1" dirty="0"/>
              <a:t> 2</a:t>
            </a:r>
            <a:r>
              <a:rPr lang="en-US" dirty="0"/>
              <a:t> (Intel)</a:t>
            </a:r>
            <a:endParaRPr lang="en-US" b="1" dirty="0"/>
          </a:p>
          <a:p>
            <a:pPr lvl="1"/>
            <a:r>
              <a:rPr lang="en-US" b="1" dirty="0" err="1"/>
              <a:t>BrainScaleS</a:t>
            </a:r>
            <a:r>
              <a:rPr lang="en-US" dirty="0"/>
              <a:t> (Heidelberg University)</a:t>
            </a:r>
          </a:p>
          <a:p>
            <a:pPr lvl="1"/>
            <a:r>
              <a:rPr lang="en-US" b="1" dirty="0" err="1"/>
              <a:t>SpiNNaker</a:t>
            </a:r>
            <a:r>
              <a:rPr lang="en-US" dirty="0"/>
              <a:t> (University of Manchester)</a:t>
            </a:r>
          </a:p>
          <a:p>
            <a:endParaRPr lang="en-US" dirty="0"/>
          </a:p>
        </p:txBody>
      </p:sp>
      <p:sp>
        <p:nvSpPr>
          <p:cNvPr id="5" name="Slide Number Placeholder 5">
            <a:extLst>
              <a:ext uri="{FF2B5EF4-FFF2-40B4-BE49-F238E27FC236}">
                <a16:creationId xmlns:a16="http://schemas.microsoft.com/office/drawing/2014/main" id="{5D6F6470-2DFB-4638-8CC6-B18215B71790}"/>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209</a:t>
            </a:fld>
            <a:endParaRPr lang="sr-Latn-RS"/>
          </a:p>
        </p:txBody>
      </p:sp>
    </p:spTree>
    <p:extLst>
      <p:ext uri="{BB962C8B-B14F-4D97-AF65-F5344CB8AC3E}">
        <p14:creationId xmlns:p14="http://schemas.microsoft.com/office/powerpoint/2010/main" val="2537938012"/>
      </p:ext>
    </p:extLst>
  </p:cSld>
  <p:clrMapOvr>
    <a:masterClrMapping/>
  </p:clrMapOvr>
  <p:transition spd="med"/>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err="1"/>
              <a:t>ChatGPT</a:t>
            </a:r>
            <a:r>
              <a:rPr lang="en-US" sz="6000" b="1" dirty="0"/>
              <a:t> (3): Advantages</a:t>
            </a:r>
          </a:p>
        </p:txBody>
      </p:sp>
      <p:sp>
        <p:nvSpPr>
          <p:cNvPr id="3" name="Text Placeholder 2"/>
          <p:cNvSpPr>
            <a:spLocks noGrp="1"/>
          </p:cNvSpPr>
          <p:nvPr>
            <p:ph type="body" sz="half" idx="1"/>
          </p:nvPr>
        </p:nvSpPr>
        <p:spPr>
          <a:xfrm>
            <a:off x="1182687" y="2017713"/>
            <a:ext cx="10385921" cy="4114801"/>
          </a:xfrm>
        </p:spPr>
        <p:txBody>
          <a:bodyPr>
            <a:normAutofit/>
          </a:bodyPr>
          <a:lstStyle/>
          <a:p>
            <a:r>
              <a:rPr lang="en-US" b="1" dirty="0"/>
              <a:t>Low power consumption </a:t>
            </a:r>
            <a:r>
              <a:rPr lang="en-US" dirty="0"/>
              <a:t>– brain-inspired designs </a:t>
            </a:r>
            <a:br>
              <a:rPr lang="en-US" dirty="0"/>
            </a:br>
            <a:r>
              <a:rPr lang="en-US" dirty="0"/>
              <a:t>can perform complex computations </a:t>
            </a:r>
            <a:br>
              <a:rPr lang="en-US" dirty="0"/>
            </a:br>
            <a:r>
              <a:rPr lang="en-US" dirty="0"/>
              <a:t>using orders of magnitude less energy than GPUs/CPUs.</a:t>
            </a:r>
          </a:p>
          <a:p>
            <a:r>
              <a:rPr lang="en-US" b="1" dirty="0"/>
              <a:t>Event-driven processing </a:t>
            </a:r>
            <a:r>
              <a:rPr lang="en-US" dirty="0"/>
              <a:t>– they activate only when needed, </a:t>
            </a:r>
            <a:br>
              <a:rPr lang="en-US" dirty="0"/>
            </a:br>
            <a:r>
              <a:rPr lang="en-US" dirty="0"/>
              <a:t>saving power.</a:t>
            </a:r>
          </a:p>
          <a:p>
            <a:r>
              <a:rPr lang="en-US" b="1" dirty="0"/>
              <a:t>On-chip learning </a:t>
            </a:r>
            <a:r>
              <a:rPr lang="en-US" dirty="0"/>
              <a:t>– some systems can adapt</a:t>
            </a:r>
            <a:br>
              <a:rPr lang="en-US" dirty="0"/>
            </a:br>
            <a:r>
              <a:rPr lang="en-US" dirty="0"/>
              <a:t>and learn in real time without cloud training.</a:t>
            </a:r>
          </a:p>
          <a:p>
            <a:r>
              <a:rPr lang="en-US" b="1" dirty="0"/>
              <a:t>Scalability</a:t>
            </a:r>
            <a:r>
              <a:rPr lang="en-US" dirty="0"/>
              <a:t> – suited for massively parallel tasks.</a:t>
            </a:r>
          </a:p>
          <a:p>
            <a:endParaRPr lang="en-US" dirty="0"/>
          </a:p>
        </p:txBody>
      </p:sp>
      <p:sp>
        <p:nvSpPr>
          <p:cNvPr id="5" name="Slide Number Placeholder 5">
            <a:extLst>
              <a:ext uri="{FF2B5EF4-FFF2-40B4-BE49-F238E27FC236}">
                <a16:creationId xmlns:a16="http://schemas.microsoft.com/office/drawing/2014/main" id="{5D6F6470-2DFB-4638-8CC6-B18215B71790}"/>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210</a:t>
            </a:fld>
            <a:endParaRPr lang="sr-Latn-RS"/>
          </a:p>
        </p:txBody>
      </p:sp>
    </p:spTree>
    <p:extLst>
      <p:ext uri="{BB962C8B-B14F-4D97-AF65-F5344CB8AC3E}">
        <p14:creationId xmlns:p14="http://schemas.microsoft.com/office/powerpoint/2010/main" val="3364746827"/>
      </p:ext>
    </p:extLst>
  </p:cSld>
  <p:clrMapOvr>
    <a:masterClrMapping/>
  </p:clrMapOvr>
  <p:transition spd="med"/>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err="1"/>
              <a:t>ChatGPT</a:t>
            </a:r>
            <a:r>
              <a:rPr lang="en-US" sz="6000" b="1" dirty="0"/>
              <a:t> (4): Applications</a:t>
            </a:r>
          </a:p>
        </p:txBody>
      </p:sp>
      <p:sp>
        <p:nvSpPr>
          <p:cNvPr id="3" name="Text Placeholder 2"/>
          <p:cNvSpPr>
            <a:spLocks noGrp="1"/>
          </p:cNvSpPr>
          <p:nvPr>
            <p:ph type="body" sz="half" idx="1"/>
          </p:nvPr>
        </p:nvSpPr>
        <p:spPr>
          <a:xfrm>
            <a:off x="1182687" y="2017713"/>
            <a:ext cx="10385921" cy="4114801"/>
          </a:xfrm>
        </p:spPr>
        <p:txBody>
          <a:bodyPr>
            <a:normAutofit/>
          </a:bodyPr>
          <a:lstStyle/>
          <a:p>
            <a:r>
              <a:rPr lang="en-US" b="1" dirty="0"/>
              <a:t>Robotics</a:t>
            </a:r>
            <a:r>
              <a:rPr lang="en-US" dirty="0"/>
              <a:t> – real-time adaptive control, low-power sensing.</a:t>
            </a:r>
          </a:p>
          <a:p>
            <a:r>
              <a:rPr lang="en-US" b="1" dirty="0"/>
              <a:t>Edge AI</a:t>
            </a:r>
            <a:r>
              <a:rPr lang="en-US" dirty="0"/>
              <a:t> – smart devices that can learn on-device </a:t>
            </a:r>
            <a:br>
              <a:rPr lang="en-US" dirty="0"/>
            </a:br>
            <a:r>
              <a:rPr lang="en-US" dirty="0"/>
              <a:t>without cloud reliance.</a:t>
            </a:r>
          </a:p>
          <a:p>
            <a:r>
              <a:rPr lang="en-US" b="1" dirty="0"/>
              <a:t>Brain-machine interfaces</a:t>
            </a:r>
            <a:r>
              <a:rPr lang="en-US" dirty="0"/>
              <a:t> – decoding neural signals.</a:t>
            </a:r>
          </a:p>
          <a:p>
            <a:r>
              <a:rPr lang="en-US" b="1" dirty="0"/>
              <a:t>Pattern recognition </a:t>
            </a:r>
            <a:r>
              <a:rPr lang="en-US" dirty="0"/>
              <a:t>– speech, vision, and gesture recognition.</a:t>
            </a:r>
          </a:p>
          <a:p>
            <a:r>
              <a:rPr lang="en-US" b="1" dirty="0"/>
              <a:t>Scientific modeling </a:t>
            </a:r>
            <a:r>
              <a:rPr lang="en-US" dirty="0"/>
              <a:t>– simulating neural processes to study the brain.</a:t>
            </a:r>
          </a:p>
          <a:p>
            <a:endParaRPr lang="en-US" dirty="0"/>
          </a:p>
        </p:txBody>
      </p:sp>
      <p:sp>
        <p:nvSpPr>
          <p:cNvPr id="5" name="Slide Number Placeholder 5">
            <a:extLst>
              <a:ext uri="{FF2B5EF4-FFF2-40B4-BE49-F238E27FC236}">
                <a16:creationId xmlns:a16="http://schemas.microsoft.com/office/drawing/2014/main" id="{5D6F6470-2DFB-4638-8CC6-B18215B71790}"/>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211</a:t>
            </a:fld>
            <a:endParaRPr lang="sr-Latn-RS"/>
          </a:p>
        </p:txBody>
      </p:sp>
    </p:spTree>
    <p:extLst>
      <p:ext uri="{BB962C8B-B14F-4D97-AF65-F5344CB8AC3E}">
        <p14:creationId xmlns:p14="http://schemas.microsoft.com/office/powerpoint/2010/main" val="880843146"/>
      </p:ext>
    </p:extLst>
  </p:cSld>
  <p:clrMapOvr>
    <a:masterClrMapping/>
  </p:clrMapOvr>
  <p:transition spd="med"/>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err="1"/>
              <a:t>ChatGPT</a:t>
            </a:r>
            <a:r>
              <a:rPr lang="en-US" sz="6000" b="1" dirty="0"/>
              <a:t> (5): Challenges</a:t>
            </a:r>
          </a:p>
        </p:txBody>
      </p:sp>
      <p:sp>
        <p:nvSpPr>
          <p:cNvPr id="3" name="Text Placeholder 2"/>
          <p:cNvSpPr>
            <a:spLocks noGrp="1"/>
          </p:cNvSpPr>
          <p:nvPr>
            <p:ph type="body" sz="half" idx="1"/>
          </p:nvPr>
        </p:nvSpPr>
        <p:spPr>
          <a:xfrm>
            <a:off x="1182687" y="2017713"/>
            <a:ext cx="10385921" cy="4114801"/>
          </a:xfrm>
        </p:spPr>
        <p:txBody>
          <a:bodyPr>
            <a:normAutofit fontScale="92500" lnSpcReduction="20000"/>
          </a:bodyPr>
          <a:lstStyle/>
          <a:p>
            <a:r>
              <a:rPr lang="en-US" b="1" dirty="0"/>
              <a:t>Programming difficulty </a:t>
            </a:r>
            <a:r>
              <a:rPr lang="en-US" dirty="0"/>
              <a:t>– traditional software tools </a:t>
            </a:r>
            <a:br>
              <a:rPr lang="en-US" dirty="0"/>
            </a:br>
            <a:r>
              <a:rPr lang="en-US" dirty="0"/>
              <a:t>don’t map easily onto spiking hardware.</a:t>
            </a:r>
          </a:p>
          <a:p>
            <a:r>
              <a:rPr lang="en-US" b="1" dirty="0"/>
              <a:t>Algorithms</a:t>
            </a:r>
            <a:r>
              <a:rPr lang="en-US" dirty="0"/>
              <a:t> – while deep learning is mature, </a:t>
            </a:r>
            <a:br>
              <a:rPr lang="en-US" dirty="0"/>
            </a:br>
            <a:r>
              <a:rPr lang="en-US" dirty="0"/>
              <a:t>spiking neural networks are less developed.</a:t>
            </a:r>
          </a:p>
          <a:p>
            <a:r>
              <a:rPr lang="en-US" b="1" dirty="0"/>
              <a:t>Hardware limitations </a:t>
            </a:r>
            <a:r>
              <a:rPr lang="en-US" dirty="0"/>
              <a:t>– neuromorphic chips are still experimental </a:t>
            </a:r>
            <a:br>
              <a:rPr lang="en-US" dirty="0"/>
            </a:br>
            <a:r>
              <a:rPr lang="en-US" dirty="0"/>
              <a:t>and not widely available.</a:t>
            </a:r>
          </a:p>
          <a:p>
            <a:r>
              <a:rPr lang="en-US" b="1" dirty="0"/>
              <a:t>Adoption barrier </a:t>
            </a:r>
            <a:r>
              <a:rPr lang="en-US" dirty="0"/>
              <a:t>– industry is heavily invested in GPUs/TPUs for AI.</a:t>
            </a:r>
          </a:p>
          <a:p>
            <a:pPr marL="0" indent="0">
              <a:lnSpc>
                <a:spcPct val="115000"/>
              </a:lnSpc>
              <a:spcAft>
                <a:spcPts val="700"/>
              </a:spcAft>
              <a:buNone/>
            </a:pPr>
            <a:r>
              <a:rPr lang="en-US" sz="1800" kern="100" dirty="0">
                <a:effectLst/>
                <a:latin typeface="Calibri" panose="020F0502020204030204" pitchFamily="34" charset="0"/>
                <a:ea typeface="Noto Sans CJK SC"/>
                <a:cs typeface="Lohit Devanagari"/>
              </a:rPr>
              <a:t>👉 In short, neuromorphic computing is an attempt to </a:t>
            </a:r>
            <a:r>
              <a:rPr lang="en-US" sz="1800" b="1" kern="100" dirty="0">
                <a:effectLst/>
                <a:latin typeface="Calibri" panose="020F0502020204030204" pitchFamily="34" charset="0"/>
                <a:ea typeface="Noto Sans CJK SC"/>
                <a:cs typeface="Lohit Devanagari"/>
              </a:rPr>
              <a:t>bridge neuroscience and computer engineering</a:t>
            </a:r>
            <a:r>
              <a:rPr lang="en-US" sz="1800" kern="100" dirty="0">
                <a:effectLst/>
                <a:latin typeface="Calibri" panose="020F0502020204030204" pitchFamily="34" charset="0"/>
                <a:ea typeface="Noto Sans CJK SC"/>
                <a:cs typeface="Lohit Devanagari"/>
              </a:rPr>
              <a:t>, </a:t>
            </a:r>
            <a:br>
              <a:rPr lang="en-US" sz="1800" kern="100" dirty="0">
                <a:effectLst/>
                <a:latin typeface="Calibri" panose="020F0502020204030204" pitchFamily="34" charset="0"/>
                <a:ea typeface="Noto Sans CJK SC"/>
                <a:cs typeface="Lohit Devanagari"/>
              </a:rPr>
            </a:br>
            <a:r>
              <a:rPr lang="en-US" sz="1800" kern="100" dirty="0">
                <a:effectLst/>
                <a:latin typeface="Calibri" panose="020F0502020204030204" pitchFamily="34" charset="0"/>
                <a:ea typeface="Noto Sans CJK SC"/>
                <a:cs typeface="Lohit Devanagari"/>
              </a:rPr>
              <a:t>aiming for machines that are more </a:t>
            </a:r>
            <a:r>
              <a:rPr lang="en-US" sz="1800" b="1" kern="100" dirty="0">
                <a:effectLst/>
                <a:latin typeface="Calibri" panose="020F0502020204030204" pitchFamily="34" charset="0"/>
                <a:ea typeface="Noto Sans CJK SC"/>
                <a:cs typeface="Lohit Devanagari"/>
              </a:rPr>
              <a:t>brain-like: adaptive, efficient, and intelligent</a:t>
            </a:r>
            <a:r>
              <a:rPr lang="en-US" sz="1800" kern="100" dirty="0">
                <a:effectLst/>
                <a:latin typeface="Calibri" panose="020F0502020204030204" pitchFamily="34" charset="0"/>
                <a:ea typeface="Noto Sans CJK SC"/>
                <a:cs typeface="Lohit Devanagari"/>
              </a:rPr>
              <a:t>.</a:t>
            </a:r>
            <a:endParaRPr lang="sr-Latn-RS" sz="1800" kern="100" dirty="0">
              <a:effectLst/>
              <a:latin typeface="Calibri" panose="020F0502020204030204" pitchFamily="34" charset="0"/>
              <a:ea typeface="Noto Sans CJK SC"/>
              <a:cs typeface="Lohit Devanagari"/>
            </a:endParaRPr>
          </a:p>
          <a:p>
            <a:pPr marL="0" indent="0">
              <a:lnSpc>
                <a:spcPct val="115000"/>
              </a:lnSpc>
              <a:spcAft>
                <a:spcPts val="700"/>
              </a:spcAft>
              <a:buNone/>
            </a:pPr>
            <a:r>
              <a:rPr lang="en-US" sz="1800" kern="100" dirty="0">
                <a:effectLst/>
                <a:latin typeface="Calibri" panose="020F0502020204030204" pitchFamily="34" charset="0"/>
                <a:ea typeface="Noto Sans CJK SC"/>
                <a:cs typeface="Lohit Devanagari"/>
              </a:rPr>
              <a:t>Would you like me to dive deeper into </a:t>
            </a:r>
            <a:r>
              <a:rPr lang="en-US" sz="1800" b="1" kern="100" dirty="0">
                <a:effectLst/>
                <a:latin typeface="Calibri" panose="020F0502020204030204" pitchFamily="34" charset="0"/>
                <a:ea typeface="Noto Sans CJK SC"/>
                <a:cs typeface="Lohit Devanagari"/>
              </a:rPr>
              <a:t>how spiking neural networks (SNNs)</a:t>
            </a:r>
            <a:r>
              <a:rPr lang="en-US" sz="1800" kern="100" dirty="0">
                <a:effectLst/>
                <a:latin typeface="Calibri" panose="020F0502020204030204" pitchFamily="34" charset="0"/>
                <a:ea typeface="Noto Sans CJK SC"/>
                <a:cs typeface="Lohit Devanagari"/>
              </a:rPr>
              <a:t> work, </a:t>
            </a:r>
            <a:br>
              <a:rPr lang="en-US" sz="1800" kern="100" dirty="0">
                <a:effectLst/>
                <a:latin typeface="Calibri" panose="020F0502020204030204" pitchFamily="34" charset="0"/>
                <a:ea typeface="Noto Sans CJK SC"/>
                <a:cs typeface="Lohit Devanagari"/>
              </a:rPr>
            </a:br>
            <a:r>
              <a:rPr lang="en-US" sz="1800" kern="100" dirty="0">
                <a:effectLst/>
                <a:latin typeface="Calibri" panose="020F0502020204030204" pitchFamily="34" charset="0"/>
                <a:ea typeface="Noto Sans CJK SC"/>
                <a:cs typeface="Lohit Devanagari"/>
              </a:rPr>
              <a:t>or give a </a:t>
            </a:r>
            <a:r>
              <a:rPr lang="en-US" sz="1800" b="1" kern="100" dirty="0">
                <a:effectLst/>
                <a:latin typeface="Calibri" panose="020F0502020204030204" pitchFamily="34" charset="0"/>
                <a:ea typeface="Noto Sans CJK SC"/>
                <a:cs typeface="Lohit Devanagari"/>
              </a:rPr>
              <a:t>comparison with traditional deep learning</a:t>
            </a:r>
            <a:r>
              <a:rPr lang="en-US" sz="1800" kern="100" dirty="0">
                <a:effectLst/>
                <a:latin typeface="Calibri" panose="020F0502020204030204" pitchFamily="34" charset="0"/>
                <a:ea typeface="Noto Sans CJK SC"/>
                <a:cs typeface="Lohit Devanagari"/>
              </a:rPr>
              <a:t>?</a:t>
            </a:r>
            <a:endParaRPr lang="sr-Latn-RS" sz="1800" kern="100" dirty="0">
              <a:effectLst/>
              <a:latin typeface="Calibri" panose="020F0502020204030204" pitchFamily="34" charset="0"/>
              <a:ea typeface="Noto Sans CJK SC"/>
              <a:cs typeface="Lohit Devanagari"/>
            </a:endParaRPr>
          </a:p>
          <a:p>
            <a:endParaRPr lang="en-US" dirty="0"/>
          </a:p>
        </p:txBody>
      </p:sp>
      <p:sp>
        <p:nvSpPr>
          <p:cNvPr id="5" name="Slide Number Placeholder 5">
            <a:extLst>
              <a:ext uri="{FF2B5EF4-FFF2-40B4-BE49-F238E27FC236}">
                <a16:creationId xmlns:a16="http://schemas.microsoft.com/office/drawing/2014/main" id="{5D6F6470-2DFB-4638-8CC6-B18215B71790}"/>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212</a:t>
            </a:fld>
            <a:endParaRPr lang="sr-Latn-RS"/>
          </a:p>
        </p:txBody>
      </p:sp>
    </p:spTree>
    <p:extLst>
      <p:ext uri="{BB962C8B-B14F-4D97-AF65-F5344CB8AC3E}">
        <p14:creationId xmlns:p14="http://schemas.microsoft.com/office/powerpoint/2010/main" val="2956351184"/>
      </p:ext>
    </p:extLst>
  </p:cSld>
  <p:clrMapOvr>
    <a:masterClrMapping/>
  </p:clrMapOvr>
  <p:transition spd="med"/>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000" b="1" dirty="0"/>
              <a:t>Chemical Computing</a:t>
            </a:r>
          </a:p>
        </p:txBody>
      </p:sp>
      <p:sp>
        <p:nvSpPr>
          <p:cNvPr id="3" name="Text Placeholder 2"/>
          <p:cNvSpPr>
            <a:spLocks noGrp="1"/>
          </p:cNvSpPr>
          <p:nvPr>
            <p:ph type="body" sz="half" idx="1"/>
          </p:nvPr>
        </p:nvSpPr>
        <p:spPr>
          <a:xfrm>
            <a:off x="1182687" y="2017713"/>
            <a:ext cx="10385921" cy="4114801"/>
          </a:xfrm>
        </p:spPr>
        <p:txBody>
          <a:bodyPr/>
          <a:lstStyle/>
          <a:p>
            <a:r>
              <a:rPr lang="en-US" b="1" dirty="0"/>
              <a:t>Computing with real molecules </a:t>
            </a:r>
            <a:br>
              <a:rPr lang="en-US" b="1" dirty="0"/>
            </a:br>
            <a:r>
              <a:rPr lang="en-US" b="1" dirty="0"/>
              <a:t>like programming electronic devices, </a:t>
            </a:r>
            <a:br>
              <a:rPr lang="en-US" b="1" dirty="0"/>
            </a:br>
            <a:r>
              <a:rPr lang="en-US" b="1" dirty="0"/>
              <a:t>but using principles taken from chemistry</a:t>
            </a:r>
            <a:br>
              <a:rPr lang="en-US" b="1" dirty="0"/>
            </a:br>
            <a:r>
              <a:rPr lang="en-US" b="1" dirty="0"/>
              <a:t>and appropriate chemical processes</a:t>
            </a:r>
            <a:r>
              <a:rPr lang="en-US" dirty="0"/>
              <a:t>.</a:t>
            </a:r>
          </a:p>
          <a:p>
            <a:r>
              <a:rPr lang="en-US" dirty="0"/>
              <a:t>Effective for simulations in chemistry </a:t>
            </a:r>
            <a:br>
              <a:rPr lang="en-US" dirty="0"/>
            </a:br>
            <a:r>
              <a:rPr lang="en-US" dirty="0"/>
              <a:t>and physical chemistry!</a:t>
            </a:r>
          </a:p>
          <a:p>
            <a:endParaRPr lang="en-US" dirty="0"/>
          </a:p>
        </p:txBody>
      </p:sp>
      <p:sp>
        <p:nvSpPr>
          <p:cNvPr id="5" name="Slide Number Placeholder 5">
            <a:extLst>
              <a:ext uri="{FF2B5EF4-FFF2-40B4-BE49-F238E27FC236}">
                <a16:creationId xmlns:a16="http://schemas.microsoft.com/office/drawing/2014/main" id="{5D6F6470-2DFB-4638-8CC6-B18215B71790}"/>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213</a:t>
            </a:fld>
            <a:endParaRPr lang="sr-Latn-RS"/>
          </a:p>
        </p:txBody>
      </p:sp>
    </p:spTree>
  </p:cSld>
  <p:clrMapOvr>
    <a:masterClrMapping/>
  </p:clrMapOvr>
  <p:transition spd="med"/>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Example:</a:t>
            </a:r>
          </a:p>
        </p:txBody>
      </p:sp>
      <p:pic>
        <p:nvPicPr>
          <p:cNvPr id="4" name="Picture 3" descr="Clarifiying complex chemical processes with q | EurekAlert!"/>
          <p:cNvPicPr/>
          <p:nvPr/>
        </p:nvPicPr>
        <p:blipFill>
          <a:blip r:embed="rId2" cstate="print"/>
          <a:srcRect/>
          <a:stretch>
            <a:fillRect/>
          </a:stretch>
        </p:blipFill>
        <p:spPr bwMode="auto">
          <a:xfrm>
            <a:off x="2351584" y="2060848"/>
            <a:ext cx="7220272" cy="4002603"/>
          </a:xfrm>
          <a:prstGeom prst="rect">
            <a:avLst/>
          </a:prstGeom>
          <a:noFill/>
          <a:ln w="9525">
            <a:noFill/>
            <a:miter lim="800000"/>
            <a:headEnd/>
            <a:tailEnd/>
          </a:ln>
        </p:spPr>
      </p:pic>
      <p:sp>
        <p:nvSpPr>
          <p:cNvPr id="6" name="Slide Number Placeholder 5">
            <a:extLst>
              <a:ext uri="{FF2B5EF4-FFF2-40B4-BE49-F238E27FC236}">
                <a16:creationId xmlns:a16="http://schemas.microsoft.com/office/drawing/2014/main" id="{AC4562BE-0931-4153-9535-FD28AD1A5C7B}"/>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214</a:t>
            </a:fld>
            <a:endParaRPr lang="sr-Latn-RS"/>
          </a:p>
        </p:txBody>
      </p:sp>
    </p:spTree>
  </p:cSld>
  <p:clrMapOvr>
    <a:masterClrMapping/>
  </p:clrMapOvr>
  <p:transition spd="med"/>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5440" y="260648"/>
            <a:ext cx="9769599" cy="1462088"/>
          </a:xfrm>
        </p:spPr>
        <p:txBody>
          <a:bodyPr>
            <a:normAutofit/>
          </a:bodyPr>
          <a:lstStyle/>
          <a:p>
            <a:r>
              <a:rPr lang="en-US" dirty="0"/>
              <a:t>A </a:t>
            </a:r>
            <a:r>
              <a:rPr lang="en-US" b="1" dirty="0"/>
              <a:t>chemical computer</a:t>
            </a:r>
            <a:r>
              <a:rPr lang="en-US" dirty="0"/>
              <a:t>, also called a </a:t>
            </a:r>
            <a:r>
              <a:rPr lang="en-US" b="1" dirty="0"/>
              <a:t>reaction-diffusion computer</a:t>
            </a:r>
            <a:r>
              <a:rPr lang="en-US" dirty="0"/>
              <a:t>:</a:t>
            </a:r>
          </a:p>
        </p:txBody>
      </p:sp>
      <p:sp>
        <p:nvSpPr>
          <p:cNvPr id="3" name="Text Placeholder 2"/>
          <p:cNvSpPr>
            <a:spLocks noGrp="1"/>
          </p:cNvSpPr>
          <p:nvPr>
            <p:ph type="body" sz="half" idx="1"/>
          </p:nvPr>
        </p:nvSpPr>
        <p:spPr>
          <a:xfrm>
            <a:off x="1182687" y="2017713"/>
            <a:ext cx="10601945" cy="4114801"/>
          </a:xfrm>
        </p:spPr>
        <p:txBody>
          <a:bodyPr>
            <a:normAutofit/>
          </a:bodyPr>
          <a:lstStyle/>
          <a:p>
            <a:r>
              <a:rPr lang="en-US" b="1" dirty="0" err="1"/>
              <a:t>Belousov–Zhabotinsky</a:t>
            </a:r>
            <a:r>
              <a:rPr lang="en-US" dirty="0"/>
              <a:t> (</a:t>
            </a:r>
            <a:r>
              <a:rPr lang="en-US" b="1" dirty="0"/>
              <a:t>BZ</a:t>
            </a:r>
            <a:r>
              <a:rPr lang="en-US" dirty="0"/>
              <a:t>) </a:t>
            </a:r>
            <a:r>
              <a:rPr lang="en-US" b="1" dirty="0"/>
              <a:t>computer</a:t>
            </a:r>
            <a:r>
              <a:rPr lang="en-US" dirty="0"/>
              <a:t>, or </a:t>
            </a:r>
            <a:r>
              <a:rPr lang="en-US" b="1" dirty="0" err="1"/>
              <a:t>gooware</a:t>
            </a:r>
            <a:r>
              <a:rPr lang="en-US" b="1" dirty="0"/>
              <a:t> computer</a:t>
            </a:r>
            <a:r>
              <a:rPr lang="en-US" dirty="0"/>
              <a:t>, </a:t>
            </a:r>
            <a:br>
              <a:rPr lang="en-US" dirty="0"/>
            </a:br>
            <a:r>
              <a:rPr lang="en-US" dirty="0"/>
              <a:t>is an </a:t>
            </a:r>
            <a:r>
              <a:rPr lang="en-US" dirty="0">
                <a:hlinkClick r:id="rId2" tooltip="Unconventional computing"/>
              </a:rPr>
              <a:t>unconventional computer</a:t>
            </a:r>
            <a:r>
              <a:rPr lang="en-US" dirty="0"/>
              <a:t> </a:t>
            </a:r>
            <a:br>
              <a:rPr lang="en-US" dirty="0"/>
            </a:br>
            <a:r>
              <a:rPr lang="en-US" dirty="0"/>
              <a:t>based on a semi-solid chemical "soup" </a:t>
            </a:r>
            <a:br>
              <a:rPr lang="en-US" dirty="0"/>
            </a:br>
            <a:r>
              <a:rPr lang="en-US" dirty="0"/>
              <a:t>where data are represented </a:t>
            </a:r>
            <a:br>
              <a:rPr lang="en-US" dirty="0"/>
            </a:br>
            <a:r>
              <a:rPr lang="en-US" dirty="0"/>
              <a:t>by varying concentrations of chemicals. </a:t>
            </a:r>
          </a:p>
          <a:p>
            <a:r>
              <a:rPr lang="en-US" dirty="0"/>
              <a:t>The computations are performed </a:t>
            </a:r>
            <a:br>
              <a:rPr lang="en-US" dirty="0"/>
            </a:br>
            <a:r>
              <a:rPr lang="en-US" dirty="0"/>
              <a:t>by naturally occurring </a:t>
            </a:r>
            <a:r>
              <a:rPr lang="en-US" dirty="0">
                <a:hlinkClick r:id="rId3" tooltip="Chemical reaction"/>
              </a:rPr>
              <a:t>chemical reactions</a:t>
            </a:r>
            <a:r>
              <a:rPr lang="en-US" dirty="0"/>
              <a:t>.</a:t>
            </a:r>
          </a:p>
          <a:p>
            <a:endParaRPr lang="en-US" dirty="0"/>
          </a:p>
        </p:txBody>
      </p:sp>
      <p:sp>
        <p:nvSpPr>
          <p:cNvPr id="5" name="Slide Number Placeholder 5">
            <a:extLst>
              <a:ext uri="{FF2B5EF4-FFF2-40B4-BE49-F238E27FC236}">
                <a16:creationId xmlns:a16="http://schemas.microsoft.com/office/drawing/2014/main" id="{91E69736-0A8C-48AF-97F9-C961C7CF6975}"/>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215</a:t>
            </a:fld>
            <a:endParaRPr lang="sr-Latn-RS"/>
          </a:p>
        </p:txBody>
      </p:sp>
    </p:spTree>
  </p:cSld>
  <p:clrMapOvr>
    <a:masterClrMapping/>
  </p:clrMapOvr>
  <p:transition spd="med"/>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Origins:</a:t>
            </a:r>
          </a:p>
        </p:txBody>
      </p:sp>
      <p:sp>
        <p:nvSpPr>
          <p:cNvPr id="3" name="Text Placeholder 2"/>
          <p:cNvSpPr>
            <a:spLocks noGrp="1"/>
          </p:cNvSpPr>
          <p:nvPr>
            <p:ph type="body" sz="half" idx="1"/>
          </p:nvPr>
        </p:nvSpPr>
        <p:spPr>
          <a:xfrm>
            <a:off x="1182687" y="2017713"/>
            <a:ext cx="10313913" cy="4114801"/>
          </a:xfrm>
        </p:spPr>
        <p:txBody>
          <a:bodyPr/>
          <a:lstStyle/>
          <a:p>
            <a:r>
              <a:rPr lang="en-US" dirty="0"/>
              <a:t>Originally chemical reactions were seen </a:t>
            </a:r>
            <a:br>
              <a:rPr lang="en-US" dirty="0"/>
            </a:br>
            <a:r>
              <a:rPr lang="en-US" dirty="0"/>
              <a:t>as a simple move towards a stable equilibrium </a:t>
            </a:r>
            <a:br>
              <a:rPr lang="en-US" dirty="0"/>
            </a:br>
            <a:r>
              <a:rPr lang="en-US" dirty="0"/>
              <a:t>which was not very promising for computation. </a:t>
            </a:r>
          </a:p>
          <a:p>
            <a:r>
              <a:rPr lang="en-US" dirty="0"/>
              <a:t>This was changed by a discovery made </a:t>
            </a:r>
            <a:br>
              <a:rPr lang="en-US" dirty="0"/>
            </a:br>
            <a:r>
              <a:rPr lang="en-US" dirty="0"/>
              <a:t>by </a:t>
            </a:r>
            <a:r>
              <a:rPr lang="en-US" dirty="0">
                <a:hlinkClick r:id="rId2" tooltip="Boris Pavlovich Belousov"/>
              </a:rPr>
              <a:t>Boris </a:t>
            </a:r>
            <a:r>
              <a:rPr lang="en-US" dirty="0" err="1">
                <a:hlinkClick r:id="rId2" tooltip="Boris Pavlovich Belousov"/>
              </a:rPr>
              <a:t>Belousov</a:t>
            </a:r>
            <a:r>
              <a:rPr lang="en-US" dirty="0"/>
              <a:t>, a </a:t>
            </a:r>
            <a:r>
              <a:rPr lang="en-US" dirty="0">
                <a:hlinkClick r:id="rId3" tooltip="Soviet Union"/>
              </a:rPr>
              <a:t>Soviet</a:t>
            </a:r>
            <a:r>
              <a:rPr lang="en-US" dirty="0"/>
              <a:t> scientist, in the 1950s. </a:t>
            </a:r>
          </a:p>
        </p:txBody>
      </p:sp>
      <p:sp>
        <p:nvSpPr>
          <p:cNvPr id="5" name="Slide Number Placeholder 5">
            <a:extLst>
              <a:ext uri="{FF2B5EF4-FFF2-40B4-BE49-F238E27FC236}">
                <a16:creationId xmlns:a16="http://schemas.microsoft.com/office/drawing/2014/main" id="{84725F4F-5B18-45AE-ADB2-8CD4D693ADD8}"/>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216</a:t>
            </a:fld>
            <a:endParaRPr lang="sr-Latn-RS"/>
          </a:p>
        </p:txBody>
      </p:sp>
    </p:spTree>
  </p:cSld>
  <p:clrMapOvr>
    <a:masterClrMapping/>
  </p:clrMapOvr>
  <p:transition spd="med"/>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Belousov</a:t>
            </a:r>
            <a:r>
              <a:rPr lang="en-US" dirty="0"/>
              <a:t>:</a:t>
            </a:r>
          </a:p>
        </p:txBody>
      </p:sp>
      <p:sp>
        <p:nvSpPr>
          <p:cNvPr id="3" name="Text Placeholder 2"/>
          <p:cNvSpPr>
            <a:spLocks noGrp="1"/>
          </p:cNvSpPr>
          <p:nvPr>
            <p:ph type="body" sz="half" idx="1"/>
          </p:nvPr>
        </p:nvSpPr>
        <p:spPr>
          <a:xfrm>
            <a:off x="1182687" y="2017713"/>
            <a:ext cx="9881865" cy="4114801"/>
          </a:xfrm>
        </p:spPr>
        <p:txBody>
          <a:bodyPr/>
          <a:lstStyle/>
          <a:p>
            <a:r>
              <a:rPr lang="en-US" dirty="0" err="1"/>
              <a:t>Belousov</a:t>
            </a:r>
            <a:r>
              <a:rPr lang="en-US" dirty="0"/>
              <a:t> created a </a:t>
            </a:r>
            <a:r>
              <a:rPr lang="en-US" dirty="0">
                <a:hlinkClick r:id="rId2" tooltip="Chemical reaction"/>
              </a:rPr>
              <a:t>chemical reaction</a:t>
            </a:r>
            <a:r>
              <a:rPr lang="en-US" dirty="0"/>
              <a:t> </a:t>
            </a:r>
            <a:br>
              <a:rPr lang="en-US" dirty="0"/>
            </a:br>
            <a:r>
              <a:rPr lang="en-US" dirty="0"/>
              <a:t>between different salts and acids </a:t>
            </a:r>
            <a:br>
              <a:rPr lang="en-US" dirty="0"/>
            </a:br>
            <a:r>
              <a:rPr lang="en-US" dirty="0"/>
              <a:t>that swing back and forth </a:t>
            </a:r>
            <a:br>
              <a:rPr lang="en-US" dirty="0"/>
            </a:br>
            <a:r>
              <a:rPr lang="en-US" dirty="0"/>
              <a:t>between being yellow and clear.</a:t>
            </a:r>
          </a:p>
          <a:p>
            <a:r>
              <a:rPr lang="en-US" dirty="0"/>
              <a:t>This is because the concentration </a:t>
            </a:r>
            <a:br>
              <a:rPr lang="en-US" dirty="0"/>
            </a:br>
            <a:r>
              <a:rPr lang="en-US" dirty="0"/>
              <a:t>of the different components </a:t>
            </a:r>
            <a:br>
              <a:rPr lang="en-US" dirty="0"/>
            </a:br>
            <a:r>
              <a:rPr lang="en-US" dirty="0"/>
              <a:t>changes up and down in a cyclic way.</a:t>
            </a:r>
          </a:p>
          <a:p>
            <a:endParaRPr lang="en-US" dirty="0"/>
          </a:p>
        </p:txBody>
      </p:sp>
      <p:sp>
        <p:nvSpPr>
          <p:cNvPr id="5" name="Slide Number Placeholder 5">
            <a:extLst>
              <a:ext uri="{FF2B5EF4-FFF2-40B4-BE49-F238E27FC236}">
                <a16:creationId xmlns:a16="http://schemas.microsoft.com/office/drawing/2014/main" id="{8203D5FC-9FE3-4D28-A74B-EF1A76CAF980}"/>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217</a:t>
            </a:fld>
            <a:endParaRPr lang="sr-Latn-RS"/>
          </a:p>
        </p:txBody>
      </p:sp>
    </p:spTree>
  </p:cSld>
  <p:clrMapOvr>
    <a:masterClrMapping/>
  </p:clrMapOvr>
  <p:transition spd="med"/>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Adamatzky</a:t>
            </a:r>
            <a:r>
              <a:rPr lang="en-US" dirty="0"/>
              <a:t>:</a:t>
            </a:r>
          </a:p>
        </p:txBody>
      </p:sp>
      <p:sp>
        <p:nvSpPr>
          <p:cNvPr id="3" name="Text Placeholder 2"/>
          <p:cNvSpPr>
            <a:spLocks noGrp="1"/>
          </p:cNvSpPr>
          <p:nvPr>
            <p:ph type="body" sz="half" idx="1"/>
          </p:nvPr>
        </p:nvSpPr>
        <p:spPr>
          <a:xfrm>
            <a:off x="1182687" y="2017713"/>
            <a:ext cx="10313913" cy="4114801"/>
          </a:xfrm>
        </p:spPr>
        <p:txBody>
          <a:bodyPr/>
          <a:lstStyle/>
          <a:p>
            <a:r>
              <a:rPr lang="en-US" dirty="0"/>
              <a:t>Andrew </a:t>
            </a:r>
            <a:r>
              <a:rPr lang="en-US" dirty="0" err="1"/>
              <a:t>Adamatzky</a:t>
            </a:r>
            <a:r>
              <a:rPr lang="en-US" dirty="0"/>
              <a:t> </a:t>
            </a:r>
            <a:br>
              <a:rPr lang="en-US" dirty="0"/>
            </a:br>
            <a:r>
              <a:rPr lang="en-US" dirty="0"/>
              <a:t>at the </a:t>
            </a:r>
            <a:r>
              <a:rPr lang="en-US" dirty="0">
                <a:hlinkClick r:id="rId2" tooltip="University of the West of England"/>
              </a:rPr>
              <a:t>University of the West of England</a:t>
            </a:r>
            <a:br>
              <a:rPr lang="en-US" dirty="0"/>
            </a:br>
            <a:r>
              <a:rPr lang="en-US" dirty="0"/>
              <a:t>has demonstrated simple logic gates </a:t>
            </a:r>
            <a:br>
              <a:rPr lang="en-US" dirty="0"/>
            </a:br>
            <a:r>
              <a:rPr lang="en-US" dirty="0"/>
              <a:t>using </a:t>
            </a:r>
            <a:r>
              <a:rPr lang="en-US" dirty="0">
                <a:hlinkClick r:id="rId3" tooltip="Reaction–diffusion"/>
              </a:rPr>
              <a:t>reaction–diffusion</a:t>
            </a:r>
            <a:r>
              <a:rPr lang="en-US" dirty="0"/>
              <a:t> processes.</a:t>
            </a:r>
          </a:p>
          <a:p>
            <a:r>
              <a:rPr lang="en-US" dirty="0"/>
              <a:t>An important step towards programmability.</a:t>
            </a:r>
          </a:p>
        </p:txBody>
      </p:sp>
      <p:sp>
        <p:nvSpPr>
          <p:cNvPr id="5" name="Slide Number Placeholder 5">
            <a:extLst>
              <a:ext uri="{FF2B5EF4-FFF2-40B4-BE49-F238E27FC236}">
                <a16:creationId xmlns:a16="http://schemas.microsoft.com/office/drawing/2014/main" id="{D38FE5C3-9B0A-4F61-918F-3DB813CF7031}"/>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218</a:t>
            </a:fld>
            <a:endParaRPr lang="sr-Latn-RS"/>
          </a:p>
        </p:txBody>
      </p:sp>
    </p:spTree>
  </p:cSld>
  <p:clrMapOvr>
    <a:masterClrMapping/>
  </p:clrMapOvr>
  <p:transition spd="med"/>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Implementation:</a:t>
            </a:r>
          </a:p>
        </p:txBody>
      </p:sp>
      <p:pic>
        <p:nvPicPr>
          <p:cNvPr id="4" name="Picture 3" descr="The First Programmable Turing Complete Chemical Computer | Lee Cronin,  University of Glasgow - Foresight Institute"/>
          <p:cNvPicPr/>
          <p:nvPr/>
        </p:nvPicPr>
        <p:blipFill>
          <a:blip r:embed="rId2" cstate="print"/>
          <a:srcRect/>
          <a:stretch>
            <a:fillRect/>
          </a:stretch>
        </p:blipFill>
        <p:spPr bwMode="auto">
          <a:xfrm>
            <a:off x="1487488" y="1916832"/>
            <a:ext cx="8208912" cy="4320480"/>
          </a:xfrm>
          <a:prstGeom prst="rect">
            <a:avLst/>
          </a:prstGeom>
          <a:noFill/>
          <a:ln w="9525">
            <a:noFill/>
            <a:miter lim="800000"/>
            <a:headEnd/>
            <a:tailEnd/>
          </a:ln>
        </p:spPr>
      </p:pic>
      <p:sp>
        <p:nvSpPr>
          <p:cNvPr id="6" name="Slide Number Placeholder 5">
            <a:extLst>
              <a:ext uri="{FF2B5EF4-FFF2-40B4-BE49-F238E27FC236}">
                <a16:creationId xmlns:a16="http://schemas.microsoft.com/office/drawing/2014/main" id="{C3675818-F3AF-4C06-BF94-423130F8DDE5}"/>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219</a:t>
            </a:fld>
            <a:endParaRPr lang="sr-Latn-RS"/>
          </a:p>
        </p:txBody>
      </p:sp>
      <p:sp>
        <p:nvSpPr>
          <p:cNvPr id="3" name="CasellaDiTesto 2">
            <a:extLst>
              <a:ext uri="{FF2B5EF4-FFF2-40B4-BE49-F238E27FC236}">
                <a16:creationId xmlns:a16="http://schemas.microsoft.com/office/drawing/2014/main" id="{2D0E4695-FC62-5FD9-3D00-4C67AA59F4D0}"/>
              </a:ext>
            </a:extLst>
          </p:cNvPr>
          <p:cNvSpPr txBox="1"/>
          <p:nvPr/>
        </p:nvSpPr>
        <p:spPr>
          <a:xfrm>
            <a:off x="191344" y="6393507"/>
            <a:ext cx="1641475"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it-IT" sz="1800" b="0" i="0" u="none" strike="noStrike" cap="none" spc="0" normalizeH="0" baseline="0" dirty="0">
                <a:ln>
                  <a:noFill/>
                </a:ln>
                <a:solidFill>
                  <a:srgbClr val="FF0000"/>
                </a:solidFill>
                <a:effectLst/>
                <a:uFillTx/>
                <a:latin typeface="+mn-lt"/>
                <a:ea typeface="+mn-ea"/>
                <a:cs typeface="+mn-cs"/>
                <a:sym typeface="Calibri"/>
              </a:rPr>
              <a:t>State of the art: ?</a:t>
            </a:r>
          </a:p>
        </p:txBody>
      </p:sp>
    </p:spTree>
  </p:cSld>
  <p:clrMapOvr>
    <a:masterClrMapping/>
  </p:clrMapOvr>
  <p:transition spd="med"/>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Synergizing all the Above </a:t>
            </a:r>
            <a:br>
              <a:rPr lang="en-US" b="1" dirty="0"/>
            </a:br>
            <a:r>
              <a:rPr lang="en-US" b="1" dirty="0"/>
              <a:t>for the Most Sophisticated Applications</a:t>
            </a:r>
          </a:p>
        </p:txBody>
      </p:sp>
      <p:pic>
        <p:nvPicPr>
          <p:cNvPr id="4" name="Picture 3" descr="A photo of a submarine in the water under a partly cloudy sky.  "/>
          <p:cNvPicPr/>
          <p:nvPr/>
        </p:nvPicPr>
        <p:blipFill>
          <a:blip r:embed="rId2" cstate="print"/>
          <a:srcRect/>
          <a:stretch>
            <a:fillRect/>
          </a:stretch>
        </p:blipFill>
        <p:spPr bwMode="auto">
          <a:xfrm>
            <a:off x="2423592" y="1916832"/>
            <a:ext cx="6336704" cy="4395387"/>
          </a:xfrm>
          <a:prstGeom prst="rect">
            <a:avLst/>
          </a:prstGeom>
          <a:noFill/>
          <a:ln w="9525">
            <a:noFill/>
            <a:miter lim="800000"/>
            <a:headEnd/>
            <a:tailEnd/>
          </a:ln>
        </p:spPr>
      </p:pic>
      <p:sp>
        <p:nvSpPr>
          <p:cNvPr id="6" name="Slide Number Placeholder 5">
            <a:extLst>
              <a:ext uri="{FF2B5EF4-FFF2-40B4-BE49-F238E27FC236}">
                <a16:creationId xmlns:a16="http://schemas.microsoft.com/office/drawing/2014/main" id="{E24C497F-11D8-4F5A-B588-0650827249E1}"/>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220</a:t>
            </a:fld>
            <a:endParaRPr lang="sr-Latn-RS"/>
          </a:p>
        </p:txBody>
      </p:sp>
      <p:sp>
        <p:nvSpPr>
          <p:cNvPr id="3" name="CasellaDiTesto 2">
            <a:extLst>
              <a:ext uri="{FF2B5EF4-FFF2-40B4-BE49-F238E27FC236}">
                <a16:creationId xmlns:a16="http://schemas.microsoft.com/office/drawing/2014/main" id="{B87A73A3-2C77-824E-4E18-91642DABE794}"/>
              </a:ext>
            </a:extLst>
          </p:cNvPr>
          <p:cNvSpPr txBox="1"/>
          <p:nvPr/>
        </p:nvSpPr>
        <p:spPr>
          <a:xfrm>
            <a:off x="938504" y="6366688"/>
            <a:ext cx="5517536"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it-IT" sz="1800" b="0" i="0" u="none" strike="noStrike" cap="none" spc="0" normalizeH="0" baseline="0" dirty="0">
                <a:ln>
                  <a:noFill/>
                </a:ln>
                <a:solidFill>
                  <a:srgbClr val="FF0000"/>
                </a:solidFill>
                <a:effectLst/>
                <a:uFillTx/>
                <a:latin typeface="+mn-lt"/>
                <a:ea typeface="+mn-ea"/>
                <a:cs typeface="+mn-cs"/>
                <a:sym typeface="Calibri"/>
              </a:rPr>
              <a:t>State of the art: From Alas at Sorbonne to Dong at Purdue! </a:t>
            </a:r>
          </a:p>
        </p:txBody>
      </p:sp>
    </p:spTree>
    <p:extLst>
      <p:ext uri="{BB962C8B-B14F-4D97-AF65-F5344CB8AC3E}">
        <p14:creationId xmlns:p14="http://schemas.microsoft.com/office/powerpoint/2010/main" val="3757798760"/>
      </p:ext>
    </p:extLst>
  </p:cSld>
  <p:clrMapOvr>
    <a:masterClrMapping/>
  </p:clrMapOvr>
  <p:transition spd="med"/>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6" name="Rectangle 2"/>
          <p:cNvSpPr txBox="1">
            <a:spLocks noGrp="1"/>
          </p:cNvSpPr>
          <p:nvPr>
            <p:ph type="title"/>
          </p:nvPr>
        </p:nvSpPr>
        <p:spPr>
          <a:xfrm>
            <a:off x="1150937" y="214313"/>
            <a:ext cx="7793037" cy="1462088"/>
          </a:xfrm>
          <a:prstGeom prst="rect">
            <a:avLst/>
          </a:prstGeom>
        </p:spPr>
        <p:txBody>
          <a:bodyPr/>
          <a:lstStyle/>
          <a:p>
            <a:pPr>
              <a:defRPr sz="2800">
                <a:latin typeface="Tahoma Bold"/>
                <a:ea typeface="Tahoma Bold"/>
                <a:cs typeface="Tahoma Bold"/>
                <a:sym typeface="Tahoma Bold"/>
              </a:defRPr>
            </a:pPr>
            <a:r>
              <a:t>European Projects</a:t>
            </a:r>
            <a:r>
              <a:rPr sz="4400">
                <a:latin typeface="Tahoma"/>
                <a:ea typeface="Tahoma"/>
                <a:cs typeface="Tahoma"/>
                <a:sym typeface="Tahoma"/>
              </a:rPr>
              <a:t> </a:t>
            </a:r>
          </a:p>
        </p:txBody>
      </p:sp>
      <p:sp>
        <p:nvSpPr>
          <p:cNvPr id="2777" name="TextBox 1"/>
          <p:cNvSpPr txBox="1"/>
          <p:nvPr/>
        </p:nvSpPr>
        <p:spPr>
          <a:xfrm>
            <a:off x="1144269" y="2743200"/>
            <a:ext cx="6118861" cy="26060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latin typeface="Tahoma"/>
                <a:ea typeface="Tahoma"/>
                <a:cs typeface="Tahoma"/>
                <a:sym typeface="Tahoma"/>
              </a:defRPr>
            </a:pPr>
            <a:r>
              <a:rPr dirty="0"/>
              <a:t>ESF:</a:t>
            </a:r>
          </a:p>
          <a:p>
            <a:pPr>
              <a:buSzPct val="100000"/>
              <a:buFont typeface="Arial"/>
              <a:buChar char="•"/>
              <a:defRPr>
                <a:solidFill>
                  <a:srgbClr val="262673"/>
                </a:solidFill>
                <a:latin typeface="Tahoma"/>
                <a:ea typeface="Tahoma"/>
                <a:cs typeface="Tahoma"/>
                <a:sym typeface="Tahoma"/>
              </a:defRPr>
            </a:pPr>
            <a:r>
              <a:rPr dirty="0"/>
              <a:t> </a:t>
            </a:r>
            <a:r>
              <a:rPr dirty="0" err="1"/>
              <a:t>RoMoL</a:t>
            </a:r>
            <a:r>
              <a:rPr dirty="0"/>
              <a:t>: Riding on Moore's Law </a:t>
            </a:r>
            <a:r>
              <a:rPr dirty="0">
                <a:solidFill>
                  <a:srgbClr val="000000"/>
                </a:solidFill>
              </a:rPr>
              <a:t>(0 weeks)</a:t>
            </a:r>
          </a:p>
          <a:p>
            <a:pPr>
              <a:buSzPct val="100000"/>
              <a:buFont typeface="Arial"/>
              <a:buChar char="•"/>
              <a:defRPr>
                <a:solidFill>
                  <a:srgbClr val="262673"/>
                </a:solidFill>
                <a:latin typeface="Tahoma"/>
                <a:ea typeface="Tahoma"/>
                <a:cs typeface="Tahoma"/>
                <a:sym typeface="Tahoma"/>
              </a:defRPr>
            </a:pPr>
            <a:r>
              <a:rPr dirty="0"/>
              <a:t> </a:t>
            </a:r>
            <a:r>
              <a:rPr dirty="0" err="1"/>
              <a:t>HiPeac</a:t>
            </a:r>
            <a:r>
              <a:rPr dirty="0"/>
              <a:t>: Parallel Programming Models </a:t>
            </a:r>
            <a:r>
              <a:rPr dirty="0">
                <a:solidFill>
                  <a:srgbClr val="000000"/>
                </a:solidFill>
              </a:rPr>
              <a:t>(0 weeks)</a:t>
            </a:r>
          </a:p>
          <a:p>
            <a:pPr>
              <a:defRPr>
                <a:latin typeface="Tahoma"/>
                <a:ea typeface="Tahoma"/>
                <a:cs typeface="Tahoma"/>
                <a:sym typeface="Tahoma"/>
              </a:defRPr>
            </a:pPr>
            <a:endParaRPr dirty="0"/>
          </a:p>
          <a:p>
            <a:pPr>
              <a:defRPr>
                <a:latin typeface="Tahoma"/>
                <a:ea typeface="Tahoma"/>
                <a:cs typeface="Tahoma"/>
                <a:sym typeface="Tahoma"/>
              </a:defRPr>
            </a:pPr>
            <a:r>
              <a:rPr dirty="0"/>
              <a:t>FP7/H20:</a:t>
            </a:r>
          </a:p>
          <a:p>
            <a:pPr>
              <a:buSzPct val="100000"/>
              <a:buFont typeface="Arial"/>
              <a:buChar char="•"/>
              <a:defRPr>
                <a:solidFill>
                  <a:srgbClr val="262673"/>
                </a:solidFill>
                <a:latin typeface="Tahoma"/>
                <a:ea typeface="Tahoma"/>
                <a:cs typeface="Tahoma"/>
                <a:sym typeface="Tahoma"/>
              </a:defRPr>
            </a:pPr>
            <a:r>
              <a:rPr dirty="0"/>
              <a:t> FP7: </a:t>
            </a:r>
            <a:r>
              <a:rPr dirty="0" err="1"/>
              <a:t>ProSense</a:t>
            </a:r>
            <a:r>
              <a:rPr dirty="0"/>
              <a:t> </a:t>
            </a:r>
            <a:r>
              <a:rPr dirty="0">
                <a:solidFill>
                  <a:srgbClr val="000000"/>
                </a:solidFill>
              </a:rPr>
              <a:t>(0 weeks)</a:t>
            </a:r>
          </a:p>
          <a:p>
            <a:pPr>
              <a:buSzPct val="100000"/>
              <a:buFont typeface="Arial"/>
              <a:buChar char="•"/>
              <a:defRPr>
                <a:solidFill>
                  <a:srgbClr val="262673"/>
                </a:solidFill>
                <a:latin typeface="Tahoma"/>
                <a:ea typeface="Tahoma"/>
                <a:cs typeface="Tahoma"/>
                <a:sym typeface="Tahoma"/>
              </a:defRPr>
            </a:pPr>
            <a:r>
              <a:rPr dirty="0"/>
              <a:t> FP7: </a:t>
            </a:r>
            <a:r>
              <a:rPr dirty="0" err="1"/>
              <a:t>BalCon</a:t>
            </a:r>
            <a:r>
              <a:rPr dirty="0"/>
              <a:t> </a:t>
            </a:r>
            <a:r>
              <a:rPr dirty="0">
                <a:solidFill>
                  <a:srgbClr val="000000"/>
                </a:solidFill>
              </a:rPr>
              <a:t>(0 weeks)</a:t>
            </a:r>
          </a:p>
          <a:p>
            <a:pPr>
              <a:defRPr>
                <a:latin typeface="Tahoma"/>
                <a:ea typeface="Tahoma"/>
                <a:cs typeface="Tahoma"/>
                <a:sym typeface="Tahoma"/>
              </a:defRPr>
            </a:pPr>
            <a:endParaRPr dirty="0"/>
          </a:p>
        </p:txBody>
      </p:sp>
      <p:sp>
        <p:nvSpPr>
          <p:cNvPr id="6" name="Slide Number Placeholder 5">
            <a:extLst>
              <a:ext uri="{FF2B5EF4-FFF2-40B4-BE49-F238E27FC236}">
                <a16:creationId xmlns:a16="http://schemas.microsoft.com/office/drawing/2014/main" id="{613E2D70-8C1F-44DE-8AAF-16B9285E3B7D}"/>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221</a:t>
            </a:fld>
            <a:endParaRPr lang="sr-Latn-RS"/>
          </a:p>
        </p:txBody>
      </p:sp>
    </p:spTree>
  </p:cSld>
  <p:clrMapOvr>
    <a:masterClrMapping/>
  </p:clrMapOvr>
  <p:transition spd="med"/>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456" y="260648"/>
            <a:ext cx="7793038" cy="1462088"/>
          </a:xfrm>
        </p:spPr>
        <p:txBody>
          <a:bodyPr>
            <a:normAutofit/>
          </a:bodyPr>
          <a:lstStyle/>
          <a:p>
            <a:r>
              <a:rPr lang="en-US" sz="2800" b="1" dirty="0"/>
              <a:t>USA Projects</a:t>
            </a:r>
          </a:p>
        </p:txBody>
      </p:sp>
      <p:sp>
        <p:nvSpPr>
          <p:cNvPr id="3" name="Text Placeholder 2"/>
          <p:cNvSpPr>
            <a:spLocks noGrp="1"/>
          </p:cNvSpPr>
          <p:nvPr>
            <p:ph type="body" sz="half" idx="1"/>
          </p:nvPr>
        </p:nvSpPr>
        <p:spPr/>
        <p:txBody>
          <a:bodyPr>
            <a:normAutofit fontScale="92500"/>
          </a:bodyPr>
          <a:lstStyle/>
          <a:p>
            <a:pPr>
              <a:defRPr>
                <a:latin typeface="Tahoma"/>
                <a:ea typeface="Tahoma"/>
                <a:cs typeface="Tahoma"/>
                <a:sym typeface="Tahoma"/>
              </a:defRPr>
            </a:pPr>
            <a:r>
              <a:rPr lang="en-US" dirty="0"/>
              <a:t>Nature Based Construction and Computing:</a:t>
            </a:r>
          </a:p>
          <a:p>
            <a:pPr lvl="1">
              <a:defRPr>
                <a:latin typeface="Tahoma"/>
                <a:ea typeface="Tahoma"/>
                <a:cs typeface="Tahoma"/>
                <a:sym typeface="Tahoma"/>
              </a:defRPr>
            </a:pPr>
            <a:r>
              <a:rPr lang="en-US" dirty="0"/>
              <a:t>Purdue (X weeks)</a:t>
            </a:r>
          </a:p>
          <a:p>
            <a:pPr lvl="1">
              <a:defRPr>
                <a:latin typeface="Tahoma"/>
                <a:ea typeface="Tahoma"/>
                <a:cs typeface="Tahoma"/>
                <a:sym typeface="Tahoma"/>
              </a:defRPr>
            </a:pPr>
            <a:r>
              <a:rPr lang="en-US" dirty="0"/>
              <a:t>Indiana University (X weeks)</a:t>
            </a:r>
          </a:p>
          <a:p>
            <a:pPr>
              <a:defRPr>
                <a:latin typeface="Tahoma"/>
                <a:ea typeface="Tahoma"/>
                <a:cs typeface="Tahoma"/>
                <a:sym typeface="Tahoma"/>
              </a:defRPr>
            </a:pPr>
            <a:endParaRPr lang="en-US" dirty="0"/>
          </a:p>
          <a:p>
            <a:pPr>
              <a:defRPr>
                <a:latin typeface="Tahoma"/>
                <a:ea typeface="Tahoma"/>
                <a:cs typeface="Tahoma"/>
                <a:sym typeface="Tahoma"/>
              </a:defRPr>
            </a:pPr>
            <a:r>
              <a:rPr lang="en-US" dirty="0"/>
              <a:t>Nature Based Media and Computing:</a:t>
            </a:r>
          </a:p>
          <a:p>
            <a:pPr lvl="1">
              <a:defRPr>
                <a:latin typeface="Tahoma"/>
                <a:ea typeface="Tahoma"/>
                <a:cs typeface="Tahoma"/>
                <a:sym typeface="Tahoma"/>
              </a:defRPr>
            </a:pPr>
            <a:r>
              <a:rPr lang="en-US" dirty="0"/>
              <a:t>MIT (X weeks)</a:t>
            </a:r>
          </a:p>
          <a:p>
            <a:pPr lvl="1">
              <a:defRPr>
                <a:latin typeface="Tahoma"/>
                <a:ea typeface="Tahoma"/>
                <a:cs typeface="Tahoma"/>
                <a:sym typeface="Tahoma"/>
              </a:defRPr>
            </a:pPr>
            <a:r>
              <a:rPr lang="en-US" dirty="0"/>
              <a:t>Harvard (X weeks)</a:t>
            </a:r>
          </a:p>
          <a:p>
            <a:pPr>
              <a:defRPr>
                <a:latin typeface="Tahoma"/>
                <a:ea typeface="Tahoma"/>
                <a:cs typeface="Tahoma"/>
                <a:sym typeface="Tahoma"/>
              </a:defRPr>
            </a:pPr>
            <a:endParaRPr lang="en-US" dirty="0"/>
          </a:p>
          <a:p>
            <a:endParaRPr lang="en-US" dirty="0"/>
          </a:p>
        </p:txBody>
      </p:sp>
      <p:sp>
        <p:nvSpPr>
          <p:cNvPr id="5" name="Slide Number Placeholder 5">
            <a:extLst>
              <a:ext uri="{FF2B5EF4-FFF2-40B4-BE49-F238E27FC236}">
                <a16:creationId xmlns:a16="http://schemas.microsoft.com/office/drawing/2014/main" id="{7DC9D201-60D9-489B-9476-171B4A4AEB69}"/>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222</a:t>
            </a:fld>
            <a:endParaRPr lang="sr-Latn-RS"/>
          </a:p>
        </p:txBody>
      </p:sp>
    </p:spTree>
  </p:cSld>
  <p:clrMapOvr>
    <a:masterClrMapping/>
  </p:clrMapOvr>
  <p:transition spd="med"/>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0" name="Rectangle 2"/>
          <p:cNvSpPr txBox="1">
            <a:spLocks noGrp="1"/>
          </p:cNvSpPr>
          <p:nvPr>
            <p:ph type="title"/>
          </p:nvPr>
        </p:nvSpPr>
        <p:spPr>
          <a:xfrm>
            <a:off x="1150937" y="214313"/>
            <a:ext cx="7993062" cy="1462088"/>
          </a:xfrm>
          <a:prstGeom prst="rect">
            <a:avLst/>
          </a:prstGeom>
        </p:spPr>
        <p:txBody>
          <a:bodyPr/>
          <a:lstStyle>
            <a:lvl1pPr>
              <a:defRPr sz="2400">
                <a:latin typeface="Tahoma Bold"/>
                <a:ea typeface="Tahoma Bold"/>
                <a:cs typeface="Tahoma Bold"/>
                <a:sym typeface="Tahoma Bold"/>
              </a:defRPr>
            </a:lvl1pPr>
          </a:lstStyle>
          <a:p>
            <a:r>
              <a:t>Example Algorithms for Practical Implementations</a:t>
            </a:r>
          </a:p>
        </p:txBody>
      </p:sp>
      <p:sp>
        <p:nvSpPr>
          <p:cNvPr id="2781" name="TextBox 1"/>
          <p:cNvSpPr txBox="1"/>
          <p:nvPr/>
        </p:nvSpPr>
        <p:spPr>
          <a:xfrm>
            <a:off x="1112519" y="2773363"/>
            <a:ext cx="5394961" cy="20313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a:latin typeface="Tahoma"/>
                <a:ea typeface="Tahoma"/>
                <a:cs typeface="Tahoma"/>
                <a:sym typeface="Tahoma"/>
              </a:defRPr>
            </a:pPr>
            <a:r>
              <a:rPr dirty="0"/>
              <a:t>Engineering:</a:t>
            </a:r>
          </a:p>
          <a:p>
            <a:pPr>
              <a:buSzPct val="100000"/>
              <a:buFont typeface="Arial"/>
              <a:buChar char="•"/>
              <a:defRPr>
                <a:solidFill>
                  <a:srgbClr val="262673"/>
                </a:solidFill>
                <a:latin typeface="Tahoma"/>
                <a:ea typeface="Tahoma"/>
                <a:cs typeface="Tahoma"/>
                <a:sym typeface="Tahoma"/>
              </a:defRPr>
            </a:pPr>
            <a:r>
              <a:rPr dirty="0"/>
              <a:t> Computer Engineering </a:t>
            </a:r>
            <a:r>
              <a:rPr dirty="0">
                <a:solidFill>
                  <a:srgbClr val="000000"/>
                </a:solidFill>
              </a:rPr>
              <a:t>(</a:t>
            </a:r>
            <a:r>
              <a:rPr lang="en-US" dirty="0">
                <a:solidFill>
                  <a:srgbClr val="000000"/>
                </a:solidFill>
              </a:rPr>
              <a:t>M</a:t>
            </a:r>
            <a:r>
              <a:rPr dirty="0">
                <a:solidFill>
                  <a:srgbClr val="000000"/>
                </a:solidFill>
              </a:rPr>
              <a:t> weeks)</a:t>
            </a:r>
          </a:p>
          <a:p>
            <a:pPr>
              <a:buSzPct val="100000"/>
              <a:buFont typeface="Arial"/>
              <a:buChar char="•"/>
              <a:defRPr>
                <a:solidFill>
                  <a:srgbClr val="262673"/>
                </a:solidFill>
                <a:latin typeface="Tahoma"/>
                <a:ea typeface="Tahoma"/>
                <a:cs typeface="Tahoma"/>
                <a:sym typeface="Tahoma"/>
              </a:defRPr>
            </a:pPr>
            <a:r>
              <a:rPr dirty="0"/>
              <a:t> Financial Engineering </a:t>
            </a:r>
            <a:r>
              <a:rPr dirty="0">
                <a:solidFill>
                  <a:srgbClr val="000000"/>
                </a:solidFill>
              </a:rPr>
              <a:t>(</a:t>
            </a:r>
            <a:r>
              <a:rPr lang="en-US" dirty="0">
                <a:solidFill>
                  <a:srgbClr val="000000"/>
                </a:solidFill>
              </a:rPr>
              <a:t>M</a:t>
            </a:r>
            <a:r>
              <a:rPr dirty="0">
                <a:solidFill>
                  <a:srgbClr val="000000"/>
                </a:solidFill>
              </a:rPr>
              <a:t> weeks)</a:t>
            </a:r>
          </a:p>
          <a:p>
            <a:pPr>
              <a:defRPr>
                <a:latin typeface="Tahoma"/>
                <a:ea typeface="Tahoma"/>
                <a:cs typeface="Tahoma"/>
                <a:sym typeface="Tahoma"/>
              </a:defRPr>
            </a:pPr>
            <a:endParaRPr dirty="0"/>
          </a:p>
          <a:p>
            <a:pPr>
              <a:defRPr>
                <a:latin typeface="Tahoma"/>
                <a:ea typeface="Tahoma"/>
                <a:cs typeface="Tahoma"/>
                <a:sym typeface="Tahoma"/>
              </a:defRPr>
            </a:pPr>
            <a:r>
              <a:rPr dirty="0"/>
              <a:t>Science:</a:t>
            </a:r>
          </a:p>
          <a:p>
            <a:pPr>
              <a:buSzPct val="100000"/>
              <a:buFont typeface="Arial"/>
              <a:buChar char="•"/>
              <a:defRPr>
                <a:solidFill>
                  <a:srgbClr val="262673"/>
                </a:solidFill>
                <a:latin typeface="Tahoma"/>
                <a:ea typeface="Tahoma"/>
                <a:cs typeface="Tahoma"/>
                <a:sym typeface="Tahoma"/>
              </a:defRPr>
            </a:pPr>
            <a:r>
              <a:rPr dirty="0"/>
              <a:t> Physical Chemistry </a:t>
            </a:r>
            <a:r>
              <a:rPr dirty="0">
                <a:solidFill>
                  <a:srgbClr val="000000"/>
                </a:solidFill>
              </a:rPr>
              <a:t>(</a:t>
            </a:r>
            <a:r>
              <a:rPr lang="en-US" dirty="0">
                <a:solidFill>
                  <a:srgbClr val="000000"/>
                </a:solidFill>
              </a:rPr>
              <a:t>M</a:t>
            </a:r>
            <a:r>
              <a:rPr dirty="0">
                <a:solidFill>
                  <a:srgbClr val="000000"/>
                </a:solidFill>
              </a:rPr>
              <a:t> weeks)</a:t>
            </a:r>
          </a:p>
          <a:p>
            <a:pPr>
              <a:buSzPct val="100000"/>
              <a:buFont typeface="Arial"/>
              <a:buChar char="•"/>
              <a:defRPr>
                <a:solidFill>
                  <a:srgbClr val="262673"/>
                </a:solidFill>
                <a:latin typeface="Tahoma"/>
                <a:ea typeface="Tahoma"/>
                <a:cs typeface="Tahoma"/>
                <a:sym typeface="Tahoma"/>
              </a:defRPr>
            </a:pPr>
            <a:r>
              <a:rPr dirty="0"/>
              <a:t> Computer Science </a:t>
            </a:r>
            <a:r>
              <a:rPr dirty="0">
                <a:solidFill>
                  <a:srgbClr val="000000"/>
                </a:solidFill>
              </a:rPr>
              <a:t>(</a:t>
            </a:r>
            <a:r>
              <a:rPr lang="en-US" dirty="0">
                <a:solidFill>
                  <a:srgbClr val="000000"/>
                </a:solidFill>
              </a:rPr>
              <a:t>M</a:t>
            </a:r>
            <a:r>
              <a:rPr dirty="0">
                <a:solidFill>
                  <a:srgbClr val="000000"/>
                </a:solidFill>
              </a:rPr>
              <a:t> weeks)</a:t>
            </a:r>
          </a:p>
        </p:txBody>
      </p:sp>
      <p:sp>
        <p:nvSpPr>
          <p:cNvPr id="6" name="Slide Number Placeholder 5">
            <a:extLst>
              <a:ext uri="{FF2B5EF4-FFF2-40B4-BE49-F238E27FC236}">
                <a16:creationId xmlns:a16="http://schemas.microsoft.com/office/drawing/2014/main" id="{9C03C482-E2E7-47DA-9C75-0B95C0E44B73}"/>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223</a:t>
            </a:fld>
            <a:endParaRPr lang="sr-Latn-RS"/>
          </a:p>
        </p:txBody>
      </p:sp>
    </p:spTree>
  </p:cSld>
  <p:clrMapOvr>
    <a:masterClrMapping/>
  </p:clrMapOvr>
  <p:transition spd="med"/>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4" name="Rectangle 2"/>
          <p:cNvSpPr txBox="1">
            <a:spLocks noGrp="1"/>
          </p:cNvSpPr>
          <p:nvPr>
            <p:ph type="title" idx="4294967295"/>
          </p:nvPr>
        </p:nvSpPr>
        <p:spPr>
          <a:xfrm>
            <a:off x="1154112" y="457200"/>
            <a:ext cx="7793037" cy="1066800"/>
          </a:xfrm>
          <a:prstGeom prst="rect">
            <a:avLst/>
          </a:prstGeom>
        </p:spPr>
        <p:txBody>
          <a:bodyPr lIns="45714" tIns="45714" rIns="45714" bIns="45714" anchor="b"/>
          <a:lstStyle>
            <a:lvl1pPr algn="l">
              <a:defRPr sz="2500">
                <a:solidFill>
                  <a:srgbClr val="333399"/>
                </a:solidFill>
                <a:latin typeface="Tahoma"/>
                <a:ea typeface="Tahoma"/>
                <a:cs typeface="Tahoma"/>
                <a:sym typeface="Tahoma"/>
              </a:defRPr>
            </a:lvl1pPr>
          </a:lstStyle>
          <a:p>
            <a:r>
              <a:t>SOME PREVIOUS OFFERINGS OF THIS TECH COURSE</a:t>
            </a:r>
          </a:p>
        </p:txBody>
      </p:sp>
      <p:sp>
        <p:nvSpPr>
          <p:cNvPr id="2785" name="TextBox 1"/>
          <p:cNvSpPr txBox="1"/>
          <p:nvPr/>
        </p:nvSpPr>
        <p:spPr>
          <a:xfrm>
            <a:off x="407368" y="6056840"/>
            <a:ext cx="10009112" cy="5693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defRPr sz="1300">
                <a:solidFill>
                  <a:srgbClr val="FF0000"/>
                </a:solidFill>
                <a:latin typeface="Tahoma"/>
                <a:ea typeface="Tahoma"/>
                <a:cs typeface="Tahoma"/>
                <a:sym typeface="Tahoma"/>
              </a:defRPr>
            </a:pPr>
            <a:r>
              <a:rPr dirty="0"/>
              <a:t>Previous offerings of the related MGMT course: </a:t>
            </a:r>
            <a:r>
              <a:rPr lang="en-US" dirty="0"/>
              <a:t>Amherst</a:t>
            </a:r>
            <a:r>
              <a:rPr dirty="0"/>
              <a:t>, Dartmouth, Harvard, </a:t>
            </a:r>
            <a:r>
              <a:rPr lang="en-US" dirty="0"/>
              <a:t>MIT Media, </a:t>
            </a:r>
            <a:r>
              <a:rPr dirty="0"/>
              <a:t>Pis</a:t>
            </a:r>
            <a:r>
              <a:rPr lang="en-US" dirty="0"/>
              <a:t>a</a:t>
            </a:r>
            <a:r>
              <a:rPr lang="en-US"/>
              <a:t>, Genova.</a:t>
            </a:r>
            <a:r>
              <a:t> </a:t>
            </a:r>
            <a:endParaRPr dirty="0"/>
          </a:p>
          <a:p>
            <a:pPr>
              <a:defRPr>
                <a:latin typeface="Tahoma"/>
                <a:ea typeface="Tahoma"/>
                <a:cs typeface="Tahoma"/>
                <a:sym typeface="Tahoma"/>
              </a:defRPr>
            </a:pPr>
            <a:r>
              <a:rPr dirty="0"/>
              <a:t> </a:t>
            </a:r>
          </a:p>
        </p:txBody>
      </p:sp>
      <p:sp>
        <p:nvSpPr>
          <p:cNvPr id="2787" name="Rectangle 3"/>
          <p:cNvSpPr txBox="1">
            <a:spLocks noGrp="1"/>
          </p:cNvSpPr>
          <p:nvPr>
            <p:ph type="body" sz="half" idx="4294967295"/>
          </p:nvPr>
        </p:nvSpPr>
        <p:spPr>
          <a:xfrm>
            <a:off x="1182687" y="2017713"/>
            <a:ext cx="7772401" cy="4114801"/>
          </a:xfrm>
          <a:prstGeom prst="rect">
            <a:avLst/>
          </a:prstGeom>
        </p:spPr>
        <p:txBody>
          <a:bodyPr lIns="45714" tIns="45714" rIns="45714" bIns="45714">
            <a:normAutofit fontScale="92500" lnSpcReduction="20000"/>
          </a:bodyPr>
          <a:lstStyle/>
          <a:p>
            <a:pPr marL="341311" indent="-341311">
              <a:buClr>
                <a:srgbClr val="3333CC"/>
              </a:buClr>
              <a:buSzPct val="60000"/>
              <a:buFontTx/>
              <a:buChar char="■"/>
              <a:defRPr sz="2600">
                <a:latin typeface="Tahoma"/>
                <a:ea typeface="Tahoma"/>
                <a:cs typeface="Tahoma"/>
                <a:sym typeface="Tahoma"/>
              </a:defRPr>
            </a:pPr>
            <a:r>
              <a:rPr dirty="0"/>
              <a:t>Purdue, Indiana;</a:t>
            </a:r>
          </a:p>
          <a:p>
            <a:pPr marL="341311" indent="-341311">
              <a:buClr>
                <a:srgbClr val="3333CC"/>
              </a:buClr>
              <a:buSzPct val="60000"/>
              <a:buFontTx/>
              <a:buChar char="■"/>
              <a:defRPr sz="2600">
                <a:latin typeface="Tahoma"/>
                <a:ea typeface="Tahoma"/>
                <a:cs typeface="Tahoma"/>
                <a:sym typeface="Tahoma"/>
              </a:defRPr>
            </a:pPr>
            <a:r>
              <a:rPr dirty="0"/>
              <a:t>MIT, Harvard;</a:t>
            </a:r>
          </a:p>
          <a:p>
            <a:pPr marL="341311" indent="-341311">
              <a:buClr>
                <a:srgbClr val="3333CC"/>
              </a:buClr>
              <a:buSzPct val="60000"/>
              <a:buFontTx/>
              <a:buChar char="■"/>
              <a:defRPr sz="2600">
                <a:latin typeface="Tahoma"/>
                <a:ea typeface="Tahoma"/>
                <a:cs typeface="Tahoma"/>
                <a:sym typeface="Tahoma"/>
              </a:defRPr>
            </a:pPr>
            <a:r>
              <a:rPr dirty="0"/>
              <a:t>Imperial, Kings;</a:t>
            </a:r>
          </a:p>
          <a:p>
            <a:pPr marL="341311" indent="-341311">
              <a:buClr>
                <a:srgbClr val="3333CC"/>
              </a:buClr>
              <a:buSzPct val="60000"/>
              <a:buFontTx/>
              <a:buChar char="■"/>
              <a:defRPr sz="2600">
                <a:latin typeface="Tahoma"/>
                <a:ea typeface="Tahoma"/>
                <a:cs typeface="Tahoma"/>
                <a:sym typeface="Tahoma"/>
              </a:defRPr>
            </a:pPr>
            <a:r>
              <a:rPr dirty="0"/>
              <a:t>ETH, EPFL;</a:t>
            </a:r>
            <a:endParaRPr lang="en-US" dirty="0"/>
          </a:p>
          <a:p>
            <a:pPr marL="341311" indent="-341311">
              <a:buClr>
                <a:srgbClr val="3333CC"/>
              </a:buClr>
              <a:buSzPct val="60000"/>
              <a:buFontTx/>
              <a:buChar char="■"/>
              <a:defRPr sz="2600">
                <a:latin typeface="Tahoma"/>
                <a:ea typeface="Tahoma"/>
                <a:cs typeface="Tahoma"/>
                <a:sym typeface="Tahoma"/>
              </a:defRPr>
            </a:pPr>
            <a:r>
              <a:rPr lang="en-US" dirty="0"/>
              <a:t>UNIWIE, TUWIEN;</a:t>
            </a:r>
            <a:endParaRPr dirty="0"/>
          </a:p>
          <a:p>
            <a:pPr marL="341311" indent="-341311">
              <a:buClr>
                <a:srgbClr val="3333CC"/>
              </a:buClr>
              <a:buSzPct val="60000"/>
              <a:buFontTx/>
              <a:buChar char="■"/>
              <a:defRPr sz="2600">
                <a:latin typeface="Tahoma"/>
                <a:ea typeface="Tahoma"/>
                <a:cs typeface="Tahoma"/>
                <a:sym typeface="Tahoma"/>
              </a:defRPr>
            </a:pPr>
            <a:r>
              <a:rPr dirty="0"/>
              <a:t>Siena, Salerno, Barcelona, Madrid;</a:t>
            </a:r>
          </a:p>
          <a:p>
            <a:pPr marL="341311" indent="-341311">
              <a:buClr>
                <a:srgbClr val="3333CC"/>
              </a:buClr>
              <a:buSzPct val="60000"/>
              <a:buFontTx/>
              <a:buChar char="■"/>
              <a:defRPr sz="2600">
                <a:latin typeface="Tahoma"/>
                <a:ea typeface="Tahoma"/>
                <a:cs typeface="Tahoma"/>
                <a:sym typeface="Tahoma"/>
              </a:defRPr>
            </a:pPr>
            <a:r>
              <a:rPr dirty="0"/>
              <a:t>Ljubljana, Koper, Zagreb, Rijeka, Podgorica,</a:t>
            </a:r>
            <a:r>
              <a:rPr lang="en-US" dirty="0"/>
              <a:t> Sarajevo</a:t>
            </a:r>
            <a:r>
              <a:rPr dirty="0"/>
              <a:t>;</a:t>
            </a:r>
          </a:p>
          <a:p>
            <a:pPr marL="341311" indent="-341311">
              <a:buClr>
                <a:srgbClr val="3333CC"/>
              </a:buClr>
              <a:buSzPct val="60000"/>
              <a:buFontTx/>
              <a:buChar char="■"/>
              <a:defRPr sz="2600">
                <a:latin typeface="Tahoma"/>
                <a:ea typeface="Tahoma"/>
                <a:cs typeface="Tahoma"/>
                <a:sym typeface="Tahoma"/>
              </a:defRPr>
            </a:pPr>
            <a:r>
              <a:rPr dirty="0"/>
              <a:t>Technion, Jerusalem</a:t>
            </a:r>
            <a:r>
              <a:rPr lang="en-US" dirty="0"/>
              <a:t>;</a:t>
            </a:r>
          </a:p>
          <a:p>
            <a:pPr marL="341311" indent="-341311">
              <a:buClr>
                <a:srgbClr val="3333CC"/>
              </a:buClr>
              <a:buSzPct val="60000"/>
              <a:buFontTx/>
              <a:buChar char="■"/>
              <a:defRPr sz="2600">
                <a:latin typeface="Tahoma"/>
                <a:ea typeface="Tahoma"/>
                <a:cs typeface="Tahoma"/>
                <a:sym typeface="Tahoma"/>
              </a:defRPr>
            </a:pPr>
            <a:r>
              <a:rPr dirty="0" err="1"/>
              <a:t>Bogazici</a:t>
            </a:r>
            <a:r>
              <a:rPr dirty="0"/>
              <a:t>, </a:t>
            </a:r>
            <a:r>
              <a:rPr dirty="0" err="1"/>
              <a:t>Koc</a:t>
            </a:r>
            <a:r>
              <a:rPr dirty="0"/>
              <a:t>;</a:t>
            </a:r>
          </a:p>
          <a:p>
            <a:pPr marL="341311" indent="-341311">
              <a:buClr>
                <a:srgbClr val="3333CC"/>
              </a:buClr>
              <a:buSzPct val="60000"/>
              <a:buFontTx/>
              <a:buChar char="■"/>
              <a:defRPr sz="2600">
                <a:latin typeface="Tahoma"/>
                <a:ea typeface="Tahoma"/>
                <a:cs typeface="Tahoma"/>
                <a:sym typeface="Tahoma"/>
              </a:defRPr>
            </a:pPr>
            <a:r>
              <a:rPr dirty="0" err="1"/>
              <a:t>Tsinghua</a:t>
            </a:r>
            <a:r>
              <a:rPr dirty="0"/>
              <a:t>, Shandong.</a:t>
            </a:r>
          </a:p>
        </p:txBody>
      </p:sp>
      <p:sp>
        <p:nvSpPr>
          <p:cNvPr id="7" name="Slide Number Placeholder 5">
            <a:extLst>
              <a:ext uri="{FF2B5EF4-FFF2-40B4-BE49-F238E27FC236}">
                <a16:creationId xmlns:a16="http://schemas.microsoft.com/office/drawing/2014/main" id="{4DD1C2FA-57BE-4D30-9160-7DD4ABCA4764}"/>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224</a:t>
            </a:fld>
            <a:endParaRPr lang="sr-Latn-RS"/>
          </a:p>
        </p:txBody>
      </p:sp>
    </p:spTree>
  </p:cSld>
  <p:clrMapOvr>
    <a:masterClrMapping/>
  </p:clrMapOvr>
  <p:transition spd="med"/>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9" name="Rectangle 2"/>
          <p:cNvSpPr txBox="1">
            <a:spLocks noGrp="1"/>
          </p:cNvSpPr>
          <p:nvPr>
            <p:ph type="title" idx="4294967295"/>
          </p:nvPr>
        </p:nvSpPr>
        <p:spPr>
          <a:xfrm>
            <a:off x="1154112" y="457200"/>
            <a:ext cx="7793037" cy="1066800"/>
          </a:xfrm>
          <a:prstGeom prst="rect">
            <a:avLst/>
          </a:prstGeom>
        </p:spPr>
        <p:txBody>
          <a:bodyPr lIns="45714" tIns="45714" rIns="45714" bIns="45714" anchor="b"/>
          <a:lstStyle/>
          <a:p>
            <a:pPr algn="l" defTabSz="777240">
              <a:defRPr sz="2125">
                <a:solidFill>
                  <a:srgbClr val="333399"/>
                </a:solidFill>
                <a:latin typeface="Tahoma"/>
                <a:ea typeface="Tahoma"/>
                <a:cs typeface="Tahoma"/>
                <a:sym typeface="Tahoma"/>
              </a:defRPr>
            </a:pPr>
            <a:r>
              <a:t>BOTTOM LINE: </a:t>
            </a:r>
            <a:br/>
            <a:r>
              <a:t>BRINGING ADVANCED INDUSTRIAL EXPERIENCE INTO THE CLASSROOM</a:t>
            </a:r>
          </a:p>
        </p:txBody>
      </p:sp>
      <p:sp>
        <p:nvSpPr>
          <p:cNvPr id="2790" name="Rectangle 3"/>
          <p:cNvSpPr txBox="1">
            <a:spLocks noGrp="1"/>
          </p:cNvSpPr>
          <p:nvPr>
            <p:ph type="body" sz="half" idx="4294967295"/>
          </p:nvPr>
        </p:nvSpPr>
        <p:spPr>
          <a:xfrm>
            <a:off x="1182687" y="2017713"/>
            <a:ext cx="7772401" cy="4114801"/>
          </a:xfrm>
          <a:prstGeom prst="rect">
            <a:avLst/>
          </a:prstGeom>
        </p:spPr>
        <p:txBody>
          <a:bodyPr lIns="45714" tIns="45714" rIns="45714" bIns="45714"/>
          <a:lstStyle/>
          <a:p>
            <a:pPr marL="0" indent="0">
              <a:buSzTx/>
              <a:buNone/>
              <a:defRPr>
                <a:latin typeface="Tahoma"/>
                <a:ea typeface="Tahoma"/>
                <a:cs typeface="Tahoma"/>
                <a:sym typeface="Tahoma"/>
              </a:defRPr>
            </a:pPr>
            <a:endParaRPr/>
          </a:p>
        </p:txBody>
      </p:sp>
      <p:sp>
        <p:nvSpPr>
          <p:cNvPr id="2791" name="TextBox 1"/>
          <p:cNvSpPr txBox="1"/>
          <p:nvPr/>
        </p:nvSpPr>
        <p:spPr>
          <a:xfrm>
            <a:off x="72708" y="5959475"/>
            <a:ext cx="8492172" cy="3708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latin typeface="Tahoma"/>
                <a:ea typeface="Tahoma"/>
                <a:cs typeface="Tahoma"/>
                <a:sym typeface="Tahoma"/>
              </a:defRPr>
            </a:lvl1pPr>
          </a:lstStyle>
          <a:p>
            <a:r>
              <a:t> </a:t>
            </a:r>
          </a:p>
        </p:txBody>
      </p:sp>
      <p:pic>
        <p:nvPicPr>
          <p:cNvPr id="2792" name="Picture 2" descr="Picture 2"/>
          <p:cNvPicPr>
            <a:picLocks noChangeAspect="1"/>
          </p:cNvPicPr>
          <p:nvPr/>
        </p:nvPicPr>
        <p:blipFill>
          <a:blip r:embed="rId2" cstate="print"/>
          <a:stretch>
            <a:fillRect/>
          </a:stretch>
        </p:blipFill>
        <p:spPr>
          <a:xfrm>
            <a:off x="709612" y="2328863"/>
            <a:ext cx="7724776" cy="1123951"/>
          </a:xfrm>
          <a:prstGeom prst="rect">
            <a:avLst/>
          </a:prstGeom>
          <a:ln w="12700">
            <a:miter lim="400000"/>
          </a:ln>
        </p:spPr>
      </p:pic>
      <p:sp>
        <p:nvSpPr>
          <p:cNvPr id="8" name="Slide Number Placeholder 5">
            <a:extLst>
              <a:ext uri="{FF2B5EF4-FFF2-40B4-BE49-F238E27FC236}">
                <a16:creationId xmlns:a16="http://schemas.microsoft.com/office/drawing/2014/main" id="{89728BF1-6E46-41D0-846B-0DA19CA20F64}"/>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225</a:t>
            </a:fld>
            <a:endParaRPr lang="sr-Latn-RS"/>
          </a:p>
        </p:txBody>
      </p:sp>
    </p:spTree>
  </p:cSld>
  <p:clrMapOvr>
    <a:masterClrMapping/>
  </p:clrMapOvr>
  <p:transition spd="med"/>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 name="Rectangle 2"/>
          <p:cNvSpPr txBox="1">
            <a:spLocks noGrp="1"/>
          </p:cNvSpPr>
          <p:nvPr>
            <p:ph type="title" idx="4294967295"/>
          </p:nvPr>
        </p:nvSpPr>
        <p:spPr>
          <a:xfrm>
            <a:off x="1154112" y="457200"/>
            <a:ext cx="7793037" cy="1066800"/>
          </a:xfrm>
          <a:prstGeom prst="rect">
            <a:avLst/>
          </a:prstGeom>
        </p:spPr>
        <p:txBody>
          <a:bodyPr lIns="45714" tIns="45714" rIns="45714" bIns="45714" anchor="b"/>
          <a:lstStyle/>
          <a:p>
            <a:pPr algn="l" defTabSz="777240">
              <a:defRPr sz="2125">
                <a:solidFill>
                  <a:srgbClr val="333399"/>
                </a:solidFill>
                <a:latin typeface="Tahoma"/>
                <a:ea typeface="Tahoma"/>
                <a:cs typeface="Tahoma"/>
                <a:sym typeface="Tahoma"/>
              </a:defRPr>
            </a:pPr>
            <a:r>
              <a:t>BOTTOM LINE: </a:t>
            </a:r>
            <a:br/>
            <a:r>
              <a:t>BRINGING ADVANCED INDUSTRIAL EXPERIENCE INTO THE CLASSROOM</a:t>
            </a:r>
          </a:p>
        </p:txBody>
      </p:sp>
      <p:sp>
        <p:nvSpPr>
          <p:cNvPr id="2796" name="Rectangle 3"/>
          <p:cNvSpPr txBox="1">
            <a:spLocks noGrp="1"/>
          </p:cNvSpPr>
          <p:nvPr>
            <p:ph type="body" sz="half" idx="4294967295"/>
          </p:nvPr>
        </p:nvSpPr>
        <p:spPr>
          <a:xfrm>
            <a:off x="1182687" y="2017713"/>
            <a:ext cx="7772401" cy="4114801"/>
          </a:xfrm>
          <a:prstGeom prst="rect">
            <a:avLst/>
          </a:prstGeom>
        </p:spPr>
        <p:txBody>
          <a:bodyPr lIns="45714" tIns="45714" rIns="45714" bIns="45714"/>
          <a:lstStyle/>
          <a:p>
            <a:pPr marL="0" indent="0">
              <a:buSzTx/>
              <a:buNone/>
              <a:defRPr>
                <a:latin typeface="Tahoma"/>
                <a:ea typeface="Tahoma"/>
                <a:cs typeface="Tahoma"/>
                <a:sym typeface="Tahoma"/>
              </a:defRPr>
            </a:pPr>
            <a:endParaRPr/>
          </a:p>
        </p:txBody>
      </p:sp>
      <p:sp>
        <p:nvSpPr>
          <p:cNvPr id="2797" name="TextBox 1"/>
          <p:cNvSpPr txBox="1"/>
          <p:nvPr/>
        </p:nvSpPr>
        <p:spPr>
          <a:xfrm>
            <a:off x="72708" y="5959475"/>
            <a:ext cx="8492172" cy="3708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latin typeface="Tahoma"/>
                <a:ea typeface="Tahoma"/>
                <a:cs typeface="Tahoma"/>
                <a:sym typeface="Tahoma"/>
              </a:defRPr>
            </a:lvl1pPr>
          </a:lstStyle>
          <a:p>
            <a:r>
              <a:t> </a:t>
            </a:r>
          </a:p>
        </p:txBody>
      </p:sp>
      <p:pic>
        <p:nvPicPr>
          <p:cNvPr id="2798" name="Picture 2" descr="Picture 2"/>
          <p:cNvPicPr>
            <a:picLocks noChangeAspect="1"/>
          </p:cNvPicPr>
          <p:nvPr/>
        </p:nvPicPr>
        <p:blipFill>
          <a:blip r:embed="rId2" cstate="print"/>
          <a:stretch>
            <a:fillRect/>
          </a:stretch>
        </p:blipFill>
        <p:spPr>
          <a:xfrm>
            <a:off x="709612" y="2133600"/>
            <a:ext cx="7724776" cy="1123950"/>
          </a:xfrm>
          <a:prstGeom prst="rect">
            <a:avLst/>
          </a:prstGeom>
          <a:ln w="12700">
            <a:miter lim="400000"/>
          </a:ln>
        </p:spPr>
      </p:pic>
      <p:pic>
        <p:nvPicPr>
          <p:cNvPr id="2799" name="Picture 3" descr="Picture 3"/>
          <p:cNvPicPr>
            <a:picLocks noChangeAspect="1"/>
          </p:cNvPicPr>
          <p:nvPr/>
        </p:nvPicPr>
        <p:blipFill>
          <a:blip r:embed="rId3" cstate="print"/>
          <a:stretch>
            <a:fillRect/>
          </a:stretch>
        </p:blipFill>
        <p:spPr>
          <a:xfrm>
            <a:off x="1762125" y="3124200"/>
            <a:ext cx="5619750" cy="1219200"/>
          </a:xfrm>
          <a:prstGeom prst="rect">
            <a:avLst/>
          </a:prstGeom>
          <a:ln w="12700">
            <a:miter lim="400000"/>
          </a:ln>
        </p:spPr>
      </p:pic>
      <p:sp>
        <p:nvSpPr>
          <p:cNvPr id="9" name="Slide Number Placeholder 5">
            <a:extLst>
              <a:ext uri="{FF2B5EF4-FFF2-40B4-BE49-F238E27FC236}">
                <a16:creationId xmlns:a16="http://schemas.microsoft.com/office/drawing/2014/main" id="{D225A8BE-4643-4D9A-A065-275F13E504C3}"/>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226</a:t>
            </a:fld>
            <a:endParaRPr lang="sr-Latn-RS"/>
          </a:p>
        </p:txBody>
      </p:sp>
    </p:spTree>
  </p:cSld>
  <p:clrMapOvr>
    <a:masterClrMapping/>
  </p:clrMapOvr>
  <p:transition spd="med"/>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2" name="Rectangle 2"/>
          <p:cNvSpPr txBox="1">
            <a:spLocks noGrp="1"/>
          </p:cNvSpPr>
          <p:nvPr>
            <p:ph type="title" idx="4294967295"/>
          </p:nvPr>
        </p:nvSpPr>
        <p:spPr>
          <a:xfrm>
            <a:off x="1154112" y="457200"/>
            <a:ext cx="7793037" cy="1066800"/>
          </a:xfrm>
          <a:prstGeom prst="rect">
            <a:avLst/>
          </a:prstGeom>
        </p:spPr>
        <p:txBody>
          <a:bodyPr lIns="45714" tIns="45714" rIns="45714" bIns="45714" anchor="b"/>
          <a:lstStyle/>
          <a:p>
            <a:pPr algn="l" defTabSz="777240">
              <a:defRPr sz="2125">
                <a:solidFill>
                  <a:srgbClr val="333399"/>
                </a:solidFill>
                <a:latin typeface="Tahoma"/>
                <a:ea typeface="Tahoma"/>
                <a:cs typeface="Tahoma"/>
                <a:sym typeface="Tahoma"/>
              </a:defRPr>
            </a:pPr>
            <a:r>
              <a:t>BOTTOM LINE: </a:t>
            </a:r>
            <a:br/>
            <a:r>
              <a:t>BRINGING ADVANCED INDUSTRIAL EXPERIENCE INTO THE CLASSROOM</a:t>
            </a:r>
          </a:p>
        </p:txBody>
      </p:sp>
      <p:sp>
        <p:nvSpPr>
          <p:cNvPr id="2803" name="Rectangle 3"/>
          <p:cNvSpPr txBox="1">
            <a:spLocks noGrp="1"/>
          </p:cNvSpPr>
          <p:nvPr>
            <p:ph type="body" sz="half" idx="4294967295"/>
          </p:nvPr>
        </p:nvSpPr>
        <p:spPr>
          <a:xfrm>
            <a:off x="1182687" y="2017713"/>
            <a:ext cx="7772401" cy="4114801"/>
          </a:xfrm>
          <a:prstGeom prst="rect">
            <a:avLst/>
          </a:prstGeom>
        </p:spPr>
        <p:txBody>
          <a:bodyPr lIns="45714" tIns="45714" rIns="45714" bIns="45714"/>
          <a:lstStyle/>
          <a:p>
            <a:pPr marL="0" indent="0">
              <a:buSzTx/>
              <a:buNone/>
              <a:defRPr>
                <a:latin typeface="Tahoma"/>
                <a:ea typeface="Tahoma"/>
                <a:cs typeface="Tahoma"/>
                <a:sym typeface="Tahoma"/>
              </a:defRPr>
            </a:pPr>
            <a:endParaRPr/>
          </a:p>
        </p:txBody>
      </p:sp>
      <p:sp>
        <p:nvSpPr>
          <p:cNvPr id="2804" name="TextBox 1"/>
          <p:cNvSpPr txBox="1"/>
          <p:nvPr/>
        </p:nvSpPr>
        <p:spPr>
          <a:xfrm>
            <a:off x="72708" y="5959475"/>
            <a:ext cx="8492172" cy="3708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latin typeface="Tahoma"/>
                <a:ea typeface="Tahoma"/>
                <a:cs typeface="Tahoma"/>
                <a:sym typeface="Tahoma"/>
              </a:defRPr>
            </a:lvl1pPr>
          </a:lstStyle>
          <a:p>
            <a:r>
              <a:t> </a:t>
            </a:r>
          </a:p>
        </p:txBody>
      </p:sp>
      <p:pic>
        <p:nvPicPr>
          <p:cNvPr id="2805" name="Picture 2" descr="Picture 2"/>
          <p:cNvPicPr>
            <a:picLocks noChangeAspect="1"/>
          </p:cNvPicPr>
          <p:nvPr/>
        </p:nvPicPr>
        <p:blipFill>
          <a:blip r:embed="rId2" cstate="print"/>
          <a:stretch>
            <a:fillRect/>
          </a:stretch>
        </p:blipFill>
        <p:spPr>
          <a:xfrm>
            <a:off x="709612" y="2133600"/>
            <a:ext cx="7724776" cy="1123950"/>
          </a:xfrm>
          <a:prstGeom prst="rect">
            <a:avLst/>
          </a:prstGeom>
          <a:ln w="12700">
            <a:miter lim="400000"/>
          </a:ln>
        </p:spPr>
      </p:pic>
      <p:pic>
        <p:nvPicPr>
          <p:cNvPr id="2806" name="Picture 3" descr="Picture 3"/>
          <p:cNvPicPr>
            <a:picLocks noChangeAspect="1"/>
          </p:cNvPicPr>
          <p:nvPr/>
        </p:nvPicPr>
        <p:blipFill>
          <a:blip r:embed="rId3" cstate="print"/>
          <a:stretch>
            <a:fillRect/>
          </a:stretch>
        </p:blipFill>
        <p:spPr>
          <a:xfrm>
            <a:off x="1762125" y="3124200"/>
            <a:ext cx="5619750" cy="1219200"/>
          </a:xfrm>
          <a:prstGeom prst="rect">
            <a:avLst/>
          </a:prstGeom>
          <a:ln w="12700">
            <a:miter lim="400000"/>
          </a:ln>
        </p:spPr>
      </p:pic>
      <p:pic>
        <p:nvPicPr>
          <p:cNvPr id="2807" name="Picture 4" descr="Picture 4"/>
          <p:cNvPicPr>
            <a:picLocks noChangeAspect="1"/>
          </p:cNvPicPr>
          <p:nvPr/>
        </p:nvPicPr>
        <p:blipFill>
          <a:blip r:embed="rId4" cstate="print"/>
          <a:stretch>
            <a:fillRect/>
          </a:stretch>
        </p:blipFill>
        <p:spPr>
          <a:xfrm>
            <a:off x="3581400" y="4248150"/>
            <a:ext cx="1716089" cy="2452689"/>
          </a:xfrm>
          <a:prstGeom prst="rect">
            <a:avLst/>
          </a:prstGeom>
          <a:ln w="12700">
            <a:miter lim="400000"/>
          </a:ln>
        </p:spPr>
      </p:pic>
      <p:sp>
        <p:nvSpPr>
          <p:cNvPr id="10" name="Slide Number Placeholder 5">
            <a:extLst>
              <a:ext uri="{FF2B5EF4-FFF2-40B4-BE49-F238E27FC236}">
                <a16:creationId xmlns:a16="http://schemas.microsoft.com/office/drawing/2014/main" id="{3DC1314B-3A20-4DBF-97CC-7187DC89CC57}"/>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227</a:t>
            </a:fld>
            <a:endParaRPr lang="sr-Latn-RS"/>
          </a:p>
        </p:txBody>
      </p:sp>
    </p:spTree>
  </p:cSld>
  <p:clrMapOvr>
    <a:masterClrMapping/>
  </p:clrMapOvr>
  <p:transition spd="med"/>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0" name="Rectangle 2"/>
          <p:cNvSpPr txBox="1">
            <a:spLocks noGrp="1"/>
          </p:cNvSpPr>
          <p:nvPr>
            <p:ph type="title" idx="4294967295"/>
          </p:nvPr>
        </p:nvSpPr>
        <p:spPr>
          <a:xfrm>
            <a:off x="1154112" y="457200"/>
            <a:ext cx="7793037" cy="1066800"/>
          </a:xfrm>
          <a:prstGeom prst="rect">
            <a:avLst/>
          </a:prstGeom>
        </p:spPr>
        <p:txBody>
          <a:bodyPr lIns="45714" tIns="45714" rIns="45714" bIns="45714" anchor="b"/>
          <a:lstStyle/>
          <a:p>
            <a:pPr algn="l" defTabSz="777240">
              <a:defRPr sz="2125">
                <a:solidFill>
                  <a:srgbClr val="333399"/>
                </a:solidFill>
                <a:latin typeface="Tahoma"/>
                <a:ea typeface="Tahoma"/>
                <a:cs typeface="Tahoma"/>
                <a:sym typeface="Tahoma"/>
              </a:defRPr>
            </a:pPr>
            <a:r>
              <a:t>BOTTOM LINE: </a:t>
            </a:r>
            <a:br/>
            <a:r>
              <a:t>BRINGING ADVANCED INDUSTRIAL EXPERIENCE INTO THE CLASSROOM (2)</a:t>
            </a:r>
          </a:p>
        </p:txBody>
      </p:sp>
      <p:sp>
        <p:nvSpPr>
          <p:cNvPr id="2811" name="Rectangle 3"/>
          <p:cNvSpPr txBox="1">
            <a:spLocks noGrp="1"/>
          </p:cNvSpPr>
          <p:nvPr>
            <p:ph type="body" sz="half" idx="4294967295"/>
          </p:nvPr>
        </p:nvSpPr>
        <p:spPr>
          <a:xfrm>
            <a:off x="1182687" y="2017713"/>
            <a:ext cx="7772401" cy="4114801"/>
          </a:xfrm>
          <a:prstGeom prst="rect">
            <a:avLst/>
          </a:prstGeom>
        </p:spPr>
        <p:txBody>
          <a:bodyPr lIns="45714" tIns="45714" rIns="45714" bIns="45714"/>
          <a:lstStyle/>
          <a:p>
            <a:pPr marL="0" indent="0">
              <a:buSzTx/>
              <a:buNone/>
              <a:defRPr>
                <a:latin typeface="Tahoma"/>
                <a:ea typeface="Tahoma"/>
                <a:cs typeface="Tahoma"/>
                <a:sym typeface="Tahoma"/>
              </a:defRPr>
            </a:pPr>
            <a:endParaRPr/>
          </a:p>
        </p:txBody>
      </p:sp>
      <p:sp>
        <p:nvSpPr>
          <p:cNvPr id="2812" name="TextBox 1"/>
          <p:cNvSpPr txBox="1"/>
          <p:nvPr/>
        </p:nvSpPr>
        <p:spPr>
          <a:xfrm>
            <a:off x="72708" y="5959475"/>
            <a:ext cx="8492172" cy="3708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latin typeface="Tahoma"/>
                <a:ea typeface="Tahoma"/>
                <a:cs typeface="Tahoma"/>
                <a:sym typeface="Tahoma"/>
              </a:defRPr>
            </a:lvl1pPr>
          </a:lstStyle>
          <a:p>
            <a:r>
              <a:t> </a:t>
            </a:r>
          </a:p>
        </p:txBody>
      </p:sp>
      <p:pic>
        <p:nvPicPr>
          <p:cNvPr id="2813" name="Picture 3" descr="Picture 3"/>
          <p:cNvPicPr>
            <a:picLocks noChangeAspect="1"/>
          </p:cNvPicPr>
          <p:nvPr/>
        </p:nvPicPr>
        <p:blipFill>
          <a:blip r:embed="rId2" cstate="print"/>
          <a:stretch>
            <a:fillRect/>
          </a:stretch>
        </p:blipFill>
        <p:spPr>
          <a:xfrm>
            <a:off x="690562" y="2533650"/>
            <a:ext cx="7762876" cy="895350"/>
          </a:xfrm>
          <a:prstGeom prst="rect">
            <a:avLst/>
          </a:prstGeom>
          <a:ln w="12700">
            <a:miter lim="400000"/>
          </a:ln>
        </p:spPr>
      </p:pic>
      <p:sp>
        <p:nvSpPr>
          <p:cNvPr id="7" name="Slide Number Placeholder 5">
            <a:extLst>
              <a:ext uri="{FF2B5EF4-FFF2-40B4-BE49-F238E27FC236}">
                <a16:creationId xmlns:a16="http://schemas.microsoft.com/office/drawing/2014/main" id="{7A7A8023-3A96-4196-BBFC-EB9D8BC56C3B}"/>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228</a:t>
            </a:fld>
            <a:endParaRPr lang="sr-Latn-RS"/>
          </a:p>
        </p:txBody>
      </p:sp>
    </p:spTree>
  </p:cSld>
  <p:clrMapOvr>
    <a:masterClrMapping/>
  </p:clrMapOvr>
  <p:transition spd="med"/>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5" name="Rectangle 2"/>
          <p:cNvSpPr txBox="1">
            <a:spLocks noGrp="1"/>
          </p:cNvSpPr>
          <p:nvPr>
            <p:ph type="title" idx="4294967295"/>
          </p:nvPr>
        </p:nvSpPr>
        <p:spPr>
          <a:xfrm>
            <a:off x="1154112" y="457200"/>
            <a:ext cx="7793037" cy="1066800"/>
          </a:xfrm>
          <a:prstGeom prst="rect">
            <a:avLst/>
          </a:prstGeom>
        </p:spPr>
        <p:txBody>
          <a:bodyPr lIns="45714" tIns="45714" rIns="45714" bIns="45714" anchor="b"/>
          <a:lstStyle/>
          <a:p>
            <a:pPr algn="l" defTabSz="777240">
              <a:defRPr sz="2125">
                <a:solidFill>
                  <a:srgbClr val="333399"/>
                </a:solidFill>
                <a:latin typeface="Tahoma"/>
                <a:ea typeface="Tahoma"/>
                <a:cs typeface="Tahoma"/>
                <a:sym typeface="Tahoma"/>
              </a:defRPr>
            </a:pPr>
            <a:r>
              <a:t>BOTTOM LINE: </a:t>
            </a:r>
            <a:br/>
            <a:r>
              <a:t>BRINGING ADVANCED INDUSTRIAL EXPERIENCE INTO THE CLASSROOM (2)</a:t>
            </a:r>
          </a:p>
        </p:txBody>
      </p:sp>
      <p:sp>
        <p:nvSpPr>
          <p:cNvPr id="2816" name="Rectangle 3"/>
          <p:cNvSpPr txBox="1">
            <a:spLocks noGrp="1"/>
          </p:cNvSpPr>
          <p:nvPr>
            <p:ph type="body" sz="half" idx="4294967295"/>
          </p:nvPr>
        </p:nvSpPr>
        <p:spPr>
          <a:xfrm>
            <a:off x="1182687" y="2017713"/>
            <a:ext cx="7772401" cy="4114801"/>
          </a:xfrm>
          <a:prstGeom prst="rect">
            <a:avLst/>
          </a:prstGeom>
        </p:spPr>
        <p:txBody>
          <a:bodyPr lIns="45714" tIns="45714" rIns="45714" bIns="45714"/>
          <a:lstStyle/>
          <a:p>
            <a:pPr marL="0" indent="0">
              <a:buSzTx/>
              <a:buNone/>
              <a:defRPr>
                <a:latin typeface="Tahoma"/>
                <a:ea typeface="Tahoma"/>
                <a:cs typeface="Tahoma"/>
                <a:sym typeface="Tahoma"/>
              </a:defRPr>
            </a:pPr>
            <a:endParaRPr/>
          </a:p>
        </p:txBody>
      </p:sp>
      <p:sp>
        <p:nvSpPr>
          <p:cNvPr id="2817" name="TextBox 1"/>
          <p:cNvSpPr txBox="1"/>
          <p:nvPr/>
        </p:nvSpPr>
        <p:spPr>
          <a:xfrm>
            <a:off x="72708" y="5959475"/>
            <a:ext cx="8492172" cy="3708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latin typeface="Tahoma"/>
                <a:ea typeface="Tahoma"/>
                <a:cs typeface="Tahoma"/>
                <a:sym typeface="Tahoma"/>
              </a:defRPr>
            </a:lvl1pPr>
          </a:lstStyle>
          <a:p>
            <a:r>
              <a:t> </a:t>
            </a:r>
          </a:p>
        </p:txBody>
      </p:sp>
      <p:pic>
        <p:nvPicPr>
          <p:cNvPr id="2818" name="Picture 3" descr="Picture 3"/>
          <p:cNvPicPr>
            <a:picLocks noChangeAspect="1"/>
          </p:cNvPicPr>
          <p:nvPr/>
        </p:nvPicPr>
        <p:blipFill>
          <a:blip r:embed="rId2" cstate="print"/>
          <a:stretch>
            <a:fillRect/>
          </a:stretch>
        </p:blipFill>
        <p:spPr>
          <a:xfrm>
            <a:off x="690562" y="2533650"/>
            <a:ext cx="7762876" cy="895350"/>
          </a:xfrm>
          <a:prstGeom prst="rect">
            <a:avLst/>
          </a:prstGeom>
          <a:ln w="12700">
            <a:miter lim="400000"/>
          </a:ln>
        </p:spPr>
      </p:pic>
      <p:pic>
        <p:nvPicPr>
          <p:cNvPr id="2819" name="Picture 2" descr="Picture 2"/>
          <p:cNvPicPr>
            <a:picLocks noChangeAspect="1"/>
          </p:cNvPicPr>
          <p:nvPr/>
        </p:nvPicPr>
        <p:blipFill>
          <a:blip r:embed="rId3" cstate="print"/>
          <a:stretch>
            <a:fillRect/>
          </a:stretch>
        </p:blipFill>
        <p:spPr>
          <a:xfrm>
            <a:off x="1524000" y="3657600"/>
            <a:ext cx="5722938" cy="1069975"/>
          </a:xfrm>
          <a:prstGeom prst="rect">
            <a:avLst/>
          </a:prstGeom>
          <a:ln w="12700">
            <a:miter lim="400000"/>
          </a:ln>
        </p:spPr>
      </p:pic>
      <p:sp>
        <p:nvSpPr>
          <p:cNvPr id="8" name="Slide Number Placeholder 5">
            <a:extLst>
              <a:ext uri="{FF2B5EF4-FFF2-40B4-BE49-F238E27FC236}">
                <a16:creationId xmlns:a16="http://schemas.microsoft.com/office/drawing/2014/main" id="{8A3F4F00-D83C-4AB7-B747-C5587607ADD7}"/>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229</a:t>
            </a:fld>
            <a:endParaRPr lang="sr-Latn-RS"/>
          </a:p>
        </p:txBody>
      </p:sp>
    </p:spTree>
  </p:cSld>
  <p:clrMapOvr>
    <a:masterClrMapping/>
  </p:clrMapOvr>
  <p:transition spd="med"/>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1" name="Rectangle 2"/>
          <p:cNvSpPr txBox="1">
            <a:spLocks noGrp="1"/>
          </p:cNvSpPr>
          <p:nvPr>
            <p:ph type="title" idx="4294967295"/>
          </p:nvPr>
        </p:nvSpPr>
        <p:spPr>
          <a:xfrm>
            <a:off x="1154112" y="457200"/>
            <a:ext cx="7793037" cy="1066800"/>
          </a:xfrm>
          <a:prstGeom prst="rect">
            <a:avLst/>
          </a:prstGeom>
        </p:spPr>
        <p:txBody>
          <a:bodyPr lIns="45714" tIns="45714" rIns="45714" bIns="45714" anchor="b"/>
          <a:lstStyle/>
          <a:p>
            <a:pPr algn="l" defTabSz="777240">
              <a:defRPr sz="2125">
                <a:solidFill>
                  <a:srgbClr val="333399"/>
                </a:solidFill>
                <a:latin typeface="Tahoma"/>
                <a:ea typeface="Tahoma"/>
                <a:cs typeface="Tahoma"/>
                <a:sym typeface="Tahoma"/>
              </a:defRPr>
            </a:pPr>
            <a:r>
              <a:t>BOTTOM LINE: </a:t>
            </a:r>
            <a:br/>
            <a:r>
              <a:t>BRINGING ADVANCED INDUSTRIAL EXPERIENCE INTO THE CLASSROOM (2)</a:t>
            </a:r>
          </a:p>
        </p:txBody>
      </p:sp>
      <p:sp>
        <p:nvSpPr>
          <p:cNvPr id="2822" name="Rectangle 3"/>
          <p:cNvSpPr txBox="1">
            <a:spLocks noGrp="1"/>
          </p:cNvSpPr>
          <p:nvPr>
            <p:ph type="body" sz="half" idx="4294967295"/>
          </p:nvPr>
        </p:nvSpPr>
        <p:spPr>
          <a:xfrm>
            <a:off x="1182687" y="2017713"/>
            <a:ext cx="7772401" cy="4114801"/>
          </a:xfrm>
          <a:prstGeom prst="rect">
            <a:avLst/>
          </a:prstGeom>
        </p:spPr>
        <p:txBody>
          <a:bodyPr lIns="45714" tIns="45714" rIns="45714" bIns="45714"/>
          <a:lstStyle/>
          <a:p>
            <a:pPr marL="0" indent="0">
              <a:buSzTx/>
              <a:buNone/>
              <a:defRPr>
                <a:latin typeface="Tahoma"/>
                <a:ea typeface="Tahoma"/>
                <a:cs typeface="Tahoma"/>
                <a:sym typeface="Tahoma"/>
              </a:defRPr>
            </a:pPr>
            <a:endParaRPr/>
          </a:p>
        </p:txBody>
      </p:sp>
      <p:sp>
        <p:nvSpPr>
          <p:cNvPr id="2823" name="TextBox 1"/>
          <p:cNvSpPr txBox="1"/>
          <p:nvPr/>
        </p:nvSpPr>
        <p:spPr>
          <a:xfrm>
            <a:off x="72708" y="5959475"/>
            <a:ext cx="8492172" cy="3708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latin typeface="Tahoma"/>
                <a:ea typeface="Tahoma"/>
                <a:cs typeface="Tahoma"/>
                <a:sym typeface="Tahoma"/>
              </a:defRPr>
            </a:lvl1pPr>
          </a:lstStyle>
          <a:p>
            <a:r>
              <a:t> </a:t>
            </a:r>
          </a:p>
        </p:txBody>
      </p:sp>
      <p:pic>
        <p:nvPicPr>
          <p:cNvPr id="2824" name="Picture 3" descr="Picture 3"/>
          <p:cNvPicPr>
            <a:picLocks noChangeAspect="1"/>
          </p:cNvPicPr>
          <p:nvPr/>
        </p:nvPicPr>
        <p:blipFill>
          <a:blip r:embed="rId2" cstate="print"/>
          <a:stretch>
            <a:fillRect/>
          </a:stretch>
        </p:blipFill>
        <p:spPr>
          <a:xfrm>
            <a:off x="652462" y="2085975"/>
            <a:ext cx="7764463" cy="895350"/>
          </a:xfrm>
          <a:prstGeom prst="rect">
            <a:avLst/>
          </a:prstGeom>
          <a:ln w="12700">
            <a:miter lim="400000"/>
          </a:ln>
        </p:spPr>
      </p:pic>
      <p:pic>
        <p:nvPicPr>
          <p:cNvPr id="2825" name="Picture 2" descr="Picture 2"/>
          <p:cNvPicPr>
            <a:picLocks noChangeAspect="1"/>
          </p:cNvPicPr>
          <p:nvPr/>
        </p:nvPicPr>
        <p:blipFill>
          <a:blip r:embed="rId3" cstate="print"/>
          <a:stretch>
            <a:fillRect/>
          </a:stretch>
        </p:blipFill>
        <p:spPr>
          <a:xfrm>
            <a:off x="1603375" y="3014663"/>
            <a:ext cx="5722938" cy="1069976"/>
          </a:xfrm>
          <a:prstGeom prst="rect">
            <a:avLst/>
          </a:prstGeom>
          <a:ln w="12700">
            <a:miter lim="400000"/>
          </a:ln>
        </p:spPr>
      </p:pic>
      <p:pic>
        <p:nvPicPr>
          <p:cNvPr id="2826" name="Picture 4" descr="Picture 4"/>
          <p:cNvPicPr>
            <a:picLocks noChangeAspect="1"/>
          </p:cNvPicPr>
          <p:nvPr/>
        </p:nvPicPr>
        <p:blipFill>
          <a:blip r:embed="rId4" cstate="print"/>
          <a:stretch>
            <a:fillRect/>
          </a:stretch>
        </p:blipFill>
        <p:spPr>
          <a:xfrm>
            <a:off x="615950" y="4256087"/>
            <a:ext cx="8085139" cy="2373313"/>
          </a:xfrm>
          <a:prstGeom prst="rect">
            <a:avLst/>
          </a:prstGeom>
          <a:ln w="12700">
            <a:miter lim="400000"/>
          </a:ln>
        </p:spPr>
      </p:pic>
      <p:sp>
        <p:nvSpPr>
          <p:cNvPr id="9" name="Slide Number Placeholder 5">
            <a:extLst>
              <a:ext uri="{FF2B5EF4-FFF2-40B4-BE49-F238E27FC236}">
                <a16:creationId xmlns:a16="http://schemas.microsoft.com/office/drawing/2014/main" id="{7C9503FE-E1C9-487A-BB44-5FCDF8792CDF}"/>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230</a:t>
            </a:fld>
            <a:endParaRPr lang="sr-Latn-RS"/>
          </a:p>
        </p:txBody>
      </p:sp>
    </p:spTree>
  </p:cSld>
  <p:clrMapOvr>
    <a:masterClrMapping/>
  </p:clrMapOvr>
  <p:transition spd="med"/>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9" name="Rectangle 2"/>
          <p:cNvSpPr txBox="1">
            <a:spLocks noGrp="1"/>
          </p:cNvSpPr>
          <p:nvPr>
            <p:ph type="title" idx="4294967295"/>
          </p:nvPr>
        </p:nvSpPr>
        <p:spPr>
          <a:xfrm>
            <a:off x="1154112" y="457200"/>
            <a:ext cx="7793037" cy="1066800"/>
          </a:xfrm>
          <a:prstGeom prst="rect">
            <a:avLst/>
          </a:prstGeom>
        </p:spPr>
        <p:txBody>
          <a:bodyPr lIns="45714" tIns="45714" rIns="45714" bIns="45714" anchor="b"/>
          <a:lstStyle/>
          <a:p>
            <a:pPr algn="l" defTabSz="777240">
              <a:defRPr sz="2125">
                <a:solidFill>
                  <a:srgbClr val="333399"/>
                </a:solidFill>
                <a:latin typeface="Tahoma"/>
                <a:ea typeface="Tahoma"/>
                <a:cs typeface="Tahoma"/>
                <a:sym typeface="Tahoma"/>
              </a:defRPr>
            </a:pPr>
            <a:r>
              <a:t>BOTTOM LINE: </a:t>
            </a:r>
            <a:br/>
            <a:r>
              <a:t>BRINGING ADVANCED INDUSTRIAL EXPERIENCE INTO THE CLASSROOM (3)</a:t>
            </a:r>
          </a:p>
        </p:txBody>
      </p:sp>
      <p:sp>
        <p:nvSpPr>
          <p:cNvPr id="2830" name="Rectangle 3"/>
          <p:cNvSpPr txBox="1">
            <a:spLocks noGrp="1"/>
          </p:cNvSpPr>
          <p:nvPr>
            <p:ph type="body" sz="half" idx="4294967295"/>
          </p:nvPr>
        </p:nvSpPr>
        <p:spPr>
          <a:xfrm>
            <a:off x="1182687" y="2017713"/>
            <a:ext cx="7772401" cy="4114801"/>
          </a:xfrm>
          <a:prstGeom prst="rect">
            <a:avLst/>
          </a:prstGeom>
        </p:spPr>
        <p:txBody>
          <a:bodyPr lIns="45714" tIns="45714" rIns="45714" bIns="45714"/>
          <a:lstStyle/>
          <a:p>
            <a:pPr marL="0" indent="0">
              <a:buSzTx/>
              <a:buNone/>
              <a:defRPr>
                <a:latin typeface="Tahoma"/>
                <a:ea typeface="Tahoma"/>
                <a:cs typeface="Tahoma"/>
                <a:sym typeface="Tahoma"/>
              </a:defRPr>
            </a:pPr>
            <a:endParaRPr dirty="0"/>
          </a:p>
        </p:txBody>
      </p:sp>
      <p:sp>
        <p:nvSpPr>
          <p:cNvPr id="2831" name="TextBox 1"/>
          <p:cNvSpPr txBox="1"/>
          <p:nvPr/>
        </p:nvSpPr>
        <p:spPr>
          <a:xfrm>
            <a:off x="72708" y="5959475"/>
            <a:ext cx="8492172" cy="3708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latin typeface="Tahoma"/>
                <a:ea typeface="Tahoma"/>
                <a:cs typeface="Tahoma"/>
                <a:sym typeface="Tahoma"/>
              </a:defRPr>
            </a:lvl1pPr>
          </a:lstStyle>
          <a:p>
            <a:r>
              <a:t> </a:t>
            </a:r>
          </a:p>
        </p:txBody>
      </p:sp>
      <p:pic>
        <p:nvPicPr>
          <p:cNvPr id="2832" name="Picture 2" descr="Picture 2"/>
          <p:cNvPicPr>
            <a:picLocks noChangeAspect="1"/>
          </p:cNvPicPr>
          <p:nvPr/>
        </p:nvPicPr>
        <p:blipFill>
          <a:blip r:embed="rId2" cstate="print"/>
          <a:stretch>
            <a:fillRect/>
          </a:stretch>
        </p:blipFill>
        <p:spPr>
          <a:xfrm>
            <a:off x="685800" y="2209800"/>
            <a:ext cx="7515225" cy="752475"/>
          </a:xfrm>
          <a:prstGeom prst="rect">
            <a:avLst/>
          </a:prstGeom>
          <a:ln w="12700">
            <a:miter lim="400000"/>
          </a:ln>
        </p:spPr>
      </p:pic>
      <p:sp>
        <p:nvSpPr>
          <p:cNvPr id="8" name="Slide Number Placeholder 5">
            <a:extLst>
              <a:ext uri="{FF2B5EF4-FFF2-40B4-BE49-F238E27FC236}">
                <a16:creationId xmlns:a16="http://schemas.microsoft.com/office/drawing/2014/main" id="{D87BDA21-954A-4A54-92F4-F87FBCA34CE8}"/>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231</a:t>
            </a:fld>
            <a:endParaRPr lang="sr-Latn-RS"/>
          </a:p>
        </p:txBody>
      </p:sp>
    </p:spTree>
  </p:cSld>
  <p:clrMapOvr>
    <a:masterClrMapping/>
  </p:clrMapOvr>
  <p:transition spd="med"/>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5" name="Rectangle 2"/>
          <p:cNvSpPr txBox="1">
            <a:spLocks noGrp="1"/>
          </p:cNvSpPr>
          <p:nvPr>
            <p:ph type="title" idx="4294967295"/>
          </p:nvPr>
        </p:nvSpPr>
        <p:spPr>
          <a:xfrm>
            <a:off x="1154112" y="457200"/>
            <a:ext cx="7793037" cy="1066800"/>
          </a:xfrm>
          <a:prstGeom prst="rect">
            <a:avLst/>
          </a:prstGeom>
        </p:spPr>
        <p:txBody>
          <a:bodyPr lIns="45714" tIns="45714" rIns="45714" bIns="45714" anchor="b"/>
          <a:lstStyle/>
          <a:p>
            <a:pPr algn="l" defTabSz="777240">
              <a:defRPr sz="2125">
                <a:solidFill>
                  <a:srgbClr val="333399"/>
                </a:solidFill>
                <a:latin typeface="Tahoma"/>
                <a:ea typeface="Tahoma"/>
                <a:cs typeface="Tahoma"/>
                <a:sym typeface="Tahoma"/>
              </a:defRPr>
            </a:pPr>
            <a:r>
              <a:t>BOTTOM LINE: </a:t>
            </a:r>
            <a:br/>
            <a:r>
              <a:t>BRINGING ADVANCED INDUSTRIAL EXPERIENCE INTO THE CLASSROOM (3)</a:t>
            </a:r>
          </a:p>
        </p:txBody>
      </p:sp>
      <p:sp>
        <p:nvSpPr>
          <p:cNvPr id="2836" name="Rectangle 3"/>
          <p:cNvSpPr txBox="1">
            <a:spLocks noGrp="1"/>
          </p:cNvSpPr>
          <p:nvPr>
            <p:ph type="body" sz="half" idx="4294967295"/>
          </p:nvPr>
        </p:nvSpPr>
        <p:spPr>
          <a:xfrm>
            <a:off x="1182687" y="2017713"/>
            <a:ext cx="7772401" cy="4114801"/>
          </a:xfrm>
          <a:prstGeom prst="rect">
            <a:avLst/>
          </a:prstGeom>
        </p:spPr>
        <p:txBody>
          <a:bodyPr lIns="45714" tIns="45714" rIns="45714" bIns="45714"/>
          <a:lstStyle/>
          <a:p>
            <a:pPr marL="0" indent="0">
              <a:buSzTx/>
              <a:buNone/>
              <a:defRPr>
                <a:latin typeface="Tahoma"/>
                <a:ea typeface="Tahoma"/>
                <a:cs typeface="Tahoma"/>
                <a:sym typeface="Tahoma"/>
              </a:defRPr>
            </a:pPr>
            <a:endParaRPr/>
          </a:p>
        </p:txBody>
      </p:sp>
      <p:sp>
        <p:nvSpPr>
          <p:cNvPr id="2837" name="TextBox 1"/>
          <p:cNvSpPr txBox="1"/>
          <p:nvPr/>
        </p:nvSpPr>
        <p:spPr>
          <a:xfrm>
            <a:off x="72708" y="5959475"/>
            <a:ext cx="8492172" cy="3708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latin typeface="Tahoma"/>
                <a:ea typeface="Tahoma"/>
                <a:cs typeface="Tahoma"/>
                <a:sym typeface="Tahoma"/>
              </a:defRPr>
            </a:lvl1pPr>
          </a:lstStyle>
          <a:p>
            <a:r>
              <a:t> </a:t>
            </a:r>
          </a:p>
        </p:txBody>
      </p:sp>
      <p:pic>
        <p:nvPicPr>
          <p:cNvPr id="2838" name="Picture 2" descr="Picture 2"/>
          <p:cNvPicPr>
            <a:picLocks noChangeAspect="1"/>
          </p:cNvPicPr>
          <p:nvPr/>
        </p:nvPicPr>
        <p:blipFill>
          <a:blip r:embed="rId2" cstate="print"/>
          <a:stretch>
            <a:fillRect/>
          </a:stretch>
        </p:blipFill>
        <p:spPr>
          <a:xfrm>
            <a:off x="685800" y="2209800"/>
            <a:ext cx="7515225" cy="752475"/>
          </a:xfrm>
          <a:prstGeom prst="rect">
            <a:avLst/>
          </a:prstGeom>
          <a:ln w="12700">
            <a:miter lim="400000"/>
          </a:ln>
        </p:spPr>
      </p:pic>
      <p:pic>
        <p:nvPicPr>
          <p:cNvPr id="2839" name="Picture 3" descr="Picture 3"/>
          <p:cNvPicPr>
            <a:picLocks noChangeAspect="1"/>
          </p:cNvPicPr>
          <p:nvPr/>
        </p:nvPicPr>
        <p:blipFill>
          <a:blip r:embed="rId3" cstate="print"/>
          <a:stretch>
            <a:fillRect/>
          </a:stretch>
        </p:blipFill>
        <p:spPr>
          <a:xfrm>
            <a:off x="2047875" y="3048000"/>
            <a:ext cx="5048250" cy="923925"/>
          </a:xfrm>
          <a:prstGeom prst="rect">
            <a:avLst/>
          </a:prstGeom>
          <a:ln w="12700">
            <a:miter lim="400000"/>
          </a:ln>
        </p:spPr>
      </p:pic>
      <p:sp>
        <p:nvSpPr>
          <p:cNvPr id="9" name="Slide Number Placeholder 5">
            <a:extLst>
              <a:ext uri="{FF2B5EF4-FFF2-40B4-BE49-F238E27FC236}">
                <a16:creationId xmlns:a16="http://schemas.microsoft.com/office/drawing/2014/main" id="{0F4A2F7F-8251-4839-8FC5-D7D2579A6B4D}"/>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232</a:t>
            </a:fld>
            <a:endParaRPr lang="sr-Latn-RS"/>
          </a:p>
        </p:txBody>
      </p:sp>
    </p:spTree>
  </p:cSld>
  <p:clrMapOvr>
    <a:masterClrMapping/>
  </p:clrMapOvr>
  <p:transition spd="med"/>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2" name="Rectangle 2"/>
          <p:cNvSpPr txBox="1">
            <a:spLocks noGrp="1"/>
          </p:cNvSpPr>
          <p:nvPr>
            <p:ph type="title" idx="4294967295"/>
          </p:nvPr>
        </p:nvSpPr>
        <p:spPr>
          <a:xfrm>
            <a:off x="1154112" y="457200"/>
            <a:ext cx="7793037" cy="1066800"/>
          </a:xfrm>
          <a:prstGeom prst="rect">
            <a:avLst/>
          </a:prstGeom>
        </p:spPr>
        <p:txBody>
          <a:bodyPr lIns="45714" tIns="45714" rIns="45714" bIns="45714" anchor="b"/>
          <a:lstStyle/>
          <a:p>
            <a:pPr algn="l" defTabSz="777240">
              <a:defRPr sz="2125">
                <a:solidFill>
                  <a:srgbClr val="333399"/>
                </a:solidFill>
                <a:latin typeface="Tahoma"/>
                <a:ea typeface="Tahoma"/>
                <a:cs typeface="Tahoma"/>
                <a:sym typeface="Tahoma"/>
              </a:defRPr>
            </a:pPr>
            <a:r>
              <a:t>BOTTOM LINE: </a:t>
            </a:r>
            <a:br/>
            <a:r>
              <a:t>BRINGING ADVANCED INDUSTRIAL EXPERIENCE INTO THE CLASSROOM (3)</a:t>
            </a:r>
          </a:p>
        </p:txBody>
      </p:sp>
      <p:sp>
        <p:nvSpPr>
          <p:cNvPr id="2843" name="Rectangle 3"/>
          <p:cNvSpPr txBox="1">
            <a:spLocks noGrp="1"/>
          </p:cNvSpPr>
          <p:nvPr>
            <p:ph type="body" sz="half" idx="4294967295"/>
          </p:nvPr>
        </p:nvSpPr>
        <p:spPr>
          <a:xfrm>
            <a:off x="1182687" y="2017713"/>
            <a:ext cx="7772401" cy="4114801"/>
          </a:xfrm>
          <a:prstGeom prst="rect">
            <a:avLst/>
          </a:prstGeom>
        </p:spPr>
        <p:txBody>
          <a:bodyPr lIns="45714" tIns="45714" rIns="45714" bIns="45714"/>
          <a:lstStyle/>
          <a:p>
            <a:pPr marL="0" indent="0">
              <a:buSzTx/>
              <a:buNone/>
              <a:defRPr>
                <a:latin typeface="Tahoma"/>
                <a:ea typeface="Tahoma"/>
                <a:cs typeface="Tahoma"/>
                <a:sym typeface="Tahoma"/>
              </a:defRPr>
            </a:pPr>
            <a:endParaRPr/>
          </a:p>
        </p:txBody>
      </p:sp>
      <p:sp>
        <p:nvSpPr>
          <p:cNvPr id="2844" name="TextBox 1"/>
          <p:cNvSpPr txBox="1"/>
          <p:nvPr/>
        </p:nvSpPr>
        <p:spPr>
          <a:xfrm>
            <a:off x="72708" y="5959475"/>
            <a:ext cx="8492172" cy="3708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latin typeface="Tahoma"/>
                <a:ea typeface="Tahoma"/>
                <a:cs typeface="Tahoma"/>
                <a:sym typeface="Tahoma"/>
              </a:defRPr>
            </a:lvl1pPr>
          </a:lstStyle>
          <a:p>
            <a:r>
              <a:t> </a:t>
            </a:r>
          </a:p>
        </p:txBody>
      </p:sp>
      <p:pic>
        <p:nvPicPr>
          <p:cNvPr id="2845" name="Picture 2" descr="Picture 2"/>
          <p:cNvPicPr>
            <a:picLocks noChangeAspect="1"/>
          </p:cNvPicPr>
          <p:nvPr/>
        </p:nvPicPr>
        <p:blipFill>
          <a:blip r:embed="rId2" cstate="print"/>
          <a:stretch>
            <a:fillRect/>
          </a:stretch>
        </p:blipFill>
        <p:spPr>
          <a:xfrm>
            <a:off x="685800" y="2209800"/>
            <a:ext cx="7515225" cy="752475"/>
          </a:xfrm>
          <a:prstGeom prst="rect">
            <a:avLst/>
          </a:prstGeom>
          <a:ln w="12700">
            <a:miter lim="400000"/>
          </a:ln>
        </p:spPr>
      </p:pic>
      <p:pic>
        <p:nvPicPr>
          <p:cNvPr id="2846" name="Picture 3" descr="Picture 3"/>
          <p:cNvPicPr>
            <a:picLocks noChangeAspect="1"/>
          </p:cNvPicPr>
          <p:nvPr/>
        </p:nvPicPr>
        <p:blipFill>
          <a:blip r:embed="rId3" cstate="print"/>
          <a:stretch>
            <a:fillRect/>
          </a:stretch>
        </p:blipFill>
        <p:spPr>
          <a:xfrm>
            <a:off x="2047875" y="3048000"/>
            <a:ext cx="5048250" cy="923925"/>
          </a:xfrm>
          <a:prstGeom prst="rect">
            <a:avLst/>
          </a:prstGeom>
          <a:ln w="12700">
            <a:miter lim="400000"/>
          </a:ln>
        </p:spPr>
      </p:pic>
      <p:sp>
        <p:nvSpPr>
          <p:cNvPr id="2847" name="TextBox 4"/>
          <p:cNvSpPr txBox="1"/>
          <p:nvPr/>
        </p:nvSpPr>
        <p:spPr>
          <a:xfrm>
            <a:off x="1283969" y="4038600"/>
            <a:ext cx="6318886" cy="3708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latin typeface="Tahoma"/>
                <a:ea typeface="Tahoma"/>
                <a:cs typeface="Tahoma"/>
                <a:sym typeface="Tahoma"/>
              </a:defRPr>
            </a:lvl1pPr>
          </a:lstStyle>
          <a:p>
            <a:r>
              <a:t>Wireless Sensor Networks: ApplicationDesign and DataMining</a:t>
            </a:r>
          </a:p>
        </p:txBody>
      </p:sp>
      <p:pic>
        <p:nvPicPr>
          <p:cNvPr id="2848" name="Picture 8" descr="Picture 8"/>
          <p:cNvPicPr>
            <a:picLocks/>
          </p:cNvPicPr>
          <p:nvPr/>
        </p:nvPicPr>
        <p:blipFill>
          <a:blip r:embed="rId4" cstate="print"/>
          <a:stretch>
            <a:fillRect/>
          </a:stretch>
        </p:blipFill>
        <p:spPr>
          <a:xfrm>
            <a:off x="1711325" y="4648200"/>
            <a:ext cx="5721350" cy="5670550"/>
          </a:xfrm>
          <a:prstGeom prst="rect">
            <a:avLst/>
          </a:prstGeom>
          <a:ln w="12700">
            <a:miter lim="400000"/>
          </a:ln>
        </p:spPr>
      </p:pic>
      <p:sp>
        <p:nvSpPr>
          <p:cNvPr id="11" name="Slide Number Placeholder 5">
            <a:extLst>
              <a:ext uri="{FF2B5EF4-FFF2-40B4-BE49-F238E27FC236}">
                <a16:creationId xmlns:a16="http://schemas.microsoft.com/office/drawing/2014/main" id="{92F76237-560C-4086-9908-5A39DD358C2E}"/>
              </a:ext>
            </a:extLst>
          </p:cNvPr>
          <p:cNvSpPr txBox="1">
            <a:spLocks/>
          </p:cNvSpPr>
          <p:nvPr/>
        </p:nvSpPr>
        <p:spPr>
          <a:xfrm>
            <a:off x="8551837" y="6393507"/>
            <a:ext cx="395314"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233</a:t>
            </a:fld>
            <a:endParaRPr lang="sr-Latn-RS"/>
          </a:p>
        </p:txBody>
      </p:sp>
    </p:spTree>
  </p:cSld>
  <p:clrMapOvr>
    <a:masterClrMapping/>
  </p:clrMapOvr>
  <p:transition spd="med"/>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8" name="Slide Number Placeholder 5"/>
          <p:cNvSpPr txBox="1">
            <a:spLocks noGrp="1"/>
          </p:cNvSpPr>
          <p:nvPr>
            <p:ph type="sldNum" sz="quarter" idx="4294967295"/>
          </p:nvPr>
        </p:nvSpPr>
        <p:spPr>
          <a:xfrm>
            <a:off x="8551837" y="6393507"/>
            <a:ext cx="395314" cy="30733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nchor="b"/>
          <a:lstStyle>
            <a:lvl1pPr>
              <a:defRPr sz="1400">
                <a:solidFill>
                  <a:srgbClr val="000000"/>
                </a:solidFill>
                <a:latin typeface="Tahoma"/>
                <a:ea typeface="Tahoma"/>
                <a:cs typeface="Tahoma"/>
                <a:sym typeface="Tahoma"/>
              </a:defRPr>
            </a:lvl1pPr>
          </a:lstStyle>
          <a:p>
            <a:fld id="{86CB4B4D-7CA3-9044-876B-883B54F8677D}" type="slidenum">
              <a:rPr/>
              <a:pPr/>
              <a:t>234</a:t>
            </a:fld>
            <a:endParaRPr dirty="0"/>
          </a:p>
        </p:txBody>
      </p:sp>
      <p:sp>
        <p:nvSpPr>
          <p:cNvPr id="2829" name="Rectangle 2"/>
          <p:cNvSpPr txBox="1">
            <a:spLocks noGrp="1"/>
          </p:cNvSpPr>
          <p:nvPr>
            <p:ph type="title" idx="4294967295"/>
          </p:nvPr>
        </p:nvSpPr>
        <p:spPr>
          <a:xfrm>
            <a:off x="1154112" y="457200"/>
            <a:ext cx="7793037" cy="1066800"/>
          </a:xfrm>
          <a:prstGeom prst="rect">
            <a:avLst/>
          </a:prstGeom>
        </p:spPr>
        <p:txBody>
          <a:bodyPr lIns="45714" tIns="45714" rIns="45714" bIns="45714" anchor="b"/>
          <a:lstStyle/>
          <a:p>
            <a:pPr algn="l" defTabSz="777240">
              <a:defRPr sz="2125">
                <a:solidFill>
                  <a:srgbClr val="333399"/>
                </a:solidFill>
                <a:latin typeface="Tahoma"/>
                <a:ea typeface="Tahoma"/>
                <a:cs typeface="Tahoma"/>
                <a:sym typeface="Tahoma"/>
              </a:defRPr>
            </a:pPr>
            <a:r>
              <a:rPr lang="en-US" dirty="0"/>
              <a:t>SUGGESTED READINGS:</a:t>
            </a:r>
            <a:endParaRPr dirty="0"/>
          </a:p>
        </p:txBody>
      </p:sp>
      <p:sp>
        <p:nvSpPr>
          <p:cNvPr id="2830" name="Rectangle 3"/>
          <p:cNvSpPr txBox="1">
            <a:spLocks noGrp="1"/>
          </p:cNvSpPr>
          <p:nvPr>
            <p:ph type="body" sz="half" idx="4294967295"/>
          </p:nvPr>
        </p:nvSpPr>
        <p:spPr>
          <a:xfrm>
            <a:off x="1182687" y="2017713"/>
            <a:ext cx="10673953" cy="4114801"/>
          </a:xfrm>
          <a:prstGeom prst="rect">
            <a:avLst/>
          </a:prstGeom>
        </p:spPr>
        <p:txBody>
          <a:bodyPr lIns="45714" tIns="45714" rIns="45714" bIns="45714">
            <a:normAutofit/>
          </a:bodyPr>
          <a:lstStyle/>
          <a:p>
            <a:pPr marL="0" indent="0">
              <a:buSzTx/>
              <a:buFont typeface="Arial" pitchFamily="34" charset="0"/>
              <a:buChar char="•"/>
              <a:defRPr>
                <a:latin typeface="Tahoma"/>
                <a:ea typeface="Tahoma"/>
                <a:cs typeface="Tahoma"/>
                <a:sym typeface="Tahoma"/>
              </a:defRPr>
            </a:pPr>
            <a:r>
              <a:rPr lang="en-US" sz="2000" dirty="0"/>
              <a:t> Z. </a:t>
            </a:r>
            <a:r>
              <a:rPr lang="en-US" sz="2000" dirty="0" err="1"/>
              <a:t>Babovic</a:t>
            </a:r>
            <a:r>
              <a:rPr lang="en-US" sz="2000" dirty="0"/>
              <a:t>, V. </a:t>
            </a:r>
            <a:r>
              <a:rPr lang="en-US" sz="2000" dirty="0" err="1"/>
              <a:t>Milutinovic</a:t>
            </a:r>
            <a:r>
              <a:rPr lang="en-US" sz="2000" dirty="0"/>
              <a:t>, “Novel System Architectures for Semantic-Based Integration</a:t>
            </a:r>
            <a:br>
              <a:rPr lang="en-US" sz="2000" dirty="0"/>
            </a:br>
            <a:r>
              <a:rPr lang="en-US" sz="2000" dirty="0"/>
              <a:t>  of Sensor Networks,” Elsevier, Advances in Computers, 2013.</a:t>
            </a:r>
          </a:p>
          <a:p>
            <a:pPr marL="0" indent="0">
              <a:buSzTx/>
              <a:buFont typeface="Arial" pitchFamily="34" charset="0"/>
              <a:buChar char="•"/>
              <a:defRPr>
                <a:latin typeface="Tahoma"/>
                <a:ea typeface="Tahoma"/>
                <a:cs typeface="Tahoma"/>
                <a:sym typeface="Tahoma"/>
              </a:defRPr>
            </a:pPr>
            <a:r>
              <a:rPr lang="en-US" sz="2000" dirty="0"/>
              <a:t> Z. </a:t>
            </a:r>
            <a:r>
              <a:rPr lang="en-US" sz="2000" dirty="0" err="1"/>
              <a:t>Babovic</a:t>
            </a:r>
            <a:r>
              <a:rPr lang="en-US" sz="2000" dirty="0"/>
              <a:t>, “</a:t>
            </a:r>
            <a:r>
              <a:rPr lang="en-US" sz="2000" dirty="0" err="1"/>
              <a:t>DataFlow</a:t>
            </a:r>
            <a:r>
              <a:rPr lang="en-US" sz="2000" dirty="0"/>
              <a:t> systems: From their origins to future applications in data analytics,</a:t>
            </a:r>
            <a:br>
              <a:rPr lang="en-US" sz="2000" dirty="0"/>
            </a:br>
            <a:r>
              <a:rPr lang="en-US" sz="2000" dirty="0"/>
              <a:t>  deep learning, and the Internet of Things,”</a:t>
            </a:r>
            <a:br>
              <a:rPr lang="en-US" sz="2000" dirty="0"/>
            </a:br>
            <a:r>
              <a:rPr lang="en-US" sz="2000" dirty="0"/>
              <a:t>  In V. </a:t>
            </a:r>
            <a:r>
              <a:rPr lang="en-US" sz="2000" dirty="0" err="1"/>
              <a:t>Milutinovic</a:t>
            </a:r>
            <a:r>
              <a:rPr lang="en-US" sz="2000" dirty="0"/>
              <a:t> et al. “</a:t>
            </a:r>
            <a:r>
              <a:rPr lang="en-US" sz="2000" dirty="0" err="1"/>
              <a:t>DataFlow</a:t>
            </a:r>
            <a:r>
              <a:rPr lang="en-US" sz="2000" dirty="0"/>
              <a:t> Supercomputing Essentials,” Springer, 2017.</a:t>
            </a:r>
          </a:p>
          <a:p>
            <a:pPr marL="0" indent="0">
              <a:buSzTx/>
              <a:buFont typeface="Arial" pitchFamily="34" charset="0"/>
              <a:buChar char="•"/>
              <a:defRPr>
                <a:latin typeface="Tahoma"/>
                <a:ea typeface="Tahoma"/>
                <a:cs typeface="Tahoma"/>
                <a:sym typeface="Tahoma"/>
              </a:defRPr>
            </a:pPr>
            <a:r>
              <a:rPr lang="en-US" sz="2000" dirty="0"/>
              <a:t> IPSI TIR (Transactions on Internet Research), 2024.</a:t>
            </a:r>
          </a:p>
          <a:p>
            <a:pPr marL="0" indent="0">
              <a:buSzTx/>
              <a:buFont typeface="Arial" pitchFamily="34" charset="0"/>
              <a:buChar char="•"/>
              <a:defRPr>
                <a:latin typeface="Tahoma"/>
                <a:ea typeface="Tahoma"/>
                <a:cs typeface="Tahoma"/>
                <a:sym typeface="Tahoma"/>
              </a:defRPr>
            </a:pPr>
            <a:r>
              <a:rPr lang="en-US" sz="2000" dirty="0"/>
              <a:t> IPSI TAR (Transactions on Advanced Research), 2024.</a:t>
            </a:r>
          </a:p>
          <a:p>
            <a:pPr marL="0" indent="0">
              <a:buSzTx/>
              <a:buFont typeface="Arial" pitchFamily="34" charset="0"/>
              <a:buChar char="•"/>
              <a:defRPr>
                <a:latin typeface="Tahoma"/>
                <a:ea typeface="Tahoma"/>
                <a:cs typeface="Tahoma"/>
                <a:sym typeface="Tahoma"/>
              </a:defRPr>
            </a:pPr>
            <a:r>
              <a:rPr lang="en-US" sz="2000" dirty="0"/>
              <a:t> Special Issues of Elsevier – Advances in Computers 2024.</a:t>
            </a:r>
          </a:p>
          <a:p>
            <a:pPr marL="0" indent="0">
              <a:buSzTx/>
              <a:buFont typeface="Arial" pitchFamily="34" charset="0"/>
              <a:buChar char="•"/>
              <a:defRPr>
                <a:latin typeface="Tahoma"/>
                <a:ea typeface="Tahoma"/>
                <a:cs typeface="Tahoma"/>
                <a:sym typeface="Tahoma"/>
              </a:defRPr>
            </a:pPr>
            <a:r>
              <a:rPr lang="en-US" sz="2000" dirty="0"/>
              <a:t> Special Issues of Springer – Journal of Big Data, 2024, 2025.</a:t>
            </a:r>
          </a:p>
          <a:p>
            <a:pPr marL="0" indent="0">
              <a:buSzTx/>
              <a:buNone/>
              <a:defRPr>
                <a:latin typeface="Tahoma"/>
                <a:ea typeface="Tahoma"/>
                <a:cs typeface="Tahoma"/>
                <a:sym typeface="Tahoma"/>
              </a:defRPr>
            </a:pPr>
            <a:endParaRPr lang="en-US" sz="2000" dirty="0"/>
          </a:p>
        </p:txBody>
      </p:sp>
      <p:sp>
        <p:nvSpPr>
          <p:cNvPr id="2831" name="TextBox 1"/>
          <p:cNvSpPr txBox="1"/>
          <p:nvPr/>
        </p:nvSpPr>
        <p:spPr>
          <a:xfrm>
            <a:off x="72708" y="5959475"/>
            <a:ext cx="8492172" cy="3708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latin typeface="Tahoma"/>
                <a:ea typeface="Tahoma"/>
                <a:cs typeface="Tahoma"/>
                <a:sym typeface="Tahoma"/>
              </a:defRPr>
            </a:lvl1pPr>
          </a:lstStyle>
          <a:p>
            <a:r>
              <a:t> </a:t>
            </a:r>
          </a:p>
        </p:txBody>
      </p:sp>
    </p:spTree>
  </p:cSld>
  <p:clrMapOvr>
    <a:masterClrMapping/>
  </p:clrMapOvr>
  <p:transition spd="med"/>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4746C75-61AE-45D9-897B-B7CC45815E23}"/>
              </a:ext>
            </a:extLst>
          </p:cNvPr>
          <p:cNvPicPr>
            <a:picLocks noChangeAspect="1"/>
          </p:cNvPicPr>
          <p:nvPr/>
        </p:nvPicPr>
        <p:blipFill>
          <a:blip r:embed="rId2" cstate="print"/>
          <a:stretch>
            <a:fillRect/>
          </a:stretch>
        </p:blipFill>
        <p:spPr>
          <a:xfrm>
            <a:off x="3039139" y="0"/>
            <a:ext cx="6113721" cy="6858000"/>
          </a:xfrm>
          <a:prstGeom prst="rect">
            <a:avLst/>
          </a:prstGeom>
        </p:spPr>
      </p:pic>
      <p:sp>
        <p:nvSpPr>
          <p:cNvPr id="3" name="Rectangle 2">
            <a:extLst>
              <a:ext uri="{FF2B5EF4-FFF2-40B4-BE49-F238E27FC236}">
                <a16:creationId xmlns:a16="http://schemas.microsoft.com/office/drawing/2014/main" id="{4572ED54-9FDC-4051-B115-0243AC82F90A}"/>
              </a:ext>
            </a:extLst>
          </p:cNvPr>
          <p:cNvSpPr/>
          <p:nvPr/>
        </p:nvSpPr>
        <p:spPr>
          <a:xfrm>
            <a:off x="7132270" y="6156012"/>
            <a:ext cx="4724370" cy="369332"/>
          </a:xfrm>
          <a:prstGeom prst="rect">
            <a:avLst/>
          </a:prstGeom>
        </p:spPr>
        <p:txBody>
          <a:bodyPr wrap="none">
            <a:spAutoFit/>
          </a:bodyPr>
          <a:lstStyle/>
          <a:p>
            <a:r>
              <a:rPr lang="en-US" dirty="0"/>
              <a:t>Powered by: Amazon AWS and Microsoft AZURE</a:t>
            </a:r>
          </a:p>
        </p:txBody>
      </p:sp>
      <p:sp>
        <p:nvSpPr>
          <p:cNvPr id="4" name="Rectangle 3">
            <a:extLst>
              <a:ext uri="{FF2B5EF4-FFF2-40B4-BE49-F238E27FC236}">
                <a16:creationId xmlns:a16="http://schemas.microsoft.com/office/drawing/2014/main" id="{88B51A67-5B36-4DC4-A07E-FBFC4780AF1C}"/>
              </a:ext>
            </a:extLst>
          </p:cNvPr>
          <p:cNvSpPr/>
          <p:nvPr/>
        </p:nvSpPr>
        <p:spPr>
          <a:xfrm>
            <a:off x="288834" y="260648"/>
            <a:ext cx="1702710" cy="369332"/>
          </a:xfrm>
          <a:prstGeom prst="rect">
            <a:avLst/>
          </a:prstGeom>
        </p:spPr>
        <p:txBody>
          <a:bodyPr wrap="none">
            <a:spAutoFit/>
          </a:bodyPr>
          <a:lstStyle/>
          <a:p>
            <a:r>
              <a:rPr lang="en-US" dirty="0"/>
              <a:t>Google: prof </a:t>
            </a:r>
            <a:r>
              <a:rPr lang="en-US" dirty="0" err="1"/>
              <a:t>vm</a:t>
            </a:r>
            <a:endParaRPr lang="en-US" dirty="0"/>
          </a:p>
        </p:txBody>
      </p:sp>
      <p:sp>
        <p:nvSpPr>
          <p:cNvPr id="6" name="Slide Number Placeholder 5">
            <a:extLst>
              <a:ext uri="{FF2B5EF4-FFF2-40B4-BE49-F238E27FC236}">
                <a16:creationId xmlns:a16="http://schemas.microsoft.com/office/drawing/2014/main" id="{57255A71-E264-4F55-8A7D-CE0047982088}"/>
              </a:ext>
            </a:extLst>
          </p:cNvPr>
          <p:cNvSpPr txBox="1">
            <a:spLocks/>
          </p:cNvSpPr>
          <p:nvPr/>
        </p:nvSpPr>
        <p:spPr>
          <a:xfrm>
            <a:off x="8551836" y="6506045"/>
            <a:ext cx="1000547"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235</a:t>
            </a:fld>
            <a:endParaRPr lang="sr-Latn-RS" dirty="0"/>
          </a:p>
        </p:txBody>
      </p:sp>
    </p:spTree>
    <p:extLst>
      <p:ext uri="{BB962C8B-B14F-4D97-AF65-F5344CB8AC3E}">
        <p14:creationId xmlns:p14="http://schemas.microsoft.com/office/powerpoint/2010/main" val="3750642981"/>
      </p:ext>
    </p:extLst>
  </p:cSld>
  <p:clrMapOvr>
    <a:masterClrMapping/>
  </p:clrMapOvr>
  <p:transition spd="med"/>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9" name="Rectangle 2"/>
          <p:cNvSpPr txBox="1">
            <a:spLocks noGrp="1"/>
          </p:cNvSpPr>
          <p:nvPr>
            <p:ph type="title" idx="4294967295"/>
          </p:nvPr>
        </p:nvSpPr>
        <p:spPr>
          <a:xfrm>
            <a:off x="1154112" y="457200"/>
            <a:ext cx="7793037" cy="1066800"/>
          </a:xfrm>
          <a:prstGeom prst="rect">
            <a:avLst/>
          </a:prstGeom>
        </p:spPr>
        <p:txBody>
          <a:bodyPr lIns="45714" tIns="45714" rIns="45714" bIns="45714" anchor="b"/>
          <a:lstStyle/>
          <a:p>
            <a:pPr algn="l" defTabSz="777240">
              <a:defRPr sz="2125">
                <a:solidFill>
                  <a:srgbClr val="333399"/>
                </a:solidFill>
                <a:latin typeface="Tahoma"/>
                <a:ea typeface="Tahoma"/>
                <a:cs typeface="Tahoma"/>
                <a:sym typeface="Tahoma"/>
              </a:defRPr>
            </a:pPr>
            <a:r>
              <a:rPr lang="en-US" dirty="0"/>
              <a:t>IMPACTED BY:</a:t>
            </a:r>
            <a:endParaRPr dirty="0"/>
          </a:p>
        </p:txBody>
      </p:sp>
      <p:sp>
        <p:nvSpPr>
          <p:cNvPr id="2831" name="TextBox 1"/>
          <p:cNvSpPr txBox="1"/>
          <p:nvPr/>
        </p:nvSpPr>
        <p:spPr>
          <a:xfrm>
            <a:off x="72708" y="5959475"/>
            <a:ext cx="8492172" cy="3708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latin typeface="Tahoma"/>
                <a:ea typeface="Tahoma"/>
                <a:cs typeface="Tahoma"/>
                <a:sym typeface="Tahoma"/>
              </a:defRPr>
            </a:lvl1pPr>
          </a:lstStyle>
          <a:p>
            <a:r>
              <a:t> </a:t>
            </a:r>
          </a:p>
        </p:txBody>
      </p:sp>
      <p:sp>
        <p:nvSpPr>
          <p:cNvPr id="6" name="Rectangle 3">
            <a:extLst>
              <a:ext uri="{FF2B5EF4-FFF2-40B4-BE49-F238E27FC236}">
                <a16:creationId xmlns:a16="http://schemas.microsoft.com/office/drawing/2014/main" id="{D5C66D00-C827-460D-9E7E-64341E4F2FE0}"/>
              </a:ext>
            </a:extLst>
          </p:cNvPr>
          <p:cNvSpPr txBox="1">
            <a:spLocks/>
          </p:cNvSpPr>
          <p:nvPr/>
        </p:nvSpPr>
        <p:spPr>
          <a:xfrm>
            <a:off x="1199457" y="1628800"/>
            <a:ext cx="8424935" cy="51125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normAutofit/>
          </a:bodyPr>
          <a:lst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9pPr>
          </a:lstStyle>
          <a:p>
            <a:pPr hangingPunct="1">
              <a:lnSpc>
                <a:spcPct val="150000"/>
              </a:lnSpc>
              <a:spcBef>
                <a:spcPts val="0"/>
              </a:spcBef>
              <a:buSzTx/>
              <a:defRPr>
                <a:latin typeface="Tahoma"/>
                <a:ea typeface="Tahoma"/>
                <a:cs typeface="Tahoma"/>
                <a:sym typeface="Tahoma"/>
              </a:defRPr>
            </a:pPr>
            <a:r>
              <a:rPr lang="en-US" sz="2400" dirty="0">
                <a:latin typeface="Tahoma"/>
                <a:ea typeface="Tahoma"/>
                <a:cs typeface="Tahoma"/>
                <a:sym typeface="Tahoma"/>
              </a:rPr>
              <a:t>The GaAs RISC Microprocessor and the GaAs Systolic Array</a:t>
            </a:r>
          </a:p>
          <a:p>
            <a:pPr hangingPunct="1">
              <a:lnSpc>
                <a:spcPct val="150000"/>
              </a:lnSpc>
              <a:spcBef>
                <a:spcPts val="0"/>
              </a:spcBef>
              <a:buSzTx/>
              <a:defRPr>
                <a:latin typeface="Tahoma"/>
                <a:ea typeface="Tahoma"/>
                <a:cs typeface="Tahoma"/>
                <a:sym typeface="Tahoma"/>
              </a:defRPr>
            </a:pPr>
            <a:r>
              <a:rPr lang="en-US" sz="2400" dirty="0">
                <a:latin typeface="Tahoma"/>
                <a:ea typeface="Tahoma"/>
                <a:cs typeface="Tahoma"/>
                <a:sym typeface="Tahoma"/>
              </a:rPr>
              <a:t>The Honeycomb Data Flow and the </a:t>
            </a:r>
            <a:r>
              <a:rPr lang="en-US" sz="2400" dirty="0" err="1">
                <a:latin typeface="Tahoma"/>
                <a:ea typeface="Tahoma"/>
                <a:cs typeface="Tahoma"/>
                <a:sym typeface="Tahoma"/>
              </a:rPr>
              <a:t>Maxeler</a:t>
            </a:r>
            <a:r>
              <a:rPr lang="en-US" sz="2400" dirty="0">
                <a:latin typeface="Tahoma"/>
                <a:ea typeface="Tahoma"/>
                <a:cs typeface="Tahoma"/>
                <a:sym typeface="Tahoma"/>
              </a:rPr>
              <a:t> Data Flow</a:t>
            </a:r>
          </a:p>
          <a:p>
            <a:pPr hangingPunct="1">
              <a:lnSpc>
                <a:spcPct val="150000"/>
              </a:lnSpc>
              <a:spcBef>
                <a:spcPts val="0"/>
              </a:spcBef>
              <a:buSzTx/>
              <a:defRPr>
                <a:latin typeface="Tahoma"/>
                <a:ea typeface="Tahoma"/>
                <a:cs typeface="Tahoma"/>
                <a:sym typeface="Tahoma"/>
              </a:defRPr>
            </a:pPr>
            <a:r>
              <a:rPr lang="en-US" sz="2400" dirty="0">
                <a:latin typeface="Tahoma"/>
                <a:ea typeface="Tahoma"/>
                <a:cs typeface="Tahoma"/>
                <a:sym typeface="Tahoma"/>
              </a:rPr>
              <a:t>The Mind Genomics Technology</a:t>
            </a:r>
          </a:p>
          <a:p>
            <a:pPr hangingPunct="1">
              <a:lnSpc>
                <a:spcPct val="150000"/>
              </a:lnSpc>
              <a:spcBef>
                <a:spcPts val="0"/>
              </a:spcBef>
              <a:buSzTx/>
              <a:defRPr>
                <a:latin typeface="Tahoma"/>
                <a:ea typeface="Tahoma"/>
                <a:cs typeface="Tahoma"/>
                <a:sym typeface="Tahoma"/>
              </a:defRPr>
            </a:pPr>
            <a:r>
              <a:rPr lang="en-US" sz="2400" dirty="0">
                <a:latin typeface="Tahoma"/>
                <a:ea typeface="Tahoma"/>
                <a:cs typeface="Tahoma"/>
                <a:sym typeface="Tahoma"/>
              </a:rPr>
              <a:t>The Heritage Forum Technology</a:t>
            </a:r>
          </a:p>
        </p:txBody>
      </p:sp>
      <p:sp>
        <p:nvSpPr>
          <p:cNvPr id="7" name="Slide Number Placeholder 5">
            <a:extLst>
              <a:ext uri="{FF2B5EF4-FFF2-40B4-BE49-F238E27FC236}">
                <a16:creationId xmlns:a16="http://schemas.microsoft.com/office/drawing/2014/main" id="{7725B2E3-8B6D-47CA-9233-EC0EF6F5A698}"/>
              </a:ext>
            </a:extLst>
          </p:cNvPr>
          <p:cNvSpPr txBox="1">
            <a:spLocks/>
          </p:cNvSpPr>
          <p:nvPr/>
        </p:nvSpPr>
        <p:spPr>
          <a:xfrm>
            <a:off x="8551836" y="6506045"/>
            <a:ext cx="1000547"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236</a:t>
            </a:fld>
            <a:endParaRPr lang="sr-Latn-RS" dirty="0"/>
          </a:p>
        </p:txBody>
      </p:sp>
    </p:spTree>
    <p:extLst>
      <p:ext uri="{BB962C8B-B14F-4D97-AF65-F5344CB8AC3E}">
        <p14:creationId xmlns:p14="http://schemas.microsoft.com/office/powerpoint/2010/main" val="2665135227"/>
      </p:ext>
    </p:extLst>
  </p:cSld>
  <p:clrMapOvr>
    <a:masterClrMapping/>
  </p:clrMapOvr>
  <p:transition spd="med"/>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9" name="Rectangle 2"/>
          <p:cNvSpPr txBox="1">
            <a:spLocks noGrp="1"/>
          </p:cNvSpPr>
          <p:nvPr>
            <p:ph type="title" idx="4294967295"/>
          </p:nvPr>
        </p:nvSpPr>
        <p:spPr>
          <a:xfrm>
            <a:off x="1154112" y="-243408"/>
            <a:ext cx="7793037" cy="1066800"/>
          </a:xfrm>
          <a:prstGeom prst="rect">
            <a:avLst/>
          </a:prstGeom>
        </p:spPr>
        <p:txBody>
          <a:bodyPr lIns="45714" tIns="45714" rIns="45714" bIns="45714" anchor="b"/>
          <a:lstStyle/>
          <a:p>
            <a:pPr algn="l" defTabSz="777240">
              <a:defRPr sz="2125">
                <a:solidFill>
                  <a:srgbClr val="333399"/>
                </a:solidFill>
                <a:latin typeface="Tahoma"/>
                <a:ea typeface="Tahoma"/>
                <a:cs typeface="Tahoma"/>
                <a:sym typeface="Tahoma"/>
              </a:defRPr>
            </a:pPr>
            <a:r>
              <a:rPr lang="en-US" dirty="0"/>
              <a:t>INSPIRED BY FORMER STUDENTS OF BELGRADE UNIVERSITY:</a:t>
            </a:r>
            <a:endParaRPr dirty="0"/>
          </a:p>
        </p:txBody>
      </p:sp>
      <p:sp>
        <p:nvSpPr>
          <p:cNvPr id="2831" name="TextBox 1"/>
          <p:cNvSpPr txBox="1"/>
          <p:nvPr/>
        </p:nvSpPr>
        <p:spPr>
          <a:xfrm>
            <a:off x="72708" y="5959475"/>
            <a:ext cx="8492172" cy="3708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latin typeface="Tahoma"/>
                <a:ea typeface="Tahoma"/>
                <a:cs typeface="Tahoma"/>
                <a:sym typeface="Tahoma"/>
              </a:defRPr>
            </a:lvl1pPr>
          </a:lstStyle>
          <a:p>
            <a:r>
              <a:t> </a:t>
            </a:r>
          </a:p>
        </p:txBody>
      </p:sp>
      <p:sp>
        <p:nvSpPr>
          <p:cNvPr id="6" name="Rectangle 3">
            <a:extLst>
              <a:ext uri="{FF2B5EF4-FFF2-40B4-BE49-F238E27FC236}">
                <a16:creationId xmlns:a16="http://schemas.microsoft.com/office/drawing/2014/main" id="{D5C66D00-C827-460D-9E7E-64341E4F2FE0}"/>
              </a:ext>
            </a:extLst>
          </p:cNvPr>
          <p:cNvSpPr txBox="1">
            <a:spLocks/>
          </p:cNvSpPr>
          <p:nvPr/>
        </p:nvSpPr>
        <p:spPr>
          <a:xfrm>
            <a:off x="1199457" y="1124744"/>
            <a:ext cx="4968551" cy="547260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normAutofit fontScale="92500" lnSpcReduction="10000"/>
          </a:bodyPr>
          <a:lst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9pPr>
          </a:lstStyle>
          <a:p>
            <a:pPr marL="0" indent="0" hangingPunct="1">
              <a:spcBef>
                <a:spcPts val="0"/>
              </a:spcBef>
              <a:buSzTx/>
              <a:buFont typeface="Arial"/>
              <a:buNone/>
              <a:defRPr>
                <a:latin typeface="Tahoma"/>
                <a:ea typeface="Tahoma"/>
                <a:cs typeface="Tahoma"/>
                <a:sym typeface="Tahoma"/>
              </a:defRPr>
            </a:pPr>
            <a:r>
              <a:rPr lang="en-US" sz="900" b="1" dirty="0">
                <a:latin typeface="Tahoma"/>
                <a:ea typeface="Tahoma"/>
                <a:cs typeface="Tahoma"/>
                <a:sym typeface="Tahoma"/>
              </a:rPr>
              <a:t>Vice Presidents or Executive Directors at major USA industries:</a:t>
            </a:r>
          </a:p>
          <a:p>
            <a:pPr marL="0" indent="0" hangingPunct="1">
              <a:spcBef>
                <a:spcPts val="0"/>
              </a:spcBef>
              <a:buSzTx/>
              <a:buFont typeface="Arial"/>
              <a:buNone/>
              <a:defRPr>
                <a:latin typeface="Tahoma"/>
                <a:ea typeface="Tahoma"/>
                <a:cs typeface="Tahoma"/>
                <a:sym typeface="Tahoma"/>
              </a:defRPr>
            </a:pPr>
            <a:endParaRPr lang="en-US" sz="900" dirty="0">
              <a:latin typeface="Tahoma"/>
              <a:ea typeface="Tahoma"/>
              <a:cs typeface="Tahoma"/>
              <a:sym typeface="Tahoma"/>
            </a:endParaRPr>
          </a:p>
          <a:p>
            <a:pPr marL="0" indent="0" hangingPunct="1">
              <a:spcBef>
                <a:spcPts val="0"/>
              </a:spcBef>
              <a:buSzTx/>
              <a:buFont typeface="Arial"/>
              <a:buNone/>
              <a:defRPr>
                <a:latin typeface="Tahoma"/>
                <a:ea typeface="Tahoma"/>
                <a:cs typeface="Tahoma"/>
                <a:sym typeface="Tahoma"/>
              </a:defRPr>
            </a:pPr>
            <a:r>
              <a:rPr lang="en-US" sz="900" b="1" dirty="0">
                <a:latin typeface="Tahoma"/>
                <a:ea typeface="Tahoma"/>
                <a:cs typeface="Tahoma"/>
                <a:sym typeface="Tahoma"/>
              </a:rPr>
              <a:t>JPMorgan</a:t>
            </a:r>
            <a:r>
              <a:rPr lang="en-US" sz="900" dirty="0">
                <a:latin typeface="Tahoma"/>
                <a:ea typeface="Tahoma"/>
                <a:cs typeface="Tahoma"/>
                <a:sym typeface="Tahoma"/>
              </a:rPr>
              <a:t> (#1 Bank worth $100B) Executive Directors: </a:t>
            </a:r>
            <a:br>
              <a:rPr lang="en-US" sz="900" dirty="0">
                <a:latin typeface="Tahoma"/>
                <a:ea typeface="Tahoma"/>
                <a:cs typeface="Tahoma"/>
                <a:sym typeface="Tahoma"/>
              </a:rPr>
            </a:br>
            <a:r>
              <a:rPr lang="en-US" sz="900" dirty="0">
                <a:latin typeface="Tahoma"/>
                <a:ea typeface="Tahoma"/>
                <a:cs typeface="Tahoma"/>
                <a:sym typeface="Tahoma"/>
              </a:rPr>
              <a:t>Marko </a:t>
            </a:r>
            <a:r>
              <a:rPr lang="en-US" sz="900" dirty="0" err="1">
                <a:latin typeface="Tahoma"/>
                <a:ea typeface="Tahoma"/>
                <a:cs typeface="Tahoma"/>
                <a:sym typeface="Tahoma"/>
              </a:rPr>
              <a:t>Jevremovic</a:t>
            </a:r>
            <a:r>
              <a:rPr lang="en-US" sz="900" dirty="0">
                <a:latin typeface="Tahoma"/>
                <a:ea typeface="Tahoma"/>
                <a:cs typeface="Tahoma"/>
                <a:sym typeface="Tahoma"/>
              </a:rPr>
              <a:t>, PMF + Jelena </a:t>
            </a:r>
            <a:r>
              <a:rPr lang="en-US" sz="900" dirty="0" err="1">
                <a:latin typeface="Tahoma"/>
                <a:ea typeface="Tahoma"/>
                <a:cs typeface="Tahoma"/>
                <a:sym typeface="Tahoma"/>
              </a:rPr>
              <a:t>Skulic</a:t>
            </a:r>
            <a:r>
              <a:rPr lang="en-US" sz="900" dirty="0">
                <a:latin typeface="Tahoma"/>
                <a:ea typeface="Tahoma"/>
                <a:cs typeface="Tahoma"/>
                <a:sym typeface="Tahoma"/>
              </a:rPr>
              <a:t>, ETF</a:t>
            </a:r>
          </a:p>
          <a:p>
            <a:pPr marL="0" indent="0" hangingPunct="1">
              <a:spcBef>
                <a:spcPts val="0"/>
              </a:spcBef>
              <a:buSzTx/>
              <a:buFont typeface="Arial"/>
              <a:buNone/>
              <a:defRPr>
                <a:latin typeface="Tahoma"/>
                <a:ea typeface="Tahoma"/>
                <a:cs typeface="Tahoma"/>
                <a:sym typeface="Tahoma"/>
              </a:defRPr>
            </a:pPr>
            <a:endParaRPr lang="en-US" sz="900" dirty="0">
              <a:latin typeface="Tahoma"/>
              <a:ea typeface="Tahoma"/>
              <a:cs typeface="Tahoma"/>
              <a:sym typeface="Tahoma"/>
            </a:endParaRPr>
          </a:p>
          <a:p>
            <a:pPr marL="0" indent="0" hangingPunct="1">
              <a:spcBef>
                <a:spcPts val="0"/>
              </a:spcBef>
              <a:buSzTx/>
              <a:buFont typeface="Arial"/>
              <a:buNone/>
              <a:defRPr>
                <a:latin typeface="Tahoma"/>
                <a:ea typeface="Tahoma"/>
                <a:cs typeface="Tahoma"/>
                <a:sym typeface="Tahoma"/>
              </a:defRPr>
            </a:pPr>
            <a:r>
              <a:rPr lang="en-US" sz="900" b="1" dirty="0">
                <a:latin typeface="Tahoma"/>
                <a:ea typeface="Tahoma"/>
                <a:cs typeface="Tahoma"/>
                <a:sym typeface="Tahoma"/>
              </a:rPr>
              <a:t>BlackRock</a:t>
            </a:r>
            <a:r>
              <a:rPr lang="en-US" sz="900" dirty="0">
                <a:latin typeface="Tahoma"/>
                <a:ea typeface="Tahoma"/>
                <a:cs typeface="Tahoma"/>
                <a:sym typeface="Tahoma"/>
              </a:rPr>
              <a:t> (#1 Portfolio company worth $40T) VP: </a:t>
            </a:r>
            <a:br>
              <a:rPr lang="en-US" sz="900" dirty="0">
                <a:latin typeface="Tahoma"/>
                <a:ea typeface="Tahoma"/>
                <a:cs typeface="Tahoma"/>
                <a:sym typeface="Tahoma"/>
              </a:rPr>
            </a:br>
            <a:r>
              <a:rPr lang="en-US" sz="900" dirty="0">
                <a:latin typeface="Tahoma"/>
                <a:ea typeface="Tahoma"/>
                <a:cs typeface="Tahoma"/>
                <a:sym typeface="Tahoma"/>
              </a:rPr>
              <a:t>Mladen </a:t>
            </a:r>
            <a:r>
              <a:rPr lang="en-US" sz="900" dirty="0" err="1">
                <a:latin typeface="Tahoma"/>
                <a:ea typeface="Tahoma"/>
                <a:cs typeface="Tahoma"/>
                <a:sym typeface="Tahoma"/>
              </a:rPr>
              <a:t>Laudanovic</a:t>
            </a:r>
            <a:r>
              <a:rPr lang="en-US" sz="900" dirty="0">
                <a:latin typeface="Tahoma"/>
                <a:ea typeface="Tahoma"/>
                <a:cs typeface="Tahoma"/>
                <a:sym typeface="Tahoma"/>
              </a:rPr>
              <a:t>, PMF + Dusan Misic, SRB</a:t>
            </a:r>
          </a:p>
          <a:p>
            <a:pPr marL="0" indent="0" hangingPunct="1">
              <a:spcBef>
                <a:spcPts val="0"/>
              </a:spcBef>
              <a:buSzTx/>
              <a:buFont typeface="Arial"/>
              <a:buNone/>
              <a:defRPr>
                <a:latin typeface="Tahoma"/>
                <a:ea typeface="Tahoma"/>
                <a:cs typeface="Tahoma"/>
                <a:sym typeface="Tahoma"/>
              </a:defRPr>
            </a:pPr>
            <a:endParaRPr lang="en-US" sz="900" dirty="0">
              <a:latin typeface="Tahoma"/>
              <a:ea typeface="Tahoma"/>
              <a:cs typeface="Tahoma"/>
              <a:sym typeface="Tahoma"/>
            </a:endParaRPr>
          </a:p>
          <a:p>
            <a:pPr marL="0" indent="0" hangingPunct="1">
              <a:spcBef>
                <a:spcPts val="0"/>
              </a:spcBef>
              <a:buSzTx/>
              <a:buFont typeface="Arial"/>
              <a:buNone/>
              <a:defRPr>
                <a:latin typeface="Tahoma"/>
                <a:ea typeface="Tahoma"/>
                <a:cs typeface="Tahoma"/>
                <a:sym typeface="Tahoma"/>
              </a:defRPr>
            </a:pPr>
            <a:r>
              <a:rPr lang="en-US" sz="900" b="1" dirty="0" err="1">
                <a:latin typeface="Tahoma"/>
                <a:ea typeface="Tahoma"/>
                <a:cs typeface="Tahoma"/>
                <a:sym typeface="Tahoma"/>
              </a:rPr>
              <a:t>StateStreet</a:t>
            </a:r>
            <a:r>
              <a:rPr lang="en-US" sz="900" dirty="0">
                <a:latin typeface="Tahoma"/>
                <a:ea typeface="Tahoma"/>
                <a:cs typeface="Tahoma"/>
                <a:sym typeface="Tahoma"/>
              </a:rPr>
              <a:t> (#2 Portfolio company worth $10T) Ontology </a:t>
            </a:r>
            <a:r>
              <a:rPr lang="en-US" sz="900" dirty="0" err="1">
                <a:latin typeface="Tahoma"/>
                <a:ea typeface="Tahoma"/>
                <a:cs typeface="Tahoma"/>
                <a:sym typeface="Tahoma"/>
              </a:rPr>
              <a:t>exPD</a:t>
            </a:r>
            <a:r>
              <a:rPr lang="en-US" sz="900" dirty="0">
                <a:latin typeface="Tahoma"/>
                <a:ea typeface="Tahoma"/>
                <a:cs typeface="Tahoma"/>
                <a:sym typeface="Tahoma"/>
              </a:rPr>
              <a:t>: </a:t>
            </a:r>
            <a:br>
              <a:rPr lang="en-US" sz="900" dirty="0">
                <a:latin typeface="Tahoma"/>
                <a:ea typeface="Tahoma"/>
                <a:cs typeface="Tahoma"/>
                <a:sym typeface="Tahoma"/>
              </a:rPr>
            </a:br>
            <a:r>
              <a:rPr lang="en-US" sz="900" dirty="0">
                <a:latin typeface="Tahoma"/>
                <a:ea typeface="Tahoma"/>
                <a:cs typeface="Tahoma"/>
                <a:sym typeface="Tahoma"/>
              </a:rPr>
              <a:t>N.K., PMF, ETF, FON</a:t>
            </a:r>
          </a:p>
          <a:p>
            <a:pPr marL="0" indent="0" hangingPunct="1">
              <a:spcBef>
                <a:spcPts val="0"/>
              </a:spcBef>
              <a:buSzTx/>
              <a:buFont typeface="Arial"/>
              <a:buNone/>
              <a:defRPr>
                <a:latin typeface="Tahoma"/>
                <a:ea typeface="Tahoma"/>
                <a:cs typeface="Tahoma"/>
                <a:sym typeface="Tahoma"/>
              </a:defRPr>
            </a:pPr>
            <a:endParaRPr lang="en-US" sz="900" dirty="0">
              <a:latin typeface="Tahoma"/>
              <a:ea typeface="Tahoma"/>
              <a:cs typeface="Tahoma"/>
              <a:sym typeface="Tahoma"/>
            </a:endParaRPr>
          </a:p>
          <a:p>
            <a:pPr marL="0" indent="0" hangingPunct="1">
              <a:spcBef>
                <a:spcPts val="0"/>
              </a:spcBef>
              <a:buSzTx/>
              <a:buFont typeface="Arial"/>
              <a:buNone/>
              <a:defRPr>
                <a:latin typeface="Tahoma"/>
                <a:ea typeface="Tahoma"/>
                <a:cs typeface="Tahoma"/>
                <a:sym typeface="Tahoma"/>
              </a:defRPr>
            </a:pPr>
            <a:r>
              <a:rPr lang="en-US" sz="900" b="1" dirty="0">
                <a:latin typeface="Tahoma"/>
                <a:ea typeface="Tahoma"/>
                <a:cs typeface="Tahoma"/>
                <a:sym typeface="Tahoma"/>
              </a:rPr>
              <a:t>Vanguard Group</a:t>
            </a:r>
            <a:r>
              <a:rPr lang="en-US" sz="900" dirty="0">
                <a:latin typeface="Tahoma"/>
                <a:ea typeface="Tahoma"/>
                <a:cs typeface="Tahoma"/>
                <a:sym typeface="Tahoma"/>
              </a:rPr>
              <a:t> (#1 in indexed founds):</a:t>
            </a:r>
            <a:br>
              <a:rPr lang="en-US" sz="900" dirty="0">
                <a:latin typeface="Tahoma"/>
                <a:ea typeface="Tahoma"/>
                <a:cs typeface="Tahoma"/>
                <a:sym typeface="Tahoma"/>
              </a:rPr>
            </a:br>
            <a:r>
              <a:rPr lang="en-US" sz="900" dirty="0">
                <a:latin typeface="Tahoma"/>
                <a:ea typeface="Tahoma"/>
                <a:cs typeface="Tahoma"/>
                <a:sym typeface="Tahoma"/>
              </a:rPr>
              <a:t>X</a:t>
            </a:r>
          </a:p>
          <a:p>
            <a:pPr marL="0" indent="0" hangingPunct="1">
              <a:spcBef>
                <a:spcPts val="0"/>
              </a:spcBef>
              <a:buSzTx/>
              <a:buFont typeface="Arial"/>
              <a:buNone/>
              <a:defRPr>
                <a:latin typeface="Tahoma"/>
                <a:ea typeface="Tahoma"/>
                <a:cs typeface="Tahoma"/>
                <a:sym typeface="Tahoma"/>
              </a:defRPr>
            </a:pPr>
            <a:endParaRPr lang="en-US" sz="900" b="1" dirty="0">
              <a:latin typeface="Tahoma"/>
              <a:ea typeface="Tahoma"/>
              <a:cs typeface="Tahoma"/>
              <a:sym typeface="Tahoma"/>
            </a:endParaRPr>
          </a:p>
          <a:p>
            <a:pPr marL="0" indent="0" hangingPunct="1">
              <a:spcBef>
                <a:spcPts val="0"/>
              </a:spcBef>
              <a:buSzTx/>
              <a:buFont typeface="Arial"/>
              <a:buNone/>
              <a:defRPr>
                <a:latin typeface="Tahoma"/>
                <a:ea typeface="Tahoma"/>
                <a:cs typeface="Tahoma"/>
                <a:sym typeface="Tahoma"/>
              </a:defRPr>
            </a:pPr>
            <a:endParaRPr lang="en-US" sz="900" dirty="0">
              <a:latin typeface="Tahoma"/>
              <a:ea typeface="Tahoma"/>
              <a:cs typeface="Tahoma"/>
              <a:sym typeface="Tahoma"/>
            </a:endParaRPr>
          </a:p>
          <a:p>
            <a:pPr marL="0" indent="0" hangingPunct="1">
              <a:spcBef>
                <a:spcPts val="0"/>
              </a:spcBef>
              <a:buSzTx/>
              <a:buFont typeface="Arial"/>
              <a:buNone/>
              <a:defRPr>
                <a:latin typeface="Tahoma"/>
                <a:ea typeface="Tahoma"/>
                <a:cs typeface="Tahoma"/>
                <a:sym typeface="Tahoma"/>
              </a:defRPr>
            </a:pPr>
            <a:r>
              <a:rPr lang="en-US" sz="900" b="1" dirty="0">
                <a:latin typeface="Tahoma"/>
                <a:ea typeface="Tahoma"/>
                <a:cs typeface="Tahoma"/>
                <a:sym typeface="Tahoma"/>
              </a:rPr>
              <a:t>Qualcomm</a:t>
            </a:r>
            <a:r>
              <a:rPr lang="en-US" sz="900" dirty="0">
                <a:latin typeface="Tahoma"/>
                <a:ea typeface="Tahoma"/>
                <a:cs typeface="Tahoma"/>
                <a:sym typeface="Tahoma"/>
              </a:rPr>
              <a:t> (#1 in </a:t>
            </a:r>
            <a:r>
              <a:rPr lang="en-US" sz="900" dirty="0" err="1">
                <a:latin typeface="Tahoma"/>
                <a:ea typeface="Tahoma"/>
                <a:cs typeface="Tahoma"/>
                <a:sym typeface="Tahoma"/>
              </a:rPr>
              <a:t>MobilePhones</a:t>
            </a:r>
            <a:r>
              <a:rPr lang="en-US" sz="900" dirty="0">
                <a:latin typeface="Tahoma"/>
                <a:ea typeface="Tahoma"/>
                <a:cs typeface="Tahoma"/>
                <a:sym typeface="Tahoma"/>
              </a:rPr>
              <a:t> Chips) VP: </a:t>
            </a:r>
            <a:br>
              <a:rPr lang="en-US" sz="900" dirty="0">
                <a:latin typeface="Tahoma"/>
                <a:ea typeface="Tahoma"/>
                <a:cs typeface="Tahoma"/>
                <a:sym typeface="Tahoma"/>
              </a:rPr>
            </a:br>
            <a:r>
              <a:rPr lang="en-US" sz="900" dirty="0">
                <a:latin typeface="Tahoma"/>
                <a:ea typeface="Tahoma"/>
                <a:cs typeface="Tahoma"/>
                <a:sym typeface="Tahoma"/>
              </a:rPr>
              <a:t>Milivoje </a:t>
            </a:r>
            <a:r>
              <a:rPr lang="en-US" sz="900" dirty="0" err="1">
                <a:latin typeface="Tahoma"/>
                <a:ea typeface="Tahoma"/>
                <a:cs typeface="Tahoma"/>
                <a:sym typeface="Tahoma"/>
              </a:rPr>
              <a:t>Aleksic</a:t>
            </a:r>
            <a:r>
              <a:rPr lang="en-US" sz="900" dirty="0">
                <a:latin typeface="Tahoma"/>
                <a:ea typeface="Tahoma"/>
                <a:cs typeface="Tahoma"/>
                <a:sym typeface="Tahoma"/>
              </a:rPr>
              <a:t>, ETF</a:t>
            </a:r>
          </a:p>
          <a:p>
            <a:pPr marL="0" indent="0" hangingPunct="1">
              <a:spcBef>
                <a:spcPts val="0"/>
              </a:spcBef>
              <a:buSzTx/>
              <a:buFont typeface="Arial"/>
              <a:buNone/>
              <a:defRPr>
                <a:latin typeface="Tahoma"/>
                <a:ea typeface="Tahoma"/>
                <a:cs typeface="Tahoma"/>
                <a:sym typeface="Tahoma"/>
              </a:defRPr>
            </a:pPr>
            <a:endParaRPr lang="en-US" sz="900" dirty="0">
              <a:latin typeface="Tahoma"/>
              <a:ea typeface="Tahoma"/>
              <a:cs typeface="Tahoma"/>
              <a:sym typeface="Tahoma"/>
            </a:endParaRPr>
          </a:p>
          <a:p>
            <a:pPr marL="0" indent="0" hangingPunct="1">
              <a:spcBef>
                <a:spcPts val="0"/>
              </a:spcBef>
              <a:buSzTx/>
              <a:buFont typeface="Arial"/>
              <a:buNone/>
              <a:defRPr>
                <a:latin typeface="Tahoma"/>
                <a:ea typeface="Tahoma"/>
                <a:cs typeface="Tahoma"/>
                <a:sym typeface="Tahoma"/>
              </a:defRPr>
            </a:pPr>
            <a:r>
              <a:rPr lang="en-US" sz="900" b="1" dirty="0">
                <a:latin typeface="Tahoma"/>
                <a:ea typeface="Tahoma"/>
                <a:cs typeface="Tahoma"/>
                <a:sym typeface="Tahoma"/>
              </a:rPr>
              <a:t>Intel</a:t>
            </a:r>
            <a:r>
              <a:rPr lang="en-US" sz="900" dirty="0">
                <a:latin typeface="Tahoma"/>
                <a:ea typeface="Tahoma"/>
                <a:cs typeface="Tahoma"/>
                <a:sym typeface="Tahoma"/>
              </a:rPr>
              <a:t> (#1 in </a:t>
            </a:r>
            <a:r>
              <a:rPr lang="en-US" sz="900" dirty="0" err="1">
                <a:latin typeface="Tahoma"/>
                <a:ea typeface="Tahoma"/>
                <a:cs typeface="Tahoma"/>
                <a:sym typeface="Tahoma"/>
              </a:rPr>
              <a:t>SuperComputing</a:t>
            </a:r>
            <a:r>
              <a:rPr lang="en-US" sz="900" dirty="0">
                <a:latin typeface="Tahoma"/>
                <a:ea typeface="Tahoma"/>
                <a:cs typeface="Tahoma"/>
                <a:sym typeface="Tahoma"/>
              </a:rPr>
              <a:t> Chips) VP: </a:t>
            </a:r>
          </a:p>
          <a:p>
            <a:pPr marL="0" indent="0" hangingPunct="1">
              <a:spcBef>
                <a:spcPts val="0"/>
              </a:spcBef>
              <a:buSzTx/>
              <a:buFont typeface="Arial"/>
              <a:buNone/>
              <a:defRPr>
                <a:latin typeface="Tahoma"/>
                <a:ea typeface="Tahoma"/>
                <a:cs typeface="Tahoma"/>
                <a:sym typeface="Tahoma"/>
              </a:defRPr>
            </a:pPr>
            <a:r>
              <a:rPr lang="en-US" sz="900" dirty="0" err="1">
                <a:latin typeface="Tahoma"/>
                <a:ea typeface="Tahoma"/>
                <a:cs typeface="Tahoma"/>
                <a:sym typeface="Tahoma"/>
              </a:rPr>
              <a:t>Ranko</a:t>
            </a:r>
            <a:r>
              <a:rPr lang="en-US" sz="900" dirty="0">
                <a:latin typeface="Tahoma"/>
                <a:ea typeface="Tahoma"/>
                <a:cs typeface="Tahoma"/>
                <a:sym typeface="Tahoma"/>
              </a:rPr>
              <a:t> </a:t>
            </a:r>
            <a:r>
              <a:rPr lang="en-US" sz="900" dirty="0" err="1">
                <a:latin typeface="Tahoma"/>
                <a:ea typeface="Tahoma"/>
                <a:cs typeface="Tahoma"/>
                <a:sym typeface="Tahoma"/>
              </a:rPr>
              <a:t>Scepanovic</a:t>
            </a:r>
            <a:r>
              <a:rPr lang="en-US" sz="900" dirty="0">
                <a:latin typeface="Tahoma"/>
                <a:ea typeface="Tahoma"/>
                <a:cs typeface="Tahoma"/>
                <a:sym typeface="Tahoma"/>
              </a:rPr>
              <a:t>, PMF</a:t>
            </a:r>
          </a:p>
          <a:p>
            <a:pPr marL="0" indent="0" hangingPunct="1">
              <a:spcBef>
                <a:spcPts val="0"/>
              </a:spcBef>
              <a:buSzTx/>
              <a:buFont typeface="Arial"/>
              <a:buNone/>
              <a:defRPr>
                <a:latin typeface="Tahoma"/>
                <a:ea typeface="Tahoma"/>
                <a:cs typeface="Tahoma"/>
                <a:sym typeface="Tahoma"/>
              </a:defRPr>
            </a:pPr>
            <a:endParaRPr lang="en-US" sz="900" dirty="0">
              <a:latin typeface="Tahoma"/>
              <a:ea typeface="Tahoma"/>
              <a:cs typeface="Tahoma"/>
              <a:sym typeface="Tahoma"/>
            </a:endParaRPr>
          </a:p>
          <a:p>
            <a:pPr marL="0" indent="0" hangingPunct="1">
              <a:spcBef>
                <a:spcPts val="0"/>
              </a:spcBef>
              <a:buSzTx/>
              <a:buNone/>
              <a:defRPr>
                <a:latin typeface="Tahoma"/>
                <a:ea typeface="Tahoma"/>
                <a:cs typeface="Tahoma"/>
                <a:sym typeface="Tahoma"/>
              </a:defRPr>
            </a:pPr>
            <a:r>
              <a:rPr lang="en-US" sz="900" b="1" dirty="0">
                <a:latin typeface="Tahoma"/>
                <a:ea typeface="Tahoma"/>
                <a:cs typeface="Tahoma"/>
                <a:sym typeface="Tahoma"/>
              </a:rPr>
              <a:t>NCR</a:t>
            </a:r>
            <a:r>
              <a:rPr lang="en-US" sz="900" dirty="0">
                <a:latin typeface="Tahoma"/>
                <a:ea typeface="Tahoma"/>
                <a:cs typeface="Tahoma"/>
                <a:sym typeface="Tahoma"/>
              </a:rPr>
              <a:t> (#1 Technology support for banking worth $2B2) VP:</a:t>
            </a:r>
            <a:br>
              <a:rPr lang="en-US" sz="900" dirty="0">
                <a:latin typeface="Tahoma"/>
                <a:ea typeface="Tahoma"/>
                <a:cs typeface="Tahoma"/>
                <a:sym typeface="Tahoma"/>
              </a:rPr>
            </a:br>
            <a:r>
              <a:rPr lang="en-US" sz="900" dirty="0">
                <a:latin typeface="Tahoma"/>
                <a:ea typeface="Tahoma"/>
                <a:cs typeface="Tahoma"/>
                <a:sym typeface="Tahoma"/>
              </a:rPr>
              <a:t>Dragan </a:t>
            </a:r>
            <a:r>
              <a:rPr lang="en-US" sz="900" dirty="0" err="1">
                <a:latin typeface="Tahoma"/>
                <a:ea typeface="Tahoma"/>
                <a:cs typeface="Tahoma"/>
                <a:sym typeface="Tahoma"/>
              </a:rPr>
              <a:t>Budic</a:t>
            </a:r>
            <a:r>
              <a:rPr lang="en-US" sz="900" dirty="0">
                <a:latin typeface="Tahoma"/>
                <a:ea typeface="Tahoma"/>
                <a:cs typeface="Tahoma"/>
                <a:sym typeface="Tahoma"/>
              </a:rPr>
              <a:t>, ETF</a:t>
            </a:r>
          </a:p>
          <a:p>
            <a:pPr marL="0" indent="0" hangingPunct="1">
              <a:spcBef>
                <a:spcPts val="0"/>
              </a:spcBef>
              <a:buSzTx/>
              <a:buFont typeface="Arial"/>
              <a:buNone/>
              <a:defRPr>
                <a:latin typeface="Tahoma"/>
                <a:ea typeface="Tahoma"/>
                <a:cs typeface="Tahoma"/>
                <a:sym typeface="Tahoma"/>
              </a:defRPr>
            </a:pPr>
            <a:endParaRPr lang="en-US" sz="900" dirty="0">
              <a:latin typeface="Tahoma"/>
              <a:ea typeface="Tahoma"/>
              <a:cs typeface="Tahoma"/>
              <a:sym typeface="Tahoma"/>
            </a:endParaRPr>
          </a:p>
          <a:p>
            <a:pPr marL="0" indent="0" hangingPunct="1">
              <a:spcBef>
                <a:spcPts val="0"/>
              </a:spcBef>
              <a:buSzTx/>
              <a:buFont typeface="Arial"/>
              <a:buNone/>
              <a:defRPr>
                <a:latin typeface="Tahoma"/>
                <a:ea typeface="Tahoma"/>
                <a:cs typeface="Tahoma"/>
                <a:sym typeface="Tahoma"/>
              </a:defRPr>
            </a:pPr>
            <a:r>
              <a:rPr lang="en-US" sz="900" b="1" dirty="0">
                <a:latin typeface="Tahoma"/>
                <a:ea typeface="Tahoma"/>
                <a:cs typeface="Tahoma"/>
                <a:sym typeface="Tahoma"/>
              </a:rPr>
              <a:t>IBM</a:t>
            </a:r>
            <a:r>
              <a:rPr lang="en-US" sz="900" dirty="0">
                <a:latin typeface="Tahoma"/>
                <a:ea typeface="Tahoma"/>
                <a:cs typeface="Tahoma"/>
                <a:sym typeface="Tahoma"/>
              </a:rPr>
              <a:t> (#1 in </a:t>
            </a:r>
            <a:r>
              <a:rPr lang="en-US" sz="900" dirty="0" err="1">
                <a:latin typeface="Tahoma"/>
                <a:ea typeface="Tahoma"/>
                <a:cs typeface="Tahoma"/>
                <a:sym typeface="Tahoma"/>
              </a:rPr>
              <a:t>MainFrames</a:t>
            </a:r>
            <a:r>
              <a:rPr lang="en-US" sz="900" dirty="0">
                <a:latin typeface="Tahoma"/>
                <a:ea typeface="Tahoma"/>
                <a:cs typeface="Tahoma"/>
                <a:sym typeface="Tahoma"/>
              </a:rPr>
              <a:t>):</a:t>
            </a:r>
            <a:br>
              <a:rPr lang="en-US" sz="900" dirty="0">
                <a:latin typeface="Tahoma"/>
                <a:ea typeface="Tahoma"/>
                <a:cs typeface="Tahoma"/>
                <a:sym typeface="Tahoma"/>
              </a:rPr>
            </a:br>
            <a:r>
              <a:rPr lang="en-US" sz="900" dirty="0" err="1">
                <a:latin typeface="Tahoma"/>
                <a:ea typeface="Tahoma"/>
                <a:cs typeface="Tahoma"/>
                <a:sym typeface="Tahoma"/>
              </a:rPr>
              <a:t>Marija</a:t>
            </a:r>
            <a:r>
              <a:rPr lang="en-US" sz="900" dirty="0">
                <a:latin typeface="Tahoma"/>
                <a:ea typeface="Tahoma"/>
                <a:cs typeface="Tahoma"/>
                <a:sym typeface="Tahoma"/>
              </a:rPr>
              <a:t> </a:t>
            </a:r>
            <a:r>
              <a:rPr lang="en-US" sz="900" dirty="0" err="1">
                <a:latin typeface="Tahoma"/>
                <a:ea typeface="Tahoma"/>
                <a:cs typeface="Tahoma"/>
                <a:sym typeface="Tahoma"/>
              </a:rPr>
              <a:t>Zivanovic</a:t>
            </a:r>
            <a:r>
              <a:rPr lang="en-US" sz="900" dirty="0">
                <a:latin typeface="Tahoma"/>
                <a:ea typeface="Tahoma"/>
                <a:cs typeface="Tahoma"/>
                <a:sym typeface="Tahoma"/>
              </a:rPr>
              <a:t>, ETF</a:t>
            </a:r>
          </a:p>
          <a:p>
            <a:pPr marL="0" indent="0" hangingPunct="1">
              <a:spcBef>
                <a:spcPts val="0"/>
              </a:spcBef>
              <a:buSzTx/>
              <a:buFont typeface="Arial"/>
              <a:buNone/>
              <a:defRPr>
                <a:latin typeface="Tahoma"/>
                <a:ea typeface="Tahoma"/>
                <a:cs typeface="Tahoma"/>
                <a:sym typeface="Tahoma"/>
              </a:defRPr>
            </a:pPr>
            <a:endParaRPr lang="en-US" sz="900" dirty="0">
              <a:latin typeface="Tahoma"/>
              <a:ea typeface="Tahoma"/>
              <a:cs typeface="Tahoma"/>
              <a:sym typeface="Tahoma"/>
            </a:endParaRPr>
          </a:p>
          <a:p>
            <a:pPr marL="0" indent="0" hangingPunct="1">
              <a:spcBef>
                <a:spcPts val="0"/>
              </a:spcBef>
              <a:buSzTx/>
              <a:buNone/>
              <a:defRPr>
                <a:latin typeface="Tahoma"/>
                <a:ea typeface="Tahoma"/>
                <a:cs typeface="Tahoma"/>
                <a:sym typeface="Tahoma"/>
              </a:defRPr>
            </a:pPr>
            <a:r>
              <a:rPr lang="en-US" sz="900" b="1" dirty="0">
                <a:latin typeface="Tahoma"/>
                <a:ea typeface="Tahoma"/>
                <a:cs typeface="Tahoma"/>
                <a:sym typeface="Tahoma"/>
              </a:rPr>
              <a:t>AMD</a:t>
            </a:r>
            <a:r>
              <a:rPr lang="en-US" sz="900" dirty="0">
                <a:latin typeface="Tahoma"/>
                <a:ea typeface="Tahoma"/>
                <a:cs typeface="Tahoma"/>
                <a:sym typeface="Tahoma"/>
              </a:rPr>
              <a:t> (#1 in </a:t>
            </a:r>
            <a:r>
              <a:rPr lang="en-US" sz="900" dirty="0" err="1">
                <a:latin typeface="Tahoma"/>
                <a:ea typeface="Tahoma"/>
                <a:cs typeface="Tahoma"/>
                <a:sym typeface="Tahoma"/>
              </a:rPr>
              <a:t>HighEnd</a:t>
            </a:r>
            <a:r>
              <a:rPr lang="en-US" sz="900" dirty="0">
                <a:latin typeface="Tahoma"/>
                <a:ea typeface="Tahoma"/>
                <a:cs typeface="Tahoma"/>
                <a:sym typeface="Tahoma"/>
              </a:rPr>
              <a:t> Gaming):</a:t>
            </a:r>
            <a:br>
              <a:rPr lang="en-US" sz="900" dirty="0">
                <a:latin typeface="Tahoma"/>
                <a:ea typeface="Tahoma"/>
                <a:cs typeface="Tahoma"/>
                <a:sym typeface="Tahoma"/>
              </a:rPr>
            </a:br>
            <a:r>
              <a:rPr lang="en-US" sz="900" dirty="0">
                <a:latin typeface="Tahoma"/>
                <a:ea typeface="Tahoma"/>
                <a:cs typeface="Tahoma"/>
                <a:sym typeface="Tahoma"/>
              </a:rPr>
              <a:t>Andrej </a:t>
            </a:r>
            <a:r>
              <a:rPr lang="en-US" sz="900" dirty="0" err="1">
                <a:latin typeface="Tahoma"/>
                <a:ea typeface="Tahoma"/>
                <a:cs typeface="Tahoma"/>
                <a:sym typeface="Tahoma"/>
              </a:rPr>
              <a:t>Zdravkovic</a:t>
            </a:r>
            <a:r>
              <a:rPr lang="en-US" sz="900" dirty="0">
                <a:latin typeface="Tahoma"/>
                <a:ea typeface="Tahoma"/>
                <a:cs typeface="Tahoma"/>
                <a:sym typeface="Tahoma"/>
              </a:rPr>
              <a:t>, ETF</a:t>
            </a:r>
          </a:p>
          <a:p>
            <a:pPr marL="0" indent="0" hangingPunct="1">
              <a:spcBef>
                <a:spcPts val="0"/>
              </a:spcBef>
              <a:buSzTx/>
              <a:buNone/>
              <a:defRPr>
                <a:latin typeface="Tahoma"/>
                <a:ea typeface="Tahoma"/>
                <a:cs typeface="Tahoma"/>
                <a:sym typeface="Tahoma"/>
              </a:defRPr>
            </a:pPr>
            <a:endParaRPr lang="en-US" sz="900" dirty="0">
              <a:latin typeface="Tahoma"/>
              <a:ea typeface="Tahoma"/>
              <a:cs typeface="Tahoma"/>
              <a:sym typeface="Tahoma"/>
            </a:endParaRPr>
          </a:p>
          <a:p>
            <a:pPr marL="0" indent="0" hangingPunct="1">
              <a:spcBef>
                <a:spcPts val="0"/>
              </a:spcBef>
              <a:buSzTx/>
              <a:buNone/>
              <a:defRPr>
                <a:latin typeface="Tahoma"/>
                <a:ea typeface="Tahoma"/>
                <a:cs typeface="Tahoma"/>
                <a:sym typeface="Tahoma"/>
              </a:defRPr>
            </a:pPr>
            <a:r>
              <a:rPr lang="en-US" sz="900" b="1" dirty="0">
                <a:latin typeface="Tahoma"/>
                <a:ea typeface="Tahoma"/>
                <a:cs typeface="Tahoma"/>
                <a:sym typeface="Tahoma"/>
              </a:rPr>
              <a:t>HP Labs</a:t>
            </a:r>
            <a:r>
              <a:rPr lang="en-US" sz="900" dirty="0">
                <a:latin typeface="Tahoma"/>
                <a:ea typeface="Tahoma"/>
                <a:cs typeface="Tahoma"/>
                <a:sym typeface="Tahoma"/>
              </a:rPr>
              <a:t> (</a:t>
            </a:r>
            <a:r>
              <a:rPr lang="en-US" sz="900" dirty="0" err="1">
                <a:latin typeface="Tahoma"/>
                <a:ea typeface="Tahoma"/>
                <a:cs typeface="Tahoma"/>
                <a:sym typeface="Tahoma"/>
              </a:rPr>
              <a:t>SustainableComputing</a:t>
            </a:r>
            <a:r>
              <a:rPr lang="en-US" sz="900" dirty="0">
                <a:latin typeface="Tahoma"/>
                <a:ea typeface="Tahoma"/>
                <a:cs typeface="Tahoma"/>
                <a:sym typeface="Tahoma"/>
              </a:rPr>
              <a:t>):</a:t>
            </a:r>
            <a:br>
              <a:rPr lang="en-US" sz="900" dirty="0">
                <a:latin typeface="Tahoma"/>
                <a:ea typeface="Tahoma"/>
                <a:cs typeface="Tahoma"/>
                <a:sym typeface="Tahoma"/>
              </a:rPr>
            </a:br>
            <a:r>
              <a:rPr lang="en-US" sz="900" dirty="0" err="1">
                <a:latin typeface="Tahoma"/>
                <a:ea typeface="Tahoma"/>
                <a:cs typeface="Tahoma"/>
                <a:sym typeface="Tahoma"/>
              </a:rPr>
              <a:t>Dejan</a:t>
            </a:r>
            <a:r>
              <a:rPr lang="en-US" sz="900" dirty="0">
                <a:latin typeface="Tahoma"/>
                <a:ea typeface="Tahoma"/>
                <a:cs typeface="Tahoma"/>
                <a:sym typeface="Tahoma"/>
              </a:rPr>
              <a:t> </a:t>
            </a:r>
            <a:r>
              <a:rPr lang="en-US" sz="900" dirty="0" err="1">
                <a:latin typeface="Tahoma"/>
                <a:ea typeface="Tahoma"/>
                <a:cs typeface="Tahoma"/>
                <a:sym typeface="Tahoma"/>
              </a:rPr>
              <a:t>Milojicic</a:t>
            </a:r>
            <a:r>
              <a:rPr lang="en-US" sz="900" dirty="0">
                <a:latin typeface="Tahoma"/>
                <a:ea typeface="Tahoma"/>
                <a:cs typeface="Tahoma"/>
                <a:sym typeface="Tahoma"/>
              </a:rPr>
              <a:t>, ETF</a:t>
            </a:r>
          </a:p>
          <a:p>
            <a:pPr marL="0" indent="0" hangingPunct="1">
              <a:spcBef>
                <a:spcPts val="0"/>
              </a:spcBef>
              <a:buSzTx/>
              <a:buFont typeface="Arial"/>
              <a:buNone/>
              <a:defRPr>
                <a:latin typeface="Tahoma"/>
                <a:ea typeface="Tahoma"/>
                <a:cs typeface="Tahoma"/>
                <a:sym typeface="Tahoma"/>
              </a:defRPr>
            </a:pPr>
            <a:endParaRPr lang="en-US" sz="900" dirty="0">
              <a:latin typeface="Tahoma"/>
              <a:ea typeface="Tahoma"/>
              <a:cs typeface="Tahoma"/>
              <a:sym typeface="Tahoma"/>
            </a:endParaRPr>
          </a:p>
          <a:p>
            <a:pPr marL="0" indent="0" hangingPunct="1">
              <a:spcBef>
                <a:spcPts val="0"/>
              </a:spcBef>
              <a:buSzTx/>
              <a:buFont typeface="Arial"/>
              <a:buNone/>
              <a:defRPr>
                <a:latin typeface="Tahoma"/>
                <a:ea typeface="Tahoma"/>
                <a:cs typeface="Tahoma"/>
                <a:sym typeface="Tahoma"/>
              </a:defRPr>
            </a:pPr>
            <a:endParaRPr lang="en-US" sz="900" dirty="0">
              <a:latin typeface="Tahoma"/>
              <a:ea typeface="Tahoma"/>
              <a:cs typeface="Tahoma"/>
              <a:sym typeface="Tahoma"/>
            </a:endParaRPr>
          </a:p>
          <a:p>
            <a:pPr marL="0" indent="0" hangingPunct="1">
              <a:spcBef>
                <a:spcPts val="0"/>
              </a:spcBef>
              <a:buSzTx/>
              <a:buFont typeface="Arial"/>
              <a:buNone/>
              <a:defRPr>
                <a:latin typeface="Tahoma"/>
                <a:ea typeface="Tahoma"/>
                <a:cs typeface="Tahoma"/>
                <a:sym typeface="Tahoma"/>
              </a:defRPr>
            </a:pPr>
            <a:endParaRPr lang="en-US" sz="900" dirty="0">
              <a:latin typeface="Tahoma"/>
              <a:ea typeface="Tahoma"/>
              <a:cs typeface="Tahoma"/>
              <a:sym typeface="Tahoma"/>
            </a:endParaRPr>
          </a:p>
          <a:p>
            <a:pPr marL="0" indent="0" hangingPunct="1">
              <a:spcBef>
                <a:spcPts val="0"/>
              </a:spcBef>
              <a:buSzTx/>
              <a:buFont typeface="Arial"/>
              <a:buNone/>
              <a:defRPr>
                <a:latin typeface="Tahoma"/>
                <a:ea typeface="Tahoma"/>
                <a:cs typeface="Tahoma"/>
                <a:sym typeface="Tahoma"/>
              </a:defRPr>
            </a:pPr>
            <a:r>
              <a:rPr lang="en-US" sz="900" b="1" dirty="0">
                <a:latin typeface="Tahoma"/>
                <a:ea typeface="Tahoma"/>
                <a:cs typeface="Tahoma"/>
                <a:sym typeface="Tahoma"/>
              </a:rPr>
              <a:t>Endeca</a:t>
            </a:r>
            <a:r>
              <a:rPr lang="en-US" sz="900" dirty="0">
                <a:latin typeface="Tahoma"/>
                <a:ea typeface="Tahoma"/>
                <a:cs typeface="Tahoma"/>
                <a:sym typeface="Tahoma"/>
              </a:rPr>
              <a:t> (#1 in Acquisition for Data Base </a:t>
            </a:r>
            <a:r>
              <a:rPr lang="en-US" sz="900" dirty="0" err="1">
                <a:latin typeface="Tahoma"/>
                <a:ea typeface="Tahoma"/>
                <a:cs typeface="Tahoma"/>
                <a:sym typeface="Tahoma"/>
              </a:rPr>
              <a:t>eng</a:t>
            </a:r>
            <a:r>
              <a:rPr lang="en-US" sz="900" dirty="0">
                <a:latin typeface="Tahoma"/>
                <a:ea typeface="Tahoma"/>
                <a:cs typeface="Tahoma"/>
                <a:sym typeface="Tahoma"/>
              </a:rPr>
              <a:t> = $1075 million) CF: </a:t>
            </a:r>
          </a:p>
          <a:p>
            <a:pPr marL="0" indent="0" hangingPunct="1">
              <a:spcBef>
                <a:spcPts val="0"/>
              </a:spcBef>
              <a:buSzTx/>
              <a:buFont typeface="Arial"/>
              <a:buNone/>
              <a:defRPr>
                <a:latin typeface="Tahoma"/>
                <a:ea typeface="Tahoma"/>
                <a:cs typeface="Tahoma"/>
                <a:sym typeface="Tahoma"/>
              </a:defRPr>
            </a:pPr>
            <a:r>
              <a:rPr lang="en-US" sz="900" dirty="0" err="1">
                <a:latin typeface="Tahoma"/>
                <a:ea typeface="Tahoma"/>
                <a:cs typeface="Tahoma"/>
                <a:sym typeface="Tahoma"/>
              </a:rPr>
              <a:t>Dejan</a:t>
            </a:r>
            <a:r>
              <a:rPr lang="en-US" sz="900" dirty="0">
                <a:latin typeface="Tahoma"/>
                <a:ea typeface="Tahoma"/>
                <a:cs typeface="Tahoma"/>
                <a:sym typeface="Tahoma"/>
              </a:rPr>
              <a:t> </a:t>
            </a:r>
            <a:r>
              <a:rPr lang="en-US" sz="900" dirty="0" err="1">
                <a:latin typeface="Tahoma"/>
                <a:ea typeface="Tahoma"/>
                <a:cs typeface="Tahoma"/>
                <a:sym typeface="Tahoma"/>
              </a:rPr>
              <a:t>Mircevski</a:t>
            </a:r>
            <a:r>
              <a:rPr lang="en-US" sz="900" dirty="0">
                <a:latin typeface="Tahoma"/>
                <a:ea typeface="Tahoma"/>
                <a:cs typeface="Tahoma"/>
                <a:sym typeface="Tahoma"/>
              </a:rPr>
              <a:t>, ETF</a:t>
            </a:r>
          </a:p>
          <a:p>
            <a:pPr marL="0" indent="0" hangingPunct="1">
              <a:spcBef>
                <a:spcPts val="0"/>
              </a:spcBef>
              <a:buSzTx/>
              <a:buFont typeface="Arial"/>
              <a:buNone/>
              <a:defRPr>
                <a:latin typeface="Tahoma"/>
                <a:ea typeface="Tahoma"/>
                <a:cs typeface="Tahoma"/>
                <a:sym typeface="Tahoma"/>
              </a:defRPr>
            </a:pPr>
            <a:endParaRPr lang="en-US" sz="900" dirty="0">
              <a:latin typeface="Tahoma"/>
              <a:ea typeface="Tahoma"/>
              <a:cs typeface="Tahoma"/>
              <a:sym typeface="Tahoma"/>
            </a:endParaRPr>
          </a:p>
          <a:p>
            <a:pPr marL="0" indent="0" hangingPunct="1">
              <a:spcBef>
                <a:spcPts val="0"/>
              </a:spcBef>
              <a:buSzTx/>
              <a:buFont typeface="Arial"/>
              <a:buNone/>
              <a:defRPr>
                <a:latin typeface="Tahoma"/>
                <a:ea typeface="Tahoma"/>
                <a:cs typeface="Tahoma"/>
                <a:sym typeface="Tahoma"/>
              </a:defRPr>
            </a:pPr>
            <a:r>
              <a:rPr lang="en-US" sz="900" b="1" dirty="0" err="1">
                <a:latin typeface="Tahoma"/>
                <a:ea typeface="Tahoma"/>
                <a:cs typeface="Tahoma"/>
                <a:sym typeface="Tahoma"/>
              </a:rPr>
              <a:t>SupplyFrame</a:t>
            </a:r>
            <a:r>
              <a:rPr lang="en-US" sz="900" dirty="0">
                <a:latin typeface="Tahoma"/>
                <a:ea typeface="Tahoma"/>
                <a:cs typeface="Tahoma"/>
                <a:sym typeface="Tahoma"/>
              </a:rPr>
              <a:t> (#1 in Acquisition for Data Supply </a:t>
            </a:r>
            <a:r>
              <a:rPr lang="en-US" sz="900" dirty="0" err="1">
                <a:latin typeface="Tahoma"/>
                <a:ea typeface="Tahoma"/>
                <a:cs typeface="Tahoma"/>
                <a:sym typeface="Tahoma"/>
              </a:rPr>
              <a:t>eng</a:t>
            </a:r>
            <a:r>
              <a:rPr lang="en-US" sz="900" dirty="0">
                <a:latin typeface="Tahoma"/>
                <a:ea typeface="Tahoma"/>
                <a:cs typeface="Tahoma"/>
                <a:sym typeface="Tahoma"/>
              </a:rPr>
              <a:t> = $800M) CF: Aleksandar </a:t>
            </a:r>
            <a:r>
              <a:rPr lang="en-US" sz="900" dirty="0" err="1">
                <a:latin typeface="Tahoma"/>
                <a:ea typeface="Tahoma"/>
                <a:cs typeface="Tahoma"/>
                <a:sym typeface="Tahoma"/>
              </a:rPr>
              <a:t>Bradic</a:t>
            </a:r>
            <a:r>
              <a:rPr lang="en-US" sz="900" dirty="0">
                <a:latin typeface="Tahoma"/>
                <a:ea typeface="Tahoma"/>
                <a:cs typeface="Tahoma"/>
                <a:sym typeface="Tahoma"/>
              </a:rPr>
              <a:t>, ETF</a:t>
            </a:r>
          </a:p>
          <a:p>
            <a:pPr marL="0" indent="0" hangingPunct="1">
              <a:spcBef>
                <a:spcPts val="0"/>
              </a:spcBef>
              <a:buSzTx/>
              <a:buFont typeface="Arial"/>
              <a:buNone/>
              <a:defRPr>
                <a:latin typeface="Tahoma"/>
                <a:ea typeface="Tahoma"/>
                <a:cs typeface="Tahoma"/>
                <a:sym typeface="Tahoma"/>
              </a:defRPr>
            </a:pPr>
            <a:endParaRPr lang="en-US" sz="900" dirty="0">
              <a:latin typeface="Tahoma"/>
              <a:ea typeface="Tahoma"/>
              <a:cs typeface="Tahoma"/>
              <a:sym typeface="Tahoma"/>
            </a:endParaRPr>
          </a:p>
          <a:p>
            <a:pPr marL="0" indent="0" hangingPunct="1">
              <a:spcBef>
                <a:spcPts val="0"/>
              </a:spcBef>
              <a:buSzTx/>
              <a:buFont typeface="Arial"/>
              <a:buNone/>
              <a:defRPr>
                <a:latin typeface="Tahoma"/>
                <a:ea typeface="Tahoma"/>
                <a:cs typeface="Tahoma"/>
                <a:sym typeface="Tahoma"/>
              </a:defRPr>
            </a:pPr>
            <a:r>
              <a:rPr lang="en-US" sz="900" b="1" dirty="0" err="1">
                <a:latin typeface="Tahoma"/>
                <a:ea typeface="Tahoma"/>
                <a:cs typeface="Tahoma"/>
                <a:sym typeface="Tahoma"/>
              </a:rPr>
              <a:t>Nordeus</a:t>
            </a:r>
            <a:r>
              <a:rPr lang="en-US" sz="900" dirty="0">
                <a:latin typeface="Tahoma"/>
                <a:ea typeface="Tahoma"/>
                <a:cs typeface="Tahoma"/>
                <a:sym typeface="Tahoma"/>
              </a:rPr>
              <a:t> (#1 in FB Gaming, $370M) VP and CF:</a:t>
            </a:r>
          </a:p>
          <a:p>
            <a:pPr marL="0" indent="0" hangingPunct="1">
              <a:spcBef>
                <a:spcPts val="0"/>
              </a:spcBef>
              <a:buSzTx/>
              <a:buFont typeface="Arial"/>
              <a:buNone/>
              <a:defRPr>
                <a:latin typeface="Tahoma"/>
                <a:ea typeface="Tahoma"/>
                <a:cs typeface="Tahoma"/>
                <a:sym typeface="Tahoma"/>
              </a:defRPr>
            </a:pPr>
            <a:r>
              <a:rPr lang="en-US" sz="900" dirty="0" err="1">
                <a:latin typeface="Tahoma"/>
                <a:ea typeface="Tahoma"/>
                <a:cs typeface="Tahoma"/>
                <a:sym typeface="Tahoma"/>
              </a:rPr>
              <a:t>Branko</a:t>
            </a:r>
            <a:r>
              <a:rPr lang="en-US" sz="900" dirty="0">
                <a:latin typeface="Tahoma"/>
                <a:ea typeface="Tahoma"/>
                <a:cs typeface="Tahoma"/>
                <a:sym typeface="Tahoma"/>
              </a:rPr>
              <a:t> </a:t>
            </a:r>
            <a:r>
              <a:rPr lang="en-US" sz="900" dirty="0" err="1">
                <a:latin typeface="Tahoma"/>
                <a:ea typeface="Tahoma"/>
                <a:cs typeface="Tahoma"/>
                <a:sym typeface="Tahoma"/>
              </a:rPr>
              <a:t>Milutinovic</a:t>
            </a:r>
            <a:r>
              <a:rPr lang="en-US" sz="900" dirty="0">
                <a:latin typeface="Tahoma"/>
                <a:ea typeface="Tahoma"/>
                <a:cs typeface="Tahoma"/>
                <a:sym typeface="Tahoma"/>
              </a:rPr>
              <a:t>, ETF</a:t>
            </a:r>
          </a:p>
          <a:p>
            <a:pPr marL="0" indent="0" hangingPunct="1">
              <a:spcBef>
                <a:spcPts val="0"/>
              </a:spcBef>
              <a:buSzTx/>
              <a:buFont typeface="Arial"/>
              <a:buNone/>
              <a:defRPr>
                <a:latin typeface="Tahoma"/>
                <a:ea typeface="Tahoma"/>
                <a:cs typeface="Tahoma"/>
                <a:sym typeface="Tahoma"/>
              </a:defRPr>
            </a:pPr>
            <a:endParaRPr lang="en-US" sz="900" dirty="0">
              <a:latin typeface="Tahoma"/>
              <a:ea typeface="Tahoma"/>
              <a:cs typeface="Tahoma"/>
              <a:sym typeface="Tahoma"/>
            </a:endParaRPr>
          </a:p>
          <a:p>
            <a:pPr marL="0" indent="0" hangingPunct="1">
              <a:spcBef>
                <a:spcPts val="0"/>
              </a:spcBef>
              <a:buSzTx/>
              <a:buFont typeface="Arial"/>
              <a:buNone/>
              <a:defRPr>
                <a:latin typeface="Tahoma"/>
                <a:ea typeface="Tahoma"/>
                <a:cs typeface="Tahoma"/>
                <a:sym typeface="Tahoma"/>
              </a:defRPr>
            </a:pPr>
            <a:r>
              <a:rPr lang="en-US" sz="900" b="1" dirty="0" err="1">
                <a:latin typeface="Tahoma"/>
                <a:ea typeface="Tahoma"/>
                <a:cs typeface="Tahoma"/>
                <a:sym typeface="Tahoma"/>
              </a:rPr>
              <a:t>ModComp</a:t>
            </a:r>
            <a:r>
              <a:rPr lang="en-US" sz="900" dirty="0">
                <a:latin typeface="Tahoma"/>
                <a:ea typeface="Tahoma"/>
                <a:cs typeface="Tahoma"/>
                <a:sym typeface="Tahoma"/>
              </a:rPr>
              <a:t> (#1 in Special Medical Support):</a:t>
            </a:r>
            <a:br>
              <a:rPr lang="en-US" sz="900" dirty="0">
                <a:latin typeface="Tahoma"/>
                <a:ea typeface="Tahoma"/>
                <a:cs typeface="Tahoma"/>
                <a:sym typeface="Tahoma"/>
              </a:rPr>
            </a:br>
            <a:r>
              <a:rPr lang="en-US" sz="900" dirty="0" err="1">
                <a:latin typeface="Tahoma"/>
                <a:ea typeface="Tahoma"/>
                <a:cs typeface="Tahoma"/>
                <a:sym typeface="Tahoma"/>
              </a:rPr>
              <a:t>Borko</a:t>
            </a:r>
            <a:r>
              <a:rPr lang="en-US" sz="900" dirty="0">
                <a:latin typeface="Tahoma"/>
                <a:ea typeface="Tahoma"/>
                <a:cs typeface="Tahoma"/>
                <a:sym typeface="Tahoma"/>
              </a:rPr>
              <a:t> </a:t>
            </a:r>
            <a:r>
              <a:rPr lang="en-US" sz="900" dirty="0" err="1">
                <a:latin typeface="Tahoma"/>
                <a:ea typeface="Tahoma"/>
                <a:cs typeface="Tahoma"/>
                <a:sym typeface="Tahoma"/>
              </a:rPr>
              <a:t>Furht</a:t>
            </a:r>
            <a:r>
              <a:rPr lang="en-US" sz="900" dirty="0">
                <a:latin typeface="Tahoma"/>
                <a:ea typeface="Tahoma"/>
                <a:cs typeface="Tahoma"/>
                <a:sym typeface="Tahoma"/>
              </a:rPr>
              <a:t>, ETF</a:t>
            </a:r>
          </a:p>
        </p:txBody>
      </p:sp>
      <p:sp>
        <p:nvSpPr>
          <p:cNvPr id="7" name="Rectangle 3">
            <a:extLst>
              <a:ext uri="{FF2B5EF4-FFF2-40B4-BE49-F238E27FC236}">
                <a16:creationId xmlns:a16="http://schemas.microsoft.com/office/drawing/2014/main" id="{2C58B9CB-7C06-469D-A36E-22094C3E4404}"/>
              </a:ext>
            </a:extLst>
          </p:cNvPr>
          <p:cNvSpPr txBox="1">
            <a:spLocks/>
          </p:cNvSpPr>
          <p:nvPr/>
        </p:nvSpPr>
        <p:spPr>
          <a:xfrm>
            <a:off x="6384032" y="1124744"/>
            <a:ext cx="5760640" cy="52055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normAutofit fontScale="85000" lnSpcReduction="20000"/>
          </a:bodyPr>
          <a:lst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9pPr>
          </a:lstStyle>
          <a:p>
            <a:pPr marL="0" indent="0" hangingPunct="1">
              <a:lnSpc>
                <a:spcPct val="120000"/>
              </a:lnSpc>
              <a:spcBef>
                <a:spcPts val="0"/>
              </a:spcBef>
              <a:buSzTx/>
              <a:buFont typeface="Arial"/>
              <a:buNone/>
              <a:defRPr>
                <a:latin typeface="Tahoma"/>
                <a:ea typeface="Tahoma"/>
                <a:cs typeface="Tahoma"/>
                <a:sym typeface="Tahoma"/>
              </a:defRPr>
            </a:pPr>
            <a:r>
              <a:rPr lang="en-US" sz="1200" b="1" dirty="0">
                <a:latin typeface="Tahoma"/>
                <a:ea typeface="Tahoma"/>
                <a:cs typeface="Tahoma"/>
                <a:sym typeface="Tahoma"/>
              </a:rPr>
              <a:t>Records in Patenting:</a:t>
            </a:r>
          </a:p>
          <a:p>
            <a:pPr marL="0" indent="0" hangingPunct="1">
              <a:lnSpc>
                <a:spcPct val="120000"/>
              </a:lnSpc>
              <a:spcBef>
                <a:spcPts val="0"/>
              </a:spcBef>
              <a:buSzTx/>
              <a:buFont typeface="Arial"/>
              <a:buNone/>
              <a:defRPr>
                <a:latin typeface="Tahoma"/>
                <a:ea typeface="Tahoma"/>
                <a:cs typeface="Tahoma"/>
                <a:sym typeface="Tahoma"/>
              </a:defRPr>
            </a:pPr>
            <a:endParaRPr lang="en-US" sz="1200" dirty="0">
              <a:latin typeface="Tahoma"/>
              <a:ea typeface="Tahoma"/>
              <a:cs typeface="Tahoma"/>
              <a:sym typeface="Tahoma"/>
            </a:endParaRPr>
          </a:p>
          <a:p>
            <a:pPr marL="0" indent="0" hangingPunct="1">
              <a:lnSpc>
                <a:spcPct val="120000"/>
              </a:lnSpc>
              <a:spcBef>
                <a:spcPts val="0"/>
              </a:spcBef>
              <a:buSzTx/>
              <a:buFont typeface="Arial"/>
              <a:buNone/>
              <a:defRPr>
                <a:latin typeface="Tahoma"/>
                <a:ea typeface="Tahoma"/>
                <a:cs typeface="Tahoma"/>
                <a:sym typeface="Tahoma"/>
              </a:defRPr>
            </a:pPr>
            <a:r>
              <a:rPr lang="en-US" sz="1200" dirty="0" err="1">
                <a:latin typeface="Tahoma"/>
                <a:ea typeface="Tahoma"/>
                <a:cs typeface="Tahoma"/>
                <a:sym typeface="Tahoma"/>
              </a:rPr>
              <a:t>Kavcic</a:t>
            </a:r>
            <a:r>
              <a:rPr lang="en-US" sz="1200" dirty="0">
                <a:latin typeface="Tahoma"/>
                <a:ea typeface="Tahoma"/>
                <a:cs typeface="Tahoma"/>
                <a:sym typeface="Tahoma"/>
              </a:rPr>
              <a:t>, ETF (#1 in illegal patenting for </a:t>
            </a:r>
            <a:r>
              <a:rPr lang="en-US" sz="1200" dirty="0" err="1">
                <a:latin typeface="Tahoma"/>
                <a:ea typeface="Tahoma"/>
                <a:cs typeface="Tahoma"/>
                <a:sym typeface="Tahoma"/>
              </a:rPr>
              <a:t>eng</a:t>
            </a:r>
            <a:r>
              <a:rPr lang="en-US" sz="1200" dirty="0">
                <a:latin typeface="Tahoma"/>
                <a:ea typeface="Tahoma"/>
                <a:cs typeface="Tahoma"/>
                <a:sym typeface="Tahoma"/>
              </a:rPr>
              <a:t> and </a:t>
            </a:r>
            <a:r>
              <a:rPr lang="en-US" sz="1200" dirty="0" err="1">
                <a:latin typeface="Tahoma"/>
                <a:ea typeface="Tahoma"/>
                <a:cs typeface="Tahoma"/>
                <a:sym typeface="Tahoma"/>
              </a:rPr>
              <a:t>phy</a:t>
            </a:r>
            <a:r>
              <a:rPr lang="en-US" sz="1200" dirty="0">
                <a:latin typeface="Tahoma"/>
                <a:ea typeface="Tahoma"/>
                <a:cs typeface="Tahoma"/>
                <a:sym typeface="Tahoma"/>
              </a:rPr>
              <a:t>): Marvel $1.2 billion</a:t>
            </a:r>
          </a:p>
          <a:p>
            <a:pPr marL="0" indent="0" hangingPunct="1">
              <a:lnSpc>
                <a:spcPct val="120000"/>
              </a:lnSpc>
              <a:spcBef>
                <a:spcPts val="0"/>
              </a:spcBef>
              <a:buSzTx/>
              <a:buFont typeface="Arial"/>
              <a:buNone/>
              <a:defRPr>
                <a:latin typeface="Tahoma"/>
                <a:ea typeface="Tahoma"/>
                <a:cs typeface="Tahoma"/>
                <a:sym typeface="Tahoma"/>
              </a:defRPr>
            </a:pPr>
            <a:endParaRPr lang="en-US" sz="1200" dirty="0">
              <a:latin typeface="Tahoma"/>
              <a:ea typeface="Tahoma"/>
              <a:cs typeface="Tahoma"/>
              <a:sym typeface="Tahoma"/>
            </a:endParaRPr>
          </a:p>
          <a:p>
            <a:pPr marL="0" indent="0" hangingPunct="1">
              <a:lnSpc>
                <a:spcPct val="120000"/>
              </a:lnSpc>
              <a:spcBef>
                <a:spcPts val="0"/>
              </a:spcBef>
              <a:buSzTx/>
              <a:buFont typeface="Arial"/>
              <a:buNone/>
              <a:defRPr>
                <a:latin typeface="Tahoma"/>
                <a:ea typeface="Tahoma"/>
                <a:cs typeface="Tahoma"/>
                <a:sym typeface="Tahoma"/>
              </a:defRPr>
            </a:pPr>
            <a:r>
              <a:rPr lang="en-US" sz="1200" dirty="0" err="1">
                <a:latin typeface="Tahoma"/>
                <a:ea typeface="Tahoma"/>
                <a:cs typeface="Tahoma"/>
                <a:sym typeface="Tahoma"/>
              </a:rPr>
              <a:t>Bozovic</a:t>
            </a:r>
            <a:r>
              <a:rPr lang="en-US" sz="1200" dirty="0">
                <a:latin typeface="Tahoma"/>
                <a:ea typeface="Tahoma"/>
                <a:cs typeface="Tahoma"/>
                <a:sym typeface="Tahoma"/>
              </a:rPr>
              <a:t>, PMF (#1 in legal patenting for </a:t>
            </a:r>
            <a:r>
              <a:rPr lang="en-US" sz="1200" dirty="0" err="1">
                <a:latin typeface="Tahoma"/>
                <a:ea typeface="Tahoma"/>
                <a:cs typeface="Tahoma"/>
                <a:sym typeface="Tahoma"/>
              </a:rPr>
              <a:t>eng</a:t>
            </a:r>
            <a:r>
              <a:rPr lang="en-US" sz="1200" dirty="0">
                <a:latin typeface="Tahoma"/>
                <a:ea typeface="Tahoma"/>
                <a:cs typeface="Tahoma"/>
                <a:sym typeface="Tahoma"/>
              </a:rPr>
              <a:t> and </a:t>
            </a:r>
            <a:r>
              <a:rPr lang="en-US" sz="1200" dirty="0" err="1">
                <a:latin typeface="Tahoma"/>
                <a:ea typeface="Tahoma"/>
                <a:cs typeface="Tahoma"/>
                <a:sym typeface="Tahoma"/>
              </a:rPr>
              <a:t>phy</a:t>
            </a:r>
            <a:r>
              <a:rPr lang="en-US" sz="1200" dirty="0">
                <a:latin typeface="Tahoma"/>
                <a:ea typeface="Tahoma"/>
                <a:cs typeface="Tahoma"/>
                <a:sym typeface="Tahoma"/>
              </a:rPr>
              <a:t>): Varian $?</a:t>
            </a:r>
          </a:p>
          <a:p>
            <a:pPr marL="0" indent="0" hangingPunct="1">
              <a:lnSpc>
                <a:spcPct val="120000"/>
              </a:lnSpc>
              <a:spcBef>
                <a:spcPts val="0"/>
              </a:spcBef>
              <a:buSzTx/>
              <a:buFont typeface="Arial"/>
              <a:buNone/>
              <a:defRPr>
                <a:latin typeface="Tahoma"/>
                <a:ea typeface="Tahoma"/>
                <a:cs typeface="Tahoma"/>
                <a:sym typeface="Tahoma"/>
              </a:defRPr>
            </a:pPr>
            <a:r>
              <a:rPr lang="en-US" sz="1200" dirty="0">
                <a:latin typeface="Tahoma"/>
                <a:ea typeface="Tahoma"/>
                <a:cs typeface="Tahoma"/>
                <a:sym typeface="Tahoma"/>
              </a:rPr>
              <a:t> </a:t>
            </a:r>
          </a:p>
          <a:p>
            <a:pPr marL="0" indent="0" hangingPunct="1">
              <a:lnSpc>
                <a:spcPct val="120000"/>
              </a:lnSpc>
              <a:spcBef>
                <a:spcPts val="0"/>
              </a:spcBef>
              <a:buSzTx/>
              <a:buFont typeface="Arial"/>
              <a:buNone/>
              <a:defRPr>
                <a:latin typeface="Tahoma"/>
                <a:ea typeface="Tahoma"/>
                <a:cs typeface="Tahoma"/>
                <a:sym typeface="Tahoma"/>
              </a:defRPr>
            </a:pPr>
            <a:r>
              <a:rPr lang="en-US" sz="1200" dirty="0" err="1">
                <a:latin typeface="Tahoma"/>
                <a:ea typeface="Tahoma"/>
                <a:cs typeface="Tahoma"/>
                <a:sym typeface="Tahoma"/>
              </a:rPr>
              <a:t>Furht</a:t>
            </a:r>
            <a:r>
              <a:rPr lang="en-US" sz="1200" dirty="0">
                <a:latin typeface="Tahoma"/>
                <a:ea typeface="Tahoma"/>
                <a:cs typeface="Tahoma"/>
                <a:sym typeface="Tahoma"/>
              </a:rPr>
              <a:t>, ETF (#1 in the number of patents activated for </a:t>
            </a:r>
            <a:r>
              <a:rPr lang="en-US" sz="1200" dirty="0" err="1">
                <a:latin typeface="Tahoma"/>
                <a:ea typeface="Tahoma"/>
                <a:cs typeface="Tahoma"/>
                <a:sym typeface="Tahoma"/>
              </a:rPr>
              <a:t>eng</a:t>
            </a:r>
            <a:r>
              <a:rPr lang="en-US" sz="1200" dirty="0">
                <a:latin typeface="Tahoma"/>
                <a:ea typeface="Tahoma"/>
                <a:cs typeface="Tahoma"/>
                <a:sym typeface="Tahoma"/>
              </a:rPr>
              <a:t> - over 100): $?</a:t>
            </a:r>
          </a:p>
          <a:p>
            <a:pPr marL="0" indent="0" hangingPunct="1">
              <a:lnSpc>
                <a:spcPct val="120000"/>
              </a:lnSpc>
              <a:spcBef>
                <a:spcPts val="0"/>
              </a:spcBef>
              <a:buSzTx/>
              <a:buFont typeface="Arial"/>
              <a:buNone/>
              <a:defRPr>
                <a:latin typeface="Tahoma"/>
                <a:ea typeface="Tahoma"/>
                <a:cs typeface="Tahoma"/>
                <a:sym typeface="Tahoma"/>
              </a:defRPr>
            </a:pPr>
            <a:endParaRPr lang="en-US" sz="1200" dirty="0">
              <a:latin typeface="Tahoma"/>
              <a:ea typeface="Tahoma"/>
              <a:cs typeface="Tahoma"/>
              <a:sym typeface="Tahoma"/>
            </a:endParaRPr>
          </a:p>
          <a:p>
            <a:pPr marL="0" indent="0" hangingPunct="1">
              <a:lnSpc>
                <a:spcPct val="120000"/>
              </a:lnSpc>
              <a:spcBef>
                <a:spcPts val="0"/>
              </a:spcBef>
              <a:buSzTx/>
              <a:buFont typeface="Arial"/>
              <a:buNone/>
              <a:defRPr>
                <a:latin typeface="Tahoma"/>
                <a:ea typeface="Tahoma"/>
                <a:cs typeface="Tahoma"/>
                <a:sym typeface="Tahoma"/>
              </a:defRPr>
            </a:pPr>
            <a:r>
              <a:rPr lang="en-US" sz="1200" dirty="0">
                <a:latin typeface="Tahoma"/>
                <a:ea typeface="Tahoma"/>
                <a:cs typeface="Tahoma"/>
                <a:sym typeface="Tahoma"/>
              </a:rPr>
              <a:t>S.M., ETF (#1 for in-company patent awards for </a:t>
            </a:r>
            <a:r>
              <a:rPr lang="en-US" sz="1200" dirty="0" err="1">
                <a:latin typeface="Tahoma"/>
                <a:ea typeface="Tahoma"/>
                <a:cs typeface="Tahoma"/>
                <a:sym typeface="Tahoma"/>
              </a:rPr>
              <a:t>eng</a:t>
            </a:r>
            <a:r>
              <a:rPr lang="en-US" sz="1200" dirty="0">
                <a:latin typeface="Tahoma"/>
                <a:ea typeface="Tahoma"/>
                <a:cs typeface="Tahoma"/>
                <a:sym typeface="Tahoma"/>
              </a:rPr>
              <a:t>): $?</a:t>
            </a:r>
          </a:p>
          <a:p>
            <a:pPr marL="0" indent="0" hangingPunct="1">
              <a:lnSpc>
                <a:spcPct val="120000"/>
              </a:lnSpc>
              <a:spcBef>
                <a:spcPts val="0"/>
              </a:spcBef>
              <a:buSzTx/>
              <a:buFont typeface="Arial"/>
              <a:buNone/>
              <a:defRPr>
                <a:latin typeface="Tahoma"/>
                <a:ea typeface="Tahoma"/>
                <a:cs typeface="Tahoma"/>
                <a:sym typeface="Tahoma"/>
              </a:defRPr>
            </a:pPr>
            <a:endParaRPr lang="en-US" sz="1200" dirty="0">
              <a:latin typeface="Tahoma"/>
              <a:ea typeface="Tahoma"/>
              <a:cs typeface="Tahoma"/>
              <a:sym typeface="Tahoma"/>
            </a:endParaRPr>
          </a:p>
          <a:p>
            <a:pPr marL="0" indent="0" hangingPunct="1">
              <a:lnSpc>
                <a:spcPct val="120000"/>
              </a:lnSpc>
              <a:spcBef>
                <a:spcPts val="0"/>
              </a:spcBef>
              <a:buSzTx/>
              <a:buFont typeface="Arial"/>
              <a:buNone/>
              <a:defRPr>
                <a:latin typeface="Tahoma"/>
                <a:ea typeface="Tahoma"/>
                <a:cs typeface="Tahoma"/>
                <a:sym typeface="Tahoma"/>
              </a:defRPr>
            </a:pPr>
            <a:endParaRPr lang="en-US" sz="1200" dirty="0">
              <a:latin typeface="Tahoma"/>
              <a:ea typeface="Tahoma"/>
              <a:cs typeface="Tahoma"/>
              <a:sym typeface="Tahoma"/>
            </a:endParaRPr>
          </a:p>
          <a:p>
            <a:pPr marL="0" indent="0" hangingPunct="1">
              <a:lnSpc>
                <a:spcPct val="120000"/>
              </a:lnSpc>
              <a:spcBef>
                <a:spcPts val="0"/>
              </a:spcBef>
              <a:buSzTx/>
              <a:buFont typeface="Arial"/>
              <a:buNone/>
              <a:defRPr>
                <a:latin typeface="Tahoma"/>
                <a:ea typeface="Tahoma"/>
                <a:cs typeface="Tahoma"/>
                <a:sym typeface="Tahoma"/>
              </a:defRPr>
            </a:pPr>
            <a:endParaRPr lang="en-US" sz="1200" dirty="0">
              <a:latin typeface="Tahoma"/>
              <a:ea typeface="Tahoma"/>
              <a:cs typeface="Tahoma"/>
              <a:sym typeface="Tahoma"/>
            </a:endParaRPr>
          </a:p>
          <a:p>
            <a:pPr marL="0" indent="0" hangingPunct="1">
              <a:lnSpc>
                <a:spcPct val="120000"/>
              </a:lnSpc>
              <a:spcBef>
                <a:spcPts val="0"/>
              </a:spcBef>
              <a:buSzTx/>
              <a:buFont typeface="Arial"/>
              <a:buNone/>
              <a:defRPr>
                <a:latin typeface="Tahoma"/>
                <a:ea typeface="Tahoma"/>
                <a:cs typeface="Tahoma"/>
                <a:sym typeface="Tahoma"/>
              </a:defRPr>
            </a:pPr>
            <a:r>
              <a:rPr lang="en-US" sz="1200" b="1" dirty="0">
                <a:latin typeface="Tahoma"/>
                <a:ea typeface="Tahoma"/>
                <a:cs typeface="Tahoma"/>
                <a:sym typeface="Tahoma"/>
              </a:rPr>
              <a:t>Professors at Top 10 Schools in USA for CS and CE:</a:t>
            </a:r>
          </a:p>
          <a:p>
            <a:pPr marL="0" indent="0" hangingPunct="1">
              <a:lnSpc>
                <a:spcPct val="120000"/>
              </a:lnSpc>
              <a:spcBef>
                <a:spcPts val="0"/>
              </a:spcBef>
              <a:buSzTx/>
              <a:buFont typeface="Arial"/>
              <a:buNone/>
              <a:defRPr>
                <a:latin typeface="Tahoma"/>
                <a:ea typeface="Tahoma"/>
                <a:cs typeface="Tahoma"/>
                <a:sym typeface="Tahoma"/>
              </a:defRPr>
            </a:pPr>
            <a:endParaRPr lang="en-US" sz="1200" dirty="0">
              <a:latin typeface="Tahoma"/>
              <a:ea typeface="Tahoma"/>
              <a:cs typeface="Tahoma"/>
              <a:sym typeface="Tahoma"/>
            </a:endParaRPr>
          </a:p>
          <a:p>
            <a:pPr marL="0" indent="0" hangingPunct="1">
              <a:lnSpc>
                <a:spcPct val="120000"/>
              </a:lnSpc>
              <a:spcBef>
                <a:spcPts val="0"/>
              </a:spcBef>
              <a:buSzTx/>
              <a:buFont typeface="Arial"/>
              <a:buNone/>
              <a:defRPr>
                <a:latin typeface="Tahoma"/>
                <a:ea typeface="Tahoma"/>
                <a:cs typeface="Tahoma"/>
                <a:sym typeface="Tahoma"/>
              </a:defRPr>
            </a:pPr>
            <a:r>
              <a:rPr lang="en-US" sz="1200" dirty="0">
                <a:latin typeface="Tahoma"/>
                <a:ea typeface="Tahoma"/>
                <a:cs typeface="Tahoma"/>
                <a:sym typeface="Tahoma"/>
              </a:rPr>
              <a:t>Ilic, ETF, </a:t>
            </a:r>
            <a:r>
              <a:rPr lang="en-US" sz="1200" b="1" dirty="0">
                <a:latin typeface="Tahoma"/>
                <a:ea typeface="Tahoma"/>
                <a:cs typeface="Tahoma"/>
                <a:sym typeface="Tahoma"/>
              </a:rPr>
              <a:t>MIT</a:t>
            </a:r>
          </a:p>
          <a:p>
            <a:pPr marL="0" indent="0" hangingPunct="1">
              <a:lnSpc>
                <a:spcPct val="120000"/>
              </a:lnSpc>
              <a:spcBef>
                <a:spcPts val="0"/>
              </a:spcBef>
              <a:buSzTx/>
              <a:buFont typeface="Arial"/>
              <a:buNone/>
              <a:defRPr>
                <a:latin typeface="Tahoma"/>
                <a:ea typeface="Tahoma"/>
                <a:cs typeface="Tahoma"/>
                <a:sym typeface="Tahoma"/>
              </a:defRPr>
            </a:pPr>
            <a:endParaRPr lang="en-US" sz="1200" dirty="0">
              <a:latin typeface="Tahoma"/>
              <a:ea typeface="Tahoma"/>
              <a:cs typeface="Tahoma"/>
              <a:sym typeface="Tahoma"/>
            </a:endParaRPr>
          </a:p>
          <a:p>
            <a:pPr marL="0" indent="0" hangingPunct="1">
              <a:lnSpc>
                <a:spcPct val="120000"/>
              </a:lnSpc>
              <a:spcBef>
                <a:spcPts val="0"/>
              </a:spcBef>
              <a:buSzTx/>
              <a:buFont typeface="Arial"/>
              <a:buNone/>
              <a:defRPr>
                <a:latin typeface="Tahoma"/>
                <a:ea typeface="Tahoma"/>
                <a:cs typeface="Tahoma"/>
                <a:sym typeface="Tahoma"/>
              </a:defRPr>
            </a:pPr>
            <a:r>
              <a:rPr lang="en-US" sz="1200" dirty="0">
                <a:latin typeface="Tahoma"/>
                <a:ea typeface="Tahoma"/>
                <a:cs typeface="Tahoma"/>
                <a:sym typeface="Tahoma"/>
              </a:rPr>
              <a:t>Djordjevic, PMF, </a:t>
            </a:r>
            <a:r>
              <a:rPr lang="en-US" sz="1200" b="1" dirty="0">
                <a:latin typeface="Tahoma"/>
                <a:ea typeface="Tahoma"/>
                <a:cs typeface="Tahoma"/>
                <a:sym typeface="Tahoma"/>
              </a:rPr>
              <a:t>Harvard</a:t>
            </a:r>
          </a:p>
          <a:p>
            <a:pPr marL="0" indent="0" hangingPunct="1">
              <a:lnSpc>
                <a:spcPct val="120000"/>
              </a:lnSpc>
              <a:spcBef>
                <a:spcPts val="0"/>
              </a:spcBef>
              <a:buSzTx/>
              <a:buFont typeface="Arial"/>
              <a:buNone/>
              <a:defRPr>
                <a:latin typeface="Tahoma"/>
                <a:ea typeface="Tahoma"/>
                <a:cs typeface="Tahoma"/>
                <a:sym typeface="Tahoma"/>
              </a:defRPr>
            </a:pPr>
            <a:endParaRPr lang="en-US" sz="1200" dirty="0">
              <a:latin typeface="Tahoma"/>
              <a:ea typeface="Tahoma"/>
              <a:cs typeface="Tahoma"/>
              <a:sym typeface="Tahoma"/>
            </a:endParaRPr>
          </a:p>
          <a:p>
            <a:pPr marL="0" indent="0" hangingPunct="1">
              <a:lnSpc>
                <a:spcPct val="120000"/>
              </a:lnSpc>
              <a:spcBef>
                <a:spcPts val="0"/>
              </a:spcBef>
              <a:buSzTx/>
              <a:buFont typeface="Arial"/>
              <a:buNone/>
              <a:defRPr>
                <a:latin typeface="Tahoma"/>
                <a:ea typeface="Tahoma"/>
                <a:cs typeface="Tahoma"/>
                <a:sym typeface="Tahoma"/>
              </a:defRPr>
            </a:pPr>
            <a:r>
              <a:rPr lang="en-US" sz="1200" dirty="0">
                <a:latin typeface="Tahoma"/>
                <a:ea typeface="Tahoma"/>
                <a:cs typeface="Tahoma"/>
                <a:sym typeface="Tahoma"/>
              </a:rPr>
              <a:t>Kovacevic, ETF, </a:t>
            </a:r>
            <a:r>
              <a:rPr lang="en-US" sz="1200" b="1" dirty="0">
                <a:latin typeface="Tahoma"/>
                <a:ea typeface="Tahoma"/>
                <a:cs typeface="Tahoma"/>
                <a:sym typeface="Tahoma"/>
              </a:rPr>
              <a:t>CMU</a:t>
            </a:r>
          </a:p>
          <a:p>
            <a:pPr marL="0" indent="0" hangingPunct="1">
              <a:lnSpc>
                <a:spcPct val="120000"/>
              </a:lnSpc>
              <a:spcBef>
                <a:spcPts val="0"/>
              </a:spcBef>
              <a:buSzTx/>
              <a:buFont typeface="Arial"/>
              <a:buNone/>
              <a:defRPr>
                <a:latin typeface="Tahoma"/>
                <a:ea typeface="Tahoma"/>
                <a:cs typeface="Tahoma"/>
                <a:sym typeface="Tahoma"/>
              </a:defRPr>
            </a:pPr>
            <a:endParaRPr lang="en-US" sz="1200" dirty="0">
              <a:latin typeface="Tahoma"/>
              <a:ea typeface="Tahoma"/>
              <a:cs typeface="Tahoma"/>
              <a:sym typeface="Tahoma"/>
            </a:endParaRPr>
          </a:p>
          <a:p>
            <a:pPr marL="0" indent="0" hangingPunct="1">
              <a:lnSpc>
                <a:spcPct val="120000"/>
              </a:lnSpc>
              <a:spcBef>
                <a:spcPts val="0"/>
              </a:spcBef>
              <a:buSzTx/>
              <a:buFont typeface="Arial"/>
              <a:buNone/>
              <a:defRPr>
                <a:latin typeface="Tahoma"/>
                <a:ea typeface="Tahoma"/>
                <a:cs typeface="Tahoma"/>
                <a:sym typeface="Tahoma"/>
              </a:defRPr>
            </a:pPr>
            <a:r>
              <a:rPr lang="en-US" sz="1200" dirty="0" err="1">
                <a:latin typeface="Tahoma"/>
                <a:ea typeface="Tahoma"/>
                <a:cs typeface="Tahoma"/>
                <a:sym typeface="Tahoma"/>
              </a:rPr>
              <a:t>Marinov</a:t>
            </a:r>
            <a:r>
              <a:rPr lang="en-US" sz="1200" dirty="0">
                <a:latin typeface="Tahoma"/>
                <a:ea typeface="Tahoma"/>
                <a:cs typeface="Tahoma"/>
                <a:sym typeface="Tahoma"/>
              </a:rPr>
              <a:t> + </a:t>
            </a:r>
            <a:r>
              <a:rPr lang="en-US" sz="1200" dirty="0" err="1">
                <a:latin typeface="Tahoma"/>
                <a:ea typeface="Tahoma"/>
                <a:cs typeface="Tahoma"/>
                <a:sym typeface="Tahoma"/>
              </a:rPr>
              <a:t>Mojsilovic</a:t>
            </a:r>
            <a:r>
              <a:rPr lang="en-US" sz="1200" dirty="0">
                <a:latin typeface="Tahoma"/>
                <a:ea typeface="Tahoma"/>
                <a:cs typeface="Tahoma"/>
                <a:sym typeface="Tahoma"/>
              </a:rPr>
              <a:t>, ETF, </a:t>
            </a:r>
            <a:r>
              <a:rPr lang="en-US" sz="1200" b="1" dirty="0">
                <a:latin typeface="Tahoma"/>
                <a:ea typeface="Tahoma"/>
                <a:cs typeface="Tahoma"/>
                <a:sym typeface="Tahoma"/>
              </a:rPr>
              <a:t>UIUC</a:t>
            </a:r>
          </a:p>
          <a:p>
            <a:pPr marL="0" indent="0" hangingPunct="1">
              <a:lnSpc>
                <a:spcPct val="120000"/>
              </a:lnSpc>
              <a:spcBef>
                <a:spcPts val="0"/>
              </a:spcBef>
              <a:buSzTx/>
              <a:buFont typeface="Arial"/>
              <a:buNone/>
              <a:defRPr>
                <a:latin typeface="Tahoma"/>
                <a:ea typeface="Tahoma"/>
                <a:cs typeface="Tahoma"/>
                <a:sym typeface="Tahoma"/>
              </a:defRPr>
            </a:pPr>
            <a:endParaRPr lang="en-US" sz="1200" b="1" dirty="0">
              <a:latin typeface="Tahoma"/>
              <a:ea typeface="Tahoma"/>
              <a:cs typeface="Tahoma"/>
              <a:sym typeface="Tahoma"/>
            </a:endParaRPr>
          </a:p>
          <a:p>
            <a:pPr marL="0" indent="0" hangingPunct="1">
              <a:lnSpc>
                <a:spcPct val="120000"/>
              </a:lnSpc>
              <a:spcBef>
                <a:spcPts val="0"/>
              </a:spcBef>
              <a:buSzTx/>
              <a:buFont typeface="Arial"/>
              <a:buNone/>
              <a:defRPr>
                <a:latin typeface="Tahoma"/>
                <a:ea typeface="Tahoma"/>
                <a:cs typeface="Tahoma"/>
                <a:sym typeface="Tahoma"/>
              </a:defRPr>
            </a:pPr>
            <a:r>
              <a:rPr lang="en-US" sz="1200" dirty="0" err="1">
                <a:latin typeface="Tahoma"/>
                <a:ea typeface="Tahoma"/>
                <a:cs typeface="Tahoma"/>
                <a:sym typeface="Tahoma"/>
              </a:rPr>
              <a:t>Vujic</a:t>
            </a:r>
            <a:r>
              <a:rPr lang="en-US" sz="1200" dirty="0">
                <a:latin typeface="Tahoma"/>
                <a:ea typeface="Tahoma"/>
                <a:cs typeface="Tahoma"/>
                <a:sym typeface="Tahoma"/>
              </a:rPr>
              <a:t> + Nikolic, ETF, </a:t>
            </a:r>
            <a:r>
              <a:rPr lang="en-US" sz="1200" b="1" dirty="0">
                <a:latin typeface="Tahoma"/>
                <a:ea typeface="Tahoma"/>
                <a:cs typeface="Tahoma"/>
                <a:sym typeface="Tahoma"/>
              </a:rPr>
              <a:t>UC Berkeley</a:t>
            </a:r>
          </a:p>
          <a:p>
            <a:pPr marL="0" indent="0" hangingPunct="1">
              <a:lnSpc>
                <a:spcPct val="120000"/>
              </a:lnSpc>
              <a:spcBef>
                <a:spcPts val="0"/>
              </a:spcBef>
              <a:buSzTx/>
              <a:buFont typeface="Arial"/>
              <a:buNone/>
              <a:defRPr>
                <a:latin typeface="Tahoma"/>
                <a:ea typeface="Tahoma"/>
                <a:cs typeface="Tahoma"/>
                <a:sym typeface="Tahoma"/>
              </a:defRPr>
            </a:pPr>
            <a:endParaRPr lang="en-US" sz="1200" b="1" dirty="0">
              <a:latin typeface="Tahoma"/>
              <a:ea typeface="Tahoma"/>
              <a:cs typeface="Tahoma"/>
              <a:sym typeface="Tahoma"/>
            </a:endParaRPr>
          </a:p>
          <a:p>
            <a:pPr marL="0" indent="0" hangingPunct="1">
              <a:lnSpc>
                <a:spcPct val="120000"/>
              </a:lnSpc>
              <a:spcBef>
                <a:spcPts val="0"/>
              </a:spcBef>
              <a:buSzTx/>
              <a:buFont typeface="Arial"/>
              <a:buNone/>
              <a:defRPr>
                <a:latin typeface="Tahoma"/>
                <a:ea typeface="Tahoma"/>
                <a:cs typeface="Tahoma"/>
                <a:sym typeface="Tahoma"/>
              </a:defRPr>
            </a:pPr>
            <a:r>
              <a:rPr lang="en-US" sz="1200" dirty="0" err="1">
                <a:latin typeface="Tahoma"/>
                <a:ea typeface="Tahoma"/>
                <a:cs typeface="Tahoma"/>
                <a:sym typeface="Tahoma"/>
              </a:rPr>
              <a:t>Mencer</a:t>
            </a:r>
            <a:r>
              <a:rPr lang="en-US" sz="1200" dirty="0">
                <a:latin typeface="Tahoma"/>
                <a:ea typeface="Tahoma"/>
                <a:cs typeface="Tahoma"/>
                <a:sym typeface="Tahoma"/>
              </a:rPr>
              <a:t>, </a:t>
            </a:r>
            <a:r>
              <a:rPr lang="en-US" sz="1200" b="1" dirty="0">
                <a:latin typeface="Tahoma"/>
                <a:ea typeface="Tahoma"/>
                <a:cs typeface="Tahoma"/>
                <a:sym typeface="Tahoma"/>
              </a:rPr>
              <a:t>Stanford</a:t>
            </a:r>
          </a:p>
          <a:p>
            <a:pPr marL="0" indent="0" hangingPunct="1">
              <a:lnSpc>
                <a:spcPct val="120000"/>
              </a:lnSpc>
              <a:spcBef>
                <a:spcPts val="0"/>
              </a:spcBef>
              <a:buSzTx/>
              <a:buFont typeface="Arial"/>
              <a:buNone/>
              <a:defRPr>
                <a:latin typeface="Tahoma"/>
                <a:ea typeface="Tahoma"/>
                <a:cs typeface="Tahoma"/>
                <a:sym typeface="Tahoma"/>
              </a:defRPr>
            </a:pPr>
            <a:endParaRPr lang="en-US" sz="1200" b="1" dirty="0">
              <a:latin typeface="Tahoma"/>
              <a:ea typeface="Tahoma"/>
              <a:cs typeface="Tahoma"/>
              <a:sym typeface="Tahoma"/>
            </a:endParaRPr>
          </a:p>
          <a:p>
            <a:pPr marL="0" indent="0" hangingPunct="1">
              <a:lnSpc>
                <a:spcPct val="120000"/>
              </a:lnSpc>
              <a:spcBef>
                <a:spcPts val="0"/>
              </a:spcBef>
              <a:buSzTx/>
              <a:buFont typeface="Arial"/>
              <a:buNone/>
              <a:defRPr>
                <a:latin typeface="Tahoma"/>
                <a:ea typeface="Tahoma"/>
                <a:cs typeface="Tahoma"/>
                <a:sym typeface="Tahoma"/>
              </a:defRPr>
            </a:pPr>
            <a:r>
              <a:rPr lang="en-US" sz="1200" dirty="0" err="1">
                <a:latin typeface="Tahoma"/>
                <a:ea typeface="Tahoma"/>
                <a:cs typeface="Tahoma"/>
                <a:sym typeface="Tahoma"/>
              </a:rPr>
              <a:t>Ercegovac</a:t>
            </a:r>
            <a:r>
              <a:rPr lang="en-US" sz="1200" dirty="0">
                <a:latin typeface="Tahoma"/>
                <a:ea typeface="Tahoma"/>
                <a:cs typeface="Tahoma"/>
                <a:sym typeface="Tahoma"/>
              </a:rPr>
              <a:t> + </a:t>
            </a:r>
            <a:r>
              <a:rPr lang="en-US" sz="1200" dirty="0" err="1">
                <a:latin typeface="Tahoma"/>
                <a:ea typeface="Tahoma"/>
                <a:cs typeface="Tahoma"/>
                <a:sym typeface="Tahoma"/>
              </a:rPr>
              <a:t>Potkonjak</a:t>
            </a:r>
            <a:r>
              <a:rPr lang="en-US" sz="1200" dirty="0">
                <a:latin typeface="Tahoma"/>
                <a:ea typeface="Tahoma"/>
                <a:cs typeface="Tahoma"/>
                <a:sym typeface="Tahoma"/>
              </a:rPr>
              <a:t> + </a:t>
            </a:r>
            <a:r>
              <a:rPr lang="en-US" sz="1200" dirty="0" err="1">
                <a:latin typeface="Tahoma"/>
                <a:ea typeface="Tahoma"/>
                <a:cs typeface="Tahoma"/>
                <a:sym typeface="Tahoma"/>
              </a:rPr>
              <a:t>Mirkovic</a:t>
            </a:r>
            <a:r>
              <a:rPr lang="en-US" sz="1200" dirty="0">
                <a:latin typeface="Tahoma"/>
                <a:ea typeface="Tahoma"/>
                <a:cs typeface="Tahoma"/>
                <a:sym typeface="Tahoma"/>
              </a:rPr>
              <a:t>, ETF, </a:t>
            </a:r>
            <a:r>
              <a:rPr lang="en-US" sz="1200" b="1" dirty="0">
                <a:latin typeface="Tahoma"/>
                <a:ea typeface="Tahoma"/>
                <a:cs typeface="Tahoma"/>
                <a:sym typeface="Tahoma"/>
              </a:rPr>
              <a:t>UCLA</a:t>
            </a:r>
            <a:endParaRPr lang="en-US" sz="1200" dirty="0">
              <a:latin typeface="Tahoma"/>
              <a:ea typeface="Tahoma"/>
              <a:cs typeface="Tahoma"/>
              <a:sym typeface="Tahoma"/>
            </a:endParaRPr>
          </a:p>
          <a:p>
            <a:pPr marL="0" indent="0" hangingPunct="1">
              <a:lnSpc>
                <a:spcPct val="120000"/>
              </a:lnSpc>
              <a:spcBef>
                <a:spcPts val="0"/>
              </a:spcBef>
              <a:buSzTx/>
              <a:buFont typeface="Arial"/>
              <a:buNone/>
              <a:defRPr>
                <a:latin typeface="Tahoma"/>
                <a:ea typeface="Tahoma"/>
                <a:cs typeface="Tahoma"/>
                <a:sym typeface="Tahoma"/>
              </a:defRPr>
            </a:pPr>
            <a:endParaRPr lang="en-US" sz="1200" b="1" dirty="0">
              <a:latin typeface="Tahoma"/>
              <a:ea typeface="Tahoma"/>
              <a:cs typeface="Tahoma"/>
              <a:sym typeface="Tahoma"/>
            </a:endParaRPr>
          </a:p>
          <a:p>
            <a:pPr marL="0" indent="0" hangingPunct="1">
              <a:lnSpc>
                <a:spcPct val="120000"/>
              </a:lnSpc>
              <a:spcBef>
                <a:spcPts val="0"/>
              </a:spcBef>
              <a:buSzTx/>
              <a:buNone/>
              <a:defRPr>
                <a:latin typeface="Tahoma"/>
                <a:ea typeface="Tahoma"/>
                <a:cs typeface="Tahoma"/>
                <a:sym typeface="Tahoma"/>
              </a:defRPr>
            </a:pPr>
            <a:r>
              <a:rPr lang="en-US" sz="1200" dirty="0" err="1">
                <a:latin typeface="Tahoma"/>
                <a:ea typeface="Tahoma"/>
                <a:cs typeface="Tahoma"/>
                <a:sym typeface="Tahoma"/>
              </a:rPr>
              <a:t>Mirkovic</a:t>
            </a:r>
            <a:r>
              <a:rPr lang="en-US" sz="1200" dirty="0">
                <a:latin typeface="Tahoma"/>
                <a:ea typeface="Tahoma"/>
                <a:cs typeface="Tahoma"/>
                <a:sym typeface="Tahoma"/>
              </a:rPr>
              <a:t>, ETF, </a:t>
            </a:r>
            <a:r>
              <a:rPr lang="en-US" sz="1200" b="1" dirty="0">
                <a:latin typeface="Tahoma"/>
                <a:ea typeface="Tahoma"/>
                <a:cs typeface="Tahoma"/>
                <a:sym typeface="Tahoma"/>
              </a:rPr>
              <a:t>USC</a:t>
            </a:r>
            <a:endParaRPr lang="en-US" sz="1200" dirty="0">
              <a:latin typeface="Tahoma"/>
              <a:ea typeface="Tahoma"/>
              <a:cs typeface="Tahoma"/>
              <a:sym typeface="Tahoma"/>
            </a:endParaRPr>
          </a:p>
          <a:p>
            <a:pPr marL="0" indent="0" hangingPunct="1">
              <a:lnSpc>
                <a:spcPct val="120000"/>
              </a:lnSpc>
              <a:spcBef>
                <a:spcPts val="0"/>
              </a:spcBef>
              <a:buSzTx/>
              <a:buFont typeface="Arial"/>
              <a:buNone/>
              <a:defRPr>
                <a:latin typeface="Tahoma"/>
                <a:ea typeface="Tahoma"/>
                <a:cs typeface="Tahoma"/>
                <a:sym typeface="Tahoma"/>
              </a:defRPr>
            </a:pPr>
            <a:endParaRPr lang="en-US" sz="1200" b="1" dirty="0">
              <a:latin typeface="Tahoma"/>
              <a:ea typeface="Tahoma"/>
              <a:cs typeface="Tahoma"/>
              <a:sym typeface="Tahoma"/>
            </a:endParaRPr>
          </a:p>
          <a:p>
            <a:pPr marL="0" indent="0" hangingPunct="1">
              <a:lnSpc>
                <a:spcPct val="120000"/>
              </a:lnSpc>
              <a:spcBef>
                <a:spcPts val="0"/>
              </a:spcBef>
              <a:buSzTx/>
              <a:buNone/>
              <a:defRPr>
                <a:latin typeface="Tahoma"/>
                <a:ea typeface="Tahoma"/>
                <a:cs typeface="Tahoma"/>
                <a:sym typeface="Tahoma"/>
              </a:defRPr>
            </a:pPr>
            <a:r>
              <a:rPr lang="en-US" sz="1200" dirty="0" err="1">
                <a:latin typeface="Tahoma"/>
                <a:ea typeface="Tahoma"/>
                <a:cs typeface="Tahoma"/>
                <a:sym typeface="Tahoma"/>
              </a:rPr>
              <a:t>Gligoric</a:t>
            </a:r>
            <a:r>
              <a:rPr lang="en-US" sz="1200" dirty="0">
                <a:latin typeface="Tahoma"/>
                <a:ea typeface="Tahoma"/>
                <a:cs typeface="Tahoma"/>
                <a:sym typeface="Tahoma"/>
              </a:rPr>
              <a:t>, ETF, </a:t>
            </a:r>
            <a:r>
              <a:rPr lang="en-US" sz="1200" b="1" dirty="0">
                <a:latin typeface="Tahoma"/>
                <a:ea typeface="Tahoma"/>
                <a:cs typeface="Tahoma"/>
                <a:sym typeface="Tahoma"/>
              </a:rPr>
              <a:t>Texas</a:t>
            </a:r>
          </a:p>
          <a:p>
            <a:pPr marL="0" indent="0" hangingPunct="1">
              <a:lnSpc>
                <a:spcPct val="120000"/>
              </a:lnSpc>
              <a:spcBef>
                <a:spcPts val="0"/>
              </a:spcBef>
              <a:buSzTx/>
              <a:buNone/>
              <a:defRPr>
                <a:latin typeface="Tahoma"/>
                <a:ea typeface="Tahoma"/>
                <a:cs typeface="Tahoma"/>
                <a:sym typeface="Tahoma"/>
              </a:defRPr>
            </a:pPr>
            <a:endParaRPr lang="en-US" sz="1200" b="1" dirty="0">
              <a:latin typeface="Tahoma"/>
              <a:ea typeface="Tahoma"/>
              <a:cs typeface="Tahoma"/>
              <a:sym typeface="Tahoma"/>
            </a:endParaRPr>
          </a:p>
          <a:p>
            <a:pPr marL="0" indent="0" hangingPunct="1">
              <a:lnSpc>
                <a:spcPct val="120000"/>
              </a:lnSpc>
              <a:spcBef>
                <a:spcPts val="0"/>
              </a:spcBef>
              <a:buSzTx/>
              <a:buNone/>
              <a:defRPr>
                <a:latin typeface="Tahoma"/>
                <a:ea typeface="Tahoma"/>
                <a:cs typeface="Tahoma"/>
                <a:sym typeface="Tahoma"/>
              </a:defRPr>
            </a:pPr>
            <a:r>
              <a:rPr lang="en-US" sz="1200" dirty="0" err="1">
                <a:latin typeface="Tahoma"/>
                <a:ea typeface="Tahoma"/>
                <a:cs typeface="Tahoma"/>
                <a:sym typeface="Tahoma"/>
              </a:rPr>
              <a:t>Milutinovic</a:t>
            </a:r>
            <a:r>
              <a:rPr lang="en-US" sz="1200" dirty="0">
                <a:latin typeface="Tahoma"/>
                <a:ea typeface="Tahoma"/>
                <a:cs typeface="Tahoma"/>
                <a:sym typeface="Tahoma"/>
              </a:rPr>
              <a:t>, ETF, </a:t>
            </a:r>
            <a:r>
              <a:rPr lang="en-US" sz="1200" b="1" dirty="0">
                <a:latin typeface="Tahoma"/>
                <a:ea typeface="Tahoma"/>
                <a:cs typeface="Tahoma"/>
                <a:sym typeface="Tahoma"/>
              </a:rPr>
              <a:t>Purdue</a:t>
            </a:r>
            <a:endParaRPr lang="en-US" sz="1200" dirty="0">
              <a:latin typeface="Tahoma"/>
              <a:ea typeface="Tahoma"/>
              <a:cs typeface="Tahoma"/>
              <a:sym typeface="Tahoma"/>
            </a:endParaRPr>
          </a:p>
        </p:txBody>
      </p:sp>
      <p:sp>
        <p:nvSpPr>
          <p:cNvPr id="8" name="Slide Number Placeholder 5">
            <a:extLst>
              <a:ext uri="{FF2B5EF4-FFF2-40B4-BE49-F238E27FC236}">
                <a16:creationId xmlns:a16="http://schemas.microsoft.com/office/drawing/2014/main" id="{766C6458-5380-4A48-B902-47AB0DD8F882}"/>
              </a:ext>
            </a:extLst>
          </p:cNvPr>
          <p:cNvSpPr txBox="1">
            <a:spLocks/>
          </p:cNvSpPr>
          <p:nvPr/>
        </p:nvSpPr>
        <p:spPr>
          <a:xfrm>
            <a:off x="8551836" y="6506045"/>
            <a:ext cx="1000547" cy="3073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4" tIns="45714" rIns="45714" bIns="45714" anchor="b">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Tahoma"/>
                <a:ea typeface="Tahoma"/>
                <a:cs typeface="Tahoma"/>
                <a:sym typeface="Tahom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fld id="{86CB4B4D-7CA3-9044-876B-883B54F8677D}" type="slidenum">
              <a:rPr lang="sr-Latn-RS" smtClean="0"/>
              <a:pPr/>
              <a:t>237</a:t>
            </a:fld>
            <a:endParaRPr lang="sr-Latn-RS" dirty="0"/>
          </a:p>
        </p:txBody>
      </p:sp>
    </p:spTree>
    <p:extLst>
      <p:ext uri="{BB962C8B-B14F-4D97-AF65-F5344CB8AC3E}">
        <p14:creationId xmlns:p14="http://schemas.microsoft.com/office/powerpoint/2010/main" val="4183512951"/>
      </p:ext>
    </p:extLst>
  </p:cSld>
  <p:clrMapOvr>
    <a:masterClrMapping/>
  </p:clrMapOvr>
  <p:transition spd="med"/>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15D1F8B-83FE-4B7F-B99D-2396F2351B0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a:off x="1429172" y="-26731"/>
            <a:ext cx="9333656" cy="7000242"/>
          </a:xfrm>
          <a:prstGeom prst="rect">
            <a:avLst/>
          </a:prstGeom>
        </p:spPr>
      </p:pic>
      <p:sp>
        <p:nvSpPr>
          <p:cNvPr id="5" name="Rectangle 2">
            <a:extLst>
              <a:ext uri="{FF2B5EF4-FFF2-40B4-BE49-F238E27FC236}">
                <a16:creationId xmlns:a16="http://schemas.microsoft.com/office/drawing/2014/main" id="{A57B3D05-070A-4A7D-A9E3-27E7C7A54A20}"/>
              </a:ext>
            </a:extLst>
          </p:cNvPr>
          <p:cNvSpPr txBox="1">
            <a:spLocks/>
          </p:cNvSpPr>
          <p:nvPr/>
        </p:nvSpPr>
        <p:spPr>
          <a:xfrm rot="5400000">
            <a:off x="8686861" y="4147653"/>
            <a:ext cx="6136854" cy="1066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nchor="b">
            <a:normAutofit/>
          </a:bodyPr>
          <a:lst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9pPr>
          </a:lstStyle>
          <a:p>
            <a:pPr algn="l" defTabSz="777240" hangingPunct="1">
              <a:defRPr sz="2125">
                <a:solidFill>
                  <a:srgbClr val="333399"/>
                </a:solidFill>
                <a:latin typeface="Tahoma"/>
                <a:ea typeface="Tahoma"/>
                <a:cs typeface="Tahoma"/>
                <a:sym typeface="Tahoma"/>
              </a:defRPr>
            </a:pPr>
            <a:r>
              <a:rPr lang="en-US" sz="2125" dirty="0">
                <a:solidFill>
                  <a:srgbClr val="333399"/>
                </a:solidFill>
                <a:latin typeface="Tahoma"/>
                <a:ea typeface="Tahoma"/>
                <a:cs typeface="Tahoma"/>
                <a:sym typeface="Tahoma"/>
              </a:rPr>
              <a:t>Learn How to Position Yourselves</a:t>
            </a:r>
          </a:p>
        </p:txBody>
      </p:sp>
      <p:sp>
        <p:nvSpPr>
          <p:cNvPr id="6" name="Rectangle 2">
            <a:extLst>
              <a:ext uri="{FF2B5EF4-FFF2-40B4-BE49-F238E27FC236}">
                <a16:creationId xmlns:a16="http://schemas.microsoft.com/office/drawing/2014/main" id="{E9828A20-1AC4-4043-B851-C3676848EA6A}"/>
              </a:ext>
            </a:extLst>
          </p:cNvPr>
          <p:cNvSpPr txBox="1">
            <a:spLocks/>
          </p:cNvSpPr>
          <p:nvPr/>
        </p:nvSpPr>
        <p:spPr>
          <a:xfrm rot="5400000">
            <a:off x="-1983643" y="4075645"/>
            <a:ext cx="6136854" cy="1066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4" tIns="45714" rIns="45714" bIns="45714" anchor="b">
            <a:normAutofit/>
          </a:bodyPr>
          <a:lst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mn-lt"/>
                <a:ea typeface="+mn-ea"/>
                <a:cs typeface="+mn-cs"/>
                <a:sym typeface="Calibri"/>
              </a:defRPr>
            </a:lvl9pPr>
          </a:lstStyle>
          <a:p>
            <a:pPr algn="l" defTabSz="777240" hangingPunct="1">
              <a:defRPr sz="2125">
                <a:solidFill>
                  <a:srgbClr val="333399"/>
                </a:solidFill>
                <a:latin typeface="Tahoma"/>
                <a:ea typeface="Tahoma"/>
                <a:cs typeface="Tahoma"/>
                <a:sym typeface="Tahoma"/>
              </a:defRPr>
            </a:pPr>
            <a:r>
              <a:rPr lang="en-US" sz="2125" dirty="0">
                <a:solidFill>
                  <a:srgbClr val="333399"/>
                </a:solidFill>
                <a:latin typeface="Tahoma"/>
                <a:ea typeface="Tahoma"/>
                <a:cs typeface="Tahoma"/>
                <a:sym typeface="Tahoma"/>
              </a:rPr>
              <a:t>Purchase Orders from A to Z</a:t>
            </a:r>
          </a:p>
        </p:txBody>
      </p:sp>
    </p:spTree>
    <p:extLst>
      <p:ext uri="{BB962C8B-B14F-4D97-AF65-F5344CB8AC3E}">
        <p14:creationId xmlns:p14="http://schemas.microsoft.com/office/powerpoint/2010/main" val="784301520"/>
      </p:ext>
    </p:extLst>
  </p:cSld>
  <p:clrMapOvr>
    <a:masterClrMapping/>
  </p:clrMapOvr>
  <p:transition spd="med"/>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0" name="Slide Number Placeholder 5"/>
          <p:cNvSpPr txBox="1">
            <a:spLocks noGrp="1"/>
          </p:cNvSpPr>
          <p:nvPr>
            <p:ph type="sldNum" sz="quarter" idx="4294967295"/>
          </p:nvPr>
        </p:nvSpPr>
        <p:spPr>
          <a:xfrm>
            <a:off x="8551827" y="6393497"/>
            <a:ext cx="395323" cy="30734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chor="b"/>
          <a:lstStyle>
            <a:lvl1pPr>
              <a:defRPr sz="1400">
                <a:solidFill>
                  <a:srgbClr val="000000"/>
                </a:solidFill>
                <a:latin typeface="Tahoma"/>
                <a:ea typeface="Tahoma"/>
                <a:cs typeface="Tahoma"/>
                <a:sym typeface="Tahoma"/>
              </a:defRPr>
            </a:lvl1pPr>
          </a:lstStyle>
          <a:p>
            <a:fld id="{86CB4B4D-7CA3-9044-876B-883B54F8677D}" type="slidenum">
              <a:rPr/>
              <a:pPr/>
              <a:t>239</a:t>
            </a:fld>
            <a:endParaRPr/>
          </a:p>
        </p:txBody>
      </p:sp>
      <p:pic>
        <p:nvPicPr>
          <p:cNvPr id="2851" name="Picture 1" descr="Picture 1"/>
          <p:cNvPicPr>
            <a:picLocks noChangeAspect="1"/>
          </p:cNvPicPr>
          <p:nvPr/>
        </p:nvPicPr>
        <p:blipFill>
          <a:blip r:embed="rId2" cstate="print"/>
          <a:stretch>
            <a:fillRect/>
          </a:stretch>
        </p:blipFill>
        <p:spPr>
          <a:xfrm>
            <a:off x="0" y="0"/>
            <a:ext cx="12192000" cy="6934200"/>
          </a:xfrm>
          <a:prstGeom prst="rect">
            <a:avLst/>
          </a:prstGeom>
          <a:ln w="12700">
            <a:miter lim="400000"/>
          </a:ln>
        </p:spPr>
      </p:pic>
    </p:spTree>
  </p:cSld>
  <p:clrMapOvr>
    <a:masterClrMapping/>
  </p:clrMapOvr>
  <p:transition spd="med"/>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39E5B-298F-42D4-B12F-AC50A9B2500B}"/>
              </a:ext>
            </a:extLst>
          </p:cNvPr>
          <p:cNvSpPr>
            <a:spLocks noGrp="1"/>
          </p:cNvSpPr>
          <p:nvPr>
            <p:ph type="title"/>
          </p:nvPr>
        </p:nvSpPr>
        <p:spPr>
          <a:xfrm>
            <a:off x="1150936" y="214313"/>
            <a:ext cx="9121527" cy="1462088"/>
          </a:xfrm>
        </p:spPr>
        <p:txBody>
          <a:bodyPr/>
          <a:lstStyle/>
          <a:p>
            <a:r>
              <a:rPr lang="en-US" dirty="0"/>
              <a:t>Synergizing GaAs and </a:t>
            </a:r>
            <a:r>
              <a:rPr lang="en-US" dirty="0" err="1"/>
              <a:t>DataFlow</a:t>
            </a:r>
            <a:endParaRPr lang="sr-Latn-RS" dirty="0"/>
          </a:p>
        </p:txBody>
      </p:sp>
      <p:sp>
        <p:nvSpPr>
          <p:cNvPr id="3" name="Text Placeholder 2">
            <a:extLst>
              <a:ext uri="{FF2B5EF4-FFF2-40B4-BE49-F238E27FC236}">
                <a16:creationId xmlns:a16="http://schemas.microsoft.com/office/drawing/2014/main" id="{89C0472A-1444-4FAD-969C-4220D340D60A}"/>
              </a:ext>
            </a:extLst>
          </p:cNvPr>
          <p:cNvSpPr>
            <a:spLocks noGrp="1"/>
          </p:cNvSpPr>
          <p:nvPr>
            <p:ph type="body" sz="half" idx="1"/>
          </p:nvPr>
        </p:nvSpPr>
        <p:spPr>
          <a:xfrm>
            <a:off x="263352" y="2017713"/>
            <a:ext cx="11881320" cy="4435623"/>
          </a:xfrm>
        </p:spPr>
        <p:txBody>
          <a:bodyPr>
            <a:normAutofit fontScale="47500" lnSpcReduction="20000"/>
          </a:bodyPr>
          <a:lstStyle/>
          <a:p>
            <a:r>
              <a:rPr lang="en-US" dirty="0" err="1"/>
              <a:t>UhrSprung</a:t>
            </a:r>
            <a:r>
              <a:rPr lang="en-US" dirty="0"/>
              <a:t> = -40Y (DARPA)</a:t>
            </a:r>
            <a:br>
              <a:rPr lang="en-US" dirty="0"/>
            </a:br>
            <a:endParaRPr lang="en-US" dirty="0"/>
          </a:p>
          <a:p>
            <a:r>
              <a:rPr lang="en-US" dirty="0" err="1"/>
              <a:t>PublicationBans</a:t>
            </a:r>
            <a:br>
              <a:rPr lang="en-US" dirty="0"/>
            </a:br>
            <a:br>
              <a:rPr lang="en-US" dirty="0"/>
            </a:br>
            <a:r>
              <a:rPr lang="en-US" dirty="0"/>
              <a:t>	= +1Y (</a:t>
            </a:r>
            <a:r>
              <a:rPr lang="en-US" dirty="0" err="1"/>
              <a:t>DefenseConferences</a:t>
            </a:r>
            <a:r>
              <a:rPr lang="en-US" dirty="0"/>
              <a:t>: PR) </a:t>
            </a:r>
            <a:br>
              <a:rPr lang="en-US" dirty="0"/>
            </a:br>
            <a:r>
              <a:rPr lang="en-US" dirty="0"/>
              <a:t>	= +4Y (IEEE Trans/Computers: Archi)</a:t>
            </a:r>
            <a:br>
              <a:rPr lang="en-US" dirty="0"/>
            </a:br>
            <a:r>
              <a:rPr lang="en-US" dirty="0"/>
              <a:t>	= +10Y (IEEE </a:t>
            </a:r>
            <a:r>
              <a:rPr lang="en-US" dirty="0" err="1"/>
              <a:t>BestSeller</a:t>
            </a:r>
            <a:r>
              <a:rPr lang="en-US" dirty="0"/>
              <a:t> Book: Design)</a:t>
            </a:r>
            <a:br>
              <a:rPr lang="en-US" dirty="0"/>
            </a:br>
            <a:r>
              <a:rPr lang="en-US" dirty="0"/>
              <a:t>	= +40Y (IEEE Trans/Computers: </a:t>
            </a:r>
            <a:r>
              <a:rPr lang="en-US" dirty="0" err="1"/>
              <a:t>RadH</a:t>
            </a:r>
            <a:r>
              <a:rPr lang="en-US" dirty="0"/>
              <a:t>)</a:t>
            </a:r>
          </a:p>
          <a:p>
            <a:r>
              <a:rPr lang="en-US" dirty="0" err="1"/>
              <a:t>CurrentVision</a:t>
            </a:r>
            <a:r>
              <a:rPr lang="en-US" dirty="0"/>
              <a:t> = System Architecture + Rad Flexibility</a:t>
            </a:r>
            <a:br>
              <a:rPr lang="en-US" dirty="0"/>
            </a:br>
            <a:endParaRPr lang="en-US" dirty="0"/>
          </a:p>
          <a:p>
            <a:r>
              <a:rPr lang="en-US" dirty="0" err="1"/>
              <a:t>PublicationAnnouncements</a:t>
            </a:r>
            <a:br>
              <a:rPr lang="en-US" dirty="0"/>
            </a:br>
            <a:br>
              <a:rPr lang="en-US" dirty="0"/>
            </a:br>
            <a:r>
              <a:rPr lang="en-US" dirty="0"/>
              <a:t>	= </a:t>
            </a:r>
            <a:r>
              <a:rPr lang="en-US" dirty="0" err="1"/>
              <a:t>Babović</a:t>
            </a:r>
            <a:r>
              <a:rPr lang="en-US" dirty="0"/>
              <a:t>, Z., </a:t>
            </a:r>
            <a:r>
              <a:rPr lang="en-US" dirty="0" err="1"/>
              <a:t>Bajat</a:t>
            </a:r>
            <a:r>
              <a:rPr lang="en-US" dirty="0"/>
              <a:t>, B., </a:t>
            </a:r>
            <a:r>
              <a:rPr lang="en-US" dirty="0" err="1"/>
              <a:t>Barac</a:t>
            </a:r>
            <a:r>
              <a:rPr lang="en-US" dirty="0"/>
              <a:t>, D., </a:t>
            </a:r>
            <a:r>
              <a:rPr lang="en-US" dirty="0" err="1"/>
              <a:t>Bengin</a:t>
            </a:r>
            <a:r>
              <a:rPr lang="en-US" dirty="0"/>
              <a:t>, V., </a:t>
            </a:r>
            <a:r>
              <a:rPr lang="en-US" dirty="0" err="1"/>
              <a:t>Đokić</a:t>
            </a:r>
            <a:r>
              <a:rPr lang="en-US" dirty="0"/>
              <a:t>, V., </a:t>
            </a:r>
            <a:r>
              <a:rPr lang="en-US" dirty="0" err="1"/>
              <a:t>Đorđević</a:t>
            </a:r>
            <a:r>
              <a:rPr lang="en-US" dirty="0"/>
              <a:t>, F., ... &amp; Zak, S. (2023). Teaching computing for complex problems in civil engineering and geosciences using big data and machine learning: synergizing four different computing paradigms and four different management domains. Journal of Big Data, 10(1), 89.</a:t>
            </a:r>
            <a:br>
              <a:rPr lang="en-US" dirty="0"/>
            </a:br>
            <a:r>
              <a:rPr lang="en-US" dirty="0"/>
              <a:t>	= </a:t>
            </a:r>
            <a:r>
              <a:rPr lang="en-US" dirty="0" err="1"/>
              <a:t>Babović</a:t>
            </a:r>
            <a:r>
              <a:rPr lang="en-US" dirty="0"/>
              <a:t>, Z., </a:t>
            </a:r>
            <a:r>
              <a:rPr lang="en-US" dirty="0" err="1"/>
              <a:t>Bajat</a:t>
            </a:r>
            <a:r>
              <a:rPr lang="en-US" dirty="0"/>
              <a:t>, B., </a:t>
            </a:r>
            <a:r>
              <a:rPr lang="en-US" dirty="0" err="1"/>
              <a:t>Đokić</a:t>
            </a:r>
            <a:r>
              <a:rPr lang="en-US" dirty="0"/>
              <a:t>, V., </a:t>
            </a:r>
            <a:r>
              <a:rPr lang="en-US" dirty="0" err="1"/>
              <a:t>Đorđević</a:t>
            </a:r>
            <a:r>
              <a:rPr lang="en-US" dirty="0"/>
              <a:t>, F., </a:t>
            </a:r>
            <a:r>
              <a:rPr lang="en-US" dirty="0" err="1"/>
              <a:t>Drašković</a:t>
            </a:r>
            <a:r>
              <a:rPr lang="en-US" dirty="0"/>
              <a:t>, D., </a:t>
            </a:r>
            <a:r>
              <a:rPr lang="en-US" dirty="0" err="1"/>
              <a:t>Filipović</a:t>
            </a:r>
            <a:r>
              <a:rPr lang="en-US" dirty="0"/>
              <a:t>, N., ... &amp; Zak, S. (2023). Research in computing-intensive simulations for nature-oriented civil-engineering and related scientific fields, using machine learning and big data: an overview of open problems. Journal of Big Data, 10(1), 1-21.</a:t>
            </a:r>
            <a:br>
              <a:rPr lang="en-US" dirty="0"/>
            </a:br>
            <a:r>
              <a:rPr lang="en-US" dirty="0"/>
              <a:t>	= </a:t>
            </a:r>
            <a:r>
              <a:rPr lang="en-US" dirty="0" err="1"/>
              <a:t>Milutinović</a:t>
            </a:r>
            <a:r>
              <a:rPr lang="en-US" dirty="0"/>
              <a:t>, V., </a:t>
            </a:r>
            <a:r>
              <a:rPr lang="en-US" dirty="0" err="1"/>
              <a:t>Đorđević</a:t>
            </a:r>
            <a:r>
              <a:rPr lang="en-US" dirty="0"/>
              <a:t>, F., </a:t>
            </a:r>
            <a:r>
              <a:rPr lang="en-US" dirty="0" err="1"/>
              <a:t>Kotlar</a:t>
            </a:r>
            <a:r>
              <a:rPr lang="en-US" dirty="0"/>
              <a:t>, M., &amp; </a:t>
            </a:r>
            <a:r>
              <a:rPr lang="en-US" dirty="0" err="1"/>
              <a:t>Salom</a:t>
            </a:r>
            <a:r>
              <a:rPr lang="en-US" dirty="0"/>
              <a:t>, J. (2023). An Introduction to the Management of Complex Software Projects. Cambridge Scholars Publishing.</a:t>
            </a:r>
            <a:br>
              <a:rPr lang="en-US" dirty="0"/>
            </a:br>
            <a:r>
              <a:rPr lang="en-US" dirty="0"/>
              <a:t>	= </a:t>
            </a:r>
            <a:r>
              <a:rPr lang="en-US" dirty="0" err="1"/>
              <a:t>Milutinović</a:t>
            </a:r>
            <a:r>
              <a:rPr lang="en-US" dirty="0"/>
              <a:t>, V. (2026). Synergizing GaAs and </a:t>
            </a:r>
            <a:r>
              <a:rPr lang="en-US" dirty="0" err="1"/>
              <a:t>DataFlow</a:t>
            </a:r>
            <a:r>
              <a:rPr lang="en-US" dirty="0"/>
              <a:t>.</a:t>
            </a:r>
          </a:p>
          <a:p>
            <a:pPr marL="0" indent="0">
              <a:buNone/>
            </a:pPr>
            <a:endParaRPr lang="en-US" dirty="0"/>
          </a:p>
          <a:p>
            <a:endParaRPr lang="en-US" dirty="0"/>
          </a:p>
          <a:p>
            <a:endParaRPr lang="sr-Latn-RS" dirty="0"/>
          </a:p>
        </p:txBody>
      </p:sp>
      <p:sp>
        <p:nvSpPr>
          <p:cNvPr id="4" name="Slide Number Placeholder 3">
            <a:extLst>
              <a:ext uri="{FF2B5EF4-FFF2-40B4-BE49-F238E27FC236}">
                <a16:creationId xmlns:a16="http://schemas.microsoft.com/office/drawing/2014/main" id="{61FF86EB-9254-4A1E-A0B1-F2C35E1B7C24}"/>
              </a:ext>
            </a:extLst>
          </p:cNvPr>
          <p:cNvSpPr txBox="1">
            <a:spLocks/>
          </p:cNvSpPr>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marL="0" marR="0" indent="0" algn="r" defTabSz="914400" rtl="0" eaLnBrk="1" fontAlgn="base" latinLnBrk="0" hangingPunct="1">
              <a:lnSpc>
                <a:spcPct val="100000"/>
              </a:lnSpc>
              <a:spcBef>
                <a:spcPct val="0"/>
              </a:spcBef>
              <a:spcAft>
                <a:spcPct val="0"/>
              </a:spcAft>
              <a:buClrTx/>
              <a:buSzTx/>
              <a:buFontTx/>
              <a:buNone/>
              <a:tabLst/>
              <a:defRPr kumimoji="0" sz="1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1pPr>
            <a:lvl2pPr marL="457200" marR="0" indent="4572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2pPr>
            <a:lvl3pPr marL="914400" marR="0" indent="9144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3pPr>
            <a:lvl4pPr marL="1371600" marR="0" indent="13716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4pPr>
            <a:lvl5pPr marL="1828800" marR="0" indent="18288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5pPr>
            <a:lvl6pPr marL="2286000" marR="0" indent="22860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6pPr>
            <a:lvl7pPr marL="2743200" marR="0" indent="27432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7pPr>
            <a:lvl8pPr marL="3200400" marR="0" indent="32004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8pPr>
            <a:lvl9pPr marL="3657600" marR="0" indent="36576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9pPr>
          </a:lstStyle>
          <a:p>
            <a:pPr>
              <a:defRPr/>
            </a:pPr>
            <a:r>
              <a:rPr lang="en-US" altLang="en-US" dirty="0"/>
              <a:t>Page Number: </a:t>
            </a:r>
            <a:fld id="{72C52FC6-31FA-4F27-8023-4349894DFDFF}" type="slidenum">
              <a:rPr lang="en-US" altLang="en-US" smtClean="0"/>
              <a:pPr>
                <a:defRPr/>
              </a:pPr>
              <a:t>240</a:t>
            </a:fld>
            <a:r>
              <a:rPr lang="en-US" altLang="en-US" dirty="0"/>
              <a:t>/325</a:t>
            </a:r>
          </a:p>
        </p:txBody>
      </p:sp>
    </p:spTree>
    <p:extLst>
      <p:ext uri="{BB962C8B-B14F-4D97-AF65-F5344CB8AC3E}">
        <p14:creationId xmlns:p14="http://schemas.microsoft.com/office/powerpoint/2010/main" val="3601350616"/>
      </p:ext>
    </p:extLst>
  </p:cSld>
  <p:clrMapOvr>
    <a:masterClrMapping/>
  </p:clrMapOvr>
  <p:transition spd="med"/>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3">
            <a:extLst>
              <a:ext uri="{FF2B5EF4-FFF2-40B4-BE49-F238E27FC236}">
                <a16:creationId xmlns:a16="http://schemas.microsoft.com/office/drawing/2014/main" id="{16DD583F-8CED-493E-9D97-520340021848}"/>
              </a:ext>
            </a:extLst>
          </p:cNvPr>
          <p:cNvSpPr>
            <a:spLocks noGrp="1"/>
          </p:cNvSpPr>
          <p:nvPr>
            <p:ph type="sldNum" sz="quarter" idx="12"/>
          </p:nvPr>
        </p:nvSpPr>
        <p:spPr bwMode="auto">
          <a:xfrm>
            <a:off x="6553200" y="6428184"/>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241</a:t>
            </a:fld>
            <a:r>
              <a:rPr lang="en-US" altLang="en-US" dirty="0"/>
              <a:t>/325</a:t>
            </a:r>
            <a:endParaRPr lang="en-US" altLang="en-US" sz="1400" dirty="0"/>
          </a:p>
        </p:txBody>
      </p:sp>
      <p:sp>
        <p:nvSpPr>
          <p:cNvPr id="4099" name="Rectangle 2">
            <a:extLst>
              <a:ext uri="{FF2B5EF4-FFF2-40B4-BE49-F238E27FC236}">
                <a16:creationId xmlns:a16="http://schemas.microsoft.com/office/drawing/2014/main" id="{959C3840-795F-4D74-B2DD-BC99A83E6BA3}"/>
              </a:ext>
            </a:extLst>
          </p:cNvPr>
          <p:cNvSpPr>
            <a:spLocks noChangeArrowheads="1"/>
          </p:cNvSpPr>
          <p:nvPr/>
        </p:nvSpPr>
        <p:spPr bwMode="auto">
          <a:xfrm>
            <a:off x="1524000" y="312738"/>
            <a:ext cx="9144000" cy="1878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tabLst>
                <a:tab pos="900113" algn="l"/>
              </a:tabLst>
              <a:defRPr sz="3200">
                <a:solidFill>
                  <a:schemeClr val="tx1"/>
                </a:solidFill>
                <a:latin typeface="Times New Roman" panose="02020603050405020304" pitchFamily="18" charset="0"/>
              </a:defRPr>
            </a:lvl1pPr>
            <a:lvl2pPr marL="742950" indent="-285750">
              <a:spcBef>
                <a:spcPct val="20000"/>
              </a:spcBef>
              <a:buChar char="–"/>
              <a:tabLst>
                <a:tab pos="900113" algn="l"/>
              </a:tabLst>
              <a:defRPr sz="2800">
                <a:solidFill>
                  <a:schemeClr val="tx1"/>
                </a:solidFill>
                <a:latin typeface="Times New Roman" panose="02020603050405020304" pitchFamily="18" charset="0"/>
              </a:defRPr>
            </a:lvl2pPr>
            <a:lvl3pPr marL="1143000" indent="-228600">
              <a:spcBef>
                <a:spcPct val="20000"/>
              </a:spcBef>
              <a:buChar char="•"/>
              <a:tabLst>
                <a:tab pos="900113" algn="l"/>
              </a:tabLst>
              <a:defRPr sz="2400">
                <a:solidFill>
                  <a:schemeClr val="tx1"/>
                </a:solidFill>
                <a:latin typeface="Times New Roman" panose="02020603050405020304" pitchFamily="18" charset="0"/>
              </a:defRPr>
            </a:lvl3pPr>
            <a:lvl4pPr marL="1600200" indent="-228600">
              <a:spcBef>
                <a:spcPct val="20000"/>
              </a:spcBef>
              <a:buChar char="–"/>
              <a:tabLst>
                <a:tab pos="900113" algn="l"/>
              </a:tabLst>
              <a:defRPr sz="2000">
                <a:solidFill>
                  <a:schemeClr val="tx1"/>
                </a:solidFill>
                <a:latin typeface="Times New Roman" panose="02020603050405020304" pitchFamily="18" charset="0"/>
              </a:defRPr>
            </a:lvl4pPr>
            <a:lvl5pPr marL="2057400" indent="-228600">
              <a:spcBef>
                <a:spcPct val="20000"/>
              </a:spcBef>
              <a:buChar char="»"/>
              <a:tabLst>
                <a:tab pos="900113" algn="l"/>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tabLst>
                <a:tab pos="900113" algn="l"/>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tabLst>
                <a:tab pos="900113" algn="l"/>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tabLst>
                <a:tab pos="900113" algn="l"/>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tabLst>
                <a:tab pos="900113" algn="l"/>
              </a:tabLst>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2800" b="1">
                <a:cs typeface="Times New Roman" panose="02020603050405020304" pitchFamily="18" charset="0"/>
              </a:rPr>
              <a:t>An Introduction to</a:t>
            </a:r>
            <a:endParaRPr lang="sr-Latn-CS" altLang="en-US" sz="1800" b="1">
              <a:cs typeface="Times New Roman" panose="02020603050405020304" pitchFamily="18" charset="0"/>
            </a:endParaRPr>
          </a:p>
          <a:p>
            <a:pPr algn="ctr">
              <a:spcBef>
                <a:spcPct val="0"/>
              </a:spcBef>
              <a:buFontTx/>
              <a:buNone/>
            </a:pPr>
            <a:r>
              <a:rPr lang="en-US" altLang="en-US" sz="2800" b="1">
                <a:cs typeface="Times New Roman" panose="02020603050405020304" pitchFamily="18" charset="0"/>
              </a:rPr>
              <a:t>VLSI Processor Architecture</a:t>
            </a:r>
            <a:endParaRPr lang="sr-Latn-CS" altLang="en-US" sz="1800" b="1">
              <a:cs typeface="Times New Roman" panose="02020603050405020304" pitchFamily="18" charset="0"/>
            </a:endParaRPr>
          </a:p>
          <a:p>
            <a:pPr algn="ctr">
              <a:spcBef>
                <a:spcPct val="0"/>
              </a:spcBef>
              <a:buFontTx/>
              <a:buNone/>
            </a:pPr>
            <a:r>
              <a:rPr lang="en-US" altLang="en-US" sz="2800" b="1">
                <a:cs typeface="Times New Roman" panose="02020603050405020304" pitchFamily="18" charset="0"/>
              </a:rPr>
              <a:t>for GaAs</a:t>
            </a:r>
            <a:br>
              <a:rPr lang="en-US" altLang="en-US" sz="2800" b="1">
                <a:cs typeface="Times New Roman" panose="02020603050405020304" pitchFamily="18" charset="0"/>
              </a:rPr>
            </a:br>
            <a:r>
              <a:rPr lang="en-US" altLang="en-US" sz="2800">
                <a:cs typeface="Times New Roman" panose="02020603050405020304" pitchFamily="18" charset="0"/>
              </a:rPr>
              <a:t>(with Current Updates)</a:t>
            </a:r>
            <a:endParaRPr lang="en-US" altLang="en-US" sz="2400">
              <a:solidFill>
                <a:srgbClr val="FF0000"/>
              </a:solidFill>
              <a:cs typeface="Times New Roman" panose="02020603050405020304" pitchFamily="18" charset="0"/>
            </a:endParaRPr>
          </a:p>
        </p:txBody>
      </p:sp>
      <p:sp>
        <p:nvSpPr>
          <p:cNvPr id="4100" name="Rectangle 3">
            <a:extLst>
              <a:ext uri="{FF2B5EF4-FFF2-40B4-BE49-F238E27FC236}">
                <a16:creationId xmlns:a16="http://schemas.microsoft.com/office/drawing/2014/main" id="{04469ED6-AA14-429D-AE84-DD3C7DC3A373}"/>
              </a:ext>
            </a:extLst>
          </p:cNvPr>
          <p:cNvSpPr>
            <a:spLocks noChangeArrowheads="1"/>
          </p:cNvSpPr>
          <p:nvPr/>
        </p:nvSpPr>
        <p:spPr bwMode="auto">
          <a:xfrm>
            <a:off x="1524000" y="2087564"/>
            <a:ext cx="9144000" cy="1189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sr-Latn-CS" altLang="en-US" sz="1600" b="1"/>
          </a:p>
          <a:p>
            <a:pPr algn="ctr">
              <a:spcBef>
                <a:spcPct val="0"/>
              </a:spcBef>
              <a:buFontTx/>
              <a:buNone/>
            </a:pPr>
            <a:r>
              <a:rPr lang="en-US" altLang="en-US" sz="2200" b="1"/>
              <a:t>Veljko Milutinović</a:t>
            </a:r>
            <a:endParaRPr lang="sr-Latn-CS" altLang="en-US" sz="1600" b="1"/>
          </a:p>
          <a:p>
            <a:pPr algn="ctr">
              <a:spcBef>
                <a:spcPct val="0"/>
              </a:spcBef>
              <a:buFontTx/>
              <a:buNone/>
            </a:pPr>
            <a:r>
              <a:rPr lang="en-US" altLang="en-US" sz="1600">
                <a:cs typeface="Times New Roman" panose="02020603050405020304" pitchFamily="18" charset="0"/>
              </a:rPr>
              <a:t> </a:t>
            </a:r>
          </a:p>
          <a:p>
            <a:pPr>
              <a:spcBef>
                <a:spcPct val="0"/>
              </a:spcBef>
              <a:buFontTx/>
              <a:buNone/>
            </a:pPr>
            <a:endParaRPr lang="en-US" altLang="en-US" sz="2400"/>
          </a:p>
        </p:txBody>
      </p:sp>
      <p:sp>
        <p:nvSpPr>
          <p:cNvPr id="4101" name="Rectangle 4">
            <a:extLst>
              <a:ext uri="{FF2B5EF4-FFF2-40B4-BE49-F238E27FC236}">
                <a16:creationId xmlns:a16="http://schemas.microsoft.com/office/drawing/2014/main" id="{0C8AB96C-AF8A-49D6-B5CE-11B2E8B630A0}"/>
              </a:ext>
            </a:extLst>
          </p:cNvPr>
          <p:cNvSpPr>
            <a:spLocks noChangeArrowheads="1"/>
          </p:cNvSpPr>
          <p:nvPr/>
        </p:nvSpPr>
        <p:spPr bwMode="auto">
          <a:xfrm>
            <a:off x="1524000" y="2325688"/>
            <a:ext cx="9144000" cy="3694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spcBef>
                <a:spcPct val="20000"/>
              </a:spcBef>
              <a:buChar char="•"/>
              <a:tabLst>
                <a:tab pos="1890713" algn="l"/>
              </a:tabLst>
              <a:defRPr sz="3200">
                <a:solidFill>
                  <a:schemeClr val="tx1"/>
                </a:solidFill>
                <a:latin typeface="Times New Roman" panose="02020603050405020304" pitchFamily="18" charset="0"/>
              </a:defRPr>
            </a:lvl1pPr>
            <a:lvl2pPr marL="742950" indent="-285750">
              <a:spcBef>
                <a:spcPct val="20000"/>
              </a:spcBef>
              <a:buChar char="–"/>
              <a:tabLst>
                <a:tab pos="1890713" algn="l"/>
              </a:tabLst>
              <a:defRPr sz="2800">
                <a:solidFill>
                  <a:schemeClr val="tx1"/>
                </a:solidFill>
                <a:latin typeface="Times New Roman" panose="02020603050405020304" pitchFamily="18" charset="0"/>
              </a:defRPr>
            </a:lvl2pPr>
            <a:lvl3pPr marL="1143000" indent="-228600">
              <a:spcBef>
                <a:spcPct val="20000"/>
              </a:spcBef>
              <a:buChar char="•"/>
              <a:tabLst>
                <a:tab pos="1890713" algn="l"/>
              </a:tabLst>
              <a:defRPr sz="2400">
                <a:solidFill>
                  <a:schemeClr val="tx1"/>
                </a:solidFill>
                <a:latin typeface="Times New Roman" panose="02020603050405020304" pitchFamily="18" charset="0"/>
              </a:defRPr>
            </a:lvl3pPr>
            <a:lvl4pPr marL="1600200" indent="-228600">
              <a:spcBef>
                <a:spcPct val="20000"/>
              </a:spcBef>
              <a:buChar char="–"/>
              <a:tabLst>
                <a:tab pos="1890713" algn="l"/>
              </a:tabLst>
              <a:defRPr sz="2000">
                <a:solidFill>
                  <a:schemeClr val="tx1"/>
                </a:solidFill>
                <a:latin typeface="Times New Roman" panose="02020603050405020304" pitchFamily="18" charset="0"/>
              </a:defRPr>
            </a:lvl4pPr>
            <a:lvl5pPr marL="2057400" indent="-228600">
              <a:spcBef>
                <a:spcPct val="20000"/>
              </a:spcBef>
              <a:buChar char="»"/>
              <a:tabLst>
                <a:tab pos="1890713" algn="l"/>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tabLst>
                <a:tab pos="1890713" algn="l"/>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tabLst>
                <a:tab pos="1890713" algn="l"/>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tabLst>
                <a:tab pos="1890713" algn="l"/>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tabLst>
                <a:tab pos="1890713" algn="l"/>
              </a:tabLst>
              <a:defRPr sz="2000">
                <a:solidFill>
                  <a:schemeClr val="tx1"/>
                </a:solidFill>
                <a:latin typeface="Times New Roman" panose="02020603050405020304" pitchFamily="18" charset="0"/>
              </a:defRPr>
            </a:lvl9pPr>
          </a:lstStyle>
          <a:p>
            <a:pPr algn="ctr" eaLnBrk="1" hangingPunct="1">
              <a:spcBef>
                <a:spcPct val="0"/>
              </a:spcBef>
              <a:buFontTx/>
              <a:buNone/>
            </a:pPr>
            <a:endParaRPr lang="sr-Latn-CS" altLang="en-US" sz="2200" b="1"/>
          </a:p>
          <a:p>
            <a:pPr algn="ctr">
              <a:spcBef>
                <a:spcPct val="0"/>
              </a:spcBef>
              <a:buFontTx/>
              <a:buNone/>
            </a:pPr>
            <a:r>
              <a:rPr lang="en-US" altLang="en-US" sz="2000" b="1"/>
              <a:t>PURDUE  UNIVERSITY</a:t>
            </a:r>
            <a:endParaRPr lang="sr-Latn-CS" altLang="en-US" sz="1600" b="1"/>
          </a:p>
          <a:p>
            <a:pPr>
              <a:spcBef>
                <a:spcPct val="0"/>
              </a:spcBef>
              <a:buFontTx/>
              <a:buNone/>
            </a:pPr>
            <a:r>
              <a:rPr lang="en-US" altLang="en-US" sz="1600">
                <a:cs typeface="Times New Roman" panose="02020603050405020304" pitchFamily="18" charset="0"/>
              </a:rPr>
              <a:t> </a:t>
            </a:r>
          </a:p>
          <a:p>
            <a:pPr>
              <a:spcBef>
                <a:spcPct val="0"/>
              </a:spcBef>
              <a:buFontTx/>
              <a:buNone/>
            </a:pPr>
            <a:r>
              <a:rPr lang="en-US" altLang="en-US" sz="1600">
                <a:cs typeface="Times New Roman" panose="02020603050405020304" pitchFamily="18" charset="0"/>
              </a:rPr>
              <a:t> </a:t>
            </a:r>
          </a:p>
          <a:p>
            <a:pPr>
              <a:spcBef>
                <a:spcPct val="0"/>
              </a:spcBef>
              <a:buFontTx/>
              <a:buNone/>
            </a:pPr>
            <a:endParaRPr lang="en-US" altLang="en-US" sz="1600">
              <a:cs typeface="Times New Roman" panose="02020603050405020304" pitchFamily="18" charset="0"/>
            </a:endParaRPr>
          </a:p>
          <a:p>
            <a:pPr>
              <a:spcBef>
                <a:spcPct val="0"/>
              </a:spcBef>
              <a:buFontTx/>
              <a:buNone/>
            </a:pPr>
            <a:endParaRPr lang="en-US" altLang="en-US" sz="1600">
              <a:cs typeface="Times New Roman" panose="02020603050405020304" pitchFamily="18" charset="0"/>
            </a:endParaRPr>
          </a:p>
          <a:p>
            <a:pPr>
              <a:spcBef>
                <a:spcPct val="0"/>
              </a:spcBef>
              <a:buFontTx/>
              <a:buNone/>
            </a:pPr>
            <a:endParaRPr lang="sr-Latn-RS" altLang="en-US" sz="1600">
              <a:cs typeface="Times New Roman" panose="02020603050405020304" pitchFamily="18" charset="0"/>
            </a:endParaRPr>
          </a:p>
          <a:p>
            <a:pPr>
              <a:spcBef>
                <a:spcPct val="0"/>
              </a:spcBef>
              <a:buFontTx/>
              <a:buNone/>
            </a:pPr>
            <a:endParaRPr lang="sr-Latn-RS" altLang="en-US" sz="1600">
              <a:cs typeface="Times New Roman" panose="02020603050405020304" pitchFamily="18" charset="0"/>
            </a:endParaRPr>
          </a:p>
          <a:p>
            <a:pPr>
              <a:spcBef>
                <a:spcPct val="0"/>
              </a:spcBef>
              <a:buFontTx/>
              <a:buNone/>
            </a:pPr>
            <a:endParaRPr lang="sr-Latn-RS" altLang="en-US" sz="1600">
              <a:cs typeface="Times New Roman" panose="02020603050405020304" pitchFamily="18" charset="0"/>
            </a:endParaRPr>
          </a:p>
          <a:p>
            <a:pPr>
              <a:spcBef>
                <a:spcPct val="0"/>
              </a:spcBef>
              <a:buFontTx/>
              <a:buNone/>
            </a:pPr>
            <a:endParaRPr lang="en-US" altLang="en-US" sz="1600">
              <a:cs typeface="Times New Roman" panose="02020603050405020304" pitchFamily="18" charset="0"/>
            </a:endParaRPr>
          </a:p>
          <a:p>
            <a:pPr algn="ctr">
              <a:spcBef>
                <a:spcPct val="0"/>
              </a:spcBef>
              <a:buFontTx/>
              <a:buNone/>
            </a:pPr>
            <a:r>
              <a:rPr lang="en-US" altLang="en-US" sz="1600">
                <a:cs typeface="Times New Roman" panose="02020603050405020304" pitchFamily="18" charset="0"/>
              </a:rPr>
              <a:t>This research was initially sponsored by DARPA</a:t>
            </a:r>
            <a:endParaRPr lang="en-US" altLang="en-US" sz="1200">
              <a:cs typeface="Times New Roman" panose="02020603050405020304" pitchFamily="18" charset="0"/>
            </a:endParaRPr>
          </a:p>
          <a:p>
            <a:pPr algn="ctr">
              <a:spcBef>
                <a:spcPct val="0"/>
              </a:spcBef>
              <a:buFontTx/>
              <a:buNone/>
            </a:pPr>
            <a:r>
              <a:rPr lang="en-US" altLang="en-US" sz="1600">
                <a:cs typeface="Times New Roman" panose="02020603050405020304" pitchFamily="18" charset="0"/>
              </a:rPr>
              <a:t>and conducted in collaboration of Purdue University</a:t>
            </a:r>
            <a:endParaRPr lang="en-US" altLang="en-US" sz="1200">
              <a:cs typeface="Times New Roman" panose="02020603050405020304" pitchFamily="18" charset="0"/>
            </a:endParaRPr>
          </a:p>
          <a:p>
            <a:pPr algn="ctr">
              <a:spcBef>
                <a:spcPct val="0"/>
              </a:spcBef>
              <a:buFontTx/>
              <a:buNone/>
            </a:pPr>
            <a:r>
              <a:rPr lang="en-US" altLang="en-US" sz="1600">
                <a:cs typeface="Times New Roman" panose="02020603050405020304" pitchFamily="18" charset="0"/>
              </a:rPr>
              <a:t>and the RCA  Advanced Technology Laboratories,</a:t>
            </a:r>
            <a:endParaRPr lang="en-US" altLang="en-US" sz="1200">
              <a:cs typeface="Times New Roman" panose="02020603050405020304" pitchFamily="18" charset="0"/>
            </a:endParaRPr>
          </a:p>
          <a:p>
            <a:pPr algn="ctr">
              <a:spcBef>
                <a:spcPct val="0"/>
              </a:spcBef>
              <a:buFontTx/>
              <a:buNone/>
            </a:pPr>
            <a:r>
              <a:rPr lang="en-US" altLang="en-US" sz="1600">
                <a:cs typeface="Times New Roman" panose="02020603050405020304" pitchFamily="18" charset="0"/>
              </a:rPr>
              <a:t>Moorestown, New Jersey, USA, 1983-1987.</a:t>
            </a:r>
            <a:r>
              <a:rPr lang="en-US" altLang="en-US" sz="1000"/>
              <a:t> </a:t>
            </a:r>
            <a:endParaRPr lang="en-US" altLang="en-US" sz="1800"/>
          </a:p>
        </p:txBody>
      </p:sp>
      <p:pic>
        <p:nvPicPr>
          <p:cNvPr id="4102" name="Picture 2">
            <a:extLst>
              <a:ext uri="{FF2B5EF4-FFF2-40B4-BE49-F238E27FC236}">
                <a16:creationId xmlns:a16="http://schemas.microsoft.com/office/drawing/2014/main" id="{7E6E644E-EDBE-4ACE-A142-BC87272CC4C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81601" y="3094038"/>
            <a:ext cx="1706563" cy="170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3" name="TextBox 9">
            <a:extLst>
              <a:ext uri="{FF2B5EF4-FFF2-40B4-BE49-F238E27FC236}">
                <a16:creationId xmlns:a16="http://schemas.microsoft.com/office/drawing/2014/main" id="{CD441CD2-2762-4799-95E2-E88091966741}"/>
              </a:ext>
            </a:extLst>
          </p:cNvPr>
          <p:cNvSpPr txBox="1">
            <a:spLocks noChangeArrowheads="1"/>
          </p:cNvSpPr>
          <p:nvPr/>
        </p:nvSpPr>
        <p:spPr bwMode="auto">
          <a:xfrm>
            <a:off x="2552700" y="6111875"/>
            <a:ext cx="6934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600">
                <a:solidFill>
                  <a:srgbClr val="FF0000"/>
                </a:solidFill>
                <a:cs typeface="Times New Roman" panose="02020603050405020304" pitchFamily="18" charset="0"/>
              </a:rPr>
              <a:t>Special Thanks to Wayne Moyers of RCA and Gerhard Klimeck of PURDUE</a:t>
            </a:r>
          </a:p>
        </p:txBody>
      </p:sp>
    </p:spTree>
  </p:cSld>
  <p:clrMapOvr>
    <a:masterClrMapping/>
  </p:clrMapOvr>
  <p:transition spd="med"/>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3">
            <a:extLst>
              <a:ext uri="{FF2B5EF4-FFF2-40B4-BE49-F238E27FC236}">
                <a16:creationId xmlns:a16="http://schemas.microsoft.com/office/drawing/2014/main" id="{965B800B-6DFF-4B37-81A5-790EF4A2FDCC}"/>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242</a:t>
            </a:fld>
            <a:r>
              <a:rPr lang="en-US" altLang="en-US" dirty="0"/>
              <a:t>/325</a:t>
            </a:r>
            <a:endParaRPr lang="en-US" altLang="en-US" sz="1400" dirty="0"/>
          </a:p>
        </p:txBody>
      </p:sp>
      <p:sp>
        <p:nvSpPr>
          <p:cNvPr id="5123" name="Rectangle 2">
            <a:extLst>
              <a:ext uri="{FF2B5EF4-FFF2-40B4-BE49-F238E27FC236}">
                <a16:creationId xmlns:a16="http://schemas.microsoft.com/office/drawing/2014/main" id="{8F0E6C19-FF2F-49D7-9C59-8D11B44E5E4F}"/>
              </a:ext>
            </a:extLst>
          </p:cNvPr>
          <p:cNvSpPr>
            <a:spLocks noChangeArrowheads="1"/>
          </p:cNvSpPr>
          <p:nvPr/>
        </p:nvSpPr>
        <p:spPr bwMode="auto">
          <a:xfrm>
            <a:off x="1524000" y="990601"/>
            <a:ext cx="9144000" cy="407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000" b="1">
              <a:cs typeface="Times New Roman" panose="02020603050405020304" pitchFamily="18" charset="0"/>
            </a:endParaRPr>
          </a:p>
          <a:p>
            <a:pPr>
              <a:spcBef>
                <a:spcPct val="0"/>
              </a:spcBef>
              <a:buFontTx/>
              <a:buNone/>
            </a:pPr>
            <a:endParaRPr lang="en-US" altLang="en-US" sz="1600">
              <a:cs typeface="Times New Roman" panose="02020603050405020304" pitchFamily="18" charset="0"/>
            </a:endParaRPr>
          </a:p>
          <a:p>
            <a:pPr>
              <a:spcBef>
                <a:spcPct val="0"/>
              </a:spcBef>
              <a:buFontTx/>
              <a:buNone/>
            </a:pPr>
            <a:endParaRPr lang="en-US" altLang="en-US" sz="1600">
              <a:cs typeface="Times New Roman" panose="02020603050405020304" pitchFamily="18" charset="0"/>
            </a:endParaRPr>
          </a:p>
          <a:p>
            <a:pPr>
              <a:spcBef>
                <a:spcPct val="0"/>
              </a:spcBef>
            </a:pPr>
            <a:r>
              <a:rPr lang="en-US" altLang="en-US" sz="2000">
                <a:cs typeface="Times New Roman" panose="02020603050405020304" pitchFamily="18" charset="0"/>
              </a:rPr>
              <a:t> For the same power consumption, at least half order of magnitude faster than Silicon.</a:t>
            </a:r>
          </a:p>
          <a:p>
            <a:pPr>
              <a:spcBef>
                <a:spcPct val="0"/>
              </a:spcBef>
              <a:buFontTx/>
              <a:buNone/>
            </a:pPr>
            <a:endParaRPr lang="en-US" altLang="en-US" sz="2000">
              <a:cs typeface="Times New Roman" panose="02020603050405020304" pitchFamily="18" charset="0"/>
            </a:endParaRPr>
          </a:p>
          <a:p>
            <a:pPr>
              <a:spcBef>
                <a:spcPct val="0"/>
              </a:spcBef>
            </a:pPr>
            <a:r>
              <a:rPr lang="en-US" altLang="en-US" sz="2000">
                <a:cs typeface="Times New Roman" panose="02020603050405020304" pitchFamily="18" charset="0"/>
              </a:rPr>
              <a:t> Efficient integration of electronics and optics.</a:t>
            </a:r>
          </a:p>
          <a:p>
            <a:pPr>
              <a:spcBef>
                <a:spcPct val="0"/>
              </a:spcBef>
              <a:buFontTx/>
              <a:buNone/>
            </a:pPr>
            <a:endParaRPr lang="en-US" altLang="en-US" sz="2000">
              <a:cs typeface="Times New Roman" panose="02020603050405020304" pitchFamily="18" charset="0"/>
            </a:endParaRPr>
          </a:p>
          <a:p>
            <a:pPr>
              <a:spcBef>
                <a:spcPct val="0"/>
              </a:spcBef>
            </a:pPr>
            <a:r>
              <a:rPr lang="en-US" altLang="en-US" sz="2000">
                <a:cs typeface="Times New Roman" panose="02020603050405020304" pitchFamily="18" charset="0"/>
              </a:rPr>
              <a:t> Tolerant of temperature variations. Operating range: [</a:t>
            </a:r>
            <a:r>
              <a:rPr lang="en-US" altLang="en-US" sz="2000">
                <a:cs typeface="Times New Roman" panose="02020603050405020304" pitchFamily="18" charset="0"/>
                <a:sym typeface="Symbol" panose="05050102010706020507" pitchFamily="18" charset="2"/>
              </a:rPr>
              <a:t></a:t>
            </a:r>
            <a:r>
              <a:rPr lang="en-US" altLang="en-US" sz="2000">
                <a:cs typeface="Times New Roman" panose="02020603050405020304" pitchFamily="18" charset="0"/>
              </a:rPr>
              <a:t>200</a:t>
            </a:r>
            <a:r>
              <a:rPr lang="en-US" altLang="en-US" sz="2000">
                <a:cs typeface="Times New Roman" panose="02020603050405020304" pitchFamily="18" charset="0"/>
                <a:sym typeface="Symbol" panose="05050102010706020507" pitchFamily="18" charset="2"/>
              </a:rPr>
              <a:t></a:t>
            </a:r>
            <a:r>
              <a:rPr lang="en-US" altLang="en-US" sz="2000">
                <a:cs typeface="Times New Roman" panose="02020603050405020304" pitchFamily="18" charset="0"/>
              </a:rPr>
              <a:t>C, </a:t>
            </a:r>
            <a:r>
              <a:rPr lang="en-US" altLang="en-US" sz="2000">
                <a:cs typeface="Times New Roman" panose="02020603050405020304" pitchFamily="18" charset="0"/>
                <a:sym typeface="Symbol" panose="05050102010706020507" pitchFamily="18" charset="2"/>
              </a:rPr>
              <a:t></a:t>
            </a:r>
            <a:r>
              <a:rPr lang="en-US" altLang="en-US" sz="2000">
                <a:cs typeface="Times New Roman" panose="02020603050405020304" pitchFamily="18" charset="0"/>
              </a:rPr>
              <a:t>200</a:t>
            </a:r>
            <a:r>
              <a:rPr lang="en-US" altLang="en-US" sz="2000">
                <a:cs typeface="Times New Roman" panose="02020603050405020304" pitchFamily="18" charset="0"/>
                <a:sym typeface="Symbol" panose="05050102010706020507" pitchFamily="18" charset="2"/>
              </a:rPr>
              <a:t></a:t>
            </a:r>
            <a:r>
              <a:rPr lang="en-US" altLang="en-US" sz="2000">
                <a:cs typeface="Times New Roman" panose="02020603050405020304" pitchFamily="18" charset="0"/>
              </a:rPr>
              <a:t>C].</a:t>
            </a:r>
          </a:p>
          <a:p>
            <a:pPr>
              <a:spcBef>
                <a:spcPct val="0"/>
              </a:spcBef>
              <a:buFontTx/>
              <a:buNone/>
            </a:pPr>
            <a:endParaRPr lang="en-US" altLang="en-US" sz="2000">
              <a:cs typeface="Times New Roman" panose="02020603050405020304" pitchFamily="18" charset="0"/>
              <a:sym typeface="Symbol" panose="05050102010706020507" pitchFamily="18" charset="2"/>
            </a:endParaRPr>
          </a:p>
          <a:p>
            <a:pPr>
              <a:spcBef>
                <a:spcPct val="0"/>
              </a:spcBef>
            </a:pPr>
            <a:r>
              <a:rPr lang="en-US" altLang="en-US" sz="2000">
                <a:cs typeface="Times New Roman" panose="02020603050405020304" pitchFamily="18" charset="0"/>
                <a:sym typeface="Symbol" panose="05050102010706020507" pitchFamily="18" charset="2"/>
              </a:rPr>
              <a:t> Radiation hard. Several orders of magnitude more than Silicon: [&gt;100 million RADs].</a:t>
            </a:r>
            <a:r>
              <a:rPr lang="en-US" altLang="en-US" sz="2000">
                <a:sym typeface="Symbol" panose="05050102010706020507" pitchFamily="18" charset="2"/>
              </a:rPr>
              <a:t> </a:t>
            </a:r>
          </a:p>
          <a:p>
            <a:pPr>
              <a:spcBef>
                <a:spcPct val="0"/>
              </a:spcBef>
              <a:buFontTx/>
              <a:buNone/>
            </a:pPr>
            <a:endParaRPr lang="en-US" altLang="en-US" sz="2000">
              <a:sym typeface="Symbol" panose="05050102010706020507" pitchFamily="18" charset="2"/>
            </a:endParaRPr>
          </a:p>
          <a:p>
            <a:pPr>
              <a:spcBef>
                <a:spcPct val="0"/>
              </a:spcBef>
              <a:buFontTx/>
              <a:buNone/>
            </a:pPr>
            <a:endParaRPr lang="en-US" altLang="en-US" sz="1100">
              <a:sym typeface="Symbol" panose="05050102010706020507" pitchFamily="18" charset="2"/>
            </a:endParaRPr>
          </a:p>
          <a:p>
            <a:pPr>
              <a:spcBef>
                <a:spcPct val="0"/>
              </a:spcBef>
              <a:buFontTx/>
              <a:buNone/>
            </a:pPr>
            <a:endParaRPr lang="en-US" altLang="en-US" sz="1100">
              <a:sym typeface="Symbol" panose="05050102010706020507" pitchFamily="18" charset="2"/>
            </a:endParaRPr>
          </a:p>
          <a:p>
            <a:pPr>
              <a:spcBef>
                <a:spcPct val="0"/>
              </a:spcBef>
              <a:buFontTx/>
              <a:buNone/>
            </a:pPr>
            <a:endParaRPr lang="en-US" altLang="en-US" sz="1100">
              <a:sym typeface="Symbol" panose="05050102010706020507" pitchFamily="18" charset="2"/>
            </a:endParaRPr>
          </a:p>
          <a:p>
            <a:pPr>
              <a:spcBef>
                <a:spcPct val="0"/>
              </a:spcBef>
              <a:buFontTx/>
              <a:buNone/>
            </a:pPr>
            <a:endParaRPr lang="en-US" altLang="en-US" sz="1600">
              <a:cs typeface="Times New Roman" panose="02020603050405020304" pitchFamily="18" charset="0"/>
              <a:sym typeface="Symbol" panose="05050102010706020507" pitchFamily="18" charset="2"/>
            </a:endParaRPr>
          </a:p>
        </p:txBody>
      </p:sp>
      <p:sp>
        <p:nvSpPr>
          <p:cNvPr id="5124" name="Text Box 3">
            <a:extLst>
              <a:ext uri="{FF2B5EF4-FFF2-40B4-BE49-F238E27FC236}">
                <a16:creationId xmlns:a16="http://schemas.microsoft.com/office/drawing/2014/main" id="{7AEE4D5F-EEA1-4AE8-BF23-652EC5F215D0}"/>
              </a:ext>
            </a:extLst>
          </p:cNvPr>
          <p:cNvSpPr txBox="1">
            <a:spLocks noChangeArrowheads="1"/>
          </p:cNvSpPr>
          <p:nvPr/>
        </p:nvSpPr>
        <p:spPr bwMode="auto">
          <a:xfrm>
            <a:off x="5043489" y="609600"/>
            <a:ext cx="21050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a:t>Advantages</a:t>
            </a:r>
          </a:p>
        </p:txBody>
      </p:sp>
      <p:pic>
        <p:nvPicPr>
          <p:cNvPr id="5125" name="Picture 4">
            <a:extLst>
              <a:ext uri="{FF2B5EF4-FFF2-40B4-BE49-F238E27FC236}">
                <a16:creationId xmlns:a16="http://schemas.microsoft.com/office/drawing/2014/main" id="{42916F08-DDFE-4C5D-87D5-2E64D362FCC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72025" y="4378326"/>
            <a:ext cx="2647950" cy="148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3">
            <a:extLst>
              <a:ext uri="{FF2B5EF4-FFF2-40B4-BE49-F238E27FC236}">
                <a16:creationId xmlns:a16="http://schemas.microsoft.com/office/drawing/2014/main" id="{C417C8DA-E66E-4670-8656-36767A1D59E1}"/>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243</a:t>
            </a:fld>
            <a:r>
              <a:rPr lang="en-US" altLang="en-US" dirty="0"/>
              <a:t>/325</a:t>
            </a:r>
            <a:endParaRPr lang="en-US" altLang="en-US" sz="1400" dirty="0"/>
          </a:p>
        </p:txBody>
      </p:sp>
      <p:sp>
        <p:nvSpPr>
          <p:cNvPr id="6147" name="Rectangle 2">
            <a:extLst>
              <a:ext uri="{FF2B5EF4-FFF2-40B4-BE49-F238E27FC236}">
                <a16:creationId xmlns:a16="http://schemas.microsoft.com/office/drawing/2014/main" id="{B3487FF6-2FE2-4468-91C1-C1396284A3DB}"/>
              </a:ext>
            </a:extLst>
          </p:cNvPr>
          <p:cNvSpPr>
            <a:spLocks noChangeArrowheads="1"/>
          </p:cNvSpPr>
          <p:nvPr/>
        </p:nvSpPr>
        <p:spPr bwMode="auto">
          <a:xfrm>
            <a:off x="2438400" y="746125"/>
            <a:ext cx="7620000" cy="3786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000" b="1">
              <a:cs typeface="Times New Roman" panose="02020603050405020304" pitchFamily="18" charset="0"/>
            </a:endParaRPr>
          </a:p>
          <a:p>
            <a:pPr>
              <a:spcBef>
                <a:spcPct val="0"/>
              </a:spcBef>
            </a:pPr>
            <a:r>
              <a:rPr lang="en-US" altLang="en-US" sz="1800">
                <a:cs typeface="Times New Roman" panose="02020603050405020304" pitchFamily="18" charset="0"/>
              </a:rPr>
              <a:t>  </a:t>
            </a:r>
            <a:r>
              <a:rPr lang="en-US" altLang="en-US" sz="2000">
                <a:cs typeface="Times New Roman" panose="02020603050405020304" pitchFamily="18" charset="0"/>
              </a:rPr>
              <a:t>High density of wafer dislocations </a:t>
            </a:r>
          </a:p>
          <a:p>
            <a:pPr>
              <a:spcBef>
                <a:spcPct val="0"/>
              </a:spcBef>
              <a:buFontTx/>
              <a:buNone/>
            </a:pPr>
            <a:r>
              <a:rPr lang="en-US" altLang="en-US" sz="2000">
                <a:cs typeface="Times New Roman" panose="02020603050405020304" pitchFamily="18" charset="0"/>
                <a:sym typeface="Symbol" panose="05050102010706020507" pitchFamily="18" charset="2"/>
              </a:rPr>
              <a:t>    </a:t>
            </a:r>
            <a:r>
              <a:rPr lang="en-US" altLang="en-US" sz="2000">
                <a:cs typeface="Times New Roman" panose="02020603050405020304" pitchFamily="18" charset="0"/>
              </a:rPr>
              <a:t> Low yield </a:t>
            </a:r>
            <a:r>
              <a:rPr lang="en-US" altLang="en-US" sz="2000">
                <a:cs typeface="Times New Roman" panose="02020603050405020304" pitchFamily="18" charset="0"/>
                <a:sym typeface="Symbol" panose="05050102010706020507" pitchFamily="18" charset="2"/>
              </a:rPr>
              <a:t></a:t>
            </a:r>
            <a:r>
              <a:rPr lang="en-US" altLang="en-US" sz="2000">
                <a:cs typeface="Times New Roman" panose="02020603050405020304" pitchFamily="18" charset="0"/>
              </a:rPr>
              <a:t> small chip size </a:t>
            </a:r>
            <a:r>
              <a:rPr lang="en-US" altLang="en-US" sz="2000">
                <a:cs typeface="Times New Roman" panose="02020603050405020304" pitchFamily="18" charset="0"/>
                <a:sym typeface="Symbol" panose="05050102010706020507" pitchFamily="18" charset="2"/>
              </a:rPr>
              <a:t></a:t>
            </a:r>
            <a:r>
              <a:rPr lang="en-US" altLang="en-US" sz="2000">
                <a:cs typeface="Times New Roman" panose="02020603050405020304" pitchFamily="18" charset="0"/>
              </a:rPr>
              <a:t> low transistor count</a:t>
            </a:r>
            <a:endParaRPr lang="en-US" altLang="en-US" sz="2000">
              <a:cs typeface="Times New Roman" panose="02020603050405020304" pitchFamily="18" charset="0"/>
              <a:sym typeface="Symbol" panose="05050102010706020507" pitchFamily="18" charset="2"/>
            </a:endParaRPr>
          </a:p>
          <a:p>
            <a:pPr>
              <a:spcBef>
                <a:spcPct val="0"/>
              </a:spcBef>
              <a:buFontTx/>
              <a:buNone/>
            </a:pPr>
            <a:r>
              <a:rPr lang="en-US" altLang="en-US" sz="2000">
                <a:cs typeface="Times New Roman" panose="02020603050405020304" pitchFamily="18" charset="0"/>
                <a:sym typeface="Symbol" panose="05050102010706020507" pitchFamily="18" charset="2"/>
              </a:rPr>
              <a:t> </a:t>
            </a:r>
          </a:p>
          <a:p>
            <a:pPr>
              <a:spcBef>
                <a:spcPct val="0"/>
              </a:spcBef>
            </a:pPr>
            <a:r>
              <a:rPr lang="en-US" altLang="en-US" sz="2000">
                <a:cs typeface="Times New Roman" panose="02020603050405020304" pitchFamily="18" charset="0"/>
                <a:sym typeface="Symbol" panose="05050102010706020507" pitchFamily="18" charset="2"/>
              </a:rPr>
              <a:t>  Noise margin not as good as in Silicon</a:t>
            </a:r>
          </a:p>
          <a:p>
            <a:pPr>
              <a:spcBef>
                <a:spcPct val="0"/>
              </a:spcBef>
              <a:buFontTx/>
              <a:buNone/>
            </a:pPr>
            <a:r>
              <a:rPr lang="en-US" altLang="en-US" sz="2000">
                <a:cs typeface="Times New Roman" panose="02020603050405020304" pitchFamily="18" charset="0"/>
                <a:sym typeface="Symbol" panose="05050102010706020507" pitchFamily="18" charset="2"/>
              </a:rPr>
              <a:t>    </a:t>
            </a:r>
            <a:r>
              <a:rPr lang="en-US" altLang="en-US" sz="2000">
                <a:cs typeface="Times New Roman" panose="02020603050405020304" pitchFamily="18" charset="0"/>
              </a:rPr>
              <a:t> Area has to be traded in for higher reliability</a:t>
            </a:r>
            <a:endParaRPr lang="en-US" altLang="en-US" sz="2000">
              <a:cs typeface="Times New Roman" panose="02020603050405020304" pitchFamily="18" charset="0"/>
              <a:sym typeface="Symbol" panose="05050102010706020507" pitchFamily="18" charset="2"/>
            </a:endParaRPr>
          </a:p>
          <a:p>
            <a:pPr>
              <a:spcBef>
                <a:spcPct val="0"/>
              </a:spcBef>
              <a:buFontTx/>
              <a:buNone/>
            </a:pPr>
            <a:endParaRPr lang="en-US" altLang="en-US" sz="2000">
              <a:cs typeface="Times New Roman" panose="02020603050405020304" pitchFamily="18" charset="0"/>
              <a:sym typeface="Symbol" panose="05050102010706020507" pitchFamily="18" charset="2"/>
            </a:endParaRPr>
          </a:p>
          <a:p>
            <a:pPr>
              <a:spcBef>
                <a:spcPct val="0"/>
              </a:spcBef>
            </a:pPr>
            <a:r>
              <a:rPr lang="en-US" altLang="en-US" sz="2000">
                <a:cs typeface="Times New Roman" panose="02020603050405020304" pitchFamily="18" charset="0"/>
                <a:sym typeface="Symbol" panose="05050102010706020507" pitchFamily="18" charset="2"/>
              </a:rPr>
              <a:t>  At least two orders of magnitude more expensive than Silicon</a:t>
            </a:r>
          </a:p>
          <a:p>
            <a:pPr>
              <a:spcBef>
                <a:spcPct val="0"/>
              </a:spcBef>
              <a:buFontTx/>
              <a:buNone/>
            </a:pPr>
            <a:r>
              <a:rPr lang="en-US" altLang="en-US" sz="2000">
                <a:cs typeface="Times New Roman" panose="02020603050405020304" pitchFamily="18" charset="0"/>
                <a:sym typeface="Symbol" panose="05050102010706020507" pitchFamily="18" charset="2"/>
              </a:rPr>
              <a:t>     Preferred for defense and aerospace applications</a:t>
            </a:r>
          </a:p>
          <a:p>
            <a:pPr>
              <a:spcBef>
                <a:spcPct val="0"/>
              </a:spcBef>
              <a:buFontTx/>
              <a:buNone/>
            </a:pPr>
            <a:endParaRPr lang="en-US" altLang="en-US" sz="2000">
              <a:cs typeface="Times New Roman" panose="02020603050405020304" pitchFamily="18" charset="0"/>
              <a:sym typeface="Symbol" panose="05050102010706020507" pitchFamily="18" charset="2"/>
            </a:endParaRPr>
          </a:p>
          <a:p>
            <a:pPr>
              <a:spcBef>
                <a:spcPct val="0"/>
              </a:spcBef>
            </a:pPr>
            <a:r>
              <a:rPr lang="en-US" altLang="en-US" sz="2000">
                <a:cs typeface="Times New Roman" panose="02020603050405020304" pitchFamily="18" charset="0"/>
                <a:sym typeface="Symbol" panose="05050102010706020507" pitchFamily="18" charset="2"/>
              </a:rPr>
              <a:t>  Having problems with high-speed test equipment</a:t>
            </a:r>
            <a:endParaRPr lang="en-US" altLang="en-US" sz="2000">
              <a:sym typeface="Symbol" panose="05050102010706020507" pitchFamily="18" charset="2"/>
            </a:endParaRPr>
          </a:p>
          <a:p>
            <a:pPr>
              <a:spcBef>
                <a:spcPct val="0"/>
              </a:spcBef>
              <a:buFontTx/>
              <a:buNone/>
            </a:pPr>
            <a:r>
              <a:rPr lang="en-US" altLang="en-US" sz="2000">
                <a:cs typeface="Times New Roman" panose="02020603050405020304" pitchFamily="18" charset="0"/>
                <a:sym typeface="Symbol" panose="05050102010706020507" pitchFamily="18" charset="2"/>
              </a:rPr>
              <a:t>     You don’t know how good you are</a:t>
            </a:r>
            <a:endParaRPr lang="en-US" altLang="en-US" sz="2000">
              <a:sym typeface="Symbol" panose="05050102010706020507" pitchFamily="18" charset="2"/>
            </a:endParaRPr>
          </a:p>
        </p:txBody>
      </p:sp>
      <p:sp>
        <p:nvSpPr>
          <p:cNvPr id="6148" name="Text Box 3">
            <a:extLst>
              <a:ext uri="{FF2B5EF4-FFF2-40B4-BE49-F238E27FC236}">
                <a16:creationId xmlns:a16="http://schemas.microsoft.com/office/drawing/2014/main" id="{F60AA006-5BE4-400A-BC9F-FCD04EB844E1}"/>
              </a:ext>
            </a:extLst>
          </p:cNvPr>
          <p:cNvSpPr txBox="1">
            <a:spLocks noChangeArrowheads="1"/>
          </p:cNvSpPr>
          <p:nvPr/>
        </p:nvSpPr>
        <p:spPr bwMode="auto">
          <a:xfrm>
            <a:off x="4760914" y="304800"/>
            <a:ext cx="26701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a:t>Disadvantages</a:t>
            </a:r>
          </a:p>
        </p:txBody>
      </p:sp>
      <p:pic>
        <p:nvPicPr>
          <p:cNvPr id="6149" name="Picture 4">
            <a:extLst>
              <a:ext uri="{FF2B5EF4-FFF2-40B4-BE49-F238E27FC236}">
                <a16:creationId xmlns:a16="http://schemas.microsoft.com/office/drawing/2014/main" id="{A8FFEFAC-8EE2-4395-A193-9149C40B577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91744" y="4532314"/>
            <a:ext cx="2586037" cy="209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a:extLst>
              <a:ext uri="{FF2B5EF4-FFF2-40B4-BE49-F238E27FC236}">
                <a16:creationId xmlns:a16="http://schemas.microsoft.com/office/drawing/2014/main" id="{26C4A48E-3136-4F9C-84B7-2521C89057E9}"/>
              </a:ext>
            </a:extLst>
          </p:cNvPr>
          <p:cNvSpPr>
            <a:spLocks noGrp="1" noChangeArrowheads="1"/>
          </p:cNvSpPr>
          <p:nvPr>
            <p:ph type="sldNum" sz="quarter" idx="12"/>
          </p:nvPr>
        </p:nvSpPr>
        <p:spPr bwMode="auto">
          <a:xfrm>
            <a:off x="6553200" y="6356176"/>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244</a:t>
            </a:fld>
            <a:r>
              <a:rPr lang="en-US" altLang="en-US" dirty="0"/>
              <a:t>/325</a:t>
            </a:r>
            <a:endParaRPr lang="en-US" altLang="en-US" sz="1400" dirty="0"/>
          </a:p>
        </p:txBody>
      </p:sp>
      <p:grpSp>
        <p:nvGrpSpPr>
          <p:cNvPr id="7171" name="Group 2">
            <a:extLst>
              <a:ext uri="{FF2B5EF4-FFF2-40B4-BE49-F238E27FC236}">
                <a16:creationId xmlns:a16="http://schemas.microsoft.com/office/drawing/2014/main" id="{5349EDDD-22B3-411A-AB51-6C20D295BB37}"/>
              </a:ext>
            </a:extLst>
          </p:cNvPr>
          <p:cNvGrpSpPr>
            <a:grpSpLocks/>
          </p:cNvGrpSpPr>
          <p:nvPr/>
        </p:nvGrpSpPr>
        <p:grpSpPr bwMode="auto">
          <a:xfrm>
            <a:off x="2581275" y="381000"/>
            <a:ext cx="6478588" cy="6286500"/>
            <a:chOff x="714" y="336"/>
            <a:chExt cx="4081" cy="3960"/>
          </a:xfrm>
        </p:grpSpPr>
        <p:graphicFrame>
          <p:nvGraphicFramePr>
            <p:cNvPr id="7172" name="Object 3">
              <a:extLst>
                <a:ext uri="{FF2B5EF4-FFF2-40B4-BE49-F238E27FC236}">
                  <a16:creationId xmlns:a16="http://schemas.microsoft.com/office/drawing/2014/main" id="{C757097C-AFE5-44C1-992C-2CFC446A9C6C}"/>
                </a:ext>
              </a:extLst>
            </p:cNvPr>
            <p:cNvGraphicFramePr>
              <a:graphicFrameLocks noChangeAspect="1"/>
            </p:cNvGraphicFramePr>
            <p:nvPr/>
          </p:nvGraphicFramePr>
          <p:xfrm>
            <a:off x="960" y="336"/>
            <a:ext cx="3835" cy="3287"/>
          </p:xfrm>
          <a:graphic>
            <a:graphicData uri="http://schemas.openxmlformats.org/presentationml/2006/ole">
              <mc:AlternateContent xmlns:mc="http://schemas.openxmlformats.org/markup-compatibility/2006">
                <mc:Choice xmlns:v="urn:schemas-microsoft-com:vml" Requires="v">
                  <p:oleObj spid="_x0000_s7174" name="Document" r:id="rId2" imgW="6088380" imgH="5711952" progId="Word.Document.8">
                    <p:embed/>
                  </p:oleObj>
                </mc:Choice>
                <mc:Fallback>
                  <p:oleObj name="Document" r:id="rId2" imgW="6088380" imgH="5711952" progId="Word.Document.8">
                    <p:embed/>
                    <p:pic>
                      <p:nvPicPr>
                        <p:cNvPr id="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0" y="336"/>
                          <a:ext cx="3835" cy="3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73" name="Object 4">
              <a:extLst>
                <a:ext uri="{FF2B5EF4-FFF2-40B4-BE49-F238E27FC236}">
                  <a16:creationId xmlns:a16="http://schemas.microsoft.com/office/drawing/2014/main" id="{3B6A6F9F-C056-4C6E-BAC8-7D1816FC3D19}"/>
                </a:ext>
              </a:extLst>
            </p:cNvPr>
            <p:cNvGraphicFramePr>
              <a:graphicFrameLocks noChangeAspect="1"/>
            </p:cNvGraphicFramePr>
            <p:nvPr/>
          </p:nvGraphicFramePr>
          <p:xfrm>
            <a:off x="714" y="3648"/>
            <a:ext cx="4068" cy="648"/>
          </p:xfrm>
          <a:graphic>
            <a:graphicData uri="http://schemas.openxmlformats.org/presentationml/2006/ole">
              <mc:AlternateContent xmlns:mc="http://schemas.openxmlformats.org/markup-compatibility/2006">
                <mc:Choice xmlns:v="urn:schemas-microsoft-com:vml" Requires="v">
                  <p:oleObj spid="_x0000_s7175" name="Document" r:id="rId4" imgW="6068423" imgH="968669" progId="Word.Document.8">
                    <p:embed/>
                  </p:oleObj>
                </mc:Choice>
                <mc:Fallback>
                  <p:oleObj name="Document" r:id="rId4" imgW="6068423" imgH="968669" progId="Word.Document.8">
                    <p:embed/>
                    <p:pic>
                      <p:nvPicPr>
                        <p:cNvPr id="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4" y="3648"/>
                          <a:ext cx="4068" cy="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Tree>
  </p:cSld>
  <p:clrMapOvr>
    <a:masterClrMapping/>
  </p:clrMapOvr>
  <p:transition spd="med"/>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3">
            <a:extLst>
              <a:ext uri="{FF2B5EF4-FFF2-40B4-BE49-F238E27FC236}">
                <a16:creationId xmlns:a16="http://schemas.microsoft.com/office/drawing/2014/main" id="{98FBA3B4-7801-4BCC-B7A5-E7BC63BA2A98}"/>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245</a:t>
            </a:fld>
            <a:r>
              <a:rPr lang="en-US" altLang="en-US" dirty="0"/>
              <a:t>/325</a:t>
            </a:r>
            <a:endParaRPr lang="en-US" altLang="en-US" sz="1400" dirty="0"/>
          </a:p>
        </p:txBody>
      </p:sp>
      <p:sp>
        <p:nvSpPr>
          <p:cNvPr id="8195" name="Rectangle 2">
            <a:extLst>
              <a:ext uri="{FF2B5EF4-FFF2-40B4-BE49-F238E27FC236}">
                <a16:creationId xmlns:a16="http://schemas.microsoft.com/office/drawing/2014/main" id="{3D84D88C-3306-4D8A-8283-3A2BD9DA3B43}"/>
              </a:ext>
            </a:extLst>
          </p:cNvPr>
          <p:cNvSpPr>
            <a:spLocks noChangeArrowheads="1"/>
          </p:cNvSpPr>
          <p:nvPr/>
        </p:nvSpPr>
        <p:spPr bwMode="auto">
          <a:xfrm>
            <a:off x="2819400" y="1905001"/>
            <a:ext cx="6781800" cy="283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indent="-228600">
              <a:spcBef>
                <a:spcPct val="20000"/>
              </a:spcBef>
              <a:buChar char="•"/>
              <a:tabLst>
                <a:tab pos="228600" algn="l"/>
                <a:tab pos="2070100" algn="l"/>
              </a:tabLst>
              <a:defRPr sz="3200">
                <a:solidFill>
                  <a:schemeClr val="tx1"/>
                </a:solidFill>
                <a:latin typeface="Times New Roman" panose="02020603050405020304" pitchFamily="18" charset="0"/>
              </a:defRPr>
            </a:lvl1pPr>
            <a:lvl2pPr>
              <a:spcBef>
                <a:spcPct val="20000"/>
              </a:spcBef>
              <a:buChar char="–"/>
              <a:tabLst>
                <a:tab pos="228600" algn="l"/>
                <a:tab pos="2070100" algn="l"/>
              </a:tabLst>
              <a:defRPr sz="2800">
                <a:solidFill>
                  <a:schemeClr val="tx1"/>
                </a:solidFill>
                <a:latin typeface="Times New Roman" panose="02020603050405020304" pitchFamily="18" charset="0"/>
              </a:defRPr>
            </a:lvl2pPr>
            <a:lvl3pPr marL="1143000" indent="-228600">
              <a:spcBef>
                <a:spcPct val="20000"/>
              </a:spcBef>
              <a:buChar char="•"/>
              <a:tabLst>
                <a:tab pos="228600" algn="l"/>
                <a:tab pos="2070100" algn="l"/>
              </a:tabLst>
              <a:defRPr sz="2400">
                <a:solidFill>
                  <a:schemeClr val="tx1"/>
                </a:solidFill>
                <a:latin typeface="Times New Roman" panose="02020603050405020304" pitchFamily="18" charset="0"/>
              </a:defRPr>
            </a:lvl3pPr>
            <a:lvl4pPr marL="1600200" indent="-228600">
              <a:spcBef>
                <a:spcPct val="20000"/>
              </a:spcBef>
              <a:buChar char="–"/>
              <a:tabLst>
                <a:tab pos="228600" algn="l"/>
                <a:tab pos="2070100" algn="l"/>
              </a:tabLst>
              <a:defRPr sz="2000">
                <a:solidFill>
                  <a:schemeClr val="tx1"/>
                </a:solidFill>
                <a:latin typeface="Times New Roman" panose="02020603050405020304" pitchFamily="18" charset="0"/>
              </a:defRPr>
            </a:lvl4pPr>
            <a:lvl5pPr marL="2057400" indent="-228600">
              <a:spcBef>
                <a:spcPct val="20000"/>
              </a:spcBef>
              <a:buChar char="»"/>
              <a:tabLst>
                <a:tab pos="228600" algn="l"/>
                <a:tab pos="2070100" algn="l"/>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tabLst>
                <a:tab pos="228600" algn="l"/>
                <a:tab pos="2070100" algn="l"/>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tabLst>
                <a:tab pos="228600" algn="l"/>
                <a:tab pos="2070100" algn="l"/>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tabLst>
                <a:tab pos="228600" algn="l"/>
                <a:tab pos="2070100" algn="l"/>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tabLst>
                <a:tab pos="228600" algn="l"/>
                <a:tab pos="2070100" algn="l"/>
              </a:tabLst>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000" b="1">
              <a:cs typeface="Times New Roman" panose="02020603050405020304" pitchFamily="18" charset="0"/>
            </a:endParaRPr>
          </a:p>
          <a:p>
            <a:pPr lvl="1">
              <a:spcBef>
                <a:spcPct val="0"/>
              </a:spcBef>
              <a:buFontTx/>
              <a:buChar char="•"/>
            </a:pPr>
            <a:r>
              <a:rPr lang="en-US" altLang="en-US" sz="2000">
                <a:cs typeface="Times New Roman" panose="02020603050405020304" pitchFamily="18" charset="0"/>
              </a:rPr>
              <a:t>  General purpose processing in defense and aerospace,</a:t>
            </a:r>
            <a:br>
              <a:rPr lang="en-US" altLang="en-US" sz="2000">
                <a:cs typeface="Times New Roman" panose="02020603050405020304" pitchFamily="18" charset="0"/>
              </a:rPr>
            </a:br>
            <a:r>
              <a:rPr lang="en-US" altLang="en-US" sz="2000">
                <a:cs typeface="Times New Roman" panose="02020603050405020304" pitchFamily="18" charset="0"/>
              </a:rPr>
              <a:t>    and execution of compiled HLL code.</a:t>
            </a:r>
          </a:p>
          <a:p>
            <a:pPr lvl="1">
              <a:spcBef>
                <a:spcPct val="0"/>
              </a:spcBef>
              <a:buFontTx/>
              <a:buChar char="•"/>
            </a:pPr>
            <a:r>
              <a:rPr lang="en-US" altLang="en-US" sz="2000">
                <a:cs typeface="Times New Roman" panose="02020603050405020304" pitchFamily="18" charset="0"/>
              </a:rPr>
              <a:t>  General purpose processing and substitution</a:t>
            </a:r>
            <a:br>
              <a:rPr lang="en-US" altLang="en-US" sz="2000">
                <a:cs typeface="Times New Roman" panose="02020603050405020304" pitchFamily="18" charset="0"/>
              </a:rPr>
            </a:br>
            <a:r>
              <a:rPr lang="en-US" altLang="en-US" sz="2000">
                <a:cs typeface="Times New Roman" panose="02020603050405020304" pitchFamily="18" charset="0"/>
              </a:rPr>
              <a:t>    of current CISC microprocessors.*</a:t>
            </a:r>
          </a:p>
          <a:p>
            <a:pPr lvl="1">
              <a:spcBef>
                <a:spcPct val="0"/>
              </a:spcBef>
              <a:buFontTx/>
              <a:buChar char="•"/>
            </a:pPr>
            <a:r>
              <a:rPr lang="en-US" altLang="en-US" sz="2000">
                <a:cs typeface="Times New Roman" panose="02020603050405020304" pitchFamily="18" charset="0"/>
              </a:rPr>
              <a:t>  Dedicated special-purpose applications</a:t>
            </a:r>
            <a:br>
              <a:rPr lang="en-US" altLang="en-US" sz="2000">
                <a:cs typeface="Times New Roman" panose="02020603050405020304" pitchFamily="18" charset="0"/>
              </a:rPr>
            </a:br>
            <a:r>
              <a:rPr lang="en-US" altLang="en-US" sz="2000">
                <a:cs typeface="Times New Roman" panose="02020603050405020304" pitchFamily="18" charset="0"/>
              </a:rPr>
              <a:t>    in digital control and signal processing.*</a:t>
            </a:r>
          </a:p>
          <a:p>
            <a:pPr lvl="1">
              <a:spcBef>
                <a:spcPct val="0"/>
              </a:spcBef>
              <a:buFontTx/>
              <a:buChar char="•"/>
            </a:pPr>
            <a:r>
              <a:rPr lang="en-US" altLang="en-US" sz="2000">
                <a:cs typeface="Times New Roman" panose="02020603050405020304" pitchFamily="18" charset="0"/>
              </a:rPr>
              <a:t>  Multiprocessing of the SIMD/MIMD type,</a:t>
            </a:r>
            <a:br>
              <a:rPr lang="en-US" altLang="en-US" sz="2000">
                <a:cs typeface="Times New Roman" panose="02020603050405020304" pitchFamily="18" charset="0"/>
              </a:rPr>
            </a:br>
            <a:r>
              <a:rPr lang="en-US" altLang="en-US" sz="2000">
                <a:cs typeface="Times New Roman" panose="02020603050405020304" pitchFamily="18" charset="0"/>
              </a:rPr>
              <a:t>    for numeric and symbolic applications.</a:t>
            </a:r>
            <a:r>
              <a:rPr lang="en-US" altLang="en-US" sz="2000"/>
              <a:t> </a:t>
            </a:r>
          </a:p>
        </p:txBody>
      </p:sp>
      <p:sp>
        <p:nvSpPr>
          <p:cNvPr id="8196" name="Text Box 3">
            <a:extLst>
              <a:ext uri="{FF2B5EF4-FFF2-40B4-BE49-F238E27FC236}">
                <a16:creationId xmlns:a16="http://schemas.microsoft.com/office/drawing/2014/main" id="{6F464D2A-6C66-4A92-B8F5-CE80640F8FAA}"/>
              </a:ext>
            </a:extLst>
          </p:cNvPr>
          <p:cNvSpPr txBox="1">
            <a:spLocks noChangeArrowheads="1"/>
          </p:cNvSpPr>
          <p:nvPr/>
        </p:nvSpPr>
        <p:spPr bwMode="auto">
          <a:xfrm>
            <a:off x="2784475" y="685800"/>
            <a:ext cx="6845300" cy="58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a:t>Applications for GaAs Microprocessors </a:t>
            </a:r>
          </a:p>
        </p:txBody>
      </p:sp>
    </p:spTree>
  </p:cSld>
  <p:clrMapOvr>
    <a:masterClrMapping/>
  </p:clrMapOvr>
  <p:transition spd="med"/>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3">
            <a:extLst>
              <a:ext uri="{FF2B5EF4-FFF2-40B4-BE49-F238E27FC236}">
                <a16:creationId xmlns:a16="http://schemas.microsoft.com/office/drawing/2014/main" id="{6C482561-2809-432A-B3D3-CD28AAC1D202}"/>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246</a:t>
            </a:fld>
            <a:r>
              <a:rPr lang="en-US" altLang="en-US" dirty="0"/>
              <a:t>/325</a:t>
            </a:r>
            <a:endParaRPr lang="en-US" altLang="en-US" sz="1400" dirty="0"/>
          </a:p>
        </p:txBody>
      </p:sp>
      <p:sp>
        <p:nvSpPr>
          <p:cNvPr id="9219" name="Rectangle 2">
            <a:extLst>
              <a:ext uri="{FF2B5EF4-FFF2-40B4-BE49-F238E27FC236}">
                <a16:creationId xmlns:a16="http://schemas.microsoft.com/office/drawing/2014/main" id="{C2302E2D-E899-49FC-A19F-B70271311D46}"/>
              </a:ext>
            </a:extLst>
          </p:cNvPr>
          <p:cNvSpPr>
            <a:spLocks noChangeArrowheads="1"/>
          </p:cNvSpPr>
          <p:nvPr/>
        </p:nvSpPr>
        <p:spPr bwMode="auto">
          <a:xfrm>
            <a:off x="2667000" y="1600200"/>
            <a:ext cx="7391400" cy="440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000" b="1">
              <a:cs typeface="Times New Roman" panose="02020603050405020304" pitchFamily="18" charset="0"/>
            </a:endParaRPr>
          </a:p>
          <a:p>
            <a:pPr>
              <a:spcBef>
                <a:spcPct val="0"/>
              </a:spcBef>
            </a:pPr>
            <a:r>
              <a:rPr lang="en-US" altLang="en-US" sz="2000">
                <a:cs typeface="Times New Roman" panose="02020603050405020304" pitchFamily="18" charset="0"/>
              </a:rPr>
              <a:t> Small area and low transistor count</a:t>
            </a:r>
            <a:br>
              <a:rPr lang="en-US" altLang="en-US" sz="2000">
                <a:cs typeface="Times New Roman" panose="02020603050405020304" pitchFamily="18" charset="0"/>
              </a:rPr>
            </a:br>
            <a:r>
              <a:rPr lang="en-US" altLang="en-US" sz="2000">
                <a:cs typeface="Times New Roman" panose="02020603050405020304" pitchFamily="18" charset="0"/>
              </a:rPr>
              <a:t>	(* in general, implications of this fact are dependent </a:t>
            </a:r>
          </a:p>
          <a:p>
            <a:pPr>
              <a:spcBef>
                <a:spcPct val="0"/>
              </a:spcBef>
              <a:buFontTx/>
              <a:buNone/>
            </a:pPr>
            <a:r>
              <a:rPr lang="en-US" altLang="en-US" sz="2000">
                <a:cs typeface="Times New Roman" panose="02020603050405020304" pitchFamily="18" charset="0"/>
              </a:rPr>
              <a:t>	on the speed of the technology *)</a:t>
            </a:r>
          </a:p>
          <a:p>
            <a:pPr>
              <a:spcBef>
                <a:spcPct val="0"/>
              </a:spcBef>
              <a:buFontTx/>
              <a:buNone/>
            </a:pPr>
            <a:endParaRPr lang="en-US" altLang="en-US" sz="2000">
              <a:cs typeface="Times New Roman" panose="02020603050405020304" pitchFamily="18" charset="0"/>
            </a:endParaRPr>
          </a:p>
          <a:p>
            <a:pPr>
              <a:spcBef>
                <a:spcPct val="0"/>
              </a:spcBef>
            </a:pPr>
            <a:r>
              <a:rPr lang="en-US" altLang="en-US" sz="2000">
                <a:cs typeface="Times New Roman" panose="02020603050405020304" pitchFamily="18" charset="0"/>
              </a:rPr>
              <a:t> High ratio of off-chip and on-chip delays</a:t>
            </a:r>
            <a:br>
              <a:rPr lang="en-US" altLang="en-US" sz="2000">
                <a:cs typeface="Times New Roman" panose="02020603050405020304" pitchFamily="18" charset="0"/>
              </a:rPr>
            </a:br>
            <a:r>
              <a:rPr lang="en-US" altLang="en-US" sz="2000">
                <a:cs typeface="Times New Roman" panose="02020603050405020304" pitchFamily="18" charset="0"/>
              </a:rPr>
              <a:t>	(* consequently, off-chip memory access</a:t>
            </a:r>
            <a:br>
              <a:rPr lang="en-US" altLang="en-US" sz="2000">
                <a:cs typeface="Times New Roman" panose="02020603050405020304" pitchFamily="18" charset="0"/>
              </a:rPr>
            </a:br>
            <a:r>
              <a:rPr lang="en-US" altLang="en-US" sz="2000">
                <a:cs typeface="Times New Roman" panose="02020603050405020304" pitchFamily="18" charset="0"/>
              </a:rPr>
              <a:t>	is much longer then on-chip memory access *)</a:t>
            </a:r>
          </a:p>
          <a:p>
            <a:pPr>
              <a:spcBef>
                <a:spcPct val="0"/>
              </a:spcBef>
            </a:pPr>
            <a:endParaRPr lang="en-US" altLang="en-US" sz="2000">
              <a:cs typeface="Times New Roman" panose="02020603050405020304" pitchFamily="18" charset="0"/>
            </a:endParaRPr>
          </a:p>
          <a:p>
            <a:pPr>
              <a:spcBef>
                <a:spcPct val="0"/>
              </a:spcBef>
            </a:pPr>
            <a:r>
              <a:rPr lang="en-US" altLang="en-US" sz="2000">
                <a:cs typeface="Times New Roman" panose="02020603050405020304" pitchFamily="18" charset="0"/>
              </a:rPr>
              <a:t> Limited fan-in and fan-out (?)</a:t>
            </a:r>
            <a:br>
              <a:rPr lang="en-US" altLang="en-US" sz="2000">
                <a:cs typeface="Times New Roman" panose="02020603050405020304" pitchFamily="18" charset="0"/>
              </a:rPr>
            </a:br>
            <a:r>
              <a:rPr lang="en-US" altLang="en-US" sz="2000">
                <a:cs typeface="Times New Roman" panose="02020603050405020304" pitchFamily="18" charset="0"/>
              </a:rPr>
              <a:t>	(* temporary differences *)</a:t>
            </a:r>
          </a:p>
          <a:p>
            <a:pPr>
              <a:spcBef>
                <a:spcPct val="0"/>
              </a:spcBef>
            </a:pPr>
            <a:endParaRPr lang="en-US" altLang="en-US" sz="2000">
              <a:cs typeface="Times New Roman" panose="02020603050405020304" pitchFamily="18" charset="0"/>
            </a:endParaRPr>
          </a:p>
          <a:p>
            <a:pPr>
              <a:spcBef>
                <a:spcPct val="0"/>
              </a:spcBef>
            </a:pPr>
            <a:r>
              <a:rPr lang="en-US" altLang="en-US" sz="2000">
                <a:cs typeface="Times New Roman" panose="02020603050405020304" pitchFamily="18" charset="0"/>
              </a:rPr>
              <a:t> High demand on efficient fault-tolerance (?)</a:t>
            </a:r>
            <a:br>
              <a:rPr lang="en-US" altLang="en-US" sz="2000">
                <a:cs typeface="Times New Roman" panose="02020603050405020304" pitchFamily="18" charset="0"/>
              </a:rPr>
            </a:br>
            <a:r>
              <a:rPr lang="en-US" altLang="en-US" sz="2000">
                <a:cs typeface="Times New Roman" panose="02020603050405020304" pitchFamily="18" charset="0"/>
              </a:rPr>
              <a:t>	(* to improve the yield for bigger chips *)</a:t>
            </a:r>
            <a:r>
              <a:rPr lang="en-US" altLang="en-US" sz="2000"/>
              <a:t> </a:t>
            </a:r>
          </a:p>
        </p:txBody>
      </p:sp>
      <p:sp>
        <p:nvSpPr>
          <p:cNvPr id="9220" name="Text Box 3">
            <a:extLst>
              <a:ext uri="{FF2B5EF4-FFF2-40B4-BE49-F238E27FC236}">
                <a16:creationId xmlns:a16="http://schemas.microsoft.com/office/drawing/2014/main" id="{A61EBA3E-199D-45C4-AA64-C3F83D5CF5D9}"/>
              </a:ext>
            </a:extLst>
          </p:cNvPr>
          <p:cNvSpPr txBox="1">
            <a:spLocks noChangeArrowheads="1"/>
          </p:cNvSpPr>
          <p:nvPr/>
        </p:nvSpPr>
        <p:spPr bwMode="auto">
          <a:xfrm>
            <a:off x="2044700" y="668339"/>
            <a:ext cx="8102600"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t>Basic Differences of Relevance for Microprocessor Architecture</a:t>
            </a:r>
          </a:p>
        </p:txBody>
      </p:sp>
    </p:spTree>
  </p:cSld>
  <p:clrMapOvr>
    <a:masterClrMapping/>
  </p:clrMapOvr>
  <p:transition spd="med"/>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1">
            <a:extLst>
              <a:ext uri="{FF2B5EF4-FFF2-40B4-BE49-F238E27FC236}">
                <a16:creationId xmlns:a16="http://schemas.microsoft.com/office/drawing/2014/main" id="{5A5807FC-D37E-4BAA-9E3A-23FBA527ACA9}"/>
              </a:ext>
            </a:extLst>
          </p:cNvPr>
          <p:cNvSpPr>
            <a:spLocks noGrp="1" noChangeArrowheads="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247</a:t>
            </a:fld>
            <a:r>
              <a:rPr lang="en-US" altLang="en-US" dirty="0"/>
              <a:t>/325</a:t>
            </a:r>
            <a:endParaRPr lang="en-US" altLang="en-US" sz="1400" dirty="0"/>
          </a:p>
        </p:txBody>
      </p:sp>
      <p:pic>
        <p:nvPicPr>
          <p:cNvPr id="10243" name="Picture 3">
            <a:extLst>
              <a:ext uri="{FF2B5EF4-FFF2-40B4-BE49-F238E27FC236}">
                <a16:creationId xmlns:a16="http://schemas.microsoft.com/office/drawing/2014/main" id="{370326AF-391A-4A57-AED6-BD78B324E6A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32025" y="0"/>
            <a:ext cx="7727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1">
            <a:extLst>
              <a:ext uri="{FF2B5EF4-FFF2-40B4-BE49-F238E27FC236}">
                <a16:creationId xmlns:a16="http://schemas.microsoft.com/office/drawing/2014/main" id="{A3B18876-4A8F-42A1-AC0A-16D832F9C2E2}"/>
              </a:ext>
            </a:extLst>
          </p:cNvPr>
          <p:cNvSpPr>
            <a:spLocks noGrp="1" noChangeArrowheads="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248</a:t>
            </a:fld>
            <a:r>
              <a:rPr lang="en-US" altLang="en-US" dirty="0"/>
              <a:t>/325</a:t>
            </a:r>
            <a:endParaRPr lang="en-US" altLang="en-US" sz="1400" dirty="0"/>
          </a:p>
        </p:txBody>
      </p:sp>
      <p:pic>
        <p:nvPicPr>
          <p:cNvPr id="11267" name="Picture 3">
            <a:extLst>
              <a:ext uri="{FF2B5EF4-FFF2-40B4-BE49-F238E27FC236}">
                <a16:creationId xmlns:a16="http://schemas.microsoft.com/office/drawing/2014/main" id="{79FBB33E-B028-4B04-B115-82CDBF0AA8F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1403350"/>
            <a:ext cx="9144000" cy="405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1">
            <a:extLst>
              <a:ext uri="{FF2B5EF4-FFF2-40B4-BE49-F238E27FC236}">
                <a16:creationId xmlns:a16="http://schemas.microsoft.com/office/drawing/2014/main" id="{93B729CB-7F34-4627-8DE6-0485CAB96A45}"/>
              </a:ext>
            </a:extLst>
          </p:cNvPr>
          <p:cNvSpPr>
            <a:spLocks noGrp="1" noChangeArrowheads="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249</a:t>
            </a:fld>
            <a:r>
              <a:rPr lang="en-US" altLang="en-US" dirty="0"/>
              <a:t>/325</a:t>
            </a:r>
            <a:endParaRPr lang="en-US" altLang="en-US" sz="1400" dirty="0"/>
          </a:p>
        </p:txBody>
      </p:sp>
      <p:pic>
        <p:nvPicPr>
          <p:cNvPr id="12291" name="Picture 5">
            <a:extLst>
              <a:ext uri="{FF2B5EF4-FFF2-40B4-BE49-F238E27FC236}">
                <a16:creationId xmlns:a16="http://schemas.microsoft.com/office/drawing/2014/main" id="{80240A5D-75C7-4342-9A3E-8CB782F2F33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1" y="0"/>
            <a:ext cx="47656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7">
            <a:extLst>
              <a:ext uri="{FF2B5EF4-FFF2-40B4-BE49-F238E27FC236}">
                <a16:creationId xmlns:a16="http://schemas.microsoft.com/office/drawing/2014/main" id="{DCE50A2F-1803-496F-BD5C-309557A46CC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601" y="4763"/>
            <a:ext cx="47990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a:extLst>
              <a:ext uri="{FF2B5EF4-FFF2-40B4-BE49-F238E27FC236}">
                <a16:creationId xmlns:a16="http://schemas.microsoft.com/office/drawing/2014/main" id="{D4934DAD-2711-4966-83A4-4BE22CC44193}"/>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250</a:t>
            </a:fld>
            <a:r>
              <a:rPr lang="en-US" altLang="en-US" dirty="0"/>
              <a:t>/325</a:t>
            </a:r>
            <a:endParaRPr lang="en-US" altLang="en-US" sz="1400" dirty="0"/>
          </a:p>
        </p:txBody>
      </p:sp>
      <p:sp>
        <p:nvSpPr>
          <p:cNvPr id="13315" name="Rectangle 2">
            <a:extLst>
              <a:ext uri="{FF2B5EF4-FFF2-40B4-BE49-F238E27FC236}">
                <a16:creationId xmlns:a16="http://schemas.microsoft.com/office/drawing/2014/main" id="{2A94E184-9B93-4360-A6AF-7547A3876527}"/>
              </a:ext>
            </a:extLst>
          </p:cNvPr>
          <p:cNvSpPr>
            <a:spLocks noChangeArrowheads="1"/>
          </p:cNvSpPr>
          <p:nvPr/>
        </p:nvSpPr>
        <p:spPr bwMode="auto">
          <a:xfrm>
            <a:off x="2286000" y="762001"/>
            <a:ext cx="9144000" cy="283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000" b="1">
              <a:cs typeface="Times New Roman" panose="02020603050405020304" pitchFamily="18" charset="0"/>
            </a:endParaRPr>
          </a:p>
          <a:p>
            <a:pPr eaLnBrk="1" hangingPunct="1">
              <a:spcBef>
                <a:spcPct val="0"/>
              </a:spcBef>
              <a:buFontTx/>
              <a:buNone/>
            </a:pPr>
            <a:endParaRPr lang="en-US" altLang="en-US" sz="2000" b="1">
              <a:cs typeface="Times New Roman" panose="02020603050405020304" pitchFamily="18" charset="0"/>
            </a:endParaRPr>
          </a:p>
          <a:p>
            <a:pPr>
              <a:spcBef>
                <a:spcPct val="0"/>
              </a:spcBef>
            </a:pPr>
            <a:r>
              <a:rPr lang="en-US" altLang="en-US" sz="2000">
                <a:cs typeface="Times New Roman" panose="02020603050405020304" pitchFamily="18" charset="0"/>
              </a:rPr>
              <a:t>Bipolar (TI + CDC)</a:t>
            </a:r>
          </a:p>
          <a:p>
            <a:pPr>
              <a:spcBef>
                <a:spcPct val="0"/>
              </a:spcBef>
              <a:buFontTx/>
              <a:buNone/>
            </a:pPr>
            <a:endParaRPr lang="en-US" altLang="en-US" sz="2000">
              <a:cs typeface="Times New Roman" panose="02020603050405020304" pitchFamily="18" charset="0"/>
            </a:endParaRPr>
          </a:p>
          <a:p>
            <a:pPr>
              <a:spcBef>
                <a:spcPct val="0"/>
              </a:spcBef>
            </a:pPr>
            <a:r>
              <a:rPr lang="en-US" altLang="en-US" sz="2000">
                <a:cs typeface="Times New Roman" panose="02020603050405020304" pitchFamily="18" charset="0"/>
              </a:rPr>
              <a:t>JFET (McDAC)</a:t>
            </a:r>
          </a:p>
          <a:p>
            <a:pPr>
              <a:spcBef>
                <a:spcPct val="0"/>
              </a:spcBef>
              <a:buFontTx/>
              <a:buNone/>
            </a:pPr>
            <a:endParaRPr lang="en-US" altLang="en-US" sz="2000">
              <a:cs typeface="Times New Roman" panose="02020603050405020304" pitchFamily="18" charset="0"/>
            </a:endParaRPr>
          </a:p>
          <a:p>
            <a:pPr>
              <a:spcBef>
                <a:spcPct val="0"/>
              </a:spcBef>
            </a:pPr>
            <a:r>
              <a:rPr lang="en-US" altLang="en-US" sz="2000">
                <a:cs typeface="Times New Roman" panose="02020603050405020304" pitchFamily="18" charset="0"/>
              </a:rPr>
              <a:t>GaAs MESFET Logic Families  (TriQuint + RCA) </a:t>
            </a:r>
          </a:p>
          <a:p>
            <a:pPr>
              <a:spcBef>
                <a:spcPct val="0"/>
              </a:spcBef>
              <a:buFontTx/>
              <a:buNone/>
            </a:pPr>
            <a:r>
              <a:rPr lang="en-US" altLang="en-US" sz="1600">
                <a:cs typeface="Times New Roman" panose="02020603050405020304" pitchFamily="18" charset="0"/>
              </a:rPr>
              <a:t> </a:t>
            </a:r>
          </a:p>
          <a:p>
            <a:pPr>
              <a:spcBef>
                <a:spcPct val="0"/>
              </a:spcBef>
              <a:buFontTx/>
              <a:buNone/>
            </a:pPr>
            <a:endParaRPr lang="en-US" altLang="en-US" sz="2400"/>
          </a:p>
        </p:txBody>
      </p:sp>
      <p:sp>
        <p:nvSpPr>
          <p:cNvPr id="13316" name="Rectangle 3">
            <a:extLst>
              <a:ext uri="{FF2B5EF4-FFF2-40B4-BE49-F238E27FC236}">
                <a16:creationId xmlns:a16="http://schemas.microsoft.com/office/drawing/2014/main" id="{DC8EEABA-8D7A-4B8F-BECD-B169FCB87918}"/>
              </a:ext>
            </a:extLst>
          </p:cNvPr>
          <p:cNvSpPr>
            <a:spLocks noChangeArrowheads="1"/>
          </p:cNvSpPr>
          <p:nvPr/>
        </p:nvSpPr>
        <p:spPr bwMode="auto">
          <a:xfrm>
            <a:off x="2895600" y="3429001"/>
            <a:ext cx="914400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b="1">
                <a:cs typeface="Times New Roman" panose="02020603050405020304" pitchFamily="18" charset="0"/>
              </a:rPr>
              <a:t>D-MESFET</a:t>
            </a:r>
          </a:p>
          <a:p>
            <a:pPr>
              <a:spcBef>
                <a:spcPct val="0"/>
              </a:spcBef>
              <a:buFontTx/>
              <a:buNone/>
            </a:pPr>
            <a:endParaRPr lang="en-US" altLang="en-US" sz="2400"/>
          </a:p>
        </p:txBody>
      </p:sp>
      <p:sp>
        <p:nvSpPr>
          <p:cNvPr id="13317" name="Rectangle 4">
            <a:extLst>
              <a:ext uri="{FF2B5EF4-FFF2-40B4-BE49-F238E27FC236}">
                <a16:creationId xmlns:a16="http://schemas.microsoft.com/office/drawing/2014/main" id="{7DDA6F77-8E5A-4B92-A745-A7860E29EE0F}"/>
              </a:ext>
            </a:extLst>
          </p:cNvPr>
          <p:cNvSpPr>
            <a:spLocks noChangeArrowheads="1"/>
          </p:cNvSpPr>
          <p:nvPr/>
        </p:nvSpPr>
        <p:spPr bwMode="auto">
          <a:xfrm>
            <a:off x="2286000" y="3810001"/>
            <a:ext cx="9144000" cy="1008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30039"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600">
                <a:cs typeface="Times New Roman" panose="02020603050405020304" pitchFamily="18" charset="0"/>
              </a:rPr>
              <a:t>(* Depletion Mode *)</a:t>
            </a:r>
            <a:endParaRPr lang="en-US" altLang="en-US" sz="1400">
              <a:cs typeface="Times New Roman" panose="02020603050405020304" pitchFamily="18" charset="0"/>
            </a:endParaRPr>
          </a:p>
          <a:p>
            <a:pPr>
              <a:spcBef>
                <a:spcPct val="0"/>
              </a:spcBef>
              <a:buFontTx/>
              <a:buNone/>
            </a:pPr>
            <a:r>
              <a:rPr lang="en-US" altLang="en-US" sz="1600">
                <a:cs typeface="Times New Roman" panose="02020603050405020304" pitchFamily="18" charset="0"/>
              </a:rPr>
              <a:t> </a:t>
            </a:r>
          </a:p>
          <a:p>
            <a:pPr>
              <a:spcBef>
                <a:spcPct val="0"/>
              </a:spcBef>
              <a:buFontTx/>
              <a:buNone/>
            </a:pPr>
            <a:r>
              <a:rPr lang="en-US" altLang="en-US" sz="1800" b="1">
                <a:cs typeface="Times New Roman" panose="02020603050405020304" pitchFamily="18" charset="0"/>
              </a:rPr>
              <a:t>E-MESFET</a:t>
            </a:r>
          </a:p>
          <a:p>
            <a:pPr>
              <a:spcBef>
                <a:spcPct val="0"/>
              </a:spcBef>
              <a:buFontTx/>
              <a:buNone/>
            </a:pPr>
            <a:r>
              <a:rPr lang="en-US" altLang="en-US" sz="1600">
                <a:cs typeface="Times New Roman" panose="02020603050405020304" pitchFamily="18" charset="0"/>
              </a:rPr>
              <a:t>(* Enhancement  Mode *)</a:t>
            </a:r>
            <a:r>
              <a:rPr lang="en-US" altLang="en-US" sz="1100"/>
              <a:t> </a:t>
            </a:r>
            <a:endParaRPr lang="en-US" altLang="en-US" sz="2400"/>
          </a:p>
        </p:txBody>
      </p:sp>
      <p:sp>
        <p:nvSpPr>
          <p:cNvPr id="13318" name="Text Box 5">
            <a:extLst>
              <a:ext uri="{FF2B5EF4-FFF2-40B4-BE49-F238E27FC236}">
                <a16:creationId xmlns:a16="http://schemas.microsoft.com/office/drawing/2014/main" id="{948187E4-93AA-499C-A35B-31CC9EDC14EB}"/>
              </a:ext>
            </a:extLst>
          </p:cNvPr>
          <p:cNvSpPr txBox="1">
            <a:spLocks noChangeArrowheads="1"/>
          </p:cNvSpPr>
          <p:nvPr/>
        </p:nvSpPr>
        <p:spPr bwMode="auto">
          <a:xfrm>
            <a:off x="2028825" y="228601"/>
            <a:ext cx="818846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a:t>DARPA: A Brief Look Into the GaAs IC Design</a:t>
            </a:r>
          </a:p>
        </p:txBody>
      </p:sp>
      <p:pic>
        <p:nvPicPr>
          <p:cNvPr id="13319" name="Picture 2">
            <a:extLst>
              <a:ext uri="{FF2B5EF4-FFF2-40B4-BE49-F238E27FC236}">
                <a16:creationId xmlns:a16="http://schemas.microsoft.com/office/drawing/2014/main" id="{34065DA3-AEEC-4D0D-A51D-2053C54FF75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67608" y="5256214"/>
            <a:ext cx="2252663" cy="115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a:extLst>
              <a:ext uri="{FF2B5EF4-FFF2-40B4-BE49-F238E27FC236}">
                <a16:creationId xmlns:a16="http://schemas.microsoft.com/office/drawing/2014/main" id="{E9EE247F-5BFC-45AA-8B77-88D2B80CF379}"/>
              </a:ext>
            </a:extLst>
          </p:cNvPr>
          <p:cNvSpPr>
            <a:spLocks noGrp="1"/>
          </p:cNvSpPr>
          <p:nvPr>
            <p:ph type="sldNum" sz="quarter" idx="12"/>
          </p:nvPr>
        </p:nvSpPr>
        <p:spPr bwMode="auto">
          <a:xfrm>
            <a:off x="8295456"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251</a:t>
            </a:fld>
            <a:r>
              <a:rPr lang="en-US" altLang="en-US" dirty="0"/>
              <a:t>/325</a:t>
            </a:r>
            <a:endParaRPr lang="en-US" altLang="en-US" sz="1400" dirty="0"/>
          </a:p>
        </p:txBody>
      </p:sp>
      <p:sp>
        <p:nvSpPr>
          <p:cNvPr id="14339" name="Rectangle 2">
            <a:extLst>
              <a:ext uri="{FF2B5EF4-FFF2-40B4-BE49-F238E27FC236}">
                <a16:creationId xmlns:a16="http://schemas.microsoft.com/office/drawing/2014/main" id="{782C8DB9-9027-46A1-A3F8-016936967F68}"/>
              </a:ext>
            </a:extLst>
          </p:cNvPr>
          <p:cNvSpPr>
            <a:spLocks noChangeArrowheads="1"/>
          </p:cNvSpPr>
          <p:nvPr/>
        </p:nvSpPr>
        <p:spPr bwMode="auto">
          <a:xfrm>
            <a:off x="1905000" y="685800"/>
            <a:ext cx="914400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tabLst>
                <a:tab pos="2881313" algn="ctr"/>
                <a:tab pos="3960813" algn="ctr"/>
                <a:tab pos="5041900" algn="ctr"/>
              </a:tabLst>
              <a:defRPr sz="3200">
                <a:solidFill>
                  <a:schemeClr val="tx1"/>
                </a:solidFill>
                <a:latin typeface="Times New Roman" panose="02020603050405020304" pitchFamily="18" charset="0"/>
              </a:defRPr>
            </a:lvl1pPr>
            <a:lvl2pPr marL="742950" indent="-285750">
              <a:spcBef>
                <a:spcPct val="20000"/>
              </a:spcBef>
              <a:buChar char="–"/>
              <a:tabLst>
                <a:tab pos="2881313" algn="ctr"/>
                <a:tab pos="3960813" algn="ctr"/>
                <a:tab pos="5041900" algn="ctr"/>
              </a:tabLst>
              <a:defRPr sz="2800">
                <a:solidFill>
                  <a:schemeClr val="tx1"/>
                </a:solidFill>
                <a:latin typeface="Times New Roman" panose="02020603050405020304" pitchFamily="18" charset="0"/>
              </a:defRPr>
            </a:lvl2pPr>
            <a:lvl3pPr marL="1143000" indent="-228600">
              <a:spcBef>
                <a:spcPct val="20000"/>
              </a:spcBef>
              <a:buChar char="•"/>
              <a:tabLst>
                <a:tab pos="2881313" algn="ctr"/>
                <a:tab pos="3960813" algn="ctr"/>
                <a:tab pos="5041900" algn="ctr"/>
              </a:tabLst>
              <a:defRPr sz="2400">
                <a:solidFill>
                  <a:schemeClr val="tx1"/>
                </a:solidFill>
                <a:latin typeface="Times New Roman" panose="02020603050405020304" pitchFamily="18" charset="0"/>
              </a:defRPr>
            </a:lvl3pPr>
            <a:lvl4pPr marL="1600200" indent="-228600">
              <a:spcBef>
                <a:spcPct val="20000"/>
              </a:spcBef>
              <a:buChar char="–"/>
              <a:tabLst>
                <a:tab pos="2881313" algn="ctr"/>
                <a:tab pos="3960813" algn="ctr"/>
                <a:tab pos="5041900" algn="ctr"/>
              </a:tabLst>
              <a:defRPr sz="2000">
                <a:solidFill>
                  <a:schemeClr val="tx1"/>
                </a:solidFill>
                <a:latin typeface="Times New Roman" panose="02020603050405020304" pitchFamily="18" charset="0"/>
              </a:defRPr>
            </a:lvl4pPr>
            <a:lvl5pPr marL="2057400" indent="-228600">
              <a:spcBef>
                <a:spcPct val="20000"/>
              </a:spcBef>
              <a:buChar char="»"/>
              <a:tabLst>
                <a:tab pos="2881313" algn="ctr"/>
                <a:tab pos="3960813" algn="ctr"/>
                <a:tab pos="5041900" algn="ctr"/>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tabLst>
                <a:tab pos="2881313" algn="ctr"/>
                <a:tab pos="3960813" algn="ctr"/>
                <a:tab pos="5041900" algn="ctr"/>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tabLst>
                <a:tab pos="2881313" algn="ctr"/>
                <a:tab pos="3960813" algn="ctr"/>
                <a:tab pos="5041900" algn="ctr"/>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tabLst>
                <a:tab pos="2881313" algn="ctr"/>
                <a:tab pos="3960813" algn="ctr"/>
                <a:tab pos="5041900" algn="ctr"/>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tabLst>
                <a:tab pos="2881313" algn="ctr"/>
                <a:tab pos="3960813" algn="ctr"/>
                <a:tab pos="5041900" algn="ctr"/>
              </a:tabLst>
              <a:defRPr sz="2000">
                <a:solidFill>
                  <a:schemeClr val="tx1"/>
                </a:solidFill>
                <a:latin typeface="Times New Roman" panose="02020603050405020304" pitchFamily="18" charset="0"/>
              </a:defRPr>
            </a:lvl9pPr>
          </a:lstStyle>
          <a:p>
            <a:pPr eaLnBrk="1" hangingPunct="1">
              <a:spcBef>
                <a:spcPct val="0"/>
              </a:spcBef>
              <a:buFontTx/>
              <a:buNone/>
            </a:pPr>
            <a:r>
              <a:rPr lang="en-US" altLang="en-US" sz="1300">
                <a:cs typeface="Times New Roman" panose="02020603050405020304" pitchFamily="18" charset="0"/>
              </a:rPr>
              <a:t>	</a:t>
            </a:r>
            <a:r>
              <a:rPr lang="en-US" altLang="en-US" sz="1800">
                <a:cs typeface="Times New Roman" panose="02020603050405020304" pitchFamily="18" charset="0"/>
              </a:rPr>
              <a:t>Speed	Dissipation	   Complexity </a:t>
            </a:r>
          </a:p>
          <a:p>
            <a:pPr>
              <a:spcBef>
                <a:spcPct val="0"/>
              </a:spcBef>
              <a:buFontTx/>
              <a:buNone/>
            </a:pPr>
            <a:r>
              <a:rPr lang="en-US" altLang="en-US" sz="1800">
                <a:cs typeface="Times New Roman" panose="02020603050405020304" pitchFamily="18" charset="0"/>
              </a:rPr>
              <a:t>	(ns)	(W)	      (K transistors)</a:t>
            </a:r>
          </a:p>
          <a:p>
            <a:pPr>
              <a:spcBef>
                <a:spcPct val="0"/>
              </a:spcBef>
              <a:buFontTx/>
              <a:buNone/>
            </a:pPr>
            <a:endParaRPr lang="en-US" altLang="en-US" sz="1800"/>
          </a:p>
        </p:txBody>
      </p:sp>
      <p:sp>
        <p:nvSpPr>
          <p:cNvPr id="14340" name="Rectangle 3">
            <a:extLst>
              <a:ext uri="{FF2B5EF4-FFF2-40B4-BE49-F238E27FC236}">
                <a16:creationId xmlns:a16="http://schemas.microsoft.com/office/drawing/2014/main" id="{0112E6FD-B400-4371-A32E-5A2AF05BB579}"/>
              </a:ext>
            </a:extLst>
          </p:cNvPr>
          <p:cNvSpPr>
            <a:spLocks noChangeArrowheads="1"/>
          </p:cNvSpPr>
          <p:nvPr/>
        </p:nvSpPr>
        <p:spPr bwMode="auto">
          <a:xfrm>
            <a:off x="1981200" y="1447801"/>
            <a:ext cx="9144000" cy="4760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tabLst>
                <a:tab pos="2881313" algn="ctr"/>
                <a:tab pos="3960813" algn="ctr"/>
                <a:tab pos="5041900" algn="ctr"/>
              </a:tabLst>
              <a:defRPr sz="3200">
                <a:solidFill>
                  <a:schemeClr val="tx1"/>
                </a:solidFill>
                <a:latin typeface="Times New Roman" panose="02020603050405020304" pitchFamily="18" charset="0"/>
              </a:defRPr>
            </a:lvl1pPr>
            <a:lvl2pPr marL="742950" indent="-285750">
              <a:spcBef>
                <a:spcPct val="20000"/>
              </a:spcBef>
              <a:buChar char="–"/>
              <a:tabLst>
                <a:tab pos="2881313" algn="ctr"/>
                <a:tab pos="3960813" algn="ctr"/>
                <a:tab pos="5041900" algn="ctr"/>
              </a:tabLst>
              <a:defRPr sz="2800">
                <a:solidFill>
                  <a:schemeClr val="tx1"/>
                </a:solidFill>
                <a:latin typeface="Times New Roman" panose="02020603050405020304" pitchFamily="18" charset="0"/>
              </a:defRPr>
            </a:lvl2pPr>
            <a:lvl3pPr marL="1143000" indent="-228600">
              <a:spcBef>
                <a:spcPct val="20000"/>
              </a:spcBef>
              <a:buChar char="•"/>
              <a:tabLst>
                <a:tab pos="2881313" algn="ctr"/>
                <a:tab pos="3960813" algn="ctr"/>
                <a:tab pos="5041900" algn="ctr"/>
              </a:tabLst>
              <a:defRPr sz="2400">
                <a:solidFill>
                  <a:schemeClr val="tx1"/>
                </a:solidFill>
                <a:latin typeface="Times New Roman" panose="02020603050405020304" pitchFamily="18" charset="0"/>
              </a:defRPr>
            </a:lvl3pPr>
            <a:lvl4pPr marL="1600200" indent="-228600">
              <a:spcBef>
                <a:spcPct val="20000"/>
              </a:spcBef>
              <a:buChar char="–"/>
              <a:tabLst>
                <a:tab pos="2881313" algn="ctr"/>
                <a:tab pos="3960813" algn="ctr"/>
                <a:tab pos="5041900" algn="ctr"/>
              </a:tabLst>
              <a:defRPr sz="2000">
                <a:solidFill>
                  <a:schemeClr val="tx1"/>
                </a:solidFill>
                <a:latin typeface="Times New Roman" panose="02020603050405020304" pitchFamily="18" charset="0"/>
              </a:defRPr>
            </a:lvl4pPr>
            <a:lvl5pPr marL="2057400" indent="-228600">
              <a:spcBef>
                <a:spcPct val="20000"/>
              </a:spcBef>
              <a:buChar char="»"/>
              <a:tabLst>
                <a:tab pos="2881313" algn="ctr"/>
                <a:tab pos="3960813" algn="ctr"/>
                <a:tab pos="5041900" algn="ctr"/>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tabLst>
                <a:tab pos="2881313" algn="ctr"/>
                <a:tab pos="3960813" algn="ctr"/>
                <a:tab pos="5041900" algn="ctr"/>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tabLst>
                <a:tab pos="2881313" algn="ctr"/>
                <a:tab pos="3960813" algn="ctr"/>
                <a:tab pos="5041900" algn="ctr"/>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tabLst>
                <a:tab pos="2881313" algn="ctr"/>
                <a:tab pos="3960813" algn="ctr"/>
                <a:tab pos="5041900" algn="ctr"/>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tabLst>
                <a:tab pos="2881313" algn="ctr"/>
                <a:tab pos="3960813" algn="ctr"/>
                <a:tab pos="5041900" algn="ctr"/>
              </a:tabLst>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b="1">
                <a:cs typeface="Times New Roman" panose="02020603050405020304" pitchFamily="18" charset="0"/>
              </a:rPr>
              <a:t>Arithmetic</a:t>
            </a:r>
            <a:endParaRPr lang="en-US" altLang="en-US" sz="1800">
              <a:cs typeface="Times New Roman" panose="02020603050405020304" pitchFamily="18" charset="0"/>
            </a:endParaRPr>
          </a:p>
          <a:p>
            <a:pPr>
              <a:spcBef>
                <a:spcPct val="0"/>
              </a:spcBef>
              <a:buFontTx/>
              <a:buNone/>
            </a:pPr>
            <a:r>
              <a:rPr lang="en-US" altLang="en-US" sz="1800">
                <a:cs typeface="Times New Roman" panose="02020603050405020304" pitchFamily="18" charset="0"/>
              </a:rPr>
              <a:t>32‑bit adder	2,9 total	1,2	2,5</a:t>
            </a:r>
          </a:p>
          <a:p>
            <a:pPr>
              <a:spcBef>
                <a:spcPct val="0"/>
              </a:spcBef>
              <a:buFontTx/>
              <a:buNone/>
            </a:pPr>
            <a:r>
              <a:rPr lang="en-US" altLang="en-US" sz="1800">
                <a:cs typeface="Times New Roman" panose="02020603050405020304" pitchFamily="18" charset="0"/>
              </a:rPr>
              <a:t>(BFL D‑MESFET)</a:t>
            </a:r>
          </a:p>
          <a:p>
            <a:pPr>
              <a:spcBef>
                <a:spcPct val="0"/>
              </a:spcBef>
              <a:buFontTx/>
              <a:buNone/>
            </a:pPr>
            <a:r>
              <a:rPr lang="en-US" altLang="en-US" sz="1800">
                <a:cs typeface="Times New Roman" panose="02020603050405020304" pitchFamily="18" charset="0"/>
              </a:rPr>
              <a:t>1616‑bit multiplier	10,5 total	1,0	10,0</a:t>
            </a:r>
          </a:p>
          <a:p>
            <a:pPr>
              <a:spcBef>
                <a:spcPct val="0"/>
              </a:spcBef>
              <a:buFontTx/>
              <a:buNone/>
            </a:pPr>
            <a:r>
              <a:rPr lang="en-US" altLang="en-US" sz="1800">
                <a:cs typeface="Times New Roman" panose="02020603050405020304" pitchFamily="18" charset="0"/>
              </a:rPr>
              <a:t>(DCFL E/D MESFET)</a:t>
            </a:r>
          </a:p>
          <a:p>
            <a:pPr>
              <a:spcBef>
                <a:spcPct val="0"/>
              </a:spcBef>
              <a:buFontTx/>
              <a:buNone/>
            </a:pPr>
            <a:r>
              <a:rPr lang="en-US" altLang="en-US" sz="1800">
                <a:cs typeface="Times New Roman" panose="02020603050405020304" pitchFamily="18" charset="0"/>
              </a:rPr>
              <a:t> </a:t>
            </a:r>
          </a:p>
          <a:p>
            <a:pPr>
              <a:spcBef>
                <a:spcPct val="0"/>
              </a:spcBef>
              <a:buFontTx/>
              <a:buNone/>
            </a:pPr>
            <a:r>
              <a:rPr lang="en-US" altLang="en-US" sz="1800" b="1">
                <a:cs typeface="Times New Roman" panose="02020603050405020304" pitchFamily="18" charset="0"/>
              </a:rPr>
              <a:t>Control</a:t>
            </a:r>
            <a:endParaRPr lang="en-US" altLang="en-US" sz="1800">
              <a:cs typeface="Times New Roman" panose="02020603050405020304" pitchFamily="18" charset="0"/>
            </a:endParaRPr>
          </a:p>
          <a:p>
            <a:pPr>
              <a:spcBef>
                <a:spcPct val="0"/>
              </a:spcBef>
              <a:buFontTx/>
              <a:buNone/>
            </a:pPr>
            <a:r>
              <a:rPr lang="en-US" altLang="en-US" sz="1800">
                <a:cs typeface="Times New Roman" panose="02020603050405020304" pitchFamily="18" charset="0"/>
              </a:rPr>
              <a:t>1K gate array	0,4/gate	1,0	6,0</a:t>
            </a:r>
          </a:p>
          <a:p>
            <a:pPr>
              <a:spcBef>
                <a:spcPct val="0"/>
              </a:spcBef>
              <a:buFontTx/>
              <a:buNone/>
            </a:pPr>
            <a:r>
              <a:rPr lang="en-US" altLang="en-US" sz="1800">
                <a:cs typeface="Times New Roman" panose="02020603050405020304" pitchFamily="18" charset="0"/>
              </a:rPr>
              <a:t>(STL HBT)</a:t>
            </a:r>
          </a:p>
          <a:p>
            <a:pPr>
              <a:spcBef>
                <a:spcPct val="0"/>
              </a:spcBef>
              <a:buFontTx/>
              <a:buNone/>
            </a:pPr>
            <a:r>
              <a:rPr lang="en-US" altLang="en-US" sz="1800">
                <a:cs typeface="Times New Roman" panose="02020603050405020304" pitchFamily="18" charset="0"/>
              </a:rPr>
              <a:t>2K gate array	0,08/gate	0,4	8,2</a:t>
            </a:r>
          </a:p>
          <a:p>
            <a:pPr>
              <a:spcBef>
                <a:spcPct val="0"/>
              </a:spcBef>
              <a:buFontTx/>
              <a:buNone/>
            </a:pPr>
            <a:r>
              <a:rPr lang="en-US" altLang="en-US" sz="1800">
                <a:cs typeface="Times New Roman" panose="02020603050405020304" pitchFamily="18" charset="0"/>
              </a:rPr>
              <a:t>(DCFL E/D MESFET)</a:t>
            </a:r>
          </a:p>
          <a:p>
            <a:pPr>
              <a:spcBef>
                <a:spcPct val="0"/>
              </a:spcBef>
              <a:buFontTx/>
              <a:buNone/>
            </a:pPr>
            <a:r>
              <a:rPr lang="en-US" altLang="en-US" sz="1800">
                <a:cs typeface="Times New Roman" panose="02020603050405020304" pitchFamily="18" charset="0"/>
              </a:rPr>
              <a:t> </a:t>
            </a:r>
          </a:p>
          <a:p>
            <a:pPr>
              <a:spcBef>
                <a:spcPct val="0"/>
              </a:spcBef>
              <a:buFontTx/>
              <a:buNone/>
            </a:pPr>
            <a:r>
              <a:rPr lang="en-US" altLang="en-US" sz="1800" b="1">
                <a:cs typeface="Times New Roman" panose="02020603050405020304" pitchFamily="18" charset="0"/>
              </a:rPr>
              <a:t>Memory</a:t>
            </a:r>
            <a:endParaRPr lang="en-US" altLang="en-US" sz="1800">
              <a:cs typeface="Times New Roman" panose="02020603050405020304" pitchFamily="18" charset="0"/>
            </a:endParaRPr>
          </a:p>
          <a:p>
            <a:pPr>
              <a:spcBef>
                <a:spcPct val="0"/>
              </a:spcBef>
              <a:buFontTx/>
              <a:buNone/>
            </a:pPr>
            <a:r>
              <a:rPr lang="en-US" altLang="en-US" sz="1800">
                <a:cs typeface="Times New Roman" panose="02020603050405020304" pitchFamily="18" charset="0"/>
              </a:rPr>
              <a:t>4Kbit SRAM	2,0 total	1,6	26,9</a:t>
            </a:r>
          </a:p>
          <a:p>
            <a:pPr>
              <a:spcBef>
                <a:spcPct val="0"/>
              </a:spcBef>
              <a:buFontTx/>
              <a:buNone/>
            </a:pPr>
            <a:r>
              <a:rPr lang="en-US" altLang="en-US" sz="1800">
                <a:cs typeface="Times New Roman" panose="02020603050405020304" pitchFamily="18" charset="0"/>
              </a:rPr>
              <a:t>(DCFL E/D MODFET)</a:t>
            </a:r>
          </a:p>
          <a:p>
            <a:pPr>
              <a:spcBef>
                <a:spcPct val="0"/>
              </a:spcBef>
              <a:buFontTx/>
              <a:buNone/>
            </a:pPr>
            <a:r>
              <a:rPr lang="en-US" altLang="en-US" sz="1800">
                <a:cs typeface="Times New Roman" panose="02020603050405020304" pitchFamily="18" charset="0"/>
              </a:rPr>
              <a:t>16K SRAM	4,1 total	2,5	102,3</a:t>
            </a:r>
          </a:p>
          <a:p>
            <a:pPr>
              <a:spcBef>
                <a:spcPct val="0"/>
              </a:spcBef>
              <a:buFontTx/>
              <a:buNone/>
            </a:pPr>
            <a:endParaRPr lang="en-US" altLang="en-US" sz="1800"/>
          </a:p>
        </p:txBody>
      </p:sp>
      <p:sp>
        <p:nvSpPr>
          <p:cNvPr id="14341" name="Rectangle 4">
            <a:extLst>
              <a:ext uri="{FF2B5EF4-FFF2-40B4-BE49-F238E27FC236}">
                <a16:creationId xmlns:a16="http://schemas.microsoft.com/office/drawing/2014/main" id="{99B75C81-7E3D-4E21-9A91-33D6092C8F48}"/>
              </a:ext>
            </a:extLst>
          </p:cNvPr>
          <p:cNvSpPr>
            <a:spLocks noChangeArrowheads="1"/>
          </p:cNvSpPr>
          <p:nvPr/>
        </p:nvSpPr>
        <p:spPr bwMode="auto">
          <a:xfrm>
            <a:off x="1981200" y="5791200"/>
            <a:ext cx="91440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tabLst>
                <a:tab pos="2881313" algn="ctr"/>
                <a:tab pos="3960813" algn="ctr"/>
                <a:tab pos="5041900" algn="ctr"/>
              </a:tabLst>
              <a:defRPr sz="3200">
                <a:solidFill>
                  <a:schemeClr val="tx1"/>
                </a:solidFill>
                <a:latin typeface="Times New Roman" panose="02020603050405020304" pitchFamily="18" charset="0"/>
              </a:defRPr>
            </a:lvl1pPr>
            <a:lvl2pPr marL="742950" indent="-285750">
              <a:spcBef>
                <a:spcPct val="20000"/>
              </a:spcBef>
              <a:buChar char="–"/>
              <a:tabLst>
                <a:tab pos="2881313" algn="ctr"/>
                <a:tab pos="3960813" algn="ctr"/>
                <a:tab pos="5041900" algn="ctr"/>
              </a:tabLst>
              <a:defRPr sz="2800">
                <a:solidFill>
                  <a:schemeClr val="tx1"/>
                </a:solidFill>
                <a:latin typeface="Times New Roman" panose="02020603050405020304" pitchFamily="18" charset="0"/>
              </a:defRPr>
            </a:lvl2pPr>
            <a:lvl3pPr marL="1143000" indent="-228600">
              <a:spcBef>
                <a:spcPct val="20000"/>
              </a:spcBef>
              <a:buChar char="•"/>
              <a:tabLst>
                <a:tab pos="2881313" algn="ctr"/>
                <a:tab pos="3960813" algn="ctr"/>
                <a:tab pos="5041900" algn="ctr"/>
              </a:tabLst>
              <a:defRPr sz="2400">
                <a:solidFill>
                  <a:schemeClr val="tx1"/>
                </a:solidFill>
                <a:latin typeface="Times New Roman" panose="02020603050405020304" pitchFamily="18" charset="0"/>
              </a:defRPr>
            </a:lvl3pPr>
            <a:lvl4pPr marL="1600200" indent="-228600">
              <a:spcBef>
                <a:spcPct val="20000"/>
              </a:spcBef>
              <a:buChar char="–"/>
              <a:tabLst>
                <a:tab pos="2881313" algn="ctr"/>
                <a:tab pos="3960813" algn="ctr"/>
                <a:tab pos="5041900" algn="ctr"/>
              </a:tabLst>
              <a:defRPr sz="2000">
                <a:solidFill>
                  <a:schemeClr val="tx1"/>
                </a:solidFill>
                <a:latin typeface="Times New Roman" panose="02020603050405020304" pitchFamily="18" charset="0"/>
              </a:defRPr>
            </a:lvl4pPr>
            <a:lvl5pPr marL="2057400" indent="-228600">
              <a:spcBef>
                <a:spcPct val="20000"/>
              </a:spcBef>
              <a:buChar char="»"/>
              <a:tabLst>
                <a:tab pos="2881313" algn="ctr"/>
                <a:tab pos="3960813" algn="ctr"/>
                <a:tab pos="5041900" algn="ctr"/>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tabLst>
                <a:tab pos="2881313" algn="ctr"/>
                <a:tab pos="3960813" algn="ctr"/>
                <a:tab pos="5041900" algn="ctr"/>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tabLst>
                <a:tab pos="2881313" algn="ctr"/>
                <a:tab pos="3960813" algn="ctr"/>
                <a:tab pos="5041900" algn="ctr"/>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tabLst>
                <a:tab pos="2881313" algn="ctr"/>
                <a:tab pos="3960813" algn="ctr"/>
                <a:tab pos="5041900" algn="ctr"/>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tabLst>
                <a:tab pos="2881313" algn="ctr"/>
                <a:tab pos="3960813" algn="ctr"/>
                <a:tab pos="5041900" algn="ctr"/>
              </a:tabLst>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cs typeface="Times New Roman" panose="02020603050405020304" pitchFamily="18" charset="0"/>
              </a:rPr>
              <a:t>(DCFL E/D MESFET)</a:t>
            </a:r>
          </a:p>
          <a:p>
            <a:pPr>
              <a:spcBef>
                <a:spcPct val="0"/>
              </a:spcBef>
              <a:buFontTx/>
              <a:buNone/>
            </a:pPr>
            <a:endParaRPr lang="en-US" altLang="en-US" sz="1800"/>
          </a:p>
        </p:txBody>
      </p:sp>
      <p:sp>
        <p:nvSpPr>
          <p:cNvPr id="14342" name="Rectangle 5">
            <a:extLst>
              <a:ext uri="{FF2B5EF4-FFF2-40B4-BE49-F238E27FC236}">
                <a16:creationId xmlns:a16="http://schemas.microsoft.com/office/drawing/2014/main" id="{73C4DBAB-A448-4E94-99B5-E5B6E3F49985}"/>
              </a:ext>
            </a:extLst>
          </p:cNvPr>
          <p:cNvSpPr>
            <a:spLocks noChangeArrowheads="1"/>
          </p:cNvSpPr>
          <p:nvPr/>
        </p:nvSpPr>
        <p:spPr bwMode="auto">
          <a:xfrm>
            <a:off x="1447800" y="6019801"/>
            <a:ext cx="7086600" cy="49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300" dirty="0">
                <a:cs typeface="Times New Roman" panose="02020603050405020304" pitchFamily="18" charset="0"/>
              </a:rPr>
              <a:t> </a:t>
            </a:r>
            <a:endParaRPr lang="en-US" altLang="en-US" sz="1600" dirty="0">
              <a:cs typeface="Times New Roman" panose="02020603050405020304" pitchFamily="18" charset="0"/>
            </a:endParaRPr>
          </a:p>
          <a:p>
            <a:pPr>
              <a:spcBef>
                <a:spcPct val="0"/>
              </a:spcBef>
              <a:buFontTx/>
              <a:buNone/>
            </a:pPr>
            <a:r>
              <a:rPr lang="en-US" altLang="en-US" sz="1300" b="1" dirty="0">
                <a:cs typeface="Times New Roman" panose="02020603050405020304" pitchFamily="18" charset="0"/>
              </a:rPr>
              <a:t>  Figure 7.1.</a:t>
            </a:r>
            <a:r>
              <a:rPr lang="en-US" altLang="en-US" sz="1300" dirty="0">
                <a:cs typeface="Times New Roman" panose="02020603050405020304" pitchFamily="18" charset="0"/>
              </a:rPr>
              <a:t> Typical (conservative) data for speed, dissipation, and complexity of digital GaAs chips.</a:t>
            </a:r>
            <a:r>
              <a:rPr lang="en-US" altLang="en-US" sz="1100" dirty="0"/>
              <a:t> </a:t>
            </a:r>
            <a:endParaRPr lang="en-US" altLang="en-US" sz="2400" dirty="0"/>
          </a:p>
        </p:txBody>
      </p:sp>
    </p:spTree>
  </p:cSld>
  <p:clrMapOvr>
    <a:masterClrMapping/>
  </p:clrMapOvr>
  <p:transition spd="med"/>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a:extLst>
              <a:ext uri="{FF2B5EF4-FFF2-40B4-BE49-F238E27FC236}">
                <a16:creationId xmlns:a16="http://schemas.microsoft.com/office/drawing/2014/main" id="{A8889DC7-18ED-4B97-96E6-01CB69880029}"/>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252</a:t>
            </a:fld>
            <a:r>
              <a:rPr lang="en-US" altLang="en-US" dirty="0"/>
              <a:t>/325</a:t>
            </a:r>
            <a:endParaRPr lang="en-US" altLang="en-US" sz="1400" dirty="0"/>
          </a:p>
        </p:txBody>
      </p:sp>
      <p:sp>
        <p:nvSpPr>
          <p:cNvPr id="15363" name="Rectangle 6">
            <a:extLst>
              <a:ext uri="{FF2B5EF4-FFF2-40B4-BE49-F238E27FC236}">
                <a16:creationId xmlns:a16="http://schemas.microsoft.com/office/drawing/2014/main" id="{88BBF7A9-AC38-4C0A-A404-3C0E91C4AF3A}"/>
              </a:ext>
            </a:extLst>
          </p:cNvPr>
          <p:cNvSpPr>
            <a:spLocks noChangeArrowheads="1"/>
          </p:cNvSpPr>
          <p:nvPr/>
        </p:nvSpPr>
        <p:spPr bwMode="auto">
          <a:xfrm>
            <a:off x="1600200" y="4953000"/>
            <a:ext cx="9144000"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600">
                <a:cs typeface="Times New Roman" panose="02020603050405020304" pitchFamily="18" charset="0"/>
              </a:rPr>
              <a:t> </a:t>
            </a:r>
          </a:p>
          <a:p>
            <a:pPr>
              <a:spcBef>
                <a:spcPct val="0"/>
              </a:spcBef>
              <a:buFontTx/>
              <a:buNone/>
            </a:pPr>
            <a:r>
              <a:rPr lang="en-US" altLang="en-US" sz="1400" b="1">
                <a:cs typeface="Times New Roman" panose="02020603050405020304" pitchFamily="18" charset="0"/>
              </a:rPr>
              <a:t>Figure 7.2.</a:t>
            </a:r>
            <a:r>
              <a:rPr lang="en-US" altLang="en-US" sz="1400">
                <a:cs typeface="Times New Roman" panose="02020603050405020304" pitchFamily="18" charset="0"/>
              </a:rPr>
              <a:t> Comparison (conservative) of GaAs and silicon, in terms of complexity and speed of the chips</a:t>
            </a:r>
            <a:br>
              <a:rPr lang="en-US" altLang="en-US" sz="1400">
                <a:cs typeface="Times New Roman" panose="02020603050405020304" pitchFamily="18" charset="0"/>
              </a:rPr>
            </a:br>
            <a:r>
              <a:rPr lang="en-US" altLang="en-US" sz="1400">
                <a:cs typeface="Times New Roman" panose="02020603050405020304" pitchFamily="18" charset="0"/>
              </a:rPr>
              <a:t>(assuming equal dissipation). </a:t>
            </a:r>
            <a:br>
              <a:rPr lang="en-US" altLang="en-US" sz="1400">
                <a:cs typeface="Times New Roman" panose="02020603050405020304" pitchFamily="18" charset="0"/>
              </a:rPr>
            </a:br>
            <a:r>
              <a:rPr lang="en-US" altLang="en-US" sz="1400">
                <a:cs typeface="Times New Roman" panose="02020603050405020304" pitchFamily="18" charset="0"/>
              </a:rPr>
              <a:t>Symbols </a:t>
            </a:r>
            <a:r>
              <a:rPr lang="en-US" altLang="en-US" sz="1400" i="1">
                <a:cs typeface="Times New Roman" panose="02020603050405020304" pitchFamily="18" charset="0"/>
              </a:rPr>
              <a:t>T</a:t>
            </a:r>
            <a:r>
              <a:rPr lang="en-US" altLang="en-US" sz="1400">
                <a:cs typeface="Times New Roman" panose="02020603050405020304" pitchFamily="18" charset="0"/>
              </a:rPr>
              <a:t> and </a:t>
            </a:r>
            <a:r>
              <a:rPr lang="en-US" altLang="en-US" sz="1400" i="1">
                <a:cs typeface="Times New Roman" panose="02020603050405020304" pitchFamily="18" charset="0"/>
              </a:rPr>
              <a:t>R</a:t>
            </a:r>
            <a:r>
              <a:rPr lang="en-US" altLang="en-US" sz="1400">
                <a:cs typeface="Times New Roman" panose="02020603050405020304" pitchFamily="18" charset="0"/>
              </a:rPr>
              <a:t> refer to the transistors and the resistors, respectively. </a:t>
            </a:r>
            <a:br>
              <a:rPr lang="en-US" altLang="en-US" sz="1400">
                <a:cs typeface="Times New Roman" panose="02020603050405020304" pitchFamily="18" charset="0"/>
              </a:rPr>
            </a:br>
            <a:r>
              <a:rPr lang="en-US" altLang="en-US" sz="1400">
                <a:cs typeface="Times New Roman" panose="02020603050405020304" pitchFamily="18" charset="0"/>
              </a:rPr>
              <a:t>Data on silicon ECL technology complexity includes the transistor count increased for the resistor count.</a:t>
            </a:r>
            <a:r>
              <a:rPr lang="en-US" altLang="en-US" sz="1400"/>
              <a:t> </a:t>
            </a:r>
          </a:p>
        </p:txBody>
      </p:sp>
      <p:graphicFrame>
        <p:nvGraphicFramePr>
          <p:cNvPr id="9454" name="Group 238">
            <a:extLst>
              <a:ext uri="{FF2B5EF4-FFF2-40B4-BE49-F238E27FC236}">
                <a16:creationId xmlns:a16="http://schemas.microsoft.com/office/drawing/2014/main" id="{4D521921-1EF9-486D-A977-D3579687F7E9}"/>
              </a:ext>
            </a:extLst>
          </p:cNvPr>
          <p:cNvGraphicFramePr>
            <a:graphicFrameLocks noGrp="1"/>
          </p:cNvGraphicFramePr>
          <p:nvPr/>
        </p:nvGraphicFramePr>
        <p:xfrm>
          <a:off x="1676400" y="762000"/>
          <a:ext cx="8915400" cy="3968750"/>
        </p:xfrm>
        <a:graphic>
          <a:graphicData uri="http://schemas.openxmlformats.org/drawingml/2006/table">
            <a:tbl>
              <a:tblPr/>
              <a:tblGrid>
                <a:gridCol w="2209800">
                  <a:extLst>
                    <a:ext uri="{9D8B030D-6E8A-4147-A177-3AD203B41FA5}">
                      <a16:colId xmlns:a16="http://schemas.microsoft.com/office/drawing/2014/main" val="20000"/>
                    </a:ext>
                  </a:extLst>
                </a:gridCol>
                <a:gridCol w="1719263">
                  <a:extLst>
                    <a:ext uri="{9D8B030D-6E8A-4147-A177-3AD203B41FA5}">
                      <a16:colId xmlns:a16="http://schemas.microsoft.com/office/drawing/2014/main" val="20001"/>
                    </a:ext>
                  </a:extLst>
                </a:gridCol>
                <a:gridCol w="1131887">
                  <a:extLst>
                    <a:ext uri="{9D8B030D-6E8A-4147-A177-3AD203B41FA5}">
                      <a16:colId xmlns:a16="http://schemas.microsoft.com/office/drawing/2014/main" val="20002"/>
                    </a:ext>
                  </a:extLst>
                </a:gridCol>
                <a:gridCol w="1209675">
                  <a:extLst>
                    <a:ext uri="{9D8B030D-6E8A-4147-A177-3AD203B41FA5}">
                      <a16:colId xmlns:a16="http://schemas.microsoft.com/office/drawing/2014/main" val="20003"/>
                    </a:ext>
                  </a:extLst>
                </a:gridCol>
                <a:gridCol w="1360488">
                  <a:extLst>
                    <a:ext uri="{9D8B030D-6E8A-4147-A177-3AD203B41FA5}">
                      <a16:colId xmlns:a16="http://schemas.microsoft.com/office/drawing/2014/main" val="20004"/>
                    </a:ext>
                  </a:extLst>
                </a:gridCol>
                <a:gridCol w="1284287">
                  <a:extLst>
                    <a:ext uri="{9D8B030D-6E8A-4147-A177-3AD203B41FA5}">
                      <a16:colId xmlns:a16="http://schemas.microsoft.com/office/drawing/2014/main" val="20005"/>
                    </a:ext>
                  </a:extLst>
                </a:gridCol>
              </a:tblGrid>
              <a:tr h="677982">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sr-Latn-CS" altLang="en-US" sz="18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tx1"/>
                          </a:solidFill>
                          <a:effectLst/>
                          <a:latin typeface="Times New Roman" panose="02020603050405020304" pitchFamily="18" charset="0"/>
                        </a:rPr>
                        <a:t>GaAs</a:t>
                      </a:r>
                      <a:endParaRPr kumimoji="0" lang="sr-Latn-CS" altLang="en-US" sz="1800" b="0" i="0" u="none" strike="noStrike" cap="none" normalizeH="0" baseline="0">
                        <a:ln>
                          <a:noFill/>
                        </a:ln>
                        <a:solidFill>
                          <a:schemeClr val="tx1"/>
                        </a:solidFill>
                        <a:effectLst/>
                        <a:latin typeface="Times New Roman" panose="02020603050405020304"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Times New Roman" panose="02020603050405020304" pitchFamily="18" charset="0"/>
                        </a:rPr>
                        <a:t>(1 m E/D-MESFET)</a:t>
                      </a:r>
                      <a:endParaRPr kumimoji="0" lang="sr-Latn-CS" altLang="en-US" sz="14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tx1"/>
                          </a:solidFill>
                          <a:effectLst/>
                          <a:latin typeface="Times New Roman" panose="02020603050405020304" pitchFamily="18" charset="0"/>
                        </a:rPr>
                        <a:t>Silicon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Times New Roman" panose="02020603050405020304" pitchFamily="18" charset="0"/>
                        </a:rPr>
                        <a:t>(2 m NMOS)</a:t>
                      </a:r>
                      <a:endParaRPr kumimoji="0" lang="sr-Latn-CS" altLang="en-US" sz="14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tx1"/>
                          </a:solidFill>
                          <a:effectLst/>
                          <a:latin typeface="Times New Roman" panose="02020603050405020304" pitchFamily="18" charset="0"/>
                        </a:rPr>
                        <a:t>Silicon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Times New Roman" panose="02020603050405020304" pitchFamily="18" charset="0"/>
                        </a:rPr>
                        <a:t>(2 m CMOS)</a:t>
                      </a:r>
                      <a:endParaRPr kumimoji="0" lang="sr-Latn-CS" altLang="en-US" sz="14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tx1"/>
                          </a:solidFill>
                          <a:effectLst/>
                          <a:latin typeface="Times New Roman" panose="02020603050405020304" pitchFamily="18" charset="0"/>
                        </a:rPr>
                        <a:t>Silicon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Times New Roman" panose="02020603050405020304" pitchFamily="18" charset="0"/>
                        </a:rPr>
                        <a:t>(1.25 m NMOS)</a:t>
                      </a:r>
                      <a:endParaRPr kumimoji="0" lang="sr-Latn-CS" altLang="en-US" sz="14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0" i="0" u="none" strike="noStrike" cap="none" normalizeH="0" baseline="0">
                          <a:ln>
                            <a:noFill/>
                          </a:ln>
                          <a:solidFill>
                            <a:schemeClr val="tx1"/>
                          </a:solidFill>
                          <a:effectLst/>
                          <a:latin typeface="Times New Roman" panose="02020603050405020304" pitchFamily="18" charset="0"/>
                        </a:rPr>
                        <a:t>Silicon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Times New Roman" panose="02020603050405020304" pitchFamily="18" charset="0"/>
                        </a:rPr>
                        <a:t>(2 m ECL)</a:t>
                      </a:r>
                      <a:endParaRPr kumimoji="0" lang="sr-Latn-CS" altLang="en-US" sz="14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5824">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1" i="0" u="none" strike="noStrike" cap="none" normalizeH="0" baseline="0">
                          <a:ln>
                            <a:noFill/>
                          </a:ln>
                          <a:solidFill>
                            <a:schemeClr val="tx1"/>
                          </a:solidFill>
                          <a:effectLst/>
                          <a:latin typeface="Times New Roman" panose="02020603050405020304" pitchFamily="18" charset="0"/>
                        </a:rPr>
                        <a:t>Complexity</a:t>
                      </a:r>
                      <a:endParaRPr kumimoji="0" lang="sr-Latn-CS" altLang="en-US" sz="14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35339">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Times New Roman" panose="02020603050405020304" pitchFamily="18" charset="0"/>
                        </a:rPr>
                        <a:t>On-chip transistor count</a:t>
                      </a:r>
                      <a:endParaRPr kumimoji="0" lang="sr-Latn-CS" altLang="en-US" sz="14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rPr>
                        <a:t>40K</a:t>
                      </a: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rPr>
                        <a:t>200K</a:t>
                      </a: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rPr>
                        <a:t>200K</a:t>
                      </a: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rPr>
                        <a:t>400K</a:t>
                      </a: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rPr>
                        <a:t>40K (T or R)</a:t>
                      </a: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5824">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800" b="1" i="0" u="none" strike="noStrike" cap="none" normalizeH="0" baseline="0">
                          <a:ln>
                            <a:noFill/>
                          </a:ln>
                          <a:solidFill>
                            <a:schemeClr val="tx1"/>
                          </a:solidFill>
                          <a:effectLst/>
                          <a:latin typeface="Times New Roman" panose="02020603050405020304" pitchFamily="18" charset="0"/>
                        </a:rPr>
                        <a:t>Speed</a:t>
                      </a:r>
                      <a:endParaRPr kumimoji="0" lang="sr-Latn-CS" altLang="en-US" sz="14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60931">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Times New Roman" panose="02020603050405020304" pitchFamily="18" charset="0"/>
                        </a:rPr>
                        <a:t>Gate delay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Times New Roman" panose="02020603050405020304" pitchFamily="18" charset="0"/>
                        </a:rPr>
                        <a:t>(minimal fan-out)</a:t>
                      </a:r>
                      <a:endParaRPr kumimoji="0" lang="sr-Latn-CS" altLang="en-US" sz="14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rPr>
                        <a:t>50-150 ps</a:t>
                      </a: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rPr>
                        <a:t>1-3 ns</a:t>
                      </a: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rPr>
                        <a:t>800-1000 ps</a:t>
                      </a: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rPr>
                        <a:t>500-700 ps</a:t>
                      </a: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rPr>
                        <a:t>150-200 ps</a:t>
                      </a: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60931">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Times New Roman" panose="02020603050405020304" pitchFamily="18" charset="0"/>
                        </a:rPr>
                        <a:t>On-chip memory access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Times New Roman" panose="02020603050405020304" pitchFamily="18" charset="0"/>
                        </a:rPr>
                        <a:t>(3232 bit capacity)</a:t>
                      </a:r>
                      <a:endParaRPr kumimoji="0" lang="sr-Latn-CS" altLang="en-US" sz="14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rPr>
                        <a:t>0.5-2.0 ns</a:t>
                      </a: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rPr>
                        <a:t>20-40 ns</a:t>
                      </a: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rPr>
                        <a:t>10-20 ns</a:t>
                      </a: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rPr>
                        <a:t>5-10 ns</a:t>
                      </a: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rPr>
                        <a:t>2-3 ns</a:t>
                      </a: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68425">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Times New Roman" panose="02020603050405020304" pitchFamily="18" charset="0"/>
                        </a:rPr>
                        <a:t>Off-chip, on package memory access (25632 bits)</a:t>
                      </a:r>
                      <a:endParaRPr kumimoji="0" lang="sr-Latn-CS" altLang="en-US" sz="14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rPr>
                        <a:t>4-8 ns</a:t>
                      </a: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rPr>
                        <a:t>40-80 ns</a:t>
                      </a: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rPr>
                        <a:t>30-40 ns </a:t>
                      </a: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rPr>
                        <a:t>20-30 ns </a:t>
                      </a: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rPr>
                        <a:t>6-10 ns </a:t>
                      </a: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533494">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400" b="0" i="0" u="none" strike="noStrike" cap="none" normalizeH="0" baseline="0">
                          <a:ln>
                            <a:noFill/>
                          </a:ln>
                          <a:solidFill>
                            <a:schemeClr val="tx1"/>
                          </a:solidFill>
                          <a:effectLst/>
                          <a:latin typeface="Times New Roman" panose="02020603050405020304" pitchFamily="18" charset="0"/>
                        </a:rPr>
                        <a:t>Off-package memory access (1k32 bits)</a:t>
                      </a:r>
                      <a:endParaRPr kumimoji="0" lang="sr-Latn-CS" altLang="en-US" sz="14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rPr>
                        <a:t>10-50 ns</a:t>
                      </a: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rPr>
                        <a:t>100-200 ns</a:t>
                      </a: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rPr>
                        <a:t>60-100 ns</a:t>
                      </a: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rPr>
                        <a:t>40-80 ns</a:t>
                      </a: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rPr>
                        <a:t>20-80 ns</a:t>
                      </a: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cSld>
  <p:clrMapOvr>
    <a:masterClrMapping/>
  </p:clrMapOvr>
  <p:transition spd="med"/>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a:extLst>
              <a:ext uri="{FF2B5EF4-FFF2-40B4-BE49-F238E27FC236}">
                <a16:creationId xmlns:a16="http://schemas.microsoft.com/office/drawing/2014/main" id="{24DBFE4D-B8C6-4874-84FD-2BAF05BB50CD}"/>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253</a:t>
            </a:fld>
            <a:r>
              <a:rPr lang="en-US" altLang="en-US" dirty="0"/>
              <a:t>/325</a:t>
            </a:r>
            <a:endParaRPr lang="en-US" altLang="en-US" sz="1400" dirty="0"/>
          </a:p>
        </p:txBody>
      </p:sp>
      <p:sp>
        <p:nvSpPr>
          <p:cNvPr id="16387" name="Rectangle 5">
            <a:extLst>
              <a:ext uri="{FF2B5EF4-FFF2-40B4-BE49-F238E27FC236}">
                <a16:creationId xmlns:a16="http://schemas.microsoft.com/office/drawing/2014/main" id="{B1E29D0C-73D0-47FE-B49D-34D2960372B1}"/>
              </a:ext>
            </a:extLst>
          </p:cNvPr>
          <p:cNvSpPr>
            <a:spLocks noChangeArrowheads="1"/>
          </p:cNvSpPr>
          <p:nvPr/>
        </p:nvSpPr>
        <p:spPr bwMode="auto">
          <a:xfrm>
            <a:off x="1524000" y="4953000"/>
            <a:ext cx="91440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200">
                <a:cs typeface="Times New Roman" panose="02020603050405020304" pitchFamily="18" charset="0"/>
              </a:rPr>
              <a:t> </a:t>
            </a:r>
            <a:endParaRPr lang="en-US" altLang="en-US" sz="1600">
              <a:cs typeface="Times New Roman" panose="02020603050405020304" pitchFamily="18" charset="0"/>
            </a:endParaRPr>
          </a:p>
          <a:p>
            <a:pPr>
              <a:spcBef>
                <a:spcPct val="0"/>
              </a:spcBef>
              <a:buFontTx/>
              <a:buNone/>
            </a:pPr>
            <a:r>
              <a:rPr lang="en-US" altLang="en-US" sz="1400" b="1">
                <a:cs typeface="Times New Roman" panose="02020603050405020304" pitchFamily="18" charset="0"/>
              </a:rPr>
              <a:t>Figure 7.3.</a:t>
            </a:r>
            <a:r>
              <a:rPr lang="en-US" altLang="en-US" sz="1400">
                <a:cs typeface="Times New Roman" panose="02020603050405020304" pitchFamily="18" charset="0"/>
              </a:rPr>
              <a:t> Comparison of GaAs and silicon, in the case of actual 32-bit microprocessor implementations (courtesy of RCA). The impossibility of implementing “phantom” logic (wired-OR) is a consequence of the low noise immunity of GaAs circuits (200 mV).</a:t>
            </a:r>
            <a:r>
              <a:rPr lang="en-US" altLang="en-US" sz="1400"/>
              <a:t> </a:t>
            </a:r>
          </a:p>
        </p:txBody>
      </p:sp>
      <p:graphicFrame>
        <p:nvGraphicFramePr>
          <p:cNvPr id="10354" name="Group 114">
            <a:extLst>
              <a:ext uri="{FF2B5EF4-FFF2-40B4-BE49-F238E27FC236}">
                <a16:creationId xmlns:a16="http://schemas.microsoft.com/office/drawing/2014/main" id="{808B472B-6F65-4C9C-925B-CA2F2A3FE236}"/>
              </a:ext>
            </a:extLst>
          </p:cNvPr>
          <p:cNvGraphicFramePr>
            <a:graphicFrameLocks noGrp="1"/>
          </p:cNvGraphicFramePr>
          <p:nvPr/>
        </p:nvGraphicFramePr>
        <p:xfrm>
          <a:off x="2209800" y="762000"/>
          <a:ext cx="7772400" cy="4070352"/>
        </p:xfrm>
        <a:graphic>
          <a:graphicData uri="http://schemas.openxmlformats.org/drawingml/2006/table">
            <a:tbl>
              <a:tblPr/>
              <a:tblGrid>
                <a:gridCol w="34798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260600">
                  <a:extLst>
                    <a:ext uri="{9D8B030D-6E8A-4147-A177-3AD203B41FA5}">
                      <a16:colId xmlns:a16="http://schemas.microsoft.com/office/drawing/2014/main" val="20002"/>
                    </a:ext>
                  </a:extLst>
                </a:gridCol>
              </a:tblGrid>
              <a:tr h="457200">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sr-Latn-CS" altLang="en-US" sz="2000" b="0" i="0" u="none" strike="noStrike" cap="none" normalizeH="0" baseline="0">
                        <a:ln>
                          <a:noFill/>
                        </a:ln>
                        <a:solidFill>
                          <a:schemeClr val="tx1"/>
                        </a:solidFill>
                        <a:effectLst/>
                        <a:latin typeface="Times New Roman" panose="02020603050405020304"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rPr>
                        <a:t>GaAs E/D‑DCFL</a:t>
                      </a: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600" b="0" i="0" u="none" strike="noStrike" cap="none" normalizeH="0" baseline="0">
                          <a:ln>
                            <a:noFill/>
                          </a:ln>
                          <a:solidFill>
                            <a:schemeClr val="tx1"/>
                          </a:solidFill>
                          <a:effectLst/>
                          <a:latin typeface="Times New Roman" panose="02020603050405020304" pitchFamily="18" charset="0"/>
                        </a:rPr>
                        <a:t>Silicon SOS‑CMOS</a:t>
                      </a:r>
                      <a:endParaRPr kumimoji="0" lang="sr-Latn-CS" altLang="en-US" sz="1600" b="0"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50850">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rPr>
                        <a:t>Minimal geometry</a:t>
                      </a:r>
                      <a:endParaRPr kumimoji="0" lang="sr-Latn-CS" altLang="en-US" sz="2000" b="0" i="0" u="none" strike="noStrike" cap="none" normalizeH="0" baseline="0">
                        <a:ln>
                          <a:noFill/>
                        </a:ln>
                        <a:solidFill>
                          <a:schemeClr val="tx1"/>
                        </a:solidFill>
                        <a:effectLst/>
                        <a:latin typeface="Times New Roman" panose="02020603050405020304"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rPr>
                        <a:t>1 m</a:t>
                      </a:r>
                      <a:endParaRPr kumimoji="0" lang="sr-Latn-CS" altLang="en-US" sz="2000" b="0"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rPr>
                        <a:t>1.25 m</a:t>
                      </a:r>
                      <a:endParaRPr kumimoji="0" lang="sr-Latn-CS" altLang="en-US" sz="2000" b="0"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52438">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rPr>
                        <a:t>Levels of metal</a:t>
                      </a:r>
                      <a:endParaRPr kumimoji="0" lang="sr-Latn-CS" altLang="en-US" sz="2000" b="0" i="0" u="none" strike="noStrike" cap="none" normalizeH="0" baseline="0">
                        <a:ln>
                          <a:noFill/>
                        </a:ln>
                        <a:solidFill>
                          <a:schemeClr val="tx1"/>
                        </a:solidFill>
                        <a:effectLst/>
                        <a:latin typeface="Times New Roman" panose="02020603050405020304"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rPr>
                        <a:t>2</a:t>
                      </a:r>
                      <a:endParaRPr kumimoji="0" lang="sr-Latn-CS" altLang="en-US" sz="2000" b="0"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rPr>
                        <a:t>2</a:t>
                      </a:r>
                      <a:endParaRPr kumimoji="0" lang="sr-Latn-CS" altLang="en-US" sz="2000" b="0"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50850">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rPr>
                        <a:t>Gate delay</a:t>
                      </a:r>
                      <a:endParaRPr kumimoji="0" lang="sr-Latn-CS" altLang="en-US" sz="2000" b="0" i="0" u="none" strike="noStrike" cap="none" normalizeH="0" baseline="0">
                        <a:ln>
                          <a:noFill/>
                        </a:ln>
                        <a:solidFill>
                          <a:schemeClr val="tx1"/>
                        </a:solidFill>
                        <a:effectLst/>
                        <a:latin typeface="Times New Roman" panose="02020603050405020304"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rPr>
                        <a:t>250 ps</a:t>
                      </a:r>
                      <a:endParaRPr kumimoji="0" lang="sr-Latn-CS" altLang="en-US" sz="2000" b="0"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rPr>
                        <a:t>1.25 ns</a:t>
                      </a:r>
                      <a:endParaRPr kumimoji="0" lang="sr-Latn-CS" altLang="en-US" sz="2000" b="0"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52438">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rPr>
                        <a:t>Maximum fan-in</a:t>
                      </a:r>
                      <a:endParaRPr kumimoji="0" lang="sr-Latn-CS" altLang="en-US" sz="2000" b="0" i="0" u="none" strike="noStrike" cap="none" normalizeH="0" baseline="0">
                        <a:ln>
                          <a:noFill/>
                        </a:ln>
                        <a:solidFill>
                          <a:schemeClr val="tx1"/>
                        </a:solidFill>
                        <a:effectLst/>
                        <a:latin typeface="Times New Roman" panose="02020603050405020304"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rPr>
                        <a:t>5 NOR, 2 AND</a:t>
                      </a:r>
                      <a:endParaRPr kumimoji="0" lang="sr-Latn-CS" altLang="en-US" sz="2000" b="0"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rPr>
                        <a:t>4 NOR, 4 NAND</a:t>
                      </a:r>
                      <a:endParaRPr kumimoji="0" lang="sr-Latn-CS" altLang="en-US" sz="2000" b="0"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50850">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rPr>
                        <a:t>Maximum fan-out</a:t>
                      </a:r>
                      <a:endParaRPr kumimoji="0" lang="sr-Latn-CS" altLang="en-US" sz="2000" b="0" i="0" u="none" strike="noStrike" cap="none" normalizeH="0" baseline="0">
                        <a:ln>
                          <a:noFill/>
                        </a:ln>
                        <a:solidFill>
                          <a:schemeClr val="tx1"/>
                        </a:solidFill>
                        <a:effectLst/>
                        <a:latin typeface="Times New Roman" panose="02020603050405020304"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rPr>
                        <a:t>4</a:t>
                      </a:r>
                      <a:endParaRPr kumimoji="0" lang="sr-Latn-CS" altLang="en-US" sz="2000" b="0"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rPr>
                        <a:t>20</a:t>
                      </a:r>
                      <a:endParaRPr kumimoji="0" lang="sr-Latn-CS" altLang="en-US" sz="2000" b="0"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52438">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rPr>
                        <a:t>Noise immunity level</a:t>
                      </a:r>
                      <a:endParaRPr kumimoji="0" lang="sr-Latn-CS" altLang="en-US" sz="2000" b="0" i="0" u="none" strike="noStrike" cap="none" normalizeH="0" baseline="0">
                        <a:ln>
                          <a:noFill/>
                        </a:ln>
                        <a:solidFill>
                          <a:schemeClr val="tx1"/>
                        </a:solidFill>
                        <a:effectLst/>
                        <a:latin typeface="Times New Roman" panose="02020603050405020304"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rPr>
                        <a:t>220 mV</a:t>
                      </a:r>
                      <a:endParaRPr kumimoji="0" lang="sr-Latn-CS" altLang="en-US" sz="2000" b="0"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rPr>
                        <a:t>1.5 V</a:t>
                      </a:r>
                      <a:endParaRPr kumimoji="0" lang="sr-Latn-CS" altLang="en-US" sz="2000" b="0"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50850">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rPr>
                        <a:t>Average gate transistor count</a:t>
                      </a:r>
                      <a:endParaRPr kumimoji="0" lang="sr-Latn-CS" altLang="en-US" sz="2000" b="0" i="0" u="none" strike="noStrike" cap="none" normalizeH="0" baseline="0">
                        <a:ln>
                          <a:noFill/>
                        </a:ln>
                        <a:solidFill>
                          <a:schemeClr val="tx1"/>
                        </a:solidFill>
                        <a:effectLst/>
                        <a:latin typeface="Times New Roman" panose="02020603050405020304"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rPr>
                        <a:t>4.5</a:t>
                      </a:r>
                      <a:endParaRPr kumimoji="0" lang="sr-Latn-CS" altLang="en-US" sz="2000" b="0"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rPr>
                        <a:t>7</a:t>
                      </a:r>
                      <a:endParaRPr kumimoji="0" lang="sr-Latn-CS" altLang="en-US" sz="2000" b="0"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52438">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rPr>
                        <a:t>On-chip transistor count</a:t>
                      </a:r>
                      <a:endParaRPr kumimoji="0" lang="sr-Latn-CS" altLang="en-US" sz="2000" b="0" i="0" u="none" strike="noStrike" cap="none" normalizeH="0" baseline="0">
                        <a:ln>
                          <a:noFill/>
                        </a:ln>
                        <a:solidFill>
                          <a:schemeClr val="tx1"/>
                        </a:solidFill>
                        <a:effectLst/>
                        <a:latin typeface="Times New Roman" panose="02020603050405020304"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rPr>
                        <a:t>25 000</a:t>
                      </a:r>
                      <a:endParaRPr kumimoji="0" lang="sr-Latn-CS" altLang="en-US" sz="2000" b="0"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Times New Roman" panose="02020603050405020304" pitchFamily="18" charset="0"/>
                        </a:defRPr>
                      </a:lvl1pPr>
                      <a:lvl2pPr>
                        <a:spcBef>
                          <a:spcPct val="20000"/>
                        </a:spcBef>
                        <a:defRPr sz="2400">
                          <a:solidFill>
                            <a:schemeClr val="tx1"/>
                          </a:solidFill>
                          <a:latin typeface="Times New Roman" panose="02020603050405020304" pitchFamily="18" charset="0"/>
                        </a:defRPr>
                      </a:lvl2pPr>
                      <a:lvl3pPr>
                        <a:spcBef>
                          <a:spcPct val="20000"/>
                        </a:spcBef>
                        <a:defRPr sz="2000">
                          <a:solidFill>
                            <a:schemeClr val="tx1"/>
                          </a:solidFill>
                          <a:latin typeface="Times New Roman" panose="02020603050405020304" pitchFamily="18" charset="0"/>
                        </a:defRPr>
                      </a:lvl3pPr>
                      <a:lvl4pPr>
                        <a:spcBef>
                          <a:spcPct val="20000"/>
                        </a:spcBef>
                        <a:defRPr>
                          <a:solidFill>
                            <a:schemeClr val="tx1"/>
                          </a:solidFill>
                          <a:latin typeface="Times New Roman" panose="02020603050405020304" pitchFamily="18" charset="0"/>
                        </a:defRPr>
                      </a:lvl4pPr>
                      <a:lvl5pPr>
                        <a:spcBef>
                          <a:spcPct val="20000"/>
                        </a:spcBef>
                        <a:defRPr>
                          <a:solidFill>
                            <a:schemeClr val="tx1"/>
                          </a:solidFill>
                          <a:latin typeface="Times New Roman" panose="02020603050405020304" pitchFamily="18" charset="0"/>
                        </a:defRPr>
                      </a:lvl5pPr>
                      <a:lvl6pPr fontAlgn="base">
                        <a:spcBef>
                          <a:spcPct val="20000"/>
                        </a:spcBef>
                        <a:spcAft>
                          <a:spcPct val="0"/>
                        </a:spcAft>
                        <a:defRPr>
                          <a:solidFill>
                            <a:schemeClr val="tx1"/>
                          </a:solidFill>
                          <a:latin typeface="Times New Roman" panose="02020603050405020304" pitchFamily="18" charset="0"/>
                        </a:defRPr>
                      </a:lvl6pPr>
                      <a:lvl7pPr fontAlgn="base">
                        <a:spcBef>
                          <a:spcPct val="20000"/>
                        </a:spcBef>
                        <a:spcAft>
                          <a:spcPct val="0"/>
                        </a:spcAft>
                        <a:defRPr>
                          <a:solidFill>
                            <a:schemeClr val="tx1"/>
                          </a:solidFill>
                          <a:latin typeface="Times New Roman" panose="02020603050405020304" pitchFamily="18" charset="0"/>
                        </a:defRPr>
                      </a:lvl7pPr>
                      <a:lvl8pPr fontAlgn="base">
                        <a:spcBef>
                          <a:spcPct val="20000"/>
                        </a:spcBef>
                        <a:spcAft>
                          <a:spcPct val="0"/>
                        </a:spcAft>
                        <a:defRPr>
                          <a:solidFill>
                            <a:schemeClr val="tx1"/>
                          </a:solidFill>
                          <a:latin typeface="Times New Roman" panose="02020603050405020304" pitchFamily="18" charset="0"/>
                        </a:defRPr>
                      </a:lvl8pPr>
                      <a:lvl9pPr fontAlgn="base">
                        <a:spcBef>
                          <a:spcPct val="20000"/>
                        </a:spcBef>
                        <a:spcAft>
                          <a:spcPct val="0"/>
                        </a:spcAft>
                        <a:defRPr>
                          <a:solidFill>
                            <a:schemeClr val="tx1"/>
                          </a:solidFill>
                          <a:latin typeface="Times New Roman" panose="02020603050405020304" pitchFamily="18"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altLang="en-US" sz="2000" b="0" i="0" u="none" strike="noStrike" cap="none" normalizeH="0" baseline="0">
                          <a:ln>
                            <a:noFill/>
                          </a:ln>
                          <a:solidFill>
                            <a:schemeClr val="tx1"/>
                          </a:solidFill>
                          <a:effectLst/>
                          <a:latin typeface="Times New Roman" panose="02020603050405020304" pitchFamily="18" charset="0"/>
                        </a:rPr>
                        <a:t>100 000-150 000</a:t>
                      </a:r>
                      <a:endParaRPr kumimoji="0" lang="sr-Latn-CS" altLang="en-US" sz="2000" b="0" i="0" u="none" strike="noStrike" cap="none" normalizeH="0" baseline="0">
                        <a:ln>
                          <a:noFill/>
                        </a:ln>
                        <a:solidFill>
                          <a:schemeClr val="tx1"/>
                        </a:solidFill>
                        <a:effectLst/>
                        <a:latin typeface="Times New Roman" panose="02020603050405020304"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Tree>
  </p:cSld>
  <p:clrMapOvr>
    <a:masterClrMapping/>
  </p:clrMapOvr>
  <p:transition spd="med"/>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a:extLst>
              <a:ext uri="{FF2B5EF4-FFF2-40B4-BE49-F238E27FC236}">
                <a16:creationId xmlns:a16="http://schemas.microsoft.com/office/drawing/2014/main" id="{630BA59E-1B6C-44F5-8DD8-252062793F34}"/>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254</a:t>
            </a:fld>
            <a:r>
              <a:rPr lang="en-US" altLang="en-US" dirty="0"/>
              <a:t>/325</a:t>
            </a:r>
            <a:endParaRPr lang="en-US" altLang="en-US" sz="1400" dirty="0"/>
          </a:p>
        </p:txBody>
      </p:sp>
      <p:sp>
        <p:nvSpPr>
          <p:cNvPr id="17411" name="Rectangle 3">
            <a:extLst>
              <a:ext uri="{FF2B5EF4-FFF2-40B4-BE49-F238E27FC236}">
                <a16:creationId xmlns:a16="http://schemas.microsoft.com/office/drawing/2014/main" id="{089FB102-3DDD-4297-BEB4-4BB28FA7A49C}"/>
              </a:ext>
            </a:extLst>
          </p:cNvPr>
          <p:cNvSpPr>
            <a:spLocks noChangeArrowheads="1"/>
          </p:cNvSpPr>
          <p:nvPr/>
        </p:nvSpPr>
        <p:spPr bwMode="auto">
          <a:xfrm>
            <a:off x="1524000" y="5105401"/>
            <a:ext cx="914400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600">
                <a:cs typeface="Times New Roman" panose="02020603050405020304" pitchFamily="18" charset="0"/>
              </a:rPr>
              <a:t> </a:t>
            </a:r>
          </a:p>
          <a:p>
            <a:pPr>
              <a:spcBef>
                <a:spcPct val="0"/>
              </a:spcBef>
              <a:buFontTx/>
              <a:buNone/>
            </a:pPr>
            <a:r>
              <a:rPr lang="en-US" altLang="en-US" sz="1400" b="1">
                <a:cs typeface="Times New Roman" panose="02020603050405020304" pitchFamily="18" charset="0"/>
              </a:rPr>
              <a:t>Figure 7.4.</a:t>
            </a:r>
            <a:r>
              <a:rPr lang="en-US" altLang="en-US" sz="1400">
                <a:cs typeface="Times New Roman" panose="02020603050405020304" pitchFamily="18" charset="0"/>
              </a:rPr>
              <a:t> Processor organization based on the BS (bit-slice) components. The meaning of symbols is as follows: IN—input, BUFF—buffer, MUX—multiplexer, DEC—decoder, L—latch, OUT—output. The remaining symbols are standard.</a:t>
            </a:r>
            <a:r>
              <a:rPr lang="en-US" altLang="en-US" sz="1400"/>
              <a:t> </a:t>
            </a:r>
          </a:p>
        </p:txBody>
      </p:sp>
      <p:graphicFrame>
        <p:nvGraphicFramePr>
          <p:cNvPr id="17412" name="Object 2">
            <a:extLst>
              <a:ext uri="{FF2B5EF4-FFF2-40B4-BE49-F238E27FC236}">
                <a16:creationId xmlns:a16="http://schemas.microsoft.com/office/drawing/2014/main" id="{50C40EC6-8633-49BC-BC88-73FAF81B4990}"/>
              </a:ext>
            </a:extLst>
          </p:cNvPr>
          <p:cNvGraphicFramePr>
            <a:graphicFrameLocks noChangeAspect="1"/>
          </p:cNvGraphicFramePr>
          <p:nvPr/>
        </p:nvGraphicFramePr>
        <p:xfrm>
          <a:off x="3733801" y="0"/>
          <a:ext cx="4683125" cy="5105400"/>
        </p:xfrm>
        <a:graphic>
          <a:graphicData uri="http://schemas.openxmlformats.org/presentationml/2006/ole">
            <mc:AlternateContent xmlns:mc="http://schemas.openxmlformats.org/markup-compatibility/2006">
              <mc:Choice xmlns:v="urn:schemas-microsoft-com:vml" Requires="v">
                <p:oleObj spid="_x0000_s8196" r:id="rId2" imgW="1061262" imgH="1158641" progId="">
                  <p:embed/>
                </p:oleObj>
              </mc:Choice>
              <mc:Fallback>
                <p:oleObj r:id="rId2" imgW="1061262" imgH="1158641" progId="">
                  <p:embed/>
                  <p:pic>
                    <p:nvPicPr>
                      <p:cNvPr id="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1" y="0"/>
                        <a:ext cx="4683125" cy="5105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3">
            <a:extLst>
              <a:ext uri="{FF2B5EF4-FFF2-40B4-BE49-F238E27FC236}">
                <a16:creationId xmlns:a16="http://schemas.microsoft.com/office/drawing/2014/main" id="{72C75AAD-A1C5-4D7E-B9D9-0E30C1A3A08F}"/>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255</a:t>
            </a:fld>
            <a:r>
              <a:rPr lang="en-US" altLang="en-US" dirty="0"/>
              <a:t>/325</a:t>
            </a:r>
            <a:endParaRPr lang="en-US" altLang="en-US" sz="1400" dirty="0"/>
          </a:p>
        </p:txBody>
      </p:sp>
      <p:sp>
        <p:nvSpPr>
          <p:cNvPr id="18435" name="Rectangle 3">
            <a:extLst>
              <a:ext uri="{FF2B5EF4-FFF2-40B4-BE49-F238E27FC236}">
                <a16:creationId xmlns:a16="http://schemas.microsoft.com/office/drawing/2014/main" id="{F27DA768-7E5E-4EA9-8D4D-2C5211875082}"/>
              </a:ext>
            </a:extLst>
          </p:cNvPr>
          <p:cNvSpPr>
            <a:spLocks noChangeArrowheads="1"/>
          </p:cNvSpPr>
          <p:nvPr/>
        </p:nvSpPr>
        <p:spPr bwMode="auto">
          <a:xfrm>
            <a:off x="1676400" y="5029200"/>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600">
                <a:cs typeface="Times New Roman" panose="02020603050405020304" pitchFamily="18" charset="0"/>
              </a:rPr>
              <a:t> </a:t>
            </a:r>
          </a:p>
          <a:p>
            <a:pPr>
              <a:spcBef>
                <a:spcPct val="0"/>
              </a:spcBef>
              <a:buFontTx/>
              <a:buNone/>
            </a:pPr>
            <a:r>
              <a:rPr lang="en-US" altLang="en-US" sz="1400" b="1">
                <a:cs typeface="Times New Roman" panose="02020603050405020304" pitchFamily="18" charset="0"/>
              </a:rPr>
              <a:t>Figure 7.5. </a:t>
            </a:r>
            <a:r>
              <a:rPr lang="en-US" altLang="en-US" sz="1400">
                <a:cs typeface="Times New Roman" panose="02020603050405020304" pitchFamily="18" charset="0"/>
              </a:rPr>
              <a:t>Processor organization based on the FS (function slice) components: IM—instruction memory, I_D_U—instruction decode unit, DM_I/O_U—data memory input/output unit, DM—data memory.</a:t>
            </a:r>
            <a:r>
              <a:rPr lang="en-US" altLang="en-US" sz="1400"/>
              <a:t> </a:t>
            </a:r>
          </a:p>
        </p:txBody>
      </p:sp>
      <p:graphicFrame>
        <p:nvGraphicFramePr>
          <p:cNvPr id="18436" name="Object 2">
            <a:extLst>
              <a:ext uri="{FF2B5EF4-FFF2-40B4-BE49-F238E27FC236}">
                <a16:creationId xmlns:a16="http://schemas.microsoft.com/office/drawing/2014/main" id="{2BA09891-E9D0-4793-9C80-30C70574670A}"/>
              </a:ext>
            </a:extLst>
          </p:cNvPr>
          <p:cNvGraphicFramePr>
            <a:graphicFrameLocks noChangeAspect="1"/>
          </p:cNvGraphicFramePr>
          <p:nvPr/>
        </p:nvGraphicFramePr>
        <p:xfrm>
          <a:off x="4054476" y="1066801"/>
          <a:ext cx="4081463" cy="3006725"/>
        </p:xfrm>
        <a:graphic>
          <a:graphicData uri="http://schemas.openxmlformats.org/presentationml/2006/ole">
            <mc:AlternateContent xmlns:mc="http://schemas.openxmlformats.org/markup-compatibility/2006">
              <mc:Choice xmlns:v="urn:schemas-microsoft-com:vml" Requires="v">
                <p:oleObj spid="_x0000_s9220" r:id="rId2" imgW="338014" imgH="249333" progId="">
                  <p:embed/>
                </p:oleObj>
              </mc:Choice>
              <mc:Fallback>
                <p:oleObj r:id="rId2" imgW="338014" imgH="249333" progId="">
                  <p:embed/>
                  <p:pic>
                    <p:nvPicPr>
                      <p:cNvPr id="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4476" y="1066801"/>
                        <a:ext cx="4081463" cy="3006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a:extLst>
              <a:ext uri="{FF2B5EF4-FFF2-40B4-BE49-F238E27FC236}">
                <a16:creationId xmlns:a16="http://schemas.microsoft.com/office/drawing/2014/main" id="{09078369-4E53-47C0-9314-045CA322B695}"/>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256</a:t>
            </a:fld>
            <a:r>
              <a:rPr lang="en-US" altLang="en-US" dirty="0"/>
              <a:t>/325</a:t>
            </a:r>
            <a:endParaRPr lang="en-US" altLang="en-US" sz="1400" dirty="0"/>
          </a:p>
        </p:txBody>
      </p:sp>
      <p:sp>
        <p:nvSpPr>
          <p:cNvPr id="19459" name="Rectangle 2">
            <a:extLst>
              <a:ext uri="{FF2B5EF4-FFF2-40B4-BE49-F238E27FC236}">
                <a16:creationId xmlns:a16="http://schemas.microsoft.com/office/drawing/2014/main" id="{767870F6-5A2C-4007-8A58-33F6D8E61930}"/>
              </a:ext>
            </a:extLst>
          </p:cNvPr>
          <p:cNvSpPr>
            <a:spLocks noChangeArrowheads="1"/>
          </p:cNvSpPr>
          <p:nvPr/>
        </p:nvSpPr>
        <p:spPr bwMode="auto">
          <a:xfrm>
            <a:off x="1524000" y="2238376"/>
            <a:ext cx="9144000" cy="272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300">
                <a:cs typeface="Times New Roman" panose="02020603050405020304" pitchFamily="18" charset="0"/>
              </a:rPr>
              <a:t> </a:t>
            </a:r>
          </a:p>
          <a:p>
            <a:pPr algn="just">
              <a:spcBef>
                <a:spcPct val="0"/>
              </a:spcBef>
              <a:buFontTx/>
              <a:buNone/>
            </a:pPr>
            <a:r>
              <a:rPr lang="en-US" altLang="en-US" sz="1300">
                <a:cs typeface="Times New Roman" panose="02020603050405020304" pitchFamily="18" charset="0"/>
              </a:rPr>
              <a:t>	</a:t>
            </a:r>
            <a:r>
              <a:rPr lang="en-US" altLang="en-US" sz="2000">
                <a:cs typeface="Times New Roman" panose="02020603050405020304" pitchFamily="18" charset="0"/>
              </a:rPr>
              <a:t>Only a single-chip reduced architecture makes sense!</a:t>
            </a:r>
          </a:p>
          <a:p>
            <a:pPr algn="just">
              <a:spcBef>
                <a:spcPct val="0"/>
              </a:spcBef>
              <a:buFontTx/>
              <a:buNone/>
            </a:pPr>
            <a:endParaRPr lang="en-US" altLang="en-US" sz="2000">
              <a:cs typeface="Times New Roman" panose="02020603050405020304" pitchFamily="18" charset="0"/>
            </a:endParaRPr>
          </a:p>
          <a:p>
            <a:pPr algn="just">
              <a:spcBef>
                <a:spcPct val="0"/>
              </a:spcBef>
              <a:buFontTx/>
              <a:buNone/>
            </a:pPr>
            <a:r>
              <a:rPr lang="en-US" altLang="en-US" sz="2000">
                <a:cs typeface="Times New Roman" panose="02020603050405020304" pitchFamily="18" charset="0"/>
              </a:rPr>
              <a:t>               In Silicon environment, we can argue “RISC” or “CISC”.</a:t>
            </a:r>
          </a:p>
          <a:p>
            <a:pPr algn="just">
              <a:spcBef>
                <a:spcPct val="0"/>
              </a:spcBef>
              <a:buFontTx/>
              <a:buNone/>
            </a:pPr>
            <a:endParaRPr lang="en-US" altLang="en-US" sz="2000">
              <a:cs typeface="Times New Roman" panose="02020603050405020304" pitchFamily="18" charset="0"/>
            </a:endParaRPr>
          </a:p>
          <a:p>
            <a:pPr algn="just">
              <a:spcBef>
                <a:spcPct val="0"/>
              </a:spcBef>
              <a:buFontTx/>
              <a:buNone/>
            </a:pPr>
            <a:r>
              <a:rPr lang="en-US" altLang="en-US" sz="2000">
                <a:cs typeface="Times New Roman" panose="02020603050405020304" pitchFamily="18" charset="0"/>
              </a:rPr>
              <a:t>               In GaAs environment, there is only one choice: “RISC”.</a:t>
            </a:r>
          </a:p>
          <a:p>
            <a:pPr algn="just">
              <a:spcBef>
                <a:spcPct val="0"/>
              </a:spcBef>
              <a:buFontTx/>
              <a:buNone/>
            </a:pPr>
            <a:endParaRPr lang="en-US" altLang="en-US" sz="2000">
              <a:cs typeface="Times New Roman" panose="02020603050405020304" pitchFamily="18" charset="0"/>
            </a:endParaRPr>
          </a:p>
          <a:p>
            <a:pPr>
              <a:spcBef>
                <a:spcPct val="0"/>
              </a:spcBef>
              <a:buFontTx/>
              <a:buNone/>
            </a:pPr>
            <a:r>
              <a:rPr lang="en-US" altLang="en-US" sz="2000">
                <a:cs typeface="Times New Roman" panose="02020603050405020304" pitchFamily="18" charset="0"/>
              </a:rPr>
              <a:t>               However, the RISC concept has to be significantly modified </a:t>
            </a:r>
          </a:p>
          <a:p>
            <a:pPr>
              <a:spcBef>
                <a:spcPct val="0"/>
              </a:spcBef>
              <a:buFontTx/>
              <a:buNone/>
            </a:pPr>
            <a:r>
              <a:rPr lang="en-US" altLang="en-US" sz="2000">
                <a:cs typeface="Times New Roman" panose="02020603050405020304" pitchFamily="18" charset="0"/>
              </a:rPr>
              <a:t>               for efficient GaAs utilization.</a:t>
            </a:r>
            <a:r>
              <a:rPr lang="en-US" altLang="en-US" sz="2000"/>
              <a:t> </a:t>
            </a:r>
          </a:p>
        </p:txBody>
      </p:sp>
      <p:sp>
        <p:nvSpPr>
          <p:cNvPr id="19460" name="Text Box 3">
            <a:extLst>
              <a:ext uri="{FF2B5EF4-FFF2-40B4-BE49-F238E27FC236}">
                <a16:creationId xmlns:a16="http://schemas.microsoft.com/office/drawing/2014/main" id="{7EA6ACB0-87C4-4D48-944B-6805F3CF372B}"/>
              </a:ext>
            </a:extLst>
          </p:cNvPr>
          <p:cNvSpPr txBox="1">
            <a:spLocks noChangeArrowheads="1"/>
          </p:cNvSpPr>
          <p:nvPr/>
        </p:nvSpPr>
        <p:spPr bwMode="auto">
          <a:xfrm>
            <a:off x="2322513" y="685800"/>
            <a:ext cx="7840662"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a:t>Implication of the High Off/On Ratio</a:t>
            </a:r>
          </a:p>
          <a:p>
            <a:pPr eaLnBrk="1" hangingPunct="1">
              <a:spcBef>
                <a:spcPct val="0"/>
              </a:spcBef>
              <a:buFontTx/>
              <a:buNone/>
            </a:pPr>
            <a:r>
              <a:rPr lang="en-US" altLang="en-US"/>
              <a:t>On the Choice of Processor Design Philosophy</a:t>
            </a:r>
          </a:p>
        </p:txBody>
      </p:sp>
    </p:spTree>
  </p:cSld>
  <p:clrMapOvr>
    <a:masterClrMapping/>
  </p:clrMapOvr>
  <p:transition spd="med"/>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3">
            <a:extLst>
              <a:ext uri="{FF2B5EF4-FFF2-40B4-BE49-F238E27FC236}">
                <a16:creationId xmlns:a16="http://schemas.microsoft.com/office/drawing/2014/main" id="{A2258466-E19A-4481-A145-B0FE3AC7A280}"/>
              </a:ext>
            </a:extLst>
          </p:cNvPr>
          <p:cNvSpPr>
            <a:spLocks noGrp="1"/>
          </p:cNvSpPr>
          <p:nvPr>
            <p:ph type="sldNum" sz="quarter" idx="12"/>
          </p:nvPr>
        </p:nvSpPr>
        <p:spPr bwMode="auto">
          <a:xfrm>
            <a:off x="6553200" y="638132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257</a:t>
            </a:fld>
            <a:r>
              <a:rPr lang="en-US" altLang="en-US" dirty="0"/>
              <a:t>/325</a:t>
            </a:r>
            <a:endParaRPr lang="en-US" altLang="en-US" sz="1400" dirty="0"/>
          </a:p>
        </p:txBody>
      </p:sp>
      <p:sp>
        <p:nvSpPr>
          <p:cNvPr id="20483" name="Rectangle 2">
            <a:extLst>
              <a:ext uri="{FF2B5EF4-FFF2-40B4-BE49-F238E27FC236}">
                <a16:creationId xmlns:a16="http://schemas.microsoft.com/office/drawing/2014/main" id="{B47AD46F-FD2C-43E6-972C-25CC722F0140}"/>
              </a:ext>
            </a:extLst>
          </p:cNvPr>
          <p:cNvSpPr>
            <a:spLocks noChangeArrowheads="1"/>
          </p:cNvSpPr>
          <p:nvPr/>
        </p:nvSpPr>
        <p:spPr bwMode="auto">
          <a:xfrm>
            <a:off x="1905000" y="1447800"/>
            <a:ext cx="8610600" cy="501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tabLst>
                <a:tab pos="949325" algn="l"/>
              </a:tabLst>
              <a:defRPr sz="3200">
                <a:solidFill>
                  <a:schemeClr val="tx1"/>
                </a:solidFill>
                <a:latin typeface="Times New Roman" panose="02020603050405020304" pitchFamily="18" charset="0"/>
              </a:defRPr>
            </a:lvl1pPr>
            <a:lvl2pPr marL="742950" indent="-285750">
              <a:spcBef>
                <a:spcPct val="20000"/>
              </a:spcBef>
              <a:buChar char="–"/>
              <a:tabLst>
                <a:tab pos="949325" algn="l"/>
              </a:tabLst>
              <a:defRPr sz="2800">
                <a:solidFill>
                  <a:schemeClr val="tx1"/>
                </a:solidFill>
                <a:latin typeface="Times New Roman" panose="02020603050405020304" pitchFamily="18" charset="0"/>
              </a:defRPr>
            </a:lvl2pPr>
            <a:lvl3pPr marL="1143000" indent="-228600">
              <a:spcBef>
                <a:spcPct val="20000"/>
              </a:spcBef>
              <a:buChar char="•"/>
              <a:tabLst>
                <a:tab pos="949325" algn="l"/>
              </a:tabLst>
              <a:defRPr sz="2400">
                <a:solidFill>
                  <a:schemeClr val="tx1"/>
                </a:solidFill>
                <a:latin typeface="Times New Roman" panose="02020603050405020304" pitchFamily="18" charset="0"/>
              </a:defRPr>
            </a:lvl3pPr>
            <a:lvl4pPr marL="1600200" indent="-228600">
              <a:spcBef>
                <a:spcPct val="20000"/>
              </a:spcBef>
              <a:buChar char="–"/>
              <a:tabLst>
                <a:tab pos="949325" algn="l"/>
              </a:tabLst>
              <a:defRPr sz="2000">
                <a:solidFill>
                  <a:schemeClr val="tx1"/>
                </a:solidFill>
                <a:latin typeface="Times New Roman" panose="02020603050405020304" pitchFamily="18" charset="0"/>
              </a:defRPr>
            </a:lvl4pPr>
            <a:lvl5pPr marL="2057400" indent="-228600">
              <a:spcBef>
                <a:spcPct val="20000"/>
              </a:spcBef>
              <a:buChar char="»"/>
              <a:tabLst>
                <a:tab pos="949325" algn="l"/>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tabLst>
                <a:tab pos="949325" algn="l"/>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tabLst>
                <a:tab pos="949325" algn="l"/>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tabLst>
                <a:tab pos="949325" algn="l"/>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tabLst>
                <a:tab pos="949325" algn="l"/>
              </a:tabLst>
              <a:defRPr sz="2000">
                <a:solidFill>
                  <a:schemeClr val="tx1"/>
                </a:solidFill>
                <a:latin typeface="Times New Roman" panose="02020603050405020304" pitchFamily="18" charset="0"/>
              </a:defRPr>
            </a:lvl9pPr>
          </a:lstStyle>
          <a:p>
            <a:pPr eaLnBrk="1" hangingPunct="1">
              <a:spcBef>
                <a:spcPct val="0"/>
              </a:spcBef>
              <a:buFontTx/>
              <a:buNone/>
            </a:pPr>
            <a:r>
              <a:rPr lang="en-US" altLang="en-US" sz="2000">
                <a:cs typeface="Times New Roman" panose="02020603050405020304" pitchFamily="18" charset="0"/>
              </a:rPr>
              <a:t>Assume a 10:1 advantage in on-chip switching speed,</a:t>
            </a:r>
            <a:br>
              <a:rPr lang="en-US" altLang="en-US" sz="2000">
                <a:cs typeface="Times New Roman" panose="02020603050405020304" pitchFamily="18" charset="0"/>
              </a:rPr>
            </a:br>
            <a:r>
              <a:rPr lang="en-US" altLang="en-US" sz="2000">
                <a:cs typeface="Times New Roman" panose="02020603050405020304" pitchFamily="18" charset="0"/>
              </a:rPr>
              <a:t>but only a 3:1 advantage in off-chip/off-package memory access.</a:t>
            </a:r>
          </a:p>
          <a:p>
            <a:pPr algn="just">
              <a:spcBef>
                <a:spcPct val="0"/>
              </a:spcBef>
              <a:buFontTx/>
              <a:buNone/>
            </a:pPr>
            <a:endParaRPr lang="en-US" altLang="en-US" sz="2000">
              <a:cs typeface="Times New Roman" panose="02020603050405020304" pitchFamily="18" charset="0"/>
            </a:endParaRPr>
          </a:p>
          <a:p>
            <a:pPr algn="just">
              <a:spcBef>
                <a:spcPct val="0"/>
              </a:spcBef>
              <a:buFontTx/>
              <a:buNone/>
            </a:pPr>
            <a:r>
              <a:rPr lang="en-US" altLang="en-US" sz="2000">
                <a:cs typeface="Times New Roman" panose="02020603050405020304" pitchFamily="18" charset="0"/>
              </a:rPr>
              <a:t>Will the microprocessor be 10 times faster?</a:t>
            </a:r>
          </a:p>
          <a:p>
            <a:pPr algn="just">
              <a:spcBef>
                <a:spcPct val="0"/>
              </a:spcBef>
              <a:buFontTx/>
              <a:buNone/>
            </a:pPr>
            <a:endParaRPr lang="en-US" altLang="en-US" sz="2000">
              <a:cs typeface="Times New Roman" panose="02020603050405020304" pitchFamily="18" charset="0"/>
            </a:endParaRPr>
          </a:p>
          <a:p>
            <a:pPr algn="just">
              <a:spcBef>
                <a:spcPct val="0"/>
              </a:spcBef>
              <a:buFontTx/>
              <a:buNone/>
            </a:pPr>
            <a:r>
              <a:rPr lang="en-US" altLang="en-US" sz="2000">
                <a:cs typeface="Times New Roman" panose="02020603050405020304" pitchFamily="18" charset="0"/>
              </a:rPr>
              <a:t>Or only 3 times faster?</a:t>
            </a:r>
          </a:p>
          <a:p>
            <a:pPr algn="just">
              <a:spcBef>
                <a:spcPct val="0"/>
              </a:spcBef>
              <a:buFontTx/>
              <a:buNone/>
            </a:pPr>
            <a:endParaRPr lang="en-US" altLang="en-US" sz="2000">
              <a:cs typeface="Times New Roman" panose="02020603050405020304" pitchFamily="18" charset="0"/>
            </a:endParaRPr>
          </a:p>
          <a:p>
            <a:pPr algn="just">
              <a:spcBef>
                <a:spcPct val="0"/>
              </a:spcBef>
              <a:buFontTx/>
              <a:buNone/>
            </a:pPr>
            <a:r>
              <a:rPr lang="en-US" altLang="en-US" sz="2000">
                <a:cs typeface="Times New Roman" panose="02020603050405020304" pitchFamily="18" charset="0"/>
              </a:rPr>
              <a:t>Why the Information Bandwidth Problem?</a:t>
            </a:r>
          </a:p>
          <a:p>
            <a:pPr algn="just">
              <a:spcBef>
                <a:spcPct val="0"/>
              </a:spcBef>
              <a:buFontTx/>
              <a:buNone/>
            </a:pPr>
            <a:endParaRPr lang="en-US" altLang="en-US" sz="2000">
              <a:cs typeface="Times New Roman" panose="02020603050405020304" pitchFamily="18" charset="0"/>
            </a:endParaRPr>
          </a:p>
          <a:p>
            <a:pPr algn="just">
              <a:spcBef>
                <a:spcPct val="0"/>
              </a:spcBef>
              <a:buFontTx/>
              <a:buNone/>
            </a:pPr>
            <a:r>
              <a:rPr lang="en-US" altLang="en-US" sz="2000">
                <a:cs typeface="Times New Roman" panose="02020603050405020304" pitchFamily="18" charset="0"/>
              </a:rPr>
              <a:t>The Reduced Philosophy:</a:t>
            </a:r>
          </a:p>
          <a:p>
            <a:pPr algn="just">
              <a:spcBef>
                <a:spcPct val="0"/>
              </a:spcBef>
              <a:buFontTx/>
              <a:buNone/>
            </a:pPr>
            <a:r>
              <a:rPr lang="en-US" altLang="en-US" sz="2000">
                <a:latin typeface="Symbol" panose="05050102010706020507" pitchFamily="18" charset="2"/>
                <a:cs typeface="Times New Roman" panose="02020603050405020304" pitchFamily="18" charset="0"/>
              </a:rPr>
              <a:t>	·   </a:t>
            </a:r>
            <a:r>
              <a:rPr lang="en-US" altLang="en-US" sz="2000">
                <a:cs typeface="Times New Roman" panose="02020603050405020304" pitchFamily="18" charset="0"/>
              </a:rPr>
              <a:t>Large register file</a:t>
            </a:r>
          </a:p>
          <a:p>
            <a:pPr algn="just">
              <a:spcBef>
                <a:spcPct val="0"/>
              </a:spcBef>
              <a:buFontTx/>
              <a:buNone/>
            </a:pPr>
            <a:r>
              <a:rPr lang="en-US" altLang="en-US" sz="2000">
                <a:latin typeface="Symbol" panose="05050102010706020507" pitchFamily="18" charset="2"/>
                <a:cs typeface="Times New Roman" panose="02020603050405020304" pitchFamily="18" charset="0"/>
              </a:rPr>
              <a:t>	·   Mo</a:t>
            </a:r>
            <a:r>
              <a:rPr lang="en-US" altLang="en-US" sz="2000">
                <a:cs typeface="Times New Roman" panose="02020603050405020304" pitchFamily="18" charset="0"/>
              </a:rPr>
              <a:t>st or all on-chip memory is used for the register file</a:t>
            </a:r>
          </a:p>
          <a:p>
            <a:pPr algn="just">
              <a:spcBef>
                <a:spcPct val="0"/>
              </a:spcBef>
              <a:buFontTx/>
              <a:buNone/>
            </a:pPr>
            <a:r>
              <a:rPr lang="en-US" altLang="en-US" sz="2000">
                <a:latin typeface="Symbol" panose="05050102010706020507" pitchFamily="18" charset="2"/>
                <a:cs typeface="Times New Roman" panose="02020603050405020304" pitchFamily="18" charset="0"/>
              </a:rPr>
              <a:t>	·</a:t>
            </a:r>
            <a:r>
              <a:rPr lang="en-US" altLang="en-US" sz="2000">
                <a:cs typeface="Times New Roman" panose="02020603050405020304" pitchFamily="18" charset="0"/>
              </a:rPr>
              <a:t>   On chip instruction cache is out of question</a:t>
            </a:r>
          </a:p>
          <a:p>
            <a:pPr algn="just">
              <a:spcBef>
                <a:spcPct val="0"/>
              </a:spcBef>
              <a:buFontTx/>
              <a:buNone/>
            </a:pPr>
            <a:r>
              <a:rPr lang="en-US" altLang="en-US" sz="2000">
                <a:latin typeface="Symbol" panose="05050102010706020507" pitchFamily="18" charset="2"/>
                <a:cs typeface="Times New Roman" panose="02020603050405020304" pitchFamily="18" charset="0"/>
              </a:rPr>
              <a:t>	·</a:t>
            </a:r>
            <a:r>
              <a:rPr lang="en-US" altLang="en-US" sz="2000">
                <a:cs typeface="Times New Roman" panose="02020603050405020304" pitchFamily="18" charset="0"/>
              </a:rPr>
              <a:t>   Sophisticated compilation</a:t>
            </a:r>
          </a:p>
          <a:p>
            <a:pPr algn="just">
              <a:spcBef>
                <a:spcPct val="0"/>
              </a:spcBef>
              <a:buFontTx/>
              <a:buNone/>
            </a:pPr>
            <a:endParaRPr lang="en-US" altLang="en-US" sz="2000">
              <a:cs typeface="Times New Roman" panose="02020603050405020304" pitchFamily="18" charset="0"/>
            </a:endParaRPr>
          </a:p>
          <a:p>
            <a:pPr>
              <a:spcBef>
                <a:spcPct val="0"/>
              </a:spcBef>
              <a:buFontTx/>
              <a:buNone/>
            </a:pPr>
            <a:r>
              <a:rPr lang="en-US" altLang="en-US" sz="2000">
                <a:cs typeface="Times New Roman" panose="02020603050405020304" pitchFamily="18" charset="0"/>
              </a:rPr>
              <a:t>Instruction fetch must be from an off-chip environment </a:t>
            </a:r>
          </a:p>
        </p:txBody>
      </p:sp>
      <p:sp>
        <p:nvSpPr>
          <p:cNvPr id="20484" name="Text Box 3">
            <a:extLst>
              <a:ext uri="{FF2B5EF4-FFF2-40B4-BE49-F238E27FC236}">
                <a16:creationId xmlns:a16="http://schemas.microsoft.com/office/drawing/2014/main" id="{CC4B3D55-9E95-4789-B1C8-A87BCA7277F0}"/>
              </a:ext>
            </a:extLst>
          </p:cNvPr>
          <p:cNvSpPr txBox="1">
            <a:spLocks noChangeArrowheads="1"/>
          </p:cNvSpPr>
          <p:nvPr/>
        </p:nvSpPr>
        <p:spPr bwMode="auto">
          <a:xfrm>
            <a:off x="2251075" y="533400"/>
            <a:ext cx="76898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a:t>The Information Bandwidth Problem of GaAs</a:t>
            </a:r>
          </a:p>
        </p:txBody>
      </p:sp>
    </p:spTree>
  </p:cSld>
  <p:clrMapOvr>
    <a:masterClrMapping/>
  </p:clrMapOvr>
  <p:transition spd="med"/>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3">
            <a:extLst>
              <a:ext uri="{FF2B5EF4-FFF2-40B4-BE49-F238E27FC236}">
                <a16:creationId xmlns:a16="http://schemas.microsoft.com/office/drawing/2014/main" id="{75709967-5994-44AE-B469-D16F44BE9929}"/>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258</a:t>
            </a:fld>
            <a:r>
              <a:rPr lang="en-US" altLang="en-US" dirty="0"/>
              <a:t>/325</a:t>
            </a:r>
            <a:endParaRPr lang="sr-Cyrl-CS" altLang="en-US" sz="1400" dirty="0"/>
          </a:p>
        </p:txBody>
      </p:sp>
      <p:graphicFrame>
        <p:nvGraphicFramePr>
          <p:cNvPr id="21507" name="Object 2">
            <a:extLst>
              <a:ext uri="{FF2B5EF4-FFF2-40B4-BE49-F238E27FC236}">
                <a16:creationId xmlns:a16="http://schemas.microsoft.com/office/drawing/2014/main" id="{21D9A204-A721-4DD5-90B0-576DE1EFCB48}"/>
              </a:ext>
            </a:extLst>
          </p:cNvPr>
          <p:cNvGraphicFramePr>
            <a:graphicFrameLocks noChangeAspect="1"/>
          </p:cNvGraphicFramePr>
          <p:nvPr/>
        </p:nvGraphicFramePr>
        <p:xfrm>
          <a:off x="3359150" y="669925"/>
          <a:ext cx="5378450" cy="5397500"/>
        </p:xfrm>
        <a:graphic>
          <a:graphicData uri="http://schemas.openxmlformats.org/presentationml/2006/ole">
            <mc:AlternateContent xmlns:mc="http://schemas.openxmlformats.org/markup-compatibility/2006">
              <mc:Choice xmlns:v="urn:schemas-microsoft-com:vml" Requires="v">
                <p:oleObj spid="_x0000_s10244" name="Document" r:id="rId2" imgW="5487631" imgH="5511473" progId="Word.Document.8">
                  <p:embed/>
                </p:oleObj>
              </mc:Choice>
              <mc:Fallback>
                <p:oleObj name="Document" r:id="rId2" imgW="5487631" imgH="5511473" progId="Word.Document.8">
                  <p:embed/>
                  <p:pic>
                    <p:nvPicPr>
                      <p:cNvPr id="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9150" y="669925"/>
                        <a:ext cx="5378450" cy="539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a:extLst>
              <a:ext uri="{FF2B5EF4-FFF2-40B4-BE49-F238E27FC236}">
                <a16:creationId xmlns:a16="http://schemas.microsoft.com/office/drawing/2014/main" id="{AB614338-31C5-4EDF-9D90-489F68DDBC01}"/>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259</a:t>
            </a:fld>
            <a:r>
              <a:rPr lang="en-US" altLang="en-US" dirty="0"/>
              <a:t>/325</a:t>
            </a:r>
            <a:endParaRPr lang="sr-Cyrl-CS" altLang="en-US" sz="1400" dirty="0"/>
          </a:p>
        </p:txBody>
      </p:sp>
      <p:graphicFrame>
        <p:nvGraphicFramePr>
          <p:cNvPr id="22531" name="Object 2">
            <a:extLst>
              <a:ext uri="{FF2B5EF4-FFF2-40B4-BE49-F238E27FC236}">
                <a16:creationId xmlns:a16="http://schemas.microsoft.com/office/drawing/2014/main" id="{2880C8AC-6914-4F53-AC42-FB9195153042}"/>
              </a:ext>
            </a:extLst>
          </p:cNvPr>
          <p:cNvGraphicFramePr>
            <a:graphicFrameLocks noChangeAspect="1"/>
          </p:cNvGraphicFramePr>
          <p:nvPr/>
        </p:nvGraphicFramePr>
        <p:xfrm>
          <a:off x="3133726" y="152400"/>
          <a:ext cx="7610475" cy="7372350"/>
        </p:xfrm>
        <a:graphic>
          <a:graphicData uri="http://schemas.openxmlformats.org/presentationml/2006/ole">
            <mc:AlternateContent xmlns:mc="http://schemas.openxmlformats.org/markup-compatibility/2006">
              <mc:Choice xmlns:v="urn:schemas-microsoft-com:vml" Requires="v">
                <p:oleObj spid="_x0000_s11268" name="Document" r:id="rId2" imgW="7751981" imgH="7520755" progId="Word.Document.8">
                  <p:embed/>
                </p:oleObj>
              </mc:Choice>
              <mc:Fallback>
                <p:oleObj name="Document" r:id="rId2" imgW="7751981" imgH="7520755" progId="Word.Document.8">
                  <p:embed/>
                  <p:pic>
                    <p:nvPicPr>
                      <p:cNvPr id="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3726" y="152400"/>
                        <a:ext cx="7610475" cy="737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3">
            <a:extLst>
              <a:ext uri="{FF2B5EF4-FFF2-40B4-BE49-F238E27FC236}">
                <a16:creationId xmlns:a16="http://schemas.microsoft.com/office/drawing/2014/main" id="{A893552A-618E-4228-B5BA-8CC9F4F8D543}"/>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260</a:t>
            </a:fld>
            <a:r>
              <a:rPr lang="en-US" altLang="en-US" dirty="0"/>
              <a:t>/325</a:t>
            </a:r>
            <a:endParaRPr lang="sr-Cyrl-CS" altLang="en-US" sz="1400" dirty="0"/>
          </a:p>
        </p:txBody>
      </p:sp>
      <p:graphicFrame>
        <p:nvGraphicFramePr>
          <p:cNvPr id="23555" name="Object 2">
            <a:extLst>
              <a:ext uri="{FF2B5EF4-FFF2-40B4-BE49-F238E27FC236}">
                <a16:creationId xmlns:a16="http://schemas.microsoft.com/office/drawing/2014/main" id="{92C74489-2375-4749-A56F-1A9386D73F46}"/>
              </a:ext>
            </a:extLst>
          </p:cNvPr>
          <p:cNvGraphicFramePr>
            <a:graphicFrameLocks noChangeAspect="1"/>
          </p:cNvGraphicFramePr>
          <p:nvPr/>
        </p:nvGraphicFramePr>
        <p:xfrm>
          <a:off x="2590800" y="533401"/>
          <a:ext cx="6877050" cy="8829675"/>
        </p:xfrm>
        <a:graphic>
          <a:graphicData uri="http://schemas.openxmlformats.org/presentationml/2006/ole">
            <mc:AlternateContent xmlns:mc="http://schemas.openxmlformats.org/markup-compatibility/2006">
              <mc:Choice xmlns:v="urn:schemas-microsoft-com:vml" Requires="v">
                <p:oleObj spid="_x0000_s12292" name="Document" r:id="rId2" imgW="6878880" imgH="8851753" progId="Word.Document.8">
                  <p:embed/>
                </p:oleObj>
              </mc:Choice>
              <mc:Fallback>
                <p:oleObj name="Document" r:id="rId2" imgW="6878880" imgH="8851753" progId="Word.Document.8">
                  <p:embed/>
                  <p:pic>
                    <p:nvPicPr>
                      <p:cNvPr id="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533401"/>
                        <a:ext cx="6877050" cy="8829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a:extLst>
              <a:ext uri="{FF2B5EF4-FFF2-40B4-BE49-F238E27FC236}">
                <a16:creationId xmlns:a16="http://schemas.microsoft.com/office/drawing/2014/main" id="{3C455412-EC90-4AF9-A9C7-219CA2CF2D70}"/>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261</a:t>
            </a:fld>
            <a:r>
              <a:rPr lang="en-US" altLang="en-US" dirty="0"/>
              <a:t>/325</a:t>
            </a:r>
            <a:endParaRPr lang="sr-Cyrl-CS" altLang="en-US" sz="1400" dirty="0"/>
          </a:p>
        </p:txBody>
      </p:sp>
      <p:graphicFrame>
        <p:nvGraphicFramePr>
          <p:cNvPr id="24579" name="Object 2">
            <a:extLst>
              <a:ext uri="{FF2B5EF4-FFF2-40B4-BE49-F238E27FC236}">
                <a16:creationId xmlns:a16="http://schemas.microsoft.com/office/drawing/2014/main" id="{D16E9D21-12BB-402F-99E0-8907DB90DF1C}"/>
              </a:ext>
            </a:extLst>
          </p:cNvPr>
          <p:cNvGraphicFramePr>
            <a:graphicFrameLocks noChangeAspect="1"/>
          </p:cNvGraphicFramePr>
          <p:nvPr/>
        </p:nvGraphicFramePr>
        <p:xfrm>
          <a:off x="2714625" y="742951"/>
          <a:ext cx="7448550" cy="5229225"/>
        </p:xfrm>
        <a:graphic>
          <a:graphicData uri="http://schemas.openxmlformats.org/presentationml/2006/ole">
            <mc:AlternateContent xmlns:mc="http://schemas.openxmlformats.org/markup-compatibility/2006">
              <mc:Choice xmlns:v="urn:schemas-microsoft-com:vml" Requires="v">
                <p:oleObj spid="_x0000_s13316" name="Document" r:id="rId2" imgW="7526994" imgH="5298866" progId="Word.Document.8">
                  <p:embed/>
                </p:oleObj>
              </mc:Choice>
              <mc:Fallback>
                <p:oleObj name="Document" r:id="rId2" imgW="7526994" imgH="5298866" progId="Word.Document.8">
                  <p:embed/>
                  <p:pic>
                    <p:nvPicPr>
                      <p:cNvPr id="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4625" y="742951"/>
                        <a:ext cx="7448550" cy="5229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3">
            <a:extLst>
              <a:ext uri="{FF2B5EF4-FFF2-40B4-BE49-F238E27FC236}">
                <a16:creationId xmlns:a16="http://schemas.microsoft.com/office/drawing/2014/main" id="{D479DEFA-FE91-4C03-8867-A31A1F5BF562}"/>
              </a:ext>
            </a:extLst>
          </p:cNvPr>
          <p:cNvSpPr>
            <a:spLocks noGrp="1"/>
          </p:cNvSpPr>
          <p:nvPr>
            <p:ph type="sldNum" sz="quarter" idx="12"/>
          </p:nvPr>
        </p:nvSpPr>
        <p:spPr bwMode="auto">
          <a:xfrm>
            <a:off x="8112224"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262</a:t>
            </a:fld>
            <a:r>
              <a:rPr lang="en-US" altLang="en-US" dirty="0"/>
              <a:t>/325</a:t>
            </a:r>
            <a:endParaRPr lang="sr-Cyrl-CS" altLang="en-US" sz="1400" dirty="0"/>
          </a:p>
        </p:txBody>
      </p:sp>
      <p:graphicFrame>
        <p:nvGraphicFramePr>
          <p:cNvPr id="25603" name="Object 2">
            <a:extLst>
              <a:ext uri="{FF2B5EF4-FFF2-40B4-BE49-F238E27FC236}">
                <a16:creationId xmlns:a16="http://schemas.microsoft.com/office/drawing/2014/main" id="{D4419064-6AF7-4745-AABA-2BA3C641C3D0}"/>
              </a:ext>
            </a:extLst>
          </p:cNvPr>
          <p:cNvGraphicFramePr>
            <a:graphicFrameLocks noChangeAspect="1"/>
          </p:cNvGraphicFramePr>
          <p:nvPr>
            <p:extLst>
              <p:ext uri="{D42A27DB-BD31-4B8C-83A1-F6EECF244321}">
                <p14:modId xmlns:p14="http://schemas.microsoft.com/office/powerpoint/2010/main" val="4037506906"/>
              </p:ext>
            </p:extLst>
          </p:nvPr>
        </p:nvGraphicFramePr>
        <p:xfrm>
          <a:off x="1415480" y="85726"/>
          <a:ext cx="7572375" cy="7077075"/>
        </p:xfrm>
        <a:graphic>
          <a:graphicData uri="http://schemas.openxmlformats.org/presentationml/2006/ole">
            <mc:AlternateContent xmlns:mc="http://schemas.openxmlformats.org/markup-compatibility/2006">
              <mc:Choice xmlns:v="urn:schemas-microsoft-com:vml" Requires="v">
                <p:oleObj spid="_x0000_s14340" name="Document" r:id="rId2" imgW="8764622" imgH="8214979" progId="Word.Document.8">
                  <p:embed/>
                </p:oleObj>
              </mc:Choice>
              <mc:Fallback>
                <p:oleObj name="Document" r:id="rId2" imgW="8764622" imgH="8214979" progId="Word.Document.8">
                  <p:embed/>
                  <p:pic>
                    <p:nvPicPr>
                      <p:cNvPr id="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5480" y="85726"/>
                        <a:ext cx="7572375" cy="7077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3">
            <a:extLst>
              <a:ext uri="{FF2B5EF4-FFF2-40B4-BE49-F238E27FC236}">
                <a16:creationId xmlns:a16="http://schemas.microsoft.com/office/drawing/2014/main" id="{E0C7319F-DFF4-47D6-8FAC-4B52059B4186}"/>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263</a:t>
            </a:fld>
            <a:r>
              <a:rPr lang="en-US" altLang="en-US" dirty="0"/>
              <a:t>/325</a:t>
            </a:r>
            <a:endParaRPr lang="sr-Cyrl-CS" altLang="en-US" sz="1400" dirty="0"/>
          </a:p>
        </p:txBody>
      </p:sp>
      <p:graphicFrame>
        <p:nvGraphicFramePr>
          <p:cNvPr id="26627" name="Object 2">
            <a:extLst>
              <a:ext uri="{FF2B5EF4-FFF2-40B4-BE49-F238E27FC236}">
                <a16:creationId xmlns:a16="http://schemas.microsoft.com/office/drawing/2014/main" id="{3FB284E5-DEAC-4F04-AF7C-93D4D8D0BA22}"/>
              </a:ext>
            </a:extLst>
          </p:cNvPr>
          <p:cNvGraphicFramePr>
            <a:graphicFrameLocks noChangeAspect="1"/>
          </p:cNvGraphicFramePr>
          <p:nvPr/>
        </p:nvGraphicFramePr>
        <p:xfrm>
          <a:off x="2057400" y="203200"/>
          <a:ext cx="8483600" cy="7302500"/>
        </p:xfrm>
        <a:graphic>
          <a:graphicData uri="http://schemas.openxmlformats.org/presentationml/2006/ole">
            <mc:AlternateContent xmlns:mc="http://schemas.openxmlformats.org/markup-compatibility/2006">
              <mc:Choice xmlns:v="urn:schemas-microsoft-com:vml" Requires="v">
                <p:oleObj spid="_x0000_s15364" name="Document" r:id="rId2" imgW="11807742" imgH="10156701" progId="Word.Document.8">
                  <p:embed/>
                </p:oleObj>
              </mc:Choice>
              <mc:Fallback>
                <p:oleObj name="Document" r:id="rId2" imgW="11807742" imgH="10156701" progId="Word.Document.8">
                  <p:embed/>
                  <p:pic>
                    <p:nvPicPr>
                      <p:cNvPr id="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203200"/>
                        <a:ext cx="8483600" cy="730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a:extLst>
              <a:ext uri="{FF2B5EF4-FFF2-40B4-BE49-F238E27FC236}">
                <a16:creationId xmlns:a16="http://schemas.microsoft.com/office/drawing/2014/main" id="{C1C9577C-DCA8-4D8D-B596-FEAB8C5BF5C1}"/>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264</a:t>
            </a:fld>
            <a:r>
              <a:rPr lang="en-US" altLang="en-US" dirty="0"/>
              <a:t>/325</a:t>
            </a:r>
            <a:endParaRPr lang="sr-Cyrl-CS" altLang="en-US" sz="1400" dirty="0"/>
          </a:p>
        </p:txBody>
      </p:sp>
      <p:graphicFrame>
        <p:nvGraphicFramePr>
          <p:cNvPr id="27651" name="Object 2">
            <a:extLst>
              <a:ext uri="{FF2B5EF4-FFF2-40B4-BE49-F238E27FC236}">
                <a16:creationId xmlns:a16="http://schemas.microsoft.com/office/drawing/2014/main" id="{7A5B9DE8-947D-40EE-97AA-0310B4543A90}"/>
              </a:ext>
            </a:extLst>
          </p:cNvPr>
          <p:cNvGraphicFramePr>
            <a:graphicFrameLocks noChangeAspect="1"/>
          </p:cNvGraphicFramePr>
          <p:nvPr/>
        </p:nvGraphicFramePr>
        <p:xfrm>
          <a:off x="2590800" y="1143000"/>
          <a:ext cx="7600950" cy="8515350"/>
        </p:xfrm>
        <a:graphic>
          <a:graphicData uri="http://schemas.openxmlformats.org/presentationml/2006/ole">
            <mc:AlternateContent xmlns:mc="http://schemas.openxmlformats.org/markup-compatibility/2006">
              <mc:Choice xmlns:v="urn:schemas-microsoft-com:vml" Requires="v">
                <p:oleObj spid="_x0000_s16388" name="Document" r:id="rId2" imgW="7605797" imgH="8529091" progId="Word.Document.8">
                  <p:embed/>
                </p:oleObj>
              </mc:Choice>
              <mc:Fallback>
                <p:oleObj name="Document" r:id="rId2" imgW="7605797" imgH="8529091" progId="Word.Document.8">
                  <p:embed/>
                  <p:pic>
                    <p:nvPicPr>
                      <p:cNvPr id="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143000"/>
                        <a:ext cx="7600950" cy="851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3">
            <a:extLst>
              <a:ext uri="{FF2B5EF4-FFF2-40B4-BE49-F238E27FC236}">
                <a16:creationId xmlns:a16="http://schemas.microsoft.com/office/drawing/2014/main" id="{B50C0153-B045-4B8C-8E04-30F4A9B7A87D}"/>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265</a:t>
            </a:fld>
            <a:r>
              <a:rPr lang="en-US" altLang="en-US" dirty="0"/>
              <a:t>/325</a:t>
            </a:r>
            <a:endParaRPr lang="sr-Cyrl-CS" altLang="en-US" sz="1400" dirty="0"/>
          </a:p>
        </p:txBody>
      </p:sp>
      <p:graphicFrame>
        <p:nvGraphicFramePr>
          <p:cNvPr id="28675" name="Object 2">
            <a:extLst>
              <a:ext uri="{FF2B5EF4-FFF2-40B4-BE49-F238E27FC236}">
                <a16:creationId xmlns:a16="http://schemas.microsoft.com/office/drawing/2014/main" id="{C4BCED80-C52C-4478-9C93-2D6750A7B1C8}"/>
              </a:ext>
            </a:extLst>
          </p:cNvPr>
          <p:cNvGraphicFramePr>
            <a:graphicFrameLocks noChangeAspect="1"/>
          </p:cNvGraphicFramePr>
          <p:nvPr/>
        </p:nvGraphicFramePr>
        <p:xfrm>
          <a:off x="2667001" y="1219201"/>
          <a:ext cx="7762875" cy="4695825"/>
        </p:xfrm>
        <a:graphic>
          <a:graphicData uri="http://schemas.openxmlformats.org/presentationml/2006/ole">
            <mc:AlternateContent xmlns:mc="http://schemas.openxmlformats.org/markup-compatibility/2006">
              <mc:Choice xmlns:v="urn:schemas-microsoft-com:vml" Requires="v">
                <p:oleObj spid="_x0000_s17412" name="Document" r:id="rId2" imgW="7766012" imgH="4709038" progId="Word.Document.8">
                  <p:embed/>
                </p:oleObj>
              </mc:Choice>
              <mc:Fallback>
                <p:oleObj name="Document" r:id="rId2" imgW="7766012" imgH="4709038" progId="Word.Document.8">
                  <p:embed/>
                  <p:pic>
                    <p:nvPicPr>
                      <p:cNvPr id="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1" y="1219201"/>
                        <a:ext cx="7762875" cy="469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3">
            <a:extLst>
              <a:ext uri="{FF2B5EF4-FFF2-40B4-BE49-F238E27FC236}">
                <a16:creationId xmlns:a16="http://schemas.microsoft.com/office/drawing/2014/main" id="{12117B86-4748-4B9B-B4FA-613E6CAE1142}"/>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266</a:t>
            </a:fld>
            <a:r>
              <a:rPr lang="en-US" altLang="en-US" dirty="0"/>
              <a:t>/325</a:t>
            </a:r>
            <a:endParaRPr lang="sr-Cyrl-CS" altLang="en-US" sz="1400" dirty="0"/>
          </a:p>
        </p:txBody>
      </p:sp>
      <p:graphicFrame>
        <p:nvGraphicFramePr>
          <p:cNvPr id="29699" name="Object 2">
            <a:extLst>
              <a:ext uri="{FF2B5EF4-FFF2-40B4-BE49-F238E27FC236}">
                <a16:creationId xmlns:a16="http://schemas.microsoft.com/office/drawing/2014/main" id="{EF1B4B80-4468-4B92-9B9F-06545DFDDED7}"/>
              </a:ext>
            </a:extLst>
          </p:cNvPr>
          <p:cNvGraphicFramePr>
            <a:graphicFrameLocks noChangeAspect="1"/>
          </p:cNvGraphicFramePr>
          <p:nvPr/>
        </p:nvGraphicFramePr>
        <p:xfrm>
          <a:off x="2705101" y="428626"/>
          <a:ext cx="7267575" cy="6334125"/>
        </p:xfrm>
        <a:graphic>
          <a:graphicData uri="http://schemas.openxmlformats.org/presentationml/2006/ole">
            <mc:AlternateContent xmlns:mc="http://schemas.openxmlformats.org/markup-compatibility/2006">
              <mc:Choice xmlns:v="urn:schemas-microsoft-com:vml" Requires="v">
                <p:oleObj spid="_x0000_s18436" name="Document" r:id="rId2" imgW="7269428" imgH="6339491" progId="Word.Document.8">
                  <p:embed/>
                </p:oleObj>
              </mc:Choice>
              <mc:Fallback>
                <p:oleObj name="Document" r:id="rId2" imgW="7269428" imgH="6339491" progId="Word.Document.8">
                  <p:embed/>
                  <p:pic>
                    <p:nvPicPr>
                      <p:cNvPr id="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5101" y="428626"/>
                        <a:ext cx="7267575" cy="6334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spd="med"/>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3">
            <a:extLst>
              <a:ext uri="{FF2B5EF4-FFF2-40B4-BE49-F238E27FC236}">
                <a16:creationId xmlns:a16="http://schemas.microsoft.com/office/drawing/2014/main" id="{C10A641C-92C9-478A-8AA0-AB3DA717D5C1}"/>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267</a:t>
            </a:fld>
            <a:r>
              <a:rPr lang="en-US" altLang="en-US" dirty="0"/>
              <a:t>/325</a:t>
            </a:r>
            <a:endParaRPr lang="en-US" altLang="en-US" sz="1400" dirty="0"/>
          </a:p>
        </p:txBody>
      </p:sp>
      <p:sp>
        <p:nvSpPr>
          <p:cNvPr id="30723" name="Rectangle 2">
            <a:extLst>
              <a:ext uri="{FF2B5EF4-FFF2-40B4-BE49-F238E27FC236}">
                <a16:creationId xmlns:a16="http://schemas.microsoft.com/office/drawing/2014/main" id="{8287228B-0C06-4B27-8931-28205F468324}"/>
              </a:ext>
            </a:extLst>
          </p:cNvPr>
          <p:cNvSpPr>
            <a:spLocks noChangeArrowheads="1"/>
          </p:cNvSpPr>
          <p:nvPr/>
        </p:nvSpPr>
        <p:spPr bwMode="auto">
          <a:xfrm>
            <a:off x="1905000" y="990601"/>
            <a:ext cx="9144000" cy="4424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000" b="1">
                <a:cs typeface="Times New Roman" panose="02020603050405020304" pitchFamily="18" charset="0"/>
              </a:rPr>
              <a:t>On-chip issues:</a:t>
            </a:r>
          </a:p>
          <a:p>
            <a:pPr>
              <a:spcBef>
                <a:spcPct val="0"/>
              </a:spcBef>
            </a:pPr>
            <a:r>
              <a:rPr lang="en-US" altLang="en-US" sz="1800">
                <a:cs typeface="Times New Roman" panose="02020603050405020304" pitchFamily="18" charset="0"/>
              </a:rPr>
              <a:t>Register file</a:t>
            </a:r>
          </a:p>
          <a:p>
            <a:pPr>
              <a:spcBef>
                <a:spcPct val="0"/>
              </a:spcBef>
            </a:pPr>
            <a:r>
              <a:rPr lang="en-US" altLang="en-US" sz="1800">
                <a:cs typeface="Times New Roman" panose="02020603050405020304" pitchFamily="18" charset="0"/>
              </a:rPr>
              <a:t>ALU</a:t>
            </a:r>
          </a:p>
          <a:p>
            <a:pPr>
              <a:spcBef>
                <a:spcPct val="0"/>
              </a:spcBef>
            </a:pPr>
            <a:r>
              <a:rPr lang="en-US" altLang="en-US" sz="1800">
                <a:cs typeface="Times New Roman" panose="02020603050405020304" pitchFamily="18" charset="0"/>
              </a:rPr>
              <a:t>Pipeline organization</a:t>
            </a:r>
          </a:p>
          <a:p>
            <a:pPr>
              <a:spcBef>
                <a:spcPct val="0"/>
              </a:spcBef>
            </a:pPr>
            <a:r>
              <a:rPr lang="en-US" altLang="en-US" sz="1800">
                <a:cs typeface="Times New Roman" panose="02020603050405020304" pitchFamily="18" charset="0"/>
              </a:rPr>
              <a:t>Instruction set</a:t>
            </a:r>
          </a:p>
          <a:p>
            <a:pPr algn="just">
              <a:spcBef>
                <a:spcPct val="0"/>
              </a:spcBef>
              <a:buFontTx/>
              <a:buNone/>
            </a:pPr>
            <a:r>
              <a:rPr lang="en-US" altLang="en-US" sz="1300">
                <a:cs typeface="Times New Roman" panose="02020603050405020304" pitchFamily="18" charset="0"/>
              </a:rPr>
              <a:t> </a:t>
            </a:r>
          </a:p>
          <a:p>
            <a:pPr>
              <a:spcBef>
                <a:spcPct val="0"/>
              </a:spcBef>
              <a:buFontTx/>
              <a:buNone/>
            </a:pPr>
            <a:r>
              <a:rPr lang="en-US" altLang="en-US" sz="2000" b="1">
                <a:cs typeface="Times New Roman" panose="02020603050405020304" pitchFamily="18" charset="0"/>
              </a:rPr>
              <a:t>Off-chip issues:</a:t>
            </a:r>
          </a:p>
          <a:p>
            <a:pPr>
              <a:spcBef>
                <a:spcPct val="0"/>
              </a:spcBef>
            </a:pPr>
            <a:r>
              <a:rPr lang="en-US" altLang="en-US" sz="1800">
                <a:cs typeface="Times New Roman" panose="02020603050405020304" pitchFamily="18" charset="0"/>
              </a:rPr>
              <a:t>Cache</a:t>
            </a:r>
          </a:p>
          <a:p>
            <a:pPr>
              <a:spcBef>
                <a:spcPct val="0"/>
              </a:spcBef>
            </a:pPr>
            <a:r>
              <a:rPr lang="en-US" altLang="en-US" sz="1800">
                <a:cs typeface="Times New Roman" panose="02020603050405020304" pitchFamily="18" charset="0"/>
              </a:rPr>
              <a:t>Virtual memory management</a:t>
            </a:r>
          </a:p>
          <a:p>
            <a:pPr>
              <a:spcBef>
                <a:spcPct val="0"/>
              </a:spcBef>
            </a:pPr>
            <a:r>
              <a:rPr lang="en-US" altLang="en-US" sz="1800">
                <a:cs typeface="Times New Roman" panose="02020603050405020304" pitchFamily="18" charset="0"/>
              </a:rPr>
              <a:t>Coprocessing</a:t>
            </a:r>
          </a:p>
          <a:p>
            <a:pPr>
              <a:spcBef>
                <a:spcPct val="0"/>
              </a:spcBef>
            </a:pPr>
            <a:r>
              <a:rPr lang="en-US" altLang="en-US" sz="1800">
                <a:cs typeface="Times New Roman" panose="02020603050405020304" pitchFamily="18" charset="0"/>
              </a:rPr>
              <a:t>Multiprocessing</a:t>
            </a:r>
          </a:p>
          <a:p>
            <a:pPr algn="just">
              <a:spcBef>
                <a:spcPct val="0"/>
              </a:spcBef>
              <a:buFontTx/>
              <a:buNone/>
            </a:pPr>
            <a:r>
              <a:rPr lang="en-US" altLang="en-US" sz="1300">
                <a:cs typeface="Times New Roman" panose="02020603050405020304" pitchFamily="18" charset="0"/>
              </a:rPr>
              <a:t> </a:t>
            </a:r>
          </a:p>
          <a:p>
            <a:pPr>
              <a:spcBef>
                <a:spcPct val="0"/>
              </a:spcBef>
              <a:buFontTx/>
              <a:buNone/>
            </a:pPr>
            <a:r>
              <a:rPr lang="en-US" altLang="en-US" sz="2000" b="1">
                <a:cs typeface="Times New Roman" panose="02020603050405020304" pitchFamily="18" charset="0"/>
              </a:rPr>
              <a:t>System software issues:</a:t>
            </a:r>
          </a:p>
          <a:p>
            <a:pPr>
              <a:spcBef>
                <a:spcPct val="0"/>
              </a:spcBef>
              <a:buFontTx/>
              <a:buNone/>
            </a:pPr>
            <a:r>
              <a:rPr lang="en-US" altLang="en-US" sz="1800">
                <a:cs typeface="Times New Roman" panose="02020603050405020304" pitchFamily="18" charset="0"/>
              </a:rPr>
              <a:t>Compilation</a:t>
            </a:r>
          </a:p>
          <a:p>
            <a:pPr>
              <a:spcBef>
                <a:spcPct val="0"/>
              </a:spcBef>
              <a:buFontTx/>
              <a:buNone/>
            </a:pPr>
            <a:r>
              <a:rPr lang="en-US" altLang="en-US" sz="1800">
                <a:cs typeface="Times New Roman" panose="02020603050405020304" pitchFamily="18" charset="0"/>
              </a:rPr>
              <a:t>Compilation</a:t>
            </a:r>
          </a:p>
          <a:p>
            <a:pPr>
              <a:spcBef>
                <a:spcPct val="0"/>
              </a:spcBef>
              <a:buFontTx/>
              <a:buNone/>
            </a:pPr>
            <a:endParaRPr lang="en-US" altLang="en-US" sz="1800"/>
          </a:p>
        </p:txBody>
      </p:sp>
      <p:sp>
        <p:nvSpPr>
          <p:cNvPr id="30724" name="Rectangle 4">
            <a:extLst>
              <a:ext uri="{FF2B5EF4-FFF2-40B4-BE49-F238E27FC236}">
                <a16:creationId xmlns:a16="http://schemas.microsoft.com/office/drawing/2014/main" id="{ABEA277C-4E94-4211-BCC5-96DDE840B94B}"/>
              </a:ext>
            </a:extLst>
          </p:cNvPr>
          <p:cNvSpPr>
            <a:spLocks noChangeArrowheads="1"/>
          </p:cNvSpPr>
          <p:nvPr/>
        </p:nvSpPr>
        <p:spPr bwMode="auto">
          <a:xfrm>
            <a:off x="1752600" y="4876800"/>
            <a:ext cx="9144000" cy="1000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228528"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1700">
              <a:cs typeface="Times New Roman" panose="02020603050405020304" pitchFamily="18" charset="0"/>
            </a:endParaRPr>
          </a:p>
          <a:p>
            <a:pPr>
              <a:spcBef>
                <a:spcPct val="0"/>
              </a:spcBef>
              <a:buFontTx/>
              <a:buNone/>
            </a:pPr>
            <a:r>
              <a:rPr lang="en-US" altLang="en-US" sz="2400">
                <a:cs typeface="Times New Roman" panose="02020603050405020304" pitchFamily="18" charset="0"/>
              </a:rPr>
              <a:t>Compilation</a:t>
            </a:r>
          </a:p>
          <a:p>
            <a:pPr>
              <a:spcBef>
                <a:spcPct val="0"/>
              </a:spcBef>
              <a:buFontTx/>
              <a:buNone/>
            </a:pPr>
            <a:endParaRPr lang="en-US" altLang="en-US" sz="2400"/>
          </a:p>
        </p:txBody>
      </p:sp>
      <p:sp>
        <p:nvSpPr>
          <p:cNvPr id="30725" name="Rectangle 5">
            <a:extLst>
              <a:ext uri="{FF2B5EF4-FFF2-40B4-BE49-F238E27FC236}">
                <a16:creationId xmlns:a16="http://schemas.microsoft.com/office/drawing/2014/main" id="{50C7E152-00F7-46CD-B48C-02A5AD1EFC72}"/>
              </a:ext>
            </a:extLst>
          </p:cNvPr>
          <p:cNvSpPr>
            <a:spLocks noChangeArrowheads="1"/>
          </p:cNvSpPr>
          <p:nvPr/>
        </p:nvSpPr>
        <p:spPr bwMode="auto">
          <a:xfrm>
            <a:off x="1828800" y="5334001"/>
            <a:ext cx="91440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228528"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1800">
              <a:cs typeface="Times New Roman" panose="02020603050405020304" pitchFamily="18" charset="0"/>
            </a:endParaRPr>
          </a:p>
          <a:p>
            <a:pPr>
              <a:spcBef>
                <a:spcPct val="0"/>
              </a:spcBef>
              <a:buFontTx/>
              <a:buNone/>
            </a:pPr>
            <a:r>
              <a:rPr lang="en-US" altLang="en-US" sz="2000">
                <a:cs typeface="Times New Roman" panose="02020603050405020304" pitchFamily="18" charset="0"/>
              </a:rPr>
              <a:t>Code optimization</a:t>
            </a:r>
            <a:endParaRPr lang="en-US" altLang="en-US" sz="1800">
              <a:cs typeface="Times New Roman" panose="02020603050405020304" pitchFamily="18" charset="0"/>
            </a:endParaRPr>
          </a:p>
          <a:p>
            <a:pPr>
              <a:spcBef>
                <a:spcPct val="0"/>
              </a:spcBef>
              <a:buFontTx/>
              <a:buNone/>
            </a:pPr>
            <a:endParaRPr lang="en-US" altLang="en-US" sz="2400"/>
          </a:p>
        </p:txBody>
      </p:sp>
      <p:sp>
        <p:nvSpPr>
          <p:cNvPr id="30726" name="Rectangle 6">
            <a:extLst>
              <a:ext uri="{FF2B5EF4-FFF2-40B4-BE49-F238E27FC236}">
                <a16:creationId xmlns:a16="http://schemas.microsoft.com/office/drawing/2014/main" id="{FFCA2C2A-F544-4C45-9D4A-EF9868BEA4D3}"/>
              </a:ext>
            </a:extLst>
          </p:cNvPr>
          <p:cNvSpPr>
            <a:spLocks noChangeArrowheads="1"/>
          </p:cNvSpPr>
          <p:nvPr/>
        </p:nvSpPr>
        <p:spPr bwMode="auto">
          <a:xfrm>
            <a:off x="1828800" y="5638801"/>
            <a:ext cx="91440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228528"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000">
              <a:cs typeface="Times New Roman" panose="02020603050405020304" pitchFamily="18" charset="0"/>
            </a:endParaRPr>
          </a:p>
          <a:p>
            <a:pPr>
              <a:spcBef>
                <a:spcPct val="0"/>
              </a:spcBef>
              <a:buFontTx/>
              <a:buNone/>
            </a:pPr>
            <a:r>
              <a:rPr lang="en-US" altLang="en-US" sz="2200">
                <a:cs typeface="Times New Roman" panose="02020603050405020304" pitchFamily="18" charset="0"/>
              </a:rPr>
              <a:t>Code optimization</a:t>
            </a:r>
            <a:endParaRPr lang="en-US" altLang="en-US" sz="2000">
              <a:cs typeface="Times New Roman" panose="02020603050405020304" pitchFamily="18" charset="0"/>
            </a:endParaRPr>
          </a:p>
          <a:p>
            <a:pPr>
              <a:spcBef>
                <a:spcPct val="0"/>
              </a:spcBef>
              <a:buFontTx/>
              <a:buNone/>
            </a:pPr>
            <a:r>
              <a:rPr lang="en-US" altLang="en-US" sz="2400">
                <a:cs typeface="Times New Roman" panose="02020603050405020304" pitchFamily="18" charset="0"/>
              </a:rPr>
              <a:t>Code optimization</a:t>
            </a:r>
            <a:r>
              <a:rPr lang="en-US" altLang="en-US" sz="1100"/>
              <a:t> </a:t>
            </a:r>
            <a:endParaRPr lang="en-US" altLang="en-US" sz="2400"/>
          </a:p>
        </p:txBody>
      </p:sp>
      <p:sp>
        <p:nvSpPr>
          <p:cNvPr id="30727" name="Text Box 7">
            <a:extLst>
              <a:ext uri="{FF2B5EF4-FFF2-40B4-BE49-F238E27FC236}">
                <a16:creationId xmlns:a16="http://schemas.microsoft.com/office/drawing/2014/main" id="{0497561B-F29A-4838-BD1F-01570913AB01}"/>
              </a:ext>
            </a:extLst>
          </p:cNvPr>
          <p:cNvSpPr txBox="1">
            <a:spLocks noChangeArrowheads="1"/>
          </p:cNvSpPr>
          <p:nvPr/>
        </p:nvSpPr>
        <p:spPr bwMode="auto">
          <a:xfrm>
            <a:off x="3078164" y="304800"/>
            <a:ext cx="60356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a:t>Which Design Issues Are Affected?</a:t>
            </a:r>
          </a:p>
        </p:txBody>
      </p:sp>
    </p:spTree>
  </p:cSld>
  <p:clrMapOvr>
    <a:masterClrMapping/>
  </p:clrMapOvr>
  <p:transition spd="med"/>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3">
            <a:extLst>
              <a:ext uri="{FF2B5EF4-FFF2-40B4-BE49-F238E27FC236}">
                <a16:creationId xmlns:a16="http://schemas.microsoft.com/office/drawing/2014/main" id="{35CBB611-5D39-4441-B381-6A563467D9CB}"/>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268</a:t>
            </a:fld>
            <a:r>
              <a:rPr lang="en-US" altLang="en-US" dirty="0"/>
              <a:t>/325</a:t>
            </a:r>
            <a:endParaRPr lang="en-US" altLang="en-US" sz="1400" dirty="0"/>
          </a:p>
        </p:txBody>
      </p:sp>
      <p:sp>
        <p:nvSpPr>
          <p:cNvPr id="31747" name="Rectangle 4">
            <a:extLst>
              <a:ext uri="{FF2B5EF4-FFF2-40B4-BE49-F238E27FC236}">
                <a16:creationId xmlns:a16="http://schemas.microsoft.com/office/drawing/2014/main" id="{0A7269B4-2494-4272-88C0-6785F740F825}"/>
              </a:ext>
            </a:extLst>
          </p:cNvPr>
          <p:cNvSpPr>
            <a:spLocks noChangeArrowheads="1"/>
          </p:cNvSpPr>
          <p:nvPr/>
        </p:nvSpPr>
        <p:spPr bwMode="auto">
          <a:xfrm>
            <a:off x="1752600" y="4724400"/>
            <a:ext cx="8915400" cy="1481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indent="-180975">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300" b="1">
                <a:cs typeface="Times New Roman" panose="02020603050405020304" pitchFamily="18" charset="0"/>
              </a:rPr>
              <a:t>igure 7.6.</a:t>
            </a:r>
            <a:r>
              <a:rPr lang="en-US" altLang="en-US" sz="1300">
                <a:cs typeface="Times New Roman" panose="02020603050405020304" pitchFamily="18" charset="0"/>
              </a:rPr>
              <a:t> Comparison of GaAs and silicon. Symbols CL and RC refer to the basic adder types (</a:t>
            </a:r>
            <a:r>
              <a:rPr lang="en-US" altLang="en-US" sz="1300" i="1">
                <a:cs typeface="Times New Roman" panose="02020603050405020304" pitchFamily="18" charset="0"/>
              </a:rPr>
              <a:t>carry look ahead</a:t>
            </a:r>
            <a:r>
              <a:rPr lang="en-US" altLang="en-US" sz="1300">
                <a:cs typeface="Times New Roman" panose="02020603050405020304" pitchFamily="18" charset="0"/>
              </a:rPr>
              <a:t> and </a:t>
            </a:r>
            <a:r>
              <a:rPr lang="en-US" altLang="en-US" sz="1300" i="1">
                <a:cs typeface="Times New Roman" panose="02020603050405020304" pitchFamily="18" charset="0"/>
              </a:rPr>
              <a:t>ripple carry</a:t>
            </a:r>
            <a:r>
              <a:rPr lang="en-US" altLang="en-US" sz="1300">
                <a:cs typeface="Times New Roman" panose="02020603050405020304" pitchFamily="18" charset="0"/>
              </a:rPr>
              <a:t>). Symbol B refers to the word size.</a:t>
            </a:r>
            <a:endParaRPr lang="en-US" altLang="en-US" sz="1600">
              <a:cs typeface="Times New Roman" panose="02020603050405020304" pitchFamily="18" charset="0"/>
            </a:endParaRPr>
          </a:p>
          <a:p>
            <a:pPr algn="just">
              <a:spcBef>
                <a:spcPct val="0"/>
              </a:spcBef>
              <a:buFontTx/>
              <a:buNone/>
            </a:pPr>
            <a:r>
              <a:rPr lang="en-US" altLang="en-US" sz="1300">
                <a:cs typeface="Times New Roman" panose="02020603050405020304" pitchFamily="18" charset="0"/>
              </a:rPr>
              <a:t>a)	Complexity comparison. Symbol C[tc] refers to complexity, expressed in transistor count.</a:t>
            </a:r>
            <a:endParaRPr lang="en-US" altLang="en-US" sz="1600">
              <a:cs typeface="Times New Roman" panose="02020603050405020304" pitchFamily="18" charset="0"/>
            </a:endParaRPr>
          </a:p>
          <a:p>
            <a:pPr>
              <a:spcBef>
                <a:spcPct val="0"/>
              </a:spcBef>
              <a:buFontTx/>
              <a:buNone/>
            </a:pPr>
            <a:r>
              <a:rPr lang="en-US" altLang="en-US" sz="1300">
                <a:cs typeface="Times New Roman" panose="02020603050405020304" pitchFamily="18" charset="0"/>
              </a:rPr>
              <a:t>b)	Speed comparison. Symbol D[ns] refers to propagation delay through the adder, expressed in nanoseconds. In the case of silicon technology, the CL adder is faster when the word size exceeds four bits (or a somewhat lower number, depending on the diagram in question). In the case of GaAs technology, the RC adder is faster for the word sizes up to </a:t>
            </a:r>
            <a:r>
              <a:rPr lang="en-US" altLang="en-US" sz="1300" i="1">
                <a:cs typeface="Times New Roman" panose="02020603050405020304" pitchFamily="18" charset="0"/>
              </a:rPr>
              <a:t>n</a:t>
            </a:r>
            <a:r>
              <a:rPr lang="en-US" altLang="en-US" sz="1300">
                <a:cs typeface="Times New Roman" panose="02020603050405020304" pitchFamily="18" charset="0"/>
              </a:rPr>
              <a:t> bits (actual value of </a:t>
            </a:r>
            <a:r>
              <a:rPr lang="en-US" altLang="en-US" sz="1300" i="1">
                <a:cs typeface="Times New Roman" panose="02020603050405020304" pitchFamily="18" charset="0"/>
              </a:rPr>
              <a:t>n</a:t>
            </a:r>
            <a:r>
              <a:rPr lang="en-US" altLang="en-US" sz="1300">
                <a:cs typeface="Times New Roman" panose="02020603050405020304" pitchFamily="18" charset="0"/>
              </a:rPr>
              <a:t> depends on the actual GaAs technology used).</a:t>
            </a:r>
            <a:r>
              <a:rPr lang="en-US" altLang="en-US" sz="1100"/>
              <a:t> </a:t>
            </a:r>
            <a:endParaRPr lang="en-US" altLang="en-US" sz="2400"/>
          </a:p>
        </p:txBody>
      </p:sp>
      <p:graphicFrame>
        <p:nvGraphicFramePr>
          <p:cNvPr id="31748" name="Object 3">
            <a:extLst>
              <a:ext uri="{FF2B5EF4-FFF2-40B4-BE49-F238E27FC236}">
                <a16:creationId xmlns:a16="http://schemas.microsoft.com/office/drawing/2014/main" id="{91C73A46-0454-482F-A89C-4FFF2AB03A15}"/>
              </a:ext>
            </a:extLst>
          </p:cNvPr>
          <p:cNvGraphicFramePr>
            <a:graphicFrameLocks noChangeAspect="1"/>
          </p:cNvGraphicFramePr>
          <p:nvPr/>
        </p:nvGraphicFramePr>
        <p:xfrm>
          <a:off x="1828801" y="2181225"/>
          <a:ext cx="3762375" cy="2495550"/>
        </p:xfrm>
        <a:graphic>
          <a:graphicData uri="http://schemas.openxmlformats.org/presentationml/2006/ole">
            <mc:AlternateContent xmlns:mc="http://schemas.openxmlformats.org/markup-compatibility/2006">
              <mc:Choice xmlns:v="urn:schemas-microsoft-com:vml" Requires="v">
                <p:oleObj spid="_x0000_s19462" r:id="rId2" imgW="384341" imgH="255075" progId="">
                  <p:embed/>
                </p:oleObj>
              </mc:Choice>
              <mc:Fallback>
                <p:oleObj r:id="rId2" imgW="384341" imgH="255075" progId="">
                  <p:embed/>
                  <p:pic>
                    <p:nvPicPr>
                      <p:cNvPr id="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1" y="2181225"/>
                        <a:ext cx="3762375" cy="2495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1749" name="Object 2">
            <a:extLst>
              <a:ext uri="{FF2B5EF4-FFF2-40B4-BE49-F238E27FC236}">
                <a16:creationId xmlns:a16="http://schemas.microsoft.com/office/drawing/2014/main" id="{D0BE5B01-7BFA-4770-B049-CA217F3F3A69}"/>
              </a:ext>
            </a:extLst>
          </p:cNvPr>
          <p:cNvGraphicFramePr>
            <a:graphicFrameLocks noChangeAspect="1"/>
          </p:cNvGraphicFramePr>
          <p:nvPr/>
        </p:nvGraphicFramePr>
        <p:xfrm>
          <a:off x="6096001" y="2205039"/>
          <a:ext cx="4162425" cy="2446337"/>
        </p:xfrm>
        <a:graphic>
          <a:graphicData uri="http://schemas.openxmlformats.org/presentationml/2006/ole">
            <mc:AlternateContent xmlns:mc="http://schemas.openxmlformats.org/markup-compatibility/2006">
              <mc:Choice xmlns:v="urn:schemas-microsoft-com:vml" Requires="v">
                <p:oleObj spid="_x0000_s19463" r:id="rId4" imgW="449305" imgH="268221" progId="">
                  <p:embed/>
                </p:oleObj>
              </mc:Choice>
              <mc:Fallback>
                <p:oleObj r:id="rId4" imgW="449305" imgH="268221" progId="">
                  <p:embed/>
                  <p:pic>
                    <p:nvPicPr>
                      <p:cNvPr id="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1" y="2205039"/>
                        <a:ext cx="4162425" cy="24463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1750" name="Text Box 5">
            <a:extLst>
              <a:ext uri="{FF2B5EF4-FFF2-40B4-BE49-F238E27FC236}">
                <a16:creationId xmlns:a16="http://schemas.microsoft.com/office/drawing/2014/main" id="{C3A882B6-0D9E-48BB-BB56-5A5F559F0795}"/>
              </a:ext>
            </a:extLst>
          </p:cNvPr>
          <p:cNvSpPr txBox="1">
            <a:spLocks noChangeArrowheads="1"/>
          </p:cNvSpPr>
          <p:nvPr/>
        </p:nvSpPr>
        <p:spPr bwMode="auto">
          <a:xfrm>
            <a:off x="4868864" y="381000"/>
            <a:ext cx="24542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a:t>Adder Design</a:t>
            </a:r>
          </a:p>
        </p:txBody>
      </p:sp>
    </p:spTree>
  </p:cSld>
  <p:clrMapOvr>
    <a:masterClrMapping/>
  </p:clrMapOvr>
  <p:transition spd="med"/>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3">
            <a:extLst>
              <a:ext uri="{FF2B5EF4-FFF2-40B4-BE49-F238E27FC236}">
                <a16:creationId xmlns:a16="http://schemas.microsoft.com/office/drawing/2014/main" id="{6DD23D1E-0193-4DB1-B8D6-B3AD0A21F73F}"/>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269</a:t>
            </a:fld>
            <a:r>
              <a:rPr lang="en-US" altLang="en-US" dirty="0"/>
              <a:t>/325</a:t>
            </a:r>
            <a:endParaRPr lang="en-US" altLang="en-US" sz="1400" dirty="0"/>
          </a:p>
        </p:txBody>
      </p:sp>
      <p:sp>
        <p:nvSpPr>
          <p:cNvPr id="32771" name="Rectangle 3">
            <a:extLst>
              <a:ext uri="{FF2B5EF4-FFF2-40B4-BE49-F238E27FC236}">
                <a16:creationId xmlns:a16="http://schemas.microsoft.com/office/drawing/2014/main" id="{10E497FD-3D35-4F54-B4FC-54FC4E34481F}"/>
              </a:ext>
            </a:extLst>
          </p:cNvPr>
          <p:cNvSpPr>
            <a:spLocks noChangeArrowheads="1"/>
          </p:cNvSpPr>
          <p:nvPr/>
        </p:nvSpPr>
        <p:spPr bwMode="auto">
          <a:xfrm>
            <a:off x="1524000" y="4648200"/>
            <a:ext cx="91440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600">
                <a:cs typeface="Times New Roman" panose="02020603050405020304" pitchFamily="18" charset="0"/>
              </a:rPr>
              <a:t> </a:t>
            </a:r>
          </a:p>
          <a:p>
            <a:pPr>
              <a:spcBef>
                <a:spcPct val="0"/>
              </a:spcBef>
              <a:buFontTx/>
              <a:buNone/>
            </a:pPr>
            <a:r>
              <a:rPr lang="en-US" altLang="en-US" sz="1600" b="1">
                <a:cs typeface="Times New Roman" panose="02020603050405020304" pitchFamily="18" charset="0"/>
              </a:rPr>
              <a:t>Figure 7.7.</a:t>
            </a:r>
            <a:r>
              <a:rPr lang="en-US" altLang="en-US" sz="1600">
                <a:cs typeface="Times New Roman" panose="02020603050405020304" pitchFamily="18" charset="0"/>
              </a:rPr>
              <a:t> Comparison of GaAs and silicon technologies: an example of the bit-serial adder. All symbols have their standard meanings.</a:t>
            </a:r>
            <a:r>
              <a:rPr lang="en-US" altLang="en-US" sz="1600"/>
              <a:t> </a:t>
            </a:r>
          </a:p>
        </p:txBody>
      </p:sp>
      <p:graphicFrame>
        <p:nvGraphicFramePr>
          <p:cNvPr id="32772" name="Object 2">
            <a:extLst>
              <a:ext uri="{FF2B5EF4-FFF2-40B4-BE49-F238E27FC236}">
                <a16:creationId xmlns:a16="http://schemas.microsoft.com/office/drawing/2014/main" id="{2B820D9B-EBEB-4EB5-A4C3-AEAF8590DE06}"/>
              </a:ext>
            </a:extLst>
          </p:cNvPr>
          <p:cNvGraphicFramePr>
            <a:graphicFrameLocks noChangeAspect="1"/>
          </p:cNvGraphicFramePr>
          <p:nvPr/>
        </p:nvGraphicFramePr>
        <p:xfrm>
          <a:off x="4400550" y="1600201"/>
          <a:ext cx="3390900" cy="2371725"/>
        </p:xfrm>
        <a:graphic>
          <a:graphicData uri="http://schemas.openxmlformats.org/presentationml/2006/ole">
            <mc:AlternateContent xmlns:mc="http://schemas.openxmlformats.org/markup-compatibility/2006">
              <mc:Choice xmlns:v="urn:schemas-microsoft-com:vml" Requires="v">
                <p:oleObj spid="_x0000_s20484" r:id="rId2" imgW="321451" imgH="224921" progId="">
                  <p:embed/>
                </p:oleObj>
              </mc:Choice>
              <mc:Fallback>
                <p:oleObj r:id="rId2" imgW="321451" imgH="224921" progId="">
                  <p:embed/>
                  <p:pic>
                    <p:nvPicPr>
                      <p:cNvPr id="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0550" y="1600201"/>
                        <a:ext cx="3390900" cy="2371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3">
            <a:extLst>
              <a:ext uri="{FF2B5EF4-FFF2-40B4-BE49-F238E27FC236}">
                <a16:creationId xmlns:a16="http://schemas.microsoft.com/office/drawing/2014/main" id="{B78E485C-D76A-4FD9-B5CC-153CE9AFE272}"/>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270</a:t>
            </a:fld>
            <a:r>
              <a:rPr lang="en-US" altLang="en-US" dirty="0"/>
              <a:t>/325</a:t>
            </a:r>
            <a:endParaRPr lang="en-US" altLang="en-US" sz="1400" dirty="0"/>
          </a:p>
        </p:txBody>
      </p:sp>
      <p:sp>
        <p:nvSpPr>
          <p:cNvPr id="33795" name="Rectangle 4">
            <a:extLst>
              <a:ext uri="{FF2B5EF4-FFF2-40B4-BE49-F238E27FC236}">
                <a16:creationId xmlns:a16="http://schemas.microsoft.com/office/drawing/2014/main" id="{D90EABB9-81EF-4C9F-9D2F-EB34A8FE29D7}"/>
              </a:ext>
            </a:extLst>
          </p:cNvPr>
          <p:cNvSpPr>
            <a:spLocks noChangeArrowheads="1"/>
          </p:cNvSpPr>
          <p:nvPr/>
        </p:nvSpPr>
        <p:spPr bwMode="auto">
          <a:xfrm>
            <a:off x="1524000" y="4953001"/>
            <a:ext cx="91440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en-US" altLang="en-US" sz="2000" b="1">
              <a:cs typeface="Times New Roman" panose="02020603050405020304" pitchFamily="18" charset="0"/>
            </a:endParaRPr>
          </a:p>
          <a:p>
            <a:pPr>
              <a:spcBef>
                <a:spcPct val="0"/>
              </a:spcBef>
              <a:buFontTx/>
              <a:buNone/>
            </a:pPr>
            <a:r>
              <a:rPr lang="en-US" altLang="en-US" sz="1300" b="1">
                <a:cs typeface="Times New Roman" panose="02020603050405020304" pitchFamily="18" charset="0"/>
              </a:rPr>
              <a:t>Figure 7.8.</a:t>
            </a:r>
            <a:r>
              <a:rPr lang="en-US" altLang="en-US" sz="1300">
                <a:cs typeface="Times New Roman" panose="02020603050405020304" pitchFamily="18" charset="0"/>
              </a:rPr>
              <a:t> Comparison of GaAs and silicon technologies: design of the register cell: (a) an example of the register cell frequently used in the silicon technology; (b) an example of the register cell frequently used in the GaAs microprocessors. Symbol </a:t>
            </a:r>
            <a:r>
              <a:rPr lang="en-US" altLang="en-US" sz="1300" i="1">
                <a:cs typeface="Times New Roman" panose="02020603050405020304" pitchFamily="18" charset="0"/>
              </a:rPr>
              <a:t>BL</a:t>
            </a:r>
            <a:r>
              <a:rPr lang="en-US" altLang="en-US" sz="1300">
                <a:cs typeface="Times New Roman" panose="02020603050405020304" pitchFamily="18" charset="0"/>
              </a:rPr>
              <a:t> refers to the unique bit line in the four-transistor cell. Symbols </a:t>
            </a:r>
            <a:r>
              <a:rPr lang="en-US" altLang="en-US" sz="1300" i="1">
                <a:cs typeface="Times New Roman" panose="02020603050405020304" pitchFamily="18" charset="0"/>
              </a:rPr>
              <a:t>A BUS</a:t>
            </a:r>
            <a:r>
              <a:rPr lang="en-US" altLang="en-US" sz="1300">
                <a:cs typeface="Times New Roman" panose="02020603050405020304" pitchFamily="18" charset="0"/>
              </a:rPr>
              <a:t> and </a:t>
            </a:r>
            <a:r>
              <a:rPr lang="en-US" altLang="en-US" sz="1300" i="1">
                <a:cs typeface="Times New Roman" panose="02020603050405020304" pitchFamily="18" charset="0"/>
              </a:rPr>
              <a:t>B BUS</a:t>
            </a:r>
            <a:r>
              <a:rPr lang="en-US" altLang="en-US" sz="1300">
                <a:cs typeface="Times New Roman" panose="02020603050405020304" pitchFamily="18" charset="0"/>
              </a:rPr>
              <a:t> refer to the double bit lines in the seven-transistor cell. Symbol </a:t>
            </a:r>
            <a:r>
              <a:rPr lang="en-US" altLang="en-US" sz="1300" i="1">
                <a:cs typeface="Times New Roman" panose="02020603050405020304" pitchFamily="18" charset="0"/>
              </a:rPr>
              <a:t>F</a:t>
            </a:r>
            <a:r>
              <a:rPr lang="en-US" altLang="en-US" sz="1300">
                <a:cs typeface="Times New Roman" panose="02020603050405020304" pitchFamily="18" charset="0"/>
              </a:rPr>
              <a:t> refers to the refresh input. All other symbols have their standard meanings.</a:t>
            </a:r>
            <a:r>
              <a:rPr lang="en-US" altLang="en-US" sz="1100"/>
              <a:t> </a:t>
            </a:r>
            <a:endParaRPr lang="en-US" altLang="en-US" sz="2400"/>
          </a:p>
        </p:txBody>
      </p:sp>
      <p:graphicFrame>
        <p:nvGraphicFramePr>
          <p:cNvPr id="33796" name="Object 3">
            <a:extLst>
              <a:ext uri="{FF2B5EF4-FFF2-40B4-BE49-F238E27FC236}">
                <a16:creationId xmlns:a16="http://schemas.microsoft.com/office/drawing/2014/main" id="{FC4B1352-63CB-48E4-842F-F8E7DBF5F1AD}"/>
              </a:ext>
            </a:extLst>
          </p:cNvPr>
          <p:cNvGraphicFramePr>
            <a:graphicFrameLocks noChangeAspect="1"/>
          </p:cNvGraphicFramePr>
          <p:nvPr/>
        </p:nvGraphicFramePr>
        <p:xfrm>
          <a:off x="2362201" y="2424114"/>
          <a:ext cx="3267075" cy="2009775"/>
        </p:xfrm>
        <a:graphic>
          <a:graphicData uri="http://schemas.openxmlformats.org/presentationml/2006/ole">
            <mc:AlternateContent xmlns:mc="http://schemas.openxmlformats.org/markup-compatibility/2006">
              <mc:Choice xmlns:v="urn:schemas-microsoft-com:vml" Requires="v">
                <p:oleObj spid="_x0000_s21510" r:id="rId2" imgW="281390" imgH="173248" progId="">
                  <p:embed/>
                </p:oleObj>
              </mc:Choice>
              <mc:Fallback>
                <p:oleObj r:id="rId2" imgW="281390" imgH="173248" progId="">
                  <p:embed/>
                  <p:pic>
                    <p:nvPicPr>
                      <p:cNvPr id="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1" y="2424114"/>
                        <a:ext cx="3267075" cy="2009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3797" name="Object 2">
            <a:extLst>
              <a:ext uri="{FF2B5EF4-FFF2-40B4-BE49-F238E27FC236}">
                <a16:creationId xmlns:a16="http://schemas.microsoft.com/office/drawing/2014/main" id="{8D943FEC-1C4F-4DF5-857A-D6260C55A7DC}"/>
              </a:ext>
            </a:extLst>
          </p:cNvPr>
          <p:cNvGraphicFramePr>
            <a:graphicFrameLocks noChangeAspect="1"/>
          </p:cNvGraphicFramePr>
          <p:nvPr/>
        </p:nvGraphicFramePr>
        <p:xfrm>
          <a:off x="6324601" y="2752725"/>
          <a:ext cx="3267075" cy="1352550"/>
        </p:xfrm>
        <a:graphic>
          <a:graphicData uri="http://schemas.openxmlformats.org/presentationml/2006/ole">
            <mc:AlternateContent xmlns:mc="http://schemas.openxmlformats.org/markup-compatibility/2006">
              <mc:Choice xmlns:v="urn:schemas-microsoft-com:vml" Requires="v">
                <p:oleObj spid="_x0000_s21511" r:id="rId4" imgW="243758" imgH="101054" progId="">
                  <p:embed/>
                </p:oleObj>
              </mc:Choice>
              <mc:Fallback>
                <p:oleObj r:id="rId4" imgW="243758" imgH="101054" progId="">
                  <p:embed/>
                  <p:pic>
                    <p:nvPicPr>
                      <p:cNvPr id="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4601" y="2752725"/>
                        <a:ext cx="3267075" cy="13525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3798" name="Text Box 5">
            <a:extLst>
              <a:ext uri="{FF2B5EF4-FFF2-40B4-BE49-F238E27FC236}">
                <a16:creationId xmlns:a16="http://schemas.microsoft.com/office/drawing/2014/main" id="{F6C914BF-3415-447B-AAE8-B887D6BCC923}"/>
              </a:ext>
            </a:extLst>
          </p:cNvPr>
          <p:cNvSpPr txBox="1">
            <a:spLocks noChangeArrowheads="1"/>
          </p:cNvSpPr>
          <p:nvPr/>
        </p:nvSpPr>
        <p:spPr bwMode="auto">
          <a:xfrm>
            <a:off x="4332289" y="381000"/>
            <a:ext cx="35274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a:t>Register File Design</a:t>
            </a:r>
          </a:p>
        </p:txBody>
      </p:sp>
      <p:sp>
        <p:nvSpPr>
          <p:cNvPr id="33799" name="Text Box 6">
            <a:extLst>
              <a:ext uri="{FF2B5EF4-FFF2-40B4-BE49-F238E27FC236}">
                <a16:creationId xmlns:a16="http://schemas.microsoft.com/office/drawing/2014/main" id="{40E6EC73-4C7F-483D-B31D-3CDB5ADBDD01}"/>
              </a:ext>
            </a:extLst>
          </p:cNvPr>
          <p:cNvSpPr txBox="1">
            <a:spLocks noChangeArrowheads="1"/>
          </p:cNvSpPr>
          <p:nvPr/>
        </p:nvSpPr>
        <p:spPr bwMode="auto">
          <a:xfrm>
            <a:off x="3794125" y="4710113"/>
            <a:ext cx="3429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600"/>
              <a:t>a)</a:t>
            </a:r>
          </a:p>
        </p:txBody>
      </p:sp>
      <p:sp>
        <p:nvSpPr>
          <p:cNvPr id="33800" name="Text Box 7">
            <a:extLst>
              <a:ext uri="{FF2B5EF4-FFF2-40B4-BE49-F238E27FC236}">
                <a16:creationId xmlns:a16="http://schemas.microsoft.com/office/drawing/2014/main" id="{5E61E6D7-24C0-4FAB-B6A1-427F9F6AA571}"/>
              </a:ext>
            </a:extLst>
          </p:cNvPr>
          <p:cNvSpPr txBox="1">
            <a:spLocks noChangeArrowheads="1"/>
          </p:cNvSpPr>
          <p:nvPr/>
        </p:nvSpPr>
        <p:spPr bwMode="auto">
          <a:xfrm>
            <a:off x="8213726" y="4710113"/>
            <a:ext cx="3540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600"/>
              <a:t>b)</a:t>
            </a:r>
          </a:p>
        </p:txBody>
      </p:sp>
    </p:spTree>
  </p:cSld>
  <p:clrMapOvr>
    <a:masterClrMapping/>
  </p:clrMapOvr>
  <p:transition spd="med"/>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3">
            <a:extLst>
              <a:ext uri="{FF2B5EF4-FFF2-40B4-BE49-F238E27FC236}">
                <a16:creationId xmlns:a16="http://schemas.microsoft.com/office/drawing/2014/main" id="{8E0EB7F8-5CA7-4A2D-81A2-727B52812D57}"/>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271</a:t>
            </a:fld>
            <a:r>
              <a:rPr lang="en-US" altLang="en-US" dirty="0"/>
              <a:t>/325</a:t>
            </a:r>
            <a:endParaRPr lang="en-US" altLang="en-US" sz="1400" dirty="0"/>
          </a:p>
        </p:txBody>
      </p:sp>
      <p:sp>
        <p:nvSpPr>
          <p:cNvPr id="34819" name="Rectangle 2">
            <a:extLst>
              <a:ext uri="{FF2B5EF4-FFF2-40B4-BE49-F238E27FC236}">
                <a16:creationId xmlns:a16="http://schemas.microsoft.com/office/drawing/2014/main" id="{D20EF613-6123-40B5-B205-EAB6AE366DCA}"/>
              </a:ext>
            </a:extLst>
          </p:cNvPr>
          <p:cNvSpPr>
            <a:spLocks noChangeArrowheads="1"/>
          </p:cNvSpPr>
          <p:nvPr/>
        </p:nvSpPr>
        <p:spPr bwMode="auto">
          <a:xfrm>
            <a:off x="1524000" y="350839"/>
            <a:ext cx="9144000" cy="954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a:t>Pipeline Design</a:t>
            </a:r>
          </a:p>
          <a:p>
            <a:pPr>
              <a:spcBef>
                <a:spcPct val="0"/>
              </a:spcBef>
              <a:buFontTx/>
              <a:buNone/>
            </a:pPr>
            <a:endParaRPr lang="en-US" altLang="en-US" sz="2400"/>
          </a:p>
        </p:txBody>
      </p:sp>
      <p:sp>
        <p:nvSpPr>
          <p:cNvPr id="34820" name="Rectangle 163">
            <a:extLst>
              <a:ext uri="{FF2B5EF4-FFF2-40B4-BE49-F238E27FC236}">
                <a16:creationId xmlns:a16="http://schemas.microsoft.com/office/drawing/2014/main" id="{452CD9AB-1CAE-40A5-81A6-23C8B164D691}"/>
              </a:ext>
            </a:extLst>
          </p:cNvPr>
          <p:cNvSpPr>
            <a:spLocks noChangeArrowheads="1"/>
          </p:cNvSpPr>
          <p:nvPr/>
        </p:nvSpPr>
        <p:spPr bwMode="auto">
          <a:xfrm>
            <a:off x="1524000" y="4800600"/>
            <a:ext cx="9144000" cy="131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en-US" altLang="en-US" sz="1600">
              <a:cs typeface="Times New Roman" panose="02020603050405020304" pitchFamily="18" charset="0"/>
            </a:endParaRPr>
          </a:p>
          <a:p>
            <a:pPr>
              <a:spcBef>
                <a:spcPct val="0"/>
              </a:spcBef>
              <a:buFontTx/>
              <a:buNone/>
            </a:pPr>
            <a:r>
              <a:rPr lang="en-US" altLang="en-US" sz="1600" b="1">
                <a:cs typeface="Times New Roman" panose="02020603050405020304" pitchFamily="18" charset="0"/>
              </a:rPr>
              <a:t>Figure 7.9.</a:t>
            </a:r>
            <a:r>
              <a:rPr lang="en-US" altLang="en-US" sz="1600">
                <a:cs typeface="Times New Roman" panose="02020603050405020304" pitchFamily="18" charset="0"/>
              </a:rPr>
              <a:t> Comparison of GaAs and silicon technologies: pipeline design—a possible design error: (a) two-stage pipeline typical of some silicon microprocessors; (b) the same two-stage pipeline when the off-chip delays are three times longer than on-chip delays (the off-chip delays are the same as in the silicon version). Symbols </a:t>
            </a:r>
            <a:r>
              <a:rPr lang="en-US" altLang="en-US" sz="1600" i="1">
                <a:cs typeface="Times New Roman" panose="02020603050405020304" pitchFamily="18" charset="0"/>
              </a:rPr>
              <a:t>IF</a:t>
            </a:r>
            <a:r>
              <a:rPr lang="en-US" altLang="en-US" sz="1600">
                <a:cs typeface="Times New Roman" panose="02020603050405020304" pitchFamily="18" charset="0"/>
              </a:rPr>
              <a:t> and </a:t>
            </a:r>
            <a:r>
              <a:rPr lang="en-US" altLang="en-US" sz="1600" i="1">
                <a:cs typeface="Times New Roman" panose="02020603050405020304" pitchFamily="18" charset="0"/>
              </a:rPr>
              <a:t>DP</a:t>
            </a:r>
            <a:r>
              <a:rPr lang="en-US" altLang="en-US" sz="1600">
                <a:cs typeface="Times New Roman" panose="02020603050405020304" pitchFamily="18" charset="0"/>
              </a:rPr>
              <a:t> refer to the instruction fetch and the ALU cycle (datapath). Symbol </a:t>
            </a:r>
            <a:r>
              <a:rPr lang="en-US" altLang="en-US" sz="1600" i="1">
                <a:cs typeface="Times New Roman" panose="02020603050405020304" pitchFamily="18" charset="0"/>
              </a:rPr>
              <a:t>T</a:t>
            </a:r>
            <a:r>
              <a:rPr lang="en-US" altLang="en-US" sz="1600">
                <a:cs typeface="Times New Roman" panose="02020603050405020304" pitchFamily="18" charset="0"/>
              </a:rPr>
              <a:t> refers to time.</a:t>
            </a:r>
            <a:r>
              <a:rPr lang="en-US" altLang="en-US" sz="1600"/>
              <a:t> </a:t>
            </a:r>
          </a:p>
        </p:txBody>
      </p:sp>
      <p:pic>
        <p:nvPicPr>
          <p:cNvPr id="34821" name="Picture 165" descr="dva">
            <a:extLst>
              <a:ext uri="{FF2B5EF4-FFF2-40B4-BE49-F238E27FC236}">
                <a16:creationId xmlns:a16="http://schemas.microsoft.com/office/drawing/2014/main" id="{EF127D91-D2B6-4187-9678-19470EBBEED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59251" y="1447800"/>
            <a:ext cx="3871913" cy="356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3">
            <a:extLst>
              <a:ext uri="{FF2B5EF4-FFF2-40B4-BE49-F238E27FC236}">
                <a16:creationId xmlns:a16="http://schemas.microsoft.com/office/drawing/2014/main" id="{33AC74FA-9C3F-4204-8159-D05C0171F96A}"/>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272</a:t>
            </a:fld>
            <a:r>
              <a:rPr lang="en-US" altLang="en-US" dirty="0"/>
              <a:t>/325</a:t>
            </a:r>
            <a:endParaRPr lang="en-US" altLang="en-US" sz="1400" dirty="0"/>
          </a:p>
        </p:txBody>
      </p:sp>
      <p:sp>
        <p:nvSpPr>
          <p:cNvPr id="35843" name="Rectangle 16">
            <a:extLst>
              <a:ext uri="{FF2B5EF4-FFF2-40B4-BE49-F238E27FC236}">
                <a16:creationId xmlns:a16="http://schemas.microsoft.com/office/drawing/2014/main" id="{D2F08DC3-2417-44B2-A2B0-71206BA3589C}"/>
              </a:ext>
            </a:extLst>
          </p:cNvPr>
          <p:cNvSpPr>
            <a:spLocks noChangeArrowheads="1"/>
          </p:cNvSpPr>
          <p:nvPr/>
        </p:nvSpPr>
        <p:spPr bwMode="auto">
          <a:xfrm>
            <a:off x="1524001" y="4906963"/>
            <a:ext cx="5683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r-Latn-CS" altLang="en-US" sz="2400"/>
          </a:p>
        </p:txBody>
      </p:sp>
      <p:graphicFrame>
        <p:nvGraphicFramePr>
          <p:cNvPr id="35844" name="Object 3">
            <a:extLst>
              <a:ext uri="{FF2B5EF4-FFF2-40B4-BE49-F238E27FC236}">
                <a16:creationId xmlns:a16="http://schemas.microsoft.com/office/drawing/2014/main" id="{090A1554-F21B-4306-8DCF-274F3066BB88}"/>
              </a:ext>
            </a:extLst>
          </p:cNvPr>
          <p:cNvGraphicFramePr>
            <a:graphicFrameLocks noChangeAspect="1"/>
          </p:cNvGraphicFramePr>
          <p:nvPr/>
        </p:nvGraphicFramePr>
        <p:xfrm>
          <a:off x="6477000" y="457200"/>
          <a:ext cx="2971800" cy="1943100"/>
        </p:xfrm>
        <a:graphic>
          <a:graphicData uri="http://schemas.openxmlformats.org/presentationml/2006/ole">
            <mc:AlternateContent xmlns:mc="http://schemas.openxmlformats.org/markup-compatibility/2006">
              <mc:Choice xmlns:v="urn:schemas-microsoft-com:vml" Requires="v">
                <p:oleObj spid="_x0000_s22534" r:id="rId2" imgW="239619" imgH="156478" progId="">
                  <p:embed/>
                </p:oleObj>
              </mc:Choice>
              <mc:Fallback>
                <p:oleObj r:id="rId2" imgW="239619" imgH="156478" progId="">
                  <p:embed/>
                  <p:pic>
                    <p:nvPicPr>
                      <p:cNvPr id="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457200"/>
                        <a:ext cx="2971800" cy="19431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5845" name="Object 2">
            <a:extLst>
              <a:ext uri="{FF2B5EF4-FFF2-40B4-BE49-F238E27FC236}">
                <a16:creationId xmlns:a16="http://schemas.microsoft.com/office/drawing/2014/main" id="{6107DF04-934C-4BD0-A782-6325B6FF3077}"/>
              </a:ext>
            </a:extLst>
          </p:cNvPr>
          <p:cNvGraphicFramePr>
            <a:graphicFrameLocks noChangeAspect="1"/>
          </p:cNvGraphicFramePr>
          <p:nvPr/>
        </p:nvGraphicFramePr>
        <p:xfrm>
          <a:off x="2057401" y="3200400"/>
          <a:ext cx="3362325" cy="1619250"/>
        </p:xfrm>
        <a:graphic>
          <a:graphicData uri="http://schemas.openxmlformats.org/presentationml/2006/ole">
            <mc:AlternateContent xmlns:mc="http://schemas.openxmlformats.org/markup-compatibility/2006">
              <mc:Choice xmlns:v="urn:schemas-microsoft-com:vml" Requires="v">
                <p:oleObj spid="_x0000_s22535" r:id="rId4" imgW="271559" imgH="130354" progId="">
                  <p:embed/>
                </p:oleObj>
              </mc:Choice>
              <mc:Fallback>
                <p:oleObj r:id="rId4" imgW="271559" imgH="130354" progId="">
                  <p:embed/>
                  <p:pic>
                    <p:nvPicPr>
                      <p:cNvPr id="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1" y="3200400"/>
                        <a:ext cx="3362325" cy="1619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5846" name="Rectangle 206">
            <a:extLst>
              <a:ext uri="{FF2B5EF4-FFF2-40B4-BE49-F238E27FC236}">
                <a16:creationId xmlns:a16="http://schemas.microsoft.com/office/drawing/2014/main" id="{C6156BDA-60E0-48EC-9180-53F441824105}"/>
              </a:ext>
            </a:extLst>
          </p:cNvPr>
          <p:cNvSpPr>
            <a:spLocks noChangeArrowheads="1"/>
          </p:cNvSpPr>
          <p:nvPr/>
        </p:nvSpPr>
        <p:spPr bwMode="auto">
          <a:xfrm>
            <a:off x="1524000" y="5257800"/>
            <a:ext cx="9144000" cy="105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1100">
                <a:cs typeface="Times New Roman" panose="02020603050405020304" pitchFamily="18" charset="0"/>
              </a:rPr>
              <a:t>b) </a:t>
            </a:r>
            <a:r>
              <a:rPr lang="en-US" altLang="en-US" sz="1100" i="1">
                <a:cs typeface="Times New Roman" panose="02020603050405020304" pitchFamily="18" charset="0"/>
              </a:rPr>
              <a:t>IP</a:t>
            </a:r>
            <a:endParaRPr lang="en-US" altLang="en-US" sz="1600">
              <a:cs typeface="Times New Roman" panose="02020603050405020304" pitchFamily="18" charset="0"/>
            </a:endParaRPr>
          </a:p>
          <a:p>
            <a:pPr>
              <a:spcBef>
                <a:spcPct val="0"/>
              </a:spcBef>
              <a:buFontTx/>
              <a:buNone/>
            </a:pPr>
            <a:r>
              <a:rPr lang="en-US" altLang="en-US" sz="1300" b="1">
                <a:cs typeface="Times New Roman" panose="02020603050405020304" pitchFamily="18" charset="0"/>
              </a:rPr>
              <a:t>Figure 7.10.</a:t>
            </a:r>
            <a:r>
              <a:rPr lang="en-US" altLang="en-US" sz="1300">
                <a:cs typeface="Times New Roman" panose="02020603050405020304" pitchFamily="18" charset="0"/>
              </a:rPr>
              <a:t> Comparison of GaAs and silicon technologies: pipeline design—possible solutions; (a1) timing diagrams of a pipeline based on the IM (interleaved memory) or the MP (memory pipelining); (a2) a system based on the IM approach; (a3) a system based on the MP approach; (b) timing diagram of the pipeline based on the IP (instruction packing) approach. Symbols </a:t>
            </a:r>
            <a:r>
              <a:rPr lang="en-US" altLang="en-US" sz="1300" i="1">
                <a:cs typeface="Times New Roman" panose="02020603050405020304" pitchFamily="18" charset="0"/>
              </a:rPr>
              <a:t>P</a:t>
            </a:r>
            <a:r>
              <a:rPr lang="en-US" altLang="en-US" sz="1300">
                <a:cs typeface="Times New Roman" panose="02020603050405020304" pitchFamily="18" charset="0"/>
              </a:rPr>
              <a:t>, </a:t>
            </a:r>
            <a:r>
              <a:rPr lang="en-US" altLang="en-US" sz="1300" i="1">
                <a:cs typeface="Times New Roman" panose="02020603050405020304" pitchFamily="18" charset="0"/>
              </a:rPr>
              <a:t>M</a:t>
            </a:r>
            <a:r>
              <a:rPr lang="en-US" altLang="en-US" sz="1300">
                <a:cs typeface="Times New Roman" panose="02020603050405020304" pitchFamily="18" charset="0"/>
              </a:rPr>
              <a:t>, and </a:t>
            </a:r>
            <a:r>
              <a:rPr lang="en-US" altLang="en-US" sz="1300" i="1">
                <a:cs typeface="Times New Roman" panose="02020603050405020304" pitchFamily="18" charset="0"/>
              </a:rPr>
              <a:t>MM</a:t>
            </a:r>
            <a:r>
              <a:rPr lang="en-US" altLang="en-US" sz="1300">
                <a:cs typeface="Times New Roman" panose="02020603050405020304" pitchFamily="18" charset="0"/>
              </a:rPr>
              <a:t> refer to the processor, the memory, and the memory module. The other symbols were defined earlier</a:t>
            </a:r>
            <a:r>
              <a:rPr lang="en-US" altLang="en-US" sz="1100"/>
              <a:t> </a:t>
            </a:r>
            <a:endParaRPr lang="en-US" altLang="en-US" sz="2400"/>
          </a:p>
        </p:txBody>
      </p:sp>
      <p:pic>
        <p:nvPicPr>
          <p:cNvPr id="35847" name="Picture 207" descr="tri">
            <a:extLst>
              <a:ext uri="{FF2B5EF4-FFF2-40B4-BE49-F238E27FC236}">
                <a16:creationId xmlns:a16="http://schemas.microsoft.com/office/drawing/2014/main" id="{1526F2FB-5651-4772-B759-24D50457C8D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09801" y="838200"/>
            <a:ext cx="3171825"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8" name="Picture 208" descr="cetri">
            <a:extLst>
              <a:ext uri="{FF2B5EF4-FFF2-40B4-BE49-F238E27FC236}">
                <a16:creationId xmlns:a16="http://schemas.microsoft.com/office/drawing/2014/main" id="{E2BF14EC-FD9C-429D-BAB7-D046CB53317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553200" y="3533776"/>
            <a:ext cx="316230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9" name="Text Box 209">
            <a:extLst>
              <a:ext uri="{FF2B5EF4-FFF2-40B4-BE49-F238E27FC236}">
                <a16:creationId xmlns:a16="http://schemas.microsoft.com/office/drawing/2014/main" id="{1B658D70-BF31-4EE4-BEEB-7FA4CEC1801F}"/>
              </a:ext>
            </a:extLst>
          </p:cNvPr>
          <p:cNvSpPr txBox="1">
            <a:spLocks noChangeArrowheads="1"/>
          </p:cNvSpPr>
          <p:nvPr/>
        </p:nvSpPr>
        <p:spPr bwMode="auto">
          <a:xfrm>
            <a:off x="3505201" y="2667000"/>
            <a:ext cx="4111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400"/>
              <a:t>a1)</a:t>
            </a:r>
          </a:p>
        </p:txBody>
      </p:sp>
      <p:sp>
        <p:nvSpPr>
          <p:cNvPr id="35850" name="Text Box 210">
            <a:extLst>
              <a:ext uri="{FF2B5EF4-FFF2-40B4-BE49-F238E27FC236}">
                <a16:creationId xmlns:a16="http://schemas.microsoft.com/office/drawing/2014/main" id="{5FCDE4C2-17A8-4CD4-B8FB-B50E69D1DF69}"/>
              </a:ext>
            </a:extLst>
          </p:cNvPr>
          <p:cNvSpPr txBox="1">
            <a:spLocks noChangeArrowheads="1"/>
          </p:cNvSpPr>
          <p:nvPr/>
        </p:nvSpPr>
        <p:spPr bwMode="auto">
          <a:xfrm>
            <a:off x="7832726" y="2678113"/>
            <a:ext cx="4111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400"/>
              <a:t>a2)</a:t>
            </a:r>
          </a:p>
        </p:txBody>
      </p:sp>
      <p:sp>
        <p:nvSpPr>
          <p:cNvPr id="35851" name="Text Box 211">
            <a:extLst>
              <a:ext uri="{FF2B5EF4-FFF2-40B4-BE49-F238E27FC236}">
                <a16:creationId xmlns:a16="http://schemas.microsoft.com/office/drawing/2014/main" id="{163ED87E-6838-4F28-890B-35703EF9DE01}"/>
              </a:ext>
            </a:extLst>
          </p:cNvPr>
          <p:cNvSpPr txBox="1">
            <a:spLocks noChangeArrowheads="1"/>
          </p:cNvSpPr>
          <p:nvPr/>
        </p:nvSpPr>
        <p:spPr bwMode="auto">
          <a:xfrm>
            <a:off x="3505201" y="5181600"/>
            <a:ext cx="4111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400"/>
              <a:t>a3)</a:t>
            </a:r>
          </a:p>
        </p:txBody>
      </p:sp>
      <p:sp>
        <p:nvSpPr>
          <p:cNvPr id="35852" name="Text Box 212">
            <a:extLst>
              <a:ext uri="{FF2B5EF4-FFF2-40B4-BE49-F238E27FC236}">
                <a16:creationId xmlns:a16="http://schemas.microsoft.com/office/drawing/2014/main" id="{EED660E8-CA21-4238-A358-42576D7C7C33}"/>
              </a:ext>
            </a:extLst>
          </p:cNvPr>
          <p:cNvSpPr txBox="1">
            <a:spLocks noChangeArrowheads="1"/>
          </p:cNvSpPr>
          <p:nvPr/>
        </p:nvSpPr>
        <p:spPr bwMode="auto">
          <a:xfrm>
            <a:off x="7696200" y="5105400"/>
            <a:ext cx="3317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400"/>
              <a:t>b)</a:t>
            </a:r>
          </a:p>
        </p:txBody>
      </p:sp>
    </p:spTree>
  </p:cSld>
  <p:clrMapOvr>
    <a:masterClrMapping/>
  </p:clrMapOvr>
  <p:transition spd="med"/>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3">
            <a:extLst>
              <a:ext uri="{FF2B5EF4-FFF2-40B4-BE49-F238E27FC236}">
                <a16:creationId xmlns:a16="http://schemas.microsoft.com/office/drawing/2014/main" id="{19FD50D2-2DC5-4AFE-ABA9-63A072F94BDE}"/>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273</a:t>
            </a:fld>
            <a:r>
              <a:rPr lang="en-US" altLang="en-US" dirty="0"/>
              <a:t>/325</a:t>
            </a:r>
            <a:endParaRPr lang="en-US" altLang="en-US" sz="1400" dirty="0"/>
          </a:p>
        </p:txBody>
      </p:sp>
      <p:sp>
        <p:nvSpPr>
          <p:cNvPr id="36867" name="Rectangle 2">
            <a:extLst>
              <a:ext uri="{FF2B5EF4-FFF2-40B4-BE49-F238E27FC236}">
                <a16:creationId xmlns:a16="http://schemas.microsoft.com/office/drawing/2014/main" id="{F4C3FC22-4D4C-4403-B1C0-E0ACDB854EFA}"/>
              </a:ext>
            </a:extLst>
          </p:cNvPr>
          <p:cNvSpPr>
            <a:spLocks noChangeArrowheads="1"/>
          </p:cNvSpPr>
          <p:nvPr/>
        </p:nvSpPr>
        <p:spPr bwMode="auto">
          <a:xfrm>
            <a:off x="1524000" y="492126"/>
            <a:ext cx="9144000" cy="561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tabLst>
                <a:tab pos="2070100" algn="l"/>
              </a:tabLst>
              <a:defRPr sz="3200">
                <a:solidFill>
                  <a:schemeClr val="tx1"/>
                </a:solidFill>
                <a:latin typeface="Times New Roman" panose="02020603050405020304" pitchFamily="18" charset="0"/>
              </a:defRPr>
            </a:lvl1pPr>
            <a:lvl2pPr>
              <a:spcBef>
                <a:spcPct val="20000"/>
              </a:spcBef>
              <a:buChar char="–"/>
              <a:tabLst>
                <a:tab pos="2070100" algn="l"/>
              </a:tabLst>
              <a:defRPr sz="2800">
                <a:solidFill>
                  <a:schemeClr val="tx1"/>
                </a:solidFill>
                <a:latin typeface="Times New Roman" panose="02020603050405020304" pitchFamily="18" charset="0"/>
              </a:defRPr>
            </a:lvl2pPr>
            <a:lvl3pPr marL="1143000" indent="-228600">
              <a:spcBef>
                <a:spcPct val="20000"/>
              </a:spcBef>
              <a:buChar char="•"/>
              <a:tabLst>
                <a:tab pos="2070100" algn="l"/>
              </a:tabLst>
              <a:defRPr sz="2400">
                <a:solidFill>
                  <a:schemeClr val="tx1"/>
                </a:solidFill>
                <a:latin typeface="Times New Roman" panose="02020603050405020304" pitchFamily="18" charset="0"/>
              </a:defRPr>
            </a:lvl3pPr>
            <a:lvl4pPr marL="1600200" indent="-228600">
              <a:spcBef>
                <a:spcPct val="20000"/>
              </a:spcBef>
              <a:buChar char="–"/>
              <a:tabLst>
                <a:tab pos="2070100" algn="l"/>
              </a:tabLst>
              <a:defRPr sz="2000">
                <a:solidFill>
                  <a:schemeClr val="tx1"/>
                </a:solidFill>
                <a:latin typeface="Times New Roman" panose="02020603050405020304" pitchFamily="18" charset="0"/>
              </a:defRPr>
            </a:lvl4pPr>
            <a:lvl5pPr marL="2057400" indent="-228600">
              <a:spcBef>
                <a:spcPct val="20000"/>
              </a:spcBef>
              <a:buChar char="»"/>
              <a:tabLst>
                <a:tab pos="2070100" algn="l"/>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tabLst>
                <a:tab pos="2070100" algn="l"/>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tabLst>
                <a:tab pos="2070100" algn="l"/>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tabLst>
                <a:tab pos="2070100" algn="l"/>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tabLst>
                <a:tab pos="2070100" algn="l"/>
              </a:tabLst>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2400" b="1">
                <a:cs typeface="Times New Roman" panose="02020603050405020304" pitchFamily="18" charset="0"/>
              </a:rPr>
              <a:t>The First 32-bit GaAs MICROPROCESSORS</a:t>
            </a:r>
            <a:endParaRPr lang="en-US" altLang="en-US" sz="2400">
              <a:cs typeface="Times New Roman" panose="02020603050405020304" pitchFamily="18" charset="0"/>
            </a:endParaRPr>
          </a:p>
          <a:p>
            <a:pPr algn="ctr">
              <a:spcBef>
                <a:spcPct val="0"/>
              </a:spcBef>
              <a:buFontTx/>
              <a:buNone/>
            </a:pPr>
            <a:r>
              <a:rPr lang="en-US" altLang="en-US" sz="2200">
                <a:cs typeface="Times New Roman" panose="02020603050405020304" pitchFamily="18" charset="0"/>
              </a:rPr>
              <a:t> </a:t>
            </a:r>
            <a:endParaRPr lang="en-US" altLang="en-US" sz="1600">
              <a:cs typeface="Times New Roman" panose="02020603050405020304" pitchFamily="18" charset="0"/>
            </a:endParaRPr>
          </a:p>
          <a:p>
            <a:pPr>
              <a:spcBef>
                <a:spcPct val="0"/>
              </a:spcBef>
              <a:buFontTx/>
              <a:buNone/>
            </a:pPr>
            <a:r>
              <a:rPr lang="en-US" altLang="en-US" sz="1700" b="1">
                <a:cs typeface="Times New Roman" panose="02020603050405020304" pitchFamily="18" charset="0"/>
              </a:rPr>
              <a:t>   Goals and project requirements:</a:t>
            </a:r>
          </a:p>
          <a:p>
            <a:pPr lvl="1">
              <a:spcBef>
                <a:spcPct val="0"/>
              </a:spcBef>
              <a:buFontTx/>
              <a:buChar char="•"/>
            </a:pPr>
            <a:r>
              <a:rPr lang="en-US" altLang="en-US" sz="1800">
                <a:cs typeface="Times New Roman" panose="02020603050405020304" pitchFamily="18" charset="0"/>
              </a:rPr>
              <a:t>200 MHz clock rate</a:t>
            </a:r>
          </a:p>
          <a:p>
            <a:pPr lvl="1">
              <a:spcBef>
                <a:spcPct val="0"/>
              </a:spcBef>
              <a:buFontTx/>
              <a:buChar char="•"/>
            </a:pPr>
            <a:r>
              <a:rPr lang="en-US" altLang="en-US" sz="1800">
                <a:cs typeface="Times New Roman" panose="02020603050405020304" pitchFamily="18" charset="0"/>
              </a:rPr>
              <a:t>32-bit parallel data path</a:t>
            </a:r>
          </a:p>
          <a:p>
            <a:pPr lvl="1">
              <a:spcBef>
                <a:spcPct val="0"/>
              </a:spcBef>
              <a:buFontTx/>
              <a:buChar char="•"/>
            </a:pPr>
            <a:r>
              <a:rPr lang="en-US" altLang="en-US" sz="1800">
                <a:cs typeface="Times New Roman" panose="02020603050405020304" pitchFamily="18" charset="0"/>
              </a:rPr>
              <a:t>16 general purpose registers</a:t>
            </a:r>
          </a:p>
          <a:p>
            <a:pPr lvl="1">
              <a:spcBef>
                <a:spcPct val="0"/>
              </a:spcBef>
              <a:buFontTx/>
              <a:buChar char="•"/>
            </a:pPr>
            <a:r>
              <a:rPr lang="en-US" altLang="en-US" sz="1800">
                <a:cs typeface="Times New Roman" panose="02020603050405020304" pitchFamily="18" charset="0"/>
              </a:rPr>
              <a:t>Reduced Instruction Set Computer (RISC) architecture</a:t>
            </a:r>
          </a:p>
          <a:p>
            <a:pPr lvl="1">
              <a:spcBef>
                <a:spcPct val="0"/>
              </a:spcBef>
              <a:buFontTx/>
              <a:buChar char="•"/>
            </a:pPr>
            <a:r>
              <a:rPr lang="en-US" altLang="en-US" sz="1800">
                <a:cs typeface="Times New Roman" panose="02020603050405020304" pitchFamily="18" charset="0"/>
              </a:rPr>
              <a:t>24-bit word addressing</a:t>
            </a:r>
          </a:p>
          <a:p>
            <a:pPr lvl="1">
              <a:spcBef>
                <a:spcPct val="0"/>
              </a:spcBef>
              <a:buFontTx/>
              <a:buChar char="•"/>
            </a:pPr>
            <a:r>
              <a:rPr lang="en-US" altLang="en-US" sz="1800">
                <a:cs typeface="Times New Roman" panose="02020603050405020304" pitchFamily="18" charset="0"/>
              </a:rPr>
              <a:t>Virtual memory addressing</a:t>
            </a:r>
          </a:p>
          <a:p>
            <a:pPr lvl="1">
              <a:spcBef>
                <a:spcPct val="0"/>
              </a:spcBef>
              <a:buFontTx/>
              <a:buChar char="•"/>
            </a:pPr>
            <a:r>
              <a:rPr lang="en-US" altLang="en-US" sz="1800">
                <a:cs typeface="Times New Roman" panose="02020603050405020304" pitchFamily="18" charset="0"/>
              </a:rPr>
              <a:t>Up to four coprocessors connected to the CPU</a:t>
            </a:r>
            <a:br>
              <a:rPr lang="en-US" altLang="en-US" sz="1800">
                <a:cs typeface="Times New Roman" panose="02020603050405020304" pitchFamily="18" charset="0"/>
              </a:rPr>
            </a:br>
            <a:r>
              <a:rPr lang="en-US" altLang="en-US" sz="1800">
                <a:cs typeface="Times New Roman" panose="02020603050405020304" pitchFamily="18" charset="0"/>
              </a:rPr>
              <a:t>      (Coprocessors can be of any type and all different)</a:t>
            </a:r>
          </a:p>
          <a:p>
            <a:pPr>
              <a:spcBef>
                <a:spcPct val="0"/>
              </a:spcBef>
              <a:buFontTx/>
              <a:buNone/>
            </a:pPr>
            <a:endParaRPr lang="en-US" altLang="en-US" sz="1800">
              <a:cs typeface="Times New Roman" panose="02020603050405020304" pitchFamily="18" charset="0"/>
            </a:endParaRPr>
          </a:p>
          <a:p>
            <a:pPr>
              <a:spcBef>
                <a:spcPct val="0"/>
              </a:spcBef>
              <a:buFontTx/>
              <a:buNone/>
            </a:pPr>
            <a:r>
              <a:rPr lang="en-US" altLang="en-US" sz="1600">
                <a:cs typeface="Times New Roman" panose="02020603050405020304" pitchFamily="18" charset="0"/>
              </a:rPr>
              <a:t> </a:t>
            </a:r>
          </a:p>
          <a:p>
            <a:pPr>
              <a:spcBef>
                <a:spcPct val="0"/>
              </a:spcBef>
              <a:buFontTx/>
              <a:buNone/>
            </a:pPr>
            <a:r>
              <a:rPr lang="en-US" altLang="en-US" sz="1700" b="1">
                <a:cs typeface="Times New Roman" panose="02020603050405020304" pitchFamily="18" charset="0"/>
              </a:rPr>
              <a:t>   References:</a:t>
            </a:r>
          </a:p>
          <a:p>
            <a:pPr>
              <a:spcBef>
                <a:spcPct val="0"/>
              </a:spcBef>
              <a:buFontTx/>
              <a:buNone/>
            </a:pPr>
            <a:br>
              <a:rPr lang="en-US" altLang="en-US" sz="1700" b="1">
                <a:cs typeface="Times New Roman" panose="02020603050405020304" pitchFamily="18" charset="0"/>
              </a:rPr>
            </a:br>
            <a:r>
              <a:rPr lang="en-US" altLang="en-US" sz="1700" b="1">
                <a:cs typeface="Times New Roman" panose="02020603050405020304" pitchFamily="18" charset="0"/>
              </a:rPr>
              <a:t>   </a:t>
            </a:r>
            <a:r>
              <a:rPr lang="en-US" altLang="en-US" sz="1800">
                <a:cs typeface="Times New Roman" panose="02020603050405020304" pitchFamily="18" charset="0"/>
              </a:rPr>
              <a:t>1.   Milutinović,V.,(editor),”</a:t>
            </a:r>
            <a:r>
              <a:rPr lang="en-US" altLang="en-US" sz="1800" i="1">
                <a:cs typeface="Times New Roman" panose="02020603050405020304" pitchFamily="18" charset="0"/>
              </a:rPr>
              <a:t>Special Issue on GaAs</a:t>
            </a:r>
            <a:br>
              <a:rPr lang="en-US" altLang="en-US" sz="1800" i="1">
                <a:cs typeface="Times New Roman" panose="02020603050405020304" pitchFamily="18" charset="0"/>
              </a:rPr>
            </a:br>
            <a:r>
              <a:rPr lang="en-US" altLang="en-US" sz="1800" i="1">
                <a:cs typeface="Times New Roman" panose="02020603050405020304" pitchFamily="18" charset="0"/>
              </a:rPr>
              <a:t>         Microprocessor Technology</a:t>
            </a:r>
            <a:r>
              <a:rPr lang="en-US" altLang="en-US" sz="1800">
                <a:cs typeface="Times New Roman" panose="02020603050405020304" pitchFamily="18" charset="0"/>
              </a:rPr>
              <a:t>,” IEEE Computer, October 1986.                          </a:t>
            </a:r>
          </a:p>
          <a:p>
            <a:pPr>
              <a:spcBef>
                <a:spcPct val="0"/>
              </a:spcBef>
              <a:buFontTx/>
              <a:buNone/>
            </a:pPr>
            <a:r>
              <a:rPr lang="en-US" altLang="en-US" sz="1600">
                <a:cs typeface="Times New Roman" panose="02020603050405020304" pitchFamily="18" charset="0"/>
              </a:rPr>
              <a:t>   2.    Helbig, W., Milutinović,V., “The RCA DCFL E/D-</a:t>
            </a:r>
            <a:br>
              <a:rPr lang="en-US" altLang="en-US" sz="1600">
                <a:cs typeface="Times New Roman" panose="02020603050405020304" pitchFamily="18" charset="0"/>
              </a:rPr>
            </a:br>
            <a:r>
              <a:rPr lang="en-US" altLang="en-US" sz="1600">
                <a:cs typeface="Times New Roman" panose="02020603050405020304" pitchFamily="18" charset="0"/>
              </a:rPr>
              <a:t>         </a:t>
            </a:r>
            <a:r>
              <a:rPr lang="en-US" altLang="en-US" sz="1600" i="1">
                <a:cs typeface="Times New Roman" panose="02020603050405020304" pitchFamily="18" charset="0"/>
              </a:rPr>
              <a:t>MESFET GaAs Experimental RISC Machine</a:t>
            </a:r>
            <a:r>
              <a:rPr lang="en-US" altLang="en-US" sz="1600">
                <a:cs typeface="Times New Roman" panose="02020603050405020304" pitchFamily="18" charset="0"/>
              </a:rPr>
              <a:t>,” IEEE</a:t>
            </a:r>
            <a:br>
              <a:rPr lang="en-US" altLang="en-US" sz="1600">
                <a:cs typeface="Times New Roman" panose="02020603050405020304" pitchFamily="18" charset="0"/>
              </a:rPr>
            </a:br>
            <a:r>
              <a:rPr lang="en-US" altLang="en-US" sz="1600">
                <a:cs typeface="Times New Roman" panose="02020603050405020304" pitchFamily="18" charset="0"/>
              </a:rPr>
              <a:t>         Transactions on Computers, December 1988.</a:t>
            </a:r>
            <a:r>
              <a:rPr lang="en-US" altLang="en-US" sz="1100"/>
              <a:t> </a:t>
            </a:r>
            <a:endParaRPr lang="en-US" altLang="en-US" sz="2400"/>
          </a:p>
        </p:txBody>
      </p:sp>
    </p:spTree>
  </p:cSld>
  <p:clrMapOvr>
    <a:masterClrMapping/>
  </p:clrMapOvr>
  <p:transition spd="med"/>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3">
            <a:extLst>
              <a:ext uri="{FF2B5EF4-FFF2-40B4-BE49-F238E27FC236}">
                <a16:creationId xmlns:a16="http://schemas.microsoft.com/office/drawing/2014/main" id="{041FAB4A-C74F-4623-A7A7-D46EC44046AB}"/>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274</a:t>
            </a:fld>
            <a:r>
              <a:rPr lang="en-US" altLang="en-US" dirty="0"/>
              <a:t>/325</a:t>
            </a:r>
            <a:endParaRPr lang="en-US" altLang="en-US" sz="1400" dirty="0"/>
          </a:p>
        </p:txBody>
      </p:sp>
      <p:sp>
        <p:nvSpPr>
          <p:cNvPr id="37891" name="Rectangle 2">
            <a:extLst>
              <a:ext uri="{FF2B5EF4-FFF2-40B4-BE49-F238E27FC236}">
                <a16:creationId xmlns:a16="http://schemas.microsoft.com/office/drawing/2014/main" id="{11C2C9B0-36CA-4D22-9C81-123A47ECE1C7}"/>
              </a:ext>
            </a:extLst>
          </p:cNvPr>
          <p:cNvSpPr>
            <a:spLocks noChangeArrowheads="1"/>
          </p:cNvSpPr>
          <p:nvPr/>
        </p:nvSpPr>
        <p:spPr bwMode="auto">
          <a:xfrm>
            <a:off x="1524000" y="-465138"/>
            <a:ext cx="9144000" cy="76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br>
              <a:rPr lang="en-US" altLang="en-US" sz="2000" b="1">
                <a:cs typeface="Times New Roman" panose="02020603050405020304" pitchFamily="18" charset="0"/>
              </a:rPr>
            </a:br>
            <a:endParaRPr lang="en-US" altLang="en-US" sz="2400"/>
          </a:p>
        </p:txBody>
      </p:sp>
      <p:sp>
        <p:nvSpPr>
          <p:cNvPr id="37892" name="Rectangle 3">
            <a:extLst>
              <a:ext uri="{FF2B5EF4-FFF2-40B4-BE49-F238E27FC236}">
                <a16:creationId xmlns:a16="http://schemas.microsoft.com/office/drawing/2014/main" id="{72131E13-7283-4E67-80C6-6C79CC43183E}"/>
              </a:ext>
            </a:extLst>
          </p:cNvPr>
          <p:cNvSpPr>
            <a:spLocks noChangeArrowheads="1"/>
          </p:cNvSpPr>
          <p:nvPr/>
        </p:nvSpPr>
        <p:spPr bwMode="auto">
          <a:xfrm>
            <a:off x="1524000" y="296863"/>
            <a:ext cx="91440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000" i="1">
                <a:latin typeface="Arial" panose="020B0604020202020204" pitchFamily="34" charset="0"/>
                <a:cs typeface="Arial" panose="020B0604020202020204" pitchFamily="34" charset="0"/>
              </a:rPr>
              <a:t>MICROPROCESSORS</a:t>
            </a:r>
            <a:endParaRPr lang="en-US" altLang="en-US" sz="1600">
              <a:cs typeface="Times New Roman" panose="02020603050405020304" pitchFamily="18" charset="0"/>
            </a:endParaRPr>
          </a:p>
          <a:p>
            <a:pPr>
              <a:spcBef>
                <a:spcPct val="0"/>
              </a:spcBef>
              <a:buFontTx/>
              <a:buNone/>
            </a:pPr>
            <a:endParaRPr lang="en-US" altLang="en-US" sz="2400"/>
          </a:p>
        </p:txBody>
      </p:sp>
      <p:sp>
        <p:nvSpPr>
          <p:cNvPr id="37893" name="Rectangle 4">
            <a:extLst>
              <a:ext uri="{FF2B5EF4-FFF2-40B4-BE49-F238E27FC236}">
                <a16:creationId xmlns:a16="http://schemas.microsoft.com/office/drawing/2014/main" id="{C9EF4654-0F7C-4BDB-BE6D-364076F3B070}"/>
              </a:ext>
            </a:extLst>
          </p:cNvPr>
          <p:cNvSpPr>
            <a:spLocks noChangeArrowheads="1"/>
          </p:cNvSpPr>
          <p:nvPr/>
        </p:nvSpPr>
        <p:spPr bwMode="auto">
          <a:xfrm>
            <a:off x="1524000" y="906463"/>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000" b="1">
                <a:latin typeface="Arial" panose="020B0604020202020204" pitchFamily="34" charset="0"/>
                <a:cs typeface="Arial" panose="020B0604020202020204" pitchFamily="34" charset="0"/>
              </a:rPr>
              <a:t>Darpa eyes 100-mips GaAs chip for star wars</a:t>
            </a:r>
            <a:endParaRPr lang="en-US" altLang="en-US" sz="1600">
              <a:cs typeface="Times New Roman" panose="02020603050405020304" pitchFamily="18" charset="0"/>
            </a:endParaRPr>
          </a:p>
          <a:p>
            <a:pPr>
              <a:spcBef>
                <a:spcPct val="0"/>
              </a:spcBef>
              <a:buFontTx/>
              <a:buNone/>
            </a:pPr>
            <a:endParaRPr lang="en-US" altLang="en-US" sz="2400"/>
          </a:p>
        </p:txBody>
      </p:sp>
      <p:sp>
        <p:nvSpPr>
          <p:cNvPr id="37894" name="Rectangle 5">
            <a:extLst>
              <a:ext uri="{FF2B5EF4-FFF2-40B4-BE49-F238E27FC236}">
                <a16:creationId xmlns:a16="http://schemas.microsoft.com/office/drawing/2014/main" id="{34F51DB5-90F3-4695-B40E-B76F33B7FDF2}"/>
              </a:ext>
            </a:extLst>
          </p:cNvPr>
          <p:cNvSpPr>
            <a:spLocks noChangeArrowheads="1"/>
          </p:cNvSpPr>
          <p:nvPr/>
        </p:nvSpPr>
        <p:spPr bwMode="auto">
          <a:xfrm>
            <a:off x="1524000" y="1371600"/>
            <a:ext cx="4572000" cy="5278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1600">
              <a:cs typeface="Times New Roman" panose="02020603050405020304" pitchFamily="18" charset="0"/>
            </a:endParaRPr>
          </a:p>
          <a:p>
            <a:pPr>
              <a:spcBef>
                <a:spcPct val="0"/>
              </a:spcBef>
              <a:buFontTx/>
              <a:buNone/>
            </a:pPr>
            <a:r>
              <a:rPr lang="en-US" altLang="en-US" sz="900">
                <a:cs typeface="Times New Roman" panose="02020603050405020304" pitchFamily="18" charset="0"/>
              </a:rPr>
              <a:t>Palo Alto</a:t>
            </a:r>
            <a:endParaRPr lang="en-US" altLang="en-US" sz="1600">
              <a:cs typeface="Times New Roman" panose="02020603050405020304" pitchFamily="18" charset="0"/>
            </a:endParaRPr>
          </a:p>
          <a:p>
            <a:pPr algn="just">
              <a:spcBef>
                <a:spcPct val="0"/>
              </a:spcBef>
              <a:buFontTx/>
              <a:buNone/>
            </a:pPr>
            <a:r>
              <a:rPr lang="en-US" altLang="en-US" sz="900">
                <a:cs typeface="Times New Roman" panose="02020603050405020304" pitchFamily="18" charset="0"/>
              </a:rPr>
              <a:t>For its Star Wars program, the Department of Defense intends to push well beyond the current limits of technol­ogy. And along with lasers and particle beams, one piece of hardware it has in mind is a microprocessor chip having as much computing power as 100 of Digital Equipment Corp.’s VAX-11/780 superminicomputers.</a:t>
            </a:r>
            <a:endParaRPr lang="en-US" altLang="en-US" sz="1600">
              <a:cs typeface="Times New Roman" panose="02020603050405020304" pitchFamily="18" charset="0"/>
            </a:endParaRPr>
          </a:p>
          <a:p>
            <a:pPr algn="just">
              <a:spcBef>
                <a:spcPct val="0"/>
              </a:spcBef>
              <a:buFontTx/>
              <a:buNone/>
            </a:pPr>
            <a:r>
              <a:rPr lang="en-US" altLang="en-US" sz="900">
                <a:cs typeface="Times New Roman" panose="02020603050405020304" pitchFamily="18" charset="0"/>
              </a:rPr>
              <a:t>One candidate for the role of basic computing engine for the program, officially called the Strategic Defense Initiative [</a:t>
            </a:r>
            <a:r>
              <a:rPr lang="en-US" altLang="en-US" sz="900" i="1">
                <a:cs typeface="Times New Roman" panose="02020603050405020304" pitchFamily="18" charset="0"/>
              </a:rPr>
              <a:t>ElectronicsWeek</a:t>
            </a:r>
            <a:r>
              <a:rPr lang="en-US" altLang="en-US" sz="900">
                <a:cs typeface="Times New Roman" panose="02020603050405020304" pitchFamily="18" charset="0"/>
              </a:rPr>
              <a:t>, May 13, 1985, p. 28], is a gal­lium arsenide version of the Mips reduced-instruction-set computer (RISC) developed at Stanford University. Three teams are now working on the processor. And this month, the Defense Advanced Projects Research Agency closed the request-for-proposal (RFP) process for a 1.25-</a:t>
            </a:r>
            <a:r>
              <a:rPr lang="en-US" altLang="en-US" sz="900" i="1">
                <a:cs typeface="Times New Roman" panose="02020603050405020304" pitchFamily="18" charset="0"/>
              </a:rPr>
              <a:t>µ</a:t>
            </a:r>
            <a:r>
              <a:rPr lang="en-US" altLang="en-US" sz="900">
                <a:cs typeface="Times New Roman" panose="02020603050405020304" pitchFamily="18" charset="0"/>
              </a:rPr>
              <a:t>m silicon version of the chip.</a:t>
            </a:r>
            <a:endParaRPr lang="en-US" altLang="en-US" sz="1600">
              <a:cs typeface="Times New Roman" panose="02020603050405020304" pitchFamily="18" charset="0"/>
            </a:endParaRPr>
          </a:p>
          <a:p>
            <a:pPr algn="just">
              <a:spcBef>
                <a:spcPct val="0"/>
              </a:spcBef>
              <a:buFontTx/>
              <a:buNone/>
            </a:pPr>
            <a:r>
              <a:rPr lang="en-US" altLang="en-US" sz="900">
                <a:cs typeface="Times New Roman" panose="02020603050405020304" pitchFamily="18" charset="0"/>
              </a:rPr>
              <a:t>Last October, Darpa awarded three contracts for a 32-bit GaAs microprocessor and a floating-point coprocessor. One went to McDonnell Douglas Corp., another to a team formed by Texas Instruments Inc. and Control Data Corp., and the third to a team from RCA Corp. and Tektronix Inc. The three are now working on processes to get useful yields. After a year, the program will be reduced to one or two teams. Darpa’s target is to have a 10,000-gate GaAs chip by the beginning of 1988.</a:t>
            </a:r>
            <a:endParaRPr lang="en-US" altLang="en-US" sz="1600">
              <a:cs typeface="Times New Roman" panose="02020603050405020304" pitchFamily="18" charset="0"/>
            </a:endParaRPr>
          </a:p>
          <a:p>
            <a:pPr algn="just">
              <a:spcBef>
                <a:spcPct val="0"/>
              </a:spcBef>
              <a:buFontTx/>
              <a:buNone/>
            </a:pPr>
            <a:r>
              <a:rPr lang="en-US" altLang="en-US" sz="900">
                <a:cs typeface="Times New Roman" panose="02020603050405020304" pitchFamily="18" charset="0"/>
              </a:rPr>
              <a:t>If it is as fast as Darpa expects, the chip will be the basic engine for the Advanced Onboard Signal Processor, one of the baseline machines for the SDI. “We went after RISC because we needed something small enough to put on GaAs,” says Sheldon Karp, principal scientist for strategic technology at Darpa. The agency had been working with the Motorola Inc. 68000 microprocessor, but Motorola would­n’t even consider trying to put the complex 68000 onto GaAs, Karp says.</a:t>
            </a:r>
            <a:endParaRPr lang="en-US" altLang="en-US" sz="1600">
              <a:cs typeface="Times New Roman" panose="02020603050405020304" pitchFamily="18" charset="0"/>
            </a:endParaRPr>
          </a:p>
          <a:p>
            <a:pPr algn="just">
              <a:spcBef>
                <a:spcPct val="0"/>
              </a:spcBef>
              <a:buFontTx/>
              <a:buNone/>
            </a:pPr>
            <a:r>
              <a:rPr lang="en-US" altLang="en-US" sz="900" b="1">
                <a:cs typeface="Times New Roman" panose="02020603050405020304" pitchFamily="18" charset="0"/>
              </a:rPr>
              <a:t>A natural</a:t>
            </a:r>
            <a:r>
              <a:rPr lang="en-US" altLang="en-US" sz="900">
                <a:cs typeface="Times New Roman" panose="02020603050405020304" pitchFamily="18" charset="0"/>
              </a:rPr>
              <a:t>. The Mips chip, which was originally funded by Darpa, was a natural for GaAs. “We have only 10,000 gates to work with,” Karp notes. “And the Mips people had taken every possible step to reduce hardware requirements. There are no hardware interlocks, and only 32 instruc­tions.”</a:t>
            </a:r>
            <a:endParaRPr lang="en-US" altLang="en-US" sz="1600">
              <a:cs typeface="Times New Roman" panose="02020603050405020304" pitchFamily="18" charset="0"/>
            </a:endParaRPr>
          </a:p>
          <a:p>
            <a:pPr algn="just">
              <a:spcBef>
                <a:spcPct val="0"/>
              </a:spcBef>
              <a:buFontTx/>
              <a:buNone/>
            </a:pPr>
            <a:r>
              <a:rPr lang="en-US" altLang="en-US" sz="900">
                <a:cs typeface="Times New Roman" panose="02020603050405020304" pitchFamily="18" charset="0"/>
              </a:rPr>
              <a:t>Even 10,000 gates is big for GaAs; the first phase of the work is intended to make sure that the RISC architecture can be squeezed into that size at respectable yields, Karp says.</a:t>
            </a:r>
            <a:endParaRPr lang="en-US" altLang="en-US" sz="1600">
              <a:cs typeface="Times New Roman" panose="02020603050405020304" pitchFamily="18" charset="0"/>
            </a:endParaRPr>
          </a:p>
          <a:p>
            <a:pPr algn="just">
              <a:spcBef>
                <a:spcPct val="0"/>
              </a:spcBef>
              <a:buFontTx/>
              <a:buNone/>
            </a:pPr>
            <a:r>
              <a:rPr lang="en-US" altLang="en-US" sz="900">
                <a:cs typeface="Times New Roman" panose="02020603050405020304" pitchFamily="18" charset="0"/>
              </a:rPr>
              <a:t>Mips was designed by a group under John Hennessey at Stanford. Hennessey, who has worked as a consultant with Darpa on the SDI project, recently took the chip into the private sector by forming Mips Computer Systems of Mountain View, Calif. [</a:t>
            </a:r>
            <a:r>
              <a:rPr lang="en-US" altLang="en-US" sz="900" i="1">
                <a:cs typeface="Times New Roman" panose="02020603050405020304" pitchFamily="18" charset="0"/>
              </a:rPr>
              <a:t>ElectronicsWeek</a:t>
            </a:r>
            <a:r>
              <a:rPr lang="en-US" altLang="en-US" sz="900">
                <a:cs typeface="Times New Roman" panose="02020603050405020304" pitchFamily="18" charset="0"/>
              </a:rPr>
              <a:t>, April 29, 1985, p. 36]. Computer-aided-design software came from the Mayo Clinic in Rochester, Minn.</a:t>
            </a:r>
            <a:endParaRPr lang="en-US" altLang="en-US" sz="1600">
              <a:cs typeface="Times New Roman" panose="02020603050405020304" pitchFamily="18" charset="0"/>
            </a:endParaRPr>
          </a:p>
          <a:p>
            <a:pPr>
              <a:spcBef>
                <a:spcPct val="0"/>
              </a:spcBef>
              <a:buFontTx/>
              <a:buNone/>
            </a:pPr>
            <a:endParaRPr lang="en-US" altLang="en-US" sz="2400"/>
          </a:p>
        </p:txBody>
      </p:sp>
      <p:sp>
        <p:nvSpPr>
          <p:cNvPr id="37895" name="Rectangle 6">
            <a:extLst>
              <a:ext uri="{FF2B5EF4-FFF2-40B4-BE49-F238E27FC236}">
                <a16:creationId xmlns:a16="http://schemas.microsoft.com/office/drawing/2014/main" id="{D2C301E9-907D-4EFA-8D49-44409FF90EE7}"/>
              </a:ext>
            </a:extLst>
          </p:cNvPr>
          <p:cNvSpPr>
            <a:spLocks noChangeArrowheads="1"/>
          </p:cNvSpPr>
          <p:nvPr/>
        </p:nvSpPr>
        <p:spPr bwMode="auto">
          <a:xfrm>
            <a:off x="6781801" y="1752601"/>
            <a:ext cx="2447925" cy="109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1400" b="1">
                <a:latin typeface="Arial" panose="020B0604020202020204" pitchFamily="34" charset="0"/>
                <a:cs typeface="Arial" panose="020B0604020202020204" pitchFamily="34" charset="0"/>
              </a:rPr>
              <a:t>The GaAs chip</a:t>
            </a:r>
            <a:br>
              <a:rPr lang="en-US" altLang="en-US" sz="1400" b="1">
                <a:latin typeface="Arial" panose="020B0604020202020204" pitchFamily="34" charset="0"/>
                <a:cs typeface="Arial" panose="020B0604020202020204" pitchFamily="34" charset="0"/>
              </a:rPr>
            </a:br>
            <a:r>
              <a:rPr lang="en-US" altLang="en-US" sz="1400" b="1">
                <a:latin typeface="Arial" panose="020B0604020202020204" pitchFamily="34" charset="0"/>
                <a:cs typeface="Arial" panose="020B0604020202020204" pitchFamily="34" charset="0"/>
              </a:rPr>
              <a:t>will be clocked at 200 MHz,</a:t>
            </a:r>
            <a:br>
              <a:rPr lang="en-US" altLang="en-US" sz="1400" b="1">
                <a:latin typeface="Arial" panose="020B0604020202020204" pitchFamily="34" charset="0"/>
                <a:cs typeface="Arial" panose="020B0604020202020204" pitchFamily="34" charset="0"/>
              </a:rPr>
            </a:br>
            <a:r>
              <a:rPr lang="en-US" altLang="en-US" sz="1400" b="1">
                <a:latin typeface="Arial" panose="020B0604020202020204" pitchFamily="34" charset="0"/>
                <a:cs typeface="Arial" panose="020B0604020202020204" pitchFamily="34" charset="0"/>
              </a:rPr>
              <a:t>the silicon at 40 MHz</a:t>
            </a:r>
          </a:p>
          <a:p>
            <a:pPr algn="ctr">
              <a:spcBef>
                <a:spcPct val="0"/>
              </a:spcBef>
              <a:buFontTx/>
              <a:buNone/>
            </a:pPr>
            <a:endParaRPr lang="en-US" altLang="en-US" sz="2400"/>
          </a:p>
        </p:txBody>
      </p:sp>
      <p:sp>
        <p:nvSpPr>
          <p:cNvPr id="37896" name="Rectangle 7">
            <a:extLst>
              <a:ext uri="{FF2B5EF4-FFF2-40B4-BE49-F238E27FC236}">
                <a16:creationId xmlns:a16="http://schemas.microsoft.com/office/drawing/2014/main" id="{5C3997EA-F46C-408C-9CA9-FF5731EAB31A}"/>
              </a:ext>
            </a:extLst>
          </p:cNvPr>
          <p:cNvSpPr>
            <a:spLocks noChangeArrowheads="1"/>
          </p:cNvSpPr>
          <p:nvPr/>
        </p:nvSpPr>
        <p:spPr bwMode="auto">
          <a:xfrm>
            <a:off x="5943600" y="2819400"/>
            <a:ext cx="4648200" cy="1923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en-US" altLang="en-US" sz="900">
                <a:cs typeface="Times New Roman" panose="02020603050405020304" pitchFamily="18" charset="0"/>
              </a:rPr>
              <a:t>The silicon Mips chip will come from a two-year effort using the 1.25-</a:t>
            </a:r>
            <a:r>
              <a:rPr lang="en-US" altLang="en-US" sz="900" i="1">
                <a:cs typeface="Times New Roman" panose="02020603050405020304" pitchFamily="18" charset="0"/>
              </a:rPr>
              <a:t>µ</a:t>
            </a:r>
            <a:r>
              <a:rPr lang="en-US" altLang="en-US" sz="900">
                <a:cs typeface="Times New Roman" panose="02020603050405020304" pitchFamily="18" charset="0"/>
              </a:rPr>
              <a:t>m design rules developed for the Very High Speed Integrated Circuit program. (The Darpa chip was not made part of VHSIC in order to open the RFP to contractors outside that program.)</a:t>
            </a:r>
            <a:endParaRPr lang="en-US" altLang="en-US" sz="1600">
              <a:cs typeface="Times New Roman" panose="02020603050405020304" pitchFamily="18" charset="0"/>
            </a:endParaRPr>
          </a:p>
          <a:p>
            <a:pPr algn="just">
              <a:spcBef>
                <a:spcPct val="0"/>
              </a:spcBef>
              <a:buFontTx/>
              <a:buNone/>
            </a:pPr>
            <a:r>
              <a:rPr lang="en-US" altLang="en-US" sz="900">
                <a:cs typeface="Times New Roman" panose="02020603050405020304" pitchFamily="18" charset="0"/>
              </a:rPr>
              <a:t>Both the silicon and GaAs microprocessors will be full 32-bit engines sharing 90% of a common instruction core. Pascal and Air Force 1750A compilers will be targeted for the core instruction set, so that all software will be inter­changeable.</a:t>
            </a:r>
            <a:endParaRPr lang="en-US" altLang="en-US" sz="1600">
              <a:cs typeface="Times New Roman" panose="02020603050405020304" pitchFamily="18" charset="0"/>
            </a:endParaRPr>
          </a:p>
          <a:p>
            <a:pPr algn="just">
              <a:spcBef>
                <a:spcPct val="0"/>
              </a:spcBef>
              <a:buFontTx/>
              <a:buNone/>
            </a:pPr>
            <a:r>
              <a:rPr lang="en-US" altLang="en-US" sz="900">
                <a:cs typeface="Times New Roman" panose="02020603050405020304" pitchFamily="18" charset="0"/>
              </a:rPr>
              <a:t>The GaAs requirement specifies a clock frequency of 200 MHz and a computation rate of 100 million instructions per second. The silicon chip will be clocked at 40 MHz.</a:t>
            </a:r>
            <a:endParaRPr lang="en-US" altLang="en-US" sz="1600">
              <a:cs typeface="Times New Roman" panose="02020603050405020304" pitchFamily="18" charset="0"/>
            </a:endParaRPr>
          </a:p>
          <a:p>
            <a:pPr algn="just">
              <a:spcBef>
                <a:spcPct val="0"/>
              </a:spcBef>
              <a:buFontTx/>
              <a:buNone/>
            </a:pPr>
            <a:r>
              <a:rPr lang="en-US" altLang="en-US" sz="900">
                <a:cs typeface="Times New Roman" panose="02020603050405020304" pitchFamily="18" charset="0"/>
              </a:rPr>
              <a:t>Eventually, the silicon chip must be made radiation-hard; the GaAs chip will be intrinsically rad-hard.</a:t>
            </a:r>
            <a:endParaRPr lang="en-US" altLang="en-US" sz="1600">
              <a:cs typeface="Times New Roman" panose="02020603050405020304" pitchFamily="18" charset="0"/>
            </a:endParaRPr>
          </a:p>
          <a:p>
            <a:pPr algn="just">
              <a:spcBef>
                <a:spcPct val="0"/>
              </a:spcBef>
              <a:buFontTx/>
              <a:buNone/>
            </a:pPr>
            <a:r>
              <a:rPr lang="en-US" altLang="en-US" sz="900">
                <a:cs typeface="Times New Roman" panose="02020603050405020304" pitchFamily="18" charset="0"/>
              </a:rPr>
              <a:t>Darpa will not release figures on the size of its RISC ef­fort. The silicon version is being funded through the Air Force’s Air Development Center in Rome, N.Y.</a:t>
            </a:r>
            <a:endParaRPr lang="en-US" altLang="en-US" sz="1600">
              <a:cs typeface="Times New Roman" panose="02020603050405020304" pitchFamily="18" charset="0"/>
            </a:endParaRPr>
          </a:p>
          <a:p>
            <a:pPr>
              <a:spcBef>
                <a:spcPct val="0"/>
              </a:spcBef>
              <a:buFontTx/>
              <a:buNone/>
            </a:pPr>
            <a:r>
              <a:rPr lang="en-US" altLang="en-US" sz="900">
                <a:cs typeface="Times New Roman" panose="02020603050405020304" pitchFamily="18" charset="0"/>
              </a:rPr>
              <a:t>	–</a:t>
            </a:r>
            <a:r>
              <a:rPr lang="en-US" altLang="en-US" sz="900" i="1">
                <a:cs typeface="Times New Roman" panose="02020603050405020304" pitchFamily="18" charset="0"/>
              </a:rPr>
              <a:t>Clifford Barney</a:t>
            </a:r>
            <a:r>
              <a:rPr lang="en-US" altLang="en-US" sz="1100"/>
              <a:t> </a:t>
            </a:r>
            <a:endParaRPr lang="en-US" altLang="en-US" sz="2400"/>
          </a:p>
        </p:txBody>
      </p:sp>
    </p:spTree>
  </p:cSld>
  <p:clrMapOvr>
    <a:masterClrMapping/>
  </p:clrMapOvr>
  <p:transition spd="med"/>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a:extLst>
              <a:ext uri="{FF2B5EF4-FFF2-40B4-BE49-F238E27FC236}">
                <a16:creationId xmlns:a16="http://schemas.microsoft.com/office/drawing/2014/main" id="{6E40EF82-32C6-4361-96A1-9B6B83743E1E}"/>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275</a:t>
            </a:fld>
            <a:r>
              <a:rPr lang="en-US" altLang="en-US" dirty="0"/>
              <a:t>/325</a:t>
            </a:r>
            <a:endParaRPr lang="en-US" altLang="en-US" sz="1400" dirty="0"/>
          </a:p>
        </p:txBody>
      </p:sp>
      <p:sp>
        <p:nvSpPr>
          <p:cNvPr id="38915" name="Rectangle 2">
            <a:extLst>
              <a:ext uri="{FF2B5EF4-FFF2-40B4-BE49-F238E27FC236}">
                <a16:creationId xmlns:a16="http://schemas.microsoft.com/office/drawing/2014/main" id="{A201AA45-5007-4D6E-934A-FFCF9A7AE5AC}"/>
              </a:ext>
            </a:extLst>
          </p:cNvPr>
          <p:cNvSpPr>
            <a:spLocks noChangeArrowheads="1"/>
          </p:cNvSpPr>
          <p:nvPr/>
        </p:nvSpPr>
        <p:spPr bwMode="auto">
          <a:xfrm>
            <a:off x="1752600" y="168276"/>
            <a:ext cx="8915400" cy="452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indent="-236538">
              <a:spcBef>
                <a:spcPct val="20000"/>
              </a:spcBef>
              <a:buChar char="•"/>
              <a:tabLst>
                <a:tab pos="465138" algn="l"/>
              </a:tabLst>
              <a:defRPr sz="3200">
                <a:solidFill>
                  <a:schemeClr val="tx1"/>
                </a:solidFill>
                <a:latin typeface="Times New Roman" panose="02020603050405020304" pitchFamily="18" charset="0"/>
              </a:defRPr>
            </a:lvl1pPr>
            <a:lvl2pPr marL="742950" indent="-285750">
              <a:spcBef>
                <a:spcPct val="20000"/>
              </a:spcBef>
              <a:buChar char="–"/>
              <a:tabLst>
                <a:tab pos="465138" algn="l"/>
              </a:tabLst>
              <a:defRPr sz="2800">
                <a:solidFill>
                  <a:schemeClr val="tx1"/>
                </a:solidFill>
                <a:latin typeface="Times New Roman" panose="02020603050405020304" pitchFamily="18" charset="0"/>
              </a:defRPr>
            </a:lvl2pPr>
            <a:lvl3pPr marL="1143000" indent="-228600">
              <a:spcBef>
                <a:spcPct val="20000"/>
              </a:spcBef>
              <a:buChar char="•"/>
              <a:tabLst>
                <a:tab pos="465138" algn="l"/>
              </a:tabLst>
              <a:defRPr sz="2400">
                <a:solidFill>
                  <a:schemeClr val="tx1"/>
                </a:solidFill>
                <a:latin typeface="Times New Roman" panose="02020603050405020304" pitchFamily="18" charset="0"/>
              </a:defRPr>
            </a:lvl3pPr>
            <a:lvl4pPr marL="1600200" indent="-228600">
              <a:spcBef>
                <a:spcPct val="20000"/>
              </a:spcBef>
              <a:buChar char="–"/>
              <a:tabLst>
                <a:tab pos="465138" algn="l"/>
              </a:tabLst>
              <a:defRPr sz="2000">
                <a:solidFill>
                  <a:schemeClr val="tx1"/>
                </a:solidFill>
                <a:latin typeface="Times New Roman" panose="02020603050405020304" pitchFamily="18" charset="0"/>
              </a:defRPr>
            </a:lvl4pPr>
            <a:lvl5pPr marL="2057400" indent="-228600">
              <a:spcBef>
                <a:spcPct val="20000"/>
              </a:spcBef>
              <a:buChar char="»"/>
              <a:tabLst>
                <a:tab pos="465138" algn="l"/>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tabLst>
                <a:tab pos="465138" algn="l"/>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tabLst>
                <a:tab pos="465138" algn="l"/>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tabLst>
                <a:tab pos="465138" algn="l"/>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tabLst>
                <a:tab pos="465138" algn="l"/>
              </a:tabLst>
              <a:defRPr sz="2000">
                <a:solidFill>
                  <a:schemeClr val="tx1"/>
                </a:solidFill>
                <a:latin typeface="Times New Roman" panose="02020603050405020304" pitchFamily="18" charset="0"/>
              </a:defRPr>
            </a:lvl9pPr>
          </a:lstStyle>
          <a:p>
            <a:pPr eaLnBrk="1" hangingPunct="1">
              <a:spcBef>
                <a:spcPct val="0"/>
              </a:spcBef>
              <a:buFontTx/>
              <a:buNone/>
            </a:pPr>
            <a:r>
              <a:rPr lang="en-US" altLang="en-US" sz="2000" b="1">
                <a:cs typeface="Times New Roman" panose="02020603050405020304" pitchFamily="18" charset="0"/>
              </a:rPr>
              <a:t>System Software</a:t>
            </a:r>
          </a:p>
          <a:p>
            <a:pPr>
              <a:spcBef>
                <a:spcPct val="0"/>
              </a:spcBef>
              <a:buFontTx/>
              <a:buNone/>
            </a:pPr>
            <a:r>
              <a:rPr lang="en-US" altLang="en-US" sz="1600" b="1">
                <a:cs typeface="Times New Roman" panose="02020603050405020304" pitchFamily="18" charset="0"/>
              </a:rPr>
              <a:t>1.</a:t>
            </a:r>
            <a:r>
              <a:rPr lang="en-US" altLang="en-US" sz="1600">
                <a:cs typeface="Times New Roman" panose="02020603050405020304" pitchFamily="18" charset="0"/>
              </a:rPr>
              <a:t> </a:t>
            </a:r>
            <a:r>
              <a:rPr lang="en-US" altLang="en-US" sz="1600" b="1">
                <a:cs typeface="Times New Roman" panose="02020603050405020304" pitchFamily="18" charset="0"/>
              </a:rPr>
              <a:t>Core-MIPS translators</a:t>
            </a:r>
            <a:r>
              <a:rPr lang="en-US" altLang="en-US" sz="1600">
                <a:cs typeface="Times New Roman" panose="02020603050405020304" pitchFamily="18" charset="0"/>
              </a:rPr>
              <a:t>     MC680x0+1750A</a:t>
            </a:r>
          </a:p>
          <a:p>
            <a:pPr>
              <a:spcBef>
                <a:spcPct val="0"/>
              </a:spcBef>
              <a:buFontTx/>
              <a:buNone/>
            </a:pPr>
            <a:r>
              <a:rPr lang="en-US" altLang="en-US" sz="1600" b="1">
                <a:cs typeface="Times New Roman" panose="02020603050405020304" pitchFamily="18" charset="0"/>
              </a:rPr>
              <a:t>2.</a:t>
            </a:r>
            <a:r>
              <a:rPr lang="en-US" altLang="en-US" sz="800">
                <a:cs typeface="Times New Roman" panose="02020603050405020304" pitchFamily="18" charset="0"/>
              </a:rPr>
              <a:t>  </a:t>
            </a:r>
            <a:r>
              <a:rPr lang="en-US" altLang="en-US" sz="1600" b="1">
                <a:cs typeface="Times New Roman" panose="02020603050405020304" pitchFamily="18" charset="0"/>
              </a:rPr>
              <a:t>Compilers</a:t>
            </a:r>
            <a:r>
              <a:rPr lang="en-US" altLang="en-US" sz="1600">
                <a:cs typeface="Times New Roman" panose="02020603050405020304" pitchFamily="18" charset="0"/>
              </a:rPr>
              <a:t>                          C + Pascal + Ada</a:t>
            </a:r>
            <a:br>
              <a:rPr lang="en-US" altLang="en-US" sz="1600">
                <a:cs typeface="Times New Roman" panose="02020603050405020304" pitchFamily="18" charset="0"/>
              </a:rPr>
            </a:br>
            <a:br>
              <a:rPr lang="en-US" altLang="en-US" sz="1600">
                <a:cs typeface="Times New Roman" panose="02020603050405020304" pitchFamily="18" charset="0"/>
              </a:rPr>
            </a:br>
            <a:r>
              <a:rPr lang="en-US" altLang="en-US" sz="2000" b="1">
                <a:cs typeface="Times New Roman" panose="02020603050405020304" pitchFamily="18" charset="0"/>
              </a:rPr>
              <a:t>Technology Limitations</a:t>
            </a:r>
            <a:endParaRPr lang="en-US" altLang="en-US" sz="1600">
              <a:cs typeface="Times New Roman" panose="02020603050405020304" pitchFamily="18" charset="0"/>
            </a:endParaRPr>
          </a:p>
          <a:p>
            <a:pPr>
              <a:spcBef>
                <a:spcPct val="0"/>
              </a:spcBef>
              <a:buFontTx/>
              <a:buNone/>
            </a:pPr>
            <a:r>
              <a:rPr lang="en-US" altLang="en-US" sz="2000" b="1">
                <a:cs typeface="Times New Roman" panose="02020603050405020304" pitchFamily="18" charset="0"/>
              </a:rPr>
              <a:t>1</a:t>
            </a:r>
            <a:r>
              <a:rPr lang="en-US" altLang="en-US" sz="1600" b="1">
                <a:cs typeface="Times New Roman" panose="02020603050405020304" pitchFamily="18" charset="0"/>
              </a:rPr>
              <a:t>.</a:t>
            </a:r>
            <a:r>
              <a:rPr lang="en-US" altLang="en-US" sz="700" b="1">
                <a:cs typeface="Times New Roman" panose="02020603050405020304" pitchFamily="18" charset="0"/>
              </a:rPr>
              <a:t>    </a:t>
            </a:r>
            <a:r>
              <a:rPr lang="en-US" altLang="en-US" sz="1600" b="1">
                <a:cs typeface="Times New Roman" panose="02020603050405020304" pitchFamily="18" charset="0"/>
              </a:rPr>
              <a:t>Constraints on logic functions</a:t>
            </a:r>
            <a:endParaRPr lang="en-US" altLang="en-US" sz="1600">
              <a:cs typeface="Times New Roman" panose="02020603050405020304" pitchFamily="18" charset="0"/>
            </a:endParaRPr>
          </a:p>
          <a:p>
            <a:pPr>
              <a:spcBef>
                <a:spcPct val="0"/>
              </a:spcBef>
              <a:buFontTx/>
              <a:buNone/>
            </a:pPr>
            <a:r>
              <a:rPr lang="en-US" altLang="en-US" sz="1600">
                <a:cs typeface="Times New Roman" panose="02020603050405020304" pitchFamily="18" charset="0"/>
              </a:rPr>
              <a:t>a.</a:t>
            </a:r>
            <a:r>
              <a:rPr lang="en-US" altLang="en-US" sz="700">
                <a:cs typeface="Times New Roman" panose="02020603050405020304" pitchFamily="18" charset="0"/>
              </a:rPr>
              <a:t>      </a:t>
            </a:r>
            <a:r>
              <a:rPr lang="en-US" altLang="en-US" sz="1600">
                <a:cs typeface="Times New Roman" panose="02020603050405020304" pitchFamily="18" charset="0"/>
              </a:rPr>
              <a:t>No NAND gates.</a:t>
            </a:r>
          </a:p>
          <a:p>
            <a:pPr>
              <a:spcBef>
                <a:spcPct val="0"/>
              </a:spcBef>
              <a:buFontTx/>
              <a:buNone/>
            </a:pPr>
            <a:r>
              <a:rPr lang="en-US" altLang="en-US" sz="1600">
                <a:cs typeface="Times New Roman" panose="02020603050405020304" pitchFamily="18" charset="0"/>
              </a:rPr>
              <a:t>b.</a:t>
            </a:r>
            <a:r>
              <a:rPr lang="en-US" altLang="en-US" sz="700">
                <a:cs typeface="Times New Roman" panose="02020603050405020304" pitchFamily="18" charset="0"/>
              </a:rPr>
              <a:t>      </a:t>
            </a:r>
            <a:r>
              <a:rPr lang="en-US" altLang="en-US" sz="1600">
                <a:cs typeface="Times New Roman" panose="02020603050405020304" pitchFamily="18" charset="0"/>
              </a:rPr>
              <a:t>NOR gates can have up to 5 inputs, plus a 2-input AND on  each of the 5 inputs.</a:t>
            </a:r>
            <a:br>
              <a:rPr lang="en-US" altLang="en-US" sz="1600">
                <a:cs typeface="Times New Roman" panose="02020603050405020304" pitchFamily="18" charset="0"/>
              </a:rPr>
            </a:br>
            <a:endParaRPr lang="en-US" altLang="en-US" sz="1600">
              <a:cs typeface="Times New Roman" panose="02020603050405020304" pitchFamily="18" charset="0"/>
            </a:endParaRPr>
          </a:p>
          <a:p>
            <a:pPr>
              <a:spcBef>
                <a:spcPct val="0"/>
              </a:spcBef>
              <a:buFontTx/>
              <a:buNone/>
            </a:pPr>
            <a:r>
              <a:rPr lang="en-US" altLang="en-US" sz="2000" b="1">
                <a:cs typeface="Times New Roman" panose="02020603050405020304" pitchFamily="18" charset="0"/>
              </a:rPr>
              <a:t>2</a:t>
            </a:r>
            <a:r>
              <a:rPr lang="en-US" altLang="en-US" sz="1600" b="1">
                <a:cs typeface="Times New Roman" panose="02020603050405020304" pitchFamily="18" charset="0"/>
              </a:rPr>
              <a:t>.</a:t>
            </a:r>
            <a:r>
              <a:rPr lang="en-US" altLang="en-US" sz="700" b="1">
                <a:cs typeface="Times New Roman" panose="02020603050405020304" pitchFamily="18" charset="0"/>
              </a:rPr>
              <a:t>    </a:t>
            </a:r>
            <a:r>
              <a:rPr lang="en-US" altLang="en-US" sz="1600" b="1">
                <a:cs typeface="Times New Roman" panose="02020603050405020304" pitchFamily="18" charset="0"/>
              </a:rPr>
              <a:t>Power Levels: High, Reference, and Low:</a:t>
            </a:r>
            <a:endParaRPr lang="en-US" altLang="en-US" sz="1600">
              <a:cs typeface="Times New Roman" panose="02020603050405020304" pitchFamily="18" charset="0"/>
            </a:endParaRPr>
          </a:p>
          <a:p>
            <a:pPr algn="just">
              <a:spcBef>
                <a:spcPct val="0"/>
              </a:spcBef>
              <a:buFontTx/>
              <a:buNone/>
            </a:pPr>
            <a:r>
              <a:rPr lang="en-US" altLang="en-US" sz="1600">
                <a:cs typeface="Times New Roman" panose="02020603050405020304" pitchFamily="18" charset="0"/>
              </a:rPr>
              <a:t>a.</a:t>
            </a:r>
            <a:r>
              <a:rPr lang="en-US" altLang="en-US" sz="700">
                <a:cs typeface="Times New Roman" panose="02020603050405020304" pitchFamily="18" charset="0"/>
              </a:rPr>
              <a:t>    </a:t>
            </a:r>
            <a:r>
              <a:rPr lang="en-US" altLang="en-US" sz="1600">
                <a:cs typeface="Times New Roman" panose="02020603050405020304" pitchFamily="18" charset="0"/>
              </a:rPr>
              <a:t>Circuits are always drawing current,</a:t>
            </a:r>
          </a:p>
          <a:p>
            <a:pPr algn="just">
              <a:spcBef>
                <a:spcPct val="0"/>
              </a:spcBef>
              <a:buFontTx/>
              <a:buNone/>
            </a:pPr>
            <a:r>
              <a:rPr lang="en-US" altLang="en-US" sz="1600">
                <a:cs typeface="Times New Roman" panose="02020603050405020304" pitchFamily="18" charset="0"/>
              </a:rPr>
              <a:t>    and the number of such circuits on a die is severely limited, due to power consumption.</a:t>
            </a:r>
          </a:p>
          <a:p>
            <a:pPr algn="just">
              <a:spcBef>
                <a:spcPct val="0"/>
              </a:spcBef>
              <a:buFontTx/>
              <a:buNone/>
            </a:pPr>
            <a:r>
              <a:rPr lang="en-US" altLang="en-US" sz="1600">
                <a:cs typeface="Times New Roman" panose="02020603050405020304" pitchFamily="18" charset="0"/>
              </a:rPr>
              <a:t>b.</a:t>
            </a:r>
            <a:r>
              <a:rPr lang="en-US" altLang="en-US" sz="700">
                <a:cs typeface="Times New Roman" panose="02020603050405020304" pitchFamily="18" charset="0"/>
              </a:rPr>
              <a:t>    </a:t>
            </a:r>
            <a:r>
              <a:rPr lang="en-US" altLang="en-US" sz="1600">
                <a:cs typeface="Times New Roman" panose="02020603050405020304" pitchFamily="18" charset="0"/>
              </a:rPr>
              <a:t>If smaller-size device are used, the circuit`s internal impedance becomes higher,</a:t>
            </a:r>
          </a:p>
          <a:p>
            <a:pPr algn="just">
              <a:spcBef>
                <a:spcPct val="0"/>
              </a:spcBef>
              <a:buFontTx/>
              <a:buNone/>
            </a:pPr>
            <a:r>
              <a:rPr lang="en-US" altLang="en-US" sz="1600">
                <a:cs typeface="Times New Roman" panose="02020603050405020304" pitchFamily="18" charset="0"/>
              </a:rPr>
              <a:t>     it needs less power to  operate, the number of circuits on a die increases,</a:t>
            </a:r>
          </a:p>
          <a:p>
            <a:pPr algn="just">
              <a:spcBef>
                <a:spcPct val="0"/>
              </a:spcBef>
              <a:buFontTx/>
              <a:buNone/>
            </a:pPr>
            <a:r>
              <a:rPr lang="en-US" altLang="en-US" sz="1600">
                <a:cs typeface="Times New Roman" panose="02020603050405020304" pitchFamily="18" charset="0"/>
              </a:rPr>
              <a:t>     but the fun–out gets severely limited.</a:t>
            </a:r>
          </a:p>
          <a:p>
            <a:pPr algn="just">
              <a:spcBef>
                <a:spcPct val="0"/>
              </a:spcBef>
              <a:buFontTx/>
              <a:buNone/>
            </a:pPr>
            <a:r>
              <a:rPr lang="en-US" altLang="en-US" sz="1600">
                <a:cs typeface="Times New Roman" panose="02020603050405020304" pitchFamily="18" charset="0"/>
              </a:rPr>
              <a:t>    Three different circuits` types exit in the standard cell library.</a:t>
            </a:r>
          </a:p>
          <a:p>
            <a:pPr algn="just">
              <a:spcBef>
                <a:spcPct val="0"/>
              </a:spcBef>
              <a:buFontTx/>
              <a:buNone/>
            </a:pPr>
            <a:r>
              <a:rPr lang="en-US" altLang="en-US" sz="1600">
                <a:cs typeface="Times New Roman" panose="02020603050405020304" pitchFamily="18" charset="0"/>
              </a:rPr>
              <a:t>    These represent the trade-offs between power, area, and fanout.</a:t>
            </a:r>
            <a:r>
              <a:rPr lang="en-US" altLang="en-US" sz="1100"/>
              <a:t> </a:t>
            </a:r>
            <a:endParaRPr lang="en-US" altLang="en-US" sz="2400"/>
          </a:p>
        </p:txBody>
      </p:sp>
      <p:pic>
        <p:nvPicPr>
          <p:cNvPr id="38916" name="Picture 2">
            <a:extLst>
              <a:ext uri="{FF2B5EF4-FFF2-40B4-BE49-F238E27FC236}">
                <a16:creationId xmlns:a16="http://schemas.microsoft.com/office/drawing/2014/main" id="{7A0CFE6B-FB6F-4936-A62E-EDE22EBF8B4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63752" y="4879976"/>
            <a:ext cx="2133600" cy="159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3">
            <a:extLst>
              <a:ext uri="{FF2B5EF4-FFF2-40B4-BE49-F238E27FC236}">
                <a16:creationId xmlns:a16="http://schemas.microsoft.com/office/drawing/2014/main" id="{525F776C-E6FD-459A-86F7-1B48CE31299D}"/>
              </a:ext>
            </a:extLst>
          </p:cNvPr>
          <p:cNvSpPr>
            <a:spLocks noGrp="1"/>
          </p:cNvSpPr>
          <p:nvPr>
            <p:ph type="sldNum" sz="quarter" idx="12"/>
          </p:nvPr>
        </p:nvSpPr>
        <p:spPr bwMode="auto">
          <a:xfrm>
            <a:off x="7863408"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276</a:t>
            </a:fld>
            <a:r>
              <a:rPr lang="en-US" altLang="en-US" dirty="0"/>
              <a:t>/325</a:t>
            </a:r>
            <a:endParaRPr lang="en-US" altLang="en-US" sz="1400" dirty="0"/>
          </a:p>
        </p:txBody>
      </p:sp>
      <p:sp>
        <p:nvSpPr>
          <p:cNvPr id="39939" name="Rectangle 3">
            <a:extLst>
              <a:ext uri="{FF2B5EF4-FFF2-40B4-BE49-F238E27FC236}">
                <a16:creationId xmlns:a16="http://schemas.microsoft.com/office/drawing/2014/main" id="{8E013955-DEEC-4AF8-AA56-B9B473A206B4}"/>
              </a:ext>
            </a:extLst>
          </p:cNvPr>
          <p:cNvSpPr>
            <a:spLocks noChangeArrowheads="1"/>
          </p:cNvSpPr>
          <p:nvPr/>
        </p:nvSpPr>
        <p:spPr bwMode="auto">
          <a:xfrm>
            <a:off x="1828800" y="838200"/>
            <a:ext cx="8382000" cy="535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indent="-228600">
              <a:spcBef>
                <a:spcPct val="20000"/>
              </a:spcBef>
              <a:buChar char="•"/>
              <a:tabLst>
                <a:tab pos="228600" algn="l"/>
              </a:tabLst>
              <a:defRPr sz="3200">
                <a:solidFill>
                  <a:schemeClr val="tx1"/>
                </a:solidFill>
                <a:latin typeface="Times New Roman" panose="02020603050405020304" pitchFamily="18" charset="0"/>
              </a:defRPr>
            </a:lvl1pPr>
            <a:lvl2pPr marL="742950" indent="-285750">
              <a:spcBef>
                <a:spcPct val="20000"/>
              </a:spcBef>
              <a:buChar char="–"/>
              <a:tabLst>
                <a:tab pos="228600" algn="l"/>
              </a:tabLst>
              <a:defRPr sz="2800">
                <a:solidFill>
                  <a:schemeClr val="tx1"/>
                </a:solidFill>
                <a:latin typeface="Times New Roman" panose="02020603050405020304" pitchFamily="18" charset="0"/>
              </a:defRPr>
            </a:lvl2pPr>
            <a:lvl3pPr marL="1143000" indent="-228600">
              <a:spcBef>
                <a:spcPct val="20000"/>
              </a:spcBef>
              <a:buChar char="•"/>
              <a:tabLst>
                <a:tab pos="228600" algn="l"/>
              </a:tabLst>
              <a:defRPr sz="2400">
                <a:solidFill>
                  <a:schemeClr val="tx1"/>
                </a:solidFill>
                <a:latin typeface="Times New Roman" panose="02020603050405020304" pitchFamily="18" charset="0"/>
              </a:defRPr>
            </a:lvl3pPr>
            <a:lvl4pPr marL="1600200" indent="-228600">
              <a:spcBef>
                <a:spcPct val="20000"/>
              </a:spcBef>
              <a:buChar char="–"/>
              <a:tabLst>
                <a:tab pos="228600" algn="l"/>
              </a:tabLst>
              <a:defRPr sz="2000">
                <a:solidFill>
                  <a:schemeClr val="tx1"/>
                </a:solidFill>
                <a:latin typeface="Times New Roman" panose="02020603050405020304" pitchFamily="18" charset="0"/>
              </a:defRPr>
            </a:lvl4pPr>
            <a:lvl5pPr marL="2057400" indent="-228600">
              <a:spcBef>
                <a:spcPct val="20000"/>
              </a:spcBef>
              <a:buChar char="»"/>
              <a:tabLst>
                <a:tab pos="228600" algn="l"/>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tabLst>
                <a:tab pos="228600" algn="l"/>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tabLst>
                <a:tab pos="228600" algn="l"/>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tabLst>
                <a:tab pos="228600" algn="l"/>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tabLst>
                <a:tab pos="228600" algn="l"/>
              </a:tabLst>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a:cs typeface="Times New Roman" panose="02020603050405020304" pitchFamily="18" charset="0"/>
              </a:rPr>
              <a:t>                      </a:t>
            </a:r>
            <a:r>
              <a:rPr lang="en-US" altLang="en-US" sz="1800" b="1">
                <a:cs typeface="Times New Roman" panose="02020603050405020304" pitchFamily="18" charset="0"/>
              </a:rPr>
              <a:t> 3. The outputs of two circuits can not be tied together:</a:t>
            </a:r>
            <a:br>
              <a:rPr lang="en-US" altLang="en-US" sz="1800" b="1">
                <a:cs typeface="Times New Roman" panose="02020603050405020304" pitchFamily="18" charset="0"/>
              </a:rPr>
            </a:br>
            <a:endParaRPr lang="en-US" altLang="en-US" sz="1800" b="1">
              <a:cs typeface="Times New Roman" panose="02020603050405020304" pitchFamily="18" charset="0"/>
            </a:endParaRPr>
          </a:p>
          <a:p>
            <a:pPr eaLnBrk="1" hangingPunct="1">
              <a:spcBef>
                <a:spcPct val="0"/>
              </a:spcBef>
              <a:buFontTx/>
              <a:buNone/>
            </a:pPr>
            <a:r>
              <a:rPr lang="en-US" altLang="en-US" sz="1600">
                <a:cs typeface="Times New Roman" panose="02020603050405020304" pitchFamily="18" charset="0"/>
              </a:rPr>
              <a:t>A.  One can not utilize phantom logic on the chip, to implement functions like WIRED-OR </a:t>
            </a:r>
            <a:br>
              <a:rPr lang="en-US" altLang="en-US" sz="1600">
                <a:cs typeface="Times New Roman" panose="02020603050405020304" pitchFamily="18" charset="0"/>
              </a:rPr>
            </a:br>
            <a:r>
              <a:rPr lang="en-US" altLang="en-US" sz="1600">
                <a:cs typeface="Times New Roman" panose="02020603050405020304" pitchFamily="18" charset="0"/>
              </a:rPr>
              <a:t>      (all outputs active).Circuits  have a low “operating noise margin”.</a:t>
            </a:r>
          </a:p>
          <a:p>
            <a:pPr eaLnBrk="1" hangingPunct="1">
              <a:spcBef>
                <a:spcPct val="0"/>
              </a:spcBef>
              <a:buFontTx/>
              <a:buNone/>
            </a:pPr>
            <a:endParaRPr lang="en-US" altLang="en-US" sz="1600">
              <a:cs typeface="Times New Roman" panose="02020603050405020304" pitchFamily="18" charset="0"/>
            </a:endParaRPr>
          </a:p>
          <a:p>
            <a:pPr>
              <a:spcBef>
                <a:spcPct val="0"/>
              </a:spcBef>
              <a:buFontTx/>
              <a:buNone/>
            </a:pPr>
            <a:r>
              <a:rPr lang="en-US" altLang="en-US" sz="1600">
                <a:cs typeface="Times New Roman" panose="02020603050405020304" pitchFamily="18" charset="0"/>
              </a:rPr>
              <a:t>B.  One can not use three-state logic on the chip, to implement functions </a:t>
            </a:r>
            <a:br>
              <a:rPr lang="en-US" altLang="en-US" sz="1600">
                <a:cs typeface="Times New Roman" panose="02020603050405020304" pitchFamily="18" charset="0"/>
              </a:rPr>
            </a:br>
            <a:r>
              <a:rPr lang="en-US" altLang="en-US" sz="1600">
                <a:cs typeface="Times New Roman" panose="02020603050405020304" pitchFamily="18" charset="0"/>
              </a:rPr>
              <a:t>      like MULTIPLE-SOURCE-BUS (only the output active). Circuits have no “off-state”.</a:t>
            </a:r>
          </a:p>
          <a:p>
            <a:pPr>
              <a:spcBef>
                <a:spcPct val="0"/>
              </a:spcBef>
              <a:buFontTx/>
              <a:buNone/>
            </a:pPr>
            <a:endParaRPr lang="en-US" altLang="en-US" sz="1600">
              <a:cs typeface="Times New Roman" panose="02020603050405020304" pitchFamily="18" charset="0"/>
            </a:endParaRPr>
          </a:p>
          <a:p>
            <a:pPr>
              <a:spcBef>
                <a:spcPct val="0"/>
              </a:spcBef>
              <a:buFontTx/>
              <a:buNone/>
            </a:pPr>
            <a:r>
              <a:rPr lang="en-US" altLang="en-US" sz="1600">
                <a:cs typeface="Times New Roman" panose="02020603050405020304" pitchFamily="18" charset="0"/>
              </a:rPr>
              <a:t>C.  Actually, if one insist on having a MULTIPLE-SOURCE-BUS on the chip, </a:t>
            </a:r>
            <a:br>
              <a:rPr lang="en-US" altLang="en-US" sz="1600">
                <a:cs typeface="Times New Roman" panose="02020603050405020304" pitchFamily="18" charset="0"/>
              </a:rPr>
            </a:br>
            <a:r>
              <a:rPr lang="en-US" altLang="en-US" sz="1600">
                <a:cs typeface="Times New Roman" panose="02020603050405020304" pitchFamily="18" charset="0"/>
              </a:rPr>
              <a:t>      one can have it at the cost of only one active load and the need to pre-charge </a:t>
            </a:r>
            <a:br>
              <a:rPr lang="en-US" altLang="en-US" sz="1600">
                <a:cs typeface="Times New Roman" panose="02020603050405020304" pitchFamily="18" charset="0"/>
              </a:rPr>
            </a:br>
            <a:r>
              <a:rPr lang="en-US" altLang="en-US" sz="1600">
                <a:cs typeface="Times New Roman" panose="02020603050405020304" pitchFamily="18" charset="0"/>
              </a:rPr>
              <a:t>      (both mean “constraints” and “slowdown” on the architecture level).</a:t>
            </a:r>
          </a:p>
          <a:p>
            <a:pPr>
              <a:spcBef>
                <a:spcPct val="0"/>
              </a:spcBef>
              <a:buFontTx/>
              <a:buNone/>
            </a:pPr>
            <a:endParaRPr lang="en-US" altLang="en-US" sz="1600">
              <a:cs typeface="Times New Roman" panose="02020603050405020304" pitchFamily="18" charset="0"/>
            </a:endParaRPr>
          </a:p>
          <a:p>
            <a:pPr>
              <a:spcBef>
                <a:spcPct val="0"/>
              </a:spcBef>
              <a:buFontTx/>
              <a:buNone/>
            </a:pPr>
            <a:r>
              <a:rPr lang="en-US" altLang="en-US" sz="1600">
                <a:cs typeface="Times New Roman" panose="02020603050405020304" pitchFamily="18" charset="0"/>
              </a:rPr>
              <a:t>D.  Fortunately, logic function AND-OR is exactly what is needed</a:t>
            </a:r>
          </a:p>
          <a:p>
            <a:pPr>
              <a:spcBef>
                <a:spcPct val="0"/>
              </a:spcBef>
              <a:buFontTx/>
              <a:buNone/>
            </a:pPr>
            <a:r>
              <a:rPr lang="en-US" altLang="en-US" sz="1600">
                <a:cs typeface="Times New Roman" panose="02020603050405020304" pitchFamily="18" charset="0"/>
              </a:rPr>
              <a:t>      to create a multiplexer - a perfect replacement for a bus.</a:t>
            </a:r>
          </a:p>
          <a:p>
            <a:pPr>
              <a:spcBef>
                <a:spcPct val="0"/>
              </a:spcBef>
              <a:buFontTx/>
              <a:buNone/>
            </a:pPr>
            <a:endParaRPr lang="en-US" altLang="en-US" sz="1600">
              <a:cs typeface="Times New Roman" panose="02020603050405020304" pitchFamily="18" charset="0"/>
            </a:endParaRPr>
          </a:p>
          <a:p>
            <a:pPr>
              <a:spcBef>
                <a:spcPct val="0"/>
              </a:spcBef>
              <a:buFontTx/>
              <a:buNone/>
            </a:pPr>
            <a:endParaRPr lang="en-US" altLang="en-US" sz="1400">
              <a:cs typeface="Times New Roman" panose="02020603050405020304" pitchFamily="18" charset="0"/>
            </a:endParaRPr>
          </a:p>
          <a:p>
            <a:pPr>
              <a:spcBef>
                <a:spcPct val="0"/>
              </a:spcBef>
              <a:buFontTx/>
              <a:buNone/>
            </a:pPr>
            <a:endParaRPr lang="en-US" altLang="en-US" sz="1400">
              <a:cs typeface="Times New Roman" panose="02020603050405020304" pitchFamily="18" charset="0"/>
            </a:endParaRPr>
          </a:p>
          <a:p>
            <a:pPr algn="just">
              <a:spcBef>
                <a:spcPct val="0"/>
              </a:spcBef>
              <a:buFontTx/>
              <a:buNone/>
            </a:pPr>
            <a:endParaRPr lang="en-US" altLang="en-US" sz="1400">
              <a:cs typeface="Times New Roman" panose="02020603050405020304" pitchFamily="18" charset="0"/>
            </a:endParaRPr>
          </a:p>
          <a:p>
            <a:pPr algn="just">
              <a:spcBef>
                <a:spcPct val="0"/>
              </a:spcBef>
              <a:buFontTx/>
              <a:buNone/>
            </a:pPr>
            <a:endParaRPr lang="en-US" altLang="en-US" sz="1400">
              <a:cs typeface="Times New Roman" panose="02020603050405020304" pitchFamily="18" charset="0"/>
            </a:endParaRPr>
          </a:p>
          <a:p>
            <a:pPr algn="just">
              <a:spcBef>
                <a:spcPct val="0"/>
              </a:spcBef>
              <a:buFontTx/>
              <a:buNone/>
            </a:pPr>
            <a:endParaRPr lang="en-US" altLang="en-US" sz="1400">
              <a:cs typeface="Times New Roman" panose="02020603050405020304" pitchFamily="18" charset="0"/>
            </a:endParaRPr>
          </a:p>
          <a:p>
            <a:pPr algn="just">
              <a:spcBef>
                <a:spcPct val="0"/>
              </a:spcBef>
              <a:buFontTx/>
              <a:buNone/>
            </a:pPr>
            <a:endParaRPr lang="en-US" altLang="en-US" sz="1400">
              <a:cs typeface="Times New Roman" panose="02020603050405020304" pitchFamily="18" charset="0"/>
            </a:endParaRPr>
          </a:p>
          <a:p>
            <a:pPr algn="just">
              <a:spcBef>
                <a:spcPct val="0"/>
              </a:spcBef>
              <a:buFontTx/>
              <a:buNone/>
            </a:pPr>
            <a:endParaRPr lang="en-US" altLang="en-US" sz="1400"/>
          </a:p>
        </p:txBody>
      </p:sp>
      <p:pic>
        <p:nvPicPr>
          <p:cNvPr id="39940" name="Picture 2">
            <a:extLst>
              <a:ext uri="{FF2B5EF4-FFF2-40B4-BE49-F238E27FC236}">
                <a16:creationId xmlns:a16="http://schemas.microsoft.com/office/drawing/2014/main" id="{B4915CAB-49CA-43B2-844B-BA49685515D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66728" y="4670426"/>
            <a:ext cx="3581400" cy="180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3">
            <a:extLst>
              <a:ext uri="{FF2B5EF4-FFF2-40B4-BE49-F238E27FC236}">
                <a16:creationId xmlns:a16="http://schemas.microsoft.com/office/drawing/2014/main" id="{0A4806D2-8B04-4290-9CF8-4B0430F5EFA2}"/>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277</a:t>
            </a:fld>
            <a:r>
              <a:rPr lang="en-US" altLang="en-US" dirty="0"/>
              <a:t>/325</a:t>
            </a:r>
            <a:endParaRPr lang="en-US" altLang="en-US" sz="1400" dirty="0"/>
          </a:p>
        </p:txBody>
      </p:sp>
      <p:graphicFrame>
        <p:nvGraphicFramePr>
          <p:cNvPr id="40963" name="Object 3">
            <a:extLst>
              <a:ext uri="{FF2B5EF4-FFF2-40B4-BE49-F238E27FC236}">
                <a16:creationId xmlns:a16="http://schemas.microsoft.com/office/drawing/2014/main" id="{7FD58D6F-2106-4B68-BF25-A11EEA51C741}"/>
              </a:ext>
            </a:extLst>
          </p:cNvPr>
          <p:cNvGraphicFramePr>
            <a:graphicFrameLocks noChangeAspect="1"/>
          </p:cNvGraphicFramePr>
          <p:nvPr/>
        </p:nvGraphicFramePr>
        <p:xfrm>
          <a:off x="3581401" y="1905000"/>
          <a:ext cx="5019675" cy="2243138"/>
        </p:xfrm>
        <a:graphic>
          <a:graphicData uri="http://schemas.openxmlformats.org/presentationml/2006/ole">
            <mc:AlternateContent xmlns:mc="http://schemas.openxmlformats.org/markup-compatibility/2006">
              <mc:Choice xmlns:v="urn:schemas-microsoft-com:vml" Requires="v">
                <p:oleObj spid="_x0000_s23556" r:id="rId2" imgW="2961132" imgH="1325880" progId="">
                  <p:embed/>
                </p:oleObj>
              </mc:Choice>
              <mc:Fallback>
                <p:oleObj r:id="rId2" imgW="2961132" imgH="1325880" progId="">
                  <p:embed/>
                  <p:pic>
                    <p:nvPicPr>
                      <p:cNvPr id="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1" y="1905000"/>
                        <a:ext cx="5019675" cy="22431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3">
            <a:extLst>
              <a:ext uri="{FF2B5EF4-FFF2-40B4-BE49-F238E27FC236}">
                <a16:creationId xmlns:a16="http://schemas.microsoft.com/office/drawing/2014/main" id="{54FDD4BC-21AB-4B73-9EA7-03BB958CFF6F}"/>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278</a:t>
            </a:fld>
            <a:r>
              <a:rPr lang="en-US" altLang="en-US" dirty="0"/>
              <a:t>/325</a:t>
            </a:r>
            <a:endParaRPr lang="en-US" altLang="en-US" sz="1400" dirty="0"/>
          </a:p>
        </p:txBody>
      </p:sp>
      <p:sp>
        <p:nvSpPr>
          <p:cNvPr id="41987" name="Rectangle 2">
            <a:extLst>
              <a:ext uri="{FF2B5EF4-FFF2-40B4-BE49-F238E27FC236}">
                <a16:creationId xmlns:a16="http://schemas.microsoft.com/office/drawing/2014/main" id="{CFB826BF-B7C2-4AC3-9CDD-B8D60655B94F}"/>
              </a:ext>
            </a:extLst>
          </p:cNvPr>
          <p:cNvSpPr>
            <a:spLocks noChangeArrowheads="1"/>
          </p:cNvSpPr>
          <p:nvPr/>
        </p:nvSpPr>
        <p:spPr bwMode="auto">
          <a:xfrm>
            <a:off x="1752600" y="762001"/>
            <a:ext cx="8610600" cy="350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indent="-228600">
              <a:spcBef>
                <a:spcPct val="20000"/>
              </a:spcBef>
              <a:buChar char="•"/>
              <a:tabLst>
                <a:tab pos="228600" algn="l"/>
              </a:tabLst>
              <a:defRPr sz="3200">
                <a:solidFill>
                  <a:schemeClr val="tx1"/>
                </a:solidFill>
                <a:latin typeface="Times New Roman" panose="02020603050405020304" pitchFamily="18" charset="0"/>
              </a:defRPr>
            </a:lvl1pPr>
            <a:lvl2pPr marL="742950" indent="-285750">
              <a:spcBef>
                <a:spcPct val="20000"/>
              </a:spcBef>
              <a:buChar char="–"/>
              <a:tabLst>
                <a:tab pos="228600" algn="l"/>
              </a:tabLst>
              <a:defRPr sz="2800">
                <a:solidFill>
                  <a:schemeClr val="tx1"/>
                </a:solidFill>
                <a:latin typeface="Times New Roman" panose="02020603050405020304" pitchFamily="18" charset="0"/>
              </a:defRPr>
            </a:lvl2pPr>
            <a:lvl3pPr marL="1143000" indent="-228600">
              <a:spcBef>
                <a:spcPct val="20000"/>
              </a:spcBef>
              <a:buChar char="•"/>
              <a:tabLst>
                <a:tab pos="228600" algn="l"/>
              </a:tabLst>
              <a:defRPr sz="2400">
                <a:solidFill>
                  <a:schemeClr val="tx1"/>
                </a:solidFill>
                <a:latin typeface="Times New Roman" panose="02020603050405020304" pitchFamily="18" charset="0"/>
              </a:defRPr>
            </a:lvl3pPr>
            <a:lvl4pPr marL="1600200" indent="-228600">
              <a:spcBef>
                <a:spcPct val="20000"/>
              </a:spcBef>
              <a:buChar char="–"/>
              <a:tabLst>
                <a:tab pos="228600" algn="l"/>
              </a:tabLst>
              <a:defRPr sz="2000">
                <a:solidFill>
                  <a:schemeClr val="tx1"/>
                </a:solidFill>
                <a:latin typeface="Times New Roman" panose="02020603050405020304" pitchFamily="18" charset="0"/>
              </a:defRPr>
            </a:lvl4pPr>
            <a:lvl5pPr marL="2057400" indent="-228600">
              <a:spcBef>
                <a:spcPct val="20000"/>
              </a:spcBef>
              <a:buChar char="»"/>
              <a:tabLst>
                <a:tab pos="228600" algn="l"/>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tabLst>
                <a:tab pos="228600" algn="l"/>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tabLst>
                <a:tab pos="228600" algn="l"/>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tabLst>
                <a:tab pos="228600" algn="l"/>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tabLst>
                <a:tab pos="228600" algn="l"/>
              </a:tabLst>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1400">
              <a:cs typeface="Times New Roman" panose="02020603050405020304" pitchFamily="18" charset="0"/>
            </a:endParaRPr>
          </a:p>
          <a:p>
            <a:pPr algn="just">
              <a:spcBef>
                <a:spcPct val="0"/>
              </a:spcBef>
              <a:buFontTx/>
              <a:buNone/>
            </a:pPr>
            <a:endParaRPr lang="en-US" altLang="en-US" sz="1400">
              <a:cs typeface="Times New Roman" panose="02020603050405020304" pitchFamily="18" charset="0"/>
            </a:endParaRPr>
          </a:p>
          <a:p>
            <a:pPr algn="just">
              <a:spcBef>
                <a:spcPct val="0"/>
              </a:spcBef>
              <a:buFontTx/>
              <a:buNone/>
            </a:pPr>
            <a:endParaRPr lang="en-US" altLang="en-US" sz="1400">
              <a:cs typeface="Times New Roman" panose="02020603050405020304" pitchFamily="18" charset="0"/>
            </a:endParaRPr>
          </a:p>
          <a:p>
            <a:pPr algn="just">
              <a:spcBef>
                <a:spcPct val="0"/>
              </a:spcBef>
              <a:buFontTx/>
              <a:buNone/>
            </a:pPr>
            <a:endParaRPr lang="en-US" altLang="en-US" sz="1400">
              <a:cs typeface="Times New Roman" panose="02020603050405020304" pitchFamily="18" charset="0"/>
            </a:endParaRPr>
          </a:p>
          <a:p>
            <a:pPr algn="just">
              <a:spcBef>
                <a:spcPct val="0"/>
              </a:spcBef>
              <a:buFontTx/>
              <a:buNone/>
            </a:pPr>
            <a:endParaRPr lang="en-US" altLang="en-US" sz="1400">
              <a:cs typeface="Times New Roman" panose="02020603050405020304" pitchFamily="18" charset="0"/>
            </a:endParaRPr>
          </a:p>
          <a:p>
            <a:pPr algn="just">
              <a:spcBef>
                <a:spcPct val="0"/>
              </a:spcBef>
              <a:buFontTx/>
              <a:buNone/>
            </a:pPr>
            <a:endParaRPr lang="en-US" altLang="en-US" sz="1400">
              <a:cs typeface="Times New Roman" panose="02020603050405020304" pitchFamily="18" charset="0"/>
            </a:endParaRPr>
          </a:p>
          <a:p>
            <a:pPr algn="just">
              <a:spcBef>
                <a:spcPct val="0"/>
              </a:spcBef>
              <a:buFontTx/>
              <a:buNone/>
            </a:pPr>
            <a:endParaRPr lang="en-US" altLang="en-US" sz="1400">
              <a:cs typeface="Times New Roman" panose="02020603050405020304" pitchFamily="18" charset="0"/>
            </a:endParaRPr>
          </a:p>
          <a:p>
            <a:pPr algn="just">
              <a:spcBef>
                <a:spcPct val="0"/>
              </a:spcBef>
              <a:buFontTx/>
              <a:buNone/>
            </a:pPr>
            <a:endParaRPr lang="en-US" altLang="en-US" sz="1400">
              <a:cs typeface="Times New Roman" panose="02020603050405020304" pitchFamily="18" charset="0"/>
            </a:endParaRPr>
          </a:p>
          <a:p>
            <a:pPr>
              <a:spcBef>
                <a:spcPct val="0"/>
              </a:spcBef>
              <a:buFontTx/>
              <a:buNone/>
            </a:pPr>
            <a:r>
              <a:rPr lang="en-US" altLang="en-US" sz="1600">
                <a:cs typeface="Times New Roman" panose="02020603050405020304" pitchFamily="18" charset="0"/>
              </a:rPr>
              <a:t>E.  Consequently, in hand-crafted areas (register file and barrel shifter), </a:t>
            </a:r>
            <a:br>
              <a:rPr lang="en-US" altLang="en-US" sz="1600">
                <a:cs typeface="Times New Roman" panose="02020603050405020304" pitchFamily="18" charset="0"/>
              </a:rPr>
            </a:br>
            <a:r>
              <a:rPr lang="en-US" altLang="en-US" sz="1600">
                <a:cs typeface="Times New Roman" panose="02020603050405020304" pitchFamily="18" charset="0"/>
              </a:rPr>
              <a:t>   	 busses were used (no need for multiple active loads, and time was not critical). </a:t>
            </a:r>
            <a:br>
              <a:rPr lang="en-US" altLang="en-US" sz="1600">
                <a:cs typeface="Times New Roman" panose="02020603050405020304" pitchFamily="18" charset="0"/>
              </a:rPr>
            </a:br>
            <a:r>
              <a:rPr lang="en-US" altLang="en-US" sz="1600">
                <a:cs typeface="Times New Roman" panose="02020603050405020304" pitchFamily="18" charset="0"/>
              </a:rPr>
              <a:t>      In standard-cell areas (all the rest) multiplexers were used.</a:t>
            </a:r>
          </a:p>
          <a:p>
            <a:pPr>
              <a:spcBef>
                <a:spcPct val="0"/>
              </a:spcBef>
              <a:buFontTx/>
              <a:buNone/>
            </a:pPr>
            <a:endParaRPr lang="en-US" altLang="en-US" sz="1600">
              <a:cs typeface="Times New Roman" panose="02020603050405020304" pitchFamily="18" charset="0"/>
            </a:endParaRPr>
          </a:p>
          <a:p>
            <a:pPr>
              <a:spcBef>
                <a:spcPct val="0"/>
              </a:spcBef>
              <a:buFontTx/>
              <a:buNone/>
            </a:pPr>
            <a:r>
              <a:rPr lang="en-US" altLang="en-US" sz="1600">
                <a:cs typeface="Times New Roman" panose="02020603050405020304" pitchFamily="18" charset="0"/>
              </a:rPr>
              <a:t>F.   Using multiplexers frequently resulted in extra functionality on the architecture level,</a:t>
            </a:r>
            <a:br>
              <a:rPr lang="en-US" altLang="en-US" sz="1600">
                <a:cs typeface="Times New Roman" panose="02020603050405020304" pitchFamily="18" charset="0"/>
              </a:rPr>
            </a:br>
            <a:r>
              <a:rPr lang="en-US" altLang="en-US" sz="1600">
                <a:cs typeface="Times New Roman" panose="02020603050405020304" pitchFamily="18" charset="0"/>
              </a:rPr>
              <a:t>      simply because it was cheaper to keep them, than to exclude them.</a:t>
            </a:r>
            <a:r>
              <a:rPr lang="en-US" altLang="en-US" sz="1400">
                <a:cs typeface="Times New Roman" panose="02020603050405020304" pitchFamily="18" charset="0"/>
              </a:rPr>
              <a:t> </a:t>
            </a:r>
          </a:p>
          <a:p>
            <a:pPr>
              <a:spcBef>
                <a:spcPct val="0"/>
              </a:spcBef>
              <a:buFontTx/>
              <a:buNone/>
            </a:pPr>
            <a:endParaRPr lang="en-US" altLang="en-US" sz="1400"/>
          </a:p>
        </p:txBody>
      </p:sp>
    </p:spTree>
  </p:cSld>
  <p:clrMapOvr>
    <a:masterClrMapping/>
  </p:clrMapOvr>
  <p:transition spd="med"/>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3">
            <a:extLst>
              <a:ext uri="{FF2B5EF4-FFF2-40B4-BE49-F238E27FC236}">
                <a16:creationId xmlns:a16="http://schemas.microsoft.com/office/drawing/2014/main" id="{33E1FD88-DA64-4E06-86A0-C87A2A555585}"/>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279</a:t>
            </a:fld>
            <a:r>
              <a:rPr lang="en-US" altLang="en-US" dirty="0"/>
              <a:t>/325</a:t>
            </a:r>
            <a:endParaRPr lang="en-US" altLang="en-US" sz="1400" dirty="0"/>
          </a:p>
        </p:txBody>
      </p:sp>
      <p:sp>
        <p:nvSpPr>
          <p:cNvPr id="43011" name="Rectangle 4">
            <a:extLst>
              <a:ext uri="{FF2B5EF4-FFF2-40B4-BE49-F238E27FC236}">
                <a16:creationId xmlns:a16="http://schemas.microsoft.com/office/drawing/2014/main" id="{C33BBF84-960A-4FC0-9ACC-3EB1F1442C03}"/>
              </a:ext>
            </a:extLst>
          </p:cNvPr>
          <p:cNvSpPr>
            <a:spLocks noChangeArrowheads="1"/>
          </p:cNvSpPr>
          <p:nvPr/>
        </p:nvSpPr>
        <p:spPr bwMode="auto">
          <a:xfrm>
            <a:off x="1524000" y="4953001"/>
            <a:ext cx="9144000" cy="931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en-US" altLang="en-US" sz="1600">
              <a:cs typeface="Times New Roman" panose="02020603050405020304" pitchFamily="18" charset="0"/>
            </a:endParaRPr>
          </a:p>
          <a:p>
            <a:pPr>
              <a:spcBef>
                <a:spcPct val="0"/>
              </a:spcBef>
              <a:buFontTx/>
              <a:buNone/>
            </a:pPr>
            <a:r>
              <a:rPr lang="en-US" altLang="en-US" sz="1300" b="1">
                <a:cs typeface="Times New Roman" panose="02020603050405020304" pitchFamily="18" charset="0"/>
              </a:rPr>
              <a:t>Figure 7.11.</a:t>
            </a:r>
            <a:r>
              <a:rPr lang="en-US" altLang="en-US" sz="1300">
                <a:cs typeface="Times New Roman" panose="02020603050405020304" pitchFamily="18" charset="0"/>
              </a:rPr>
              <a:t> The technological problems that arise from the usage of GaAs technology: (a) an example of the fan-out tree, which provides a fan-out of four, using logic elements with the fan-out of two; (b) an example of the logic element that performs a two-to-one one-bit multiplexing. Symbols </a:t>
            </a:r>
            <a:r>
              <a:rPr lang="en-US" altLang="en-US" sz="1300" i="1">
                <a:cs typeface="Times New Roman" panose="02020603050405020304" pitchFamily="18" charset="0"/>
              </a:rPr>
              <a:t>a</a:t>
            </a:r>
            <a:r>
              <a:rPr lang="en-US" altLang="en-US" sz="1300">
                <a:cs typeface="Times New Roman" panose="02020603050405020304" pitchFamily="18" charset="0"/>
              </a:rPr>
              <a:t> and </a:t>
            </a:r>
            <a:r>
              <a:rPr lang="en-US" altLang="en-US" sz="1300" i="1">
                <a:cs typeface="Times New Roman" panose="02020603050405020304" pitchFamily="18" charset="0"/>
              </a:rPr>
              <a:t>b</a:t>
            </a:r>
            <a:r>
              <a:rPr lang="en-US" altLang="en-US" sz="1300">
                <a:cs typeface="Times New Roman" panose="02020603050405020304" pitchFamily="18" charset="0"/>
              </a:rPr>
              <a:t> refer to data inputs. Symbol </a:t>
            </a:r>
            <a:r>
              <a:rPr lang="en-US" altLang="en-US" sz="1300" i="1">
                <a:cs typeface="Times New Roman" panose="02020603050405020304" pitchFamily="18" charset="0"/>
              </a:rPr>
              <a:t>c</a:t>
            </a:r>
            <a:r>
              <a:rPr lang="en-US" altLang="en-US" sz="1300">
                <a:cs typeface="Times New Roman" panose="02020603050405020304" pitchFamily="18" charset="0"/>
              </a:rPr>
              <a:t> refers to the control input. Symbol </a:t>
            </a:r>
            <a:r>
              <a:rPr lang="en-US" altLang="en-US" sz="1300" i="1">
                <a:cs typeface="Times New Roman" panose="02020603050405020304" pitchFamily="18" charset="0"/>
              </a:rPr>
              <a:t>o</a:t>
            </a:r>
            <a:r>
              <a:rPr lang="en-US" altLang="en-US" sz="1300">
                <a:cs typeface="Times New Roman" panose="02020603050405020304" pitchFamily="18" charset="0"/>
              </a:rPr>
              <a:t> refers to data output.</a:t>
            </a:r>
            <a:r>
              <a:rPr lang="en-US" altLang="en-US" sz="1100"/>
              <a:t> </a:t>
            </a:r>
            <a:endParaRPr lang="en-US" altLang="en-US" sz="2400"/>
          </a:p>
        </p:txBody>
      </p:sp>
      <p:graphicFrame>
        <p:nvGraphicFramePr>
          <p:cNvPr id="43012" name="Object 3">
            <a:extLst>
              <a:ext uri="{FF2B5EF4-FFF2-40B4-BE49-F238E27FC236}">
                <a16:creationId xmlns:a16="http://schemas.microsoft.com/office/drawing/2014/main" id="{4329746C-41D9-48F9-A1C5-58C21315E67D}"/>
              </a:ext>
            </a:extLst>
          </p:cNvPr>
          <p:cNvGraphicFramePr>
            <a:graphicFrameLocks noChangeAspect="1"/>
          </p:cNvGraphicFramePr>
          <p:nvPr/>
        </p:nvGraphicFramePr>
        <p:xfrm>
          <a:off x="4862514" y="685801"/>
          <a:ext cx="2466975" cy="1533525"/>
        </p:xfrm>
        <a:graphic>
          <a:graphicData uri="http://schemas.openxmlformats.org/presentationml/2006/ole">
            <mc:AlternateContent xmlns:mc="http://schemas.openxmlformats.org/markup-compatibility/2006">
              <mc:Choice xmlns:v="urn:schemas-microsoft-com:vml" Requires="v">
                <p:oleObj spid="_x0000_s24582" r:id="rId2" imgW="162192" imgH="100499" progId="">
                  <p:embed/>
                </p:oleObj>
              </mc:Choice>
              <mc:Fallback>
                <p:oleObj r:id="rId2" imgW="162192" imgH="100499" progId="">
                  <p:embed/>
                  <p:pic>
                    <p:nvPicPr>
                      <p:cNvPr id="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2514" y="685801"/>
                        <a:ext cx="2466975" cy="1533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3013" name="Object 2">
            <a:extLst>
              <a:ext uri="{FF2B5EF4-FFF2-40B4-BE49-F238E27FC236}">
                <a16:creationId xmlns:a16="http://schemas.microsoft.com/office/drawing/2014/main" id="{C840E721-D5A6-424A-A601-7012AF05E1F7}"/>
              </a:ext>
            </a:extLst>
          </p:cNvPr>
          <p:cNvGraphicFramePr>
            <a:graphicFrameLocks noChangeAspect="1"/>
          </p:cNvGraphicFramePr>
          <p:nvPr/>
        </p:nvGraphicFramePr>
        <p:xfrm>
          <a:off x="4981575" y="3209926"/>
          <a:ext cx="2228850" cy="1133475"/>
        </p:xfrm>
        <a:graphic>
          <a:graphicData uri="http://schemas.openxmlformats.org/presentationml/2006/ole">
            <mc:AlternateContent xmlns:mc="http://schemas.openxmlformats.org/markup-compatibility/2006">
              <mc:Choice xmlns:v="urn:schemas-microsoft-com:vml" Requires="v">
                <p:oleObj spid="_x0000_s24583" r:id="rId4" imgW="122801" imgH="62661" progId="">
                  <p:embed/>
                </p:oleObj>
              </mc:Choice>
              <mc:Fallback>
                <p:oleObj r:id="rId4" imgW="122801" imgH="62661" progId="">
                  <p:embed/>
                  <p:pic>
                    <p:nvPicPr>
                      <p:cNvPr id="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81575" y="3209926"/>
                        <a:ext cx="2228850" cy="1133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3014" name="Text Box 5">
            <a:extLst>
              <a:ext uri="{FF2B5EF4-FFF2-40B4-BE49-F238E27FC236}">
                <a16:creationId xmlns:a16="http://schemas.microsoft.com/office/drawing/2014/main" id="{2BABEF4F-D03A-4A31-9E92-86309208C781}"/>
              </a:ext>
            </a:extLst>
          </p:cNvPr>
          <p:cNvSpPr txBox="1">
            <a:spLocks noChangeArrowheads="1"/>
          </p:cNvSpPr>
          <p:nvPr/>
        </p:nvSpPr>
        <p:spPr bwMode="auto">
          <a:xfrm>
            <a:off x="5934076" y="2438400"/>
            <a:ext cx="3222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400"/>
              <a:t>a)</a:t>
            </a:r>
          </a:p>
        </p:txBody>
      </p:sp>
      <p:sp>
        <p:nvSpPr>
          <p:cNvPr id="43015" name="Text Box 6">
            <a:extLst>
              <a:ext uri="{FF2B5EF4-FFF2-40B4-BE49-F238E27FC236}">
                <a16:creationId xmlns:a16="http://schemas.microsoft.com/office/drawing/2014/main" id="{EF3FA0A6-76D7-4B35-9EDB-82688EF4861C}"/>
              </a:ext>
            </a:extLst>
          </p:cNvPr>
          <p:cNvSpPr txBox="1">
            <a:spLocks noChangeArrowheads="1"/>
          </p:cNvSpPr>
          <p:nvPr/>
        </p:nvSpPr>
        <p:spPr bwMode="auto">
          <a:xfrm>
            <a:off x="6003925" y="4659313"/>
            <a:ext cx="3317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400"/>
              <a:t>b)</a:t>
            </a:r>
          </a:p>
        </p:txBody>
      </p:sp>
    </p:spTree>
  </p:cSld>
  <p:clrMapOvr>
    <a:masterClrMapping/>
  </p:clrMapOvr>
  <p:transition spd="med"/>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3">
            <a:extLst>
              <a:ext uri="{FF2B5EF4-FFF2-40B4-BE49-F238E27FC236}">
                <a16:creationId xmlns:a16="http://schemas.microsoft.com/office/drawing/2014/main" id="{CBBC082E-A281-4394-BDCD-FCB9EF6C16C7}"/>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280</a:t>
            </a:fld>
            <a:r>
              <a:rPr lang="en-US" altLang="en-US" dirty="0"/>
              <a:t>/325</a:t>
            </a:r>
            <a:endParaRPr lang="en-US" altLang="en-US" sz="1400" dirty="0"/>
          </a:p>
        </p:txBody>
      </p:sp>
      <p:sp>
        <p:nvSpPr>
          <p:cNvPr id="44035" name="Rectangle 8">
            <a:extLst>
              <a:ext uri="{FF2B5EF4-FFF2-40B4-BE49-F238E27FC236}">
                <a16:creationId xmlns:a16="http://schemas.microsoft.com/office/drawing/2014/main" id="{45301509-C294-454E-9E1F-EFCCDC74FD02}"/>
              </a:ext>
            </a:extLst>
          </p:cNvPr>
          <p:cNvSpPr>
            <a:spLocks noChangeArrowheads="1"/>
          </p:cNvSpPr>
          <p:nvPr/>
        </p:nvSpPr>
        <p:spPr bwMode="auto">
          <a:xfrm>
            <a:off x="1524000" y="5181600"/>
            <a:ext cx="9144000" cy="113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en-US" altLang="en-US" sz="1600">
              <a:cs typeface="Times New Roman" panose="02020603050405020304" pitchFamily="18" charset="0"/>
            </a:endParaRPr>
          </a:p>
          <a:p>
            <a:pPr>
              <a:spcBef>
                <a:spcPct val="0"/>
              </a:spcBef>
              <a:buFontTx/>
              <a:buNone/>
            </a:pPr>
            <a:r>
              <a:rPr lang="en-US" altLang="en-US" sz="1300" b="1">
                <a:cs typeface="Times New Roman" panose="02020603050405020304" pitchFamily="18" charset="0"/>
              </a:rPr>
              <a:t>Figure 7.12.</a:t>
            </a:r>
            <a:r>
              <a:rPr lang="en-US" altLang="en-US" sz="1300">
                <a:cs typeface="Times New Roman" panose="02020603050405020304" pitchFamily="18" charset="0"/>
              </a:rPr>
              <a:t> Some possible techniques for realization of PCBs (printed circuit boards):</a:t>
            </a:r>
            <a:br>
              <a:rPr lang="en-US" altLang="en-US" sz="1300">
                <a:cs typeface="Times New Roman" panose="02020603050405020304" pitchFamily="18" charset="0"/>
              </a:rPr>
            </a:br>
            <a:r>
              <a:rPr lang="en-US" altLang="en-US" sz="1300">
                <a:cs typeface="Times New Roman" panose="02020603050405020304" pitchFamily="18" charset="0"/>
              </a:rPr>
              <a:t>(a) The MS technique (microstrip); (b) The SL technique (stripline). </a:t>
            </a:r>
            <a:endParaRPr lang="en-US" altLang="en-US" sz="1600">
              <a:cs typeface="Times New Roman" panose="02020603050405020304" pitchFamily="18" charset="0"/>
            </a:endParaRPr>
          </a:p>
          <a:p>
            <a:pPr>
              <a:spcBef>
                <a:spcPct val="0"/>
              </a:spcBef>
              <a:buFontTx/>
              <a:buNone/>
            </a:pPr>
            <a:r>
              <a:rPr lang="en-US" altLang="en-US" sz="1300">
                <a:cs typeface="Times New Roman" panose="02020603050405020304" pitchFamily="18" charset="0"/>
              </a:rPr>
              <a:t>Symbols  and  refer to the signal delay and the characteristic impedance, respectively.</a:t>
            </a:r>
          </a:p>
          <a:p>
            <a:pPr>
              <a:spcBef>
                <a:spcPct val="0"/>
              </a:spcBef>
              <a:buFontTx/>
              <a:buNone/>
            </a:pPr>
            <a:r>
              <a:rPr lang="en-US" altLang="en-US" sz="1300">
                <a:cs typeface="Times New Roman" panose="02020603050405020304" pitchFamily="18" charset="0"/>
              </a:rPr>
              <a:t>The meaning of other symbols is defined in former figures, or they have standard meanings</a:t>
            </a:r>
            <a:r>
              <a:rPr lang="en-US" altLang="en-US" sz="1100"/>
              <a:t> </a:t>
            </a:r>
            <a:endParaRPr lang="en-US" altLang="en-US" sz="2400"/>
          </a:p>
        </p:txBody>
      </p:sp>
      <p:graphicFrame>
        <p:nvGraphicFramePr>
          <p:cNvPr id="44036" name="Object 7">
            <a:extLst>
              <a:ext uri="{FF2B5EF4-FFF2-40B4-BE49-F238E27FC236}">
                <a16:creationId xmlns:a16="http://schemas.microsoft.com/office/drawing/2014/main" id="{00F468D6-62EE-4F9C-BB6F-65174DF26CB0}"/>
              </a:ext>
            </a:extLst>
          </p:cNvPr>
          <p:cNvGraphicFramePr>
            <a:graphicFrameLocks noChangeAspect="1"/>
          </p:cNvGraphicFramePr>
          <p:nvPr/>
        </p:nvGraphicFramePr>
        <p:xfrm>
          <a:off x="4310064" y="381001"/>
          <a:ext cx="3571875" cy="885825"/>
        </p:xfrm>
        <a:graphic>
          <a:graphicData uri="http://schemas.openxmlformats.org/presentationml/2006/ole">
            <mc:AlternateContent xmlns:mc="http://schemas.openxmlformats.org/markup-compatibility/2006">
              <mc:Choice xmlns:v="urn:schemas-microsoft-com:vml" Requires="v">
                <p:oleObj spid="_x0000_s25610" r:id="rId2" imgW="253715" imgH="62876" progId="">
                  <p:embed/>
                </p:oleObj>
              </mc:Choice>
              <mc:Fallback>
                <p:oleObj r:id="rId2" imgW="253715" imgH="62876" progId="">
                  <p:embed/>
                  <p:pic>
                    <p:nvPicPr>
                      <p:cNvPr id="0"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0064" y="381001"/>
                        <a:ext cx="3571875" cy="885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4037" name="Object 6">
            <a:extLst>
              <a:ext uri="{FF2B5EF4-FFF2-40B4-BE49-F238E27FC236}">
                <a16:creationId xmlns:a16="http://schemas.microsoft.com/office/drawing/2014/main" id="{EF23BA53-7B70-47F4-BA9F-14DA781F5C06}"/>
              </a:ext>
            </a:extLst>
          </p:cNvPr>
          <p:cNvGraphicFramePr>
            <a:graphicFrameLocks noChangeAspect="1"/>
          </p:cNvGraphicFramePr>
          <p:nvPr/>
        </p:nvGraphicFramePr>
        <p:xfrm>
          <a:off x="5086350" y="1447801"/>
          <a:ext cx="2019300" cy="714375"/>
        </p:xfrm>
        <a:graphic>
          <a:graphicData uri="http://schemas.openxmlformats.org/presentationml/2006/ole">
            <mc:AlternateContent xmlns:mc="http://schemas.openxmlformats.org/markup-compatibility/2006">
              <mc:Choice xmlns:v="urn:schemas-microsoft-com:vml" Requires="v">
                <p:oleObj spid="_x0000_s25611" r:id="rId4" imgW="2019300" imgH="711200" progId="">
                  <p:embed/>
                </p:oleObj>
              </mc:Choice>
              <mc:Fallback>
                <p:oleObj r:id="rId4" imgW="2019300" imgH="711200" progId="">
                  <p:embed/>
                  <p:pic>
                    <p:nvPicPr>
                      <p:cNvPr id="0" name="Picture 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6350" y="1447801"/>
                        <a:ext cx="2019300" cy="714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4038" name="Object 5">
            <a:extLst>
              <a:ext uri="{FF2B5EF4-FFF2-40B4-BE49-F238E27FC236}">
                <a16:creationId xmlns:a16="http://schemas.microsoft.com/office/drawing/2014/main" id="{33847B18-7BF0-4C65-99D4-27E16EE5DF57}"/>
              </a:ext>
            </a:extLst>
          </p:cNvPr>
          <p:cNvGraphicFramePr>
            <a:graphicFrameLocks noChangeAspect="1"/>
          </p:cNvGraphicFramePr>
          <p:nvPr/>
        </p:nvGraphicFramePr>
        <p:xfrm>
          <a:off x="4324350" y="2362201"/>
          <a:ext cx="3543300" cy="1438275"/>
        </p:xfrm>
        <a:graphic>
          <a:graphicData uri="http://schemas.openxmlformats.org/presentationml/2006/ole">
            <mc:AlternateContent xmlns:mc="http://schemas.openxmlformats.org/markup-compatibility/2006">
              <mc:Choice xmlns:v="urn:schemas-microsoft-com:vml" Requires="v">
                <p:oleObj spid="_x0000_s25612" r:id="rId6" imgW="284374" imgH="115217" progId="">
                  <p:embed/>
                </p:oleObj>
              </mc:Choice>
              <mc:Fallback>
                <p:oleObj r:id="rId6" imgW="284374" imgH="115217" progId="">
                  <p:embed/>
                  <p:pic>
                    <p:nvPicPr>
                      <p:cNvPr id="0" name="Picture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24350" y="2362201"/>
                        <a:ext cx="3543300" cy="1438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4039" name="Object 4">
            <a:extLst>
              <a:ext uri="{FF2B5EF4-FFF2-40B4-BE49-F238E27FC236}">
                <a16:creationId xmlns:a16="http://schemas.microsoft.com/office/drawing/2014/main" id="{3FA54FE6-EA91-4D44-8002-92FD2B7484F4}"/>
              </a:ext>
            </a:extLst>
          </p:cNvPr>
          <p:cNvGraphicFramePr>
            <a:graphicFrameLocks noChangeAspect="1"/>
          </p:cNvGraphicFramePr>
          <p:nvPr/>
        </p:nvGraphicFramePr>
        <p:xfrm>
          <a:off x="5176839" y="3986214"/>
          <a:ext cx="1838325" cy="714375"/>
        </p:xfrm>
        <a:graphic>
          <a:graphicData uri="http://schemas.openxmlformats.org/presentationml/2006/ole">
            <mc:AlternateContent xmlns:mc="http://schemas.openxmlformats.org/markup-compatibility/2006">
              <mc:Choice xmlns:v="urn:schemas-microsoft-com:vml" Requires="v">
                <p:oleObj spid="_x0000_s25613" r:id="rId8" imgW="1841500" imgH="711200" progId="">
                  <p:embed/>
                </p:oleObj>
              </mc:Choice>
              <mc:Fallback>
                <p:oleObj r:id="rId8" imgW="1841500" imgH="711200" progId="">
                  <p:embed/>
                  <p:pic>
                    <p:nvPicPr>
                      <p:cNvPr id="0" name="Picture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76839" y="3986214"/>
                        <a:ext cx="1838325" cy="714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3">
            <a:extLst>
              <a:ext uri="{FF2B5EF4-FFF2-40B4-BE49-F238E27FC236}">
                <a16:creationId xmlns:a16="http://schemas.microsoft.com/office/drawing/2014/main" id="{1B1DB469-5658-4625-A8D1-5F482DA5E738}"/>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281</a:t>
            </a:fld>
            <a:r>
              <a:rPr lang="en-US" altLang="en-US" dirty="0"/>
              <a:t>/325</a:t>
            </a:r>
            <a:endParaRPr lang="en-US" altLang="en-US" sz="1400" dirty="0"/>
          </a:p>
        </p:txBody>
      </p:sp>
      <p:sp>
        <p:nvSpPr>
          <p:cNvPr id="45059" name="Rectangle 2">
            <a:extLst>
              <a:ext uri="{FF2B5EF4-FFF2-40B4-BE49-F238E27FC236}">
                <a16:creationId xmlns:a16="http://schemas.microsoft.com/office/drawing/2014/main" id="{4249B9C8-E190-41A8-9196-96C1960A0377}"/>
              </a:ext>
            </a:extLst>
          </p:cNvPr>
          <p:cNvSpPr>
            <a:spLocks noChangeArrowheads="1"/>
          </p:cNvSpPr>
          <p:nvPr/>
        </p:nvSpPr>
        <p:spPr bwMode="auto">
          <a:xfrm>
            <a:off x="1524000" y="1143001"/>
            <a:ext cx="9144000" cy="509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1600">
              <a:cs typeface="Times New Roman" panose="02020603050405020304" pitchFamily="18" charset="0"/>
            </a:endParaRPr>
          </a:p>
          <a:p>
            <a:pPr algn="just">
              <a:spcBef>
                <a:spcPct val="0"/>
              </a:spcBef>
              <a:buFontTx/>
              <a:buNone/>
            </a:pPr>
            <a:r>
              <a:rPr lang="en-US" altLang="en-US" sz="2000" b="1">
                <a:cs typeface="Times New Roman" panose="02020603050405020304" pitchFamily="18" charset="0"/>
              </a:rPr>
              <a:t>	1. Deep Memory Pipelining:</a:t>
            </a:r>
          </a:p>
          <a:p>
            <a:pPr algn="just">
              <a:spcBef>
                <a:spcPct val="0"/>
              </a:spcBef>
              <a:buFontTx/>
              <a:buNone/>
            </a:pPr>
            <a:r>
              <a:rPr lang="en-US" altLang="en-US" sz="1800">
                <a:cs typeface="Times New Roman" panose="02020603050405020304" pitchFamily="18" charset="0"/>
              </a:rPr>
              <a:t>	Optimal memory pipelining depends on the ratio of off-chip and on-chip delays, plus 	many other factors. Therefore, precise input from DP and CD people was crucial. 	Unfortunately, these data were not quite known at the design time, and some solutions 	(e.g. PC-stack) had to work for various levels of the pipeline depth</a:t>
            </a:r>
            <a:r>
              <a:rPr lang="en-US" altLang="en-US" sz="1600">
                <a:cs typeface="Times New Roman" panose="02020603050405020304" pitchFamily="18" charset="0"/>
              </a:rPr>
              <a:t>.</a:t>
            </a:r>
          </a:p>
          <a:p>
            <a:pPr algn="just">
              <a:spcBef>
                <a:spcPct val="0"/>
              </a:spcBef>
              <a:buFontTx/>
              <a:buNone/>
            </a:pPr>
            <a:endParaRPr lang="en-US" altLang="en-US" sz="1600">
              <a:cs typeface="Times New Roman" panose="02020603050405020304" pitchFamily="18" charset="0"/>
            </a:endParaRPr>
          </a:p>
          <a:p>
            <a:pPr algn="just">
              <a:spcBef>
                <a:spcPct val="0"/>
              </a:spcBef>
              <a:buFontTx/>
              <a:buNone/>
            </a:pPr>
            <a:r>
              <a:rPr lang="en-US" altLang="en-US" sz="2000" b="1">
                <a:cs typeface="Times New Roman" panose="02020603050405020304" pitchFamily="18" charset="0"/>
              </a:rPr>
              <a:t>	2. Latency Stages:</a:t>
            </a:r>
            <a:endParaRPr lang="en-US" altLang="en-US" sz="2000">
              <a:cs typeface="Times New Roman" panose="02020603050405020304" pitchFamily="18" charset="0"/>
            </a:endParaRPr>
          </a:p>
          <a:p>
            <a:pPr algn="just">
              <a:spcBef>
                <a:spcPct val="0"/>
              </a:spcBef>
              <a:buFontTx/>
              <a:buNone/>
            </a:pPr>
            <a:r>
              <a:rPr lang="en-US" altLang="en-US" sz="1800">
                <a:cs typeface="Times New Roman" panose="02020603050405020304" pitchFamily="18" charset="0"/>
              </a:rPr>
              <a:t>	One group of latency stages (WAIT) was associated to instruction fetch; the other 	group was associated to operand load.</a:t>
            </a:r>
          </a:p>
          <a:p>
            <a:pPr algn="just">
              <a:spcBef>
                <a:spcPct val="0"/>
              </a:spcBef>
              <a:buFontTx/>
              <a:buNone/>
            </a:pPr>
            <a:endParaRPr lang="en-US" altLang="en-US" sz="1800">
              <a:cs typeface="Times New Roman" panose="02020603050405020304" pitchFamily="18" charset="0"/>
            </a:endParaRPr>
          </a:p>
          <a:p>
            <a:pPr algn="just">
              <a:spcBef>
                <a:spcPct val="0"/>
              </a:spcBef>
              <a:buFontTx/>
              <a:buNone/>
            </a:pPr>
            <a:r>
              <a:rPr lang="en-US" altLang="en-US" sz="2000" b="1">
                <a:cs typeface="Times New Roman" panose="02020603050405020304" pitchFamily="18" charset="0"/>
              </a:rPr>
              <a:t>	3. Four Basic Opcode Classes:</a:t>
            </a:r>
            <a:endParaRPr lang="en-US" altLang="en-US" sz="2000">
              <a:cs typeface="Times New Roman" panose="02020603050405020304" pitchFamily="18" charset="0"/>
            </a:endParaRPr>
          </a:p>
          <a:p>
            <a:pPr lvl="3" algn="just">
              <a:spcBef>
                <a:spcPct val="0"/>
              </a:spcBef>
              <a:buFontTx/>
              <a:buChar char="•"/>
            </a:pPr>
            <a:r>
              <a:rPr lang="en-US" altLang="en-US" sz="1800">
                <a:cs typeface="Times New Roman" panose="02020603050405020304" pitchFamily="18" charset="0"/>
              </a:rPr>
              <a:t>ALU</a:t>
            </a:r>
          </a:p>
          <a:p>
            <a:pPr lvl="3" algn="just">
              <a:spcBef>
                <a:spcPct val="0"/>
              </a:spcBef>
              <a:buFontTx/>
              <a:buChar char="•"/>
            </a:pPr>
            <a:r>
              <a:rPr lang="en-US" altLang="en-US" sz="1800">
                <a:cs typeface="Times New Roman" panose="02020603050405020304" pitchFamily="18" charset="0"/>
              </a:rPr>
              <a:t>LOAD/STORE</a:t>
            </a:r>
          </a:p>
          <a:p>
            <a:pPr lvl="3" algn="just">
              <a:spcBef>
                <a:spcPct val="0"/>
              </a:spcBef>
              <a:buFontTx/>
              <a:buChar char="•"/>
            </a:pPr>
            <a:r>
              <a:rPr lang="en-US" altLang="en-US" sz="1800">
                <a:cs typeface="Times New Roman" panose="02020603050405020304" pitchFamily="18" charset="0"/>
              </a:rPr>
              <a:t>BRANCH</a:t>
            </a:r>
          </a:p>
          <a:p>
            <a:pPr lvl="3" algn="just">
              <a:spcBef>
                <a:spcPct val="0"/>
              </a:spcBef>
              <a:buFontTx/>
              <a:buChar char="•"/>
            </a:pPr>
            <a:r>
              <a:rPr lang="en-US" altLang="en-US" sz="1800">
                <a:cs typeface="Times New Roman" panose="02020603050405020304" pitchFamily="18" charset="0"/>
              </a:rPr>
              <a:t>COPROCESSOR</a:t>
            </a:r>
          </a:p>
          <a:p>
            <a:pPr lvl="3" algn="just">
              <a:spcBef>
                <a:spcPct val="0"/>
              </a:spcBef>
              <a:buFontTx/>
              <a:buChar char="•"/>
            </a:pPr>
            <a:endParaRPr lang="en-US" altLang="en-US" sz="1800">
              <a:cs typeface="Times New Roman" panose="02020603050405020304" pitchFamily="18" charset="0"/>
            </a:endParaRPr>
          </a:p>
          <a:p>
            <a:pPr>
              <a:spcBef>
                <a:spcPct val="0"/>
              </a:spcBef>
              <a:buFontTx/>
              <a:buNone/>
            </a:pPr>
            <a:r>
              <a:rPr lang="en-US" altLang="en-US" sz="2000" b="1">
                <a:cs typeface="Times New Roman" panose="02020603050405020304" pitchFamily="18" charset="0"/>
              </a:rPr>
              <a:t>	4. Register zero is hardwired to zero.</a:t>
            </a:r>
            <a:r>
              <a:rPr lang="en-US" altLang="en-US" sz="2000"/>
              <a:t> </a:t>
            </a:r>
          </a:p>
        </p:txBody>
      </p:sp>
      <p:sp>
        <p:nvSpPr>
          <p:cNvPr id="45060" name="Text Box 3">
            <a:extLst>
              <a:ext uri="{FF2B5EF4-FFF2-40B4-BE49-F238E27FC236}">
                <a16:creationId xmlns:a16="http://schemas.microsoft.com/office/drawing/2014/main" id="{1EC24FF0-C698-43A6-B779-8B1EE5353F6B}"/>
              </a:ext>
            </a:extLst>
          </p:cNvPr>
          <p:cNvSpPr txBox="1">
            <a:spLocks noChangeArrowheads="1"/>
          </p:cNvSpPr>
          <p:nvPr/>
        </p:nvSpPr>
        <p:spPr bwMode="auto">
          <a:xfrm>
            <a:off x="3870325" y="323850"/>
            <a:ext cx="38417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a:t>The CPU Architecture</a:t>
            </a:r>
          </a:p>
        </p:txBody>
      </p:sp>
    </p:spTree>
  </p:cSld>
  <p:clrMapOvr>
    <a:masterClrMapping/>
  </p:clrMapOvr>
  <p:transition spd="med"/>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3">
            <a:extLst>
              <a:ext uri="{FF2B5EF4-FFF2-40B4-BE49-F238E27FC236}">
                <a16:creationId xmlns:a16="http://schemas.microsoft.com/office/drawing/2014/main" id="{57AA23B7-B01D-47A9-BB50-80180D73FA2C}"/>
              </a:ext>
            </a:extLst>
          </p:cNvPr>
          <p:cNvSpPr>
            <a:spLocks noGrp="1"/>
          </p:cNvSpPr>
          <p:nvPr>
            <p:ph type="sldNum" sz="quarter" idx="12"/>
          </p:nvPr>
        </p:nvSpPr>
        <p:spPr bwMode="auto">
          <a:xfrm>
            <a:off x="7935416"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282</a:t>
            </a:fld>
            <a:r>
              <a:rPr lang="en-US" altLang="en-US" dirty="0"/>
              <a:t>/325</a:t>
            </a:r>
            <a:endParaRPr lang="en-US" altLang="en-US" sz="1400" dirty="0"/>
          </a:p>
        </p:txBody>
      </p:sp>
      <p:sp>
        <p:nvSpPr>
          <p:cNvPr id="46083" name="Rectangle 9">
            <a:extLst>
              <a:ext uri="{FF2B5EF4-FFF2-40B4-BE49-F238E27FC236}">
                <a16:creationId xmlns:a16="http://schemas.microsoft.com/office/drawing/2014/main" id="{789CAD35-43B1-476F-805D-D43A248AD5ED}"/>
              </a:ext>
            </a:extLst>
          </p:cNvPr>
          <p:cNvSpPr>
            <a:spLocks noChangeArrowheads="1"/>
          </p:cNvSpPr>
          <p:nvPr/>
        </p:nvSpPr>
        <p:spPr bwMode="auto">
          <a:xfrm>
            <a:off x="1524000" y="-4084638"/>
            <a:ext cx="9144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en-US" altLang="en-US" sz="1600" b="1">
                <a:cs typeface="Times New Roman" panose="02020603050405020304" pitchFamily="18" charset="0"/>
              </a:rPr>
              <a:t> </a:t>
            </a:r>
            <a:endParaRPr lang="en-US" altLang="en-US" sz="1600">
              <a:cs typeface="Times New Roman" panose="02020603050405020304" pitchFamily="18" charset="0"/>
            </a:endParaRPr>
          </a:p>
          <a:p>
            <a:pPr>
              <a:spcBef>
                <a:spcPct val="0"/>
              </a:spcBef>
              <a:buFontTx/>
              <a:buNone/>
            </a:pPr>
            <a:endParaRPr lang="en-US" altLang="en-US" sz="2400"/>
          </a:p>
        </p:txBody>
      </p:sp>
      <p:sp>
        <p:nvSpPr>
          <p:cNvPr id="46084" name="Rectangle 21">
            <a:extLst>
              <a:ext uri="{FF2B5EF4-FFF2-40B4-BE49-F238E27FC236}">
                <a16:creationId xmlns:a16="http://schemas.microsoft.com/office/drawing/2014/main" id="{6A92911D-60CC-4896-B968-49F02C7C623A}"/>
              </a:ext>
            </a:extLst>
          </p:cNvPr>
          <p:cNvSpPr>
            <a:spLocks noChangeArrowheads="1"/>
          </p:cNvSpPr>
          <p:nvPr/>
        </p:nvSpPr>
        <p:spPr bwMode="auto">
          <a:xfrm>
            <a:off x="5807076" y="3587750"/>
            <a:ext cx="5762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r-Latn-CS" altLang="en-US" sz="2400"/>
          </a:p>
        </p:txBody>
      </p:sp>
      <p:sp>
        <p:nvSpPr>
          <p:cNvPr id="46085" name="Rectangle 42">
            <a:extLst>
              <a:ext uri="{FF2B5EF4-FFF2-40B4-BE49-F238E27FC236}">
                <a16:creationId xmlns:a16="http://schemas.microsoft.com/office/drawing/2014/main" id="{9C8AC39F-D2A1-4A9A-A5B2-5EC7109702A6}"/>
              </a:ext>
            </a:extLst>
          </p:cNvPr>
          <p:cNvSpPr>
            <a:spLocks noChangeArrowheads="1"/>
          </p:cNvSpPr>
          <p:nvPr/>
        </p:nvSpPr>
        <p:spPr bwMode="auto">
          <a:xfrm>
            <a:off x="5807076" y="16919575"/>
            <a:ext cx="5762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r-Latn-CS" altLang="en-US" sz="2400"/>
          </a:p>
        </p:txBody>
      </p:sp>
      <p:sp>
        <p:nvSpPr>
          <p:cNvPr id="46086" name="Rectangle 53">
            <a:extLst>
              <a:ext uri="{FF2B5EF4-FFF2-40B4-BE49-F238E27FC236}">
                <a16:creationId xmlns:a16="http://schemas.microsoft.com/office/drawing/2014/main" id="{A39B0EDC-246E-4E70-A25C-5DAC63F10F84}"/>
              </a:ext>
            </a:extLst>
          </p:cNvPr>
          <p:cNvSpPr>
            <a:spLocks noChangeArrowheads="1"/>
          </p:cNvSpPr>
          <p:nvPr/>
        </p:nvSpPr>
        <p:spPr bwMode="auto">
          <a:xfrm>
            <a:off x="5807076" y="23234650"/>
            <a:ext cx="5762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r-Latn-CS" altLang="en-US" sz="2400"/>
          </a:p>
        </p:txBody>
      </p:sp>
      <p:graphicFrame>
        <p:nvGraphicFramePr>
          <p:cNvPr id="46087" name="Object 2">
            <a:extLst>
              <a:ext uri="{FF2B5EF4-FFF2-40B4-BE49-F238E27FC236}">
                <a16:creationId xmlns:a16="http://schemas.microsoft.com/office/drawing/2014/main" id="{04F130D1-F7EC-4B79-B414-24EFA1A34B3A}"/>
              </a:ext>
            </a:extLst>
          </p:cNvPr>
          <p:cNvGraphicFramePr>
            <a:graphicFrameLocks noChangeAspect="1"/>
          </p:cNvGraphicFramePr>
          <p:nvPr/>
        </p:nvGraphicFramePr>
        <p:xfrm>
          <a:off x="4454526" y="4114800"/>
          <a:ext cx="3281363" cy="2463800"/>
        </p:xfrm>
        <a:graphic>
          <a:graphicData uri="http://schemas.openxmlformats.org/presentationml/2006/ole">
            <mc:AlternateContent xmlns:mc="http://schemas.openxmlformats.org/markup-compatibility/2006">
              <mc:Choice xmlns:v="urn:schemas-microsoft-com:vml" Requires="v">
                <p:oleObj spid="_x0000_s26628" r:id="rId2" imgW="3665220" imgH="2753868" progId="">
                  <p:embed/>
                </p:oleObj>
              </mc:Choice>
              <mc:Fallback>
                <p:oleObj r:id="rId2" imgW="3665220" imgH="2753868" progId="">
                  <p:embed/>
                  <p:pic>
                    <p:nvPicPr>
                      <p:cNvPr id="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4526" y="4114800"/>
                        <a:ext cx="3281363" cy="2463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6088" name="Picture 336" descr="34">
            <a:extLst>
              <a:ext uri="{FF2B5EF4-FFF2-40B4-BE49-F238E27FC236}">
                <a16:creationId xmlns:a16="http://schemas.microsoft.com/office/drawing/2014/main" id="{14D258C6-EEFC-463E-AD75-CCD4186463F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41764" y="381000"/>
            <a:ext cx="4306887" cy="35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3">
            <a:extLst>
              <a:ext uri="{FF2B5EF4-FFF2-40B4-BE49-F238E27FC236}">
                <a16:creationId xmlns:a16="http://schemas.microsoft.com/office/drawing/2014/main" id="{75F50C33-5A6D-4330-B391-473D1D7559CA}"/>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283</a:t>
            </a:fld>
            <a:r>
              <a:rPr lang="en-US" altLang="en-US" dirty="0"/>
              <a:t>/325</a:t>
            </a:r>
            <a:endParaRPr lang="en-US" altLang="en-US" sz="1400" dirty="0"/>
          </a:p>
        </p:txBody>
      </p:sp>
      <p:sp>
        <p:nvSpPr>
          <p:cNvPr id="47107" name="Rectangle 2">
            <a:extLst>
              <a:ext uri="{FF2B5EF4-FFF2-40B4-BE49-F238E27FC236}">
                <a16:creationId xmlns:a16="http://schemas.microsoft.com/office/drawing/2014/main" id="{EDF834E3-F0AA-4FAF-950C-79D0D86DDC0D}"/>
              </a:ext>
            </a:extLst>
          </p:cNvPr>
          <p:cNvSpPr>
            <a:spLocks noChangeArrowheads="1"/>
          </p:cNvSpPr>
          <p:nvPr/>
        </p:nvSpPr>
        <p:spPr bwMode="auto">
          <a:xfrm>
            <a:off x="1524000" y="381000"/>
            <a:ext cx="9144000" cy="118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b="1">
                <a:cs typeface="Times New Roman" panose="02020603050405020304" pitchFamily="18" charset="0"/>
              </a:rPr>
              <a:t>The ALU Class</a:t>
            </a:r>
          </a:p>
          <a:p>
            <a:pPr algn="ctr">
              <a:spcBef>
                <a:spcPct val="0"/>
              </a:spcBef>
              <a:buFontTx/>
              <a:buNone/>
            </a:pPr>
            <a:r>
              <a:rPr lang="en-US" altLang="en-US" sz="1600" b="1">
                <a:cs typeface="Times New Roman" panose="02020603050405020304" pitchFamily="18" charset="0"/>
              </a:rPr>
              <a:t> </a:t>
            </a:r>
            <a:endParaRPr lang="en-US" altLang="en-US" sz="1600">
              <a:cs typeface="Times New Roman" panose="02020603050405020304" pitchFamily="18" charset="0"/>
            </a:endParaRPr>
          </a:p>
          <a:p>
            <a:pPr>
              <a:spcBef>
                <a:spcPct val="0"/>
              </a:spcBef>
              <a:buFontTx/>
              <a:buNone/>
            </a:pPr>
            <a:endParaRPr lang="en-US" altLang="en-US" sz="2400"/>
          </a:p>
        </p:txBody>
      </p:sp>
      <p:pic>
        <p:nvPicPr>
          <p:cNvPr id="47108" name="Picture 138" descr="pet">
            <a:extLst>
              <a:ext uri="{FF2B5EF4-FFF2-40B4-BE49-F238E27FC236}">
                <a16:creationId xmlns:a16="http://schemas.microsoft.com/office/drawing/2014/main" id="{54E72D64-89B2-4129-B6E2-A74DC8B40A0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24225" y="2209800"/>
            <a:ext cx="5543550" cy="312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1">
            <a:extLst>
              <a:ext uri="{FF2B5EF4-FFF2-40B4-BE49-F238E27FC236}">
                <a16:creationId xmlns:a16="http://schemas.microsoft.com/office/drawing/2014/main" id="{B54B7178-B194-4383-989C-E37123BA4587}"/>
              </a:ext>
            </a:extLst>
          </p:cNvPr>
          <p:cNvSpPr>
            <a:spLocks noGrp="1" noChangeArrowheads="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defRPr/>
            </a:pPr>
            <a:r>
              <a:rPr lang="en-US" altLang="en-US" dirty="0"/>
              <a:t>Page Number: </a:t>
            </a:r>
            <a:fld id="{72C52FC6-31FA-4F27-8023-4349894DFDFF}" type="slidenum">
              <a:rPr lang="en-US" altLang="en-US" smtClean="0"/>
              <a:pPr>
                <a:defRPr/>
              </a:pPr>
              <a:t>284</a:t>
            </a:fld>
            <a:r>
              <a:rPr lang="en-US" altLang="en-US" dirty="0"/>
              <a:t>/325</a:t>
            </a:r>
            <a:endParaRPr lang="en-US" altLang="en-US" sz="1400" dirty="0"/>
          </a:p>
        </p:txBody>
      </p:sp>
      <p:pic>
        <p:nvPicPr>
          <p:cNvPr id="48131" name="Picture 3">
            <a:extLst>
              <a:ext uri="{FF2B5EF4-FFF2-40B4-BE49-F238E27FC236}">
                <a16:creationId xmlns:a16="http://schemas.microsoft.com/office/drawing/2014/main" id="{28E0BABB-1828-4381-9B89-671125AFE58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43250" y="1481139"/>
            <a:ext cx="5905500" cy="389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2" name="Rectangle 2">
            <a:extLst>
              <a:ext uri="{FF2B5EF4-FFF2-40B4-BE49-F238E27FC236}">
                <a16:creationId xmlns:a16="http://schemas.microsoft.com/office/drawing/2014/main" id="{B93FEE14-72C5-4D73-B934-CD0DE6A47FFB}"/>
              </a:ext>
            </a:extLst>
          </p:cNvPr>
          <p:cNvSpPr>
            <a:spLocks noChangeArrowheads="1"/>
          </p:cNvSpPr>
          <p:nvPr/>
        </p:nvSpPr>
        <p:spPr bwMode="auto">
          <a:xfrm>
            <a:off x="3276600" y="5715001"/>
            <a:ext cx="91440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a:solidFill>
                  <a:srgbClr val="FF0000"/>
                </a:solidFill>
                <a:cs typeface="Times New Roman" panose="02020603050405020304" pitchFamily="18" charset="0"/>
              </a:rPr>
              <a:t>What are the 4 internal DataFlow elements?</a:t>
            </a:r>
            <a:endParaRPr lang="en-US" altLang="en-US">
              <a:solidFill>
                <a:srgbClr val="FF0000"/>
              </a:solidFill>
            </a:endParaRPr>
          </a:p>
        </p:txBody>
      </p:sp>
      <p:sp>
        <p:nvSpPr>
          <p:cNvPr id="48133" name="Rectangle 2">
            <a:extLst>
              <a:ext uri="{FF2B5EF4-FFF2-40B4-BE49-F238E27FC236}">
                <a16:creationId xmlns:a16="http://schemas.microsoft.com/office/drawing/2014/main" id="{FCA6306F-826A-4145-A926-EC7D0C3305A0}"/>
              </a:ext>
            </a:extLst>
          </p:cNvPr>
          <p:cNvSpPr>
            <a:spLocks noChangeArrowheads="1"/>
          </p:cNvSpPr>
          <p:nvPr/>
        </p:nvSpPr>
        <p:spPr bwMode="auto">
          <a:xfrm>
            <a:off x="1524000" y="381000"/>
            <a:ext cx="9144000" cy="1189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b="1">
                <a:cs typeface="Times New Roman" panose="02020603050405020304" pitchFamily="18" charset="0"/>
              </a:rPr>
              <a:t>Synergized GaAs DataFlow CPU</a:t>
            </a:r>
          </a:p>
          <a:p>
            <a:pPr algn="ctr">
              <a:spcBef>
                <a:spcPct val="0"/>
              </a:spcBef>
              <a:buFontTx/>
              <a:buNone/>
            </a:pPr>
            <a:r>
              <a:rPr lang="en-US" altLang="en-US" sz="1600" b="1">
                <a:cs typeface="Times New Roman" panose="02020603050405020304" pitchFamily="18" charset="0"/>
              </a:rPr>
              <a:t> </a:t>
            </a:r>
            <a:endParaRPr lang="en-US" altLang="en-US" sz="1600">
              <a:cs typeface="Times New Roman" panose="02020603050405020304" pitchFamily="18" charset="0"/>
            </a:endParaRPr>
          </a:p>
          <a:p>
            <a:pPr>
              <a:spcBef>
                <a:spcPct val="0"/>
              </a:spcBef>
              <a:buFontTx/>
              <a:buNone/>
            </a:pPr>
            <a:endParaRPr lang="en-US" altLang="en-US" sz="2400"/>
          </a:p>
        </p:txBody>
      </p:sp>
    </p:spTree>
  </p:cSld>
  <p:clrMapOvr>
    <a:masterClrMapping/>
  </p:clrMapOvr>
  <p:transition spd="med"/>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4FBE74-6542-4BC2-996F-49D0D950AB1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15567" y="0"/>
            <a:ext cx="4760865" cy="6858000"/>
          </a:xfrm>
          <a:prstGeom prst="rect">
            <a:avLst/>
          </a:prstGeom>
        </p:spPr>
      </p:pic>
    </p:spTree>
    <p:extLst>
      <p:ext uri="{BB962C8B-B14F-4D97-AF65-F5344CB8AC3E}">
        <p14:creationId xmlns:p14="http://schemas.microsoft.com/office/powerpoint/2010/main" val="2361751691"/>
      </p:ext>
    </p:extLst>
  </p:cSld>
  <p:clrMapOvr>
    <a:masterClrMapping/>
  </p:clrMapOvr>
  <p:transition spd="med"/>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EF23296-1FEC-4DFE-B5E1-C2A2A10BFE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63302" y="0"/>
            <a:ext cx="5865395" cy="6858000"/>
          </a:xfrm>
          <a:prstGeom prst="rect">
            <a:avLst/>
          </a:prstGeom>
        </p:spPr>
      </p:pic>
    </p:spTree>
    <p:extLst>
      <p:ext uri="{BB962C8B-B14F-4D97-AF65-F5344CB8AC3E}">
        <p14:creationId xmlns:p14="http://schemas.microsoft.com/office/powerpoint/2010/main" val="3074883148"/>
      </p:ext>
    </p:extLst>
  </p:cSld>
  <p:clrMapOvr>
    <a:masterClrMapping/>
  </p:clrMapOvr>
  <p:transition spd="med"/>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4021FC-962E-4C63-8246-36B75E24869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90708" y="0"/>
            <a:ext cx="5410583" cy="6858000"/>
          </a:xfrm>
          <a:prstGeom prst="rect">
            <a:avLst/>
          </a:prstGeom>
        </p:spPr>
      </p:pic>
    </p:spTree>
    <p:extLst>
      <p:ext uri="{BB962C8B-B14F-4D97-AF65-F5344CB8AC3E}">
        <p14:creationId xmlns:p14="http://schemas.microsoft.com/office/powerpoint/2010/main" val="2918952737"/>
      </p:ext>
    </p:extLst>
  </p:cSld>
  <p:clrMapOvr>
    <a:masterClrMapping/>
  </p:clrMapOvr>
  <p:transition spd="med"/>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EA1D39E-712F-41DC-A798-C4E66A1F6E1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2327" y="0"/>
            <a:ext cx="5647346" cy="6858000"/>
          </a:xfrm>
          <a:prstGeom prst="rect">
            <a:avLst/>
          </a:prstGeom>
        </p:spPr>
      </p:pic>
    </p:spTree>
    <p:extLst>
      <p:ext uri="{BB962C8B-B14F-4D97-AF65-F5344CB8AC3E}">
        <p14:creationId xmlns:p14="http://schemas.microsoft.com/office/powerpoint/2010/main" val="731523937"/>
      </p:ext>
    </p:extLst>
  </p:cSld>
  <p:clrMapOvr>
    <a:masterClrMapping/>
  </p:clrMapOvr>
  <p:transition spd="med"/>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lide Number Placeholder 5">
            <a:extLst>
              <a:ext uri="{FF2B5EF4-FFF2-40B4-BE49-F238E27FC236}">
                <a16:creationId xmlns:a16="http://schemas.microsoft.com/office/drawing/2014/main" id="{C8135163-2D23-4BB8-9D4A-C6177C94E6F1}"/>
              </a:ext>
            </a:extLst>
          </p:cNvPr>
          <p:cNvSpPr>
            <a:spLocks noGrp="1"/>
          </p:cNvSpPr>
          <p:nvPr>
            <p:ph type="sldNum" sz="quarter" idx="12"/>
          </p:nvPr>
        </p:nvSpPr>
        <p:spPr bwMode="auto">
          <a:xfrm>
            <a:off x="6553200" y="6248400"/>
            <a:ext cx="1905000" cy="45720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ClrTx/>
              <a:buFontTx/>
              <a:buNone/>
              <a:defRPr/>
            </a:pPr>
            <a:r>
              <a:rPr lang="en-US" altLang="en-US" dirty="0"/>
              <a:t>Page Number: </a:t>
            </a:r>
            <a:fld id="{27F80ECF-22AC-463E-97CD-C221DD68B286}" type="slidenum">
              <a:rPr lang="en-US" altLang="en-US" smtClean="0"/>
              <a:pPr>
                <a:spcBef>
                  <a:spcPct val="0"/>
                </a:spcBef>
                <a:buClrTx/>
                <a:buFontTx/>
                <a:buNone/>
                <a:defRPr/>
              </a:pPr>
              <a:t>289</a:t>
            </a:fld>
            <a:r>
              <a:rPr lang="en-US" altLang="en-US" dirty="0"/>
              <a:t>/325</a:t>
            </a:r>
            <a:endParaRPr lang="en-US" altLang="en-US" sz="1661" dirty="0"/>
          </a:p>
        </p:txBody>
      </p:sp>
      <p:sp>
        <p:nvSpPr>
          <p:cNvPr id="3073" name="Rectangle 1">
            <a:extLst>
              <a:ext uri="{FF2B5EF4-FFF2-40B4-BE49-F238E27FC236}">
                <a16:creationId xmlns:a16="http://schemas.microsoft.com/office/drawing/2014/main" id="{955DEFE6-6470-4169-A582-C2B4E003EF42}"/>
              </a:ext>
            </a:extLst>
          </p:cNvPr>
          <p:cNvSpPr>
            <a:spLocks noGrp="1" noChangeArrowheads="1"/>
          </p:cNvSpPr>
          <p:nvPr>
            <p:ph type="title"/>
          </p:nvPr>
        </p:nvSpPr>
        <p:spPr>
          <a:xfrm>
            <a:off x="1981200" y="434976"/>
            <a:ext cx="8301038" cy="1350963"/>
          </a:xfrm>
        </p:spPr>
        <p:txBody>
          <a:bodyPr/>
          <a:lstStyle/>
          <a:p>
            <a:pPr>
              <a:tabLst>
                <a:tab pos="0" algn="l"/>
                <a:tab pos="421950" algn="l"/>
                <a:tab pos="843900" algn="l"/>
                <a:tab pos="1265850" algn="l"/>
                <a:tab pos="1687800" algn="l"/>
                <a:tab pos="2109749" algn="l"/>
                <a:tab pos="2531699" algn="l"/>
                <a:tab pos="2953649" algn="l"/>
                <a:tab pos="3375599" algn="l"/>
                <a:tab pos="3797549" algn="l"/>
                <a:tab pos="4219499" algn="l"/>
                <a:tab pos="4641449" algn="l"/>
                <a:tab pos="5063399" algn="l"/>
                <a:tab pos="5485348" algn="l"/>
                <a:tab pos="5907298" algn="l"/>
                <a:tab pos="6329248" algn="l"/>
                <a:tab pos="6751198" algn="l"/>
                <a:tab pos="7173148" algn="l"/>
                <a:tab pos="7595098" algn="l"/>
                <a:tab pos="8017048" algn="l"/>
                <a:tab pos="8438998" algn="l"/>
              </a:tabLst>
              <a:defRPr/>
            </a:pPr>
            <a:r>
              <a:rPr lang="sr-Latn-CS" sz="2769" b="1" dirty="0">
                <a:effectLst>
                  <a:outerShdw blurRad="38100" dist="38100" dir="2700000" algn="tl">
                    <a:srgbClr val="C0C0C0"/>
                  </a:outerShdw>
                </a:effectLst>
              </a:rPr>
              <a:t>Design </a:t>
            </a:r>
            <a:br>
              <a:rPr lang="en-US" sz="2769" b="1" dirty="0">
                <a:effectLst>
                  <a:outerShdw blurRad="38100" dist="38100" dir="2700000" algn="tl">
                    <a:srgbClr val="C0C0C0"/>
                  </a:outerShdw>
                </a:effectLst>
              </a:rPr>
            </a:br>
            <a:r>
              <a:rPr lang="sr-Latn-CS" sz="2769" b="1" dirty="0">
                <a:effectLst>
                  <a:outerShdw blurRad="38100" dist="38100" dir="2700000" algn="tl">
                    <a:srgbClr val="C0C0C0"/>
                  </a:outerShdw>
                </a:effectLst>
              </a:rPr>
              <a:t>of</a:t>
            </a:r>
            <a:r>
              <a:rPr lang="en-US" sz="2769" b="1" dirty="0">
                <a:effectLst>
                  <a:outerShdw blurRad="38100" dist="38100" dir="2700000" algn="tl">
                    <a:srgbClr val="C0C0C0"/>
                  </a:outerShdw>
                </a:effectLst>
              </a:rPr>
              <a:t> </a:t>
            </a:r>
            <a:r>
              <a:rPr lang="sr-Latn-CS" sz="2769" b="1" dirty="0">
                <a:effectLst>
                  <a:outerShdw blurRad="38100" dist="38100" dir="2700000" algn="tl">
                    <a:srgbClr val="C0C0C0"/>
                  </a:outerShdw>
                </a:effectLst>
              </a:rPr>
              <a:t>an </a:t>
            </a:r>
            <a:r>
              <a:rPr lang="en-US" sz="2769" b="1" dirty="0">
                <a:effectLst>
                  <a:outerShdw blurRad="38100" dist="38100" dir="2700000" algn="tl">
                    <a:srgbClr val="C0C0C0"/>
                  </a:outerShdw>
                </a:effectLst>
              </a:rPr>
              <a:t>S</a:t>
            </a:r>
            <a:r>
              <a:rPr lang="sr-Latn-CS" sz="2769" b="1" dirty="0">
                <a:effectLst>
                  <a:outerShdw blurRad="38100" dist="38100" dir="2700000" algn="tl">
                    <a:srgbClr val="C0C0C0"/>
                  </a:outerShdw>
                </a:effectLst>
              </a:rPr>
              <a:t>IMD Multimicroprocessor</a:t>
            </a:r>
            <a:br>
              <a:rPr lang="sr-Latn-CS" sz="2769" b="1" dirty="0">
                <a:effectLst>
                  <a:outerShdw blurRad="38100" dist="38100" dir="2700000" algn="tl">
                    <a:srgbClr val="C0C0C0"/>
                  </a:outerShdw>
                </a:effectLst>
              </a:rPr>
            </a:br>
            <a:r>
              <a:rPr lang="sr-Latn-CS" sz="2769" b="1" dirty="0">
                <a:effectLst>
                  <a:outerShdw blurRad="38100" dist="38100" dir="2700000" algn="tl">
                    <a:srgbClr val="C0C0C0"/>
                  </a:outerShdw>
                </a:effectLst>
              </a:rPr>
              <a:t>for </a:t>
            </a:r>
            <a:r>
              <a:rPr lang="en-US" sz="2769" b="1" dirty="0">
                <a:effectLst>
                  <a:outerShdw blurRad="38100" dist="38100" dir="2700000" algn="tl">
                    <a:srgbClr val="C0C0C0"/>
                  </a:outerShdw>
                </a:effectLst>
              </a:rPr>
              <a:t>RCA</a:t>
            </a:r>
          </a:p>
        </p:txBody>
      </p:sp>
      <p:sp>
        <p:nvSpPr>
          <p:cNvPr id="3076" name="Rectangle 2">
            <a:extLst>
              <a:ext uri="{FF2B5EF4-FFF2-40B4-BE49-F238E27FC236}">
                <a16:creationId xmlns:a16="http://schemas.microsoft.com/office/drawing/2014/main" id="{71263A09-EFBB-48BE-B222-499A75D94065}"/>
              </a:ext>
            </a:extLst>
          </p:cNvPr>
          <p:cNvSpPr>
            <a:spLocks noChangeArrowheads="1"/>
          </p:cNvSpPr>
          <p:nvPr/>
        </p:nvSpPr>
        <p:spPr bwMode="auto">
          <a:xfrm>
            <a:off x="1908175" y="1833563"/>
            <a:ext cx="8294688" cy="3986212"/>
          </a:xfrm>
          <a:prstGeom prst="rect">
            <a:avLst/>
          </a:prstGeom>
          <a:noFill/>
          <a:ln>
            <a:noFill/>
          </a:ln>
        </p:spPr>
        <p:txBody>
          <a:bodyPr lIns="83064" tIns="43193" rIns="83064" bIns="43193"/>
          <a:lstStyle>
            <a:lvl1pPr>
              <a:spcBef>
                <a:spcPts val="8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Arial" panose="020B0604020202020204" pitchFamily="34" charset="0"/>
                <a:cs typeface="DejaVu Sans" charset="0"/>
              </a:defRPr>
            </a:lvl1pPr>
            <a:lvl2pPr>
              <a:spcBef>
                <a:spcPts val="7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Arial" panose="020B0604020202020204" pitchFamily="34" charset="0"/>
                <a:cs typeface="DejaVu Sans" charset="0"/>
              </a:defRPr>
            </a:lvl2pPr>
            <a:lvl3pPr>
              <a:spcBef>
                <a:spcPts val="6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Arial" panose="020B0604020202020204" pitchFamily="34" charset="0"/>
                <a:cs typeface="DejaVu Sans" charset="0"/>
              </a:defRPr>
            </a:lvl3pPr>
            <a:lvl4pPr>
              <a:spcBef>
                <a:spcPts val="5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DejaVu Sans" charset="0"/>
              </a:defRPr>
            </a:lvl4pPr>
            <a:lvl5pPr>
              <a:spcBef>
                <a:spcPts val="500"/>
              </a:spcBef>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DejaVu Sans"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DejaVu Sans"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DejaVu Sans"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DejaVu Sans"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Arial" panose="020B0604020202020204" pitchFamily="34" charset="0"/>
                <a:cs typeface="DejaVu Sans" charset="0"/>
              </a:defRPr>
            </a:lvl9pPr>
          </a:lstStyle>
          <a:p>
            <a:pPr hangingPunct="1">
              <a:spcBef>
                <a:spcPts val="415"/>
              </a:spcBef>
              <a:buClrTx/>
              <a:defRPr/>
            </a:pPr>
            <a:r>
              <a:rPr lang="en-US" altLang="en-US" sz="1661" b="1"/>
              <a:t>GaAs Systolic Array Based on 4096 Node Processor Elements</a:t>
            </a:r>
          </a:p>
          <a:p>
            <a:pPr hangingPunct="1">
              <a:lnSpc>
                <a:spcPct val="80000"/>
              </a:lnSpc>
              <a:spcBef>
                <a:spcPts val="369"/>
              </a:spcBef>
              <a:buClrTx/>
              <a:defRPr/>
            </a:pPr>
            <a:endParaRPr lang="en-US" altLang="en-US" sz="1661" b="1"/>
          </a:p>
          <a:p>
            <a:pPr hangingPunct="1">
              <a:lnSpc>
                <a:spcPct val="80000"/>
              </a:lnSpc>
              <a:spcBef>
                <a:spcPts val="369"/>
              </a:spcBef>
              <a:buClrTx/>
              <a:defRPr/>
            </a:pPr>
            <a:r>
              <a:rPr lang="en-US" altLang="en-US" sz="1477"/>
              <a:t>Adaptive signal processing is of crucial importance</a:t>
            </a:r>
            <a:br>
              <a:rPr lang="en-US" altLang="en-US" sz="1477"/>
            </a:br>
            <a:r>
              <a:rPr lang="en-US" altLang="en-US" sz="1477"/>
              <a:t>for advanced radar and communications systems.</a:t>
            </a:r>
            <a:br>
              <a:rPr lang="en-US" altLang="en-US" sz="1477"/>
            </a:br>
            <a:endParaRPr lang="en-US" altLang="en-US" sz="1477"/>
          </a:p>
          <a:p>
            <a:pPr hangingPunct="1">
              <a:lnSpc>
                <a:spcPct val="80000"/>
              </a:lnSpc>
              <a:spcBef>
                <a:spcPts val="369"/>
              </a:spcBef>
              <a:buClrTx/>
              <a:defRPr/>
            </a:pPr>
            <a:r>
              <a:rPr lang="en-US" altLang="en-US" sz="1477"/>
              <a:t>In order to achieve real-time throughput and latencies,</a:t>
            </a:r>
            <a:br>
              <a:rPr lang="en-US" altLang="en-US" sz="1477"/>
            </a:br>
            <a:r>
              <a:rPr lang="en-US" altLang="en-US" sz="1477"/>
              <a:t>one is forced to use advanced semiconductor technologies (e.g., gallium arsenide, or similar)</a:t>
            </a:r>
            <a:br>
              <a:rPr lang="en-US" altLang="en-US" sz="1477"/>
            </a:br>
            <a:r>
              <a:rPr lang="en-US" altLang="en-US" sz="1477"/>
              <a:t>and advanced parallel architectures (e.g., systolic arrays, or similar).</a:t>
            </a:r>
          </a:p>
          <a:p>
            <a:pPr hangingPunct="1">
              <a:lnSpc>
                <a:spcPct val="80000"/>
              </a:lnSpc>
              <a:spcBef>
                <a:spcPts val="369"/>
              </a:spcBef>
              <a:buClrTx/>
              <a:defRPr/>
            </a:pPr>
            <a:endParaRPr lang="en-US" altLang="en-US" sz="1477"/>
          </a:p>
          <a:p>
            <a:pPr hangingPunct="1">
              <a:lnSpc>
                <a:spcPct val="80000"/>
              </a:lnSpc>
              <a:spcBef>
                <a:spcPts val="369"/>
              </a:spcBef>
              <a:buClrTx/>
              <a:defRPr/>
            </a:pPr>
            <a:r>
              <a:rPr lang="en-US" altLang="en-US" sz="1477"/>
              <a:t>The systolic array described here was designed to support two important applications:</a:t>
            </a:r>
          </a:p>
          <a:p>
            <a:pPr hangingPunct="1">
              <a:lnSpc>
                <a:spcPct val="80000"/>
              </a:lnSpc>
              <a:spcBef>
                <a:spcPts val="369"/>
              </a:spcBef>
              <a:buClrTx/>
              <a:defRPr/>
            </a:pPr>
            <a:r>
              <a:rPr lang="en-US" altLang="en-US" sz="1477"/>
              <a:t>(a) adaptive antenna array beam forming, and</a:t>
            </a:r>
          </a:p>
          <a:p>
            <a:pPr hangingPunct="1">
              <a:lnSpc>
                <a:spcPct val="80000"/>
              </a:lnSpc>
              <a:spcBef>
                <a:spcPts val="369"/>
              </a:spcBef>
              <a:buClrTx/>
              <a:defRPr/>
            </a:pPr>
            <a:r>
              <a:rPr lang="en-US" altLang="en-US" sz="1477"/>
              <a:t>(b) adaptive Doppler spectral filtering.</a:t>
            </a:r>
          </a:p>
          <a:p>
            <a:pPr hangingPunct="1">
              <a:lnSpc>
                <a:spcPct val="80000"/>
              </a:lnSpc>
              <a:spcBef>
                <a:spcPts val="369"/>
              </a:spcBef>
              <a:buClrTx/>
              <a:defRPr/>
            </a:pPr>
            <a:endParaRPr lang="en-US" altLang="en-US" sz="1477"/>
          </a:p>
          <a:p>
            <a:pPr hangingPunct="1">
              <a:lnSpc>
                <a:spcPct val="80000"/>
              </a:lnSpc>
              <a:spcBef>
                <a:spcPts val="369"/>
              </a:spcBef>
              <a:buClrTx/>
              <a:defRPr/>
            </a:pPr>
            <a:r>
              <a:rPr lang="en-US" altLang="en-US" sz="1477"/>
              <a:t>In both cases, in theory, the system output is calculated as the product of the signal vector </a:t>
            </a:r>
            <a:r>
              <a:rPr lang="en-US" altLang="en-US" sz="1477" b="1"/>
              <a:t>x</a:t>
            </a:r>
            <a:br>
              <a:rPr lang="en-US" altLang="en-US" sz="1477" b="1"/>
            </a:br>
            <a:r>
              <a:rPr lang="en-US" altLang="en-US" sz="1477"/>
              <a:t>(complex N-dimensional vector) and the weight vector </a:t>
            </a:r>
            <a:r>
              <a:rPr lang="en-US" altLang="en-US" sz="1477" b="1"/>
              <a:t>w </a:t>
            </a:r>
            <a:r>
              <a:rPr lang="en-US" altLang="en-US" sz="1477"/>
              <a:t>(optimal N-dimensional vector).</a:t>
            </a:r>
          </a:p>
          <a:p>
            <a:pPr hangingPunct="1">
              <a:lnSpc>
                <a:spcPct val="80000"/>
              </a:lnSpc>
              <a:spcBef>
                <a:spcPts val="369"/>
              </a:spcBef>
              <a:buClrTx/>
              <a:defRPr/>
            </a:pPr>
            <a:endParaRPr lang="en-US" altLang="en-US" sz="1477"/>
          </a:p>
          <a:p>
            <a:pPr hangingPunct="1">
              <a:lnSpc>
                <a:spcPct val="80000"/>
              </a:lnSpc>
              <a:spcBef>
                <a:spcPts val="369"/>
              </a:spcBef>
              <a:buClrTx/>
              <a:defRPr/>
            </a:pPr>
            <a:r>
              <a:rPr lang="en-US" altLang="en-US" sz="1477"/>
              <a:t>Complex vector </a:t>
            </a:r>
            <a:r>
              <a:rPr lang="en-US" altLang="en-US" sz="1477" b="1"/>
              <a:t>x</a:t>
            </a:r>
            <a:r>
              <a:rPr lang="en-US" altLang="en-US" sz="1477"/>
              <a:t> is obtained by multiplying N input samples with the corresponding window weighting function consisting of N discrete values. Optimal vector </a:t>
            </a:r>
            <a:r>
              <a:rPr lang="en-US" altLang="en-US" sz="1477" b="1"/>
              <a:t>w</a:t>
            </a:r>
            <a:r>
              <a:rPr lang="en-US" altLang="en-US" sz="1477"/>
              <a:t> is obtained as:</a:t>
            </a:r>
          </a:p>
          <a:p>
            <a:pPr hangingPunct="1">
              <a:lnSpc>
                <a:spcPct val="80000"/>
              </a:lnSpc>
              <a:spcBef>
                <a:spcPts val="369"/>
              </a:spcBef>
              <a:buClrTx/>
              <a:defRPr/>
            </a:pPr>
            <a:endParaRPr lang="en-US" altLang="en-US" sz="1477" b="1"/>
          </a:p>
          <a:p>
            <a:pPr hangingPunct="1">
              <a:lnSpc>
                <a:spcPct val="80000"/>
              </a:lnSpc>
              <a:spcBef>
                <a:spcPts val="369"/>
              </a:spcBef>
              <a:buClrTx/>
              <a:defRPr/>
            </a:pPr>
            <a:r>
              <a:rPr lang="en-US" altLang="en-US" sz="1477" b="1"/>
              <a:t>                            </a:t>
            </a:r>
          </a:p>
        </p:txBody>
      </p:sp>
      <p:graphicFrame>
        <p:nvGraphicFramePr>
          <p:cNvPr id="49157" name="Object 3">
            <a:extLst>
              <a:ext uri="{FF2B5EF4-FFF2-40B4-BE49-F238E27FC236}">
                <a16:creationId xmlns:a16="http://schemas.microsoft.com/office/drawing/2014/main" id="{62469044-E6A9-4C10-A835-A27032A579FC}"/>
              </a:ext>
            </a:extLst>
          </p:cNvPr>
          <p:cNvGraphicFramePr>
            <a:graphicFrameLocks noChangeAspect="1"/>
          </p:cNvGraphicFramePr>
          <p:nvPr/>
        </p:nvGraphicFramePr>
        <p:xfrm>
          <a:off x="6042026" y="3327401"/>
          <a:ext cx="106363" cy="200025"/>
        </p:xfrm>
        <a:graphic>
          <a:graphicData uri="http://schemas.openxmlformats.org/presentationml/2006/ole">
            <mc:AlternateContent xmlns:mc="http://schemas.openxmlformats.org/markup-compatibility/2006">
              <mc:Choice xmlns:v="urn:schemas-microsoft-com:vml" Requires="v">
                <p:oleObj spid="_x0000_s27654" r:id="rId3" imgW="106321" imgH="200823" progId="">
                  <p:embed/>
                </p:oleObj>
              </mc:Choice>
              <mc:Fallback>
                <p:oleObj r:id="rId3" imgW="106321" imgH="200823" progId="">
                  <p:embed/>
                  <p:pic>
                    <p:nvPicPr>
                      <p:cNvPr id="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2026" y="3327401"/>
                        <a:ext cx="106363" cy="20002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graphicFrame>
        <p:nvGraphicFramePr>
          <p:cNvPr id="49158" name="Object 4">
            <a:extLst>
              <a:ext uri="{FF2B5EF4-FFF2-40B4-BE49-F238E27FC236}">
                <a16:creationId xmlns:a16="http://schemas.microsoft.com/office/drawing/2014/main" id="{4C4EE8CB-2961-4AEF-AD86-501663018F97}"/>
              </a:ext>
            </a:extLst>
          </p:cNvPr>
          <p:cNvGraphicFramePr>
            <a:graphicFrameLocks noChangeAspect="1"/>
          </p:cNvGraphicFramePr>
          <p:nvPr/>
        </p:nvGraphicFramePr>
        <p:xfrm>
          <a:off x="4699001" y="5756275"/>
          <a:ext cx="1795463" cy="306388"/>
        </p:xfrm>
        <a:graphic>
          <a:graphicData uri="http://schemas.openxmlformats.org/presentationml/2006/ole">
            <mc:AlternateContent xmlns:mc="http://schemas.openxmlformats.org/markup-compatibility/2006">
              <mc:Choice xmlns:v="urn:schemas-microsoft-com:vml" Requires="v">
                <p:oleObj spid="_x0000_s27655" r:id="rId5" imgW="475491" imgH="196584" progId="">
                  <p:embed/>
                </p:oleObj>
              </mc:Choice>
              <mc:Fallback>
                <p:oleObj r:id="rId5" imgW="475491" imgH="196584" progId="">
                  <p:embed/>
                  <p:pic>
                    <p:nvPicPr>
                      <p:cNvPr id="0"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99001" y="5756275"/>
                        <a:ext cx="1795463" cy="306388"/>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a:extLst>
              <a:ext uri="{FF2B5EF4-FFF2-40B4-BE49-F238E27FC236}">
                <a16:creationId xmlns:a16="http://schemas.microsoft.com/office/drawing/2014/main" id="{66384249-1613-407B-8D81-FE7C16034300}"/>
              </a:ext>
            </a:extLst>
          </p:cNvPr>
          <p:cNvSpPr>
            <a:spLocks noGrp="1"/>
          </p:cNvSpPr>
          <p:nvPr>
            <p:ph type="sldNum" sz="quarter" idx="12"/>
          </p:nvPr>
        </p:nvSpPr>
        <p:spPr bwMode="auto">
          <a:xfrm>
            <a:off x="6553200" y="6248400"/>
            <a:ext cx="1905000" cy="45720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ClrTx/>
              <a:buFontTx/>
              <a:buNone/>
              <a:defRPr/>
            </a:pPr>
            <a:r>
              <a:rPr lang="en-US" altLang="en-US" dirty="0"/>
              <a:t>Page Number: </a:t>
            </a:r>
            <a:fld id="{27F80ECF-22AC-463E-97CD-C221DD68B286}" type="slidenum">
              <a:rPr lang="en-US" altLang="en-US" smtClean="0"/>
              <a:pPr>
                <a:spcBef>
                  <a:spcPct val="0"/>
                </a:spcBef>
                <a:buClrTx/>
                <a:buFontTx/>
                <a:buNone/>
                <a:defRPr/>
              </a:pPr>
              <a:t>290</a:t>
            </a:fld>
            <a:r>
              <a:rPr lang="en-US" altLang="en-US" dirty="0"/>
              <a:t>/325</a:t>
            </a:r>
            <a:endParaRPr lang="en-US" altLang="en-US" sz="1661" dirty="0"/>
          </a:p>
        </p:txBody>
      </p:sp>
      <p:sp>
        <p:nvSpPr>
          <p:cNvPr id="4097" name="Rectangle 1">
            <a:extLst>
              <a:ext uri="{FF2B5EF4-FFF2-40B4-BE49-F238E27FC236}">
                <a16:creationId xmlns:a16="http://schemas.microsoft.com/office/drawing/2014/main" id="{63091E94-BF54-4731-8B17-ADAF0CFD4196}"/>
              </a:ext>
            </a:extLst>
          </p:cNvPr>
          <p:cNvSpPr>
            <a:spLocks noGrp="1" noChangeArrowheads="1"/>
          </p:cNvSpPr>
          <p:nvPr>
            <p:ph type="body"/>
          </p:nvPr>
        </p:nvSpPr>
        <p:spPr>
          <a:xfrm>
            <a:off x="1841501" y="1303339"/>
            <a:ext cx="8361363" cy="4452937"/>
          </a:xfrm>
        </p:spPr>
        <p:txBody>
          <a:bodyPr anchor="t"/>
          <a:lstStyle/>
          <a:p>
            <a:pPr>
              <a:spcBef>
                <a:spcPts val="323"/>
              </a:spcBef>
              <a:tabLst>
                <a:tab pos="0" algn="l"/>
                <a:tab pos="104023" algn="l"/>
                <a:tab pos="525973" algn="l"/>
                <a:tab pos="947923" algn="l"/>
                <a:tab pos="1369872" algn="l"/>
                <a:tab pos="1791822" algn="l"/>
                <a:tab pos="2213772" algn="l"/>
                <a:tab pos="2635722" algn="l"/>
                <a:tab pos="3057672" algn="l"/>
                <a:tab pos="3479622" algn="l"/>
                <a:tab pos="3901572" algn="l"/>
                <a:tab pos="4323522" algn="l"/>
                <a:tab pos="4745472" algn="l"/>
                <a:tab pos="5167421" algn="l"/>
                <a:tab pos="5589371" algn="l"/>
                <a:tab pos="6011321" algn="l"/>
                <a:tab pos="6433271" algn="l"/>
                <a:tab pos="6855221" algn="l"/>
                <a:tab pos="7277171" algn="l"/>
                <a:tab pos="7699121" algn="l"/>
                <a:tab pos="8121071" algn="l"/>
              </a:tabLst>
              <a:defRPr/>
            </a:pPr>
            <a:r>
              <a:rPr lang="en-US" sz="1292" dirty="0"/>
              <a:t>Symbol </a:t>
            </a:r>
            <a:r>
              <a:rPr lang="en-US" sz="1292" b="1" dirty="0"/>
              <a:t>R</a:t>
            </a:r>
            <a:r>
              <a:rPr lang="en-US" sz="1292" dirty="0"/>
              <a:t> refers to the N-by-N inverse covariance matrix of the signal with the (</a:t>
            </a:r>
            <a:r>
              <a:rPr lang="en-US" sz="1292" dirty="0" err="1"/>
              <a:t>i,j</a:t>
            </a:r>
            <a:r>
              <a:rPr lang="en-US" sz="1292" dirty="0"/>
              <a:t>)-</a:t>
            </a:r>
            <a:r>
              <a:rPr lang="en-US" sz="1292" dirty="0" err="1"/>
              <a:t>th</a:t>
            </a:r>
            <a:r>
              <a:rPr lang="en-US" sz="1292" dirty="0"/>
              <a:t> component defined as:</a:t>
            </a:r>
          </a:p>
          <a:p>
            <a:pPr>
              <a:spcBef>
                <a:spcPts val="323"/>
              </a:spcBef>
              <a:tabLst>
                <a:tab pos="0" algn="l"/>
                <a:tab pos="104023" algn="l"/>
                <a:tab pos="525973" algn="l"/>
                <a:tab pos="947923" algn="l"/>
                <a:tab pos="1369872" algn="l"/>
                <a:tab pos="1791822" algn="l"/>
                <a:tab pos="2213772" algn="l"/>
                <a:tab pos="2635722" algn="l"/>
                <a:tab pos="3057672" algn="l"/>
                <a:tab pos="3479622" algn="l"/>
                <a:tab pos="3901572" algn="l"/>
                <a:tab pos="4323522" algn="l"/>
                <a:tab pos="4745472" algn="l"/>
                <a:tab pos="5167421" algn="l"/>
                <a:tab pos="5589371" algn="l"/>
                <a:tab pos="6011321" algn="l"/>
                <a:tab pos="6433271" algn="l"/>
                <a:tab pos="6855221" algn="l"/>
                <a:tab pos="7277171" algn="l"/>
                <a:tab pos="7699121" algn="l"/>
                <a:tab pos="8121071" algn="l"/>
              </a:tabLst>
              <a:defRPr/>
            </a:pPr>
            <a:endParaRPr lang="en-US" sz="1292" dirty="0"/>
          </a:p>
          <a:p>
            <a:pPr>
              <a:spcBef>
                <a:spcPts val="323"/>
              </a:spcBef>
              <a:tabLst>
                <a:tab pos="0" algn="l"/>
                <a:tab pos="104023" algn="l"/>
                <a:tab pos="525973" algn="l"/>
                <a:tab pos="947923" algn="l"/>
                <a:tab pos="1369872" algn="l"/>
                <a:tab pos="1791822" algn="l"/>
                <a:tab pos="2213772" algn="l"/>
                <a:tab pos="2635722" algn="l"/>
                <a:tab pos="3057672" algn="l"/>
                <a:tab pos="3479622" algn="l"/>
                <a:tab pos="3901572" algn="l"/>
                <a:tab pos="4323522" algn="l"/>
                <a:tab pos="4745472" algn="l"/>
                <a:tab pos="5167421" algn="l"/>
                <a:tab pos="5589371" algn="l"/>
                <a:tab pos="6011321" algn="l"/>
                <a:tab pos="6433271" algn="l"/>
                <a:tab pos="6855221" algn="l"/>
                <a:tab pos="7277171" algn="l"/>
                <a:tab pos="7699121" algn="l"/>
                <a:tab pos="8121071" algn="l"/>
              </a:tabLst>
              <a:defRPr/>
            </a:pPr>
            <a:endParaRPr lang="en-US" sz="1292" dirty="0"/>
          </a:p>
          <a:p>
            <a:pPr>
              <a:spcBef>
                <a:spcPts val="323"/>
              </a:spcBef>
              <a:tabLst>
                <a:tab pos="0" algn="l"/>
                <a:tab pos="104023" algn="l"/>
                <a:tab pos="525973" algn="l"/>
                <a:tab pos="947923" algn="l"/>
                <a:tab pos="1369872" algn="l"/>
                <a:tab pos="1791822" algn="l"/>
                <a:tab pos="2213772" algn="l"/>
                <a:tab pos="2635722" algn="l"/>
                <a:tab pos="3057672" algn="l"/>
                <a:tab pos="3479622" algn="l"/>
                <a:tab pos="3901572" algn="l"/>
                <a:tab pos="4323522" algn="l"/>
                <a:tab pos="4745472" algn="l"/>
                <a:tab pos="5167421" algn="l"/>
                <a:tab pos="5589371" algn="l"/>
                <a:tab pos="6011321" algn="l"/>
                <a:tab pos="6433271" algn="l"/>
                <a:tab pos="6855221" algn="l"/>
                <a:tab pos="7277171" algn="l"/>
                <a:tab pos="7699121" algn="l"/>
                <a:tab pos="8121071" algn="l"/>
              </a:tabLst>
              <a:defRPr/>
            </a:pPr>
            <a:r>
              <a:rPr lang="en-US" sz="1292" dirty="0"/>
              <a:t>and symbol       refers to N-dimensional vector which defines</a:t>
            </a:r>
            <a:br>
              <a:rPr lang="en-US" sz="1292" dirty="0"/>
            </a:br>
            <a:r>
              <a:rPr lang="en-US" sz="1292" dirty="0"/>
              <a:t>the antenna direction (in the case of adaptive antenna beamforming)</a:t>
            </a:r>
            <a:br>
              <a:rPr lang="en-US" sz="1292" dirty="0"/>
            </a:br>
            <a:r>
              <a:rPr lang="en-US" sz="1292" dirty="0"/>
              <a:t>or Doppler peak (in the case of adaptive Doppler spectral filtering).</a:t>
            </a:r>
          </a:p>
          <a:p>
            <a:pPr>
              <a:spcBef>
                <a:spcPts val="323"/>
              </a:spcBef>
              <a:tabLst>
                <a:tab pos="0" algn="l"/>
                <a:tab pos="104023" algn="l"/>
                <a:tab pos="525973" algn="l"/>
                <a:tab pos="947923" algn="l"/>
                <a:tab pos="1369872" algn="l"/>
                <a:tab pos="1791822" algn="l"/>
                <a:tab pos="2213772" algn="l"/>
                <a:tab pos="2635722" algn="l"/>
                <a:tab pos="3057672" algn="l"/>
                <a:tab pos="3479622" algn="l"/>
                <a:tab pos="3901572" algn="l"/>
                <a:tab pos="4323522" algn="l"/>
                <a:tab pos="4745472" algn="l"/>
                <a:tab pos="5167421" algn="l"/>
                <a:tab pos="5589371" algn="l"/>
                <a:tab pos="6011321" algn="l"/>
                <a:tab pos="6433271" algn="l"/>
                <a:tab pos="6855221" algn="l"/>
                <a:tab pos="7277171" algn="l"/>
                <a:tab pos="7699121" algn="l"/>
                <a:tab pos="8121071" algn="l"/>
              </a:tabLst>
              <a:defRPr/>
            </a:pPr>
            <a:endParaRPr lang="en-US" sz="1292" dirty="0"/>
          </a:p>
          <a:p>
            <a:pPr>
              <a:spcBef>
                <a:spcPts val="323"/>
              </a:spcBef>
              <a:tabLst>
                <a:tab pos="0" algn="l"/>
                <a:tab pos="104023" algn="l"/>
                <a:tab pos="525973" algn="l"/>
                <a:tab pos="947923" algn="l"/>
                <a:tab pos="1369872" algn="l"/>
                <a:tab pos="1791822" algn="l"/>
                <a:tab pos="2213772" algn="l"/>
                <a:tab pos="2635722" algn="l"/>
                <a:tab pos="3057672" algn="l"/>
                <a:tab pos="3479622" algn="l"/>
                <a:tab pos="3901572" algn="l"/>
                <a:tab pos="4323522" algn="l"/>
                <a:tab pos="4745472" algn="l"/>
                <a:tab pos="5167421" algn="l"/>
                <a:tab pos="5589371" algn="l"/>
                <a:tab pos="6011321" algn="l"/>
                <a:tab pos="6433271" algn="l"/>
                <a:tab pos="6855221" algn="l"/>
                <a:tab pos="7277171" algn="l"/>
                <a:tab pos="7699121" algn="l"/>
                <a:tab pos="8121071" algn="l"/>
              </a:tabLst>
              <a:defRPr/>
            </a:pPr>
            <a:r>
              <a:rPr lang="en-US" sz="1292" dirty="0"/>
              <a:t>Symbols </a:t>
            </a:r>
            <a:r>
              <a:rPr lang="en-US" sz="1292" b="1" dirty="0"/>
              <a:t>M</a:t>
            </a:r>
            <a:r>
              <a:rPr lang="en-US" sz="1292" dirty="0"/>
              <a:t> and </a:t>
            </a:r>
            <a:r>
              <a:rPr lang="en-US" sz="1292" b="1" dirty="0"/>
              <a:t>v</a:t>
            </a:r>
            <a:r>
              <a:rPr lang="en-US" sz="1292" dirty="0"/>
              <a:t> represent scaled values of </a:t>
            </a:r>
            <a:r>
              <a:rPr lang="en-US" sz="1292" b="1" dirty="0"/>
              <a:t>R</a:t>
            </a:r>
            <a:r>
              <a:rPr lang="en-US" sz="1292" dirty="0"/>
              <a:t> and </a:t>
            </a:r>
            <a:r>
              <a:rPr lang="en-US" sz="1292" b="1" dirty="0"/>
              <a:t>s</a:t>
            </a:r>
            <a:r>
              <a:rPr lang="en-US" sz="1292" dirty="0"/>
              <a:t>, respectively.</a:t>
            </a:r>
            <a:br>
              <a:rPr lang="en-US" sz="1292" dirty="0"/>
            </a:br>
            <a:r>
              <a:rPr lang="en-US" sz="1292" dirty="0"/>
              <a:t>In practice, the scaled values </a:t>
            </a:r>
            <a:r>
              <a:rPr lang="en-US" sz="1292" b="1" dirty="0"/>
              <a:t>M</a:t>
            </a:r>
            <a:r>
              <a:rPr lang="en-US" sz="1292" dirty="0"/>
              <a:t> and </a:t>
            </a:r>
            <a:r>
              <a:rPr lang="en-US" sz="1292" b="1" dirty="0"/>
              <a:t>v</a:t>
            </a:r>
            <a:r>
              <a:rPr lang="en-US" sz="1292" dirty="0"/>
              <a:t> may be easier to obtain,</a:t>
            </a:r>
            <a:br>
              <a:rPr lang="en-US" sz="1292" dirty="0"/>
            </a:br>
            <a:r>
              <a:rPr lang="en-US" sz="1292" dirty="0"/>
              <a:t>and consequently the remaining explanation is adjusted.</a:t>
            </a:r>
          </a:p>
          <a:p>
            <a:pPr>
              <a:spcBef>
                <a:spcPts val="323"/>
              </a:spcBef>
              <a:tabLst>
                <a:tab pos="0" algn="l"/>
                <a:tab pos="104023" algn="l"/>
                <a:tab pos="525973" algn="l"/>
                <a:tab pos="947923" algn="l"/>
                <a:tab pos="1369872" algn="l"/>
                <a:tab pos="1791822" algn="l"/>
                <a:tab pos="2213772" algn="l"/>
                <a:tab pos="2635722" algn="l"/>
                <a:tab pos="3057672" algn="l"/>
                <a:tab pos="3479622" algn="l"/>
                <a:tab pos="3901572" algn="l"/>
                <a:tab pos="4323522" algn="l"/>
                <a:tab pos="4745472" algn="l"/>
                <a:tab pos="5167421" algn="l"/>
                <a:tab pos="5589371" algn="l"/>
                <a:tab pos="6011321" algn="l"/>
                <a:tab pos="6433271" algn="l"/>
                <a:tab pos="6855221" algn="l"/>
                <a:tab pos="7277171" algn="l"/>
                <a:tab pos="7699121" algn="l"/>
                <a:tab pos="8121071" algn="l"/>
              </a:tabLst>
              <a:defRPr/>
            </a:pPr>
            <a:endParaRPr lang="en-US" sz="1292" dirty="0"/>
          </a:p>
          <a:p>
            <a:pPr>
              <a:spcBef>
                <a:spcPts val="323"/>
              </a:spcBef>
              <a:tabLst>
                <a:tab pos="0" algn="l"/>
                <a:tab pos="104023" algn="l"/>
                <a:tab pos="525973" algn="l"/>
                <a:tab pos="947923" algn="l"/>
                <a:tab pos="1369872" algn="l"/>
                <a:tab pos="1791822" algn="l"/>
                <a:tab pos="2213772" algn="l"/>
                <a:tab pos="2635722" algn="l"/>
                <a:tab pos="3057672" algn="l"/>
                <a:tab pos="3479622" algn="l"/>
                <a:tab pos="3901572" algn="l"/>
                <a:tab pos="4323522" algn="l"/>
                <a:tab pos="4745472" algn="l"/>
                <a:tab pos="5167421" algn="l"/>
                <a:tab pos="5589371" algn="l"/>
                <a:tab pos="6011321" algn="l"/>
                <a:tab pos="6433271" algn="l"/>
                <a:tab pos="6855221" algn="l"/>
                <a:tab pos="7277171" algn="l"/>
                <a:tab pos="7699121" algn="l"/>
                <a:tab pos="8121071" algn="l"/>
              </a:tabLst>
              <a:defRPr/>
            </a:pPr>
            <a:r>
              <a:rPr lang="en-US" sz="1292" dirty="0"/>
              <a:t>The core of the processing algorithm is the inversion of a N-by-N matrix in real time.</a:t>
            </a:r>
            <a:br>
              <a:rPr lang="en-US" sz="1292" dirty="0"/>
            </a:br>
            <a:r>
              <a:rPr lang="en-US" sz="1292" dirty="0"/>
              <a:t>This problem can be solved in a number of alternative ways which are computationally less complex.</a:t>
            </a:r>
            <a:br>
              <a:rPr lang="en-US" sz="1292" dirty="0"/>
            </a:br>
            <a:r>
              <a:rPr lang="en-US" sz="1292" dirty="0"/>
              <a:t>The one chosen here includes the operations explained in </a:t>
            </a:r>
            <a:r>
              <a:rPr lang="en-US" sz="1292" b="1" i="1" dirty="0"/>
              <a:t>Figure </a:t>
            </a:r>
            <a:r>
              <a:rPr lang="en-US" sz="1292" b="1" i="1" dirty="0" err="1"/>
              <a:t>abcd</a:t>
            </a:r>
            <a:r>
              <a:rPr lang="en-US" sz="1292" dirty="0"/>
              <a:t>.</a:t>
            </a:r>
          </a:p>
          <a:p>
            <a:pPr>
              <a:spcBef>
                <a:spcPts val="323"/>
              </a:spcBef>
              <a:tabLst>
                <a:tab pos="0" algn="l"/>
                <a:tab pos="104023" algn="l"/>
                <a:tab pos="525973" algn="l"/>
                <a:tab pos="947923" algn="l"/>
                <a:tab pos="1369872" algn="l"/>
                <a:tab pos="1791822" algn="l"/>
                <a:tab pos="2213772" algn="l"/>
                <a:tab pos="2635722" algn="l"/>
                <a:tab pos="3057672" algn="l"/>
                <a:tab pos="3479622" algn="l"/>
                <a:tab pos="3901572" algn="l"/>
                <a:tab pos="4323522" algn="l"/>
                <a:tab pos="4745472" algn="l"/>
                <a:tab pos="5167421" algn="l"/>
                <a:tab pos="5589371" algn="l"/>
                <a:tab pos="6011321" algn="l"/>
                <a:tab pos="6433271" algn="l"/>
                <a:tab pos="6855221" algn="l"/>
                <a:tab pos="7277171" algn="l"/>
                <a:tab pos="7699121" algn="l"/>
                <a:tab pos="8121071" algn="l"/>
              </a:tabLst>
              <a:defRPr/>
            </a:pPr>
            <a:endParaRPr lang="en-US" sz="1292" dirty="0"/>
          </a:p>
          <a:p>
            <a:pPr>
              <a:spcBef>
                <a:spcPts val="323"/>
              </a:spcBef>
              <a:tabLst>
                <a:tab pos="0" algn="l"/>
                <a:tab pos="104023" algn="l"/>
                <a:tab pos="525973" algn="l"/>
                <a:tab pos="947923" algn="l"/>
                <a:tab pos="1369872" algn="l"/>
                <a:tab pos="1791822" algn="l"/>
                <a:tab pos="2213772" algn="l"/>
                <a:tab pos="2635722" algn="l"/>
                <a:tab pos="3057672" algn="l"/>
                <a:tab pos="3479622" algn="l"/>
                <a:tab pos="3901572" algn="l"/>
                <a:tab pos="4323522" algn="l"/>
                <a:tab pos="4745472" algn="l"/>
                <a:tab pos="5167421" algn="l"/>
                <a:tab pos="5589371" algn="l"/>
                <a:tab pos="6011321" algn="l"/>
                <a:tab pos="6433271" algn="l"/>
                <a:tab pos="6855221" algn="l"/>
                <a:tab pos="7277171" algn="l"/>
                <a:tab pos="7699121" algn="l"/>
                <a:tab pos="8121071" algn="l"/>
              </a:tabLst>
              <a:defRPr/>
            </a:pPr>
            <a:endParaRPr lang="en-US" sz="1292" dirty="0"/>
          </a:p>
          <a:p>
            <a:pPr>
              <a:spcBef>
                <a:spcPts val="323"/>
              </a:spcBef>
              <a:tabLst>
                <a:tab pos="0" algn="l"/>
                <a:tab pos="104023" algn="l"/>
                <a:tab pos="525973" algn="l"/>
                <a:tab pos="947923" algn="l"/>
                <a:tab pos="1369872" algn="l"/>
                <a:tab pos="1791822" algn="l"/>
                <a:tab pos="2213772" algn="l"/>
                <a:tab pos="2635722" algn="l"/>
                <a:tab pos="3057672" algn="l"/>
                <a:tab pos="3479622" algn="l"/>
                <a:tab pos="3901572" algn="l"/>
                <a:tab pos="4323522" algn="l"/>
                <a:tab pos="4745472" algn="l"/>
                <a:tab pos="5167421" algn="l"/>
                <a:tab pos="5589371" algn="l"/>
                <a:tab pos="6011321" algn="l"/>
                <a:tab pos="6433271" algn="l"/>
                <a:tab pos="6855221" algn="l"/>
                <a:tab pos="7277171" algn="l"/>
                <a:tab pos="7699121" algn="l"/>
                <a:tab pos="8121071" algn="l"/>
              </a:tabLst>
              <a:defRPr/>
            </a:pPr>
            <a:r>
              <a:rPr lang="en-US" sz="1292" dirty="0"/>
              <a:t>                                        </a:t>
            </a:r>
          </a:p>
          <a:p>
            <a:pPr>
              <a:spcBef>
                <a:spcPts val="323"/>
              </a:spcBef>
              <a:tabLst>
                <a:tab pos="0" algn="l"/>
                <a:tab pos="104023" algn="l"/>
                <a:tab pos="525973" algn="l"/>
                <a:tab pos="947923" algn="l"/>
                <a:tab pos="1369872" algn="l"/>
                <a:tab pos="1791822" algn="l"/>
                <a:tab pos="2213772" algn="l"/>
                <a:tab pos="2635722" algn="l"/>
                <a:tab pos="3057672" algn="l"/>
                <a:tab pos="3479622" algn="l"/>
                <a:tab pos="3901572" algn="l"/>
                <a:tab pos="4323522" algn="l"/>
                <a:tab pos="4745472" algn="l"/>
                <a:tab pos="5167421" algn="l"/>
                <a:tab pos="5589371" algn="l"/>
                <a:tab pos="6011321" algn="l"/>
                <a:tab pos="6433271" algn="l"/>
                <a:tab pos="6855221" algn="l"/>
                <a:tab pos="7277171" algn="l"/>
                <a:tab pos="7699121" algn="l"/>
                <a:tab pos="8121071" algn="l"/>
              </a:tabLst>
              <a:defRPr/>
            </a:pPr>
            <a:endParaRPr lang="en-US" sz="1292" dirty="0"/>
          </a:p>
          <a:p>
            <a:pPr>
              <a:spcBef>
                <a:spcPts val="323"/>
              </a:spcBef>
              <a:tabLst>
                <a:tab pos="0" algn="l"/>
                <a:tab pos="104023" algn="l"/>
                <a:tab pos="525973" algn="l"/>
                <a:tab pos="947923" algn="l"/>
                <a:tab pos="1369872" algn="l"/>
                <a:tab pos="1791822" algn="l"/>
                <a:tab pos="2213772" algn="l"/>
                <a:tab pos="2635722" algn="l"/>
                <a:tab pos="3057672" algn="l"/>
                <a:tab pos="3479622" algn="l"/>
                <a:tab pos="3901572" algn="l"/>
                <a:tab pos="4323522" algn="l"/>
                <a:tab pos="4745472" algn="l"/>
                <a:tab pos="5167421" algn="l"/>
                <a:tab pos="5589371" algn="l"/>
                <a:tab pos="6011321" algn="l"/>
                <a:tab pos="6433271" algn="l"/>
                <a:tab pos="6855221" algn="l"/>
                <a:tab pos="7277171" algn="l"/>
                <a:tab pos="7699121" algn="l"/>
                <a:tab pos="8121071" algn="l"/>
              </a:tabLst>
              <a:defRPr/>
            </a:pPr>
            <a:endParaRPr lang="en-US" sz="1292" dirty="0"/>
          </a:p>
        </p:txBody>
      </p:sp>
      <p:graphicFrame>
        <p:nvGraphicFramePr>
          <p:cNvPr id="51204" name="Object 2">
            <a:extLst>
              <a:ext uri="{FF2B5EF4-FFF2-40B4-BE49-F238E27FC236}">
                <a16:creationId xmlns:a16="http://schemas.microsoft.com/office/drawing/2014/main" id="{5BF11476-1566-4AAB-83D8-148AB955E427}"/>
              </a:ext>
            </a:extLst>
          </p:cNvPr>
          <p:cNvGraphicFramePr>
            <a:graphicFrameLocks noChangeAspect="1"/>
          </p:cNvGraphicFramePr>
          <p:nvPr/>
        </p:nvGraphicFramePr>
        <p:xfrm>
          <a:off x="5099050" y="1628775"/>
          <a:ext cx="996950" cy="388938"/>
        </p:xfrm>
        <a:graphic>
          <a:graphicData uri="http://schemas.openxmlformats.org/presentationml/2006/ole">
            <mc:AlternateContent xmlns:mc="http://schemas.openxmlformats.org/markup-compatibility/2006">
              <mc:Choice xmlns:v="urn:schemas-microsoft-com:vml" Requires="v">
                <p:oleObj spid="_x0000_s28678" r:id="rId3" imgW="500788" imgH="258792" progId="">
                  <p:embed/>
                </p:oleObj>
              </mc:Choice>
              <mc:Fallback>
                <p:oleObj r:id="rId3" imgW="500788" imgH="258792" progId="">
                  <p:embed/>
                  <p:pic>
                    <p:nvPicPr>
                      <p:cNvPr id="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9050" y="1628775"/>
                        <a:ext cx="996950" cy="388938"/>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graphicFrame>
        <p:nvGraphicFramePr>
          <p:cNvPr id="51205" name="Object 3">
            <a:extLst>
              <a:ext uri="{FF2B5EF4-FFF2-40B4-BE49-F238E27FC236}">
                <a16:creationId xmlns:a16="http://schemas.microsoft.com/office/drawing/2014/main" id="{A86909C1-580D-4CF7-94C1-0B1BB8C53195}"/>
              </a:ext>
            </a:extLst>
          </p:cNvPr>
          <p:cNvGraphicFramePr>
            <a:graphicFrameLocks noChangeAspect="1"/>
          </p:cNvGraphicFramePr>
          <p:nvPr/>
        </p:nvGraphicFramePr>
        <p:xfrm>
          <a:off x="2840039" y="2033588"/>
          <a:ext cx="198437" cy="265112"/>
        </p:xfrm>
        <a:graphic>
          <a:graphicData uri="http://schemas.openxmlformats.org/presentationml/2006/ole">
            <mc:AlternateContent xmlns:mc="http://schemas.openxmlformats.org/markup-compatibility/2006">
              <mc:Choice xmlns:v="urn:schemas-microsoft-com:vml" Requires="v">
                <p:oleObj spid="_x0000_s28679" r:id="rId5" imgW="141761" imgH="189019" progId="">
                  <p:embed/>
                </p:oleObj>
              </mc:Choice>
              <mc:Fallback>
                <p:oleObj r:id="rId5" imgW="141761" imgH="189019" progId="">
                  <p:embed/>
                  <p:pic>
                    <p:nvPicPr>
                      <p:cNvPr id="0"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40039" y="2033588"/>
                        <a:ext cx="198437" cy="265112"/>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a:extLst>
              <a:ext uri="{FF2B5EF4-FFF2-40B4-BE49-F238E27FC236}">
                <a16:creationId xmlns:a16="http://schemas.microsoft.com/office/drawing/2014/main" id="{63D90818-F02A-4A71-ABE5-AAB778EFEA6C}"/>
              </a:ext>
            </a:extLst>
          </p:cNvPr>
          <p:cNvSpPr>
            <a:spLocks noGrp="1"/>
          </p:cNvSpPr>
          <p:nvPr>
            <p:ph type="sldNum" sz="quarter" idx="12"/>
          </p:nvPr>
        </p:nvSpPr>
        <p:spPr bwMode="auto">
          <a:xfrm>
            <a:off x="6553200" y="6248400"/>
            <a:ext cx="1905000" cy="45720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ClrTx/>
              <a:buFontTx/>
              <a:buNone/>
              <a:defRPr/>
            </a:pPr>
            <a:r>
              <a:rPr lang="en-US" altLang="en-US" dirty="0"/>
              <a:t>Page Number: </a:t>
            </a:r>
            <a:fld id="{27F80ECF-22AC-463E-97CD-C221DD68B286}" type="slidenum">
              <a:rPr lang="en-US" altLang="en-US" smtClean="0"/>
              <a:pPr>
                <a:spcBef>
                  <a:spcPct val="0"/>
                </a:spcBef>
                <a:buClrTx/>
                <a:buFontTx/>
                <a:buNone/>
                <a:defRPr/>
              </a:pPr>
              <a:t>291</a:t>
            </a:fld>
            <a:r>
              <a:rPr lang="en-US" altLang="en-US" dirty="0"/>
              <a:t>/325</a:t>
            </a:r>
            <a:endParaRPr lang="en-US" altLang="en-US" sz="1661" dirty="0"/>
          </a:p>
        </p:txBody>
      </p:sp>
      <p:pic>
        <p:nvPicPr>
          <p:cNvPr id="53251" name="Picture 1">
            <a:extLst>
              <a:ext uri="{FF2B5EF4-FFF2-40B4-BE49-F238E27FC236}">
                <a16:creationId xmlns:a16="http://schemas.microsoft.com/office/drawing/2014/main" id="{47BD1BD8-F52E-428C-95F6-92A709482F6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29351" y="438151"/>
            <a:ext cx="4081463" cy="428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5122" name="Rectangle 2">
            <a:extLst>
              <a:ext uri="{FF2B5EF4-FFF2-40B4-BE49-F238E27FC236}">
                <a16:creationId xmlns:a16="http://schemas.microsoft.com/office/drawing/2014/main" id="{65B5065E-7A45-4C19-90FF-D7CC312CC4BA}"/>
              </a:ext>
            </a:extLst>
          </p:cNvPr>
          <p:cNvSpPr>
            <a:spLocks noGrp="1" noChangeArrowheads="1"/>
          </p:cNvSpPr>
          <p:nvPr>
            <p:ph type="body"/>
          </p:nvPr>
        </p:nvSpPr>
        <p:spPr>
          <a:xfrm>
            <a:off x="1776413" y="1036639"/>
            <a:ext cx="6845300" cy="5557837"/>
          </a:xfrm>
        </p:spPr>
        <p:txBody>
          <a:bodyPr anchor="t"/>
          <a:lstStyle/>
          <a:p>
            <a:pPr marL="316462" indent="-313532">
              <a:spcBef>
                <a:spcPts val="369"/>
              </a:spcBef>
              <a:tabLst>
                <a:tab pos="316462" algn="l"/>
                <a:tab pos="420485" algn="l"/>
                <a:tab pos="842435" algn="l"/>
                <a:tab pos="1264385" algn="l"/>
                <a:tab pos="1686335" algn="l"/>
                <a:tab pos="2108285" algn="l"/>
                <a:tab pos="2530235" algn="l"/>
                <a:tab pos="2952185" algn="l"/>
                <a:tab pos="3374134" algn="l"/>
                <a:tab pos="3796084" algn="l"/>
                <a:tab pos="4218034" algn="l"/>
                <a:tab pos="4639984" algn="l"/>
                <a:tab pos="5061934" algn="l"/>
                <a:tab pos="5483884" algn="l"/>
                <a:tab pos="5905834" algn="l"/>
                <a:tab pos="6327784" algn="l"/>
                <a:tab pos="6749733" algn="l"/>
                <a:tab pos="7171683" algn="l"/>
                <a:tab pos="7593633" algn="l"/>
                <a:tab pos="8015583" algn="l"/>
                <a:tab pos="8437533" algn="l"/>
              </a:tabLst>
              <a:defRPr/>
            </a:pPr>
            <a:r>
              <a:rPr lang="en-US" sz="1477" dirty="0"/>
              <a:t>Positive semi definite matrix </a:t>
            </a:r>
            <a:r>
              <a:rPr lang="en-US" sz="1477" b="1" dirty="0"/>
              <a:t>M</a:t>
            </a:r>
            <a:r>
              <a:rPr lang="en-US" sz="1477" dirty="0"/>
              <a:t> can be defined as:</a:t>
            </a:r>
          </a:p>
          <a:p>
            <a:pPr marL="316462" indent="-313532">
              <a:spcBef>
                <a:spcPts val="369"/>
              </a:spcBef>
              <a:tabLst>
                <a:tab pos="316462" algn="l"/>
                <a:tab pos="420485" algn="l"/>
                <a:tab pos="842435" algn="l"/>
                <a:tab pos="1264385" algn="l"/>
                <a:tab pos="1686335" algn="l"/>
                <a:tab pos="2108285" algn="l"/>
                <a:tab pos="2530235" algn="l"/>
                <a:tab pos="2952185" algn="l"/>
                <a:tab pos="3374134" algn="l"/>
                <a:tab pos="3796084" algn="l"/>
                <a:tab pos="4218034" algn="l"/>
                <a:tab pos="4639984" algn="l"/>
                <a:tab pos="5061934" algn="l"/>
                <a:tab pos="5483884" algn="l"/>
                <a:tab pos="5905834" algn="l"/>
                <a:tab pos="6327784" algn="l"/>
                <a:tab pos="6749733" algn="l"/>
                <a:tab pos="7171683" algn="l"/>
                <a:tab pos="7593633" algn="l"/>
                <a:tab pos="8015583" algn="l"/>
                <a:tab pos="8437533" algn="l"/>
              </a:tabLst>
              <a:defRPr/>
            </a:pPr>
            <a:r>
              <a:rPr lang="en-US" sz="1477" dirty="0"/>
              <a:t>                            </a:t>
            </a:r>
            <a:r>
              <a:rPr lang="en-US" sz="1477" b="1" dirty="0"/>
              <a:t>M </a:t>
            </a:r>
            <a:r>
              <a:rPr lang="en-US" sz="1477" dirty="0"/>
              <a:t>=</a:t>
            </a:r>
            <a:r>
              <a:rPr lang="en-US" sz="1477" b="1" dirty="0"/>
              <a:t> U D U</a:t>
            </a:r>
            <a:r>
              <a:rPr lang="en-US" sz="1477" b="1" baseline="30000" dirty="0"/>
              <a:t>T</a:t>
            </a:r>
          </a:p>
          <a:p>
            <a:pPr marL="316462" indent="-313532">
              <a:spcBef>
                <a:spcPts val="369"/>
              </a:spcBef>
              <a:tabLst>
                <a:tab pos="316462" algn="l"/>
                <a:tab pos="420485" algn="l"/>
                <a:tab pos="842435" algn="l"/>
                <a:tab pos="1264385" algn="l"/>
                <a:tab pos="1686335" algn="l"/>
                <a:tab pos="2108285" algn="l"/>
                <a:tab pos="2530235" algn="l"/>
                <a:tab pos="2952185" algn="l"/>
                <a:tab pos="3374134" algn="l"/>
                <a:tab pos="3796084" algn="l"/>
                <a:tab pos="4218034" algn="l"/>
                <a:tab pos="4639984" algn="l"/>
                <a:tab pos="5061934" algn="l"/>
                <a:tab pos="5483884" algn="l"/>
                <a:tab pos="5905834" algn="l"/>
                <a:tab pos="6327784" algn="l"/>
                <a:tab pos="6749733" algn="l"/>
                <a:tab pos="7171683" algn="l"/>
                <a:tab pos="7593633" algn="l"/>
                <a:tab pos="8015583" algn="l"/>
                <a:tab pos="8437533" algn="l"/>
              </a:tabLst>
              <a:defRPr/>
            </a:pPr>
            <a:endParaRPr lang="en-US" sz="1477" b="1" baseline="30000" dirty="0"/>
          </a:p>
          <a:p>
            <a:pPr marL="316462" indent="-313532">
              <a:spcBef>
                <a:spcPts val="369"/>
              </a:spcBef>
              <a:tabLst>
                <a:tab pos="316462" algn="l"/>
                <a:tab pos="420485" algn="l"/>
                <a:tab pos="842435" algn="l"/>
                <a:tab pos="1264385" algn="l"/>
                <a:tab pos="1686335" algn="l"/>
                <a:tab pos="2108285" algn="l"/>
                <a:tab pos="2530235" algn="l"/>
                <a:tab pos="2952185" algn="l"/>
                <a:tab pos="3374134" algn="l"/>
                <a:tab pos="3796084" algn="l"/>
                <a:tab pos="4218034" algn="l"/>
                <a:tab pos="4639984" algn="l"/>
                <a:tab pos="5061934" algn="l"/>
                <a:tab pos="5483884" algn="l"/>
                <a:tab pos="5905834" algn="l"/>
                <a:tab pos="6327784" algn="l"/>
                <a:tab pos="6749733" algn="l"/>
                <a:tab pos="7171683" algn="l"/>
                <a:tab pos="7593633" algn="l"/>
                <a:tab pos="8015583" algn="l"/>
                <a:tab pos="8437533" algn="l"/>
              </a:tabLst>
              <a:defRPr/>
            </a:pPr>
            <a:r>
              <a:rPr lang="en-US" sz="1477" dirty="0"/>
              <a:t>Matrices U and </a:t>
            </a:r>
            <a:r>
              <a:rPr lang="en-US" sz="1477" b="1" dirty="0"/>
              <a:t>D</a:t>
            </a:r>
            <a:r>
              <a:rPr lang="en-US" sz="1477" dirty="0"/>
              <a:t> are defined using the formula:</a:t>
            </a:r>
          </a:p>
          <a:p>
            <a:pPr marL="316462" indent="-313532">
              <a:spcBef>
                <a:spcPts val="369"/>
              </a:spcBef>
              <a:tabLst>
                <a:tab pos="316462" algn="l"/>
                <a:tab pos="420485" algn="l"/>
                <a:tab pos="842435" algn="l"/>
                <a:tab pos="1264385" algn="l"/>
                <a:tab pos="1686335" algn="l"/>
                <a:tab pos="2108285" algn="l"/>
                <a:tab pos="2530235" algn="l"/>
                <a:tab pos="2952185" algn="l"/>
                <a:tab pos="3374134" algn="l"/>
                <a:tab pos="3796084" algn="l"/>
                <a:tab pos="4218034" algn="l"/>
                <a:tab pos="4639984" algn="l"/>
                <a:tab pos="5061934" algn="l"/>
                <a:tab pos="5483884" algn="l"/>
                <a:tab pos="5905834" algn="l"/>
                <a:tab pos="6327784" algn="l"/>
                <a:tab pos="6749733" algn="l"/>
                <a:tab pos="7171683" algn="l"/>
                <a:tab pos="7593633" algn="l"/>
                <a:tab pos="8015583" algn="l"/>
                <a:tab pos="8437533" algn="l"/>
              </a:tabLst>
              <a:defRPr/>
            </a:pPr>
            <a:r>
              <a:rPr lang="en-US" sz="1477" dirty="0"/>
              <a:t>      </a:t>
            </a:r>
          </a:p>
          <a:p>
            <a:pPr marL="316462" indent="-313532">
              <a:spcBef>
                <a:spcPts val="369"/>
              </a:spcBef>
              <a:tabLst>
                <a:tab pos="316462" algn="l"/>
                <a:tab pos="420485" algn="l"/>
                <a:tab pos="842435" algn="l"/>
                <a:tab pos="1264385" algn="l"/>
                <a:tab pos="1686335" algn="l"/>
                <a:tab pos="2108285" algn="l"/>
                <a:tab pos="2530235" algn="l"/>
                <a:tab pos="2952185" algn="l"/>
                <a:tab pos="3374134" algn="l"/>
                <a:tab pos="3796084" algn="l"/>
                <a:tab pos="4218034" algn="l"/>
                <a:tab pos="4639984" algn="l"/>
                <a:tab pos="5061934" algn="l"/>
                <a:tab pos="5483884" algn="l"/>
                <a:tab pos="5905834" algn="l"/>
                <a:tab pos="6327784" algn="l"/>
                <a:tab pos="6749733" algn="l"/>
                <a:tab pos="7171683" algn="l"/>
                <a:tab pos="7593633" algn="l"/>
                <a:tab pos="8015583" algn="l"/>
                <a:tab pos="8437533" algn="l"/>
              </a:tabLst>
              <a:defRPr/>
            </a:pPr>
            <a:endParaRPr lang="en-US" sz="1477" dirty="0"/>
          </a:p>
          <a:p>
            <a:pPr marL="316462" indent="-313532">
              <a:spcBef>
                <a:spcPts val="369"/>
              </a:spcBef>
              <a:tabLst>
                <a:tab pos="316462" algn="l"/>
                <a:tab pos="420485" algn="l"/>
                <a:tab pos="842435" algn="l"/>
                <a:tab pos="1264385" algn="l"/>
                <a:tab pos="1686335" algn="l"/>
                <a:tab pos="2108285" algn="l"/>
                <a:tab pos="2530235" algn="l"/>
                <a:tab pos="2952185" algn="l"/>
                <a:tab pos="3374134" algn="l"/>
                <a:tab pos="3796084" algn="l"/>
                <a:tab pos="4218034" algn="l"/>
                <a:tab pos="4639984" algn="l"/>
                <a:tab pos="5061934" algn="l"/>
                <a:tab pos="5483884" algn="l"/>
                <a:tab pos="5905834" algn="l"/>
                <a:tab pos="6327784" algn="l"/>
                <a:tab pos="6749733" algn="l"/>
                <a:tab pos="7171683" algn="l"/>
                <a:tab pos="7593633" algn="l"/>
                <a:tab pos="8015583" algn="l"/>
                <a:tab pos="8437533" algn="l"/>
              </a:tabLst>
              <a:defRPr/>
            </a:pPr>
            <a:endParaRPr lang="en-US" sz="1477" dirty="0"/>
          </a:p>
          <a:p>
            <a:pPr marL="316462" indent="-313532">
              <a:spcBef>
                <a:spcPts val="369"/>
              </a:spcBef>
              <a:tabLst>
                <a:tab pos="316462" algn="l"/>
                <a:tab pos="420485" algn="l"/>
                <a:tab pos="842435" algn="l"/>
                <a:tab pos="1264385" algn="l"/>
                <a:tab pos="1686335" algn="l"/>
                <a:tab pos="2108285" algn="l"/>
                <a:tab pos="2530235" algn="l"/>
                <a:tab pos="2952185" algn="l"/>
                <a:tab pos="3374134" algn="l"/>
                <a:tab pos="3796084" algn="l"/>
                <a:tab pos="4218034" algn="l"/>
                <a:tab pos="4639984" algn="l"/>
                <a:tab pos="5061934" algn="l"/>
                <a:tab pos="5483884" algn="l"/>
                <a:tab pos="5905834" algn="l"/>
                <a:tab pos="6327784" algn="l"/>
                <a:tab pos="6749733" algn="l"/>
                <a:tab pos="7171683" algn="l"/>
                <a:tab pos="7593633" algn="l"/>
                <a:tab pos="8015583" algn="l"/>
                <a:tab pos="8437533" algn="l"/>
              </a:tabLst>
              <a:defRPr/>
            </a:pPr>
            <a:r>
              <a:rPr lang="en-US" sz="1477" dirty="0"/>
              <a:t>which is recursively updated using the formula:</a:t>
            </a:r>
          </a:p>
          <a:p>
            <a:pPr marL="316462" indent="-313532">
              <a:spcBef>
                <a:spcPts val="415"/>
              </a:spcBef>
              <a:tabLst>
                <a:tab pos="316462" algn="l"/>
                <a:tab pos="420485" algn="l"/>
                <a:tab pos="842435" algn="l"/>
                <a:tab pos="1264385" algn="l"/>
                <a:tab pos="1686335" algn="l"/>
                <a:tab pos="2108285" algn="l"/>
                <a:tab pos="2530235" algn="l"/>
                <a:tab pos="2952185" algn="l"/>
                <a:tab pos="3374134" algn="l"/>
                <a:tab pos="3796084" algn="l"/>
                <a:tab pos="4218034" algn="l"/>
                <a:tab pos="4639984" algn="l"/>
                <a:tab pos="5061934" algn="l"/>
                <a:tab pos="5483884" algn="l"/>
                <a:tab pos="5905834" algn="l"/>
                <a:tab pos="6327784" algn="l"/>
                <a:tab pos="6749733" algn="l"/>
                <a:tab pos="7171683" algn="l"/>
                <a:tab pos="7593633" algn="l"/>
                <a:tab pos="8015583" algn="l"/>
                <a:tab pos="8437533" algn="l"/>
              </a:tabLst>
              <a:defRPr/>
            </a:pPr>
            <a:r>
              <a:rPr lang="en-US" sz="1661" dirty="0"/>
              <a:t>       </a:t>
            </a:r>
          </a:p>
          <a:p>
            <a:pPr marL="316462" indent="-313532">
              <a:spcBef>
                <a:spcPts val="415"/>
              </a:spcBef>
              <a:tabLst>
                <a:tab pos="316462" algn="l"/>
                <a:tab pos="420485" algn="l"/>
                <a:tab pos="842435" algn="l"/>
                <a:tab pos="1264385" algn="l"/>
                <a:tab pos="1686335" algn="l"/>
                <a:tab pos="2108285" algn="l"/>
                <a:tab pos="2530235" algn="l"/>
                <a:tab pos="2952185" algn="l"/>
                <a:tab pos="3374134" algn="l"/>
                <a:tab pos="3796084" algn="l"/>
                <a:tab pos="4218034" algn="l"/>
                <a:tab pos="4639984" algn="l"/>
                <a:tab pos="5061934" algn="l"/>
                <a:tab pos="5483884" algn="l"/>
                <a:tab pos="5905834" algn="l"/>
                <a:tab pos="6327784" algn="l"/>
                <a:tab pos="6749733" algn="l"/>
                <a:tab pos="7171683" algn="l"/>
                <a:tab pos="7593633" algn="l"/>
                <a:tab pos="8015583" algn="l"/>
                <a:tab pos="8437533" algn="l"/>
              </a:tabLst>
              <a:defRPr/>
            </a:pPr>
            <a:r>
              <a:rPr lang="en-US" sz="1661" dirty="0"/>
              <a:t>                             </a:t>
            </a:r>
          </a:p>
          <a:p>
            <a:pPr marL="316462" indent="-313532">
              <a:spcBef>
                <a:spcPts val="646"/>
              </a:spcBef>
              <a:tabLst>
                <a:tab pos="316462" algn="l"/>
                <a:tab pos="420485" algn="l"/>
                <a:tab pos="842435" algn="l"/>
                <a:tab pos="1264385" algn="l"/>
                <a:tab pos="1686335" algn="l"/>
                <a:tab pos="2108285" algn="l"/>
                <a:tab pos="2530235" algn="l"/>
                <a:tab pos="2952185" algn="l"/>
                <a:tab pos="3374134" algn="l"/>
                <a:tab pos="3796084" algn="l"/>
                <a:tab pos="4218034" algn="l"/>
                <a:tab pos="4639984" algn="l"/>
                <a:tab pos="5061934" algn="l"/>
                <a:tab pos="5483884" algn="l"/>
                <a:tab pos="5905834" algn="l"/>
                <a:tab pos="6327784" algn="l"/>
                <a:tab pos="6749733" algn="l"/>
                <a:tab pos="7171683" algn="l"/>
                <a:tab pos="7593633" algn="l"/>
                <a:tab pos="8015583" algn="l"/>
                <a:tab pos="8437533" algn="l"/>
              </a:tabLst>
              <a:defRPr/>
            </a:pPr>
            <a:r>
              <a:rPr lang="en-US" sz="1661" dirty="0"/>
              <a:t>                               </a:t>
            </a:r>
            <a:r>
              <a:rPr lang="en-US" sz="2584" b="1" dirty="0"/>
              <a:t>a.</a:t>
            </a:r>
          </a:p>
          <a:p>
            <a:pPr marL="316462" indent="-313532">
              <a:spcBef>
                <a:spcPts val="323"/>
              </a:spcBef>
              <a:tabLst>
                <a:tab pos="316462" algn="l"/>
                <a:tab pos="420485" algn="l"/>
                <a:tab pos="842435" algn="l"/>
                <a:tab pos="1264385" algn="l"/>
                <a:tab pos="1686335" algn="l"/>
                <a:tab pos="2108285" algn="l"/>
                <a:tab pos="2530235" algn="l"/>
                <a:tab pos="2952185" algn="l"/>
                <a:tab pos="3374134" algn="l"/>
                <a:tab pos="3796084" algn="l"/>
                <a:tab pos="4218034" algn="l"/>
                <a:tab pos="4639984" algn="l"/>
                <a:tab pos="5061934" algn="l"/>
                <a:tab pos="5483884" algn="l"/>
                <a:tab pos="5905834" algn="l"/>
                <a:tab pos="6327784" algn="l"/>
                <a:tab pos="6749733" algn="l"/>
                <a:tab pos="7171683" algn="l"/>
                <a:tab pos="7593633" algn="l"/>
                <a:tab pos="8015583" algn="l"/>
                <a:tab pos="8437533" algn="l"/>
              </a:tabLst>
              <a:defRPr/>
            </a:pPr>
            <a:endParaRPr lang="en-US" sz="1292" b="1" dirty="0"/>
          </a:p>
          <a:p>
            <a:pPr marL="316462" indent="-313532">
              <a:spcBef>
                <a:spcPts val="323"/>
              </a:spcBef>
              <a:tabLst>
                <a:tab pos="316462" algn="l"/>
                <a:tab pos="420485" algn="l"/>
                <a:tab pos="842435" algn="l"/>
                <a:tab pos="1264385" algn="l"/>
                <a:tab pos="1686335" algn="l"/>
                <a:tab pos="2108285" algn="l"/>
                <a:tab pos="2530235" algn="l"/>
                <a:tab pos="2952185" algn="l"/>
                <a:tab pos="3374134" algn="l"/>
                <a:tab pos="3796084" algn="l"/>
                <a:tab pos="4218034" algn="l"/>
                <a:tab pos="4639984" algn="l"/>
                <a:tab pos="5061934" algn="l"/>
                <a:tab pos="5483884" algn="l"/>
                <a:tab pos="5905834" algn="l"/>
                <a:tab pos="6327784" algn="l"/>
                <a:tab pos="6749733" algn="l"/>
                <a:tab pos="7171683" algn="l"/>
                <a:tab pos="7593633" algn="l"/>
                <a:tab pos="8015583" algn="l"/>
                <a:tab pos="8437533" algn="l"/>
              </a:tabLst>
              <a:defRPr/>
            </a:pPr>
            <a:endParaRPr lang="en-US" sz="1292" b="1" dirty="0"/>
          </a:p>
          <a:p>
            <a:pPr marL="316462" indent="-313532">
              <a:spcBef>
                <a:spcPts val="323"/>
              </a:spcBef>
              <a:tabLst>
                <a:tab pos="316462" algn="l"/>
                <a:tab pos="420485" algn="l"/>
                <a:tab pos="842435" algn="l"/>
                <a:tab pos="1264385" algn="l"/>
                <a:tab pos="1686335" algn="l"/>
                <a:tab pos="2108285" algn="l"/>
                <a:tab pos="2530235" algn="l"/>
                <a:tab pos="2952185" algn="l"/>
                <a:tab pos="3374134" algn="l"/>
                <a:tab pos="3796084" algn="l"/>
                <a:tab pos="4218034" algn="l"/>
                <a:tab pos="4639984" algn="l"/>
                <a:tab pos="5061934" algn="l"/>
                <a:tab pos="5483884" algn="l"/>
                <a:tab pos="5905834" algn="l"/>
                <a:tab pos="6327784" algn="l"/>
                <a:tab pos="6749733" algn="l"/>
                <a:tab pos="7171683" algn="l"/>
                <a:tab pos="7593633" algn="l"/>
                <a:tab pos="8015583" algn="l"/>
                <a:tab pos="8437533" algn="l"/>
              </a:tabLst>
              <a:defRPr/>
            </a:pPr>
            <a:r>
              <a:rPr lang="en-US" sz="1292" b="1"/>
              <a:t>Legend</a:t>
            </a:r>
            <a:r>
              <a:rPr lang="en-US" sz="1292" b="1" dirty="0"/>
              <a:t>:</a:t>
            </a:r>
          </a:p>
          <a:p>
            <a:pPr marL="316462" indent="-313532">
              <a:spcBef>
                <a:spcPts val="323"/>
              </a:spcBef>
              <a:tabLst>
                <a:tab pos="316462" algn="l"/>
                <a:tab pos="420485" algn="l"/>
                <a:tab pos="842435" algn="l"/>
                <a:tab pos="1264385" algn="l"/>
                <a:tab pos="1686335" algn="l"/>
                <a:tab pos="2108285" algn="l"/>
                <a:tab pos="2530235" algn="l"/>
                <a:tab pos="2952185" algn="l"/>
                <a:tab pos="3374134" algn="l"/>
                <a:tab pos="3796084" algn="l"/>
                <a:tab pos="4218034" algn="l"/>
                <a:tab pos="4639984" algn="l"/>
                <a:tab pos="5061934" algn="l"/>
                <a:tab pos="5483884" algn="l"/>
                <a:tab pos="5905834" algn="l"/>
                <a:tab pos="6327784" algn="l"/>
                <a:tab pos="6749733" algn="l"/>
                <a:tab pos="7171683" algn="l"/>
                <a:tab pos="7593633" algn="l"/>
                <a:tab pos="8015583" algn="l"/>
                <a:tab pos="8437533" algn="l"/>
              </a:tabLst>
              <a:defRPr/>
            </a:pPr>
            <a:r>
              <a:rPr lang="en-US" sz="1292" dirty="0"/>
              <a:t> SAA1 – Cells involved in root covariance update, and the first step of back substitution;</a:t>
            </a:r>
          </a:p>
          <a:p>
            <a:pPr marL="316462" indent="-313532">
              <a:spcBef>
                <a:spcPts val="323"/>
              </a:spcBef>
              <a:tabLst>
                <a:tab pos="316462" algn="l"/>
                <a:tab pos="420485" algn="l"/>
                <a:tab pos="842435" algn="l"/>
                <a:tab pos="1264385" algn="l"/>
                <a:tab pos="1686335" algn="l"/>
                <a:tab pos="2108285" algn="l"/>
                <a:tab pos="2530235" algn="l"/>
                <a:tab pos="2952185" algn="l"/>
                <a:tab pos="3374134" algn="l"/>
                <a:tab pos="3796084" algn="l"/>
                <a:tab pos="4218034" algn="l"/>
                <a:tab pos="4639984" algn="l"/>
                <a:tab pos="5061934" algn="l"/>
                <a:tab pos="5483884" algn="l"/>
                <a:tab pos="5905834" algn="l"/>
                <a:tab pos="6327784" algn="l"/>
                <a:tab pos="6749733" algn="l"/>
                <a:tab pos="7171683" algn="l"/>
                <a:tab pos="7593633" algn="l"/>
                <a:tab pos="8015583" algn="l"/>
                <a:tab pos="8437533" algn="l"/>
              </a:tabLst>
              <a:defRPr/>
            </a:pPr>
            <a:r>
              <a:rPr lang="en-US" sz="1292" dirty="0"/>
              <a:t> SAA2 -  Cells involved in root covariance update, and in both steps of back substitution;</a:t>
            </a:r>
          </a:p>
          <a:p>
            <a:pPr marL="316462" indent="-313532">
              <a:spcBef>
                <a:spcPts val="323"/>
              </a:spcBef>
              <a:tabLst>
                <a:tab pos="316462" algn="l"/>
                <a:tab pos="420485" algn="l"/>
                <a:tab pos="842435" algn="l"/>
                <a:tab pos="1264385" algn="l"/>
                <a:tab pos="1686335" algn="l"/>
                <a:tab pos="2108285" algn="l"/>
                <a:tab pos="2530235" algn="l"/>
                <a:tab pos="2952185" algn="l"/>
                <a:tab pos="3374134" algn="l"/>
                <a:tab pos="3796084" algn="l"/>
                <a:tab pos="4218034" algn="l"/>
                <a:tab pos="4639984" algn="l"/>
                <a:tab pos="5061934" algn="l"/>
                <a:tab pos="5483884" algn="l"/>
                <a:tab pos="5905834" algn="l"/>
                <a:tab pos="6327784" algn="l"/>
                <a:tab pos="6749733" algn="l"/>
                <a:tab pos="7171683" algn="l"/>
                <a:tab pos="7593633" algn="l"/>
                <a:tab pos="8015583" algn="l"/>
                <a:tab pos="8437533" algn="l"/>
              </a:tabLst>
              <a:defRPr/>
            </a:pPr>
            <a:r>
              <a:rPr lang="en-US" sz="1292" b="1" dirty="0"/>
              <a:t>U</a:t>
            </a:r>
            <a:r>
              <a:rPr lang="en-US" sz="1292" dirty="0"/>
              <a:t> – Lower triangular matrix with unit diagonal elements</a:t>
            </a:r>
          </a:p>
          <a:p>
            <a:pPr marL="316462" indent="-313532">
              <a:spcBef>
                <a:spcPts val="323"/>
              </a:spcBef>
              <a:tabLst>
                <a:tab pos="316462" algn="l"/>
                <a:tab pos="420485" algn="l"/>
                <a:tab pos="842435" algn="l"/>
                <a:tab pos="1264385" algn="l"/>
                <a:tab pos="1686335" algn="l"/>
                <a:tab pos="2108285" algn="l"/>
                <a:tab pos="2530235" algn="l"/>
                <a:tab pos="2952185" algn="l"/>
                <a:tab pos="3374134" algn="l"/>
                <a:tab pos="3796084" algn="l"/>
                <a:tab pos="4218034" algn="l"/>
                <a:tab pos="4639984" algn="l"/>
                <a:tab pos="5061934" algn="l"/>
                <a:tab pos="5483884" algn="l"/>
                <a:tab pos="5905834" algn="l"/>
                <a:tab pos="6327784" algn="l"/>
                <a:tab pos="6749733" algn="l"/>
                <a:tab pos="7171683" algn="l"/>
                <a:tab pos="7593633" algn="l"/>
                <a:tab pos="8015583" algn="l"/>
                <a:tab pos="8437533" algn="l"/>
              </a:tabLst>
              <a:defRPr/>
            </a:pPr>
            <a:r>
              <a:rPr lang="en-US" sz="1292" b="1" dirty="0"/>
              <a:t>D</a:t>
            </a:r>
            <a:r>
              <a:rPr lang="en-US" sz="1292" dirty="0"/>
              <a:t> – Diagonal matrix with positive or zero diagonal elements</a:t>
            </a:r>
          </a:p>
          <a:p>
            <a:pPr marL="316462" indent="-313532">
              <a:spcBef>
                <a:spcPts val="323"/>
              </a:spcBef>
              <a:tabLst>
                <a:tab pos="316462" algn="l"/>
                <a:tab pos="420485" algn="l"/>
                <a:tab pos="842435" algn="l"/>
                <a:tab pos="1264385" algn="l"/>
                <a:tab pos="1686335" algn="l"/>
                <a:tab pos="2108285" algn="l"/>
                <a:tab pos="2530235" algn="l"/>
                <a:tab pos="2952185" algn="l"/>
                <a:tab pos="3374134" algn="l"/>
                <a:tab pos="3796084" algn="l"/>
                <a:tab pos="4218034" algn="l"/>
                <a:tab pos="4639984" algn="l"/>
                <a:tab pos="5061934" algn="l"/>
                <a:tab pos="5483884" algn="l"/>
                <a:tab pos="5905834" algn="l"/>
                <a:tab pos="6327784" algn="l"/>
                <a:tab pos="6749733" algn="l"/>
                <a:tab pos="7171683" algn="l"/>
                <a:tab pos="7593633" algn="l"/>
                <a:tab pos="8015583" algn="l"/>
                <a:tab pos="8437533" algn="l"/>
              </a:tabLst>
              <a:defRPr/>
            </a:pPr>
            <a:r>
              <a:rPr lang="en-US" sz="1292" dirty="0"/>
              <a:t>b – A scalar initially set to 1</a:t>
            </a:r>
          </a:p>
          <a:p>
            <a:pPr marL="316462" indent="-313532">
              <a:spcBef>
                <a:spcPts val="323"/>
              </a:spcBef>
              <a:tabLst>
                <a:tab pos="316462" algn="l"/>
                <a:tab pos="420485" algn="l"/>
                <a:tab pos="842435" algn="l"/>
                <a:tab pos="1264385" algn="l"/>
                <a:tab pos="1686335" algn="l"/>
                <a:tab pos="2108285" algn="l"/>
                <a:tab pos="2530235" algn="l"/>
                <a:tab pos="2952185" algn="l"/>
                <a:tab pos="3374134" algn="l"/>
                <a:tab pos="3796084" algn="l"/>
                <a:tab pos="4218034" algn="l"/>
                <a:tab pos="4639984" algn="l"/>
                <a:tab pos="5061934" algn="l"/>
                <a:tab pos="5483884" algn="l"/>
                <a:tab pos="5905834" algn="l"/>
                <a:tab pos="6327784" algn="l"/>
                <a:tab pos="6749733" algn="l"/>
                <a:tab pos="7171683" algn="l"/>
                <a:tab pos="7593633" algn="l"/>
                <a:tab pos="8015583" algn="l"/>
                <a:tab pos="8437533" algn="l"/>
              </a:tabLst>
              <a:defRPr/>
            </a:pPr>
            <a:r>
              <a:rPr lang="en-US" sz="1292" dirty="0"/>
              <a:t>K – Iteration count. </a:t>
            </a:r>
          </a:p>
          <a:p>
            <a:pPr marL="316462" indent="-313532">
              <a:spcBef>
                <a:spcPts val="323"/>
              </a:spcBef>
              <a:tabLst>
                <a:tab pos="316462" algn="l"/>
                <a:tab pos="420485" algn="l"/>
                <a:tab pos="842435" algn="l"/>
                <a:tab pos="1264385" algn="l"/>
                <a:tab pos="1686335" algn="l"/>
                <a:tab pos="2108285" algn="l"/>
                <a:tab pos="2530235" algn="l"/>
                <a:tab pos="2952185" algn="l"/>
                <a:tab pos="3374134" algn="l"/>
                <a:tab pos="3796084" algn="l"/>
                <a:tab pos="4218034" algn="l"/>
                <a:tab pos="4639984" algn="l"/>
                <a:tab pos="5061934" algn="l"/>
                <a:tab pos="5483884" algn="l"/>
                <a:tab pos="5905834" algn="l"/>
                <a:tab pos="6327784" algn="l"/>
                <a:tab pos="6749733" algn="l"/>
                <a:tab pos="7171683" algn="l"/>
                <a:tab pos="7593633" algn="l"/>
                <a:tab pos="8015583" algn="l"/>
                <a:tab pos="8437533" algn="l"/>
              </a:tabLst>
              <a:defRPr/>
            </a:pPr>
            <a:r>
              <a:rPr lang="en-US" sz="1292" dirty="0"/>
              <a:t> </a:t>
            </a:r>
          </a:p>
          <a:p>
            <a:pPr marL="316462" indent="-313532">
              <a:spcBef>
                <a:spcPts val="323"/>
              </a:spcBef>
              <a:tabLst>
                <a:tab pos="316462" algn="l"/>
                <a:tab pos="420485" algn="l"/>
                <a:tab pos="842435" algn="l"/>
                <a:tab pos="1264385" algn="l"/>
                <a:tab pos="1686335" algn="l"/>
                <a:tab pos="2108285" algn="l"/>
                <a:tab pos="2530235" algn="l"/>
                <a:tab pos="2952185" algn="l"/>
                <a:tab pos="3374134" algn="l"/>
                <a:tab pos="3796084" algn="l"/>
                <a:tab pos="4218034" algn="l"/>
                <a:tab pos="4639984" algn="l"/>
                <a:tab pos="5061934" algn="l"/>
                <a:tab pos="5483884" algn="l"/>
                <a:tab pos="5905834" algn="l"/>
                <a:tab pos="6327784" algn="l"/>
                <a:tab pos="6749733" algn="l"/>
                <a:tab pos="7171683" algn="l"/>
                <a:tab pos="7593633" algn="l"/>
                <a:tab pos="8015583" algn="l"/>
                <a:tab pos="8437533" algn="l"/>
              </a:tabLst>
              <a:defRPr/>
            </a:pPr>
            <a:endParaRPr lang="en-US" sz="1292" dirty="0"/>
          </a:p>
        </p:txBody>
      </p:sp>
      <p:graphicFrame>
        <p:nvGraphicFramePr>
          <p:cNvPr id="53253" name="Object 3">
            <a:extLst>
              <a:ext uri="{FF2B5EF4-FFF2-40B4-BE49-F238E27FC236}">
                <a16:creationId xmlns:a16="http://schemas.microsoft.com/office/drawing/2014/main" id="{D72789E6-0F2C-4ACB-AF60-1A10504B14DE}"/>
              </a:ext>
            </a:extLst>
          </p:cNvPr>
          <p:cNvGraphicFramePr>
            <a:graphicFrameLocks noChangeAspect="1"/>
          </p:cNvGraphicFramePr>
          <p:nvPr/>
        </p:nvGraphicFramePr>
        <p:xfrm>
          <a:off x="2771776" y="2100263"/>
          <a:ext cx="2259013" cy="569912"/>
        </p:xfrm>
        <a:graphic>
          <a:graphicData uri="http://schemas.openxmlformats.org/presentationml/2006/ole">
            <mc:AlternateContent xmlns:mc="http://schemas.openxmlformats.org/markup-compatibility/2006">
              <mc:Choice xmlns:v="urn:schemas-microsoft-com:vml" Requires="v">
                <p:oleObj spid="_x0000_s29702" r:id="rId4" imgW="518547" imgH="455562" progId="">
                  <p:embed/>
                </p:oleObj>
              </mc:Choice>
              <mc:Fallback>
                <p:oleObj r:id="rId4" imgW="518547" imgH="455562" progId="">
                  <p:embed/>
                  <p:pic>
                    <p:nvPicPr>
                      <p:cNvPr id="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71776" y="2100263"/>
                        <a:ext cx="2259013" cy="569912"/>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graphicFrame>
        <p:nvGraphicFramePr>
          <p:cNvPr id="53254" name="Object 4">
            <a:extLst>
              <a:ext uri="{FF2B5EF4-FFF2-40B4-BE49-F238E27FC236}">
                <a16:creationId xmlns:a16="http://schemas.microsoft.com/office/drawing/2014/main" id="{0B3D1284-F0A5-4E03-A93B-AD6439B5667D}"/>
              </a:ext>
            </a:extLst>
          </p:cNvPr>
          <p:cNvGraphicFramePr>
            <a:graphicFrameLocks noChangeAspect="1"/>
          </p:cNvGraphicFramePr>
          <p:nvPr/>
        </p:nvGraphicFramePr>
        <p:xfrm>
          <a:off x="2174876" y="3095626"/>
          <a:ext cx="3255963" cy="346075"/>
        </p:xfrm>
        <a:graphic>
          <a:graphicData uri="http://schemas.openxmlformats.org/presentationml/2006/ole">
            <mc:AlternateContent xmlns:mc="http://schemas.openxmlformats.org/markup-compatibility/2006">
              <mc:Choice xmlns:v="urn:schemas-microsoft-com:vml" Requires="v">
                <p:oleObj spid="_x0000_s29703" r:id="rId6" imgW="566414" imgH="263440" progId="">
                  <p:embed/>
                </p:oleObj>
              </mc:Choice>
              <mc:Fallback>
                <p:oleObj r:id="rId6" imgW="566414" imgH="263440" progId="">
                  <p:embed/>
                  <p:pic>
                    <p:nvPicPr>
                      <p:cNvPr id="0"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74876" y="3095626"/>
                        <a:ext cx="3255963" cy="346075"/>
                      </a:xfrm>
                      <a:prstGeom prst="rect">
                        <a:avLst/>
                      </a:prstGeom>
                      <a:noFill/>
                      <a:extLst>
                        <a:ext uri="{909E8E84-426E-40DD-AFC4-6F175D3DCCD1}">
                          <a14:hiddenFill xmlns:a14="http://schemas.microsoft.com/office/drawing/2010/main">
                            <a:blipFill dpi="0" rotWithShape="0">
                              <a:blip/>
                              <a:srcRect/>
                              <a:stretch>
                                <a:fillRect/>
                              </a:stretch>
                            </a:blipFill>
                          </a14:hiddenFill>
                        </a:ext>
                      </a:extLst>
                    </p:spPr>
                  </p:pic>
                </p:oleObj>
              </mc:Fallback>
            </mc:AlternateContent>
          </a:graphicData>
        </a:graphic>
      </p:graphicFrame>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a:extLst>
              <a:ext uri="{FF2B5EF4-FFF2-40B4-BE49-F238E27FC236}">
                <a16:creationId xmlns:a16="http://schemas.microsoft.com/office/drawing/2014/main" id="{E7CF6C75-FB72-4FBF-803F-CEA2F484D892}"/>
              </a:ext>
            </a:extLst>
          </p:cNvPr>
          <p:cNvSpPr>
            <a:spLocks noGrp="1"/>
          </p:cNvSpPr>
          <p:nvPr>
            <p:ph type="sldNum" sz="quarter" idx="12"/>
          </p:nvPr>
        </p:nvSpPr>
        <p:spPr bwMode="auto">
          <a:xfrm>
            <a:off x="6553200" y="6248400"/>
            <a:ext cx="1905000" cy="45720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ClrTx/>
              <a:buFontTx/>
              <a:buNone/>
              <a:defRPr/>
            </a:pPr>
            <a:r>
              <a:rPr lang="en-US" altLang="en-US" dirty="0"/>
              <a:t>Page Number: </a:t>
            </a:r>
            <a:fld id="{27F80ECF-22AC-463E-97CD-C221DD68B286}" type="slidenum">
              <a:rPr lang="en-US" altLang="en-US" smtClean="0"/>
              <a:pPr>
                <a:spcBef>
                  <a:spcPct val="0"/>
                </a:spcBef>
                <a:buClrTx/>
                <a:buFontTx/>
                <a:buNone/>
                <a:defRPr/>
              </a:pPr>
              <a:t>292</a:t>
            </a:fld>
            <a:r>
              <a:rPr lang="en-US" altLang="en-US" dirty="0"/>
              <a:t>/325</a:t>
            </a:r>
            <a:endParaRPr lang="en-US" altLang="en-US" sz="1661" dirty="0"/>
          </a:p>
        </p:txBody>
      </p:sp>
      <p:pic>
        <p:nvPicPr>
          <p:cNvPr id="55299" name="Picture 1">
            <a:extLst>
              <a:ext uri="{FF2B5EF4-FFF2-40B4-BE49-F238E27FC236}">
                <a16:creationId xmlns:a16="http://schemas.microsoft.com/office/drawing/2014/main" id="{4A640680-DDAA-49C3-9F44-CF1D6C61C35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4850" y="903289"/>
            <a:ext cx="4198938" cy="396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55300" name="Picture 2">
            <a:extLst>
              <a:ext uri="{FF2B5EF4-FFF2-40B4-BE49-F238E27FC236}">
                <a16:creationId xmlns:a16="http://schemas.microsoft.com/office/drawing/2014/main" id="{2ACFB839-BEC4-44D2-A89B-F68EC0AF810E}"/>
              </a:ext>
            </a:extLst>
          </p:cNvPr>
          <p:cNvPicPr>
            <a:picLocks noChangeAspect="1" noChangeArrowheads="1"/>
          </p:cNvPicPr>
          <p:nvPr/>
        </p:nvPicPr>
        <p:blipFill>
          <a:blip r:embed="rId4" cstate="print">
            <a:lum contrast="6000"/>
            <a:extLst>
              <a:ext uri="{28A0092B-C50C-407E-A947-70E740481C1C}">
                <a14:useLocalDpi xmlns:a14="http://schemas.microsoft.com/office/drawing/2010/main" val="0"/>
              </a:ext>
            </a:extLst>
          </a:blip>
          <a:srcRect/>
          <a:stretch>
            <a:fillRect/>
          </a:stretch>
        </p:blipFill>
        <p:spPr bwMode="auto">
          <a:xfrm>
            <a:off x="6229350" y="771525"/>
            <a:ext cx="3913188" cy="391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a:extLst>
              <a:ext uri="{FF2B5EF4-FFF2-40B4-BE49-F238E27FC236}">
                <a16:creationId xmlns:a16="http://schemas.microsoft.com/office/drawing/2014/main" id="{6779DDD0-06F8-4699-A97B-D1E89001D4A6}"/>
              </a:ext>
            </a:extLst>
          </p:cNvPr>
          <p:cNvSpPr>
            <a:spLocks noGrp="1"/>
          </p:cNvSpPr>
          <p:nvPr>
            <p:ph type="sldNum" sz="quarter" idx="12"/>
          </p:nvPr>
        </p:nvSpPr>
        <p:spPr bwMode="auto">
          <a:xfrm>
            <a:off x="6553200" y="6381328"/>
            <a:ext cx="1905000" cy="45720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ClrTx/>
              <a:buFontTx/>
              <a:buNone/>
              <a:defRPr/>
            </a:pPr>
            <a:r>
              <a:rPr lang="en-US" altLang="en-US" dirty="0"/>
              <a:t>Page Number: </a:t>
            </a:r>
            <a:fld id="{27F80ECF-22AC-463E-97CD-C221DD68B286}" type="slidenum">
              <a:rPr lang="en-US" altLang="en-US" smtClean="0"/>
              <a:pPr>
                <a:spcBef>
                  <a:spcPct val="0"/>
                </a:spcBef>
                <a:buClrTx/>
                <a:buFontTx/>
                <a:buNone/>
                <a:defRPr/>
              </a:pPr>
              <a:t>293</a:t>
            </a:fld>
            <a:r>
              <a:rPr lang="en-US" altLang="en-US" dirty="0"/>
              <a:t>/325</a:t>
            </a:r>
            <a:endParaRPr lang="en-US" altLang="en-US" sz="1661" dirty="0"/>
          </a:p>
        </p:txBody>
      </p:sp>
      <p:pic>
        <p:nvPicPr>
          <p:cNvPr id="57347" name="Picture 1">
            <a:extLst>
              <a:ext uri="{FF2B5EF4-FFF2-40B4-BE49-F238E27FC236}">
                <a16:creationId xmlns:a16="http://schemas.microsoft.com/office/drawing/2014/main" id="{DFAB1BB5-C43C-4803-A923-0D952E1CC216}"/>
              </a:ext>
            </a:extLst>
          </p:cNvPr>
          <p:cNvPicPr>
            <a:picLocks noChangeAspect="1" noChangeArrowheads="1"/>
          </p:cNvPicPr>
          <p:nvPr/>
        </p:nvPicPr>
        <p:blipFill>
          <a:blip r:embed="rId3" cstate="print">
            <a:lum contrast="6000"/>
            <a:extLst>
              <a:ext uri="{28A0092B-C50C-407E-A947-70E740481C1C}">
                <a14:useLocalDpi xmlns:a14="http://schemas.microsoft.com/office/drawing/2010/main" val="0"/>
              </a:ext>
            </a:extLst>
          </a:blip>
          <a:srcRect/>
          <a:stretch>
            <a:fillRect/>
          </a:stretch>
        </p:blipFill>
        <p:spPr bwMode="auto">
          <a:xfrm>
            <a:off x="5099051" y="2298700"/>
            <a:ext cx="5307013" cy="408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57348" name="Picture 2">
            <a:extLst>
              <a:ext uri="{FF2B5EF4-FFF2-40B4-BE49-F238E27FC236}">
                <a16:creationId xmlns:a16="http://schemas.microsoft.com/office/drawing/2014/main" id="{F4F50CEC-BE7E-4985-84F9-61D432D285A5}"/>
              </a:ext>
            </a:extLst>
          </p:cNvPr>
          <p:cNvPicPr>
            <a:picLocks noChangeAspect="1" noChangeArrowheads="1"/>
          </p:cNvPicPr>
          <p:nvPr/>
        </p:nvPicPr>
        <p:blipFill>
          <a:blip r:embed="rId4" cstate="print">
            <a:lum contrast="6000"/>
            <a:extLst>
              <a:ext uri="{28A0092B-C50C-407E-A947-70E740481C1C}">
                <a14:useLocalDpi xmlns:a14="http://schemas.microsoft.com/office/drawing/2010/main" val="0"/>
              </a:ext>
            </a:extLst>
          </a:blip>
          <a:srcRect/>
          <a:stretch>
            <a:fillRect/>
          </a:stretch>
        </p:blipFill>
        <p:spPr bwMode="auto">
          <a:xfrm>
            <a:off x="1524000" y="263526"/>
            <a:ext cx="5010150" cy="388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a:extLst>
              <a:ext uri="{FF2B5EF4-FFF2-40B4-BE49-F238E27FC236}">
                <a16:creationId xmlns:a16="http://schemas.microsoft.com/office/drawing/2014/main" id="{96E47C6C-9464-41C5-BD81-52F6EB62ABB6}"/>
              </a:ext>
            </a:extLst>
          </p:cNvPr>
          <p:cNvSpPr>
            <a:spLocks noGrp="1"/>
          </p:cNvSpPr>
          <p:nvPr>
            <p:ph type="sldNum" sz="quarter" idx="12"/>
          </p:nvPr>
        </p:nvSpPr>
        <p:spPr bwMode="auto">
          <a:xfrm>
            <a:off x="6553200" y="6248400"/>
            <a:ext cx="1905000" cy="457200"/>
          </a:xfrm>
          <a:prstGeom prst="rect">
            <a:avLst/>
          </a:prstGeom>
          <a:noFill/>
          <a:ln>
            <a:noFill/>
          </a:ln>
          <a:effec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ClrTx/>
              <a:buFontTx/>
              <a:buNone/>
              <a:defRPr/>
            </a:pPr>
            <a:r>
              <a:rPr lang="en-US" altLang="en-US" dirty="0"/>
              <a:t>Page Number: </a:t>
            </a:r>
            <a:fld id="{27F80ECF-22AC-463E-97CD-C221DD68B286}" type="slidenum">
              <a:rPr lang="en-US" altLang="en-US" smtClean="0"/>
              <a:pPr>
                <a:spcBef>
                  <a:spcPct val="0"/>
                </a:spcBef>
                <a:buClrTx/>
                <a:buFontTx/>
                <a:buNone/>
                <a:defRPr/>
              </a:pPr>
              <a:t>294</a:t>
            </a:fld>
            <a:r>
              <a:rPr lang="en-US" altLang="en-US" dirty="0"/>
              <a:t>/325</a:t>
            </a:r>
            <a:endParaRPr lang="en-US" altLang="en-US" sz="1661" dirty="0"/>
          </a:p>
        </p:txBody>
      </p:sp>
      <p:pic>
        <p:nvPicPr>
          <p:cNvPr id="59395" name="Picture 1">
            <a:extLst>
              <a:ext uri="{FF2B5EF4-FFF2-40B4-BE49-F238E27FC236}">
                <a16:creationId xmlns:a16="http://schemas.microsoft.com/office/drawing/2014/main" id="{0C72E4D0-F5F6-45E6-8197-0E634F8F911D}"/>
              </a:ext>
            </a:extLst>
          </p:cNvPr>
          <p:cNvPicPr>
            <a:picLocks noChangeAspect="1" noChangeArrowheads="1"/>
          </p:cNvPicPr>
          <p:nvPr/>
        </p:nvPicPr>
        <p:blipFill>
          <a:blip r:embed="rId3" cstate="print">
            <a:lum contrast="6000"/>
            <a:extLst>
              <a:ext uri="{28A0092B-C50C-407E-A947-70E740481C1C}">
                <a14:useLocalDpi xmlns:a14="http://schemas.microsoft.com/office/drawing/2010/main" val="0"/>
              </a:ext>
            </a:extLst>
          </a:blip>
          <a:srcRect/>
          <a:stretch>
            <a:fillRect/>
          </a:stretch>
        </p:blipFill>
        <p:spPr bwMode="auto">
          <a:xfrm>
            <a:off x="6161089" y="771525"/>
            <a:ext cx="4219575" cy="435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59396" name="Picture 2">
            <a:extLst>
              <a:ext uri="{FF2B5EF4-FFF2-40B4-BE49-F238E27FC236}">
                <a16:creationId xmlns:a16="http://schemas.microsoft.com/office/drawing/2014/main" id="{58ECA732-5050-44BE-A092-9F009F679DC3}"/>
              </a:ext>
            </a:extLst>
          </p:cNvPr>
          <p:cNvPicPr>
            <a:picLocks noChangeAspect="1" noChangeArrowheads="1"/>
          </p:cNvPicPr>
          <p:nvPr/>
        </p:nvPicPr>
        <p:blipFill>
          <a:blip r:embed="rId4" cstate="print">
            <a:lum contrast="6000"/>
            <a:extLst>
              <a:ext uri="{28A0092B-C50C-407E-A947-70E740481C1C}">
                <a14:useLocalDpi xmlns:a14="http://schemas.microsoft.com/office/drawing/2010/main" val="0"/>
              </a:ext>
            </a:extLst>
          </a:blip>
          <a:srcRect/>
          <a:stretch>
            <a:fillRect/>
          </a:stretch>
        </p:blipFill>
        <p:spPr bwMode="auto">
          <a:xfrm>
            <a:off x="1708150" y="1435101"/>
            <a:ext cx="4008438" cy="362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Number Placeholder 3">
            <a:extLst>
              <a:ext uri="{FF2B5EF4-FFF2-40B4-BE49-F238E27FC236}">
                <a16:creationId xmlns:a16="http://schemas.microsoft.com/office/drawing/2014/main" id="{B9E74D67-96D2-459D-9854-C915FB9ACE69}"/>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295</a:t>
            </a:fld>
            <a:r>
              <a:rPr lang="en-US" altLang="en-US" dirty="0"/>
              <a:t>/325</a:t>
            </a:r>
            <a:endParaRPr lang="en-US" altLang="en-US" sz="1400" dirty="0"/>
          </a:p>
        </p:txBody>
      </p:sp>
      <p:sp>
        <p:nvSpPr>
          <p:cNvPr id="61443" name="Rectangle 2">
            <a:extLst>
              <a:ext uri="{FF2B5EF4-FFF2-40B4-BE49-F238E27FC236}">
                <a16:creationId xmlns:a16="http://schemas.microsoft.com/office/drawing/2014/main" id="{0E2CC89A-B776-4336-B789-B34BB8DA4ED8}"/>
              </a:ext>
            </a:extLst>
          </p:cNvPr>
          <p:cNvSpPr>
            <a:spLocks noChangeArrowheads="1"/>
          </p:cNvSpPr>
          <p:nvPr/>
        </p:nvSpPr>
        <p:spPr bwMode="auto">
          <a:xfrm>
            <a:off x="1524000" y="-96838"/>
            <a:ext cx="9144000" cy="5878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endParaRPr lang="en-US" altLang="en-US" sz="2400" b="1">
              <a:cs typeface="Times New Roman" panose="02020603050405020304" pitchFamily="18" charset="0"/>
            </a:endParaRPr>
          </a:p>
          <a:p>
            <a:pPr algn="ctr" eaLnBrk="1" hangingPunct="1">
              <a:spcBef>
                <a:spcPct val="0"/>
              </a:spcBef>
              <a:buFontTx/>
              <a:buNone/>
            </a:pPr>
            <a:endParaRPr lang="en-US" altLang="en-US" sz="2400" b="1">
              <a:cs typeface="Times New Roman" panose="02020603050405020304" pitchFamily="18" charset="0"/>
            </a:endParaRPr>
          </a:p>
          <a:p>
            <a:pPr algn="ctr" eaLnBrk="1" hangingPunct="1">
              <a:spcBef>
                <a:spcPct val="0"/>
              </a:spcBef>
              <a:buFontTx/>
              <a:buNone/>
            </a:pPr>
            <a:r>
              <a:rPr lang="en-US" altLang="en-US" sz="2400" b="1">
                <a:cs typeface="Times New Roman" panose="02020603050405020304" pitchFamily="18" charset="0"/>
              </a:rPr>
              <a:t>CATALYTIC  MIGRATION</a:t>
            </a:r>
            <a:endParaRPr lang="en-US" altLang="en-US" sz="1600">
              <a:cs typeface="Times New Roman" panose="02020603050405020304" pitchFamily="18" charset="0"/>
            </a:endParaRPr>
          </a:p>
          <a:p>
            <a:pPr algn="ctr">
              <a:spcBef>
                <a:spcPct val="0"/>
              </a:spcBef>
              <a:buFontTx/>
              <a:buNone/>
            </a:pPr>
            <a:r>
              <a:rPr lang="en-US" altLang="en-US" sz="2400" b="1">
                <a:cs typeface="Times New Roman" panose="02020603050405020304" pitchFamily="18" charset="0"/>
              </a:rPr>
              <a:t>from the</a:t>
            </a:r>
            <a:endParaRPr lang="en-US" altLang="en-US" sz="1600">
              <a:cs typeface="Times New Roman" panose="02020603050405020304" pitchFamily="18" charset="0"/>
            </a:endParaRPr>
          </a:p>
          <a:p>
            <a:pPr algn="ctr">
              <a:spcBef>
                <a:spcPct val="0"/>
              </a:spcBef>
              <a:buFontTx/>
              <a:buNone/>
            </a:pPr>
            <a:r>
              <a:rPr lang="en-US" altLang="en-US" sz="2400" b="1">
                <a:cs typeface="Times New Roman" panose="02020603050405020304" pitchFamily="18" charset="0"/>
              </a:rPr>
              <a:t>RISC ENVIRONMENT</a:t>
            </a:r>
            <a:endParaRPr lang="en-US" altLang="en-US" sz="1600">
              <a:cs typeface="Times New Roman" panose="02020603050405020304" pitchFamily="18" charset="0"/>
            </a:endParaRPr>
          </a:p>
          <a:p>
            <a:pPr algn="ctr">
              <a:spcBef>
                <a:spcPct val="0"/>
              </a:spcBef>
              <a:buFontTx/>
              <a:buNone/>
            </a:pPr>
            <a:r>
              <a:rPr lang="en-US" altLang="en-US" sz="2400" b="1">
                <a:cs typeface="Times New Roman" panose="02020603050405020304" pitchFamily="18" charset="0"/>
              </a:rPr>
              <a:t>POINT-OF-VIEW</a:t>
            </a:r>
            <a:endParaRPr lang="en-US" altLang="en-US" sz="1600">
              <a:cs typeface="Times New Roman" panose="02020603050405020304" pitchFamily="18" charset="0"/>
            </a:endParaRPr>
          </a:p>
          <a:p>
            <a:pPr algn="just">
              <a:spcBef>
                <a:spcPct val="0"/>
              </a:spcBef>
              <a:buFontTx/>
              <a:buNone/>
            </a:pPr>
            <a:r>
              <a:rPr lang="en-US" altLang="en-US" sz="1600">
                <a:cs typeface="Times New Roman" panose="02020603050405020304" pitchFamily="18" charset="0"/>
              </a:rPr>
              <a:t> </a:t>
            </a:r>
          </a:p>
          <a:p>
            <a:pPr algn="just">
              <a:spcBef>
                <a:spcPct val="0"/>
              </a:spcBef>
              <a:buFontTx/>
              <a:buNone/>
            </a:pPr>
            <a:r>
              <a:rPr lang="en-US" altLang="en-US" sz="1600">
                <a:cs typeface="Times New Roman" panose="02020603050405020304" pitchFamily="18" charset="0"/>
              </a:rPr>
              <a:t> </a:t>
            </a:r>
          </a:p>
          <a:p>
            <a:pPr algn="just">
              <a:spcBef>
                <a:spcPct val="0"/>
              </a:spcBef>
              <a:buFontTx/>
              <a:buNone/>
            </a:pPr>
            <a:r>
              <a:rPr lang="en-US" altLang="en-US" sz="1600">
                <a:cs typeface="Times New Roman" panose="02020603050405020304" pitchFamily="18" charset="0"/>
              </a:rPr>
              <a:t> </a:t>
            </a:r>
          </a:p>
          <a:p>
            <a:pPr algn="just">
              <a:spcBef>
                <a:spcPct val="0"/>
              </a:spcBef>
              <a:buFontTx/>
              <a:buNone/>
            </a:pPr>
            <a:r>
              <a:rPr lang="en-US" altLang="en-US" sz="1600">
                <a:cs typeface="Times New Roman" panose="02020603050405020304" pitchFamily="18" charset="0"/>
              </a:rPr>
              <a:t> </a:t>
            </a:r>
          </a:p>
          <a:p>
            <a:pPr algn="just">
              <a:spcBef>
                <a:spcPct val="0"/>
              </a:spcBef>
              <a:buFontTx/>
              <a:buNone/>
            </a:pPr>
            <a:r>
              <a:rPr lang="en-US" altLang="en-US" sz="1600">
                <a:cs typeface="Times New Roman" panose="02020603050405020304" pitchFamily="18" charset="0"/>
              </a:rPr>
              <a:t> </a:t>
            </a:r>
          </a:p>
          <a:p>
            <a:pPr algn="ctr">
              <a:spcBef>
                <a:spcPct val="0"/>
              </a:spcBef>
              <a:buFontTx/>
              <a:buNone/>
            </a:pPr>
            <a:r>
              <a:rPr lang="en-US" altLang="en-US" sz="1600">
                <a:cs typeface="Times New Roman" panose="02020603050405020304" pitchFamily="18" charset="0"/>
              </a:rPr>
              <a:t> </a:t>
            </a:r>
          </a:p>
          <a:p>
            <a:pPr algn="ctr">
              <a:spcBef>
                <a:spcPct val="0"/>
              </a:spcBef>
              <a:buFontTx/>
              <a:buNone/>
            </a:pPr>
            <a:r>
              <a:rPr lang="en-US" altLang="en-US" sz="1800" b="1">
                <a:cs typeface="Times New Roman" panose="02020603050405020304" pitchFamily="18" charset="0"/>
              </a:rPr>
              <a:t>Veljko Milutinović</a:t>
            </a:r>
            <a:endParaRPr lang="en-US" altLang="en-US" sz="1600">
              <a:cs typeface="Times New Roman" panose="02020603050405020304" pitchFamily="18" charset="0"/>
            </a:endParaRPr>
          </a:p>
          <a:p>
            <a:pPr algn="ctr">
              <a:spcBef>
                <a:spcPct val="0"/>
              </a:spcBef>
              <a:buFontTx/>
              <a:buNone/>
            </a:pPr>
            <a:r>
              <a:rPr lang="en-US" altLang="en-US" sz="2000" b="1">
                <a:cs typeface="Times New Roman" panose="02020603050405020304" pitchFamily="18" charset="0"/>
              </a:rPr>
              <a:t>UNIVERSITY of BELGRADE</a:t>
            </a:r>
            <a:endParaRPr lang="en-US" altLang="en-US" sz="1600">
              <a:cs typeface="Times New Roman" panose="02020603050405020304" pitchFamily="18" charset="0"/>
            </a:endParaRPr>
          </a:p>
          <a:p>
            <a:pPr algn="just">
              <a:spcBef>
                <a:spcPct val="0"/>
              </a:spcBef>
              <a:buFontTx/>
              <a:buNone/>
            </a:pPr>
            <a:r>
              <a:rPr lang="en-US" altLang="en-US" sz="1600">
                <a:cs typeface="Times New Roman" panose="02020603050405020304" pitchFamily="18" charset="0"/>
              </a:rPr>
              <a:t> </a:t>
            </a:r>
          </a:p>
          <a:p>
            <a:pPr algn="just">
              <a:spcBef>
                <a:spcPct val="0"/>
              </a:spcBef>
              <a:buFontTx/>
              <a:buNone/>
            </a:pPr>
            <a:r>
              <a:rPr lang="en-US" altLang="en-US" sz="1600">
                <a:cs typeface="Times New Roman" panose="02020603050405020304" pitchFamily="18" charset="0"/>
              </a:rPr>
              <a:t> </a:t>
            </a:r>
          </a:p>
          <a:p>
            <a:pPr algn="just">
              <a:spcBef>
                <a:spcPct val="0"/>
              </a:spcBef>
              <a:buFontTx/>
              <a:buNone/>
            </a:pPr>
            <a:r>
              <a:rPr lang="en-US" altLang="en-US" sz="1600">
                <a:cs typeface="Times New Roman" panose="02020603050405020304" pitchFamily="18" charset="0"/>
              </a:rPr>
              <a:t> </a:t>
            </a:r>
          </a:p>
          <a:p>
            <a:pPr algn="just">
              <a:spcBef>
                <a:spcPct val="0"/>
              </a:spcBef>
              <a:buFontTx/>
              <a:buNone/>
            </a:pPr>
            <a:r>
              <a:rPr lang="en-US" altLang="en-US" sz="1600">
                <a:cs typeface="Times New Roman" panose="02020603050405020304" pitchFamily="18" charset="0"/>
              </a:rPr>
              <a:t> </a:t>
            </a:r>
          </a:p>
          <a:p>
            <a:pPr algn="just">
              <a:spcBef>
                <a:spcPct val="0"/>
              </a:spcBef>
              <a:buFontTx/>
              <a:buNone/>
            </a:pPr>
            <a:r>
              <a:rPr lang="en-US" altLang="en-US" sz="1600">
                <a:cs typeface="Times New Roman" panose="02020603050405020304" pitchFamily="18" charset="0"/>
              </a:rPr>
              <a:t> </a:t>
            </a:r>
          </a:p>
          <a:p>
            <a:pPr algn="ctr">
              <a:spcBef>
                <a:spcPct val="0"/>
              </a:spcBef>
              <a:buFontTx/>
              <a:buNone/>
            </a:pPr>
            <a:r>
              <a:rPr lang="en-US" altLang="en-US" sz="1800">
                <a:cs typeface="Times New Roman" panose="02020603050405020304" pitchFamily="18" charset="0"/>
              </a:rPr>
              <a:t>This research was initially sponsored by NCR; currently sponsored via IPSI</a:t>
            </a:r>
            <a:endParaRPr lang="en-US" altLang="en-US" sz="2400"/>
          </a:p>
        </p:txBody>
      </p:sp>
    </p:spTree>
  </p:cSld>
  <p:clrMapOvr>
    <a:masterClrMapping/>
  </p:clrMapOvr>
  <p:transition spd="med"/>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3">
            <a:extLst>
              <a:ext uri="{FF2B5EF4-FFF2-40B4-BE49-F238E27FC236}">
                <a16:creationId xmlns:a16="http://schemas.microsoft.com/office/drawing/2014/main" id="{26BB7B59-3673-40AB-BB96-C41B99EDA5FF}"/>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296</a:t>
            </a:fld>
            <a:r>
              <a:rPr lang="en-US" altLang="en-US" dirty="0"/>
              <a:t>/325</a:t>
            </a:r>
            <a:endParaRPr lang="en-US" altLang="en-US" sz="1400" dirty="0"/>
          </a:p>
        </p:txBody>
      </p:sp>
      <p:sp>
        <p:nvSpPr>
          <p:cNvPr id="62467" name="Rectangle 2">
            <a:extLst>
              <a:ext uri="{FF2B5EF4-FFF2-40B4-BE49-F238E27FC236}">
                <a16:creationId xmlns:a16="http://schemas.microsoft.com/office/drawing/2014/main" id="{38F229AA-E286-4464-BFEE-0D46D955217E}"/>
              </a:ext>
            </a:extLst>
          </p:cNvPr>
          <p:cNvSpPr>
            <a:spLocks noChangeArrowheads="1"/>
          </p:cNvSpPr>
          <p:nvPr/>
        </p:nvSpPr>
        <p:spPr bwMode="auto">
          <a:xfrm>
            <a:off x="1524000" y="457200"/>
            <a:ext cx="9144000" cy="3786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indent="2286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b="1">
                <a:cs typeface="Times New Roman" panose="02020603050405020304" pitchFamily="18" charset="0"/>
              </a:rPr>
              <a:t>DEFINITION: DIRECT MIGRATION</a:t>
            </a:r>
          </a:p>
          <a:p>
            <a:pPr>
              <a:spcBef>
                <a:spcPct val="0"/>
              </a:spcBef>
              <a:buFontTx/>
              <a:buNone/>
            </a:pPr>
            <a:endParaRPr lang="en-US" altLang="en-US" sz="2000">
              <a:cs typeface="Times New Roman" panose="02020603050405020304" pitchFamily="18" charset="0"/>
            </a:endParaRPr>
          </a:p>
          <a:p>
            <a:pPr>
              <a:spcBef>
                <a:spcPct val="0"/>
              </a:spcBef>
              <a:buFontTx/>
              <a:buNone/>
            </a:pPr>
            <a:r>
              <a:rPr lang="en-US" altLang="en-US" sz="2000">
                <a:cs typeface="Times New Roman" panose="02020603050405020304" pitchFamily="18" charset="0"/>
              </a:rPr>
              <a:t>           Migration of an entire hardware resource into the system software.</a:t>
            </a:r>
          </a:p>
          <a:p>
            <a:pPr>
              <a:spcBef>
                <a:spcPct val="0"/>
              </a:spcBef>
              <a:buFontTx/>
              <a:buNone/>
            </a:pPr>
            <a:r>
              <a:rPr lang="en-US" altLang="en-US" sz="1600">
                <a:cs typeface="Times New Roman" panose="02020603050405020304" pitchFamily="18" charset="0"/>
              </a:rPr>
              <a:t> </a:t>
            </a:r>
          </a:p>
          <a:p>
            <a:pPr>
              <a:spcBef>
                <a:spcPct val="0"/>
              </a:spcBef>
              <a:buFontTx/>
              <a:buNone/>
            </a:pPr>
            <a:r>
              <a:rPr lang="en-US" altLang="en-US" sz="2400" b="1">
                <a:cs typeface="Times New Roman" panose="02020603050405020304" pitchFamily="18" charset="0"/>
              </a:rPr>
              <a:t>EXAMPLES:</a:t>
            </a:r>
            <a:r>
              <a:rPr lang="en-US" altLang="en-US" sz="1800" b="1">
                <a:cs typeface="Times New Roman" panose="02020603050405020304" pitchFamily="18" charset="0"/>
              </a:rPr>
              <a:t> </a:t>
            </a:r>
            <a:endParaRPr lang="en-US" altLang="en-US" sz="1600">
              <a:cs typeface="Times New Roman" panose="02020603050405020304" pitchFamily="18" charset="0"/>
            </a:endParaRPr>
          </a:p>
          <a:p>
            <a:pPr>
              <a:spcBef>
                <a:spcPct val="0"/>
              </a:spcBef>
              <a:buFontTx/>
              <a:buNone/>
            </a:pPr>
            <a:r>
              <a:rPr lang="en-US" altLang="en-US" sz="1800" b="1">
                <a:cs typeface="Times New Roman" panose="02020603050405020304" pitchFamily="18" charset="0"/>
              </a:rPr>
              <a:t> </a:t>
            </a:r>
            <a:endParaRPr lang="en-US" altLang="en-US" sz="1600">
              <a:cs typeface="Times New Roman" panose="02020603050405020304" pitchFamily="18" charset="0"/>
            </a:endParaRPr>
          </a:p>
          <a:p>
            <a:pPr>
              <a:spcBef>
                <a:spcPct val="0"/>
              </a:spcBef>
              <a:buFontTx/>
              <a:buNone/>
            </a:pPr>
            <a:r>
              <a:rPr lang="en-US" altLang="en-US" sz="1800" b="1">
                <a:cs typeface="Times New Roman" panose="02020603050405020304" pitchFamily="18" charset="0"/>
              </a:rPr>
              <a:t>	</a:t>
            </a:r>
            <a:r>
              <a:rPr lang="en-US" altLang="en-US" sz="2000">
                <a:cs typeface="Times New Roman" panose="02020603050405020304" pitchFamily="18" charset="0"/>
              </a:rPr>
              <a:t>Pipeline interlock.</a:t>
            </a:r>
          </a:p>
          <a:p>
            <a:pPr>
              <a:spcBef>
                <a:spcPct val="0"/>
              </a:spcBef>
              <a:buFontTx/>
              <a:buNone/>
            </a:pPr>
            <a:r>
              <a:rPr lang="en-US" altLang="en-US" sz="2000">
                <a:cs typeface="Times New Roman" panose="02020603050405020304" pitchFamily="18" charset="0"/>
              </a:rPr>
              <a:t>	Branch delay control</a:t>
            </a:r>
            <a:r>
              <a:rPr lang="en-US" altLang="en-US" sz="1600">
                <a:cs typeface="Times New Roman" panose="02020603050405020304" pitchFamily="18" charset="0"/>
              </a:rPr>
              <a:t>.</a:t>
            </a:r>
          </a:p>
          <a:p>
            <a:pPr>
              <a:spcBef>
                <a:spcPct val="0"/>
              </a:spcBef>
              <a:buFontTx/>
              <a:buNone/>
            </a:pPr>
            <a:r>
              <a:rPr lang="en-US" altLang="en-US" sz="1600">
                <a:cs typeface="Times New Roman" panose="02020603050405020304" pitchFamily="18" charset="0"/>
              </a:rPr>
              <a:t> </a:t>
            </a:r>
          </a:p>
          <a:p>
            <a:pPr>
              <a:spcBef>
                <a:spcPct val="0"/>
              </a:spcBef>
              <a:buFontTx/>
              <a:buNone/>
            </a:pPr>
            <a:r>
              <a:rPr lang="en-US" altLang="en-US" sz="2400" b="1">
                <a:cs typeface="Times New Roman" panose="02020603050405020304" pitchFamily="18" charset="0"/>
              </a:rPr>
              <a:t>ESSENCE:</a:t>
            </a:r>
            <a:endParaRPr lang="en-US" altLang="en-US" sz="2400">
              <a:cs typeface="Times New Roman" panose="02020603050405020304" pitchFamily="18" charset="0"/>
            </a:endParaRPr>
          </a:p>
          <a:p>
            <a:pPr>
              <a:spcBef>
                <a:spcPct val="0"/>
              </a:spcBef>
              <a:buFontTx/>
              <a:buNone/>
            </a:pPr>
            <a:r>
              <a:rPr lang="en-US" altLang="en-US" sz="1800" b="1">
                <a:cs typeface="Times New Roman" panose="02020603050405020304" pitchFamily="18" charset="0"/>
              </a:rPr>
              <a:t> </a:t>
            </a:r>
            <a:endParaRPr lang="en-US" altLang="en-US" sz="1600">
              <a:cs typeface="Times New Roman" panose="02020603050405020304" pitchFamily="18" charset="0"/>
            </a:endParaRPr>
          </a:p>
          <a:p>
            <a:pPr algn="just">
              <a:spcBef>
                <a:spcPct val="0"/>
              </a:spcBef>
              <a:buFontTx/>
              <a:buNone/>
            </a:pPr>
            <a:r>
              <a:rPr lang="en-US" altLang="en-US" sz="2000">
                <a:cs typeface="Times New Roman" panose="02020603050405020304" pitchFamily="18" charset="0"/>
              </a:rPr>
              <a:t>           Examples that result in code speed-up are very difficult to invent.</a:t>
            </a:r>
            <a:r>
              <a:rPr lang="en-US" altLang="en-US" sz="1100"/>
              <a:t> </a:t>
            </a:r>
            <a:endParaRPr lang="en-US" altLang="en-US" sz="2400"/>
          </a:p>
        </p:txBody>
      </p:sp>
      <p:pic>
        <p:nvPicPr>
          <p:cNvPr id="62468" name="Picture 2">
            <a:extLst>
              <a:ext uri="{FF2B5EF4-FFF2-40B4-BE49-F238E27FC236}">
                <a16:creationId xmlns:a16="http://schemas.microsoft.com/office/drawing/2014/main" id="{B917EC33-B8FF-437B-A235-B5A8B856507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59696" y="4419600"/>
            <a:ext cx="2819400"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Number Placeholder 3">
            <a:extLst>
              <a:ext uri="{FF2B5EF4-FFF2-40B4-BE49-F238E27FC236}">
                <a16:creationId xmlns:a16="http://schemas.microsoft.com/office/drawing/2014/main" id="{7A14EF25-4ACA-43E7-8E93-961C1509B92F}"/>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297</a:t>
            </a:fld>
            <a:r>
              <a:rPr lang="en-US" altLang="en-US" dirty="0"/>
              <a:t>/325</a:t>
            </a:r>
            <a:endParaRPr lang="en-US" altLang="en-US" sz="1400" dirty="0"/>
          </a:p>
        </p:txBody>
      </p:sp>
      <p:sp>
        <p:nvSpPr>
          <p:cNvPr id="63491" name="Rectangle 4">
            <a:extLst>
              <a:ext uri="{FF2B5EF4-FFF2-40B4-BE49-F238E27FC236}">
                <a16:creationId xmlns:a16="http://schemas.microsoft.com/office/drawing/2014/main" id="{D969ACC9-59CB-418A-BAD1-104FA890180A}"/>
              </a:ext>
            </a:extLst>
          </p:cNvPr>
          <p:cNvSpPr>
            <a:spLocks noChangeArrowheads="1"/>
          </p:cNvSpPr>
          <p:nvPr/>
        </p:nvSpPr>
        <p:spPr bwMode="auto">
          <a:xfrm>
            <a:off x="1524000" y="381000"/>
            <a:ext cx="9144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b="1">
                <a:cs typeface="Times New Roman" panose="02020603050405020304" pitchFamily="18" charset="0"/>
              </a:rPr>
              <a:t>DELAYED CONTROL TRANSFER</a:t>
            </a:r>
            <a:endParaRPr lang="en-US" altLang="en-US" sz="2400"/>
          </a:p>
        </p:txBody>
      </p:sp>
      <p:sp>
        <p:nvSpPr>
          <p:cNvPr id="63492" name="Text Box 3">
            <a:extLst>
              <a:ext uri="{FF2B5EF4-FFF2-40B4-BE49-F238E27FC236}">
                <a16:creationId xmlns:a16="http://schemas.microsoft.com/office/drawing/2014/main" id="{03CDE61C-92F2-4338-BF50-239911FFFF9E}"/>
              </a:ext>
            </a:extLst>
          </p:cNvPr>
          <p:cNvSpPr txBox="1">
            <a:spLocks noChangeArrowheads="1"/>
          </p:cNvSpPr>
          <p:nvPr/>
        </p:nvSpPr>
        <p:spPr bwMode="auto">
          <a:xfrm>
            <a:off x="4906964" y="3581401"/>
            <a:ext cx="2378075" cy="365125"/>
          </a:xfrm>
          <a:prstGeom prst="rect">
            <a:avLst/>
          </a:prstGeom>
          <a:solidFill>
            <a:srgbClr val="FFFFFF"/>
          </a:solidFill>
          <a:ln w="9525">
            <a:solidFill>
              <a:srgbClr val="FFFFFF"/>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r-Latn-CS" altLang="en-US" sz="1600">
                <a:cs typeface="Times New Roman" panose="02020603050405020304" pitchFamily="18" charset="0"/>
              </a:rPr>
              <a:t>Delayed Branch Scheme</a:t>
            </a:r>
            <a:endParaRPr lang="en-US" altLang="en-US" sz="1600">
              <a:cs typeface="Times New Roman" panose="02020603050405020304" pitchFamily="18" charset="0"/>
            </a:endParaRPr>
          </a:p>
          <a:p>
            <a:pPr>
              <a:spcBef>
                <a:spcPct val="0"/>
              </a:spcBef>
              <a:buFontTx/>
              <a:buNone/>
            </a:pPr>
            <a:endParaRPr lang="en-US" altLang="en-US" sz="2400"/>
          </a:p>
        </p:txBody>
      </p:sp>
      <p:graphicFrame>
        <p:nvGraphicFramePr>
          <p:cNvPr id="63493" name="Object 2">
            <a:extLst>
              <a:ext uri="{FF2B5EF4-FFF2-40B4-BE49-F238E27FC236}">
                <a16:creationId xmlns:a16="http://schemas.microsoft.com/office/drawing/2014/main" id="{683CDBC2-A7E8-4496-9A16-5971B6F91E75}"/>
              </a:ext>
            </a:extLst>
          </p:cNvPr>
          <p:cNvGraphicFramePr>
            <a:graphicFrameLocks noChangeAspect="1"/>
          </p:cNvGraphicFramePr>
          <p:nvPr/>
        </p:nvGraphicFramePr>
        <p:xfrm>
          <a:off x="3667125" y="1447800"/>
          <a:ext cx="4857750" cy="1809750"/>
        </p:xfrm>
        <a:graphic>
          <a:graphicData uri="http://schemas.openxmlformats.org/presentationml/2006/ole">
            <mc:AlternateContent xmlns:mc="http://schemas.openxmlformats.org/markup-compatibility/2006">
              <mc:Choice xmlns:v="urn:schemas-microsoft-com:vml" Requires="v">
                <p:oleObj spid="_x0000_s30724" r:id="rId2" imgW="6072188" imgH="2259013" progId="">
                  <p:embed/>
                </p:oleObj>
              </mc:Choice>
              <mc:Fallback>
                <p:oleObj r:id="rId2" imgW="6072188" imgH="2259013" progId="">
                  <p:embed/>
                  <p:pic>
                    <p:nvPicPr>
                      <p:cNvPr id="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7125" y="1447800"/>
                        <a:ext cx="4857750" cy="1809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3494" name="Rectangle 5">
            <a:extLst>
              <a:ext uri="{FF2B5EF4-FFF2-40B4-BE49-F238E27FC236}">
                <a16:creationId xmlns:a16="http://schemas.microsoft.com/office/drawing/2014/main" id="{8FB2E1A3-6534-4356-A603-FD98C283EDA4}"/>
              </a:ext>
            </a:extLst>
          </p:cNvPr>
          <p:cNvSpPr>
            <a:spLocks noChangeArrowheads="1"/>
          </p:cNvSpPr>
          <p:nvPr/>
        </p:nvSpPr>
        <p:spPr bwMode="auto">
          <a:xfrm>
            <a:off x="1524000" y="989014"/>
            <a:ext cx="91440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600">
                <a:cs typeface="Times New Roman" panose="02020603050405020304" pitchFamily="18" charset="0"/>
              </a:rPr>
              <a:t> </a:t>
            </a:r>
          </a:p>
          <a:p>
            <a:pPr>
              <a:spcBef>
                <a:spcPct val="0"/>
              </a:spcBef>
              <a:buFontTx/>
              <a:buNone/>
            </a:pPr>
            <a:r>
              <a:rPr lang="en-US" altLang="en-US" sz="1600">
                <a:cs typeface="Times New Roman" panose="02020603050405020304" pitchFamily="18" charset="0"/>
              </a:rPr>
              <a:t> </a:t>
            </a:r>
          </a:p>
          <a:p>
            <a:pPr>
              <a:spcBef>
                <a:spcPct val="0"/>
              </a:spcBef>
              <a:buFontTx/>
              <a:buNone/>
            </a:pPr>
            <a:r>
              <a:rPr lang="en-US" altLang="en-US" sz="1600">
                <a:cs typeface="Times New Roman" panose="02020603050405020304" pitchFamily="18" charset="0"/>
              </a:rPr>
              <a:t> </a:t>
            </a:r>
          </a:p>
          <a:p>
            <a:pPr>
              <a:spcBef>
                <a:spcPct val="0"/>
              </a:spcBef>
              <a:buFontTx/>
              <a:buNone/>
            </a:pPr>
            <a:endParaRPr lang="en-US" altLang="en-US" sz="2400"/>
          </a:p>
        </p:txBody>
      </p:sp>
      <p:pic>
        <p:nvPicPr>
          <p:cNvPr id="63495" name="Picture 55" descr="33">
            <a:extLst>
              <a:ext uri="{FF2B5EF4-FFF2-40B4-BE49-F238E27FC236}">
                <a16:creationId xmlns:a16="http://schemas.microsoft.com/office/drawing/2014/main" id="{A5B3BB97-3852-41B6-BF2F-6D963A3CE39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43350" y="4038600"/>
            <a:ext cx="430530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Number Placeholder 3">
            <a:extLst>
              <a:ext uri="{FF2B5EF4-FFF2-40B4-BE49-F238E27FC236}">
                <a16:creationId xmlns:a16="http://schemas.microsoft.com/office/drawing/2014/main" id="{904E698C-04B8-4147-B592-9D9DC64A32AA}"/>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298</a:t>
            </a:fld>
            <a:r>
              <a:rPr lang="en-US" altLang="en-US" dirty="0"/>
              <a:t>/325</a:t>
            </a:r>
            <a:endParaRPr lang="en-US" altLang="en-US" sz="1400" dirty="0"/>
          </a:p>
        </p:txBody>
      </p:sp>
      <p:sp>
        <p:nvSpPr>
          <p:cNvPr id="64515" name="Rectangle 3">
            <a:extLst>
              <a:ext uri="{FF2B5EF4-FFF2-40B4-BE49-F238E27FC236}">
                <a16:creationId xmlns:a16="http://schemas.microsoft.com/office/drawing/2014/main" id="{682B1E50-C70C-4C28-8EF3-0B4C380489C9}"/>
              </a:ext>
            </a:extLst>
          </p:cNvPr>
          <p:cNvSpPr>
            <a:spLocks noChangeArrowheads="1"/>
          </p:cNvSpPr>
          <p:nvPr/>
        </p:nvSpPr>
        <p:spPr bwMode="auto">
          <a:xfrm>
            <a:off x="1524000" y="228601"/>
            <a:ext cx="9144000" cy="6029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800" b="1">
                <a:cs typeface="Times New Roman" panose="02020603050405020304" pitchFamily="18" charset="0"/>
              </a:rPr>
              <a:t>DEFINITION: Catalytic Migration</a:t>
            </a:r>
            <a:endParaRPr lang="en-US" altLang="en-US" sz="1600">
              <a:cs typeface="Times New Roman" panose="02020603050405020304" pitchFamily="18" charset="0"/>
            </a:endParaRPr>
          </a:p>
          <a:p>
            <a:pPr>
              <a:spcBef>
                <a:spcPct val="0"/>
              </a:spcBef>
              <a:buFontTx/>
              <a:buNone/>
            </a:pPr>
            <a:r>
              <a:rPr lang="en-US" altLang="en-US" sz="1800" b="1">
                <a:cs typeface="Times New Roman" panose="02020603050405020304" pitchFamily="18" charset="0"/>
              </a:rPr>
              <a:t> </a:t>
            </a:r>
            <a:endParaRPr lang="en-US" altLang="en-US" sz="1600">
              <a:cs typeface="Times New Roman" panose="02020603050405020304" pitchFamily="18" charset="0"/>
            </a:endParaRPr>
          </a:p>
          <a:p>
            <a:pPr>
              <a:spcBef>
                <a:spcPct val="0"/>
              </a:spcBef>
              <a:buFontTx/>
              <a:buNone/>
            </a:pPr>
            <a:r>
              <a:rPr lang="en-US" altLang="en-US" sz="1800" b="1">
                <a:cs typeface="Times New Roman" panose="02020603050405020304" pitchFamily="18" charset="0"/>
              </a:rPr>
              <a:t>	</a:t>
            </a:r>
            <a:r>
              <a:rPr lang="en-US" altLang="en-US" sz="1600">
                <a:cs typeface="Times New Roman" panose="02020603050405020304" pitchFamily="18" charset="0"/>
              </a:rPr>
              <a:t>Migration base on the utilization of a catalyst.</a:t>
            </a:r>
          </a:p>
          <a:p>
            <a:pPr>
              <a:spcBef>
                <a:spcPct val="0"/>
              </a:spcBef>
              <a:buFontTx/>
              <a:buNone/>
            </a:pPr>
            <a:r>
              <a:rPr lang="en-US" altLang="en-US" sz="1600">
                <a:cs typeface="Times New Roman" panose="02020603050405020304" pitchFamily="18" charset="0"/>
              </a:rPr>
              <a:t> </a:t>
            </a:r>
          </a:p>
          <a:p>
            <a:pPr>
              <a:spcBef>
                <a:spcPct val="0"/>
              </a:spcBef>
              <a:buFontTx/>
              <a:buNone/>
            </a:pPr>
            <a:r>
              <a:rPr lang="en-US" altLang="en-US" sz="1600">
                <a:cs typeface="Times New Roman" panose="02020603050405020304" pitchFamily="18" charset="0"/>
              </a:rPr>
              <a:t> </a:t>
            </a:r>
          </a:p>
          <a:p>
            <a:pPr>
              <a:spcBef>
                <a:spcPct val="0"/>
              </a:spcBef>
              <a:buFontTx/>
              <a:buNone/>
            </a:pPr>
            <a:r>
              <a:rPr lang="en-US" altLang="en-US" sz="1800" b="1">
                <a:cs typeface="Times New Roman" panose="02020603050405020304" pitchFamily="18" charset="0"/>
              </a:rPr>
              <a:t>MIGRANT vs CATALIST</a:t>
            </a:r>
          </a:p>
          <a:p>
            <a:pPr>
              <a:spcBef>
                <a:spcPct val="0"/>
              </a:spcBef>
              <a:buFontTx/>
              <a:buNone/>
            </a:pPr>
            <a:endParaRPr lang="en-US" altLang="en-US" sz="1800" b="1">
              <a:cs typeface="Times New Roman" panose="02020603050405020304" pitchFamily="18" charset="0"/>
            </a:endParaRPr>
          </a:p>
          <a:p>
            <a:pPr>
              <a:spcBef>
                <a:spcPct val="0"/>
              </a:spcBef>
              <a:buFontTx/>
              <a:buNone/>
            </a:pPr>
            <a:endParaRPr lang="en-US" altLang="en-US" sz="1800" b="1">
              <a:cs typeface="Times New Roman" panose="02020603050405020304" pitchFamily="18" charset="0"/>
            </a:endParaRPr>
          </a:p>
          <a:p>
            <a:pPr>
              <a:spcBef>
                <a:spcPct val="0"/>
              </a:spcBef>
              <a:buFontTx/>
              <a:buNone/>
            </a:pPr>
            <a:endParaRPr lang="en-US" altLang="en-US" sz="1800" b="1">
              <a:cs typeface="Times New Roman" panose="02020603050405020304" pitchFamily="18" charset="0"/>
            </a:endParaRPr>
          </a:p>
          <a:p>
            <a:pPr>
              <a:spcBef>
                <a:spcPct val="0"/>
              </a:spcBef>
              <a:buFontTx/>
              <a:buNone/>
            </a:pPr>
            <a:endParaRPr lang="en-US" altLang="en-US" sz="1800" b="1">
              <a:cs typeface="Times New Roman" panose="02020603050405020304" pitchFamily="18" charset="0"/>
            </a:endParaRPr>
          </a:p>
          <a:p>
            <a:pPr>
              <a:spcBef>
                <a:spcPct val="0"/>
              </a:spcBef>
              <a:buFontTx/>
              <a:buNone/>
            </a:pPr>
            <a:endParaRPr lang="en-US" altLang="en-US" sz="1600">
              <a:cs typeface="Times New Roman" panose="02020603050405020304" pitchFamily="18" charset="0"/>
            </a:endParaRPr>
          </a:p>
          <a:p>
            <a:pPr>
              <a:spcBef>
                <a:spcPct val="0"/>
              </a:spcBef>
              <a:buFontTx/>
              <a:buNone/>
            </a:pPr>
            <a:r>
              <a:rPr lang="en-US" altLang="en-US" sz="1600">
                <a:cs typeface="Times New Roman" panose="02020603050405020304" pitchFamily="18" charset="0"/>
              </a:rPr>
              <a:t> </a:t>
            </a:r>
          </a:p>
          <a:p>
            <a:pPr>
              <a:spcBef>
                <a:spcPct val="0"/>
              </a:spcBef>
              <a:buFontTx/>
              <a:buNone/>
            </a:pPr>
            <a:endParaRPr lang="en-US" altLang="en-US" sz="1600">
              <a:cs typeface="Times New Roman" panose="02020603050405020304" pitchFamily="18" charset="0"/>
            </a:endParaRPr>
          </a:p>
          <a:p>
            <a:pPr>
              <a:spcBef>
                <a:spcPct val="0"/>
              </a:spcBef>
              <a:buFontTx/>
              <a:buNone/>
            </a:pPr>
            <a:endParaRPr lang="en-US" altLang="en-US" sz="1600">
              <a:cs typeface="Times New Roman" panose="02020603050405020304" pitchFamily="18" charset="0"/>
            </a:endParaRPr>
          </a:p>
          <a:p>
            <a:pPr algn="just">
              <a:spcBef>
                <a:spcPct val="0"/>
              </a:spcBef>
              <a:buFontTx/>
              <a:buNone/>
            </a:pPr>
            <a:r>
              <a:rPr lang="en-US" altLang="en-US" sz="1300" b="1">
                <a:cs typeface="Times New Roman" panose="02020603050405020304" pitchFamily="18" charset="0"/>
              </a:rPr>
              <a:t>Figure 7.13.</a:t>
            </a:r>
            <a:r>
              <a:rPr lang="en-US" altLang="en-US" sz="1300">
                <a:cs typeface="Times New Roman" panose="02020603050405020304" pitchFamily="18" charset="0"/>
              </a:rPr>
              <a:t> The catalytic migration concept. Symbols </a:t>
            </a:r>
            <a:r>
              <a:rPr lang="en-US" altLang="en-US" sz="1300" i="1">
                <a:cs typeface="Times New Roman" panose="02020603050405020304" pitchFamily="18" charset="0"/>
              </a:rPr>
              <a:t>M</a:t>
            </a:r>
            <a:r>
              <a:rPr lang="en-US" altLang="en-US" sz="1300">
                <a:cs typeface="Times New Roman" panose="02020603050405020304" pitchFamily="18" charset="0"/>
              </a:rPr>
              <a:t>, </a:t>
            </a:r>
            <a:r>
              <a:rPr lang="en-US" altLang="en-US" sz="1300" i="1">
                <a:cs typeface="Times New Roman" panose="02020603050405020304" pitchFamily="18" charset="0"/>
              </a:rPr>
              <a:t>C</a:t>
            </a:r>
            <a:r>
              <a:rPr lang="en-US" altLang="en-US" sz="1300">
                <a:cs typeface="Times New Roman" panose="02020603050405020304" pitchFamily="18" charset="0"/>
              </a:rPr>
              <a:t>, and </a:t>
            </a:r>
            <a:r>
              <a:rPr lang="en-US" altLang="en-US" sz="1300" i="1">
                <a:cs typeface="Times New Roman" panose="02020603050405020304" pitchFamily="18" charset="0"/>
              </a:rPr>
              <a:t>P</a:t>
            </a:r>
            <a:r>
              <a:rPr lang="en-US" altLang="en-US" sz="1300">
                <a:cs typeface="Times New Roman" panose="02020603050405020304" pitchFamily="18" charset="0"/>
              </a:rPr>
              <a:t> refer to the migrant, the catalyst, and the processor, respectively. The acceleration, achieved by the extraction of a migrant of a relatively large VLSI area, is achieved after adding a catalyst of a significantly smaller VLSI area.</a:t>
            </a:r>
            <a:endParaRPr lang="en-US" altLang="en-US" sz="1600">
              <a:cs typeface="Times New Roman" panose="02020603050405020304" pitchFamily="18" charset="0"/>
            </a:endParaRPr>
          </a:p>
          <a:p>
            <a:pPr>
              <a:spcBef>
                <a:spcPct val="0"/>
              </a:spcBef>
              <a:buFontTx/>
              <a:buNone/>
            </a:pPr>
            <a:r>
              <a:rPr lang="en-US" altLang="en-US" sz="1800" b="1">
                <a:cs typeface="Times New Roman" panose="02020603050405020304" pitchFamily="18" charset="0"/>
              </a:rPr>
              <a:t> </a:t>
            </a:r>
            <a:endParaRPr lang="en-US" altLang="en-US" sz="1600">
              <a:cs typeface="Times New Roman" panose="02020603050405020304" pitchFamily="18" charset="0"/>
            </a:endParaRPr>
          </a:p>
          <a:p>
            <a:pPr>
              <a:spcBef>
                <a:spcPct val="0"/>
              </a:spcBef>
              <a:buFontTx/>
              <a:buNone/>
            </a:pPr>
            <a:r>
              <a:rPr lang="en-US" altLang="en-US" sz="1800" b="1">
                <a:cs typeface="Times New Roman" panose="02020603050405020304" pitchFamily="18" charset="0"/>
              </a:rPr>
              <a:t> </a:t>
            </a:r>
            <a:endParaRPr lang="en-US" altLang="en-US" sz="1600">
              <a:cs typeface="Times New Roman" panose="02020603050405020304" pitchFamily="18" charset="0"/>
            </a:endParaRPr>
          </a:p>
          <a:p>
            <a:pPr>
              <a:spcBef>
                <a:spcPct val="0"/>
              </a:spcBef>
              <a:buFontTx/>
              <a:buNone/>
            </a:pPr>
            <a:r>
              <a:rPr lang="en-US" altLang="en-US" sz="1800" b="1">
                <a:cs typeface="Times New Roman" panose="02020603050405020304" pitchFamily="18" charset="0"/>
              </a:rPr>
              <a:t>ESSENCE:</a:t>
            </a:r>
            <a:endParaRPr lang="en-US" altLang="en-US" sz="1600">
              <a:cs typeface="Times New Roman" panose="02020603050405020304" pitchFamily="18" charset="0"/>
            </a:endParaRPr>
          </a:p>
          <a:p>
            <a:pPr>
              <a:spcBef>
                <a:spcPct val="0"/>
              </a:spcBef>
              <a:buFontTx/>
              <a:buNone/>
            </a:pPr>
            <a:r>
              <a:rPr lang="en-US" altLang="en-US" sz="1600">
                <a:cs typeface="Times New Roman" panose="02020603050405020304" pitchFamily="18" charset="0"/>
              </a:rPr>
              <a:t> </a:t>
            </a:r>
          </a:p>
          <a:p>
            <a:pPr>
              <a:spcBef>
                <a:spcPct val="0"/>
              </a:spcBef>
              <a:buFontTx/>
              <a:buNone/>
            </a:pPr>
            <a:r>
              <a:rPr lang="en-US" altLang="en-US" sz="1600">
                <a:cs typeface="Times New Roman" panose="02020603050405020304" pitchFamily="18" charset="0"/>
              </a:rPr>
              <a:t>	Examples that result in code speed-up are much easier to invent.</a:t>
            </a:r>
          </a:p>
          <a:p>
            <a:pPr>
              <a:spcBef>
                <a:spcPct val="0"/>
              </a:spcBef>
              <a:buFontTx/>
              <a:buNone/>
            </a:pPr>
            <a:endParaRPr lang="en-US" altLang="en-US" sz="2400"/>
          </a:p>
        </p:txBody>
      </p:sp>
      <p:graphicFrame>
        <p:nvGraphicFramePr>
          <p:cNvPr id="64516" name="Object 2">
            <a:extLst>
              <a:ext uri="{FF2B5EF4-FFF2-40B4-BE49-F238E27FC236}">
                <a16:creationId xmlns:a16="http://schemas.microsoft.com/office/drawing/2014/main" id="{9EEB2CD0-B215-4708-A615-7318029C6708}"/>
              </a:ext>
            </a:extLst>
          </p:cNvPr>
          <p:cNvGraphicFramePr>
            <a:graphicFrameLocks noChangeAspect="1"/>
          </p:cNvGraphicFramePr>
          <p:nvPr/>
        </p:nvGraphicFramePr>
        <p:xfrm>
          <a:off x="2762250" y="2133601"/>
          <a:ext cx="3333750" cy="1457325"/>
        </p:xfrm>
        <a:graphic>
          <a:graphicData uri="http://schemas.openxmlformats.org/presentationml/2006/ole">
            <mc:AlternateContent xmlns:mc="http://schemas.openxmlformats.org/markup-compatibility/2006">
              <mc:Choice xmlns:v="urn:schemas-microsoft-com:vml" Requires="v">
                <p:oleObj spid="_x0000_s31748" r:id="rId2" imgW="258309" imgH="113307" progId="">
                  <p:embed/>
                </p:oleObj>
              </mc:Choice>
              <mc:Fallback>
                <p:oleObj r:id="rId2" imgW="258309" imgH="113307" progId="">
                  <p:embed/>
                  <p:pic>
                    <p:nvPicPr>
                      <p:cNvPr id="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2250" y="2133601"/>
                        <a:ext cx="3333750" cy="1457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Number Placeholder 3">
            <a:extLst>
              <a:ext uri="{FF2B5EF4-FFF2-40B4-BE49-F238E27FC236}">
                <a16:creationId xmlns:a16="http://schemas.microsoft.com/office/drawing/2014/main" id="{BE94F3D8-17B3-4A4D-B95A-BAD4ED00AF35}"/>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299</a:t>
            </a:fld>
            <a:r>
              <a:rPr lang="en-US" altLang="en-US" dirty="0"/>
              <a:t>/325</a:t>
            </a:r>
            <a:endParaRPr lang="en-US" altLang="en-US" sz="1400" dirty="0"/>
          </a:p>
        </p:txBody>
      </p:sp>
      <p:sp>
        <p:nvSpPr>
          <p:cNvPr id="65539" name="Rectangle 3">
            <a:extLst>
              <a:ext uri="{FF2B5EF4-FFF2-40B4-BE49-F238E27FC236}">
                <a16:creationId xmlns:a16="http://schemas.microsoft.com/office/drawing/2014/main" id="{C4738962-E0BA-4F67-B265-3B5D32531E84}"/>
              </a:ext>
            </a:extLst>
          </p:cNvPr>
          <p:cNvSpPr>
            <a:spLocks noChangeArrowheads="1"/>
          </p:cNvSpPr>
          <p:nvPr/>
        </p:nvSpPr>
        <p:spPr bwMode="auto">
          <a:xfrm>
            <a:off x="1524000" y="838200"/>
            <a:ext cx="9144000" cy="5462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000" b="1">
                <a:cs typeface="Times New Roman" panose="02020603050405020304" pitchFamily="18" charset="0"/>
              </a:rPr>
              <a:t>METHODOLOGY:</a:t>
            </a:r>
          </a:p>
          <a:p>
            <a:pPr algn="just">
              <a:spcBef>
                <a:spcPct val="0"/>
              </a:spcBef>
              <a:buFontTx/>
              <a:buNone/>
            </a:pPr>
            <a:r>
              <a:rPr lang="en-US" altLang="en-US" sz="1300">
                <a:cs typeface="Times New Roman" panose="02020603050405020304" pitchFamily="18" charset="0"/>
              </a:rPr>
              <a:t>Area estimation: Migrant</a:t>
            </a:r>
          </a:p>
          <a:p>
            <a:pPr algn="just">
              <a:spcBef>
                <a:spcPct val="0"/>
              </a:spcBef>
              <a:buFontTx/>
              <a:buNone/>
            </a:pPr>
            <a:r>
              <a:rPr lang="en-US" altLang="en-US" sz="1300">
                <a:cs typeface="Times New Roman" panose="02020603050405020304" pitchFamily="18" charset="0"/>
              </a:rPr>
              <a:t>Area estimation: Catalyst</a:t>
            </a:r>
          </a:p>
          <a:p>
            <a:pPr algn="just">
              <a:spcBef>
                <a:spcPct val="0"/>
              </a:spcBef>
              <a:buFontTx/>
              <a:buNone/>
            </a:pPr>
            <a:r>
              <a:rPr lang="en-US" altLang="en-US" sz="1300">
                <a:cs typeface="Times New Roman" panose="02020603050405020304" pitchFamily="18" charset="0"/>
              </a:rPr>
              <a:t>Real estate to invest: Difference</a:t>
            </a:r>
          </a:p>
          <a:p>
            <a:pPr algn="just">
              <a:spcBef>
                <a:spcPct val="0"/>
              </a:spcBef>
              <a:buFontTx/>
              <a:buNone/>
            </a:pPr>
            <a:r>
              <a:rPr lang="en-US" altLang="en-US" sz="1300">
                <a:cs typeface="Times New Roman" panose="02020603050405020304" pitchFamily="18" charset="0"/>
              </a:rPr>
              <a:t>Investment strategy: R</a:t>
            </a:r>
            <a:r>
              <a:rPr lang="en-US" altLang="en-US" sz="1300">
                <a:cs typeface="Times New Roman" panose="02020603050405020304" pitchFamily="18" charset="0"/>
                <a:sym typeface="Symbol" panose="05050102010706020507" pitchFamily="18" charset="2"/>
              </a:rPr>
              <a:t></a:t>
            </a:r>
            <a:br>
              <a:rPr lang="en-US" altLang="en-US" sz="1300">
                <a:cs typeface="Times New Roman" panose="02020603050405020304" pitchFamily="18" charset="0"/>
              </a:rPr>
            </a:br>
            <a:br>
              <a:rPr lang="en-US" altLang="en-US" sz="1300">
                <a:cs typeface="Times New Roman" panose="02020603050405020304" pitchFamily="18" charset="0"/>
              </a:rPr>
            </a:br>
            <a:br>
              <a:rPr lang="en-US" altLang="en-US" sz="1300">
                <a:cs typeface="Times New Roman" panose="02020603050405020304" pitchFamily="18" charset="0"/>
              </a:rPr>
            </a:br>
            <a:br>
              <a:rPr lang="en-US" altLang="en-US" sz="1300">
                <a:cs typeface="Times New Roman" panose="02020603050405020304" pitchFamily="18" charset="0"/>
                <a:sym typeface="Symbol" panose="05050102010706020507" pitchFamily="18" charset="2"/>
              </a:rPr>
            </a:br>
            <a:br>
              <a:rPr lang="en-US" altLang="en-US" sz="1300">
                <a:cs typeface="Times New Roman" panose="02020603050405020304" pitchFamily="18" charset="0"/>
                <a:sym typeface="Symbol" panose="05050102010706020507" pitchFamily="18" charset="2"/>
              </a:rPr>
            </a:br>
            <a:endParaRPr lang="en-US" altLang="en-US" sz="1300">
              <a:cs typeface="Times New Roman" panose="02020603050405020304" pitchFamily="18" charset="0"/>
              <a:sym typeface="Symbol" panose="05050102010706020507" pitchFamily="18" charset="2"/>
            </a:endParaRPr>
          </a:p>
          <a:p>
            <a:pPr algn="just">
              <a:spcBef>
                <a:spcPct val="0"/>
              </a:spcBef>
              <a:buFontTx/>
              <a:buNone/>
            </a:pPr>
            <a:endParaRPr lang="en-US" altLang="en-US" sz="1300">
              <a:cs typeface="Times New Roman" panose="02020603050405020304" pitchFamily="18" charset="0"/>
              <a:sym typeface="Symbol" panose="05050102010706020507" pitchFamily="18" charset="2"/>
            </a:endParaRPr>
          </a:p>
          <a:p>
            <a:pPr algn="just">
              <a:spcBef>
                <a:spcPct val="0"/>
              </a:spcBef>
              <a:buFontTx/>
              <a:buNone/>
            </a:pPr>
            <a:endParaRPr lang="en-US" altLang="en-US" sz="1300">
              <a:cs typeface="Times New Roman" panose="02020603050405020304" pitchFamily="18" charset="0"/>
              <a:sym typeface="Symbol" panose="05050102010706020507" pitchFamily="18" charset="2"/>
            </a:endParaRPr>
          </a:p>
          <a:p>
            <a:pPr algn="just">
              <a:spcBef>
                <a:spcPct val="0"/>
              </a:spcBef>
              <a:buFontTx/>
              <a:buNone/>
            </a:pPr>
            <a:endParaRPr lang="en-US" altLang="en-US" sz="1300">
              <a:cs typeface="Times New Roman" panose="02020603050405020304" pitchFamily="18" charset="0"/>
              <a:sym typeface="Symbol" panose="05050102010706020507" pitchFamily="18" charset="2"/>
            </a:endParaRPr>
          </a:p>
          <a:p>
            <a:pPr algn="just">
              <a:spcBef>
                <a:spcPct val="0"/>
              </a:spcBef>
              <a:buFontTx/>
              <a:buNone/>
            </a:pPr>
            <a:endParaRPr lang="en-US" altLang="en-US" sz="1300">
              <a:cs typeface="Times New Roman" panose="02020603050405020304" pitchFamily="18" charset="0"/>
              <a:sym typeface="Symbol" panose="05050102010706020507" pitchFamily="18" charset="2"/>
            </a:endParaRPr>
          </a:p>
          <a:p>
            <a:pPr algn="just">
              <a:spcBef>
                <a:spcPct val="0"/>
              </a:spcBef>
              <a:buFontTx/>
              <a:buNone/>
            </a:pPr>
            <a:endParaRPr lang="en-US" altLang="en-US" sz="1300">
              <a:cs typeface="Times New Roman" panose="02020603050405020304" pitchFamily="18" charset="0"/>
              <a:sym typeface="Symbol" panose="05050102010706020507" pitchFamily="18" charset="2"/>
            </a:endParaRPr>
          </a:p>
          <a:p>
            <a:pPr algn="just">
              <a:spcBef>
                <a:spcPct val="0"/>
              </a:spcBef>
              <a:buFontTx/>
              <a:buNone/>
            </a:pPr>
            <a:endParaRPr lang="en-US" altLang="en-US" sz="1300">
              <a:cs typeface="Times New Roman" panose="02020603050405020304" pitchFamily="18" charset="0"/>
              <a:sym typeface="Symbol" panose="05050102010706020507" pitchFamily="18" charset="2"/>
            </a:endParaRPr>
          </a:p>
          <a:p>
            <a:pPr algn="just">
              <a:spcBef>
                <a:spcPct val="0"/>
              </a:spcBef>
              <a:buFontTx/>
              <a:buNone/>
            </a:pPr>
            <a:endParaRPr lang="en-US" altLang="en-US" sz="1300">
              <a:cs typeface="Times New Roman" panose="02020603050405020304" pitchFamily="18" charset="0"/>
              <a:sym typeface="Symbol" panose="05050102010706020507" pitchFamily="18" charset="2"/>
            </a:endParaRPr>
          </a:p>
          <a:p>
            <a:pPr algn="just">
              <a:spcBef>
                <a:spcPct val="0"/>
              </a:spcBef>
              <a:buFontTx/>
              <a:buNone/>
            </a:pPr>
            <a:r>
              <a:rPr lang="en-US" altLang="en-US" sz="1300">
                <a:cs typeface="Times New Roman" panose="02020603050405020304" pitchFamily="18" charset="0"/>
                <a:sym typeface="Symbol" panose="05050102010706020507" pitchFamily="18" charset="2"/>
              </a:rPr>
              <a:t>Compile time algorithms</a:t>
            </a:r>
          </a:p>
          <a:p>
            <a:pPr algn="just">
              <a:spcBef>
                <a:spcPct val="0"/>
              </a:spcBef>
              <a:buFontTx/>
              <a:buNone/>
            </a:pPr>
            <a:r>
              <a:rPr lang="en-US" altLang="en-US" sz="1300">
                <a:cs typeface="Times New Roman" panose="02020603050405020304" pitchFamily="18" charset="0"/>
                <a:sym typeface="Symbol" panose="05050102010706020507" pitchFamily="18" charset="2"/>
              </a:rPr>
              <a:t>Analytical analysis</a:t>
            </a:r>
          </a:p>
          <a:p>
            <a:pPr algn="just">
              <a:spcBef>
                <a:spcPct val="0"/>
              </a:spcBef>
              <a:buFontTx/>
              <a:buNone/>
            </a:pPr>
            <a:r>
              <a:rPr lang="en-US" altLang="en-US" sz="1300">
                <a:cs typeface="Times New Roman" panose="02020603050405020304" pitchFamily="18" charset="0"/>
                <a:sym typeface="Symbol" panose="05050102010706020507" pitchFamily="18" charset="2"/>
              </a:rPr>
              <a:t>Simulation analysis</a:t>
            </a:r>
          </a:p>
          <a:p>
            <a:pPr algn="just">
              <a:spcBef>
                <a:spcPct val="0"/>
              </a:spcBef>
              <a:buFontTx/>
              <a:buNone/>
            </a:pPr>
            <a:r>
              <a:rPr lang="en-US" altLang="en-US" sz="1300">
                <a:cs typeface="Times New Roman" panose="02020603050405020304" pitchFamily="18" charset="0"/>
                <a:sym typeface="Symbol" panose="05050102010706020507" pitchFamily="18" charset="2"/>
              </a:rPr>
              <a:t>Implementational  analysis</a:t>
            </a:r>
          </a:p>
          <a:p>
            <a:pPr algn="just">
              <a:spcBef>
                <a:spcPct val="0"/>
              </a:spcBef>
              <a:buFontTx/>
              <a:buNone/>
            </a:pPr>
            <a:r>
              <a:rPr lang="en-US" altLang="en-US" sz="1300">
                <a:cs typeface="Times New Roman" panose="02020603050405020304" pitchFamily="18" charset="0"/>
                <a:sym typeface="Symbol" panose="05050102010706020507" pitchFamily="18" charset="2"/>
              </a:rPr>
              <a:t> </a:t>
            </a:r>
          </a:p>
          <a:p>
            <a:pPr algn="just">
              <a:spcBef>
                <a:spcPct val="0"/>
              </a:spcBef>
              <a:buFontTx/>
              <a:buNone/>
            </a:pPr>
            <a:r>
              <a:rPr lang="en-US" altLang="en-US" sz="1300">
                <a:cs typeface="Times New Roman" panose="02020603050405020304" pitchFamily="18" charset="0"/>
                <a:sym typeface="Symbol" panose="05050102010706020507" pitchFamily="18" charset="2"/>
              </a:rPr>
              <a:t> </a:t>
            </a:r>
          </a:p>
          <a:p>
            <a:pPr algn="just">
              <a:spcBef>
                <a:spcPct val="0"/>
              </a:spcBef>
              <a:buFontTx/>
              <a:buNone/>
            </a:pPr>
            <a:r>
              <a:rPr lang="en-US" altLang="en-US" sz="1300" b="1">
                <a:cs typeface="Times New Roman" panose="02020603050405020304" pitchFamily="18" charset="0"/>
                <a:sym typeface="Symbol" panose="05050102010706020507" pitchFamily="18" charset="2"/>
              </a:rPr>
              <a:t>NOTE:	</a:t>
            </a:r>
            <a:r>
              <a:rPr lang="en-US" altLang="en-US" sz="1300">
                <a:cs typeface="Times New Roman" panose="02020603050405020304" pitchFamily="18" charset="0"/>
                <a:sym typeface="Symbol" panose="05050102010706020507" pitchFamily="18" charset="2"/>
              </a:rPr>
              <a:t>Before the reinvestment, </a:t>
            </a:r>
            <a:r>
              <a:rPr lang="en-US" altLang="en-US" sz="1400">
                <a:cs typeface="Times New Roman" panose="02020603050405020304" pitchFamily="18" charset="0"/>
                <a:sym typeface="Symbol" panose="05050102010706020507" pitchFamily="18" charset="2"/>
              </a:rPr>
              <a:t>the migration may result in slow-down.</a:t>
            </a:r>
            <a:endParaRPr lang="en-US" altLang="en-US" sz="1300">
              <a:cs typeface="Times New Roman" panose="02020603050405020304" pitchFamily="18" charset="0"/>
              <a:sym typeface="Symbol" panose="05050102010706020507" pitchFamily="18" charset="2"/>
            </a:endParaRPr>
          </a:p>
          <a:p>
            <a:pPr>
              <a:spcBef>
                <a:spcPct val="0"/>
              </a:spcBef>
              <a:buFontTx/>
              <a:buNone/>
            </a:pPr>
            <a:r>
              <a:rPr lang="en-US" altLang="en-US" sz="1600">
                <a:cs typeface="Times New Roman" panose="02020603050405020304" pitchFamily="18" charset="0"/>
                <a:sym typeface="Symbol" panose="05050102010706020507" pitchFamily="18" charset="2"/>
              </a:rPr>
              <a:t>                  </a:t>
            </a:r>
            <a:endParaRPr lang="en-US" altLang="en-US" sz="1300">
              <a:cs typeface="Times New Roman" panose="02020603050405020304" pitchFamily="18" charset="0"/>
              <a:sym typeface="Symbol" panose="05050102010706020507" pitchFamily="18" charset="2"/>
            </a:endParaRPr>
          </a:p>
        </p:txBody>
      </p:sp>
      <p:graphicFrame>
        <p:nvGraphicFramePr>
          <p:cNvPr id="65540" name="Object 2">
            <a:extLst>
              <a:ext uri="{FF2B5EF4-FFF2-40B4-BE49-F238E27FC236}">
                <a16:creationId xmlns:a16="http://schemas.microsoft.com/office/drawing/2014/main" id="{F8753095-C4FB-4C2A-8B20-F57F456C8172}"/>
              </a:ext>
            </a:extLst>
          </p:cNvPr>
          <p:cNvGraphicFramePr>
            <a:graphicFrameLocks noChangeAspect="1"/>
          </p:cNvGraphicFramePr>
          <p:nvPr/>
        </p:nvGraphicFramePr>
        <p:xfrm>
          <a:off x="4581525" y="2209800"/>
          <a:ext cx="3028950" cy="1866900"/>
        </p:xfrm>
        <a:graphic>
          <a:graphicData uri="http://schemas.openxmlformats.org/presentationml/2006/ole">
            <mc:AlternateContent xmlns:mc="http://schemas.openxmlformats.org/markup-compatibility/2006">
              <mc:Choice xmlns:v="urn:schemas-microsoft-com:vml" Requires="v">
                <p:oleObj spid="_x0000_s32772" r:id="rId2" imgW="242536" imgH="149507" progId="">
                  <p:embed/>
                </p:oleObj>
              </mc:Choice>
              <mc:Fallback>
                <p:oleObj r:id="rId2" imgW="242536" imgH="149507" progId="">
                  <p:embed/>
                  <p:pic>
                    <p:nvPicPr>
                      <p:cNvPr id="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1525" y="2209800"/>
                        <a:ext cx="3028950" cy="18669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3">
            <a:extLst>
              <a:ext uri="{FF2B5EF4-FFF2-40B4-BE49-F238E27FC236}">
                <a16:creationId xmlns:a16="http://schemas.microsoft.com/office/drawing/2014/main" id="{B20A7C3A-A18C-4484-B959-1E0E0FB9BAA5}"/>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300</a:t>
            </a:fld>
            <a:r>
              <a:rPr lang="en-US" altLang="en-US" dirty="0"/>
              <a:t>/325</a:t>
            </a:r>
            <a:endParaRPr lang="en-US" altLang="en-US" sz="1400" dirty="0"/>
          </a:p>
        </p:txBody>
      </p:sp>
      <p:sp>
        <p:nvSpPr>
          <p:cNvPr id="66563" name="Rectangle 4">
            <a:extLst>
              <a:ext uri="{FF2B5EF4-FFF2-40B4-BE49-F238E27FC236}">
                <a16:creationId xmlns:a16="http://schemas.microsoft.com/office/drawing/2014/main" id="{942D4EA2-7D2A-4C4B-9DD5-6A9FFD8F9FBA}"/>
              </a:ext>
            </a:extLst>
          </p:cNvPr>
          <p:cNvSpPr>
            <a:spLocks noChangeArrowheads="1"/>
          </p:cNvSpPr>
          <p:nvPr/>
        </p:nvSpPr>
        <p:spPr bwMode="auto">
          <a:xfrm>
            <a:off x="1524000" y="1"/>
            <a:ext cx="9144000" cy="668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sz="2400">
                <a:solidFill>
                  <a:schemeClr val="tx1"/>
                </a:solidFill>
                <a:latin typeface="Times New Roman" panose="02020603050405020304" pitchFamily="18" charset="0"/>
              </a:defRPr>
            </a:lvl1pPr>
            <a:lvl2pPr marL="914400" indent="-457200">
              <a:defRPr sz="2400">
                <a:solidFill>
                  <a:schemeClr val="tx1"/>
                </a:solidFill>
                <a:latin typeface="Times New Roman" panose="02020603050405020304" pitchFamily="18" charset="0"/>
              </a:defRPr>
            </a:lvl2pPr>
            <a:lvl3pPr marL="1371600" indent="-457200">
              <a:defRPr sz="2400">
                <a:solidFill>
                  <a:schemeClr val="tx1"/>
                </a:solidFill>
                <a:latin typeface="Times New Roman" panose="02020603050405020304" pitchFamily="18" charset="0"/>
              </a:defRPr>
            </a:lvl3pPr>
            <a:lvl4pPr marL="1828800" indent="-457200">
              <a:defRPr sz="2400">
                <a:solidFill>
                  <a:schemeClr val="tx1"/>
                </a:solidFill>
                <a:latin typeface="Times New Roman" panose="02020603050405020304" pitchFamily="18" charset="0"/>
              </a:defRPr>
            </a:lvl4pPr>
            <a:lvl5pPr marL="2286000" indent="-457200">
              <a:defRPr sz="2400">
                <a:solidFill>
                  <a:schemeClr val="tx1"/>
                </a:solidFill>
                <a:latin typeface="Times New Roman" panose="02020603050405020304" pitchFamily="18" charset="0"/>
              </a:defRPr>
            </a:lvl5pPr>
            <a:lvl6pPr marL="2743200" indent="-457200" eaLnBrk="0" fontAlgn="base" hangingPunct="0">
              <a:spcBef>
                <a:spcPct val="0"/>
              </a:spcBef>
              <a:spcAft>
                <a:spcPct val="0"/>
              </a:spcAft>
              <a:defRPr sz="2400">
                <a:solidFill>
                  <a:schemeClr val="tx1"/>
                </a:solidFill>
                <a:latin typeface="Times New Roman" panose="02020603050405020304" pitchFamily="18" charset="0"/>
              </a:defRPr>
            </a:lvl6pPr>
            <a:lvl7pPr marL="3200400" indent="-457200" eaLnBrk="0" fontAlgn="base" hangingPunct="0">
              <a:spcBef>
                <a:spcPct val="0"/>
              </a:spcBef>
              <a:spcAft>
                <a:spcPct val="0"/>
              </a:spcAft>
              <a:defRPr sz="2400">
                <a:solidFill>
                  <a:schemeClr val="tx1"/>
                </a:solidFill>
                <a:latin typeface="Times New Roman" panose="02020603050405020304" pitchFamily="18" charset="0"/>
              </a:defRPr>
            </a:lvl7pPr>
            <a:lvl8pPr marL="3657600" indent="-457200" eaLnBrk="0" fontAlgn="base" hangingPunct="0">
              <a:spcBef>
                <a:spcPct val="0"/>
              </a:spcBef>
              <a:spcAft>
                <a:spcPct val="0"/>
              </a:spcAft>
              <a:defRPr sz="2400">
                <a:solidFill>
                  <a:schemeClr val="tx1"/>
                </a:solidFill>
                <a:latin typeface="Times New Roman" panose="02020603050405020304" pitchFamily="18" charset="0"/>
              </a:defRPr>
            </a:lvl8pPr>
            <a:lvl9pPr marL="4114800" indent="-4572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r>
              <a:rPr lang="en-US" altLang="en-US" sz="1300">
                <a:cs typeface="Times New Roman" panose="02020603050405020304" pitchFamily="18" charset="0"/>
              </a:rPr>
              <a:t>	(N-2)*W  vs  DMA</a:t>
            </a:r>
          </a:p>
          <a:p>
            <a:pPr algn="just" eaLnBrk="1" hangingPunct="1"/>
            <a:endParaRPr lang="en-US" altLang="en-US" sz="1300">
              <a:cs typeface="Times New Roman" panose="02020603050405020304" pitchFamily="18" charset="0"/>
            </a:endParaRPr>
          </a:p>
          <a:p>
            <a:pPr algn="just" eaLnBrk="1" hangingPunct="1"/>
            <a:endParaRPr lang="en-US" altLang="en-US" sz="1300">
              <a:cs typeface="Times New Roman" panose="02020603050405020304" pitchFamily="18" charset="0"/>
            </a:endParaRPr>
          </a:p>
          <a:p>
            <a:pPr algn="just" eaLnBrk="1" hangingPunct="1"/>
            <a:endParaRPr lang="en-US" altLang="en-US" sz="1300">
              <a:cs typeface="Times New Roman" panose="02020603050405020304" pitchFamily="18" charset="0"/>
            </a:endParaRPr>
          </a:p>
          <a:p>
            <a:pPr algn="just" eaLnBrk="1" hangingPunct="1"/>
            <a:endParaRPr lang="en-US" altLang="en-US" sz="1300">
              <a:cs typeface="Times New Roman" panose="02020603050405020304" pitchFamily="18" charset="0"/>
            </a:endParaRPr>
          </a:p>
          <a:p>
            <a:pPr algn="just" eaLnBrk="1" hangingPunct="1"/>
            <a:endParaRPr lang="en-US" altLang="en-US" sz="1300">
              <a:cs typeface="Times New Roman" panose="02020603050405020304" pitchFamily="18" charset="0"/>
            </a:endParaRPr>
          </a:p>
          <a:p>
            <a:pPr algn="just" eaLnBrk="1" hangingPunct="1"/>
            <a:endParaRPr lang="en-US" altLang="en-US" sz="1300">
              <a:cs typeface="Times New Roman" panose="02020603050405020304" pitchFamily="18" charset="0"/>
            </a:endParaRPr>
          </a:p>
          <a:p>
            <a:pPr algn="just" eaLnBrk="1" hangingPunct="1"/>
            <a:endParaRPr lang="en-US" altLang="en-US" sz="1600">
              <a:cs typeface="Times New Roman" panose="02020603050405020304" pitchFamily="18" charset="0"/>
            </a:endParaRPr>
          </a:p>
          <a:p>
            <a:pPr algn="ctr"/>
            <a:endParaRPr lang="en-US" altLang="en-US" sz="1600">
              <a:cs typeface="Times New Roman" panose="02020603050405020304" pitchFamily="18" charset="0"/>
            </a:endParaRPr>
          </a:p>
          <a:p>
            <a:pPr algn="ctr"/>
            <a:endParaRPr lang="en-US" altLang="en-US" sz="1600">
              <a:cs typeface="Times New Roman" panose="02020603050405020304" pitchFamily="18" charset="0"/>
            </a:endParaRPr>
          </a:p>
          <a:p>
            <a:pPr algn="ctr"/>
            <a:r>
              <a:rPr lang="en-US" altLang="en-US" sz="1600">
                <a:cs typeface="Times New Roman" panose="02020603050405020304" pitchFamily="18" charset="0"/>
              </a:rPr>
              <a:t>a)</a:t>
            </a:r>
          </a:p>
          <a:p>
            <a:pPr algn="ctr"/>
            <a:endParaRPr lang="en-US" altLang="en-US" sz="1600">
              <a:cs typeface="Times New Roman" panose="02020603050405020304" pitchFamily="18" charset="0"/>
            </a:endParaRPr>
          </a:p>
          <a:p>
            <a:pPr algn="ctr"/>
            <a:endParaRPr lang="en-US" altLang="en-US" sz="1600">
              <a:cs typeface="Times New Roman" panose="02020603050405020304" pitchFamily="18" charset="0"/>
            </a:endParaRPr>
          </a:p>
          <a:p>
            <a:pPr algn="ctr"/>
            <a:endParaRPr lang="en-US" altLang="en-US" sz="1600">
              <a:cs typeface="Times New Roman" panose="02020603050405020304" pitchFamily="18" charset="0"/>
            </a:endParaRPr>
          </a:p>
          <a:p>
            <a:pPr algn="ctr"/>
            <a:endParaRPr lang="en-US" altLang="en-US" sz="1600">
              <a:cs typeface="Times New Roman" panose="02020603050405020304" pitchFamily="18" charset="0"/>
            </a:endParaRPr>
          </a:p>
          <a:p>
            <a:pPr algn="ctr"/>
            <a:endParaRPr lang="en-US" altLang="en-US" sz="1600">
              <a:cs typeface="Times New Roman" panose="02020603050405020304" pitchFamily="18" charset="0"/>
            </a:endParaRPr>
          </a:p>
          <a:p>
            <a:pPr algn="ctr"/>
            <a:endParaRPr lang="en-US" altLang="en-US" sz="1600">
              <a:cs typeface="Times New Roman" panose="02020603050405020304" pitchFamily="18" charset="0"/>
            </a:endParaRPr>
          </a:p>
          <a:p>
            <a:pPr algn="ctr"/>
            <a:endParaRPr lang="en-US" altLang="en-US" sz="1600">
              <a:cs typeface="Times New Roman" panose="02020603050405020304" pitchFamily="18" charset="0"/>
            </a:endParaRPr>
          </a:p>
          <a:p>
            <a:pPr algn="ctr"/>
            <a:r>
              <a:rPr lang="en-US" altLang="en-US" sz="1600">
                <a:cs typeface="Times New Roman" panose="02020603050405020304" pitchFamily="18" charset="0"/>
              </a:rPr>
              <a:t>b)</a:t>
            </a:r>
          </a:p>
          <a:p>
            <a:pPr algn="just"/>
            <a:r>
              <a:rPr lang="en-US" altLang="en-US" sz="1300" b="1">
                <a:cs typeface="Times New Roman" panose="02020603050405020304" pitchFamily="18" charset="0"/>
              </a:rPr>
              <a:t>Figure 7.16.</a:t>
            </a:r>
            <a:r>
              <a:rPr lang="en-US" altLang="en-US" sz="1300">
                <a:cs typeface="Times New Roman" panose="02020603050405020304" pitchFamily="18" charset="0"/>
              </a:rPr>
              <a:t> An example of the DW (double windows) type of catalytic migration, (a) before the migration; (b) after the migration. Symbol </a:t>
            </a:r>
            <a:r>
              <a:rPr lang="en-US" altLang="en-US" sz="1300" i="1">
                <a:cs typeface="Times New Roman" panose="02020603050405020304" pitchFamily="18" charset="0"/>
              </a:rPr>
              <a:t>M</a:t>
            </a:r>
            <a:r>
              <a:rPr lang="en-US" altLang="en-US" sz="1300">
                <a:cs typeface="Times New Roman" panose="02020603050405020304" pitchFamily="18" charset="0"/>
              </a:rPr>
              <a:t> refers to the main store. The symbol </a:t>
            </a:r>
            <a:r>
              <a:rPr lang="en-US" altLang="en-US" sz="1300" i="1">
                <a:cs typeface="Times New Roman" panose="02020603050405020304" pitchFamily="18" charset="0"/>
              </a:rPr>
              <a:t>L</a:t>
            </a:r>
            <a:r>
              <a:rPr lang="en-US" altLang="en-US" sz="1300">
                <a:cs typeface="Times New Roman" panose="02020603050405020304" pitchFamily="18" charset="0"/>
              </a:rPr>
              <a:t>-bit DMA refers to the direct memory access which transfers </a:t>
            </a:r>
            <a:r>
              <a:rPr lang="en-US" altLang="en-US" sz="1300" i="1">
                <a:cs typeface="Times New Roman" panose="02020603050405020304" pitchFamily="18" charset="0"/>
              </a:rPr>
              <a:t>L</a:t>
            </a:r>
            <a:r>
              <a:rPr lang="en-US" altLang="en-US" sz="1300">
                <a:cs typeface="Times New Roman" panose="02020603050405020304" pitchFamily="18" charset="0"/>
              </a:rPr>
              <a:t> bits in one clock cycle. Symbol </a:t>
            </a:r>
            <a:r>
              <a:rPr lang="en-US" altLang="en-US" sz="1300" i="1">
                <a:cs typeface="Times New Roman" panose="02020603050405020304" pitchFamily="18" charset="0"/>
              </a:rPr>
              <a:t>NW</a:t>
            </a:r>
            <a:r>
              <a:rPr lang="en-US" altLang="en-US" sz="1300">
                <a:cs typeface="Times New Roman" panose="02020603050405020304" pitchFamily="18" charset="0"/>
              </a:rPr>
              <a:t> refers to the register file with </a:t>
            </a:r>
            <a:r>
              <a:rPr lang="en-US" altLang="en-US" sz="1300" i="1">
                <a:cs typeface="Times New Roman" panose="02020603050405020304" pitchFamily="18" charset="0"/>
              </a:rPr>
              <a:t>N</a:t>
            </a:r>
            <a:r>
              <a:rPr lang="en-US" altLang="en-US" sz="1300">
                <a:cs typeface="Times New Roman" panose="02020603050405020304" pitchFamily="18" charset="0"/>
              </a:rPr>
              <a:t> partially overlapping windows (as in the UCB-RISC processor), while the symbol </a:t>
            </a:r>
            <a:r>
              <a:rPr lang="en-US" altLang="en-US" sz="1300" i="1">
                <a:cs typeface="Times New Roman" panose="02020603050405020304" pitchFamily="18" charset="0"/>
              </a:rPr>
              <a:t>DW</a:t>
            </a:r>
            <a:r>
              <a:rPr lang="en-US" altLang="en-US" sz="1300">
                <a:cs typeface="Times New Roman" panose="02020603050405020304" pitchFamily="18" charset="0"/>
              </a:rPr>
              <a:t> refers to the register file of the same type, only this time with two partially overlapping windows. The addition of the </a:t>
            </a:r>
            <a:r>
              <a:rPr lang="en-US" altLang="en-US" sz="1300" i="1">
                <a:cs typeface="Times New Roman" panose="02020603050405020304" pitchFamily="18" charset="0"/>
              </a:rPr>
              <a:t>L</a:t>
            </a:r>
            <a:r>
              <a:rPr lang="en-US" altLang="en-US" sz="1300">
                <a:cs typeface="Times New Roman" panose="02020603050405020304" pitchFamily="18" charset="0"/>
              </a:rPr>
              <a:t>-bit DMA mechanism, in parallel to the execution using one window, enables the simultaneous transfer between the main store and the window which is currently not in use. This enables one to keep the contents of the nonexistent </a:t>
            </a:r>
            <a:r>
              <a:rPr lang="en-US" altLang="en-US" sz="1300" i="1">
                <a:cs typeface="Times New Roman" panose="02020603050405020304" pitchFamily="18" charset="0"/>
              </a:rPr>
              <a:t>N</a:t>
            </a:r>
            <a:r>
              <a:rPr lang="en-US" altLang="en-US" sz="1300">
                <a:cs typeface="Times New Roman" panose="02020603050405020304" pitchFamily="18" charset="0"/>
              </a:rPr>
              <a:t> – 2 windows in the main store, which not only keeps the resulting code from slowing down, but actually speeds it up, because the transistors released through the omission of </a:t>
            </a:r>
            <a:r>
              <a:rPr lang="en-US" altLang="en-US" sz="1300" i="1">
                <a:cs typeface="Times New Roman" panose="02020603050405020304" pitchFamily="18" charset="0"/>
              </a:rPr>
              <a:t>N</a:t>
            </a:r>
            <a:r>
              <a:rPr lang="en-US" altLang="en-US" sz="1300">
                <a:cs typeface="Times New Roman" panose="02020603050405020304" pitchFamily="18" charset="0"/>
              </a:rPr>
              <a:t> – 2 windows can be reinvested more appropriately.</a:t>
            </a:r>
          </a:p>
          <a:p>
            <a:pPr algn="just"/>
            <a:r>
              <a:rPr lang="en-US" altLang="en-US" sz="1300">
                <a:cs typeface="Times New Roman" panose="02020603050405020304" pitchFamily="18" charset="0"/>
              </a:rPr>
              <a:t> </a:t>
            </a:r>
          </a:p>
          <a:p>
            <a:pPr algn="just"/>
            <a:r>
              <a:rPr lang="en-US" altLang="en-US" sz="1600" b="1">
                <a:cs typeface="Times New Roman" panose="02020603050405020304" pitchFamily="18" charset="0"/>
              </a:rPr>
              <a:t>Migrant:</a:t>
            </a:r>
            <a:r>
              <a:rPr lang="en-US" altLang="en-US" sz="1600">
                <a:cs typeface="Times New Roman" panose="02020603050405020304" pitchFamily="18" charset="0"/>
              </a:rPr>
              <a:t> (</a:t>
            </a:r>
            <a:r>
              <a:rPr lang="en-US" altLang="en-US" sz="1600" i="1">
                <a:cs typeface="Times New Roman" panose="02020603050405020304" pitchFamily="18" charset="0"/>
              </a:rPr>
              <a:t>N</a:t>
            </a:r>
            <a:r>
              <a:rPr lang="en-US" altLang="en-US" sz="1600">
                <a:cs typeface="Times New Roman" panose="02020603050405020304" pitchFamily="18" charset="0"/>
                <a:sym typeface="Symbol" panose="05050102010706020507" pitchFamily="18" charset="2"/>
              </a:rPr>
              <a:t></a:t>
            </a:r>
            <a:r>
              <a:rPr lang="en-US" altLang="en-US" sz="1600">
                <a:cs typeface="Times New Roman" panose="02020603050405020304" pitchFamily="18" charset="0"/>
              </a:rPr>
              <a:t>2)*</a:t>
            </a:r>
            <a:r>
              <a:rPr lang="en-US" altLang="en-US" sz="1600" i="1">
                <a:cs typeface="Times New Roman" panose="02020603050405020304" pitchFamily="18" charset="0"/>
                <a:sym typeface="Symbol" panose="05050102010706020507" pitchFamily="18" charset="2"/>
              </a:rPr>
              <a:t>W</a:t>
            </a:r>
            <a:endParaRPr lang="en-US" altLang="en-US" sz="1300">
              <a:cs typeface="Times New Roman" panose="02020603050405020304" pitchFamily="18" charset="0"/>
              <a:sym typeface="Symbol" panose="05050102010706020507" pitchFamily="18" charset="2"/>
            </a:endParaRPr>
          </a:p>
          <a:p>
            <a:r>
              <a:rPr lang="en-US" altLang="en-US" sz="1600" b="1">
                <a:cs typeface="Times New Roman" panose="02020603050405020304" pitchFamily="18" charset="0"/>
                <a:sym typeface="Symbol" panose="05050102010706020507" pitchFamily="18" charset="2"/>
              </a:rPr>
              <a:t>Catalyst:</a:t>
            </a:r>
            <a:r>
              <a:rPr lang="en-US" altLang="en-US" sz="1600">
                <a:cs typeface="Times New Roman" panose="02020603050405020304" pitchFamily="18" charset="0"/>
                <a:sym typeface="Symbol" panose="05050102010706020507" pitchFamily="18" charset="2"/>
              </a:rPr>
              <a:t> </a:t>
            </a:r>
            <a:r>
              <a:rPr lang="en-US" altLang="en-US" sz="1600" i="1">
                <a:cs typeface="Times New Roman" panose="02020603050405020304" pitchFamily="18" charset="0"/>
                <a:sym typeface="Symbol" panose="05050102010706020507" pitchFamily="18" charset="2"/>
              </a:rPr>
              <a:t>L</a:t>
            </a:r>
            <a:r>
              <a:rPr lang="en-US" altLang="en-US" sz="1600">
                <a:cs typeface="Times New Roman" panose="02020603050405020304" pitchFamily="18" charset="0"/>
                <a:sym typeface="Symbol" panose="05050102010706020507" pitchFamily="18" charset="2"/>
              </a:rPr>
              <a:t>-bit DMA</a:t>
            </a:r>
            <a:r>
              <a:rPr lang="en-US" altLang="en-US" sz="1100">
                <a:sym typeface="Symbol" panose="05050102010706020507" pitchFamily="18" charset="2"/>
              </a:rPr>
              <a:t> </a:t>
            </a:r>
            <a:endParaRPr lang="en-US" altLang="en-US" sz="1600">
              <a:cs typeface="Times New Roman" panose="02020603050405020304" pitchFamily="18" charset="0"/>
              <a:sym typeface="Symbol" panose="05050102010706020507" pitchFamily="18" charset="2"/>
            </a:endParaRPr>
          </a:p>
        </p:txBody>
      </p:sp>
      <p:graphicFrame>
        <p:nvGraphicFramePr>
          <p:cNvPr id="66564" name="Object 3">
            <a:extLst>
              <a:ext uri="{FF2B5EF4-FFF2-40B4-BE49-F238E27FC236}">
                <a16:creationId xmlns:a16="http://schemas.microsoft.com/office/drawing/2014/main" id="{CE23A0F7-6F7F-40B5-8ACD-3F2FCCCE4452}"/>
              </a:ext>
            </a:extLst>
          </p:cNvPr>
          <p:cNvGraphicFramePr>
            <a:graphicFrameLocks noChangeAspect="1"/>
          </p:cNvGraphicFramePr>
          <p:nvPr/>
        </p:nvGraphicFramePr>
        <p:xfrm>
          <a:off x="3981450" y="381000"/>
          <a:ext cx="4229100" cy="1828800"/>
        </p:xfrm>
        <a:graphic>
          <a:graphicData uri="http://schemas.openxmlformats.org/presentationml/2006/ole">
            <mc:AlternateContent xmlns:mc="http://schemas.openxmlformats.org/markup-compatibility/2006">
              <mc:Choice xmlns:v="urn:schemas-microsoft-com:vml" Requires="v">
                <p:oleObj spid="_x0000_s33798" r:id="rId2" imgW="411031" imgH="177743" progId="">
                  <p:embed/>
                </p:oleObj>
              </mc:Choice>
              <mc:Fallback>
                <p:oleObj r:id="rId2" imgW="411031" imgH="177743" progId="">
                  <p:embed/>
                  <p:pic>
                    <p:nvPicPr>
                      <p:cNvPr id="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1450" y="381000"/>
                        <a:ext cx="4229100" cy="1828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6565" name="Object 2">
            <a:extLst>
              <a:ext uri="{FF2B5EF4-FFF2-40B4-BE49-F238E27FC236}">
                <a16:creationId xmlns:a16="http://schemas.microsoft.com/office/drawing/2014/main" id="{7E6D21EA-7AA4-42EF-B685-6FEB5F45530B}"/>
              </a:ext>
            </a:extLst>
          </p:cNvPr>
          <p:cNvGraphicFramePr>
            <a:graphicFrameLocks noChangeAspect="1"/>
          </p:cNvGraphicFramePr>
          <p:nvPr/>
        </p:nvGraphicFramePr>
        <p:xfrm>
          <a:off x="4024314" y="2590801"/>
          <a:ext cx="4143375" cy="1533525"/>
        </p:xfrm>
        <a:graphic>
          <a:graphicData uri="http://schemas.openxmlformats.org/presentationml/2006/ole">
            <mc:AlternateContent xmlns:mc="http://schemas.openxmlformats.org/markup-compatibility/2006">
              <mc:Choice xmlns:v="urn:schemas-microsoft-com:vml" Requires="v">
                <p:oleObj spid="_x0000_s33799" r:id="rId4" imgW="375347" imgH="138993" progId="">
                  <p:embed/>
                </p:oleObj>
              </mc:Choice>
              <mc:Fallback>
                <p:oleObj r:id="rId4" imgW="375347" imgH="138993" progId="">
                  <p:embed/>
                  <p:pic>
                    <p:nvPicPr>
                      <p:cNvPr id="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24314" y="2590801"/>
                        <a:ext cx="4143375" cy="1533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Number Placeholder 3">
            <a:extLst>
              <a:ext uri="{FF2B5EF4-FFF2-40B4-BE49-F238E27FC236}">
                <a16:creationId xmlns:a16="http://schemas.microsoft.com/office/drawing/2014/main" id="{61C995DC-3CC5-41AF-9F7E-9A947DCF2EBB}"/>
              </a:ext>
            </a:extLst>
          </p:cNvPr>
          <p:cNvSpPr>
            <a:spLocks noGrp="1"/>
          </p:cNvSpPr>
          <p:nvPr>
            <p:ph type="sldNum" sz="quarter" idx="12"/>
          </p:nvPr>
        </p:nvSpPr>
        <p:spPr bwMode="auto">
          <a:xfrm>
            <a:off x="6553200" y="6356176"/>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301</a:t>
            </a:fld>
            <a:r>
              <a:rPr lang="en-US" altLang="en-US" dirty="0"/>
              <a:t>/325</a:t>
            </a:r>
            <a:endParaRPr lang="en-US" altLang="en-US" sz="1400" dirty="0"/>
          </a:p>
        </p:txBody>
      </p:sp>
      <p:sp>
        <p:nvSpPr>
          <p:cNvPr id="67587" name="Rectangle 5">
            <a:extLst>
              <a:ext uri="{FF2B5EF4-FFF2-40B4-BE49-F238E27FC236}">
                <a16:creationId xmlns:a16="http://schemas.microsoft.com/office/drawing/2014/main" id="{03E12C97-4C71-42B5-9F4F-B73989C25902}"/>
              </a:ext>
            </a:extLst>
          </p:cNvPr>
          <p:cNvSpPr>
            <a:spLocks noChangeArrowheads="1"/>
          </p:cNvSpPr>
          <p:nvPr/>
        </p:nvSpPr>
        <p:spPr bwMode="auto">
          <a:xfrm>
            <a:off x="1524000" y="838200"/>
            <a:ext cx="9144000" cy="5729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1600" i="1" dirty="0">
                <a:cs typeface="Times New Roman" panose="02020603050405020304" pitchFamily="18" charset="0"/>
              </a:rPr>
              <a:t>i</a:t>
            </a:r>
            <a:r>
              <a:rPr lang="en-US" altLang="en-US" sz="1600" dirty="0">
                <a:cs typeface="Times New Roman" panose="02020603050405020304" pitchFamily="18" charset="0"/>
              </a:rPr>
              <a:t>:	</a:t>
            </a:r>
            <a:r>
              <a:rPr lang="en-US" altLang="en-US" sz="1600" b="1" dirty="0">
                <a:cs typeface="Times New Roman" panose="02020603050405020304" pitchFamily="18" charset="0"/>
              </a:rPr>
              <a:t>load</a:t>
            </a:r>
            <a:r>
              <a:rPr lang="en-US" altLang="en-US" sz="1600" dirty="0">
                <a:cs typeface="Times New Roman" panose="02020603050405020304" pitchFamily="18" charset="0"/>
              </a:rPr>
              <a:t> </a:t>
            </a:r>
            <a:r>
              <a:rPr lang="en-US" altLang="en-US" sz="1600" i="1" dirty="0">
                <a:cs typeface="Times New Roman" panose="02020603050405020304" pitchFamily="18" charset="0"/>
              </a:rPr>
              <a:t>r</a:t>
            </a:r>
            <a:r>
              <a:rPr lang="en-US" altLang="en-US" sz="1600" dirty="0">
                <a:cs typeface="Times New Roman" panose="02020603050405020304" pitchFamily="18" charset="0"/>
              </a:rPr>
              <a:t>1, </a:t>
            </a:r>
            <a:r>
              <a:rPr lang="en-US" altLang="en-US" sz="1600" i="1" dirty="0">
                <a:cs typeface="Times New Roman" panose="02020603050405020304" pitchFamily="18" charset="0"/>
              </a:rPr>
              <a:t>MA</a:t>
            </a:r>
            <a:r>
              <a:rPr lang="en-US" altLang="en-US" sz="1600" dirty="0">
                <a:cs typeface="Times New Roman" panose="02020603050405020304" pitchFamily="18" charset="0"/>
              </a:rPr>
              <a:t>{</a:t>
            </a:r>
            <a:r>
              <a:rPr lang="en-US" altLang="en-US" sz="1600" i="1" dirty="0">
                <a:cs typeface="Times New Roman" panose="02020603050405020304" pitchFamily="18" charset="0"/>
              </a:rPr>
              <a:t>MEM</a:t>
            </a:r>
            <a:r>
              <a:rPr lang="en-US" altLang="en-US" sz="1600" dirty="0">
                <a:cs typeface="Times New Roman" panose="02020603050405020304" pitchFamily="18" charset="0"/>
              </a:rPr>
              <a:t> – 6}</a:t>
            </a:r>
          </a:p>
          <a:p>
            <a:pPr algn="ctr">
              <a:spcBef>
                <a:spcPct val="0"/>
              </a:spcBef>
              <a:buFontTx/>
              <a:buNone/>
            </a:pPr>
            <a:r>
              <a:rPr lang="en-US" altLang="en-US" sz="1600" i="1" dirty="0" err="1">
                <a:cs typeface="Times New Roman" panose="02020603050405020304" pitchFamily="18" charset="0"/>
              </a:rPr>
              <a:t>i</a:t>
            </a:r>
            <a:r>
              <a:rPr lang="en-US" altLang="en-US" sz="1600" dirty="0">
                <a:cs typeface="Times New Roman" panose="02020603050405020304" pitchFamily="18" charset="0"/>
              </a:rPr>
              <a:t> + 1:	</a:t>
            </a:r>
            <a:r>
              <a:rPr lang="en-US" altLang="en-US" sz="1600" b="1" dirty="0">
                <a:cs typeface="Times New Roman" panose="02020603050405020304" pitchFamily="18" charset="0"/>
              </a:rPr>
              <a:t>load</a:t>
            </a:r>
            <a:r>
              <a:rPr lang="en-US" altLang="en-US" sz="1600" dirty="0">
                <a:cs typeface="Times New Roman" panose="02020603050405020304" pitchFamily="18" charset="0"/>
              </a:rPr>
              <a:t> </a:t>
            </a:r>
            <a:r>
              <a:rPr lang="en-US" altLang="en-US" sz="1600" i="1" dirty="0">
                <a:cs typeface="Times New Roman" panose="02020603050405020304" pitchFamily="18" charset="0"/>
              </a:rPr>
              <a:t>r</a:t>
            </a:r>
            <a:r>
              <a:rPr lang="en-US" altLang="en-US" sz="1600" dirty="0">
                <a:cs typeface="Times New Roman" panose="02020603050405020304" pitchFamily="18" charset="0"/>
              </a:rPr>
              <a:t>2, </a:t>
            </a:r>
            <a:r>
              <a:rPr lang="en-US" altLang="en-US" sz="1600" i="1" dirty="0">
                <a:cs typeface="Times New Roman" panose="02020603050405020304" pitchFamily="18" charset="0"/>
              </a:rPr>
              <a:t>MA</a:t>
            </a:r>
            <a:r>
              <a:rPr lang="en-US" altLang="en-US" sz="1600" dirty="0">
                <a:cs typeface="Times New Roman" panose="02020603050405020304" pitchFamily="18" charset="0"/>
              </a:rPr>
              <a:t>{</a:t>
            </a:r>
            <a:r>
              <a:rPr lang="en-US" altLang="en-US" sz="1600" i="1" dirty="0">
                <a:cs typeface="Times New Roman" panose="02020603050405020304" pitchFamily="18" charset="0"/>
              </a:rPr>
              <a:t>MEM</a:t>
            </a:r>
            <a:r>
              <a:rPr lang="en-US" altLang="en-US" sz="1600" dirty="0">
                <a:cs typeface="Times New Roman" panose="02020603050405020304" pitchFamily="18" charset="0"/>
              </a:rPr>
              <a:t> – 3}</a:t>
            </a:r>
          </a:p>
          <a:p>
            <a:pPr algn="ctr">
              <a:spcBef>
                <a:spcPct val="0"/>
              </a:spcBef>
              <a:buFontTx/>
              <a:buNone/>
            </a:pPr>
            <a:endParaRPr lang="en-US" altLang="en-US" sz="1600" dirty="0">
              <a:cs typeface="Times New Roman" panose="02020603050405020304" pitchFamily="18" charset="0"/>
            </a:endParaRPr>
          </a:p>
          <a:p>
            <a:pPr algn="ctr">
              <a:spcBef>
                <a:spcPct val="0"/>
              </a:spcBef>
              <a:buFontTx/>
              <a:buNone/>
            </a:pPr>
            <a:endParaRPr lang="en-US" altLang="en-US" sz="1600" dirty="0">
              <a:cs typeface="Times New Roman" panose="02020603050405020304" pitchFamily="18" charset="0"/>
            </a:endParaRPr>
          </a:p>
          <a:p>
            <a:pPr algn="ctr">
              <a:spcBef>
                <a:spcPct val="0"/>
              </a:spcBef>
              <a:buFontTx/>
              <a:buNone/>
            </a:pPr>
            <a:endParaRPr lang="en-US" altLang="en-US" sz="1600" dirty="0">
              <a:cs typeface="Times New Roman" panose="02020603050405020304" pitchFamily="18" charset="0"/>
            </a:endParaRPr>
          </a:p>
          <a:p>
            <a:pPr algn="ctr">
              <a:spcBef>
                <a:spcPct val="0"/>
              </a:spcBef>
              <a:buFontTx/>
              <a:buNone/>
            </a:pPr>
            <a:endParaRPr lang="en-US" altLang="en-US" sz="1600" dirty="0">
              <a:cs typeface="Times New Roman" panose="02020603050405020304" pitchFamily="18" charset="0"/>
            </a:endParaRPr>
          </a:p>
          <a:p>
            <a:pPr algn="ctr">
              <a:spcBef>
                <a:spcPct val="0"/>
              </a:spcBef>
              <a:buFontTx/>
              <a:buNone/>
            </a:pPr>
            <a:endParaRPr lang="en-US" altLang="en-US" sz="1600" dirty="0">
              <a:cs typeface="Times New Roman" panose="02020603050405020304" pitchFamily="18" charset="0"/>
            </a:endParaRPr>
          </a:p>
          <a:p>
            <a:pPr algn="ctr">
              <a:spcBef>
                <a:spcPct val="0"/>
              </a:spcBef>
              <a:buFontTx/>
              <a:buNone/>
            </a:pPr>
            <a:endParaRPr lang="en-US" altLang="en-US" sz="1600" dirty="0">
              <a:cs typeface="Times New Roman" panose="02020603050405020304" pitchFamily="18" charset="0"/>
            </a:endParaRPr>
          </a:p>
          <a:p>
            <a:pPr algn="ctr">
              <a:spcBef>
                <a:spcPct val="0"/>
              </a:spcBef>
              <a:buFontTx/>
              <a:buNone/>
            </a:pPr>
            <a:endParaRPr lang="en-US" altLang="en-US" sz="1600" dirty="0">
              <a:cs typeface="Times New Roman" panose="02020603050405020304" pitchFamily="18" charset="0"/>
            </a:endParaRPr>
          </a:p>
          <a:p>
            <a:pPr algn="ctr">
              <a:spcBef>
                <a:spcPct val="0"/>
              </a:spcBef>
              <a:buFontTx/>
              <a:buNone/>
            </a:pPr>
            <a:endParaRPr lang="en-US" altLang="en-US" sz="1600" dirty="0">
              <a:cs typeface="Times New Roman" panose="02020603050405020304" pitchFamily="18" charset="0"/>
            </a:endParaRPr>
          </a:p>
          <a:p>
            <a:pPr algn="ctr">
              <a:spcBef>
                <a:spcPct val="0"/>
              </a:spcBef>
              <a:buFontTx/>
              <a:buNone/>
            </a:pPr>
            <a:r>
              <a:rPr lang="en-US" altLang="en-US" sz="1600" dirty="0">
                <a:cs typeface="Times New Roman" panose="02020603050405020304" pitchFamily="18" charset="0"/>
              </a:rPr>
              <a:t>a)</a:t>
            </a:r>
          </a:p>
          <a:p>
            <a:pPr algn="ctr">
              <a:spcBef>
                <a:spcPct val="0"/>
              </a:spcBef>
              <a:buFontTx/>
              <a:buNone/>
            </a:pPr>
            <a:endParaRPr lang="en-US" altLang="en-US" sz="1600" dirty="0">
              <a:cs typeface="Times New Roman" panose="02020603050405020304" pitchFamily="18" charset="0"/>
            </a:endParaRPr>
          </a:p>
          <a:p>
            <a:pPr algn="ctr">
              <a:spcBef>
                <a:spcPct val="0"/>
              </a:spcBef>
              <a:buFontTx/>
              <a:buNone/>
            </a:pPr>
            <a:endParaRPr lang="en-US" altLang="en-US" sz="1600" dirty="0">
              <a:cs typeface="Times New Roman" panose="02020603050405020304" pitchFamily="18" charset="0"/>
            </a:endParaRPr>
          </a:p>
          <a:p>
            <a:pPr algn="ctr">
              <a:spcBef>
                <a:spcPct val="0"/>
              </a:spcBef>
              <a:buFontTx/>
              <a:buNone/>
            </a:pPr>
            <a:endParaRPr lang="en-US" altLang="en-US" sz="1600" dirty="0">
              <a:cs typeface="Times New Roman" panose="02020603050405020304" pitchFamily="18" charset="0"/>
            </a:endParaRPr>
          </a:p>
          <a:p>
            <a:pPr algn="ctr">
              <a:spcBef>
                <a:spcPct val="0"/>
              </a:spcBef>
              <a:buFontTx/>
              <a:buNone/>
            </a:pPr>
            <a:endParaRPr lang="en-US" altLang="en-US" sz="1600" dirty="0">
              <a:cs typeface="Times New Roman" panose="02020603050405020304" pitchFamily="18" charset="0"/>
            </a:endParaRPr>
          </a:p>
          <a:p>
            <a:pPr algn="ctr">
              <a:spcBef>
                <a:spcPct val="0"/>
              </a:spcBef>
              <a:buFontTx/>
              <a:buNone/>
            </a:pPr>
            <a:endParaRPr lang="en-US" altLang="en-US" sz="1600" dirty="0">
              <a:cs typeface="Times New Roman" panose="02020603050405020304" pitchFamily="18" charset="0"/>
            </a:endParaRPr>
          </a:p>
          <a:p>
            <a:pPr algn="ctr">
              <a:spcBef>
                <a:spcPct val="0"/>
              </a:spcBef>
              <a:buFontTx/>
              <a:buNone/>
            </a:pPr>
            <a:endParaRPr lang="en-US" altLang="en-US" sz="1600" dirty="0">
              <a:cs typeface="Times New Roman" panose="02020603050405020304" pitchFamily="18" charset="0"/>
            </a:endParaRPr>
          </a:p>
          <a:p>
            <a:pPr algn="ctr">
              <a:spcBef>
                <a:spcPct val="0"/>
              </a:spcBef>
              <a:buFontTx/>
              <a:buNone/>
            </a:pPr>
            <a:endParaRPr lang="en-US" altLang="en-US" sz="1600" dirty="0">
              <a:cs typeface="Times New Roman" panose="02020603050405020304" pitchFamily="18" charset="0"/>
            </a:endParaRPr>
          </a:p>
          <a:p>
            <a:pPr algn="ctr">
              <a:spcBef>
                <a:spcPct val="0"/>
              </a:spcBef>
              <a:buFontTx/>
              <a:buNone/>
            </a:pPr>
            <a:r>
              <a:rPr lang="en-US" altLang="en-US" sz="1600" dirty="0">
                <a:cs typeface="Times New Roman" panose="02020603050405020304" pitchFamily="18" charset="0"/>
              </a:rPr>
              <a:t>b)</a:t>
            </a:r>
          </a:p>
          <a:p>
            <a:pPr>
              <a:spcBef>
                <a:spcPct val="0"/>
              </a:spcBef>
              <a:buFontTx/>
              <a:buNone/>
            </a:pPr>
            <a:r>
              <a:rPr lang="en-US" altLang="en-US" sz="1300" b="1" dirty="0">
                <a:cs typeface="Times New Roman" panose="02020603050405020304" pitchFamily="18" charset="0"/>
              </a:rPr>
              <a:t>Figure 7.14.</a:t>
            </a:r>
            <a:r>
              <a:rPr lang="en-US" altLang="en-US" sz="1300" dirty="0">
                <a:cs typeface="Times New Roman" panose="02020603050405020304" pitchFamily="18" charset="0"/>
              </a:rPr>
              <a:t> An example of catalytic migration: Type HW (hand walking): (a) before the migration; (b) after the migration. Symbols </a:t>
            </a:r>
            <a:r>
              <a:rPr lang="en-US" altLang="en-US" sz="1300" i="1" dirty="0">
                <a:cs typeface="Times New Roman" panose="02020603050405020304" pitchFamily="18" charset="0"/>
              </a:rPr>
              <a:t>P</a:t>
            </a:r>
            <a:r>
              <a:rPr lang="en-US" altLang="en-US" sz="1300" dirty="0">
                <a:cs typeface="Times New Roman" panose="02020603050405020304" pitchFamily="18" charset="0"/>
              </a:rPr>
              <a:t> and </a:t>
            </a:r>
            <a:r>
              <a:rPr lang="en-US" altLang="en-US" sz="1300" i="1" dirty="0">
                <a:cs typeface="Times New Roman" panose="02020603050405020304" pitchFamily="18" charset="0"/>
              </a:rPr>
              <a:t>GRF</a:t>
            </a:r>
            <a:r>
              <a:rPr lang="en-US" altLang="en-US" sz="1300" dirty="0">
                <a:cs typeface="Times New Roman" panose="02020603050405020304" pitchFamily="18" charset="0"/>
              </a:rPr>
              <a:t> refer to the processor and the general-purpose register file, respectively. Symbols </a:t>
            </a:r>
            <a:r>
              <a:rPr lang="en-US" altLang="en-US" sz="1300" i="1" dirty="0">
                <a:cs typeface="Times New Roman" panose="02020603050405020304" pitchFamily="18" charset="0"/>
              </a:rPr>
              <a:t>RA</a:t>
            </a:r>
            <a:r>
              <a:rPr lang="en-US" altLang="en-US" sz="1300" dirty="0">
                <a:cs typeface="Times New Roman" panose="02020603050405020304" pitchFamily="18" charset="0"/>
              </a:rPr>
              <a:t> and </a:t>
            </a:r>
            <a:r>
              <a:rPr lang="en-US" altLang="en-US" sz="1300" i="1" dirty="0">
                <a:cs typeface="Times New Roman" panose="02020603050405020304" pitchFamily="18" charset="0"/>
              </a:rPr>
              <a:t>MA</a:t>
            </a:r>
            <a:r>
              <a:rPr lang="en-US" altLang="en-US" sz="1300" dirty="0">
                <a:cs typeface="Times New Roman" panose="02020603050405020304" pitchFamily="18" charset="0"/>
              </a:rPr>
              <a:t> refer to the register address and the memory address in the </a:t>
            </a:r>
            <a:r>
              <a:rPr lang="en-US" altLang="en-US" sz="1300" b="1" dirty="0">
                <a:cs typeface="Times New Roman" panose="02020603050405020304" pitchFamily="18" charset="0"/>
              </a:rPr>
              <a:t>load</a:t>
            </a:r>
            <a:r>
              <a:rPr lang="en-US" altLang="en-US" sz="1300" dirty="0">
                <a:cs typeface="Times New Roman" panose="02020603050405020304" pitchFamily="18" charset="0"/>
              </a:rPr>
              <a:t> instruction. Symbol </a:t>
            </a:r>
            <a:r>
              <a:rPr lang="en-US" altLang="en-US" sz="1300" i="1" dirty="0">
                <a:cs typeface="Times New Roman" panose="02020603050405020304" pitchFamily="18" charset="0"/>
              </a:rPr>
              <a:t>MEM</a:t>
            </a:r>
            <a:r>
              <a:rPr lang="en-US" altLang="en-US" sz="1300" dirty="0">
                <a:cs typeface="Times New Roman" panose="02020603050405020304" pitchFamily="18" charset="0"/>
              </a:rPr>
              <a:t> – </a:t>
            </a:r>
            <a:r>
              <a:rPr lang="en-US" altLang="en-US" sz="1300" i="1" dirty="0">
                <a:cs typeface="Times New Roman" panose="02020603050405020304" pitchFamily="18" charset="0"/>
              </a:rPr>
              <a:t>n</a:t>
            </a:r>
            <a:r>
              <a:rPr lang="en-US" altLang="en-US" sz="1300" dirty="0">
                <a:cs typeface="Times New Roman" panose="02020603050405020304" pitchFamily="18" charset="0"/>
              </a:rPr>
              <a:t> refers to the main store which is </a:t>
            </a:r>
            <a:r>
              <a:rPr lang="en-US" altLang="en-US" sz="1300" i="1" dirty="0">
                <a:cs typeface="Times New Roman" panose="02020603050405020304" pitchFamily="18" charset="0"/>
              </a:rPr>
              <a:t>n</a:t>
            </a:r>
            <a:r>
              <a:rPr lang="en-US" altLang="en-US" sz="1300" dirty="0">
                <a:cs typeface="Times New Roman" panose="02020603050405020304" pitchFamily="18" charset="0"/>
              </a:rPr>
              <a:t> clocks away from the processor. Addition of another bus for the register address eliminates a relatively large number of </a:t>
            </a:r>
            <a:r>
              <a:rPr lang="en-US" altLang="en-US" sz="1300" b="1" dirty="0" err="1">
                <a:cs typeface="Times New Roman" panose="02020603050405020304" pitchFamily="18" charset="0"/>
              </a:rPr>
              <a:t>nop</a:t>
            </a:r>
            <a:r>
              <a:rPr lang="en-US" altLang="en-US" sz="1300" dirty="0">
                <a:cs typeface="Times New Roman" panose="02020603050405020304" pitchFamily="18" charset="0"/>
              </a:rPr>
              <a:t> instructions (which have to separate the interfering </a:t>
            </a:r>
            <a:r>
              <a:rPr lang="en-US" altLang="en-US" sz="1300" b="1" dirty="0">
                <a:cs typeface="Times New Roman" panose="02020603050405020304" pitchFamily="18" charset="0"/>
              </a:rPr>
              <a:t>load</a:t>
            </a:r>
            <a:r>
              <a:rPr lang="en-US" altLang="en-US" sz="1300" dirty="0">
                <a:cs typeface="Times New Roman" panose="02020603050405020304" pitchFamily="18" charset="0"/>
              </a:rPr>
              <a:t> instructions).</a:t>
            </a:r>
            <a:r>
              <a:rPr lang="en-US" altLang="en-US" sz="1100" dirty="0"/>
              <a:t> </a:t>
            </a:r>
            <a:endParaRPr lang="en-US" altLang="en-US" sz="2400" dirty="0"/>
          </a:p>
        </p:txBody>
      </p:sp>
      <p:graphicFrame>
        <p:nvGraphicFramePr>
          <p:cNvPr id="67588" name="Object 4">
            <a:extLst>
              <a:ext uri="{FF2B5EF4-FFF2-40B4-BE49-F238E27FC236}">
                <a16:creationId xmlns:a16="http://schemas.microsoft.com/office/drawing/2014/main" id="{CF8D1927-1B00-43A6-8F5F-928ACC935D83}"/>
              </a:ext>
            </a:extLst>
          </p:cNvPr>
          <p:cNvGraphicFramePr>
            <a:graphicFrameLocks noChangeAspect="1"/>
          </p:cNvGraphicFramePr>
          <p:nvPr/>
        </p:nvGraphicFramePr>
        <p:xfrm>
          <a:off x="3962400" y="1"/>
          <a:ext cx="4267200" cy="809625"/>
        </p:xfrm>
        <a:graphic>
          <a:graphicData uri="http://schemas.openxmlformats.org/presentationml/2006/ole">
            <mc:AlternateContent xmlns:mc="http://schemas.openxmlformats.org/markup-compatibility/2006">
              <mc:Choice xmlns:v="urn:schemas-microsoft-com:vml" Requires="v">
                <p:oleObj spid="_x0000_s34824" r:id="rId2" imgW="341975" imgH="65068" progId="">
                  <p:embed/>
                </p:oleObj>
              </mc:Choice>
              <mc:Fallback>
                <p:oleObj r:id="rId2" imgW="341975" imgH="65068" progId="">
                  <p:embed/>
                  <p:pic>
                    <p:nvPicPr>
                      <p:cNvPr id="0"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1"/>
                        <a:ext cx="4267200" cy="809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7589" name="Object 3">
            <a:extLst>
              <a:ext uri="{FF2B5EF4-FFF2-40B4-BE49-F238E27FC236}">
                <a16:creationId xmlns:a16="http://schemas.microsoft.com/office/drawing/2014/main" id="{FE0768AB-55CD-4429-9B7C-93870A40A3AD}"/>
              </a:ext>
            </a:extLst>
          </p:cNvPr>
          <p:cNvGraphicFramePr>
            <a:graphicFrameLocks noChangeAspect="1"/>
          </p:cNvGraphicFramePr>
          <p:nvPr/>
        </p:nvGraphicFramePr>
        <p:xfrm>
          <a:off x="4800601" y="1524000"/>
          <a:ext cx="2212975" cy="1817688"/>
        </p:xfrm>
        <a:graphic>
          <a:graphicData uri="http://schemas.openxmlformats.org/presentationml/2006/ole">
            <mc:AlternateContent xmlns:mc="http://schemas.openxmlformats.org/markup-compatibility/2006">
              <mc:Choice xmlns:v="urn:schemas-microsoft-com:vml" Requires="v">
                <p:oleObj spid="_x0000_s34825" r:id="rId4" imgW="180692" imgH="148484" progId="">
                  <p:embed/>
                </p:oleObj>
              </mc:Choice>
              <mc:Fallback>
                <p:oleObj r:id="rId4" imgW="180692" imgH="148484" progId="">
                  <p:embed/>
                  <p:pic>
                    <p:nvPicPr>
                      <p:cNvPr id="0"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1" y="1524000"/>
                        <a:ext cx="2212975" cy="1817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7590" name="Object 2">
            <a:extLst>
              <a:ext uri="{FF2B5EF4-FFF2-40B4-BE49-F238E27FC236}">
                <a16:creationId xmlns:a16="http://schemas.microsoft.com/office/drawing/2014/main" id="{73A8A6CF-F128-4D0A-87F6-6BB5D3B48E30}"/>
              </a:ext>
            </a:extLst>
          </p:cNvPr>
          <p:cNvGraphicFramePr>
            <a:graphicFrameLocks noChangeAspect="1"/>
          </p:cNvGraphicFramePr>
          <p:nvPr/>
        </p:nvGraphicFramePr>
        <p:xfrm>
          <a:off x="5029201" y="3581401"/>
          <a:ext cx="2119313" cy="1662113"/>
        </p:xfrm>
        <a:graphic>
          <a:graphicData uri="http://schemas.openxmlformats.org/presentationml/2006/ole">
            <mc:AlternateContent xmlns:mc="http://schemas.openxmlformats.org/markup-compatibility/2006">
              <mc:Choice xmlns:v="urn:schemas-microsoft-com:vml" Requires="v">
                <p:oleObj spid="_x0000_s34826" r:id="rId6" imgW="193200" imgH="151893" progId="">
                  <p:embed/>
                </p:oleObj>
              </mc:Choice>
              <mc:Fallback>
                <p:oleObj r:id="rId6" imgW="193200" imgH="151893" progId="">
                  <p:embed/>
                  <p:pic>
                    <p:nvPicPr>
                      <p:cNvPr id="0"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29201" y="3581401"/>
                        <a:ext cx="2119313" cy="16621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Number Placeholder 3">
            <a:extLst>
              <a:ext uri="{FF2B5EF4-FFF2-40B4-BE49-F238E27FC236}">
                <a16:creationId xmlns:a16="http://schemas.microsoft.com/office/drawing/2014/main" id="{B1C1CD72-09B0-4E61-823E-144BC0C56815}"/>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302</a:t>
            </a:fld>
            <a:r>
              <a:rPr lang="en-US" altLang="en-US" dirty="0"/>
              <a:t>/325</a:t>
            </a:r>
            <a:endParaRPr lang="en-US" altLang="en-US" sz="1400" dirty="0"/>
          </a:p>
        </p:txBody>
      </p:sp>
      <p:pic>
        <p:nvPicPr>
          <p:cNvPr id="68611" name="Picture 2" descr="44">
            <a:extLst>
              <a:ext uri="{FF2B5EF4-FFF2-40B4-BE49-F238E27FC236}">
                <a16:creationId xmlns:a16="http://schemas.microsoft.com/office/drawing/2014/main" id="{6BBF7020-7951-4612-9AD0-8203B290DFD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81439" y="971550"/>
            <a:ext cx="4429125"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2" name="Rectangle 3">
            <a:extLst>
              <a:ext uri="{FF2B5EF4-FFF2-40B4-BE49-F238E27FC236}">
                <a16:creationId xmlns:a16="http://schemas.microsoft.com/office/drawing/2014/main" id="{7DF43031-97C5-44C5-97C2-CC875BE0B800}"/>
              </a:ext>
            </a:extLst>
          </p:cNvPr>
          <p:cNvSpPr>
            <a:spLocks noChangeArrowheads="1"/>
          </p:cNvSpPr>
          <p:nvPr/>
        </p:nvSpPr>
        <p:spPr bwMode="auto">
          <a:xfrm>
            <a:off x="1524000" y="5029201"/>
            <a:ext cx="9144000" cy="1084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300" b="1">
                <a:cs typeface="Times New Roman" panose="02020603050405020304" pitchFamily="18" charset="0"/>
              </a:rPr>
              <a:t>Figure 7.15.</a:t>
            </a:r>
            <a:r>
              <a:rPr lang="en-US" altLang="en-US" sz="1300">
                <a:cs typeface="Times New Roman" panose="02020603050405020304" pitchFamily="18" charset="0"/>
              </a:rPr>
              <a:t> An example of catalytic migration: type II (ignore instruction): (a) before the migration; (b) after the migration. Symbol </a:t>
            </a:r>
            <a:r>
              <a:rPr lang="en-US" altLang="en-US" sz="1300" i="1">
                <a:cs typeface="Times New Roman" panose="02020603050405020304" pitchFamily="18" charset="0"/>
              </a:rPr>
              <a:t>t</a:t>
            </a:r>
            <a:r>
              <a:rPr lang="en-US" altLang="en-US" sz="1300">
                <a:cs typeface="Times New Roman" panose="02020603050405020304" pitchFamily="18" charset="0"/>
              </a:rPr>
              <a:t> refers to time, and symbol </a:t>
            </a:r>
            <a:r>
              <a:rPr lang="en-US" altLang="en-US" sz="1300" i="1">
                <a:cs typeface="Times New Roman" panose="02020603050405020304" pitchFamily="18" charset="0"/>
              </a:rPr>
              <a:t>UI</a:t>
            </a:r>
            <a:r>
              <a:rPr lang="en-US" altLang="en-US" sz="1300">
                <a:cs typeface="Times New Roman" panose="02020603050405020304" pitchFamily="18" charset="0"/>
              </a:rPr>
              <a:t> refers to the useful instruction. This figure shows the case in which the code optimizer has successfully eliminated only two </a:t>
            </a:r>
            <a:r>
              <a:rPr lang="en-US" altLang="en-US" sz="1300" b="1">
                <a:cs typeface="Times New Roman" panose="02020603050405020304" pitchFamily="18" charset="0"/>
              </a:rPr>
              <a:t>nop</a:t>
            </a:r>
            <a:r>
              <a:rPr lang="en-US" altLang="en-US" sz="1300">
                <a:cs typeface="Times New Roman" panose="02020603050405020304" pitchFamily="18" charset="0"/>
              </a:rPr>
              <a:t> instructions, and has inserted the </a:t>
            </a:r>
            <a:r>
              <a:rPr lang="en-US" altLang="en-US" sz="1300" b="1">
                <a:cs typeface="Times New Roman" panose="02020603050405020304" pitchFamily="18" charset="0"/>
              </a:rPr>
              <a:t>ignore</a:t>
            </a:r>
            <a:r>
              <a:rPr lang="en-US" altLang="en-US" sz="1300">
                <a:cs typeface="Times New Roman" panose="02020603050405020304" pitchFamily="18" charset="0"/>
              </a:rPr>
              <a:t> instruction, immediately after the last useful instruction. The addition of the </a:t>
            </a:r>
            <a:r>
              <a:rPr lang="en-US" altLang="en-US" sz="1300" b="1">
                <a:cs typeface="Times New Roman" panose="02020603050405020304" pitchFamily="18" charset="0"/>
              </a:rPr>
              <a:t>ignore</a:t>
            </a:r>
            <a:r>
              <a:rPr lang="en-US" altLang="en-US" sz="1300">
                <a:cs typeface="Times New Roman" panose="02020603050405020304" pitchFamily="18" charset="0"/>
              </a:rPr>
              <a:t> instruction and the accompanying decoder logic eliminates a relatively large number of </a:t>
            </a:r>
            <a:r>
              <a:rPr lang="en-US" altLang="en-US" sz="1300" b="1">
                <a:cs typeface="Times New Roman" panose="02020603050405020304" pitchFamily="18" charset="0"/>
              </a:rPr>
              <a:t>nop</a:t>
            </a:r>
            <a:r>
              <a:rPr lang="en-US" altLang="en-US" sz="1300">
                <a:cs typeface="Times New Roman" panose="02020603050405020304" pitchFamily="18" charset="0"/>
              </a:rPr>
              <a:t> instructions, and speeds up the code, through a better utilization of the instruction cache. </a:t>
            </a:r>
            <a:endParaRPr lang="en-US" altLang="en-US" sz="2400"/>
          </a:p>
        </p:txBody>
      </p:sp>
    </p:spTree>
  </p:cSld>
  <p:clrMapOvr>
    <a:masterClrMapping/>
  </p:clrMapOvr>
  <p:transition spd="med"/>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Number Placeholder 3">
            <a:extLst>
              <a:ext uri="{FF2B5EF4-FFF2-40B4-BE49-F238E27FC236}">
                <a16:creationId xmlns:a16="http://schemas.microsoft.com/office/drawing/2014/main" id="{2EDA1068-F831-44C2-951E-561BC190924C}"/>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303</a:t>
            </a:fld>
            <a:r>
              <a:rPr lang="en-US" altLang="en-US" dirty="0"/>
              <a:t>/325</a:t>
            </a:r>
            <a:endParaRPr lang="en-US" altLang="en-US" sz="1400" dirty="0"/>
          </a:p>
        </p:txBody>
      </p:sp>
      <p:sp>
        <p:nvSpPr>
          <p:cNvPr id="69635" name="Rectangle 4">
            <a:extLst>
              <a:ext uri="{FF2B5EF4-FFF2-40B4-BE49-F238E27FC236}">
                <a16:creationId xmlns:a16="http://schemas.microsoft.com/office/drawing/2014/main" id="{5664A804-3938-462D-8015-042F0AA1BC86}"/>
              </a:ext>
            </a:extLst>
          </p:cNvPr>
          <p:cNvSpPr>
            <a:spLocks noChangeArrowheads="1"/>
          </p:cNvSpPr>
          <p:nvPr/>
        </p:nvSpPr>
        <p:spPr bwMode="auto">
          <a:xfrm>
            <a:off x="1524000" y="0"/>
            <a:ext cx="9144000" cy="690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2400" b="1">
                <a:cs typeface="Times New Roman" panose="02020603050405020304" pitchFamily="18" charset="0"/>
              </a:rPr>
              <a:t>CODE INTERLEAVING</a:t>
            </a:r>
            <a:endParaRPr lang="en-US" altLang="en-US" sz="2400">
              <a:cs typeface="Times New Roman" panose="02020603050405020304" pitchFamily="18" charset="0"/>
            </a:endParaRPr>
          </a:p>
          <a:p>
            <a:pPr algn="ctr">
              <a:spcBef>
                <a:spcPct val="0"/>
              </a:spcBef>
              <a:buFontTx/>
              <a:buNone/>
            </a:pPr>
            <a:endParaRPr lang="en-US" altLang="en-US" sz="1600">
              <a:cs typeface="Times New Roman" panose="02020603050405020304" pitchFamily="18" charset="0"/>
            </a:endParaRPr>
          </a:p>
          <a:p>
            <a:pPr algn="ctr">
              <a:spcBef>
                <a:spcPct val="0"/>
              </a:spcBef>
              <a:buFontTx/>
              <a:buNone/>
            </a:pPr>
            <a:endParaRPr lang="en-US" altLang="en-US" sz="1600">
              <a:cs typeface="Times New Roman" panose="02020603050405020304" pitchFamily="18" charset="0"/>
            </a:endParaRPr>
          </a:p>
          <a:p>
            <a:pPr algn="ctr">
              <a:spcBef>
                <a:spcPct val="0"/>
              </a:spcBef>
              <a:buFontTx/>
              <a:buNone/>
            </a:pPr>
            <a:endParaRPr lang="en-US" altLang="en-US" sz="1600">
              <a:cs typeface="Times New Roman" panose="02020603050405020304" pitchFamily="18" charset="0"/>
            </a:endParaRPr>
          </a:p>
          <a:p>
            <a:pPr algn="ctr">
              <a:spcBef>
                <a:spcPct val="0"/>
              </a:spcBef>
              <a:buFontTx/>
              <a:buNone/>
            </a:pPr>
            <a:endParaRPr lang="en-US" altLang="en-US" sz="1600">
              <a:cs typeface="Times New Roman" panose="02020603050405020304" pitchFamily="18" charset="0"/>
            </a:endParaRPr>
          </a:p>
          <a:p>
            <a:pPr algn="ctr">
              <a:spcBef>
                <a:spcPct val="0"/>
              </a:spcBef>
              <a:buFontTx/>
              <a:buNone/>
            </a:pPr>
            <a:endParaRPr lang="en-US" altLang="en-US" sz="1600">
              <a:cs typeface="Times New Roman" panose="02020603050405020304" pitchFamily="18" charset="0"/>
            </a:endParaRPr>
          </a:p>
          <a:p>
            <a:pPr algn="ctr">
              <a:spcBef>
                <a:spcPct val="0"/>
              </a:spcBef>
              <a:buFontTx/>
              <a:buNone/>
            </a:pPr>
            <a:endParaRPr lang="en-US" altLang="en-US" sz="1600">
              <a:cs typeface="Times New Roman" panose="02020603050405020304" pitchFamily="18" charset="0"/>
            </a:endParaRPr>
          </a:p>
          <a:p>
            <a:pPr algn="ctr">
              <a:spcBef>
                <a:spcPct val="0"/>
              </a:spcBef>
              <a:buFontTx/>
              <a:buNone/>
            </a:pPr>
            <a:endParaRPr lang="en-US" altLang="en-US" sz="1600">
              <a:cs typeface="Times New Roman" panose="02020603050405020304" pitchFamily="18" charset="0"/>
            </a:endParaRPr>
          </a:p>
          <a:p>
            <a:pPr algn="ctr">
              <a:spcBef>
                <a:spcPct val="0"/>
              </a:spcBef>
              <a:buFontTx/>
              <a:buNone/>
            </a:pPr>
            <a:endParaRPr lang="en-US" altLang="en-US" sz="1600">
              <a:cs typeface="Times New Roman" panose="02020603050405020304" pitchFamily="18" charset="0"/>
            </a:endParaRPr>
          </a:p>
          <a:p>
            <a:pPr algn="ctr">
              <a:spcBef>
                <a:spcPct val="0"/>
              </a:spcBef>
              <a:buFontTx/>
              <a:buNone/>
            </a:pPr>
            <a:endParaRPr lang="en-US" altLang="en-US" sz="1600">
              <a:cs typeface="Times New Roman" panose="02020603050405020304" pitchFamily="18" charset="0"/>
            </a:endParaRPr>
          </a:p>
          <a:p>
            <a:pPr algn="ctr">
              <a:spcBef>
                <a:spcPct val="0"/>
              </a:spcBef>
              <a:buFontTx/>
              <a:buNone/>
            </a:pPr>
            <a:endParaRPr lang="en-US" altLang="en-US" sz="1600">
              <a:cs typeface="Times New Roman" panose="02020603050405020304" pitchFamily="18" charset="0"/>
            </a:endParaRPr>
          </a:p>
          <a:p>
            <a:pPr algn="ctr">
              <a:spcBef>
                <a:spcPct val="0"/>
              </a:spcBef>
              <a:buFontTx/>
              <a:buNone/>
            </a:pPr>
            <a:r>
              <a:rPr lang="en-US" altLang="en-US" sz="1600">
                <a:cs typeface="Times New Roman" panose="02020603050405020304" pitchFamily="18" charset="0"/>
              </a:rPr>
              <a:t>a)</a:t>
            </a:r>
          </a:p>
          <a:p>
            <a:pPr algn="ctr">
              <a:spcBef>
                <a:spcPct val="0"/>
              </a:spcBef>
              <a:buFontTx/>
              <a:buNone/>
            </a:pPr>
            <a:endParaRPr lang="en-US" altLang="en-US" sz="1600">
              <a:cs typeface="Times New Roman" panose="02020603050405020304" pitchFamily="18" charset="0"/>
            </a:endParaRPr>
          </a:p>
          <a:p>
            <a:pPr algn="ctr">
              <a:spcBef>
                <a:spcPct val="0"/>
              </a:spcBef>
              <a:buFontTx/>
              <a:buNone/>
            </a:pPr>
            <a:endParaRPr lang="en-US" altLang="en-US" sz="1600">
              <a:cs typeface="Times New Roman" panose="02020603050405020304" pitchFamily="18" charset="0"/>
            </a:endParaRPr>
          </a:p>
          <a:p>
            <a:pPr algn="ctr">
              <a:spcBef>
                <a:spcPct val="0"/>
              </a:spcBef>
              <a:buFontTx/>
              <a:buNone/>
            </a:pPr>
            <a:endParaRPr lang="en-US" altLang="en-US" sz="1600">
              <a:cs typeface="Times New Roman" panose="02020603050405020304" pitchFamily="18" charset="0"/>
            </a:endParaRPr>
          </a:p>
          <a:p>
            <a:pPr algn="ctr">
              <a:spcBef>
                <a:spcPct val="0"/>
              </a:spcBef>
              <a:buFontTx/>
              <a:buNone/>
            </a:pPr>
            <a:endParaRPr lang="en-US" altLang="en-US" sz="1600">
              <a:cs typeface="Times New Roman" panose="02020603050405020304" pitchFamily="18" charset="0"/>
            </a:endParaRPr>
          </a:p>
          <a:p>
            <a:pPr algn="ctr">
              <a:spcBef>
                <a:spcPct val="0"/>
              </a:spcBef>
              <a:buFontTx/>
              <a:buNone/>
            </a:pPr>
            <a:endParaRPr lang="en-US" altLang="en-US" sz="1600">
              <a:cs typeface="Times New Roman" panose="02020603050405020304" pitchFamily="18" charset="0"/>
            </a:endParaRPr>
          </a:p>
          <a:p>
            <a:pPr algn="ctr">
              <a:spcBef>
                <a:spcPct val="0"/>
              </a:spcBef>
              <a:buFontTx/>
              <a:buNone/>
            </a:pPr>
            <a:endParaRPr lang="en-US" altLang="en-US" sz="1600">
              <a:cs typeface="Times New Roman" panose="02020603050405020304" pitchFamily="18" charset="0"/>
            </a:endParaRPr>
          </a:p>
          <a:p>
            <a:pPr algn="ctr">
              <a:spcBef>
                <a:spcPct val="0"/>
              </a:spcBef>
              <a:buFontTx/>
              <a:buNone/>
            </a:pPr>
            <a:endParaRPr lang="en-US" altLang="en-US" sz="1600">
              <a:cs typeface="Times New Roman" panose="02020603050405020304" pitchFamily="18" charset="0"/>
            </a:endParaRPr>
          </a:p>
          <a:p>
            <a:pPr algn="ctr">
              <a:spcBef>
                <a:spcPct val="0"/>
              </a:spcBef>
              <a:buFontTx/>
              <a:buNone/>
            </a:pPr>
            <a:endParaRPr lang="en-US" altLang="en-US" sz="1600">
              <a:cs typeface="Times New Roman" panose="02020603050405020304" pitchFamily="18" charset="0"/>
            </a:endParaRPr>
          </a:p>
          <a:p>
            <a:pPr algn="ctr">
              <a:spcBef>
                <a:spcPct val="0"/>
              </a:spcBef>
              <a:buFontTx/>
              <a:buNone/>
            </a:pPr>
            <a:r>
              <a:rPr lang="en-US" altLang="en-US" sz="1600">
                <a:cs typeface="Times New Roman" panose="02020603050405020304" pitchFamily="18" charset="0"/>
              </a:rPr>
              <a:t>b)</a:t>
            </a:r>
          </a:p>
          <a:p>
            <a:pPr algn="just">
              <a:spcBef>
                <a:spcPct val="0"/>
              </a:spcBef>
              <a:buFontTx/>
              <a:buNone/>
            </a:pPr>
            <a:r>
              <a:rPr lang="en-US" altLang="en-US" sz="1300" b="1">
                <a:cs typeface="Times New Roman" panose="02020603050405020304" pitchFamily="18" charset="0"/>
              </a:rPr>
              <a:t>Figure 7.17.</a:t>
            </a:r>
            <a:r>
              <a:rPr lang="en-US" altLang="en-US" sz="1300">
                <a:cs typeface="Times New Roman" panose="02020603050405020304" pitchFamily="18" charset="0"/>
              </a:rPr>
              <a:t> An example of the CI (code interleaving) catalytic migration: (a) before the migration; (b) after the migration. Symbols </a:t>
            </a:r>
            <a:r>
              <a:rPr lang="en-US" altLang="en-US" sz="1300" i="1">
                <a:cs typeface="Times New Roman" panose="02020603050405020304" pitchFamily="18" charset="0"/>
              </a:rPr>
              <a:t>A</a:t>
            </a:r>
            <a:r>
              <a:rPr lang="en-US" altLang="en-US" sz="1300">
                <a:cs typeface="Times New Roman" panose="02020603050405020304" pitchFamily="18" charset="0"/>
              </a:rPr>
              <a:t> and </a:t>
            </a:r>
            <a:r>
              <a:rPr lang="en-US" altLang="en-US" sz="1300" i="1">
                <a:cs typeface="Times New Roman" panose="02020603050405020304" pitchFamily="18" charset="0"/>
              </a:rPr>
              <a:t>B</a:t>
            </a:r>
            <a:r>
              <a:rPr lang="en-US" altLang="en-US" sz="1300">
                <a:cs typeface="Times New Roman" panose="02020603050405020304" pitchFamily="18" charset="0"/>
              </a:rPr>
              <a:t> refer to the parts of the code in two different routines that share no data dependencies. Symbols </a:t>
            </a:r>
            <a:r>
              <a:rPr lang="en-US" altLang="en-US" sz="1300" i="1">
                <a:cs typeface="Times New Roman" panose="02020603050405020304" pitchFamily="18" charset="0"/>
              </a:rPr>
              <a:t>GRF</a:t>
            </a:r>
            <a:r>
              <a:rPr lang="en-US" altLang="en-US" sz="1300">
                <a:cs typeface="Times New Roman" panose="02020603050405020304" pitchFamily="18" charset="0"/>
              </a:rPr>
              <a:t> and </a:t>
            </a:r>
            <a:r>
              <a:rPr lang="en-US" altLang="en-US" sz="1300" i="1">
                <a:cs typeface="Times New Roman" panose="02020603050405020304" pitchFamily="18" charset="0"/>
              </a:rPr>
              <a:t>SGRF</a:t>
            </a:r>
            <a:r>
              <a:rPr lang="en-US" altLang="en-US" sz="1300">
                <a:cs typeface="Times New Roman" panose="02020603050405020304" pitchFamily="18" charset="0"/>
              </a:rPr>
              <a:t> refer to the general purpose register file (GRF), and the subset of the </a:t>
            </a:r>
            <a:r>
              <a:rPr lang="en-US" altLang="en-US" sz="1300" i="1">
                <a:cs typeface="Times New Roman" panose="02020603050405020304" pitchFamily="18" charset="0"/>
              </a:rPr>
              <a:t>GRF (SGRF)</a:t>
            </a:r>
            <a:r>
              <a:rPr lang="en-US" altLang="en-US" sz="1300">
                <a:cs typeface="Times New Roman" panose="02020603050405020304" pitchFamily="18" charset="0"/>
              </a:rPr>
              <a:t>. The sequential code of routine </a:t>
            </a:r>
            <a:r>
              <a:rPr lang="en-US" altLang="en-US" sz="1300" i="1">
                <a:cs typeface="Times New Roman" panose="02020603050405020304" pitchFamily="18" charset="0"/>
              </a:rPr>
              <a:t>A</a:t>
            </a:r>
            <a:r>
              <a:rPr lang="en-US" altLang="en-US" sz="1300">
                <a:cs typeface="Times New Roman" panose="02020603050405020304" pitchFamily="18" charset="0"/>
              </a:rPr>
              <a:t> is used to fill in the slots in routine </a:t>
            </a:r>
            <a:r>
              <a:rPr lang="en-US" altLang="en-US" sz="1300" i="1">
                <a:cs typeface="Times New Roman" panose="02020603050405020304" pitchFamily="18" charset="0"/>
              </a:rPr>
              <a:t>B</a:t>
            </a:r>
            <a:r>
              <a:rPr lang="en-US" altLang="en-US" sz="1300">
                <a:cs typeface="Times New Roman" panose="02020603050405020304" pitchFamily="18" charset="0"/>
              </a:rPr>
              <a:t>, and vice versa. This is enabled by adding new registers (</a:t>
            </a:r>
            <a:r>
              <a:rPr lang="en-US" altLang="en-US" sz="1300" i="1">
                <a:cs typeface="Times New Roman" panose="02020603050405020304" pitchFamily="18" charset="0"/>
              </a:rPr>
              <a:t>SGRF</a:t>
            </a:r>
            <a:r>
              <a:rPr lang="en-US" altLang="en-US" sz="1300">
                <a:cs typeface="Times New Roman" panose="02020603050405020304" pitchFamily="18" charset="0"/>
              </a:rPr>
              <a:t>) and some additional control logic which is quite. The speed-up is achieved through the elimination of </a:t>
            </a:r>
            <a:r>
              <a:rPr lang="en-US" altLang="en-US" sz="1300" b="1">
                <a:cs typeface="Times New Roman" panose="02020603050405020304" pitchFamily="18" charset="0"/>
              </a:rPr>
              <a:t>nop</a:t>
            </a:r>
            <a:r>
              <a:rPr lang="en-US" altLang="en-US" sz="1300">
                <a:cs typeface="Times New Roman" panose="02020603050405020304" pitchFamily="18" charset="0"/>
              </a:rPr>
              <a:t> instructions, and the increased efficiency of the instruction cache (a consequence of the reduced code size).</a:t>
            </a:r>
            <a:endParaRPr lang="en-US" altLang="en-US" sz="1600">
              <a:cs typeface="Times New Roman" panose="02020603050405020304" pitchFamily="18" charset="0"/>
            </a:endParaRPr>
          </a:p>
          <a:p>
            <a:pPr>
              <a:spcBef>
                <a:spcPct val="0"/>
              </a:spcBef>
              <a:buFontTx/>
              <a:buNone/>
            </a:pPr>
            <a:endParaRPr lang="en-US" altLang="en-US" sz="2400"/>
          </a:p>
        </p:txBody>
      </p:sp>
      <p:graphicFrame>
        <p:nvGraphicFramePr>
          <p:cNvPr id="69636" name="Object 3">
            <a:extLst>
              <a:ext uri="{FF2B5EF4-FFF2-40B4-BE49-F238E27FC236}">
                <a16:creationId xmlns:a16="http://schemas.microsoft.com/office/drawing/2014/main" id="{F2149834-27C0-4EE6-953F-95F5CA5E3185}"/>
              </a:ext>
            </a:extLst>
          </p:cNvPr>
          <p:cNvGraphicFramePr>
            <a:graphicFrameLocks noChangeAspect="1"/>
          </p:cNvGraphicFramePr>
          <p:nvPr/>
        </p:nvGraphicFramePr>
        <p:xfrm>
          <a:off x="3886201" y="533400"/>
          <a:ext cx="4772025" cy="2266950"/>
        </p:xfrm>
        <a:graphic>
          <a:graphicData uri="http://schemas.openxmlformats.org/presentationml/2006/ole">
            <mc:AlternateContent xmlns:mc="http://schemas.openxmlformats.org/markup-compatibility/2006">
              <mc:Choice xmlns:v="urn:schemas-microsoft-com:vml" Requires="v">
                <p:oleObj spid="_x0000_s35846" r:id="rId2" imgW="538428" imgH="256011" progId="">
                  <p:embed/>
                </p:oleObj>
              </mc:Choice>
              <mc:Fallback>
                <p:oleObj r:id="rId2" imgW="538428" imgH="256011" progId="">
                  <p:embed/>
                  <p:pic>
                    <p:nvPicPr>
                      <p:cNvPr id="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1" y="533400"/>
                        <a:ext cx="4772025" cy="22669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69637" name="Object 2">
            <a:extLst>
              <a:ext uri="{FF2B5EF4-FFF2-40B4-BE49-F238E27FC236}">
                <a16:creationId xmlns:a16="http://schemas.microsoft.com/office/drawing/2014/main" id="{C6B36812-41AF-46AC-8F55-2E1F5A9E42BC}"/>
              </a:ext>
            </a:extLst>
          </p:cNvPr>
          <p:cNvGraphicFramePr>
            <a:graphicFrameLocks noChangeAspect="1"/>
          </p:cNvGraphicFramePr>
          <p:nvPr/>
        </p:nvGraphicFramePr>
        <p:xfrm>
          <a:off x="5181601" y="3048001"/>
          <a:ext cx="1895475" cy="2486025"/>
        </p:xfrm>
        <a:graphic>
          <a:graphicData uri="http://schemas.openxmlformats.org/presentationml/2006/ole">
            <mc:AlternateContent xmlns:mc="http://schemas.openxmlformats.org/markup-compatibility/2006">
              <mc:Choice xmlns:v="urn:schemas-microsoft-com:vml" Requires="v">
                <p:oleObj spid="_x0000_s35847" r:id="rId4" imgW="139814" imgH="183920" progId="">
                  <p:embed/>
                </p:oleObj>
              </mc:Choice>
              <mc:Fallback>
                <p:oleObj r:id="rId4" imgW="139814" imgH="183920" progId="">
                  <p:embed/>
                  <p:pic>
                    <p:nvPicPr>
                      <p:cNvPr id="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1601" y="3048001"/>
                        <a:ext cx="1895475" cy="2486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Number Placeholder 3">
            <a:extLst>
              <a:ext uri="{FF2B5EF4-FFF2-40B4-BE49-F238E27FC236}">
                <a16:creationId xmlns:a16="http://schemas.microsoft.com/office/drawing/2014/main" id="{CDABC3FD-E5E8-454D-BB4E-072D682959C3}"/>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304</a:t>
            </a:fld>
            <a:r>
              <a:rPr lang="en-US" altLang="en-US" dirty="0"/>
              <a:t>/325</a:t>
            </a:r>
            <a:endParaRPr lang="en-US" altLang="en-US" sz="1400" dirty="0"/>
          </a:p>
        </p:txBody>
      </p:sp>
      <p:sp>
        <p:nvSpPr>
          <p:cNvPr id="70659" name="Rectangle 2">
            <a:extLst>
              <a:ext uri="{FF2B5EF4-FFF2-40B4-BE49-F238E27FC236}">
                <a16:creationId xmlns:a16="http://schemas.microsoft.com/office/drawing/2014/main" id="{46F0981F-22D9-41EA-82C7-F6EAFE108FF4}"/>
              </a:ext>
            </a:extLst>
          </p:cNvPr>
          <p:cNvSpPr>
            <a:spLocks noChangeArrowheads="1"/>
          </p:cNvSpPr>
          <p:nvPr/>
        </p:nvSpPr>
        <p:spPr bwMode="auto">
          <a:xfrm>
            <a:off x="2133600" y="563564"/>
            <a:ext cx="9144000" cy="3170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400" b="1">
                <a:cs typeface="Times New Roman" panose="02020603050405020304" pitchFamily="18" charset="0"/>
              </a:rPr>
              <a:t>APPLICATIONS:</a:t>
            </a:r>
          </a:p>
          <a:p>
            <a:pPr eaLnBrk="1" hangingPunct="1">
              <a:spcBef>
                <a:spcPct val="0"/>
              </a:spcBef>
              <a:buFontTx/>
              <a:buNone/>
            </a:pPr>
            <a:endParaRPr lang="en-US" altLang="en-US" sz="2400" b="1">
              <a:cs typeface="Times New Roman" panose="02020603050405020304" pitchFamily="18" charset="0"/>
            </a:endParaRPr>
          </a:p>
          <a:p>
            <a:pPr>
              <a:spcBef>
                <a:spcPct val="0"/>
              </a:spcBef>
              <a:buFontTx/>
              <a:buNone/>
            </a:pPr>
            <a:r>
              <a:rPr lang="en-US" altLang="en-US" sz="2000">
                <a:cs typeface="Times New Roman" panose="02020603050405020304" pitchFamily="18" charset="0"/>
              </a:rPr>
              <a:t>	1.   Technologies with small on-chip transistor count.</a:t>
            </a:r>
          </a:p>
          <a:p>
            <a:pPr>
              <a:spcBef>
                <a:spcPct val="0"/>
              </a:spcBef>
              <a:buFontTx/>
              <a:buNone/>
            </a:pPr>
            <a:r>
              <a:rPr lang="en-US" altLang="en-US" sz="2000">
                <a:cs typeface="Times New Roman" panose="02020603050405020304" pitchFamily="18" charset="0"/>
              </a:rPr>
              <a:t>	      The larger the ratio of off-chip to on-chip delays,</a:t>
            </a:r>
          </a:p>
          <a:p>
            <a:pPr>
              <a:spcBef>
                <a:spcPct val="0"/>
              </a:spcBef>
              <a:buFontTx/>
              <a:buNone/>
            </a:pPr>
            <a:r>
              <a:rPr lang="en-US" altLang="en-US" sz="2000">
                <a:cs typeface="Times New Roman" panose="02020603050405020304" pitchFamily="18" charset="0"/>
              </a:rPr>
              <a:t>	      the better it works.</a:t>
            </a:r>
          </a:p>
          <a:p>
            <a:pPr>
              <a:spcBef>
                <a:spcPct val="0"/>
              </a:spcBef>
              <a:buFontTx/>
              <a:buNone/>
            </a:pPr>
            <a:r>
              <a:rPr lang="en-US" altLang="en-US" sz="2000">
                <a:cs typeface="Times New Roman" panose="02020603050405020304" pitchFamily="18" charset="0"/>
              </a:rPr>
              <a:t> </a:t>
            </a:r>
          </a:p>
          <a:p>
            <a:pPr>
              <a:spcBef>
                <a:spcPct val="0"/>
              </a:spcBef>
              <a:buFontTx/>
              <a:buNone/>
            </a:pPr>
            <a:r>
              <a:rPr lang="en-US" altLang="en-US" sz="2000">
                <a:cs typeface="Times New Roman" panose="02020603050405020304" pitchFamily="18" charset="0"/>
              </a:rPr>
              <a:t>	2.   Technologies with dissipation-related limitations.</a:t>
            </a:r>
          </a:p>
          <a:p>
            <a:pPr>
              <a:spcBef>
                <a:spcPct val="0"/>
              </a:spcBef>
              <a:buFontTx/>
              <a:buNone/>
            </a:pPr>
            <a:r>
              <a:rPr lang="en-US" altLang="en-US" sz="2000">
                <a:cs typeface="Times New Roman" panose="02020603050405020304" pitchFamily="18" charset="0"/>
              </a:rPr>
              <a:t>	      The larger the dissipation costs, the better it works</a:t>
            </a:r>
            <a:r>
              <a:rPr lang="en-US" altLang="en-US" sz="1600">
                <a:cs typeface="Times New Roman" panose="02020603050405020304" pitchFamily="18" charset="0"/>
              </a:rPr>
              <a:t>.</a:t>
            </a:r>
          </a:p>
          <a:p>
            <a:pPr>
              <a:spcBef>
                <a:spcPct val="0"/>
              </a:spcBef>
              <a:buFontTx/>
              <a:buNone/>
            </a:pPr>
            <a:r>
              <a:rPr lang="en-US" altLang="en-US" sz="1600">
                <a:cs typeface="Times New Roman" panose="02020603050405020304" pitchFamily="18" charset="0"/>
              </a:rPr>
              <a:t> </a:t>
            </a:r>
          </a:p>
          <a:p>
            <a:pPr>
              <a:spcBef>
                <a:spcPct val="0"/>
              </a:spcBef>
              <a:buFontTx/>
              <a:buNone/>
            </a:pPr>
            <a:r>
              <a:rPr lang="en-US" altLang="en-US" sz="1600">
                <a:cs typeface="Times New Roman" panose="02020603050405020304" pitchFamily="18" charset="0"/>
              </a:rPr>
              <a:t> </a:t>
            </a:r>
          </a:p>
        </p:txBody>
      </p:sp>
      <p:pic>
        <p:nvPicPr>
          <p:cNvPr id="70660" name="Picture 2">
            <a:extLst>
              <a:ext uri="{FF2B5EF4-FFF2-40B4-BE49-F238E27FC236}">
                <a16:creationId xmlns:a16="http://schemas.microsoft.com/office/drawing/2014/main" id="{740B0B0D-C7D0-40DC-A8E9-FDC14B6AA0D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67200" y="3810001"/>
            <a:ext cx="3657600" cy="226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Number Placeholder 3">
            <a:extLst>
              <a:ext uri="{FF2B5EF4-FFF2-40B4-BE49-F238E27FC236}">
                <a16:creationId xmlns:a16="http://schemas.microsoft.com/office/drawing/2014/main" id="{A6304BDC-9B35-4FFD-91D8-D72F8310B269}"/>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305</a:t>
            </a:fld>
            <a:r>
              <a:rPr lang="en-US" altLang="en-US" dirty="0"/>
              <a:t>/325</a:t>
            </a:r>
            <a:endParaRPr lang="en-US" altLang="en-US" sz="1400" dirty="0"/>
          </a:p>
        </p:txBody>
      </p:sp>
      <p:sp>
        <p:nvSpPr>
          <p:cNvPr id="71683" name="Line 7">
            <a:extLst>
              <a:ext uri="{FF2B5EF4-FFF2-40B4-BE49-F238E27FC236}">
                <a16:creationId xmlns:a16="http://schemas.microsoft.com/office/drawing/2014/main" id="{C8A26CC2-4626-4508-AA90-6FC55B295260}"/>
              </a:ext>
            </a:extLst>
          </p:cNvPr>
          <p:cNvSpPr>
            <a:spLocks noChangeShapeType="1"/>
          </p:cNvSpPr>
          <p:nvPr/>
        </p:nvSpPr>
        <p:spPr bwMode="auto">
          <a:xfrm flipH="1">
            <a:off x="5181600" y="838200"/>
            <a:ext cx="914400" cy="914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sr-Latn-RS"/>
          </a:p>
        </p:txBody>
      </p:sp>
      <p:sp>
        <p:nvSpPr>
          <p:cNvPr id="71684" name="Line 5">
            <a:extLst>
              <a:ext uri="{FF2B5EF4-FFF2-40B4-BE49-F238E27FC236}">
                <a16:creationId xmlns:a16="http://schemas.microsoft.com/office/drawing/2014/main" id="{27B85DBD-431B-4498-8FAC-560B8A640829}"/>
              </a:ext>
            </a:extLst>
          </p:cNvPr>
          <p:cNvSpPr>
            <a:spLocks noChangeShapeType="1"/>
          </p:cNvSpPr>
          <p:nvPr/>
        </p:nvSpPr>
        <p:spPr bwMode="auto">
          <a:xfrm rot="21024412" flipH="1">
            <a:off x="4498975" y="2055813"/>
            <a:ext cx="642938" cy="7620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sr-Latn-RS"/>
          </a:p>
        </p:txBody>
      </p:sp>
      <p:sp>
        <p:nvSpPr>
          <p:cNvPr id="71685" name="Line 2">
            <a:extLst>
              <a:ext uri="{FF2B5EF4-FFF2-40B4-BE49-F238E27FC236}">
                <a16:creationId xmlns:a16="http://schemas.microsoft.com/office/drawing/2014/main" id="{5ECC6B2E-C7D5-4C47-AA3B-106C10A3C629}"/>
              </a:ext>
            </a:extLst>
          </p:cNvPr>
          <p:cNvSpPr>
            <a:spLocks noChangeShapeType="1"/>
          </p:cNvSpPr>
          <p:nvPr/>
        </p:nvSpPr>
        <p:spPr bwMode="auto">
          <a:xfrm rot="21024412" flipH="1">
            <a:off x="6324600" y="2286001"/>
            <a:ext cx="641350" cy="7159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sr-Latn-RS"/>
          </a:p>
        </p:txBody>
      </p:sp>
      <p:sp>
        <p:nvSpPr>
          <p:cNvPr id="71686" name="Line 6">
            <a:extLst>
              <a:ext uri="{FF2B5EF4-FFF2-40B4-BE49-F238E27FC236}">
                <a16:creationId xmlns:a16="http://schemas.microsoft.com/office/drawing/2014/main" id="{9B66C4C8-62FE-45F7-A8C3-D510850267CC}"/>
              </a:ext>
            </a:extLst>
          </p:cNvPr>
          <p:cNvSpPr>
            <a:spLocks noChangeShapeType="1"/>
          </p:cNvSpPr>
          <p:nvPr/>
        </p:nvSpPr>
        <p:spPr bwMode="auto">
          <a:xfrm>
            <a:off x="6096000" y="838200"/>
            <a:ext cx="914400" cy="914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sr-Latn-RS"/>
          </a:p>
        </p:txBody>
      </p:sp>
      <p:sp>
        <p:nvSpPr>
          <p:cNvPr id="71687" name="Line 4">
            <a:extLst>
              <a:ext uri="{FF2B5EF4-FFF2-40B4-BE49-F238E27FC236}">
                <a16:creationId xmlns:a16="http://schemas.microsoft.com/office/drawing/2014/main" id="{42677D3B-9758-4796-96A1-59B68E32E052}"/>
              </a:ext>
            </a:extLst>
          </p:cNvPr>
          <p:cNvSpPr>
            <a:spLocks noChangeShapeType="1"/>
          </p:cNvSpPr>
          <p:nvPr/>
        </p:nvSpPr>
        <p:spPr bwMode="auto">
          <a:xfrm>
            <a:off x="7086600" y="2209801"/>
            <a:ext cx="547688" cy="8239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sr-Latn-RS"/>
          </a:p>
        </p:txBody>
      </p:sp>
      <p:sp>
        <p:nvSpPr>
          <p:cNvPr id="71688" name="Line 3">
            <a:extLst>
              <a:ext uri="{FF2B5EF4-FFF2-40B4-BE49-F238E27FC236}">
                <a16:creationId xmlns:a16="http://schemas.microsoft.com/office/drawing/2014/main" id="{FA6438A4-0789-468E-A9C1-3E89FE0BA9F1}"/>
              </a:ext>
            </a:extLst>
          </p:cNvPr>
          <p:cNvSpPr>
            <a:spLocks noChangeShapeType="1"/>
          </p:cNvSpPr>
          <p:nvPr/>
        </p:nvSpPr>
        <p:spPr bwMode="auto">
          <a:xfrm>
            <a:off x="5105401" y="2057401"/>
            <a:ext cx="549275" cy="8239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sr-Latn-RS"/>
          </a:p>
        </p:txBody>
      </p:sp>
      <p:sp>
        <p:nvSpPr>
          <p:cNvPr id="71689" name="Rectangle 8">
            <a:extLst>
              <a:ext uri="{FF2B5EF4-FFF2-40B4-BE49-F238E27FC236}">
                <a16:creationId xmlns:a16="http://schemas.microsoft.com/office/drawing/2014/main" id="{03872222-62BB-4676-BEC3-09A431FFFFA1}"/>
              </a:ext>
            </a:extLst>
          </p:cNvPr>
          <p:cNvSpPr>
            <a:spLocks noChangeArrowheads="1"/>
          </p:cNvSpPr>
          <p:nvPr/>
        </p:nvSpPr>
        <p:spPr bwMode="auto">
          <a:xfrm>
            <a:off x="1524000" y="152401"/>
            <a:ext cx="9144000" cy="592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000" b="1">
                <a:cs typeface="Times New Roman" panose="02020603050405020304" pitchFamily="18" charset="0"/>
              </a:rPr>
              <a:t>CLASSIFICATION:</a:t>
            </a:r>
          </a:p>
          <a:p>
            <a:pPr algn="ctr">
              <a:spcBef>
                <a:spcPct val="0"/>
              </a:spcBef>
              <a:buFontTx/>
              <a:buNone/>
            </a:pPr>
            <a:r>
              <a:rPr lang="en-US" altLang="en-US" sz="1600">
                <a:cs typeface="Times New Roman" panose="02020603050405020304" pitchFamily="18" charset="0"/>
              </a:rPr>
              <a:t>CM</a:t>
            </a:r>
          </a:p>
          <a:p>
            <a:pPr algn="ctr">
              <a:spcBef>
                <a:spcPct val="0"/>
              </a:spcBef>
              <a:buFontTx/>
              <a:buNone/>
            </a:pPr>
            <a:r>
              <a:rPr lang="en-US" altLang="en-US" sz="1600">
                <a:cs typeface="Times New Roman" panose="02020603050405020304" pitchFamily="18" charset="0"/>
              </a:rPr>
              <a:t> </a:t>
            </a:r>
          </a:p>
          <a:p>
            <a:pPr algn="ctr">
              <a:spcBef>
                <a:spcPct val="0"/>
              </a:spcBef>
              <a:buFontTx/>
              <a:buNone/>
            </a:pPr>
            <a:r>
              <a:rPr lang="en-US" altLang="en-US" sz="1600">
                <a:cs typeface="Times New Roman" panose="02020603050405020304" pitchFamily="18" charset="0"/>
              </a:rPr>
              <a:t> </a:t>
            </a:r>
          </a:p>
          <a:p>
            <a:pPr algn="ctr">
              <a:spcBef>
                <a:spcPct val="0"/>
              </a:spcBef>
              <a:buFontTx/>
              <a:buNone/>
            </a:pPr>
            <a:r>
              <a:rPr lang="en-US" altLang="en-US" sz="1600">
                <a:cs typeface="Times New Roman" panose="02020603050405020304" pitchFamily="18" charset="0"/>
              </a:rPr>
              <a:t> </a:t>
            </a:r>
          </a:p>
          <a:p>
            <a:pPr algn="ctr">
              <a:spcBef>
                <a:spcPct val="0"/>
              </a:spcBef>
              <a:buFontTx/>
              <a:buNone/>
            </a:pPr>
            <a:br>
              <a:rPr lang="en-US" altLang="en-US" sz="1100"/>
            </a:br>
            <a:endParaRPr lang="en-US" altLang="en-US" sz="1600">
              <a:cs typeface="Times New Roman" panose="02020603050405020304" pitchFamily="18" charset="0"/>
            </a:endParaRPr>
          </a:p>
          <a:p>
            <a:pPr algn="ctr">
              <a:spcBef>
                <a:spcPct val="0"/>
              </a:spcBef>
              <a:buFontTx/>
              <a:buNone/>
            </a:pPr>
            <a:r>
              <a:rPr lang="en-US" altLang="en-US" sz="1600">
                <a:cs typeface="Times New Roman" panose="02020603050405020304" pitchFamily="18" charset="0"/>
              </a:rPr>
              <a:t>ICM                              ACM</a:t>
            </a:r>
          </a:p>
          <a:p>
            <a:pPr algn="ctr">
              <a:spcBef>
                <a:spcPct val="0"/>
              </a:spcBef>
              <a:buFontTx/>
              <a:buNone/>
            </a:pPr>
            <a:r>
              <a:rPr lang="en-US" altLang="en-US" sz="1600">
                <a:cs typeface="Times New Roman" panose="02020603050405020304" pitchFamily="18" charset="0"/>
              </a:rPr>
              <a:t> </a:t>
            </a:r>
          </a:p>
          <a:p>
            <a:pPr algn="ctr">
              <a:spcBef>
                <a:spcPct val="0"/>
              </a:spcBef>
              <a:buFontTx/>
              <a:buNone/>
            </a:pPr>
            <a:r>
              <a:rPr lang="en-US" altLang="en-US" sz="1600">
                <a:cs typeface="Times New Roman" panose="02020603050405020304" pitchFamily="18" charset="0"/>
              </a:rPr>
              <a:t> </a:t>
            </a:r>
          </a:p>
          <a:p>
            <a:pPr algn="ctr">
              <a:spcBef>
                <a:spcPct val="0"/>
              </a:spcBef>
              <a:buFontTx/>
              <a:buNone/>
            </a:pPr>
            <a:r>
              <a:rPr lang="en-US" altLang="en-US" sz="1600">
                <a:cs typeface="Times New Roman" panose="02020603050405020304" pitchFamily="18" charset="0"/>
              </a:rPr>
              <a:t> </a:t>
            </a:r>
          </a:p>
          <a:p>
            <a:pPr algn="ctr">
              <a:spcBef>
                <a:spcPct val="0"/>
              </a:spcBef>
              <a:buFontTx/>
              <a:buNone/>
            </a:pPr>
            <a:br>
              <a:rPr lang="en-US" altLang="en-US" sz="1100"/>
            </a:br>
            <a:endParaRPr lang="en-US" altLang="en-US" sz="1600">
              <a:cs typeface="Times New Roman" panose="02020603050405020304" pitchFamily="18" charset="0"/>
            </a:endParaRPr>
          </a:p>
          <a:p>
            <a:pPr algn="ctr">
              <a:spcBef>
                <a:spcPct val="0"/>
              </a:spcBef>
              <a:buFontTx/>
              <a:buNone/>
            </a:pPr>
            <a:r>
              <a:rPr lang="en-US" altLang="en-US" sz="1600">
                <a:cs typeface="Times New Roman" panose="02020603050405020304" pitchFamily="18" charset="0"/>
              </a:rPr>
              <a:t>C-+                  C++         -+                      ++</a:t>
            </a:r>
          </a:p>
          <a:p>
            <a:pPr>
              <a:spcBef>
                <a:spcPct val="0"/>
              </a:spcBef>
              <a:buFontTx/>
              <a:buNone/>
            </a:pPr>
            <a:r>
              <a:rPr lang="en-US" altLang="en-US" sz="1600">
                <a:cs typeface="Times New Roman" panose="02020603050405020304" pitchFamily="18" charset="0"/>
              </a:rPr>
              <a:t> </a:t>
            </a:r>
          </a:p>
          <a:p>
            <a:pPr>
              <a:spcBef>
                <a:spcPct val="0"/>
              </a:spcBef>
              <a:buFontTx/>
              <a:buNone/>
            </a:pPr>
            <a:r>
              <a:rPr lang="en-US" altLang="en-US" sz="1600">
                <a:cs typeface="Times New Roman" panose="02020603050405020304" pitchFamily="18" charset="0"/>
              </a:rPr>
              <a:t> </a:t>
            </a:r>
          </a:p>
          <a:p>
            <a:pPr>
              <a:spcBef>
                <a:spcPct val="0"/>
              </a:spcBef>
              <a:buFontTx/>
              <a:buNone/>
            </a:pPr>
            <a:r>
              <a:rPr lang="en-US" altLang="en-US" sz="1600">
                <a:cs typeface="Times New Roman" panose="02020603050405020304" pitchFamily="18" charset="0"/>
              </a:rPr>
              <a:t> </a:t>
            </a:r>
          </a:p>
          <a:p>
            <a:pPr>
              <a:spcBef>
                <a:spcPct val="0"/>
              </a:spcBef>
              <a:buFontTx/>
              <a:buNone/>
            </a:pPr>
            <a:r>
              <a:rPr lang="en-US" altLang="en-US" sz="1600">
                <a:cs typeface="Times New Roman" panose="02020603050405020304" pitchFamily="18" charset="0"/>
              </a:rPr>
              <a:t> </a:t>
            </a:r>
          </a:p>
          <a:p>
            <a:pPr>
              <a:spcBef>
                <a:spcPct val="0"/>
              </a:spcBef>
              <a:buFontTx/>
              <a:buNone/>
            </a:pPr>
            <a:r>
              <a:rPr lang="en-US" altLang="en-US" sz="1600">
                <a:cs typeface="Times New Roman" panose="02020603050405020304" pitchFamily="18" charset="0"/>
              </a:rPr>
              <a:t> </a:t>
            </a:r>
          </a:p>
          <a:p>
            <a:pPr>
              <a:spcBef>
                <a:spcPct val="0"/>
              </a:spcBef>
              <a:buFontTx/>
              <a:buNone/>
            </a:pPr>
            <a:r>
              <a:rPr lang="en-US" altLang="en-US" sz="2000" b="1">
                <a:cs typeface="Times New Roman" panose="02020603050405020304" pitchFamily="18" charset="0"/>
              </a:rPr>
              <a:t>EXAMPLES:</a:t>
            </a:r>
          </a:p>
          <a:p>
            <a:pPr>
              <a:spcBef>
                <a:spcPct val="0"/>
              </a:spcBef>
              <a:buFontTx/>
              <a:buNone/>
            </a:pPr>
            <a:r>
              <a:rPr lang="en-US" altLang="en-US" sz="1600">
                <a:cs typeface="Times New Roman" panose="02020603050405020304" pitchFamily="18" charset="0"/>
              </a:rPr>
              <a:t>	(</a:t>
            </a:r>
            <a:r>
              <a:rPr lang="en-US" altLang="en-US" sz="1600" i="1">
                <a:cs typeface="Times New Roman" panose="02020603050405020304" pitchFamily="18" charset="0"/>
              </a:rPr>
              <a:t>N</a:t>
            </a:r>
            <a:r>
              <a:rPr lang="en-US" altLang="en-US" sz="1600">
                <a:cs typeface="Times New Roman" panose="02020603050405020304" pitchFamily="18" charset="0"/>
                <a:sym typeface="Symbol" panose="05050102010706020507" pitchFamily="18" charset="2"/>
              </a:rPr>
              <a:t></a:t>
            </a:r>
            <a:r>
              <a:rPr lang="en-US" altLang="en-US" sz="1600">
                <a:cs typeface="Times New Roman" panose="02020603050405020304" pitchFamily="18" charset="0"/>
              </a:rPr>
              <a:t>2)*</a:t>
            </a:r>
            <a:r>
              <a:rPr lang="en-US" altLang="en-US" sz="1600" i="1">
                <a:cs typeface="Times New Roman" panose="02020603050405020304" pitchFamily="18" charset="0"/>
                <a:sym typeface="Symbol" panose="05050102010706020507" pitchFamily="18" charset="2"/>
              </a:rPr>
              <a:t>W</a:t>
            </a:r>
            <a:r>
              <a:rPr lang="en-US" altLang="en-US" sz="1600">
                <a:cs typeface="Times New Roman" panose="02020603050405020304" pitchFamily="18" charset="0"/>
                <a:sym typeface="Symbol" panose="05050102010706020507" pitchFamily="18" charset="2"/>
              </a:rPr>
              <a:t> vs DMA</a:t>
            </a:r>
          </a:p>
          <a:p>
            <a:pPr>
              <a:spcBef>
                <a:spcPct val="0"/>
              </a:spcBef>
              <a:buFontTx/>
              <a:buNone/>
            </a:pPr>
            <a:r>
              <a:rPr lang="en-US" altLang="en-US" sz="1600">
                <a:cs typeface="Times New Roman" panose="02020603050405020304" pitchFamily="18" charset="0"/>
                <a:sym typeface="Symbol" panose="05050102010706020507" pitchFamily="18" charset="2"/>
              </a:rPr>
              <a:t>                  RDEST BUS vs CFF</a:t>
            </a:r>
          </a:p>
          <a:p>
            <a:pPr>
              <a:spcBef>
                <a:spcPct val="0"/>
              </a:spcBef>
              <a:buFontTx/>
              <a:buNone/>
            </a:pPr>
            <a:r>
              <a:rPr lang="en-US" altLang="en-US" sz="1600">
                <a:cs typeface="Times New Roman" panose="02020603050405020304" pitchFamily="18" charset="0"/>
                <a:sym typeface="Symbol" panose="05050102010706020507" pitchFamily="18" charset="2"/>
              </a:rPr>
              <a:t>                  IGNORE</a:t>
            </a:r>
          </a:p>
          <a:p>
            <a:pPr>
              <a:spcBef>
                <a:spcPct val="0"/>
              </a:spcBef>
              <a:buFontTx/>
              <a:buNone/>
            </a:pPr>
            <a:r>
              <a:rPr lang="en-US" altLang="en-US" sz="1600">
                <a:cs typeface="Times New Roman" panose="02020603050405020304" pitchFamily="18" charset="0"/>
                <a:sym typeface="Symbol" panose="05050102010706020507" pitchFamily="18" charset="2"/>
              </a:rPr>
              <a:t>                  CODE INTERLEAVING  </a:t>
            </a:r>
          </a:p>
        </p:txBody>
      </p:sp>
      <p:sp>
        <p:nvSpPr>
          <p:cNvPr id="71690" name="Rectangle 9">
            <a:extLst>
              <a:ext uri="{FF2B5EF4-FFF2-40B4-BE49-F238E27FC236}">
                <a16:creationId xmlns:a16="http://schemas.microsoft.com/office/drawing/2014/main" id="{4E7EFBA7-90D4-4E29-92AF-2790C588C05B}"/>
              </a:ext>
            </a:extLst>
          </p:cNvPr>
          <p:cNvSpPr>
            <a:spLocks noChangeArrowheads="1"/>
          </p:cNvSpPr>
          <p:nvPr/>
        </p:nvSpPr>
        <p:spPr bwMode="auto">
          <a:xfrm>
            <a:off x="1524000" y="982664"/>
            <a:ext cx="9144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1600">
                <a:cs typeface="Times New Roman" panose="02020603050405020304" pitchFamily="18" charset="0"/>
              </a:rPr>
              <a:t> </a:t>
            </a:r>
          </a:p>
          <a:p>
            <a:pPr>
              <a:spcBef>
                <a:spcPct val="0"/>
              </a:spcBef>
              <a:buFontTx/>
              <a:buNone/>
            </a:pPr>
            <a:endParaRPr lang="en-US" altLang="en-US" sz="2400"/>
          </a:p>
        </p:txBody>
      </p:sp>
      <p:sp>
        <p:nvSpPr>
          <p:cNvPr id="71691" name="Rectangle 10">
            <a:extLst>
              <a:ext uri="{FF2B5EF4-FFF2-40B4-BE49-F238E27FC236}">
                <a16:creationId xmlns:a16="http://schemas.microsoft.com/office/drawing/2014/main" id="{DE03926F-11C1-4984-BC7A-61EC9A00A3FE}"/>
              </a:ext>
            </a:extLst>
          </p:cNvPr>
          <p:cNvSpPr>
            <a:spLocks noChangeArrowheads="1"/>
          </p:cNvSpPr>
          <p:nvPr/>
        </p:nvSpPr>
        <p:spPr bwMode="auto">
          <a:xfrm>
            <a:off x="1905000" y="2286001"/>
            <a:ext cx="91440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1600">
                <a:cs typeface="Times New Roman" panose="02020603050405020304" pitchFamily="18" charset="0"/>
              </a:rPr>
              <a:t> </a:t>
            </a:r>
          </a:p>
          <a:p>
            <a:pPr>
              <a:spcBef>
                <a:spcPct val="0"/>
              </a:spcBef>
              <a:buFontTx/>
              <a:buNone/>
            </a:pPr>
            <a:endParaRPr lang="en-US" altLang="en-US" sz="2400"/>
          </a:p>
        </p:txBody>
      </p:sp>
    </p:spTree>
  </p:cSld>
  <p:clrMapOvr>
    <a:masterClrMapping/>
  </p:clrMapOvr>
  <p:transition spd="med"/>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Number Placeholder 3">
            <a:extLst>
              <a:ext uri="{FF2B5EF4-FFF2-40B4-BE49-F238E27FC236}">
                <a16:creationId xmlns:a16="http://schemas.microsoft.com/office/drawing/2014/main" id="{AEF2C8DC-7610-4C09-A3F9-296DC666D0B2}"/>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306</a:t>
            </a:fld>
            <a:r>
              <a:rPr lang="en-US" altLang="en-US" dirty="0"/>
              <a:t>/325</a:t>
            </a:r>
            <a:endParaRPr lang="en-US" altLang="en-US" sz="1400" dirty="0"/>
          </a:p>
        </p:txBody>
      </p:sp>
      <p:graphicFrame>
        <p:nvGraphicFramePr>
          <p:cNvPr id="72707" name="Object 2">
            <a:extLst>
              <a:ext uri="{FF2B5EF4-FFF2-40B4-BE49-F238E27FC236}">
                <a16:creationId xmlns:a16="http://schemas.microsoft.com/office/drawing/2014/main" id="{74F238F0-B924-48ED-B3F8-75A8BA01DA96}"/>
              </a:ext>
            </a:extLst>
          </p:cNvPr>
          <p:cNvGraphicFramePr>
            <a:graphicFrameLocks noChangeAspect="1"/>
          </p:cNvGraphicFramePr>
          <p:nvPr/>
        </p:nvGraphicFramePr>
        <p:xfrm>
          <a:off x="4552950" y="1524000"/>
          <a:ext cx="3086100" cy="2019300"/>
        </p:xfrm>
        <a:graphic>
          <a:graphicData uri="http://schemas.openxmlformats.org/presentationml/2006/ole">
            <mc:AlternateContent xmlns:mc="http://schemas.openxmlformats.org/markup-compatibility/2006">
              <mc:Choice xmlns:v="urn:schemas-microsoft-com:vml" Requires="v">
                <p:oleObj spid="_x0000_s36868" r:id="rId2" imgW="257708" imgH="168645" progId="">
                  <p:embed/>
                </p:oleObj>
              </mc:Choice>
              <mc:Fallback>
                <p:oleObj r:id="rId2" imgW="257708" imgH="168645" progId="">
                  <p:embed/>
                  <p:pic>
                    <p:nvPicPr>
                      <p:cNvPr id="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2950" y="1524000"/>
                        <a:ext cx="3086100" cy="2019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72708" name="Group 3">
            <a:extLst>
              <a:ext uri="{FF2B5EF4-FFF2-40B4-BE49-F238E27FC236}">
                <a16:creationId xmlns:a16="http://schemas.microsoft.com/office/drawing/2014/main" id="{1406685B-6CDE-4EEB-8044-E9ABE26B6E6D}"/>
              </a:ext>
            </a:extLst>
          </p:cNvPr>
          <p:cNvGrpSpPr>
            <a:grpSpLocks/>
          </p:cNvGrpSpPr>
          <p:nvPr/>
        </p:nvGrpSpPr>
        <p:grpSpPr bwMode="auto">
          <a:xfrm>
            <a:off x="1524000" y="228601"/>
            <a:ext cx="1570038" cy="5059363"/>
            <a:chOff x="-58" y="0"/>
            <a:chExt cx="989" cy="3187"/>
          </a:xfrm>
        </p:grpSpPr>
        <p:sp>
          <p:nvSpPr>
            <p:cNvPr id="72710" name="Rectangle 4">
              <a:extLst>
                <a:ext uri="{FF2B5EF4-FFF2-40B4-BE49-F238E27FC236}">
                  <a16:creationId xmlns:a16="http://schemas.microsoft.com/office/drawing/2014/main" id="{A6384CD9-A06A-4631-B825-3CD6A5EB51EE}"/>
                </a:ext>
              </a:extLst>
            </p:cNvPr>
            <p:cNvSpPr>
              <a:spLocks noChangeArrowheads="1"/>
            </p:cNvSpPr>
            <p:nvPr/>
          </p:nvSpPr>
          <p:spPr bwMode="auto">
            <a:xfrm>
              <a:off x="0" y="0"/>
              <a:ext cx="931" cy="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400" b="1">
                  <a:cs typeface="Times New Roman" panose="02020603050405020304" pitchFamily="18" charset="0"/>
                </a:rPr>
                <a:t>for</a:t>
              </a:r>
              <a:r>
                <a:rPr lang="en-US" altLang="en-US" sz="1400">
                  <a:cs typeface="Times New Roman" panose="02020603050405020304" pitchFamily="18" charset="0"/>
                </a:rPr>
                <a:t> </a:t>
              </a:r>
              <a:r>
                <a:rPr lang="en-US" altLang="en-US" sz="1400" i="1">
                  <a:cs typeface="Times New Roman" panose="02020603050405020304" pitchFamily="18" charset="0"/>
                </a:rPr>
                <a:t>i</a:t>
              </a:r>
              <a:r>
                <a:rPr lang="en-US" altLang="en-US" sz="1400">
                  <a:cs typeface="Times New Roman" panose="02020603050405020304" pitchFamily="18" charset="0"/>
                </a:rPr>
                <a:t> := 1 </a:t>
              </a:r>
              <a:r>
                <a:rPr lang="en-US" altLang="en-US" sz="1400" b="1">
                  <a:cs typeface="Times New Roman" panose="02020603050405020304" pitchFamily="18" charset="0"/>
                </a:rPr>
                <a:t>to</a:t>
              </a:r>
              <a:r>
                <a:rPr lang="en-US" altLang="en-US" sz="1400">
                  <a:cs typeface="Times New Roman" panose="02020603050405020304" pitchFamily="18" charset="0"/>
                </a:rPr>
                <a:t> </a:t>
              </a:r>
              <a:r>
                <a:rPr lang="en-US" altLang="en-US" sz="1400" i="1">
                  <a:cs typeface="Times New Roman" panose="02020603050405020304" pitchFamily="18" charset="0"/>
                </a:rPr>
                <a:t>N</a:t>
              </a:r>
              <a:r>
                <a:rPr lang="en-US" altLang="en-US" sz="1400">
                  <a:cs typeface="Times New Roman" panose="02020603050405020304" pitchFamily="18" charset="0"/>
                </a:rPr>
                <a:t> </a:t>
              </a:r>
              <a:r>
                <a:rPr lang="en-US" altLang="en-US" sz="1400" b="1">
                  <a:cs typeface="Times New Roman" panose="02020603050405020304" pitchFamily="18" charset="0"/>
                </a:rPr>
                <a:t>do:</a:t>
              </a:r>
              <a:endParaRPr lang="en-US" altLang="en-US" sz="1600">
                <a:cs typeface="Times New Roman" panose="02020603050405020304" pitchFamily="18" charset="0"/>
              </a:endParaRPr>
            </a:p>
            <a:p>
              <a:pPr>
                <a:spcBef>
                  <a:spcPct val="0"/>
                </a:spcBef>
                <a:buFontTx/>
                <a:buNone/>
              </a:pPr>
              <a:endParaRPr lang="en-US" altLang="en-US" sz="2400"/>
            </a:p>
          </p:txBody>
        </p:sp>
        <p:sp>
          <p:nvSpPr>
            <p:cNvPr id="72711" name="Rectangle 5">
              <a:extLst>
                <a:ext uri="{FF2B5EF4-FFF2-40B4-BE49-F238E27FC236}">
                  <a16:creationId xmlns:a16="http://schemas.microsoft.com/office/drawing/2014/main" id="{CFDEABA4-4C96-4EE6-8DD0-025E12DCEA2E}"/>
                </a:ext>
              </a:extLst>
            </p:cNvPr>
            <p:cNvSpPr>
              <a:spLocks noChangeArrowheads="1"/>
            </p:cNvSpPr>
            <p:nvPr/>
          </p:nvSpPr>
          <p:spPr bwMode="auto">
            <a:xfrm>
              <a:off x="0" y="422"/>
              <a:ext cx="685" cy="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tabLst>
                  <a:tab pos="360363" algn="dec"/>
                  <a:tab pos="539750" algn="l"/>
                </a:tabLst>
                <a:defRPr sz="3200">
                  <a:solidFill>
                    <a:schemeClr val="tx1"/>
                  </a:solidFill>
                  <a:latin typeface="Times New Roman" panose="02020603050405020304" pitchFamily="18" charset="0"/>
                </a:defRPr>
              </a:lvl1pPr>
              <a:lvl2pPr marL="742950" indent="-285750">
                <a:spcBef>
                  <a:spcPct val="20000"/>
                </a:spcBef>
                <a:buChar char="–"/>
                <a:tabLst>
                  <a:tab pos="360363" algn="dec"/>
                  <a:tab pos="539750" algn="l"/>
                </a:tabLst>
                <a:defRPr sz="2800">
                  <a:solidFill>
                    <a:schemeClr val="tx1"/>
                  </a:solidFill>
                  <a:latin typeface="Times New Roman" panose="02020603050405020304" pitchFamily="18" charset="0"/>
                </a:defRPr>
              </a:lvl2pPr>
              <a:lvl3pPr marL="1143000" indent="-228600">
                <a:spcBef>
                  <a:spcPct val="20000"/>
                </a:spcBef>
                <a:buChar char="•"/>
                <a:tabLst>
                  <a:tab pos="360363" algn="dec"/>
                  <a:tab pos="539750" algn="l"/>
                </a:tabLst>
                <a:defRPr sz="2400">
                  <a:solidFill>
                    <a:schemeClr val="tx1"/>
                  </a:solidFill>
                  <a:latin typeface="Times New Roman" panose="02020603050405020304" pitchFamily="18" charset="0"/>
                </a:defRPr>
              </a:lvl3pPr>
              <a:lvl4pPr marL="1600200" indent="-228600">
                <a:spcBef>
                  <a:spcPct val="20000"/>
                </a:spcBef>
                <a:buChar char="–"/>
                <a:tabLst>
                  <a:tab pos="360363" algn="dec"/>
                  <a:tab pos="539750" algn="l"/>
                </a:tabLst>
                <a:defRPr sz="2000">
                  <a:solidFill>
                    <a:schemeClr val="tx1"/>
                  </a:solidFill>
                  <a:latin typeface="Times New Roman" panose="02020603050405020304" pitchFamily="18" charset="0"/>
                </a:defRPr>
              </a:lvl4pPr>
              <a:lvl5pPr marL="2057400" indent="-228600">
                <a:spcBef>
                  <a:spcPct val="20000"/>
                </a:spcBef>
                <a:buChar char="»"/>
                <a:tabLst>
                  <a:tab pos="360363" algn="dec"/>
                  <a:tab pos="539750" algn="l"/>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tabLst>
                  <a:tab pos="360363" algn="dec"/>
                  <a:tab pos="539750" algn="l"/>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tabLst>
                  <a:tab pos="360363" algn="dec"/>
                  <a:tab pos="539750" algn="l"/>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tabLst>
                  <a:tab pos="360363" algn="dec"/>
                  <a:tab pos="539750" algn="l"/>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tabLst>
                  <a:tab pos="360363" algn="dec"/>
                  <a:tab pos="539750" algn="l"/>
                </a:tabLst>
                <a:defRPr sz="2000">
                  <a:solidFill>
                    <a:schemeClr val="tx1"/>
                  </a:solidFill>
                  <a:latin typeface="Times New Roman" panose="02020603050405020304" pitchFamily="18" charset="0"/>
                </a:defRPr>
              </a:lvl9pPr>
            </a:lstStyle>
            <a:p>
              <a:pPr eaLnBrk="1" hangingPunct="1">
                <a:spcBef>
                  <a:spcPct val="0"/>
                </a:spcBef>
                <a:buFontTx/>
                <a:buNone/>
              </a:pPr>
              <a:r>
                <a:rPr lang="en-US" altLang="en-US" sz="1400">
                  <a:cs typeface="Times New Roman" panose="02020603050405020304" pitchFamily="18" charset="0"/>
                </a:rPr>
                <a:t>      1.</a:t>
              </a:r>
              <a:r>
                <a:rPr lang="en-US" altLang="en-US" sz="1400" i="1">
                  <a:cs typeface="Times New Roman" panose="02020603050405020304" pitchFamily="18" charset="0"/>
                </a:rPr>
                <a:t>	MAE</a:t>
              </a:r>
              <a:endParaRPr lang="en-US" altLang="en-US" sz="1600">
                <a:cs typeface="Times New Roman" panose="02020603050405020304" pitchFamily="18" charset="0"/>
              </a:endParaRPr>
            </a:p>
            <a:p>
              <a:pPr>
                <a:spcBef>
                  <a:spcPct val="0"/>
                </a:spcBef>
                <a:buFontTx/>
                <a:buNone/>
              </a:pPr>
              <a:r>
                <a:rPr lang="en-US" altLang="en-US" sz="1400">
                  <a:cs typeface="Times New Roman" panose="02020603050405020304" pitchFamily="18" charset="0"/>
                </a:rPr>
                <a:t>	2.</a:t>
              </a:r>
              <a:r>
                <a:rPr lang="en-US" altLang="en-US" sz="1400" i="1">
                  <a:cs typeface="Times New Roman" panose="02020603050405020304" pitchFamily="18" charset="0"/>
                </a:rPr>
                <a:t>	CAE</a:t>
              </a:r>
              <a:endParaRPr lang="en-US" altLang="en-US" sz="1600">
                <a:cs typeface="Times New Roman" panose="02020603050405020304" pitchFamily="18" charset="0"/>
              </a:endParaRPr>
            </a:p>
            <a:p>
              <a:pPr>
                <a:spcBef>
                  <a:spcPct val="0"/>
                </a:spcBef>
                <a:buFontTx/>
                <a:buNone/>
              </a:pPr>
              <a:r>
                <a:rPr lang="en-US" altLang="en-US" sz="1400">
                  <a:cs typeface="Times New Roman" panose="02020603050405020304" pitchFamily="18" charset="0"/>
                </a:rPr>
                <a:t>	3.</a:t>
              </a:r>
              <a:r>
                <a:rPr lang="en-US" altLang="en-US" sz="1400" i="1">
                  <a:cs typeface="Times New Roman" panose="02020603050405020304" pitchFamily="18" charset="0"/>
                </a:rPr>
                <a:t>	DFR</a:t>
              </a:r>
              <a:endParaRPr lang="en-US" altLang="en-US" sz="1600">
                <a:cs typeface="Times New Roman" panose="02020603050405020304" pitchFamily="18" charset="0"/>
              </a:endParaRPr>
            </a:p>
            <a:p>
              <a:pPr>
                <a:spcBef>
                  <a:spcPct val="0"/>
                </a:spcBef>
                <a:buFontTx/>
                <a:buNone/>
              </a:pPr>
              <a:r>
                <a:rPr lang="en-US" altLang="en-US" sz="1400">
                  <a:cs typeface="Times New Roman" panose="02020603050405020304" pitchFamily="18" charset="0"/>
                </a:rPr>
                <a:t>	4.</a:t>
              </a:r>
              <a:r>
                <a:rPr lang="en-US" altLang="en-US" sz="1400" i="1">
                  <a:cs typeface="Times New Roman" panose="02020603050405020304" pitchFamily="18" charset="0"/>
                </a:rPr>
                <a:t>	RSD</a:t>
              </a:r>
              <a:endParaRPr lang="en-US" altLang="en-US" sz="1600">
                <a:cs typeface="Times New Roman" panose="02020603050405020304" pitchFamily="18" charset="0"/>
              </a:endParaRPr>
            </a:p>
            <a:p>
              <a:pPr>
                <a:spcBef>
                  <a:spcPct val="0"/>
                </a:spcBef>
                <a:buFontTx/>
                <a:buNone/>
              </a:pPr>
              <a:r>
                <a:rPr lang="en-US" altLang="en-US" sz="1400">
                  <a:cs typeface="Times New Roman" panose="02020603050405020304" pitchFamily="18" charset="0"/>
                </a:rPr>
                <a:t>	5.</a:t>
              </a:r>
              <a:r>
                <a:rPr lang="en-US" altLang="en-US" sz="1400" i="1">
                  <a:cs typeface="Times New Roman" panose="02020603050405020304" pitchFamily="18" charset="0"/>
                </a:rPr>
                <a:t>	CTA</a:t>
              </a:r>
              <a:endParaRPr lang="en-US" altLang="en-US" sz="1600">
                <a:cs typeface="Times New Roman" panose="02020603050405020304" pitchFamily="18" charset="0"/>
              </a:endParaRPr>
            </a:p>
            <a:p>
              <a:pPr>
                <a:spcBef>
                  <a:spcPct val="0"/>
                </a:spcBef>
                <a:buFontTx/>
                <a:buNone/>
              </a:pPr>
              <a:endParaRPr lang="en-US" altLang="en-US" sz="2400"/>
            </a:p>
          </p:txBody>
        </p:sp>
        <p:sp>
          <p:nvSpPr>
            <p:cNvPr id="72712" name="Rectangle 6">
              <a:extLst>
                <a:ext uri="{FF2B5EF4-FFF2-40B4-BE49-F238E27FC236}">
                  <a16:creationId xmlns:a16="http://schemas.microsoft.com/office/drawing/2014/main" id="{38B354F3-648B-40CB-AB64-CD0E43667A64}"/>
                </a:ext>
              </a:extLst>
            </p:cNvPr>
            <p:cNvSpPr>
              <a:spLocks noChangeArrowheads="1"/>
            </p:cNvSpPr>
            <p:nvPr/>
          </p:nvSpPr>
          <p:spPr bwMode="auto">
            <a:xfrm>
              <a:off x="-58" y="1351"/>
              <a:ext cx="116" cy="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400">
                  <a:cs typeface="Times New Roman" panose="02020603050405020304" pitchFamily="18" charset="0"/>
                </a:rPr>
                <a:t> </a:t>
              </a:r>
              <a:endParaRPr lang="en-US" altLang="en-US" sz="1600">
                <a:cs typeface="Times New Roman" panose="02020603050405020304" pitchFamily="18" charset="0"/>
              </a:endParaRPr>
            </a:p>
            <a:p>
              <a:pPr>
                <a:spcBef>
                  <a:spcPct val="0"/>
                </a:spcBef>
                <a:buFontTx/>
                <a:buNone/>
              </a:pPr>
              <a:endParaRPr lang="en-US" altLang="en-US" sz="2400"/>
            </a:p>
          </p:txBody>
        </p:sp>
        <p:sp>
          <p:nvSpPr>
            <p:cNvPr id="72713" name="Rectangle 7">
              <a:extLst>
                <a:ext uri="{FF2B5EF4-FFF2-40B4-BE49-F238E27FC236}">
                  <a16:creationId xmlns:a16="http://schemas.microsoft.com/office/drawing/2014/main" id="{03B6258E-B6D0-44FC-8ADD-E22399ADB57F}"/>
                </a:ext>
              </a:extLst>
            </p:cNvPr>
            <p:cNvSpPr>
              <a:spLocks noChangeArrowheads="1"/>
            </p:cNvSpPr>
            <p:nvPr/>
          </p:nvSpPr>
          <p:spPr bwMode="auto">
            <a:xfrm>
              <a:off x="0" y="1802"/>
              <a:ext cx="667" cy="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tabLst>
                  <a:tab pos="360363" algn="dec"/>
                  <a:tab pos="539750" algn="l"/>
                </a:tabLst>
                <a:defRPr sz="3200">
                  <a:solidFill>
                    <a:schemeClr val="tx1"/>
                  </a:solidFill>
                  <a:latin typeface="Times New Roman" panose="02020603050405020304" pitchFamily="18" charset="0"/>
                </a:defRPr>
              </a:lvl1pPr>
              <a:lvl2pPr marL="742950" indent="-285750">
                <a:spcBef>
                  <a:spcPct val="20000"/>
                </a:spcBef>
                <a:buChar char="–"/>
                <a:tabLst>
                  <a:tab pos="360363" algn="dec"/>
                  <a:tab pos="539750" algn="l"/>
                </a:tabLst>
                <a:defRPr sz="2800">
                  <a:solidFill>
                    <a:schemeClr val="tx1"/>
                  </a:solidFill>
                  <a:latin typeface="Times New Roman" panose="02020603050405020304" pitchFamily="18" charset="0"/>
                </a:defRPr>
              </a:lvl2pPr>
              <a:lvl3pPr marL="1143000" indent="-228600">
                <a:spcBef>
                  <a:spcPct val="20000"/>
                </a:spcBef>
                <a:buChar char="•"/>
                <a:tabLst>
                  <a:tab pos="360363" algn="dec"/>
                  <a:tab pos="539750" algn="l"/>
                </a:tabLst>
                <a:defRPr sz="2400">
                  <a:solidFill>
                    <a:schemeClr val="tx1"/>
                  </a:solidFill>
                  <a:latin typeface="Times New Roman" panose="02020603050405020304" pitchFamily="18" charset="0"/>
                </a:defRPr>
              </a:lvl3pPr>
              <a:lvl4pPr marL="1600200" indent="-228600">
                <a:spcBef>
                  <a:spcPct val="20000"/>
                </a:spcBef>
                <a:buChar char="–"/>
                <a:tabLst>
                  <a:tab pos="360363" algn="dec"/>
                  <a:tab pos="539750" algn="l"/>
                </a:tabLst>
                <a:defRPr sz="2000">
                  <a:solidFill>
                    <a:schemeClr val="tx1"/>
                  </a:solidFill>
                  <a:latin typeface="Times New Roman" panose="02020603050405020304" pitchFamily="18" charset="0"/>
                </a:defRPr>
              </a:lvl4pPr>
              <a:lvl5pPr marL="2057400" indent="-228600">
                <a:spcBef>
                  <a:spcPct val="20000"/>
                </a:spcBef>
                <a:buChar char="»"/>
                <a:tabLst>
                  <a:tab pos="360363" algn="dec"/>
                  <a:tab pos="539750" algn="l"/>
                </a:tabLst>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tabLst>
                  <a:tab pos="360363" algn="dec"/>
                  <a:tab pos="539750" algn="l"/>
                </a:tabLst>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tabLst>
                  <a:tab pos="360363" algn="dec"/>
                  <a:tab pos="539750" algn="l"/>
                </a:tabLst>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tabLst>
                  <a:tab pos="360363" algn="dec"/>
                  <a:tab pos="539750" algn="l"/>
                </a:tabLst>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tabLst>
                  <a:tab pos="360363" algn="dec"/>
                  <a:tab pos="539750" algn="l"/>
                </a:tabLst>
                <a:defRPr sz="2000">
                  <a:solidFill>
                    <a:schemeClr val="tx1"/>
                  </a:solidFill>
                  <a:latin typeface="Times New Roman" panose="02020603050405020304" pitchFamily="18" charset="0"/>
                </a:defRPr>
              </a:lvl9pPr>
            </a:lstStyle>
            <a:p>
              <a:pPr eaLnBrk="1" hangingPunct="1">
                <a:spcBef>
                  <a:spcPct val="0"/>
                </a:spcBef>
                <a:buFontTx/>
                <a:buNone/>
              </a:pPr>
              <a:r>
                <a:rPr lang="en-US" altLang="en-US" sz="1400">
                  <a:cs typeface="Times New Roman" panose="02020603050405020304" pitchFamily="18" charset="0"/>
                </a:rPr>
                <a:t>	6.</a:t>
              </a:r>
              <a:r>
                <a:rPr lang="en-US" altLang="en-US" sz="1400" i="1">
                  <a:cs typeface="Times New Roman" panose="02020603050405020304" pitchFamily="18" charset="0"/>
                </a:rPr>
                <a:t>	AAP</a:t>
              </a:r>
              <a:endParaRPr lang="en-US" altLang="en-US" sz="1600">
                <a:cs typeface="Times New Roman" panose="02020603050405020304" pitchFamily="18" charset="0"/>
              </a:endParaRPr>
            </a:p>
            <a:p>
              <a:pPr>
                <a:spcBef>
                  <a:spcPct val="0"/>
                </a:spcBef>
                <a:buFontTx/>
                <a:buNone/>
              </a:pPr>
              <a:r>
                <a:rPr lang="en-US" altLang="en-US" sz="1400">
                  <a:cs typeface="Times New Roman" panose="02020603050405020304" pitchFamily="18" charset="0"/>
                </a:rPr>
                <a:t>	7.</a:t>
              </a:r>
              <a:r>
                <a:rPr lang="en-US" altLang="en-US" sz="1400" i="1">
                  <a:cs typeface="Times New Roman" panose="02020603050405020304" pitchFamily="18" charset="0"/>
                </a:rPr>
                <a:t>	AAC</a:t>
              </a:r>
              <a:endParaRPr lang="en-US" altLang="en-US" sz="1600">
                <a:cs typeface="Times New Roman" panose="02020603050405020304" pitchFamily="18" charset="0"/>
              </a:endParaRPr>
            </a:p>
            <a:p>
              <a:pPr>
                <a:spcBef>
                  <a:spcPct val="0"/>
                </a:spcBef>
                <a:buFontTx/>
                <a:buNone/>
              </a:pPr>
              <a:r>
                <a:rPr lang="en-US" altLang="en-US" sz="1400">
                  <a:cs typeface="Times New Roman" panose="02020603050405020304" pitchFamily="18" charset="0"/>
                </a:rPr>
                <a:t>	8.</a:t>
              </a:r>
              <a:r>
                <a:rPr lang="en-US" altLang="en-US" sz="1400" i="1">
                  <a:cs typeface="Times New Roman" panose="02020603050405020304" pitchFamily="18" charset="0"/>
                </a:rPr>
                <a:t>	SAP</a:t>
              </a:r>
              <a:endParaRPr lang="en-US" altLang="en-US" sz="1600">
                <a:cs typeface="Times New Roman" panose="02020603050405020304" pitchFamily="18" charset="0"/>
              </a:endParaRPr>
            </a:p>
            <a:p>
              <a:pPr>
                <a:spcBef>
                  <a:spcPct val="0"/>
                </a:spcBef>
                <a:buFontTx/>
                <a:buNone/>
              </a:pPr>
              <a:r>
                <a:rPr lang="en-US" altLang="en-US" sz="1400">
                  <a:cs typeface="Times New Roman" panose="02020603050405020304" pitchFamily="18" charset="0"/>
                </a:rPr>
                <a:t>	9.</a:t>
              </a:r>
              <a:r>
                <a:rPr lang="en-US" altLang="en-US" sz="1400" i="1">
                  <a:cs typeface="Times New Roman" panose="02020603050405020304" pitchFamily="18" charset="0"/>
                </a:rPr>
                <a:t>	SAC</a:t>
              </a:r>
              <a:endParaRPr lang="en-US" altLang="en-US" sz="1600">
                <a:cs typeface="Times New Roman" panose="02020603050405020304" pitchFamily="18" charset="0"/>
              </a:endParaRPr>
            </a:p>
            <a:p>
              <a:pPr>
                <a:spcBef>
                  <a:spcPct val="0"/>
                </a:spcBef>
                <a:buFontTx/>
                <a:buNone/>
              </a:pPr>
              <a:r>
                <a:rPr lang="en-US" altLang="en-US" sz="1400">
                  <a:cs typeface="Times New Roman" panose="02020603050405020304" pitchFamily="18" charset="0"/>
                </a:rPr>
                <a:t>	10.</a:t>
              </a:r>
              <a:r>
                <a:rPr lang="en-US" altLang="en-US" sz="1400" i="1">
                  <a:cs typeface="Times New Roman" panose="02020603050405020304" pitchFamily="18" charset="0"/>
                </a:rPr>
                <a:t>	SLL</a:t>
              </a:r>
              <a:endParaRPr lang="en-US" altLang="en-US" sz="1600">
                <a:cs typeface="Times New Roman" panose="02020603050405020304" pitchFamily="18" charset="0"/>
              </a:endParaRPr>
            </a:p>
            <a:p>
              <a:pPr>
                <a:spcBef>
                  <a:spcPct val="0"/>
                </a:spcBef>
                <a:buFontTx/>
                <a:buNone/>
              </a:pPr>
              <a:endParaRPr lang="en-US" altLang="en-US" sz="2400"/>
            </a:p>
          </p:txBody>
        </p:sp>
        <p:sp>
          <p:nvSpPr>
            <p:cNvPr id="72714" name="Rectangle 8">
              <a:extLst>
                <a:ext uri="{FF2B5EF4-FFF2-40B4-BE49-F238E27FC236}">
                  <a16:creationId xmlns:a16="http://schemas.microsoft.com/office/drawing/2014/main" id="{404346C5-39E7-4213-8BF1-61DA0CA62611}"/>
                </a:ext>
              </a:extLst>
            </p:cNvPr>
            <p:cNvSpPr>
              <a:spLocks noChangeArrowheads="1"/>
            </p:cNvSpPr>
            <p:nvPr/>
          </p:nvSpPr>
          <p:spPr bwMode="auto">
            <a:xfrm>
              <a:off x="0" y="2760"/>
              <a:ext cx="436" cy="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400" b="1">
                  <a:cs typeface="Times New Roman" panose="02020603050405020304" pitchFamily="18" charset="0"/>
                </a:rPr>
                <a:t>end do</a:t>
              </a:r>
              <a:endParaRPr lang="en-US" altLang="en-US" sz="1600">
                <a:cs typeface="Times New Roman" panose="02020603050405020304" pitchFamily="18" charset="0"/>
              </a:endParaRPr>
            </a:p>
            <a:p>
              <a:pPr>
                <a:spcBef>
                  <a:spcPct val="0"/>
                </a:spcBef>
                <a:buFontTx/>
                <a:buNone/>
              </a:pPr>
              <a:endParaRPr lang="en-US" altLang="en-US" sz="2400"/>
            </a:p>
          </p:txBody>
        </p:sp>
      </p:grpSp>
      <p:sp>
        <p:nvSpPr>
          <p:cNvPr id="72709" name="Rectangle 9">
            <a:extLst>
              <a:ext uri="{FF2B5EF4-FFF2-40B4-BE49-F238E27FC236}">
                <a16:creationId xmlns:a16="http://schemas.microsoft.com/office/drawing/2014/main" id="{982415E9-596E-429B-93BB-ADB44697A23B}"/>
              </a:ext>
            </a:extLst>
          </p:cNvPr>
          <p:cNvSpPr>
            <a:spLocks noChangeArrowheads="1"/>
          </p:cNvSpPr>
          <p:nvPr/>
        </p:nvSpPr>
        <p:spPr bwMode="auto">
          <a:xfrm>
            <a:off x="1524000" y="4343401"/>
            <a:ext cx="9144000" cy="193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br>
              <a:rPr lang="en-US" altLang="en-US" sz="1100"/>
            </a:br>
            <a:endParaRPr lang="en-US" altLang="en-US" sz="1600">
              <a:cs typeface="Times New Roman" panose="02020603050405020304" pitchFamily="18" charset="0"/>
            </a:endParaRPr>
          </a:p>
          <a:p>
            <a:pPr>
              <a:spcBef>
                <a:spcPct val="0"/>
              </a:spcBef>
              <a:buFontTx/>
              <a:buNone/>
            </a:pPr>
            <a:r>
              <a:rPr lang="en-US" altLang="en-US" sz="1600">
                <a:cs typeface="Times New Roman" panose="02020603050405020304" pitchFamily="18" charset="0"/>
              </a:rPr>
              <a:t> </a:t>
            </a:r>
          </a:p>
          <a:p>
            <a:pPr>
              <a:spcBef>
                <a:spcPct val="0"/>
              </a:spcBef>
              <a:buFontTx/>
              <a:buNone/>
            </a:pPr>
            <a:r>
              <a:rPr lang="en-US" altLang="en-US" sz="1300" b="1">
                <a:cs typeface="Times New Roman" panose="02020603050405020304" pitchFamily="18" charset="0"/>
              </a:rPr>
              <a:t>Figure 7.18.</a:t>
            </a:r>
            <a:r>
              <a:rPr lang="en-US" altLang="en-US" sz="1300">
                <a:cs typeface="Times New Roman" panose="02020603050405020304" pitchFamily="18" charset="0"/>
              </a:rPr>
              <a:t> A methodological review of catalytic migration (intended for a detailed study of a new catalytic migration example). Symbols </a:t>
            </a:r>
            <a:r>
              <a:rPr lang="en-US" altLang="en-US" sz="1300" i="1">
                <a:cs typeface="Times New Roman" panose="02020603050405020304" pitchFamily="18" charset="0"/>
              </a:rPr>
              <a:t>S</a:t>
            </a:r>
            <a:r>
              <a:rPr lang="en-US" altLang="en-US" sz="1300">
                <a:cs typeface="Times New Roman" panose="02020603050405020304" pitchFamily="18" charset="0"/>
              </a:rPr>
              <a:t> and </a:t>
            </a:r>
            <a:r>
              <a:rPr lang="en-US" altLang="en-US" sz="1300" i="1">
                <a:cs typeface="Times New Roman" panose="02020603050405020304" pitchFamily="18" charset="0"/>
              </a:rPr>
              <a:t>R</a:t>
            </a:r>
            <a:r>
              <a:rPr lang="en-US" altLang="en-US" sz="1300">
                <a:cs typeface="Times New Roman" panose="02020603050405020304" pitchFamily="18" charset="0"/>
              </a:rPr>
              <a:t> refer to the speed-up and the initial register count. Symbol </a:t>
            </a:r>
            <a:r>
              <a:rPr lang="en-US" altLang="en-US" sz="1300" i="1">
                <a:cs typeface="Times New Roman" panose="02020603050405020304" pitchFamily="18" charset="0"/>
              </a:rPr>
              <a:t>N</a:t>
            </a:r>
            <a:r>
              <a:rPr lang="en-US" altLang="en-US" sz="1300">
                <a:cs typeface="Times New Roman" panose="02020603050405020304" pitchFamily="18" charset="0"/>
              </a:rPr>
              <a:t> refers to the number of generated ideas. The meaning of other symbols is as follows: </a:t>
            </a:r>
            <a:r>
              <a:rPr lang="en-US" altLang="en-US" sz="1300" i="1">
                <a:cs typeface="Times New Roman" panose="02020603050405020304" pitchFamily="18" charset="0"/>
              </a:rPr>
              <a:t>MAE</a:t>
            </a:r>
            <a:r>
              <a:rPr lang="en-US" altLang="en-US" sz="1300">
                <a:cs typeface="Times New Roman" panose="02020603050405020304" pitchFamily="18" charset="0"/>
              </a:rPr>
              <a:t>—migrant area estimate, </a:t>
            </a:r>
            <a:r>
              <a:rPr lang="en-US" altLang="en-US" sz="1300" i="1">
                <a:cs typeface="Times New Roman" panose="02020603050405020304" pitchFamily="18" charset="0"/>
              </a:rPr>
              <a:t>CAE</a:t>
            </a:r>
            <a:r>
              <a:rPr lang="en-US" altLang="en-US" sz="1300">
                <a:cs typeface="Times New Roman" panose="02020603050405020304" pitchFamily="18" charset="0"/>
              </a:rPr>
              <a:t>—catalyst area estimate, </a:t>
            </a:r>
            <a:r>
              <a:rPr lang="en-US" altLang="en-US" sz="1300" i="1">
                <a:cs typeface="Times New Roman" panose="02020603050405020304" pitchFamily="18" charset="0"/>
              </a:rPr>
              <a:t>DFR</a:t>
            </a:r>
            <a:r>
              <a:rPr lang="en-US" altLang="en-US" sz="1300">
                <a:cs typeface="Times New Roman" panose="02020603050405020304" pitchFamily="18" charset="0"/>
              </a:rPr>
              <a:t>—difference for reinvestment, </a:t>
            </a:r>
            <a:r>
              <a:rPr lang="en-US" altLang="en-US" sz="1300" i="1">
                <a:cs typeface="Times New Roman" panose="02020603050405020304" pitchFamily="18" charset="0"/>
              </a:rPr>
              <a:t>RSD</a:t>
            </a:r>
            <a:r>
              <a:rPr lang="en-US" altLang="en-US" sz="1300">
                <a:cs typeface="Times New Roman" panose="02020603050405020304" pitchFamily="18" charset="0"/>
              </a:rPr>
              <a:t>—reinvestment strategy developed, </a:t>
            </a:r>
            <a:r>
              <a:rPr lang="en-US" altLang="en-US" sz="1300" i="1">
                <a:cs typeface="Times New Roman" panose="02020603050405020304" pitchFamily="18" charset="0"/>
              </a:rPr>
              <a:t>CTA</a:t>
            </a:r>
            <a:r>
              <a:rPr lang="en-US" altLang="en-US" sz="1300">
                <a:cs typeface="Times New Roman" panose="02020603050405020304" pitchFamily="18" charset="0"/>
              </a:rPr>
              <a:t>—compile-time algorithm, </a:t>
            </a:r>
            <a:r>
              <a:rPr lang="en-US" altLang="en-US" sz="1300" i="1">
                <a:cs typeface="Times New Roman" panose="02020603050405020304" pitchFamily="18" charset="0"/>
              </a:rPr>
              <a:t>AAC</a:t>
            </a:r>
            <a:r>
              <a:rPr lang="en-US" altLang="en-US" sz="1300">
                <a:cs typeface="Times New Roman" panose="02020603050405020304" pitchFamily="18" charset="0"/>
              </a:rPr>
              <a:t>—analytical analysis of the complexity, </a:t>
            </a:r>
            <a:r>
              <a:rPr lang="en-US" altLang="en-US" sz="1300" i="1">
                <a:cs typeface="Times New Roman" panose="02020603050405020304" pitchFamily="18" charset="0"/>
              </a:rPr>
              <a:t>AAP</a:t>
            </a:r>
            <a:r>
              <a:rPr lang="en-US" altLang="en-US" sz="1300">
                <a:cs typeface="Times New Roman" panose="02020603050405020304" pitchFamily="18" charset="0"/>
              </a:rPr>
              <a:t>—analytical analysis of the performance, </a:t>
            </a:r>
            <a:r>
              <a:rPr lang="en-US" altLang="en-US" sz="1300" i="1">
                <a:cs typeface="Times New Roman" panose="02020603050405020304" pitchFamily="18" charset="0"/>
              </a:rPr>
              <a:t>SAC</a:t>
            </a:r>
            <a:r>
              <a:rPr lang="en-US" altLang="en-US" sz="1300">
                <a:cs typeface="Times New Roman" panose="02020603050405020304" pitchFamily="18" charset="0"/>
              </a:rPr>
              <a:t>—simulation analysis of the complexity, </a:t>
            </a:r>
            <a:r>
              <a:rPr lang="en-US" altLang="en-US" sz="1300" i="1">
                <a:cs typeface="Times New Roman" panose="02020603050405020304" pitchFamily="18" charset="0"/>
              </a:rPr>
              <a:t>SAP</a:t>
            </a:r>
            <a:r>
              <a:rPr lang="en-US" altLang="en-US" sz="1300">
                <a:cs typeface="Times New Roman" panose="02020603050405020304" pitchFamily="18" charset="0"/>
              </a:rPr>
              <a:t>—simulation analysis of the performance, </a:t>
            </a:r>
            <a:r>
              <a:rPr lang="en-US" altLang="en-US" sz="1300" i="1">
                <a:cs typeface="Times New Roman" panose="02020603050405020304" pitchFamily="18" charset="0"/>
              </a:rPr>
              <a:t>SLL</a:t>
            </a:r>
            <a:r>
              <a:rPr lang="en-US" altLang="en-US" sz="1300">
                <a:cs typeface="Times New Roman" panose="02020603050405020304" pitchFamily="18" charset="0"/>
              </a:rPr>
              <a:t>—summary of lessons learned.</a:t>
            </a:r>
            <a:r>
              <a:rPr lang="en-US" altLang="en-US" sz="1100"/>
              <a:t> </a:t>
            </a:r>
            <a:endParaRPr lang="en-US" altLang="en-US" sz="2400"/>
          </a:p>
        </p:txBody>
      </p:sp>
    </p:spTree>
  </p:cSld>
  <p:clrMapOvr>
    <a:masterClrMapping/>
  </p:clrMapOvr>
  <p:transition spd="med"/>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Number Placeholder 3">
            <a:extLst>
              <a:ext uri="{FF2B5EF4-FFF2-40B4-BE49-F238E27FC236}">
                <a16:creationId xmlns:a16="http://schemas.microsoft.com/office/drawing/2014/main" id="{0AFD652E-41F5-42A7-8EC8-2D8B77CB1305}"/>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307</a:t>
            </a:fld>
            <a:r>
              <a:rPr lang="en-US" altLang="en-US" dirty="0"/>
              <a:t>/325</a:t>
            </a:r>
            <a:endParaRPr lang="en-US" altLang="en-US" sz="1400" dirty="0"/>
          </a:p>
        </p:txBody>
      </p:sp>
      <p:sp>
        <p:nvSpPr>
          <p:cNvPr id="73731" name="Rectangle 2">
            <a:extLst>
              <a:ext uri="{FF2B5EF4-FFF2-40B4-BE49-F238E27FC236}">
                <a16:creationId xmlns:a16="http://schemas.microsoft.com/office/drawing/2014/main" id="{2C5CD0C2-DEA2-4F3D-A93D-27BD9A3392FC}"/>
              </a:ext>
            </a:extLst>
          </p:cNvPr>
          <p:cNvSpPr>
            <a:spLocks noChangeArrowheads="1"/>
          </p:cNvSpPr>
          <p:nvPr/>
        </p:nvSpPr>
        <p:spPr bwMode="auto">
          <a:xfrm>
            <a:off x="1524000" y="533400"/>
            <a:ext cx="9144000" cy="5564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2000" b="1">
                <a:cs typeface="Times New Roman" panose="02020603050405020304" pitchFamily="18" charset="0"/>
              </a:rPr>
              <a:t>RISCs FOR NN: Core + Accelerators</a:t>
            </a:r>
          </a:p>
          <a:p>
            <a:pPr eaLnBrk="1" hangingPunct="1">
              <a:spcBef>
                <a:spcPct val="0"/>
              </a:spcBef>
              <a:buFontTx/>
              <a:buNone/>
            </a:pPr>
            <a:endParaRPr lang="en-US" altLang="en-US" sz="2000" b="1">
              <a:cs typeface="Times New Roman" panose="02020603050405020304" pitchFamily="18" charset="0"/>
            </a:endParaRPr>
          </a:p>
          <a:p>
            <a:pPr eaLnBrk="1" hangingPunct="1">
              <a:spcBef>
                <a:spcPct val="0"/>
              </a:spcBef>
              <a:buFontTx/>
              <a:buNone/>
            </a:pPr>
            <a:endParaRPr lang="en-US" altLang="en-US" sz="2000" b="1">
              <a:cs typeface="Times New Roman" panose="02020603050405020304" pitchFamily="18" charset="0"/>
            </a:endParaRPr>
          </a:p>
          <a:p>
            <a:pPr eaLnBrk="1" hangingPunct="1">
              <a:spcBef>
                <a:spcPct val="0"/>
              </a:spcBef>
              <a:buFontTx/>
              <a:buNone/>
            </a:pPr>
            <a:endParaRPr lang="en-US" altLang="en-US" sz="2000" b="1">
              <a:cs typeface="Times New Roman" panose="02020603050405020304" pitchFamily="18" charset="0"/>
            </a:endParaRPr>
          </a:p>
          <a:p>
            <a:pPr eaLnBrk="1" hangingPunct="1">
              <a:spcBef>
                <a:spcPct val="0"/>
              </a:spcBef>
              <a:buFontTx/>
              <a:buNone/>
            </a:pPr>
            <a:endParaRPr lang="en-US" altLang="en-US" sz="2000" b="1">
              <a:cs typeface="Times New Roman" panose="02020603050405020304" pitchFamily="18" charset="0"/>
            </a:endParaRPr>
          </a:p>
          <a:p>
            <a:pPr eaLnBrk="1" hangingPunct="1">
              <a:spcBef>
                <a:spcPct val="0"/>
              </a:spcBef>
              <a:buFontTx/>
              <a:buNone/>
            </a:pPr>
            <a:endParaRPr lang="en-US" altLang="en-US" sz="2000" b="1">
              <a:cs typeface="Times New Roman" panose="02020603050405020304" pitchFamily="18" charset="0"/>
            </a:endParaRPr>
          </a:p>
          <a:p>
            <a:pPr eaLnBrk="1" hangingPunct="1">
              <a:spcBef>
                <a:spcPct val="0"/>
              </a:spcBef>
              <a:buFontTx/>
              <a:buNone/>
            </a:pPr>
            <a:endParaRPr lang="en-US" altLang="en-US" sz="2000" b="1">
              <a:cs typeface="Times New Roman" panose="02020603050405020304" pitchFamily="18" charset="0"/>
            </a:endParaRPr>
          </a:p>
          <a:p>
            <a:pPr eaLnBrk="1" hangingPunct="1">
              <a:spcBef>
                <a:spcPct val="0"/>
              </a:spcBef>
              <a:buFontTx/>
              <a:buNone/>
            </a:pPr>
            <a:endParaRPr lang="en-US" altLang="en-US" sz="2000" b="1">
              <a:cs typeface="Times New Roman" panose="02020603050405020304" pitchFamily="18" charset="0"/>
            </a:endParaRPr>
          </a:p>
          <a:p>
            <a:pPr eaLnBrk="1" hangingPunct="1">
              <a:spcBef>
                <a:spcPct val="0"/>
              </a:spcBef>
              <a:buFontTx/>
              <a:buNone/>
            </a:pPr>
            <a:endParaRPr lang="en-US" altLang="en-US" sz="2000" b="1">
              <a:cs typeface="Times New Roman" panose="02020603050405020304" pitchFamily="18" charset="0"/>
            </a:endParaRPr>
          </a:p>
          <a:p>
            <a:pPr eaLnBrk="1" hangingPunct="1">
              <a:spcBef>
                <a:spcPct val="0"/>
              </a:spcBef>
              <a:buFontTx/>
              <a:buNone/>
            </a:pPr>
            <a:endParaRPr lang="en-US" altLang="en-US" sz="2000" b="1">
              <a:cs typeface="Times New Roman" panose="02020603050405020304" pitchFamily="18" charset="0"/>
            </a:endParaRPr>
          </a:p>
          <a:p>
            <a:pPr eaLnBrk="1" hangingPunct="1">
              <a:spcBef>
                <a:spcPct val="0"/>
              </a:spcBef>
              <a:buFontTx/>
              <a:buNone/>
            </a:pPr>
            <a:endParaRPr lang="en-US" altLang="en-US" sz="2000" b="1">
              <a:cs typeface="Times New Roman" panose="02020603050405020304" pitchFamily="18" charset="0"/>
            </a:endParaRPr>
          </a:p>
          <a:p>
            <a:pPr eaLnBrk="1" hangingPunct="1">
              <a:spcBef>
                <a:spcPct val="0"/>
              </a:spcBef>
              <a:buFontTx/>
              <a:buNone/>
            </a:pPr>
            <a:endParaRPr lang="en-US" altLang="en-US" sz="2000" b="1">
              <a:cs typeface="Times New Roman" panose="02020603050405020304" pitchFamily="18" charset="0"/>
            </a:endParaRPr>
          </a:p>
          <a:p>
            <a:pPr eaLnBrk="1" hangingPunct="1">
              <a:spcBef>
                <a:spcPct val="0"/>
              </a:spcBef>
              <a:buFontTx/>
              <a:buNone/>
            </a:pPr>
            <a:endParaRPr lang="en-US" altLang="en-US" sz="2000" b="1">
              <a:cs typeface="Times New Roman" panose="02020603050405020304" pitchFamily="18" charset="0"/>
            </a:endParaRPr>
          </a:p>
          <a:p>
            <a:pPr eaLnBrk="1" hangingPunct="1">
              <a:spcBef>
                <a:spcPct val="0"/>
              </a:spcBef>
              <a:buFontTx/>
              <a:buNone/>
            </a:pPr>
            <a:endParaRPr lang="en-US" altLang="en-US" sz="2000" b="1">
              <a:cs typeface="Times New Roman" panose="02020603050405020304" pitchFamily="18" charset="0"/>
            </a:endParaRPr>
          </a:p>
          <a:p>
            <a:pPr eaLnBrk="1" hangingPunct="1">
              <a:spcBef>
                <a:spcPct val="0"/>
              </a:spcBef>
              <a:buFontTx/>
              <a:buNone/>
            </a:pPr>
            <a:endParaRPr lang="en-US" altLang="en-US" sz="2000" b="1">
              <a:cs typeface="Times New Roman" panose="02020603050405020304" pitchFamily="18" charset="0"/>
            </a:endParaRPr>
          </a:p>
          <a:p>
            <a:pPr eaLnBrk="1" hangingPunct="1">
              <a:spcBef>
                <a:spcPct val="0"/>
              </a:spcBef>
              <a:buFontTx/>
              <a:buNone/>
            </a:pPr>
            <a:endParaRPr lang="en-US" altLang="en-US" sz="2000" b="1">
              <a:cs typeface="Times New Roman" panose="02020603050405020304" pitchFamily="18" charset="0"/>
            </a:endParaRPr>
          </a:p>
          <a:p>
            <a:pPr algn="just">
              <a:spcBef>
                <a:spcPct val="0"/>
              </a:spcBef>
              <a:buFontTx/>
              <a:buNone/>
            </a:pPr>
            <a:r>
              <a:rPr lang="en-US" altLang="en-US" sz="1300">
                <a:cs typeface="Times New Roman" panose="02020603050405020304" pitchFamily="18" charset="0"/>
              </a:rPr>
              <a:t> </a:t>
            </a:r>
          </a:p>
          <a:p>
            <a:pPr>
              <a:spcBef>
                <a:spcPct val="0"/>
              </a:spcBef>
              <a:buFontTx/>
              <a:buNone/>
            </a:pPr>
            <a:r>
              <a:rPr lang="en-US" altLang="en-US" sz="1300" b="1">
                <a:cs typeface="Times New Roman" panose="02020603050405020304" pitchFamily="18" charset="0"/>
              </a:rPr>
              <a:t>Figure 8.1.</a:t>
            </a:r>
            <a:r>
              <a:rPr lang="en-US" altLang="en-US" sz="1300">
                <a:cs typeface="Times New Roman" panose="02020603050405020304" pitchFamily="18" charset="0"/>
              </a:rPr>
              <a:t> RISC architecture with on-chip accelerators. Accelerators are labeled </a:t>
            </a:r>
            <a:r>
              <a:rPr lang="en-US" altLang="en-US" sz="1300" i="1">
                <a:cs typeface="Times New Roman" panose="02020603050405020304" pitchFamily="18" charset="0"/>
              </a:rPr>
              <a:t>ACC</a:t>
            </a:r>
            <a:r>
              <a:rPr lang="en-US" altLang="en-US" sz="1300">
                <a:cs typeface="Times New Roman" panose="02020603050405020304" pitchFamily="18" charset="0"/>
              </a:rPr>
              <a:t>#1, </a:t>
            </a:r>
            <a:r>
              <a:rPr lang="en-US" altLang="en-US" sz="1300" i="1">
                <a:cs typeface="Times New Roman" panose="02020603050405020304" pitchFamily="18" charset="0"/>
              </a:rPr>
              <a:t>ACC</a:t>
            </a:r>
            <a:r>
              <a:rPr lang="en-US" altLang="en-US" sz="1300">
                <a:cs typeface="Times New Roman" panose="02020603050405020304" pitchFamily="18" charset="0"/>
              </a:rPr>
              <a:t>#2, …, and they are placed in parallel with the </a:t>
            </a:r>
            <a:r>
              <a:rPr lang="en-US" altLang="en-US" sz="1300" i="1">
                <a:cs typeface="Times New Roman" panose="02020603050405020304" pitchFamily="18" charset="0"/>
              </a:rPr>
              <a:t>ALU</a:t>
            </a:r>
            <a:r>
              <a:rPr lang="en-US" altLang="en-US" sz="1300">
                <a:cs typeface="Times New Roman" panose="02020603050405020304" pitchFamily="18" charset="0"/>
              </a:rPr>
              <a:t>. The rest of the diagram is the common RISC core. All symbols have standard meanings.</a:t>
            </a:r>
            <a:r>
              <a:rPr lang="en-US" altLang="en-US" sz="1100"/>
              <a:t> </a:t>
            </a:r>
            <a:endParaRPr lang="en-US" altLang="en-US" sz="2400"/>
          </a:p>
        </p:txBody>
      </p:sp>
      <p:graphicFrame>
        <p:nvGraphicFramePr>
          <p:cNvPr id="73732" name="Object 3">
            <a:extLst>
              <a:ext uri="{FF2B5EF4-FFF2-40B4-BE49-F238E27FC236}">
                <a16:creationId xmlns:a16="http://schemas.microsoft.com/office/drawing/2014/main" id="{D287A2A7-4A1B-4A9A-8CDE-4396D0B7BE2C}"/>
              </a:ext>
            </a:extLst>
          </p:cNvPr>
          <p:cNvGraphicFramePr>
            <a:graphicFrameLocks noChangeAspect="1"/>
          </p:cNvGraphicFramePr>
          <p:nvPr/>
        </p:nvGraphicFramePr>
        <p:xfrm>
          <a:off x="3505201" y="1371601"/>
          <a:ext cx="5514975" cy="4200525"/>
        </p:xfrm>
        <a:graphic>
          <a:graphicData uri="http://schemas.openxmlformats.org/presentationml/2006/ole">
            <mc:AlternateContent xmlns:mc="http://schemas.openxmlformats.org/markup-compatibility/2006">
              <mc:Choice xmlns:v="urn:schemas-microsoft-com:vml" Requires="v">
                <p:oleObj spid="_x0000_s37892" r:id="rId2" imgW="874234" imgH="665862" progId="">
                  <p:embed/>
                </p:oleObj>
              </mc:Choice>
              <mc:Fallback>
                <p:oleObj r:id="rId2" imgW="874234" imgH="665862" progId="">
                  <p:embed/>
                  <p:pic>
                    <p:nvPicPr>
                      <p:cNvPr id="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1" y="1371601"/>
                        <a:ext cx="5514975" cy="4200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3">
            <a:extLst>
              <a:ext uri="{FF2B5EF4-FFF2-40B4-BE49-F238E27FC236}">
                <a16:creationId xmlns:a16="http://schemas.microsoft.com/office/drawing/2014/main" id="{7CFE441D-D11E-4C02-9BD3-FACEAECCFD1B}"/>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308</a:t>
            </a:fld>
            <a:r>
              <a:rPr lang="en-US" altLang="en-US" dirty="0"/>
              <a:t>/325</a:t>
            </a:r>
            <a:endParaRPr lang="en-US" altLang="en-US" sz="1400" dirty="0"/>
          </a:p>
        </p:txBody>
      </p:sp>
      <p:sp>
        <p:nvSpPr>
          <p:cNvPr id="74755" name="Rectangle 2">
            <a:extLst>
              <a:ext uri="{FF2B5EF4-FFF2-40B4-BE49-F238E27FC236}">
                <a16:creationId xmlns:a16="http://schemas.microsoft.com/office/drawing/2014/main" id="{EADC0B98-6109-4C66-A488-E41C5EB4A6F3}"/>
              </a:ext>
            </a:extLst>
          </p:cNvPr>
          <p:cNvSpPr>
            <a:spLocks noChangeArrowheads="1"/>
          </p:cNvSpPr>
          <p:nvPr/>
        </p:nvSpPr>
        <p:spPr bwMode="auto">
          <a:xfrm>
            <a:off x="1524000" y="4114800"/>
            <a:ext cx="9144000" cy="1176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600">
                <a:cs typeface="Times New Roman" panose="02020603050405020304" pitchFamily="18" charset="0"/>
              </a:rPr>
              <a:t> </a:t>
            </a:r>
          </a:p>
          <a:p>
            <a:pPr>
              <a:spcBef>
                <a:spcPct val="0"/>
              </a:spcBef>
              <a:buFontTx/>
              <a:buNone/>
            </a:pPr>
            <a:r>
              <a:rPr lang="en-US" altLang="en-US" sz="1300" b="1">
                <a:cs typeface="Times New Roman" panose="02020603050405020304" pitchFamily="18" charset="0"/>
              </a:rPr>
              <a:t>Figure 8.2.</a:t>
            </a:r>
            <a:r>
              <a:rPr lang="en-US" altLang="en-US" sz="1300">
                <a:cs typeface="Times New Roman" panose="02020603050405020304" pitchFamily="18" charset="0"/>
              </a:rPr>
              <a:t> Basic problems encountered during the realization of a neural computer: (a) an electronic neuron; (b) an interconnection network for a neural network. Symbol </a:t>
            </a:r>
            <a:r>
              <a:rPr lang="en-US" altLang="en-US" sz="1300" i="1">
                <a:cs typeface="Times New Roman" panose="02020603050405020304" pitchFamily="18" charset="0"/>
              </a:rPr>
              <a:t>D</a:t>
            </a:r>
            <a:r>
              <a:rPr lang="en-US" altLang="en-US" sz="1300">
                <a:cs typeface="Times New Roman" panose="02020603050405020304" pitchFamily="18" charset="0"/>
              </a:rPr>
              <a:t> stands for the dendrites (inputs), symbol </a:t>
            </a:r>
            <a:r>
              <a:rPr lang="en-US" altLang="en-US" sz="1300" i="1">
                <a:cs typeface="Times New Roman" panose="02020603050405020304" pitchFamily="18" charset="0"/>
              </a:rPr>
              <a:t>S</a:t>
            </a:r>
            <a:r>
              <a:rPr lang="en-US" altLang="en-US" sz="1300">
                <a:cs typeface="Times New Roman" panose="02020603050405020304" pitchFamily="18" charset="0"/>
              </a:rPr>
              <a:t> stands for the synapses (resistors), symbol </a:t>
            </a:r>
            <a:r>
              <a:rPr lang="en-US" altLang="en-US" sz="1300" i="1">
                <a:cs typeface="Times New Roman" panose="02020603050405020304" pitchFamily="18" charset="0"/>
              </a:rPr>
              <a:t>N</a:t>
            </a:r>
            <a:r>
              <a:rPr lang="en-US" altLang="en-US" sz="1300">
                <a:cs typeface="Times New Roman" panose="02020603050405020304" pitchFamily="18" charset="0"/>
              </a:rPr>
              <a:t> stands for the neuron body (amplifier), and symbol </a:t>
            </a:r>
            <a:r>
              <a:rPr lang="en-US" altLang="en-US" sz="1300" i="1">
                <a:cs typeface="Times New Roman" panose="02020603050405020304" pitchFamily="18" charset="0"/>
              </a:rPr>
              <a:t>A</a:t>
            </a:r>
            <a:r>
              <a:rPr lang="en-US" altLang="en-US" sz="1300">
                <a:cs typeface="Times New Roman" panose="02020603050405020304" pitchFamily="18" charset="0"/>
              </a:rPr>
              <a:t> stands for the axon (output). The symbols , , , and  stand for the input connections, and the symbols , , , and  stand for the output</a:t>
            </a:r>
            <a:r>
              <a:rPr lang="en-US" altLang="en-US" sz="1600">
                <a:cs typeface="Times New Roman" panose="02020603050405020304" pitchFamily="18" charset="0"/>
              </a:rPr>
              <a:t> </a:t>
            </a:r>
            <a:r>
              <a:rPr lang="en-US" altLang="en-US" sz="1300">
                <a:cs typeface="Times New Roman" panose="02020603050405020304" pitchFamily="18" charset="0"/>
              </a:rPr>
              <a:t>connections.</a:t>
            </a:r>
            <a:r>
              <a:rPr lang="en-US" altLang="en-US" sz="1100"/>
              <a:t> </a:t>
            </a:r>
            <a:endParaRPr lang="en-US" altLang="en-US" sz="2400"/>
          </a:p>
        </p:txBody>
      </p:sp>
      <p:graphicFrame>
        <p:nvGraphicFramePr>
          <p:cNvPr id="74756" name="Object 3">
            <a:extLst>
              <a:ext uri="{FF2B5EF4-FFF2-40B4-BE49-F238E27FC236}">
                <a16:creationId xmlns:a16="http://schemas.microsoft.com/office/drawing/2014/main" id="{D940FFAA-FE95-44D3-B17B-01F76B9945BB}"/>
              </a:ext>
            </a:extLst>
          </p:cNvPr>
          <p:cNvGraphicFramePr>
            <a:graphicFrameLocks noChangeAspect="1"/>
          </p:cNvGraphicFramePr>
          <p:nvPr/>
        </p:nvGraphicFramePr>
        <p:xfrm>
          <a:off x="3362325" y="1066801"/>
          <a:ext cx="5467350" cy="2809875"/>
        </p:xfrm>
        <a:graphic>
          <a:graphicData uri="http://schemas.openxmlformats.org/presentationml/2006/ole">
            <mc:AlternateContent xmlns:mc="http://schemas.openxmlformats.org/markup-compatibility/2006">
              <mc:Choice xmlns:v="urn:schemas-microsoft-com:vml" Requires="v">
                <p:oleObj spid="_x0000_s38916" r:id="rId2" imgW="723295" imgH="371808" progId="">
                  <p:embed/>
                </p:oleObj>
              </mc:Choice>
              <mc:Fallback>
                <p:oleObj r:id="rId2" imgW="723295" imgH="371808" progId="">
                  <p:embed/>
                  <p:pic>
                    <p:nvPicPr>
                      <p:cNvPr id="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2325" y="1066801"/>
                        <a:ext cx="5467350" cy="2809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Number Placeholder 3">
            <a:extLst>
              <a:ext uri="{FF2B5EF4-FFF2-40B4-BE49-F238E27FC236}">
                <a16:creationId xmlns:a16="http://schemas.microsoft.com/office/drawing/2014/main" id="{89CE596E-7B5E-4B7E-B9FA-5C21DD10CEF7}"/>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309</a:t>
            </a:fld>
            <a:r>
              <a:rPr lang="en-US" altLang="en-US" dirty="0"/>
              <a:t>/325</a:t>
            </a:r>
            <a:endParaRPr lang="en-US" altLang="en-US" sz="1400" dirty="0"/>
          </a:p>
        </p:txBody>
      </p:sp>
      <p:sp>
        <p:nvSpPr>
          <p:cNvPr id="75779" name="Rectangle 2">
            <a:extLst>
              <a:ext uri="{FF2B5EF4-FFF2-40B4-BE49-F238E27FC236}">
                <a16:creationId xmlns:a16="http://schemas.microsoft.com/office/drawing/2014/main" id="{63901626-02AA-41EE-A480-AD06F6B8F918}"/>
              </a:ext>
            </a:extLst>
          </p:cNvPr>
          <p:cNvSpPr>
            <a:spLocks noChangeArrowheads="1"/>
          </p:cNvSpPr>
          <p:nvPr/>
        </p:nvSpPr>
        <p:spPr bwMode="auto">
          <a:xfrm>
            <a:off x="1524000" y="4343400"/>
            <a:ext cx="9144000" cy="113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600">
                <a:cs typeface="Times New Roman" panose="02020603050405020304" pitchFamily="18" charset="0"/>
              </a:rPr>
              <a:t> </a:t>
            </a:r>
          </a:p>
          <a:p>
            <a:pPr>
              <a:spcBef>
                <a:spcPct val="0"/>
              </a:spcBef>
              <a:buFontTx/>
              <a:buNone/>
            </a:pPr>
            <a:r>
              <a:rPr lang="en-US" altLang="en-US" sz="1300" b="1">
                <a:cs typeface="Times New Roman" panose="02020603050405020304" pitchFamily="18" charset="0"/>
              </a:rPr>
              <a:t>Figure 8.3.</a:t>
            </a:r>
            <a:r>
              <a:rPr lang="en-US" altLang="en-US" sz="1300">
                <a:cs typeface="Times New Roman" panose="02020603050405020304" pitchFamily="18" charset="0"/>
              </a:rPr>
              <a:t> A system architecture with N-RISC processors as nodes. Symbol </a:t>
            </a:r>
            <a:r>
              <a:rPr lang="en-US" altLang="en-US" sz="1300" i="1">
                <a:cs typeface="Times New Roman" panose="02020603050405020304" pitchFamily="18" charset="0"/>
              </a:rPr>
              <a:t>PE</a:t>
            </a:r>
            <a:r>
              <a:rPr lang="en-US" altLang="en-US" sz="1300">
                <a:cs typeface="Times New Roman" panose="02020603050405020304" pitchFamily="18" charset="0"/>
              </a:rPr>
              <a:t> (processing element) represents one N-RISC, and refers to “hardware neuron.” Symbol </a:t>
            </a:r>
            <a:r>
              <a:rPr lang="en-US" altLang="en-US" sz="1300" i="1">
                <a:cs typeface="Times New Roman" panose="02020603050405020304" pitchFamily="18" charset="0"/>
              </a:rPr>
              <a:t>PU</a:t>
            </a:r>
            <a:r>
              <a:rPr lang="en-US" altLang="en-US" sz="1300">
                <a:cs typeface="Times New Roman" panose="02020603050405020304" pitchFamily="18" charset="0"/>
              </a:rPr>
              <a:t> (processing unit) represents the software routine for one neuron, and refers to “software neuron.” Symbol </a:t>
            </a:r>
            <a:r>
              <a:rPr lang="en-US" altLang="en-US" sz="1300" i="1">
                <a:cs typeface="Times New Roman" panose="02020603050405020304" pitchFamily="18" charset="0"/>
              </a:rPr>
              <a:t>H</a:t>
            </a:r>
            <a:r>
              <a:rPr lang="en-US" altLang="en-US" sz="1300">
                <a:cs typeface="Times New Roman" panose="02020603050405020304" pitchFamily="18" charset="0"/>
              </a:rPr>
              <a:t> refers to the host processor, symbol </a:t>
            </a:r>
            <a:r>
              <a:rPr lang="en-US" altLang="en-US" sz="1300" i="1">
                <a:cs typeface="Times New Roman" panose="02020603050405020304" pitchFamily="18" charset="0"/>
              </a:rPr>
              <a:t>L</a:t>
            </a:r>
            <a:r>
              <a:rPr lang="en-US" altLang="en-US" sz="1300">
                <a:cs typeface="Times New Roman" panose="02020603050405020304" pitchFamily="18" charset="0"/>
              </a:rPr>
              <a:t> refers to the 16-bit link, and symbol </a:t>
            </a:r>
            <a:r>
              <a:rPr lang="en-US" altLang="en-US" sz="1300" i="1">
                <a:cs typeface="Times New Roman" panose="02020603050405020304" pitchFamily="18" charset="0"/>
              </a:rPr>
              <a:t>R</a:t>
            </a:r>
            <a:r>
              <a:rPr lang="en-US" altLang="en-US" sz="1300">
                <a:cs typeface="Times New Roman" panose="02020603050405020304" pitchFamily="18" charset="0"/>
              </a:rPr>
              <a:t> refers to the routing algorithm based on the </a:t>
            </a:r>
            <a:r>
              <a:rPr lang="en-US" altLang="en-US" sz="1300" i="1">
                <a:cs typeface="Times New Roman" panose="02020603050405020304" pitchFamily="18" charset="0"/>
              </a:rPr>
              <a:t>MP</a:t>
            </a:r>
            <a:r>
              <a:rPr lang="en-US" altLang="en-US" sz="1300">
                <a:cs typeface="Times New Roman" panose="02020603050405020304" pitchFamily="18" charset="0"/>
              </a:rPr>
              <a:t> (message passing) method.</a:t>
            </a:r>
            <a:r>
              <a:rPr lang="en-US" altLang="en-US" sz="1100"/>
              <a:t> </a:t>
            </a:r>
            <a:endParaRPr lang="en-US" altLang="en-US" sz="2400"/>
          </a:p>
        </p:txBody>
      </p:sp>
      <p:graphicFrame>
        <p:nvGraphicFramePr>
          <p:cNvPr id="75780" name="Object 3">
            <a:extLst>
              <a:ext uri="{FF2B5EF4-FFF2-40B4-BE49-F238E27FC236}">
                <a16:creationId xmlns:a16="http://schemas.microsoft.com/office/drawing/2014/main" id="{B6CC5837-D5F5-422D-80C4-F4162D6519C8}"/>
              </a:ext>
            </a:extLst>
          </p:cNvPr>
          <p:cNvGraphicFramePr>
            <a:graphicFrameLocks noChangeAspect="1"/>
          </p:cNvGraphicFramePr>
          <p:nvPr/>
        </p:nvGraphicFramePr>
        <p:xfrm>
          <a:off x="3519489" y="685800"/>
          <a:ext cx="5153025" cy="3143250"/>
        </p:xfrm>
        <a:graphic>
          <a:graphicData uri="http://schemas.openxmlformats.org/presentationml/2006/ole">
            <mc:AlternateContent xmlns:mc="http://schemas.openxmlformats.org/markup-compatibility/2006">
              <mc:Choice xmlns:v="urn:schemas-microsoft-com:vml" Requires="v">
                <p:oleObj spid="_x0000_s39940" r:id="rId2" imgW="689995" imgH="421371" progId="">
                  <p:embed/>
                </p:oleObj>
              </mc:Choice>
              <mc:Fallback>
                <p:oleObj r:id="rId2" imgW="689995" imgH="421371" progId="">
                  <p:embed/>
                  <p:pic>
                    <p:nvPicPr>
                      <p:cNvPr id="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9489" y="685800"/>
                        <a:ext cx="5153025" cy="31432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Number Placeholder 3">
            <a:extLst>
              <a:ext uri="{FF2B5EF4-FFF2-40B4-BE49-F238E27FC236}">
                <a16:creationId xmlns:a16="http://schemas.microsoft.com/office/drawing/2014/main" id="{F6663B83-DBD4-403C-BB4E-2CFBF5DBF4F2}"/>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310</a:t>
            </a:fld>
            <a:r>
              <a:rPr lang="en-US" altLang="en-US" dirty="0"/>
              <a:t>/325</a:t>
            </a:r>
            <a:endParaRPr lang="en-US" altLang="en-US" sz="1400" dirty="0"/>
          </a:p>
        </p:txBody>
      </p:sp>
      <p:sp>
        <p:nvSpPr>
          <p:cNvPr id="76803" name="Rectangle 2">
            <a:extLst>
              <a:ext uri="{FF2B5EF4-FFF2-40B4-BE49-F238E27FC236}">
                <a16:creationId xmlns:a16="http://schemas.microsoft.com/office/drawing/2014/main" id="{3FDCA571-6928-4993-A871-C33DEDA91E05}"/>
              </a:ext>
            </a:extLst>
          </p:cNvPr>
          <p:cNvSpPr>
            <a:spLocks noChangeArrowheads="1"/>
          </p:cNvSpPr>
          <p:nvPr/>
        </p:nvSpPr>
        <p:spPr bwMode="auto">
          <a:xfrm>
            <a:off x="1524000" y="5181600"/>
            <a:ext cx="9144000" cy="113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600">
                <a:cs typeface="Times New Roman" panose="02020603050405020304" pitchFamily="18" charset="0"/>
              </a:rPr>
              <a:t> </a:t>
            </a:r>
          </a:p>
          <a:p>
            <a:pPr>
              <a:spcBef>
                <a:spcPct val="0"/>
              </a:spcBef>
              <a:buFontTx/>
              <a:buNone/>
            </a:pPr>
            <a:r>
              <a:rPr lang="en-US" altLang="en-US" sz="1300" b="1">
                <a:cs typeface="Times New Roman" panose="02020603050405020304" pitchFamily="18" charset="0"/>
              </a:rPr>
              <a:t>Figure 8.4.</a:t>
            </a:r>
            <a:r>
              <a:rPr lang="en-US" altLang="en-US" sz="1300">
                <a:cs typeface="Times New Roman" panose="02020603050405020304" pitchFamily="18" charset="0"/>
              </a:rPr>
              <a:t> The architecture of an N-RISC processor. This figure shows two neighboring N-RISC processors, on the same ring. Symbols </a:t>
            </a:r>
            <a:r>
              <a:rPr lang="en-US" altLang="en-US" sz="1300" i="1">
                <a:cs typeface="Times New Roman" panose="02020603050405020304" pitchFamily="18" charset="0"/>
              </a:rPr>
              <a:t>A</a:t>
            </a:r>
            <a:r>
              <a:rPr lang="en-US" altLang="en-US" sz="1300">
                <a:cs typeface="Times New Roman" panose="02020603050405020304" pitchFamily="18" charset="0"/>
              </a:rPr>
              <a:t>, </a:t>
            </a:r>
            <a:r>
              <a:rPr lang="en-US" altLang="en-US" sz="1300" i="1">
                <a:cs typeface="Times New Roman" panose="02020603050405020304" pitchFamily="18" charset="0"/>
              </a:rPr>
              <a:t>D</a:t>
            </a:r>
            <a:r>
              <a:rPr lang="en-US" altLang="en-US" sz="1300">
                <a:cs typeface="Times New Roman" panose="02020603050405020304" pitchFamily="18" charset="0"/>
              </a:rPr>
              <a:t>, and </a:t>
            </a:r>
            <a:r>
              <a:rPr lang="en-US" altLang="en-US" sz="1300" i="1">
                <a:cs typeface="Times New Roman" panose="02020603050405020304" pitchFamily="18" charset="0"/>
              </a:rPr>
              <a:t>M</a:t>
            </a:r>
            <a:r>
              <a:rPr lang="en-US" altLang="en-US" sz="1300">
                <a:cs typeface="Times New Roman" panose="02020603050405020304" pitchFamily="18" charset="0"/>
              </a:rPr>
              <a:t> refer to the addresses, data, and memory, respectively. Symbols </a:t>
            </a:r>
            <a:r>
              <a:rPr lang="en-US" altLang="en-US" sz="1300" i="1">
                <a:cs typeface="Times New Roman" panose="02020603050405020304" pitchFamily="18" charset="0"/>
              </a:rPr>
              <a:t>PLA</a:t>
            </a:r>
            <a:r>
              <a:rPr lang="en-US" altLang="en-US" sz="1300">
                <a:cs typeface="Times New Roman" panose="02020603050405020304" pitchFamily="18" charset="0"/>
              </a:rPr>
              <a:t> (comm) and </a:t>
            </a:r>
            <a:r>
              <a:rPr lang="en-US" altLang="en-US" sz="1300" i="1">
                <a:cs typeface="Times New Roman" panose="02020603050405020304" pitchFamily="18" charset="0"/>
              </a:rPr>
              <a:t>PLA</a:t>
            </a:r>
            <a:r>
              <a:rPr lang="en-US" altLang="en-US" sz="1300">
                <a:cs typeface="Times New Roman" panose="02020603050405020304" pitchFamily="18" charset="0"/>
              </a:rPr>
              <a:t> (proc) refer to the PLA logic for the communication and processor subsystems, respectively. Symbol </a:t>
            </a:r>
            <a:r>
              <a:rPr lang="en-US" altLang="en-US" sz="1300" i="1">
                <a:cs typeface="Times New Roman" panose="02020603050405020304" pitchFamily="18" charset="0"/>
              </a:rPr>
              <a:t>NLR</a:t>
            </a:r>
            <a:r>
              <a:rPr lang="en-US" altLang="en-US" sz="1300">
                <a:cs typeface="Times New Roman" panose="02020603050405020304" pitchFamily="18" charset="0"/>
              </a:rPr>
              <a:t> refers to the register which defines the address of the neuron (name/layer register). Symbol  refers to the only register in the N‑RISC processor. Other symbols are standard.</a:t>
            </a:r>
            <a:r>
              <a:rPr lang="en-US" altLang="en-US" sz="1100"/>
              <a:t> </a:t>
            </a:r>
            <a:endParaRPr lang="en-US" altLang="en-US" sz="2400"/>
          </a:p>
        </p:txBody>
      </p:sp>
      <p:graphicFrame>
        <p:nvGraphicFramePr>
          <p:cNvPr id="76804" name="Object 3">
            <a:extLst>
              <a:ext uri="{FF2B5EF4-FFF2-40B4-BE49-F238E27FC236}">
                <a16:creationId xmlns:a16="http://schemas.microsoft.com/office/drawing/2014/main" id="{4E2C89A3-8DAF-48AF-BE76-99ED83EEE0EB}"/>
              </a:ext>
            </a:extLst>
          </p:cNvPr>
          <p:cNvGraphicFramePr>
            <a:graphicFrameLocks noChangeAspect="1"/>
          </p:cNvGraphicFramePr>
          <p:nvPr/>
        </p:nvGraphicFramePr>
        <p:xfrm>
          <a:off x="3352800" y="304801"/>
          <a:ext cx="5486400" cy="4333875"/>
        </p:xfrm>
        <a:graphic>
          <a:graphicData uri="http://schemas.openxmlformats.org/presentationml/2006/ole">
            <mc:AlternateContent xmlns:mc="http://schemas.openxmlformats.org/markup-compatibility/2006">
              <mc:Choice xmlns:v="urn:schemas-microsoft-com:vml" Requires="v">
                <p:oleObj spid="_x0000_s40964" r:id="rId2" imgW="1046926" imgH="827650" progId="">
                  <p:embed/>
                </p:oleObj>
              </mc:Choice>
              <mc:Fallback>
                <p:oleObj r:id="rId2" imgW="1046926" imgH="827650" progId="">
                  <p:embed/>
                  <p:pic>
                    <p:nvPicPr>
                      <p:cNvPr id="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304801"/>
                        <a:ext cx="5486400" cy="4333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Number Placeholder 3">
            <a:extLst>
              <a:ext uri="{FF2B5EF4-FFF2-40B4-BE49-F238E27FC236}">
                <a16:creationId xmlns:a16="http://schemas.microsoft.com/office/drawing/2014/main" id="{1AE43D9C-E949-44A1-B840-7A1DCFF61511}"/>
              </a:ext>
            </a:extLst>
          </p:cNvPr>
          <p:cNvSpPr>
            <a:spLocks noGrp="1"/>
          </p:cNvSpPr>
          <p:nvPr>
            <p:ph type="sldNum" sz="quarter" idx="12"/>
          </p:nvPr>
        </p:nvSpPr>
        <p:spPr bwMode="auto">
          <a:xfrm>
            <a:off x="6553200" y="638132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311</a:t>
            </a:fld>
            <a:r>
              <a:rPr lang="en-US" altLang="en-US" dirty="0"/>
              <a:t>/325</a:t>
            </a:r>
            <a:endParaRPr lang="en-US" altLang="en-US" sz="1400" dirty="0"/>
          </a:p>
        </p:txBody>
      </p:sp>
      <p:sp>
        <p:nvSpPr>
          <p:cNvPr id="77827" name="Rectangle 4">
            <a:extLst>
              <a:ext uri="{FF2B5EF4-FFF2-40B4-BE49-F238E27FC236}">
                <a16:creationId xmlns:a16="http://schemas.microsoft.com/office/drawing/2014/main" id="{BF49970F-2114-4DC5-B79F-78CB1367C6E6}"/>
              </a:ext>
            </a:extLst>
          </p:cNvPr>
          <p:cNvSpPr>
            <a:spLocks noChangeArrowheads="1"/>
          </p:cNvSpPr>
          <p:nvPr/>
        </p:nvSpPr>
        <p:spPr bwMode="auto">
          <a:xfrm>
            <a:off x="1524000" y="4876801"/>
            <a:ext cx="9144000" cy="152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600">
                <a:cs typeface="Times New Roman" panose="02020603050405020304" pitchFamily="18" charset="0"/>
              </a:rPr>
              <a:t> </a:t>
            </a:r>
          </a:p>
          <a:p>
            <a:pPr>
              <a:spcBef>
                <a:spcPct val="0"/>
              </a:spcBef>
              <a:buFontTx/>
              <a:buNone/>
            </a:pPr>
            <a:r>
              <a:rPr lang="en-US" altLang="en-US" sz="1300" b="1">
                <a:cs typeface="Times New Roman" panose="02020603050405020304" pitchFamily="18" charset="0"/>
              </a:rPr>
              <a:t>Figure 8.5.</a:t>
            </a:r>
            <a:r>
              <a:rPr lang="en-US" altLang="en-US" sz="1300">
                <a:cs typeface="Times New Roman" panose="02020603050405020304" pitchFamily="18" charset="0"/>
              </a:rPr>
              <a:t> Example of an accelerator for neural RISC: (a) a three-layer neural network; (b) its implementation based on the reference [Distante91]. The squares in Figure 8.5.</a:t>
            </a:r>
            <a:r>
              <a:rPr lang="en-US" altLang="en-US" sz="1300" i="1">
                <a:cs typeface="Times New Roman" panose="02020603050405020304" pitchFamily="18" charset="0"/>
              </a:rPr>
              <a:t>a</a:t>
            </a:r>
            <a:r>
              <a:rPr lang="en-US" altLang="en-US" sz="1300">
                <a:cs typeface="Times New Roman" panose="02020603050405020304" pitchFamily="18" charset="0"/>
              </a:rPr>
              <a:t> stand for input data sources, and the circles stand for the network nodes. Symbols </a:t>
            </a:r>
            <a:r>
              <a:rPr lang="en-US" altLang="en-US" sz="1300" i="1">
                <a:cs typeface="Times New Roman" panose="02020603050405020304" pitchFamily="18" charset="0"/>
              </a:rPr>
              <a:t>W</a:t>
            </a:r>
            <a:r>
              <a:rPr lang="en-US" altLang="en-US" sz="1300">
                <a:cs typeface="Times New Roman" panose="02020603050405020304" pitchFamily="18" charset="0"/>
              </a:rPr>
              <a:t> in Figure 8.5.</a:t>
            </a:r>
            <a:r>
              <a:rPr lang="en-US" altLang="en-US" sz="1300" i="1">
                <a:cs typeface="Times New Roman" panose="02020603050405020304" pitchFamily="18" charset="0"/>
              </a:rPr>
              <a:t>b</a:t>
            </a:r>
            <a:r>
              <a:rPr lang="en-US" altLang="en-US" sz="1300">
                <a:cs typeface="Times New Roman" panose="02020603050405020304" pitchFamily="18" charset="0"/>
              </a:rPr>
              <a:t> stand for weights, and symbols </a:t>
            </a:r>
            <a:r>
              <a:rPr lang="en-US" altLang="en-US" sz="1300" i="1">
                <a:cs typeface="Times New Roman" panose="02020603050405020304" pitchFamily="18" charset="0"/>
              </a:rPr>
              <a:t>F</a:t>
            </a:r>
            <a:r>
              <a:rPr lang="en-US" altLang="en-US" sz="1300">
                <a:cs typeface="Times New Roman" panose="02020603050405020304" pitchFamily="18" charset="0"/>
              </a:rPr>
              <a:t> stand for the firing triggers. Symbols </a:t>
            </a:r>
            <a:r>
              <a:rPr lang="en-US" altLang="en-US" sz="1300" i="1">
                <a:cs typeface="Times New Roman" panose="02020603050405020304" pitchFamily="18" charset="0"/>
              </a:rPr>
              <a:t>PE</a:t>
            </a:r>
            <a:r>
              <a:rPr lang="en-US" altLang="en-US" sz="1300">
                <a:cs typeface="Times New Roman" panose="02020603050405020304" pitchFamily="18" charset="0"/>
              </a:rPr>
              <a:t> refer to the processing elements. Symbols </a:t>
            </a:r>
            <a:r>
              <a:rPr lang="en-US" altLang="en-US" sz="1300" i="1">
                <a:cs typeface="Times New Roman" panose="02020603050405020304" pitchFamily="18" charset="0"/>
              </a:rPr>
              <a:t>W</a:t>
            </a:r>
            <a:r>
              <a:rPr lang="en-US" altLang="en-US" sz="1300">
                <a:cs typeface="Times New Roman" panose="02020603050405020304" pitchFamily="18" charset="0"/>
              </a:rPr>
              <a:t> have two indices associated with them, to define the connections of the element (for example,  and so on). The exact values of the indices are left to the reader to determine, as an exercise. Likewise, the </a:t>
            </a:r>
            <a:r>
              <a:rPr lang="en-US" altLang="en-US" sz="1300" i="1">
                <a:cs typeface="Times New Roman" panose="02020603050405020304" pitchFamily="18" charset="0"/>
              </a:rPr>
              <a:t>PE</a:t>
            </a:r>
            <a:r>
              <a:rPr lang="en-US" altLang="en-US" sz="1300">
                <a:cs typeface="Times New Roman" panose="02020603050405020304" pitchFamily="18" charset="0"/>
              </a:rPr>
              <a:t> symbols have one index associated with them, to determine the node they belong to. The exact values of these indices were also left out, so the reader should determine them, too.</a:t>
            </a:r>
            <a:r>
              <a:rPr lang="en-US" altLang="en-US" sz="1100"/>
              <a:t> </a:t>
            </a:r>
            <a:endParaRPr lang="en-US" altLang="en-US" sz="2400"/>
          </a:p>
        </p:txBody>
      </p:sp>
      <p:graphicFrame>
        <p:nvGraphicFramePr>
          <p:cNvPr id="77828" name="Object 3">
            <a:extLst>
              <a:ext uri="{FF2B5EF4-FFF2-40B4-BE49-F238E27FC236}">
                <a16:creationId xmlns:a16="http://schemas.microsoft.com/office/drawing/2014/main" id="{3175D3A9-857C-49FA-B0E0-9D3E6CA8D102}"/>
              </a:ext>
            </a:extLst>
          </p:cNvPr>
          <p:cNvGraphicFramePr>
            <a:graphicFrameLocks noChangeAspect="1"/>
          </p:cNvGraphicFramePr>
          <p:nvPr/>
        </p:nvGraphicFramePr>
        <p:xfrm>
          <a:off x="3671889" y="533401"/>
          <a:ext cx="4848225" cy="4371975"/>
        </p:xfrm>
        <a:graphic>
          <a:graphicData uri="http://schemas.openxmlformats.org/presentationml/2006/ole">
            <mc:AlternateContent xmlns:mc="http://schemas.openxmlformats.org/markup-compatibility/2006">
              <mc:Choice xmlns:v="urn:schemas-microsoft-com:vml" Requires="v">
                <p:oleObj spid="_x0000_s41988" r:id="rId2" imgW="739418" imgH="667137" progId="">
                  <p:embed/>
                </p:oleObj>
              </mc:Choice>
              <mc:Fallback>
                <p:oleObj r:id="rId2" imgW="739418" imgH="667137" progId="">
                  <p:embed/>
                  <p:pic>
                    <p:nvPicPr>
                      <p:cNvPr id="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1889" y="533401"/>
                        <a:ext cx="4848225" cy="4371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Number Placeholder 3">
            <a:extLst>
              <a:ext uri="{FF2B5EF4-FFF2-40B4-BE49-F238E27FC236}">
                <a16:creationId xmlns:a16="http://schemas.microsoft.com/office/drawing/2014/main" id="{123A4AD0-5F8E-4D1A-9106-44DEDB79D5B6}"/>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312</a:t>
            </a:fld>
            <a:r>
              <a:rPr lang="en-US" altLang="en-US" dirty="0"/>
              <a:t>/325</a:t>
            </a:r>
            <a:endParaRPr lang="en-US" altLang="en-US" sz="1400" dirty="0"/>
          </a:p>
        </p:txBody>
      </p:sp>
      <p:sp>
        <p:nvSpPr>
          <p:cNvPr id="78851" name="Rectangle 3">
            <a:extLst>
              <a:ext uri="{FF2B5EF4-FFF2-40B4-BE49-F238E27FC236}">
                <a16:creationId xmlns:a16="http://schemas.microsoft.com/office/drawing/2014/main" id="{BB271D66-84D4-48A2-AF14-85AD90EDABC8}"/>
              </a:ext>
            </a:extLst>
          </p:cNvPr>
          <p:cNvSpPr>
            <a:spLocks noChangeArrowheads="1"/>
          </p:cNvSpPr>
          <p:nvPr/>
        </p:nvSpPr>
        <p:spPr bwMode="auto">
          <a:xfrm>
            <a:off x="1524000" y="5638801"/>
            <a:ext cx="9144000" cy="73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600">
                <a:cs typeface="Times New Roman" panose="02020603050405020304" pitchFamily="18" charset="0"/>
              </a:rPr>
              <a:t> </a:t>
            </a:r>
          </a:p>
          <a:p>
            <a:pPr>
              <a:spcBef>
                <a:spcPct val="0"/>
              </a:spcBef>
              <a:buFontTx/>
              <a:buNone/>
            </a:pPr>
            <a:r>
              <a:rPr lang="en-US" altLang="en-US" sz="1300" b="1">
                <a:cs typeface="Times New Roman" panose="02020603050405020304" pitchFamily="18" charset="0"/>
              </a:rPr>
              <a:t>Figure 8.6.</a:t>
            </a:r>
            <a:r>
              <a:rPr lang="en-US" altLang="en-US" sz="1300">
                <a:cs typeface="Times New Roman" panose="02020603050405020304" pitchFamily="18" charset="0"/>
              </a:rPr>
              <a:t> VLSI layout for the complete architecture of Figure 8.5. Symbol </a:t>
            </a:r>
            <a:r>
              <a:rPr lang="en-US" altLang="en-US" sz="1300" i="1">
                <a:cs typeface="Times New Roman" panose="02020603050405020304" pitchFamily="18" charset="0"/>
              </a:rPr>
              <a:t>T</a:t>
            </a:r>
            <a:r>
              <a:rPr lang="en-US" altLang="en-US" sz="1300">
                <a:cs typeface="Times New Roman" panose="02020603050405020304" pitchFamily="18" charset="0"/>
              </a:rPr>
              <a:t> refers to the delay unit, while symbols </a:t>
            </a:r>
            <a:r>
              <a:rPr lang="en-US" altLang="en-US" sz="1300" i="1">
                <a:cs typeface="Times New Roman" panose="02020603050405020304" pitchFamily="18" charset="0"/>
              </a:rPr>
              <a:t>IN</a:t>
            </a:r>
            <a:r>
              <a:rPr lang="en-US" altLang="en-US" sz="1300">
                <a:cs typeface="Times New Roman" panose="02020603050405020304" pitchFamily="18" charset="0"/>
              </a:rPr>
              <a:t> and </a:t>
            </a:r>
            <a:r>
              <a:rPr lang="en-US" altLang="en-US" sz="1300" i="1">
                <a:cs typeface="Times New Roman" panose="02020603050405020304" pitchFamily="18" charset="0"/>
              </a:rPr>
              <a:t>OUT</a:t>
            </a:r>
            <a:r>
              <a:rPr lang="en-US" altLang="en-US" sz="1300">
                <a:cs typeface="Times New Roman" panose="02020603050405020304" pitchFamily="18" charset="0"/>
              </a:rPr>
              <a:t> refer to the inputs and the outputs, respectively</a:t>
            </a:r>
            <a:r>
              <a:rPr lang="en-US" altLang="en-US" sz="1100"/>
              <a:t> </a:t>
            </a:r>
            <a:endParaRPr lang="en-US" altLang="en-US" sz="2400"/>
          </a:p>
        </p:txBody>
      </p:sp>
      <p:graphicFrame>
        <p:nvGraphicFramePr>
          <p:cNvPr id="78852" name="Object 2">
            <a:extLst>
              <a:ext uri="{FF2B5EF4-FFF2-40B4-BE49-F238E27FC236}">
                <a16:creationId xmlns:a16="http://schemas.microsoft.com/office/drawing/2014/main" id="{FB5D6843-F571-4753-9875-3E0B9646AF08}"/>
              </a:ext>
            </a:extLst>
          </p:cNvPr>
          <p:cNvGraphicFramePr>
            <a:graphicFrameLocks noChangeAspect="1"/>
          </p:cNvGraphicFramePr>
          <p:nvPr/>
        </p:nvGraphicFramePr>
        <p:xfrm>
          <a:off x="3567114" y="0"/>
          <a:ext cx="5057775" cy="5867400"/>
        </p:xfrm>
        <a:graphic>
          <a:graphicData uri="http://schemas.openxmlformats.org/presentationml/2006/ole">
            <mc:AlternateContent xmlns:mc="http://schemas.openxmlformats.org/markup-compatibility/2006">
              <mc:Choice xmlns:v="urn:schemas-microsoft-com:vml" Requires="v">
                <p:oleObj spid="_x0000_s43012" r:id="rId2" imgW="1219715" imgH="1415465" progId="">
                  <p:embed/>
                </p:oleObj>
              </mc:Choice>
              <mc:Fallback>
                <p:oleObj r:id="rId2" imgW="1219715" imgH="1415465" progId="">
                  <p:embed/>
                  <p:pic>
                    <p:nvPicPr>
                      <p:cNvPr id="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7114" y="0"/>
                        <a:ext cx="5057775" cy="5867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spd="med"/>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Number Placeholder 3">
            <a:extLst>
              <a:ext uri="{FF2B5EF4-FFF2-40B4-BE49-F238E27FC236}">
                <a16:creationId xmlns:a16="http://schemas.microsoft.com/office/drawing/2014/main" id="{E489C748-56C8-4CDD-95BC-310F9FF51A39}"/>
              </a:ext>
            </a:extLst>
          </p:cNvPr>
          <p:cNvSpPr>
            <a:spLocks noGrp="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313</a:t>
            </a:fld>
            <a:r>
              <a:rPr lang="en-US" altLang="en-US" dirty="0"/>
              <a:t>/325</a:t>
            </a:r>
            <a:endParaRPr lang="en-US" altLang="en-US" sz="1400" dirty="0"/>
          </a:p>
        </p:txBody>
      </p:sp>
      <p:pic>
        <p:nvPicPr>
          <p:cNvPr id="79875" name="Picture 2" descr="55">
            <a:extLst>
              <a:ext uri="{FF2B5EF4-FFF2-40B4-BE49-F238E27FC236}">
                <a16:creationId xmlns:a16="http://schemas.microsoft.com/office/drawing/2014/main" id="{C847FA14-3F36-4CBA-94C9-F7A0F508FBA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95801" y="304801"/>
            <a:ext cx="3667125" cy="521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6" name="Rectangle 3">
            <a:extLst>
              <a:ext uri="{FF2B5EF4-FFF2-40B4-BE49-F238E27FC236}">
                <a16:creationId xmlns:a16="http://schemas.microsoft.com/office/drawing/2014/main" id="{F8115972-FD41-4098-97D8-29D7EE348159}"/>
              </a:ext>
            </a:extLst>
          </p:cNvPr>
          <p:cNvSpPr>
            <a:spLocks noChangeArrowheads="1"/>
          </p:cNvSpPr>
          <p:nvPr/>
        </p:nvSpPr>
        <p:spPr bwMode="auto">
          <a:xfrm>
            <a:off x="1524000" y="5943600"/>
            <a:ext cx="914400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1300" b="1">
                <a:cs typeface="Times New Roman" panose="02020603050405020304" pitchFamily="18" charset="0"/>
              </a:rPr>
              <a:t>Figure 8.7.</a:t>
            </a:r>
            <a:r>
              <a:rPr lang="en-US" altLang="en-US" sz="1300">
                <a:cs typeface="Times New Roman" panose="02020603050405020304" pitchFamily="18" charset="0"/>
              </a:rPr>
              <a:t> Timing for the complete architecture of Figure 8.5. Symbol </a:t>
            </a:r>
            <a:r>
              <a:rPr lang="en-US" altLang="en-US" sz="1300" i="1">
                <a:cs typeface="Times New Roman" panose="02020603050405020304" pitchFamily="18" charset="0"/>
              </a:rPr>
              <a:t>t</a:t>
            </a:r>
            <a:r>
              <a:rPr lang="en-US" altLang="en-US" sz="1300">
                <a:cs typeface="Times New Roman" panose="02020603050405020304" pitchFamily="18" charset="0"/>
              </a:rPr>
              <a:t> refers to time, symbol </a:t>
            </a:r>
            <a:r>
              <a:rPr lang="en-US" altLang="en-US" sz="1300" i="1">
                <a:cs typeface="Times New Roman" panose="02020603050405020304" pitchFamily="18" charset="0"/>
              </a:rPr>
              <a:t>F</a:t>
            </a:r>
            <a:r>
              <a:rPr lang="en-US" altLang="en-US" sz="1300">
                <a:cs typeface="Times New Roman" panose="02020603050405020304" pitchFamily="18" charset="0"/>
              </a:rPr>
              <a:t> refers to the moments of triggering, and symbol </a:t>
            </a:r>
            <a:r>
              <a:rPr lang="en-US" altLang="en-US" sz="1300" i="1">
                <a:cs typeface="Times New Roman" panose="02020603050405020304" pitchFamily="18" charset="0"/>
              </a:rPr>
              <a:t>P</a:t>
            </a:r>
            <a:r>
              <a:rPr lang="en-US" altLang="en-US" sz="1300">
                <a:cs typeface="Times New Roman" panose="02020603050405020304" pitchFamily="18" charset="0"/>
              </a:rPr>
              <a:t> refers to the ordinal number of the processing element.</a:t>
            </a:r>
            <a:r>
              <a:rPr lang="en-US" altLang="en-US" sz="1100"/>
              <a:t> </a:t>
            </a:r>
            <a:endParaRPr lang="en-US" altLang="en-US" sz="2400"/>
          </a:p>
        </p:txBody>
      </p:sp>
    </p:spTree>
  </p:cSld>
  <p:clrMapOvr>
    <a:masterClrMapping/>
  </p:clrMapOvr>
  <p:transition spd="med"/>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Image" descr="Image">
            <a:extLst>
              <a:ext uri="{FF2B5EF4-FFF2-40B4-BE49-F238E27FC236}">
                <a16:creationId xmlns:a16="http://schemas.microsoft.com/office/drawing/2014/main" id="{9FF5EE78-1548-48B0-83EC-87A3D412C3C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81250" y="857250"/>
            <a:ext cx="51435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80899" name="WhatsApp Image 2021-09-07 at 13.50.42.jpeg" descr="WhatsApp Image 2021-09-07 at 13.50.42.jpeg">
            <a:extLst>
              <a:ext uri="{FF2B5EF4-FFF2-40B4-BE49-F238E27FC236}">
                <a16:creationId xmlns:a16="http://schemas.microsoft.com/office/drawing/2014/main" id="{CE5F64E0-4C29-4F06-B3DF-35769CB566D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b="8102"/>
          <a:stretch>
            <a:fillRect/>
          </a:stretch>
        </p:blipFill>
        <p:spPr bwMode="auto">
          <a:xfrm>
            <a:off x="3863975" y="1368425"/>
            <a:ext cx="2178050" cy="412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80900" name="Feynman">
            <a:extLst>
              <a:ext uri="{FF2B5EF4-FFF2-40B4-BE49-F238E27FC236}">
                <a16:creationId xmlns:a16="http://schemas.microsoft.com/office/drawing/2014/main" id="{684B993D-E872-4DD4-AC8C-C07300C1B329}"/>
              </a:ext>
            </a:extLst>
          </p:cNvPr>
          <p:cNvSpPr>
            <a:spLocks noGrp="1" noChangeArrowheads="1"/>
          </p:cNvSpPr>
          <p:nvPr>
            <p:ph type="title" idx="4294967295"/>
          </p:nvPr>
        </p:nvSpPr>
        <p:spPr>
          <a:xfrm>
            <a:off x="1524000" y="893764"/>
            <a:ext cx="6858000" cy="788987"/>
          </a:xfrm>
        </p:spPr>
        <p:txBody>
          <a:bodyPr lIns="33749" tIns="33749" rIns="33749" bIns="33749" anchor="t">
            <a:normAutofit/>
          </a:bodyPr>
          <a:lstStyle/>
          <a:p>
            <a:pPr defTabSz="457200">
              <a:lnSpc>
                <a:spcPct val="93000"/>
              </a:lnSpc>
            </a:pPr>
            <a:r>
              <a:rPr lang="sr-Latn-RS" altLang="sr-Latn-RS" sz="3200" b="1">
                <a:solidFill>
                  <a:srgbClr val="464646"/>
                </a:solidFill>
                <a:latin typeface="Lucida Sans Unicode" panose="020B0602030504020204" pitchFamily="34" charset="0"/>
                <a:cs typeface="Lucida Sans Unicode" panose="020B0602030504020204" pitchFamily="34" charset="0"/>
                <a:sym typeface="Lucida Sans Unicode" panose="020B0602030504020204" pitchFamily="34" charset="0"/>
              </a:rPr>
              <a:t>Feynman</a:t>
            </a:r>
          </a:p>
        </p:txBody>
      </p:sp>
      <p:sp>
        <p:nvSpPr>
          <p:cNvPr id="7" name="Slide Number">
            <a:extLst>
              <a:ext uri="{FF2B5EF4-FFF2-40B4-BE49-F238E27FC236}">
                <a16:creationId xmlns:a16="http://schemas.microsoft.com/office/drawing/2014/main" id="{09608EEF-464B-4530-9822-9C5C60D5D13B}"/>
              </a:ext>
            </a:extLst>
          </p:cNvPr>
          <p:cNvSpPr txBox="1">
            <a:spLocks/>
          </p:cNvSpPr>
          <p:nvPr/>
        </p:nvSpPr>
        <p:spPr>
          <a:xfrm>
            <a:off x="7554913" y="5657851"/>
            <a:ext cx="68262" cy="219075"/>
          </a:xfrm>
          <a:prstGeom prst="rect">
            <a:avLst/>
          </a:prstGeom>
          <a:ln w="12700">
            <a:miter lim="400000"/>
          </a:ln>
        </p:spPr>
        <p:txBody>
          <a:bodyPr wrap="none" lIns="33749" tIns="33749" rIns="33749" bIns="33749">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93000"/>
              </a:lnSpc>
              <a:spcBef>
                <a:spcPts val="0"/>
              </a:spcBef>
              <a:spcAft>
                <a:spcPts val="0"/>
              </a:spcAft>
              <a:buClrTx/>
              <a:buSzTx/>
              <a:buFontTx/>
              <a:buNone/>
              <a:tabLst/>
              <a:defRPr kumimoji="0" sz="14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pPr>
            <a:endParaRPr lang="en-US" sz="1050" dirty="0"/>
          </a:p>
        </p:txBody>
      </p:sp>
      <p:sp>
        <p:nvSpPr>
          <p:cNvPr id="2" name="Rectangle 1">
            <a:extLst>
              <a:ext uri="{FF2B5EF4-FFF2-40B4-BE49-F238E27FC236}">
                <a16:creationId xmlns:a16="http://schemas.microsoft.com/office/drawing/2014/main" id="{742E12F2-7103-4EBE-9C0D-28B872F82DE4}"/>
              </a:ext>
            </a:extLst>
          </p:cNvPr>
          <p:cNvSpPr/>
          <p:nvPr/>
        </p:nvSpPr>
        <p:spPr>
          <a:xfrm>
            <a:off x="7623176" y="6400801"/>
            <a:ext cx="301625" cy="2190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r-Latn-RS"/>
          </a:p>
        </p:txBody>
      </p:sp>
      <p:sp>
        <p:nvSpPr>
          <p:cNvPr id="80903" name="Slide Number Placeholder 3">
            <a:extLst>
              <a:ext uri="{FF2B5EF4-FFF2-40B4-BE49-F238E27FC236}">
                <a16:creationId xmlns:a16="http://schemas.microsoft.com/office/drawing/2014/main" id="{DBB48C2E-D968-43CE-9F3F-E4C5F0E55CC1}"/>
              </a:ext>
            </a:extLst>
          </p:cNvPr>
          <p:cNvSpPr txBox="1">
            <a:spLocks/>
          </p:cNvSpPr>
          <p:nvPr/>
        </p:nvSpPr>
        <p:spPr bwMode="auto">
          <a:xfrm>
            <a:off x="8001000" y="6364289"/>
            <a:ext cx="1905000" cy="37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400" dirty="0"/>
              <a:t>Page Number: </a:t>
            </a:r>
            <a:fld id="{797AE867-3FFE-4E64-B48D-72236CD7EF65}" type="slidenum">
              <a:rPr lang="en-US" altLang="en-US" sz="1400" smtClean="0"/>
              <a:pPr>
                <a:spcBef>
                  <a:spcPct val="0"/>
                </a:spcBef>
                <a:buFontTx/>
                <a:buNone/>
              </a:pPr>
              <a:t>314</a:t>
            </a:fld>
            <a:r>
              <a:rPr lang="en-US" altLang="en-US" sz="1400" dirty="0"/>
              <a:t>/325</a:t>
            </a:r>
          </a:p>
        </p:txBody>
      </p:sp>
    </p:spTree>
  </p:cSld>
  <p:clrMapOvr>
    <a:masterClrMapping/>
  </p:clrMapOvr>
  <p:transition spd="med"/>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Image" descr="Image">
            <a:extLst>
              <a:ext uri="{FF2B5EF4-FFF2-40B4-BE49-F238E27FC236}">
                <a16:creationId xmlns:a16="http://schemas.microsoft.com/office/drawing/2014/main" id="{3265F647-9D58-4B96-86E1-52482DB07B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81250" y="857250"/>
            <a:ext cx="51435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81923" name="Image" descr="Image">
            <a:extLst>
              <a:ext uri="{FF2B5EF4-FFF2-40B4-BE49-F238E27FC236}">
                <a16:creationId xmlns:a16="http://schemas.microsoft.com/office/drawing/2014/main" id="{83F49383-7388-40AA-B9CE-6BBF45CB517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t="8868"/>
          <a:stretch>
            <a:fillRect/>
          </a:stretch>
        </p:blipFill>
        <p:spPr bwMode="auto">
          <a:xfrm>
            <a:off x="3863975" y="1384300"/>
            <a:ext cx="2178050" cy="408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81924" name="Prigogine">
            <a:extLst>
              <a:ext uri="{FF2B5EF4-FFF2-40B4-BE49-F238E27FC236}">
                <a16:creationId xmlns:a16="http://schemas.microsoft.com/office/drawing/2014/main" id="{F33E441A-63D9-41FA-8812-62EA59D53972}"/>
              </a:ext>
            </a:extLst>
          </p:cNvPr>
          <p:cNvSpPr>
            <a:spLocks noGrp="1" noChangeArrowheads="1"/>
          </p:cNvSpPr>
          <p:nvPr>
            <p:ph type="title" idx="4294967295"/>
          </p:nvPr>
        </p:nvSpPr>
        <p:spPr>
          <a:xfrm>
            <a:off x="1524000" y="893764"/>
            <a:ext cx="6858000" cy="788987"/>
          </a:xfrm>
        </p:spPr>
        <p:txBody>
          <a:bodyPr lIns="33749" tIns="33749" rIns="33749" bIns="33749" anchor="t">
            <a:normAutofit/>
          </a:bodyPr>
          <a:lstStyle/>
          <a:p>
            <a:pPr defTabSz="457200">
              <a:lnSpc>
                <a:spcPct val="93000"/>
              </a:lnSpc>
            </a:pPr>
            <a:r>
              <a:rPr lang="sr-Latn-RS" altLang="sr-Latn-RS" sz="3200" b="1">
                <a:solidFill>
                  <a:srgbClr val="464646"/>
                </a:solidFill>
                <a:latin typeface="Lucida Sans Unicode" panose="020B0602030504020204" pitchFamily="34" charset="0"/>
                <a:cs typeface="Lucida Sans Unicode" panose="020B0602030504020204" pitchFamily="34" charset="0"/>
                <a:sym typeface="Lucida Sans Unicode" panose="020B0602030504020204" pitchFamily="34" charset="0"/>
              </a:rPr>
              <a:t>Prigogine</a:t>
            </a:r>
          </a:p>
        </p:txBody>
      </p:sp>
      <p:sp>
        <p:nvSpPr>
          <p:cNvPr id="8" name="Rectangle 7">
            <a:extLst>
              <a:ext uri="{FF2B5EF4-FFF2-40B4-BE49-F238E27FC236}">
                <a16:creationId xmlns:a16="http://schemas.microsoft.com/office/drawing/2014/main" id="{643A1E63-1EFD-4EAC-9F6C-FA70E8D9DEDA}"/>
              </a:ext>
            </a:extLst>
          </p:cNvPr>
          <p:cNvSpPr/>
          <p:nvPr/>
        </p:nvSpPr>
        <p:spPr>
          <a:xfrm>
            <a:off x="7623176" y="6400801"/>
            <a:ext cx="301625" cy="2190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r-Latn-RS"/>
          </a:p>
        </p:txBody>
      </p:sp>
      <p:sp>
        <p:nvSpPr>
          <p:cNvPr id="81926" name="Slide Number Placeholder 3">
            <a:extLst>
              <a:ext uri="{FF2B5EF4-FFF2-40B4-BE49-F238E27FC236}">
                <a16:creationId xmlns:a16="http://schemas.microsoft.com/office/drawing/2014/main" id="{FB01F8B5-F7BF-48AA-BD1D-1AA421A528FE}"/>
              </a:ext>
            </a:extLst>
          </p:cNvPr>
          <p:cNvSpPr txBox="1">
            <a:spLocks/>
          </p:cNvSpPr>
          <p:nvPr/>
        </p:nvSpPr>
        <p:spPr bwMode="auto">
          <a:xfrm>
            <a:off x="8001000" y="6364289"/>
            <a:ext cx="1905000" cy="37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400" dirty="0"/>
              <a:t>Page Number: </a:t>
            </a:r>
            <a:fld id="{60BEF584-ACF2-4237-85A1-F81AB84B3DD1}" type="slidenum">
              <a:rPr lang="en-US" altLang="en-US" sz="1400" smtClean="0"/>
              <a:pPr>
                <a:spcBef>
                  <a:spcPct val="0"/>
                </a:spcBef>
                <a:buFontTx/>
                <a:buNone/>
              </a:pPr>
              <a:t>315</a:t>
            </a:fld>
            <a:r>
              <a:rPr lang="en-US" altLang="en-US" sz="1400" dirty="0"/>
              <a:t>/325</a:t>
            </a:r>
          </a:p>
        </p:txBody>
      </p:sp>
    </p:spTree>
  </p:cSld>
  <p:clrMapOvr>
    <a:masterClrMapping/>
  </p:clrMapOvr>
  <p:transition spd="med"/>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Image" descr="Image">
            <a:extLst>
              <a:ext uri="{FF2B5EF4-FFF2-40B4-BE49-F238E27FC236}">
                <a16:creationId xmlns:a16="http://schemas.microsoft.com/office/drawing/2014/main" id="{4B2757F8-A5BC-4C89-94B6-D9486DDBB6A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81250" y="857250"/>
            <a:ext cx="51435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82947" name="Image" descr="Image">
            <a:extLst>
              <a:ext uri="{FF2B5EF4-FFF2-40B4-BE49-F238E27FC236}">
                <a16:creationId xmlns:a16="http://schemas.microsoft.com/office/drawing/2014/main" id="{D8DFB30E-5B76-46F7-B14E-53E0542888A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t="9035" b="15875"/>
          <a:stretch>
            <a:fillRect/>
          </a:stretch>
        </p:blipFill>
        <p:spPr bwMode="auto">
          <a:xfrm>
            <a:off x="3614739" y="1360489"/>
            <a:ext cx="2676525" cy="413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82948" name="Kahneman">
            <a:extLst>
              <a:ext uri="{FF2B5EF4-FFF2-40B4-BE49-F238E27FC236}">
                <a16:creationId xmlns:a16="http://schemas.microsoft.com/office/drawing/2014/main" id="{46FE5886-7521-491A-B951-14565EBCCAB1}"/>
              </a:ext>
            </a:extLst>
          </p:cNvPr>
          <p:cNvSpPr>
            <a:spLocks noGrp="1" noChangeArrowheads="1"/>
          </p:cNvSpPr>
          <p:nvPr>
            <p:ph type="title" idx="4294967295"/>
          </p:nvPr>
        </p:nvSpPr>
        <p:spPr>
          <a:xfrm>
            <a:off x="1524000" y="893764"/>
            <a:ext cx="6858000" cy="788987"/>
          </a:xfrm>
        </p:spPr>
        <p:txBody>
          <a:bodyPr lIns="33749" tIns="33749" rIns="33749" bIns="33749" anchor="t">
            <a:normAutofit/>
          </a:bodyPr>
          <a:lstStyle/>
          <a:p>
            <a:pPr defTabSz="457200">
              <a:lnSpc>
                <a:spcPct val="93000"/>
              </a:lnSpc>
            </a:pPr>
            <a:r>
              <a:rPr lang="sr-Latn-RS" altLang="sr-Latn-RS" sz="3200" b="1">
                <a:solidFill>
                  <a:srgbClr val="464646"/>
                </a:solidFill>
                <a:latin typeface="Lucida Sans Unicode" panose="020B0602030504020204" pitchFamily="34" charset="0"/>
                <a:cs typeface="Lucida Sans Unicode" panose="020B0602030504020204" pitchFamily="34" charset="0"/>
                <a:sym typeface="Lucida Sans Unicode" panose="020B0602030504020204" pitchFamily="34" charset="0"/>
              </a:rPr>
              <a:t>Kahneman</a:t>
            </a:r>
          </a:p>
        </p:txBody>
      </p:sp>
      <p:sp>
        <p:nvSpPr>
          <p:cNvPr id="7" name="Rectangle 6">
            <a:extLst>
              <a:ext uri="{FF2B5EF4-FFF2-40B4-BE49-F238E27FC236}">
                <a16:creationId xmlns:a16="http://schemas.microsoft.com/office/drawing/2014/main" id="{D08CE910-BCF3-450C-B67A-3C329F8584B7}"/>
              </a:ext>
            </a:extLst>
          </p:cNvPr>
          <p:cNvSpPr/>
          <p:nvPr/>
        </p:nvSpPr>
        <p:spPr>
          <a:xfrm>
            <a:off x="7623176" y="6400801"/>
            <a:ext cx="301625" cy="2190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r-Latn-RS"/>
          </a:p>
        </p:txBody>
      </p:sp>
      <p:sp>
        <p:nvSpPr>
          <p:cNvPr id="82950" name="Slide Number Placeholder 3">
            <a:extLst>
              <a:ext uri="{FF2B5EF4-FFF2-40B4-BE49-F238E27FC236}">
                <a16:creationId xmlns:a16="http://schemas.microsoft.com/office/drawing/2014/main" id="{17E38DE5-E94F-4967-A043-1D13C31F2CB1}"/>
              </a:ext>
            </a:extLst>
          </p:cNvPr>
          <p:cNvSpPr txBox="1">
            <a:spLocks/>
          </p:cNvSpPr>
          <p:nvPr/>
        </p:nvSpPr>
        <p:spPr bwMode="auto">
          <a:xfrm>
            <a:off x="8001000" y="6364289"/>
            <a:ext cx="1905000" cy="37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400" dirty="0"/>
              <a:t>Page Number: </a:t>
            </a:r>
            <a:fld id="{0082DDC6-6ADB-4C9C-8853-32445EFA1D30}" type="slidenum">
              <a:rPr lang="en-US" altLang="en-US" sz="1400" smtClean="0"/>
              <a:pPr>
                <a:spcBef>
                  <a:spcPct val="0"/>
                </a:spcBef>
                <a:buFontTx/>
                <a:buNone/>
              </a:pPr>
              <a:t>316</a:t>
            </a:fld>
            <a:r>
              <a:rPr lang="en-US" altLang="en-US" sz="1400" dirty="0"/>
              <a:t>/325</a:t>
            </a:r>
          </a:p>
        </p:txBody>
      </p:sp>
    </p:spTree>
  </p:cSld>
  <p:clrMapOvr>
    <a:masterClrMapping/>
  </p:clrMapOvr>
  <p:transition spd="med"/>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Image" descr="Image">
            <a:extLst>
              <a:ext uri="{FF2B5EF4-FFF2-40B4-BE49-F238E27FC236}">
                <a16:creationId xmlns:a16="http://schemas.microsoft.com/office/drawing/2014/main" id="{366CAC76-EE1E-47E8-B1F2-628E3AEF8B4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81250" y="857250"/>
            <a:ext cx="51435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83971" name="Image" descr="Image">
            <a:extLst>
              <a:ext uri="{FF2B5EF4-FFF2-40B4-BE49-F238E27FC236}">
                <a16:creationId xmlns:a16="http://schemas.microsoft.com/office/drawing/2014/main" id="{B589FF91-8A3A-4B8C-ADFB-D7B93D8988C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b="15561"/>
          <a:stretch>
            <a:fillRect/>
          </a:stretch>
        </p:blipFill>
        <p:spPr bwMode="auto">
          <a:xfrm>
            <a:off x="3870326" y="1425575"/>
            <a:ext cx="2303463" cy="400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83972" name="Hunt">
            <a:extLst>
              <a:ext uri="{FF2B5EF4-FFF2-40B4-BE49-F238E27FC236}">
                <a16:creationId xmlns:a16="http://schemas.microsoft.com/office/drawing/2014/main" id="{84D5F881-A044-4DBB-AD4E-181B7DFB603D}"/>
              </a:ext>
            </a:extLst>
          </p:cNvPr>
          <p:cNvSpPr>
            <a:spLocks noGrp="1" noChangeArrowheads="1"/>
          </p:cNvSpPr>
          <p:nvPr>
            <p:ph type="title" idx="4294967295"/>
          </p:nvPr>
        </p:nvSpPr>
        <p:spPr>
          <a:xfrm>
            <a:off x="1524000" y="893764"/>
            <a:ext cx="6858000" cy="788987"/>
          </a:xfrm>
        </p:spPr>
        <p:txBody>
          <a:bodyPr lIns="33749" tIns="33749" rIns="33749" bIns="33749" anchor="t">
            <a:normAutofit/>
          </a:bodyPr>
          <a:lstStyle/>
          <a:p>
            <a:pPr defTabSz="457200">
              <a:lnSpc>
                <a:spcPct val="93000"/>
              </a:lnSpc>
            </a:pPr>
            <a:r>
              <a:rPr lang="sr-Latn-RS" altLang="sr-Latn-RS" sz="3200" b="1">
                <a:solidFill>
                  <a:srgbClr val="464646"/>
                </a:solidFill>
                <a:latin typeface="Lucida Sans Unicode" panose="020B0602030504020204" pitchFamily="34" charset="0"/>
                <a:cs typeface="Lucida Sans Unicode" panose="020B0602030504020204" pitchFamily="34" charset="0"/>
                <a:sym typeface="Lucida Sans Unicode" panose="020B0602030504020204" pitchFamily="34" charset="0"/>
              </a:rPr>
              <a:t>Hunt</a:t>
            </a:r>
          </a:p>
        </p:txBody>
      </p:sp>
      <p:sp>
        <p:nvSpPr>
          <p:cNvPr id="83973" name="Slide Number Placeholder 3">
            <a:extLst>
              <a:ext uri="{FF2B5EF4-FFF2-40B4-BE49-F238E27FC236}">
                <a16:creationId xmlns:a16="http://schemas.microsoft.com/office/drawing/2014/main" id="{E76712A9-761A-4A23-8B20-708782D11795}"/>
              </a:ext>
            </a:extLst>
          </p:cNvPr>
          <p:cNvSpPr txBox="1">
            <a:spLocks/>
          </p:cNvSpPr>
          <p:nvPr/>
        </p:nvSpPr>
        <p:spPr bwMode="auto">
          <a:xfrm>
            <a:off x="8001000" y="6364289"/>
            <a:ext cx="1905000" cy="37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1400" dirty="0"/>
              <a:t>Page Number: </a:t>
            </a:r>
            <a:fld id="{89A0C2C6-8623-4BC4-9A5F-FDF639F66D8E}" type="slidenum">
              <a:rPr lang="en-US" altLang="en-US" sz="1400" smtClean="0"/>
              <a:pPr>
                <a:spcBef>
                  <a:spcPct val="0"/>
                </a:spcBef>
                <a:buFontTx/>
                <a:buNone/>
              </a:pPr>
              <a:t>317</a:t>
            </a:fld>
            <a:r>
              <a:rPr lang="en-US" altLang="en-US" sz="1400" dirty="0"/>
              <a:t>/325</a:t>
            </a:r>
          </a:p>
        </p:txBody>
      </p:sp>
      <p:sp>
        <p:nvSpPr>
          <p:cNvPr id="7" name="Rectangle 6">
            <a:extLst>
              <a:ext uri="{FF2B5EF4-FFF2-40B4-BE49-F238E27FC236}">
                <a16:creationId xmlns:a16="http://schemas.microsoft.com/office/drawing/2014/main" id="{C555F6E9-FF65-470E-AC5A-B2561DEE9F06}"/>
              </a:ext>
            </a:extLst>
          </p:cNvPr>
          <p:cNvSpPr/>
          <p:nvPr/>
        </p:nvSpPr>
        <p:spPr>
          <a:xfrm>
            <a:off x="7623176" y="6400801"/>
            <a:ext cx="301625" cy="2190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r-Latn-RS"/>
          </a:p>
        </p:txBody>
      </p:sp>
    </p:spTree>
  </p:cSld>
  <p:clrMapOvr>
    <a:masterClrMapping/>
  </p:clrMapOvr>
  <p:transition spd="med"/>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Number Placeholder 1">
            <a:extLst>
              <a:ext uri="{FF2B5EF4-FFF2-40B4-BE49-F238E27FC236}">
                <a16:creationId xmlns:a16="http://schemas.microsoft.com/office/drawing/2014/main" id="{B23E4EB8-A43D-4AB4-8325-C83FE7FA2FD2}"/>
              </a:ext>
            </a:extLst>
          </p:cNvPr>
          <p:cNvSpPr>
            <a:spLocks noGrp="1" noChangeArrowheads="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318</a:t>
            </a:fld>
            <a:r>
              <a:rPr lang="en-US" altLang="en-US" dirty="0"/>
              <a:t>/325</a:t>
            </a:r>
            <a:endParaRPr lang="en-US" altLang="en-US" sz="1400" dirty="0"/>
          </a:p>
        </p:txBody>
      </p:sp>
      <p:sp>
        <p:nvSpPr>
          <p:cNvPr id="84995" name="TextBox 3">
            <a:extLst>
              <a:ext uri="{FF2B5EF4-FFF2-40B4-BE49-F238E27FC236}">
                <a16:creationId xmlns:a16="http://schemas.microsoft.com/office/drawing/2014/main" id="{93A17666-BB93-4C3E-95CD-F0D2C8E8186C}"/>
              </a:ext>
            </a:extLst>
          </p:cNvPr>
          <p:cNvSpPr txBox="1">
            <a:spLocks noChangeArrowheads="1"/>
          </p:cNvSpPr>
          <p:nvPr/>
        </p:nvSpPr>
        <p:spPr bwMode="auto">
          <a:xfrm>
            <a:off x="1752600" y="1295400"/>
            <a:ext cx="8763000" cy="477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r-Latn-RS" altLang="sr-Latn-RS" sz="1800">
                <a:hlinkClick r:id="rId2"/>
              </a:rPr>
              <a:t>An Introduction to GaAs Microprocessor Architecture for VLSI</a:t>
            </a:r>
            <a:endParaRPr lang="sr-Latn-RS" altLang="sr-Latn-RS" sz="1800"/>
          </a:p>
          <a:p>
            <a:pPr>
              <a:spcBef>
                <a:spcPct val="0"/>
              </a:spcBef>
              <a:buFontTx/>
              <a:buNone/>
            </a:pPr>
            <a:r>
              <a:rPr lang="sr-Latn-RS" altLang="sr-Latn-RS" sz="1800">
                <a:hlinkClick r:id="rId3"/>
              </a:rPr>
              <a:t>V Milutinovic</a:t>
            </a:r>
            <a:r>
              <a:rPr lang="sr-Latn-RS" altLang="sr-Latn-RS" sz="1800"/>
              <a:t>, </a:t>
            </a:r>
            <a:r>
              <a:rPr lang="sr-Latn-RS" altLang="sr-Latn-RS" sz="1800" u="sng"/>
              <a:t>D Fura</a:t>
            </a:r>
            <a:r>
              <a:rPr lang="sr-Latn-RS" altLang="sr-Latn-RS" sz="1800"/>
              <a:t>, </a:t>
            </a:r>
            <a:r>
              <a:rPr lang="sr-Latn-RS" altLang="sr-Latn-RS" sz="1800" u="sng"/>
              <a:t>W Helbig</a:t>
            </a:r>
            <a:r>
              <a:rPr lang="sr-Latn-RS" altLang="sr-Latn-RS" sz="1800"/>
              <a:t> - </a:t>
            </a:r>
            <a:r>
              <a:rPr lang="en-US" altLang="sr-Latn-RS" sz="1800" b="1"/>
              <a:t>IEEE </a:t>
            </a:r>
            <a:r>
              <a:rPr lang="sr-Latn-RS" altLang="sr-Latn-RS" sz="1800" b="1"/>
              <a:t>Computer</a:t>
            </a:r>
            <a:r>
              <a:rPr lang="sr-Latn-RS" altLang="sr-Latn-RS" sz="1800"/>
              <a:t>, 1986</a:t>
            </a:r>
          </a:p>
          <a:p>
            <a:pPr>
              <a:spcBef>
                <a:spcPct val="0"/>
              </a:spcBef>
              <a:buFontTx/>
              <a:buNone/>
            </a:pPr>
            <a:endParaRPr lang="en-US" altLang="sr-Latn-RS" sz="1800">
              <a:solidFill>
                <a:srgbClr val="CCCCFF"/>
              </a:solidFill>
              <a:hlinkClick r:id="rId4"/>
            </a:endParaRPr>
          </a:p>
          <a:p>
            <a:pPr>
              <a:spcBef>
                <a:spcPct val="0"/>
              </a:spcBef>
              <a:buFontTx/>
              <a:buNone/>
            </a:pPr>
            <a:r>
              <a:rPr lang="sr-Latn-RS" altLang="sr-Latn-RS" sz="1800">
                <a:hlinkClick r:id="rId4"/>
              </a:rPr>
              <a:t>A DCFL e/</a:t>
            </a:r>
            <a:r>
              <a:rPr lang="en-US" altLang="sr-Latn-RS" sz="1800">
                <a:hlinkClick r:id="rId4"/>
              </a:rPr>
              <a:t>d</a:t>
            </a:r>
            <a:r>
              <a:rPr lang="sr-Latn-RS" altLang="sr-Latn-RS" sz="1800">
                <a:hlinkClick r:id="rId4"/>
              </a:rPr>
              <a:t>-MESFET Ga</a:t>
            </a:r>
            <a:r>
              <a:rPr lang="en-US" altLang="sr-Latn-RS" sz="1800">
                <a:hlinkClick r:id="rId4"/>
              </a:rPr>
              <a:t>A</a:t>
            </a:r>
            <a:r>
              <a:rPr lang="sr-Latn-RS" altLang="sr-Latn-RS" sz="1800">
                <a:hlinkClick r:id="rId4"/>
              </a:rPr>
              <a:t>s Experimental RISC Machine</a:t>
            </a:r>
            <a:endParaRPr lang="sr-Latn-RS" altLang="sr-Latn-RS" sz="1800"/>
          </a:p>
          <a:p>
            <a:pPr>
              <a:spcBef>
                <a:spcPct val="0"/>
              </a:spcBef>
              <a:buFontTx/>
              <a:buNone/>
            </a:pPr>
            <a:r>
              <a:rPr lang="sr-Latn-RS" altLang="sr-Latn-RS" sz="1800" u="sng"/>
              <a:t>W Helbig</a:t>
            </a:r>
            <a:r>
              <a:rPr lang="sr-Latn-RS" altLang="sr-Latn-RS" sz="1800"/>
              <a:t>, </a:t>
            </a:r>
            <a:r>
              <a:rPr lang="sr-Latn-RS" altLang="sr-Latn-RS" sz="1800">
                <a:hlinkClick r:id="rId3"/>
              </a:rPr>
              <a:t>V Milutinovic</a:t>
            </a:r>
            <a:r>
              <a:rPr lang="sr-Latn-RS" altLang="sr-Latn-RS" sz="1800"/>
              <a:t> - </a:t>
            </a:r>
            <a:r>
              <a:rPr lang="sr-Latn-RS" altLang="sr-Latn-RS" sz="1800" b="1"/>
              <a:t>IEEE Transactions on Computers</a:t>
            </a:r>
            <a:r>
              <a:rPr lang="sr-Latn-RS" altLang="sr-Latn-RS" sz="1800"/>
              <a:t>, 1989</a:t>
            </a:r>
          </a:p>
          <a:p>
            <a:pPr>
              <a:spcBef>
                <a:spcPct val="0"/>
              </a:spcBef>
              <a:buFontTx/>
              <a:buNone/>
            </a:pPr>
            <a:endParaRPr lang="en-US" altLang="sr-Latn-RS" sz="1800">
              <a:solidFill>
                <a:srgbClr val="CCCCFF"/>
              </a:solidFill>
              <a:hlinkClick r:id="rId5"/>
            </a:endParaRPr>
          </a:p>
          <a:p>
            <a:pPr>
              <a:spcBef>
                <a:spcPct val="0"/>
              </a:spcBef>
              <a:buFontTx/>
              <a:buNone/>
            </a:pPr>
            <a:r>
              <a:rPr lang="en-US" altLang="sr-Latn-RS" sz="1800">
                <a:hlinkClick r:id="rId5"/>
              </a:rPr>
              <a:t>Research in Computing-Intensive Simulations for Nature-Oriented Civil-En</a:t>
            </a:r>
            <a:r>
              <a:rPr lang="sr-Latn-RS" altLang="sr-Latn-RS" sz="1800">
                <a:hlinkClick r:id="rId5"/>
              </a:rPr>
              <a:t>gineering </a:t>
            </a:r>
            <a:br>
              <a:rPr lang="en-US" altLang="sr-Latn-RS" sz="1800">
                <a:hlinkClick r:id="rId5"/>
              </a:rPr>
            </a:br>
            <a:r>
              <a:rPr lang="sr-Latn-RS" altLang="sr-Latn-RS" sz="1800">
                <a:hlinkClick r:id="rId5"/>
              </a:rPr>
              <a:t>and Related Scientific Fields, Using Machine Learning and Big Data</a:t>
            </a:r>
            <a:br>
              <a:rPr lang="en-US" altLang="sr-Latn-RS" sz="1800"/>
            </a:br>
            <a:r>
              <a:rPr lang="sr-Latn-RS" altLang="sr-Latn-RS" sz="1800"/>
              <a:t>…</a:t>
            </a:r>
            <a:r>
              <a:rPr lang="en-US" altLang="sr-Latn-RS" sz="1800"/>
              <a:t>,</a:t>
            </a:r>
            <a:r>
              <a:rPr lang="sr-Latn-RS" altLang="sr-Latn-RS" sz="1800">
                <a:hlinkClick r:id="rId6"/>
              </a:rPr>
              <a:t> S Marković</a:t>
            </a:r>
            <a:r>
              <a:rPr lang="sr-Latn-RS" altLang="sr-Latn-RS" sz="1800"/>
              <a:t>, </a:t>
            </a:r>
            <a:r>
              <a:rPr lang="sr-Latn-RS" altLang="sr-Latn-RS" sz="1800">
                <a:hlinkClick r:id="rId7"/>
              </a:rPr>
              <a:t>A Mendelson</a:t>
            </a:r>
            <a:r>
              <a:rPr lang="sr-Latn-RS" altLang="sr-Latn-RS" sz="1800"/>
              <a:t>, </a:t>
            </a:r>
            <a:r>
              <a:rPr lang="sr-Latn-RS" altLang="sr-Latn-RS" sz="1800">
                <a:hlinkClick r:id="rId3"/>
              </a:rPr>
              <a:t>V Milutinović</a:t>
            </a:r>
            <a:r>
              <a:rPr lang="sr-Latn-RS" altLang="sr-Latn-RS" sz="1800"/>
              <a:t>… - </a:t>
            </a:r>
            <a:r>
              <a:rPr lang="en-US" altLang="sr-Latn-RS" sz="1800" b="1"/>
              <a:t>Springer, </a:t>
            </a:r>
            <a:r>
              <a:rPr lang="sr-Latn-RS" altLang="sr-Latn-RS" sz="1800" b="1"/>
              <a:t>Journal of Big Data</a:t>
            </a:r>
            <a:r>
              <a:rPr lang="sr-Latn-RS" altLang="sr-Latn-RS" sz="1800"/>
              <a:t>, 2023</a:t>
            </a:r>
          </a:p>
          <a:p>
            <a:pPr>
              <a:spcBef>
                <a:spcPct val="0"/>
              </a:spcBef>
              <a:buFontTx/>
              <a:buNone/>
            </a:pPr>
            <a:br>
              <a:rPr lang="en-US" altLang="sr-Latn-RS" sz="1800">
                <a:solidFill>
                  <a:srgbClr val="CCCCFF"/>
                </a:solidFill>
                <a:hlinkClick r:id="rId8"/>
              </a:rPr>
            </a:br>
            <a:r>
              <a:rPr lang="sr-Latn-RS" altLang="sr-Latn-RS" sz="1800">
                <a:hlinkClick r:id="rId8"/>
              </a:rPr>
              <a:t>Teaching Computing for Complex Problems in Civil Engineering and Geosciences</a:t>
            </a:r>
            <a:br>
              <a:rPr lang="en-US" altLang="sr-Latn-RS" sz="1800">
                <a:hlinkClick r:id="rId8"/>
              </a:rPr>
            </a:br>
            <a:r>
              <a:rPr lang="sr-Latn-RS" altLang="sr-Latn-RS" sz="1800">
                <a:hlinkClick r:id="rId8"/>
              </a:rPr>
              <a:t>Using Big Data and Machine Learning: Synergizing Four Different Computing Paradigms …</a:t>
            </a:r>
            <a:endParaRPr lang="sr-Latn-RS" altLang="sr-Latn-RS" sz="1800"/>
          </a:p>
          <a:p>
            <a:pPr>
              <a:spcBef>
                <a:spcPct val="0"/>
              </a:spcBef>
              <a:buFontTx/>
              <a:buNone/>
            </a:pPr>
            <a:r>
              <a:rPr lang="sr-Latn-RS" altLang="sr-Latn-RS" sz="1800"/>
              <a:t>…, </a:t>
            </a:r>
            <a:r>
              <a:rPr lang="sr-Latn-RS" altLang="sr-Latn-RS" sz="1800">
                <a:hlinkClick r:id="rId9"/>
              </a:rPr>
              <a:t>F Mesinger</a:t>
            </a:r>
            <a:r>
              <a:rPr lang="sr-Latn-RS" altLang="sr-Latn-RS" sz="1800"/>
              <a:t>, </a:t>
            </a:r>
            <a:r>
              <a:rPr lang="sr-Latn-RS" altLang="sr-Latn-RS" sz="1800">
                <a:hlinkClick r:id="rId10"/>
              </a:rPr>
              <a:t>G Milovanović</a:t>
            </a:r>
            <a:r>
              <a:rPr lang="sr-Latn-RS" altLang="sr-Latn-RS" sz="1800"/>
              <a:t>, </a:t>
            </a:r>
            <a:r>
              <a:rPr lang="sr-Latn-RS" altLang="sr-Latn-RS" sz="1800">
                <a:hlinkClick r:id="rId3"/>
              </a:rPr>
              <a:t>V Milutinović</a:t>
            </a:r>
            <a:r>
              <a:rPr lang="sr-Latn-RS" altLang="sr-Latn-RS" sz="1800"/>
              <a:t>… - </a:t>
            </a:r>
            <a:r>
              <a:rPr lang="en-US" altLang="sr-Latn-RS" sz="1800" b="1"/>
              <a:t>Springer, </a:t>
            </a:r>
            <a:r>
              <a:rPr lang="sr-Latn-RS" altLang="sr-Latn-RS" sz="1800" b="1"/>
              <a:t>Journal of Big Data</a:t>
            </a:r>
            <a:r>
              <a:rPr lang="sr-Latn-RS" altLang="sr-Latn-RS" sz="1800"/>
              <a:t>, 2023</a:t>
            </a:r>
            <a:endParaRPr lang="en-US" altLang="sr-Latn-RS" sz="1800"/>
          </a:p>
          <a:p>
            <a:pPr>
              <a:spcBef>
                <a:spcPct val="0"/>
              </a:spcBef>
              <a:buFontTx/>
              <a:buNone/>
            </a:pPr>
            <a:endParaRPr lang="en-US" altLang="sr-Latn-RS" sz="1800"/>
          </a:p>
          <a:p>
            <a:pPr>
              <a:spcBef>
                <a:spcPct val="0"/>
              </a:spcBef>
              <a:buFontTx/>
              <a:buNone/>
            </a:pPr>
            <a:endParaRPr lang="en-US" altLang="sr-Latn-RS" sz="1800"/>
          </a:p>
          <a:p>
            <a:pPr>
              <a:spcBef>
                <a:spcPct val="0"/>
              </a:spcBef>
              <a:buFontTx/>
              <a:buNone/>
            </a:pPr>
            <a:endParaRPr lang="en-US" altLang="sr-Latn-RS" sz="1800"/>
          </a:p>
          <a:p>
            <a:pPr>
              <a:spcBef>
                <a:spcPct val="0"/>
              </a:spcBef>
              <a:buFontTx/>
              <a:buNone/>
            </a:pPr>
            <a:r>
              <a:rPr lang="en-US" altLang="sr-Latn-RS" sz="1600" b="1"/>
              <a:t>NOTE: </a:t>
            </a:r>
            <a:r>
              <a:rPr lang="en-US" altLang="sr-Latn-RS" sz="1600"/>
              <a:t>Leading JIF of all four journals at the time of appearance of the above articles!</a:t>
            </a:r>
          </a:p>
        </p:txBody>
      </p:sp>
      <p:sp>
        <p:nvSpPr>
          <p:cNvPr id="84996" name="Rectangle 4">
            <a:extLst>
              <a:ext uri="{FF2B5EF4-FFF2-40B4-BE49-F238E27FC236}">
                <a16:creationId xmlns:a16="http://schemas.microsoft.com/office/drawing/2014/main" id="{B420A8B9-1729-4285-8F0F-88773570D19B}"/>
              </a:ext>
            </a:extLst>
          </p:cNvPr>
          <p:cNvSpPr>
            <a:spLocks noChangeArrowheads="1"/>
          </p:cNvSpPr>
          <p:nvPr/>
        </p:nvSpPr>
        <p:spPr bwMode="auto">
          <a:xfrm>
            <a:off x="1524000" y="381000"/>
            <a:ext cx="9144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b="1">
                <a:cs typeface="Times New Roman" panose="02020603050405020304" pitchFamily="18" charset="0"/>
              </a:rPr>
              <a:t>Spanning Four Decades of Research</a:t>
            </a:r>
            <a:endParaRPr lang="en-US" altLang="en-US" sz="2400"/>
          </a:p>
        </p:txBody>
      </p:sp>
    </p:spTree>
  </p:cSld>
  <p:clrMapOvr>
    <a:masterClrMapping/>
  </p:clrMapOvr>
  <p:transition spd="med"/>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Number Placeholder 1">
            <a:extLst>
              <a:ext uri="{FF2B5EF4-FFF2-40B4-BE49-F238E27FC236}">
                <a16:creationId xmlns:a16="http://schemas.microsoft.com/office/drawing/2014/main" id="{C06C1566-C5D6-4160-B5EF-16E96CC2844E}"/>
              </a:ext>
            </a:extLst>
          </p:cNvPr>
          <p:cNvSpPr>
            <a:spLocks noGrp="1" noChangeArrowheads="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319</a:t>
            </a:fld>
            <a:r>
              <a:rPr lang="en-US" altLang="en-US" dirty="0"/>
              <a:t>/325</a:t>
            </a:r>
            <a:endParaRPr lang="en-US" altLang="en-US" sz="1400" dirty="0"/>
          </a:p>
        </p:txBody>
      </p:sp>
      <p:pic>
        <p:nvPicPr>
          <p:cNvPr id="86019" name="Picture 2">
            <a:extLst>
              <a:ext uri="{FF2B5EF4-FFF2-40B4-BE49-F238E27FC236}">
                <a16:creationId xmlns:a16="http://schemas.microsoft.com/office/drawing/2014/main" id="{3603512A-55FF-4E87-93A7-7A5583544C1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2014" y="457201"/>
            <a:ext cx="7927975" cy="561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Number Placeholder 1">
            <a:extLst>
              <a:ext uri="{FF2B5EF4-FFF2-40B4-BE49-F238E27FC236}">
                <a16:creationId xmlns:a16="http://schemas.microsoft.com/office/drawing/2014/main" id="{662DCE5F-2B3B-4100-9F29-59FD40DC9CB7}"/>
              </a:ext>
            </a:extLst>
          </p:cNvPr>
          <p:cNvSpPr>
            <a:spLocks noGrp="1" noChangeArrowheads="1"/>
          </p:cNvSpPr>
          <p:nvPr>
            <p:ph type="sldNum" sz="quarter" idx="12"/>
          </p:nvPr>
        </p:nvSpPr>
        <p:spPr bwMode="auto">
          <a:xfrm>
            <a:off x="6553200" y="6428184"/>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320</a:t>
            </a:fld>
            <a:r>
              <a:rPr lang="en-US" altLang="en-US" dirty="0"/>
              <a:t>/325</a:t>
            </a:r>
            <a:endParaRPr lang="en-US" altLang="en-US" sz="1400" dirty="0"/>
          </a:p>
        </p:txBody>
      </p:sp>
      <p:pic>
        <p:nvPicPr>
          <p:cNvPr id="87043" name="Picture 3">
            <a:extLst>
              <a:ext uri="{FF2B5EF4-FFF2-40B4-BE49-F238E27FC236}">
                <a16:creationId xmlns:a16="http://schemas.microsoft.com/office/drawing/2014/main" id="{5DF1F8D7-6D9C-42F3-A444-2534CEBE77E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47889" y="152401"/>
            <a:ext cx="7896225" cy="592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4" name="TextBox 5">
            <a:extLst>
              <a:ext uri="{FF2B5EF4-FFF2-40B4-BE49-F238E27FC236}">
                <a16:creationId xmlns:a16="http://schemas.microsoft.com/office/drawing/2014/main" id="{EC686525-4D5C-4969-B292-71B01C1D6E22}"/>
              </a:ext>
            </a:extLst>
          </p:cNvPr>
          <p:cNvSpPr txBox="1">
            <a:spLocks noChangeArrowheads="1"/>
          </p:cNvSpPr>
          <p:nvPr/>
        </p:nvSpPr>
        <p:spPr bwMode="auto">
          <a:xfrm>
            <a:off x="2057401" y="6019800"/>
            <a:ext cx="79867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sr-Latn-RS" altLang="sr-Latn-RS" sz="2000"/>
              <a:t>Director</a:t>
            </a:r>
            <a:r>
              <a:rPr lang="en-US" altLang="sr-Latn-RS" sz="2000"/>
              <a:t>: Professor Gerhard Klimeck, VicePresident of Purdue University</a:t>
            </a:r>
            <a:endParaRPr lang="sr-Latn-RS" altLang="sr-Latn-RS" sz="2000"/>
          </a:p>
        </p:txBody>
      </p:sp>
    </p:spTree>
  </p:cSld>
  <p:clrMapOvr>
    <a:masterClrMapping/>
  </p:clrMapOvr>
  <p:transition spd="med"/>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Number Placeholder 1">
            <a:extLst>
              <a:ext uri="{FF2B5EF4-FFF2-40B4-BE49-F238E27FC236}">
                <a16:creationId xmlns:a16="http://schemas.microsoft.com/office/drawing/2014/main" id="{A2AAE8CE-B844-438C-A1DC-76C2316B6D1E}"/>
              </a:ext>
            </a:extLst>
          </p:cNvPr>
          <p:cNvSpPr>
            <a:spLocks noGrp="1" noChangeArrowheads="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321</a:t>
            </a:fld>
            <a:r>
              <a:rPr lang="en-US" altLang="en-US" dirty="0"/>
              <a:t>/325</a:t>
            </a:r>
            <a:endParaRPr lang="en-US" altLang="en-US" sz="1400" dirty="0"/>
          </a:p>
        </p:txBody>
      </p:sp>
      <p:pic>
        <p:nvPicPr>
          <p:cNvPr id="88067" name="Picture 3">
            <a:extLst>
              <a:ext uri="{FF2B5EF4-FFF2-40B4-BE49-F238E27FC236}">
                <a16:creationId xmlns:a16="http://schemas.microsoft.com/office/drawing/2014/main" id="{5366E424-8BE1-4AC9-84D7-F6B2B8B5825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97025" y="0"/>
            <a:ext cx="8997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Number Placeholder 1">
            <a:extLst>
              <a:ext uri="{FF2B5EF4-FFF2-40B4-BE49-F238E27FC236}">
                <a16:creationId xmlns:a16="http://schemas.microsoft.com/office/drawing/2014/main" id="{6DF774EC-70FA-4F8D-8F16-71D89461E5E5}"/>
              </a:ext>
            </a:extLst>
          </p:cNvPr>
          <p:cNvSpPr>
            <a:spLocks noGrp="1" noChangeArrowheads="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defRPr/>
            </a:pPr>
            <a:r>
              <a:rPr lang="en-US" altLang="en-US" dirty="0"/>
              <a:t>Page Number: </a:t>
            </a:r>
            <a:fld id="{72C52FC6-31FA-4F27-8023-4349894DFDFF}" type="slidenum">
              <a:rPr lang="en-US" altLang="en-US" smtClean="0"/>
              <a:pPr>
                <a:defRPr/>
              </a:pPr>
              <a:t>322</a:t>
            </a:fld>
            <a:r>
              <a:rPr lang="en-US" altLang="en-US" dirty="0"/>
              <a:t>/325</a:t>
            </a:r>
            <a:endParaRPr lang="en-US" altLang="en-US" sz="1400" dirty="0"/>
          </a:p>
        </p:txBody>
      </p:sp>
      <p:pic>
        <p:nvPicPr>
          <p:cNvPr id="89091" name="Picture 3">
            <a:extLst>
              <a:ext uri="{FF2B5EF4-FFF2-40B4-BE49-F238E27FC236}">
                <a16:creationId xmlns:a16="http://schemas.microsoft.com/office/drawing/2014/main" id="{14A1D518-B00C-4064-B70D-5EF39145999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90800" y="1120776"/>
            <a:ext cx="6934200" cy="497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2" name="Rectangle 4">
            <a:extLst>
              <a:ext uri="{FF2B5EF4-FFF2-40B4-BE49-F238E27FC236}">
                <a16:creationId xmlns:a16="http://schemas.microsoft.com/office/drawing/2014/main" id="{DF0C57D0-E865-4F9A-AA85-1F02569A49AF}"/>
              </a:ext>
            </a:extLst>
          </p:cNvPr>
          <p:cNvSpPr>
            <a:spLocks noChangeArrowheads="1"/>
          </p:cNvSpPr>
          <p:nvPr/>
        </p:nvSpPr>
        <p:spPr bwMode="auto">
          <a:xfrm>
            <a:off x="1524000" y="381000"/>
            <a:ext cx="9144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b="1">
                <a:cs typeface="Times New Roman" panose="02020603050405020304" pitchFamily="18" charset="0"/>
              </a:rPr>
              <a:t>Brookhaven National Labs</a:t>
            </a:r>
            <a:endParaRPr lang="en-US" altLang="en-US" sz="2400"/>
          </a:p>
        </p:txBody>
      </p:sp>
      <p:sp>
        <p:nvSpPr>
          <p:cNvPr id="89093" name="TextBox 6">
            <a:extLst>
              <a:ext uri="{FF2B5EF4-FFF2-40B4-BE49-F238E27FC236}">
                <a16:creationId xmlns:a16="http://schemas.microsoft.com/office/drawing/2014/main" id="{6F1D8028-6569-4C25-9F35-EC1D8E38E2A0}"/>
              </a:ext>
            </a:extLst>
          </p:cNvPr>
          <p:cNvSpPr txBox="1">
            <a:spLocks noChangeArrowheads="1"/>
          </p:cNvSpPr>
          <p:nvPr/>
        </p:nvSpPr>
        <p:spPr bwMode="auto">
          <a:xfrm>
            <a:off x="2590800" y="6113463"/>
            <a:ext cx="4572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sr-Latn-RS">
                <a:solidFill>
                  <a:srgbClr val="FF0000"/>
                </a:solidFill>
              </a:rPr>
              <a:t>Ivan Božović</a:t>
            </a:r>
            <a:endParaRPr lang="sr-Latn-RS" altLang="sr-Latn-RS">
              <a:solidFill>
                <a:srgbClr val="FF0000"/>
              </a:solidFill>
            </a:endParaRPr>
          </a:p>
        </p:txBody>
      </p:sp>
    </p:spTree>
  </p:cSld>
  <p:clrMapOvr>
    <a:masterClrMapping/>
  </p:clrMapOvr>
  <p:transition spd="med"/>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Number Placeholder 1">
            <a:extLst>
              <a:ext uri="{FF2B5EF4-FFF2-40B4-BE49-F238E27FC236}">
                <a16:creationId xmlns:a16="http://schemas.microsoft.com/office/drawing/2014/main" id="{771DF96E-6872-4785-A4C5-D461E6F28782}"/>
              </a:ext>
            </a:extLst>
          </p:cNvPr>
          <p:cNvSpPr>
            <a:spLocks noGrp="1" noChangeArrowheads="1"/>
          </p:cNvSpPr>
          <p:nvPr>
            <p:ph type="sldNum" sz="quarter" idx="12"/>
          </p:nvPr>
        </p:nvSpPr>
        <p:spPr bwMode="auto">
          <a:xfrm>
            <a:off x="7935416"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defRPr/>
            </a:pPr>
            <a:r>
              <a:rPr lang="en-US" altLang="en-US" dirty="0"/>
              <a:t>Page Number: </a:t>
            </a:r>
            <a:fld id="{72C52FC6-31FA-4F27-8023-4349894DFDFF}" type="slidenum">
              <a:rPr lang="en-US" altLang="en-US" smtClean="0"/>
              <a:pPr>
                <a:defRPr/>
              </a:pPr>
              <a:t>323</a:t>
            </a:fld>
            <a:r>
              <a:rPr lang="en-US" altLang="en-US" dirty="0"/>
              <a:t>/325</a:t>
            </a:r>
            <a:endParaRPr lang="en-US" altLang="en-US" sz="1400" dirty="0"/>
          </a:p>
        </p:txBody>
      </p:sp>
      <p:sp>
        <p:nvSpPr>
          <p:cNvPr id="90115" name="TextBox 3">
            <a:extLst>
              <a:ext uri="{FF2B5EF4-FFF2-40B4-BE49-F238E27FC236}">
                <a16:creationId xmlns:a16="http://schemas.microsoft.com/office/drawing/2014/main" id="{F0E1FB03-F8CB-43D6-B942-B86255E4C7B8}"/>
              </a:ext>
            </a:extLst>
          </p:cNvPr>
          <p:cNvSpPr txBox="1">
            <a:spLocks noChangeArrowheads="1"/>
          </p:cNvSpPr>
          <p:nvPr/>
        </p:nvSpPr>
        <p:spPr bwMode="auto">
          <a:xfrm>
            <a:off x="1905000" y="990601"/>
            <a:ext cx="8229600" cy="314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a:r>
              <a:rPr lang="en-US" altLang="sr-Latn-RS" sz="1800"/>
              <a:t>Ivan Božović is best known for his research in nanoscale physics and condensed matter, including new electronic phenomena and innovative thin film synthesis methods, which also includes work with materials such as GAAS.</a:t>
            </a:r>
          </a:p>
          <a:p>
            <a:pPr algn="just"/>
            <a:endParaRPr lang="en-US" altLang="sr-Latn-RS" sz="1800"/>
          </a:p>
          <a:p>
            <a:pPr algn="just"/>
            <a:r>
              <a:rPr lang="en-US" altLang="sr-Latn-RS" sz="1800"/>
              <a:t>His research involves materials with elements from various groups of the periodic table, including detailed control of doping and atomic composition in complex oxides used in superconductor research.</a:t>
            </a:r>
          </a:p>
          <a:p>
            <a:pPr algn="just"/>
            <a:endParaRPr lang="en-US" altLang="sr-Latn-RS" sz="1800"/>
          </a:p>
          <a:p>
            <a:pPr algn="just"/>
            <a:r>
              <a:rPr lang="en-US" altLang="sr-Latn-RS" sz="1800"/>
              <a:t>This includes notable work on La2-xSrxCuO4 (LSCO), a high-temperature superconductor incorporating strontium (Group 2) and copper (Group 11), which relates to elements in the second and sixth columns.</a:t>
            </a:r>
            <a:endParaRPr lang="sr-Latn-RS" altLang="sr-Latn-RS" sz="1800"/>
          </a:p>
        </p:txBody>
      </p:sp>
      <p:sp>
        <p:nvSpPr>
          <p:cNvPr id="90116" name="Rectangle 4">
            <a:extLst>
              <a:ext uri="{FF2B5EF4-FFF2-40B4-BE49-F238E27FC236}">
                <a16:creationId xmlns:a16="http://schemas.microsoft.com/office/drawing/2014/main" id="{3AB90714-D0AD-4CA8-A549-5F505DFF0765}"/>
              </a:ext>
            </a:extLst>
          </p:cNvPr>
          <p:cNvSpPr>
            <a:spLocks noChangeArrowheads="1"/>
          </p:cNvSpPr>
          <p:nvPr/>
        </p:nvSpPr>
        <p:spPr bwMode="auto">
          <a:xfrm>
            <a:off x="1524000" y="381000"/>
            <a:ext cx="9144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b="1">
                <a:cs typeface="Times New Roman" panose="02020603050405020304" pitchFamily="18" charset="0"/>
              </a:rPr>
              <a:t>Ivan Božović, Yale, Adjunct Professor</a:t>
            </a:r>
            <a:endParaRPr lang="en-US" altLang="en-US" sz="2400"/>
          </a:p>
        </p:txBody>
      </p:sp>
      <p:pic>
        <p:nvPicPr>
          <p:cNvPr id="90117" name="Picture 6">
            <a:extLst>
              <a:ext uri="{FF2B5EF4-FFF2-40B4-BE49-F238E27FC236}">
                <a16:creationId xmlns:a16="http://schemas.microsoft.com/office/drawing/2014/main" id="{33D7B538-646C-416D-9207-FE7AEBECA41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59326" y="4225926"/>
            <a:ext cx="2403475" cy="240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a:extLst>
              <a:ext uri="{FF2B5EF4-FFF2-40B4-BE49-F238E27FC236}">
                <a16:creationId xmlns:a16="http://schemas.microsoft.com/office/drawing/2014/main" id="{C29F5DB7-1EA8-4578-A6B4-43BA2CEB0BBA}"/>
              </a:ext>
            </a:extLst>
          </p:cNvPr>
          <p:cNvSpPr>
            <a:spLocks noGrp="1" noChangeArrowheads="1"/>
          </p:cNvSpPr>
          <p:nvPr>
            <p:ph type="title"/>
          </p:nvPr>
        </p:nvSpPr>
        <p:spPr/>
        <p:txBody>
          <a:bodyPr/>
          <a:lstStyle/>
          <a:p>
            <a:r>
              <a:rPr lang="en-US" altLang="sr-Latn-RS" b="1" dirty="0"/>
              <a:t>Lessons Learned: Methodology</a:t>
            </a:r>
            <a:endParaRPr lang="sr-Latn-RS" altLang="sr-Latn-RS" b="1" dirty="0"/>
          </a:p>
        </p:txBody>
      </p:sp>
      <p:sp>
        <p:nvSpPr>
          <p:cNvPr id="88067" name="Content Placeholder 2">
            <a:extLst>
              <a:ext uri="{FF2B5EF4-FFF2-40B4-BE49-F238E27FC236}">
                <a16:creationId xmlns:a16="http://schemas.microsoft.com/office/drawing/2014/main" id="{EA4F9645-A587-49AE-89CA-CDDF321E0071}"/>
              </a:ext>
            </a:extLst>
          </p:cNvPr>
          <p:cNvSpPr>
            <a:spLocks noGrp="1" noChangeArrowheads="1"/>
          </p:cNvSpPr>
          <p:nvPr>
            <p:ph idx="1"/>
          </p:nvPr>
        </p:nvSpPr>
        <p:spPr/>
        <p:txBody>
          <a:bodyPr/>
          <a:lstStyle/>
          <a:p>
            <a:pPr>
              <a:defRPr/>
            </a:pPr>
            <a:r>
              <a:rPr lang="en-US" altLang="sr-Latn-RS" dirty="0"/>
              <a:t>Problem statement</a:t>
            </a:r>
          </a:p>
          <a:p>
            <a:pPr>
              <a:defRPr/>
            </a:pPr>
            <a:r>
              <a:rPr lang="en-US" altLang="sr-Latn-RS" dirty="0"/>
              <a:t>Exiting solutions</a:t>
            </a:r>
          </a:p>
          <a:p>
            <a:pPr>
              <a:defRPr/>
            </a:pPr>
            <a:r>
              <a:rPr lang="en-US" altLang="sr-Latn-RS" dirty="0"/>
              <a:t>Proposed solution</a:t>
            </a:r>
          </a:p>
          <a:p>
            <a:pPr>
              <a:defRPr/>
            </a:pPr>
            <a:r>
              <a:rPr lang="en-US" altLang="sr-Latn-RS" dirty="0"/>
              <a:t>Multidimensional analysis</a:t>
            </a:r>
          </a:p>
          <a:p>
            <a:pPr>
              <a:defRPr/>
            </a:pPr>
            <a:r>
              <a:rPr lang="en-US" altLang="sr-Latn-RS" dirty="0"/>
              <a:t>Final conclusions</a:t>
            </a:r>
          </a:p>
          <a:p>
            <a:pPr>
              <a:defRPr/>
            </a:pPr>
            <a:endParaRPr lang="en-US" altLang="sr-Latn-RS" dirty="0"/>
          </a:p>
          <a:p>
            <a:pPr marL="0" indent="0">
              <a:buNone/>
              <a:defRPr/>
            </a:pPr>
            <a:r>
              <a:rPr lang="en-US" sz="1400" dirty="0" err="1"/>
              <a:t>Milutinovic</a:t>
            </a:r>
            <a:r>
              <a:rPr lang="en-US" sz="1400" dirty="0"/>
              <a:t>, V. (1996). The Best Method for Presentation of Research Results.</a:t>
            </a:r>
            <a:br>
              <a:rPr lang="en-US" sz="1400" dirty="0"/>
            </a:br>
            <a:r>
              <a:rPr lang="en-US" sz="1400" i="1" dirty="0"/>
              <a:t>IEEE TCCA Newsletter</a:t>
            </a:r>
            <a:r>
              <a:rPr lang="en-US" sz="1400" dirty="0"/>
              <a:t>, (9), 1-6.</a:t>
            </a:r>
          </a:p>
          <a:p>
            <a:pPr>
              <a:defRPr/>
            </a:pPr>
            <a:endParaRPr lang="sr-Latn-RS" altLang="sr-Latn-RS" dirty="0"/>
          </a:p>
        </p:txBody>
      </p:sp>
      <p:sp>
        <p:nvSpPr>
          <p:cNvPr id="91140" name="Slide Number Placeholder 3">
            <a:extLst>
              <a:ext uri="{FF2B5EF4-FFF2-40B4-BE49-F238E27FC236}">
                <a16:creationId xmlns:a16="http://schemas.microsoft.com/office/drawing/2014/main" id="{08FC30A5-51F0-498C-BEB4-36F12B42C03B}"/>
              </a:ext>
            </a:extLst>
          </p:cNvPr>
          <p:cNvSpPr>
            <a:spLocks noGrp="1" noChangeArrowheads="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27F80ECF-22AC-463E-97CD-C221DD68B286}" type="slidenum">
              <a:rPr lang="en-US" altLang="en-US" smtClean="0"/>
              <a:pPr>
                <a:spcBef>
                  <a:spcPct val="0"/>
                </a:spcBef>
                <a:buFontTx/>
                <a:buNone/>
                <a:defRPr/>
              </a:pPr>
              <a:t>324</a:t>
            </a:fld>
            <a:r>
              <a:rPr lang="en-US" altLang="en-US" dirty="0"/>
              <a:t>/325</a:t>
            </a:r>
            <a:endParaRPr lang="en-US" altLang="en-US" sz="1400" dirty="0"/>
          </a:p>
        </p:txBody>
      </p:sp>
      <p:pic>
        <p:nvPicPr>
          <p:cNvPr id="91141" name="Picture 7">
            <a:extLst>
              <a:ext uri="{FF2B5EF4-FFF2-40B4-BE49-F238E27FC236}">
                <a16:creationId xmlns:a16="http://schemas.microsoft.com/office/drawing/2014/main" id="{E4DF6494-174B-40F8-B296-9A230926C60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19938" y="2319338"/>
            <a:ext cx="2481262" cy="2481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a:extLst>
              <a:ext uri="{FF2B5EF4-FFF2-40B4-BE49-F238E27FC236}">
                <a16:creationId xmlns:a16="http://schemas.microsoft.com/office/drawing/2014/main" id="{78B02865-A26F-4698-A6F5-10A76D5D2811}"/>
              </a:ext>
            </a:extLst>
          </p:cNvPr>
          <p:cNvSpPr>
            <a:spLocks noGrp="1" noChangeArrowheads="1"/>
          </p:cNvSpPr>
          <p:nvPr>
            <p:ph type="title"/>
          </p:nvPr>
        </p:nvSpPr>
        <p:spPr/>
        <p:txBody>
          <a:bodyPr/>
          <a:lstStyle/>
          <a:p>
            <a:r>
              <a:rPr lang="en-US" altLang="sr-Latn-RS" b="1" dirty="0"/>
              <a:t>Lessons Learned: Creativity</a:t>
            </a:r>
            <a:endParaRPr lang="sr-Latn-RS" altLang="sr-Latn-RS" b="1" dirty="0"/>
          </a:p>
        </p:txBody>
      </p:sp>
      <p:sp>
        <p:nvSpPr>
          <p:cNvPr id="89091" name="Content Placeholder 2">
            <a:extLst>
              <a:ext uri="{FF2B5EF4-FFF2-40B4-BE49-F238E27FC236}">
                <a16:creationId xmlns:a16="http://schemas.microsoft.com/office/drawing/2014/main" id="{6884AEEE-A093-4F2F-A959-7CDEC262A216}"/>
              </a:ext>
            </a:extLst>
          </p:cNvPr>
          <p:cNvSpPr>
            <a:spLocks noGrp="1" noChangeArrowheads="1"/>
          </p:cNvSpPr>
          <p:nvPr>
            <p:ph idx="1"/>
          </p:nvPr>
        </p:nvSpPr>
        <p:spPr/>
        <p:txBody>
          <a:bodyPr/>
          <a:lstStyle/>
          <a:p>
            <a:pPr>
              <a:defRPr/>
            </a:pPr>
            <a:r>
              <a:rPr lang="en-US" altLang="sr-Latn-RS" dirty="0" err="1"/>
              <a:t>Transdiciplinarity</a:t>
            </a:r>
            <a:endParaRPr lang="en-US" altLang="sr-Latn-RS" dirty="0"/>
          </a:p>
          <a:p>
            <a:pPr>
              <a:defRPr/>
            </a:pPr>
            <a:r>
              <a:rPr lang="en-US" altLang="sr-Latn-RS" dirty="0" err="1"/>
              <a:t>Reparametrization</a:t>
            </a:r>
            <a:endParaRPr lang="en-US" altLang="sr-Latn-RS" dirty="0"/>
          </a:p>
          <a:p>
            <a:pPr>
              <a:defRPr/>
            </a:pPr>
            <a:r>
              <a:rPr lang="en-US" altLang="sr-Latn-RS" dirty="0" err="1"/>
              <a:t>Unortodoxization</a:t>
            </a:r>
            <a:endParaRPr lang="en-US" altLang="sr-Latn-RS" dirty="0"/>
          </a:p>
          <a:p>
            <a:pPr>
              <a:defRPr/>
            </a:pPr>
            <a:r>
              <a:rPr lang="en-US" altLang="sr-Latn-RS" dirty="0" err="1"/>
              <a:t>Mendeleyevization</a:t>
            </a:r>
            <a:endParaRPr lang="en-US" altLang="sr-Latn-RS" dirty="0"/>
          </a:p>
          <a:p>
            <a:pPr>
              <a:defRPr/>
            </a:pPr>
            <a:r>
              <a:rPr lang="en-US" altLang="sr-Latn-RS" dirty="0"/>
              <a:t>Hybridization</a:t>
            </a:r>
          </a:p>
          <a:p>
            <a:pPr>
              <a:defRPr/>
            </a:pPr>
            <a:endParaRPr lang="en-US" altLang="sr-Latn-RS" dirty="0"/>
          </a:p>
          <a:p>
            <a:pPr marL="0" indent="0">
              <a:buNone/>
              <a:defRPr/>
            </a:pPr>
            <a:r>
              <a:rPr lang="en-US" sz="1400" dirty="0" err="1"/>
              <a:t>Milutinovic</a:t>
            </a:r>
            <a:r>
              <a:rPr lang="en-US" sz="1400" dirty="0"/>
              <a:t>, V. (2015). A Structured Approach to Research for PhD Students in Computer Science</a:t>
            </a:r>
            <a:br>
              <a:rPr lang="en-US" sz="1400" dirty="0"/>
            </a:br>
            <a:r>
              <a:rPr lang="en-US" sz="1400" dirty="0"/>
              <a:t>and Engineering: How to Create Ideas, Conduct Research, and Write Papers. </a:t>
            </a:r>
            <a:r>
              <a:rPr lang="en-US" sz="1400" i="1" dirty="0"/>
              <a:t>Internet Res</a:t>
            </a:r>
            <a:r>
              <a:rPr lang="en-US" sz="1400" dirty="0"/>
              <a:t>, </a:t>
            </a:r>
            <a:r>
              <a:rPr lang="en-US" sz="1400" i="1" dirty="0"/>
              <a:t>11</a:t>
            </a:r>
            <a:r>
              <a:rPr lang="en-US" sz="1400" dirty="0"/>
              <a:t>, 47-54.</a:t>
            </a:r>
          </a:p>
          <a:p>
            <a:pPr marL="0" indent="0">
              <a:buNone/>
              <a:defRPr/>
            </a:pPr>
            <a:endParaRPr lang="en-US" altLang="sr-Latn-RS" dirty="0"/>
          </a:p>
          <a:p>
            <a:pPr marL="0" indent="0">
              <a:buNone/>
              <a:defRPr/>
            </a:pPr>
            <a:endParaRPr lang="en-US" altLang="sr-Latn-RS" dirty="0"/>
          </a:p>
        </p:txBody>
      </p:sp>
      <p:sp>
        <p:nvSpPr>
          <p:cNvPr id="92164" name="Slide Number Placeholder 3">
            <a:extLst>
              <a:ext uri="{FF2B5EF4-FFF2-40B4-BE49-F238E27FC236}">
                <a16:creationId xmlns:a16="http://schemas.microsoft.com/office/drawing/2014/main" id="{F68585D9-7CE2-4AE2-BA6D-682758587316}"/>
              </a:ext>
            </a:extLst>
          </p:cNvPr>
          <p:cNvSpPr>
            <a:spLocks noGrp="1" noChangeArrowheads="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27F80ECF-22AC-463E-97CD-C221DD68B286}" type="slidenum">
              <a:rPr lang="en-US" altLang="en-US" smtClean="0"/>
              <a:pPr>
                <a:spcBef>
                  <a:spcPct val="0"/>
                </a:spcBef>
                <a:buFontTx/>
                <a:buNone/>
                <a:defRPr/>
              </a:pPr>
              <a:t>325</a:t>
            </a:fld>
            <a:r>
              <a:rPr lang="en-US" altLang="en-US" dirty="0"/>
              <a:t>/325</a:t>
            </a:r>
            <a:endParaRPr lang="en-US" altLang="en-US" sz="1400" dirty="0"/>
          </a:p>
        </p:txBody>
      </p:sp>
      <p:pic>
        <p:nvPicPr>
          <p:cNvPr id="92165" name="Picture 7">
            <a:extLst>
              <a:ext uri="{FF2B5EF4-FFF2-40B4-BE49-F238E27FC236}">
                <a16:creationId xmlns:a16="http://schemas.microsoft.com/office/drawing/2014/main" id="{85418CF5-20E2-47C5-A62A-3A1A8183FC2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19938" y="2319338"/>
            <a:ext cx="2481262" cy="2481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a:extLst>
              <a:ext uri="{FF2B5EF4-FFF2-40B4-BE49-F238E27FC236}">
                <a16:creationId xmlns:a16="http://schemas.microsoft.com/office/drawing/2014/main" id="{78B02865-A26F-4698-A6F5-10A76D5D2811}"/>
              </a:ext>
            </a:extLst>
          </p:cNvPr>
          <p:cNvSpPr>
            <a:spLocks noGrp="1" noChangeArrowheads="1"/>
          </p:cNvSpPr>
          <p:nvPr>
            <p:ph type="title"/>
          </p:nvPr>
        </p:nvSpPr>
        <p:spPr/>
        <p:txBody>
          <a:bodyPr/>
          <a:lstStyle/>
          <a:p>
            <a:r>
              <a:rPr lang="en-US" altLang="sr-Latn-RS" b="1" dirty="0"/>
              <a:t>The </a:t>
            </a:r>
            <a:r>
              <a:rPr lang="en-US" altLang="sr-Latn-RS" b="1" dirty="0" err="1"/>
              <a:t>HeilMeier</a:t>
            </a:r>
            <a:r>
              <a:rPr lang="en-US" altLang="sr-Latn-RS" b="1" dirty="0"/>
              <a:t> Catechism</a:t>
            </a:r>
            <a:endParaRPr lang="sr-Latn-RS" altLang="sr-Latn-RS" b="1" dirty="0"/>
          </a:p>
        </p:txBody>
      </p:sp>
      <p:sp>
        <p:nvSpPr>
          <p:cNvPr id="89091" name="Content Placeholder 2">
            <a:extLst>
              <a:ext uri="{FF2B5EF4-FFF2-40B4-BE49-F238E27FC236}">
                <a16:creationId xmlns:a16="http://schemas.microsoft.com/office/drawing/2014/main" id="{6884AEEE-A093-4F2F-A959-7CDEC262A216}"/>
              </a:ext>
            </a:extLst>
          </p:cNvPr>
          <p:cNvSpPr>
            <a:spLocks noGrp="1" noChangeArrowheads="1"/>
          </p:cNvSpPr>
          <p:nvPr>
            <p:ph idx="1"/>
          </p:nvPr>
        </p:nvSpPr>
        <p:spPr>
          <a:xfrm>
            <a:off x="838200" y="1825624"/>
            <a:ext cx="5257800" cy="4555703"/>
          </a:xfrm>
        </p:spPr>
        <p:txBody>
          <a:bodyPr>
            <a:normAutofit fontScale="70000" lnSpcReduction="20000"/>
          </a:bodyPr>
          <a:lstStyle/>
          <a:p>
            <a:pPr>
              <a:defRPr/>
            </a:pPr>
            <a:r>
              <a:rPr lang="en-US" altLang="sr-Latn-RS" dirty="0"/>
              <a:t>    What are you trying to do?</a:t>
            </a:r>
            <a:br>
              <a:rPr lang="en-US" altLang="sr-Latn-RS" dirty="0"/>
            </a:br>
            <a:r>
              <a:rPr lang="en-US" altLang="sr-Latn-RS" dirty="0"/>
              <a:t>    Articulate your objectives</a:t>
            </a:r>
            <a:br>
              <a:rPr lang="en-US" altLang="sr-Latn-RS" dirty="0"/>
            </a:br>
            <a:r>
              <a:rPr lang="en-US" altLang="sr-Latn-RS" dirty="0"/>
              <a:t>    using absolutely no jargon.</a:t>
            </a:r>
          </a:p>
          <a:p>
            <a:pPr>
              <a:defRPr/>
            </a:pPr>
            <a:r>
              <a:rPr lang="en-US" altLang="sr-Latn-RS" dirty="0"/>
              <a:t>    How is it done today,</a:t>
            </a:r>
            <a:br>
              <a:rPr lang="en-US" altLang="sr-Latn-RS" dirty="0"/>
            </a:br>
            <a:r>
              <a:rPr lang="en-US" altLang="sr-Latn-RS" dirty="0"/>
              <a:t>    and what are the limits of current practice?</a:t>
            </a:r>
          </a:p>
          <a:p>
            <a:pPr>
              <a:defRPr/>
            </a:pPr>
            <a:r>
              <a:rPr lang="en-US" altLang="sr-Latn-RS" dirty="0"/>
              <a:t>    What is new in your approach </a:t>
            </a:r>
            <a:br>
              <a:rPr lang="en-US" altLang="sr-Latn-RS" dirty="0"/>
            </a:br>
            <a:r>
              <a:rPr lang="en-US" altLang="sr-Latn-RS" dirty="0"/>
              <a:t>    and why do you think it will be successful?</a:t>
            </a:r>
          </a:p>
          <a:p>
            <a:pPr>
              <a:defRPr/>
            </a:pPr>
            <a:r>
              <a:rPr lang="en-US" altLang="sr-Latn-RS" dirty="0"/>
              <a:t>    Who cares? If you are successful,</a:t>
            </a:r>
            <a:br>
              <a:rPr lang="en-US" altLang="sr-Latn-RS" dirty="0"/>
            </a:br>
            <a:r>
              <a:rPr lang="en-US" altLang="sr-Latn-RS" dirty="0"/>
              <a:t>    what difference will it make?</a:t>
            </a:r>
          </a:p>
          <a:p>
            <a:pPr>
              <a:defRPr/>
            </a:pPr>
            <a:r>
              <a:rPr lang="en-US" altLang="sr-Latn-RS" dirty="0"/>
              <a:t>    What are the risks?</a:t>
            </a:r>
          </a:p>
          <a:p>
            <a:pPr>
              <a:defRPr/>
            </a:pPr>
            <a:r>
              <a:rPr lang="en-US" altLang="sr-Latn-RS" dirty="0"/>
              <a:t>    How much will it cost?</a:t>
            </a:r>
          </a:p>
          <a:p>
            <a:pPr>
              <a:defRPr/>
            </a:pPr>
            <a:r>
              <a:rPr lang="en-US" altLang="sr-Latn-RS" dirty="0"/>
              <a:t>    How long will it take?</a:t>
            </a:r>
          </a:p>
          <a:p>
            <a:pPr>
              <a:defRPr/>
            </a:pPr>
            <a:r>
              <a:rPr lang="en-US" altLang="sr-Latn-RS" dirty="0"/>
              <a:t>    What are the mid-term and final “exams”</a:t>
            </a:r>
            <a:br>
              <a:rPr lang="en-US" altLang="sr-Latn-RS" dirty="0"/>
            </a:br>
            <a:r>
              <a:rPr lang="en-US" altLang="sr-Latn-RS" dirty="0"/>
              <a:t>    to check for success? </a:t>
            </a:r>
          </a:p>
          <a:p>
            <a:pPr marL="0" indent="0">
              <a:buNone/>
              <a:defRPr/>
            </a:pPr>
            <a:endParaRPr lang="en-US" altLang="sr-Latn-RS" dirty="0"/>
          </a:p>
          <a:p>
            <a:pPr marL="0" indent="0">
              <a:buNone/>
              <a:defRPr/>
            </a:pPr>
            <a:r>
              <a:rPr lang="en-US" sz="1400" dirty="0"/>
              <a:t>www.darpa.mil</a:t>
            </a:r>
            <a:endParaRPr lang="en-US" altLang="sr-Latn-RS" dirty="0"/>
          </a:p>
          <a:p>
            <a:pPr marL="0" indent="0">
              <a:buNone/>
              <a:defRPr/>
            </a:pPr>
            <a:endParaRPr lang="en-US" altLang="sr-Latn-RS" dirty="0"/>
          </a:p>
        </p:txBody>
      </p:sp>
      <p:sp>
        <p:nvSpPr>
          <p:cNvPr id="92164" name="Slide Number Placeholder 3">
            <a:extLst>
              <a:ext uri="{FF2B5EF4-FFF2-40B4-BE49-F238E27FC236}">
                <a16:creationId xmlns:a16="http://schemas.microsoft.com/office/drawing/2014/main" id="{F68585D9-7CE2-4AE2-BA6D-682758587316}"/>
              </a:ext>
            </a:extLst>
          </p:cNvPr>
          <p:cNvSpPr>
            <a:spLocks noGrp="1" noChangeArrowheads="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27F80ECF-22AC-463E-97CD-C221DD68B286}" type="slidenum">
              <a:rPr lang="en-US" altLang="en-US" smtClean="0"/>
              <a:pPr>
                <a:spcBef>
                  <a:spcPct val="0"/>
                </a:spcBef>
                <a:buFontTx/>
                <a:buNone/>
                <a:defRPr/>
              </a:pPr>
              <a:t>326</a:t>
            </a:fld>
            <a:r>
              <a:rPr lang="en-US" altLang="en-US" dirty="0"/>
              <a:t>/325</a:t>
            </a:r>
            <a:endParaRPr lang="en-US" altLang="en-US" sz="1400" dirty="0"/>
          </a:p>
        </p:txBody>
      </p:sp>
      <p:sp>
        <p:nvSpPr>
          <p:cNvPr id="6" name="Content Placeholder 2">
            <a:extLst>
              <a:ext uri="{FF2B5EF4-FFF2-40B4-BE49-F238E27FC236}">
                <a16:creationId xmlns:a16="http://schemas.microsoft.com/office/drawing/2014/main" id="{7AE0A7A9-DA8A-4754-904C-80725A219AC1}"/>
              </a:ext>
            </a:extLst>
          </p:cNvPr>
          <p:cNvSpPr txBox="1">
            <a:spLocks noChangeArrowheads="1"/>
          </p:cNvSpPr>
          <p:nvPr/>
        </p:nvSpPr>
        <p:spPr>
          <a:xfrm>
            <a:off x="6384032" y="1813966"/>
            <a:ext cx="4104456" cy="4351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fontScale="70000" lnSpcReduction="20000"/>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n-lt"/>
                <a:ea typeface="+mn-ea"/>
                <a:cs typeface="+mn-cs"/>
                <a:sym typeface="Calibri"/>
              </a:defRPr>
            </a:lvl9pPr>
          </a:lstStyle>
          <a:p>
            <a:pPr marL="0" indent="0" hangingPunct="1">
              <a:buNone/>
              <a:defRPr/>
            </a:pPr>
            <a:r>
              <a:rPr lang="en-US" altLang="sr-Latn-RS" b="1" dirty="0"/>
              <a:t>Who was George </a:t>
            </a:r>
            <a:r>
              <a:rPr lang="en-US" altLang="sr-Latn-RS" b="1" dirty="0" err="1"/>
              <a:t>Heilmeier</a:t>
            </a:r>
            <a:r>
              <a:rPr lang="en-US" altLang="sr-Latn-RS" b="1" dirty="0"/>
              <a:t>?</a:t>
            </a:r>
            <a:br>
              <a:rPr lang="en-US" altLang="sr-Latn-RS" b="1" dirty="0"/>
            </a:br>
            <a:br>
              <a:rPr lang="en-US" altLang="sr-Latn-RS" dirty="0"/>
            </a:br>
            <a:r>
              <a:rPr lang="en-US" altLang="sr-Latn-RS" dirty="0" err="1"/>
              <a:t>Heilmeier</a:t>
            </a:r>
            <a:r>
              <a:rPr lang="en-US" altLang="sr-Latn-RS" dirty="0"/>
              <a:t>, who ran DARPA from 1975-1977, developed this questionnaire based on his extensive career in technology R&amp;D. His early work at RCA is credited with laying the foundation for liquid crystal displays. After his tenure at DARPA, he served as an executive at Texas Instruments during a time when the company dominated the home computer market. </a:t>
            </a:r>
          </a:p>
          <a:p>
            <a:pPr hangingPunct="1">
              <a:defRPr/>
            </a:pPr>
            <a:endParaRPr lang="en-US" altLang="sr-Latn-RS" dirty="0"/>
          </a:p>
          <a:p>
            <a:pPr marL="0" indent="0" hangingPunct="1">
              <a:buNone/>
              <a:defRPr/>
            </a:pPr>
            <a:r>
              <a:rPr lang="en-US" altLang="sr-Latn-RS" dirty="0"/>
              <a:t>Today, the </a:t>
            </a:r>
            <a:r>
              <a:rPr lang="en-US" altLang="sr-Latn-RS" dirty="0" err="1"/>
              <a:t>Heilmeier</a:t>
            </a:r>
            <a:r>
              <a:rPr lang="en-US" altLang="sr-Latn-RS" dirty="0"/>
              <a:t> Catechism is used by some the most innovative research organizations around the world.</a:t>
            </a:r>
          </a:p>
        </p:txBody>
      </p:sp>
    </p:spTree>
    <p:extLst>
      <p:ext uri="{BB962C8B-B14F-4D97-AF65-F5344CB8AC3E}">
        <p14:creationId xmlns:p14="http://schemas.microsoft.com/office/powerpoint/2010/main" val="79543143"/>
      </p:ext>
    </p:extLst>
  </p:cSld>
  <p:clrMapOvr>
    <a:masterClrMapping/>
  </p:clrMapOvr>
  <p:transition spd="med"/>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Number Placeholder 1">
            <a:extLst>
              <a:ext uri="{FF2B5EF4-FFF2-40B4-BE49-F238E27FC236}">
                <a16:creationId xmlns:a16="http://schemas.microsoft.com/office/drawing/2014/main" id="{AC8C391F-9334-48E5-A7F5-32EB0C195C65}"/>
              </a:ext>
            </a:extLst>
          </p:cNvPr>
          <p:cNvSpPr>
            <a:spLocks noGrp="1" noChangeArrowheads="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spcBef>
                <a:spcPct val="0"/>
              </a:spcBef>
              <a:buFontTx/>
              <a:buNone/>
              <a:defRPr/>
            </a:pPr>
            <a:r>
              <a:rPr lang="en-US" altLang="en-US" dirty="0"/>
              <a:t>Page Number: </a:t>
            </a:r>
            <a:fld id="{72C52FC6-31FA-4F27-8023-4349894DFDFF}" type="slidenum">
              <a:rPr lang="en-US" altLang="en-US" smtClean="0"/>
              <a:pPr>
                <a:spcBef>
                  <a:spcPct val="0"/>
                </a:spcBef>
                <a:buFontTx/>
                <a:buNone/>
                <a:defRPr/>
              </a:pPr>
              <a:t>327</a:t>
            </a:fld>
            <a:r>
              <a:rPr lang="en-US" altLang="en-US" dirty="0"/>
              <a:t>/325</a:t>
            </a:r>
            <a:endParaRPr lang="en-US" altLang="en-US" sz="1400" dirty="0"/>
          </a:p>
        </p:txBody>
      </p:sp>
      <p:pic>
        <p:nvPicPr>
          <p:cNvPr id="93187" name="Picture 3" descr="Picture 3">
            <a:extLst>
              <a:ext uri="{FF2B5EF4-FFF2-40B4-BE49-F238E27FC236}">
                <a16:creationId xmlns:a16="http://schemas.microsoft.com/office/drawing/2014/main" id="{4C335AD4-284D-4413-A3FD-564D8965F40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b="2469"/>
          <a:stretch>
            <a:fillRect/>
          </a:stretch>
        </p:blipFill>
        <p:spPr bwMode="auto">
          <a:xfrm>
            <a:off x="1711325" y="1676401"/>
            <a:ext cx="2006600" cy="275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93188" name="Picture 3">
            <a:extLst>
              <a:ext uri="{FF2B5EF4-FFF2-40B4-BE49-F238E27FC236}">
                <a16:creationId xmlns:a16="http://schemas.microsoft.com/office/drawing/2014/main" id="{B33D9E14-77A3-44D9-BE70-7027C946543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26150" y="1635126"/>
            <a:ext cx="4337050" cy="286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89" name="Picture 2">
            <a:extLst>
              <a:ext uri="{FF2B5EF4-FFF2-40B4-BE49-F238E27FC236}">
                <a16:creationId xmlns:a16="http://schemas.microsoft.com/office/drawing/2014/main" id="{470A5463-C764-4C3D-928E-8BE13DE58C1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86201" y="1676400"/>
            <a:ext cx="2062163" cy="279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257661C3-C156-40EA-A024-47699F860183}"/>
              </a:ext>
            </a:extLst>
          </p:cNvPr>
          <p:cNvSpPr txBox="1"/>
          <p:nvPr/>
        </p:nvSpPr>
        <p:spPr>
          <a:xfrm>
            <a:off x="876303" y="5333727"/>
            <a:ext cx="10833094" cy="6155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4000" b="1" i="0" u="none" strike="noStrike" cap="none" spc="0" normalizeH="0" baseline="0" dirty="0">
                <a:ln>
                  <a:noFill/>
                </a:ln>
                <a:solidFill>
                  <a:srgbClr val="000000"/>
                </a:solidFill>
                <a:effectLst/>
                <a:uFillTx/>
                <a:latin typeface="+mn-lt"/>
                <a:ea typeface="+mn-ea"/>
                <a:cs typeface="+mn-cs"/>
                <a:sym typeface="Calibri"/>
              </a:rPr>
              <a:t>Life Fellowship of th</a:t>
            </a:r>
            <a:r>
              <a:rPr lang="en-US" sz="4000" b="1" dirty="0"/>
              <a:t>e IEEE and Academia Europaea</a:t>
            </a:r>
            <a:endParaRPr kumimoji="0" lang="en-US" sz="4000" b="1" i="0" u="none" strike="noStrike" cap="none" spc="0" normalizeH="0" baseline="0" dirty="0">
              <a:ln>
                <a:noFill/>
              </a:ln>
              <a:solidFill>
                <a:srgbClr val="000000"/>
              </a:solidFill>
              <a:effectLst/>
              <a:uFillTx/>
              <a:latin typeface="+mn-lt"/>
              <a:ea typeface="+mn-ea"/>
              <a:cs typeface="+mn-cs"/>
              <a:sym typeface="Calibri"/>
            </a:endParaRPr>
          </a:p>
        </p:txBody>
      </p:sp>
      <p:sp>
        <p:nvSpPr>
          <p:cNvPr id="7" name="TextBox 6">
            <a:extLst>
              <a:ext uri="{FF2B5EF4-FFF2-40B4-BE49-F238E27FC236}">
                <a16:creationId xmlns:a16="http://schemas.microsoft.com/office/drawing/2014/main" id="{7AF32ED5-4D03-46AC-8B48-F8D3B59F1C28}"/>
              </a:ext>
            </a:extLst>
          </p:cNvPr>
          <p:cNvSpPr txBox="1"/>
          <p:nvPr/>
        </p:nvSpPr>
        <p:spPr>
          <a:xfrm>
            <a:off x="879530" y="476672"/>
            <a:ext cx="1038746" cy="6155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4000" b="1" i="0" u="none" strike="noStrike" cap="none" spc="0" normalizeH="0" baseline="0" dirty="0">
                <a:ln>
                  <a:noFill/>
                </a:ln>
                <a:solidFill>
                  <a:srgbClr val="000000"/>
                </a:solidFill>
                <a:effectLst/>
                <a:uFillTx/>
                <a:latin typeface="+mn-lt"/>
                <a:ea typeface="+mn-ea"/>
                <a:cs typeface="+mn-cs"/>
                <a:sym typeface="Calibri"/>
              </a:rPr>
              <a:t>2000</a:t>
            </a:r>
          </a:p>
        </p:txBody>
      </p:sp>
    </p:spTree>
  </p:cSld>
  <p:clrMapOvr>
    <a:masterClrMapping/>
  </p:clrMapOvr>
  <p:transition spd="med"/>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1" name="Picture 3">
            <a:extLst>
              <a:ext uri="{FF2B5EF4-FFF2-40B4-BE49-F238E27FC236}">
                <a16:creationId xmlns:a16="http://schemas.microsoft.com/office/drawing/2014/main" id="{09D36DCD-1B0A-4941-9A6B-78003D7CB0E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73338" y="1784350"/>
            <a:ext cx="2514600" cy="294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2" name="Picture 5">
            <a:extLst>
              <a:ext uri="{FF2B5EF4-FFF2-40B4-BE49-F238E27FC236}">
                <a16:creationId xmlns:a16="http://schemas.microsoft.com/office/drawing/2014/main" id="{DDBE43FF-7AE8-4C2C-A8F5-660B88F1EB8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02264" y="1781176"/>
            <a:ext cx="4122737" cy="293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04687CE9-0055-6D7B-40D9-1834D5345E9B}"/>
              </a:ext>
            </a:extLst>
          </p:cNvPr>
          <p:cNvSpPr txBox="1"/>
          <p:nvPr/>
        </p:nvSpPr>
        <p:spPr>
          <a:xfrm>
            <a:off x="876303" y="5934863"/>
            <a:ext cx="4754507" cy="6155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4000" b="1" i="0" u="none" strike="noStrike" cap="none" spc="0" normalizeH="0" baseline="0" dirty="0">
                <a:ln>
                  <a:noFill/>
                </a:ln>
                <a:solidFill>
                  <a:srgbClr val="000000"/>
                </a:solidFill>
                <a:effectLst/>
                <a:uFillTx/>
                <a:latin typeface="+mn-lt"/>
                <a:ea typeface="+mn-ea"/>
                <a:cs typeface="+mn-cs"/>
                <a:sym typeface="Calibri"/>
              </a:rPr>
              <a:t>Paris World Expo Gold</a:t>
            </a:r>
          </a:p>
        </p:txBody>
      </p:sp>
      <p:sp>
        <p:nvSpPr>
          <p:cNvPr id="6" name="TextBox 5">
            <a:extLst>
              <a:ext uri="{FF2B5EF4-FFF2-40B4-BE49-F238E27FC236}">
                <a16:creationId xmlns:a16="http://schemas.microsoft.com/office/drawing/2014/main" id="{92A78026-4E79-442B-B7ED-2D7AFEC72503}"/>
              </a:ext>
            </a:extLst>
          </p:cNvPr>
          <p:cNvSpPr txBox="1"/>
          <p:nvPr/>
        </p:nvSpPr>
        <p:spPr>
          <a:xfrm>
            <a:off x="879530" y="476672"/>
            <a:ext cx="1038746" cy="6155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4000" b="1" i="0" u="none" strike="noStrike" cap="none" spc="0" normalizeH="0" baseline="0" dirty="0">
                <a:ln>
                  <a:noFill/>
                </a:ln>
                <a:solidFill>
                  <a:srgbClr val="000000"/>
                </a:solidFill>
                <a:effectLst/>
                <a:uFillTx/>
                <a:latin typeface="+mn-lt"/>
                <a:ea typeface="+mn-ea"/>
                <a:cs typeface="+mn-cs"/>
                <a:sym typeface="Calibri"/>
              </a:rPr>
              <a:t>1900</a:t>
            </a:r>
          </a:p>
        </p:txBody>
      </p:sp>
      <p:sp>
        <p:nvSpPr>
          <p:cNvPr id="7" name="Slide Number Placeholder 1">
            <a:extLst>
              <a:ext uri="{FF2B5EF4-FFF2-40B4-BE49-F238E27FC236}">
                <a16:creationId xmlns:a16="http://schemas.microsoft.com/office/drawing/2014/main" id="{DD93E85B-EC25-4F1C-BEF7-1C303510BF5B}"/>
              </a:ext>
            </a:extLst>
          </p:cNvPr>
          <p:cNvSpPr txBox="1">
            <a:spLocks noChangeArrowheads="1"/>
          </p:cNvSpPr>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marL="0" marR="0" indent="0" algn="r" defTabSz="914400" rtl="0" eaLnBrk="1" fontAlgn="base" latinLnBrk="0" hangingPunct="1">
              <a:lnSpc>
                <a:spcPct val="100000"/>
              </a:lnSpc>
              <a:spcBef>
                <a:spcPct val="0"/>
              </a:spcBef>
              <a:spcAft>
                <a:spcPct val="0"/>
              </a:spcAft>
              <a:buClrTx/>
              <a:buSzTx/>
              <a:buFontTx/>
              <a:buNone/>
              <a:tabLst/>
              <a:defRPr kumimoji="0" sz="1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1pPr>
            <a:lvl2pPr marL="457200" marR="0" indent="4572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2pPr>
            <a:lvl3pPr marL="914400" marR="0" indent="9144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3pPr>
            <a:lvl4pPr marL="1371600" marR="0" indent="13716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4pPr>
            <a:lvl5pPr marL="1828800" marR="0" indent="18288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5pPr>
            <a:lvl6pPr marL="2286000" marR="0" indent="22860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6pPr>
            <a:lvl7pPr marL="2743200" marR="0" indent="27432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7pPr>
            <a:lvl8pPr marL="3200400" marR="0" indent="32004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8pPr>
            <a:lvl9pPr marL="3657600" marR="0" indent="36576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9pPr>
          </a:lstStyle>
          <a:p>
            <a:pPr>
              <a:defRPr/>
            </a:pPr>
            <a:r>
              <a:rPr lang="en-US" altLang="en-US" dirty="0"/>
              <a:t>Page Number: </a:t>
            </a:r>
            <a:fld id="{72C52FC6-31FA-4F27-8023-4349894DFDFF}" type="slidenum">
              <a:rPr lang="en-US" altLang="en-US" smtClean="0"/>
              <a:pPr>
                <a:defRPr/>
              </a:pPr>
              <a:t>328</a:t>
            </a:fld>
            <a:r>
              <a:rPr lang="en-US" altLang="en-US" dirty="0"/>
              <a:t>/325</a:t>
            </a:r>
          </a:p>
        </p:txBody>
      </p:sp>
    </p:spTree>
  </p:cSld>
  <p:clrMapOvr>
    <a:masterClrMapping/>
  </p:clrMapOvr>
  <p:transition spd="med"/>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C3C11-2E5E-7DF7-D26D-91A0210CFA4E}"/>
            </a:ext>
          </a:extLst>
        </p:cNvPr>
        <p:cNvGrpSpPr/>
        <p:nvPr/>
      </p:nvGrpSpPr>
      <p:grpSpPr>
        <a:xfrm>
          <a:off x="0" y="0"/>
          <a:ext cx="0" cy="0"/>
          <a:chOff x="0" y="0"/>
          <a:chExt cx="0" cy="0"/>
        </a:xfrm>
      </p:grpSpPr>
      <p:sp>
        <p:nvSpPr>
          <p:cNvPr id="94210" name="Slide Number Placeholder 1">
            <a:extLst>
              <a:ext uri="{FF2B5EF4-FFF2-40B4-BE49-F238E27FC236}">
                <a16:creationId xmlns:a16="http://schemas.microsoft.com/office/drawing/2014/main" id="{0B0F8163-98EA-56B8-8BCF-4B90F82B6DA9}"/>
              </a:ext>
            </a:extLst>
          </p:cNvPr>
          <p:cNvSpPr>
            <a:spLocks noGrp="1" noChangeArrowheads="1"/>
          </p:cNvSpPr>
          <p:nvPr>
            <p:ph type="sldNum" sz="quarter" idx="12"/>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a:lstStyle>
          <a:p>
            <a:pPr>
              <a:defRPr/>
            </a:pPr>
            <a:r>
              <a:rPr lang="en-US" altLang="en-US" dirty="0"/>
              <a:t>Page Number: </a:t>
            </a:r>
            <a:fld id="{72C52FC6-31FA-4F27-8023-4349894DFDFF}" type="slidenum">
              <a:rPr lang="en-US" altLang="en-US" smtClean="0"/>
              <a:pPr>
                <a:defRPr/>
              </a:pPr>
              <a:t>329</a:t>
            </a:fld>
            <a:r>
              <a:rPr lang="en-US" altLang="en-US" dirty="0"/>
              <a:t>/325</a:t>
            </a:r>
            <a:endParaRPr lang="en-US" altLang="en-US" sz="1400" dirty="0"/>
          </a:p>
        </p:txBody>
      </p:sp>
      <p:sp>
        <p:nvSpPr>
          <p:cNvPr id="4" name="TextBox 3">
            <a:extLst>
              <a:ext uri="{FF2B5EF4-FFF2-40B4-BE49-F238E27FC236}">
                <a16:creationId xmlns:a16="http://schemas.microsoft.com/office/drawing/2014/main" id="{512DCCF8-1272-5301-9074-F32195E9CBF5}"/>
              </a:ext>
            </a:extLst>
          </p:cNvPr>
          <p:cNvSpPr txBox="1"/>
          <p:nvPr/>
        </p:nvSpPr>
        <p:spPr>
          <a:xfrm>
            <a:off x="346213" y="363706"/>
            <a:ext cx="10585176" cy="59093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buNone/>
            </a:pPr>
            <a:r>
              <a:rPr lang="en-US" dirty="0"/>
              <a:t>The </a:t>
            </a:r>
            <a:r>
              <a:rPr lang="en-US" b="1" dirty="0"/>
              <a:t>Mihajlo Petrović Alas integrator</a:t>
            </a:r>
            <a:r>
              <a:rPr lang="en-US" dirty="0"/>
              <a:t> refers to his </a:t>
            </a:r>
            <a:r>
              <a:rPr lang="en-US" b="1" dirty="0" err="1"/>
              <a:t>hydrointegrator</a:t>
            </a:r>
            <a:r>
              <a:rPr lang="en-US" dirty="0"/>
              <a:t> (sometimes called the </a:t>
            </a:r>
            <a:r>
              <a:rPr lang="en-US" i="1" dirty="0"/>
              <a:t>hydraulic integrator</a:t>
            </a:r>
            <a:r>
              <a:rPr lang="en-US" dirty="0"/>
              <a:t>), which is an </a:t>
            </a:r>
            <a:r>
              <a:rPr lang="en-US" b="1" dirty="0"/>
              <a:t>early analog computer</a:t>
            </a:r>
            <a:r>
              <a:rPr lang="en-US" dirty="0"/>
              <a:t> he invented at the end of the 19th century.</a:t>
            </a:r>
          </a:p>
          <a:p>
            <a:pPr>
              <a:buNone/>
            </a:pPr>
            <a:br>
              <a:rPr lang="en-US" dirty="0"/>
            </a:br>
            <a:endParaRPr lang="en-US" dirty="0"/>
          </a:p>
          <a:p>
            <a:pPr>
              <a:buNone/>
            </a:pPr>
            <a:r>
              <a:rPr lang="en-US" b="1" dirty="0"/>
              <a:t>What it is</a:t>
            </a:r>
          </a:p>
          <a:p>
            <a:pPr>
              <a:buFont typeface="Arial" panose="020B0604020202020204" pitchFamily="34" charset="0"/>
              <a:buChar char="•"/>
            </a:pPr>
            <a:r>
              <a:rPr lang="en-US" dirty="0"/>
              <a:t>A </a:t>
            </a:r>
            <a:r>
              <a:rPr lang="en-US" b="1" dirty="0"/>
              <a:t>mechanical-hydraulic device</a:t>
            </a:r>
            <a:r>
              <a:rPr lang="en-US" dirty="0"/>
              <a:t> that solves </a:t>
            </a:r>
            <a:r>
              <a:rPr lang="en-US" b="1" dirty="0"/>
              <a:t>differential equations</a:t>
            </a:r>
            <a:r>
              <a:rPr lang="en-US" dirty="0"/>
              <a:t> using water flow.</a:t>
            </a:r>
          </a:p>
          <a:p>
            <a:pPr>
              <a:buFont typeface="Arial" panose="020B0604020202020204" pitchFamily="34" charset="0"/>
              <a:buChar char="•"/>
            </a:pPr>
            <a:r>
              <a:rPr lang="en-US" dirty="0"/>
              <a:t>Instead of doing calculations numerically (like digital computers), it uses </a:t>
            </a:r>
            <a:r>
              <a:rPr lang="en-US" b="1" dirty="0"/>
              <a:t>physical analogies</a:t>
            </a:r>
            <a:r>
              <a:rPr lang="en-US" dirty="0"/>
              <a:t>:</a:t>
            </a:r>
          </a:p>
          <a:p>
            <a:pPr marL="742950" lvl="1" indent="-285750">
              <a:buFont typeface="Arial" panose="020B0604020202020204" pitchFamily="34" charset="0"/>
              <a:buChar char="•"/>
            </a:pPr>
            <a:r>
              <a:rPr lang="en-US" dirty="0"/>
              <a:t>Water levels represent variables.</a:t>
            </a:r>
          </a:p>
          <a:p>
            <a:pPr marL="742950" lvl="1" indent="-285750">
              <a:buFont typeface="Arial" panose="020B0604020202020204" pitchFamily="34" charset="0"/>
              <a:buChar char="•"/>
            </a:pPr>
            <a:r>
              <a:rPr lang="en-US" dirty="0"/>
              <a:t>Fluid flow through channels or tubes represents integration and differential relationships.</a:t>
            </a:r>
          </a:p>
          <a:p>
            <a:pPr marL="742950" lvl="1" indent="-285750">
              <a:buFont typeface="Arial" panose="020B0604020202020204" pitchFamily="34" charset="0"/>
              <a:buChar char="•"/>
            </a:pPr>
            <a:r>
              <a:rPr lang="en-US" dirty="0"/>
              <a:t>The shape and connectivity of vessels encode the mathematical system.</a:t>
            </a:r>
          </a:p>
          <a:p>
            <a:pPr>
              <a:buNone/>
            </a:pPr>
            <a:br>
              <a:rPr lang="en-US" dirty="0"/>
            </a:br>
            <a:endParaRPr lang="en-US" dirty="0"/>
          </a:p>
          <a:p>
            <a:pPr>
              <a:buNone/>
            </a:pPr>
            <a:r>
              <a:rPr lang="en-US" b="1" dirty="0"/>
              <a:t>History</a:t>
            </a:r>
          </a:p>
          <a:p>
            <a:pPr>
              <a:buFont typeface="Arial" panose="020B0604020202020204" pitchFamily="34" charset="0"/>
              <a:buChar char="•"/>
            </a:pPr>
            <a:r>
              <a:rPr lang="en-US" dirty="0"/>
              <a:t>Petrović presented the idea in </a:t>
            </a:r>
            <a:r>
              <a:rPr lang="en-US" b="1" dirty="0"/>
              <a:t>1897</a:t>
            </a:r>
            <a:r>
              <a:rPr lang="en-US" dirty="0"/>
              <a:t> (</a:t>
            </a:r>
            <a:r>
              <a:rPr lang="en-US" dirty="0" err="1"/>
              <a:t>Comptes</a:t>
            </a:r>
            <a:r>
              <a:rPr lang="en-US" dirty="0"/>
              <a:t> </a:t>
            </a:r>
            <a:r>
              <a:rPr lang="en-US" dirty="0" err="1"/>
              <a:t>Rendus</a:t>
            </a:r>
            <a:r>
              <a:rPr lang="en-US" dirty="0"/>
              <a:t> de </a:t>
            </a:r>
            <a:r>
              <a:rPr lang="en-US" dirty="0" err="1"/>
              <a:t>l’Académie</a:t>
            </a:r>
            <a:r>
              <a:rPr lang="en-US" dirty="0"/>
              <a:t> des Sciences).</a:t>
            </a:r>
          </a:p>
          <a:p>
            <a:pPr>
              <a:buFont typeface="Arial" panose="020B0604020202020204" pitchFamily="34" charset="0"/>
              <a:buChar char="•"/>
            </a:pPr>
            <a:r>
              <a:rPr lang="en-US" dirty="0"/>
              <a:t>He demonstrated it at the </a:t>
            </a:r>
            <a:r>
              <a:rPr lang="en-US" b="1" dirty="0"/>
              <a:t>1900 Paris World Exhibition</a:t>
            </a:r>
            <a:r>
              <a:rPr lang="en-US" dirty="0"/>
              <a:t>, where it won a </a:t>
            </a:r>
            <a:r>
              <a:rPr lang="en-US" b="1" dirty="0"/>
              <a:t>gold medal</a:t>
            </a:r>
            <a:r>
              <a:rPr lang="en-US" dirty="0"/>
              <a:t>.</a:t>
            </a:r>
          </a:p>
          <a:p>
            <a:pPr>
              <a:buFont typeface="Arial" panose="020B0604020202020204" pitchFamily="34" charset="0"/>
              <a:buChar char="•"/>
            </a:pPr>
            <a:r>
              <a:rPr lang="en-US" dirty="0"/>
              <a:t>It is considered one of the </a:t>
            </a:r>
            <a:r>
              <a:rPr lang="en-US" b="1" dirty="0"/>
              <a:t>first analog computing machines</a:t>
            </a:r>
            <a:r>
              <a:rPr lang="en-US" dirty="0"/>
              <a:t>, </a:t>
            </a:r>
            <a:br>
              <a:rPr lang="en-US" dirty="0"/>
            </a:br>
            <a:r>
              <a:rPr lang="en-US" dirty="0"/>
              <a:t>	predating more famous devices like Bush’s differential analyzer.</a:t>
            </a:r>
          </a:p>
          <a:p>
            <a:pPr>
              <a:buNone/>
            </a:pPr>
            <a:br>
              <a:rPr lang="en-US" dirty="0"/>
            </a:br>
            <a:endParaRPr lang="en-US" dirty="0"/>
          </a:p>
          <a:p>
            <a:pPr>
              <a:buNone/>
            </a:pPr>
            <a:r>
              <a:rPr lang="en-US" b="1" dirty="0"/>
              <a:t>Applications</a:t>
            </a:r>
          </a:p>
          <a:p>
            <a:pPr>
              <a:buFont typeface="Arial" panose="020B0604020202020204" pitchFamily="34" charset="0"/>
              <a:buChar char="•"/>
            </a:pPr>
            <a:r>
              <a:rPr lang="en-US" dirty="0"/>
              <a:t>Designed to solve </a:t>
            </a:r>
            <a:r>
              <a:rPr lang="en-US" b="1" dirty="0"/>
              <a:t>ordinary differential equations (ODEs)</a:t>
            </a:r>
            <a:r>
              <a:rPr lang="en-US" dirty="0"/>
              <a:t> that appear in physics and engineering.</a:t>
            </a:r>
          </a:p>
        </p:txBody>
      </p:sp>
    </p:spTree>
    <p:extLst>
      <p:ext uri="{BB962C8B-B14F-4D97-AF65-F5344CB8AC3E}">
        <p14:creationId xmlns:p14="http://schemas.microsoft.com/office/powerpoint/2010/main" val="2355121413"/>
      </p:ext>
    </p:extLst>
  </p:cSld>
  <p:clrMapOvr>
    <a:masterClrMapping/>
  </p:clrMapOvr>
  <p:transition spd="med"/>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descr="Immagine che contiene interno, vestiti, presentazione, seminario&#10;&#10;Il contenuto generato dall'IA potrebbe non essere corretto.">
            <a:extLst>
              <a:ext uri="{FF2B5EF4-FFF2-40B4-BE49-F238E27FC236}">
                <a16:creationId xmlns:a16="http://schemas.microsoft.com/office/drawing/2014/main" id="{7E7A7E6D-8289-A72F-B955-947EE3532AE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365" y="1099627"/>
            <a:ext cx="2619259" cy="1964444"/>
          </a:xfrm>
          <a:prstGeom prst="rect">
            <a:avLst/>
          </a:prstGeom>
        </p:spPr>
      </p:pic>
      <p:pic>
        <p:nvPicPr>
          <p:cNvPr id="8" name="Immagine 7" descr="Immagine che contiene interno, vestiti, soffitto, uomo&#10;&#10;Il contenuto generato dall'IA potrebbe non essere corretto.">
            <a:extLst>
              <a:ext uri="{FF2B5EF4-FFF2-40B4-BE49-F238E27FC236}">
                <a16:creationId xmlns:a16="http://schemas.microsoft.com/office/drawing/2014/main" id="{BEF3D453-7BC8-2AB9-CBF4-7488AFA8F6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365" y="3212976"/>
            <a:ext cx="2520280" cy="1890210"/>
          </a:xfrm>
          <a:prstGeom prst="rect">
            <a:avLst/>
          </a:prstGeom>
        </p:spPr>
      </p:pic>
      <p:pic>
        <p:nvPicPr>
          <p:cNvPr id="10" name="Immagine 9" descr="Immagine che contiene soffitto, arredo, interno, scena&#10;&#10;Il contenuto generato dall'IA potrebbe non essere corretto.">
            <a:extLst>
              <a:ext uri="{FF2B5EF4-FFF2-40B4-BE49-F238E27FC236}">
                <a16:creationId xmlns:a16="http://schemas.microsoft.com/office/drawing/2014/main" id="{EFC08628-21B9-2C01-3D52-5F404F27EB0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29142" y="649432"/>
            <a:ext cx="2940315" cy="2205236"/>
          </a:xfrm>
          <a:prstGeom prst="rect">
            <a:avLst/>
          </a:prstGeom>
        </p:spPr>
      </p:pic>
      <p:pic>
        <p:nvPicPr>
          <p:cNvPr id="12" name="Immagine 11" descr="Immagine che contiene arredo, interno, sedia, vestiti&#10;&#10;Il contenuto generato dall'IA potrebbe non essere corretto.">
            <a:extLst>
              <a:ext uri="{FF2B5EF4-FFF2-40B4-BE49-F238E27FC236}">
                <a16:creationId xmlns:a16="http://schemas.microsoft.com/office/drawing/2014/main" id="{7B5BF0F5-CC19-3EB0-046F-EA81C17B0E6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70147" y="3272509"/>
            <a:ext cx="3255316" cy="2441487"/>
          </a:xfrm>
          <a:prstGeom prst="rect">
            <a:avLst/>
          </a:prstGeom>
        </p:spPr>
      </p:pic>
      <p:pic>
        <p:nvPicPr>
          <p:cNvPr id="14" name="Immagine 13" descr="Immagine che contiene persona, interno, vestiti, muro&#10;&#10;Il contenuto generato dall'IA potrebbe non essere corretto.">
            <a:extLst>
              <a:ext uri="{FF2B5EF4-FFF2-40B4-BE49-F238E27FC236}">
                <a16:creationId xmlns:a16="http://schemas.microsoft.com/office/drawing/2014/main" id="{8DC3051B-B199-8984-A07E-206A1A41116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61435" y="4003332"/>
            <a:ext cx="3140789" cy="2355592"/>
          </a:xfrm>
          <a:prstGeom prst="rect">
            <a:avLst/>
          </a:prstGeom>
        </p:spPr>
      </p:pic>
      <p:pic>
        <p:nvPicPr>
          <p:cNvPr id="16" name="Immagine 15" descr="Immagine che contiene persona, Viso umano, sorriso, vestiti&#10;&#10;Il contenuto generato dall'IA potrebbe non essere corretto.">
            <a:extLst>
              <a:ext uri="{FF2B5EF4-FFF2-40B4-BE49-F238E27FC236}">
                <a16:creationId xmlns:a16="http://schemas.microsoft.com/office/drawing/2014/main" id="{FCF95131-C705-C5A3-DAAC-D5CBBF613F1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896177" y="209312"/>
            <a:ext cx="2754438" cy="2065828"/>
          </a:xfrm>
          <a:prstGeom prst="rect">
            <a:avLst/>
          </a:prstGeom>
        </p:spPr>
      </p:pic>
      <p:pic>
        <p:nvPicPr>
          <p:cNvPr id="18" name="Immagine 17" descr="Immagine che contiene vestiti, Viso umano, persona, uomo&#10;&#10;Il contenuto generato dall'IA potrebbe non essere corretto.">
            <a:extLst>
              <a:ext uri="{FF2B5EF4-FFF2-40B4-BE49-F238E27FC236}">
                <a16:creationId xmlns:a16="http://schemas.microsoft.com/office/drawing/2014/main" id="{F2186163-0F03-AB41-CF0E-770FC56B128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480376" y="2636912"/>
            <a:ext cx="2619259" cy="1964444"/>
          </a:xfrm>
          <a:prstGeom prst="rect">
            <a:avLst/>
          </a:prstGeom>
        </p:spPr>
      </p:pic>
      <p:pic>
        <p:nvPicPr>
          <p:cNvPr id="20" name="Immagine 19" descr="Immagine che contiene interno, persona, vestiti, muro&#10;&#10;Il contenuto generato dall'IA potrebbe non essere corretto.">
            <a:extLst>
              <a:ext uri="{FF2B5EF4-FFF2-40B4-BE49-F238E27FC236}">
                <a16:creationId xmlns:a16="http://schemas.microsoft.com/office/drawing/2014/main" id="{73AF4CBF-2198-D638-63F2-4E5981C2817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340150" y="1955103"/>
            <a:ext cx="2398840" cy="1799130"/>
          </a:xfrm>
          <a:prstGeom prst="rect">
            <a:avLst/>
          </a:prstGeom>
        </p:spPr>
      </p:pic>
      <p:sp>
        <p:nvSpPr>
          <p:cNvPr id="21" name="CasellaDiTesto 20">
            <a:extLst>
              <a:ext uri="{FF2B5EF4-FFF2-40B4-BE49-F238E27FC236}">
                <a16:creationId xmlns:a16="http://schemas.microsoft.com/office/drawing/2014/main" id="{0CE853DF-BE21-7614-F61D-9CAEBEA96081}"/>
              </a:ext>
            </a:extLst>
          </p:cNvPr>
          <p:cNvSpPr txBox="1"/>
          <p:nvPr/>
        </p:nvSpPr>
        <p:spPr>
          <a:xfrm>
            <a:off x="507282" y="355821"/>
            <a:ext cx="1207062" cy="4924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it-IT" sz="3200" b="0" i="0" u="none" strike="noStrike" cap="none" spc="0" normalizeH="0" baseline="0" dirty="0" err="1">
                <a:ln>
                  <a:noFill/>
                </a:ln>
                <a:solidFill>
                  <a:srgbClr val="000000"/>
                </a:solidFill>
                <a:effectLst/>
                <a:uFillTx/>
                <a:latin typeface="+mn-lt"/>
                <a:ea typeface="+mn-ea"/>
                <a:cs typeface="+mn-cs"/>
                <a:sym typeface="Calibri"/>
              </a:rPr>
              <a:t>Purdue</a:t>
            </a:r>
            <a:endParaRPr kumimoji="0" lang="it-IT" sz="3200" b="0" i="0" u="none" strike="noStrike" cap="none" spc="0" normalizeH="0" baseline="0" dirty="0">
              <a:ln>
                <a:noFill/>
              </a:ln>
              <a:solidFill>
                <a:srgbClr val="000000"/>
              </a:solidFill>
              <a:effectLst/>
              <a:uFillTx/>
              <a:latin typeface="+mn-lt"/>
              <a:ea typeface="+mn-ea"/>
              <a:cs typeface="+mn-cs"/>
              <a:sym typeface="Calibri"/>
            </a:endParaRPr>
          </a:p>
        </p:txBody>
      </p:sp>
      <p:sp>
        <p:nvSpPr>
          <p:cNvPr id="22" name="CasellaDiTesto 21">
            <a:extLst>
              <a:ext uri="{FF2B5EF4-FFF2-40B4-BE49-F238E27FC236}">
                <a16:creationId xmlns:a16="http://schemas.microsoft.com/office/drawing/2014/main" id="{AF79C03E-09D0-10BF-24F1-7029922D6C7F}"/>
              </a:ext>
            </a:extLst>
          </p:cNvPr>
          <p:cNvSpPr txBox="1"/>
          <p:nvPr/>
        </p:nvSpPr>
        <p:spPr>
          <a:xfrm>
            <a:off x="865192" y="5163401"/>
            <a:ext cx="974626"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it-IT" sz="1800" b="0" i="0" u="none" strike="noStrike" cap="none" spc="0" normalizeH="0" baseline="0" dirty="0" err="1">
                <a:ln>
                  <a:noFill/>
                </a:ln>
                <a:solidFill>
                  <a:srgbClr val="000000"/>
                </a:solidFill>
                <a:effectLst/>
                <a:uFillTx/>
                <a:latin typeface="+mn-lt"/>
                <a:ea typeface="+mn-ea"/>
                <a:cs typeface="+mn-cs"/>
                <a:sym typeface="Calibri"/>
              </a:rPr>
              <a:t>Classroom</a:t>
            </a:r>
            <a:endParaRPr kumimoji="0" lang="it-IT" sz="1800" b="0" i="0" u="none" strike="noStrike" cap="none" spc="0" normalizeH="0" baseline="0" dirty="0">
              <a:ln>
                <a:noFill/>
              </a:ln>
              <a:solidFill>
                <a:srgbClr val="000000"/>
              </a:solidFill>
              <a:effectLst/>
              <a:uFillTx/>
              <a:latin typeface="+mn-lt"/>
              <a:ea typeface="+mn-ea"/>
              <a:cs typeface="+mn-cs"/>
              <a:sym typeface="Calibri"/>
            </a:endParaRPr>
          </a:p>
        </p:txBody>
      </p:sp>
      <p:sp>
        <p:nvSpPr>
          <p:cNvPr id="23" name="CasellaDiTesto 22">
            <a:extLst>
              <a:ext uri="{FF2B5EF4-FFF2-40B4-BE49-F238E27FC236}">
                <a16:creationId xmlns:a16="http://schemas.microsoft.com/office/drawing/2014/main" id="{BD30A42E-680D-393D-C12B-AA4A21C1D660}"/>
              </a:ext>
            </a:extLst>
          </p:cNvPr>
          <p:cNvSpPr txBox="1"/>
          <p:nvPr/>
        </p:nvSpPr>
        <p:spPr>
          <a:xfrm>
            <a:off x="7323181" y="6504218"/>
            <a:ext cx="724557"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it-IT" sz="1800" b="0" i="0" u="none" strike="noStrike" cap="none" spc="0" normalizeH="0" baseline="0" dirty="0" err="1">
                <a:ln>
                  <a:noFill/>
                </a:ln>
                <a:solidFill>
                  <a:srgbClr val="000000"/>
                </a:solidFill>
                <a:effectLst/>
                <a:uFillTx/>
                <a:latin typeface="+mn-lt"/>
                <a:ea typeface="+mn-ea"/>
                <a:cs typeface="+mn-cs"/>
                <a:sym typeface="Calibri"/>
              </a:rPr>
              <a:t>Dinners</a:t>
            </a:r>
            <a:endParaRPr kumimoji="0" lang="it-IT" sz="1800" b="0" i="0" u="none" strike="noStrike" cap="none" spc="0" normalizeH="0" baseline="0" dirty="0">
              <a:ln>
                <a:noFill/>
              </a:ln>
              <a:solidFill>
                <a:srgbClr val="000000"/>
              </a:solidFill>
              <a:effectLst/>
              <a:uFillTx/>
              <a:latin typeface="+mn-lt"/>
              <a:ea typeface="+mn-ea"/>
              <a:cs typeface="+mn-cs"/>
              <a:sym typeface="Calibri"/>
            </a:endParaRPr>
          </a:p>
        </p:txBody>
      </p:sp>
      <p:sp>
        <p:nvSpPr>
          <p:cNvPr id="24" name="CasellaDiTesto 23">
            <a:extLst>
              <a:ext uri="{FF2B5EF4-FFF2-40B4-BE49-F238E27FC236}">
                <a16:creationId xmlns:a16="http://schemas.microsoft.com/office/drawing/2014/main" id="{316844F1-056B-CE06-CAF8-A689E014E962}"/>
              </a:ext>
            </a:extLst>
          </p:cNvPr>
          <p:cNvSpPr txBox="1"/>
          <p:nvPr/>
        </p:nvSpPr>
        <p:spPr>
          <a:xfrm>
            <a:off x="4026826" y="5838174"/>
            <a:ext cx="625171"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it-IT" sz="1800" b="0" i="0" u="none" strike="noStrike" cap="none" spc="0" normalizeH="0" baseline="0" dirty="0">
                <a:ln>
                  <a:noFill/>
                </a:ln>
                <a:solidFill>
                  <a:srgbClr val="000000"/>
                </a:solidFill>
                <a:effectLst/>
                <a:uFillTx/>
                <a:latin typeface="+mn-lt"/>
                <a:ea typeface="+mn-ea"/>
                <a:cs typeface="+mn-cs"/>
                <a:sym typeface="Calibri"/>
              </a:rPr>
              <a:t>Breaks</a:t>
            </a:r>
          </a:p>
        </p:txBody>
      </p:sp>
      <p:sp>
        <p:nvSpPr>
          <p:cNvPr id="25" name="CasellaDiTesto 24">
            <a:extLst>
              <a:ext uri="{FF2B5EF4-FFF2-40B4-BE49-F238E27FC236}">
                <a16:creationId xmlns:a16="http://schemas.microsoft.com/office/drawing/2014/main" id="{9D825323-DD8E-B99D-164B-4799A25A2F74}"/>
              </a:ext>
            </a:extLst>
          </p:cNvPr>
          <p:cNvSpPr txBox="1"/>
          <p:nvPr/>
        </p:nvSpPr>
        <p:spPr>
          <a:xfrm>
            <a:off x="10506648" y="4709285"/>
            <a:ext cx="865622" cy="27699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0" tIns="0" rIns="0" bIns="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it-IT" sz="1800" b="0" i="0" u="none" strike="noStrike" cap="none" spc="0" normalizeH="0" baseline="0" dirty="0" err="1">
                <a:ln>
                  <a:noFill/>
                </a:ln>
                <a:solidFill>
                  <a:srgbClr val="000000"/>
                </a:solidFill>
                <a:effectLst/>
                <a:uFillTx/>
                <a:latin typeface="+mn-lt"/>
                <a:ea typeface="+mn-ea"/>
                <a:cs typeface="+mn-cs"/>
                <a:sym typeface="Calibri"/>
              </a:rPr>
              <a:t>Wisdoms</a:t>
            </a:r>
            <a:endParaRPr kumimoji="0" lang="it-IT" sz="1800" b="0" i="0" u="none" strike="noStrike" cap="none" spc="0" normalizeH="0" baseline="0" dirty="0">
              <a:ln>
                <a:noFill/>
              </a:ln>
              <a:solidFill>
                <a:srgbClr val="000000"/>
              </a:solidFill>
              <a:effectLst/>
              <a:uFillTx/>
              <a:latin typeface="+mn-lt"/>
              <a:ea typeface="+mn-ea"/>
              <a:cs typeface="+mn-cs"/>
              <a:sym typeface="Calibri"/>
            </a:endParaRPr>
          </a:p>
        </p:txBody>
      </p:sp>
      <p:sp>
        <p:nvSpPr>
          <p:cNvPr id="15" name="Slide Number Placeholder 1">
            <a:extLst>
              <a:ext uri="{FF2B5EF4-FFF2-40B4-BE49-F238E27FC236}">
                <a16:creationId xmlns:a16="http://schemas.microsoft.com/office/drawing/2014/main" id="{7BB9E561-8F80-44F3-A836-B52B2D3EEC77}"/>
              </a:ext>
            </a:extLst>
          </p:cNvPr>
          <p:cNvSpPr txBox="1">
            <a:spLocks noChangeArrowheads="1"/>
          </p:cNvSpPr>
          <p:nvPr/>
        </p:nvSpPr>
        <p:spPr bwMode="auto">
          <a:xfrm>
            <a:off x="9735616"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marL="0" marR="0" indent="0" algn="r" defTabSz="914400" rtl="0" eaLnBrk="1" fontAlgn="base" latinLnBrk="0" hangingPunct="1">
              <a:lnSpc>
                <a:spcPct val="100000"/>
              </a:lnSpc>
              <a:spcBef>
                <a:spcPct val="0"/>
              </a:spcBef>
              <a:spcAft>
                <a:spcPct val="0"/>
              </a:spcAft>
              <a:buClrTx/>
              <a:buSzTx/>
              <a:buFontTx/>
              <a:buNone/>
              <a:tabLst/>
              <a:defRPr kumimoji="0" sz="1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1pPr>
            <a:lvl2pPr marL="457200" marR="0" indent="4572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2pPr>
            <a:lvl3pPr marL="914400" marR="0" indent="9144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3pPr>
            <a:lvl4pPr marL="1371600" marR="0" indent="13716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4pPr>
            <a:lvl5pPr marL="1828800" marR="0" indent="18288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5pPr>
            <a:lvl6pPr marL="2286000" marR="0" indent="22860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6pPr>
            <a:lvl7pPr marL="2743200" marR="0" indent="27432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7pPr>
            <a:lvl8pPr marL="3200400" marR="0" indent="32004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8pPr>
            <a:lvl9pPr marL="3657600" marR="0" indent="36576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9pPr>
          </a:lstStyle>
          <a:p>
            <a:pPr>
              <a:defRPr/>
            </a:pPr>
            <a:r>
              <a:rPr lang="en-US" altLang="en-US"/>
              <a:t>Page Number: </a:t>
            </a:r>
            <a:fld id="{72C52FC6-31FA-4F27-8023-4349894DFDFF}" type="slidenum">
              <a:rPr lang="en-US" altLang="en-US" smtClean="0"/>
              <a:pPr>
                <a:defRPr/>
              </a:pPr>
              <a:t>330</a:t>
            </a:fld>
            <a:r>
              <a:rPr lang="en-US" altLang="en-US"/>
              <a:t>/325</a:t>
            </a:r>
            <a:endParaRPr lang="en-US" altLang="en-US" dirty="0"/>
          </a:p>
        </p:txBody>
      </p:sp>
    </p:spTree>
  </p:cSld>
  <p:clrMapOvr>
    <a:masterClrMapping/>
  </p:clrMapOvr>
  <p:transition spd="med"/>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83AA7-0C1A-0DBD-2EE8-1862F5285884}"/>
              </a:ext>
            </a:extLst>
          </p:cNvPr>
          <p:cNvSpPr>
            <a:spLocks noGrp="1"/>
          </p:cNvSpPr>
          <p:nvPr>
            <p:ph type="ctrTitle"/>
          </p:nvPr>
        </p:nvSpPr>
        <p:spPr>
          <a:xfrm>
            <a:off x="-297180" y="-411480"/>
            <a:ext cx="12786359" cy="822960"/>
          </a:xfrm>
        </p:spPr>
        <p:txBody>
          <a:bodyPr>
            <a:noAutofit/>
          </a:bodyPr>
          <a:lstStyle/>
          <a:p>
            <a:r>
              <a:rPr lang="en-US" sz="2400" dirty="0"/>
              <a:t>HW: Analysis of the Algorithm X in the Context of Selected Emerging Computing Paradigms</a:t>
            </a:r>
          </a:p>
        </p:txBody>
      </p:sp>
      <mc:AlternateContent xmlns:mc="http://schemas.openxmlformats.org/markup-compatibility/2006" xmlns:a14="http://schemas.microsoft.com/office/drawing/2010/main">
        <mc:Choice Requires="a14">
          <p:graphicFrame>
            <p:nvGraphicFramePr>
              <p:cNvPr id="4" name="Table 3">
                <a:extLst>
                  <a:ext uri="{FF2B5EF4-FFF2-40B4-BE49-F238E27FC236}">
                    <a16:creationId xmlns:a16="http://schemas.microsoft.com/office/drawing/2014/main" id="{51B6ACF9-A60E-3C32-052D-78969A663E84}"/>
                  </a:ext>
                </a:extLst>
              </p:cNvPr>
              <p:cNvGraphicFramePr>
                <a:graphicFrameLocks noGrp="1"/>
              </p:cNvGraphicFramePr>
              <p:nvPr/>
            </p:nvGraphicFramePr>
            <p:xfrm>
              <a:off x="-945" y="411480"/>
              <a:ext cx="12192001" cy="6513923"/>
            </p:xfrm>
            <a:graphic>
              <a:graphicData uri="http://schemas.openxmlformats.org/drawingml/2006/table">
                <a:tbl>
                  <a:tblPr firstRow="1" bandRow="1">
                    <a:tableStyleId>{5C22544A-7EE6-4342-B048-85BDC9FD1C3A}</a:tableStyleId>
                  </a:tblPr>
                  <a:tblGrid>
                    <a:gridCol w="1039906">
                      <a:extLst>
                        <a:ext uri="{9D8B030D-6E8A-4147-A177-3AD203B41FA5}">
                          <a16:colId xmlns:a16="http://schemas.microsoft.com/office/drawing/2014/main" val="2673490116"/>
                        </a:ext>
                      </a:extLst>
                    </a:gridCol>
                    <a:gridCol w="3836894">
                      <a:extLst>
                        <a:ext uri="{9D8B030D-6E8A-4147-A177-3AD203B41FA5}">
                          <a16:colId xmlns:a16="http://schemas.microsoft.com/office/drawing/2014/main" val="3001982201"/>
                        </a:ext>
                      </a:extLst>
                    </a:gridCol>
                    <a:gridCol w="6224016">
                      <a:extLst>
                        <a:ext uri="{9D8B030D-6E8A-4147-A177-3AD203B41FA5}">
                          <a16:colId xmlns:a16="http://schemas.microsoft.com/office/drawing/2014/main" val="282266166"/>
                        </a:ext>
                      </a:extLst>
                    </a:gridCol>
                    <a:gridCol w="1091185">
                      <a:extLst>
                        <a:ext uri="{9D8B030D-6E8A-4147-A177-3AD203B41FA5}">
                          <a16:colId xmlns:a16="http://schemas.microsoft.com/office/drawing/2014/main" val="612802163"/>
                        </a:ext>
                      </a:extLst>
                    </a:gridCol>
                  </a:tblGrid>
                  <a:tr h="298523">
                    <a:tc>
                      <a:txBody>
                        <a:bodyPr/>
                        <a:lstStyle/>
                        <a:p>
                          <a:pPr algn="ctr"/>
                          <a:r>
                            <a:rPr lang="en-US" sz="1200" dirty="0"/>
                            <a:t>Type</a:t>
                          </a:r>
                        </a:p>
                      </a:txBody>
                      <a:tcPr/>
                    </a:tc>
                    <a:tc>
                      <a:txBody>
                        <a:bodyPr/>
                        <a:lstStyle/>
                        <a:p>
                          <a:pPr algn="ctr"/>
                          <a:r>
                            <a:rPr lang="en-US" sz="1200" dirty="0"/>
                            <a:t>Performance</a:t>
                          </a:r>
                        </a:p>
                      </a:txBody>
                      <a:tcPr/>
                    </a:tc>
                    <a:tc>
                      <a:txBody>
                        <a:bodyPr/>
                        <a:lstStyle/>
                        <a:p>
                          <a:pPr algn="ctr"/>
                          <a:r>
                            <a:rPr lang="en-US" sz="1200" dirty="0"/>
                            <a:t>Comment</a:t>
                          </a:r>
                        </a:p>
                      </a:txBody>
                      <a:tcPr/>
                    </a:tc>
                    <a:tc>
                      <a:txBody>
                        <a:bodyPr/>
                        <a:lstStyle/>
                        <a:p>
                          <a:pPr algn="ctr"/>
                          <a:r>
                            <a:rPr lang="en-US" sz="1200" dirty="0"/>
                            <a:t>Measurement</a:t>
                          </a:r>
                        </a:p>
                      </a:txBody>
                      <a:tcPr/>
                    </a:tc>
                    <a:extLst>
                      <a:ext uri="{0D108BD9-81ED-4DB2-BD59-A6C34878D82A}">
                        <a16:rowId xmlns:a16="http://schemas.microsoft.com/office/drawing/2014/main" val="3259676372"/>
                      </a:ext>
                    </a:extLst>
                  </a:tr>
                  <a:tr h="556910">
                    <a:tc>
                      <a:txBody>
                        <a:bodyPr/>
                        <a:lstStyle/>
                        <a:p>
                          <a:pPr algn="ctr"/>
                          <a:r>
                            <a:rPr lang="en-US" sz="1200" dirty="0"/>
                            <a:t>MULTICORE</a:t>
                          </a:r>
                        </a:p>
                      </a:txBody>
                      <a:tcPr/>
                    </a:tc>
                    <a:tc>
                      <a:txBody>
                        <a:bodyPr/>
                        <a:lstStyle/>
                        <a:p>
                          <a:pPr algn="ctr"/>
                          <a14:m>
                            <m:oMathPara xmlns:m="http://schemas.openxmlformats.org/officeDocument/2006/math">
                              <m:oMath>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1</m:t>
                                    </m:r>
                                  </m:num>
                                  <m:den>
                                    <m:d>
                                      <m:dPr>
                                        <m:ctrlPr>
                                          <a:rPr lang="en-US" sz="1200" b="0" i="1" smtClean="0">
                                            <a:latin typeface="Cambria Math" panose="02040503050406030204" pitchFamily="18" charset="0"/>
                                          </a:rPr>
                                        </m:ctrlPr>
                                      </m:dPr>
                                      <m:e>
                                        <m:r>
                                          <a:rPr lang="en-US" sz="1200" b="0" i="1" smtClean="0">
                                            <a:latin typeface="Cambria Math" panose="02040503050406030204" pitchFamily="18" charset="0"/>
                                          </a:rPr>
                                          <m:t>1−</m:t>
                                        </m:r>
                                        <m:r>
                                          <a:rPr lang="en-US" sz="1200" b="0" i="1" smtClean="0">
                                            <a:latin typeface="Cambria Math" panose="02040503050406030204" pitchFamily="18" charset="0"/>
                                          </a:rPr>
                                          <m:t>𝑝</m:t>
                                        </m:r>
                                      </m:e>
                                    </m:d>
                                    <m:r>
                                      <a:rPr lang="en-US" sz="1200" b="0" i="1" smtClean="0">
                                        <a:latin typeface="Cambria Math" panose="02040503050406030204" pitchFamily="18" charset="0"/>
                                      </a:rPr>
                                      <m:t>+</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𝑝</m:t>
                                        </m:r>
                                      </m:num>
                                      <m:den>
                                        <m:r>
                                          <a:rPr lang="en-US" sz="1200" b="0" i="1" smtClean="0">
                                            <a:latin typeface="Cambria Math" panose="02040503050406030204" pitchFamily="18" charset="0"/>
                                          </a:rPr>
                                          <m:t>𝑠</m:t>
                                        </m:r>
                                      </m:den>
                                    </m:f>
                                  </m:den>
                                </m:f>
                                <m:r>
                                  <a:rPr lang="en-US" sz="1200" b="0" i="1" smtClean="0">
                                    <a:latin typeface="Cambria Math" panose="02040503050406030204" pitchFamily="18" charset="0"/>
                                  </a:rPr>
                                  <m:t>⇒</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1</m:t>
                                    </m:r>
                                  </m:num>
                                  <m:den>
                                    <m:d>
                                      <m:dPr>
                                        <m:ctrlPr>
                                          <a:rPr lang="en-US" sz="1200" b="0" i="1" smtClean="0">
                                            <a:latin typeface="Cambria Math" panose="02040503050406030204" pitchFamily="18" charset="0"/>
                                          </a:rPr>
                                        </m:ctrlPr>
                                      </m:dPr>
                                      <m:e>
                                        <m:r>
                                          <a:rPr lang="en-US" sz="1200" b="0" i="1" smtClean="0">
                                            <a:latin typeface="Cambria Math" panose="02040503050406030204" pitchFamily="18" charset="0"/>
                                          </a:rPr>
                                          <m:t>1−</m:t>
                                        </m:r>
                                        <m:r>
                                          <a:rPr lang="en-US" sz="1200" b="0" i="1" smtClean="0">
                                            <a:latin typeface="Cambria Math" panose="02040503050406030204" pitchFamily="18" charset="0"/>
                                          </a:rPr>
                                          <m:t>𝑝</m:t>
                                        </m:r>
                                      </m:e>
                                    </m:d>
                                    <m:r>
                                      <a:rPr lang="en-US" sz="1200" b="0" i="1" smtClean="0">
                                        <a:latin typeface="Cambria Math" panose="02040503050406030204" pitchFamily="18" charset="0"/>
                                      </a:rPr>
                                      <m:t>+</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𝑝</m:t>
                                        </m:r>
                                      </m:num>
                                      <m:den>
                                        <m:r>
                                          <a:rPr lang="en-US" sz="1200" b="0" i="1" smtClean="0">
                                            <a:latin typeface="Cambria Math" panose="02040503050406030204" pitchFamily="18" charset="0"/>
                                          </a:rPr>
                                          <m:t>𝑁</m:t>
                                        </m:r>
                                      </m:den>
                                    </m:f>
                                  </m:den>
                                </m:f>
                              </m:oMath>
                            </m:oMathPara>
                          </a14:m>
                          <a:endParaRPr lang="en-US" sz="1200" dirty="0"/>
                        </a:p>
                      </a:txBody>
                      <a:tcPr/>
                    </a:tc>
                    <a:tc>
                      <a:txBody>
                        <a:bodyPr/>
                        <a:lstStyle/>
                        <a:p>
                          <a:pPr algn="ctr"/>
                          <a:r>
                            <a:rPr lang="en-US" sz="1200" dirty="0"/>
                            <a:t>Amdahl’s law where </a:t>
                          </a:r>
                          <a:r>
                            <a:rPr lang="en-US" sz="1200" i="1" dirty="0"/>
                            <a:t>p</a:t>
                          </a:r>
                          <a:r>
                            <a:rPr lang="en-US" sz="1200" dirty="0"/>
                            <a:t> is fraction of runtime that is pure compute work for acceleration (0-1),</a:t>
                          </a:r>
                          <a:br>
                            <a:rPr lang="en-US" sz="1200" dirty="0"/>
                          </a:br>
                          <a:r>
                            <a:rPr lang="en-US" sz="1200" dirty="0"/>
                            <a:t> and </a:t>
                          </a:r>
                          <a:r>
                            <a:rPr lang="en-US" sz="1200" i="1" dirty="0"/>
                            <a:t>s</a:t>
                          </a:r>
                          <a:r>
                            <a:rPr lang="en-US" sz="1200" dirty="0"/>
                            <a:t> is speedup of that compute, in out case number of cores (N)</a:t>
                          </a:r>
                        </a:p>
                      </a:txBody>
                      <a:tcPr/>
                    </a:tc>
                    <a:tc>
                      <a:txBody>
                        <a:bodyPr/>
                        <a:lstStyle/>
                        <a:p>
                          <a:pPr algn="ctr"/>
                          <a:r>
                            <a:rPr lang="en-US" sz="1200" dirty="0"/>
                            <a:t>150ms </a:t>
                          </a:r>
                          <a:br>
                            <a:rPr lang="en-US" sz="1200" dirty="0"/>
                          </a:br>
                          <a:r>
                            <a:rPr lang="en-US" sz="1200" dirty="0"/>
                            <a:t>(for N 50x50)</a:t>
                          </a:r>
                        </a:p>
                      </a:txBody>
                      <a:tcPr/>
                    </a:tc>
                    <a:extLst>
                      <a:ext uri="{0D108BD9-81ED-4DB2-BD59-A6C34878D82A}">
                        <a16:rowId xmlns:a16="http://schemas.microsoft.com/office/drawing/2014/main" val="4108426840"/>
                      </a:ext>
                    </a:extLst>
                  </a:tr>
                  <a:tr h="298523">
                    <a:tc>
                      <a:txBody>
                        <a:bodyPr/>
                        <a:lstStyle/>
                        <a:p>
                          <a:pPr algn="ctr"/>
                          <a:r>
                            <a:rPr lang="en-US" sz="1200" dirty="0"/>
                            <a:t>MANYCORE</a:t>
                          </a:r>
                        </a:p>
                      </a:txBody>
                      <a:tcPr/>
                    </a:tc>
                    <a:tc>
                      <a:txBody>
                        <a:bodyPr/>
                        <a:lstStyle/>
                        <a:p>
                          <a:pPr algn="ctr"/>
                          <a14:m>
                            <m:oMathPara xmlns:m="http://schemas.openxmlformats.org/officeDocument/2006/math">
                              <m:oMath>
                                <m:d>
                                  <m:dPr>
                                    <m:ctrlPr>
                                      <a:rPr lang="en-US" sz="1200" b="0" i="1" smtClean="0">
                                        <a:latin typeface="Cambria Math" panose="02040503050406030204" pitchFamily="18" charset="0"/>
                                      </a:rPr>
                                    </m:ctrlPr>
                                  </m:dPr>
                                  <m:e>
                                    <m:r>
                                      <a:rPr lang="en-US" sz="1200" b="0" i="1" smtClean="0">
                                        <a:latin typeface="Cambria Math" panose="02040503050406030204" pitchFamily="18" charset="0"/>
                                      </a:rPr>
                                      <m:t>1−</m:t>
                                    </m:r>
                                    <m:r>
                                      <a:rPr lang="en-US" sz="1200" b="0" i="1" smtClean="0">
                                        <a:latin typeface="Cambria Math" panose="02040503050406030204" pitchFamily="18" charset="0"/>
                                      </a:rPr>
                                      <m:t>𝑝</m:t>
                                    </m:r>
                                  </m:e>
                                </m:d>
                                <m:r>
                                  <a:rPr lang="en-US" sz="1200" b="0" i="1" smtClean="0">
                                    <a:latin typeface="Cambria Math" panose="02040503050406030204" pitchFamily="18" charset="0"/>
                                  </a:rPr>
                                  <m:t>+</m:t>
                                </m:r>
                                <m:r>
                                  <a:rPr lang="en-US" sz="1200" b="0" i="1" smtClean="0">
                                    <a:latin typeface="Cambria Math" panose="02040503050406030204" pitchFamily="18" charset="0"/>
                                  </a:rPr>
                                  <m:t>𝑝</m:t>
                                </m:r>
                                <m:r>
                                  <a:rPr lang="en-US" sz="1200" b="0" i="1" smtClean="0">
                                    <a:latin typeface="Cambria Math" panose="02040503050406030204" pitchFamily="18" charset="0"/>
                                  </a:rPr>
                                  <m:t>∗</m:t>
                                </m:r>
                                <m:r>
                                  <a:rPr lang="en-US" sz="1200" b="0" i="1" smtClean="0">
                                    <a:latin typeface="Cambria Math" panose="02040503050406030204" pitchFamily="18" charset="0"/>
                                  </a:rPr>
                                  <m:t>𝑠</m:t>
                                </m:r>
                                <m:r>
                                  <a:rPr lang="en-US" sz="1200" b="0" i="1" smtClean="0">
                                    <a:latin typeface="Cambria Math" panose="02040503050406030204" pitchFamily="18" charset="0"/>
                                  </a:rPr>
                                  <m:t>⇒</m:t>
                                </m:r>
                                <m:d>
                                  <m:dPr>
                                    <m:ctrlPr>
                                      <a:rPr lang="en-US" sz="1200" b="0" i="1" smtClean="0">
                                        <a:latin typeface="Cambria Math" panose="02040503050406030204" pitchFamily="18" charset="0"/>
                                      </a:rPr>
                                    </m:ctrlPr>
                                  </m:dPr>
                                  <m:e>
                                    <m:r>
                                      <a:rPr lang="en-US" sz="1200" b="0" i="1" smtClean="0">
                                        <a:latin typeface="Cambria Math" panose="02040503050406030204" pitchFamily="18" charset="0"/>
                                      </a:rPr>
                                      <m:t>1 −</m:t>
                                    </m:r>
                                    <m:r>
                                      <a:rPr lang="en-US" sz="1200" b="0" i="1" smtClean="0">
                                        <a:latin typeface="Cambria Math" panose="02040503050406030204" pitchFamily="18" charset="0"/>
                                      </a:rPr>
                                      <m:t>𝑝</m:t>
                                    </m:r>
                                  </m:e>
                                </m:d>
                                <m:r>
                                  <a:rPr lang="en-US" sz="1200" b="0" i="1" smtClean="0">
                                    <a:latin typeface="Cambria Math" panose="02040503050406030204" pitchFamily="18" charset="0"/>
                                  </a:rPr>
                                  <m:t>+</m:t>
                                </m:r>
                                <m:r>
                                  <a:rPr lang="en-US" sz="1200" b="0" i="1" smtClean="0">
                                    <a:latin typeface="Cambria Math" panose="02040503050406030204" pitchFamily="18" charset="0"/>
                                  </a:rPr>
                                  <m:t>𝑝</m:t>
                                </m:r>
                                <m:r>
                                  <a:rPr lang="en-US" sz="1200" b="0" i="1" smtClean="0">
                                    <a:latin typeface="Cambria Math" panose="02040503050406030204" pitchFamily="18" charset="0"/>
                                  </a:rPr>
                                  <m:t>∗</m:t>
                                </m:r>
                                <m:r>
                                  <a:rPr lang="en-US" sz="1200" b="0" i="1" smtClean="0">
                                    <a:latin typeface="Cambria Math" panose="02040503050406030204" pitchFamily="18" charset="0"/>
                                  </a:rPr>
                                  <m:t>𝑁</m:t>
                                </m:r>
                              </m:oMath>
                            </m:oMathPara>
                          </a14:m>
                          <a:endParaRPr lang="en-US" sz="1200" dirty="0"/>
                        </a:p>
                      </a:txBody>
                      <a:tcPr/>
                    </a:tc>
                    <a:tc>
                      <a:txBody>
                        <a:bodyPr/>
                        <a:lstStyle/>
                        <a:p>
                          <a:pPr algn="ctr"/>
                          <a:r>
                            <a:rPr lang="en-US" sz="1200" dirty="0"/>
                            <a:t>Gustafson’s law, similar to Amdahl’s law, but better for big number of cores.</a:t>
                          </a:r>
                        </a:p>
                      </a:txBody>
                      <a:tcPr/>
                    </a:tc>
                    <a:tc>
                      <a:txBody>
                        <a:bodyPr/>
                        <a:lstStyle/>
                        <a:p>
                          <a:pPr algn="ctr"/>
                          <a:r>
                            <a:rPr lang="en-US" sz="1200" dirty="0"/>
                            <a:t>4ms </a:t>
                          </a:r>
                          <a:br>
                            <a:rPr lang="en-US" sz="1200" dirty="0"/>
                          </a:br>
                          <a:r>
                            <a:rPr lang="en-US" sz="1200" dirty="0"/>
                            <a:t>(for N 50x50)</a:t>
                          </a:r>
                        </a:p>
                      </a:txBody>
                      <a:tcPr/>
                    </a:tc>
                    <a:extLst>
                      <a:ext uri="{0D108BD9-81ED-4DB2-BD59-A6C34878D82A}">
                        <a16:rowId xmlns:a16="http://schemas.microsoft.com/office/drawing/2014/main" val="2835344433"/>
                      </a:ext>
                    </a:extLst>
                  </a:tr>
                  <a:tr h="644210">
                    <a:tc>
                      <a:txBody>
                        <a:bodyPr/>
                        <a:lstStyle/>
                        <a:p>
                          <a:pPr algn="ctr"/>
                          <a:r>
                            <a:rPr lang="en-US" sz="1200" dirty="0"/>
                            <a:t>DSM</a:t>
                          </a:r>
                        </a:p>
                      </a:txBody>
                      <a:tcPr/>
                    </a:tc>
                    <a:tc>
                      <a:txBody>
                        <a:bodyPr/>
                        <a:lstStyle/>
                        <a:p>
                          <a:pPr algn="ctr"/>
                          <a14:m>
                            <m:oMathPara xmlns:m="http://schemas.openxmlformats.org/officeDocument/2006/math">
                              <m:oMath>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1</m:t>
                                    </m:r>
                                  </m:num>
                                  <m:den>
                                    <m:d>
                                      <m:dPr>
                                        <m:ctrlPr>
                                          <a:rPr lang="en-US" sz="1200" b="0" i="1" smtClean="0">
                                            <a:latin typeface="Cambria Math" panose="02040503050406030204" pitchFamily="18" charset="0"/>
                                          </a:rPr>
                                        </m:ctrlPr>
                                      </m:dPr>
                                      <m:e>
                                        <m:r>
                                          <a:rPr lang="en-US" sz="1200" b="0" i="1" smtClean="0">
                                            <a:latin typeface="Cambria Math" panose="02040503050406030204" pitchFamily="18" charset="0"/>
                                          </a:rPr>
                                          <m:t>1−</m:t>
                                        </m:r>
                                        <m:r>
                                          <a:rPr lang="en-US" sz="1200" b="0" i="1" smtClean="0">
                                            <a:latin typeface="Cambria Math" panose="02040503050406030204" pitchFamily="18" charset="0"/>
                                          </a:rPr>
                                          <m:t>𝑝</m:t>
                                        </m:r>
                                      </m:e>
                                    </m:d>
                                    <m:r>
                                      <a:rPr lang="en-US" sz="1200" b="0" i="1" smtClean="0">
                                        <a:latin typeface="Cambria Math" panose="02040503050406030204" pitchFamily="18" charset="0"/>
                                      </a:rPr>
                                      <m:t>+</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𝑝</m:t>
                                        </m:r>
                                      </m:num>
                                      <m:den>
                                        <m:r>
                                          <a:rPr lang="en-US" sz="1200" b="0" i="1" smtClean="0">
                                            <a:latin typeface="Cambria Math" panose="02040503050406030204" pitchFamily="18" charset="0"/>
                                          </a:rPr>
                                          <m:t>𝑁</m:t>
                                        </m:r>
                                      </m:den>
                                    </m:f>
                                    <m:r>
                                      <a:rPr lang="en-US" sz="1200" b="0" i="1" smtClean="0">
                                        <a:latin typeface="Cambria Math" panose="02040503050406030204" pitchFamily="18" charset="0"/>
                                      </a:rPr>
                                      <m:t>+</m:t>
                                    </m:r>
                                    <m:r>
                                      <a:rPr lang="en-US" sz="1200" b="0" i="1" smtClean="0">
                                        <a:latin typeface="Cambria Math" panose="02040503050406030204" pitchFamily="18" charset="0"/>
                                      </a:rPr>
                                      <m:t>𝐶</m:t>
                                    </m:r>
                                    <m:r>
                                      <a:rPr lang="en-US" sz="1200" b="0" i="1" smtClean="0">
                                        <a:latin typeface="Cambria Math" panose="02040503050406030204" pitchFamily="18" charset="0"/>
                                      </a:rPr>
                                      <m:t>(</m:t>
                                    </m:r>
                                    <m:r>
                                      <a:rPr lang="en-US" sz="1200" b="0" i="1" smtClean="0">
                                        <a:latin typeface="Cambria Math" panose="02040503050406030204" pitchFamily="18" charset="0"/>
                                      </a:rPr>
                                      <m:t>𝑁</m:t>
                                    </m:r>
                                    <m:r>
                                      <a:rPr lang="en-US" sz="1200" b="0" i="1" smtClean="0">
                                        <a:latin typeface="Cambria Math" panose="02040503050406030204" pitchFamily="18" charset="0"/>
                                      </a:rPr>
                                      <m:t>)</m:t>
                                    </m:r>
                                  </m:den>
                                </m:f>
                                <m:groupChr>
                                  <m:groupChrPr>
                                    <m:chr m:val="⇒"/>
                                    <m:pos m:val="bot"/>
                                    <m:vertJc m:val="bot"/>
                                    <m:ctrlPr>
                                      <a:rPr lang="en-US" sz="1200" b="0" i="1" smtClean="0">
                                        <a:latin typeface="Cambria Math" panose="02040503050406030204" pitchFamily="18" charset="0"/>
                                      </a:rPr>
                                    </m:ctrlPr>
                                  </m:groupChrPr>
                                  <m:e>
                                    <m:r>
                                      <m:rPr>
                                        <m:brk m:alnAt="2"/>
                                      </m:rPr>
                                      <a:rPr lang="en-US" sz="1200" b="0" i="1" smtClean="0">
                                        <a:latin typeface="Cambria Math" panose="02040503050406030204" pitchFamily="18" charset="0"/>
                                      </a:rPr>
                                      <m:t>𝑓</m:t>
                                    </m:r>
                                    <m:r>
                                      <a:rPr lang="en-US" sz="1200" b="0" i="1" smtClean="0">
                                        <a:latin typeface="Cambria Math" panose="02040503050406030204" pitchFamily="18" charset="0"/>
                                      </a:rPr>
                                      <m:t>𝑜𝑟</m:t>
                                    </m:r>
                                    <m:r>
                                      <a:rPr lang="en-US" sz="1200" b="0" i="1" smtClean="0">
                                        <a:latin typeface="Cambria Math" panose="02040503050406030204" pitchFamily="18" charset="0"/>
                                      </a:rPr>
                                      <m:t> </m:t>
                                    </m:r>
                                    <m:r>
                                      <a:rPr lang="en-US" sz="1200" b="0" i="1" smtClean="0">
                                        <a:latin typeface="Cambria Math" panose="02040503050406030204" pitchFamily="18" charset="0"/>
                                      </a:rPr>
                                      <m:t>𝑁𝑈𝑀𝐴</m:t>
                                    </m:r>
                                  </m:e>
                                </m:groupCh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1</m:t>
                                    </m:r>
                                  </m:num>
                                  <m:den>
                                    <m:d>
                                      <m:dPr>
                                        <m:ctrlPr>
                                          <a:rPr lang="en-US" sz="1200" b="0" i="1" smtClean="0">
                                            <a:latin typeface="Cambria Math" panose="02040503050406030204" pitchFamily="18" charset="0"/>
                                          </a:rPr>
                                        </m:ctrlPr>
                                      </m:dPr>
                                      <m:e>
                                        <m:r>
                                          <a:rPr lang="en-US" sz="1200" b="0" i="1" smtClean="0">
                                            <a:latin typeface="Cambria Math" panose="02040503050406030204" pitchFamily="18" charset="0"/>
                                          </a:rPr>
                                          <m:t>1−</m:t>
                                        </m:r>
                                        <m:r>
                                          <a:rPr lang="en-US" sz="1200" b="0" i="1" smtClean="0">
                                            <a:latin typeface="Cambria Math" panose="02040503050406030204" pitchFamily="18" charset="0"/>
                                          </a:rPr>
                                          <m:t>𝑝</m:t>
                                        </m:r>
                                      </m:e>
                                    </m:d>
                                    <m:r>
                                      <a:rPr lang="en-US" sz="1200" b="0" i="1" smtClean="0">
                                        <a:latin typeface="Cambria Math" panose="02040503050406030204" pitchFamily="18" charset="0"/>
                                      </a:rPr>
                                      <m:t>+</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𝑝</m:t>
                                        </m:r>
                                        <m:r>
                                          <a:rPr lang="en-US" sz="1200" b="0" i="1" smtClean="0">
                                            <a:latin typeface="Cambria Math" panose="02040503050406030204" pitchFamily="18" charset="0"/>
                                          </a:rPr>
                                          <m:t>∗</m:t>
                                        </m:r>
                                        <m:r>
                                          <a:rPr lang="en-US" sz="1200" b="0" i="1" smtClean="0">
                                            <a:latin typeface="Cambria Math" panose="02040503050406030204" pitchFamily="18" charset="0"/>
                                          </a:rPr>
                                          <m:t>𝑅</m:t>
                                        </m:r>
                                        <m:r>
                                          <a:rPr lang="en-US" sz="1200" b="0" i="1" smtClean="0">
                                            <a:latin typeface="Cambria Math" panose="02040503050406030204" pitchFamily="18" charset="0"/>
                                          </a:rPr>
                                          <m:t>(</m:t>
                                        </m:r>
                                        <m:r>
                                          <a:rPr lang="en-US" sz="1200" b="0" i="1" smtClean="0">
                                            <a:latin typeface="Cambria Math" panose="02040503050406030204" pitchFamily="18" charset="0"/>
                                          </a:rPr>
                                          <m:t>𝑁</m:t>
                                        </m:r>
                                        <m:r>
                                          <a:rPr lang="en-US" sz="1200" b="0" i="1" smtClean="0">
                                            <a:latin typeface="Cambria Math" panose="02040503050406030204" pitchFamily="18" charset="0"/>
                                          </a:rPr>
                                          <m:t>)</m:t>
                                        </m:r>
                                      </m:num>
                                      <m:den>
                                        <m:r>
                                          <a:rPr lang="en-US" sz="1200" b="0" i="1" smtClean="0">
                                            <a:latin typeface="Cambria Math" panose="02040503050406030204" pitchFamily="18" charset="0"/>
                                          </a:rPr>
                                          <m:t>𝑁</m:t>
                                        </m:r>
                                      </m:den>
                                    </m:f>
                                    <m:r>
                                      <a:rPr lang="en-US" sz="1200" b="0" i="1" smtClean="0">
                                        <a:latin typeface="Cambria Math" panose="02040503050406030204" pitchFamily="18" charset="0"/>
                                      </a:rPr>
                                      <m:t>+</m:t>
                                    </m:r>
                                    <m:r>
                                      <a:rPr lang="en-US" sz="1200" b="0" i="1" smtClean="0">
                                        <a:latin typeface="Cambria Math" panose="02040503050406030204" pitchFamily="18" charset="0"/>
                                      </a:rPr>
                                      <m:t>𝐶</m:t>
                                    </m:r>
                                    <m:r>
                                      <a:rPr lang="en-US" sz="1200" b="0" i="1" smtClean="0">
                                        <a:latin typeface="Cambria Math" panose="02040503050406030204" pitchFamily="18" charset="0"/>
                                      </a:rPr>
                                      <m:t>(</m:t>
                                    </m:r>
                                    <m:r>
                                      <a:rPr lang="en-US" sz="1200" b="0" i="1" smtClean="0">
                                        <a:latin typeface="Cambria Math" panose="02040503050406030204" pitchFamily="18" charset="0"/>
                                      </a:rPr>
                                      <m:t>𝑁</m:t>
                                    </m:r>
                                    <m:r>
                                      <a:rPr lang="en-US" sz="1200" b="0" i="1" smtClean="0">
                                        <a:latin typeface="Cambria Math" panose="02040503050406030204" pitchFamily="18" charset="0"/>
                                      </a:rPr>
                                      <m:t>)</m:t>
                                    </m:r>
                                  </m:den>
                                </m:f>
                              </m:oMath>
                            </m:oMathPara>
                          </a14:m>
                          <a:endParaRPr lang="en-US" sz="1200" dirty="0"/>
                        </a:p>
                      </a:txBody>
                      <a:tcPr/>
                    </a:tc>
                    <a:tc>
                      <a:txBody>
                        <a:bodyPr/>
                        <a:lstStyle/>
                        <a:p>
                          <a:pPr algn="ctr"/>
                          <a:r>
                            <a:rPr lang="en-US" sz="1200" dirty="0"/>
                            <a:t>Same Amdahl’s law with communication overheads </a:t>
                          </a:r>
                          <a:r>
                            <a:rPr lang="en-US" sz="1200" i="1" dirty="0"/>
                            <a:t>C(N) </a:t>
                          </a:r>
                          <a:br>
                            <a:rPr lang="en-US" sz="1200" i="1" dirty="0"/>
                          </a:br>
                          <a:r>
                            <a:rPr lang="en-US" sz="1200" i="1" dirty="0"/>
                            <a:t>(cache coherence, latency, bandwidth).</a:t>
                          </a:r>
                          <a:r>
                            <a:rPr lang="en-US" sz="1200" i="0" dirty="0"/>
                            <a:t> </a:t>
                          </a:r>
                          <a:br>
                            <a:rPr lang="en-US" sz="1200" i="0" dirty="0"/>
                          </a:br>
                          <a:r>
                            <a:rPr lang="en-US" sz="1200" i="0" dirty="0"/>
                            <a:t>For NUMA memory architecture we have worse case </a:t>
                          </a:r>
                          <a:br>
                            <a:rPr lang="en-US" sz="1200" i="0" dirty="0"/>
                          </a:br>
                          <a:r>
                            <a:rPr lang="en-US" sz="1200" i="0" dirty="0"/>
                            <a:t>because of remote memory access and NUMA ratio </a:t>
                          </a:r>
                          <a:r>
                            <a:rPr lang="en-US" sz="1200" i="1" dirty="0"/>
                            <a:t>R(N)</a:t>
                          </a:r>
                        </a:p>
                      </a:txBody>
                      <a:tcPr/>
                    </a:tc>
                    <a:tc>
                      <a:txBody>
                        <a:bodyPr/>
                        <a:lstStyle/>
                        <a:p>
                          <a:pPr algn="ctr"/>
                          <a:r>
                            <a:rPr lang="en-US" sz="1200" i="0" dirty="0"/>
                            <a:t>1ms </a:t>
                          </a:r>
                          <a:br>
                            <a:rPr lang="en-US" sz="1200" i="0" dirty="0"/>
                          </a:br>
                          <a:r>
                            <a:rPr lang="en-US" sz="1200" i="0" dirty="0"/>
                            <a:t>(</a:t>
                          </a:r>
                          <a:r>
                            <a:rPr lang="en-US" sz="1200" dirty="0"/>
                            <a:t>for </a:t>
                          </a:r>
                          <a:r>
                            <a:rPr lang="en-US" sz="1200" i="0" dirty="0"/>
                            <a:t>N 50x50; GPU better for N &gt; 1700)</a:t>
                          </a:r>
                        </a:p>
                      </a:txBody>
                      <a:tcPr/>
                    </a:tc>
                    <a:extLst>
                      <a:ext uri="{0D108BD9-81ED-4DB2-BD59-A6C34878D82A}">
                        <a16:rowId xmlns:a16="http://schemas.microsoft.com/office/drawing/2014/main" val="647179453"/>
                      </a:ext>
                    </a:extLst>
                  </a:tr>
                  <a:tr h="298523">
                    <a:tc>
                      <a:txBody>
                        <a:bodyPr/>
                        <a:lstStyle/>
                        <a:p>
                          <a:pPr algn="ctr"/>
                          <a:r>
                            <a:rPr lang="en-US" sz="1200" dirty="0"/>
                            <a:t>MPC</a:t>
                          </a:r>
                        </a:p>
                      </a:txBody>
                      <a:tcPr/>
                    </a:tc>
                    <a:tc>
                      <a:txBody>
                        <a:bodyPr/>
                        <a:lstStyle/>
                        <a:p>
                          <a:pPr algn="ctr"/>
                          <a:r>
                            <a:rPr lang="en-US" sz="1200" i="1" dirty="0"/>
                            <a:t>f(p, R, N, C)</a:t>
                          </a:r>
                        </a:p>
                      </a:txBody>
                      <a:tcPr/>
                    </a:tc>
                    <a:tc>
                      <a:txBody>
                        <a:bodyPr/>
                        <a:lstStyle/>
                        <a:p>
                          <a:pPr algn="ctr"/>
                          <a:r>
                            <a:rPr lang="en-US" sz="1200" dirty="0"/>
                            <a:t>Cray</a:t>
                          </a:r>
                        </a:p>
                      </a:txBody>
                      <a:tcPr/>
                    </a:tc>
                    <a:tc>
                      <a:txBody>
                        <a:bodyPr/>
                        <a:lstStyle/>
                        <a:p>
                          <a:pPr algn="ctr"/>
                          <a:r>
                            <a:rPr lang="en-US" sz="1200" dirty="0"/>
                            <a:t>5ms</a:t>
                          </a:r>
                        </a:p>
                      </a:txBody>
                      <a:tcPr/>
                    </a:tc>
                    <a:extLst>
                      <a:ext uri="{0D108BD9-81ED-4DB2-BD59-A6C34878D82A}">
                        <a16:rowId xmlns:a16="http://schemas.microsoft.com/office/drawing/2014/main" val="803197358"/>
                      </a:ext>
                    </a:extLst>
                  </a:tr>
                  <a:tr h="0">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extLst>
                      <a:ext uri="{0D108BD9-81ED-4DB2-BD59-A6C34878D82A}">
                        <a16:rowId xmlns:a16="http://schemas.microsoft.com/office/drawing/2014/main" val="1119622828"/>
                      </a:ext>
                    </a:extLst>
                  </a:tr>
                  <a:tr h="298523">
                    <a:tc>
                      <a:txBody>
                        <a:bodyPr/>
                        <a:lstStyle/>
                        <a:p>
                          <a:pPr algn="ctr"/>
                          <a:r>
                            <a:rPr lang="en-US" sz="1200" dirty="0"/>
                            <a:t>GaAs</a:t>
                          </a:r>
                        </a:p>
                      </a:txBody>
                      <a:tcPr/>
                    </a:tc>
                    <a:tc>
                      <a:txBody>
                        <a:bodyPr/>
                        <a:lstStyle/>
                        <a:p>
                          <a:pPr algn="ctr"/>
                          <a:endParaRPr lang="en-US" sz="1200" dirty="0"/>
                        </a:p>
                      </a:txBody>
                      <a:tcPr/>
                    </a:tc>
                    <a:tc>
                      <a:txBody>
                        <a:bodyPr/>
                        <a:lstStyle/>
                        <a:p>
                          <a:pPr algn="ctr"/>
                          <a:endParaRPr lang="en-US" sz="1200" dirty="0"/>
                        </a:p>
                      </a:txBody>
                      <a:tcPr/>
                    </a:tc>
                    <a:tc>
                      <a:txBody>
                        <a:bodyPr/>
                        <a:lstStyle/>
                        <a:p>
                          <a:pPr algn="ctr"/>
                          <a:endParaRPr lang="en-US" sz="1200" dirty="0"/>
                        </a:p>
                      </a:txBody>
                      <a:tcPr/>
                    </a:tc>
                    <a:extLst>
                      <a:ext uri="{0D108BD9-81ED-4DB2-BD59-A6C34878D82A}">
                        <a16:rowId xmlns:a16="http://schemas.microsoft.com/office/drawing/2014/main" val="1259642437"/>
                      </a:ext>
                    </a:extLst>
                  </a:tr>
                  <a:tr h="298523">
                    <a:tc>
                      <a:txBody>
                        <a:bodyPr/>
                        <a:lstStyle/>
                        <a:p>
                          <a:pPr algn="ctr"/>
                          <a:r>
                            <a:rPr lang="en-US" sz="1200" dirty="0" err="1"/>
                            <a:t>CdTe</a:t>
                          </a:r>
                          <a:endParaRPr lang="en-US" sz="1200" dirty="0"/>
                        </a:p>
                      </a:txBody>
                      <a:tcPr/>
                    </a:tc>
                    <a:tc>
                      <a:txBody>
                        <a:bodyPr/>
                        <a:lstStyle/>
                        <a:p>
                          <a:pPr algn="ctr"/>
                          <a:endParaRPr lang="en-US" sz="1200" dirty="0"/>
                        </a:p>
                      </a:txBody>
                      <a:tcPr/>
                    </a:tc>
                    <a:tc>
                      <a:txBody>
                        <a:bodyPr/>
                        <a:lstStyle/>
                        <a:p>
                          <a:pPr algn="ctr"/>
                          <a:endParaRPr lang="en-US" sz="1200"/>
                        </a:p>
                      </a:txBody>
                      <a:tcPr/>
                    </a:tc>
                    <a:tc>
                      <a:txBody>
                        <a:bodyPr/>
                        <a:lstStyle/>
                        <a:p>
                          <a:pPr algn="ctr"/>
                          <a:endParaRPr lang="en-US" sz="1200"/>
                        </a:p>
                      </a:txBody>
                      <a:tcPr/>
                    </a:tc>
                    <a:extLst>
                      <a:ext uri="{0D108BD9-81ED-4DB2-BD59-A6C34878D82A}">
                        <a16:rowId xmlns:a16="http://schemas.microsoft.com/office/drawing/2014/main" val="2055124343"/>
                      </a:ext>
                    </a:extLst>
                  </a:tr>
                  <a:tr h="162068">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extLst>
                      <a:ext uri="{0D108BD9-81ED-4DB2-BD59-A6C34878D82A}">
                        <a16:rowId xmlns:a16="http://schemas.microsoft.com/office/drawing/2014/main" val="3176147593"/>
                      </a:ext>
                    </a:extLst>
                  </a:tr>
                  <a:tr h="828271">
                    <a:tc>
                      <a:txBody>
                        <a:bodyPr/>
                        <a:lstStyle/>
                        <a:p>
                          <a:pPr algn="ctr"/>
                          <a:r>
                            <a:rPr lang="en-US" sz="1200" dirty="0" err="1"/>
                            <a:t>Maxeler</a:t>
                          </a:r>
                          <a:r>
                            <a:rPr lang="en-US" sz="1200" dirty="0"/>
                            <a:t> DFE</a:t>
                          </a:r>
                        </a:p>
                      </a:txBody>
                      <a:tcPr/>
                    </a:tc>
                    <a:tc>
                      <a:txBody>
                        <a:bodyPr/>
                        <a:lstStyle/>
                        <a:p>
                          <a:pPr algn="ctr"/>
                          <a14:m>
                            <m:oMathPara xmlns:m="http://schemas.openxmlformats.org/officeDocument/2006/math">
                              <m:oMath>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1</m:t>
                                    </m:r>
                                  </m:num>
                                  <m:den>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1</m:t>
                                        </m:r>
                                      </m:num>
                                      <m:den>
                                        <m:r>
                                          <m:rPr>
                                            <m:sty m:val="p"/>
                                          </m:rPr>
                                          <a:rPr lang="en-US" sz="1200" b="0" i="0" smtClean="0">
                                            <a:latin typeface="Cambria Math" panose="02040503050406030204" pitchFamily="18" charset="0"/>
                                          </a:rPr>
                                          <m:t>min</m:t>
                                        </m:r>
                                        <m:r>
                                          <a:rPr lang="en-US" sz="1200" b="0" i="1" smtClean="0">
                                            <a:latin typeface="Cambria Math" panose="02040503050406030204" pitchFamily="18" charset="0"/>
                                          </a:rPr>
                                          <m:t>⁡(</m:t>
                                        </m:r>
                                        <m:r>
                                          <a:rPr lang="en-US" sz="1200" b="0" i="1" smtClean="0">
                                            <a:latin typeface="Cambria Math" panose="02040503050406030204" pitchFamily="18" charset="0"/>
                                          </a:rPr>
                                          <m:t>𝑝</m:t>
                                        </m:r>
                                        <m:r>
                                          <a:rPr lang="en-US" sz="1200" b="0" i="1" smtClean="0">
                                            <a:latin typeface="Cambria Math" panose="02040503050406030204" pitchFamily="18" charset="0"/>
                                          </a:rPr>
                                          <m:t>,</m:t>
                                        </m:r>
                                        <m:r>
                                          <a:rPr lang="en-US" sz="1200" b="0" i="1" smtClean="0">
                                            <a:latin typeface="Cambria Math" panose="02040503050406030204" pitchFamily="18" charset="0"/>
                                          </a:rPr>
                                          <m:t>𝑁</m:t>
                                        </m:r>
                                        <m:r>
                                          <a:rPr lang="en-US" sz="1200" b="0" i="1" smtClean="0">
                                            <a:latin typeface="Cambria Math" panose="02040503050406030204" pitchFamily="18" charset="0"/>
                                          </a:rPr>
                                          <m:t>)</m:t>
                                        </m:r>
                                      </m:den>
                                    </m:f>
                                    <m:r>
                                      <a:rPr lang="en-US" sz="1200" b="0" i="1" smtClean="0">
                                        <a:latin typeface="Cambria Math" panose="02040503050406030204" pitchFamily="18" charset="0"/>
                                      </a:rPr>
                                      <m:t>+</m:t>
                                    </m:r>
                                    <m:f>
                                      <m:fPr>
                                        <m:ctrlPr>
                                          <a:rPr lang="en-US" sz="1200" b="0" i="1" smtClean="0">
                                            <a:latin typeface="Cambria Math" panose="02040503050406030204" pitchFamily="18" charset="0"/>
                                          </a:rPr>
                                        </m:ctrlPr>
                                      </m:fPr>
                                      <m:num>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𝑇</m:t>
                                            </m:r>
                                          </m:e>
                                          <m:sub>
                                            <m:r>
                                              <a:rPr lang="en-US" sz="1200" b="0" i="1" smtClean="0">
                                                <a:latin typeface="Cambria Math" panose="02040503050406030204" pitchFamily="18" charset="0"/>
                                              </a:rPr>
                                              <m:t>𝑐</m:t>
                                            </m:r>
                                          </m:sub>
                                        </m:sSub>
                                        <m:r>
                                          <a:rPr lang="en-US" sz="1200" b="0" i="1" smtClean="0">
                                            <a:latin typeface="Cambria Math" panose="02040503050406030204" pitchFamily="18" charset="0"/>
                                          </a:rPr>
                                          <m:t>+</m:t>
                                        </m:r>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𝑇</m:t>
                                            </m:r>
                                          </m:e>
                                          <m:sub>
                                            <m:r>
                                              <a:rPr lang="en-US" sz="1200" b="0" i="1" smtClean="0">
                                                <a:latin typeface="Cambria Math" panose="02040503050406030204" pitchFamily="18" charset="0"/>
                                              </a:rPr>
                                              <m:t>𝑚</m:t>
                                            </m:r>
                                          </m:sub>
                                        </m:sSub>
                                        <m:r>
                                          <a:rPr lang="en-US" sz="1200" b="0" i="1" smtClean="0">
                                            <a:latin typeface="Cambria Math" panose="02040503050406030204" pitchFamily="18" charset="0"/>
                                          </a:rPr>
                                          <m:t>+</m:t>
                                        </m:r>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𝑇</m:t>
                                            </m:r>
                                          </m:e>
                                          <m:sub>
                                            <m:r>
                                              <a:rPr lang="en-US" sz="1200" b="0" i="1" smtClean="0">
                                                <a:latin typeface="Cambria Math" panose="02040503050406030204" pitchFamily="18" charset="0"/>
                                              </a:rPr>
                                              <m:t>𝑖</m:t>
                                            </m:r>
                                          </m:sub>
                                        </m:sSub>
                                      </m:num>
                                      <m:den>
                                        <m:r>
                                          <a:rPr lang="en-US" sz="1200" b="0" i="1" smtClean="0">
                                            <a:latin typeface="Cambria Math" panose="02040503050406030204" pitchFamily="18" charset="0"/>
                                          </a:rPr>
                                          <m:t>𝑇𝑠𝑒𝑞</m:t>
                                        </m:r>
                                      </m:den>
                                    </m:f>
                                  </m:den>
                                </m:f>
                              </m:oMath>
                            </m:oMathPara>
                          </a14:m>
                          <a:endParaRPr lang="en-US" sz="1200" dirty="0"/>
                        </a:p>
                      </a:txBody>
                      <a:tcPr/>
                    </a:tc>
                    <a:tc>
                      <a:txBody>
                        <a:bodyPr/>
                        <a:lstStyle/>
                        <a:p>
                          <a:pPr algn="ctr"/>
                          <a:r>
                            <a:rPr lang="en-US" sz="1200" dirty="0"/>
                            <a:t>Reference: </a:t>
                          </a:r>
                          <a:r>
                            <a:rPr lang="en-US" sz="1200" dirty="0">
                              <a:hlinkClick r:id="rId2"/>
                            </a:rPr>
                            <a:t>Computer performance prediction of data flow architecture</a:t>
                          </a:r>
                          <a:r>
                            <a:rPr lang="en-US" sz="1200" dirty="0"/>
                            <a:t> </a:t>
                          </a:r>
                          <a:r>
                            <a:rPr lang="en-US" sz="1200" i="1" dirty="0"/>
                            <a:t>p</a:t>
                          </a:r>
                          <a:r>
                            <a:rPr lang="en-US" sz="1200" dirty="0"/>
                            <a:t> is average degree </a:t>
                          </a:r>
                          <a:br>
                            <a:rPr lang="en-US" sz="1200" dirty="0"/>
                          </a:br>
                          <a:r>
                            <a:rPr lang="en-US" sz="1200" dirty="0"/>
                            <a:t>of concurrency (maximum number of independent operations); </a:t>
                          </a:r>
                          <a:r>
                            <a:rPr lang="en-US" sz="1200" i="1" dirty="0"/>
                            <a:t>N</a:t>
                          </a:r>
                          <a:r>
                            <a:rPr lang="en-US" sz="1200" dirty="0"/>
                            <a:t> number of PE </a:t>
                          </a:r>
                          <a:br>
                            <a:rPr lang="en-US" sz="1200" dirty="0"/>
                          </a:br>
                          <a:r>
                            <a:rPr lang="en-US" sz="1200" dirty="0"/>
                            <a:t>(processing elements); </a:t>
                          </a:r>
                          <a14:m>
                            <m:oMath xmlns:m="http://schemas.openxmlformats.org/officeDocument/2006/math">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𝑇</m:t>
                                  </m:r>
                                </m:e>
                                <m:sub>
                                  <m:r>
                                    <a:rPr lang="en-US" sz="1200" b="0" i="1" smtClean="0">
                                      <a:latin typeface="Cambria Math" panose="02040503050406030204" pitchFamily="18" charset="0"/>
                                    </a:rPr>
                                    <m:t>𝑐</m:t>
                                  </m:r>
                                </m:sub>
                              </m:sSub>
                            </m:oMath>
                          </a14:m>
                          <a:r>
                            <a:rPr lang="en-US" sz="1200" dirty="0"/>
                            <a:t> (communication overhead); </a:t>
                          </a:r>
                          <a14:m>
                            <m:oMath xmlns:m="http://schemas.openxmlformats.org/officeDocument/2006/math">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𝑇</m:t>
                                  </m:r>
                                </m:e>
                                <m:sub>
                                  <m:r>
                                    <a:rPr lang="en-US" sz="1200" b="0" i="1" smtClean="0">
                                      <a:latin typeface="Cambria Math" panose="02040503050406030204" pitchFamily="18" charset="0"/>
                                    </a:rPr>
                                    <m:t>𝑚</m:t>
                                  </m:r>
                                </m:sub>
                              </m:sSub>
                            </m:oMath>
                          </a14:m>
                          <a:r>
                            <a:rPr lang="en-US" sz="1200" dirty="0"/>
                            <a:t>(scheduling overhead); </a:t>
                          </a:r>
                          <a14:m>
                            <m:oMath xmlns:m="http://schemas.openxmlformats.org/officeDocument/2006/math">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𝑇</m:t>
                                  </m:r>
                                </m:e>
                                <m:sub>
                                  <m:r>
                                    <a:rPr lang="en-US" sz="1200" b="0" i="1" smtClean="0">
                                      <a:latin typeface="Cambria Math" panose="02040503050406030204" pitchFamily="18" charset="0"/>
                                    </a:rPr>
                                    <m:t>𝑖</m:t>
                                  </m:r>
                                </m:sub>
                              </m:sSub>
                            </m:oMath>
                          </a14:m>
                          <a:r>
                            <a:rPr lang="en-US" sz="1200" dirty="0"/>
                            <a:t> idle overhead</a:t>
                          </a:r>
                        </a:p>
                      </a:txBody>
                      <a:tcPr/>
                    </a:tc>
                    <a:tc>
                      <a:txBody>
                        <a:bodyPr/>
                        <a:lstStyle/>
                        <a:p>
                          <a:pPr algn="ctr"/>
                          <a:r>
                            <a:rPr lang="en-US" sz="1200" dirty="0"/>
                            <a:t>5ms</a:t>
                          </a:r>
                        </a:p>
                      </a:txBody>
                      <a:tcPr/>
                    </a:tc>
                    <a:extLst>
                      <a:ext uri="{0D108BD9-81ED-4DB2-BD59-A6C34878D82A}">
                        <a16:rowId xmlns:a16="http://schemas.microsoft.com/office/drawing/2014/main" val="1488239034"/>
                      </a:ext>
                    </a:extLst>
                  </a:tr>
                  <a:tr h="673226">
                    <a:tc>
                      <a:txBody>
                        <a:bodyPr/>
                        <a:lstStyle/>
                        <a:p>
                          <a:pPr algn="ctr"/>
                          <a:r>
                            <a:rPr lang="en-US" sz="1200" dirty="0"/>
                            <a:t>Google TPU</a:t>
                          </a:r>
                        </a:p>
                      </a:txBody>
                      <a:tcPr/>
                    </a:tc>
                    <a:tc>
                      <a:txBody>
                        <a:bodyPr/>
                        <a:lstStyle/>
                        <a:p>
                          <a:pPr algn="ctr"/>
                          <a14:m>
                            <m:oMathPara xmlns:m="http://schemas.openxmlformats.org/officeDocument/2006/math">
                              <m:oMath>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1</m:t>
                                    </m:r>
                                  </m:num>
                                  <m:den>
                                    <m:r>
                                      <a:rPr lang="en-US" sz="1200" b="0" i="1" smtClean="0">
                                        <a:latin typeface="Cambria Math" panose="02040503050406030204" pitchFamily="18" charset="0"/>
                                      </a:rPr>
                                      <m:t>(1−</m:t>
                                    </m:r>
                                    <m:r>
                                      <a:rPr lang="en-US" sz="1200" b="0" i="1" smtClean="0">
                                        <a:latin typeface="Cambria Math" panose="02040503050406030204" pitchFamily="18" charset="0"/>
                                      </a:rPr>
                                      <m:t>𝑝</m:t>
                                    </m:r>
                                    <m:r>
                                      <a:rPr lang="en-US" sz="1200" b="0" i="1" smtClean="0">
                                        <a:latin typeface="Cambria Math" panose="02040503050406030204" pitchFamily="18" charset="0"/>
                                      </a:rPr>
                                      <m:t>)+</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𝑝</m:t>
                                        </m:r>
                                      </m:num>
                                      <m:den>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𝑆</m:t>
                                            </m:r>
                                          </m:e>
                                          <m:sub>
                                            <m:r>
                                              <a:rPr lang="en-US" sz="1200" b="0" i="1" smtClean="0">
                                                <a:latin typeface="Cambria Math" panose="02040503050406030204" pitchFamily="18" charset="0"/>
                                              </a:rPr>
                                              <m:t>𝑝</m:t>
                                            </m:r>
                                          </m:sub>
                                        </m:sSub>
                                        <m:r>
                                          <a:rPr lang="en-US" sz="1200" b="0" i="1" smtClean="0">
                                            <a:latin typeface="Cambria Math" panose="02040503050406030204" pitchFamily="18" charset="0"/>
                                          </a:rPr>
                                          <m:t>∗</m:t>
                                        </m:r>
                                        <m:r>
                                          <a:rPr lang="en-US" sz="1200" b="0" i="1" smtClean="0">
                                            <a:latin typeface="Cambria Math" panose="02040503050406030204" pitchFamily="18" charset="0"/>
                                          </a:rPr>
                                          <m:t>𝑛</m:t>
                                        </m:r>
                                      </m:den>
                                    </m:f>
                                    <m:r>
                                      <a:rPr lang="en-US" sz="1200" b="0" i="1" smtClean="0">
                                        <a:latin typeface="Cambria Math" panose="02040503050406030204" pitchFamily="18" charset="0"/>
                                      </a:rPr>
                                      <m:t>+</m:t>
                                    </m:r>
                                    <m:f>
                                      <m:fPr>
                                        <m:ctrlPr>
                                          <a:rPr lang="en-US" sz="1200" b="0" i="1" smtClean="0">
                                            <a:latin typeface="Cambria Math" panose="02040503050406030204" pitchFamily="18" charset="0"/>
                                          </a:rPr>
                                        </m:ctrlPr>
                                      </m:fPr>
                                      <m:num>
                                        <m:r>
                                          <a:rPr lang="en-US" sz="1200" b="0" i="1" smtClean="0">
                                            <a:latin typeface="Cambria Math" panose="02040503050406030204" pitchFamily="18" charset="0"/>
                                          </a:rPr>
                                          <m:t>𝑁</m:t>
                                        </m:r>
                                        <m:r>
                                          <a:rPr lang="en-US" sz="1200" b="0" i="1" smtClean="0">
                                            <a:latin typeface="Cambria Math" panose="02040503050406030204" pitchFamily="18" charset="0"/>
                                          </a:rPr>
                                          <m:t>∗</m:t>
                                        </m:r>
                                        <m:r>
                                          <a:rPr lang="en-US" sz="1200" b="0" i="1" smtClean="0">
                                            <a:latin typeface="Cambria Math" panose="02040503050406030204" pitchFamily="18" charset="0"/>
                                          </a:rPr>
                                          <m:t>𝑝</m:t>
                                        </m:r>
                                      </m:num>
                                      <m:den>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𝑁</m:t>
                                            </m:r>
                                          </m:e>
                                          <m:sub>
                                            <m:r>
                                              <a:rPr lang="en-US" sz="1200" b="0" i="1" smtClean="0">
                                                <a:latin typeface="Cambria Math" panose="02040503050406030204" pitchFamily="18" charset="0"/>
                                              </a:rPr>
                                              <m:t>𝑟𝑒𝑓</m:t>
                                            </m:r>
                                          </m:sub>
                                        </m:sSub>
                                      </m:den>
                                    </m:f>
                                    <m:r>
                                      <a:rPr lang="en-US" sz="1200" b="0" i="1" smtClean="0">
                                        <a:latin typeface="Cambria Math" panose="02040503050406030204" pitchFamily="18" charset="0"/>
                                      </a:rPr>
                                      <m:t>+</m:t>
                                    </m:r>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𝐿</m:t>
                                        </m:r>
                                      </m:e>
                                      <m:sub>
                                        <m:r>
                                          <a:rPr lang="en-US" sz="1200" b="0" i="1" smtClean="0">
                                            <a:latin typeface="Cambria Math" panose="02040503050406030204" pitchFamily="18" charset="0"/>
                                          </a:rPr>
                                          <m:t>𝑜</m:t>
                                        </m:r>
                                      </m:sub>
                                    </m:sSub>
                                  </m:den>
                                </m:f>
                              </m:oMath>
                            </m:oMathPara>
                          </a14:m>
                          <a:endParaRPr lang="en-US" sz="1200" dirty="0"/>
                        </a:p>
                      </a:txBody>
                      <a:tcPr/>
                    </a:tc>
                    <a:tc>
                      <a:txBody>
                        <a:bodyPr/>
                        <a:lstStyle/>
                        <a:p>
                          <a:pPr algn="ctr"/>
                          <a:r>
                            <a:rPr lang="en-US" sz="1200" i="1" dirty="0"/>
                            <a:t>p</a:t>
                          </a:r>
                          <a:r>
                            <a:rPr lang="en-US" sz="1200" dirty="0"/>
                            <a:t> – fraction of work that can be parallelized; </a:t>
                          </a:r>
                          <a14:m>
                            <m:oMath xmlns:m="http://schemas.openxmlformats.org/officeDocument/2006/math">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𝑆</m:t>
                                  </m:r>
                                </m:e>
                                <m:sub>
                                  <m:r>
                                    <a:rPr lang="en-US" sz="1200" b="0" i="1" smtClean="0">
                                      <a:latin typeface="Cambria Math" panose="02040503050406030204" pitchFamily="18" charset="0"/>
                                    </a:rPr>
                                    <m:t>𝑝</m:t>
                                  </m:r>
                                </m:sub>
                              </m:sSub>
                            </m:oMath>
                          </a14:m>
                          <a:r>
                            <a:rPr lang="en-US" sz="1200" dirty="0"/>
                            <a:t>number of parallel stochastic units</a:t>
                          </a:r>
                          <a:r>
                            <a:rPr lang="en-US" sz="1200" baseline="0" dirty="0"/>
                            <a:t> deployed; </a:t>
                          </a:r>
                          <a:br>
                            <a:rPr lang="en-US" sz="1200" baseline="0" dirty="0"/>
                          </a:br>
                          <a:r>
                            <a:rPr lang="en-US" sz="1200" i="1" baseline="0" dirty="0"/>
                            <a:t>n</a:t>
                          </a:r>
                          <a:r>
                            <a:rPr lang="en-US" sz="1200" i="0" baseline="0" dirty="0"/>
                            <a:t> efficiency adjustable factor; </a:t>
                          </a:r>
                          <a:r>
                            <a:rPr lang="en-US" sz="1200" i="1" baseline="0" dirty="0"/>
                            <a:t>N</a:t>
                          </a:r>
                          <a:r>
                            <a:rPr lang="en-US" sz="1200" i="0" baseline="0" dirty="0"/>
                            <a:t> required bit stream; </a:t>
                          </a:r>
                          <a14:m>
                            <m:oMath xmlns:m="http://schemas.openxmlformats.org/officeDocument/2006/math">
                              <m:sSub>
                                <m:sSubPr>
                                  <m:ctrlPr>
                                    <a:rPr lang="en-US" sz="1200" b="0" i="1" baseline="0" smtClean="0">
                                      <a:latin typeface="Cambria Math" panose="02040503050406030204" pitchFamily="18" charset="0"/>
                                    </a:rPr>
                                  </m:ctrlPr>
                                </m:sSubPr>
                                <m:e>
                                  <m:r>
                                    <a:rPr lang="en-US" sz="1200" b="0" i="1" baseline="0" smtClean="0">
                                      <a:latin typeface="Cambria Math" panose="02040503050406030204" pitchFamily="18" charset="0"/>
                                    </a:rPr>
                                    <m:t>𝑁</m:t>
                                  </m:r>
                                </m:e>
                                <m:sub>
                                  <m:r>
                                    <a:rPr lang="en-US" sz="1200" b="0" i="1" baseline="0" smtClean="0">
                                      <a:latin typeface="Cambria Math" panose="02040503050406030204" pitchFamily="18" charset="0"/>
                                    </a:rPr>
                                    <m:t>𝑟𝑒𝑓</m:t>
                                  </m:r>
                                </m:sub>
                              </m:sSub>
                            </m:oMath>
                          </a14:m>
                          <a:r>
                            <a:rPr lang="en-US" sz="1200" baseline="0" dirty="0"/>
                            <a:t>reference bit stream length</a:t>
                          </a:r>
                          <a:br>
                            <a:rPr lang="en-US" sz="1200" baseline="0" dirty="0"/>
                          </a:br>
                          <a:r>
                            <a:rPr lang="en-US" sz="1200" baseline="0" dirty="0"/>
                            <a:t>(baseline 256); </a:t>
                          </a:r>
                          <a14:m>
                            <m:oMath xmlns:m="http://schemas.openxmlformats.org/officeDocument/2006/math">
                              <m:sSub>
                                <m:sSubPr>
                                  <m:ctrlPr>
                                    <a:rPr lang="en-US" sz="1200" b="0" i="1" baseline="0" smtClean="0">
                                      <a:latin typeface="Cambria Math" panose="02040503050406030204" pitchFamily="18" charset="0"/>
                                    </a:rPr>
                                  </m:ctrlPr>
                                </m:sSubPr>
                                <m:e>
                                  <m:r>
                                    <a:rPr lang="en-US" sz="1200" b="0" i="1" baseline="0" smtClean="0">
                                      <a:latin typeface="Cambria Math" panose="02040503050406030204" pitchFamily="18" charset="0"/>
                                    </a:rPr>
                                    <m:t>𝐿</m:t>
                                  </m:r>
                                </m:e>
                                <m:sub>
                                  <m:r>
                                    <a:rPr lang="en-US" sz="1200" b="0" i="1" baseline="0" smtClean="0">
                                      <a:latin typeface="Cambria Math" panose="02040503050406030204" pitchFamily="18" charset="0"/>
                                    </a:rPr>
                                    <m:t>𝑎</m:t>
                                  </m:r>
                                </m:sub>
                              </m:sSub>
                            </m:oMath>
                          </a14:m>
                          <a:r>
                            <a:rPr lang="en-US" sz="1200" dirty="0"/>
                            <a:t>latency overhead</a:t>
                          </a:r>
                        </a:p>
                      </a:txBody>
                      <a:tcPr/>
                    </a:tc>
                    <a:tc>
                      <a:txBody>
                        <a:bodyPr/>
                        <a:lstStyle/>
                        <a:p>
                          <a:pPr algn="ctr"/>
                          <a:r>
                            <a:rPr lang="en-US" sz="1200" dirty="0"/>
                            <a:t>55ms </a:t>
                          </a:r>
                          <a:br>
                            <a:rPr lang="en-US" sz="1200" dirty="0"/>
                          </a:br>
                          <a:r>
                            <a:rPr lang="en-US" sz="1200" dirty="0"/>
                            <a:t>(for N 50x50)</a:t>
                          </a:r>
                        </a:p>
                      </a:txBody>
                      <a:tcPr/>
                    </a:tc>
                    <a:extLst>
                      <a:ext uri="{0D108BD9-81ED-4DB2-BD59-A6C34878D82A}">
                        <a16:rowId xmlns:a16="http://schemas.microsoft.com/office/drawing/2014/main" val="184823"/>
                      </a:ext>
                    </a:extLst>
                  </a:tr>
                  <a:tr h="298523">
                    <a:tc>
                      <a:txBody>
                        <a:bodyPr/>
                        <a:lstStyle/>
                        <a:p>
                          <a:pPr algn="ctr"/>
                          <a:r>
                            <a:rPr lang="en-US" sz="1200" dirty="0"/>
                            <a:t>WSN</a:t>
                          </a:r>
                        </a:p>
                      </a:txBody>
                      <a:tcPr/>
                    </a:tc>
                    <a:tc>
                      <a:txBody>
                        <a:bodyPr/>
                        <a:lstStyle/>
                        <a:p>
                          <a:pPr algn="ctr"/>
                          <a:endParaRPr lang="en-US" sz="1200" dirty="0"/>
                        </a:p>
                      </a:txBody>
                      <a:tcPr/>
                    </a:tc>
                    <a:tc>
                      <a:txBody>
                        <a:bodyPr/>
                        <a:lstStyle/>
                        <a:p>
                          <a:pPr algn="ctr"/>
                          <a:endParaRPr lang="en-US" sz="1200" dirty="0"/>
                        </a:p>
                      </a:txBody>
                      <a:tcPr/>
                    </a:tc>
                    <a:tc>
                      <a:txBody>
                        <a:bodyPr/>
                        <a:lstStyle/>
                        <a:p>
                          <a:pPr algn="ctr"/>
                          <a:endParaRPr lang="en-US" sz="1200" dirty="0"/>
                        </a:p>
                      </a:txBody>
                      <a:tcPr/>
                    </a:tc>
                    <a:extLst>
                      <a:ext uri="{0D108BD9-81ED-4DB2-BD59-A6C34878D82A}">
                        <a16:rowId xmlns:a16="http://schemas.microsoft.com/office/drawing/2014/main" val="1948298203"/>
                      </a:ext>
                    </a:extLst>
                  </a:tr>
                  <a:tr h="298523">
                    <a:tc>
                      <a:txBody>
                        <a:bodyPr/>
                        <a:lstStyle/>
                        <a:p>
                          <a:pPr algn="ctr"/>
                          <a:r>
                            <a:rPr lang="en-US" sz="1200" dirty="0"/>
                            <a:t>IoT</a:t>
                          </a:r>
                        </a:p>
                      </a:txBody>
                      <a:tcPr/>
                    </a:tc>
                    <a:tc>
                      <a:txBody>
                        <a:bodyPr/>
                        <a:lstStyle/>
                        <a:p>
                          <a:pPr algn="ctr"/>
                          <a:endParaRPr lang="en-US" sz="1200" dirty="0"/>
                        </a:p>
                      </a:txBody>
                      <a:tcPr/>
                    </a:tc>
                    <a:tc>
                      <a:txBody>
                        <a:bodyPr/>
                        <a:lstStyle/>
                        <a:p>
                          <a:pPr algn="ctr"/>
                          <a:endParaRPr lang="en-US" sz="1200" dirty="0"/>
                        </a:p>
                      </a:txBody>
                      <a:tcPr/>
                    </a:tc>
                    <a:tc>
                      <a:txBody>
                        <a:bodyPr/>
                        <a:lstStyle/>
                        <a:p>
                          <a:pPr algn="ctr"/>
                          <a:endParaRPr lang="en-US" sz="1200" dirty="0"/>
                        </a:p>
                      </a:txBody>
                      <a:tcPr/>
                    </a:tc>
                    <a:extLst>
                      <a:ext uri="{0D108BD9-81ED-4DB2-BD59-A6C34878D82A}">
                        <a16:rowId xmlns:a16="http://schemas.microsoft.com/office/drawing/2014/main" val="1717702687"/>
                      </a:ext>
                    </a:extLst>
                  </a:tr>
                  <a:tr h="137958">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extLst>
                      <a:ext uri="{0D108BD9-81ED-4DB2-BD59-A6C34878D82A}">
                        <a16:rowId xmlns:a16="http://schemas.microsoft.com/office/drawing/2014/main" val="3705532228"/>
                      </a:ext>
                    </a:extLst>
                  </a:tr>
                  <a:tr h="298523">
                    <a:tc>
                      <a:txBody>
                        <a:bodyPr/>
                        <a:lstStyle/>
                        <a:p>
                          <a:pPr algn="ctr"/>
                          <a:r>
                            <a:rPr lang="en-US" sz="1200" dirty="0"/>
                            <a:t>Quantum</a:t>
                          </a:r>
                          <a:br>
                            <a:rPr lang="en-US" sz="1200" dirty="0"/>
                          </a:br>
                          <a:r>
                            <a:rPr lang="en-US" sz="1200" dirty="0"/>
                            <a:t>/Optical</a:t>
                          </a:r>
                        </a:p>
                      </a:txBody>
                      <a:tcPr/>
                    </a:tc>
                    <a:tc>
                      <a:txBody>
                        <a:bodyPr/>
                        <a:lstStyle/>
                        <a:p>
                          <a:pPr algn="ctr"/>
                          <a:endParaRPr lang="en-US" sz="1200" dirty="0"/>
                        </a:p>
                      </a:txBody>
                      <a:tcPr/>
                    </a:tc>
                    <a:tc>
                      <a:txBody>
                        <a:bodyPr/>
                        <a:lstStyle/>
                        <a:p>
                          <a:pPr algn="ctr"/>
                          <a:endParaRPr lang="en-US" sz="1200" dirty="0"/>
                        </a:p>
                      </a:txBody>
                      <a:tcPr/>
                    </a:tc>
                    <a:tc>
                      <a:txBody>
                        <a:bodyPr/>
                        <a:lstStyle/>
                        <a:p>
                          <a:pPr algn="ctr"/>
                          <a:endParaRPr lang="en-US" sz="1200" dirty="0"/>
                        </a:p>
                      </a:txBody>
                      <a:tcPr/>
                    </a:tc>
                    <a:extLst>
                      <a:ext uri="{0D108BD9-81ED-4DB2-BD59-A6C34878D82A}">
                        <a16:rowId xmlns:a16="http://schemas.microsoft.com/office/drawing/2014/main" val="3708300776"/>
                      </a:ext>
                    </a:extLst>
                  </a:tr>
                  <a:tr h="460150">
                    <a:tc>
                      <a:txBody>
                        <a:bodyPr/>
                        <a:lstStyle/>
                        <a:p>
                          <a:pPr algn="ctr"/>
                          <a:r>
                            <a:rPr lang="en-US" sz="1200" dirty="0"/>
                            <a:t>Chemical</a:t>
                          </a:r>
                          <a:br>
                            <a:rPr lang="en-US" sz="1200" dirty="0"/>
                          </a:br>
                          <a:r>
                            <a:rPr lang="en-US" sz="1200" dirty="0"/>
                            <a:t>/Biological</a:t>
                          </a:r>
                        </a:p>
                      </a:txBody>
                      <a:tcPr/>
                    </a:tc>
                    <a:tc>
                      <a:txBody>
                        <a:bodyPr/>
                        <a:lstStyle/>
                        <a:p>
                          <a:pPr algn="ctr"/>
                          <a:endParaRPr lang="en-US" sz="1200" dirty="0"/>
                        </a:p>
                      </a:txBody>
                      <a:tcPr/>
                    </a:tc>
                    <a:tc>
                      <a:txBody>
                        <a:bodyPr/>
                        <a:lstStyle/>
                        <a:p>
                          <a:pPr algn="ctr"/>
                          <a:endParaRPr lang="en-US" sz="1200" dirty="0"/>
                        </a:p>
                      </a:txBody>
                      <a:tcPr/>
                    </a:tc>
                    <a:tc>
                      <a:txBody>
                        <a:bodyPr/>
                        <a:lstStyle/>
                        <a:p>
                          <a:pPr algn="ctr"/>
                          <a:endParaRPr lang="en-US" sz="1200" dirty="0"/>
                        </a:p>
                      </a:txBody>
                      <a:tcPr/>
                    </a:tc>
                    <a:extLst>
                      <a:ext uri="{0D108BD9-81ED-4DB2-BD59-A6C34878D82A}">
                        <a16:rowId xmlns:a16="http://schemas.microsoft.com/office/drawing/2014/main" val="3789472224"/>
                      </a:ext>
                    </a:extLst>
                  </a:tr>
                </a:tbl>
              </a:graphicData>
            </a:graphic>
          </p:graphicFrame>
        </mc:Choice>
        <mc:Fallback xmlns="">
          <p:graphicFrame>
            <p:nvGraphicFramePr>
              <p:cNvPr id="4" name="Table 3">
                <a:extLst>
                  <a:ext uri="{FF2B5EF4-FFF2-40B4-BE49-F238E27FC236}">
                    <a16:creationId xmlns:a14="http://schemas.microsoft.com/office/drawing/2010/main" xmlns="" xmlns:a16="http://schemas.microsoft.com/office/drawing/2014/main" id="{51B6ACF9-A60E-3C32-052D-78969A663E84}"/>
                  </a:ext>
                </a:extLst>
              </p:cNvPr>
              <p:cNvGraphicFramePr>
                <a:graphicFrameLocks noGrp="1"/>
              </p:cNvGraphicFramePr>
              <p:nvPr>
                <p:extLst>
                  <p:ext uri="{D42A27DB-BD31-4B8C-83A1-F6EECF244321}">
                    <p14:modId xmlns:a14="http://schemas.microsoft.com/office/drawing/2010/main" xmlns="" xmlns:p14="http://schemas.microsoft.com/office/powerpoint/2010/main" val="3728751398"/>
                  </p:ext>
                </p:extLst>
              </p:nvPr>
            </p:nvGraphicFramePr>
            <p:xfrm>
              <a:off x="-945" y="411480"/>
              <a:ext cx="12192001" cy="6513923"/>
            </p:xfrm>
            <a:graphic>
              <a:graphicData uri="http://schemas.openxmlformats.org/drawingml/2006/table">
                <a:tbl>
                  <a:tblPr firstRow="1" bandRow="1">
                    <a:tableStyleId>{5C22544A-7EE6-4342-B048-85BDC9FD1C3A}</a:tableStyleId>
                  </a:tblPr>
                  <a:tblGrid>
                    <a:gridCol w="1039906">
                      <a:extLst>
                        <a:ext uri="{9D8B030D-6E8A-4147-A177-3AD203B41FA5}">
                          <a16:colId xmlns:a14="http://schemas.microsoft.com/office/drawing/2010/main" xmlns="" xmlns:a16="http://schemas.microsoft.com/office/drawing/2014/main" val="2673490116"/>
                        </a:ext>
                      </a:extLst>
                    </a:gridCol>
                    <a:gridCol w="3836894">
                      <a:extLst>
                        <a:ext uri="{9D8B030D-6E8A-4147-A177-3AD203B41FA5}">
                          <a16:colId xmlns:a14="http://schemas.microsoft.com/office/drawing/2010/main" xmlns="" xmlns:a16="http://schemas.microsoft.com/office/drawing/2014/main" val="3001982201"/>
                        </a:ext>
                      </a:extLst>
                    </a:gridCol>
                    <a:gridCol w="6224016">
                      <a:extLst>
                        <a:ext uri="{9D8B030D-6E8A-4147-A177-3AD203B41FA5}">
                          <a16:colId xmlns:a14="http://schemas.microsoft.com/office/drawing/2010/main" xmlns="" xmlns:a16="http://schemas.microsoft.com/office/drawing/2014/main" val="282266166"/>
                        </a:ext>
                      </a:extLst>
                    </a:gridCol>
                    <a:gridCol w="1091185">
                      <a:extLst>
                        <a:ext uri="{9D8B030D-6E8A-4147-A177-3AD203B41FA5}">
                          <a16:colId xmlns:a14="http://schemas.microsoft.com/office/drawing/2010/main" xmlns="" xmlns:a16="http://schemas.microsoft.com/office/drawing/2014/main" val="612802163"/>
                        </a:ext>
                      </a:extLst>
                    </a:gridCol>
                  </a:tblGrid>
                  <a:tr h="298523">
                    <a:tc>
                      <a:txBody>
                        <a:bodyPr/>
                        <a:lstStyle/>
                        <a:p>
                          <a:pPr algn="ctr"/>
                          <a:r>
                            <a:rPr lang="en-US" sz="1200" dirty="0"/>
                            <a:t>Type</a:t>
                          </a:r>
                        </a:p>
                      </a:txBody>
                      <a:tcPr/>
                    </a:tc>
                    <a:tc>
                      <a:txBody>
                        <a:bodyPr/>
                        <a:lstStyle/>
                        <a:p>
                          <a:pPr algn="ctr"/>
                          <a:r>
                            <a:rPr lang="en-US" sz="1200" dirty="0"/>
                            <a:t>Performance</a:t>
                          </a:r>
                        </a:p>
                      </a:txBody>
                      <a:tcPr/>
                    </a:tc>
                    <a:tc>
                      <a:txBody>
                        <a:bodyPr/>
                        <a:lstStyle/>
                        <a:p>
                          <a:pPr algn="ctr"/>
                          <a:r>
                            <a:rPr lang="en-US" sz="1200" dirty="0"/>
                            <a:t>Comment</a:t>
                          </a:r>
                        </a:p>
                      </a:txBody>
                      <a:tcPr/>
                    </a:tc>
                    <a:tc>
                      <a:txBody>
                        <a:bodyPr/>
                        <a:lstStyle/>
                        <a:p>
                          <a:pPr algn="ctr"/>
                          <a:r>
                            <a:rPr lang="en-US" sz="1200" dirty="0"/>
                            <a:t>Measurement</a:t>
                          </a:r>
                        </a:p>
                      </a:txBody>
                      <a:tcPr/>
                    </a:tc>
                    <a:extLst>
                      <a:ext uri="{0D108BD9-81ED-4DB2-BD59-A6C34878D82A}">
                        <a16:rowId xmlns:a14="http://schemas.microsoft.com/office/drawing/2010/main" xmlns="" xmlns:a16="http://schemas.microsoft.com/office/drawing/2014/main" val="3259676372"/>
                      </a:ext>
                    </a:extLst>
                  </a:tr>
                  <a:tr h="556910">
                    <a:tc>
                      <a:txBody>
                        <a:bodyPr/>
                        <a:lstStyle/>
                        <a:p>
                          <a:pPr algn="ctr"/>
                          <a:r>
                            <a:rPr lang="en-US" sz="1200" dirty="0"/>
                            <a:t>MULTICORE</a:t>
                          </a:r>
                        </a:p>
                      </a:txBody>
                      <a:tcPr/>
                    </a:tc>
                    <a:tc>
                      <a:txBody>
                        <a:bodyPr/>
                        <a:lstStyle/>
                        <a:p>
                          <a:endParaRPr lang="sr-Latn-RS"/>
                        </a:p>
                      </a:txBody>
                      <a:tcPr>
                        <a:blipFill>
                          <a:blip r:embed="rId3"/>
                          <a:stretch>
                            <a:fillRect l="-27345" t="-54348" r="-191733" b="-1017391"/>
                          </a:stretch>
                        </a:blipFill>
                      </a:tcPr>
                    </a:tc>
                    <a:tc>
                      <a:txBody>
                        <a:bodyPr/>
                        <a:lstStyle/>
                        <a:p>
                          <a:pPr algn="ctr"/>
                          <a:r>
                            <a:rPr lang="en-US" sz="1200" dirty="0"/>
                            <a:t>Amdahl’s law where </a:t>
                          </a:r>
                          <a:r>
                            <a:rPr lang="en-US" sz="1200" i="1" dirty="0"/>
                            <a:t>p</a:t>
                          </a:r>
                          <a:r>
                            <a:rPr lang="en-US" sz="1200" dirty="0"/>
                            <a:t> is fraction of runtime that is pure compute work for acceleration (0-1),</a:t>
                          </a:r>
                          <a:br>
                            <a:rPr lang="en-US" sz="1200" dirty="0"/>
                          </a:br>
                          <a:r>
                            <a:rPr lang="en-US" sz="1200" dirty="0"/>
                            <a:t> and </a:t>
                          </a:r>
                          <a:r>
                            <a:rPr lang="en-US" sz="1200" i="1" dirty="0"/>
                            <a:t>s</a:t>
                          </a:r>
                          <a:r>
                            <a:rPr lang="en-US" sz="1200" dirty="0"/>
                            <a:t> is speedup of that compute, in out case number of cores (N)</a:t>
                          </a:r>
                        </a:p>
                      </a:txBody>
                      <a:tcPr/>
                    </a:tc>
                    <a:tc>
                      <a:txBody>
                        <a:bodyPr/>
                        <a:lstStyle/>
                        <a:p>
                          <a:pPr algn="ctr"/>
                          <a:r>
                            <a:rPr lang="en-US" sz="1200" dirty="0"/>
                            <a:t>150ms </a:t>
                          </a:r>
                          <a:br>
                            <a:rPr lang="en-US" sz="1200" dirty="0"/>
                          </a:br>
                          <a:r>
                            <a:rPr lang="en-US" sz="1200" dirty="0"/>
                            <a:t>(for N 50x50)</a:t>
                          </a:r>
                        </a:p>
                      </a:txBody>
                      <a:tcPr/>
                    </a:tc>
                    <a:extLst>
                      <a:ext uri="{0D108BD9-81ED-4DB2-BD59-A6C34878D82A}">
                        <a16:rowId xmlns:a14="http://schemas.microsoft.com/office/drawing/2010/main" xmlns="" xmlns:a16="http://schemas.microsoft.com/office/drawing/2014/main" val="4108426840"/>
                      </a:ext>
                    </a:extLst>
                  </a:tr>
                  <a:tr h="457200">
                    <a:tc>
                      <a:txBody>
                        <a:bodyPr/>
                        <a:lstStyle/>
                        <a:p>
                          <a:pPr algn="ctr"/>
                          <a:r>
                            <a:rPr lang="en-US" sz="1200" dirty="0"/>
                            <a:t>MANYCORE</a:t>
                          </a:r>
                        </a:p>
                      </a:txBody>
                      <a:tcPr/>
                    </a:tc>
                    <a:tc>
                      <a:txBody>
                        <a:bodyPr/>
                        <a:lstStyle/>
                        <a:p>
                          <a:endParaRPr lang="sr-Latn-RS"/>
                        </a:p>
                      </a:txBody>
                      <a:tcPr>
                        <a:blipFill>
                          <a:blip r:embed="rId3"/>
                          <a:stretch>
                            <a:fillRect l="-27345" t="-189333" r="-191733" b="-1148000"/>
                          </a:stretch>
                        </a:blipFill>
                      </a:tcPr>
                    </a:tc>
                    <a:tc>
                      <a:txBody>
                        <a:bodyPr/>
                        <a:lstStyle/>
                        <a:p>
                          <a:pPr algn="ctr"/>
                          <a:r>
                            <a:rPr lang="en-US" sz="1200" dirty="0"/>
                            <a:t>Gustafson’s law, similar to Amdahl’s law, but better for big number of cores.</a:t>
                          </a:r>
                        </a:p>
                      </a:txBody>
                      <a:tcPr/>
                    </a:tc>
                    <a:tc>
                      <a:txBody>
                        <a:bodyPr/>
                        <a:lstStyle/>
                        <a:p>
                          <a:pPr algn="ctr"/>
                          <a:r>
                            <a:rPr lang="en-US" sz="1200" dirty="0"/>
                            <a:t>4ms </a:t>
                          </a:r>
                          <a:br>
                            <a:rPr lang="en-US" sz="1200" dirty="0"/>
                          </a:br>
                          <a:r>
                            <a:rPr lang="en-US" sz="1200" dirty="0"/>
                            <a:t>(for N 50x50)</a:t>
                          </a:r>
                        </a:p>
                      </a:txBody>
                      <a:tcPr/>
                    </a:tc>
                    <a:extLst>
                      <a:ext uri="{0D108BD9-81ED-4DB2-BD59-A6C34878D82A}">
                        <a16:rowId xmlns:a14="http://schemas.microsoft.com/office/drawing/2010/main" xmlns="" xmlns:a16="http://schemas.microsoft.com/office/drawing/2014/main" val="2835344433"/>
                      </a:ext>
                    </a:extLst>
                  </a:tr>
                  <a:tr h="822960">
                    <a:tc>
                      <a:txBody>
                        <a:bodyPr/>
                        <a:lstStyle/>
                        <a:p>
                          <a:pPr algn="ctr"/>
                          <a:r>
                            <a:rPr lang="en-US" sz="1200" dirty="0"/>
                            <a:t>DSM</a:t>
                          </a:r>
                        </a:p>
                      </a:txBody>
                      <a:tcPr/>
                    </a:tc>
                    <a:tc>
                      <a:txBody>
                        <a:bodyPr/>
                        <a:lstStyle/>
                        <a:p>
                          <a:endParaRPr lang="sr-Latn-RS"/>
                        </a:p>
                      </a:txBody>
                      <a:tcPr>
                        <a:blipFill>
                          <a:blip r:embed="rId3"/>
                          <a:stretch>
                            <a:fillRect l="-27345" t="-160741" r="-191733" b="-537778"/>
                          </a:stretch>
                        </a:blipFill>
                      </a:tcPr>
                    </a:tc>
                    <a:tc>
                      <a:txBody>
                        <a:bodyPr/>
                        <a:lstStyle/>
                        <a:p>
                          <a:pPr algn="ctr"/>
                          <a:r>
                            <a:rPr lang="en-US" sz="1200" dirty="0"/>
                            <a:t>Same Amdahl’s law with communication overheads </a:t>
                          </a:r>
                          <a:r>
                            <a:rPr lang="en-US" sz="1200" i="1" dirty="0"/>
                            <a:t>C(N) </a:t>
                          </a:r>
                          <a:br>
                            <a:rPr lang="en-US" sz="1200" i="1" dirty="0"/>
                          </a:br>
                          <a:r>
                            <a:rPr lang="en-US" sz="1200" i="1" dirty="0"/>
                            <a:t>(cache coherence, latency, bandwidth).</a:t>
                          </a:r>
                          <a:r>
                            <a:rPr lang="en-US" sz="1200" i="0" dirty="0"/>
                            <a:t> </a:t>
                          </a:r>
                          <a:br>
                            <a:rPr lang="en-US" sz="1200" i="0" dirty="0"/>
                          </a:br>
                          <a:r>
                            <a:rPr lang="en-US" sz="1200" i="0" dirty="0"/>
                            <a:t>For NUMA memory architecture we have worse case </a:t>
                          </a:r>
                          <a:br>
                            <a:rPr lang="en-US" sz="1200" i="0" dirty="0"/>
                          </a:br>
                          <a:r>
                            <a:rPr lang="en-US" sz="1200" i="0" dirty="0"/>
                            <a:t>because of remote memory access and NUMA ratio </a:t>
                          </a:r>
                          <a:r>
                            <a:rPr lang="en-US" sz="1200" i="1" dirty="0"/>
                            <a:t>R(N)</a:t>
                          </a:r>
                        </a:p>
                      </a:txBody>
                      <a:tcPr/>
                    </a:tc>
                    <a:tc>
                      <a:txBody>
                        <a:bodyPr/>
                        <a:lstStyle/>
                        <a:p>
                          <a:pPr algn="ctr"/>
                          <a:r>
                            <a:rPr lang="en-US" sz="1200" i="0" dirty="0"/>
                            <a:t>1ms </a:t>
                          </a:r>
                          <a:br>
                            <a:rPr lang="en-US" sz="1200" i="0" dirty="0"/>
                          </a:br>
                          <a:r>
                            <a:rPr lang="en-US" sz="1200" i="0" dirty="0"/>
                            <a:t>(</a:t>
                          </a:r>
                          <a:r>
                            <a:rPr lang="en-US" sz="1200" dirty="0"/>
                            <a:t>for </a:t>
                          </a:r>
                          <a:r>
                            <a:rPr lang="en-US" sz="1200" i="0" dirty="0"/>
                            <a:t>N 50x50; GPU better for N &gt; 1700)</a:t>
                          </a:r>
                        </a:p>
                      </a:txBody>
                      <a:tcPr/>
                    </a:tc>
                    <a:extLst>
                      <a:ext uri="{0D108BD9-81ED-4DB2-BD59-A6C34878D82A}">
                        <a16:rowId xmlns:a14="http://schemas.microsoft.com/office/drawing/2010/main" xmlns="" xmlns:a16="http://schemas.microsoft.com/office/drawing/2014/main" val="647179453"/>
                      </a:ext>
                    </a:extLst>
                  </a:tr>
                  <a:tr h="298523">
                    <a:tc>
                      <a:txBody>
                        <a:bodyPr/>
                        <a:lstStyle/>
                        <a:p>
                          <a:pPr algn="ctr"/>
                          <a:r>
                            <a:rPr lang="en-US" sz="1200" dirty="0"/>
                            <a:t>MPC</a:t>
                          </a:r>
                        </a:p>
                      </a:txBody>
                      <a:tcPr/>
                    </a:tc>
                    <a:tc>
                      <a:txBody>
                        <a:bodyPr/>
                        <a:lstStyle/>
                        <a:p>
                          <a:pPr algn="ctr"/>
                          <a:r>
                            <a:rPr lang="en-US" sz="1200" i="1" dirty="0"/>
                            <a:t>f(p, R, N, C)</a:t>
                          </a:r>
                        </a:p>
                      </a:txBody>
                      <a:tcPr/>
                    </a:tc>
                    <a:tc>
                      <a:txBody>
                        <a:bodyPr/>
                        <a:lstStyle/>
                        <a:p>
                          <a:pPr algn="ctr"/>
                          <a:r>
                            <a:rPr lang="en-US" sz="1200" dirty="0"/>
                            <a:t>Cray</a:t>
                          </a:r>
                        </a:p>
                      </a:txBody>
                      <a:tcPr/>
                    </a:tc>
                    <a:tc>
                      <a:txBody>
                        <a:bodyPr/>
                        <a:lstStyle/>
                        <a:p>
                          <a:pPr algn="ctr"/>
                          <a:r>
                            <a:rPr lang="en-US" sz="1200" dirty="0"/>
                            <a:t>5ms</a:t>
                          </a:r>
                        </a:p>
                      </a:txBody>
                      <a:tcPr/>
                    </a:tc>
                    <a:extLst>
                      <a:ext uri="{0D108BD9-81ED-4DB2-BD59-A6C34878D82A}">
                        <a16:rowId xmlns:a14="http://schemas.microsoft.com/office/drawing/2010/main" xmlns="" xmlns:a16="http://schemas.microsoft.com/office/drawing/2014/main" val="803197358"/>
                      </a:ext>
                    </a:extLst>
                  </a:tr>
                  <a:tr h="152400">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extLst>
                      <a:ext uri="{0D108BD9-81ED-4DB2-BD59-A6C34878D82A}">
                        <a16:rowId xmlns:a14="http://schemas.microsoft.com/office/drawing/2010/main" xmlns="" xmlns:a16="http://schemas.microsoft.com/office/drawing/2014/main" val="1119622828"/>
                      </a:ext>
                    </a:extLst>
                  </a:tr>
                  <a:tr h="298523">
                    <a:tc>
                      <a:txBody>
                        <a:bodyPr/>
                        <a:lstStyle/>
                        <a:p>
                          <a:pPr algn="ctr"/>
                          <a:r>
                            <a:rPr lang="en-US" sz="1200" dirty="0"/>
                            <a:t>GaAs</a:t>
                          </a:r>
                        </a:p>
                      </a:txBody>
                      <a:tcPr/>
                    </a:tc>
                    <a:tc>
                      <a:txBody>
                        <a:bodyPr/>
                        <a:lstStyle/>
                        <a:p>
                          <a:pPr algn="ctr"/>
                          <a:endParaRPr lang="en-US" sz="1200" dirty="0"/>
                        </a:p>
                      </a:txBody>
                      <a:tcPr/>
                    </a:tc>
                    <a:tc>
                      <a:txBody>
                        <a:bodyPr/>
                        <a:lstStyle/>
                        <a:p>
                          <a:pPr algn="ctr"/>
                          <a:endParaRPr lang="en-US" sz="1200" dirty="0"/>
                        </a:p>
                      </a:txBody>
                      <a:tcPr/>
                    </a:tc>
                    <a:tc>
                      <a:txBody>
                        <a:bodyPr/>
                        <a:lstStyle/>
                        <a:p>
                          <a:pPr algn="ctr"/>
                          <a:endParaRPr lang="en-US" sz="1200" dirty="0"/>
                        </a:p>
                      </a:txBody>
                      <a:tcPr/>
                    </a:tc>
                    <a:extLst>
                      <a:ext uri="{0D108BD9-81ED-4DB2-BD59-A6C34878D82A}">
                        <a16:rowId xmlns:a14="http://schemas.microsoft.com/office/drawing/2010/main" xmlns="" xmlns:a16="http://schemas.microsoft.com/office/drawing/2014/main" val="1259642437"/>
                      </a:ext>
                    </a:extLst>
                  </a:tr>
                  <a:tr h="298523">
                    <a:tc>
                      <a:txBody>
                        <a:bodyPr/>
                        <a:lstStyle/>
                        <a:p>
                          <a:pPr algn="ctr"/>
                          <a:r>
                            <a:rPr lang="en-US" sz="1200" dirty="0" err="1"/>
                            <a:t>CdTe</a:t>
                          </a:r>
                          <a:endParaRPr lang="en-US" sz="1200" dirty="0"/>
                        </a:p>
                      </a:txBody>
                      <a:tcPr/>
                    </a:tc>
                    <a:tc>
                      <a:txBody>
                        <a:bodyPr/>
                        <a:lstStyle/>
                        <a:p>
                          <a:pPr algn="ctr"/>
                          <a:endParaRPr lang="en-US" sz="1200" dirty="0"/>
                        </a:p>
                      </a:txBody>
                      <a:tcPr/>
                    </a:tc>
                    <a:tc>
                      <a:txBody>
                        <a:bodyPr/>
                        <a:lstStyle/>
                        <a:p>
                          <a:pPr algn="ctr"/>
                          <a:endParaRPr lang="en-US" sz="1200"/>
                        </a:p>
                      </a:txBody>
                      <a:tcPr/>
                    </a:tc>
                    <a:tc>
                      <a:txBody>
                        <a:bodyPr/>
                        <a:lstStyle/>
                        <a:p>
                          <a:pPr algn="ctr"/>
                          <a:endParaRPr lang="en-US" sz="1200"/>
                        </a:p>
                      </a:txBody>
                      <a:tcPr/>
                    </a:tc>
                    <a:extLst>
                      <a:ext uri="{0D108BD9-81ED-4DB2-BD59-A6C34878D82A}">
                        <a16:rowId xmlns:a14="http://schemas.microsoft.com/office/drawing/2010/main" xmlns="" xmlns:a16="http://schemas.microsoft.com/office/drawing/2014/main" val="2055124343"/>
                      </a:ext>
                    </a:extLst>
                  </a:tr>
                  <a:tr h="162068">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extLst>
                      <a:ext uri="{0D108BD9-81ED-4DB2-BD59-A6C34878D82A}">
                        <a16:rowId xmlns:a14="http://schemas.microsoft.com/office/drawing/2010/main" xmlns="" xmlns:a16="http://schemas.microsoft.com/office/drawing/2014/main" val="3176147593"/>
                      </a:ext>
                    </a:extLst>
                  </a:tr>
                  <a:tr h="828271">
                    <a:tc>
                      <a:txBody>
                        <a:bodyPr/>
                        <a:lstStyle/>
                        <a:p>
                          <a:pPr algn="ctr"/>
                          <a:r>
                            <a:rPr lang="en-US" sz="1200" dirty="0" err="1"/>
                            <a:t>Maxeler</a:t>
                          </a:r>
                          <a:r>
                            <a:rPr lang="en-US" sz="1200" dirty="0"/>
                            <a:t> DFE</a:t>
                          </a:r>
                        </a:p>
                      </a:txBody>
                      <a:tcPr/>
                    </a:tc>
                    <a:tc>
                      <a:txBody>
                        <a:bodyPr/>
                        <a:lstStyle/>
                        <a:p>
                          <a:endParaRPr lang="sr-Latn-RS"/>
                        </a:p>
                      </a:txBody>
                      <a:tcPr>
                        <a:blipFill>
                          <a:blip r:embed="rId3"/>
                          <a:stretch>
                            <a:fillRect l="-27345" t="-405147" r="-191733" b="-287500"/>
                          </a:stretch>
                        </a:blipFill>
                      </a:tcPr>
                    </a:tc>
                    <a:tc>
                      <a:txBody>
                        <a:bodyPr/>
                        <a:lstStyle/>
                        <a:p>
                          <a:endParaRPr lang="sr-Latn-RS"/>
                        </a:p>
                      </a:txBody>
                      <a:tcPr>
                        <a:blipFill>
                          <a:blip r:embed="rId3"/>
                          <a:stretch>
                            <a:fillRect l="-78376" t="-405147" r="-18004" b="-287500"/>
                          </a:stretch>
                        </a:blipFill>
                      </a:tcPr>
                    </a:tc>
                    <a:tc>
                      <a:txBody>
                        <a:bodyPr/>
                        <a:lstStyle/>
                        <a:p>
                          <a:pPr algn="ctr"/>
                          <a:r>
                            <a:rPr lang="en-US" sz="1200" dirty="0"/>
                            <a:t>5ms</a:t>
                          </a:r>
                        </a:p>
                      </a:txBody>
                      <a:tcPr/>
                    </a:tc>
                    <a:extLst>
                      <a:ext uri="{0D108BD9-81ED-4DB2-BD59-A6C34878D82A}">
                        <a16:rowId xmlns:a14="http://schemas.microsoft.com/office/drawing/2010/main" xmlns="" xmlns:a16="http://schemas.microsoft.com/office/drawing/2014/main" val="1488239034"/>
                      </a:ext>
                    </a:extLst>
                  </a:tr>
                  <a:tr h="673226">
                    <a:tc>
                      <a:txBody>
                        <a:bodyPr/>
                        <a:lstStyle/>
                        <a:p>
                          <a:pPr algn="ctr"/>
                          <a:r>
                            <a:rPr lang="en-US" sz="1200" dirty="0"/>
                            <a:t>Google TPU</a:t>
                          </a:r>
                        </a:p>
                      </a:txBody>
                      <a:tcPr/>
                    </a:tc>
                    <a:tc>
                      <a:txBody>
                        <a:bodyPr/>
                        <a:lstStyle/>
                        <a:p>
                          <a:endParaRPr lang="sr-Latn-RS"/>
                        </a:p>
                      </a:txBody>
                      <a:tcPr>
                        <a:blipFill>
                          <a:blip r:embed="rId3"/>
                          <a:stretch>
                            <a:fillRect l="-27345" t="-624545" r="-191733" b="-255455"/>
                          </a:stretch>
                        </a:blipFill>
                      </a:tcPr>
                    </a:tc>
                    <a:tc>
                      <a:txBody>
                        <a:bodyPr/>
                        <a:lstStyle/>
                        <a:p>
                          <a:endParaRPr lang="sr-Latn-RS"/>
                        </a:p>
                      </a:txBody>
                      <a:tcPr>
                        <a:blipFill>
                          <a:blip r:embed="rId3"/>
                          <a:stretch>
                            <a:fillRect l="-78376" t="-624545" r="-18004" b="-255455"/>
                          </a:stretch>
                        </a:blipFill>
                      </a:tcPr>
                    </a:tc>
                    <a:tc>
                      <a:txBody>
                        <a:bodyPr/>
                        <a:lstStyle/>
                        <a:p>
                          <a:pPr algn="ctr"/>
                          <a:r>
                            <a:rPr lang="en-US" sz="1200" dirty="0"/>
                            <a:t>55ms </a:t>
                          </a:r>
                          <a:br>
                            <a:rPr lang="en-US" sz="1200" dirty="0"/>
                          </a:br>
                          <a:r>
                            <a:rPr lang="en-US" sz="1200" dirty="0"/>
                            <a:t>(for N 50x50)</a:t>
                          </a:r>
                        </a:p>
                      </a:txBody>
                      <a:tcPr/>
                    </a:tc>
                    <a:extLst>
                      <a:ext uri="{0D108BD9-81ED-4DB2-BD59-A6C34878D82A}">
                        <a16:rowId xmlns:a14="http://schemas.microsoft.com/office/drawing/2010/main" xmlns="" xmlns:a16="http://schemas.microsoft.com/office/drawing/2014/main" val="184823"/>
                      </a:ext>
                    </a:extLst>
                  </a:tr>
                  <a:tr h="298523">
                    <a:tc>
                      <a:txBody>
                        <a:bodyPr/>
                        <a:lstStyle/>
                        <a:p>
                          <a:pPr algn="ctr"/>
                          <a:r>
                            <a:rPr lang="en-US" sz="1200" dirty="0"/>
                            <a:t>WSN</a:t>
                          </a:r>
                        </a:p>
                      </a:txBody>
                      <a:tcPr/>
                    </a:tc>
                    <a:tc>
                      <a:txBody>
                        <a:bodyPr/>
                        <a:lstStyle/>
                        <a:p>
                          <a:pPr algn="ctr"/>
                          <a:endParaRPr lang="en-US" sz="1200" dirty="0"/>
                        </a:p>
                      </a:txBody>
                      <a:tcPr/>
                    </a:tc>
                    <a:tc>
                      <a:txBody>
                        <a:bodyPr/>
                        <a:lstStyle/>
                        <a:p>
                          <a:pPr algn="ctr"/>
                          <a:endParaRPr lang="en-US" sz="1200" dirty="0"/>
                        </a:p>
                      </a:txBody>
                      <a:tcPr/>
                    </a:tc>
                    <a:tc>
                      <a:txBody>
                        <a:bodyPr/>
                        <a:lstStyle/>
                        <a:p>
                          <a:pPr algn="ctr"/>
                          <a:endParaRPr lang="en-US" sz="1200" dirty="0"/>
                        </a:p>
                      </a:txBody>
                      <a:tcPr/>
                    </a:tc>
                    <a:extLst>
                      <a:ext uri="{0D108BD9-81ED-4DB2-BD59-A6C34878D82A}">
                        <a16:rowId xmlns:a14="http://schemas.microsoft.com/office/drawing/2010/main" xmlns="" xmlns:a16="http://schemas.microsoft.com/office/drawing/2014/main" val="1948298203"/>
                      </a:ext>
                    </a:extLst>
                  </a:tr>
                  <a:tr h="298523">
                    <a:tc>
                      <a:txBody>
                        <a:bodyPr/>
                        <a:lstStyle/>
                        <a:p>
                          <a:pPr algn="ctr"/>
                          <a:r>
                            <a:rPr lang="en-US" sz="1200" dirty="0"/>
                            <a:t>IoT</a:t>
                          </a:r>
                        </a:p>
                      </a:txBody>
                      <a:tcPr/>
                    </a:tc>
                    <a:tc>
                      <a:txBody>
                        <a:bodyPr/>
                        <a:lstStyle/>
                        <a:p>
                          <a:pPr algn="ctr"/>
                          <a:endParaRPr lang="en-US" sz="1200" dirty="0"/>
                        </a:p>
                      </a:txBody>
                      <a:tcPr/>
                    </a:tc>
                    <a:tc>
                      <a:txBody>
                        <a:bodyPr/>
                        <a:lstStyle/>
                        <a:p>
                          <a:pPr algn="ctr"/>
                          <a:endParaRPr lang="en-US" sz="1200" dirty="0"/>
                        </a:p>
                      </a:txBody>
                      <a:tcPr/>
                    </a:tc>
                    <a:tc>
                      <a:txBody>
                        <a:bodyPr/>
                        <a:lstStyle/>
                        <a:p>
                          <a:pPr algn="ctr"/>
                          <a:endParaRPr lang="en-US" sz="1200" dirty="0"/>
                        </a:p>
                      </a:txBody>
                      <a:tcPr/>
                    </a:tc>
                    <a:extLst>
                      <a:ext uri="{0D108BD9-81ED-4DB2-BD59-A6C34878D82A}">
                        <a16:rowId xmlns:a14="http://schemas.microsoft.com/office/drawing/2010/main" xmlns="" xmlns:a16="http://schemas.microsoft.com/office/drawing/2014/main" val="1717702687"/>
                      </a:ext>
                    </a:extLst>
                  </a:tr>
                  <a:tr h="152400">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tc>
                      <a:txBody>
                        <a:bodyPr/>
                        <a:lstStyle/>
                        <a:p>
                          <a:pPr algn="ctr"/>
                          <a:endParaRPr lang="en-US" sz="400" dirty="0"/>
                        </a:p>
                      </a:txBody>
                      <a:tcPr>
                        <a:solidFill>
                          <a:schemeClr val="tx1">
                            <a:lumMod val="50000"/>
                            <a:lumOff val="50000"/>
                          </a:schemeClr>
                        </a:solidFill>
                      </a:tcPr>
                    </a:tc>
                    <a:extLst>
                      <a:ext uri="{0D108BD9-81ED-4DB2-BD59-A6C34878D82A}">
                        <a16:rowId xmlns:a14="http://schemas.microsoft.com/office/drawing/2010/main" xmlns="" xmlns:a16="http://schemas.microsoft.com/office/drawing/2014/main" val="3705532228"/>
                      </a:ext>
                    </a:extLst>
                  </a:tr>
                  <a:tr h="457200">
                    <a:tc>
                      <a:txBody>
                        <a:bodyPr/>
                        <a:lstStyle/>
                        <a:p>
                          <a:pPr algn="ctr"/>
                          <a:r>
                            <a:rPr lang="en-US" sz="1200" dirty="0"/>
                            <a:t>Quantum</a:t>
                          </a:r>
                          <a:br>
                            <a:rPr lang="en-US" sz="1200" dirty="0"/>
                          </a:br>
                          <a:r>
                            <a:rPr lang="en-US" sz="1200" dirty="0"/>
                            <a:t>/Optical</a:t>
                          </a:r>
                        </a:p>
                      </a:txBody>
                      <a:tcPr/>
                    </a:tc>
                    <a:tc>
                      <a:txBody>
                        <a:bodyPr/>
                        <a:lstStyle/>
                        <a:p>
                          <a:pPr algn="ctr"/>
                          <a:endParaRPr lang="en-US" sz="1200" dirty="0"/>
                        </a:p>
                      </a:txBody>
                      <a:tcPr/>
                    </a:tc>
                    <a:tc>
                      <a:txBody>
                        <a:bodyPr/>
                        <a:lstStyle/>
                        <a:p>
                          <a:pPr algn="ctr"/>
                          <a:endParaRPr lang="en-US" sz="1200" dirty="0"/>
                        </a:p>
                      </a:txBody>
                      <a:tcPr/>
                    </a:tc>
                    <a:tc>
                      <a:txBody>
                        <a:bodyPr/>
                        <a:lstStyle/>
                        <a:p>
                          <a:pPr algn="ctr"/>
                          <a:endParaRPr lang="en-US" sz="1200" dirty="0"/>
                        </a:p>
                      </a:txBody>
                      <a:tcPr/>
                    </a:tc>
                    <a:extLst>
                      <a:ext uri="{0D108BD9-81ED-4DB2-BD59-A6C34878D82A}">
                        <a16:rowId xmlns:a14="http://schemas.microsoft.com/office/drawing/2010/main" xmlns="" xmlns:a16="http://schemas.microsoft.com/office/drawing/2014/main" val="3708300776"/>
                      </a:ext>
                    </a:extLst>
                  </a:tr>
                  <a:tr h="460150">
                    <a:tc>
                      <a:txBody>
                        <a:bodyPr/>
                        <a:lstStyle/>
                        <a:p>
                          <a:pPr algn="ctr"/>
                          <a:r>
                            <a:rPr lang="en-US" sz="1200" dirty="0"/>
                            <a:t>Chemical</a:t>
                          </a:r>
                          <a:br>
                            <a:rPr lang="en-US" sz="1200" dirty="0"/>
                          </a:br>
                          <a:r>
                            <a:rPr lang="en-US" sz="1200" dirty="0"/>
                            <a:t>/Biological</a:t>
                          </a:r>
                        </a:p>
                      </a:txBody>
                      <a:tcPr/>
                    </a:tc>
                    <a:tc>
                      <a:txBody>
                        <a:bodyPr/>
                        <a:lstStyle/>
                        <a:p>
                          <a:pPr algn="ctr"/>
                          <a:endParaRPr lang="en-US" sz="1200" dirty="0"/>
                        </a:p>
                      </a:txBody>
                      <a:tcPr/>
                    </a:tc>
                    <a:tc>
                      <a:txBody>
                        <a:bodyPr/>
                        <a:lstStyle/>
                        <a:p>
                          <a:pPr algn="ctr"/>
                          <a:endParaRPr lang="en-US" sz="1200" dirty="0"/>
                        </a:p>
                      </a:txBody>
                      <a:tcPr/>
                    </a:tc>
                    <a:tc>
                      <a:txBody>
                        <a:bodyPr/>
                        <a:lstStyle/>
                        <a:p>
                          <a:pPr algn="ctr"/>
                          <a:endParaRPr lang="en-US" sz="1200" dirty="0"/>
                        </a:p>
                      </a:txBody>
                      <a:tcPr/>
                    </a:tc>
                    <a:extLst>
                      <a:ext uri="{0D108BD9-81ED-4DB2-BD59-A6C34878D82A}">
                        <a16:rowId xmlns:a14="http://schemas.microsoft.com/office/drawing/2010/main" xmlns="" xmlns:a16="http://schemas.microsoft.com/office/drawing/2014/main" val="3789472224"/>
                      </a:ext>
                    </a:extLst>
                  </a:tr>
                </a:tbl>
              </a:graphicData>
            </a:graphic>
          </p:graphicFrame>
        </mc:Fallback>
      </mc:AlternateContent>
      <p:sp>
        <p:nvSpPr>
          <p:cNvPr id="5" name="Slide Number Placeholder 1">
            <a:extLst>
              <a:ext uri="{FF2B5EF4-FFF2-40B4-BE49-F238E27FC236}">
                <a16:creationId xmlns:a16="http://schemas.microsoft.com/office/drawing/2014/main" id="{59C467B8-1FA2-4AC4-9B25-A243AA3126FA}"/>
              </a:ext>
            </a:extLst>
          </p:cNvPr>
          <p:cNvSpPr txBox="1">
            <a:spLocks noChangeArrowheads="1"/>
          </p:cNvSpPr>
          <p:nvPr/>
        </p:nvSpPr>
        <p:spPr bwMode="auto">
          <a:xfrm>
            <a:off x="8943528" y="6525344"/>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marL="0" marR="0" indent="0" algn="r" defTabSz="914400" rtl="0" eaLnBrk="1" fontAlgn="base" latinLnBrk="0" hangingPunct="1">
              <a:lnSpc>
                <a:spcPct val="100000"/>
              </a:lnSpc>
              <a:spcBef>
                <a:spcPct val="0"/>
              </a:spcBef>
              <a:spcAft>
                <a:spcPct val="0"/>
              </a:spcAft>
              <a:buClrTx/>
              <a:buSzTx/>
              <a:buFontTx/>
              <a:buNone/>
              <a:tabLst/>
              <a:defRPr kumimoji="0" sz="1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1pPr>
            <a:lvl2pPr marL="457200" marR="0" indent="4572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2pPr>
            <a:lvl3pPr marL="914400" marR="0" indent="9144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3pPr>
            <a:lvl4pPr marL="1371600" marR="0" indent="13716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4pPr>
            <a:lvl5pPr marL="1828800" marR="0" indent="18288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5pPr>
            <a:lvl6pPr marL="2286000" marR="0" indent="22860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6pPr>
            <a:lvl7pPr marL="2743200" marR="0" indent="27432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7pPr>
            <a:lvl8pPr marL="3200400" marR="0" indent="32004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8pPr>
            <a:lvl9pPr marL="3657600" marR="0" indent="36576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9pPr>
          </a:lstStyle>
          <a:p>
            <a:pPr>
              <a:defRPr/>
            </a:pPr>
            <a:r>
              <a:rPr lang="en-US" altLang="en-US"/>
              <a:t>Page Number: </a:t>
            </a:r>
            <a:fld id="{72C52FC6-31FA-4F27-8023-4349894DFDFF}" type="slidenum">
              <a:rPr lang="en-US" altLang="en-US" smtClean="0"/>
              <a:pPr>
                <a:defRPr/>
              </a:pPr>
              <a:t>331</a:t>
            </a:fld>
            <a:r>
              <a:rPr lang="en-US" altLang="en-US"/>
              <a:t>/325</a:t>
            </a:r>
            <a:endParaRPr lang="en-US" altLang="en-US" dirty="0"/>
          </a:p>
        </p:txBody>
      </p:sp>
    </p:spTree>
    <p:extLst>
      <p:ext uri="{BB962C8B-B14F-4D97-AF65-F5344CB8AC3E}">
        <p14:creationId xmlns:p14="http://schemas.microsoft.com/office/powerpoint/2010/main" val="4278368243"/>
      </p:ext>
    </p:extLst>
  </p:cSld>
  <p:clrMapOvr>
    <a:masterClrMapping/>
  </p:clrMapOvr>
  <p:transition spd="med"/>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AA62E-BB97-1F0B-C7E0-A416C77B4586}"/>
              </a:ext>
            </a:extLst>
          </p:cNvPr>
          <p:cNvSpPr>
            <a:spLocks noGrp="1"/>
          </p:cNvSpPr>
          <p:nvPr>
            <p:ph type="title"/>
          </p:nvPr>
        </p:nvSpPr>
        <p:spPr>
          <a:xfrm>
            <a:off x="283464" y="152959"/>
            <a:ext cx="11375136" cy="668147"/>
          </a:xfrm>
        </p:spPr>
        <p:txBody>
          <a:bodyPr>
            <a:normAutofit fontScale="90000"/>
          </a:bodyPr>
          <a:lstStyle/>
          <a:p>
            <a:r>
              <a:rPr lang="en-US" dirty="0"/>
              <a:t>Performance Prediction for Data Flow </a:t>
            </a:r>
            <a:r>
              <a:rPr lang="en-US" sz="3100" dirty="0">
                <a:hlinkClick r:id="rId2"/>
              </a:rPr>
              <a:t>(Reference: [ECE694])</a:t>
            </a:r>
            <a:r>
              <a:rPr lang="en-US" dirty="0">
                <a:hlinkClick r:id="rId2"/>
              </a:rPr>
              <a:t> </a:t>
            </a:r>
            <a:endParaRPr lang="en-US" dirty="0"/>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E21822F3-29F9-1809-1878-6DC86659D883}"/>
                  </a:ext>
                </a:extLst>
              </p:cNvPr>
              <p:cNvSpPr txBox="1"/>
              <p:nvPr/>
            </p:nvSpPr>
            <p:spPr>
              <a:xfrm>
                <a:off x="283464" y="777240"/>
                <a:ext cx="11283696" cy="537583"/>
              </a:xfrm>
              <a:prstGeom prst="rect">
                <a:avLst/>
              </a:prstGeom>
              <a:noFill/>
            </p:spPr>
            <p:txBody>
              <a:bodyPr wrap="square" rtlCol="0">
                <a:spAutoFit/>
              </a:bodyPr>
              <a:lstStyle/>
              <a:p>
                <a14:m>
                  <m:oMath xmlns:m="http://schemas.openxmlformats.org/officeDocument/2006/math">
                    <m:r>
                      <a:rPr lang="en-US" i="1">
                        <a:latin typeface="Cambria Math" panose="02040503050406030204" pitchFamily="18" charset="0"/>
                      </a:rPr>
                      <m:t>𝑇</m:t>
                    </m:r>
                    <m:d>
                      <m:dPr>
                        <m:ctrlPr>
                          <a:rPr lang="en-US" i="1">
                            <a:latin typeface="Cambria Math" panose="02040503050406030204" pitchFamily="18" charset="0"/>
                          </a:rPr>
                        </m:ctrlPr>
                      </m:dPr>
                      <m:e>
                        <m:r>
                          <a:rPr lang="en-US" i="1">
                            <a:latin typeface="Cambria Math" panose="02040503050406030204" pitchFamily="18" charset="0"/>
                          </a:rPr>
                          <m:t>𝑁</m:t>
                        </m:r>
                      </m:e>
                    </m:d>
                    <m:r>
                      <a:rPr lang="en-US" i="1">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𝑠𝑒𝑞</m:t>
                            </m:r>
                          </m:sub>
                        </m:sSub>
                      </m:num>
                      <m:den>
                        <m:r>
                          <a:rPr lang="en-US" i="1">
                            <a:latin typeface="Cambria Math" panose="02040503050406030204" pitchFamily="18" charset="0"/>
                          </a:rPr>
                          <m:t>𝐸</m:t>
                        </m:r>
                        <m:r>
                          <a:rPr lang="en-US" i="1">
                            <a:latin typeface="Cambria Math" panose="02040503050406030204" pitchFamily="18" charset="0"/>
                          </a:rPr>
                          <m:t>(</m:t>
                        </m:r>
                        <m:r>
                          <a:rPr lang="en-US" i="1">
                            <a:latin typeface="Cambria Math" panose="02040503050406030204" pitchFamily="18" charset="0"/>
                          </a:rPr>
                          <m:t>𝑁</m:t>
                        </m:r>
                        <m:r>
                          <a:rPr lang="en-US" i="1">
                            <a:latin typeface="Cambria Math" panose="02040503050406030204" pitchFamily="18" charset="0"/>
                          </a:rPr>
                          <m:t>)</m:t>
                        </m:r>
                      </m:den>
                    </m:f>
                  </m:oMath>
                </a14:m>
                <a:r>
                  <a:rPr lang="en-US" dirty="0"/>
                  <a:t>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𝑇</m:t>
                        </m:r>
                      </m:e>
                      <m:sub>
                        <m:r>
                          <a:rPr lang="en-US" i="1" dirty="0">
                            <a:latin typeface="Cambria Math" panose="02040503050406030204" pitchFamily="18" charset="0"/>
                          </a:rPr>
                          <m:t>𝑠𝑒𝑞</m:t>
                        </m:r>
                      </m:sub>
                    </m:sSub>
                  </m:oMath>
                </a14:m>
                <a:r>
                  <a:rPr lang="en-US" dirty="0"/>
                  <a:t>- sequential execution time; </a:t>
                </a:r>
                <a:r>
                  <a:rPr lang="en-US" i="1" dirty="0"/>
                  <a:t>E(N)</a:t>
                </a:r>
                <a:r>
                  <a:rPr lang="en-US" dirty="0"/>
                  <a:t> – effective speedup; N – number of processing elements (PE) </a:t>
                </a:r>
              </a:p>
            </p:txBody>
          </p:sp>
        </mc:Choice>
        <mc:Fallback xmlns="">
          <p:sp>
            <p:nvSpPr>
              <p:cNvPr id="4" name="TextBox 3">
                <a:extLst>
                  <a:ext uri="{FF2B5EF4-FFF2-40B4-BE49-F238E27FC236}">
                    <a16:creationId xmlns:a14="http://schemas.microsoft.com/office/drawing/2010/main" xmlns="" xmlns:a16="http://schemas.microsoft.com/office/drawing/2014/main" id="{E21822F3-29F9-1809-1878-6DC86659D883}"/>
                  </a:ext>
                </a:extLst>
              </p:cNvPr>
              <p:cNvSpPr txBox="1">
                <a:spLocks noRot="1" noChangeAspect="1" noMove="1" noResize="1" noEditPoints="1" noAdjustHandles="1" noChangeArrowheads="1" noChangeShapeType="1" noTextEdit="1"/>
              </p:cNvSpPr>
              <p:nvPr/>
            </p:nvSpPr>
            <p:spPr>
              <a:xfrm>
                <a:off x="283464" y="777240"/>
                <a:ext cx="11283696" cy="537583"/>
              </a:xfrm>
              <a:prstGeom prst="rect">
                <a:avLst/>
              </a:prstGeom>
              <a:blipFill>
                <a:blip r:embed="rId3" cstate="print"/>
                <a:stretch>
                  <a:fillRect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BD7B0C4-B046-B4B1-319C-5A2FC45F9C73}"/>
                  </a:ext>
                </a:extLst>
              </p:cNvPr>
              <p:cNvSpPr txBox="1"/>
              <p:nvPr/>
            </p:nvSpPr>
            <p:spPr>
              <a:xfrm>
                <a:off x="283464" y="1314823"/>
                <a:ext cx="11768328" cy="646331"/>
              </a:xfrm>
              <a:prstGeom prst="rect">
                <a:avLst/>
              </a:prstGeom>
              <a:noFill/>
            </p:spPr>
            <p:txBody>
              <a:bodyPr wrap="square" rtlCol="0">
                <a:spAutoFit/>
              </a:bodyPr>
              <a:lstStyle/>
              <a:p>
                <a14:m>
                  <m:oMath xmlns:m="http://schemas.openxmlformats.org/officeDocument/2006/math">
                    <m:r>
                      <a:rPr lang="en-US" i="1" smtClean="0">
                        <a:latin typeface="Cambria Math" panose="02040503050406030204" pitchFamily="18" charset="0"/>
                      </a:rPr>
                      <m:t>𝐸</m:t>
                    </m:r>
                    <m:d>
                      <m:dPr>
                        <m:ctrlPr>
                          <a:rPr lang="en-US" i="1">
                            <a:latin typeface="Cambria Math" panose="02040503050406030204" pitchFamily="18" charset="0"/>
                          </a:rPr>
                        </m:ctrlPr>
                      </m:dPr>
                      <m:e>
                        <m:r>
                          <a:rPr lang="en-US" i="1">
                            <a:latin typeface="Cambria Math" panose="02040503050406030204" pitchFamily="18" charset="0"/>
                          </a:rPr>
                          <m:t>𝑁</m:t>
                        </m:r>
                      </m:e>
                    </m:d>
                    <m:r>
                      <a:rPr lang="en-US" i="1">
                        <a:latin typeface="Cambria Math" panose="02040503050406030204" pitchFamily="18" charset="0"/>
                      </a:rPr>
                      <m:t>=</m:t>
                    </m:r>
                    <m:func>
                      <m:funcPr>
                        <m:ctrlPr>
                          <a:rPr lang="en-US">
                            <a:latin typeface="Cambria Math" panose="02040503050406030204" pitchFamily="18" charset="0"/>
                          </a:rPr>
                        </m:ctrlPr>
                      </m:funcPr>
                      <m:fName>
                        <m:r>
                          <m:rPr>
                            <m:sty m:val="p"/>
                          </m:rPr>
                          <a:rPr lang="en-US">
                            <a:latin typeface="Cambria Math" panose="02040503050406030204" pitchFamily="18" charset="0"/>
                          </a:rPr>
                          <m:t>min</m:t>
                        </m:r>
                      </m:fName>
                      <m:e>
                        <m:d>
                          <m:dPr>
                            <m:ctrlPr>
                              <a:rPr lang="en-US" b="0" i="1" smtClean="0">
                                <a:latin typeface="Cambria Math" panose="02040503050406030204" pitchFamily="18" charset="0"/>
                              </a:rPr>
                            </m:ctrlPr>
                          </m:dPr>
                          <m:e>
                            <m:r>
                              <a:rPr lang="en-US" b="0" i="1" smtClean="0">
                                <a:latin typeface="Cambria Math" panose="02040503050406030204" pitchFamily="18" charset="0"/>
                              </a:rPr>
                              <m:t>𝑝</m:t>
                            </m:r>
                            <m:r>
                              <a:rPr lang="en-US" i="1">
                                <a:latin typeface="Cambria Math" panose="02040503050406030204" pitchFamily="18" charset="0"/>
                              </a:rPr>
                              <m:t>,</m:t>
                            </m:r>
                            <m:r>
                              <a:rPr lang="en-US" i="1">
                                <a:latin typeface="Cambria Math" panose="02040503050406030204" pitchFamily="18" charset="0"/>
                              </a:rPr>
                              <m:t>𝑁</m:t>
                            </m:r>
                          </m:e>
                        </m:d>
                      </m:e>
                    </m:func>
                    <m:r>
                      <a:rPr lang="en-US" i="1">
                        <a:latin typeface="Cambria Math" panose="02040503050406030204" pitchFamily="18" charset="0"/>
                      </a:rPr>
                      <m:t>∗</m:t>
                    </m:r>
                    <m:r>
                      <a:rPr lang="en-US" i="1">
                        <a:latin typeface="Cambria Math" panose="02040503050406030204" pitchFamily="18" charset="0"/>
                      </a:rPr>
                      <m:t>𝑈</m:t>
                    </m:r>
                    <m:r>
                      <a:rPr lang="en-US" i="1">
                        <a:latin typeface="Cambria Math" panose="02040503050406030204" pitchFamily="18" charset="0"/>
                      </a:rPr>
                      <m:t>(</m:t>
                    </m:r>
                    <m:r>
                      <a:rPr lang="en-US" i="1">
                        <a:latin typeface="Cambria Math" panose="02040503050406030204" pitchFamily="18" charset="0"/>
                      </a:rPr>
                      <m:t>𝑁</m:t>
                    </m:r>
                    <m:r>
                      <a:rPr lang="en-US" i="1">
                        <a:latin typeface="Cambria Math" panose="02040503050406030204" pitchFamily="18" charset="0"/>
                      </a:rPr>
                      <m:t>)</m:t>
                    </m:r>
                  </m:oMath>
                </a14:m>
                <a:r>
                  <a:rPr lang="en-US" dirty="0"/>
                  <a:t>     </a:t>
                </a:r>
                <a:r>
                  <a:rPr lang="en-US" i="1" dirty="0"/>
                  <a:t>p</a:t>
                </a:r>
                <a:r>
                  <a:rPr lang="en-US" dirty="0"/>
                  <a:t> – average degree of concurrency (maximum number of independent operations);</a:t>
                </a:r>
              </a:p>
              <a:p>
                <a:r>
                  <a:rPr lang="en-US" i="1" dirty="0"/>
                  <a:t>		                  U(N)</a:t>
                </a:r>
                <a:r>
                  <a:rPr lang="en-US" dirty="0"/>
                  <a:t> – hardware utilization factor (fraction of time that PEs are busy)</a:t>
                </a:r>
              </a:p>
            </p:txBody>
          </p:sp>
        </mc:Choice>
        <mc:Fallback xmlns="">
          <p:sp>
            <p:nvSpPr>
              <p:cNvPr id="5" name="TextBox 4">
                <a:extLst>
                  <a:ext uri="{FF2B5EF4-FFF2-40B4-BE49-F238E27FC236}">
                    <a16:creationId xmlns:a14="http://schemas.microsoft.com/office/drawing/2010/main" xmlns="" xmlns:a16="http://schemas.microsoft.com/office/drawing/2014/main" id="{EBD7B0C4-B046-B4B1-319C-5A2FC45F9C73}"/>
                  </a:ext>
                </a:extLst>
              </p:cNvPr>
              <p:cNvSpPr txBox="1">
                <a:spLocks noRot="1" noChangeAspect="1" noMove="1" noResize="1" noEditPoints="1" noAdjustHandles="1" noChangeArrowheads="1" noChangeShapeType="1" noTextEdit="1"/>
              </p:cNvSpPr>
              <p:nvPr/>
            </p:nvSpPr>
            <p:spPr>
              <a:xfrm>
                <a:off x="283464" y="1314823"/>
                <a:ext cx="11768328" cy="646331"/>
              </a:xfrm>
              <a:prstGeom prst="rect">
                <a:avLst/>
              </a:prstGeom>
              <a:blipFill>
                <a:blip r:embed="rId4" cstate="print"/>
                <a:stretch>
                  <a:fillRect t="-5660" b="-14151"/>
                </a:stretch>
              </a:blipFill>
            </p:spPr>
            <p:txBody>
              <a:bodyPr/>
              <a:lstStyle/>
              <a:p>
                <a:r>
                  <a:rPr lang="sr-Latn-R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63B396B7-FD6C-B0F6-EB5C-046529771EA9}"/>
                  </a:ext>
                </a:extLst>
              </p:cNvPr>
              <p:cNvSpPr txBox="1"/>
              <p:nvPr/>
            </p:nvSpPr>
            <p:spPr>
              <a:xfrm>
                <a:off x="283464" y="1961154"/>
                <a:ext cx="11070336" cy="811761"/>
              </a:xfrm>
              <a:prstGeom prst="rect">
                <a:avLst/>
              </a:prstGeom>
              <a:noFill/>
            </p:spPr>
            <p:txBody>
              <a:bodyPr wrap="square" rtlCol="0">
                <a:spAutoFit/>
              </a:bodyPr>
              <a:lstStyle/>
              <a:p>
                <a14:m>
                  <m:oMath xmlns:m="http://schemas.openxmlformats.org/officeDocument/2006/math">
                    <m:r>
                      <a:rPr lang="en-US" b="0" i="1" smtClean="0">
                        <a:latin typeface="Cambria Math" panose="02040503050406030204" pitchFamily="18" charset="0"/>
                      </a:rPr>
                      <m:t>𝑈</m:t>
                    </m:r>
                    <m:r>
                      <a:rPr lang="en-US" b="0" i="1" smtClean="0">
                        <a:latin typeface="Cambria Math" panose="02040503050406030204" pitchFamily="18" charset="0"/>
                      </a:rPr>
                      <m:t>(</m:t>
                    </m:r>
                    <m:r>
                      <a:rPr lang="en-US" b="0" i="1" smtClean="0">
                        <a:latin typeface="Cambria Math" panose="02040503050406030204" pitchFamily="18" charset="0"/>
                      </a:rPr>
                      <m:t>𝑁</m:t>
                    </m:r>
                    <m:r>
                      <a:rPr lang="en-US" b="0" i="1" smtClean="0">
                        <a:latin typeface="Cambria Math" panose="02040503050406030204" pitchFamily="18" charset="0"/>
                      </a:rPr>
                      <m:t>)≈</m:t>
                    </m:r>
                    <m:d>
                      <m:dPr>
                        <m:begChr m:val="{"/>
                        <m:endChr m:val=""/>
                        <m:ctrlPr>
                          <a:rPr lang="en-US" i="1" smtClean="0">
                            <a:latin typeface="Cambria Math" panose="02040503050406030204" pitchFamily="18" charset="0"/>
                            <a:ea typeface="Cambria Math" panose="02040503050406030204" pitchFamily="18" charset="0"/>
                          </a:rPr>
                        </m:ctrlPr>
                      </m:dPr>
                      <m:e>
                        <m:eqArr>
                          <m:eqArrPr>
                            <m:ctrlPr>
                              <a:rPr lang="en-US" i="1" smtClean="0">
                                <a:latin typeface="Cambria Math" panose="02040503050406030204" pitchFamily="18" charset="0"/>
                                <a:ea typeface="Cambria Math" panose="02040503050406030204" pitchFamily="18" charset="0"/>
                              </a:rPr>
                            </m:ctrlPr>
                          </m:eqArr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𝑝</m:t>
                                </m:r>
                              </m:num>
                              <m:den>
                                <m:r>
                                  <a:rPr lang="en-US" b="0" i="1" smtClean="0">
                                    <a:latin typeface="Cambria Math" panose="02040503050406030204" pitchFamily="18" charset="0"/>
                                    <a:ea typeface="Cambria Math" panose="02040503050406030204" pitchFamily="18" charset="0"/>
                                  </a:rPr>
                                  <m:t>𝑁</m:t>
                                </m:r>
                              </m:den>
                            </m:f>
                            <m:r>
                              <a:rPr lang="en-US"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𝑁</m:t>
                            </m:r>
                            <m:r>
                              <a:rPr lang="en-US" b="0" i="1" smtClean="0">
                                <a:latin typeface="Cambria Math" panose="02040503050406030204" pitchFamily="18" charset="0"/>
                                <a:ea typeface="Cambria Math" panose="02040503050406030204" pitchFamily="18" charset="0"/>
                              </a:rPr>
                              <m:t>&gt;</m:t>
                            </m:r>
                            <m:r>
                              <a:rPr lang="en-US" b="0" i="1" smtClean="0">
                                <a:latin typeface="Cambria Math" panose="02040503050406030204" pitchFamily="18" charset="0"/>
                                <a:ea typeface="Cambria Math" panose="02040503050406030204" pitchFamily="18" charset="0"/>
                              </a:rPr>
                              <m:t>𝑝</m:t>
                            </m:r>
                          </m:e>
                          <m:e>
                            <m:r>
                              <a:rPr lang="en-US" i="1" smtClean="0">
                                <a:latin typeface="Cambria Math" panose="02040503050406030204" pitchFamily="18" charset="0"/>
                                <a:ea typeface="Cambria Math" panose="02040503050406030204" pitchFamily="18" charset="0"/>
                              </a:rPr>
                              <m:t>&amp;</m:t>
                            </m:r>
                            <m:r>
                              <a:rPr lang="en-US" b="0" i="1" smtClean="0">
                                <a:latin typeface="Cambria Math" panose="02040503050406030204" pitchFamily="18" charset="0"/>
                                <a:ea typeface="Cambria Math" panose="02040503050406030204" pitchFamily="18" charset="0"/>
                              </a:rPr>
                              <m:t>1</m:t>
                            </m:r>
                            <m:r>
                              <a:rPr lang="en-US"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𝑁</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𝑝</m:t>
                            </m:r>
                          </m:e>
                        </m:eqAr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𝐸</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𝑛</m:t>
                        </m:r>
                        <m:r>
                          <a:rPr lang="en-US" b="0" i="1" smtClean="0">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eqArr>
                              <m:eqArrPr>
                                <m:ctrlPr>
                                  <a:rPr lang="en-US" b="0" i="1" smtClean="0">
                                    <a:latin typeface="Cambria Math" panose="02040503050406030204" pitchFamily="18" charset="0"/>
                                    <a:ea typeface="Cambria Math" panose="02040503050406030204" pitchFamily="18" charset="0"/>
                                  </a:rPr>
                                </m:ctrlPr>
                              </m:eqArrPr>
                              <m:e>
                                <m:r>
                                  <a:rPr lang="en-US" b="0" i="1" smtClean="0">
                                    <a:latin typeface="Cambria Math" panose="02040503050406030204" pitchFamily="18" charset="0"/>
                                    <a:ea typeface="Cambria Math" panose="02040503050406030204" pitchFamily="18" charset="0"/>
                                  </a:rPr>
                                  <m:t>𝑁</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𝑁</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𝑝</m:t>
                                </m:r>
                              </m:e>
                              <m:e>
                                <m:r>
                                  <a:rPr lang="en-US" b="0" i="1" smtClean="0">
                                    <a:latin typeface="Cambria Math" panose="02040503050406030204" pitchFamily="18" charset="0"/>
                                    <a:ea typeface="Cambria Math" panose="02040503050406030204" pitchFamily="18" charset="0"/>
                                  </a:rPr>
                                  <m:t>&amp;</m:t>
                                </m:r>
                                <m:r>
                                  <a:rPr lang="en-US" b="0" i="1" smtClean="0">
                                    <a:latin typeface="Cambria Math" panose="02040503050406030204" pitchFamily="18" charset="0"/>
                                    <a:ea typeface="Cambria Math" panose="02040503050406030204" pitchFamily="18" charset="0"/>
                                  </a:rPr>
                                  <m:t>𝑝</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𝑁</m:t>
                                </m:r>
                                <m:r>
                                  <a:rPr lang="en-US" b="0" i="1" smtClean="0">
                                    <a:latin typeface="Cambria Math" panose="02040503050406030204" pitchFamily="18" charset="0"/>
                                    <a:ea typeface="Cambria Math" panose="02040503050406030204" pitchFamily="18" charset="0"/>
                                  </a:rPr>
                                  <m:t>&gt;</m:t>
                                </m:r>
                                <m:r>
                                  <a:rPr lang="en-US" b="0" i="1" smtClean="0">
                                    <a:latin typeface="Cambria Math" panose="02040503050406030204" pitchFamily="18" charset="0"/>
                                    <a:ea typeface="Cambria Math" panose="02040503050406030204" pitchFamily="18" charset="0"/>
                                  </a:rPr>
                                  <m:t>𝑝</m:t>
                                </m:r>
                              </m:e>
                            </m:eqArr>
                          </m:e>
                        </m:d>
                      </m:e>
                    </m:d>
                  </m:oMath>
                </a14:m>
                <a:r>
                  <a:rPr lang="en-US" dirty="0"/>
                  <a:t>   now we substitute </a:t>
                </a:r>
                <a:r>
                  <a:rPr lang="en-US" i="1" dirty="0"/>
                  <a:t>E(N)</a:t>
                </a:r>
                <a:r>
                  <a:rPr lang="en-US" dirty="0"/>
                  <a:t> into first equation </a:t>
                </a:r>
              </a:p>
            </p:txBody>
          </p:sp>
        </mc:Choice>
        <mc:Fallback xmlns="">
          <p:sp>
            <p:nvSpPr>
              <p:cNvPr id="8" name="TextBox 7">
                <a:extLst>
                  <a:ext uri="{FF2B5EF4-FFF2-40B4-BE49-F238E27FC236}">
                    <a16:creationId xmlns:a14="http://schemas.microsoft.com/office/drawing/2010/main" xmlns="" xmlns:a16="http://schemas.microsoft.com/office/drawing/2014/main" id="{63B396B7-FD6C-B0F6-EB5C-046529771EA9}"/>
                  </a:ext>
                </a:extLst>
              </p:cNvPr>
              <p:cNvSpPr txBox="1">
                <a:spLocks noRot="1" noChangeAspect="1" noMove="1" noResize="1" noEditPoints="1" noAdjustHandles="1" noChangeArrowheads="1" noChangeShapeType="1" noTextEdit="1"/>
              </p:cNvSpPr>
              <p:nvPr/>
            </p:nvSpPr>
            <p:spPr>
              <a:xfrm>
                <a:off x="283464" y="1961154"/>
                <a:ext cx="11070336" cy="811761"/>
              </a:xfrm>
              <a:prstGeom prst="rect">
                <a:avLst/>
              </a:prstGeom>
              <a:blipFill>
                <a:blip r:embed="rId5" cstate="print"/>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CA4F3B9-08E7-2A82-E702-B79348BD3C6D}"/>
                  </a:ext>
                </a:extLst>
              </p:cNvPr>
              <p:cNvSpPr txBox="1"/>
              <p:nvPr/>
            </p:nvSpPr>
            <p:spPr>
              <a:xfrm>
                <a:off x="310896" y="2772915"/>
                <a:ext cx="11347704" cy="1117998"/>
              </a:xfrm>
              <a:prstGeom prst="rect">
                <a:avLst/>
              </a:prstGeom>
              <a:noFill/>
            </p:spPr>
            <p:txBody>
              <a:bodyPr wrap="square" rtlCol="0">
                <a:spAutoFit/>
              </a:bodyPr>
              <a:lstStyle/>
              <a:p>
                <a14:m>
                  <m:oMath xmlns:m="http://schemas.openxmlformats.org/officeDocument/2006/math">
                    <m:r>
                      <a:rPr lang="en-US" b="0" i="1" smtClean="0">
                        <a:latin typeface="Cambria Math" panose="02040503050406030204" pitchFamily="18" charset="0"/>
                      </a:rPr>
                      <m:t>𝑇</m:t>
                    </m:r>
                    <m:d>
                      <m:dPr>
                        <m:ctrlPr>
                          <a:rPr lang="en-US" b="0" i="1" smtClean="0">
                            <a:latin typeface="Cambria Math" panose="02040503050406030204" pitchFamily="18" charset="0"/>
                          </a:rPr>
                        </m:ctrlPr>
                      </m:dPr>
                      <m:e>
                        <m:r>
                          <a:rPr lang="en-US" b="0" i="1" smtClean="0">
                            <a:latin typeface="Cambria Math" panose="02040503050406030204" pitchFamily="18" charset="0"/>
                          </a:rPr>
                          <m:t>𝑁</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𝑠𝑒𝑞</m:t>
                            </m:r>
                          </m:sub>
                        </m:sSub>
                      </m:num>
                      <m:den>
                        <m:r>
                          <a:rPr lang="en-US" b="0" i="1" smtClean="0">
                            <a:latin typeface="Cambria Math" panose="02040503050406030204" pitchFamily="18" charset="0"/>
                          </a:rPr>
                          <m:t>𝐸</m:t>
                        </m:r>
                        <m:r>
                          <a:rPr lang="en-US" b="0" i="1" smtClean="0">
                            <a:latin typeface="Cambria Math" panose="02040503050406030204" pitchFamily="18" charset="0"/>
                          </a:rPr>
                          <m:t>(</m:t>
                        </m:r>
                        <m:r>
                          <a:rPr lang="en-US" b="0" i="1" smtClean="0">
                            <a:latin typeface="Cambria Math" panose="02040503050406030204" pitchFamily="18" charset="0"/>
                          </a:rPr>
                          <m:t>𝑁</m:t>
                        </m:r>
                        <m:r>
                          <a:rPr lang="en-US" b="0" i="1" smtClean="0">
                            <a:latin typeface="Cambria Math" panose="02040503050406030204" pitchFamily="18" charset="0"/>
                          </a:rPr>
                          <m:t>)</m:t>
                        </m:r>
                      </m:den>
                    </m:f>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eqArr>
                          <m:eqArrPr>
                            <m:ctrlPr>
                              <a:rPr lang="en-US" b="0" i="1" smtClean="0">
                                <a:latin typeface="Cambria Math" panose="02040503050406030204" pitchFamily="18" charset="0"/>
                              </a:rPr>
                            </m:ctrlPr>
                          </m:eqArrPr>
                          <m:e>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𝑠𝑒𝑞</m:t>
                                    </m:r>
                                  </m:sub>
                                </m:sSub>
                              </m:num>
                              <m:den>
                                <m:r>
                                  <a:rPr lang="en-US" b="0" i="1" smtClean="0">
                                    <a:latin typeface="Cambria Math" panose="02040503050406030204" pitchFamily="18" charset="0"/>
                                  </a:rPr>
                                  <m:t>𝑁</m:t>
                                </m:r>
                              </m:den>
                            </m:f>
                            <m:r>
                              <a:rPr lang="en-US" b="0" i="1" smtClean="0">
                                <a:latin typeface="Cambria Math" panose="02040503050406030204" pitchFamily="18" charset="0"/>
                              </a:rPr>
                              <m:t>,  </m:t>
                            </m:r>
                            <m:r>
                              <a:rPr lang="en-US" b="0" i="1" smtClean="0">
                                <a:latin typeface="Cambria Math" panose="02040503050406030204" pitchFamily="18" charset="0"/>
                              </a:rPr>
                              <m:t>𝑁</m:t>
                            </m:r>
                            <m:r>
                              <a:rPr lang="en-US" b="0" i="1" smtClean="0">
                                <a:latin typeface="Cambria Math" panose="02040503050406030204" pitchFamily="18" charset="0"/>
                              </a:rPr>
                              <m:t>≤</m:t>
                            </m:r>
                            <m:r>
                              <a:rPr lang="en-US" b="0" i="1" smtClean="0">
                                <a:latin typeface="Cambria Math" panose="02040503050406030204" pitchFamily="18" charset="0"/>
                              </a:rPr>
                              <m:t>𝑝</m:t>
                            </m:r>
                          </m:e>
                          <m:e>
                            <m:r>
                              <a:rPr lang="en-US" b="0" i="1" smtClean="0">
                                <a:latin typeface="Cambria Math" panose="02040503050406030204" pitchFamily="18" charset="0"/>
                              </a:rPr>
                              <m:t>&amp;</m:t>
                            </m:r>
                            <m:f>
                              <m:fPr>
                                <m:ctrlPr>
                                  <a:rPr lang="en-US" b="0" i="1" smtClean="0">
                                    <a:latin typeface="Cambria Math" panose="02040503050406030204" pitchFamily="18" charset="0"/>
                                  </a:rPr>
                                </m:ctrlPr>
                              </m:fPr>
                              <m:num>
                                <m:r>
                                  <a:rPr lang="en-US" b="0" i="1" smtClean="0">
                                    <a:latin typeface="Cambria Math" panose="02040503050406030204" pitchFamily="18" charset="0"/>
                                  </a:rPr>
                                  <m:t>𝑇𝑠𝑒𝑞</m:t>
                                </m:r>
                              </m:num>
                              <m:den>
                                <m:r>
                                  <a:rPr lang="en-US" b="0" i="1" smtClean="0">
                                    <a:latin typeface="Cambria Math" panose="02040503050406030204" pitchFamily="18" charset="0"/>
                                  </a:rPr>
                                  <m:t>𝑝</m:t>
                                </m:r>
                              </m:den>
                            </m:f>
                            <m:r>
                              <a:rPr lang="en-US" b="0" i="1" smtClean="0">
                                <a:latin typeface="Cambria Math" panose="02040503050406030204" pitchFamily="18" charset="0"/>
                              </a:rPr>
                              <m:t>,  </m:t>
                            </m:r>
                            <m:r>
                              <a:rPr lang="en-US" b="0" i="1" smtClean="0">
                                <a:latin typeface="Cambria Math" panose="02040503050406030204" pitchFamily="18" charset="0"/>
                              </a:rPr>
                              <m:t>𝑁</m:t>
                            </m:r>
                            <m:r>
                              <a:rPr lang="en-US" b="0" i="1" smtClean="0">
                                <a:latin typeface="Cambria Math" panose="02040503050406030204" pitchFamily="18" charset="0"/>
                              </a:rPr>
                              <m:t>&gt;</m:t>
                            </m:r>
                            <m:r>
                              <a:rPr lang="en-US" b="0" i="1" smtClean="0">
                                <a:latin typeface="Cambria Math" panose="02040503050406030204" pitchFamily="18" charset="0"/>
                              </a:rPr>
                              <m:t>𝑝</m:t>
                            </m:r>
                          </m:e>
                        </m:eqArr>
                      </m:e>
                    </m:d>
                  </m:oMath>
                </a14:m>
                <a:r>
                  <a:rPr lang="en-US" dirty="0"/>
                  <a:t>    now we add overheads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𝑐</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𝑚</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𝑖</m:t>
                        </m:r>
                      </m:sub>
                    </m:sSub>
                  </m:oMath>
                </a14:m>
                <a:r>
                  <a:rPr lang="en-US" dirty="0"/>
                  <a:t> (communication, multiprogramming delay, idle delay)</a:t>
                </a:r>
              </a:p>
            </p:txBody>
          </p:sp>
        </mc:Choice>
        <mc:Fallback xmlns="">
          <p:sp>
            <p:nvSpPr>
              <p:cNvPr id="9" name="TextBox 8">
                <a:extLst>
                  <a:ext uri="{FF2B5EF4-FFF2-40B4-BE49-F238E27FC236}">
                    <a16:creationId xmlns:a14="http://schemas.microsoft.com/office/drawing/2010/main" xmlns="" xmlns:a16="http://schemas.microsoft.com/office/drawing/2014/main" id="{8CA4F3B9-08E7-2A82-E702-B79348BD3C6D}"/>
                  </a:ext>
                </a:extLst>
              </p:cNvPr>
              <p:cNvSpPr txBox="1">
                <a:spLocks noRot="1" noChangeAspect="1" noMove="1" noResize="1" noEditPoints="1" noAdjustHandles="1" noChangeArrowheads="1" noChangeShapeType="1" noTextEdit="1"/>
              </p:cNvSpPr>
              <p:nvPr/>
            </p:nvSpPr>
            <p:spPr>
              <a:xfrm>
                <a:off x="310896" y="2772915"/>
                <a:ext cx="11347704" cy="1117998"/>
              </a:xfrm>
              <a:prstGeom prst="rect">
                <a:avLst/>
              </a:prstGeom>
              <a:blipFill>
                <a:blip r:embed="rId6" cstate="print"/>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AE53C82F-426B-C2D1-B40A-641BBAC1C15E}"/>
                  </a:ext>
                </a:extLst>
              </p:cNvPr>
              <p:cNvSpPr txBox="1"/>
              <p:nvPr/>
            </p:nvSpPr>
            <p:spPr>
              <a:xfrm>
                <a:off x="310896" y="3890913"/>
                <a:ext cx="11042904" cy="537583"/>
              </a:xfrm>
              <a:prstGeom prst="rect">
                <a:avLst/>
              </a:prstGeom>
              <a:noFill/>
            </p:spPr>
            <p:txBody>
              <a:bodyPr wrap="square" rtlCol="0">
                <a:spAutoFit/>
              </a:bodyPr>
              <a:lstStyle/>
              <a:p>
                <a14:m>
                  <m:oMath xmlns:m="http://schemas.openxmlformats.org/officeDocument/2006/math">
                    <m:r>
                      <a:rPr lang="en-US" b="0" i="1" smtClean="0">
                        <a:latin typeface="Cambria Math" panose="02040503050406030204" pitchFamily="18" charset="0"/>
                      </a:rPr>
                      <m:t>𝑇</m:t>
                    </m:r>
                    <m:d>
                      <m:dPr>
                        <m:ctrlPr>
                          <a:rPr lang="en-US" b="0" i="1" smtClean="0">
                            <a:latin typeface="Cambria Math" panose="02040503050406030204" pitchFamily="18" charset="0"/>
                          </a:rPr>
                        </m:ctrlPr>
                      </m:dPr>
                      <m:e>
                        <m:r>
                          <a:rPr lang="en-US" b="0" i="1" smtClean="0">
                            <a:latin typeface="Cambria Math" panose="02040503050406030204" pitchFamily="18" charset="0"/>
                          </a:rPr>
                          <m:t>𝑁</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𝑠𝑒𝑞</m:t>
                            </m:r>
                          </m:sub>
                        </m:sSub>
                      </m:num>
                      <m:den>
                        <m:r>
                          <m:rPr>
                            <m:sty m:val="p"/>
                          </m:rPr>
                          <a:rPr lang="en-US" b="0" i="0" smtClean="0">
                            <a:latin typeface="Cambria Math" panose="02040503050406030204" pitchFamily="18" charset="0"/>
                          </a:rPr>
                          <m:t>min</m:t>
                        </m:r>
                        <m:r>
                          <a:rPr lang="en-US" b="0" i="1" smtClean="0">
                            <a:latin typeface="Cambria Math" panose="02040503050406030204" pitchFamily="18" charset="0"/>
                          </a:rPr>
                          <m:t>⁡(</m:t>
                        </m:r>
                        <m:r>
                          <a:rPr lang="en-US" b="0" i="1" smtClean="0">
                            <a:latin typeface="Cambria Math" panose="02040503050406030204" pitchFamily="18" charset="0"/>
                          </a:rPr>
                          <m:t>𝑝</m:t>
                        </m:r>
                        <m:r>
                          <a:rPr lang="en-US" b="0" i="1" smtClean="0">
                            <a:latin typeface="Cambria Math" panose="02040503050406030204" pitchFamily="18" charset="0"/>
                          </a:rPr>
                          <m:t>,</m:t>
                        </m:r>
                        <m:r>
                          <a:rPr lang="en-US" b="0" i="1" smtClean="0">
                            <a:latin typeface="Cambria Math" panose="02040503050406030204" pitchFamily="18" charset="0"/>
                          </a:rPr>
                          <m:t>𝑁</m:t>
                        </m:r>
                        <m:r>
                          <a:rPr lang="en-US" b="0" i="1" smtClean="0">
                            <a:latin typeface="Cambria Math" panose="02040503050406030204" pitchFamily="18" charset="0"/>
                          </a:rPr>
                          <m:t>)</m:t>
                        </m:r>
                      </m:den>
                    </m:f>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𝑐</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𝑚</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𝑖</m:t>
                        </m:r>
                      </m:sub>
                    </m:sSub>
                  </m:oMath>
                </a14:m>
                <a:r>
                  <a:rPr lang="en-US" dirty="0"/>
                  <a:t>    now if we want speed-up we need sequential time over accelerated time</a:t>
                </a:r>
              </a:p>
            </p:txBody>
          </p:sp>
        </mc:Choice>
        <mc:Fallback xmlns="">
          <p:sp>
            <p:nvSpPr>
              <p:cNvPr id="10" name="TextBox 9">
                <a:extLst>
                  <a:ext uri="{FF2B5EF4-FFF2-40B4-BE49-F238E27FC236}">
                    <a16:creationId xmlns:a14="http://schemas.microsoft.com/office/drawing/2010/main" xmlns="" xmlns:a16="http://schemas.microsoft.com/office/drawing/2014/main" id="{AE53C82F-426B-C2D1-B40A-641BBAC1C15E}"/>
                  </a:ext>
                </a:extLst>
              </p:cNvPr>
              <p:cNvSpPr txBox="1">
                <a:spLocks noRot="1" noChangeAspect="1" noMove="1" noResize="1" noEditPoints="1" noAdjustHandles="1" noChangeArrowheads="1" noChangeShapeType="1" noTextEdit="1"/>
              </p:cNvSpPr>
              <p:nvPr/>
            </p:nvSpPr>
            <p:spPr>
              <a:xfrm>
                <a:off x="310896" y="3890913"/>
                <a:ext cx="11042904" cy="537583"/>
              </a:xfrm>
              <a:prstGeom prst="rect">
                <a:avLst/>
              </a:prstGeom>
              <a:blipFill>
                <a:blip r:embed="rId7" cstate="print"/>
                <a:stretch>
                  <a:fillRect b="-56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A140D71-8439-ABDF-8748-A6B12E5BE4DE}"/>
                  </a:ext>
                </a:extLst>
              </p:cNvPr>
              <p:cNvSpPr txBox="1"/>
              <p:nvPr/>
            </p:nvSpPr>
            <p:spPr>
              <a:xfrm>
                <a:off x="283464" y="4428496"/>
                <a:ext cx="10030968" cy="669607"/>
              </a:xfrm>
              <a:prstGeom prst="rect">
                <a:avLst/>
              </a:prstGeom>
              <a:noFill/>
            </p:spPr>
            <p:txBody>
              <a:bodyPr wrap="square" rtlCol="0">
                <a:spAutoFit/>
              </a:bodyPr>
              <a:lstStyle/>
              <a:p>
                <a14:m>
                  <m:oMath xmlns:m="http://schemas.openxmlformats.org/officeDocument/2006/math">
                    <m:r>
                      <a:rPr lang="en-US" b="0" i="1" smtClean="0">
                        <a:latin typeface="Cambria Math" panose="02040503050406030204" pitchFamily="18" charset="0"/>
                      </a:rPr>
                      <m:t>𝑆</m:t>
                    </m:r>
                    <m:d>
                      <m:dPr>
                        <m:ctrlPr>
                          <a:rPr lang="en-US" b="0" i="1" smtClean="0">
                            <a:latin typeface="Cambria Math" panose="02040503050406030204" pitchFamily="18" charset="0"/>
                          </a:rPr>
                        </m:ctrlPr>
                      </m:dPr>
                      <m:e>
                        <m:r>
                          <a:rPr lang="en-US" b="0" i="1" smtClean="0">
                            <a:latin typeface="Cambria Math" panose="02040503050406030204" pitchFamily="18" charset="0"/>
                          </a:rPr>
                          <m:t>𝑁</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𝑠𝑒𝑞</m:t>
                            </m:r>
                          </m:sub>
                        </m:sSub>
                      </m:num>
                      <m:den>
                        <m:r>
                          <a:rPr lang="en-US" b="0" i="1" smtClean="0">
                            <a:latin typeface="Cambria Math" panose="02040503050406030204" pitchFamily="18" charset="0"/>
                          </a:rPr>
                          <m:t>𝑇</m:t>
                        </m:r>
                        <m:r>
                          <a:rPr lang="en-US" b="0" i="1" smtClean="0">
                            <a:latin typeface="Cambria Math" panose="02040503050406030204" pitchFamily="18" charset="0"/>
                          </a:rPr>
                          <m:t>(</m:t>
                        </m:r>
                        <m:r>
                          <a:rPr lang="en-US" b="0" i="1" smtClean="0">
                            <a:latin typeface="Cambria Math" panose="02040503050406030204" pitchFamily="18" charset="0"/>
                          </a:rPr>
                          <m:t>𝑁</m:t>
                        </m:r>
                        <m:r>
                          <a:rPr lang="en-US" b="0" i="1" smtClean="0">
                            <a:latin typeface="Cambria Math" panose="02040503050406030204" pitchFamily="18" charset="0"/>
                          </a:rPr>
                          <m:t>)</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𝑠𝑒𝑞</m:t>
                            </m:r>
                          </m:sub>
                        </m:sSub>
                      </m:num>
                      <m:den>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𝑠𝑒𝑞</m:t>
                                </m:r>
                              </m:sub>
                            </m:sSub>
                          </m:num>
                          <m:den>
                            <m:r>
                              <m:rPr>
                                <m:sty m:val="p"/>
                              </m:rPr>
                              <a:rPr lang="en-US">
                                <a:latin typeface="Cambria Math" panose="02040503050406030204" pitchFamily="18" charset="0"/>
                              </a:rPr>
                              <m:t>min</m:t>
                            </m:r>
                            <m:r>
                              <a:rPr lang="en-US" i="1">
                                <a:latin typeface="Cambria Math" panose="02040503050406030204" pitchFamily="18" charset="0"/>
                              </a:rPr>
                              <m:t>⁡(</m:t>
                            </m:r>
                            <m:r>
                              <a:rPr lang="en-US" i="1">
                                <a:latin typeface="Cambria Math" panose="02040503050406030204" pitchFamily="18" charset="0"/>
                              </a:rPr>
                              <m:t>𝑝</m:t>
                            </m:r>
                            <m:r>
                              <a:rPr lang="en-US" i="1">
                                <a:latin typeface="Cambria Math" panose="02040503050406030204" pitchFamily="18" charset="0"/>
                              </a:rPr>
                              <m:t>,</m:t>
                            </m:r>
                            <m:r>
                              <a:rPr lang="en-US" i="1">
                                <a:latin typeface="Cambria Math" panose="02040503050406030204" pitchFamily="18" charset="0"/>
                              </a:rPr>
                              <m:t>𝑁</m:t>
                            </m:r>
                            <m:r>
                              <a:rPr lang="en-US" i="1">
                                <a:latin typeface="Cambria Math" panose="02040503050406030204" pitchFamily="18" charset="0"/>
                              </a:rPr>
                              <m:t>)</m:t>
                            </m:r>
                          </m:den>
                        </m:f>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𝑐</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𝑚</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𝑖</m:t>
                            </m:r>
                          </m:sub>
                        </m:sSub>
                      </m:den>
                    </m:f>
                  </m:oMath>
                </a14:m>
                <a:r>
                  <a:rPr lang="en-US" dirty="0"/>
                  <a:t>     now after factorization so this looks more like Amdahl’s law we got</a:t>
                </a:r>
              </a:p>
            </p:txBody>
          </p:sp>
        </mc:Choice>
        <mc:Fallback xmlns="">
          <p:sp>
            <p:nvSpPr>
              <p:cNvPr id="12" name="TextBox 11">
                <a:extLst>
                  <a:ext uri="{FF2B5EF4-FFF2-40B4-BE49-F238E27FC236}">
                    <a16:creationId xmlns:a14="http://schemas.microsoft.com/office/drawing/2010/main" xmlns="" xmlns:a16="http://schemas.microsoft.com/office/drawing/2014/main" id="{5A140D71-8439-ABDF-8748-A6B12E5BE4DE}"/>
                  </a:ext>
                </a:extLst>
              </p:cNvPr>
              <p:cNvSpPr txBox="1">
                <a:spLocks noRot="1" noChangeAspect="1" noMove="1" noResize="1" noEditPoints="1" noAdjustHandles="1" noChangeArrowheads="1" noChangeShapeType="1" noTextEdit="1"/>
              </p:cNvSpPr>
              <p:nvPr/>
            </p:nvSpPr>
            <p:spPr>
              <a:xfrm>
                <a:off x="283464" y="4428496"/>
                <a:ext cx="10030968" cy="669607"/>
              </a:xfrm>
              <a:prstGeom prst="rect">
                <a:avLst/>
              </a:prstGeom>
              <a:blipFill>
                <a:blip r:embed="rId8" cstate="print"/>
                <a:stretch>
                  <a:fillRect b="-27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AB9AFAD4-0304-2509-631A-E2C01BE322CB}"/>
                  </a:ext>
                </a:extLst>
              </p:cNvPr>
              <p:cNvSpPr txBox="1"/>
              <p:nvPr/>
            </p:nvSpPr>
            <p:spPr>
              <a:xfrm>
                <a:off x="310896" y="5076414"/>
                <a:ext cx="3496278" cy="933525"/>
              </a:xfrm>
              <a:prstGeom prst="rect">
                <a:avLst/>
              </a:prstGeom>
              <a:noFill/>
            </p:spPr>
            <p:txBody>
              <a:bodyPr wrap="none" rtlCol="0">
                <a:spAutoFit/>
              </a:bodyPr>
              <a:lstStyle/>
              <a:p>
                <a:pPr/>
                <a14:m>
                  <m:oMathPara xmlns:m="http://schemas.openxmlformats.org/officeDocument/2006/math">
                    <m:oMath>
                      <m:r>
                        <a:rPr lang="en-US" b="0" i="1" smtClean="0">
                          <a:latin typeface="Cambria Math" panose="02040503050406030204" pitchFamily="18" charset="0"/>
                        </a:rPr>
                        <m:t>𝑆</m:t>
                      </m:r>
                      <m:d>
                        <m:dPr>
                          <m:ctrlPr>
                            <a:rPr lang="en-US" b="0" i="1" smtClean="0">
                              <a:latin typeface="Cambria Math" panose="02040503050406030204" pitchFamily="18" charset="0"/>
                            </a:rPr>
                          </m:ctrlPr>
                        </m:dPr>
                        <m:e>
                          <m:r>
                            <a:rPr lang="en-US" b="0" i="1" smtClean="0">
                              <a:latin typeface="Cambria Math" panose="02040503050406030204" pitchFamily="18" charset="0"/>
                            </a:rPr>
                            <m:t>𝑁</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m:rPr>
                                  <m:sty m:val="p"/>
                                </m:rPr>
                                <a:rPr lang="en-US" b="0" i="0" smtClean="0">
                                  <a:latin typeface="Cambria Math" panose="02040503050406030204" pitchFamily="18" charset="0"/>
                                </a:rPr>
                                <m:t>min</m:t>
                              </m:r>
                              <m:r>
                                <a:rPr lang="en-US" b="0" i="1" smtClean="0">
                                  <a:latin typeface="Cambria Math" panose="02040503050406030204" pitchFamily="18" charset="0"/>
                                </a:rPr>
                                <m:t>⁡(</m:t>
                              </m:r>
                              <m:r>
                                <a:rPr lang="en-US" b="0" i="1" smtClean="0">
                                  <a:latin typeface="Cambria Math" panose="02040503050406030204" pitchFamily="18" charset="0"/>
                                </a:rPr>
                                <m:t>𝑝</m:t>
                              </m:r>
                              <m:r>
                                <a:rPr lang="en-US" b="0" i="1" smtClean="0">
                                  <a:latin typeface="Cambria Math" panose="02040503050406030204" pitchFamily="18" charset="0"/>
                                </a:rPr>
                                <m:t>,</m:t>
                              </m:r>
                              <m:r>
                                <a:rPr lang="en-US" b="0" i="1" smtClean="0">
                                  <a:latin typeface="Cambria Math" panose="02040503050406030204" pitchFamily="18" charset="0"/>
                                </a:rPr>
                                <m:t>𝑁</m:t>
                              </m:r>
                              <m:r>
                                <a:rPr lang="en-US" b="0" i="1" smtClean="0">
                                  <a:latin typeface="Cambria Math" panose="02040503050406030204" pitchFamily="18" charset="0"/>
                                </a:rPr>
                                <m:t>)</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𝑐</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𝑚</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𝑖</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𝑠𝑒𝑞</m:t>
                                  </m:r>
                                </m:sub>
                              </m:sSub>
                            </m:den>
                          </m:f>
                        </m:den>
                      </m:f>
                    </m:oMath>
                  </m:oMathPara>
                </a14:m>
                <a:endParaRPr lang="en-US" dirty="0"/>
              </a:p>
            </p:txBody>
          </p:sp>
        </mc:Choice>
        <mc:Fallback xmlns="">
          <p:sp>
            <p:nvSpPr>
              <p:cNvPr id="13" name="TextBox 12">
                <a:extLst>
                  <a:ext uri="{FF2B5EF4-FFF2-40B4-BE49-F238E27FC236}">
                    <a16:creationId xmlns:a14="http://schemas.microsoft.com/office/drawing/2010/main" xmlns="" xmlns:a16="http://schemas.microsoft.com/office/drawing/2014/main" id="{AB9AFAD4-0304-2509-631A-E2C01BE322CB}"/>
                  </a:ext>
                </a:extLst>
              </p:cNvPr>
              <p:cNvSpPr txBox="1">
                <a:spLocks noRot="1" noChangeAspect="1" noMove="1" noResize="1" noEditPoints="1" noAdjustHandles="1" noChangeArrowheads="1" noChangeShapeType="1" noTextEdit="1"/>
              </p:cNvSpPr>
              <p:nvPr/>
            </p:nvSpPr>
            <p:spPr>
              <a:xfrm>
                <a:off x="310896" y="5076414"/>
                <a:ext cx="3496278" cy="933525"/>
              </a:xfrm>
              <a:prstGeom prst="rect">
                <a:avLst/>
              </a:prstGeom>
              <a:blipFill>
                <a:blip r:embed="rId9" cstate="print"/>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017FAAA4-E901-DA49-BDF9-3A5A036E012D}"/>
                  </a:ext>
                </a:extLst>
              </p:cNvPr>
              <p:cNvSpPr txBox="1"/>
              <p:nvPr/>
            </p:nvSpPr>
            <p:spPr>
              <a:xfrm>
                <a:off x="3938238" y="4839761"/>
                <a:ext cx="8253762" cy="2008370"/>
              </a:xfrm>
              <a:prstGeom prst="rect">
                <a:avLst/>
              </a:prstGeom>
              <a:noFill/>
            </p:spPr>
            <p:txBody>
              <a:bodyPr wrap="square" rtlCol="0">
                <a:spAutoFit/>
              </a:bodyPr>
              <a:lstStyle/>
              <a:p>
                <a:r>
                  <a:rPr lang="en-US" dirty="0"/>
                  <a:t>Important - We can express </a:t>
                </a:r>
                <a:r>
                  <a:rPr lang="en-US" i="1" dirty="0"/>
                  <a:t>p</a:t>
                </a:r>
                <a:r>
                  <a:rPr lang="en-US" dirty="0"/>
                  <a:t> using concurrency vector </a:t>
                </a:r>
                <a14:m>
                  <m:oMath xmlns:m="http://schemas.openxmlformats.org/officeDocument/2006/math">
                    <m:r>
                      <a:rPr lang="en-US" b="0" i="1" smtClean="0">
                        <a:latin typeface="Cambria Math" panose="02040503050406030204" pitchFamily="18" charset="0"/>
                      </a:rPr>
                      <m:t>𝐶</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3</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𝑘</m:t>
                        </m:r>
                      </m:sub>
                    </m:sSub>
                    <m:r>
                      <a:rPr lang="en-US" b="0" i="1" smtClean="0">
                        <a:latin typeface="Cambria Math" panose="02040503050406030204" pitchFamily="18" charset="0"/>
                      </a:rPr>
                      <m:t>)</m:t>
                    </m:r>
                  </m:oMath>
                </a14:m>
                <a:r>
                  <a:rPr lang="en-US" dirty="0"/>
                  <a:t> where each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oMath>
                </a14:m>
                <a:r>
                  <a:rPr lang="en-US" dirty="0"/>
                  <a:t> is the number of operation executed in parallel at time </a:t>
                </a:r>
                <a:r>
                  <a:rPr lang="en-US" i="1" dirty="0" err="1"/>
                  <a:t>i</a:t>
                </a:r>
                <a:r>
                  <a:rPr lang="en-US" i="1" dirty="0"/>
                  <a:t>.</a:t>
                </a:r>
                <a:r>
                  <a:rPr lang="en-US" dirty="0"/>
                  <a:t> We can form that vector from execution graph in a way that every coordinate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oMath>
                </a14:m>
                <a:r>
                  <a:rPr lang="en-US" i="1" dirty="0"/>
                  <a:t> </a:t>
                </a:r>
                <a:r>
                  <a:rPr lang="en-US" dirty="0"/>
                  <a:t>of that vector is sum of all nodes in execution graph at same level </a:t>
                </a:r>
                <a:r>
                  <a:rPr lang="en-US" i="1" dirty="0" err="1"/>
                  <a:t>i</a:t>
                </a:r>
                <a:r>
                  <a:rPr lang="en-US" i="1" dirty="0"/>
                  <a:t> </a:t>
                </a:r>
                <a:r>
                  <a:rPr lang="en-US" dirty="0"/>
                  <a:t>in a graph</a:t>
                </a:r>
                <a:r>
                  <a:rPr lang="en-US" i="1" dirty="0"/>
                  <a:t>. </a:t>
                </a:r>
                <a:r>
                  <a:rPr lang="en-US" dirty="0"/>
                  <a:t>Now we can express </a:t>
                </a:r>
                <a:r>
                  <a:rPr lang="en-US" i="1" dirty="0"/>
                  <a:t>p</a:t>
                </a:r>
                <a:r>
                  <a:rPr lang="en-US" dirty="0"/>
                  <a:t> like:</a:t>
                </a:r>
              </a:p>
              <a:p>
                <a:pPr algn="ctr"/>
                <a14:m>
                  <m:oMathPara xmlns:m="http://schemas.openxmlformats.org/officeDocument/2006/math">
                    <m:oMath>
                      <m:r>
                        <a:rPr lang="en-US" b="0" i="1" smtClean="0">
                          <a:latin typeface="Cambria Math" panose="02040503050406030204" pitchFamily="18" charset="0"/>
                        </a:rPr>
                        <m:t>𝑝</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𝑘</m:t>
                          </m:r>
                        </m:den>
                      </m:f>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𝑘</m:t>
                          </m:r>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𝑐</m:t>
                              </m:r>
                            </m:e>
                            <m:sub>
                              <m:r>
                                <a:rPr lang="en-US" b="0" i="1" smtClean="0">
                                  <a:latin typeface="Cambria Math" panose="02040503050406030204" pitchFamily="18" charset="0"/>
                                </a:rPr>
                                <m:t>𝑖</m:t>
                              </m:r>
                            </m:sub>
                          </m:sSub>
                        </m:e>
                      </m:nary>
                    </m:oMath>
                  </m:oMathPara>
                </a14:m>
                <a:endParaRPr lang="en-US" i="1" dirty="0"/>
              </a:p>
            </p:txBody>
          </p:sp>
        </mc:Choice>
        <mc:Fallback xmlns="">
          <p:sp>
            <p:nvSpPr>
              <p:cNvPr id="14" name="TextBox 13">
                <a:extLst>
                  <a:ext uri="{FF2B5EF4-FFF2-40B4-BE49-F238E27FC236}">
                    <a16:creationId xmlns:a14="http://schemas.microsoft.com/office/drawing/2010/main" xmlns="" xmlns:a16="http://schemas.microsoft.com/office/drawing/2014/main" id="{017FAAA4-E901-DA49-BDF9-3A5A036E012D}"/>
                  </a:ext>
                </a:extLst>
              </p:cNvPr>
              <p:cNvSpPr txBox="1">
                <a:spLocks noRot="1" noChangeAspect="1" noMove="1" noResize="1" noEditPoints="1" noAdjustHandles="1" noChangeArrowheads="1" noChangeShapeType="1" noTextEdit="1"/>
              </p:cNvSpPr>
              <p:nvPr/>
            </p:nvSpPr>
            <p:spPr>
              <a:xfrm>
                <a:off x="3938238" y="4839761"/>
                <a:ext cx="8253762" cy="2008370"/>
              </a:xfrm>
              <a:prstGeom prst="rect">
                <a:avLst/>
              </a:prstGeom>
              <a:blipFill>
                <a:blip r:embed="rId10" cstate="print"/>
                <a:stretch>
                  <a:fillRect l="-591" t="-1824"/>
                </a:stretch>
              </a:blipFill>
            </p:spPr>
            <p:txBody>
              <a:bodyPr/>
              <a:lstStyle/>
              <a:p>
                <a:r>
                  <a:rPr lang="sr-Latn-RS">
                    <a:noFill/>
                  </a:rPr>
                  <a:t> </a:t>
                </a:r>
              </a:p>
            </p:txBody>
          </p:sp>
        </mc:Fallback>
      </mc:AlternateContent>
      <p:sp>
        <p:nvSpPr>
          <p:cNvPr id="11" name="Slide Number Placeholder 1">
            <a:extLst>
              <a:ext uri="{FF2B5EF4-FFF2-40B4-BE49-F238E27FC236}">
                <a16:creationId xmlns:a16="http://schemas.microsoft.com/office/drawing/2014/main" id="{F55AD461-E7E9-48F3-96C3-5B02426B3838}"/>
              </a:ext>
            </a:extLst>
          </p:cNvPr>
          <p:cNvSpPr txBox="1">
            <a:spLocks noChangeArrowheads="1"/>
          </p:cNvSpPr>
          <p:nvPr/>
        </p:nvSpPr>
        <p:spPr bwMode="auto">
          <a:xfrm>
            <a:off x="923156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marL="0" marR="0" indent="0" algn="r" defTabSz="914400" rtl="0" eaLnBrk="1" fontAlgn="base" latinLnBrk="0" hangingPunct="1">
              <a:lnSpc>
                <a:spcPct val="100000"/>
              </a:lnSpc>
              <a:spcBef>
                <a:spcPct val="0"/>
              </a:spcBef>
              <a:spcAft>
                <a:spcPct val="0"/>
              </a:spcAft>
              <a:buClrTx/>
              <a:buSzTx/>
              <a:buFontTx/>
              <a:buNone/>
              <a:tabLst/>
              <a:defRPr kumimoji="0" sz="1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1pPr>
            <a:lvl2pPr marL="457200" marR="0" indent="4572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2pPr>
            <a:lvl3pPr marL="914400" marR="0" indent="9144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3pPr>
            <a:lvl4pPr marL="1371600" marR="0" indent="13716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4pPr>
            <a:lvl5pPr marL="1828800" marR="0" indent="18288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5pPr>
            <a:lvl6pPr marL="2286000" marR="0" indent="22860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6pPr>
            <a:lvl7pPr marL="2743200" marR="0" indent="27432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7pPr>
            <a:lvl8pPr marL="3200400" marR="0" indent="32004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8pPr>
            <a:lvl9pPr marL="3657600" marR="0" indent="36576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9pPr>
          </a:lstStyle>
          <a:p>
            <a:pPr>
              <a:defRPr/>
            </a:pPr>
            <a:r>
              <a:rPr lang="en-US" altLang="en-US"/>
              <a:t>Page Number: </a:t>
            </a:r>
            <a:fld id="{72C52FC6-31FA-4F27-8023-4349894DFDFF}" type="slidenum">
              <a:rPr lang="en-US" altLang="en-US" smtClean="0"/>
              <a:pPr>
                <a:defRPr/>
              </a:pPr>
              <a:t>332</a:t>
            </a:fld>
            <a:r>
              <a:rPr lang="en-US" altLang="en-US"/>
              <a:t>/325</a:t>
            </a:r>
            <a:endParaRPr lang="en-US" altLang="en-US" dirty="0"/>
          </a:p>
        </p:txBody>
      </p:sp>
    </p:spTree>
    <p:extLst>
      <p:ext uri="{BB962C8B-B14F-4D97-AF65-F5344CB8AC3E}">
        <p14:creationId xmlns:p14="http://schemas.microsoft.com/office/powerpoint/2010/main" val="3348201103"/>
      </p:ext>
    </p:extLst>
  </p:cSld>
  <p:clrMapOvr>
    <a:masterClrMapping/>
  </p:clrMapOvr>
  <p:transition spd="med"/>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75072E-10DE-9DB0-07B9-A93E48BEE103}"/>
            </a:ext>
          </a:extLst>
        </p:cNvPr>
        <p:cNvGrpSpPr/>
        <p:nvPr/>
      </p:nvGrpSpPr>
      <p:grpSpPr>
        <a:xfrm>
          <a:off x="0" y="0"/>
          <a:ext cx="0" cy="0"/>
          <a:chOff x="0" y="0"/>
          <a:chExt cx="0" cy="0"/>
        </a:xfrm>
      </p:grpSpPr>
      <p:pic>
        <p:nvPicPr>
          <p:cNvPr id="95234" name="Content Placeholder 5">
            <a:extLst>
              <a:ext uri="{FF2B5EF4-FFF2-40B4-BE49-F238E27FC236}">
                <a16:creationId xmlns:a16="http://schemas.microsoft.com/office/drawing/2014/main" id="{CF2F4306-4F66-2661-DFDE-CEDEBFE18B1D}"/>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1547813" y="563564"/>
            <a:ext cx="9144000" cy="5730875"/>
          </a:xfrm>
        </p:spPr>
      </p:pic>
      <p:sp>
        <p:nvSpPr>
          <p:cNvPr id="3" name="Slide Number Placeholder 1">
            <a:extLst>
              <a:ext uri="{FF2B5EF4-FFF2-40B4-BE49-F238E27FC236}">
                <a16:creationId xmlns:a16="http://schemas.microsoft.com/office/drawing/2014/main" id="{945E60CD-ABDE-4862-976E-4E14C31590A9}"/>
              </a:ext>
            </a:extLst>
          </p:cNvPr>
          <p:cNvSpPr txBox="1">
            <a:spLocks noChangeArrowheads="1"/>
          </p:cNvSpPr>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marL="0" marR="0" indent="0" algn="l" defTabSz="914400" rtl="0" fontAlgn="auto" latinLnBrk="1" hangingPunct="0">
              <a:lnSpc>
                <a:spcPct val="100000"/>
              </a:lnSpc>
              <a:spcBef>
                <a:spcPts val="0"/>
              </a:spcBef>
              <a:spcAft>
                <a:spcPts val="0"/>
              </a:spcAft>
              <a:buClrTx/>
              <a:buSzTx/>
              <a:buFontTx/>
              <a:buNone/>
              <a:tabLst/>
              <a:defRPr kumimoji="0" lang="en-US" sz="1800" b="0" i="0" u="none" strike="noStrike" cap="none" spc="0" normalizeH="0" baseline="0">
                <a:ln>
                  <a:noFill/>
                </a:ln>
                <a:solidFill>
                  <a:srgbClr val="000000"/>
                </a:solidFill>
                <a:effectLst/>
                <a:uFillTx/>
              </a:defRPr>
            </a:defPPr>
            <a:lvl1pPr marL="0" marR="0" indent="0" algn="r" defTabSz="914400" rtl="0" eaLnBrk="1" fontAlgn="base" latinLnBrk="0" hangingPunct="1">
              <a:lnSpc>
                <a:spcPct val="100000"/>
              </a:lnSpc>
              <a:spcBef>
                <a:spcPct val="0"/>
              </a:spcBef>
              <a:spcAft>
                <a:spcPct val="0"/>
              </a:spcAft>
              <a:buClrTx/>
              <a:buSzTx/>
              <a:buFontTx/>
              <a:buNone/>
              <a:tabLst/>
              <a:defRPr kumimoji="0" sz="1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1pPr>
            <a:lvl2pPr marL="457200" marR="0" indent="4572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2pPr>
            <a:lvl3pPr marL="914400" marR="0" indent="9144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3pPr>
            <a:lvl4pPr marL="1371600" marR="0" indent="13716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4pPr>
            <a:lvl5pPr marL="1828800" marR="0" indent="1828800" algn="l" defTabSz="914400" rtl="0" eaLnBrk="0" fontAlgn="base" latinLnBrk="0" hangingPunct="0">
              <a:lnSpc>
                <a:spcPct val="100000"/>
              </a:lnSpc>
              <a:spcBef>
                <a:spcPct val="0"/>
              </a:spcBef>
              <a:spcAft>
                <a:spcPct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5pPr>
            <a:lvl6pPr marL="2286000" marR="0" indent="22860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6pPr>
            <a:lvl7pPr marL="2743200" marR="0" indent="27432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7pPr>
            <a:lvl8pPr marL="3200400" marR="0" indent="32004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8pPr>
            <a:lvl9pPr marL="3657600" marR="0" indent="3657600" algn="l" defTabSz="914400" rtl="0" eaLnBrk="1" fontAlgn="auto" latinLnBrk="0" hangingPunct="1">
              <a:lnSpc>
                <a:spcPct val="100000"/>
              </a:lnSpc>
              <a:spcBef>
                <a:spcPts val="0"/>
              </a:spcBef>
              <a:spcAft>
                <a:spcPts val="0"/>
              </a:spcAft>
              <a:buClrTx/>
              <a:buSzTx/>
              <a:buFontTx/>
              <a:buNone/>
              <a:tabLst/>
              <a:defRPr kumimoji="0" sz="2400" b="0" i="0" u="none" strike="noStrike" kern="1200" cap="none" spc="0" normalizeH="0" baseline="0">
                <a:ln>
                  <a:noFill/>
                </a:ln>
                <a:solidFill>
                  <a:schemeClr val="tx1"/>
                </a:solidFill>
                <a:effectLst/>
                <a:uFillTx/>
                <a:latin typeface="Times New Roman" panose="02020603050405020304" pitchFamily="18" charset="0"/>
                <a:ea typeface="+mn-ea"/>
                <a:cs typeface="+mn-cs"/>
                <a:sym typeface="Calibri"/>
              </a:defRPr>
            </a:lvl9pPr>
          </a:lstStyle>
          <a:p>
            <a:pPr>
              <a:defRPr/>
            </a:pPr>
            <a:r>
              <a:rPr lang="en-US" altLang="en-US"/>
              <a:t>Page Number: </a:t>
            </a:r>
            <a:fld id="{72C52FC6-31FA-4F27-8023-4349894DFDFF}" type="slidenum">
              <a:rPr lang="en-US" altLang="en-US" smtClean="0"/>
              <a:pPr>
                <a:defRPr/>
              </a:pPr>
              <a:t>333</a:t>
            </a:fld>
            <a:r>
              <a:rPr lang="en-US" altLang="en-US"/>
              <a:t>/325</a:t>
            </a:r>
            <a:endParaRPr lang="en-US" altLang="en-US" dirty="0"/>
          </a:p>
        </p:txBody>
      </p:sp>
    </p:spTree>
    <p:extLst>
      <p:ext uri="{BB962C8B-B14F-4D97-AF65-F5344CB8AC3E}">
        <p14:creationId xmlns:p14="http://schemas.microsoft.com/office/powerpoint/2010/main" val="728241203"/>
      </p:ext>
    </p:extLst>
  </p:cSld>
  <p:clrMapOvr>
    <a:masterClrMapping/>
  </p:clrMapOvr>
  <p:transition spd="med"/>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3DC05-C077-C2DD-AF4E-FA7CAC1C1721}"/>
              </a:ext>
            </a:extLst>
          </p:cNvPr>
          <p:cNvSpPr>
            <a:spLocks noGrp="1"/>
          </p:cNvSpPr>
          <p:nvPr>
            <p:ph type="title"/>
          </p:nvPr>
        </p:nvSpPr>
        <p:spPr>
          <a:xfrm>
            <a:off x="1866900" y="192088"/>
            <a:ext cx="8267700" cy="1143000"/>
          </a:xfrm>
        </p:spPr>
        <p:txBody>
          <a:bodyPr>
            <a:normAutofit/>
          </a:bodyPr>
          <a:lstStyle/>
          <a:p>
            <a:pPr>
              <a:defRPr/>
            </a:pPr>
            <a:r>
              <a:rPr lang="en-US" dirty="0">
                <a:sym typeface="Calibri"/>
              </a:rPr>
              <a:t>Special acknowledgements</a:t>
            </a:r>
          </a:p>
        </p:txBody>
      </p:sp>
      <p:sp>
        <p:nvSpPr>
          <p:cNvPr id="414723" name="Text Placeholder 2">
            <a:extLst>
              <a:ext uri="{FF2B5EF4-FFF2-40B4-BE49-F238E27FC236}">
                <a16:creationId xmlns:a16="http://schemas.microsoft.com/office/drawing/2014/main" id="{FC4C9BD5-3CB9-C0BD-BAE5-9104FADD948C}"/>
              </a:ext>
            </a:extLst>
          </p:cNvPr>
          <p:cNvSpPr txBox="1">
            <a:spLocks noGrp="1"/>
          </p:cNvSpPr>
          <p:nvPr>
            <p:ph type="body" idx="1"/>
          </p:nvPr>
        </p:nvSpPr>
        <p:spPr>
          <a:xfrm>
            <a:off x="1866900" y="1125539"/>
            <a:ext cx="6172200" cy="5000625"/>
          </a:xfrm>
        </p:spPr>
        <p:txBody>
          <a:bodyPr>
            <a:normAutofit lnSpcReduction="10000"/>
          </a:bodyPr>
          <a:lstStyle/>
          <a:p>
            <a:pPr eaLnBrk="1" hangingPunct="1"/>
            <a:endParaRPr lang="en-US" altLang="en-US" sz="2800" i="1">
              <a:solidFill>
                <a:schemeClr val="tx1"/>
              </a:solidFill>
            </a:endParaRPr>
          </a:p>
          <a:p>
            <a:pPr eaLnBrk="1" hangingPunct="1"/>
            <a:r>
              <a:rPr lang="en-US" altLang="en-US" sz="2800" i="1">
                <a:solidFill>
                  <a:schemeClr val="tx1"/>
                </a:solidFill>
              </a:rPr>
              <a:t>Ivan Boskovic </a:t>
            </a:r>
          </a:p>
          <a:p>
            <a:pPr eaLnBrk="1" hangingPunct="1"/>
            <a:r>
              <a:rPr lang="en-US" altLang="en-US" sz="2800" i="1">
                <a:solidFill>
                  <a:schemeClr val="tx1"/>
                </a:solidFill>
              </a:rPr>
              <a:t>Stefan Bukorovic</a:t>
            </a:r>
          </a:p>
          <a:p>
            <a:pPr eaLnBrk="1" hangingPunct="1"/>
            <a:r>
              <a:rPr lang="en-US" altLang="en-US" sz="2800" i="1">
                <a:solidFill>
                  <a:schemeClr val="tx1"/>
                </a:solidFill>
              </a:rPr>
              <a:t>Mladen Colakovic</a:t>
            </a:r>
            <a:endParaRPr lang="en-US" altLang="en-US" sz="2800">
              <a:solidFill>
                <a:schemeClr val="tx1"/>
              </a:solidFill>
            </a:endParaRPr>
          </a:p>
          <a:p>
            <a:pPr eaLnBrk="1" hangingPunct="1"/>
            <a:r>
              <a:rPr lang="en-US" altLang="en-US" sz="2800" i="1">
                <a:solidFill>
                  <a:schemeClr val="tx1"/>
                </a:solidFill>
              </a:rPr>
              <a:t>Vuk Djordjevic</a:t>
            </a:r>
          </a:p>
          <a:p>
            <a:pPr eaLnBrk="1" hangingPunct="1"/>
            <a:r>
              <a:rPr lang="en-US" altLang="en-US" sz="2800" i="1">
                <a:solidFill>
                  <a:schemeClr val="tx1"/>
                </a:solidFill>
              </a:rPr>
              <a:t>David Milinkovic</a:t>
            </a:r>
          </a:p>
          <a:p>
            <a:pPr eaLnBrk="1" hangingPunct="1"/>
            <a:r>
              <a:rPr lang="en-US" altLang="en-US" sz="2800" i="1">
                <a:solidFill>
                  <a:schemeClr val="tx1"/>
                </a:solidFill>
              </a:rPr>
              <a:t>Nikola Nikolic</a:t>
            </a:r>
          </a:p>
          <a:p>
            <a:pPr eaLnBrk="1" hangingPunct="1"/>
            <a:r>
              <a:rPr lang="en-US" altLang="en-US" sz="2800" i="1">
                <a:solidFill>
                  <a:schemeClr val="tx1"/>
                </a:solidFill>
              </a:rPr>
              <a:t>Lazar Radosavljevic</a:t>
            </a:r>
          </a:p>
          <a:p>
            <a:pPr eaLnBrk="1" hangingPunct="1"/>
            <a:r>
              <a:rPr lang="en-US" altLang="en-US" sz="2800" i="1">
                <a:solidFill>
                  <a:schemeClr val="tx1"/>
                </a:solidFill>
              </a:rPr>
              <a:t>Nikola Ristic</a:t>
            </a:r>
          </a:p>
          <a:p>
            <a:pPr eaLnBrk="1" hangingPunct="1"/>
            <a:r>
              <a:rPr lang="en-US" altLang="en-US" sz="2800" i="1">
                <a:solidFill>
                  <a:schemeClr val="tx1"/>
                </a:solidFill>
              </a:rPr>
              <a:t>Pavle Sarenac</a:t>
            </a:r>
          </a:p>
          <a:p>
            <a:pPr eaLnBrk="1" hangingPunct="1"/>
            <a:r>
              <a:rPr lang="en-US" altLang="en-US" sz="2800" i="1">
                <a:solidFill>
                  <a:schemeClr val="tx1"/>
                </a:solidFill>
              </a:rPr>
              <a:t>Uros Savurdic</a:t>
            </a:r>
          </a:p>
        </p:txBody>
      </p:sp>
      <p:pic>
        <p:nvPicPr>
          <p:cNvPr id="414724" name="Picture 2" descr="Pravi prijatelji su kao detelina sa 4 lista, TESKO SE PRONALAZE">
            <a:extLst>
              <a:ext uri="{FF2B5EF4-FFF2-40B4-BE49-F238E27FC236}">
                <a16:creationId xmlns:a16="http://schemas.microsoft.com/office/drawing/2014/main" id="{F27863F4-5FCA-9F38-A2F1-9D35410133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34075" y="1773239"/>
            <a:ext cx="2628900" cy="347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341E2686-B25E-4C8C-3FCF-8F7619F5D476}"/>
              </a:ext>
            </a:extLst>
          </p:cNvPr>
          <p:cNvSpPr txBox="1"/>
          <p:nvPr/>
        </p:nvSpPr>
        <p:spPr>
          <a:xfrm>
            <a:off x="1866900" y="6126163"/>
            <a:ext cx="8362950" cy="7078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a:spAutoFit/>
          </a:bodyPr>
          <a:lstStyle/>
          <a:p>
            <a:pPr>
              <a:defRPr/>
            </a:pPr>
            <a:r>
              <a:rPr lang="en-US" sz="4000" b="1" dirty="0"/>
              <a:t>THE ETF ACCELERATION COURSE 2026</a:t>
            </a:r>
            <a:endParaRPr lang="en-US" b="1" dirty="0"/>
          </a:p>
        </p:txBody>
      </p:sp>
      <p:sp>
        <p:nvSpPr>
          <p:cNvPr id="5" name="TextBox 4">
            <a:extLst>
              <a:ext uri="{FF2B5EF4-FFF2-40B4-BE49-F238E27FC236}">
                <a16:creationId xmlns:a16="http://schemas.microsoft.com/office/drawing/2014/main" id="{4F518495-9C97-5590-D7D0-46A749452DE7}"/>
              </a:ext>
            </a:extLst>
          </p:cNvPr>
          <p:cNvSpPr txBox="1"/>
          <p:nvPr/>
        </p:nvSpPr>
        <p:spPr>
          <a:xfrm>
            <a:off x="6553200" y="880686"/>
            <a:ext cx="4572000"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a:spAutoFit/>
          </a:bodyPr>
          <a:lstStyle/>
          <a:p>
            <a:pPr>
              <a:defRPr/>
            </a:pPr>
            <a:r>
              <a:rPr lang="en-US" altLang="en-US" dirty="0"/>
              <a:t>v</a:t>
            </a:r>
            <a:r>
              <a:rPr lang="en-US" dirty="0"/>
              <a:t>eljko.milutinovic.1951@gmail.com</a:t>
            </a:r>
          </a:p>
        </p:txBody>
      </p:sp>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Droid Sans Fallback"/>
        <a:cs typeface="Droid Sans Fallback"/>
      </a:majorFont>
      <a:minorFont>
        <a:latin typeface="Arial"/>
        <a:ea typeface="Droid Sans Fallback"/>
        <a:cs typeface="Droid Sans Fallback"/>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0" tIns="0" rIns="0" bIns="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2188</TotalTime>
  <Words>19434</Words>
  <Application>Microsoft Office PowerPoint</Application>
  <PresentationFormat>Widescreen</PresentationFormat>
  <Paragraphs>2387</Paragraphs>
  <Slides>334</Slides>
  <Notes>17</Notes>
  <HiddenSlides>0</HiddenSlides>
  <MMClips>0</MMClips>
  <ScaleCrop>false</ScaleCrop>
  <HeadingPairs>
    <vt:vector size="8" baseType="variant">
      <vt:variant>
        <vt:lpstr>Fonts Used</vt:lpstr>
      </vt:variant>
      <vt:variant>
        <vt:i4>15</vt:i4>
      </vt:variant>
      <vt:variant>
        <vt:lpstr>Theme</vt:lpstr>
      </vt:variant>
      <vt:variant>
        <vt:i4>2</vt:i4>
      </vt:variant>
      <vt:variant>
        <vt:lpstr>Embedded OLE Servers</vt:lpstr>
      </vt:variant>
      <vt:variant>
        <vt:i4>2</vt:i4>
      </vt:variant>
      <vt:variant>
        <vt:lpstr>Slide Titles</vt:lpstr>
      </vt:variant>
      <vt:variant>
        <vt:i4>334</vt:i4>
      </vt:variant>
    </vt:vector>
  </HeadingPairs>
  <TitlesOfParts>
    <vt:vector size="353" baseType="lpstr">
      <vt:lpstr>Acumin Pro</vt:lpstr>
      <vt:lpstr>Acumin Pro Condensed Semibold</vt:lpstr>
      <vt:lpstr>Acumin Pro Semibold</vt:lpstr>
      <vt:lpstr>Arial</vt:lpstr>
      <vt:lpstr>Calibri</vt:lpstr>
      <vt:lpstr>Calibri Light</vt:lpstr>
      <vt:lpstr>Cambria Math</vt:lpstr>
      <vt:lpstr>Constantia</vt:lpstr>
      <vt:lpstr>Lucida Sans Unicode</vt:lpstr>
      <vt:lpstr>Symbol</vt:lpstr>
      <vt:lpstr>Tahoma</vt:lpstr>
      <vt:lpstr>Tahoma Bold</vt:lpstr>
      <vt:lpstr>Times New Roman</vt:lpstr>
      <vt:lpstr>Trebuchet MS</vt:lpstr>
      <vt:lpstr>Wingdings</vt:lpstr>
      <vt:lpstr>Office Theme</vt:lpstr>
      <vt:lpstr>1_Office Theme</vt:lpstr>
      <vt:lpstr>Document</vt:lpstr>
      <vt:lpstr>Visio</vt:lpstr>
      <vt:lpstr> The  Ultimate SuperComputer-on-a-Chip  for Acceleration of  Massive Big Data and Highly Iterative Algorithms</vt:lpstr>
      <vt:lpstr>Classification of Acceleration Approaches (12):</vt:lpstr>
      <vt:lpstr>THE COURSE OUTLINE:  STAGES OF A COMPLEX RESEARCH/DEVELOPEMENT PROJECT  IN ACADEMIA/INDUSTRY </vt:lpstr>
      <vt:lpstr>The Flynn's Classification of Computer Systems:</vt:lpstr>
      <vt:lpstr>Early 80s: DARPA's First GaAs Microprocessor (SISD)</vt:lpstr>
      <vt:lpstr>2nd + 6th</vt:lpstr>
      <vt:lpstr>Mid 80s: DARPA's First GaAs Systolic Array 4096 (SIMD) for Gram-Schmidt Orthogonalization</vt:lpstr>
      <vt:lpstr>Late 80s: The AeroSpace Fourier Transform Engine (MISD)</vt:lpstr>
      <vt:lpstr>End 80s: The NCR Vertical Migration Engine (MIMD)</vt:lpstr>
      <vt:lpstr>ControlFlow: Inherent Characteristics Represent Limitations</vt:lpstr>
      <vt:lpstr>DARPA: Creativity Unleashed for GaAs Star Wars (1)</vt:lpstr>
      <vt:lpstr>DARPA: Creativity Unleashed for GaAs Star Wars (2)</vt:lpstr>
      <vt:lpstr>PowerPoint Presentation</vt:lpstr>
      <vt:lpstr>DataFlow: New Paradigms Badly Needed,      NOT to Substitute,      BUT to Supplement!</vt:lpstr>
      <vt:lpstr>Alternative: WSN+IoT</vt:lpstr>
      <vt:lpstr>Conclusion: Synergy of ControlFlow and DataFlow</vt:lpstr>
      <vt:lpstr>The Optimal Architecture</vt:lpstr>
      <vt:lpstr>Optimal Distribution of Transistor Budget</vt:lpstr>
      <vt:lpstr>PowerPoint Presentation</vt:lpstr>
      <vt:lpstr>Past Experiences:  MultiCore</vt:lpstr>
      <vt:lpstr>Past Experiences:  ManyCore</vt:lpstr>
      <vt:lpstr>Past Experiences:  SystolicArrays</vt:lpstr>
      <vt:lpstr>Past Experiences:  ExecutionFlow</vt:lpstr>
      <vt:lpstr>PowerPoint Presentation</vt:lpstr>
      <vt:lpstr>PowerPoint Presentation</vt:lpstr>
      <vt:lpstr>Current Research: </vt:lpstr>
      <vt:lpstr>Handbook of Research  on Methodologies and Applications of Supercomputing</vt:lpstr>
      <vt:lpstr>PowerPoint Presentation</vt:lpstr>
      <vt:lpstr>PowerPoint Presentation</vt:lpstr>
      <vt:lpstr>Reviews and Testimonials of 8 Nobel Laureates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Power Challenge</vt:lpstr>
      <vt:lpstr>The Maxeler Technology Vision: MultiScale DataFlow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Publications of Interest for NanoAcceleration</vt:lpstr>
      <vt:lpstr>Feynman</vt:lpstr>
      <vt:lpstr>Prigogine</vt:lpstr>
      <vt:lpstr>Kahneman</vt:lpstr>
      <vt:lpstr>Hunt</vt:lpstr>
      <vt:lpstr>PowerPoint Presentation</vt:lpstr>
      <vt:lpstr>PowerPoint Presentation</vt:lpstr>
      <vt:lpstr>Essence: Feynman Enabled by Prigogine</vt:lpstr>
      <vt:lpstr>Essence: Feynman</vt:lpstr>
      <vt:lpstr>Essence: Feynman</vt:lpstr>
      <vt:lpstr>PowerPoint Presentation</vt:lpstr>
      <vt:lpstr>PowerPoint Presentation</vt:lpstr>
      <vt:lpstr>PowerPoint Presentation</vt:lpstr>
      <vt:lpstr>PowerPoint Presentation</vt:lpstr>
      <vt:lpstr>Maxeler Dataflow Appliance </vt:lpstr>
      <vt:lpstr>The Essential Figure:</vt:lpstr>
      <vt:lpstr>PowerPoint Presentation</vt:lpstr>
      <vt:lpstr>PowerPoint Presentation</vt:lpstr>
      <vt:lpstr>PowerPoint Presentation</vt:lpstr>
      <vt:lpstr>PowerPoint Presentation</vt:lpstr>
      <vt:lpstr>PowerPoint Presentation</vt:lpstr>
      <vt:lpstr>PowerPoint Presentation</vt:lpstr>
      <vt:lpstr>Seismic Imaging</vt:lpstr>
      <vt:lpstr>PowerPoint Presentation</vt:lpstr>
      <vt:lpstr>PowerPoint Presentation</vt:lpstr>
      <vt:lpstr>PowerPoint Presentation</vt:lpstr>
      <vt:lpstr>Weather and Climate Models: Precision</vt:lpstr>
      <vt:lpstr>Maxeler Running Smith Waterman</vt:lpstr>
      <vt:lpstr>PowerPoint Presentation</vt:lpstr>
      <vt:lpstr> Analysis of the Tensor Calculus Operations on DataFlow (PhD Thesis by Miloš Kotlar, on DataFlow-based Machine Learning) </vt:lpstr>
      <vt:lpstr> Conditions for the Y-Chart-Based “Kernelization” of Loops @ML (PhD Thesis by Nenad Korolija, on the Mapping of Algorithms onto DataFlow)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MultiCore</vt:lpstr>
      <vt:lpstr>ManyCore</vt:lpstr>
      <vt:lpstr>DataFlow</vt:lpstr>
      <vt:lpstr>DataFlow</vt:lpstr>
      <vt:lpstr>DataFlow</vt:lpstr>
      <vt:lpstr>DataFlow</vt:lpstr>
      <vt:lpstr>An Edited Book Covering the Applications</vt:lpstr>
      <vt:lpstr>An Original Book Covering the Essence</vt:lpstr>
      <vt:lpstr>PowerPoint Presentation</vt:lpstr>
      <vt:lpstr>PowerPoint Presentation</vt:lpstr>
      <vt:lpstr>QoL</vt:lpstr>
      <vt:lpstr>How About QoL?</vt:lpstr>
      <vt:lpstr>DataFlow Paradigms</vt:lpstr>
      <vt:lpstr>Essence of the Paradigm for HW:</vt:lpstr>
      <vt:lpstr>Why is DataFlow so Much Faster?</vt:lpstr>
      <vt:lpstr>Why are Electricity Bills so Small?</vt:lpstr>
      <vt:lpstr>Why is the Cubic Foot so Small?</vt:lpstr>
      <vt:lpstr>Why is the Precision Better?</vt:lpstr>
      <vt:lpstr>Near Instantaneous O(1) AnalogWare Solver  for Linear Symmetric Systems of Equations</vt:lpstr>
      <vt:lpstr>Theory</vt:lpstr>
      <vt:lpstr>Theory</vt:lpstr>
      <vt:lpstr>Theory</vt:lpstr>
      <vt:lpstr>PowerPoint Presentation</vt:lpstr>
      <vt:lpstr>PowerPoint Presentation</vt:lpstr>
      <vt:lpstr>PowerPoint Presentation</vt:lpstr>
      <vt:lpstr>PowerPoint Presentation</vt:lpstr>
      <vt:lpstr>BQCD on a Dataflow Computer</vt:lpstr>
      <vt:lpstr>Maxeler QCD - Deployment</vt:lpstr>
      <vt:lpstr>Maxeler QCD on Amazon EC2 F1</vt:lpstr>
      <vt:lpstr>QCD Demo</vt:lpstr>
      <vt:lpstr>QCD Demo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Design of an SIMD Multimicroprocessor for RCA</vt:lpstr>
      <vt:lpstr>PowerPoint Presentation</vt:lpstr>
      <vt:lpstr>PowerPoint Presentation</vt:lpstr>
      <vt:lpstr>PowerPoint Presentation</vt:lpstr>
      <vt:lpstr>PowerPoint Presentation</vt:lpstr>
      <vt:lpstr>PowerPoint Presentation</vt:lpstr>
      <vt:lpstr>Veljko Milutinović</vt:lpstr>
      <vt:lpstr>World Top Foundries  in VLSI for SuperComputing</vt:lpstr>
      <vt:lpstr>World Top Foundries  in VLSI for SuperComputing</vt:lpstr>
      <vt:lpstr>World Top Foundries  in VLSI for SuperComputing</vt:lpstr>
      <vt:lpstr>World Top Foundries  in VLSI for SuperComputing</vt:lpstr>
      <vt:lpstr>World Top Foundries  in VLSI for SuperComputing</vt:lpstr>
      <vt:lpstr>World Top Foundries  in VLSI for SuperComputing</vt:lpstr>
      <vt:lpstr>World Top Foundries  in VLSI for SuperComputing</vt:lpstr>
      <vt:lpstr>World Top Foundries  in VLSI for SuperComputing</vt:lpstr>
      <vt:lpstr>World Top Foundries  in VLSI for SuperComputing</vt:lpstr>
      <vt:lpstr>World Top Foundries  in VLSI for SuperComputing</vt:lpstr>
      <vt:lpstr>World Top Foundries  in VLSI for SuperComputing</vt:lpstr>
      <vt:lpstr>World Top Foundries  in VLSI for SuperComputing</vt:lpstr>
      <vt:lpstr>Who works here? </vt:lpstr>
      <vt:lpstr>The Holistic Foundry (R&amp;DFab) in VLSI for SuperComputing</vt:lpstr>
      <vt:lpstr>The Holistic Foundry (R&amp;DFab) in VLSI for SuperComputing</vt:lpstr>
      <vt:lpstr>The Holistic Foundry (R&amp;DFab) in VLSI for SuperComputing</vt:lpstr>
      <vt:lpstr>Contents:  From Algorithms to Masks</vt:lpstr>
      <vt:lpstr>VLSI for ControlFlow SuperComputing </vt:lpstr>
      <vt:lpstr>PowerPoint Presentation</vt:lpstr>
      <vt:lpstr>PowerPoint Presentation</vt:lpstr>
      <vt:lpstr>VLSI for DataFlow SuperComputing </vt:lpstr>
      <vt:lpstr>On Flexible DataFlow:</vt:lpstr>
      <vt:lpstr>On Fixed DataFlow:</vt:lpstr>
      <vt:lpstr>VLSI for WirelessFlow SuperComputing </vt:lpstr>
      <vt:lpstr>PowerPoint Presentation</vt:lpstr>
      <vt:lpstr>PowerPoint Presentation</vt:lpstr>
      <vt:lpstr>VLSI for Quantum, Optical, Molecular, and Chemical SuperComputing</vt:lpstr>
      <vt:lpstr>Quantum Computing</vt:lpstr>
      <vt:lpstr>Potentials:</vt:lpstr>
      <vt:lpstr>Reality:</vt:lpstr>
      <vt:lpstr>The First Eight Companies  in Quantum Computing:</vt:lpstr>
      <vt:lpstr>Beginnings:</vt:lpstr>
      <vt:lpstr>Maybe the Best Quantum Computing Stocks:</vt:lpstr>
      <vt:lpstr>State of the Art:  100 miliKelvins (Al) vs 4 Kelvins (Diamond) </vt:lpstr>
      <vt:lpstr>PowerPoint Presentation</vt:lpstr>
      <vt:lpstr>PowerPoint Presentation</vt:lpstr>
      <vt:lpstr>PowerPoint Presentation</vt:lpstr>
      <vt:lpstr>PowerPoint Presentation</vt:lpstr>
      <vt:lpstr>QC vs DF (from Cloud till QC) / Speed!</vt:lpstr>
      <vt:lpstr>QC vs DF (from Cloud till QC) / RadHard!</vt:lpstr>
      <vt:lpstr>RHard QCs (1)</vt:lpstr>
      <vt:lpstr>RHard QCs (2)</vt:lpstr>
      <vt:lpstr>From Python to Quantum (1)</vt:lpstr>
      <vt:lpstr>From Python to Quantum (2)</vt:lpstr>
      <vt:lpstr>DataFlow from Cloud to Quantum</vt:lpstr>
      <vt:lpstr>Libraries:</vt:lpstr>
      <vt:lpstr>Tensor Flow Quantum:</vt:lpstr>
      <vt:lpstr>A Programming Example:</vt:lpstr>
      <vt:lpstr>Optical Computing</vt:lpstr>
      <vt:lpstr>Essence:</vt:lpstr>
      <vt:lpstr>Applications:</vt:lpstr>
      <vt:lpstr>Techniques:</vt:lpstr>
      <vt:lpstr>Artificial Neural Network  with Optical Components:</vt:lpstr>
      <vt:lpstr>Optical Neural Networks:</vt:lpstr>
      <vt:lpstr>Do Photonic Chips Exist?</vt:lpstr>
      <vt:lpstr>Molecular Computing</vt:lpstr>
      <vt:lpstr>Who invented DNA computing?</vt:lpstr>
      <vt:lpstr>Essence:</vt:lpstr>
      <vt:lpstr>Techniques:</vt:lpstr>
      <vt:lpstr>N.B.:</vt:lpstr>
      <vt:lpstr>Miniaturization:</vt:lpstr>
      <vt:lpstr>Can DNA be programmed?</vt:lpstr>
      <vt:lpstr>How does DNA computing work?</vt:lpstr>
      <vt:lpstr>An Experiment:</vt:lpstr>
      <vt:lpstr>Flexibility:</vt:lpstr>
      <vt:lpstr>Do DNA computers exist?</vt:lpstr>
      <vt:lpstr>PowerPoint Presentation</vt:lpstr>
      <vt:lpstr>ChatGPT (1): Core Idea</vt:lpstr>
      <vt:lpstr>ChatGPT (2): Hardware</vt:lpstr>
      <vt:lpstr>ChatGPT (3): Advantages</vt:lpstr>
      <vt:lpstr>ChatGPT (4): Applications</vt:lpstr>
      <vt:lpstr>ChatGPT (5): Challenges</vt:lpstr>
      <vt:lpstr>Chemical Computing</vt:lpstr>
      <vt:lpstr>An Example:</vt:lpstr>
      <vt:lpstr>A chemical computer, also called a reaction-diffusion computer:</vt:lpstr>
      <vt:lpstr>Origins:</vt:lpstr>
      <vt:lpstr>Belousov:</vt:lpstr>
      <vt:lpstr>Adamatzky:</vt:lpstr>
      <vt:lpstr>An Implementation:</vt:lpstr>
      <vt:lpstr>Synergizing all the Above  for the Most Sophisticated Applications</vt:lpstr>
      <vt:lpstr>European Projects </vt:lpstr>
      <vt:lpstr>USA Projects</vt:lpstr>
      <vt:lpstr>Example Algorithms for Practical Implementations</vt:lpstr>
      <vt:lpstr>SOME PREVIOUS OFFERINGS OF THIS TECH COURSE</vt:lpstr>
      <vt:lpstr>BOTTOM LINE:  BRINGING ADVANCED INDUSTRIAL EXPERIENCE INTO THE CLASSROOM</vt:lpstr>
      <vt:lpstr>BOTTOM LINE:  BRINGING ADVANCED INDUSTRIAL EXPERIENCE INTO THE CLASSROOM</vt:lpstr>
      <vt:lpstr>BOTTOM LINE:  BRINGING ADVANCED INDUSTRIAL EXPERIENCE INTO THE CLASSROOM</vt:lpstr>
      <vt:lpstr>BOTTOM LINE:  BRINGING ADVANCED INDUSTRIAL EXPERIENCE INTO THE CLASSROOM (2)</vt:lpstr>
      <vt:lpstr>BOTTOM LINE:  BRINGING ADVANCED INDUSTRIAL EXPERIENCE INTO THE CLASSROOM (2)</vt:lpstr>
      <vt:lpstr>BOTTOM LINE:  BRINGING ADVANCED INDUSTRIAL EXPERIENCE INTO THE CLASSROOM (2)</vt:lpstr>
      <vt:lpstr>BOTTOM LINE:  BRINGING ADVANCED INDUSTRIAL EXPERIENCE INTO THE CLASSROOM (3)</vt:lpstr>
      <vt:lpstr>BOTTOM LINE:  BRINGING ADVANCED INDUSTRIAL EXPERIENCE INTO THE CLASSROOM (3)</vt:lpstr>
      <vt:lpstr>BOTTOM LINE:  BRINGING ADVANCED INDUSTRIAL EXPERIENCE INTO THE CLASSROOM (3)</vt:lpstr>
      <vt:lpstr>SUGGESTED READINGS:</vt:lpstr>
      <vt:lpstr>PowerPoint Presentation</vt:lpstr>
      <vt:lpstr>IMPACTED BY:</vt:lpstr>
      <vt:lpstr>INSPIRED BY FORMER STUDENTS OF BELGRADE UNIVERSITY:</vt:lpstr>
      <vt:lpstr>PowerPoint Presentation</vt:lpstr>
      <vt:lpstr>PowerPoint Presentation</vt:lpstr>
      <vt:lpstr>Synergizing GaAs and DataFlow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Design  of an SIMD Multimicroprocessor for RCA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Feynman</vt:lpstr>
      <vt:lpstr>Prigogine</vt:lpstr>
      <vt:lpstr>Kahneman</vt:lpstr>
      <vt:lpstr>Hunt</vt:lpstr>
      <vt:lpstr>PowerPoint Presentation</vt:lpstr>
      <vt:lpstr>PowerPoint Presentation</vt:lpstr>
      <vt:lpstr>PowerPoint Presentation</vt:lpstr>
      <vt:lpstr>PowerPoint Presentation</vt:lpstr>
      <vt:lpstr>PowerPoint Presentation</vt:lpstr>
      <vt:lpstr>PowerPoint Presentation</vt:lpstr>
      <vt:lpstr>Lessons Learned: Methodology</vt:lpstr>
      <vt:lpstr>Lessons Learned: Creativity</vt:lpstr>
      <vt:lpstr>The HeilMeier Catechism</vt:lpstr>
      <vt:lpstr>PowerPoint Presentation</vt:lpstr>
      <vt:lpstr>PowerPoint Presentation</vt:lpstr>
      <vt:lpstr>PowerPoint Presentation</vt:lpstr>
      <vt:lpstr>PowerPoint Presentation</vt:lpstr>
      <vt:lpstr>HW: Analysis of the Algorithm X in the Context of Selected Emerging Computing Paradigms</vt:lpstr>
      <vt:lpstr>Performance Prediction for Data Flow (Reference: [ECE694]) </vt:lpstr>
      <vt:lpstr>PowerPoint Presentation</vt:lpstr>
      <vt:lpstr>Special 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Ultimate SuperComputer-on-a-Chip  for  Big Data and Machine Learning</dc:title>
  <dc:creator>Nenad Korolija</dc:creator>
  <cp:lastModifiedBy>Filip Djordjevic</cp:lastModifiedBy>
  <cp:revision>202</cp:revision>
  <dcterms:modified xsi:type="dcterms:W3CDTF">2026-09-25T16:30:51Z</dcterms:modified>
</cp:coreProperties>
</file>