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48"/>
  </p:notesMasterIdLst>
  <p:sldIdLst>
    <p:sldId id="280" r:id="rId6"/>
    <p:sldId id="281" r:id="rId7"/>
    <p:sldId id="282" r:id="rId8"/>
    <p:sldId id="284" r:id="rId9"/>
    <p:sldId id="283" r:id="rId10"/>
    <p:sldId id="259" r:id="rId11"/>
    <p:sldId id="260" r:id="rId12"/>
    <p:sldId id="261" r:id="rId13"/>
    <p:sldId id="257" r:id="rId14"/>
    <p:sldId id="258" r:id="rId15"/>
    <p:sldId id="267" r:id="rId16"/>
    <p:sldId id="268" r:id="rId17"/>
    <p:sldId id="269" r:id="rId18"/>
    <p:sldId id="264" r:id="rId19"/>
    <p:sldId id="270" r:id="rId20"/>
    <p:sldId id="271" r:id="rId21"/>
    <p:sldId id="276" r:id="rId22"/>
    <p:sldId id="272" r:id="rId23"/>
    <p:sldId id="273" r:id="rId24"/>
    <p:sldId id="275" r:id="rId25"/>
    <p:sldId id="277" r:id="rId26"/>
    <p:sldId id="278" r:id="rId27"/>
    <p:sldId id="285" r:id="rId28"/>
    <p:sldId id="291" r:id="rId29"/>
    <p:sldId id="290" r:id="rId30"/>
    <p:sldId id="292" r:id="rId31"/>
    <p:sldId id="287" r:id="rId32"/>
    <p:sldId id="288" r:id="rId33"/>
    <p:sldId id="289" r:id="rId34"/>
    <p:sldId id="293" r:id="rId35"/>
    <p:sldId id="297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4" r:id="rId44"/>
    <p:sldId id="305" r:id="rId45"/>
    <p:sldId id="306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42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Elastic makes things</a:t>
            </a:r>
            <a:r>
              <a:rPr lang="en-GB" baseline="0" dirty="0" smtClean="0"/>
              <a:t> worse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4728" cy="34261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EB5B-9F52-4861-90FC-289F16EE7FF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5335-F640-47EF-A2DB-7F72241E3B90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ECF9-F918-4A56-B2E6-F38C7200D8E4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1E6B1F-3F98-4DC3-A13A-B4CF8F2A293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CA2-904C-4109-A87D-A0359F96FC6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74A2-F625-4E05-8A71-2681BA42D6C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7D88-9E5C-4C4A-AF8C-C95C8A9F5DCE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7/7/12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BE4C-B283-492D-9D4D-0D3A4B4310CF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9E1E-05E8-4120-A0B0-BF16117F04AF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8F1A2B-4C4B-4CA8-983C-84CEBA504F15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385B-6984-47ED-80E0-BE776644576A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D40E20-93AF-4FFC-B731-E5E91F060741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mtClean="0"/>
              <a:t>7/7/12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196"/>
          </a:xfrm>
        </p:spPr>
        <p:txBody>
          <a:bodyPr/>
          <a:lstStyle/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</a:t>
            </a:r>
            <a:r>
              <a:rPr lang="sr-Latn-RS" dirty="0" smtClean="0"/>
              <a:t>ć</a:t>
            </a:r>
            <a:r>
              <a:rPr lang="en-US" dirty="0" smtClean="0"/>
              <a:t> and Sa</a:t>
            </a:r>
            <a:r>
              <a:rPr lang="sr-Latn-RS" dirty="0" smtClean="0"/>
              <a:t>ša Stojanović</a:t>
            </a:r>
            <a:endParaRPr lang="sr-Latn-RS" dirty="0" smtClean="0"/>
          </a:p>
          <a:p>
            <a:r>
              <a:rPr lang="en-US" sz="1800" dirty="0" smtClean="0"/>
              <a:t>University of Belgrade</a:t>
            </a:r>
          </a:p>
          <a:p>
            <a:endParaRPr lang="en-US" sz="1800" dirty="0" smtClean="0"/>
          </a:p>
          <a:p>
            <a:r>
              <a:rPr lang="en-GB" dirty="0" smtClean="0"/>
              <a:t>Oliver Pell and Oskar </a:t>
            </a:r>
            <a:r>
              <a:rPr lang="en-GB" smtClean="0"/>
              <a:t>Mencer</a:t>
            </a:r>
            <a:endParaRPr lang="sr-Latn-RS" dirty="0" smtClean="0"/>
          </a:p>
          <a:p>
            <a:r>
              <a:rPr lang="en-US" sz="1800" dirty="0" smtClean="0"/>
              <a:t>Maxeler Technologies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Computing </a:t>
            </a:r>
            <a:br>
              <a:rPr lang="en-GB" dirty="0" smtClean="0"/>
            </a:br>
            <a:r>
              <a:rPr lang="en-GB" dirty="0" smtClean="0"/>
              <a:t>for Exascale HPC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886200"/>
            <a:ext cx="26670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057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257800"/>
            <a:ext cx="2667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</a:t>
            </a:r>
          </a:p>
          <a:p>
            <a:pPr lvl="1"/>
            <a:r>
              <a:rPr lang="en-US" dirty="0" smtClean="0"/>
              <a:t>No caches, instruction buffers, or predictors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hours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smtClean="0"/>
              <a:t>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cost.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Examples: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, </a:t>
            </a:r>
            <a:r>
              <a:rPr lang="en-US" sz="2400" dirty="0"/>
              <a:t>banking, </a:t>
            </a:r>
            <a:r>
              <a:rPr lang="en-US" sz="2400" dirty="0" smtClean="0"/>
              <a:t>life </a:t>
            </a:r>
            <a:r>
              <a:rPr lang="en-US" sz="2400" dirty="0" err="1" smtClean="0"/>
              <a:t>sciencies</a:t>
            </a:r>
            <a:r>
              <a:rPr lang="en-US" sz="2400" dirty="0" smtClean="0"/>
              <a:t>, </a:t>
            </a:r>
            <a:r>
              <a:rPr lang="en-US" sz="2400" dirty="0" err="1" smtClean="0"/>
              <a:t>datamining</a:t>
            </a:r>
            <a:r>
              <a:rPr lang="en-U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530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Power consumption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points.</a:t>
            </a:r>
          </a:p>
          <a:p>
            <a:pPr lvl="1"/>
            <a:r>
              <a:rPr lang="en-GB" dirty="0" smtClean="0"/>
              <a:t>“Fat” dataflow chips minimize number of engines needed and statically scheduled dataflow cores minimize jitter.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movement first</a:t>
            </a:r>
            <a:r>
              <a:rPr lang="en-GB" dirty="0" smtClean="0"/>
              <a:t>, and computation second.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Exascale Challenges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engines handle the bulk part </a:t>
            </a:r>
            <a:br>
              <a:rPr lang="en-GB" dirty="0" smtClean="0"/>
            </a:br>
            <a:r>
              <a:rPr lang="en-GB" dirty="0" smtClean="0"/>
              <a:t>of computation (as a “coprocessor”)</a:t>
            </a:r>
          </a:p>
          <a:p>
            <a:r>
              <a:rPr lang="en-GB" dirty="0" smtClean="0"/>
              <a:t>Traditional </a:t>
            </a:r>
            <a:r>
              <a:rPr lang="en-GB" dirty="0" err="1" smtClean="0"/>
              <a:t>ControlFlow</a:t>
            </a:r>
            <a:r>
              <a:rPr lang="en-GB" dirty="0" smtClean="0"/>
              <a:t> CPUs run OS, </a:t>
            </a:r>
            <a:br>
              <a:rPr lang="en-GB" dirty="0" smtClean="0"/>
            </a:br>
            <a:r>
              <a:rPr lang="en-GB" dirty="0" smtClean="0"/>
              <a:t>main application code etc</a:t>
            </a:r>
          </a:p>
          <a:p>
            <a:r>
              <a:rPr lang="en-GB" dirty="0" smtClean="0"/>
              <a:t>Lots of different ways these can be combined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</a:t>
            </a:r>
            <a:r>
              <a:rPr lang="en-GB" dirty="0" err="1" smtClean="0"/>
              <a:t>ControlFlow</a:t>
            </a:r>
            <a:r>
              <a:rPr lang="en-GB" dirty="0" smtClean="0"/>
              <a:t> with </a:t>
            </a:r>
            <a:r>
              <a:rPr lang="en-GB" dirty="0" err="1" smtClean="0"/>
              <a:t>DataFlow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CPUs plus DFEs</a:t>
            </a:r>
            <a:br>
              <a:rPr lang="en-GB" b="1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Intel Xeon CPU cores and up to 4 DFEs with 192GB of RAM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DFEs shared over Infiniband 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Up to 8 DFEs with 384GB of RAM and dynamic allocation of DFEs to CPU servers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Low latency connectivity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Intel Xeon CPUs and 1-2 DFEs with up to six 10Gbit Ethernet connections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333333"/>
                </a:solidFill>
              </a:rPr>
              <a:t>MaxWorkstation</a:t>
            </a:r>
            <a:endParaRPr lang="en-GB" b="1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Desktop development system</a:t>
            </a:r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33"/>
                </a:solidFill>
              </a:rPr>
              <a:t>MaxCloud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On-demand scalable accelerated </a:t>
            </a:r>
            <a:br>
              <a:rPr lang="en-GB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compute resource, hosted in London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1" name="Picture 2" descr="H:\Downloads\DSC_0711_edit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3007279" cy="1447534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25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Tightly coupled DFEs and CPUs</a:t>
            </a:r>
          </a:p>
          <a:p>
            <a:r>
              <a:rPr lang="en-GB" dirty="0" smtClean="0"/>
              <a:t>Simple data </a:t>
            </a:r>
            <a:r>
              <a:rPr lang="en-GB" dirty="0" err="1" smtClean="0"/>
              <a:t>center</a:t>
            </a:r>
            <a:r>
              <a:rPr lang="en-GB" dirty="0" smtClean="0"/>
              <a:t> architecture with identical nodes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MPC-C </a:t>
            </a:r>
            <a:endParaRPr lang="en-GB" dirty="0"/>
          </a:p>
        </p:txBody>
      </p:sp>
      <p:pic>
        <p:nvPicPr>
          <p:cNvPr id="2050" name="Picture 2" descr="ArchitectureMPC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7818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Credit Derivatives Valuation &amp; Risk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Compute value of complex financial derivatives (CDOs)</a:t>
            </a:r>
          </a:p>
          <a:p>
            <a:r>
              <a:rPr lang="en-GB" sz="2800" dirty="0" smtClean="0"/>
              <a:t>Typically run overnight, but beneficial to compute in real-time</a:t>
            </a:r>
          </a:p>
          <a:p>
            <a:r>
              <a:rPr lang="en-GB" sz="2800" dirty="0" smtClean="0"/>
              <a:t>Many independent jobs</a:t>
            </a:r>
          </a:p>
          <a:p>
            <a:r>
              <a:rPr lang="en-GB" sz="2800" dirty="0" smtClean="0"/>
              <a:t>Speedup: 220-270x</a:t>
            </a:r>
          </a:p>
          <a:p>
            <a:r>
              <a:rPr lang="en-GB" sz="2800" dirty="0" smtClean="0"/>
              <a:t>Power consumption per node drops from 250W to 235W/node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</p:txBody>
      </p:sp>
      <p:pic>
        <p:nvPicPr>
          <p:cNvPr id="4" name="Picture 4" descr=" IB_Wide_PPT_Graphic_829_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464" y="0"/>
            <a:ext cx="1288536" cy="3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9522" y="0"/>
            <a:ext cx="2484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O. </a:t>
            </a:r>
            <a:r>
              <a:rPr lang="en-GB" sz="1400" dirty="0" err="1" smtClean="0">
                <a:solidFill>
                  <a:schemeClr val="accent1"/>
                </a:solidFill>
              </a:rPr>
              <a:t>Mencer</a:t>
            </a:r>
            <a:r>
              <a:rPr lang="en-GB" sz="1400" dirty="0" smtClean="0">
                <a:solidFill>
                  <a:schemeClr val="accent1"/>
                </a:solidFill>
              </a:rPr>
              <a:t> and S. Weston,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656" y="1628800"/>
            <a:ext cx="4402832" cy="41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processing application </a:t>
            </a:r>
          </a:p>
          <a:p>
            <a:r>
              <a:rPr lang="en-US" dirty="0" smtClean="0"/>
              <a:t>Velocity independent / data driven method </a:t>
            </a:r>
            <a:br>
              <a:rPr lang="en-US" dirty="0" smtClean="0"/>
            </a:br>
            <a:r>
              <a:rPr lang="en-US" dirty="0" smtClean="0"/>
              <a:t>to obtain a stack of traces, based on 8 parameters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chemeClr val="tx2"/>
                </a:solidFill>
              </a:rPr>
              <a:t>for every sample</a:t>
            </a:r>
            <a:r>
              <a:rPr lang="en-US" dirty="0" smtClean="0"/>
              <a:t> of each output 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CRS Trace Stacking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P. </a:t>
            </a:r>
            <a:r>
              <a:rPr lang="en-GB" sz="1400" dirty="0" err="1" smtClean="0">
                <a:solidFill>
                  <a:schemeClr val="accent1"/>
                </a:solidFill>
              </a:rPr>
              <a:t>Marchetti</a:t>
            </a:r>
            <a:r>
              <a:rPr lang="en-GB" sz="1400" dirty="0" smtClean="0">
                <a:solidFill>
                  <a:schemeClr val="accent1"/>
                </a:solidFill>
              </a:rPr>
              <a:t> et al,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5954" y="3059112"/>
            <a:ext cx="8972550" cy="3036888"/>
            <a:chOff x="0" y="482"/>
            <a:chExt cx="5652" cy="19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8" y="1525"/>
              <a:ext cx="5494" cy="870"/>
              <a:chOff x="266" y="2313"/>
              <a:chExt cx="5297" cy="870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877" y="2313"/>
                <a:ext cx="468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360" tIns="44280" rIns="90360" bIns="44280">
                <a:spAutoFit/>
              </a:bodyPr>
              <a:lstStyle/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2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 emergence angle &amp; azimuth 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Normal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(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N22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NIP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(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Nip22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)</a:t>
                </a:r>
              </a:p>
            </p:txBody>
          </p:sp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>
                <a:off x="266" y="238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273" y="269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273" y="3039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482"/>
              <a:ext cx="5574" cy="1048"/>
              <a:chOff x="-9" y="527"/>
              <a:chExt cx="5574" cy="1048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>
                <a:off x="3229" y="1199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4738" y="1168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2865" y="120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1316" y="1242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4388" y="117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aphicFrame>
            <p:nvGraphicFramePr>
              <p:cNvPr id="47" name="Object 14"/>
              <p:cNvGraphicFramePr>
                <a:graphicFrameLocks noChangeAspect="1"/>
              </p:cNvGraphicFramePr>
              <p:nvPr/>
            </p:nvGraphicFramePr>
            <p:xfrm>
              <a:off x="-9" y="527"/>
              <a:ext cx="5574" cy="773"/>
            </p:xfrm>
            <a:graphic>
              <a:graphicData uri="http://schemas.openxmlformats.org/presentationml/2006/ole">
                <p:oleObj spid="_x0000_s1026" name="Equazione" r:id="rId3" imgW="3873240" imgH="507960" progId="Equation.3">
                  <p:embed/>
                </p:oleObj>
              </a:graphicData>
            </a:graphic>
          </p:graphicFrame>
        </p:grpSp>
      </p:grpSp>
      <p:pic>
        <p:nvPicPr>
          <p:cNvPr id="23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876" y="2708920"/>
            <a:ext cx="2625226" cy="3672408"/>
          </a:xfrm>
          <a:prstGeom prst="rect">
            <a:avLst/>
          </a:prstGeom>
          <a:noFill/>
        </p:spPr>
      </p:pic>
      <p:pic>
        <p:nvPicPr>
          <p:cNvPr id="7782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714" y="2708920"/>
            <a:ext cx="2136542" cy="36724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Performance of MAX2 DFEs vs. 1 CPU core</a:t>
            </a:r>
          </a:p>
          <a:p>
            <a:pPr lvl="1"/>
            <a:r>
              <a:rPr lang="en-GB" dirty="0" smtClean="0"/>
              <a:t>Land case (8 </a:t>
            </a:r>
            <a:r>
              <a:rPr lang="en-GB" dirty="0" err="1" smtClean="0"/>
              <a:t>params</a:t>
            </a:r>
            <a:r>
              <a:rPr lang="en-GB" dirty="0" smtClean="0"/>
              <a:t>), speedup of 230x</a:t>
            </a:r>
          </a:p>
          <a:p>
            <a:pPr lvl="1"/>
            <a:r>
              <a:rPr lang="en-GB" dirty="0" smtClean="0"/>
              <a:t>Marine case (6 </a:t>
            </a:r>
            <a:r>
              <a:rPr lang="en-GB" dirty="0" err="1" smtClean="0"/>
              <a:t>params</a:t>
            </a:r>
            <a:r>
              <a:rPr lang="en-GB" dirty="0" smtClean="0"/>
              <a:t>), speedup of 190x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CRS Results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45167" y="2521872"/>
            <a:ext cx="1753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CPU Coherency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48516" y="2525048"/>
            <a:ext cx="1861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MAX2 Coherency</a:t>
            </a:r>
            <a:endParaRPr lang="en-GB" dirty="0"/>
          </a:p>
        </p:txBody>
      </p:sp>
      <p:pic>
        <p:nvPicPr>
          <p:cNvPr id="10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r>
              <a:rPr lang="en-GB" dirty="0" smtClean="0"/>
              <a:t>DFEs are shared resources on the cluster, </a:t>
            </a:r>
            <a:br>
              <a:rPr lang="en-GB" dirty="0" smtClean="0"/>
            </a:br>
            <a:r>
              <a:rPr lang="en-GB" dirty="0" smtClean="0"/>
              <a:t>accessible via Infiniband connections</a:t>
            </a:r>
          </a:p>
          <a:p>
            <a:r>
              <a:rPr lang="en-GB" dirty="0" smtClean="0"/>
              <a:t>Loose coupling optimizes efficiency</a:t>
            </a:r>
          </a:p>
          <a:p>
            <a:r>
              <a:rPr lang="en-GB" dirty="0" smtClean="0"/>
              <a:t>Communication managed in hardware for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MPC-X</a:t>
            </a:r>
            <a:endParaRPr lang="en-GB" dirty="0"/>
          </a:p>
        </p:txBody>
      </p:sp>
      <p:pic>
        <p:nvPicPr>
          <p:cNvPr id="59394" name="Picture 2" descr="ArchitectureMPC-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181350"/>
            <a:ext cx="6781800" cy="2990850"/>
          </a:xfrm>
          <a:prstGeom prst="rect">
            <a:avLst/>
          </a:prstGeom>
          <a:noFill/>
        </p:spPr>
      </p:pic>
      <p:pic>
        <p:nvPicPr>
          <p:cNvPr id="6" name="Picture 5" descr="diagra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826" y="3124200"/>
            <a:ext cx="3054225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GB" dirty="0" smtClean="0"/>
              <a:t>Coarse grained, </a:t>
            </a:r>
            <a:r>
              <a:rPr lang="en-GB" dirty="0" err="1" smtClean="0"/>
              <a:t>stateful</a:t>
            </a:r>
            <a:endParaRPr lang="en-GB" dirty="0" smtClean="0"/>
          </a:p>
          <a:p>
            <a:pPr marL="914400" lvl="1" indent="-457200"/>
            <a:r>
              <a:rPr lang="en-GB" dirty="0" smtClean="0"/>
              <a:t>CPU requires DFE for minutes or hours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stateless transactional</a:t>
            </a:r>
          </a:p>
          <a:p>
            <a:pPr marL="914400" lvl="1" indent="-457200"/>
            <a:r>
              <a:rPr lang="en-GB" dirty="0" smtClean="0"/>
              <a:t>CPU requires DFE for ms to s</a:t>
            </a:r>
          </a:p>
          <a:p>
            <a:pPr marL="914400" lvl="1" indent="-457200"/>
            <a:r>
              <a:rPr lang="en-GB" dirty="0" smtClean="0"/>
              <a:t>Many short computations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transactional with shared database</a:t>
            </a:r>
          </a:p>
          <a:p>
            <a:pPr marL="914400" lvl="1" indent="-457200"/>
            <a:r>
              <a:rPr lang="en-GB" dirty="0" smtClean="0"/>
              <a:t>CPU utilizes DFE for ms to s</a:t>
            </a:r>
          </a:p>
          <a:p>
            <a:pPr marL="914400" lvl="1" indent="-457200"/>
            <a:r>
              <a:rPr lang="en-GB" dirty="0" smtClean="0"/>
              <a:t>Many short computations, accessing common database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Classes of Applications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2345"/>
            <a:ext cx="4419600" cy="5580855"/>
          </a:xfrm>
        </p:spPr>
        <p:txBody>
          <a:bodyPr>
            <a:normAutofit/>
          </a:bodyPr>
          <a:lstStyle/>
          <a:p>
            <a:r>
              <a:rPr lang="en-GB" dirty="0" smtClean="0"/>
              <a:t>Long runtime, but:</a:t>
            </a:r>
          </a:p>
          <a:p>
            <a:r>
              <a:rPr lang="en-GB" dirty="0" smtClean="0"/>
              <a:t>Memory requirements change dramatically based on modelled frequency</a:t>
            </a:r>
          </a:p>
          <a:p>
            <a:r>
              <a:rPr lang="en-GB" dirty="0" smtClean="0"/>
              <a:t>Number of DFEs allocated to a CPU process can be easily varied to increase available memory</a:t>
            </a:r>
          </a:p>
          <a:p>
            <a:r>
              <a:rPr lang="en-GB" dirty="0" smtClean="0"/>
              <a:t>Streaming compression</a:t>
            </a:r>
          </a:p>
          <a:p>
            <a:r>
              <a:rPr lang="en-GB" dirty="0" smtClean="0"/>
              <a:t>Boundary data exchanged over chassis </a:t>
            </a:r>
            <a:r>
              <a:rPr lang="en-GB" dirty="0" err="1" smtClean="0"/>
              <a:t>MaxRing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Coarse Grained: FD Wave Modeling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94" y="3566788"/>
            <a:ext cx="4358606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94" y="914400"/>
            <a:ext cx="4343400" cy="26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Portfolio with thousands of Vanilla European Options</a:t>
            </a:r>
          </a:p>
          <a:p>
            <a:r>
              <a:rPr lang="en-GB" sz="2400" dirty="0" smtClean="0"/>
              <a:t>Analyse &gt; 1,000,000 scenarios</a:t>
            </a:r>
          </a:p>
          <a:p>
            <a:r>
              <a:rPr lang="en-GB" sz="2400" dirty="0" smtClean="0"/>
              <a:t>Many CPU processes run on many DFEs</a:t>
            </a:r>
          </a:p>
          <a:p>
            <a:pPr lvl="1"/>
            <a:r>
              <a:rPr lang="en-GB" sz="2000" dirty="0" smtClean="0"/>
              <a:t>Each transaction executes on </a:t>
            </a:r>
            <a:r>
              <a:rPr lang="en-GB" sz="2000" i="1" dirty="0" smtClean="0"/>
              <a:t>any</a:t>
            </a:r>
            <a:r>
              <a:rPr lang="en-GB" sz="2000" dirty="0" smtClean="0"/>
              <a:t> DFE in the assigned group atomically</a:t>
            </a:r>
          </a:p>
          <a:p>
            <a:r>
              <a:rPr lang="en-GB" sz="2400" dirty="0" smtClean="0"/>
              <a:t>~50x MPC-X vs. multi-core x86 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1F4-F3BB-41FE-885C-9F3FC73505B3}" type="slidenum">
              <a:rPr lang="en-US" smtClean="0"/>
              <a:pPr/>
              <a:t>33</a:t>
            </a:fld>
            <a:r>
              <a:rPr lang="en-US" smtClean="0"/>
              <a:t>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Stateless: BSOP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1447800" y="3352800"/>
            <a:ext cx="6048672" cy="2520280"/>
            <a:chOff x="6553038" y="3124200"/>
            <a:chExt cx="6048672" cy="2520280"/>
          </a:xfrm>
        </p:grpSpPr>
        <p:sp>
          <p:nvSpPr>
            <p:cNvPr id="66" name="Rounded Rectangle 65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9" name="Rounded Rectangle 68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Rounded Rectangle 73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71600" y="3429000"/>
            <a:ext cx="6048672" cy="2520280"/>
            <a:chOff x="6553038" y="3124200"/>
            <a:chExt cx="6048672" cy="2520280"/>
          </a:xfrm>
        </p:grpSpPr>
        <p:sp>
          <p:nvSpPr>
            <p:cNvPr id="77" name="Rounded Rectangle 76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Rounded Rectangle 80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1" idx="2"/>
              <a:endCxn id="82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5" name="Rounded Rectangle 84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95400" y="3505200"/>
            <a:ext cx="6048672" cy="2520280"/>
            <a:chOff x="6553038" y="3124200"/>
            <a:chExt cx="6048672" cy="2520280"/>
          </a:xfrm>
        </p:grpSpPr>
        <p:sp>
          <p:nvSpPr>
            <p:cNvPr id="88" name="Rounded Rectangle 8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Rounded Rectangle 9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/>
            <p:cNvCxnSpPr>
              <a:stCxn id="92" idx="2"/>
              <a:endCxn id="9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Rounded Rectangle 9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3581400"/>
            <a:ext cx="6048672" cy="2520280"/>
            <a:chOff x="6553038" y="3124200"/>
            <a:chExt cx="6048672" cy="2520280"/>
          </a:xfrm>
        </p:grpSpPr>
        <p:sp>
          <p:nvSpPr>
            <p:cNvPr id="98" name="Rounded Rectangle 9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2" name="Rounded Rectangle 10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2" idx="2"/>
              <a:endCxn id="10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Rounded Rectangle 10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3657600"/>
            <a:ext cx="6048672" cy="2520280"/>
            <a:chOff x="533238" y="3429000"/>
            <a:chExt cx="6048672" cy="2520280"/>
          </a:xfrm>
        </p:grpSpPr>
        <p:sp>
          <p:nvSpPr>
            <p:cNvPr id="53" name="Rounded Rectangle 52"/>
            <p:cNvSpPr/>
            <p:nvPr/>
          </p:nvSpPr>
          <p:spPr>
            <a:xfrm>
              <a:off x="3352800" y="34290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358662" y="35546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3238" y="34290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901390" y="43947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>
              <a:off x="2326542" y="343468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and instruments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565686" y="39626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9702" y="50851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58" idx="2"/>
              <a:endCxn id="59" idx="0"/>
            </p:cNvCxnSpPr>
            <p:nvPr/>
          </p:nvCxnSpPr>
          <p:spPr>
            <a:xfrm>
              <a:off x="5393778" y="47251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>
            <a:xfrm flipH="1">
              <a:off x="1901390" y="54028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2314710" y="541141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Instrument values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9262" y="38186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/>
          </a:bodyPr>
          <a:lstStyle/>
          <a:p>
            <a:r>
              <a:rPr lang="en-GB" dirty="0" smtClean="0"/>
              <a:t>DFE DRAM contains the database to be searched</a:t>
            </a:r>
          </a:p>
          <a:p>
            <a:r>
              <a:rPr lang="en-GB" dirty="0" smtClean="0"/>
              <a:t>CPUs issue transactions </a:t>
            </a:r>
            <a:r>
              <a:rPr lang="en-GB" i="1" dirty="0" smtClean="0"/>
              <a:t>find(x, db)</a:t>
            </a:r>
          </a:p>
          <a:p>
            <a:r>
              <a:rPr lang="en-GB" dirty="0" smtClean="0"/>
              <a:t>Complex search function</a:t>
            </a:r>
          </a:p>
          <a:p>
            <a:pPr lvl="1"/>
            <a:r>
              <a:rPr lang="en-GB" dirty="0" smtClean="0"/>
              <a:t>Text search against documents</a:t>
            </a:r>
          </a:p>
          <a:p>
            <a:pPr lvl="1"/>
            <a:r>
              <a:rPr lang="en-GB" dirty="0" smtClean="0"/>
              <a:t>Shortest distance to coordinate (multi-dimensional)</a:t>
            </a:r>
          </a:p>
          <a:p>
            <a:pPr lvl="1"/>
            <a:r>
              <a:rPr lang="en-GB" dirty="0" smtClean="0"/>
              <a:t>Smith Waterman sequence alignment for genomes</a:t>
            </a:r>
          </a:p>
          <a:p>
            <a:r>
              <a:rPr lang="en-GB" dirty="0" smtClean="0"/>
              <a:t>Any CPU runs on any DFE </a:t>
            </a:r>
            <a:br>
              <a:rPr lang="en-GB" dirty="0" smtClean="0"/>
            </a:br>
            <a:r>
              <a:rPr lang="en-GB" dirty="0" smtClean="0"/>
              <a:t>that has been loaded with the database</a:t>
            </a:r>
          </a:p>
          <a:p>
            <a:pPr lvl="1"/>
            <a:r>
              <a:rPr lang="en-GB" dirty="0" err="1" smtClean="0"/>
              <a:t>MaxelerOS</a:t>
            </a:r>
            <a:r>
              <a:rPr lang="en-GB" dirty="0" smtClean="0"/>
              <a:t> may add or remove DFEs</a:t>
            </a:r>
            <a:br>
              <a:rPr lang="en-GB" dirty="0" smtClean="0"/>
            </a:br>
            <a:r>
              <a:rPr lang="en-GB" dirty="0" smtClean="0"/>
              <a:t>from the processing group to balance system demands</a:t>
            </a:r>
          </a:p>
          <a:p>
            <a:pPr lvl="1"/>
            <a:r>
              <a:rPr lang="en-GB" dirty="0" smtClean="0"/>
              <a:t>New DFEs must be loaded with the search DB before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Shared Data: Searching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Dataflow computing focuses on data movement </a:t>
            </a:r>
            <a:br>
              <a:rPr lang="en-GB" dirty="0" smtClean="0"/>
            </a:b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smtClean="0"/>
              <a:t>utilizes massive parallelism at low clock frequencies</a:t>
            </a:r>
          </a:p>
          <a:p>
            <a:r>
              <a:rPr lang="en-GB" dirty="0" smtClean="0"/>
              <a:t>Improved performance, power efficiency, </a:t>
            </a:r>
            <a:br>
              <a:rPr lang="en-GB" dirty="0" smtClean="0"/>
            </a:br>
            <a:r>
              <a:rPr lang="en-GB" dirty="0" smtClean="0"/>
              <a:t>system size, and data movement</a:t>
            </a:r>
            <a:br>
              <a:rPr lang="en-GB" dirty="0" smtClean="0"/>
            </a:br>
            <a:r>
              <a:rPr lang="en-GB" dirty="0" smtClean="0"/>
              <a:t>can help address exascale challenges</a:t>
            </a:r>
          </a:p>
          <a:p>
            <a:r>
              <a:rPr lang="en-GB" dirty="0" smtClean="0"/>
              <a:t>Mix of </a:t>
            </a:r>
            <a:r>
              <a:rPr lang="en-GB" dirty="0" err="1" smtClean="0"/>
              <a:t>DataFlow</a:t>
            </a:r>
            <a:r>
              <a:rPr lang="en-GB" dirty="0" smtClean="0"/>
              <a:t> with </a:t>
            </a:r>
            <a:r>
              <a:rPr lang="en-GB" dirty="0" err="1" smtClean="0"/>
              <a:t>ControlFlow</a:t>
            </a:r>
            <a:r>
              <a:rPr lang="en-GB" dirty="0" smtClean="0"/>
              <a:t> and interconnect can be balanced at a system level</a:t>
            </a:r>
          </a:p>
          <a:p>
            <a:endParaRPr lang="en-GB" dirty="0" smtClean="0"/>
          </a:p>
          <a:p>
            <a:r>
              <a:rPr lang="en-GB" dirty="0" smtClean="0"/>
              <a:t>What’s next?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BSC + Maxeler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44354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marriage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of </a:t>
            </a:r>
            <a:r>
              <a:rPr lang="en-US" sz="2600" dirty="0" err="1"/>
              <a:t>MontBlanc</a:t>
            </a:r>
            <a:r>
              <a:rPr lang="en-US" sz="2600" dirty="0"/>
              <a:t> and Maxeler?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464646"/>
                </a:solidFill>
                <a:latin typeface="Lucida Sans Unicode" charset="0"/>
              </a:rPr>
              <a:t>Core of the Symbiotic Success: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6588" y="1290638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An intelligent scheduler,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(MontBllanc or Maxeler).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based on the current data values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Programming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762000" y="6238875"/>
            <a:ext cx="1903412" cy="57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vm@etf.rs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838200" y="-266700"/>
            <a:ext cx="3567112" cy="19192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22381" y="6248400"/>
            <a:ext cx="3626419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oliver@maxeler.com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essential figure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25952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70832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63" y="32766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5638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2586</TotalTime>
  <Words>1089</Words>
  <Application>Microsoft Office PowerPoint</Application>
  <PresentationFormat>On-screen Show (4:3)</PresentationFormat>
  <Paragraphs>320</Paragraphs>
  <Slides>42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Paper</vt:lpstr>
      <vt:lpstr>MaxBlue slides - wave footer</vt:lpstr>
      <vt:lpstr>Office Theme</vt:lpstr>
      <vt:lpstr>1_Office Theme</vt:lpstr>
      <vt:lpstr>2_Office Theme</vt:lpstr>
      <vt:lpstr>Equazione</vt:lpstr>
      <vt:lpstr>DataFlow Computing  for Exascale HPC</vt:lpstr>
      <vt:lpstr>Essence of the Approach!</vt:lpstr>
      <vt:lpstr>ControlFlow vs. DataFlow</vt:lpstr>
      <vt:lpstr>DataFlow Programming</vt:lpstr>
      <vt:lpstr>The essential figure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Challenges</vt:lpstr>
      <vt:lpstr>Combining ControlFlow with DataFlow</vt:lpstr>
      <vt:lpstr>Maxeler Hardware</vt:lpstr>
      <vt:lpstr>MPC-C </vt:lpstr>
      <vt:lpstr>Credit Derivatives Valuation &amp; Risk</vt:lpstr>
      <vt:lpstr>CRS Trace Stacking</vt:lpstr>
      <vt:lpstr>CRS Results</vt:lpstr>
      <vt:lpstr>MPC-X</vt:lpstr>
      <vt:lpstr>Major Classes of Applications</vt:lpstr>
      <vt:lpstr>Coarse Grained: FD Wave Modeling</vt:lpstr>
      <vt:lpstr>Fine Grained, Stateless: BSOP</vt:lpstr>
      <vt:lpstr>Fine Grained, Shared Data: Searching</vt:lpstr>
      <vt:lpstr>Conclusion</vt:lpstr>
      <vt:lpstr>Slide 36</vt:lpstr>
      <vt:lpstr>The TriPeak</vt:lpstr>
      <vt:lpstr>Core of the Symbiotic Success: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Sasa</cp:lastModifiedBy>
  <cp:revision>96</cp:revision>
  <dcterms:created xsi:type="dcterms:W3CDTF">2006-08-16T00:00:00Z</dcterms:created>
  <dcterms:modified xsi:type="dcterms:W3CDTF">2012-09-18T10:30:14Z</dcterms:modified>
</cp:coreProperties>
</file>