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85" r:id="rId2"/>
    <p:sldId id="828" r:id="rId3"/>
    <p:sldId id="829" r:id="rId4"/>
    <p:sldId id="831" r:id="rId5"/>
    <p:sldId id="857" r:id="rId6"/>
    <p:sldId id="858" r:id="rId7"/>
    <p:sldId id="835" r:id="rId8"/>
    <p:sldId id="834" r:id="rId9"/>
    <p:sldId id="859" r:id="rId10"/>
    <p:sldId id="832" r:id="rId11"/>
    <p:sldId id="860" r:id="rId12"/>
    <p:sldId id="836" r:id="rId13"/>
    <p:sldId id="837" r:id="rId14"/>
    <p:sldId id="838" r:id="rId15"/>
    <p:sldId id="848" r:id="rId16"/>
    <p:sldId id="861" r:id="rId17"/>
    <p:sldId id="862" r:id="rId18"/>
    <p:sldId id="864" r:id="rId19"/>
    <p:sldId id="863" r:id="rId20"/>
    <p:sldId id="867" r:id="rId21"/>
    <p:sldId id="868" r:id="rId22"/>
    <p:sldId id="869" r:id="rId23"/>
    <p:sldId id="870" r:id="rId24"/>
    <p:sldId id="878" r:id="rId25"/>
    <p:sldId id="879" r:id="rId26"/>
    <p:sldId id="880" r:id="rId27"/>
    <p:sldId id="872" r:id="rId28"/>
    <p:sldId id="881" r:id="rId29"/>
    <p:sldId id="873" r:id="rId30"/>
    <p:sldId id="874" r:id="rId31"/>
    <p:sldId id="875" r:id="rId32"/>
    <p:sldId id="876" r:id="rId33"/>
    <p:sldId id="877" r:id="rId34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maurer" initials="" lastIdx="4" clrIdx="0"/>
  <p:cmAuthor id="1" name="SAP05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0"/>
    <p:penClr>
      <a:srgbClr val="FF0000"/>
    </p:penClr>
  </p:showPr>
  <p:clrMru>
    <a:srgbClr val="F4FCAA"/>
    <a:srgbClr val="CCFFFF"/>
    <a:srgbClr val="FFFFA7"/>
    <a:srgbClr val="73AC00"/>
    <a:srgbClr val="99CC00"/>
    <a:srgbClr val="FF33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8983" autoAdjust="0"/>
  </p:normalViewPr>
  <p:slideViewPr>
    <p:cSldViewPr snapToGrid="0">
      <p:cViewPr varScale="1">
        <p:scale>
          <a:sx n="88" d="100"/>
          <a:sy n="88" d="100"/>
        </p:scale>
        <p:origin x="-978" y="-102"/>
      </p:cViewPr>
      <p:guideLst>
        <p:guide orient="horz" pos="2160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fld id="{E2FDE77B-2820-430C-8365-58E5711EDC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6358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49788"/>
            <a:ext cx="49196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fld id="{930E459B-48D5-4240-A996-98E5C3EF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51" tIns="45875" rIns="91751" bIns="45875" anchor="b"/>
          <a:lstStyle/>
          <a:p>
            <a:pPr algn="r" defTabSz="917575" eaLnBrk="0" hangingPunct="0"/>
            <a:fld id="{4D3AF6A9-1A6E-42B7-BF7D-EBB3B66D1B16}" type="slidenum">
              <a:rPr lang="en-US" sz="1200"/>
              <a:pPr algn="r" defTabSz="917575" eaLnBrk="0" hangingPunct="0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2D91-1EA9-45AA-8680-0A7D4A58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F122-3F20-4994-A9F8-2EFE86FF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ED7B-0681-4F7E-87DE-368357FB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3982-DBB0-45BE-B758-0E1B7BB1A58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9BB4-325C-449A-B8CD-E3B0EE5D50D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D657-6B33-4EE7-ADAB-477F90331AB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8370-8E59-4A38-AA5C-8F9979B6C38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2496-022B-4728-8F8B-5FA4CE4E7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3D78-16CB-4240-9801-0A2C0F8ED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C87C-A217-4621-B879-18BB64E4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2B3E-BED5-4385-9B38-E00863DB7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A31A-DAB4-4C2A-A419-EB6351890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84EB-F113-463E-A048-AD82C106C72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C228-F296-424D-AAB4-B5CDE255565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/33</a:t>
            </a:r>
            <a:endParaRPr lang="en-US" dirty="0"/>
          </a:p>
        </p:txBody>
      </p:sp>
    </p:spTree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4F20580-D193-43CD-9615-2AB4FC074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25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m.edu/hmaurer/multimedia/photos/portrait/Maurergr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11138"/>
            <a:ext cx="8507412" cy="1143000"/>
          </a:xfrm>
        </p:spPr>
        <p:txBody>
          <a:bodyPr/>
          <a:lstStyle/>
          <a:p>
            <a:r>
              <a:rPr lang="en-US" sz="3600" dirty="0" smtClean="0"/>
              <a:t>Why Wikipedia is Not Enough?</a:t>
            </a:r>
          </a:p>
        </p:txBody>
      </p:sp>
      <p:pic>
        <p:nvPicPr>
          <p:cNvPr id="19460" name="Picture 6" descr="Hermann Maurer (Portrait nahe m. Hand)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48375" y="1524000"/>
            <a:ext cx="2298700" cy="3008313"/>
          </a:xfrm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850" y="1390650"/>
            <a:ext cx="5445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cs typeface="Arial" charset="0"/>
              </a:rPr>
              <a:t>Hermann Maurer</a:t>
            </a:r>
          </a:p>
          <a:p>
            <a:r>
              <a:rPr lang="de-DE" sz="1800" dirty="0" smtClean="0">
                <a:cs typeface="Arial" charset="0"/>
              </a:rPr>
              <a:t>Professor at Graz University of  Technology </a:t>
            </a:r>
          </a:p>
          <a:p>
            <a:r>
              <a:rPr lang="de-DE" sz="1800" dirty="0" smtClean="0">
                <a:cs typeface="Arial" charset="0"/>
              </a:rPr>
              <a:t>Chair of the Informatics Section of Academia Europaea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465" name="Picture 10" descr="09-04-26-AE-header-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5" y="5254625"/>
            <a:ext cx="35258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438" y="5656263"/>
            <a:ext cx="2262187" cy="835025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3375" y="2514600"/>
            <a:ext cx="570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cs typeface="Arial" charset="0"/>
              </a:rPr>
              <a:t>Veljko Milutinovic</a:t>
            </a:r>
          </a:p>
          <a:p>
            <a:r>
              <a:rPr lang="de-DE" sz="1800" dirty="0" smtClean="0">
                <a:cs typeface="Arial" charset="0"/>
              </a:rPr>
              <a:t>Professor at University of  Belgrade</a:t>
            </a:r>
          </a:p>
          <a:p>
            <a:r>
              <a:rPr lang="de-DE" sz="1800" dirty="0" smtClean="0">
                <a:cs typeface="Arial" charset="0"/>
              </a:rPr>
              <a:t>Member of the Informatics Section of Academia Europaea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6787EA1-A27B-402B-9E29-3BD564FB9330}" type="slidenum">
              <a:rPr lang="en-US" sz="1400"/>
              <a:pPr algn="r" eaLnBrk="0" hangingPunct="0"/>
              <a:t>10</a:t>
            </a:fld>
            <a:endParaRPr lang="en-US" sz="1400"/>
          </a:p>
        </p:txBody>
      </p:sp>
      <p:pic>
        <p:nvPicPr>
          <p:cNvPr id="236547" name="Picture 3" descr="Burgtheater-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57175"/>
            <a:ext cx="4775200" cy="3114675"/>
          </a:xfrm>
          <a:prstGeom prst="rect">
            <a:avLst/>
          </a:prstGeom>
          <a:noFill/>
        </p:spPr>
      </p:pic>
      <p:pic>
        <p:nvPicPr>
          <p:cNvPr id="236548" name="Picture 4" descr="Burgtheater-19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38" y="268288"/>
            <a:ext cx="4157662" cy="3098800"/>
          </a:xfrm>
          <a:prstGeom prst="rect">
            <a:avLst/>
          </a:prstGeom>
          <a:noFill/>
        </p:spPr>
      </p:pic>
      <p:pic>
        <p:nvPicPr>
          <p:cNvPr id="236549" name="Picture 5" descr="Burgetheater-2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3413125"/>
            <a:ext cx="4789487" cy="3321050"/>
          </a:xfrm>
          <a:prstGeom prst="rect">
            <a:avLst/>
          </a:prstGeom>
          <a:noFill/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661025" y="3971925"/>
            <a:ext cx="3219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BurgTheaterWien</a:t>
            </a:r>
            <a:endParaRPr lang="de-DE" sz="3200" dirty="0"/>
          </a:p>
          <a:p>
            <a:r>
              <a:rPr lang="de-DE" sz="3200" dirty="0"/>
              <a:t>1900</a:t>
            </a:r>
          </a:p>
          <a:p>
            <a:r>
              <a:rPr lang="de-DE" sz="3200" dirty="0"/>
              <a:t>1965</a:t>
            </a:r>
          </a:p>
          <a:p>
            <a:r>
              <a:rPr lang="de-DE" sz="3200" dirty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B212229-3168-4794-8F15-4091363B3EBA}" type="slidenum">
              <a:rPr lang="en-US" sz="1400"/>
              <a:pPr algn="r" eaLnBrk="0" hangingPunct="0"/>
              <a:t>11</a:t>
            </a:fld>
            <a:endParaRPr lang="en-US" sz="1400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146050"/>
            <a:ext cx="8774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 smtClean="0"/>
              <a:t>(7) </a:t>
            </a:r>
            <a:r>
              <a:rPr lang="de-DE" dirty="0"/>
              <a:t>Books are not just </a:t>
            </a:r>
            <a:r>
              <a:rPr lang="de-DE" dirty="0" smtClean="0"/>
              <a:t>a source </a:t>
            </a:r>
            <a:r>
              <a:rPr lang="de-DE" dirty="0"/>
              <a:t>of </a:t>
            </a:r>
            <a:r>
              <a:rPr lang="de-DE" dirty="0" smtClean="0"/>
              <a:t>information!  </a:t>
            </a:r>
          </a:p>
          <a:p>
            <a:r>
              <a:rPr lang="de-DE" dirty="0" smtClean="0"/>
              <a:t>Web Books behave </a:t>
            </a:r>
            <a:r>
              <a:rPr lang="de-DE" dirty="0"/>
              <a:t>like </a:t>
            </a:r>
            <a:r>
              <a:rPr lang="de-DE" dirty="0" smtClean="0"/>
              <a:t>printed books </a:t>
            </a:r>
            <a:br>
              <a:rPr lang="de-DE" dirty="0" smtClean="0"/>
            </a:br>
            <a:r>
              <a:rPr lang="de-DE" dirty="0" smtClean="0"/>
              <a:t>but </a:t>
            </a:r>
            <a:r>
              <a:rPr lang="de-DE" dirty="0"/>
              <a:t>also offer some new functions: links, bookmarks, …</a:t>
            </a:r>
          </a:p>
        </p:txBody>
      </p:sp>
      <p:pic>
        <p:nvPicPr>
          <p:cNvPr id="297989" name="Picture 5" descr="Web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431925"/>
            <a:ext cx="7096125" cy="527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9847CAE-926D-424F-B346-B23CEC8F8DF8}" type="slidenum">
              <a:rPr lang="en-US" sz="1400"/>
              <a:pPr algn="r" eaLnBrk="0" hangingPunct="0"/>
              <a:t>12</a:t>
            </a:fld>
            <a:endParaRPr lang="en-US" sz="1400"/>
          </a:p>
        </p:txBody>
      </p:sp>
      <p:pic>
        <p:nvPicPr>
          <p:cNvPr id="243715" name="Picture 3" descr="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4300"/>
            <a:ext cx="7796212" cy="5767388"/>
          </a:xfrm>
          <a:prstGeom prst="rect">
            <a:avLst/>
          </a:prstGeom>
          <a:noFill/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36549" y="5937250"/>
            <a:ext cx="7750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Clicking at book opens it.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Then </a:t>
            </a:r>
            <a:r>
              <a:rPr lang="de-DE" dirty="0"/>
              <a:t>one can turn pages or jump to </a:t>
            </a:r>
            <a:r>
              <a:rPr lang="de-DE" dirty="0" smtClean="0"/>
              <a:t>an arbitrary </a:t>
            </a:r>
            <a:r>
              <a:rPr lang="de-DE" dirty="0"/>
              <a:t>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1B4CA04-BFD6-4594-BC25-DC04D0F31174}" type="slidenum">
              <a:rPr lang="en-US" sz="1400"/>
              <a:pPr algn="r" eaLnBrk="0" hangingPunct="0"/>
              <a:t>13</a:t>
            </a:fld>
            <a:endParaRPr lang="en-US" sz="1400"/>
          </a:p>
        </p:txBody>
      </p:sp>
      <p:pic>
        <p:nvPicPr>
          <p:cNvPr id="245763" name="Picture 3" descr="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73038"/>
            <a:ext cx="7070725" cy="5216525"/>
          </a:xfrm>
          <a:prstGeom prst="rect">
            <a:avLst/>
          </a:prstGeom>
          <a:noFill/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327025" y="5499100"/>
            <a:ext cx="8682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This screen-shot shows some bookmarks. </a:t>
            </a:r>
            <a:r>
              <a:rPr lang="de-DE" dirty="0" smtClean="0"/>
              <a:t>This </a:t>
            </a:r>
            <a:r>
              <a:rPr lang="de-DE" dirty="0"/>
              <a:t>icon allows a</a:t>
            </a:r>
            <a:r>
              <a:rPr lang="de-DE" dirty="0" smtClean="0"/>
              <a:t> switch, </a:t>
            </a:r>
            <a:r>
              <a:rPr lang="de-DE" dirty="0"/>
              <a:t>to </a:t>
            </a:r>
            <a:r>
              <a:rPr lang="de-DE" dirty="0" smtClean="0"/>
              <a:t>an ordinary </a:t>
            </a:r>
            <a:r>
              <a:rPr lang="de-DE" dirty="0"/>
              <a:t>font. Clicking at one page, only that one is </a:t>
            </a:r>
            <a:r>
              <a:rPr lang="de-DE" dirty="0" smtClean="0"/>
              <a:t>shown, </a:t>
            </a:r>
            <a:br>
              <a:rPr lang="de-DE" dirty="0" smtClean="0"/>
            </a:br>
            <a:r>
              <a:rPr lang="de-DE" dirty="0" smtClean="0"/>
              <a:t>and </a:t>
            </a:r>
            <a:r>
              <a:rPr lang="de-DE" dirty="0"/>
              <a:t>one can then zoom in (see next page)</a:t>
            </a: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 flipV="1">
            <a:off x="1895475" y="400050"/>
            <a:ext cx="4448175" cy="530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 flipV="1">
            <a:off x="1104900" y="4895850"/>
            <a:ext cx="3343275" cy="800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2173C9C-4613-4E9C-BA68-8FBB016FF589}" type="slidenum">
              <a:rPr lang="en-US" sz="1400"/>
              <a:pPr algn="r" eaLnBrk="0" hangingPunct="0"/>
              <a:t>14</a:t>
            </a:fld>
            <a:endParaRPr lang="en-US" sz="1400"/>
          </a:p>
        </p:txBody>
      </p:sp>
      <p:pic>
        <p:nvPicPr>
          <p:cNvPr id="247811" name="Picture 3" descr="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28588"/>
            <a:ext cx="5459413" cy="5849937"/>
          </a:xfrm>
          <a:prstGeom prst="rect">
            <a:avLst/>
          </a:prstGeom>
          <a:noFill/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The enlarged picture. Note the field that allows full-text search!</a:t>
            </a:r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 flipH="1" flipV="1">
            <a:off x="3333750" y="228600"/>
            <a:ext cx="752475" cy="6000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6099175" y="1289050"/>
            <a:ext cx="3008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When choosing a </a:t>
            </a:r>
          </a:p>
          <a:p>
            <a:r>
              <a:rPr lang="de-DE"/>
              <a:t>single page it can </a:t>
            </a:r>
          </a:p>
          <a:p>
            <a:r>
              <a:rPr lang="de-DE"/>
              <a:t>be zoomed and moved </a:t>
            </a:r>
          </a:p>
          <a:p>
            <a:r>
              <a:rPr lang="de-DE"/>
              <a:t>around arbitrarily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2E1780D-6328-4DC5-88CB-CD5BBFAC5AD5}" type="slidenum">
              <a:rPr lang="en-US" sz="1400"/>
              <a:pPr algn="r" eaLnBrk="0" hangingPunct="0"/>
              <a:t>15</a:t>
            </a:fld>
            <a:endParaRPr lang="en-US" sz="1400"/>
          </a:p>
        </p:txBody>
      </p:sp>
      <p:pic>
        <p:nvPicPr>
          <p:cNvPr id="273412" name="Picture 4" descr="Web Books 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692150"/>
            <a:ext cx="8164513" cy="6165850"/>
          </a:xfrm>
          <a:prstGeom prst="rect">
            <a:avLst/>
          </a:prstGeom>
          <a:noFill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69875" y="41275"/>
            <a:ext cx="3727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Bookmark and Link </a:t>
            </a:r>
            <a:r>
              <a:rPr lang="de-DE" dirty="0" smtClean="0"/>
              <a:t>creation</a:t>
            </a:r>
            <a:endParaRPr lang="de-DE" dirty="0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 flipH="1">
            <a:off x="647700" y="428625"/>
            <a:ext cx="352425" cy="342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H="1">
            <a:off x="1314450" y="390525"/>
            <a:ext cx="1104900" cy="3619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CABB3E3-E14D-4F84-A267-ADF28AB218C3}" type="slidenum">
              <a:rPr lang="en-US" sz="1400"/>
              <a:pPr algn="r" eaLnBrk="0" hangingPunct="0"/>
              <a:t>16</a:t>
            </a:fld>
            <a:endParaRPr lang="en-US" sz="1400"/>
          </a:p>
        </p:txBody>
      </p:sp>
      <p:pic>
        <p:nvPicPr>
          <p:cNvPr id="300035" name="Picture 3" descr="Web-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84738"/>
          </a:xfrm>
          <a:prstGeom prst="rect">
            <a:avLst/>
          </a:prstGeom>
          <a:noFill/>
        </p:spPr>
      </p:pic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50825" y="5203825"/>
            <a:ext cx="75568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Full view of Web Book with other features:</a:t>
            </a:r>
          </a:p>
          <a:p>
            <a:r>
              <a:rPr lang="de-DE" dirty="0" smtClean="0"/>
              <a:t>Click </a:t>
            </a:r>
            <a:r>
              <a:rPr lang="de-DE" dirty="0"/>
              <a:t>here to see page number and preview</a:t>
            </a:r>
          </a:p>
          <a:p>
            <a:r>
              <a:rPr lang="de-DE" dirty="0" smtClean="0"/>
              <a:t>Preview </a:t>
            </a:r>
            <a:r>
              <a:rPr lang="de-DE" dirty="0"/>
              <a:t>of all pages (single page or double page as shown)</a:t>
            </a:r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 flipV="1">
            <a:off x="4038600" y="4800600"/>
            <a:ext cx="304800" cy="942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 flipV="1">
            <a:off x="1962150" y="1495425"/>
            <a:ext cx="5524500" cy="457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 flipV="1">
            <a:off x="3552825" y="4781550"/>
            <a:ext cx="3838575" cy="1323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V="1">
            <a:off x="5143500" y="4848225"/>
            <a:ext cx="2409825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7" grpId="0" animBg="1"/>
      <p:bldP spid="300038" grpId="0" animBg="1"/>
      <p:bldP spid="300039" grpId="0" animBg="1"/>
      <p:bldP spid="3000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18FDF21-3685-41F3-B638-8D70F53C3742}" type="slidenum">
              <a:rPr lang="en-US" sz="1400"/>
              <a:pPr algn="r" eaLnBrk="0" hangingPunct="0"/>
              <a:t>17</a:t>
            </a:fld>
            <a:endParaRPr lang="en-US" sz="1400"/>
          </a:p>
        </p:txBody>
      </p:sp>
      <p:pic>
        <p:nvPicPr>
          <p:cNvPr id="302084" name="Picture 4" descr="Obdach-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0"/>
            <a:ext cx="6829425" cy="6900863"/>
          </a:xfrm>
          <a:prstGeom prst="rect">
            <a:avLst/>
          </a:prstGeom>
          <a:noFill/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36525" y="1622425"/>
            <a:ext cx="22268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Page from old</a:t>
            </a:r>
          </a:p>
          <a:p>
            <a:r>
              <a:rPr lang="de-DE" dirty="0"/>
              <a:t>book on a </a:t>
            </a:r>
          </a:p>
          <a:p>
            <a:r>
              <a:rPr lang="de-DE" dirty="0"/>
              <a:t>village Obdach.</a:t>
            </a:r>
          </a:p>
          <a:p>
            <a:r>
              <a:rPr lang="de-DE" dirty="0"/>
              <a:t>Clicking here</a:t>
            </a:r>
          </a:p>
          <a:p>
            <a:r>
              <a:rPr lang="de-DE" dirty="0"/>
              <a:t>gives panoramic</a:t>
            </a:r>
          </a:p>
          <a:p>
            <a:r>
              <a:rPr lang="de-DE" dirty="0"/>
              <a:t>view in our days</a:t>
            </a:r>
          </a:p>
          <a:p>
            <a:r>
              <a:rPr lang="de-DE" dirty="0" smtClean="0"/>
              <a:t>(next </a:t>
            </a:r>
            <a:r>
              <a:rPr lang="de-DE" dirty="0"/>
              <a:t>page)</a:t>
            </a:r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1866900" y="2981325"/>
            <a:ext cx="771525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621C1D7-DC53-4FB4-A642-C0FA073C95BD}" type="slidenum">
              <a:rPr lang="en-US" sz="1400"/>
              <a:pPr algn="r" eaLnBrk="0" hangingPunct="0"/>
              <a:t>18</a:t>
            </a:fld>
            <a:endParaRPr lang="en-US" sz="1400"/>
          </a:p>
        </p:txBody>
      </p:sp>
      <p:pic>
        <p:nvPicPr>
          <p:cNvPr id="306179" name="Picture 3" descr="Obdach-Pano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8"/>
            <a:ext cx="9144000" cy="5973762"/>
          </a:xfrm>
          <a:prstGeom prst="rect">
            <a:avLst/>
          </a:prstGeom>
          <a:noFill/>
        </p:spPr>
      </p:pic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41300" y="222250"/>
            <a:ext cx="551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Panoramic picture, zoomable and moveable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8ACECA5-301A-444B-A0BF-CA4364260BD6}" type="slidenum">
              <a:rPr lang="en-US" sz="1400"/>
              <a:pPr algn="r" eaLnBrk="0" hangingPunct="0"/>
              <a:t>19</a:t>
            </a:fld>
            <a:endParaRPr lang="en-US" sz="1400"/>
          </a:p>
        </p:txBody>
      </p:sp>
      <p:pic>
        <p:nvPicPr>
          <p:cNvPr id="304131" name="Picture 3" descr="Obdach-he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28663"/>
            <a:ext cx="7435850" cy="6129337"/>
          </a:xfrm>
          <a:prstGeom prst="rect">
            <a:avLst/>
          </a:prstGeom>
          <a:noFill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55600" y="41275"/>
            <a:ext cx="571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…or general information on the village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10F312A-09E7-4626-A776-68553176BAD6}" type="slidenum">
              <a:rPr lang="en-US" sz="1400"/>
              <a:pPr algn="r" eaLnBrk="0" hangingPunct="0"/>
              <a:t>2</a:t>
            </a:fld>
            <a:endParaRPr lang="en-US" sz="14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08000" y="4953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3200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79399" y="457200"/>
            <a:ext cx="84740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/>
              <a:t>Wikipedia: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A valuable </a:t>
            </a:r>
            <a:r>
              <a:rPr lang="de-DE" sz="3200" dirty="0"/>
              <a:t>resource to get </a:t>
            </a:r>
            <a:r>
              <a:rPr lang="de-DE" sz="3200" dirty="0" smtClean="0"/>
              <a:t>up-to-date information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Available in many </a:t>
            </a:r>
            <a:r>
              <a:rPr lang="de-DE" sz="3200" dirty="0" smtClean="0"/>
              <a:t>languages:</a:t>
            </a:r>
            <a:endParaRPr lang="de-DE" sz="3200" dirty="0"/>
          </a:p>
          <a:p>
            <a:r>
              <a:rPr lang="de-DE" sz="3200" dirty="0"/>
              <a:t>English: ~ </a:t>
            </a:r>
            <a:r>
              <a:rPr lang="de-DE" sz="3200" dirty="0" smtClean="0"/>
              <a:t>4,000.000 </a:t>
            </a:r>
            <a:r>
              <a:rPr lang="de-DE" sz="3200" dirty="0"/>
              <a:t>entries</a:t>
            </a:r>
          </a:p>
          <a:p>
            <a:r>
              <a:rPr lang="de-DE" sz="3200" dirty="0"/>
              <a:t>German: </a:t>
            </a:r>
            <a:r>
              <a:rPr lang="de-DE" sz="3200" dirty="0" smtClean="0"/>
              <a:t>~2,000.000 </a:t>
            </a:r>
            <a:r>
              <a:rPr lang="de-DE" sz="3200" dirty="0"/>
              <a:t>entries</a:t>
            </a:r>
          </a:p>
          <a:p>
            <a:r>
              <a:rPr lang="de-DE" sz="3200" dirty="0"/>
              <a:t>Serbian: </a:t>
            </a:r>
            <a:r>
              <a:rPr lang="de-DE" sz="3200" dirty="0" smtClean="0"/>
              <a:t>    </a:t>
            </a:r>
            <a:r>
              <a:rPr lang="de-DE" sz="3200" dirty="0" smtClean="0"/>
              <a:t>~200.000 </a:t>
            </a:r>
            <a:r>
              <a:rPr lang="de-DE" sz="3200" dirty="0"/>
              <a:t>entries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79400" y="4333875"/>
            <a:ext cx="64542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However, </a:t>
            </a:r>
            <a:endParaRPr lang="de-DE" sz="3200" dirty="0" smtClean="0"/>
          </a:p>
          <a:p>
            <a:r>
              <a:rPr lang="de-DE" sz="3200" dirty="0" smtClean="0"/>
              <a:t>most </a:t>
            </a:r>
            <a:r>
              <a:rPr lang="de-DE" sz="3200" dirty="0"/>
              <a:t>entries in the Serbian Wikipedia </a:t>
            </a:r>
          </a:p>
          <a:p>
            <a:r>
              <a:rPr lang="de-DE" sz="3200" dirty="0" smtClean="0"/>
              <a:t>do </a:t>
            </a:r>
            <a:r>
              <a:rPr lang="de-DE" sz="3200" dirty="0"/>
              <a:t>not (!) concentrate on Serbia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and are quite </a:t>
            </a:r>
            <a:r>
              <a:rPr lang="de-DE" sz="3200" dirty="0"/>
              <a:t>incomplete.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2CD70A3-373D-49B9-91DA-648A46F251B1}" type="slidenum">
              <a:rPr lang="en-US" sz="1400"/>
              <a:pPr algn="r" eaLnBrk="0" hangingPunct="0"/>
              <a:t>20</a:t>
            </a:fld>
            <a:endParaRPr lang="en-US" sz="1400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0" y="66675"/>
            <a:ext cx="822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Of course regional forums must also contain: Videoclips</a:t>
            </a:r>
            <a:endParaRPr lang="de-DE"/>
          </a:p>
        </p:txBody>
      </p:sp>
      <p:pic>
        <p:nvPicPr>
          <p:cNvPr id="312324" name="Picture 4" descr="O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3790950" cy="3000375"/>
          </a:xfrm>
          <a:prstGeom prst="rect">
            <a:avLst/>
          </a:prstGeom>
          <a:noFill/>
        </p:spPr>
      </p:pic>
      <p:pic>
        <p:nvPicPr>
          <p:cNvPr id="312325" name="Picture 5" descr="O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585788"/>
            <a:ext cx="3800475" cy="3000375"/>
          </a:xfrm>
          <a:prstGeom prst="rect">
            <a:avLst/>
          </a:prstGeom>
          <a:noFill/>
        </p:spPr>
      </p:pic>
      <p:pic>
        <p:nvPicPr>
          <p:cNvPr id="312326" name="Picture 6" descr="V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0038"/>
            <a:ext cx="3151188" cy="2114550"/>
          </a:xfrm>
          <a:prstGeom prst="rect">
            <a:avLst/>
          </a:prstGeom>
          <a:noFill/>
        </p:spPr>
      </p:pic>
      <p:pic>
        <p:nvPicPr>
          <p:cNvPr id="312327" name="Picture 7" descr="VO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4167188"/>
            <a:ext cx="3014663" cy="2085975"/>
          </a:xfrm>
          <a:prstGeom prst="rect">
            <a:avLst/>
          </a:prstGeom>
          <a:noFill/>
        </p:spPr>
      </p:pic>
      <p:pic>
        <p:nvPicPr>
          <p:cNvPr id="312328" name="Picture 8" descr="V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4186238"/>
            <a:ext cx="2914650" cy="2057400"/>
          </a:xfrm>
          <a:prstGeom prst="rect">
            <a:avLst/>
          </a:prstGeom>
          <a:noFill/>
        </p:spPr>
      </p:pic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0" y="6280150"/>
            <a:ext cx="9093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(Examples taken from </a:t>
            </a:r>
            <a:r>
              <a:rPr lang="de-DE" dirty="0" smtClean="0"/>
              <a:t>the regional </a:t>
            </a:r>
            <a:r>
              <a:rPr lang="de-DE" dirty="0"/>
              <a:t>server called </a:t>
            </a:r>
            <a:r>
              <a:rPr lang="de-DE" dirty="0" smtClean="0"/>
              <a:t>www.austria-forum.org</a:t>
            </a:r>
            <a:r>
              <a:rPr lang="de-DE" dirty="0"/>
              <a:t>)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3870325" y="698500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Farmer‘s</a:t>
            </a:r>
            <a:br>
              <a:rPr lang="de-DE"/>
            </a:br>
            <a:r>
              <a:rPr lang="de-DE"/>
              <a:t>Market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3898900" y="2098675"/>
            <a:ext cx="1309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Famous </a:t>
            </a:r>
          </a:p>
          <a:p>
            <a:r>
              <a:rPr lang="de-DE"/>
              <a:t>person in</a:t>
            </a:r>
          </a:p>
          <a:p>
            <a:r>
              <a:rPr lang="de-DE"/>
              <a:t>1932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184150" y="3603625"/>
            <a:ext cx="785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Changing from horse-railway to motorized railway cars (1914)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 flipH="1">
            <a:off x="3933825" y="1571625"/>
            <a:ext cx="828675" cy="9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V="1">
            <a:off x="4686300" y="2781300"/>
            <a:ext cx="819150" cy="2857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8067675" y="390525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B9234C5-932D-4C9F-9EE8-4D5425F87AD8}" type="slidenum">
              <a:rPr lang="en-US" sz="1400"/>
              <a:pPr algn="r" eaLnBrk="0" hangingPunct="0"/>
              <a:t>21</a:t>
            </a:fld>
            <a:endParaRPr lang="en-US" sz="1400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80975" y="133350"/>
            <a:ext cx="836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/>
              <a:t>Of course regional forums must </a:t>
            </a:r>
            <a:r>
              <a:rPr lang="de-DE" sz="3200" dirty="0" smtClean="0"/>
              <a:t>also contain:</a:t>
            </a:r>
            <a:endParaRPr lang="de-DE" dirty="0"/>
          </a:p>
          <a:p>
            <a:r>
              <a:rPr lang="de-DE" sz="3200" dirty="0" smtClean="0"/>
              <a:t>Samples </a:t>
            </a:r>
            <a:r>
              <a:rPr lang="de-DE" sz="3200" dirty="0"/>
              <a:t>of music</a:t>
            </a:r>
          </a:p>
          <a:p>
            <a:endParaRPr lang="de-DE" dirty="0"/>
          </a:p>
        </p:txBody>
      </p:sp>
      <p:pic>
        <p:nvPicPr>
          <p:cNvPr id="314372" name="Picture 4" descr="Brue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1581150"/>
            <a:ext cx="3190875" cy="952500"/>
          </a:xfrm>
          <a:prstGeom prst="rect">
            <a:avLst/>
          </a:prstGeom>
          <a:noFill/>
        </p:spPr>
      </p:pic>
      <p:pic>
        <p:nvPicPr>
          <p:cNvPr id="314373" name="Picture 5" descr="Musik Kol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2728913"/>
            <a:ext cx="8705850" cy="1666875"/>
          </a:xfrm>
          <a:prstGeom prst="rect">
            <a:avLst/>
          </a:prstGeom>
          <a:noFill/>
        </p:spPr>
      </p:pic>
      <p:pic>
        <p:nvPicPr>
          <p:cNvPr id="314374" name="Picture 6" descr="Musik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695825"/>
            <a:ext cx="49815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0BE2519-A7A0-4BB3-ACBE-D0628CC49983}" type="slidenum">
              <a:rPr lang="en-US" sz="1400"/>
              <a:pPr algn="r" eaLnBrk="0" hangingPunct="0"/>
              <a:t>22</a:t>
            </a:fld>
            <a:endParaRPr lang="en-US" sz="1400"/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61950" y="209550"/>
            <a:ext cx="8123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3200" dirty="0"/>
              <a:t>Of course regional forums must also contain:</a:t>
            </a:r>
          </a:p>
          <a:p>
            <a:r>
              <a:rPr lang="de-DE" sz="3200" dirty="0" smtClean="0"/>
              <a:t>Zooming of pictures </a:t>
            </a:r>
            <a:endParaRPr lang="de-DE" sz="3200" dirty="0"/>
          </a:p>
        </p:txBody>
      </p:sp>
      <p:pic>
        <p:nvPicPr>
          <p:cNvPr id="316420" name="Picture 4" descr="Koenigsker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930275"/>
            <a:ext cx="4314825" cy="570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86E0F39-72D0-422C-B2DE-894A0E5753B8}" type="slidenum">
              <a:rPr lang="en-US" sz="1400"/>
              <a:pPr algn="r" eaLnBrk="0" hangingPunct="0"/>
              <a:t>23</a:t>
            </a:fld>
            <a:endParaRPr lang="en-US" sz="1400"/>
          </a:p>
        </p:txBody>
      </p:sp>
      <p:pic>
        <p:nvPicPr>
          <p:cNvPr id="318467" name="Picture 3" descr="Koenigskerzenwes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888" y="-26988"/>
            <a:ext cx="9375776" cy="691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24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447675"/>
            <a:ext cx="3544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Fori in works (FP7):</a:t>
            </a:r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857249" y="1495425"/>
            <a:ext cx="82867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de-DE" sz="2800" dirty="0" smtClean="0"/>
              <a:t>Europaea, fully operational!</a:t>
            </a:r>
          </a:p>
          <a:p>
            <a:r>
              <a:rPr lang="de-DE" sz="2800" dirty="0" smtClean="0"/>
              <a:t>(2) Germany</a:t>
            </a:r>
          </a:p>
          <a:p>
            <a:r>
              <a:rPr lang="de-DE" sz="2800" dirty="0" smtClean="0"/>
              <a:t>(3) Holland</a:t>
            </a:r>
          </a:p>
          <a:p>
            <a:r>
              <a:rPr lang="de-DE" sz="2800" dirty="0" smtClean="0"/>
              <a:t>(4) England</a:t>
            </a:r>
          </a:p>
          <a:p>
            <a:r>
              <a:rPr lang="de-DE" sz="2800" dirty="0" smtClean="0"/>
              <a:t>(5) Portugal</a:t>
            </a:r>
          </a:p>
          <a:p>
            <a:r>
              <a:rPr lang="de-DE" sz="2800" dirty="0" smtClean="0"/>
              <a:t>(6) Italy</a:t>
            </a:r>
          </a:p>
          <a:p>
            <a:r>
              <a:rPr lang="de-DE" sz="2800" dirty="0" smtClean="0"/>
              <a:t>(7) Spain</a:t>
            </a:r>
          </a:p>
          <a:p>
            <a:r>
              <a:rPr lang="de-DE" sz="2800" dirty="0" smtClean="0"/>
              <a:t>(8) Slovenia</a:t>
            </a:r>
          </a:p>
          <a:p>
            <a:r>
              <a:rPr lang="de-DE" sz="2800" dirty="0" smtClean="0"/>
              <a:t>(9) Serbia</a:t>
            </a:r>
          </a:p>
          <a:p>
            <a:r>
              <a:rPr lang="de-DE" sz="2800" dirty="0"/>
              <a:t>(</a:t>
            </a:r>
            <a:r>
              <a:rPr lang="de-DE" sz="2800" dirty="0" smtClean="0"/>
              <a:t>10) Montenegro, maybe?</a:t>
            </a:r>
            <a:endParaRPr lang="de-DE" sz="2800" dirty="0"/>
          </a:p>
        </p:txBody>
      </p:sp>
      <p:pic>
        <p:nvPicPr>
          <p:cNvPr id="337922" name="Picture 2" descr="D:\1nenad\serb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5048250"/>
            <a:ext cx="554389" cy="368165"/>
          </a:xfrm>
          <a:prstGeom prst="rect">
            <a:avLst/>
          </a:prstGeom>
          <a:noFill/>
        </p:spPr>
      </p:pic>
      <p:pic>
        <p:nvPicPr>
          <p:cNvPr id="337923" name="Picture 3" descr="D:\1nenad\slovani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4593432"/>
            <a:ext cx="552449" cy="375747"/>
          </a:xfrm>
          <a:prstGeom prst="rect">
            <a:avLst/>
          </a:prstGeom>
          <a:noFill/>
        </p:spPr>
      </p:pic>
      <p:pic>
        <p:nvPicPr>
          <p:cNvPr id="337924" name="Picture 4" descr="D:\1nenad\spai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4" y="4155283"/>
            <a:ext cx="546331" cy="363559"/>
          </a:xfrm>
          <a:prstGeom prst="rect">
            <a:avLst/>
          </a:prstGeom>
          <a:noFill/>
        </p:spPr>
      </p:pic>
      <p:pic>
        <p:nvPicPr>
          <p:cNvPr id="337925" name="Picture 5" descr="D:\1nenad\montenegr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03" y="5460206"/>
            <a:ext cx="565386" cy="376238"/>
          </a:xfrm>
          <a:prstGeom prst="rect">
            <a:avLst/>
          </a:prstGeom>
          <a:noFill/>
        </p:spPr>
      </p:pic>
      <p:pic>
        <p:nvPicPr>
          <p:cNvPr id="337926" name="Picture 6" descr="D:\1nenad\italy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4" y="3731420"/>
            <a:ext cx="549669" cy="373856"/>
          </a:xfrm>
          <a:prstGeom prst="rect">
            <a:avLst/>
          </a:prstGeom>
          <a:noFill/>
        </p:spPr>
      </p:pic>
      <p:pic>
        <p:nvPicPr>
          <p:cNvPr id="337927" name="Picture 7" descr="D:\1nenad\england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69" y="2886075"/>
            <a:ext cx="543129" cy="381001"/>
          </a:xfrm>
          <a:prstGeom prst="rect">
            <a:avLst/>
          </a:prstGeom>
          <a:noFill/>
        </p:spPr>
      </p:pic>
      <p:pic>
        <p:nvPicPr>
          <p:cNvPr id="337928" name="Picture 8" descr="D:\1nenad\portugal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675" y="3319464"/>
            <a:ext cx="547490" cy="364330"/>
          </a:xfrm>
          <a:prstGeom prst="rect">
            <a:avLst/>
          </a:prstGeom>
          <a:noFill/>
        </p:spPr>
      </p:pic>
      <p:pic>
        <p:nvPicPr>
          <p:cNvPr id="337929" name="Picture 9" descr="D:\1nenad\holland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713" y="2465916"/>
            <a:ext cx="540544" cy="362993"/>
          </a:xfrm>
          <a:prstGeom prst="rect">
            <a:avLst/>
          </a:prstGeom>
          <a:noFill/>
        </p:spPr>
      </p:pic>
      <p:pic>
        <p:nvPicPr>
          <p:cNvPr id="337930" name="Picture 10" descr="D:\1nenad\eu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" y="1619250"/>
            <a:ext cx="552450" cy="365592"/>
          </a:xfrm>
          <a:prstGeom prst="rect">
            <a:avLst/>
          </a:prstGeom>
          <a:noFill/>
        </p:spPr>
      </p:pic>
      <p:pic>
        <p:nvPicPr>
          <p:cNvPr id="337931" name="Picture 11" descr="D:\1nenad\germany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737" y="2055017"/>
            <a:ext cx="539750" cy="32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35874" name="Picture 2" descr="D:\1nenad\serbiaFor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575" y="752475"/>
            <a:ext cx="9971171" cy="5572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36898" name="Picture 2" descr="D:\1nenad\serbiaF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0"/>
            <a:ext cx="769608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27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43893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Axioms of Serbia Forum:</a:t>
            </a:r>
          </a:p>
          <a:p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74913" y="1731529"/>
            <a:ext cx="87249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8000" dirty="0" smtClean="0"/>
              <a:t>Primary</a:t>
            </a:r>
          </a:p>
          <a:p>
            <a:endParaRPr lang="de-DE" sz="8000" dirty="0"/>
          </a:p>
          <a:p>
            <a:r>
              <a:rPr lang="de-DE" sz="8000" dirty="0" smtClean="0"/>
              <a:t>Secondary</a:t>
            </a:r>
            <a:endParaRPr lang="de-DE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28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9666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Secondary Axioms of Serbia Forum:</a:t>
            </a:r>
          </a:p>
          <a:p>
            <a:r>
              <a:rPr lang="de-DE" sz="3200" dirty="0" smtClean="0"/>
              <a:t>Temporary differences compared to Wikipedia!</a:t>
            </a:r>
          </a:p>
          <a:p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smtClean="0"/>
              <a:t>May dissappear over time!</a:t>
            </a:r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47649" y="1679575"/>
            <a:ext cx="87249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r>
              <a:rPr lang="de-DE" sz="2800" dirty="0" smtClean="0"/>
              <a:t>(1) Semantic search </a:t>
            </a:r>
          </a:p>
          <a:p>
            <a:r>
              <a:rPr lang="de-DE" sz="2800" dirty="0" smtClean="0"/>
              <a:t>(2) Author visibility</a:t>
            </a:r>
          </a:p>
          <a:p>
            <a:r>
              <a:rPr lang="de-DE" sz="2800" dirty="0" smtClean="0"/>
              <a:t>(3) Evolution tracking</a:t>
            </a:r>
          </a:p>
          <a:p>
            <a:r>
              <a:rPr lang="de-DE" sz="2800" dirty="0" smtClean="0"/>
              <a:t>(4) Original commodities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0"/>
            <a:ext cx="78696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 smtClean="0"/>
              <a:t>Primary </a:t>
            </a:r>
            <a:r>
              <a:rPr lang="de-DE" sz="3200" dirty="0"/>
              <a:t>A</a:t>
            </a:r>
            <a:r>
              <a:rPr lang="de-DE" sz="3200" dirty="0" smtClean="0"/>
              <a:t>xioms of Serbia Forum: </a:t>
            </a:r>
            <a:br>
              <a:rPr lang="de-DE" sz="3200" dirty="0" smtClean="0"/>
            </a:br>
            <a:r>
              <a:rPr lang="de-DE" sz="3200" dirty="0" smtClean="0"/>
              <a:t>Essential differences compared to Wikipedia!</a:t>
            </a:r>
          </a:p>
          <a:p>
            <a:r>
              <a:rPr lang="de-DE" sz="3200" dirty="0" smtClean="0"/>
              <a:t>Will stay forever!</a:t>
            </a:r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" y="167957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(1) National herritage owned by national institutions </a:t>
            </a:r>
            <a:br>
              <a:rPr lang="de-DE" sz="2800" dirty="0" smtClean="0"/>
            </a:br>
            <a:r>
              <a:rPr lang="de-DE" sz="2800" dirty="0" smtClean="0"/>
              <a:t>must be exposed by servers under control of these institutions</a:t>
            </a:r>
          </a:p>
          <a:p>
            <a:endParaRPr lang="de-DE" sz="2800" dirty="0" smtClean="0"/>
          </a:p>
          <a:p>
            <a:r>
              <a:rPr lang="de-DE" sz="2800" dirty="0" smtClean="0"/>
              <a:t>(2) National herritage falls into a number of different legal</a:t>
            </a:r>
          </a:p>
          <a:p>
            <a:r>
              <a:rPr lang="de-DE" sz="2800" dirty="0"/>
              <a:t>r</a:t>
            </a:r>
            <a:r>
              <a:rPr lang="de-DE" sz="2800" dirty="0" smtClean="0"/>
              <a:t>egulatories, not only CC</a:t>
            </a:r>
          </a:p>
          <a:p>
            <a:endParaRPr lang="de-DE" sz="2800" dirty="0" smtClean="0"/>
          </a:p>
          <a:p>
            <a:r>
              <a:rPr lang="de-DE" sz="2800" dirty="0" smtClean="0"/>
              <a:t>(3) Stress on quality, </a:t>
            </a:r>
          </a:p>
          <a:p>
            <a:r>
              <a:rPr lang="de-DE" sz="2800" dirty="0" smtClean="0"/>
              <a:t>not quantity</a:t>
            </a:r>
          </a:p>
          <a:p>
            <a:endParaRPr lang="de-DE" sz="2800" dirty="0" smtClean="0"/>
          </a:p>
          <a:p>
            <a:r>
              <a:rPr lang="de-DE" sz="2800" dirty="0" smtClean="0"/>
              <a:t>(4) Semantic culture oriented translation </a:t>
            </a:r>
            <a:br>
              <a:rPr lang="de-DE" sz="2800" dirty="0" smtClean="0"/>
            </a:br>
            <a:r>
              <a:rPr lang="de-DE" sz="2800" dirty="0" smtClean="0"/>
              <a:t>into a relatively high number of foreign languages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40AB34E-A7BA-47D6-B320-7F5668EE13BC}" type="slidenum">
              <a:rPr lang="en-US" sz="1400"/>
              <a:pPr algn="r" eaLnBrk="0" hangingPunct="0"/>
              <a:t>3</a:t>
            </a:fld>
            <a:endParaRPr lang="en-US" sz="1400"/>
          </a:p>
        </p:txBody>
      </p:sp>
      <p:pic>
        <p:nvPicPr>
          <p:cNvPr id="138243" name="Picture 3" descr="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5450"/>
          </a:xfrm>
          <a:prstGeom prst="rect">
            <a:avLst/>
          </a:prstGeom>
          <a:noFill/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5540375"/>
            <a:ext cx="897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The majority of topics on the Serbian Wikipedia does not deal with Serbia (like the above) and is incomplete (links missing) as the red entries show.</a:t>
            </a: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 flipV="1">
            <a:off x="6200775" y="3914775"/>
            <a:ext cx="1590675" cy="2228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H="1" flipV="1">
            <a:off x="1933575" y="3990975"/>
            <a:ext cx="5848350" cy="2143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 flipH="1" flipV="1">
            <a:off x="4743450" y="4495800"/>
            <a:ext cx="3038475" cy="164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H="1" flipV="1">
            <a:off x="5810250" y="4486275"/>
            <a:ext cx="19812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30</a:t>
            </a:fld>
            <a:endParaRPr lang="en-US" sz="1400"/>
          </a:p>
        </p:txBody>
      </p:sp>
      <p:pic>
        <p:nvPicPr>
          <p:cNvPr id="331778" name="Picture 2" descr="D:\1nenad\IMG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32802" name="Picture 2" descr="D:\1nenad\IMG0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33826" name="Picture 2" descr="D:\1nenad\MountLukavicaHighlight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34850" name="Picture 2" descr="D:\1nenad\IMG_339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238875"/>
            <a:ext cx="19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vm@etf.rs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66700"/>
            <a:ext cx="3603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99339C7-B34B-45B4-A731-383986B3F858}" type="slidenum">
              <a:rPr lang="en-US" sz="1400"/>
              <a:pPr algn="r" eaLnBrk="0" hangingPunct="0"/>
              <a:t>4</a:t>
            </a:fld>
            <a:endParaRPr lang="en-US" sz="1400"/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12725" y="1333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239713" y="2898775"/>
            <a:ext cx="31902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FFA7"/>
                </a:solidFill>
              </a:rPr>
              <a:t>General Encyclopedia</a:t>
            </a:r>
          </a:p>
          <a:p>
            <a:r>
              <a:rPr lang="de-DE" dirty="0">
                <a:solidFill>
                  <a:srgbClr val="FFFFA7"/>
                </a:solidFill>
              </a:rPr>
              <a:t>Cities and villages</a:t>
            </a:r>
          </a:p>
          <a:p>
            <a:r>
              <a:rPr lang="de-DE" dirty="0">
                <a:solidFill>
                  <a:srgbClr val="FFFFA7"/>
                </a:solidFill>
              </a:rPr>
              <a:t>Geographical features</a:t>
            </a:r>
          </a:p>
          <a:p>
            <a:r>
              <a:rPr lang="de-DE" dirty="0">
                <a:solidFill>
                  <a:srgbClr val="FFFFA7"/>
                </a:solidFill>
              </a:rPr>
              <a:t>Flowers of </a:t>
            </a:r>
            <a:r>
              <a:rPr lang="de-DE" dirty="0" smtClean="0">
                <a:solidFill>
                  <a:srgbClr val="FFFFA7"/>
                </a:solidFill>
              </a:rPr>
              <a:t>Montenegro</a:t>
            </a:r>
            <a:endParaRPr lang="de-DE" dirty="0">
              <a:solidFill>
                <a:srgbClr val="FFFFA7"/>
              </a:solidFill>
            </a:endParaRPr>
          </a:p>
          <a:p>
            <a:r>
              <a:rPr lang="de-DE" dirty="0">
                <a:solidFill>
                  <a:srgbClr val="FFFFA7"/>
                </a:solidFill>
              </a:rPr>
              <a:t>Animals of </a:t>
            </a:r>
            <a:r>
              <a:rPr lang="de-DE" dirty="0" smtClean="0">
                <a:solidFill>
                  <a:srgbClr val="FFFFA7"/>
                </a:solidFill>
              </a:rPr>
              <a:t>Montenegro</a:t>
            </a:r>
            <a:endParaRPr lang="de-DE" dirty="0">
              <a:solidFill>
                <a:srgbClr val="FFFFA7"/>
              </a:solidFill>
            </a:endParaRPr>
          </a:p>
          <a:p>
            <a:r>
              <a:rPr lang="de-DE" dirty="0">
                <a:solidFill>
                  <a:srgbClr val="FFFFA7"/>
                </a:solidFill>
              </a:rPr>
              <a:t>Famous Persons</a:t>
            </a:r>
          </a:p>
          <a:p>
            <a:r>
              <a:rPr lang="de-DE" dirty="0">
                <a:solidFill>
                  <a:srgbClr val="FFFFA7"/>
                </a:solidFill>
              </a:rPr>
              <a:t>Important Historic Facts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241300" y="1231900"/>
            <a:ext cx="9179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85800" indent="-685800"/>
            <a:r>
              <a:rPr lang="en-US" dirty="0"/>
              <a:t>(1) Information: Not </a:t>
            </a:r>
            <a:r>
              <a:rPr lang="en-US" dirty="0" smtClean="0"/>
              <a:t>a single </a:t>
            </a:r>
            <a:r>
              <a:rPr lang="en-US" dirty="0"/>
              <a:t>linearly ordered lexicographical collection, </a:t>
            </a:r>
          </a:p>
          <a:p>
            <a:pPr marL="685800" indent="-685800"/>
            <a:r>
              <a:rPr lang="en-US" dirty="0"/>
              <a:t>but structured into various collections. </a:t>
            </a:r>
          </a:p>
          <a:p>
            <a:pPr marL="685800" indent="-685800"/>
            <a:r>
              <a:rPr lang="en-US" dirty="0" smtClean="0"/>
              <a:t>Searching </a:t>
            </a:r>
            <a:r>
              <a:rPr lang="en-US" dirty="0"/>
              <a:t>can be restricted to </a:t>
            </a:r>
            <a:r>
              <a:rPr lang="en-US" dirty="0" smtClean="0"/>
              <a:t>one </a:t>
            </a:r>
            <a:r>
              <a:rPr lang="en-US" dirty="0"/>
              <a:t>of the categories </a:t>
            </a:r>
            <a:endParaRPr lang="en-US" dirty="0" smtClean="0"/>
          </a:p>
          <a:p>
            <a:pPr marL="685800" indent="-685800"/>
            <a:r>
              <a:rPr lang="en-US" dirty="0" smtClean="0"/>
              <a:t>(</a:t>
            </a:r>
            <a:r>
              <a:rPr lang="en-US" dirty="0"/>
              <a:t>essential for full-text search). </a:t>
            </a:r>
            <a:endParaRPr lang="de-DE" dirty="0"/>
          </a:p>
        </p:txBody>
      </p:sp>
      <p:pic>
        <p:nvPicPr>
          <p:cNvPr id="235530" name="Picture 10" descr="Search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2957513"/>
            <a:ext cx="2473325" cy="1295400"/>
          </a:xfrm>
          <a:prstGeom prst="rect">
            <a:avLst/>
          </a:prstGeom>
          <a:noFill/>
        </p:spPr>
      </p:pic>
      <p:pic>
        <p:nvPicPr>
          <p:cNvPr id="235531" name="Picture 11" descr="Tag-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2881313"/>
            <a:ext cx="1981200" cy="3305175"/>
          </a:xfrm>
          <a:prstGeom prst="rect">
            <a:avLst/>
          </a:prstGeom>
          <a:noFill/>
        </p:spPr>
      </p:pic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3784600" y="4765675"/>
            <a:ext cx="2122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Various options</a:t>
            </a:r>
          </a:p>
          <a:p>
            <a:r>
              <a:rPr lang="de-DE"/>
              <a:t>for searching</a:t>
            </a:r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 flipH="1" flipV="1">
            <a:off x="4600575" y="4419600"/>
            <a:ext cx="9525" cy="352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2" grpId="0"/>
      <p:bldP spid="235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0926689-981E-4167-97A8-50FA5B41E252}" type="slidenum">
              <a:rPr lang="en-US" sz="1400"/>
              <a:pPr algn="r" eaLnBrk="0" hangingPunct="0"/>
              <a:t>5</a:t>
            </a:fld>
            <a:endParaRPr lang="en-US" sz="140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57175" y="1333500"/>
            <a:ext cx="8886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(2)  Information should be integrated </a:t>
            </a:r>
          </a:p>
          <a:p>
            <a:r>
              <a:rPr lang="en-US" sz="2800" dirty="0"/>
              <a:t>(= pulled together from various sources semi-automatically)</a:t>
            </a:r>
            <a:endParaRPr lang="de-DE" sz="2800" dirty="0"/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279400" y="3009900"/>
            <a:ext cx="87074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/>
              <a:t>Examples:</a:t>
            </a:r>
          </a:p>
          <a:p>
            <a:endParaRPr lang="de-DE" dirty="0"/>
          </a:p>
          <a:p>
            <a:r>
              <a:rPr lang="de-DE" sz="2800" dirty="0"/>
              <a:t>Picture databases (how to merge two data-bases of pictures)</a:t>
            </a:r>
          </a:p>
          <a:p>
            <a:r>
              <a:rPr lang="de-DE" sz="2800" dirty="0"/>
              <a:t>CVs (how to merge two different CVs of same person)</a:t>
            </a:r>
          </a:p>
          <a:p>
            <a:r>
              <a:rPr lang="de-DE" sz="2800" dirty="0"/>
              <a:t>Linking of data (accross time and region)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279400" y="5462588"/>
            <a:ext cx="7536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FFA7"/>
                </a:solidFill>
              </a:rPr>
              <a:t>In </a:t>
            </a:r>
            <a:r>
              <a:rPr lang="de-DE" sz="2800" dirty="0" smtClean="0">
                <a:solidFill>
                  <a:srgbClr val="FFFFA7"/>
                </a:solidFill>
              </a:rPr>
              <a:t>general, </a:t>
            </a:r>
            <a:r>
              <a:rPr lang="de-DE" sz="2800" dirty="0">
                <a:solidFill>
                  <a:srgbClr val="FFFFA7"/>
                </a:solidFill>
              </a:rPr>
              <a:t>a very important but very complex task </a:t>
            </a:r>
          </a:p>
          <a:p>
            <a:r>
              <a:rPr lang="de-DE" sz="2800" dirty="0">
                <a:solidFill>
                  <a:srgbClr val="FFFFA7"/>
                </a:solidFill>
              </a:rPr>
              <a:t>(many Ph.D. </a:t>
            </a:r>
            <a:r>
              <a:rPr lang="de-DE" sz="2800" dirty="0" smtClean="0">
                <a:solidFill>
                  <a:srgbClr val="FFFFA7"/>
                </a:solidFill>
              </a:rPr>
              <a:t>theses </a:t>
            </a:r>
            <a:r>
              <a:rPr lang="de-DE" sz="2800" dirty="0">
                <a:solidFill>
                  <a:srgbClr val="FFFFA7"/>
                </a:solidFill>
              </a:rPr>
              <a:t>just in this area!)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6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47649" y="1679575"/>
            <a:ext cx="87249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dirty="0"/>
              <a:t>(3)</a:t>
            </a:r>
            <a:r>
              <a:rPr lang="de-DE" dirty="0"/>
              <a:t>  </a:t>
            </a:r>
            <a:r>
              <a:rPr lang="de-DE" sz="2800" dirty="0"/>
              <a:t>Information must be searchable by </a:t>
            </a:r>
            <a:r>
              <a:rPr lang="de-DE" sz="2800" dirty="0" smtClean="0"/>
              <a:t>metadata. 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Next page shows: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 </a:t>
            </a:r>
            <a:r>
              <a:rPr lang="de-DE" sz="2800" dirty="0"/>
              <a:t>are searching for someone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whose </a:t>
            </a:r>
            <a:r>
              <a:rPr lang="de-DE" sz="2800" dirty="0"/>
              <a:t>name we don‘t know,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but </a:t>
            </a:r>
            <a:r>
              <a:rPr lang="de-DE" sz="2800" dirty="0"/>
              <a:t>we know he was  born in </a:t>
            </a:r>
            <a:r>
              <a:rPr lang="de-DE" sz="2800" dirty="0" smtClean="0"/>
              <a:t>Vienna </a:t>
            </a:r>
            <a:r>
              <a:rPr lang="de-DE" sz="2800" dirty="0"/>
              <a:t>(Wien),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was </a:t>
            </a:r>
            <a:r>
              <a:rPr lang="de-DE" sz="2800" dirty="0"/>
              <a:t>working in physics (Physik) and  died in Italy (Italien).</a:t>
            </a:r>
          </a:p>
          <a:p>
            <a:endParaRPr lang="de-DE" sz="2800" dirty="0"/>
          </a:p>
          <a:p>
            <a:r>
              <a:rPr lang="de-DE" sz="2800" dirty="0"/>
              <a:t>The one person fitting the </a:t>
            </a:r>
            <a:r>
              <a:rPr lang="de-DE" sz="2800" dirty="0" smtClean="0"/>
              <a:t>description, Ludwig </a:t>
            </a:r>
            <a:r>
              <a:rPr lang="de-DE" sz="2800" dirty="0"/>
              <a:t>Boltzmann, is indeed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512AF7E-19A5-4199-A574-5EFFA998D261}" type="slidenum">
              <a:rPr lang="en-US" sz="1400"/>
              <a:pPr algn="r" eaLnBrk="0" hangingPunct="0"/>
              <a:t>7</a:t>
            </a:fld>
            <a:endParaRPr lang="en-US" sz="1400"/>
          </a:p>
        </p:txBody>
      </p:sp>
      <p:pic>
        <p:nvPicPr>
          <p:cNvPr id="240643" name="Picture 3" descr="Boltzmann-Such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0463"/>
          </a:xfrm>
          <a:prstGeom prst="rect">
            <a:avLst/>
          </a:prstGeom>
          <a:noFill/>
        </p:spPr>
      </p:pic>
      <p:pic>
        <p:nvPicPr>
          <p:cNvPr id="240644" name="Picture 4" descr="Boltzmann-Such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3175"/>
            <a:ext cx="9144000" cy="1066800"/>
          </a:xfrm>
          <a:prstGeom prst="rect">
            <a:avLst/>
          </a:prstGeom>
          <a:noFill/>
        </p:spPr>
      </p:pic>
      <p:pic>
        <p:nvPicPr>
          <p:cNvPr id="240645" name="Picture 5" descr="Boltzmann-Beitr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2375"/>
            <a:ext cx="53467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68A228A-0AED-4F0B-867B-AD06873A86D4}" type="slidenum">
              <a:rPr lang="en-US" sz="1400"/>
              <a:pPr algn="r" eaLnBrk="0" hangingPunct="0"/>
              <a:t>8</a:t>
            </a:fld>
            <a:endParaRPr lang="en-US" sz="1400"/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22250" y="123825"/>
            <a:ext cx="892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(4) There is often no absolute truth.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Hence, </a:t>
            </a:r>
            <a:r>
              <a:rPr lang="de-DE" dirty="0"/>
              <a:t>many topics deserve presentations from various points of </a:t>
            </a:r>
            <a:r>
              <a:rPr lang="de-DE" dirty="0" smtClean="0"/>
              <a:t>view.</a:t>
            </a:r>
            <a:endParaRPr lang="de-DE" dirty="0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93675" y="974725"/>
            <a:ext cx="8551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(5) </a:t>
            </a:r>
            <a:r>
              <a:rPr lang="de-DE" dirty="0" smtClean="0"/>
              <a:t>The </a:t>
            </a:r>
            <a:r>
              <a:rPr lang="de-DE" dirty="0"/>
              <a:t>source </a:t>
            </a:r>
            <a:r>
              <a:rPr lang="de-DE" dirty="0" smtClean="0"/>
              <a:t>of the text must be </a:t>
            </a:r>
            <a:r>
              <a:rPr lang="de-DE" dirty="0"/>
              <a:t>always known: </a:t>
            </a:r>
            <a:endParaRPr lang="de-DE" dirty="0" smtClean="0"/>
          </a:p>
          <a:p>
            <a:r>
              <a:rPr lang="de-DE" dirty="0"/>
              <a:t>E</a:t>
            </a:r>
            <a:r>
              <a:rPr lang="de-DE" dirty="0" smtClean="0"/>
              <a:t>ither the name </a:t>
            </a:r>
            <a:r>
              <a:rPr lang="de-DE" dirty="0"/>
              <a:t>of </a:t>
            </a:r>
            <a:r>
              <a:rPr lang="de-DE" dirty="0" smtClean="0"/>
              <a:t>the author </a:t>
            </a:r>
            <a:r>
              <a:rPr lang="de-DE" dirty="0"/>
              <a:t>including CV,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or </a:t>
            </a:r>
            <a:r>
              <a:rPr lang="de-DE" dirty="0"/>
              <a:t>the </a:t>
            </a:r>
            <a:r>
              <a:rPr lang="de-DE" dirty="0" smtClean="0"/>
              <a:t>book/archive </a:t>
            </a:r>
            <a:r>
              <a:rPr lang="de-DE" dirty="0"/>
              <a:t>it comes from! Example</a:t>
            </a:r>
            <a:r>
              <a:rPr lang="de-DE" dirty="0" smtClean="0"/>
              <a:t>:</a:t>
            </a:r>
          </a:p>
          <a:p>
            <a:r>
              <a:rPr lang="de-DE" dirty="0" smtClean="0"/>
              <a:t>Reading about </a:t>
            </a:r>
            <a:r>
              <a:rPr lang="de-DE" dirty="0"/>
              <a:t>„Austria Brunnen“ one </a:t>
            </a:r>
            <a:r>
              <a:rPr lang="de-DE" dirty="0" smtClean="0"/>
              <a:t>gets the author at </a:t>
            </a:r>
            <a:r>
              <a:rPr lang="de-DE" dirty="0"/>
              <a:t>one click.</a:t>
            </a:r>
          </a:p>
        </p:txBody>
      </p:sp>
      <p:pic>
        <p:nvPicPr>
          <p:cNvPr id="239623" name="Picture 7" descr="Austria-Brun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536825"/>
            <a:ext cx="7670800" cy="3121025"/>
          </a:xfrm>
          <a:prstGeom prst="rect">
            <a:avLst/>
          </a:prstGeom>
          <a:noFill/>
        </p:spPr>
      </p:pic>
      <p:pic>
        <p:nvPicPr>
          <p:cNvPr id="239624" name="Picture 8" descr="Di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4773613"/>
            <a:ext cx="7669212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268633B-00D1-4ADC-9628-18762608B0A1}" type="slidenum">
              <a:rPr lang="en-US" sz="1400"/>
              <a:pPr algn="r" eaLnBrk="0" hangingPunct="0"/>
              <a:t>9</a:t>
            </a:fld>
            <a:endParaRPr lang="en-US" sz="1400"/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309563" y="723901"/>
            <a:ext cx="85613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dirty="0" smtClean="0"/>
              <a:t>(6) </a:t>
            </a:r>
            <a:r>
              <a:rPr lang="de-DE" sz="2800" dirty="0"/>
              <a:t>Updating is dangerous: </a:t>
            </a:r>
            <a:endParaRPr lang="de-DE" sz="2800" dirty="0" smtClean="0"/>
          </a:p>
          <a:p>
            <a:r>
              <a:rPr lang="de-DE" sz="2800" dirty="0"/>
              <a:t>I</a:t>
            </a:r>
            <a:r>
              <a:rPr lang="de-DE" sz="2800" dirty="0" smtClean="0"/>
              <a:t>t </a:t>
            </a:r>
            <a:r>
              <a:rPr lang="de-DE" sz="2800" dirty="0"/>
              <a:t>destroys previous information and hence history. 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When, </a:t>
            </a:r>
            <a:r>
              <a:rPr lang="de-DE" sz="2800" dirty="0"/>
              <a:t>e.g. an old building is „updated“ (renovated)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one </a:t>
            </a:r>
            <a:r>
              <a:rPr lang="de-DE" sz="2800" dirty="0"/>
              <a:t>cannot experience what it was like earlier. </a:t>
            </a:r>
            <a:endParaRPr lang="de-DE" sz="2800" dirty="0" smtClean="0"/>
          </a:p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The </a:t>
            </a:r>
            <a:r>
              <a:rPr lang="de-DE" sz="2800" dirty="0"/>
              <a:t>same is true of information: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 </a:t>
            </a:r>
            <a:r>
              <a:rPr lang="de-DE" sz="2800" dirty="0"/>
              <a:t>believe in preservation of information,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allowing </a:t>
            </a:r>
            <a:r>
              <a:rPr lang="de-DE" sz="2800" dirty="0"/>
              <a:t>„time-travel“ by reading about e.g. </a:t>
            </a:r>
            <a:r>
              <a:rPr lang="de-DE" sz="2800" dirty="0" smtClean="0"/>
              <a:t>Podgorica </a:t>
            </a:r>
            <a:br>
              <a:rPr lang="de-DE" sz="2800" dirty="0" smtClean="0"/>
            </a:br>
            <a:r>
              <a:rPr lang="de-DE" sz="2800" dirty="0" smtClean="0"/>
              <a:t>at </a:t>
            </a:r>
            <a:r>
              <a:rPr lang="de-DE" sz="2800" dirty="0"/>
              <a:t>various points in </a:t>
            </a:r>
            <a:r>
              <a:rPr lang="de-DE" sz="2800" dirty="0" smtClean="0"/>
              <a:t>time.</a:t>
            </a:r>
          </a:p>
          <a:p>
            <a:endParaRPr lang="de-DE" sz="2800" dirty="0" smtClean="0"/>
          </a:p>
          <a:p>
            <a:r>
              <a:rPr lang="de-DE" sz="2800" dirty="0"/>
              <a:t>T</a:t>
            </a:r>
            <a:r>
              <a:rPr lang="de-DE" sz="2800" dirty="0" smtClean="0"/>
              <a:t>he </a:t>
            </a:r>
            <a:r>
              <a:rPr lang="de-DE" sz="2800" dirty="0"/>
              <a:t>next </a:t>
            </a:r>
            <a:r>
              <a:rPr lang="de-DE" sz="2800" dirty="0" smtClean="0"/>
              <a:t>page contains VREMEPLOV </a:t>
            </a:r>
          </a:p>
          <a:p>
            <a:r>
              <a:rPr lang="de-DE" sz="2800" dirty="0" smtClean="0"/>
              <a:t>of </a:t>
            </a:r>
            <a:r>
              <a:rPr lang="de-DE" sz="2800" dirty="0"/>
              <a:t>the main </a:t>
            </a:r>
            <a:r>
              <a:rPr lang="de-DE" sz="2800" dirty="0" smtClean="0"/>
              <a:t>theater in Vienna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46903E"/>
        </a:dk1>
        <a:lt1>
          <a:srgbClr val="FFFFFF"/>
        </a:lt1>
        <a:dk2>
          <a:srgbClr val="000000"/>
        </a:dk2>
        <a:lt2>
          <a:srgbClr val="808080"/>
        </a:lt2>
        <a:accent1>
          <a:srgbClr val="329E68"/>
        </a:accent1>
        <a:accent2>
          <a:srgbClr val="3333CC"/>
        </a:accent2>
        <a:accent3>
          <a:srgbClr val="FFFFFF"/>
        </a:accent3>
        <a:accent4>
          <a:srgbClr val="3A7A34"/>
        </a:accent4>
        <a:accent5>
          <a:srgbClr val="ADCCB9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143</TotalTime>
  <Words>674</Words>
  <Application>Microsoft Office PowerPoint</Application>
  <PresentationFormat>On-screen Show (4:3)</PresentationFormat>
  <Paragraphs>178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Leere Präsentation</vt:lpstr>
      <vt:lpstr>Why Wikipedia is Not Enough?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IICM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Multimedia as Tools for Eudcational Purposes</dc:title>
  <dc:creator>Lampl</dc:creator>
  <cp:lastModifiedBy>RTI katedra</cp:lastModifiedBy>
  <cp:revision>621</cp:revision>
  <cp:lastPrinted>2000-11-17T11:29:49Z</cp:lastPrinted>
  <dcterms:created xsi:type="dcterms:W3CDTF">2000-07-19T12:38:10Z</dcterms:created>
  <dcterms:modified xsi:type="dcterms:W3CDTF">2012-08-17T10:46:31Z</dcterms:modified>
</cp:coreProperties>
</file>