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97" r:id="rId4"/>
    <p:sldId id="298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59" r:id="rId13"/>
    <p:sldId id="260" r:id="rId14"/>
    <p:sldId id="261" r:id="rId15"/>
    <p:sldId id="268" r:id="rId16"/>
    <p:sldId id="269" r:id="rId17"/>
    <p:sldId id="270" r:id="rId18"/>
    <p:sldId id="295" r:id="rId19"/>
    <p:sldId id="271" r:id="rId20"/>
    <p:sldId id="296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2" autoAdjust="0"/>
    <p:restoredTop sz="94676" autoAdjust="0"/>
  </p:normalViewPr>
  <p:slideViewPr>
    <p:cSldViewPr>
      <p:cViewPr varScale="1">
        <p:scale>
          <a:sx n="84" d="100"/>
          <a:sy n="84" d="100"/>
        </p:scale>
        <p:origin x="-87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B855F-39F3-416C-8A63-B28E8C15836D}" type="datetimeFigureOut">
              <a:rPr lang="x-none"/>
              <a:pPr>
                <a:defRPr/>
              </a:pPr>
              <a:t>8/17/2012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33F137-4A58-4BCD-A180-D157D50AF14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81C66-F01F-4478-8074-C2A8C7C7A0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79AAF-CE9F-409C-881B-15E726121E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4322763"/>
            <a:ext cx="5029200" cy="4108450"/>
          </a:xfrm>
          <a:noFill/>
        </p:spPr>
        <p:txBody>
          <a:bodyPr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8153400" y="6400800"/>
            <a:ext cx="838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49FDA5A-C475-49C2-9570-43CD13EA7F20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/44</a:t>
            </a:r>
            <a:endParaRPr lang="x-none" sz="1400" dirty="0">
              <a:latin typeface="+mn-lt"/>
              <a:cs typeface="+mn-cs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8153400" y="6400800"/>
            <a:ext cx="838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8BE861-6485-4383-B80E-697DDF3581A3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</a:t>
            </a:r>
            <a:endParaRPr lang="x-none" sz="14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E0AB-831E-483B-84AE-A8612F67CE24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CA39-E8F4-4780-9A4A-C3B5DA3A0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A5B0-3147-4044-8CC0-65DC5F84DECD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4592-398C-4185-8ECA-D669CADFE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ED3E-8175-475D-BD97-B60A5A07A778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EA8A-C564-4CCC-A28E-B3FF4880C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8153400" y="6400800"/>
            <a:ext cx="838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9D9103-0820-4969-AC1F-EA1DC277B92E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/44</a:t>
            </a:r>
            <a:endParaRPr lang="x-none" sz="14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3B01-F9FE-49D0-959F-EE80C22573F0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56BA-B58A-4D03-A70E-176B71F99D3A}" type="slidenum">
              <a:rPr lang="en-US"/>
              <a:pPr>
                <a:defRPr/>
              </a:pPr>
              <a:t>‹#›</a:t>
            </a:fld>
            <a:r>
              <a:rPr lang="en-US" dirty="0"/>
              <a:t>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70C8-315F-40FB-B39A-E510A0469D9F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950A-375C-4D56-9068-48211FD72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4782-3614-45C1-B6B8-2DB3AA52FD24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113D-C406-4AD3-ADC1-7CABBF6C7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2093-1435-4FC5-97F9-73D8ED537483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455F-C55E-4C81-A704-0D49B1562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0699-32E9-4489-A93B-90F902F93051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FE3C-129C-4790-8DD2-D9A5A1FC4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B32A-AD79-466F-8C69-1772ECFA70CA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1133-A465-4927-8D6C-62670D527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DD13-58E1-4A63-A9D6-5C46E25092B5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A710-BCD6-44F4-8F8F-6860B1492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F211-3C1D-4C42-B8F2-7A5646C9F532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7C7C-2786-44AB-B931-70342FBE3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690DC-520B-43EB-98F9-30CC59C29514}" type="datetime1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4475DE-EDBA-40D1-BB32-E2CD4A0A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53400" y="64008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A13D436-1E4F-4BCE-9E03-FE04CC53C359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/44</a:t>
            </a:r>
            <a:endParaRPr lang="x-none" sz="14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0796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About </a:t>
            </a:r>
            <a:r>
              <a:rPr lang="en-US" sz="3200" dirty="0" smtClean="0"/>
              <a:t>a PhD Research </a:t>
            </a:r>
            <a:r>
              <a:rPr lang="en-US" sz="3200" dirty="0" smtClean="0"/>
              <a:t>Strategy, </a:t>
            </a:r>
            <a:br>
              <a:rPr lang="en-US" sz="3200" dirty="0" smtClean="0"/>
            </a:br>
            <a:r>
              <a:rPr lang="en-US" sz="3200" dirty="0" smtClean="0"/>
              <a:t>About Generation </a:t>
            </a:r>
            <a:r>
              <a:rPr lang="en-US" sz="3200" dirty="0" smtClean="0"/>
              <a:t>of New </a:t>
            </a:r>
            <a:r>
              <a:rPr lang="en-US" sz="3200" dirty="0" smtClean="0"/>
              <a:t>Ideas, 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br>
              <a:rPr lang="en-US" sz="3200" dirty="0" smtClean="0"/>
            </a:br>
            <a:r>
              <a:rPr lang="en-US" sz="3200" dirty="0" smtClean="0"/>
              <a:t>About Writing Scientific Papers,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 Computer Science and Engineering:</a:t>
            </a:r>
            <a:br>
              <a:rPr lang="en-US" sz="3200" dirty="0" smtClean="0"/>
            </a:br>
            <a:r>
              <a:rPr lang="en-US" sz="3200" dirty="0" smtClean="0"/>
              <a:t>Elaboration and Analysis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58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Veljko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Milutinovic</a:t>
            </a:r>
            <a:endParaRPr lang="x-non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Examples from the Turing Award</a:t>
            </a:r>
            <a:endParaRPr lang="en-US" sz="3200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5286375" cy="3076575"/>
          </a:xfrm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828800" y="4711700"/>
            <a:ext cx="525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Number of Turing Awards based on the given innovation method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838200" y="52578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Alan J. Perlis (1966), Maurice V. Wilkes (1967), Richard Hamming (1968), Marvin Minsky (1969), James H. Wilkinson (1970), John McCarthy (1971),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Edsger W. Dijkstra (1972), Charles W. Bachman (1973), Donald E. Knuth (1974), John Backus (1977)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Examples from the Nobel Laureate </a:t>
            </a:r>
            <a:r>
              <a:rPr lang="en-US" sz="3600" b="1" dirty="0" smtClean="0"/>
              <a:t>Research</a:t>
            </a:r>
            <a:endParaRPr lang="x-none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905000"/>
            <a:ext cx="5133975" cy="3105150"/>
          </a:xfrm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400800" y="2209800"/>
            <a:ext cx="23510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K. Arrow,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L. Cooper,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P. DeGennes,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J. Friedman,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S. Glashow,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H. Kroto,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E. Maskin,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M. Perl,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B. Richardson,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K.Wilson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Examples from the List </a:t>
            </a:r>
            <a:r>
              <a:rPr lang="en-US" sz="3600" b="1" dirty="0" smtClean="0"/>
              <a:t>of </a:t>
            </a:r>
            <a:r>
              <a:rPr lang="en-US" sz="3600" b="1" dirty="0"/>
              <a:t>Top </a:t>
            </a:r>
            <a:r>
              <a:rPr lang="en-US" sz="3600" b="1" dirty="0" smtClean="0"/>
              <a:t>500 </a:t>
            </a:r>
            <a:br>
              <a:rPr lang="en-US" sz="3600" b="1" dirty="0" smtClean="0"/>
            </a:br>
            <a:r>
              <a:rPr lang="en-US" sz="3600" b="1" dirty="0" smtClean="0"/>
              <a:t>Computer </a:t>
            </a:r>
            <a:r>
              <a:rPr lang="en-US" sz="3600" b="1" dirty="0"/>
              <a:t>Scientists of the </a:t>
            </a:r>
            <a:r>
              <a:rPr lang="en-US" sz="3600" b="1" dirty="0" smtClean="0"/>
              <a:t>World</a:t>
            </a:r>
            <a:endParaRPr lang="x-none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8350" y="2316163"/>
            <a:ext cx="5067300" cy="309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/>
              <a:t>Experiences with PhD Students</a:t>
            </a:r>
            <a:br>
              <a:rPr lang="en-US" sz="2400" b="1" smtClean="0"/>
            </a:br>
            <a:r>
              <a:rPr lang="en-US" sz="2400" b="1" smtClean="0"/>
              <a:t> of the Authors of this Research</a:t>
            </a:r>
            <a:endParaRPr lang="en-US" sz="2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600200"/>
          <a:ext cx="56388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8194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Researcher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domain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Drazen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Draskovic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mutation algorithms 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for genetic search [Draskovic2012]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Bojan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Furlan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opinion mining for social networks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[Furlan2011] 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Nemanja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Kojic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data mining for wireless  sensor networks [Kojic2012] 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Marko </a:t>
                      </a:r>
                      <a:r>
                        <a:rPr lang="en-US" sz="1600" dirty="0" err="1" smtClean="0"/>
                        <a:t>Misic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interconnection networks 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for multiprocessor systems [Misic2011] 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R2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Milos </a:t>
                      </a:r>
                      <a:r>
                        <a:rPr lang="en-US" sz="1600" dirty="0" err="1" smtClean="0"/>
                        <a:t>Cvetanovic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system software for wireless sensor networks [Cvetanovic2008]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Zaharije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Radivojevic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application software for wireless sensor networks [Radivojevic2008]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Zarko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Stanisavljevic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computing infrastructure for distant education [Stanisavljevic2011]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Zivojin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Sustran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cache management for multiprocessor systems [Sustran2012]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T2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Djordje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Djurdjevic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of computer graphics for mission applications [Djurdjevic2011]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Sasa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Stojanovic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hybrid computing for supercomputer architecture [Stojanovic2012]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Classified References </a:t>
            </a:r>
            <a:br>
              <a:rPr lang="en-US" sz="3200" b="1" smtClean="0"/>
            </a:br>
            <a:r>
              <a:rPr lang="en-US" sz="3200" b="1" smtClean="0"/>
              <a:t>Used in the Educational Process</a:t>
            </a:r>
            <a:endParaRPr lang="en-US" sz="320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800" b="1" smtClean="0"/>
              <a:t>M1: Mendeleyevization/Inductor</a:t>
            </a:r>
            <a:br>
              <a:rPr lang="en-US" sz="800" b="1" smtClean="0"/>
            </a:br>
            <a:r>
              <a:rPr lang="en-US" sz="800" b="1" smtClean="0"/>
              <a:t>[Milutinovic86a]</a:t>
            </a:r>
            <a:r>
              <a:rPr lang="en-US" sz="800" i="1" smtClean="0"/>
              <a:t> Milutinovic, V., Fortes, J., Jamieson, L.,A Multiprocessor Architecture for Real-Time Computation of a Class of DFT Algorithm,IEEE Transactions on Acoustics, Speech, and signal Processing, Aol. ASSP-34, No. 5, October 1986, pp. 1301-1309.(impact factor 1.463/1992).</a:t>
            </a:r>
          </a:p>
          <a:p>
            <a:pPr eaLnBrk="1" hangingPunct="1"/>
            <a:endParaRPr lang="en-US" sz="800" i="1" smtClean="0"/>
          </a:p>
          <a:p>
            <a:pPr eaLnBrk="1" hangingPunct="1"/>
            <a:r>
              <a:rPr lang="en-US" sz="800" b="1" smtClean="0"/>
              <a:t>M2: Mendeleyevization/Catalyst</a:t>
            </a:r>
            <a:br>
              <a:rPr lang="en-US" sz="800" b="1" smtClean="0"/>
            </a:br>
            <a:r>
              <a:rPr lang="en-US" sz="800" b="1" smtClean="0"/>
              <a:t>[Milutinovic87c]</a:t>
            </a:r>
            <a:r>
              <a:rPr lang="en-US" sz="800" i="1" smtClean="0"/>
              <a:t> Milutinovic, V.,A Simulation Study of the Vertical-Migration Microprocessor Architecture,IEEE Transactions on Software Engineering, Vol. SE-13, No. 12, December 1987, pp. 1265-1277.</a:t>
            </a:r>
            <a:r>
              <a:rPr lang="en-US" sz="800" smtClean="0"/>
              <a:t/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H1: Hybridization/Symbiosis</a:t>
            </a:r>
            <a:br>
              <a:rPr lang="en-US" sz="800" b="1" smtClean="0"/>
            </a:br>
            <a:r>
              <a:rPr lang="en-US" sz="800" b="1" smtClean="0"/>
              <a:t>[Milutinovic85]</a:t>
            </a:r>
            <a:r>
              <a:rPr lang="en-US" sz="800" i="1" smtClean="0"/>
              <a:t> Milutinovic, V.,A Microprocessor-Oriented Algorithm for Adaptive Equalization,IEEE Transactions on Communications, Vol COM-33, No 6, June 1985, pp. 522-526.(impact factor 1.512/2010). </a:t>
            </a:r>
            <a:r>
              <a:rPr lang="en-US" sz="800" smtClean="0"/>
              <a:t/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H2: Hybridization/Synergy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b="1" smtClean="0"/>
              <a:t>[Milutinovic87b]</a:t>
            </a:r>
            <a:r>
              <a:rPr lang="en-US" sz="800" i="1" smtClean="0"/>
              <a:t> Milutinovic, V., Lopez-Benitez, N., Hwang, K.,A GaAs-Based Microprocessor Architecture for Real-Time Applications,IEEE Transactions on Computer, VolC-36, No 6, June 1987, pp. 714-727.(impact factor 1.822/2010).</a:t>
            </a:r>
            <a:r>
              <a:rPr lang="en-US" sz="800" smtClean="0"/>
              <a:t/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T1: Transdisciplinarization/Modification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b="1" smtClean="0"/>
              <a:t>[Milutinovic86b]</a:t>
            </a:r>
            <a:r>
              <a:rPr lang="en-US" sz="800" i="1" smtClean="0"/>
              <a:t> Milutinovic, V.,GaAs Microprocessor Technology,IEEE Computer, Vol 19, No. 10, October 1986 (Invited, Guest Editor's Introduction), pp. 10-15.(impact factor 2.205/2010).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800" b="1" smtClean="0"/>
              <a:t>T2: Transdisciplinarization/Mutation</a:t>
            </a:r>
            <a:br>
              <a:rPr lang="en-US" sz="800" b="1" smtClean="0"/>
            </a:br>
            <a:r>
              <a:rPr lang="en-US" sz="800" b="1" smtClean="0"/>
              <a:t>[Milutinovic87a]</a:t>
            </a:r>
            <a:r>
              <a:rPr lang="en-US" sz="800" i="1" smtClean="0"/>
              <a:t> Milutinovic, D., Milutinovic, V., Soucek, B.,The Honeycomb Architecture,IEEE Computer, Vol. 20, No. 4, April 1987 (Open Channel), pp. 81-83.(impact factor 2.205/2010).</a:t>
            </a:r>
            <a:r>
              <a:rPr lang="en-US" sz="800" smtClean="0"/>
              <a:t> </a:t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R1: Remodeling/Granularization</a:t>
            </a:r>
            <a:br>
              <a:rPr lang="en-US" sz="800" b="1" smtClean="0"/>
            </a:br>
            <a:r>
              <a:rPr lang="en-US" sz="800" b="1" smtClean="0"/>
              <a:t>[Milutinovic88]</a:t>
            </a:r>
            <a:r>
              <a:rPr lang="en-US" sz="800" i="1" smtClean="0"/>
              <a:t> Milutinovic, V.,</a:t>
            </a:r>
            <a:r>
              <a:rPr lang="en-US" sz="800" smtClean="0"/>
              <a:t> </a:t>
            </a:r>
            <a:r>
              <a:rPr lang="en-US" sz="800" i="1" smtClean="0"/>
              <a:t>A Comparison of Suboptimal Detection Algorithms Applied to the Additive Mix of Orthogonal Sinusoidal Signals, IEEE Transactions on Communicatiions, Vol. COM-36, No. 5, May 1988, pp. 538-543.</a:t>
            </a:r>
            <a:endParaRPr lang="en-US" sz="800" smtClean="0"/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800" b="1" smtClean="0"/>
              <a:t>R2: Remodeling /Reparametrization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b="1" smtClean="0"/>
              <a:t>[Milutinovic89]</a:t>
            </a:r>
            <a:r>
              <a:rPr lang="en-US" sz="800" i="1" smtClean="0"/>
              <a:t> Milutinovic, V., Bettinger, M., Helbig, W.,Multiplier/Shifter Design Trade-offs in a 32-bit Microprocessor,IEEE Transactions on Computers, Vol. 38, No. 6, June 1989, pp. 847-880.(impact factor 1.822/2010).</a:t>
            </a:r>
          </a:p>
          <a:p>
            <a:pPr eaLnBrk="1" hangingPunct="1"/>
            <a:endParaRPr lang="en-US" sz="800" i="1" smtClean="0"/>
          </a:p>
          <a:p>
            <a:pPr eaLnBrk="1" hangingPunct="1"/>
            <a:r>
              <a:rPr lang="en-US" sz="800" i="1" smtClean="0"/>
              <a:t> </a:t>
            </a:r>
            <a:r>
              <a:rPr lang="en-US" sz="800" b="1" smtClean="0"/>
              <a:t>U1: Unorthodoxization/ViewFromAbove [Milutinovic2000]</a:t>
            </a:r>
            <a:r>
              <a:rPr lang="en-US" sz="800" i="1" smtClean="0"/>
              <a:t> Milutinovic, V., Cvetkovic, D., Mirkovic, J., </a:t>
            </a:r>
            <a:br>
              <a:rPr lang="en-US" sz="800" i="1" smtClean="0"/>
            </a:br>
            <a:r>
              <a:rPr lang="en-US" sz="800" i="1" smtClean="0"/>
              <a:t>“Genetic Search Based on Multiple Mutation Approaches,” IEEE Computer, 2000. (impact factor 1.822/2010). </a:t>
            </a:r>
          </a:p>
          <a:p>
            <a:pPr eaLnBrk="1" hangingPunct="1"/>
            <a:endParaRPr lang="en-US" sz="800" i="1" smtClean="0"/>
          </a:p>
          <a:p>
            <a:pPr eaLnBrk="1" hangingPunct="1"/>
            <a:r>
              <a:rPr lang="en-US" sz="800" b="1" smtClean="0"/>
              <a:t>U2: Unorthodoxization/ViewFromInside </a:t>
            </a:r>
            <a:r>
              <a:rPr lang="en-US" sz="800" i="1" smtClean="0"/>
              <a:t> </a:t>
            </a:r>
            <a:r>
              <a:rPr lang="en-US" sz="800" b="1" smtClean="0"/>
              <a:t>[Milutinovic2001]</a:t>
            </a:r>
            <a:r>
              <a:rPr lang="en-US" sz="800" i="1" smtClean="0"/>
              <a:t> Milutinovic, V., Ngom, P., Stojmenovic, I., “STRIP --- A Strip Based Neural Network Growth Algorithm for Learning Multiple-Valued Functions,” IEEE Transactions on Computers, 2001. (impact factor 1.822/2010).</a:t>
            </a: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458200" cy="2620962"/>
          </a:xfrm>
        </p:spPr>
        <p:txBody>
          <a:bodyPr/>
          <a:lstStyle/>
          <a:p>
            <a:pPr eaLnBrk="1" hangingPunct="1"/>
            <a:r>
              <a:rPr lang="en-US" sz="4000" smtClean="0"/>
              <a:t>A Short Course for PhD Students</a:t>
            </a:r>
            <a:br>
              <a:rPr lang="en-US" sz="4000" smtClean="0"/>
            </a:br>
            <a:r>
              <a:rPr lang="en-US" sz="4000" smtClean="0"/>
              <a:t>in Science and Engineering: </a:t>
            </a:r>
            <a:br>
              <a:rPr lang="en-US" sz="4000" smtClean="0"/>
            </a:br>
            <a:r>
              <a:rPr lang="en-US" sz="4000" smtClean="0"/>
              <a:t>”How to Write Papers for JCR Journals”</a:t>
            </a:r>
            <a:endParaRPr lang="en-US" sz="5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001000" cy="2087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(A) </a:t>
            </a:r>
            <a:r>
              <a:rPr lang="en-US" dirty="0"/>
              <a:t>s</a:t>
            </a:r>
            <a:r>
              <a:rPr lang="en-US" dirty="0" smtClean="0"/>
              <a:t>urvey </a:t>
            </a:r>
            <a:r>
              <a:rPr lang="en-US" dirty="0"/>
              <a:t>p</a:t>
            </a:r>
            <a:r>
              <a:rPr lang="en-US" dirty="0" smtClean="0"/>
              <a:t>apers</a:t>
            </a:r>
            <a:endParaRPr lang="x-none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(B) research papers</a:t>
            </a:r>
            <a:endParaRPr lang="x-none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Major Contributions of the Two Paper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1800" dirty="0"/>
              <a:t>Major contributions of the two paper types are as follows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endParaRPr lang="en-US" sz="1800" dirty="0" smtClean="0"/>
          </a:p>
          <a:p>
            <a:pPr eaLnBrk="1" hangingPunct="1">
              <a:buFont typeface="+mj-lt"/>
              <a:buAutoNum type="alphaLcParenR"/>
              <a:defRPr/>
            </a:pPr>
            <a:r>
              <a:rPr lang="en-US" sz="1800" dirty="0" smtClean="0"/>
              <a:t>for  </a:t>
            </a:r>
            <a:r>
              <a:rPr lang="en-US" sz="1800" dirty="0"/>
              <a:t>a survey </a:t>
            </a:r>
            <a:r>
              <a:rPr lang="en-US" sz="1800" dirty="0" smtClean="0"/>
              <a:t>paper: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A </a:t>
            </a:r>
            <a:r>
              <a:rPr lang="en-US" sz="1800" dirty="0"/>
              <a:t>novel classification of existing approaches to the problem, </a:t>
            </a:r>
            <a:br>
              <a:rPr lang="en-US" sz="1800" dirty="0"/>
            </a:br>
            <a:r>
              <a:rPr lang="en-US" sz="1800" dirty="0" smtClean="0"/>
              <a:t>using </a:t>
            </a:r>
            <a:r>
              <a:rPr lang="en-US" sz="1800" dirty="0"/>
              <a:t>a well thought set of classification </a:t>
            </a:r>
            <a:r>
              <a:rPr lang="en-US" sz="1800" dirty="0" smtClean="0"/>
              <a:t>criteria.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Presentation </a:t>
            </a:r>
            <a:r>
              <a:rPr lang="en-US" sz="1800" dirty="0"/>
              <a:t>of each approach using the same template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the same type of figures, so an easy comparison is </a:t>
            </a:r>
            <a:r>
              <a:rPr lang="en-US" sz="1800" dirty="0" smtClean="0"/>
              <a:t>possible.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Some wisdom related to future research trends.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/>
          </a:p>
          <a:p>
            <a:pPr eaLnBrk="1" hangingPunct="1">
              <a:buFont typeface="+mj-lt"/>
              <a:buAutoNum type="alphaLcParenR" startAt="2"/>
              <a:defRPr/>
            </a:pPr>
            <a:r>
              <a:rPr lang="en-US" sz="1800" dirty="0" smtClean="0"/>
              <a:t> </a:t>
            </a:r>
            <a:r>
              <a:rPr lang="en-US" sz="1800" dirty="0"/>
              <a:t>for a research </a:t>
            </a:r>
            <a:r>
              <a:rPr lang="en-US" sz="1800" dirty="0" smtClean="0"/>
              <a:t>paper: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Introduction </a:t>
            </a:r>
            <a:r>
              <a:rPr lang="en-US" sz="1800" dirty="0"/>
              <a:t>of a new </a:t>
            </a:r>
            <a:r>
              <a:rPr lang="en-US" sz="1800" dirty="0" smtClean="0"/>
              <a:t>idea.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Comparison of that idea with the best one from the open literature, </a:t>
            </a:r>
            <a:br>
              <a:rPr lang="en-US" sz="1800" dirty="0" smtClean="0"/>
            </a:br>
            <a:r>
              <a:rPr lang="en-US" sz="1800" dirty="0" smtClean="0"/>
              <a:t>using </a:t>
            </a:r>
            <a:r>
              <a:rPr lang="en-US" sz="1800" dirty="0"/>
              <a:t>the previously built </a:t>
            </a:r>
            <a:r>
              <a:rPr lang="en-US" sz="1800" dirty="0" smtClean="0"/>
              <a:t>tools, </a:t>
            </a:r>
            <a:r>
              <a:rPr lang="en-US" sz="1800" dirty="0"/>
              <a:t>with appropriate </a:t>
            </a:r>
            <a:r>
              <a:rPr lang="en-US" sz="1800" dirty="0" smtClean="0"/>
              <a:t>modifications.</a:t>
            </a:r>
            <a:endParaRPr lang="en-US" sz="1800" dirty="0"/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In </a:t>
            </a:r>
            <a:r>
              <a:rPr lang="en-US" sz="1800" dirty="0"/>
              <a:t>addition to a performance oriented comparison, </a:t>
            </a:r>
            <a:br>
              <a:rPr lang="en-US" sz="1800" dirty="0"/>
            </a:br>
            <a:r>
              <a:rPr lang="en-US" sz="1800" dirty="0" smtClean="0"/>
              <a:t>any </a:t>
            </a:r>
            <a:r>
              <a:rPr lang="en-US" sz="1800" dirty="0"/>
              <a:t>research paper also has to include a complexity oriented comparison</a:t>
            </a:r>
            <a:r>
              <a:rPr lang="en-US" sz="1800" dirty="0" smtClean="0"/>
              <a:t>.</a:t>
            </a:r>
            <a:endParaRPr lang="x-non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1. Survey Papers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Selection of the topic for a survey must satisfy the following requirements:</a:t>
            </a:r>
            <a:br>
              <a:rPr lang="en-US" sz="2000" smtClean="0"/>
            </a:br>
            <a:endParaRPr lang="en-US" sz="20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The field is newly emerging.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Popularity of the field will grow over time.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A critical number of papers with new algorithms/approaches does exist</a:t>
            </a:r>
            <a:br>
              <a:rPr lang="en-US" sz="2000" smtClean="0"/>
            </a:br>
            <a:r>
              <a:rPr lang="en-US" sz="2000" smtClean="0"/>
              <a:t>(at least twenty to forty).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A survey paper does not exist.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The PhD student worked before in a related scientific field.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The PhD student is enthusiastic about the particular field</a:t>
            </a:r>
            <a:br>
              <a:rPr lang="en-US" sz="2000" smtClean="0"/>
            </a:br>
            <a:r>
              <a:rPr lang="en-US" sz="2000" smtClean="0"/>
              <a:t> of his/her tutorial paper.</a:t>
            </a:r>
            <a:br>
              <a:rPr lang="en-US" sz="2000" smtClean="0"/>
            </a:b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smtClean="0"/>
              <a:t>1. Survey Papers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33363" y="1143000"/>
            <a:ext cx="8763000" cy="5181600"/>
          </a:xfrm>
        </p:spPr>
        <p:txBody>
          <a:bodyPr/>
          <a:lstStyle/>
          <a:p>
            <a:pPr eaLnBrk="1" hangingPunct="1"/>
            <a:r>
              <a:rPr lang="en-US" sz="1200" smtClean="0"/>
              <a:t>With the binary (or n-ary) criteria, one can create either a tree-like classification  or a cube-like classification, </a:t>
            </a:r>
            <a:br>
              <a:rPr lang="en-US" sz="1200" smtClean="0"/>
            </a:br>
            <a:r>
              <a:rPr lang="en-US" sz="1200" smtClean="0"/>
              <a:t>  as indicated in Figures 1 and 2 [Vukasinovic2012].</a:t>
            </a:r>
            <a:r>
              <a:rPr lang="en-US" sz="1100" smtClean="0"/>
              <a:t/>
            </a:r>
            <a:br>
              <a:rPr lang="en-US" sz="1100" smtClean="0"/>
            </a:br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r>
              <a:rPr lang="en-US" sz="1200" smtClean="0"/>
              <a:t>With a tree-like classification, one can classify only the approaches that entirely belong to a specific class. </a:t>
            </a:r>
            <a:br>
              <a:rPr lang="en-US" sz="1200" smtClean="0"/>
            </a:br>
            <a:r>
              <a:rPr lang="en-US" sz="1200" smtClean="0"/>
              <a:t>With a cube-like classification, one defines a space in which inner points include, to some extent, characteristics of all existing classes</a:t>
            </a:r>
            <a:br>
              <a:rPr lang="en-US" sz="1200" smtClean="0"/>
            </a:br>
            <a:endParaRPr lang="en-US" sz="1200" smtClean="0"/>
          </a:p>
          <a:p>
            <a:pPr eaLnBrk="1" hangingPunct="1"/>
            <a:r>
              <a:rPr lang="en-US" sz="1200" smtClean="0"/>
              <a:t>What is useful, is to prepare a figure which includes the following: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classification criteria.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classification.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technical mnemonics.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symbolic mnemonics.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number of selected examples per class.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full list of references of selected examples.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vector of relevant characteristics.</a:t>
            </a:r>
          </a:p>
          <a:p>
            <a:pPr eaLnBrk="1" hangingPunct="1"/>
            <a:endParaRPr 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863" y="1752600"/>
            <a:ext cx="2547937" cy="146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1981200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676400" y="3357563"/>
            <a:ext cx="2362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 FIGURE 1. A tree-like classification: </a:t>
            </a:r>
            <a:br>
              <a:rPr lang="en-US" sz="900"/>
            </a:br>
            <a:r>
              <a:rPr lang="en-US" sz="900"/>
              <a:t> Classes are only at the leaves of the tree</a:t>
            </a:r>
            <a:r>
              <a:rPr lang="en-US" sz="1000"/>
              <a:t>.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4614863" y="3309938"/>
            <a:ext cx="26400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FIGURE 2. A cube-like classification: </a:t>
            </a:r>
            <a:br>
              <a:rPr lang="en-US" sz="900"/>
            </a:br>
            <a:r>
              <a:rPr lang="en-US" sz="900"/>
              <a:t>Classes can exist also at points inside the cube, </a:t>
            </a:r>
          </a:p>
          <a:p>
            <a:r>
              <a:rPr lang="en-US" sz="900"/>
              <a:t>as pointed to by the three arrows.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:\Users\vladisav\Desktop\Institut\_PREZENTACIJA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76288"/>
            <a:ext cx="57150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914400" y="4365625"/>
            <a:ext cx="7696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Figure 3. Classification of Internet Search Algorithms</a:t>
            </a:r>
          </a:p>
          <a:p>
            <a:endParaRPr lang="en-US" sz="1400"/>
          </a:p>
          <a:p>
            <a:r>
              <a:rPr lang="en-US" sz="1400"/>
              <a:t>Legend: 	C1 (criterion #1) =  Retrieval-oriented  vs Analysis-oriented</a:t>
            </a:r>
            <a:br>
              <a:rPr lang="en-US" sz="1400"/>
            </a:br>
            <a:r>
              <a:rPr lang="en-US" sz="1400"/>
              <a:t>	C2A (criterion #2, in the MDB path) =  Random Search  vs Targeted Search</a:t>
            </a:r>
            <a:br>
              <a:rPr lang="en-US" sz="1400"/>
            </a:br>
            <a:r>
              <a:rPr lang="en-US" sz="1400"/>
              <a:t>	C2B (criterion #2, in the CMA path) =  Semantics-oriented  vs Datamining-oriented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Table of Contents</a:t>
            </a:r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1.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2. Other Relevant Studies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3. </a:t>
            </a:r>
            <a:r>
              <a:rPr lang="en-US" sz="2000" dirty="0" smtClean="0"/>
              <a:t>The Methodology (10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4. Examples from </a:t>
            </a:r>
            <a:r>
              <a:rPr lang="en-US" sz="2000" dirty="0" smtClean="0"/>
              <a:t>Turing Awards</a:t>
            </a:r>
            <a:r>
              <a:rPr lang="en-US" sz="2000" dirty="0" smtClean="0"/>
              <a:t>(10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5. Examples from </a:t>
            </a:r>
            <a:r>
              <a:rPr lang="en-US" sz="2000" dirty="0" smtClean="0"/>
              <a:t>Nobel Prizes</a:t>
            </a:r>
            <a:r>
              <a:rPr lang="en-US" sz="2000" dirty="0" smtClean="0"/>
              <a:t> </a:t>
            </a:r>
            <a:r>
              <a:rPr lang="en-US" sz="2000" dirty="0" smtClean="0"/>
              <a:t>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6. Examples from the UCLA List of Top500 Computer Scientists of the World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7. Numerical Values from Google Scholar</a:t>
            </a:r>
            <a:br>
              <a:rPr lang="en-US" sz="2000" dirty="0" smtClean="0"/>
            </a:br>
            <a:r>
              <a:rPr lang="en-US" sz="2000" dirty="0" smtClean="0"/>
              <a:t> 	(distribution of 10 methods in Top10 papers of 10 different fields)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8. Examples from </a:t>
            </a:r>
            <a:r>
              <a:rPr lang="en-US" sz="2000" dirty="0" smtClean="0"/>
              <a:t>Author of </a:t>
            </a:r>
            <a:r>
              <a:rPr lang="en-US" sz="2000" dirty="0" smtClean="0"/>
              <a:t>this Research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9. Experiences with PhD Students of the Authors of this Research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10.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4800"/>
          <a:ext cx="8610599" cy="555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618"/>
                <a:gridCol w="1721243"/>
                <a:gridCol w="1865704"/>
                <a:gridCol w="1865704"/>
                <a:gridCol w="1875330"/>
              </a:tblGrid>
              <a:tr h="70888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Technical Names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Random Search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(RS or RS/MDB)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Targeted Search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(TS or TS/MDB)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Semantic Analysis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(SA or SA/CMA)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Data-mining Analysis </a:t>
                      </a:r>
                      <a:br>
                        <a:rPr lang="en-US" sz="1100" kern="50">
                          <a:effectLst/>
                        </a:rPr>
                      </a:br>
                      <a:r>
                        <a:rPr lang="en-US" sz="1100" kern="50">
                          <a:effectLst/>
                        </a:rPr>
                        <a:t>(DA or DA/CMA)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  <a:tr h="4233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>
                          <a:effectLst/>
                        </a:rPr>
                        <a:t>Symbolic Names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Lion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Jaguar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Tiger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Panthera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  <a:tr h="7554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Number of Surveyed Contributions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  <a:tr h="1922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References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[Nikolic2011a]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 err="1">
                          <a:effectLst/>
                        </a:rPr>
                        <a:t>Nikolic</a:t>
                      </a:r>
                      <a:r>
                        <a:rPr lang="en-US" sz="1100" kern="50" dirty="0">
                          <a:effectLst/>
                        </a:rPr>
                        <a:t>, B.,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“Expert Systems,”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WUS Austria Educational Publishing and University </a:t>
                      </a:r>
                      <a:r>
                        <a:rPr lang="en-US" sz="1100" kern="50" dirty="0" smtClean="0">
                          <a:effectLst/>
                        </a:rPr>
                        <a:t/>
                      </a:r>
                      <a:br>
                        <a:rPr lang="en-US" sz="1100" kern="50" dirty="0" smtClean="0">
                          <a:effectLst/>
                        </a:rPr>
                      </a:br>
                      <a:r>
                        <a:rPr lang="en-US" sz="1100" kern="50" dirty="0" smtClean="0">
                          <a:effectLst/>
                        </a:rPr>
                        <a:t>of </a:t>
                      </a:r>
                      <a:r>
                        <a:rPr lang="en-US" sz="1100" kern="50" dirty="0">
                          <a:effectLst/>
                        </a:rPr>
                        <a:t>Belgrade, Classroom Textbook,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June 2011.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[Milutinovic2000a]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kern="50" dirty="0" err="1">
                          <a:effectLst/>
                        </a:rPr>
                        <a:t>Milutinovic</a:t>
                      </a:r>
                      <a:r>
                        <a:rPr lang="en-US" sz="1100" kern="50" dirty="0">
                          <a:effectLst/>
                        </a:rPr>
                        <a:t>, V., </a:t>
                      </a:r>
                      <a:r>
                        <a:rPr lang="en-US" sz="1100" kern="50" dirty="0" err="1">
                          <a:effectLst/>
                        </a:rPr>
                        <a:t>Cvetkovic</a:t>
                      </a:r>
                      <a:r>
                        <a:rPr lang="en-US" sz="1100" kern="50" dirty="0">
                          <a:effectLst/>
                        </a:rPr>
                        <a:t>, D., </a:t>
                      </a:r>
                      <a:r>
                        <a:rPr lang="en-US" sz="1100" kern="50" dirty="0" err="1">
                          <a:effectLst/>
                        </a:rPr>
                        <a:t>Mirkovic</a:t>
                      </a:r>
                      <a:r>
                        <a:rPr lang="en-US" sz="1100" kern="50" dirty="0">
                          <a:effectLst/>
                        </a:rPr>
                        <a:t>, J., 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kern="50" dirty="0">
                          <a:effectLst/>
                        </a:rPr>
                        <a:t>“Genetic Search Based on Multiple Mutation Approaches,”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kern="50" dirty="0">
                          <a:effectLst/>
                        </a:rPr>
                        <a:t>IEEE Computer, 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November 2000, vol. 33,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issue: 9, pp. 118-119.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[Nikolic2011b]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 err="1">
                          <a:effectLst/>
                        </a:rPr>
                        <a:t>Furlan</a:t>
                      </a:r>
                      <a:r>
                        <a:rPr lang="en-US" sz="1100" kern="50" dirty="0">
                          <a:effectLst/>
                        </a:rPr>
                        <a:t>, B., </a:t>
                      </a:r>
                      <a:r>
                        <a:rPr lang="en-US" sz="1100" kern="50" dirty="0" err="1">
                          <a:effectLst/>
                        </a:rPr>
                        <a:t>Sivacki</a:t>
                      </a:r>
                      <a:r>
                        <a:rPr lang="en-US" sz="1100" kern="50" dirty="0">
                          <a:effectLst/>
                        </a:rPr>
                        <a:t>, V., </a:t>
                      </a:r>
                      <a:r>
                        <a:rPr lang="en-US" sz="1100" kern="50" dirty="0" err="1">
                          <a:effectLst/>
                        </a:rPr>
                        <a:t>Jovanovic</a:t>
                      </a:r>
                      <a:r>
                        <a:rPr lang="en-US" sz="1100" kern="50" dirty="0">
                          <a:effectLst/>
                        </a:rPr>
                        <a:t>, D., </a:t>
                      </a:r>
                      <a:r>
                        <a:rPr lang="en-US" sz="1100" kern="50" dirty="0" err="1">
                          <a:effectLst/>
                        </a:rPr>
                        <a:t>Nikolic</a:t>
                      </a:r>
                      <a:r>
                        <a:rPr lang="en-US" sz="1100" kern="50" dirty="0">
                          <a:effectLst/>
                        </a:rPr>
                        <a:t>, B., “Comparable Evaluation of Contemporary </a:t>
                      </a:r>
                      <a:r>
                        <a:rPr lang="en-US" sz="1100" kern="50" dirty="0" smtClean="0">
                          <a:effectLst/>
                        </a:rPr>
                        <a:t>Corpus-Based </a:t>
                      </a:r>
                      <a:r>
                        <a:rPr lang="en-US" sz="1100" kern="50" dirty="0">
                          <a:effectLst/>
                        </a:rPr>
                        <a:t>and </a:t>
                      </a:r>
                      <a:r>
                        <a:rPr lang="en-US" sz="1100" kern="50" dirty="0" smtClean="0">
                          <a:effectLst/>
                        </a:rPr>
                        <a:t>Knowledge-Bases </a:t>
                      </a:r>
                      <a:r>
                        <a:rPr lang="en-US" sz="1100" kern="50" dirty="0">
                          <a:effectLst/>
                        </a:rPr>
                        <a:t>Semantic Similarity Measures of Short Text,”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JITA, vol. 1, no. 1, pp. 65-72,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ISSN: 2232-962, June 2011.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[Milutinovic2000b]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/>
                      <a:r>
                        <a:rPr lang="en-US" sz="1100" dirty="0" err="1">
                          <a:effectLst/>
                        </a:rPr>
                        <a:t>Milutinovic</a:t>
                      </a:r>
                      <a:r>
                        <a:rPr lang="en-US" sz="1100" dirty="0">
                          <a:effectLst/>
                        </a:rPr>
                        <a:t>, V., </a:t>
                      </a:r>
                      <a:r>
                        <a:rPr lang="en-US" sz="1100" dirty="0" err="1">
                          <a:effectLst/>
                        </a:rPr>
                        <a:t>Knezevic</a:t>
                      </a:r>
                      <a:r>
                        <a:rPr lang="en-US" sz="1100" dirty="0">
                          <a:effectLst/>
                        </a:rPr>
                        <a:t>, P., </a:t>
                      </a:r>
                      <a:r>
                        <a:rPr lang="en-US" sz="1100" dirty="0" err="1">
                          <a:effectLst/>
                        </a:rPr>
                        <a:t>Radunovic</a:t>
                      </a:r>
                      <a:r>
                        <a:rPr lang="en-US" sz="1100" dirty="0">
                          <a:effectLst/>
                        </a:rPr>
                        <a:t>, B., </a:t>
                      </a:r>
                      <a:r>
                        <a:rPr lang="en-US" sz="1100" dirty="0" err="1">
                          <a:effectLst/>
                        </a:rPr>
                        <a:t>Casselman</a:t>
                      </a:r>
                      <a:r>
                        <a:rPr lang="en-US" sz="1100" dirty="0">
                          <a:effectLst/>
                        </a:rPr>
                        <a:t>, S., </a:t>
                      </a:r>
                      <a:r>
                        <a:rPr lang="en-US" sz="1100" dirty="0" err="1">
                          <a:effectLst/>
                        </a:rPr>
                        <a:t>Schewel</a:t>
                      </a:r>
                      <a:r>
                        <a:rPr lang="en-US" sz="1100" dirty="0">
                          <a:effectLst/>
                        </a:rPr>
                        <a:t>, J.,“</a:t>
                      </a:r>
                      <a:r>
                        <a:rPr lang="en-US" sz="1100" dirty="0" err="1">
                          <a:effectLst/>
                        </a:rPr>
                        <a:t>Obelix</a:t>
                      </a:r>
                      <a:r>
                        <a:rPr lang="en-US" sz="1100" dirty="0">
                          <a:effectLst/>
                        </a:rPr>
                        <a:t> Searches Internet Using Customer </a:t>
                      </a:r>
                      <a:r>
                        <a:rPr lang="en-US" sz="1100" dirty="0" err="1">
                          <a:effectLst/>
                        </a:rPr>
                        <a:t>Data,”IEEE</a:t>
                      </a:r>
                      <a:r>
                        <a:rPr lang="en-US" sz="1100" dirty="0">
                          <a:effectLst/>
                        </a:rPr>
                        <a:t> Computer, July 2000,  vol. 33, issue: 7, pp. 104-107.</a:t>
                      </a:r>
                      <a:endParaRPr lang="x-none" sz="1200" dirty="0">
                        <a:effectLst/>
                        <a:latin typeface="Times New Roman"/>
                      </a:endParaRPr>
                    </a:p>
                  </a:txBody>
                  <a:tcPr marL="24608" marR="24608" marT="0" marB="0"/>
                </a:tc>
              </a:tr>
              <a:tr h="11054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>
                          <a:effectLst/>
                        </a:rPr>
                        <a:t>[Nick2001]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[                 ]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 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[                 ]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[Simon2009]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[Mirkovic1999]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[Chen1997]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[Gordon2006]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[Leroy2003]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[Wang2006]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[Al-Dallal2009]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[Hu2007]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[Freitas2001]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</a:tr>
              <a:tr h="635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-ability#1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...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-ability#N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>
                          <a:effectLst/>
                        </a:rPr>
                        <a:t> 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6096000"/>
            <a:ext cx="6324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/>
              <a:t>TABLE A: </a:t>
            </a:r>
            <a:r>
              <a:rPr lang="en-US" sz="1100" cap="small" dirty="0"/>
              <a:t>Summary of the approaches that led to the classification proposed in this paper</a:t>
            </a:r>
            <a:endParaRPr lang="x-non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/>
              <a:t>When presenting each particular example, one can use the template presented </a:t>
            </a:r>
            <a:r>
              <a:rPr lang="en-US" sz="1600" dirty="0" smtClean="0"/>
              <a:t>next</a:t>
            </a:r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Seven </a:t>
            </a:r>
            <a:r>
              <a:rPr lang="en-US" sz="1600" dirty="0" err="1"/>
              <a:t>Ws</a:t>
            </a:r>
            <a:r>
              <a:rPr lang="en-US" sz="1600" dirty="0"/>
              <a:t> about the survey example </a:t>
            </a:r>
            <a:r>
              <a:rPr lang="en-US" sz="1600" dirty="0" smtClean="0"/>
              <a:t>(</a:t>
            </a:r>
            <a:r>
              <a:rPr lang="en-US" sz="1600" dirty="0"/>
              <a:t>Who, What, When, Where, Why, for Whom, </a:t>
            </a:r>
            <a:r>
              <a:rPr lang="en-US" sz="1600" dirty="0" err="1"/>
              <a:t>hoW</a:t>
            </a:r>
            <a:r>
              <a:rPr lang="en-US" sz="1600" dirty="0"/>
              <a:t>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Essence </a:t>
            </a:r>
            <a:r>
              <a:rPr lang="en-US" sz="1600" dirty="0" smtClean="0"/>
              <a:t>(</a:t>
            </a:r>
            <a:r>
              <a:rPr lang="en-US" sz="1600" dirty="0"/>
              <a:t>it is extremely difficult to give entire essence in only one sentence).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Structure (at this place, one can insert a call to a figure,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like </a:t>
            </a:r>
            <a:r>
              <a:rPr lang="en-US" sz="1600" dirty="0"/>
              <a:t>in Figure 4 from </a:t>
            </a:r>
            <a:r>
              <a:rPr lang="en-US" sz="1600" dirty="0" smtClean="0"/>
              <a:t>[Draskovic2012</a:t>
            </a:r>
            <a:r>
              <a:rPr lang="en-US" sz="1600" dirty="0"/>
              <a:t>]).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Some relevant details.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Example (here one can call a figure that explains an </a:t>
            </a:r>
            <a:r>
              <a:rPr lang="en-US" sz="1600" dirty="0" smtClean="0"/>
              <a:t>example using </a:t>
            </a:r>
            <a:r>
              <a:rPr lang="en-US" sz="1600" dirty="0"/>
              <a:t>a pseudo-code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like in Figure 5 [Draskovic2012];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ideally</a:t>
            </a:r>
            <a:r>
              <a:rPr lang="en-US" sz="1600" dirty="0"/>
              <a:t>, the same application case should be </a:t>
            </a:r>
            <a:r>
              <a:rPr lang="en-US" sz="1600" dirty="0" smtClean="0"/>
              <a:t>used</a:t>
            </a:r>
            <a:r>
              <a:rPr lang="en-US" sz="1600" dirty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all surveyed examples).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Pros and cons.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Author’s opinion of this example and its potentials.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 smtClean="0"/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1600" dirty="0"/>
              <a:t>For short surveys, each template element is a sentence.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dirty="0"/>
              <a:t>long surveys, each template element is a paragraph.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dirty="0"/>
              <a:t>books, each template element can be a page, or more. </a:t>
            </a:r>
            <a:endParaRPr lang="x-none" sz="1600" dirty="0"/>
          </a:p>
          <a:p>
            <a:pPr eaLnBrk="1" hangingPunct="1">
              <a:defRPr/>
            </a:pPr>
            <a:endParaRPr lang="en-US" sz="16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:\Users\vladisav\Desktop\Institut\_PREZENTACIJA\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7385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441325" y="4267200"/>
            <a:ext cx="4348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FIGURE 4: Generalized Structure of the four Search Classes</a:t>
            </a:r>
          </a:p>
          <a:p>
            <a:r>
              <a:rPr lang="en-US" sz="1200"/>
              <a:t>Legend: </a:t>
            </a:r>
            <a:br>
              <a:rPr lang="en-US" sz="1200"/>
            </a:br>
            <a:r>
              <a:rPr lang="en-US" sz="1200"/>
              <a:t>DB = Database; </a:t>
            </a:r>
            <a:br>
              <a:rPr lang="en-US" sz="1200"/>
            </a:br>
            <a:r>
              <a:rPr lang="en-US" sz="1200"/>
              <a:t>URL = type of URI that is used to describe</a:t>
            </a:r>
            <a:br>
              <a:rPr lang="en-US" sz="1200"/>
            </a:br>
            <a:r>
              <a:rPr lang="en-US" sz="1200"/>
              <a:t>            the location of a specific document;</a:t>
            </a: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975" y="228600"/>
            <a:ext cx="3743325" cy="281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4789488" y="3203575"/>
            <a:ext cx="40497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FIGURE 5:  PseudoCode </a:t>
            </a:r>
            <a:br>
              <a:rPr lang="en-US" sz="1200"/>
            </a:br>
            <a:r>
              <a:rPr lang="en-US" sz="1200"/>
              <a:t> that demonstrates behavior of an example, </a:t>
            </a:r>
            <a:br>
              <a:rPr lang="en-US" sz="1200"/>
            </a:br>
            <a:r>
              <a:rPr lang="en-US" sz="1200"/>
              <a:t> in the case of a specific application; </a:t>
            </a:r>
          </a:p>
          <a:p>
            <a:r>
              <a:rPr lang="en-US" sz="1200"/>
              <a:t> it is advised that the same application is used  </a:t>
            </a:r>
            <a:br>
              <a:rPr lang="en-US" sz="1200"/>
            </a:br>
            <a:r>
              <a:rPr lang="en-US" sz="1200"/>
              <a:t> with all examples.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Research Papers</a:t>
            </a: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z="1600" smtClean="0"/>
              <a:t>The major purpose of the research paper is to describe an innovation</a:t>
            </a:r>
            <a:br>
              <a:rPr lang="en-US" sz="1600" smtClean="0"/>
            </a:br>
            <a:r>
              <a:rPr lang="en-US" sz="1600" smtClean="0"/>
              <a:t>and to demonstrate that, under certain conditions, it has a better performance and/or complexity, compared to the best one from the open literature. </a:t>
            </a:r>
            <a:br>
              <a:rPr lang="en-US" sz="1600" smtClean="0"/>
            </a:br>
            <a:r>
              <a:rPr lang="en-US" sz="1600" smtClean="0"/>
              <a:t>The major steps in the process are:</a:t>
            </a:r>
            <a:br>
              <a:rPr lang="en-US" sz="1600" smtClean="0"/>
            </a:br>
            <a:endParaRPr lang="en-US" sz="16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1600" smtClean="0"/>
              <a:t>To create an invention.</a:t>
            </a:r>
            <a:br>
              <a:rPr lang="en-US" sz="1600" smtClean="0"/>
            </a:br>
            <a:endParaRPr lang="en-US" sz="16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1600" smtClean="0"/>
              <a:t>To perform a rigorous analysis, to demonstrate that the invented solution is better</a:t>
            </a:r>
            <a:br>
              <a:rPr lang="en-US" sz="1600" smtClean="0"/>
            </a:br>
            <a:r>
              <a:rPr lang="en-US" sz="1600" smtClean="0"/>
              <a:t> than the best one from the open literature under a specific set of conditions,</a:t>
            </a:r>
            <a:br>
              <a:rPr lang="en-US" sz="1600" smtClean="0"/>
            </a:br>
            <a:r>
              <a:rPr lang="en-US" sz="1600" smtClean="0"/>
              <a:t> and to show what these conditions are</a:t>
            </a:r>
            <a:br>
              <a:rPr lang="en-US" sz="1600" smtClean="0"/>
            </a:br>
            <a:r>
              <a:rPr lang="en-US" sz="1600" smtClean="0"/>
              <a:t> and for how much is it better.</a:t>
            </a:r>
            <a:br>
              <a:rPr lang="en-US" sz="1600" smtClean="0"/>
            </a:br>
            <a:endParaRPr lang="en-US" sz="16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1600" smtClean="0"/>
              <a:t>To write the paper using a methodologically correct template.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As far as the presentation of the research results, the students are told that each research paper should contain the following twelve sections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 smtClean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Introduction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Problem </a:t>
            </a:r>
            <a:r>
              <a:rPr lang="en-US" sz="1600" dirty="0" smtClean="0"/>
              <a:t>statement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Existing solutions </a:t>
            </a:r>
            <a:endParaRPr lang="en-US" sz="1600" dirty="0" smtClean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The proposed solution </a:t>
            </a:r>
            <a:endParaRPr lang="en-US" sz="1600" dirty="0" smtClean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Details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Axioms, conditions, and assumptions of the analysis to </a:t>
            </a:r>
            <a:r>
              <a:rPr lang="en-US" sz="1600" dirty="0" smtClean="0"/>
              <a:t>follow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Mathematical analysis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Simulation analysis to show </a:t>
            </a:r>
            <a:r>
              <a:rPr lang="en-US" sz="1600" dirty="0" smtClean="0"/>
              <a:t>performance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Implementation analysis to show </a:t>
            </a:r>
            <a:r>
              <a:rPr lang="en-US" sz="1600" dirty="0" smtClean="0"/>
              <a:t>complexity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Conclusion</a:t>
            </a:r>
            <a:endParaRPr lang="x-none" sz="1600" dirty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Acknowledgments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Annotated </a:t>
            </a:r>
            <a:r>
              <a:rPr lang="en-US" sz="1600" dirty="0" smtClean="0"/>
              <a:t>references</a:t>
            </a:r>
            <a:endParaRPr lang="x-none" sz="1600" dirty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endParaRPr lang="x-none" sz="1600" dirty="0"/>
          </a:p>
          <a:p>
            <a:pPr lvl="1" eaLnBrk="1" hangingPunct="1">
              <a:defRPr/>
            </a:pPr>
            <a:endParaRPr lang="x-none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Introduction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mtClean="0"/>
              <a:t>The minimum introductory text should contain the following three paragraphs:</a:t>
            </a:r>
            <a:br>
              <a:rPr lang="en-US" smtClean="0"/>
            </a:br>
            <a:endParaRPr lang="en-US" smtClean="0"/>
          </a:p>
          <a:p>
            <a:pPr marL="97155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About the general field of this research.</a:t>
            </a:r>
          </a:p>
          <a:p>
            <a:pPr marL="97155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About the specific field of this research.</a:t>
            </a:r>
          </a:p>
          <a:p>
            <a:pPr marL="97155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About the viewpoint of this research, </a:t>
            </a:r>
            <a:br>
              <a:rPr lang="en-US" smtClean="0"/>
            </a:br>
            <a:r>
              <a:rPr lang="en-US" smtClean="0"/>
              <a:t>  as well as the goals of this research.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Problem statement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2800" smtClean="0"/>
              <a:t>The following elements are obligatory:</a:t>
            </a:r>
            <a:br>
              <a:rPr lang="en-US" sz="2800" smtClean="0"/>
            </a:br>
            <a:endParaRPr lang="en-US" sz="2800" smtClean="0"/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Problem definition.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Why is the problem important.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Why will the importance of the problem grow over time.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Existing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Existing </a:t>
            </a:r>
            <a:r>
              <a:rPr lang="en-US" sz="2400" dirty="0"/>
              <a:t>solutions and their drawbacks,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looking </a:t>
            </a:r>
            <a:r>
              <a:rPr lang="en-US" sz="2400" dirty="0"/>
              <a:t>from the viewpoint defined in </a:t>
            </a:r>
            <a:r>
              <a:rPr lang="en-US" sz="2400" dirty="0" smtClean="0"/>
              <a:t>the introduction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having in mind the goals defined in </a:t>
            </a:r>
            <a:r>
              <a:rPr lang="en-US" sz="2400" dirty="0" smtClean="0"/>
              <a:t>the introduction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Elements </a:t>
            </a:r>
            <a:r>
              <a:rPr lang="en-US" sz="2400" dirty="0"/>
              <a:t>of this section are:</a:t>
            </a:r>
            <a:endParaRPr lang="x-none" sz="2400" dirty="0"/>
          </a:p>
          <a:p>
            <a:pPr eaLnBrk="1" hangingPunct="1">
              <a:defRPr/>
            </a:pPr>
            <a:endParaRPr lang="en-US" sz="2400" dirty="0" smtClean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300" dirty="0" smtClean="0"/>
              <a:t>A </a:t>
            </a:r>
            <a:r>
              <a:rPr lang="en-US" sz="2300" dirty="0"/>
              <a:t>brief classification of the best solution from the </a:t>
            </a:r>
            <a:r>
              <a:rPr lang="en-US" sz="2300" dirty="0" smtClean="0"/>
              <a:t>open literature.</a:t>
            </a:r>
            <a:endParaRPr lang="x-none" sz="23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300" dirty="0" smtClean="0"/>
              <a:t>Short </a:t>
            </a:r>
            <a:r>
              <a:rPr lang="en-US" sz="2300" dirty="0"/>
              <a:t>description of each relevant solution</a:t>
            </a:r>
            <a:r>
              <a:rPr lang="en-US" sz="2300" dirty="0" smtClean="0"/>
              <a:t>.</a:t>
            </a:r>
            <a:endParaRPr lang="x-none" sz="23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300" dirty="0"/>
              <a:t>A detailed criticism of each presented solution,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especially </a:t>
            </a:r>
            <a:r>
              <a:rPr lang="en-US" sz="2400" dirty="0"/>
              <a:t>in domains in which the proposed solution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expected to be better. </a:t>
            </a:r>
            <a:r>
              <a:rPr lang="en-US" sz="2300" dirty="0" smtClean="0"/>
              <a:t> </a:t>
            </a:r>
            <a:endParaRPr lang="x-none" sz="2300" dirty="0"/>
          </a:p>
          <a:p>
            <a:pPr marL="0" indent="0" eaLnBrk="1" hangingPunct="1">
              <a:buFont typeface="Arial" charset="0"/>
              <a:buNone/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The proposed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proposed solution and its essence, </a:t>
            </a:r>
            <a:r>
              <a:rPr lang="en-US" sz="2000" dirty="0" smtClean="0"/>
              <a:t>and </a:t>
            </a:r>
            <a:r>
              <a:rPr lang="en-US" sz="2000" dirty="0"/>
              <a:t>why is it supposed to be </a:t>
            </a:r>
            <a:r>
              <a:rPr lang="en-US" sz="2000" dirty="0" smtClean="0"/>
              <a:t>better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compared to the best solution from the open literature;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elements </a:t>
            </a:r>
            <a:r>
              <a:rPr lang="en-US" sz="2000" dirty="0"/>
              <a:t>of this section are:</a:t>
            </a:r>
            <a:endParaRPr lang="x-none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 smtClean="0"/>
              <a:t>Philosophical </a:t>
            </a:r>
            <a:r>
              <a:rPr lang="en-US" sz="2000" dirty="0"/>
              <a:t>essence of the proposed solution.</a:t>
            </a:r>
            <a:endParaRPr lang="x-none" sz="20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Why the proposed solution is without </a:t>
            </a:r>
            <a:r>
              <a:rPr lang="en-US" sz="2000" dirty="0" smtClean="0"/>
              <a:t>drawbacks </a:t>
            </a:r>
            <a:r>
              <a:rPr lang="en-US" sz="2000" dirty="0"/>
              <a:t>of existing solution(s).</a:t>
            </a:r>
            <a:endParaRPr lang="x-none" sz="20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What is the best methodology to prove the superiority </a:t>
            </a:r>
            <a:r>
              <a:rPr lang="en-US" sz="2000" dirty="0" smtClean="0"/>
              <a:t>of </a:t>
            </a:r>
            <a:r>
              <a:rPr lang="en-US" sz="2000" dirty="0"/>
              <a:t>the proposed solution, and under what conditions that holds.</a:t>
            </a:r>
            <a:endParaRPr lang="x-none" sz="2000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5. Details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This section should contain details of the best one</a:t>
            </a:r>
            <a:br>
              <a:rPr lang="en-US" sz="2400" smtClean="0"/>
            </a:br>
            <a:r>
              <a:rPr lang="en-US" sz="2400" smtClean="0"/>
              <a:t> among the existing approaches and of the proposed solution. </a:t>
            </a:r>
            <a:br>
              <a:rPr lang="en-US" sz="2400" smtClean="0"/>
            </a:br>
            <a:r>
              <a:rPr lang="en-US" sz="2400" smtClean="0"/>
              <a:t> The relevant details should be grouped into categories. </a:t>
            </a:r>
            <a:br>
              <a:rPr lang="en-US" sz="2400" smtClean="0"/>
            </a:br>
            <a:r>
              <a:rPr lang="en-US" sz="2400" smtClean="0"/>
              <a:t> For example:</a:t>
            </a:r>
            <a:br>
              <a:rPr lang="en-US" sz="2400" smtClean="0"/>
            </a:br>
            <a:endParaRPr lang="en-US" sz="2400" smtClean="0"/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Hardware details.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System software details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Application software details.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smtClean="0"/>
              <a:t>Introduction: General Strategy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 smtClean="0"/>
              <a:t>Stage #1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1. </a:t>
            </a:r>
            <a:r>
              <a:rPr lang="en-US" sz="2000" dirty="0" smtClean="0"/>
              <a:t>Problem </a:t>
            </a:r>
            <a:r>
              <a:rPr lang="en-US" sz="2000" dirty="0" smtClean="0"/>
              <a:t>selection and collection of 20-40 research papers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2. Analysis and description (7S+F1infra+F2algo)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3. Classification criteria and classification tree/cube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4. Ideas for future research, along the lines of 10 methodological paths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5. Survey paper, in Serbian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6. Survey paper, in English, for an IEEE or an ACM conference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7. Survey paper for a journal (ACM, IEEE, SCI)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8. Springer book 50-125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9. .</a:t>
            </a:r>
            <a:r>
              <a:rPr lang="en-US" sz="2000" dirty="0" err="1" smtClean="0"/>
              <a:t>ppt</a:t>
            </a:r>
            <a:r>
              <a:rPr lang="en-US" sz="2000" dirty="0" smtClean="0"/>
              <a:t> equivalent (preconference tutorials + teaching for Bologna credit)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10. Living thru the incubation </a:t>
            </a:r>
            <a:r>
              <a:rPr lang="en-US" sz="2000" dirty="0" smtClean="0"/>
              <a:t>period, by doing an implementation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 smtClean="0"/>
              <a:t>Stage #2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11. Doing a research paper (1 of 10) along the lines of 10 method paths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12. Publishing (</a:t>
            </a:r>
            <a:r>
              <a:rPr lang="en-US" sz="2000" dirty="0" err="1" smtClean="0"/>
              <a:t>SRB.con</a:t>
            </a:r>
            <a:r>
              <a:rPr lang="en-US" sz="2000" dirty="0" smtClean="0"/>
              <a:t> + </a:t>
            </a:r>
            <a:r>
              <a:rPr lang="en-US" sz="2000" dirty="0" err="1" smtClean="0"/>
              <a:t>ENG.con</a:t>
            </a:r>
            <a:r>
              <a:rPr lang="en-US" sz="2000" dirty="0" smtClean="0"/>
              <a:t> + ACM/IEEE/</a:t>
            </a:r>
            <a:r>
              <a:rPr lang="en-US" sz="2000" dirty="0" err="1" smtClean="0"/>
              <a:t>SCI.journal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/>
              <a:t>Stage </a:t>
            </a:r>
            <a:r>
              <a:rPr lang="en-US" sz="2000" b="1" dirty="0" smtClean="0"/>
              <a:t>#</a:t>
            </a:r>
            <a:r>
              <a:rPr lang="en-US" sz="2000" b="1" dirty="0"/>
              <a:t>3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13. Writing an EU project proposal, with appendices from the above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14. Approaching the US companies, with knowledge from the above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/>
              <a:t>Stage </a:t>
            </a:r>
            <a:r>
              <a:rPr lang="en-US" sz="2000" b="1" dirty="0" smtClean="0"/>
              <a:t>#</a:t>
            </a:r>
            <a:r>
              <a:rPr lang="en-US" sz="2000" b="1" dirty="0"/>
              <a:t>4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15. If the project was successful, prepare a business plan for a startup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16. Work on turning the EU project prototype into a market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6. Axioms, conditions, and assumptions of the analysis to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r>
              <a:rPr lang="en-US" sz="2400" dirty="0" smtClean="0"/>
              <a:t>Axioms </a:t>
            </a:r>
            <a:r>
              <a:rPr lang="en-US" sz="2400" dirty="0"/>
              <a:t>refer to axiomatic </a:t>
            </a:r>
            <a:r>
              <a:rPr lang="en-US" sz="2400" dirty="0" smtClean="0"/>
              <a:t>standpoints.</a:t>
            </a:r>
          </a:p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r>
              <a:rPr lang="en-US" sz="2400" dirty="0" smtClean="0"/>
              <a:t>Conditions </a:t>
            </a:r>
            <a:r>
              <a:rPr lang="en-US" sz="2400" dirty="0"/>
              <a:t>refer to realistic </a:t>
            </a:r>
            <a:r>
              <a:rPr lang="en-US" sz="2400" dirty="0" err="1"/>
              <a:t>specifiers</a:t>
            </a:r>
            <a:r>
              <a:rPr lang="en-US" sz="2400" dirty="0"/>
              <a:t> of the </a:t>
            </a:r>
            <a:r>
              <a:rPr lang="en-US" sz="2400" dirty="0" smtClean="0"/>
              <a:t>environment.</a:t>
            </a:r>
            <a:endParaRPr lang="en-US" sz="2400" dirty="0"/>
          </a:p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r>
              <a:rPr lang="en-US" sz="2400" dirty="0" smtClean="0"/>
              <a:t>Assumptions </a:t>
            </a:r>
            <a:r>
              <a:rPr lang="en-US" sz="2400" dirty="0"/>
              <a:t>refer to simplifications that make the analysis easier, </a:t>
            </a:r>
            <a:br>
              <a:rPr lang="en-US" sz="2400" dirty="0"/>
            </a:br>
            <a:r>
              <a:rPr lang="en-US" sz="2400" dirty="0" smtClean="0"/>
              <a:t> without </a:t>
            </a:r>
            <a:r>
              <a:rPr lang="en-US" sz="2400" dirty="0"/>
              <a:t>jeopardizing on the quality of the final result.</a:t>
            </a:r>
            <a:endParaRPr lang="x-none" sz="24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 Mathematical analysis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3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300" smtClean="0"/>
              <a:t>Axioms, conditions, and assumptions are described mathematically. </a:t>
            </a:r>
            <a:br>
              <a:rPr lang="en-US" sz="2300" smtClean="0"/>
            </a:br>
            <a:endParaRPr lang="en-US" sz="23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300" smtClean="0"/>
              <a:t>Closed or open form formulae are derived </a:t>
            </a:r>
            <a:br>
              <a:rPr lang="en-US" sz="2300" smtClean="0"/>
            </a:br>
            <a:r>
              <a:rPr lang="en-US" sz="2300" smtClean="0"/>
              <a:t>for the major performance measures.</a:t>
            </a:r>
            <a:br>
              <a:rPr lang="en-US" sz="2300" smtClean="0"/>
            </a:br>
            <a:endParaRPr lang="en-US" sz="23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300" smtClean="0"/>
              <a:t>Closed or open form formulae are derived </a:t>
            </a:r>
            <a:br>
              <a:rPr lang="en-US" sz="2300" smtClean="0"/>
            </a:br>
            <a:r>
              <a:rPr lang="en-US" sz="2300" smtClean="0"/>
              <a:t>for the major complexity 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8. Simulation analysis to show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2600" dirty="0" smtClean="0"/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600" dirty="0" smtClean="0"/>
              <a:t>Simulator, logical structure and user interface are described.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600" dirty="0" smtClean="0"/>
              <a:t>Simulation experiments are described.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600" dirty="0" smtClean="0"/>
              <a:t>Simulation results are discussed.</a:t>
            </a:r>
            <a:endParaRPr lang="x-none" sz="2600" dirty="0" smtClean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9. Implementation analysis to show complexity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000" smtClean="0"/>
              <a:t>Implementation strategy is discussed for the chosen technology.</a:t>
            </a: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000" smtClean="0"/>
              <a:t>Implementation details and complexity are presented.</a:t>
            </a: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000" smtClean="0"/>
              <a:t>If a prototype is implemented, show some characteristic measurement. </a:t>
            </a:r>
            <a:br>
              <a:rPr lang="en-US" sz="2000" smtClean="0"/>
            </a:br>
            <a:r>
              <a:rPr lang="en-US" sz="2000" smtClean="0"/>
              <a:t>If a prototype is not implemented, give some implementation guidelines.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10.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28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sz="2800" dirty="0" smtClean="0"/>
              <a:t>Summary </a:t>
            </a:r>
            <a:r>
              <a:rPr lang="en-US" sz="2800" dirty="0"/>
              <a:t>of what was done </a:t>
            </a:r>
            <a:br>
              <a:rPr lang="en-US" sz="2800" dirty="0"/>
            </a:br>
            <a:r>
              <a:rPr lang="en-US" sz="2800" dirty="0" smtClean="0"/>
              <a:t>and </a:t>
            </a:r>
            <a:r>
              <a:rPr lang="en-US" sz="2800" dirty="0"/>
              <a:t>to what extent are the initial goals achieved</a:t>
            </a:r>
            <a:r>
              <a:rPr lang="en-US" sz="2800" dirty="0" smtClean="0"/>
              <a:t>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 smtClean="0"/>
              <a:t>To </a:t>
            </a:r>
            <a:r>
              <a:rPr lang="en-US" sz="2800" dirty="0"/>
              <a:t>whom is that of benefit</a:t>
            </a:r>
            <a:r>
              <a:rPr lang="en-US" sz="2800" dirty="0" smtClean="0"/>
              <a:t>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 smtClean="0"/>
              <a:t>Newly </a:t>
            </a:r>
            <a:r>
              <a:rPr lang="en-US" sz="2800" dirty="0"/>
              <a:t>open problem for further research.</a:t>
            </a:r>
            <a:endParaRPr lang="x-none" sz="28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11. 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lphaLcParenR"/>
              <a:defRPr/>
            </a:pPr>
            <a:endParaRPr lang="en-US" sz="2000" dirty="0" smtClean="0"/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000" dirty="0" smtClean="0"/>
              <a:t>To </a:t>
            </a:r>
            <a:r>
              <a:rPr lang="en-US" sz="2000" dirty="0"/>
              <a:t>all those who patiently listened to your </a:t>
            </a:r>
            <a:r>
              <a:rPr lang="en-US" sz="2000" dirty="0" smtClean="0"/>
              <a:t>ideas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and especially to those who volunteered to share with you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some </a:t>
            </a:r>
            <a:r>
              <a:rPr lang="en-US" sz="2000" dirty="0"/>
              <a:t>of their own ideas for further benefit of your research.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Also</a:t>
            </a:r>
            <a:r>
              <a:rPr lang="en-US" sz="2000" dirty="0"/>
              <a:t>, it is obligatory to cite the relevant </a:t>
            </a:r>
            <a:r>
              <a:rPr lang="en-US" sz="2000" dirty="0" smtClean="0"/>
              <a:t>work</a:t>
            </a:r>
            <a:br>
              <a:rPr lang="en-US" sz="2000" dirty="0" smtClean="0"/>
            </a:br>
            <a:r>
              <a:rPr lang="en-US" sz="2000" dirty="0" smtClean="0"/>
              <a:t> of </a:t>
            </a:r>
            <a:r>
              <a:rPr lang="en-US" sz="2000" dirty="0"/>
              <a:t>all those who volunteered the improvement ideas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endParaRPr lang="x-none" sz="2000" dirty="0"/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To all those who helped provide the infrastructure for your research.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If </a:t>
            </a:r>
            <a:r>
              <a:rPr lang="en-US" sz="2000" dirty="0"/>
              <a:t>this is related to one or more research project, list them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endParaRPr lang="x-none" sz="2000" dirty="0"/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To all those who suffered by taking everyday life responsibilities from you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so you could dedicate more of your time to research.</a:t>
            </a:r>
            <a:endParaRPr lang="x-none" sz="20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12. Annotated references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7244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references are more useful if listed in groups. </a:t>
            </a:r>
            <a:br>
              <a:rPr lang="en-US" sz="2400" smtClean="0"/>
            </a:br>
            <a:r>
              <a:rPr lang="en-US" sz="2400" smtClean="0"/>
              <a:t> Each topic requires different grouping. </a:t>
            </a:r>
            <a:br>
              <a:rPr lang="en-US" sz="2400" smtClean="0"/>
            </a:br>
            <a:r>
              <a:rPr lang="en-US" sz="2400" smtClean="0"/>
              <a:t> The grouping that seems most appropriate for this paper includes:</a:t>
            </a:r>
            <a:br>
              <a:rPr lang="en-US" sz="2400" smtClean="0"/>
            </a:br>
            <a:endParaRPr lang="en-US" sz="2400" smtClean="0"/>
          </a:p>
          <a:p>
            <a:pPr marL="914400" lvl="1" indent="-457200" eaLnBrk="1" hangingPunct="1">
              <a:buFont typeface="Calibri" pitchFamily="34" charset="0"/>
              <a:buAutoNum type="alphaLcParenR"/>
            </a:pPr>
            <a:r>
              <a:rPr lang="en-US" sz="2400" smtClean="0"/>
              <a:t>References related to methodology.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en-US" sz="2400" smtClean="0"/>
              <a:t>References related to examples.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en-US" sz="2400" smtClean="0"/>
              <a:t>References related to success of past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vladisav\Desktop\Institut\_PREZENTACIJA\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162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533400" y="44958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Figure 6: Success rates of paper submissions: (A) Normalized percentage of class with permission to submit. </a:t>
            </a:r>
            <a:br>
              <a:rPr lang="en-US" sz="1100"/>
            </a:br>
            <a:r>
              <a:rPr lang="en-US" sz="1100"/>
              <a:t>(B) Normalized paper acceptance rate of those permitted to submit. </a:t>
            </a:r>
            <a:br>
              <a:rPr lang="en-US" sz="1100"/>
            </a:br>
            <a:r>
              <a:rPr lang="en-US" sz="1100"/>
              <a:t>(C) Among the student with accepted papers, how many enrolled a PhD program later. </a:t>
            </a:r>
            <a:br>
              <a:rPr lang="en-US" sz="1100"/>
            </a:br>
            <a:r>
              <a:rPr lang="en-US" sz="1100"/>
              <a:t>Explanation: Curve A is almost monotonically decreasing due to the fact that the class was not formal in the beginning</a:t>
            </a:r>
            <a:br>
              <a:rPr lang="en-US" sz="1100"/>
            </a:br>
            <a:r>
              <a:rPr lang="en-US" sz="1100"/>
              <a:t> and only the best students opted to take informal lectures. After the class became formal, the student body became larger, </a:t>
            </a:r>
            <a:br>
              <a:rPr lang="en-US" sz="1100"/>
            </a:br>
            <a:r>
              <a:rPr lang="en-US" sz="1100"/>
              <a:t> and consequently, not all of them were extraordinary. Curve B had ups and downs, with peeks separated about twelve years apart,</a:t>
            </a:r>
            <a:br>
              <a:rPr lang="en-US" sz="1100"/>
            </a:br>
            <a:r>
              <a:rPr lang="en-US" sz="1100"/>
              <a:t> which could be a consequence of the motivation ups and downs of the teacher. Curve C is at hundred percent,</a:t>
            </a:r>
            <a:br>
              <a:rPr lang="en-US" sz="1100"/>
            </a:br>
            <a:r>
              <a:rPr lang="en-US" sz="1100"/>
              <a:t> except in years characterized with an industry boom.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vladisav\Desktop\Institut\_PREZENTACIJA\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239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544513" y="4572000"/>
            <a:ext cx="838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Figure 7: Citation analysis for the ten most referenced papers. </a:t>
            </a:r>
            <a:br>
              <a:rPr lang="en-US"/>
            </a:br>
            <a:r>
              <a:rPr lang="en-US"/>
              <a:t>Explanation: It is clear that in some years the production was of a higher quality;</a:t>
            </a:r>
            <a:br>
              <a:rPr lang="en-US"/>
            </a:br>
            <a:r>
              <a:rPr lang="en-US"/>
              <a:t> that seems to be coinciding with years in which the world’s top industry</a:t>
            </a:r>
            <a:br>
              <a:rPr lang="en-US"/>
            </a:br>
            <a:r>
              <a:rPr lang="en-US"/>
              <a:t> was giving donations to the department. </a:t>
            </a:r>
            <a:br>
              <a:rPr lang="en-US"/>
            </a:br>
            <a:r>
              <a:rPr lang="en-US"/>
              <a:t> The Y axis refers to the total number of citations for the top 10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vladisav\Desktop\Institut\_PREZENTACIJA\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533400"/>
            <a:ext cx="5207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381000" y="3352800"/>
            <a:ext cx="84582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Figure 8: Impact of the existence of another survey paper. </a:t>
            </a:r>
            <a:br>
              <a:rPr lang="en-US" sz="1600"/>
            </a:br>
            <a:r>
              <a:rPr lang="en-US" sz="1600"/>
              <a:t>Explanation: This figure gives a result which was absolutely unexpected.</a:t>
            </a:r>
            <a:br>
              <a:rPr lang="en-US" sz="1600"/>
            </a:br>
            <a:r>
              <a:rPr lang="en-US" sz="1600"/>
              <a:t> The expectation was that existence of a survey would decrease citations of our survey, </a:t>
            </a:r>
            <a:br>
              <a:rPr lang="en-US" sz="1600"/>
            </a:br>
            <a:r>
              <a:rPr lang="en-US" sz="1600"/>
              <a:t> but it happened absolutely the opposite. This means that the quality is more important</a:t>
            </a:r>
            <a:br>
              <a:rPr lang="en-US" sz="1600"/>
            </a:br>
            <a:r>
              <a:rPr lang="en-US" sz="1600"/>
              <a:t> than the pre-existence of another survey paper on the same subject. </a:t>
            </a:r>
            <a:br>
              <a:rPr lang="en-US" sz="1600"/>
            </a:br>
            <a:r>
              <a:rPr lang="en-US" sz="1600"/>
              <a:t> The paper with 2 preceded survey papers was the paper by Protic at al [Protic 1996].</a:t>
            </a:r>
            <a:br>
              <a:rPr lang="en-US" sz="1600"/>
            </a:br>
            <a:r>
              <a:rPr lang="en-US" sz="1600"/>
              <a:t> The paper with one preceded survey was the paper by Tomasevic at al [Tomasevic1993]. </a:t>
            </a:r>
            <a:br>
              <a:rPr lang="en-US" sz="1600"/>
            </a:br>
            <a:r>
              <a:rPr lang="en-US" sz="1600"/>
              <a:t> The paper with no preceded survey was the paper by Jovanovic at al [Jovanovic1999].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smtClean="0"/>
              <a:t>Ten </a:t>
            </a:r>
            <a:br>
              <a:rPr lang="en-US" sz="8000" smtClean="0"/>
            </a:br>
            <a:r>
              <a:rPr lang="en-US" sz="8000" smtClean="0"/>
              <a:t>Idea Generation Methods*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vladisav\Desktop\Institut\_PREZENTACIJA\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5039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304800" y="457200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Figure 9: Survey papers versus research papers, what generates more citations? Explanation: Surveys generate more, </a:t>
            </a:r>
            <a:br>
              <a:rPr lang="en-US"/>
            </a:br>
            <a:r>
              <a:rPr lang="en-US"/>
              <a:t>unless an extraordinary research paper is generated in a popular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48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/>
              <a:t>One </a:t>
            </a:r>
            <a:r>
              <a:rPr lang="en-US" sz="2800" dirty="0"/>
              <a:t>possible research plan </a:t>
            </a:r>
            <a:r>
              <a:rPr lang="en-US" sz="2800" dirty="0" smtClean="0"/>
              <a:t>based </a:t>
            </a:r>
            <a:r>
              <a:rPr lang="en-US" sz="2800" dirty="0"/>
              <a:t>on the methodology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presented </a:t>
            </a:r>
            <a:r>
              <a:rPr lang="en-US" sz="2800" dirty="0"/>
              <a:t>in this paper is elaborated </a:t>
            </a:r>
            <a:r>
              <a:rPr lang="en-US" sz="2800" dirty="0" smtClean="0"/>
              <a:t>here, </a:t>
            </a:r>
            <a:br>
              <a:rPr lang="en-US" sz="2800" dirty="0" smtClean="0"/>
            </a:br>
            <a:r>
              <a:rPr lang="en-US" sz="2800" dirty="0" smtClean="0"/>
              <a:t> week </a:t>
            </a:r>
            <a:r>
              <a:rPr lang="en-US" sz="2800" dirty="0"/>
              <a:t>by week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(</a:t>
            </a:r>
            <a:r>
              <a:rPr lang="en-US" sz="2800" dirty="0"/>
              <a:t>between two logical weeks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 one </a:t>
            </a:r>
            <a:r>
              <a:rPr lang="en-US" sz="2800" dirty="0"/>
              <a:t>can have one or more physical weeks</a:t>
            </a:r>
            <a:r>
              <a:rPr lang="en-US" sz="2800" dirty="0" smtClean="0"/>
              <a:t>)</a:t>
            </a:r>
            <a:endParaRPr 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SURVEY PAPER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76200" y="1425575"/>
            <a:ext cx="4648200" cy="4975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100" smtClean="0"/>
              <a:t>1. Read about the general subject, to worm up.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2. Collect 20 to 40 papers,</a:t>
            </a:r>
            <a:br>
              <a:rPr lang="en-US" sz="1100" smtClean="0"/>
            </a:br>
            <a:r>
              <a:rPr lang="en-US" sz="1100" smtClean="0"/>
              <a:t>    on various approaches from the open literature.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3. For each example (covered by one or more papers),</a:t>
            </a:r>
            <a:br>
              <a:rPr lang="en-US" sz="1100" smtClean="0"/>
            </a:br>
            <a:r>
              <a:rPr lang="en-US" sz="1100" smtClean="0"/>
              <a:t>    write the main 7 sentences, as explained in this paper.</a:t>
            </a:r>
            <a:br>
              <a:rPr lang="en-US" sz="1100" smtClean="0"/>
            </a:br>
            <a:r>
              <a:rPr lang="en-US" sz="1100" smtClean="0"/>
              <a:t>    Explain why the chosen template enables easy comparison,</a:t>
            </a:r>
            <a:br>
              <a:rPr lang="en-US" sz="1100" smtClean="0"/>
            </a:br>
            <a:r>
              <a:rPr lang="en-US" sz="1100" smtClean="0"/>
              <a:t>    and therefore represents a contribution to science.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4. Decide about classification criteria generate a classification,</a:t>
            </a:r>
            <a:br>
              <a:rPr lang="en-US" sz="1100" smtClean="0"/>
            </a:br>
            <a:r>
              <a:rPr lang="en-US" sz="1100" smtClean="0"/>
              <a:t>    sort the found examples by classes,</a:t>
            </a:r>
            <a:br>
              <a:rPr lang="en-US" sz="1100" smtClean="0"/>
            </a:br>
            <a:r>
              <a:rPr lang="en-US" sz="1100" smtClean="0"/>
              <a:t>    and form Figure #1, as explained in this paper.</a:t>
            </a:r>
            <a:br>
              <a:rPr lang="en-US" sz="1100" smtClean="0"/>
            </a:br>
            <a:r>
              <a:rPr lang="en-US" sz="1100" smtClean="0"/>
              <a:t>    Explain why the proposed classification represents a contribution to science.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5. For each example, generate two figures</a:t>
            </a:r>
            <a:br>
              <a:rPr lang="en-US" sz="1100" smtClean="0"/>
            </a:br>
            <a:r>
              <a:rPr lang="en-US" sz="1100" smtClean="0"/>
              <a:t>    (for example, one block scheme of the structure,</a:t>
            </a:r>
            <a:br>
              <a:rPr lang="en-US" sz="1100" smtClean="0"/>
            </a:br>
            <a:r>
              <a:rPr lang="en-US" sz="1100" smtClean="0"/>
              <a:t>    and one pseudo code presentation of the algorithm).</a:t>
            </a:r>
            <a:br>
              <a:rPr lang="en-US" sz="1100" smtClean="0"/>
            </a:br>
            <a:r>
              <a:rPr lang="en-US" sz="1100" smtClean="0"/>
              <a:t>    Choose the presentation form which indicates</a:t>
            </a:r>
            <a:br>
              <a:rPr lang="en-US" sz="1100" smtClean="0"/>
            </a:br>
            <a:r>
              <a:rPr lang="en-US" sz="1100" smtClean="0"/>
              <a:t>    the essence of the class that the example belongs to.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6. If the generated classification</a:t>
            </a:r>
            <a:br>
              <a:rPr lang="en-US" sz="1100" smtClean="0"/>
            </a:br>
            <a:r>
              <a:rPr lang="en-US" sz="1100" smtClean="0"/>
              <a:t>    includes a class without examples</a:t>
            </a:r>
            <a:br>
              <a:rPr lang="en-US" sz="1100" smtClean="0"/>
            </a:br>
            <a:r>
              <a:rPr lang="en-US" sz="1100" smtClean="0"/>
              <a:t>    (which is highly desirable,</a:t>
            </a:r>
            <a:br>
              <a:rPr lang="en-US" sz="1100" smtClean="0"/>
            </a:br>
            <a:r>
              <a:rPr lang="en-US" sz="1100" smtClean="0"/>
              <a:t>    since that points to possible new research avenues),</a:t>
            </a:r>
            <a:br>
              <a:rPr lang="en-US" sz="1100" smtClean="0"/>
            </a:br>
            <a:r>
              <a:rPr lang="en-US" sz="1100" smtClean="0"/>
              <a:t>    define the research strategy of interest for those</a:t>
            </a:r>
            <a:br>
              <a:rPr lang="en-US" sz="1100" smtClean="0"/>
            </a:br>
            <a:r>
              <a:rPr lang="en-US" sz="1100" smtClean="0"/>
              <a:t>    who decide to take that avenue.</a:t>
            </a:r>
            <a:br>
              <a:rPr lang="en-US" sz="1100" smtClean="0"/>
            </a:br>
            <a:r>
              <a:rPr lang="en-US" sz="1100" smtClean="0"/>
              <a:t>    Form a section with appropriate discussions.</a:t>
            </a:r>
            <a:br>
              <a:rPr lang="en-US" sz="1100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724400" y="1425575"/>
            <a:ext cx="4343400" cy="364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7. Define the research strategy for those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  who decide to analyze the hybrid approaches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(those consisting of elements of two different classes).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   Hybrid approaches can be either a symbiosis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(the two solutions used interchangeably, as the conditions dictate),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  or a synergy (the two solutions combined into one).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   Discuss possible new solutions or both types  (symbiosis and synergy).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Discuss other possible avenues leading to new inventions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(</a:t>
            </a:r>
            <a:r>
              <a:rPr lang="en-US" sz="1100" dirty="0" err="1">
                <a:latin typeface="+mn-lt"/>
              </a:rPr>
              <a:t>transdisciplinarization</a:t>
            </a:r>
            <a:r>
              <a:rPr lang="en-US" sz="1100" dirty="0">
                <a:latin typeface="+mn-lt"/>
              </a:rPr>
              <a:t> and </a:t>
            </a:r>
            <a:r>
              <a:rPr lang="en-US" sz="1100" dirty="0" err="1">
                <a:latin typeface="+mn-lt"/>
              </a:rPr>
              <a:t>retrajectorization</a:t>
            </a:r>
            <a:r>
              <a:rPr lang="en-US" sz="1100" dirty="0">
                <a:latin typeface="+mn-lt"/>
              </a:rPr>
              <a:t>).</a:t>
            </a:r>
            <a:endParaRPr lang="x-none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8. Add the preamble and the </a:t>
            </a:r>
            <a:r>
              <a:rPr lang="en-US" sz="1100" dirty="0" err="1">
                <a:latin typeface="+mn-lt"/>
              </a:rPr>
              <a:t>postambule</a:t>
            </a:r>
            <a:r>
              <a:rPr lang="en-US" sz="1100" dirty="0">
                <a:latin typeface="+mn-lt"/>
              </a:rPr>
              <a:t>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and create the list of annotated references.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Form the final text of the paper.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 Generate a pearl of wisdom that sheds light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 on the essence of the paper,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and increases the probability that the paper be referenced a lot.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9. Ask peers to review your paper,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while you look for a suitable journal to publish it.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10. Submit the paper to a journal.</a:t>
            </a:r>
            <a:endParaRPr lang="x-none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/>
              <a:t>1</a:t>
            </a:r>
            <a:r>
              <a:rPr lang="en-US" sz="2000" dirty="0"/>
              <a:t>. For the best subset of ideas from the position paper,</a:t>
            </a:r>
            <a:br>
              <a:rPr lang="en-US" sz="2000" dirty="0"/>
            </a:br>
            <a:r>
              <a:rPr lang="en-US" sz="2000" dirty="0"/>
              <a:t>    make appropriate simulator changes,</a:t>
            </a:r>
            <a:br>
              <a:rPr lang="en-US" sz="2000" dirty="0"/>
            </a:br>
            <a:r>
              <a:rPr lang="en-US" sz="2000" dirty="0"/>
              <a:t>    and run the newly generated original solutions,</a:t>
            </a:r>
            <a:br>
              <a:rPr lang="en-US" sz="2000" dirty="0"/>
            </a:br>
            <a:r>
              <a:rPr lang="en-US" sz="2000" dirty="0"/>
              <a:t>    comparatively with the best solution from the open literature.</a:t>
            </a:r>
            <a:br>
              <a:rPr lang="en-US" sz="2000" dirty="0"/>
            </a:br>
            <a:r>
              <a:rPr lang="en-US" sz="2000" dirty="0"/>
              <a:t>    Create the tables and figures with results.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Write the paper.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Bounce the paper off the peers, and submit it to a journal.</a:t>
            </a:r>
            <a:endParaRPr lang="x-none" sz="20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352A9C2-F1FD-4603-B43C-850F0D6B6018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44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3491" name="Picture 2" descr="D:\1nenad\IMG0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1"/>
          <p:cNvSpPr txBox="1">
            <a:spLocks noGrp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© H. Maurer</a:t>
            </a:r>
          </a:p>
        </p:txBody>
      </p:sp>
      <p:sp>
        <p:nvSpPr>
          <p:cNvPr id="65539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339A796-0554-466A-AD6E-EC06CFD246E9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45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5540" name="Picture 2" descr="D:\1nenad\IMG0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1"/>
          <p:cNvSpPr txBox="1">
            <a:spLocks noGrp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© H. Maurer</a:t>
            </a:r>
          </a:p>
        </p:txBody>
      </p:sp>
      <p:sp>
        <p:nvSpPr>
          <p:cNvPr id="66563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1F5FFE7-7469-4197-A863-6BD4E247FA27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46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6564" name="Picture 2" descr="D:\1nenad\MountLukavicaHighlights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1"/>
          <p:cNvSpPr txBox="1">
            <a:spLocks noGrp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© H. Maurer</a:t>
            </a:r>
          </a:p>
        </p:txBody>
      </p:sp>
      <p:sp>
        <p:nvSpPr>
          <p:cNvPr id="67587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395F65C-B83D-400D-8521-485E80489FF6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47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7588" name="Picture 2" descr="D:\1nenad\IMG_339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0" y="6238875"/>
            <a:ext cx="191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solidFill>
                  <a:schemeClr val="bg1"/>
                </a:solidFill>
                <a:latin typeface="Times New Roman" pitchFamily="18" charset="0"/>
              </a:rPr>
              <a:t>vm@etf.rs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66700"/>
            <a:ext cx="3603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+mn-cs"/>
              </a:rPr>
              <a:t>Q&amp;A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/>
              <a:t>Mendeleyevization</a:t>
            </a:r>
            <a:r>
              <a:rPr lang="en-US" sz="3600" b="1" dirty="0"/>
              <a:t>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Inductor </a:t>
            </a:r>
            <a:r>
              <a:rPr lang="en-US" sz="3600" b="1" dirty="0"/>
              <a:t>versus Catalyst (M1 </a:t>
            </a:r>
            <a:r>
              <a:rPr lang="en-US" sz="3600" b="1" dirty="0" err="1"/>
              <a:t>vs</a:t>
            </a:r>
            <a:r>
              <a:rPr lang="en-US" sz="3600" b="1" dirty="0"/>
              <a:t> M2</a:t>
            </a:r>
            <a:r>
              <a:rPr lang="en-US" sz="3600" b="1" dirty="0" smtClean="0"/>
              <a:t>)</a:t>
            </a:r>
            <a:endParaRPr lang="x-none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41288" y="1524000"/>
            <a:ext cx="8774112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b="1" smtClean="0"/>
              <a:t>Definition:</a:t>
            </a:r>
            <a:br>
              <a:rPr lang="en-US" sz="1500" b="1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>If one of the classification class includes no examples, </a:t>
            </a:r>
            <a:br>
              <a:rPr lang="en-US" sz="1500" smtClean="0"/>
            </a:br>
            <a:r>
              <a:rPr lang="en-US" sz="1500" smtClean="0"/>
              <a:t>it first has to be checked why is that so. </a:t>
            </a:r>
            <a:br>
              <a:rPr lang="en-US" sz="1500" smtClean="0"/>
            </a:br>
            <a:r>
              <a:rPr lang="en-US" sz="1500" smtClean="0"/>
              <a:t>If it is so because it makes no sense, an appropriate explanation is in place. </a:t>
            </a:r>
            <a:br>
              <a:rPr lang="en-US" sz="1500" smtClean="0"/>
            </a:br>
            <a:r>
              <a:rPr lang="en-US" sz="1500" smtClean="0"/>
              <a:t>If it is so because the technology or the applications are not yet ready</a:t>
            </a:r>
            <a:br>
              <a:rPr lang="en-US" sz="1500" smtClean="0"/>
            </a:br>
            <a:r>
              <a:rPr lang="en-US" sz="1500" smtClean="0"/>
              <a:t>for such an approach, one can act in the same way as the famous chemists Mendeleyev:</a:t>
            </a:r>
            <a:br>
              <a:rPr lang="en-US" sz="1500" smtClean="0"/>
            </a:br>
            <a:r>
              <a:rPr lang="en-US" sz="1500" smtClean="0"/>
              <a:t>Empty positions in any classification are potential avenues leading to new inventions. </a:t>
            </a:r>
            <a:br>
              <a:rPr lang="en-US" sz="1500" smtClean="0"/>
            </a:br>
            <a:r>
              <a:rPr lang="en-US" sz="1500" smtClean="0"/>
              <a:t>We refer to such an approach as: Mendeleyevization.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endParaRPr lang="en-US" sz="1500" smtClean="0"/>
          </a:p>
          <a:p>
            <a:pPr eaLnBrk="1" hangingPunct="1">
              <a:lnSpc>
                <a:spcPct val="80000"/>
              </a:lnSpc>
            </a:pPr>
            <a:r>
              <a:rPr lang="en-US" sz="1500" b="1" smtClean="0"/>
              <a:t>Examples:</a:t>
            </a:r>
            <a:br>
              <a:rPr lang="en-US" sz="1500" b="1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>As far as M1/M2, the famous classification of computer systems by Mike Flynn (SISD, SIMD, MISD, MIMD) initially included no examples of the MISD type. </a:t>
            </a:r>
            <a:br>
              <a:rPr lang="en-US" sz="1500" smtClean="0"/>
            </a:br>
            <a:r>
              <a:rPr lang="en-US" sz="1500" smtClean="0"/>
              <a:t>Later on, a DFT machine (generated using the M1 method)</a:t>
            </a:r>
            <a:br>
              <a:rPr lang="en-US" sz="1500" smtClean="0"/>
            </a:br>
            <a:r>
              <a:rPr lang="en-US" sz="1500" smtClean="0"/>
              <a:t>was categorized as an MISD machine [Milutinovic86A],</a:t>
            </a:r>
            <a:br>
              <a:rPr lang="en-US" sz="1500" smtClean="0"/>
            </a:br>
            <a:r>
              <a:rPr lang="en-US" sz="1500" smtClean="0"/>
              <a:t>as well as one pipelined machine (generated using the M2 method), namely [Milutinovic87C]; </a:t>
            </a:r>
            <a:br>
              <a:rPr lang="en-US" sz="1500" smtClean="0"/>
            </a:br>
            <a:r>
              <a:rPr lang="en-US" sz="1500" smtClean="0"/>
              <a:t>the DFT served as an inductor, and pipeline as a catalyst. </a:t>
            </a:r>
            <a:br>
              <a:rPr lang="en-US" sz="1500" smtClean="0"/>
            </a:br>
            <a:r>
              <a:rPr lang="en-US" sz="1500" smtClean="0"/>
              <a:t>Other popular examples are related to various signal processors and process accelerators.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</p:txBody>
      </p:sp>
      <p:pic>
        <p:nvPicPr>
          <p:cNvPr id="19459" name="Picture 4" descr="C:\Users\vladisav\Desktop\PHD\PPT za VELJKA\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7413"/>
            <a:ext cx="4724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0" y="4214813"/>
            <a:ext cx="472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A: Mendeleyevization (Inductor versus Catalyst) – M1 vs 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Hybridization: </a:t>
            </a:r>
            <a:br>
              <a:rPr lang="en-US" sz="3200" b="1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Symbiosis versus Synergy (H1 </a:t>
            </a: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vs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H2)</a:t>
            </a:r>
            <a:endParaRPr lang="x-none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6783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Sometimes </a:t>
            </a:r>
            <a:r>
              <a:rPr lang="en-US" dirty="0"/>
              <a:t>two classification classes can be combined, </a:t>
            </a:r>
            <a:r>
              <a:rPr lang="en-US" dirty="0" smtClean="0"/>
              <a:t>in </a:t>
            </a:r>
            <a:r>
              <a:rPr lang="en-US" dirty="0"/>
              <a:t>order to obtain a hybrid solution (hybridization).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Hybrid </a:t>
            </a:r>
            <a:r>
              <a:rPr lang="en-US" dirty="0"/>
              <a:t>solutions can be symbiotic (measuring the conditions in the </a:t>
            </a:r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switching from one approach to the other, so that each approach is </a:t>
            </a:r>
            <a:r>
              <a:rPr lang="en-US" dirty="0" smtClean="0"/>
              <a:t>active all </a:t>
            </a:r>
            <a:r>
              <a:rPr lang="en-US" dirty="0"/>
              <a:t>the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the conditions are such that it provides better performance compared to the other approach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synergistic (creating a new approach, which, for each particular solution </a:t>
            </a:r>
            <a:r>
              <a:rPr lang="en-US" dirty="0" smtClean="0"/>
              <a:t>element</a:t>
            </a:r>
            <a:br>
              <a:rPr lang="en-US" dirty="0" smtClean="0"/>
            </a:br>
            <a:r>
              <a:rPr lang="en-US" dirty="0" smtClean="0"/>
              <a:t>takes </a:t>
            </a:r>
            <a:r>
              <a:rPr lang="en-US" dirty="0"/>
              <a:t>the better solution element of two different approaches).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far as H1/H2, the essence of [Milutinovic85] is that two algorithms are combined into </a:t>
            </a:r>
            <a:r>
              <a:rPr lang="en-US" dirty="0" smtClean="0"/>
              <a:t>one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either-one-or-the-other basis (using the H1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on a combine-inherent-details basis (using the H2 method) in [Milutinovic87B].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include hybrid computers or computers that use special purpose accelerators, when appropriate data/process patterns are located.</a:t>
            </a: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</p:txBody>
      </p:sp>
      <p:pic>
        <p:nvPicPr>
          <p:cNvPr id="21507" name="Picture 3" descr="C:\Users\vladisav\Desktop\PHD\PPT za VELJKA\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225" y="3276600"/>
            <a:ext cx="3279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665413" y="4529138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B: Hybridization (Symbiosis versus Synergy) – H1 vs H2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solidFill>
                  <a:sysClr val="windowText" lastClr="000000"/>
                </a:solidFill>
                <a:latin typeface="+mj-lt"/>
              </a:rPr>
              <a:t>Transdisciplinarization</a:t>
            </a:r>
            <a:r>
              <a:rPr lang="fr-FR" sz="3600" b="1" dirty="0">
                <a:solidFill>
                  <a:sysClr val="windowText" lastClr="000000"/>
                </a:solidFill>
                <a:latin typeface="+mj-lt"/>
              </a:rPr>
              <a:t>: </a:t>
            </a:r>
            <a:br>
              <a:rPr lang="fr-FR" sz="3600" b="1" dirty="0">
                <a:solidFill>
                  <a:sysClr val="windowText" lastClr="000000"/>
                </a:solidFill>
                <a:latin typeface="+mj-lt"/>
              </a:rPr>
            </a:br>
            <a:r>
              <a:rPr lang="fr-FR" sz="3600" b="1" dirty="0">
                <a:solidFill>
                  <a:sysClr val="windowText" lastClr="000000"/>
                </a:solidFill>
                <a:latin typeface="+mj-lt"/>
              </a:rPr>
              <a:t>Modifications versus Mutations (T1 vs T2)</a:t>
            </a:r>
            <a:endParaRPr lang="x-none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Often </a:t>
            </a:r>
            <a:r>
              <a:rPr lang="en-US" dirty="0"/>
              <a:t>times, good new ideas get generated if algorithms, procedures,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ways </a:t>
            </a:r>
            <a:r>
              <a:rPr lang="en-US" dirty="0"/>
              <a:t>of thinking, </a:t>
            </a:r>
            <a:r>
              <a:rPr lang="en-US" dirty="0" smtClean="0"/>
              <a:t>re </a:t>
            </a:r>
            <a:r>
              <a:rPr lang="en-US" dirty="0"/>
              <a:t>ported from one field to another field,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along </a:t>
            </a:r>
            <a:r>
              <a:rPr lang="en-US" dirty="0"/>
              <a:t>the lines of </a:t>
            </a:r>
            <a:r>
              <a:rPr lang="en-US" dirty="0" err="1"/>
              <a:t>transdisciplinary</a:t>
            </a:r>
            <a:r>
              <a:rPr lang="en-US" dirty="0"/>
              <a:t> research methodologies (</a:t>
            </a:r>
            <a:r>
              <a:rPr lang="en-US" dirty="0" err="1"/>
              <a:t>transdisciplinarization</a:t>
            </a:r>
            <a:r>
              <a:rPr lang="en-US" dirty="0"/>
              <a:t>). </a:t>
            </a:r>
            <a:endParaRPr lang="x-non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far as T1/T2, [Milutinovic86B] ports algorithms from Silicon to </a:t>
            </a:r>
            <a:r>
              <a:rPr lang="en-US" dirty="0" err="1"/>
              <a:t>GaAs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using the T1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introduces appropriate modifications along the process,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[Milutinovic87A] creates a proposal for a novel computer architecture </a:t>
            </a:r>
            <a:r>
              <a:rPr lang="en-US" dirty="0" smtClean="0"/>
              <a:t>(</a:t>
            </a:r>
            <a:r>
              <a:rPr lang="en-US" dirty="0"/>
              <a:t>using the T2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along </a:t>
            </a:r>
            <a:r>
              <a:rPr lang="en-US" dirty="0"/>
              <a:t>the analogies with a biological honeycomb.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include porting of the FFT from seismic signal </a:t>
            </a:r>
            <a:r>
              <a:rPr lang="en-US" dirty="0" smtClean="0"/>
              <a:t>processing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speech signal processing,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introduction of mathematical neural </a:t>
            </a:r>
            <a:r>
              <a:rPr lang="en-US" dirty="0" smtClean="0"/>
              <a:t>networks inspired </a:t>
            </a:r>
            <a:r>
              <a:rPr lang="en-US" dirty="0"/>
              <a:t>by biological neural networks.</a:t>
            </a: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</p:txBody>
      </p:sp>
      <p:pic>
        <p:nvPicPr>
          <p:cNvPr id="22531" name="Picture 2" descr="C:\Users\vladisav\Desktop\PHD\PPT za VELJKA\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48355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846263" y="3652838"/>
            <a:ext cx="510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C: Transdisciplinarization (Modification versus Mutation) – T1 vs T2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Remodelling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: </a:t>
            </a:r>
            <a:br>
              <a:rPr lang="en-US" sz="2800" b="1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Granularization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 versus </a:t>
            </a: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Reparametrization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 (R1 </a:t>
            </a: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vs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 R2)</a:t>
            </a:r>
            <a:endParaRPr lang="x-none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Sometimes it is simply the best to take a research direction different (even opposite)</a:t>
            </a:r>
            <a:br>
              <a:rPr lang="en-US" dirty="0" smtClean="0"/>
            </a:br>
            <a:r>
              <a:rPr lang="en-US" dirty="0" smtClean="0"/>
              <a:t>compared to what others take (</a:t>
            </a:r>
            <a:r>
              <a:rPr lang="en-US" dirty="0" err="1" smtClean="0"/>
              <a:t>retrajectorization</a:t>
            </a:r>
            <a:r>
              <a:rPr lang="en-US" dirty="0" smtClean="0"/>
              <a:t> using remodeling). </a:t>
            </a:r>
            <a:br>
              <a:rPr lang="en-US" dirty="0" smtClean="0"/>
            </a:br>
            <a:r>
              <a:rPr lang="en-US" dirty="0" smtClean="0"/>
              <a:t>The different (opposite) research direction makes sense either if a more detailed set of parameters is in place (</a:t>
            </a:r>
            <a:r>
              <a:rPr lang="en-US" dirty="0" err="1" smtClean="0"/>
              <a:t>granularization</a:t>
            </a:r>
            <a:r>
              <a:rPr lang="en-US" dirty="0" smtClean="0"/>
              <a:t>, due to model changes because of application changes), </a:t>
            </a:r>
            <a:br>
              <a:rPr lang="en-US" dirty="0" smtClean="0"/>
            </a:br>
            <a:r>
              <a:rPr lang="en-US" dirty="0" smtClean="0"/>
              <a:t>or because parameters of the environment have changed permanently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reparametrization</a:t>
            </a:r>
            <a:r>
              <a:rPr lang="en-US" dirty="0" smtClean="0"/>
              <a:t>, due to model changes because of technology changes). </a:t>
            </a:r>
            <a:br>
              <a:rPr lang="en-US" dirty="0" smtClean="0"/>
            </a:br>
            <a:r>
              <a:rPr lang="en-US" dirty="0" smtClean="0"/>
              <a:t>The two alternatives are referred to as </a:t>
            </a:r>
            <a:r>
              <a:rPr lang="en-US" dirty="0" err="1" smtClean="0"/>
              <a:t>granularization</a:t>
            </a:r>
            <a:r>
              <a:rPr lang="en-US" dirty="0" smtClean="0"/>
              <a:t> and </a:t>
            </a:r>
            <a:r>
              <a:rPr lang="en-US" dirty="0" err="1" smtClean="0"/>
              <a:t>reparametrization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far as R1/R2, [Milutinovic88] offers a new algorithm (using the R1 method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makes sense if an environment is represented with a more detailed model,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[Milutinovic89] offers a new solution in a changed environment (using the R2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a design has to be ported from Silicon to </a:t>
            </a:r>
            <a:r>
              <a:rPr lang="en-US" dirty="0" err="1"/>
              <a:t>GaAs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from the performance/price point of view, the best adder design for Silicon, the carry-</a:t>
            </a:r>
            <a:r>
              <a:rPr lang="en-US" dirty="0" err="1"/>
              <a:t>lookahead</a:t>
            </a:r>
            <a:r>
              <a:rPr lang="en-US" dirty="0"/>
              <a:t> adder,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among the worst ones for </a:t>
            </a:r>
            <a:r>
              <a:rPr lang="en-US" dirty="0" err="1"/>
              <a:t>GaAs</a:t>
            </a:r>
            <a:r>
              <a:rPr lang="en-US" dirty="0"/>
              <a:t>, and the opposite: the worst adder for Silicon, the ripple-carry adder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among the best ones for </a:t>
            </a:r>
            <a:r>
              <a:rPr lang="en-US" dirty="0" err="1"/>
              <a:t>GaAs</a:t>
            </a:r>
            <a:r>
              <a:rPr lang="en-US" dirty="0"/>
              <a:t>; this is because </a:t>
            </a:r>
            <a:r>
              <a:rPr lang="en-US" dirty="0" err="1"/>
              <a:t>GaAs</a:t>
            </a:r>
            <a:r>
              <a:rPr lang="en-US" dirty="0"/>
              <a:t> gate delays depend on </a:t>
            </a:r>
            <a:r>
              <a:rPr lang="en-US" dirty="0" smtClean="0"/>
              <a:t>fan-out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ripple-carry adders are characterized with only the minimal fan-out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the fan-out of the carry-</a:t>
            </a:r>
            <a:r>
              <a:rPr lang="en-US" dirty="0" err="1"/>
              <a:t>lookahead</a:t>
            </a:r>
            <a:r>
              <a:rPr lang="en-US" dirty="0"/>
              <a:t> adders depends on the word size, and can grow infinitely).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are related to concept modeling in AI based on graphical representation with icons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 a model with fewer icons, one can make a conclusion which is different, and often times even opposite, compared to a conclusion made from a model with a much larger number of icons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also</a:t>
            </a:r>
            <a:r>
              <a:rPr lang="en-US" dirty="0"/>
              <a:t>, when the environment changes (for example, the ratio of processing speed to communication speed changes), a different type of supercomputing network becomes optimal</a:t>
            </a:r>
            <a:r>
              <a:rPr lang="en-US" dirty="0" smtClean="0"/>
              <a:t>.</a:t>
            </a:r>
            <a:endParaRPr lang="x-none" dirty="0"/>
          </a:p>
        </p:txBody>
      </p:sp>
      <p:pic>
        <p:nvPicPr>
          <p:cNvPr id="23555" name="Picture 2" descr="C:\Users\vladisav\Desktop\PHD\PPT za VELJKA\s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4638"/>
            <a:ext cx="15192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vladisav\Desktop\PHD\PPT za VELJKA\s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2814638"/>
            <a:ext cx="191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590800" y="3643313"/>
            <a:ext cx="41386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D: Remodeling (Granularization versus Reparametrization) – R1 vs R2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Unorthodoxization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: </a:t>
            </a:r>
            <a:br>
              <a:rPr lang="en-US" sz="3200" b="1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ViewFromAbove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versus </a:t>
            </a: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ViewFromInside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(U1 </a:t>
            </a: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vs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U2)</a:t>
            </a:r>
            <a:endParaRPr lang="x-none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category encompasses the approaches that are difficult to </a:t>
            </a:r>
            <a:r>
              <a:rPr lang="en-US" dirty="0" smtClean="0"/>
              <a:t>classify:</a:t>
            </a:r>
            <a:br>
              <a:rPr lang="en-US" dirty="0" smtClean="0"/>
            </a:br>
            <a:r>
              <a:rPr lang="en-US" dirty="0" smtClean="0"/>
              <a:t>Sometimes </a:t>
            </a:r>
            <a:r>
              <a:rPr lang="en-US" dirty="0"/>
              <a:t>one sees something that others did not see </a:t>
            </a:r>
            <a:r>
              <a:rPr lang="en-US" dirty="0" smtClean="0"/>
              <a:t>for </a:t>
            </a:r>
            <a:r>
              <a:rPr lang="en-US" dirty="0"/>
              <a:t>decades or centuries (</a:t>
            </a:r>
            <a:r>
              <a:rPr lang="en-US" dirty="0" err="1"/>
              <a:t>ViewFromAbove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one gets stroked by an idea of a </a:t>
            </a:r>
            <a:r>
              <a:rPr lang="en-US" dirty="0" smtClean="0"/>
              <a:t>genius with </a:t>
            </a:r>
            <a:r>
              <a:rPr lang="en-US" dirty="0"/>
              <a:t>no ground in existing research (</a:t>
            </a:r>
            <a:r>
              <a:rPr lang="en-US" dirty="0" err="1"/>
              <a:t>ViewFromInside</a:t>
            </a:r>
            <a:r>
              <a:rPr lang="en-US" dirty="0"/>
              <a:t>).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far as U1/U2, [Milutinovic2000] generated an </a:t>
            </a:r>
            <a:r>
              <a:rPr lang="en-US" dirty="0" smtClean="0"/>
              <a:t>innovation after </a:t>
            </a:r>
            <a:r>
              <a:rPr lang="en-US" dirty="0"/>
              <a:t>trying to make a holistic view (U1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[Milutinovic2001] introduces an </a:t>
            </a:r>
            <a:r>
              <a:rPr lang="en-US" dirty="0" smtClean="0"/>
              <a:t>idea after </a:t>
            </a:r>
            <a:r>
              <a:rPr lang="en-US" dirty="0"/>
              <a:t>an effort is </a:t>
            </a:r>
            <a:r>
              <a:rPr lang="en-US" dirty="0" smtClean="0"/>
              <a:t>made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understand the intrinsic details of the problem (U2).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include the </a:t>
            </a:r>
            <a:r>
              <a:rPr lang="en-US" dirty="0" smtClean="0"/>
              <a:t>contributions of </a:t>
            </a:r>
            <a:r>
              <a:rPr lang="en-US" dirty="0"/>
              <a:t>Nobel Laureates Martin Perl and Jerome Friedman.</a:t>
            </a: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</p:txBody>
      </p:sp>
      <p:pic>
        <p:nvPicPr>
          <p:cNvPr id="24579" name="Picture 4" descr="C:\Users\vladisav\Desktop\PHD\PPT za VELJKA\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8" y="2971800"/>
            <a:ext cx="370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600200" y="3921125"/>
            <a:ext cx="5616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E: Unorthodoxization (ViewFromAbove versus ViewFromInside) – U1 vs U2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1102</Words>
  <Application>Microsoft Office PowerPoint</Application>
  <PresentationFormat>On-screen Show (4:3)</PresentationFormat>
  <Paragraphs>363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 About a PhD Research Strategy,  About Generation of New Ideas,  and  About Writing Scientific Papers,  in Computer Science and Engineering: Elaboration and Analysis </vt:lpstr>
      <vt:lpstr>Table of Contents</vt:lpstr>
      <vt:lpstr>Introduction: General Strategy</vt:lpstr>
      <vt:lpstr>Ten  Idea Generation Methods*</vt:lpstr>
      <vt:lpstr>Mendeleyevization:  Inductor versus Catalyst (M1 vs M2)</vt:lpstr>
      <vt:lpstr>Hybridization:  Symbiosis versus Synergy (H1 vs H2)</vt:lpstr>
      <vt:lpstr>Transdisciplinarization:  Modifications versus Mutations (T1 vs T2)</vt:lpstr>
      <vt:lpstr>Remodelling:  Granularization versus Reparametrization (R1 vs R2)</vt:lpstr>
      <vt:lpstr>Unorthodoxization:  ViewFromAbove versus ViewFromInside (U1 vs U2)</vt:lpstr>
      <vt:lpstr>Examples from the Turing Award</vt:lpstr>
      <vt:lpstr>Examples from the Nobel Laureate Research</vt:lpstr>
      <vt:lpstr>Examples from the List of Top 500  Computer Scientists of the World</vt:lpstr>
      <vt:lpstr>Experiences with PhD Students  of the Authors of this Research</vt:lpstr>
      <vt:lpstr>Classified References  Used in the Educational Process</vt:lpstr>
      <vt:lpstr>A Short Course for PhD Students in Science and Engineering:  ”How to Write Papers for JCR Journals”</vt:lpstr>
      <vt:lpstr>Major Contributions of the Two Paper types</vt:lpstr>
      <vt:lpstr>1. Survey Papers</vt:lpstr>
      <vt:lpstr>1. Survey Papers</vt:lpstr>
      <vt:lpstr>Slide 19</vt:lpstr>
      <vt:lpstr>Slide 20</vt:lpstr>
      <vt:lpstr>Survey Papers</vt:lpstr>
      <vt:lpstr>Slide 22</vt:lpstr>
      <vt:lpstr>2. Research Papers</vt:lpstr>
      <vt:lpstr>Research Papers</vt:lpstr>
      <vt:lpstr>1. Introduction</vt:lpstr>
      <vt:lpstr>2. Problem statement</vt:lpstr>
      <vt:lpstr>3. Existing solutions</vt:lpstr>
      <vt:lpstr>4. The proposed solution</vt:lpstr>
      <vt:lpstr>5. Details</vt:lpstr>
      <vt:lpstr>6. Axioms, conditions, and assumptions of the analysis to follow</vt:lpstr>
      <vt:lpstr>7. Mathematical analysis</vt:lpstr>
      <vt:lpstr>8. Simulation analysis to show performance</vt:lpstr>
      <vt:lpstr>9. Implementation analysis to show complexity</vt:lpstr>
      <vt:lpstr>10. Conclusion</vt:lpstr>
      <vt:lpstr>11. Acknowledgments</vt:lpstr>
      <vt:lpstr>12. Annotated references</vt:lpstr>
      <vt:lpstr>Slide 37</vt:lpstr>
      <vt:lpstr>Slide 38</vt:lpstr>
      <vt:lpstr>Slide 39</vt:lpstr>
      <vt:lpstr>Slide 40</vt:lpstr>
      <vt:lpstr>Appendix</vt:lpstr>
      <vt:lpstr>SURVEY PAPER</vt:lpstr>
      <vt:lpstr>RESEARCH PAPER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Generation of New Ideas  for PhD Research  in Computer Science and Engineering: An Analysis</dc:title>
  <dc:creator>vladisav</dc:creator>
  <cp:lastModifiedBy>RTI katedra</cp:lastModifiedBy>
  <cp:revision>73</cp:revision>
  <dcterms:created xsi:type="dcterms:W3CDTF">2006-08-16T00:00:00Z</dcterms:created>
  <dcterms:modified xsi:type="dcterms:W3CDTF">2012-08-17T10:33:49Z</dcterms:modified>
</cp:coreProperties>
</file>