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7"/>
  </p:notesMasterIdLst>
  <p:sldIdLst>
    <p:sldId id="256" r:id="rId2"/>
    <p:sldId id="334" r:id="rId3"/>
    <p:sldId id="335" r:id="rId4"/>
    <p:sldId id="336" r:id="rId5"/>
    <p:sldId id="337" r:id="rId6"/>
    <p:sldId id="338" r:id="rId7"/>
    <p:sldId id="339" r:id="rId8"/>
    <p:sldId id="342" r:id="rId9"/>
    <p:sldId id="257" r:id="rId10"/>
    <p:sldId id="305" r:id="rId11"/>
    <p:sldId id="260" r:id="rId12"/>
    <p:sldId id="262" r:id="rId13"/>
    <p:sldId id="264" r:id="rId14"/>
    <p:sldId id="263" r:id="rId15"/>
    <p:sldId id="261" r:id="rId16"/>
    <p:sldId id="265" r:id="rId17"/>
    <p:sldId id="266" r:id="rId18"/>
    <p:sldId id="267" r:id="rId19"/>
    <p:sldId id="258" r:id="rId20"/>
    <p:sldId id="268" r:id="rId21"/>
    <p:sldId id="269" r:id="rId22"/>
    <p:sldId id="270" r:id="rId23"/>
    <p:sldId id="271" r:id="rId24"/>
    <p:sldId id="272" r:id="rId25"/>
    <p:sldId id="273" r:id="rId26"/>
    <p:sldId id="288" r:id="rId27"/>
    <p:sldId id="326" r:id="rId28"/>
    <p:sldId id="327" r:id="rId29"/>
    <p:sldId id="329" r:id="rId30"/>
    <p:sldId id="328" r:id="rId31"/>
    <p:sldId id="330" r:id="rId32"/>
    <p:sldId id="331" r:id="rId33"/>
    <p:sldId id="332" r:id="rId34"/>
    <p:sldId id="333" r:id="rId35"/>
    <p:sldId id="343" r:id="rId36"/>
  </p:sldIdLst>
  <p:sldSz cx="9144000" cy="6858000" type="screen4x3"/>
  <p:notesSz cx="6858000" cy="9144000"/>
  <p:custShowLst>
    <p:custShow name="Three examples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</p:sldLst>
    </p:custShow>
    <p:custShow name="One example" id="1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36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7599" autoAdjust="0"/>
  </p:normalViewPr>
  <p:slideViewPr>
    <p:cSldViewPr>
      <p:cViewPr>
        <p:scale>
          <a:sx n="75" d="100"/>
          <a:sy n="75" d="100"/>
        </p:scale>
        <p:origin x="-1014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2A33C-AC4F-4E26-B5C3-97BB69A29BA6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B42DB-1CA3-4D35-8427-7BABCF53B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CA81414-3D8E-460E-B22F-858709C67955}" type="datetime1">
              <a:rPr lang="en-US" smtClean="0"/>
              <a:pPr/>
              <a:t>5/23/2012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8229600" y="6407944"/>
            <a:ext cx="78343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609600" y="3505200"/>
            <a:ext cx="7924800" cy="45719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190CD-CFCD-46CB-981F-F4129B291BED}" type="datetime1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07944"/>
            <a:ext cx="783432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57200" y="1143000"/>
            <a:ext cx="5334000" cy="7620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806D34-9F39-4A3A-96B1-96557E6FE956}" type="datetime1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07944"/>
            <a:ext cx="783432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FD82C2-0913-4CE4-BBC2-9455200E6A7D}" type="datetime1">
              <a:rPr lang="en-US" smtClean="0"/>
              <a:pPr/>
              <a:t>5/23/2012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57200" y="1143000"/>
            <a:ext cx="5334000" cy="7620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6553200" y="0"/>
            <a:ext cx="2590800" cy="381000"/>
          </a:xfrm>
        </p:spPr>
        <p:txBody>
          <a:bodyPr>
            <a:normAutofit/>
          </a:bodyPr>
          <a:lstStyle>
            <a:lvl1pPr algn="r">
              <a:buNone/>
              <a:defRPr sz="1800"/>
            </a:lvl1pPr>
          </a:lstStyle>
          <a:p>
            <a:pPr lvl="0"/>
            <a:r>
              <a:rPr lang="en-US" dirty="0" smtClean="0"/>
              <a:t>example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A68DAF-1F0A-4DFA-A8BC-0E8AE4465830}" type="datetime1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07944"/>
            <a:ext cx="783432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F61F08-D9C7-43B7-9191-2B46A90D178A}" type="datetime1">
              <a:rPr lang="en-US" smtClean="0"/>
              <a:pPr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07944"/>
            <a:ext cx="783432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2F94AB-8BCA-44B8-B278-634D14F4BEA3}" type="datetime1">
              <a:rPr lang="en-US" smtClean="0"/>
              <a:pPr/>
              <a:t>5/23/2012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9600" y="6407944"/>
            <a:ext cx="783432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457200" y="1143000"/>
            <a:ext cx="5334000" cy="7620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EEE56-3FAB-4DF4-B3DB-846B2C365A8A}" type="datetime1">
              <a:rPr lang="en-US" smtClean="0"/>
              <a:pPr/>
              <a:t>5/23/2012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07944"/>
            <a:ext cx="783432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41689C-764F-44C0-8A13-FAD95ECEFFCC}" type="datetime1">
              <a:rPr lang="en-US" smtClean="0"/>
              <a:pPr/>
              <a:t>5/23/2012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29600" y="6407944"/>
            <a:ext cx="783432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839D82E-0614-42C2-B58B-0FFA8CCD3799}" type="datetime1">
              <a:rPr lang="en-US" smtClean="0"/>
              <a:pPr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07944"/>
            <a:ext cx="783432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C7759F9-B142-41CA-A74B-231766853A92}" type="datetime1">
              <a:rPr lang="en-US" smtClean="0"/>
              <a:pPr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07944"/>
            <a:ext cx="78343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62000" y="5562600"/>
            <a:ext cx="3802003" cy="103490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36689" y="6118579"/>
            <a:ext cx="3886200" cy="5870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6095999"/>
            <a:ext cx="3402314" cy="776121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>
            <a:stCxn id="14" idx="0"/>
            <a:endCxn id="14" idx="4"/>
          </p:cNvCxnSpPr>
          <p:nvPr/>
        </p:nvCxnSpPr>
        <p:spPr>
          <a:xfrm rot="16200000" flipH="1">
            <a:off x="1307054" y="4782902"/>
            <a:ext cx="776121" cy="3402314"/>
          </a:xfrm>
          <a:prstGeom prst="line">
            <a:avLst/>
          </a:prstGeom>
          <a:noFill/>
          <a:ln w="2857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426368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826D146-BBE9-46A1-8148-A49DF720F888}" type="datetime1">
              <a:rPr lang="en-US" smtClean="0"/>
              <a:pPr/>
              <a:t>5/23/2012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7" name="Freeform 16"/>
          <p:cNvSpPr/>
          <p:nvPr userDrawn="1"/>
        </p:nvSpPr>
        <p:spPr>
          <a:xfrm>
            <a:off x="95956" y="722489"/>
            <a:ext cx="132644" cy="5144911"/>
          </a:xfrm>
          <a:custGeom>
            <a:avLst/>
            <a:gdLst>
              <a:gd name="connsiteX0" fmla="*/ 389466 w 389466"/>
              <a:gd name="connsiteY0" fmla="*/ 0 h 5840118"/>
              <a:gd name="connsiteX1" fmla="*/ 95955 w 389466"/>
              <a:gd name="connsiteY1" fmla="*/ 914400 h 5840118"/>
              <a:gd name="connsiteX2" fmla="*/ 299155 w 389466"/>
              <a:gd name="connsiteY2" fmla="*/ 2348089 h 5840118"/>
              <a:gd name="connsiteX3" fmla="*/ 16933 w 389466"/>
              <a:gd name="connsiteY3" fmla="*/ 3815644 h 5840118"/>
              <a:gd name="connsiteX4" fmla="*/ 197555 w 389466"/>
              <a:gd name="connsiteY4" fmla="*/ 5542844 h 5840118"/>
              <a:gd name="connsiteX5" fmla="*/ 186266 w 389466"/>
              <a:gd name="connsiteY5" fmla="*/ 5599289 h 5840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9466" h="5840118">
                <a:moveTo>
                  <a:pt x="389466" y="0"/>
                </a:moveTo>
                <a:cubicBezTo>
                  <a:pt x="250236" y="261526"/>
                  <a:pt x="111007" y="523052"/>
                  <a:pt x="95955" y="914400"/>
                </a:cubicBezTo>
                <a:cubicBezTo>
                  <a:pt x="80903" y="1305748"/>
                  <a:pt x="312325" y="1864548"/>
                  <a:pt x="299155" y="2348089"/>
                </a:cubicBezTo>
                <a:cubicBezTo>
                  <a:pt x="285985" y="2831630"/>
                  <a:pt x="33866" y="3283185"/>
                  <a:pt x="16933" y="3815644"/>
                </a:cubicBezTo>
                <a:cubicBezTo>
                  <a:pt x="0" y="4348103"/>
                  <a:pt x="169333" y="5245570"/>
                  <a:pt x="197555" y="5542844"/>
                </a:cubicBezTo>
                <a:cubicBezTo>
                  <a:pt x="225777" y="5840118"/>
                  <a:pt x="206021" y="5719703"/>
                  <a:pt x="186266" y="5599289"/>
                </a:cubicBezTo>
              </a:path>
            </a:pathLst>
          </a:custGeom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 userDrawn="1"/>
        </p:nvSpPr>
        <p:spPr>
          <a:xfrm>
            <a:off x="152400" y="703674"/>
            <a:ext cx="124178" cy="5163726"/>
          </a:xfrm>
          <a:custGeom>
            <a:avLst/>
            <a:gdLst>
              <a:gd name="connsiteX0" fmla="*/ 101600 w 129822"/>
              <a:gd name="connsiteY0" fmla="*/ 52682 h 5900326"/>
              <a:gd name="connsiteX1" fmla="*/ 101600 w 129822"/>
              <a:gd name="connsiteY1" fmla="*/ 176859 h 5900326"/>
              <a:gd name="connsiteX2" fmla="*/ 112888 w 129822"/>
              <a:gd name="connsiteY2" fmla="*/ 1113837 h 5900326"/>
              <a:gd name="connsiteX3" fmla="*/ 11288 w 129822"/>
              <a:gd name="connsiteY3" fmla="*/ 1949215 h 5900326"/>
              <a:gd name="connsiteX4" fmla="*/ 124177 w 129822"/>
              <a:gd name="connsiteY4" fmla="*/ 3123259 h 5900326"/>
              <a:gd name="connsiteX5" fmla="*/ 45155 w 129822"/>
              <a:gd name="connsiteY5" fmla="*/ 4466637 h 5900326"/>
              <a:gd name="connsiteX6" fmla="*/ 11288 w 129822"/>
              <a:gd name="connsiteY6" fmla="*/ 5866459 h 5900326"/>
              <a:gd name="connsiteX7" fmla="*/ 11288 w 129822"/>
              <a:gd name="connsiteY7" fmla="*/ 5866459 h 5900326"/>
              <a:gd name="connsiteX8" fmla="*/ 0 w 129822"/>
              <a:gd name="connsiteY8" fmla="*/ 5900326 h 5900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9822" h="5900326">
                <a:moveTo>
                  <a:pt x="101600" y="52682"/>
                </a:moveTo>
                <a:cubicBezTo>
                  <a:pt x="100659" y="26341"/>
                  <a:pt x="99719" y="0"/>
                  <a:pt x="101600" y="176859"/>
                </a:cubicBezTo>
                <a:cubicBezTo>
                  <a:pt x="103481" y="353718"/>
                  <a:pt x="127940" y="818444"/>
                  <a:pt x="112888" y="1113837"/>
                </a:cubicBezTo>
                <a:cubicBezTo>
                  <a:pt x="97836" y="1409230"/>
                  <a:pt x="9407" y="1614311"/>
                  <a:pt x="11288" y="1949215"/>
                </a:cubicBezTo>
                <a:cubicBezTo>
                  <a:pt x="13169" y="2284119"/>
                  <a:pt x="118532" y="2703689"/>
                  <a:pt x="124177" y="3123259"/>
                </a:cubicBezTo>
                <a:cubicBezTo>
                  <a:pt x="129822" y="3542829"/>
                  <a:pt x="63970" y="4009437"/>
                  <a:pt x="45155" y="4466637"/>
                </a:cubicBezTo>
                <a:cubicBezTo>
                  <a:pt x="26340" y="4923837"/>
                  <a:pt x="11288" y="5866459"/>
                  <a:pt x="11288" y="5866459"/>
                </a:cubicBezTo>
                <a:lnTo>
                  <a:pt x="11288" y="5866459"/>
                </a:lnTo>
                <a:lnTo>
                  <a:pt x="0" y="5900326"/>
                </a:lnTo>
              </a:path>
            </a:pathLst>
          </a:custGeom>
          <a:ln>
            <a:solidFill>
              <a:schemeClr val="bg2">
                <a:lumMod val="75000"/>
              </a:schemeClr>
            </a:solidFill>
          </a:ln>
          <a:effectLst>
            <a:outerShdw blurRad="50800" dist="38100" algn="l" rotWithShape="0">
              <a:prstClr val="black">
                <a:alpha val="22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Freeform 19"/>
          <p:cNvSpPr/>
          <p:nvPr userDrawn="1"/>
        </p:nvSpPr>
        <p:spPr>
          <a:xfrm>
            <a:off x="112889" y="801511"/>
            <a:ext cx="193792" cy="5034845"/>
          </a:xfrm>
          <a:custGeom>
            <a:avLst/>
            <a:gdLst>
              <a:gd name="connsiteX0" fmla="*/ 45155 w 193792"/>
              <a:gd name="connsiteY0" fmla="*/ 0 h 5034845"/>
              <a:gd name="connsiteX1" fmla="*/ 101600 w 193792"/>
              <a:gd name="connsiteY1" fmla="*/ 711200 h 5034845"/>
              <a:gd name="connsiteX2" fmla="*/ 180622 w 193792"/>
              <a:gd name="connsiteY2" fmla="*/ 1535289 h 5034845"/>
              <a:gd name="connsiteX3" fmla="*/ 22578 w 193792"/>
              <a:gd name="connsiteY3" fmla="*/ 2630311 h 5034845"/>
              <a:gd name="connsiteX4" fmla="*/ 124178 w 193792"/>
              <a:gd name="connsiteY4" fmla="*/ 3635022 h 5034845"/>
              <a:gd name="connsiteX5" fmla="*/ 0 w 193792"/>
              <a:gd name="connsiteY5" fmla="*/ 5034845 h 5034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792" h="5034845">
                <a:moveTo>
                  <a:pt x="45155" y="0"/>
                </a:moveTo>
                <a:cubicBezTo>
                  <a:pt x="62088" y="227659"/>
                  <a:pt x="79022" y="455319"/>
                  <a:pt x="101600" y="711200"/>
                </a:cubicBezTo>
                <a:cubicBezTo>
                  <a:pt x="124178" y="967082"/>
                  <a:pt x="193792" y="1215437"/>
                  <a:pt x="180622" y="1535289"/>
                </a:cubicBezTo>
                <a:cubicBezTo>
                  <a:pt x="167452" y="1855141"/>
                  <a:pt x="31985" y="2280356"/>
                  <a:pt x="22578" y="2630311"/>
                </a:cubicBezTo>
                <a:cubicBezTo>
                  <a:pt x="13171" y="2980266"/>
                  <a:pt x="127941" y="3234266"/>
                  <a:pt x="124178" y="3635022"/>
                </a:cubicBezTo>
                <a:cubicBezTo>
                  <a:pt x="120415" y="4035778"/>
                  <a:pt x="60207" y="4535311"/>
                  <a:pt x="0" y="5034845"/>
                </a:cubicBezTo>
              </a:path>
            </a:pathLst>
          </a:custGeom>
          <a:effectLst>
            <a:outerShdw blurRad="50800" dist="38100" algn="l" rotWithShape="0">
              <a:prstClr val="black">
                <a:alpha val="22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 userDrawn="1"/>
        </p:nvSpPr>
        <p:spPr>
          <a:xfrm>
            <a:off x="8153400" y="6446966"/>
            <a:ext cx="9144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B6F15528-21DE-4FAA-801E-634DDDAF4B2B}" type="slidenum">
              <a:rPr lang="en-US" sz="1200" smtClean="0"/>
              <a:pPr algn="r"/>
              <a:t>‹#›</a:t>
            </a:fld>
            <a:r>
              <a:rPr lang="en-US" sz="1200" dirty="0" smtClean="0"/>
              <a:t>/</a:t>
            </a:r>
            <a:r>
              <a:rPr lang="sr-Latn-RS" sz="1200" dirty="0" smtClean="0"/>
              <a:t>35</a:t>
            </a:r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829761"/>
          </a:xfrm>
        </p:spPr>
        <p:txBody>
          <a:bodyPr/>
          <a:lstStyle/>
          <a:p>
            <a:r>
              <a:rPr lang="en-US" dirty="0" smtClean="0"/>
              <a:t>Selected </a:t>
            </a:r>
            <a:br>
              <a:rPr lang="en-US" dirty="0" smtClean="0"/>
            </a:br>
            <a:r>
              <a:rPr lang="en-US" dirty="0" err="1" smtClean="0"/>
              <a:t>MaxCompiler</a:t>
            </a:r>
            <a:r>
              <a:rPr lang="en-US" dirty="0" smtClean="0"/>
              <a:t> Examples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56999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Sasa</a:t>
            </a:r>
            <a:r>
              <a:rPr lang="en-US" dirty="0" smtClean="0"/>
              <a:t> </a:t>
            </a:r>
            <a:r>
              <a:rPr lang="en-US" dirty="0" err="1" smtClean="0"/>
              <a:t>Stojanovic</a:t>
            </a:r>
            <a:endParaRPr lang="en-US" dirty="0" smtClean="0"/>
          </a:p>
          <a:p>
            <a:r>
              <a:rPr lang="en-US" sz="1800" dirty="0" smtClean="0"/>
              <a:t>stojsasa@etf.rs</a:t>
            </a:r>
          </a:p>
          <a:p>
            <a:endParaRPr lang="en-US" sz="1800" dirty="0" smtClean="0"/>
          </a:p>
          <a:p>
            <a:r>
              <a:rPr lang="en-US" dirty="0" err="1" smtClean="0"/>
              <a:t>Veljko</a:t>
            </a:r>
            <a:r>
              <a:rPr lang="en-US" dirty="0" smtClean="0"/>
              <a:t> </a:t>
            </a:r>
            <a:r>
              <a:rPr lang="en-US" dirty="0" err="1" smtClean="0"/>
              <a:t>Milutinovic</a:t>
            </a:r>
            <a:endParaRPr lang="en-US" dirty="0" smtClean="0"/>
          </a:p>
          <a:p>
            <a:r>
              <a:rPr lang="en-US" sz="1800" dirty="0" smtClean="0"/>
              <a:t>vm@etf.rs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87630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One or more kernel files, to define operations of the application: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app_name</a:t>
            </a:r>
            <a:r>
              <a:rPr lang="en-US" dirty="0" smtClean="0"/>
              <a:t>&gt;Kernel[&lt;</a:t>
            </a:r>
            <a:r>
              <a:rPr lang="en-US" dirty="0" err="1" smtClean="0"/>
              <a:t>additional_name</a:t>
            </a:r>
            <a:r>
              <a:rPr lang="en-US" dirty="0" smtClean="0"/>
              <a:t>&gt;].java</a:t>
            </a:r>
          </a:p>
          <a:p>
            <a:r>
              <a:rPr lang="en-US" dirty="0" smtClean="0"/>
              <a:t>One (or more) Java file, for simulation of the kernel(s):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app_name</a:t>
            </a:r>
            <a:r>
              <a:rPr lang="en-US" dirty="0" smtClean="0"/>
              <a:t>&gt;SimRunner.java</a:t>
            </a:r>
          </a:p>
          <a:p>
            <a:r>
              <a:rPr lang="en-US" dirty="0" smtClean="0"/>
              <a:t>One manager file for transforming the kernel(s) </a:t>
            </a:r>
            <a:br>
              <a:rPr lang="en-US" dirty="0" smtClean="0"/>
            </a:br>
            <a:r>
              <a:rPr lang="en-US" dirty="0" smtClean="0"/>
              <a:t>into the configuration of the MAX card</a:t>
            </a:r>
            <a:br>
              <a:rPr lang="en-US" dirty="0" smtClean="0"/>
            </a:br>
            <a:r>
              <a:rPr lang="en-US" dirty="0" smtClean="0"/>
              <a:t>(instantiation and connection of kernels):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app_name</a:t>
            </a:r>
            <a:r>
              <a:rPr lang="en-US" dirty="0" smtClean="0"/>
              <a:t>&gt;Manager.java</a:t>
            </a:r>
          </a:p>
          <a:p>
            <a:r>
              <a:rPr lang="en-US" dirty="0" smtClean="0"/>
              <a:t>Simulator builder: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app_name</a:t>
            </a:r>
            <a:r>
              <a:rPr lang="en-US" dirty="0" smtClean="0"/>
              <a:t>&gt;HostSimBuilder.java</a:t>
            </a:r>
          </a:p>
          <a:p>
            <a:r>
              <a:rPr lang="en-US" dirty="0" smtClean="0"/>
              <a:t>Hardware builder: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app_name</a:t>
            </a:r>
            <a:r>
              <a:rPr lang="en-US" dirty="0" smtClean="0"/>
              <a:t>&gt;HWBuilder.java</a:t>
            </a:r>
          </a:p>
          <a:p>
            <a:r>
              <a:rPr lang="en-US" dirty="0" smtClean="0"/>
              <a:t>Application code that uses the MAX card accelerator: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app_name</a:t>
            </a:r>
            <a:r>
              <a:rPr lang="en-US" dirty="0" smtClean="0"/>
              <a:t>&gt;</a:t>
            </a:r>
            <a:r>
              <a:rPr lang="en-US" dirty="0" err="1" smtClean="0"/>
              <a:t>HostCode.c</a:t>
            </a:r>
            <a:endParaRPr lang="en-US" dirty="0" smtClean="0"/>
          </a:p>
          <a:p>
            <a:r>
              <a:rPr lang="en-US" dirty="0" err="1" smtClean="0"/>
              <a:t>Makefile</a:t>
            </a:r>
            <a:endParaRPr lang="en-US" dirty="0" smtClean="0"/>
          </a:p>
          <a:p>
            <a:pPr lvl="1"/>
            <a:r>
              <a:rPr lang="en-US" dirty="0" smtClean="0"/>
              <a:t>A script file that defines the compilation related commands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Files in a MAX Project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package ind.z1;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com.maxeler.maxcompiler.v1.kernelcompiler.Kernel;</a:t>
            </a:r>
          </a:p>
          <a:p>
            <a:pPr>
              <a:buNone/>
            </a:pPr>
            <a:r>
              <a:rPr lang="en-US" dirty="0" smtClean="0"/>
              <a:t>import com.maxeler.maxcompiler.v1.kernelcompiler.KernelParameters;</a:t>
            </a:r>
          </a:p>
          <a:p>
            <a:pPr>
              <a:buNone/>
            </a:pPr>
            <a:r>
              <a:rPr lang="en-US" dirty="0" smtClean="0"/>
              <a:t>import com.maxeler.maxcompiler.v1.kernelcompiler.types.base.HWVar;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</a:t>
            </a:r>
            <a:r>
              <a:rPr lang="en-US" dirty="0" err="1" smtClean="0"/>
              <a:t>helloKernel</a:t>
            </a:r>
            <a:r>
              <a:rPr lang="en-US" dirty="0" smtClean="0"/>
              <a:t> extends Kernel {</a:t>
            </a:r>
          </a:p>
          <a:p>
            <a:pPr>
              <a:buNone/>
            </a:pPr>
            <a:r>
              <a:rPr lang="en-US" dirty="0" smtClean="0"/>
              <a:t>	public </a:t>
            </a:r>
            <a:r>
              <a:rPr lang="en-US" dirty="0" err="1" smtClean="0"/>
              <a:t>helloKernel</a:t>
            </a:r>
            <a:r>
              <a:rPr lang="en-US" dirty="0" smtClean="0"/>
              <a:t>(</a:t>
            </a:r>
            <a:r>
              <a:rPr lang="en-US" dirty="0" err="1" smtClean="0"/>
              <a:t>KernelParameters</a:t>
            </a:r>
            <a:r>
              <a:rPr lang="en-US" dirty="0" smtClean="0"/>
              <a:t> parameters) {</a:t>
            </a:r>
          </a:p>
          <a:p>
            <a:pPr>
              <a:buNone/>
            </a:pPr>
            <a:r>
              <a:rPr lang="en-US" dirty="0" smtClean="0"/>
              <a:t>		super(parameters);</a:t>
            </a:r>
          </a:p>
          <a:p>
            <a:pPr>
              <a:buNone/>
            </a:pPr>
            <a:r>
              <a:rPr lang="en-US" dirty="0" smtClean="0"/>
              <a:t>// Input: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x = </a:t>
            </a:r>
            <a:r>
              <a:rPr lang="en-US" dirty="0" err="1" smtClean="0"/>
              <a:t>io.input</a:t>
            </a:r>
            <a:r>
              <a:rPr lang="en-US" dirty="0" smtClean="0"/>
              <a:t>("x", </a:t>
            </a:r>
            <a:r>
              <a:rPr lang="en-US" dirty="0" err="1" smtClean="0"/>
              <a:t>hwInt</a:t>
            </a:r>
            <a:r>
              <a:rPr lang="en-US" dirty="0" smtClean="0"/>
              <a:t>(8));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result = x;</a:t>
            </a:r>
          </a:p>
          <a:p>
            <a:pPr>
              <a:buNone/>
            </a:pPr>
            <a:r>
              <a:rPr lang="en-US" dirty="0" smtClean="0"/>
              <a:t>// Output: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io.output</a:t>
            </a:r>
            <a:r>
              <a:rPr lang="en-US" dirty="0" smtClean="0"/>
              <a:t>("z", result, </a:t>
            </a:r>
            <a:r>
              <a:rPr lang="en-US" dirty="0" err="1" smtClean="0"/>
              <a:t>hwInt</a:t>
            </a:r>
            <a:r>
              <a:rPr lang="en-US" dirty="0" smtClean="0"/>
              <a:t>(8)); 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example1Kernel.java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4800600" y="4343400"/>
            <a:ext cx="228600" cy="762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05400" y="4191000"/>
            <a:ext cx="3886200" cy="106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It is possible to substitute the last three lines with:</a:t>
            </a:r>
          </a:p>
          <a:p>
            <a:pPr algn="ctr"/>
            <a:r>
              <a:rPr lang="en-US" dirty="0" err="1" smtClean="0"/>
              <a:t>io.output</a:t>
            </a:r>
            <a:r>
              <a:rPr lang="en-US" dirty="0" smtClean="0"/>
              <a:t>("z", x, </a:t>
            </a:r>
            <a:r>
              <a:rPr lang="en-US" dirty="0" err="1" smtClean="0"/>
              <a:t>hwInt</a:t>
            </a:r>
            <a:r>
              <a:rPr lang="en-US" dirty="0" smtClean="0"/>
              <a:t>(8));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package ind.z1;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com.maxeler.maxcompiler.v1.managers.standard.SimulationManager;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</a:t>
            </a:r>
            <a:r>
              <a:rPr lang="en-US" dirty="0" err="1" smtClean="0"/>
              <a:t>helloSimRunner</a:t>
            </a:r>
            <a:r>
              <a:rPr lang="en-US" dirty="0" smtClean="0"/>
              <a:t> {</a:t>
            </a:r>
          </a:p>
          <a:p>
            <a:pPr>
              <a:buNone/>
            </a:pPr>
            <a:r>
              <a:rPr lang="en-US" dirty="0" smtClean="0"/>
              <a:t>	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SimulationManager</a:t>
            </a:r>
            <a:r>
              <a:rPr lang="en-US" dirty="0" smtClean="0"/>
              <a:t> m = new </a:t>
            </a:r>
            <a:r>
              <a:rPr lang="en-US" dirty="0" err="1" smtClean="0"/>
              <a:t>SimulationManager</a:t>
            </a:r>
            <a:r>
              <a:rPr lang="en-US" dirty="0" smtClean="0"/>
              <a:t>(“</a:t>
            </a:r>
            <a:r>
              <a:rPr lang="en-US" dirty="0" err="1" smtClean="0"/>
              <a:t>helloSim</a:t>
            </a:r>
            <a:r>
              <a:rPr lang="en-US" dirty="0" smtClean="0"/>
              <a:t>");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helloKernel</a:t>
            </a:r>
            <a:r>
              <a:rPr lang="en-US" dirty="0" smtClean="0"/>
              <a:t> k = new </a:t>
            </a:r>
            <a:r>
              <a:rPr lang="en-US" dirty="0" err="1" smtClean="0"/>
              <a:t>helloKernel</a:t>
            </a:r>
            <a:r>
              <a:rPr lang="en-US" dirty="0" smtClean="0"/>
              <a:t>( </a:t>
            </a:r>
            <a:r>
              <a:rPr lang="en-US" dirty="0" err="1" smtClean="0"/>
              <a:t>m.makeKernelParameters</a:t>
            </a:r>
            <a:r>
              <a:rPr lang="en-US" dirty="0" smtClean="0"/>
              <a:t>() 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</a:t>
            </a:r>
            <a:r>
              <a:rPr lang="en-US" dirty="0" smtClean="0"/>
              <a:t>(k);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m.setInputData</a:t>
            </a:r>
            <a:r>
              <a:rPr lang="en-US" dirty="0" smtClean="0"/>
              <a:t>("x", 1, 2, 3, 4, 5, 6, 7, 8);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m.setKernelCycles</a:t>
            </a:r>
            <a:r>
              <a:rPr lang="en-US" dirty="0" smtClean="0"/>
              <a:t>(8);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m.runTest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m.dumpOutput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	double </a:t>
            </a:r>
            <a:r>
              <a:rPr lang="en-US" dirty="0" err="1" smtClean="0"/>
              <a:t>expectedOutput</a:t>
            </a:r>
            <a:r>
              <a:rPr lang="en-US" dirty="0" smtClean="0"/>
              <a:t>[] = { 1, 2, 3, 4, 5, 6, 7, 8 };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m.checkOutputData</a:t>
            </a:r>
            <a:r>
              <a:rPr lang="en-US" dirty="0" smtClean="0"/>
              <a:t>("z", </a:t>
            </a:r>
            <a:r>
              <a:rPr lang="en-US" dirty="0" err="1" smtClean="0"/>
              <a:t>expectedOutput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m.logMsg</a:t>
            </a:r>
            <a:r>
              <a:rPr lang="en-US" dirty="0" smtClean="0"/>
              <a:t>("Test passed OK!");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example1SimRunner.java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package ind.z1;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static </a:t>
            </a:r>
            <a:r>
              <a:rPr lang="en-US" dirty="0" err="1" smtClean="0"/>
              <a:t>config.BoardModel.BOARDMODEL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import com.maxeler.maxcompiler.v1.kernelcompiler.Kernel;</a:t>
            </a:r>
          </a:p>
          <a:p>
            <a:pPr>
              <a:buNone/>
            </a:pPr>
            <a:r>
              <a:rPr lang="en-US" dirty="0" smtClean="0"/>
              <a:t>import com.maxeler.maxcompiler.v1.managers.standard.Manager;</a:t>
            </a:r>
          </a:p>
          <a:p>
            <a:pPr>
              <a:buNone/>
            </a:pPr>
            <a:r>
              <a:rPr lang="en-US" dirty="0" smtClean="0"/>
              <a:t>import com.maxeler.maxcompiler.v1.managers.standard.Manager.IOType;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</a:t>
            </a:r>
            <a:r>
              <a:rPr lang="en-US" dirty="0" err="1" smtClean="0"/>
              <a:t>helloHostSimBuilder</a:t>
            </a:r>
            <a:r>
              <a:rPr lang="en-US" dirty="0" smtClean="0"/>
              <a:t> {</a:t>
            </a:r>
          </a:p>
          <a:p>
            <a:pPr>
              <a:buNone/>
            </a:pPr>
            <a:r>
              <a:rPr lang="en-US" dirty="0" smtClean="0"/>
              <a:t>	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	Manager m = new Manager(</a:t>
            </a:r>
            <a:r>
              <a:rPr lang="en-US" dirty="0" err="1" smtClean="0"/>
              <a:t>true,”helloHostSim</a:t>
            </a:r>
            <a:r>
              <a:rPr lang="en-US" dirty="0" smtClean="0"/>
              <a:t>", BOARDMODEL);</a:t>
            </a:r>
          </a:p>
          <a:p>
            <a:pPr>
              <a:buNone/>
            </a:pPr>
            <a:r>
              <a:rPr lang="en-US" dirty="0" smtClean="0"/>
              <a:t>		Kernel k = new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helloKernel</a:t>
            </a:r>
            <a:r>
              <a:rPr lang="en-US" dirty="0" smtClean="0"/>
              <a:t>(</a:t>
            </a:r>
            <a:r>
              <a:rPr lang="en-US" dirty="0" err="1" smtClean="0"/>
              <a:t>m.makeKernelParameters</a:t>
            </a:r>
            <a:r>
              <a:rPr lang="en-US" dirty="0" smtClean="0"/>
              <a:t>(“</a:t>
            </a:r>
            <a:r>
              <a:rPr lang="en-US" dirty="0" err="1" smtClean="0"/>
              <a:t>helloKernel</a:t>
            </a:r>
            <a:r>
              <a:rPr lang="en-US" dirty="0" smtClean="0"/>
              <a:t>"));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</a:t>
            </a:r>
            <a:r>
              <a:rPr lang="en-US" dirty="0" smtClean="0"/>
              <a:t>(k);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m.setIO</a:t>
            </a:r>
            <a:r>
              <a:rPr lang="en-US" dirty="0" smtClean="0"/>
              <a:t>(</a:t>
            </a:r>
            <a:r>
              <a:rPr lang="en-US" dirty="0" err="1" smtClean="0"/>
              <a:t>IOType.ALL_PCIE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m.build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example1HostSimBuilder.java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81328"/>
            <a:ext cx="8686800" cy="446227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package ind.z1;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static </a:t>
            </a:r>
            <a:r>
              <a:rPr lang="en-US" dirty="0" err="1" smtClean="0"/>
              <a:t>config.BoardModel.BOARDMODEL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import com.maxeler.maxcompiler.v1.kernelcompiler.Kernel;</a:t>
            </a:r>
          </a:p>
          <a:p>
            <a:pPr>
              <a:buNone/>
            </a:pPr>
            <a:r>
              <a:rPr lang="en-US" dirty="0" smtClean="0"/>
              <a:t>import com.maxeler.maxcompiler.v1.managers.standard.Manager;</a:t>
            </a:r>
          </a:p>
          <a:p>
            <a:pPr>
              <a:buNone/>
            </a:pPr>
            <a:r>
              <a:rPr lang="en-US" dirty="0" smtClean="0"/>
              <a:t>import com.maxeler.maxcompiler.v1.managers.standard.Manager.IOType;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</a:t>
            </a:r>
            <a:r>
              <a:rPr lang="en-US" dirty="0" err="1" smtClean="0"/>
              <a:t>helloHWBuilder</a:t>
            </a:r>
            <a:r>
              <a:rPr lang="en-US" dirty="0" smtClean="0"/>
              <a:t> {</a:t>
            </a:r>
          </a:p>
          <a:p>
            <a:pPr>
              <a:buNone/>
            </a:pPr>
            <a:r>
              <a:rPr lang="en-US" dirty="0" smtClean="0"/>
              <a:t>	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	Manager m = new Manager(“hello", BOARDMODEL);</a:t>
            </a:r>
          </a:p>
          <a:p>
            <a:pPr>
              <a:buNone/>
            </a:pPr>
            <a:r>
              <a:rPr lang="en-US" dirty="0" smtClean="0"/>
              <a:t>		Kernel k = new </a:t>
            </a:r>
            <a:r>
              <a:rPr lang="en-US" dirty="0" err="1" smtClean="0"/>
              <a:t>helloKernel</a:t>
            </a:r>
            <a:r>
              <a:rPr lang="en-US" dirty="0" smtClean="0"/>
              <a:t>( </a:t>
            </a:r>
            <a:r>
              <a:rPr lang="en-US" dirty="0" err="1" smtClean="0"/>
              <a:t>m.makeKernelParameters</a:t>
            </a:r>
            <a:r>
              <a:rPr lang="en-US" dirty="0" smtClean="0"/>
              <a:t>() 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</a:t>
            </a:r>
            <a:r>
              <a:rPr lang="en-US" dirty="0" smtClean="0"/>
              <a:t>(k);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m.setIO</a:t>
            </a:r>
            <a:r>
              <a:rPr lang="en-US" dirty="0" smtClean="0"/>
              <a:t>(</a:t>
            </a:r>
            <a:r>
              <a:rPr lang="en-US" dirty="0" err="1" smtClean="0"/>
              <a:t>IOType.ALL_PCIE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m.build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example1HwBuilder.java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MaxCompilerRT.h</a:t>
            </a:r>
            <a:r>
              <a:rPr lang="en-US" dirty="0" smtClean="0"/>
              <a:t>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argc</a:t>
            </a:r>
            <a:r>
              <a:rPr lang="en-US" dirty="0" smtClean="0"/>
              <a:t>, char* </a:t>
            </a:r>
            <a:r>
              <a:rPr lang="en-US" dirty="0" err="1" smtClean="0"/>
              <a:t>argv</a:t>
            </a:r>
            <a:r>
              <a:rPr lang="en-US" dirty="0" smtClean="0"/>
              <a:t>[])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char *</a:t>
            </a:r>
            <a:r>
              <a:rPr lang="en-US" dirty="0" err="1" smtClean="0"/>
              <a:t>device_name</a:t>
            </a:r>
            <a:r>
              <a:rPr lang="en-US" dirty="0" smtClean="0"/>
              <a:t> = (</a:t>
            </a:r>
            <a:r>
              <a:rPr lang="en-US" dirty="0" err="1" smtClean="0"/>
              <a:t>argc</a:t>
            </a:r>
            <a:r>
              <a:rPr lang="en-US" dirty="0" smtClean="0"/>
              <a:t>==2 ? </a:t>
            </a:r>
            <a:r>
              <a:rPr lang="en-US" dirty="0" err="1" smtClean="0"/>
              <a:t>argv</a:t>
            </a:r>
            <a:r>
              <a:rPr lang="en-US" dirty="0" smtClean="0"/>
              <a:t>[1] : "/dev/maxeler0");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max_maxfile_t</a:t>
            </a:r>
            <a:r>
              <a:rPr lang="en-US" dirty="0" smtClean="0"/>
              <a:t>* </a:t>
            </a:r>
            <a:r>
              <a:rPr lang="en-US" dirty="0" err="1" smtClean="0"/>
              <a:t>maxfile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max_device_handle_t</a:t>
            </a:r>
            <a:r>
              <a:rPr lang="en-US" dirty="0" smtClean="0"/>
              <a:t>* device;</a:t>
            </a:r>
          </a:p>
          <a:p>
            <a:pPr>
              <a:buNone/>
            </a:pPr>
            <a:r>
              <a:rPr lang="en-US" dirty="0" smtClean="0"/>
              <a:t>	char data_in1[16] = "Hello world!";</a:t>
            </a:r>
          </a:p>
          <a:p>
            <a:pPr>
              <a:buNone/>
            </a:pPr>
            <a:r>
              <a:rPr lang="en-US" dirty="0" smtClean="0"/>
              <a:t>	char </a:t>
            </a:r>
            <a:r>
              <a:rPr lang="en-US" dirty="0" err="1" smtClean="0"/>
              <a:t>data_out</a:t>
            </a:r>
            <a:r>
              <a:rPr lang="en-US" dirty="0" smtClean="0"/>
              <a:t>[16];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("Opening and configuring FPGA.\n");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maxfile</a:t>
            </a:r>
            <a:r>
              <a:rPr lang="en-US" dirty="0" smtClean="0"/>
              <a:t> = </a:t>
            </a:r>
            <a:r>
              <a:rPr lang="en-US" dirty="0" err="1" smtClean="0"/>
              <a:t>max_maxfile_init_hello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device = </a:t>
            </a:r>
            <a:r>
              <a:rPr lang="en-US" dirty="0" err="1" smtClean="0"/>
              <a:t>max_open_device</a:t>
            </a:r>
            <a:r>
              <a:rPr lang="en-US" dirty="0" smtClean="0"/>
              <a:t>(</a:t>
            </a:r>
            <a:r>
              <a:rPr lang="en-US" dirty="0" err="1" smtClean="0"/>
              <a:t>maxfile</a:t>
            </a:r>
            <a:r>
              <a:rPr lang="en-US" dirty="0" smtClean="0"/>
              <a:t>, </a:t>
            </a:r>
            <a:r>
              <a:rPr lang="en-US" dirty="0" err="1" smtClean="0"/>
              <a:t>device_name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max_set_terminate_on_error</a:t>
            </a:r>
            <a:r>
              <a:rPr lang="en-US" dirty="0" smtClean="0"/>
              <a:t>(device);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example1HostCode.c          1/2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("Streaming data to/from FPGA...\n");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max_run</a:t>
            </a:r>
            <a:r>
              <a:rPr lang="en-US" dirty="0" smtClean="0"/>
              <a:t>(device,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max_input</a:t>
            </a:r>
            <a:r>
              <a:rPr lang="en-US" dirty="0" smtClean="0"/>
              <a:t>("x", data_in1, 16 * </a:t>
            </a:r>
            <a:r>
              <a:rPr lang="en-US" dirty="0" err="1" smtClean="0"/>
              <a:t>sizeof</a:t>
            </a:r>
            <a:r>
              <a:rPr lang="en-US" dirty="0" smtClean="0"/>
              <a:t>(char)),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max_output</a:t>
            </a:r>
            <a:r>
              <a:rPr lang="en-US" dirty="0" smtClean="0"/>
              <a:t>("z", </a:t>
            </a:r>
            <a:r>
              <a:rPr lang="en-US" dirty="0" err="1" smtClean="0"/>
              <a:t>data_out</a:t>
            </a:r>
            <a:r>
              <a:rPr lang="en-US" dirty="0" smtClean="0"/>
              <a:t>, 16 * </a:t>
            </a:r>
            <a:r>
              <a:rPr lang="en-US" dirty="0" err="1" smtClean="0"/>
              <a:t>sizeof</a:t>
            </a:r>
            <a:r>
              <a:rPr lang="en-US" dirty="0" smtClean="0"/>
              <a:t>(char)),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max_runfor</a:t>
            </a:r>
            <a:r>
              <a:rPr lang="en-US" dirty="0" smtClean="0"/>
              <a:t>(“</a:t>
            </a:r>
            <a:r>
              <a:rPr lang="en-US" dirty="0" err="1" smtClean="0"/>
              <a:t>helloKernel</a:t>
            </a:r>
            <a:r>
              <a:rPr lang="en-US" dirty="0" smtClean="0"/>
              <a:t>", 16),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max_end</a:t>
            </a:r>
            <a:r>
              <a:rPr lang="en-US" dirty="0" smtClean="0"/>
              <a:t>());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("Checking data read from FPGA.\n");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max_close_device</a:t>
            </a:r>
            <a:r>
              <a:rPr lang="en-US" dirty="0" smtClean="0"/>
              <a:t>(device);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max_destroy</a:t>
            </a:r>
            <a:r>
              <a:rPr lang="en-US" dirty="0" smtClean="0"/>
              <a:t>(</a:t>
            </a:r>
            <a:r>
              <a:rPr lang="en-US" dirty="0" err="1" smtClean="0"/>
              <a:t>maxfile</a:t>
            </a:r>
            <a:r>
              <a:rPr lang="en-US" dirty="0" smtClean="0"/>
              <a:t>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return 0;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example1HostCode.c          2/2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# Root of the project directory tree</a:t>
            </a:r>
          </a:p>
          <a:p>
            <a:pPr>
              <a:buNone/>
            </a:pPr>
            <a:r>
              <a:rPr lang="en-US" dirty="0" smtClean="0"/>
              <a:t>BASEDIR=../../..</a:t>
            </a:r>
          </a:p>
          <a:p>
            <a:pPr>
              <a:buNone/>
            </a:pPr>
            <a:r>
              <a:rPr lang="en-US" dirty="0" smtClean="0"/>
              <a:t># Java package name</a:t>
            </a:r>
          </a:p>
          <a:p>
            <a:pPr>
              <a:buNone/>
            </a:pPr>
            <a:r>
              <a:rPr lang="en-US" dirty="0" smtClean="0"/>
              <a:t>PACKAGE=</a:t>
            </a:r>
            <a:r>
              <a:rPr lang="en-US" dirty="0" err="1" smtClean="0"/>
              <a:t>ind</a:t>
            </a:r>
            <a:r>
              <a:rPr lang="en-US" dirty="0" smtClean="0"/>
              <a:t>/z1</a:t>
            </a:r>
          </a:p>
          <a:p>
            <a:pPr>
              <a:buNone/>
            </a:pPr>
            <a:r>
              <a:rPr lang="en-US" dirty="0" smtClean="0"/>
              <a:t># Application name</a:t>
            </a:r>
          </a:p>
          <a:p>
            <a:pPr>
              <a:buNone/>
            </a:pPr>
            <a:r>
              <a:rPr lang="en-US" dirty="0" smtClean="0"/>
              <a:t>APP=example1</a:t>
            </a:r>
          </a:p>
          <a:p>
            <a:pPr>
              <a:buNone/>
            </a:pPr>
            <a:r>
              <a:rPr lang="en-US" dirty="0" smtClean="0"/>
              <a:t># Names of your </a:t>
            </a:r>
            <a:r>
              <a:rPr lang="en-US" dirty="0" err="1" smtClean="0"/>
              <a:t>maxfiles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HWMAXFILE=$(APP).max</a:t>
            </a:r>
          </a:p>
          <a:p>
            <a:pPr>
              <a:buNone/>
            </a:pPr>
            <a:r>
              <a:rPr lang="en-US" dirty="0" smtClean="0"/>
              <a:t>HOSTSIMMAXFILE=$(APP)HostSim.max</a:t>
            </a:r>
          </a:p>
          <a:p>
            <a:pPr>
              <a:buNone/>
            </a:pPr>
            <a:r>
              <a:rPr lang="en-US" dirty="0" smtClean="0"/>
              <a:t># Java application builders</a:t>
            </a:r>
          </a:p>
          <a:p>
            <a:pPr>
              <a:buNone/>
            </a:pPr>
            <a:r>
              <a:rPr lang="en-US" dirty="0" smtClean="0"/>
              <a:t>HWBUILDER=$(APP)HWBuilder.java</a:t>
            </a:r>
          </a:p>
          <a:p>
            <a:pPr>
              <a:buNone/>
            </a:pPr>
            <a:r>
              <a:rPr lang="en-US" dirty="0" smtClean="0"/>
              <a:t>HOSTSIMBUILDER=$(APP)HostSimBuilder.java</a:t>
            </a:r>
          </a:p>
          <a:p>
            <a:pPr>
              <a:buNone/>
            </a:pPr>
            <a:r>
              <a:rPr lang="en-US" dirty="0" smtClean="0"/>
              <a:t>SIMRUNNER=$(APP)SimRunner.java</a:t>
            </a:r>
          </a:p>
          <a:p>
            <a:pPr>
              <a:buNone/>
            </a:pPr>
            <a:r>
              <a:rPr lang="en-US" dirty="0" smtClean="0"/>
              <a:t># C host code</a:t>
            </a:r>
          </a:p>
          <a:p>
            <a:pPr>
              <a:buNone/>
            </a:pPr>
            <a:r>
              <a:rPr lang="en-US" dirty="0" smtClean="0"/>
              <a:t>HOSTCODE=$(APP)</a:t>
            </a:r>
            <a:r>
              <a:rPr lang="en-US" dirty="0" err="1" smtClean="0"/>
              <a:t>HostCode.c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# Target board</a:t>
            </a:r>
          </a:p>
          <a:p>
            <a:pPr>
              <a:buNone/>
            </a:pPr>
            <a:r>
              <a:rPr lang="en-US" dirty="0" smtClean="0"/>
              <a:t>BOARD_MODEL=23312</a:t>
            </a:r>
          </a:p>
          <a:p>
            <a:pPr>
              <a:buNone/>
            </a:pPr>
            <a:r>
              <a:rPr lang="en-US" dirty="0" smtClean="0"/>
              <a:t># Include the master </a:t>
            </a:r>
            <a:r>
              <a:rPr lang="en-US" dirty="0" err="1" smtClean="0"/>
              <a:t>makefile.include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nullstring</a:t>
            </a:r>
            <a:r>
              <a:rPr lang="en-US" dirty="0" smtClean="0"/>
              <a:t> :=</a:t>
            </a:r>
          </a:p>
          <a:p>
            <a:pPr>
              <a:buNone/>
            </a:pPr>
            <a:r>
              <a:rPr lang="en-US" dirty="0" smtClean="0"/>
              <a:t>space := $(</a:t>
            </a:r>
            <a:r>
              <a:rPr lang="en-US" dirty="0" err="1" smtClean="0"/>
              <a:t>nullstring</a:t>
            </a:r>
            <a:r>
              <a:rPr lang="en-US" dirty="0" smtClean="0"/>
              <a:t>) # comment </a:t>
            </a:r>
          </a:p>
          <a:p>
            <a:pPr>
              <a:buNone/>
            </a:pPr>
            <a:r>
              <a:rPr lang="en-US" dirty="0" smtClean="0"/>
              <a:t>MAXCOMPILERDIR_QUOTE:=$(</a:t>
            </a:r>
            <a:r>
              <a:rPr lang="en-US" dirty="0" err="1" smtClean="0"/>
              <a:t>subst</a:t>
            </a:r>
            <a:r>
              <a:rPr lang="en-US" dirty="0" smtClean="0"/>
              <a:t> $(space),\ ,$(MAXCOMPILERDIR))</a:t>
            </a:r>
          </a:p>
          <a:p>
            <a:pPr>
              <a:buNone/>
            </a:pPr>
            <a:r>
              <a:rPr lang="en-US" dirty="0" smtClean="0"/>
              <a:t>include $(MAXCOMPILERDIR_QUOTE)/examples/common/</a:t>
            </a:r>
            <a:r>
              <a:rPr lang="en-US" dirty="0" err="1" smtClean="0"/>
              <a:t>Makefile.include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Makefile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81329"/>
            <a:ext cx="8839200" cy="316687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package </a:t>
            </a:r>
            <a:r>
              <a:rPr lang="en-US" dirty="0" err="1" smtClean="0"/>
              <a:t>config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com.maxeler.maxcompiler.v1.managers.MAX2BoardModel;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</a:t>
            </a:r>
            <a:r>
              <a:rPr lang="en-US" dirty="0" err="1" smtClean="0"/>
              <a:t>BoardModel</a:t>
            </a:r>
            <a:r>
              <a:rPr lang="en-US" dirty="0" smtClean="0"/>
              <a:t> {</a:t>
            </a:r>
          </a:p>
          <a:p>
            <a:pPr>
              <a:buNone/>
            </a:pPr>
            <a:r>
              <a:rPr lang="en-US" dirty="0" smtClean="0"/>
              <a:t>	public static final MAX2BoardModel BOARDMODEL = 		MAX2BoardModel.MAX2336B;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BoardModel.java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8686800" cy="255727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Write a program </a:t>
            </a:r>
            <a:br>
              <a:rPr lang="en-US" dirty="0" smtClean="0"/>
            </a:br>
            <a:r>
              <a:rPr lang="en-US" dirty="0" smtClean="0"/>
              <a:t>that adds two arrays </a:t>
            </a:r>
            <a:br>
              <a:rPr lang="en-US" dirty="0" smtClean="0"/>
            </a:br>
            <a:r>
              <a:rPr lang="en-US" dirty="0" smtClean="0"/>
              <a:t>of floating point numbers. </a:t>
            </a:r>
          </a:p>
          <a:p>
            <a:r>
              <a:rPr lang="en-US" dirty="0" smtClean="0"/>
              <a:t>Program reads the size of arrays, </a:t>
            </a:r>
            <a:br>
              <a:rPr lang="en-US" dirty="0" smtClean="0"/>
            </a:br>
            <a:r>
              <a:rPr lang="en-US" dirty="0" smtClean="0"/>
              <a:t>makes two arrays</a:t>
            </a:r>
            <a:br>
              <a:rPr lang="en-US" dirty="0" smtClean="0"/>
            </a:br>
            <a:r>
              <a:rPr lang="en-US" dirty="0" smtClean="0"/>
              <a:t>with an arbitrary content (test inputs), </a:t>
            </a:r>
            <a:br>
              <a:rPr lang="en-US" dirty="0" smtClean="0"/>
            </a:br>
            <a:r>
              <a:rPr lang="en-US" dirty="0" smtClean="0"/>
              <a:t>and adds them using a MAX card.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No. 2: Vector Addition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One has to know</a:t>
            </a:r>
            <a:br>
              <a:rPr lang="en-US" dirty="0" smtClean="0"/>
            </a:br>
            <a:r>
              <a:rPr lang="en-US" dirty="0" smtClean="0"/>
              <a:t>how to program </a:t>
            </a:r>
            <a:r>
              <a:rPr lang="en-US" dirty="0" smtClean="0"/>
              <a:t>DataFlow</a:t>
            </a:r>
            <a:r>
              <a:rPr lang="en-US" dirty="0" smtClean="0"/>
              <a:t> </a:t>
            </a:r>
            <a:r>
              <a:rPr lang="en-US" dirty="0" smtClean="0"/>
              <a:t>machines,</a:t>
            </a:r>
            <a:br>
              <a:rPr lang="en-US" dirty="0" smtClean="0"/>
            </a:br>
            <a:r>
              <a:rPr lang="en-US" dirty="0" smtClean="0"/>
              <a:t>in order to get </a:t>
            </a:r>
            <a:br>
              <a:rPr lang="en-US" dirty="0" smtClean="0"/>
            </a:br>
            <a:r>
              <a:rPr lang="en-US" dirty="0" smtClean="0"/>
              <a:t>the best possible speedup out of them!</a:t>
            </a:r>
          </a:p>
          <a:p>
            <a:endParaRPr lang="en-US" dirty="0" smtClean="0"/>
          </a:p>
          <a:p>
            <a:r>
              <a:rPr lang="en-US" dirty="0" smtClean="0"/>
              <a:t>For some applications (G),</a:t>
            </a:r>
            <a:br>
              <a:rPr lang="en-US" dirty="0" smtClean="0"/>
            </a:br>
            <a:r>
              <a:rPr lang="en-US" dirty="0" smtClean="0"/>
              <a:t>there is a large difference between</a:t>
            </a:r>
            <a:br>
              <a:rPr lang="en-US" dirty="0" smtClean="0"/>
            </a:br>
            <a:r>
              <a:rPr lang="en-US" dirty="0" smtClean="0"/>
              <a:t>what an experienced programmer achieves,</a:t>
            </a:r>
            <a:br>
              <a:rPr lang="en-US" dirty="0" smtClean="0"/>
            </a:b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what an un-experienced one can achieve!</a:t>
            </a:r>
          </a:p>
          <a:p>
            <a:endParaRPr lang="en-US" dirty="0" smtClean="0"/>
          </a:p>
          <a:p>
            <a:r>
              <a:rPr lang="en-US" dirty="0" smtClean="0"/>
              <a:t>For some other applications (B),</a:t>
            </a:r>
            <a:br>
              <a:rPr lang="en-US" dirty="0" smtClean="0"/>
            </a:br>
            <a:r>
              <a:rPr lang="en-US" dirty="0" smtClean="0"/>
              <a:t>no matter how experienced the programmer is,</a:t>
            </a:r>
            <a:br>
              <a:rPr lang="en-US" dirty="0" smtClean="0"/>
            </a:br>
            <a:r>
              <a:rPr lang="en-US" dirty="0" smtClean="0"/>
              <a:t>the speedup will not be revolutionary</a:t>
            </a:r>
            <a:br>
              <a:rPr lang="en-US" dirty="0" smtClean="0"/>
            </a:br>
            <a:r>
              <a:rPr lang="en-US" dirty="0" smtClean="0"/>
              <a:t>(may be even &lt;1).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How-to? What-to?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package ind.z2;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com.maxeler.maxcompiler.v1.kernelcompiler.Kernel;</a:t>
            </a:r>
          </a:p>
          <a:p>
            <a:pPr>
              <a:buNone/>
            </a:pPr>
            <a:r>
              <a:rPr lang="en-US" dirty="0" smtClean="0"/>
              <a:t>import com.maxeler.maxcompiler.v1.kernelcompiler.KernelParameters;</a:t>
            </a:r>
          </a:p>
          <a:p>
            <a:pPr>
              <a:buNone/>
            </a:pPr>
            <a:r>
              <a:rPr lang="en-US" dirty="0" smtClean="0"/>
              <a:t>import com.maxeler.maxcompiler.v1.kernelcompiler.types.base.HWVar;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example2Kernel extends Kernel {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public example2Kernel(</a:t>
            </a:r>
            <a:r>
              <a:rPr lang="en-US" dirty="0" err="1" smtClean="0"/>
              <a:t>KernelParameters</a:t>
            </a:r>
            <a:r>
              <a:rPr lang="en-US" dirty="0" smtClean="0"/>
              <a:t> parameters) {</a:t>
            </a:r>
          </a:p>
          <a:p>
            <a:pPr>
              <a:buNone/>
            </a:pPr>
            <a:r>
              <a:rPr lang="en-US" dirty="0" smtClean="0"/>
              <a:t>		super(parameters);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// Input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x = </a:t>
            </a:r>
            <a:r>
              <a:rPr lang="en-US" dirty="0" err="1" smtClean="0"/>
              <a:t>io.input</a:t>
            </a:r>
            <a:r>
              <a:rPr lang="en-US" dirty="0" smtClean="0"/>
              <a:t>("x", </a:t>
            </a:r>
            <a:r>
              <a:rPr lang="en-US" dirty="0" err="1" smtClean="0"/>
              <a:t>hwFloat</a:t>
            </a:r>
            <a:r>
              <a:rPr lang="en-US" dirty="0" smtClean="0"/>
              <a:t>(8,24));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y = </a:t>
            </a:r>
            <a:r>
              <a:rPr lang="en-US" dirty="0" err="1" smtClean="0"/>
              <a:t>io.input</a:t>
            </a:r>
            <a:r>
              <a:rPr lang="en-US" dirty="0" smtClean="0"/>
              <a:t>("y", </a:t>
            </a:r>
            <a:r>
              <a:rPr lang="en-US" dirty="0" err="1" smtClean="0"/>
              <a:t>hwFloat</a:t>
            </a:r>
            <a:r>
              <a:rPr lang="en-US" dirty="0" smtClean="0"/>
              <a:t>(8,24));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result = x + y;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// Output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io.output</a:t>
            </a:r>
            <a:r>
              <a:rPr lang="en-US" dirty="0" smtClean="0"/>
              <a:t>("z", result, </a:t>
            </a:r>
            <a:r>
              <a:rPr lang="en-US" dirty="0" err="1" smtClean="0"/>
              <a:t>hwFloat</a:t>
            </a:r>
            <a:r>
              <a:rPr lang="en-US" dirty="0" smtClean="0"/>
              <a:t>(8,24));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example2Kernel.Java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package ind.z2;</a:t>
            </a:r>
          </a:p>
          <a:p>
            <a:pPr>
              <a:buNone/>
            </a:pPr>
            <a:r>
              <a:rPr lang="en-US" dirty="0" smtClean="0"/>
              <a:t>import com.maxeler.maxcompiler.v1.managers.standard.SimulationManager;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example2SimRunner {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SimulationManager</a:t>
            </a:r>
            <a:r>
              <a:rPr lang="en-US" dirty="0" smtClean="0"/>
              <a:t> m = new </a:t>
            </a:r>
            <a:r>
              <a:rPr lang="en-US" dirty="0" err="1" smtClean="0"/>
              <a:t>SimulationManager</a:t>
            </a:r>
            <a:r>
              <a:rPr lang="en-US" dirty="0" smtClean="0"/>
              <a:t>("example2Sim");</a:t>
            </a:r>
          </a:p>
          <a:p>
            <a:pPr>
              <a:buNone/>
            </a:pPr>
            <a:r>
              <a:rPr lang="en-US" dirty="0" smtClean="0"/>
              <a:t>		example2Kernel k = new example2Kernel( </a:t>
            </a:r>
            <a:r>
              <a:rPr lang="en-US" dirty="0" err="1" smtClean="0"/>
              <a:t>m.makeKernelParameters</a:t>
            </a:r>
            <a:r>
              <a:rPr lang="en-US" dirty="0" smtClean="0"/>
              <a:t>() 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</a:t>
            </a:r>
            <a:r>
              <a:rPr lang="en-US" dirty="0" smtClean="0"/>
              <a:t>(k);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m.setInputData</a:t>
            </a:r>
            <a:r>
              <a:rPr lang="en-US" dirty="0" smtClean="0"/>
              <a:t>("x", 1, 2, 3, 4, 5, 6, 7, 8);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m.setInputData</a:t>
            </a:r>
            <a:r>
              <a:rPr lang="en-US" dirty="0" smtClean="0"/>
              <a:t>("y", 2, 3, 4, 5, 6, 7, 8, 9);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m.setKernelCycles</a:t>
            </a:r>
            <a:r>
              <a:rPr lang="en-US" dirty="0" smtClean="0"/>
              <a:t>(8);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m.runTest</a:t>
            </a:r>
            <a:r>
              <a:rPr lang="en-US" dirty="0" smtClean="0"/>
              <a:t>();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m.dumpOutput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	double </a:t>
            </a:r>
            <a:r>
              <a:rPr lang="en-US" dirty="0" err="1" smtClean="0"/>
              <a:t>expectedOutput</a:t>
            </a:r>
            <a:r>
              <a:rPr lang="en-US" dirty="0" smtClean="0"/>
              <a:t>[] = { 3, 5, 7, 9, 11, 13, 15, 17 };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m.checkOutputData</a:t>
            </a:r>
            <a:r>
              <a:rPr lang="en-US" dirty="0" smtClean="0"/>
              <a:t>("z", </a:t>
            </a:r>
            <a:r>
              <a:rPr lang="en-US" dirty="0" err="1" smtClean="0"/>
              <a:t>expectedOutput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m.logMsg</a:t>
            </a:r>
            <a:r>
              <a:rPr lang="en-US" dirty="0" smtClean="0"/>
              <a:t>("Test passed OK!");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example2SimRunner.java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package ind.z2;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static </a:t>
            </a:r>
            <a:r>
              <a:rPr lang="en-US" dirty="0" err="1" smtClean="0"/>
              <a:t>config.BoardModel.BOARDMODEL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com.maxeler.maxcompiler.v1.kernelcompiler.Kernel;</a:t>
            </a:r>
          </a:p>
          <a:p>
            <a:pPr>
              <a:buNone/>
            </a:pPr>
            <a:r>
              <a:rPr lang="en-US" dirty="0" smtClean="0"/>
              <a:t>import com.maxeler.maxcompiler.v1.managers.standard.Manager;</a:t>
            </a:r>
          </a:p>
          <a:p>
            <a:pPr>
              <a:buNone/>
            </a:pPr>
            <a:r>
              <a:rPr lang="en-US" dirty="0" smtClean="0"/>
              <a:t>import com.maxeler.maxcompiler.v1.managers.standard.Manager.IOType;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example2HostSimBuilder {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	Manager m = new Manager(true,"example2HostSim", BOARDMODEL);</a:t>
            </a:r>
          </a:p>
          <a:p>
            <a:pPr>
              <a:buNone/>
            </a:pPr>
            <a:r>
              <a:rPr lang="en-US" dirty="0" smtClean="0"/>
              <a:t>		Kernel k = new example2Kernel( </a:t>
            </a:r>
            <a:r>
              <a:rPr lang="en-US" dirty="0" err="1" smtClean="0"/>
              <a:t>m.makeKernelParameters</a:t>
            </a:r>
            <a:r>
              <a:rPr lang="en-US" dirty="0" smtClean="0"/>
              <a:t>("example2Kernel") 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</a:t>
            </a:r>
            <a:r>
              <a:rPr lang="en-US" dirty="0" smtClean="0"/>
              <a:t>(k);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m.setIO</a:t>
            </a:r>
            <a:r>
              <a:rPr lang="en-US" dirty="0" smtClean="0"/>
              <a:t>(</a:t>
            </a:r>
            <a:r>
              <a:rPr lang="en-US" dirty="0" err="1" smtClean="0"/>
              <a:t>IOType.ALL_PCIE</a:t>
            </a:r>
            <a:r>
              <a:rPr lang="en-US" dirty="0" smtClean="0"/>
              <a:t>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m.build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example2HostSimBuilder.java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package ind.z2;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static </a:t>
            </a:r>
            <a:r>
              <a:rPr lang="en-US" dirty="0" err="1" smtClean="0"/>
              <a:t>config.BoardModel.BOARDMODEL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com.maxeler.maxcompiler.v1.kernelcompiler.Kernel;</a:t>
            </a:r>
          </a:p>
          <a:p>
            <a:pPr>
              <a:buNone/>
            </a:pPr>
            <a:r>
              <a:rPr lang="en-US" dirty="0" smtClean="0"/>
              <a:t>import com.maxeler.maxcompiler.v1.managers.standard.Manager;</a:t>
            </a:r>
          </a:p>
          <a:p>
            <a:pPr>
              <a:buNone/>
            </a:pPr>
            <a:r>
              <a:rPr lang="en-US" dirty="0" smtClean="0"/>
              <a:t>import com.maxeler.maxcompiler.v1.managers.standard.Manager.IOType;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example2HWBuilder {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	Manager m = new Manager("example2", BOARDMODEL);</a:t>
            </a:r>
          </a:p>
          <a:p>
            <a:pPr>
              <a:buNone/>
            </a:pPr>
            <a:r>
              <a:rPr lang="en-US" dirty="0" smtClean="0"/>
              <a:t>		Kernel k = new example2Kernel( </a:t>
            </a:r>
            <a:r>
              <a:rPr lang="en-US" dirty="0" err="1" smtClean="0"/>
              <a:t>m.makeKernelParameters</a:t>
            </a:r>
            <a:r>
              <a:rPr lang="en-US" dirty="0" smtClean="0"/>
              <a:t>() 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</a:t>
            </a:r>
            <a:r>
              <a:rPr lang="en-US" dirty="0" smtClean="0"/>
              <a:t>(k);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m.setIO</a:t>
            </a:r>
            <a:r>
              <a:rPr lang="en-US" dirty="0" smtClean="0"/>
              <a:t>(</a:t>
            </a:r>
            <a:r>
              <a:rPr lang="en-US" dirty="0" err="1" smtClean="0"/>
              <a:t>IOType.ALL_PCIE</a:t>
            </a:r>
            <a:r>
              <a:rPr lang="en-US" dirty="0" smtClean="0"/>
              <a:t>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m.build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example2HWBuilder.java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stdlib.h</a:t>
            </a:r>
            <a:r>
              <a:rPr lang="en-US" dirty="0" smtClean="0"/>
              <a:t>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MaxCompilerRT.h</a:t>
            </a:r>
            <a:r>
              <a:rPr lang="en-US" dirty="0" smtClean="0"/>
              <a:t>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argc</a:t>
            </a:r>
            <a:r>
              <a:rPr lang="en-US" dirty="0" smtClean="0"/>
              <a:t>, char* </a:t>
            </a:r>
            <a:r>
              <a:rPr lang="en-US" dirty="0" err="1" smtClean="0"/>
              <a:t>argv</a:t>
            </a:r>
            <a:r>
              <a:rPr lang="en-US" dirty="0" smtClean="0"/>
              <a:t>[])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char *</a:t>
            </a:r>
            <a:r>
              <a:rPr lang="en-US" dirty="0" err="1" smtClean="0"/>
              <a:t>device_name</a:t>
            </a:r>
            <a:r>
              <a:rPr lang="en-US" dirty="0" smtClean="0"/>
              <a:t> = (</a:t>
            </a:r>
            <a:r>
              <a:rPr lang="en-US" dirty="0" err="1" smtClean="0"/>
              <a:t>argc</a:t>
            </a:r>
            <a:r>
              <a:rPr lang="en-US" dirty="0" smtClean="0"/>
              <a:t>==2 ? </a:t>
            </a:r>
            <a:r>
              <a:rPr lang="en-US" dirty="0" err="1" smtClean="0"/>
              <a:t>argv</a:t>
            </a:r>
            <a:r>
              <a:rPr lang="en-US" dirty="0" smtClean="0"/>
              <a:t>[1] : "/dev/maxeler0");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max_maxfile_t</a:t>
            </a:r>
            <a:r>
              <a:rPr lang="en-US" dirty="0" smtClean="0"/>
              <a:t>* </a:t>
            </a:r>
            <a:r>
              <a:rPr lang="en-US" dirty="0" err="1" smtClean="0"/>
              <a:t>maxfile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max_device_handle_t</a:t>
            </a:r>
            <a:r>
              <a:rPr lang="en-US" dirty="0" smtClean="0"/>
              <a:t>* device;</a:t>
            </a:r>
          </a:p>
          <a:p>
            <a:pPr>
              <a:buNone/>
            </a:pPr>
            <a:r>
              <a:rPr lang="en-US" dirty="0" smtClean="0"/>
              <a:t>	float *data_in1, *data_in2, *</a:t>
            </a:r>
            <a:r>
              <a:rPr lang="en-US" dirty="0" err="1" smtClean="0"/>
              <a:t>data_out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unsigned long N,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("Enter size of array: ");  </a:t>
            </a:r>
            <a:r>
              <a:rPr lang="en-US" dirty="0" err="1" smtClean="0"/>
              <a:t>scanf</a:t>
            </a:r>
            <a:r>
              <a:rPr lang="en-US" dirty="0" smtClean="0"/>
              <a:t>("%</a:t>
            </a:r>
            <a:r>
              <a:rPr lang="en-US" dirty="0" err="1" smtClean="0"/>
              <a:t>lu",&amp;N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data_in1 = </a:t>
            </a:r>
            <a:r>
              <a:rPr lang="en-US" dirty="0" err="1" smtClean="0"/>
              <a:t>malloc</a:t>
            </a:r>
            <a:r>
              <a:rPr lang="en-US" dirty="0" smtClean="0"/>
              <a:t>(N * </a:t>
            </a:r>
            <a:r>
              <a:rPr lang="en-US" dirty="0" err="1" smtClean="0"/>
              <a:t>sizeof</a:t>
            </a:r>
            <a:r>
              <a:rPr lang="en-US" dirty="0" smtClean="0"/>
              <a:t>(float));</a:t>
            </a:r>
          </a:p>
          <a:p>
            <a:pPr>
              <a:buNone/>
            </a:pPr>
            <a:r>
              <a:rPr lang="en-US" dirty="0" smtClean="0"/>
              <a:t>	data_in2 = </a:t>
            </a:r>
            <a:r>
              <a:rPr lang="en-US" dirty="0" err="1" smtClean="0"/>
              <a:t>malloc</a:t>
            </a:r>
            <a:r>
              <a:rPr lang="en-US" dirty="0" smtClean="0"/>
              <a:t>(N * </a:t>
            </a:r>
            <a:r>
              <a:rPr lang="en-US" dirty="0" err="1" smtClean="0"/>
              <a:t>sizeof</a:t>
            </a:r>
            <a:r>
              <a:rPr lang="en-US" dirty="0" smtClean="0"/>
              <a:t>(float));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data_out</a:t>
            </a:r>
            <a:r>
              <a:rPr lang="en-US" dirty="0" smtClean="0"/>
              <a:t> = </a:t>
            </a:r>
            <a:r>
              <a:rPr lang="en-US" dirty="0" err="1" smtClean="0"/>
              <a:t>malloc</a:t>
            </a:r>
            <a:r>
              <a:rPr lang="en-US" dirty="0" smtClean="0"/>
              <a:t>(N * </a:t>
            </a:r>
            <a:r>
              <a:rPr lang="en-US" dirty="0" err="1" smtClean="0"/>
              <a:t>sizeof</a:t>
            </a:r>
            <a:r>
              <a:rPr lang="en-US" dirty="0" smtClean="0"/>
              <a:t>(float));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for(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</a:t>
            </a:r>
            <a:r>
              <a:rPr lang="en-US" dirty="0" err="1" smtClean="0"/>
              <a:t>i</a:t>
            </a:r>
            <a:r>
              <a:rPr lang="en-US" dirty="0" smtClean="0"/>
              <a:t>++){</a:t>
            </a:r>
          </a:p>
          <a:p>
            <a:pPr>
              <a:buNone/>
            </a:pPr>
            <a:r>
              <a:rPr lang="en-US" dirty="0" smtClean="0"/>
              <a:t>		data_in1[</a:t>
            </a:r>
            <a:r>
              <a:rPr lang="en-US" dirty="0" err="1" smtClean="0"/>
              <a:t>i</a:t>
            </a:r>
            <a:r>
              <a:rPr lang="en-US" dirty="0" smtClean="0"/>
              <a:t>] = i%10;</a:t>
            </a:r>
          </a:p>
          <a:p>
            <a:pPr>
              <a:buNone/>
            </a:pPr>
            <a:r>
              <a:rPr lang="en-US" dirty="0" smtClean="0"/>
              <a:t>		data_in2[</a:t>
            </a:r>
            <a:r>
              <a:rPr lang="en-US" dirty="0" err="1" smtClean="0"/>
              <a:t>i</a:t>
            </a:r>
            <a:r>
              <a:rPr lang="en-US" dirty="0" smtClean="0"/>
              <a:t>] = i%3;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("Opening and configuring FPGA.\n");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example2HostCode.c 1/2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maxfile</a:t>
            </a:r>
            <a:r>
              <a:rPr lang="en-US" dirty="0" smtClean="0"/>
              <a:t> = max_maxfile_init_example2();</a:t>
            </a:r>
          </a:p>
          <a:p>
            <a:pPr>
              <a:buNone/>
            </a:pPr>
            <a:r>
              <a:rPr lang="en-US" dirty="0" smtClean="0"/>
              <a:t>	device = </a:t>
            </a:r>
            <a:r>
              <a:rPr lang="en-US" dirty="0" err="1" smtClean="0"/>
              <a:t>max_open_device</a:t>
            </a:r>
            <a:r>
              <a:rPr lang="en-US" dirty="0" smtClean="0"/>
              <a:t>(</a:t>
            </a:r>
            <a:r>
              <a:rPr lang="en-US" dirty="0" err="1" smtClean="0"/>
              <a:t>maxfile</a:t>
            </a:r>
            <a:r>
              <a:rPr lang="en-US" dirty="0" smtClean="0"/>
              <a:t>, </a:t>
            </a:r>
            <a:r>
              <a:rPr lang="en-US" dirty="0" err="1" smtClean="0"/>
              <a:t>device_name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max_set_terminate_on_error</a:t>
            </a:r>
            <a:r>
              <a:rPr lang="en-US" dirty="0" smtClean="0"/>
              <a:t>(device);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("Streaming data to/from FPGA...\n");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max_run</a:t>
            </a:r>
            <a:r>
              <a:rPr lang="en-US" dirty="0" smtClean="0"/>
              <a:t>(device,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max_input</a:t>
            </a:r>
            <a:r>
              <a:rPr lang="en-US" dirty="0" smtClean="0"/>
              <a:t>("x", data_in1, N * </a:t>
            </a:r>
            <a:r>
              <a:rPr lang="en-US" dirty="0" err="1" smtClean="0"/>
              <a:t>sizeof</a:t>
            </a:r>
            <a:r>
              <a:rPr lang="en-US" dirty="0" smtClean="0"/>
              <a:t>(float)),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max_input</a:t>
            </a:r>
            <a:r>
              <a:rPr lang="en-US" dirty="0" smtClean="0"/>
              <a:t>("y", data_in2, N * </a:t>
            </a:r>
            <a:r>
              <a:rPr lang="en-US" dirty="0" err="1" smtClean="0"/>
              <a:t>sizeof</a:t>
            </a:r>
            <a:r>
              <a:rPr lang="en-US" dirty="0" smtClean="0"/>
              <a:t>(float)),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max_output</a:t>
            </a:r>
            <a:r>
              <a:rPr lang="en-US" dirty="0" smtClean="0"/>
              <a:t>("z", </a:t>
            </a:r>
            <a:r>
              <a:rPr lang="en-US" dirty="0" err="1" smtClean="0"/>
              <a:t>data_out</a:t>
            </a:r>
            <a:r>
              <a:rPr lang="en-US" dirty="0" smtClean="0"/>
              <a:t>, N * </a:t>
            </a:r>
            <a:r>
              <a:rPr lang="en-US" dirty="0" err="1" smtClean="0"/>
              <a:t>sizeof</a:t>
            </a:r>
            <a:r>
              <a:rPr lang="en-US" dirty="0" smtClean="0"/>
              <a:t>(float)),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max_runfor</a:t>
            </a:r>
            <a:r>
              <a:rPr lang="en-US" dirty="0" smtClean="0"/>
              <a:t>("example2Kernel", N),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max_end</a:t>
            </a:r>
            <a:r>
              <a:rPr lang="en-US" dirty="0" smtClean="0"/>
              <a:t>());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("Checking data read from FPGA.\n");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for(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pPr>
              <a:buNone/>
            </a:pPr>
            <a:r>
              <a:rPr lang="en-US" dirty="0" smtClean="0"/>
              <a:t>		if (</a:t>
            </a:r>
            <a:r>
              <a:rPr lang="en-US" dirty="0" err="1" smtClean="0"/>
              <a:t>data_out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!= i%10 + i%3){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printf</a:t>
            </a:r>
            <a:r>
              <a:rPr lang="en-US" dirty="0" smtClean="0"/>
              <a:t>("Error on element %d. Expected %f, but found %f.", </a:t>
            </a:r>
            <a:r>
              <a:rPr lang="en-US" dirty="0" err="1" smtClean="0"/>
              <a:t>i</a:t>
            </a:r>
            <a:r>
              <a:rPr lang="en-US" dirty="0" smtClean="0"/>
              <a:t>, (float)(i%10+i%3), </a:t>
            </a:r>
            <a:r>
              <a:rPr lang="en-US" dirty="0" err="1" smtClean="0"/>
              <a:t>data_out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]);</a:t>
            </a:r>
          </a:p>
          <a:p>
            <a:pPr>
              <a:buNone/>
            </a:pPr>
            <a:r>
              <a:rPr lang="en-US" dirty="0" smtClean="0"/>
              <a:t>			break;</a:t>
            </a:r>
          </a:p>
          <a:p>
            <a:pPr>
              <a:buNone/>
            </a:pPr>
            <a:r>
              <a:rPr lang="en-US" dirty="0" smtClean="0"/>
              <a:t>		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max_close_device</a:t>
            </a:r>
            <a:r>
              <a:rPr lang="en-US" dirty="0" smtClean="0"/>
              <a:t>(device);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max_destroy</a:t>
            </a:r>
            <a:r>
              <a:rPr lang="en-US" dirty="0" smtClean="0"/>
              <a:t>(</a:t>
            </a:r>
            <a:r>
              <a:rPr lang="en-US" dirty="0" err="1" smtClean="0"/>
              <a:t>maxfile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return 0;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example2HostCode.c 2/2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an optimized program that calculates the sum of numbers in an input array</a:t>
            </a:r>
          </a:p>
          <a:p>
            <a:r>
              <a:rPr lang="en-US" dirty="0" smtClean="0"/>
              <a:t>First, calculate several parallel/partial sums; then, add them at the end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6781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No. 3: </a:t>
            </a:r>
            <a:br>
              <a:rPr lang="en-US" dirty="0" smtClean="0"/>
            </a:br>
            <a:r>
              <a:rPr lang="en-US" dirty="0" smtClean="0"/>
              <a:t>Optimized Array Summation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package ind.z3;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com.maxeler.maxcompiler.v1.kernelcompiler.Kernel;</a:t>
            </a:r>
          </a:p>
          <a:p>
            <a:pPr>
              <a:buNone/>
            </a:pPr>
            <a:r>
              <a:rPr lang="en-US" dirty="0" smtClean="0"/>
              <a:t>import com.maxeler.maxcompiler.v1.kernelcompiler.KernelParameters;</a:t>
            </a:r>
          </a:p>
          <a:p>
            <a:pPr>
              <a:buNone/>
            </a:pPr>
            <a:r>
              <a:rPr lang="en-US" dirty="0" smtClean="0"/>
              <a:t>import com.maxeler.maxcompiler.v1.kernelcompiler.types.base.HWVar;</a:t>
            </a:r>
          </a:p>
          <a:p>
            <a:pPr>
              <a:buNone/>
            </a:pPr>
            <a:r>
              <a:rPr lang="en-US" dirty="0" smtClean="0"/>
              <a:t>import com.maxeler.maxcompiler.v1.kernelcompiler.types.base.HWType;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example30Kernel1 extends Kernel {</a:t>
            </a:r>
          </a:p>
          <a:p>
            <a:pPr>
              <a:buNone/>
            </a:pPr>
            <a:r>
              <a:rPr lang="en-US" dirty="0" smtClean="0"/>
              <a:t>	public example3Kernel1(</a:t>
            </a:r>
            <a:r>
              <a:rPr lang="en-US" dirty="0" err="1" smtClean="0"/>
              <a:t>KernelParameters</a:t>
            </a:r>
            <a:r>
              <a:rPr lang="en-US" dirty="0" smtClean="0"/>
              <a:t> parameters) {</a:t>
            </a:r>
          </a:p>
          <a:p>
            <a:pPr>
              <a:buNone/>
            </a:pPr>
            <a:r>
              <a:rPr lang="en-US" dirty="0" smtClean="0"/>
              <a:t>		super(parameters);</a:t>
            </a:r>
          </a:p>
          <a:p>
            <a:pPr>
              <a:buNone/>
            </a:pPr>
            <a:r>
              <a:rPr lang="en-US" dirty="0" smtClean="0"/>
              <a:t>		final </a:t>
            </a:r>
            <a:r>
              <a:rPr lang="en-US" dirty="0" err="1" smtClean="0"/>
              <a:t>HWType</a:t>
            </a:r>
            <a:r>
              <a:rPr lang="en-US" dirty="0" smtClean="0"/>
              <a:t> </a:t>
            </a:r>
            <a:r>
              <a:rPr lang="en-US" dirty="0" err="1" smtClean="0"/>
              <a:t>scalarType</a:t>
            </a:r>
            <a:r>
              <a:rPr lang="en-US" dirty="0" smtClean="0"/>
              <a:t> = </a:t>
            </a:r>
            <a:r>
              <a:rPr lang="en-US" dirty="0" err="1" smtClean="0"/>
              <a:t>hwFloat</a:t>
            </a:r>
            <a:r>
              <a:rPr lang="en-US" dirty="0" smtClean="0"/>
              <a:t>(8,24);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</a:t>
            </a:r>
            <a:r>
              <a:rPr lang="en-US" dirty="0" err="1" smtClean="0"/>
              <a:t>cnt</a:t>
            </a:r>
            <a:r>
              <a:rPr lang="en-US" dirty="0" smtClean="0"/>
              <a:t> = </a:t>
            </a:r>
            <a:r>
              <a:rPr lang="en-US" dirty="0" err="1" smtClean="0"/>
              <a:t>control.count.simpleCounter</a:t>
            </a:r>
            <a:r>
              <a:rPr lang="en-US" dirty="0" smtClean="0"/>
              <a:t>(64);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// Input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N = </a:t>
            </a:r>
            <a:r>
              <a:rPr lang="en-US" dirty="0" err="1" smtClean="0"/>
              <a:t>io.scalarInput</a:t>
            </a:r>
            <a:r>
              <a:rPr lang="en-US" dirty="0" smtClean="0"/>
              <a:t>("N", </a:t>
            </a:r>
            <a:r>
              <a:rPr lang="en-US" dirty="0" err="1" smtClean="0"/>
              <a:t>hwUInt</a:t>
            </a:r>
            <a:r>
              <a:rPr lang="en-US" dirty="0" smtClean="0"/>
              <a:t>(64));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x = </a:t>
            </a:r>
            <a:r>
              <a:rPr lang="en-US" dirty="0" err="1" smtClean="0"/>
              <a:t>io.input</a:t>
            </a:r>
            <a:r>
              <a:rPr lang="en-US" dirty="0" smtClean="0"/>
              <a:t>("x", </a:t>
            </a:r>
            <a:r>
              <a:rPr lang="en-US" dirty="0" err="1" smtClean="0"/>
              <a:t>hwFloat</a:t>
            </a:r>
            <a:r>
              <a:rPr lang="en-US" dirty="0" smtClean="0"/>
              <a:t>(8,24) 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sum = </a:t>
            </a:r>
            <a:r>
              <a:rPr lang="en-US" dirty="0" err="1" smtClean="0"/>
              <a:t>scalarType.newInstance</a:t>
            </a:r>
            <a:r>
              <a:rPr lang="en-US" dirty="0" smtClean="0"/>
              <a:t>(this);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result = x + (</a:t>
            </a:r>
            <a:r>
              <a:rPr lang="en-US" dirty="0" err="1" smtClean="0"/>
              <a:t>cnt</a:t>
            </a:r>
            <a:r>
              <a:rPr lang="en-US" dirty="0" smtClean="0"/>
              <a:t>&gt;0?sum:0.0);</a:t>
            </a:r>
          </a:p>
          <a:p>
            <a:pPr>
              <a:buNone/>
            </a:pPr>
            <a:r>
              <a:rPr lang="en-US" dirty="0" smtClean="0"/>
              <a:t>		sum &lt;== </a:t>
            </a:r>
            <a:r>
              <a:rPr lang="en-US" dirty="0" err="1" smtClean="0"/>
              <a:t>stream.offset</a:t>
            </a:r>
            <a:r>
              <a:rPr lang="en-US" dirty="0" smtClean="0"/>
              <a:t>(result, -13);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// Output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io.output</a:t>
            </a:r>
            <a:r>
              <a:rPr lang="en-US" dirty="0" smtClean="0"/>
              <a:t>("z", result, </a:t>
            </a:r>
            <a:r>
              <a:rPr lang="en-US" dirty="0" err="1" smtClean="0"/>
              <a:t>hwFloat</a:t>
            </a:r>
            <a:r>
              <a:rPr lang="en-US" dirty="0" smtClean="0"/>
              <a:t>(8,24), </a:t>
            </a:r>
            <a:r>
              <a:rPr lang="en-US" dirty="0" err="1" smtClean="0"/>
              <a:t>cnt</a:t>
            </a:r>
            <a:r>
              <a:rPr lang="en-US" dirty="0" smtClean="0"/>
              <a:t> &gt; N-14);		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example3Kernel1.java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3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package ind.z3;</a:t>
            </a:r>
          </a:p>
          <a:p>
            <a:pPr>
              <a:buNone/>
            </a:pPr>
            <a:r>
              <a:rPr lang="en-US" dirty="0" smtClean="0"/>
              <a:t>import com.maxeler.maxcompiler.v1.kernelcompiler.Kernel;</a:t>
            </a:r>
          </a:p>
          <a:p>
            <a:pPr>
              <a:buNone/>
            </a:pPr>
            <a:r>
              <a:rPr lang="en-US" dirty="0" smtClean="0"/>
              <a:t>import com.maxeler.maxcompiler.v1.kernelcompiler.KernelParameters;</a:t>
            </a:r>
          </a:p>
          <a:p>
            <a:pPr>
              <a:buNone/>
            </a:pPr>
            <a:r>
              <a:rPr lang="en-US" dirty="0" smtClean="0"/>
              <a:t>import com.maxeler.maxcompiler.v1.kernelcompiler.types.base.HWVar;</a:t>
            </a:r>
          </a:p>
          <a:p>
            <a:pPr>
              <a:buNone/>
            </a:pPr>
            <a:r>
              <a:rPr lang="en-US" dirty="0" smtClean="0"/>
              <a:t>import com.maxeler.maxcompiler.v1.kernelcompiler.types.base.HWType; </a:t>
            </a:r>
          </a:p>
          <a:p>
            <a:pPr>
              <a:buNone/>
            </a:pPr>
            <a:r>
              <a:rPr lang="en-US" dirty="0" smtClean="0"/>
              <a:t>import com.maxeler.maxcompiler.v1.kernelcompiler.stdlib.core.CounterChain;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example3Kernel2 extends Kernel {</a:t>
            </a:r>
          </a:p>
          <a:p>
            <a:pPr>
              <a:buNone/>
            </a:pPr>
            <a:r>
              <a:rPr lang="en-US" dirty="0" smtClean="0"/>
              <a:t>	public example3Kernel2(</a:t>
            </a:r>
            <a:r>
              <a:rPr lang="en-US" dirty="0" err="1" smtClean="0"/>
              <a:t>KernelParameters</a:t>
            </a:r>
            <a:r>
              <a:rPr lang="en-US" dirty="0" smtClean="0"/>
              <a:t> parameters) {</a:t>
            </a:r>
          </a:p>
          <a:p>
            <a:pPr>
              <a:buNone/>
            </a:pPr>
            <a:r>
              <a:rPr lang="en-US" dirty="0" smtClean="0"/>
              <a:t>		super(parameters);</a:t>
            </a:r>
          </a:p>
          <a:p>
            <a:pPr>
              <a:buNone/>
            </a:pPr>
            <a:r>
              <a:rPr lang="en-US" dirty="0" smtClean="0"/>
              <a:t>		final </a:t>
            </a:r>
            <a:r>
              <a:rPr lang="en-US" dirty="0" err="1" smtClean="0"/>
              <a:t>HWType</a:t>
            </a:r>
            <a:r>
              <a:rPr lang="en-US" dirty="0" smtClean="0"/>
              <a:t> </a:t>
            </a:r>
            <a:r>
              <a:rPr lang="en-US" dirty="0" err="1" smtClean="0"/>
              <a:t>scalarType</a:t>
            </a:r>
            <a:r>
              <a:rPr lang="en-US" dirty="0" smtClean="0"/>
              <a:t> = </a:t>
            </a:r>
            <a:r>
              <a:rPr lang="en-US" dirty="0" err="1" smtClean="0"/>
              <a:t>hwFloat</a:t>
            </a:r>
            <a:r>
              <a:rPr lang="en-US" dirty="0" smtClean="0"/>
              <a:t>(8,24);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CounterChain</a:t>
            </a:r>
            <a:r>
              <a:rPr lang="en-US" dirty="0" smtClean="0"/>
              <a:t> cc = </a:t>
            </a:r>
            <a:r>
              <a:rPr lang="en-US" dirty="0" err="1" smtClean="0"/>
              <a:t>control.count.makeCounterChain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</a:t>
            </a:r>
            <a:r>
              <a:rPr lang="en-US" dirty="0" err="1" smtClean="0"/>
              <a:t>cnt</a:t>
            </a:r>
            <a:r>
              <a:rPr lang="en-US" dirty="0" smtClean="0"/>
              <a:t> = </a:t>
            </a:r>
            <a:r>
              <a:rPr lang="en-US" dirty="0" err="1" smtClean="0"/>
              <a:t>cc.addCounter</a:t>
            </a:r>
            <a:r>
              <a:rPr lang="en-US" dirty="0" smtClean="0"/>
              <a:t>(14,1);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depth = </a:t>
            </a:r>
            <a:r>
              <a:rPr lang="en-US" dirty="0" err="1" smtClean="0"/>
              <a:t>cc.addCounter</a:t>
            </a:r>
            <a:r>
              <a:rPr lang="en-US" dirty="0" smtClean="0"/>
              <a:t>(13,1);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// Input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x = </a:t>
            </a:r>
            <a:r>
              <a:rPr lang="en-US" dirty="0" err="1" smtClean="0"/>
              <a:t>io.input</a:t>
            </a:r>
            <a:r>
              <a:rPr lang="en-US" dirty="0" smtClean="0"/>
              <a:t>("x", </a:t>
            </a:r>
            <a:r>
              <a:rPr lang="en-US" dirty="0" err="1" smtClean="0"/>
              <a:t>hwFloat</a:t>
            </a:r>
            <a:r>
              <a:rPr lang="en-US" dirty="0" smtClean="0"/>
              <a:t>(8,24), </a:t>
            </a:r>
            <a:r>
              <a:rPr lang="en-US" dirty="0" err="1" smtClean="0"/>
              <a:t>depth.eq</a:t>
            </a:r>
            <a:r>
              <a:rPr lang="en-US" dirty="0" smtClean="0"/>
              <a:t>(0) 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sum = </a:t>
            </a:r>
            <a:r>
              <a:rPr lang="en-US" dirty="0" err="1" smtClean="0"/>
              <a:t>scalarType.newInstance</a:t>
            </a:r>
            <a:r>
              <a:rPr lang="en-US" dirty="0" smtClean="0"/>
              <a:t>(this);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result = x + (</a:t>
            </a:r>
            <a:r>
              <a:rPr lang="en-US" dirty="0" err="1" smtClean="0"/>
              <a:t>cnt</a:t>
            </a:r>
            <a:r>
              <a:rPr lang="en-US" dirty="0" smtClean="0"/>
              <a:t>&gt;0?sum:0.0);</a:t>
            </a:r>
          </a:p>
          <a:p>
            <a:pPr>
              <a:buNone/>
            </a:pPr>
            <a:r>
              <a:rPr lang="en-US" dirty="0" smtClean="0"/>
              <a:t>		sum &lt;== </a:t>
            </a:r>
            <a:r>
              <a:rPr lang="en-US" dirty="0" err="1" smtClean="0"/>
              <a:t>stream.offset</a:t>
            </a:r>
            <a:r>
              <a:rPr lang="en-US" dirty="0" smtClean="0"/>
              <a:t>(result, -13);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// Output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io.output</a:t>
            </a:r>
            <a:r>
              <a:rPr lang="en-US" dirty="0" smtClean="0"/>
              <a:t>("z", result, </a:t>
            </a:r>
            <a:r>
              <a:rPr lang="en-US" dirty="0" err="1" smtClean="0"/>
              <a:t>hwFloat</a:t>
            </a:r>
            <a:r>
              <a:rPr lang="en-US" dirty="0" smtClean="0"/>
              <a:t>(8,24), </a:t>
            </a:r>
            <a:r>
              <a:rPr lang="en-US" dirty="0" err="1" smtClean="0"/>
              <a:t>cnt.eq</a:t>
            </a:r>
            <a:r>
              <a:rPr lang="en-US" dirty="0" smtClean="0"/>
              <a:t>(12));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example3Kernel2.java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3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915400" cy="469087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package ind.z3;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com.maxeler.maxcompiler.v1.managers.standard.SimulationManager;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example3SimRunner {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SimulationManager</a:t>
            </a:r>
            <a:r>
              <a:rPr lang="en-US" dirty="0" smtClean="0"/>
              <a:t> m = new </a:t>
            </a:r>
            <a:r>
              <a:rPr lang="en-US" dirty="0" err="1" smtClean="0"/>
              <a:t>SimulationManager</a:t>
            </a:r>
            <a:r>
              <a:rPr lang="en-US" dirty="0" smtClean="0"/>
              <a:t>("example3Sim");</a:t>
            </a:r>
          </a:p>
          <a:p>
            <a:pPr>
              <a:buNone/>
            </a:pPr>
            <a:r>
              <a:rPr lang="en-US" dirty="0" smtClean="0"/>
              <a:t>		example3Kernel1 k = new example3Kernel1( </a:t>
            </a:r>
            <a:r>
              <a:rPr lang="en-US" dirty="0" err="1" smtClean="0"/>
              <a:t>m.makeKernelParameters</a:t>
            </a:r>
            <a:r>
              <a:rPr lang="en-US" dirty="0" smtClean="0"/>
              <a:t>() 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</a:t>
            </a:r>
            <a:r>
              <a:rPr lang="en-US" dirty="0" smtClean="0"/>
              <a:t>(k);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m.setInputData</a:t>
            </a:r>
            <a:r>
              <a:rPr lang="en-US" dirty="0" smtClean="0"/>
              <a:t>("x", 1, 2, 3, 4, 5, 6, 7, 8, 9, 10, 11, 12, 13, 14, 15, 16, 17, 18, 19, 20, 21, 22, 23, 24, 25, 26);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m.setKernelCycles</a:t>
            </a:r>
            <a:r>
              <a:rPr lang="en-US" dirty="0" smtClean="0"/>
              <a:t>(26);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m.runTest</a:t>
            </a:r>
            <a:r>
              <a:rPr lang="en-US" dirty="0" smtClean="0"/>
              <a:t>();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m.dumpOutput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	double </a:t>
            </a:r>
            <a:r>
              <a:rPr lang="en-US" dirty="0" err="1" smtClean="0"/>
              <a:t>exOutput</a:t>
            </a:r>
            <a:r>
              <a:rPr lang="en-US" dirty="0" smtClean="0"/>
              <a:t>[] = { 1, 2, 3, 4, 5, 6, 7, 8, 9, 10, 11, 12, 13, 15, 17, 19, 21, 23, 25, 27, 29, 31, 33, 35, 37, 39  };</a:t>
            </a:r>
          </a:p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m.checkOutputData</a:t>
            </a:r>
            <a:r>
              <a:rPr lang="en-US" dirty="0" smtClean="0"/>
              <a:t>("z", </a:t>
            </a:r>
            <a:r>
              <a:rPr lang="en-US" dirty="0" err="1" smtClean="0"/>
              <a:t>exOutput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m.logMsg</a:t>
            </a:r>
            <a:r>
              <a:rPr lang="en-US" dirty="0" smtClean="0"/>
              <a:t>("Test passed OK!");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example3SimRunner.java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3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525963"/>
          </a:xfrm>
        </p:spPr>
        <p:txBody>
          <a:bodyPr/>
          <a:lstStyle/>
          <a:p>
            <a:r>
              <a:rPr lang="en-US" dirty="0" err="1" smtClean="0"/>
              <a:t>Lemas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1. The how-to and how-not-to is important to know!</a:t>
            </a:r>
          </a:p>
          <a:p>
            <a:pPr lvl="1"/>
            <a:r>
              <a:rPr lang="en-US" dirty="0" smtClean="0"/>
              <a:t>2. The what-to and what-not-to is important to know!</a:t>
            </a:r>
          </a:p>
          <a:p>
            <a:endParaRPr lang="en-US" dirty="0" smtClean="0"/>
          </a:p>
          <a:p>
            <a:r>
              <a:rPr lang="en-US" dirty="0" smtClean="0"/>
              <a:t>N.B.</a:t>
            </a:r>
          </a:p>
          <a:p>
            <a:pPr lvl="1"/>
            <a:r>
              <a:rPr lang="en-US" dirty="0" smtClean="0"/>
              <a:t>The how-to is taught through</a:t>
            </a:r>
            <a:br>
              <a:rPr lang="en-US" dirty="0" smtClean="0"/>
            </a:br>
            <a:r>
              <a:rPr lang="en-US" dirty="0" smtClean="0"/>
              <a:t>most of the examples to follow </a:t>
            </a:r>
            <a:br>
              <a:rPr lang="en-US" dirty="0" smtClean="0"/>
            </a:br>
            <a:r>
              <a:rPr lang="en-US" dirty="0" smtClean="0"/>
              <a:t>(all except the introductory ones).</a:t>
            </a:r>
          </a:p>
          <a:p>
            <a:pPr lvl="1"/>
            <a:r>
              <a:rPr lang="en-US" dirty="0" smtClean="0"/>
              <a:t>The what-to/what-not-to is taught using a figure.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Lemas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534400" cy="4309871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package ind.z3;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com.maxeler.maxcompiler.v1.managers.custom.blocks.KernelBlock;</a:t>
            </a:r>
          </a:p>
          <a:p>
            <a:pPr>
              <a:buNone/>
            </a:pPr>
            <a:r>
              <a:rPr lang="en-US" dirty="0" smtClean="0"/>
              <a:t>import com.maxeler.maxcompiler.v1.managers.custom.CustomManager;</a:t>
            </a:r>
          </a:p>
          <a:p>
            <a:pPr>
              <a:buNone/>
            </a:pPr>
            <a:r>
              <a:rPr lang="en-US" dirty="0" smtClean="0"/>
              <a:t>import com.maxeler.maxcompiler.v1.managers.MAXBoardModel;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class example3Manager extends </a:t>
            </a:r>
            <a:r>
              <a:rPr lang="en-US" dirty="0" err="1" smtClean="0"/>
              <a:t>CustomManager</a:t>
            </a:r>
            <a:r>
              <a:rPr lang="en-US" dirty="0" smtClean="0"/>
              <a:t> {</a:t>
            </a:r>
          </a:p>
          <a:p>
            <a:pPr>
              <a:buNone/>
            </a:pPr>
            <a:r>
              <a:rPr lang="en-US" dirty="0" smtClean="0"/>
              <a:t>	public example3Manager(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is_simulation</a:t>
            </a:r>
            <a:r>
              <a:rPr lang="en-US" dirty="0" smtClean="0"/>
              <a:t>, String name, </a:t>
            </a:r>
            <a:r>
              <a:rPr lang="en-US" dirty="0" err="1" smtClean="0"/>
              <a:t>MAXBoardModel</a:t>
            </a:r>
            <a:r>
              <a:rPr lang="en-US" dirty="0" smtClean="0"/>
              <a:t> </a:t>
            </a:r>
            <a:r>
              <a:rPr lang="en-US" dirty="0" err="1" smtClean="0"/>
              <a:t>board_model</a:t>
            </a:r>
            <a:r>
              <a:rPr lang="en-US" dirty="0" smtClean="0"/>
              <a:t> ){</a:t>
            </a:r>
          </a:p>
          <a:p>
            <a:pPr>
              <a:buNone/>
            </a:pPr>
            <a:r>
              <a:rPr lang="en-US" dirty="0" smtClean="0"/>
              <a:t>		super(</a:t>
            </a:r>
            <a:r>
              <a:rPr lang="en-US" dirty="0" err="1" smtClean="0"/>
              <a:t>is_simulation</a:t>
            </a:r>
            <a:r>
              <a:rPr lang="en-US" dirty="0" smtClean="0"/>
              <a:t>, </a:t>
            </a:r>
            <a:r>
              <a:rPr lang="en-US" dirty="0" err="1" smtClean="0"/>
              <a:t>board_model</a:t>
            </a:r>
            <a:r>
              <a:rPr lang="en-US" dirty="0" smtClean="0"/>
              <a:t>, name);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KernelBlock</a:t>
            </a:r>
            <a:r>
              <a:rPr lang="en-US" dirty="0" smtClean="0"/>
              <a:t> kb1 = </a:t>
            </a:r>
            <a:br>
              <a:rPr lang="en-US" dirty="0" smtClean="0"/>
            </a:br>
            <a:r>
              <a:rPr lang="en-US" dirty="0" smtClean="0"/>
              <a:t>                 </a:t>
            </a:r>
            <a:r>
              <a:rPr lang="en-US" dirty="0" err="1" smtClean="0"/>
              <a:t>addKernel</a:t>
            </a:r>
            <a:r>
              <a:rPr lang="en-US" dirty="0" smtClean="0"/>
              <a:t>(new example10Kernel1(</a:t>
            </a:r>
            <a:r>
              <a:rPr lang="en-US" dirty="0" err="1" smtClean="0"/>
              <a:t>makeKernelParameters</a:t>
            </a:r>
            <a:r>
              <a:rPr lang="en-US" dirty="0" smtClean="0"/>
              <a:t>("example10Kernel1")));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KernelBlock</a:t>
            </a:r>
            <a:r>
              <a:rPr lang="en-US" dirty="0" smtClean="0"/>
              <a:t> kb2 = </a:t>
            </a:r>
            <a:br>
              <a:rPr lang="en-US" dirty="0" smtClean="0"/>
            </a:br>
            <a:r>
              <a:rPr lang="en-US" dirty="0" smtClean="0"/>
              <a:t>                 </a:t>
            </a:r>
            <a:r>
              <a:rPr lang="en-US" dirty="0" err="1" smtClean="0"/>
              <a:t>addKernel</a:t>
            </a:r>
            <a:r>
              <a:rPr lang="en-US" dirty="0" smtClean="0"/>
              <a:t>(new example10Kernel2(</a:t>
            </a:r>
            <a:r>
              <a:rPr lang="en-US" dirty="0" err="1" smtClean="0"/>
              <a:t>makeKernelParameters</a:t>
            </a:r>
            <a:r>
              <a:rPr lang="en-US" dirty="0" smtClean="0"/>
              <a:t>("example10Kernel2")));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kb1.getInput("x") &lt;== </a:t>
            </a:r>
            <a:r>
              <a:rPr lang="en-US" dirty="0" err="1" smtClean="0"/>
              <a:t>addStreamFromHost</a:t>
            </a:r>
            <a:r>
              <a:rPr lang="en-US" dirty="0" smtClean="0"/>
              <a:t>("x");</a:t>
            </a:r>
          </a:p>
          <a:p>
            <a:pPr>
              <a:buNone/>
            </a:pPr>
            <a:r>
              <a:rPr lang="en-US" dirty="0" smtClean="0"/>
              <a:t>		kb2.getInput("x") &lt;== kb1.getOutput("z");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addStreamToHost</a:t>
            </a:r>
            <a:r>
              <a:rPr lang="en-US" dirty="0" smtClean="0"/>
              <a:t>("z") &lt;== kb2.getOutput("z");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example3Manager.java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3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package ind.z3;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static </a:t>
            </a:r>
            <a:r>
              <a:rPr lang="en-US" dirty="0" err="1" smtClean="0"/>
              <a:t>config.BoardModel.BOARDMODEL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com.maxeler.maxcompiler.v1.managers.BuildConfig;</a:t>
            </a:r>
          </a:p>
          <a:p>
            <a:pPr>
              <a:buNone/>
            </a:pPr>
            <a:r>
              <a:rPr lang="en-US" dirty="0" smtClean="0"/>
              <a:t>import com.maxeler.maxcompiler.v1.managers.BuildConfig.Level;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example3HostSimBuilder {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	example3Manager m = </a:t>
            </a:r>
            <a:br>
              <a:rPr lang="en-US" dirty="0" smtClean="0"/>
            </a:br>
            <a:r>
              <a:rPr lang="en-US" dirty="0" smtClean="0"/>
              <a:t>                   new example3Manager(true,"example3HostSim", BOARDMODEL);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m.setBuildConfig</a:t>
            </a:r>
            <a:r>
              <a:rPr lang="en-US" dirty="0" smtClean="0"/>
              <a:t>(new </a:t>
            </a:r>
            <a:r>
              <a:rPr lang="en-US" dirty="0" err="1" smtClean="0"/>
              <a:t>BuildConfig</a:t>
            </a:r>
            <a:r>
              <a:rPr lang="en-US" dirty="0" smtClean="0"/>
              <a:t>(</a:t>
            </a:r>
            <a:r>
              <a:rPr lang="en-US" dirty="0" err="1" smtClean="0"/>
              <a:t>Level.FULL_BUILD</a:t>
            </a:r>
            <a:r>
              <a:rPr lang="en-US" dirty="0" smtClean="0"/>
              <a:t>));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m.build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example3HostSimBuilder.java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3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package ind.z3;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static </a:t>
            </a:r>
            <a:r>
              <a:rPr lang="en-US" dirty="0" err="1" smtClean="0"/>
              <a:t>config.BoardModel.BOARDMODEL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com.maxeler.maxcompiler.v1.kernelcompiler.Kernel;</a:t>
            </a:r>
          </a:p>
          <a:p>
            <a:pPr>
              <a:buNone/>
            </a:pPr>
            <a:r>
              <a:rPr lang="en-US" dirty="0" smtClean="0"/>
              <a:t>import com.maxeler.maxcompiler.v1.managers.standard.Manager;</a:t>
            </a:r>
          </a:p>
          <a:p>
            <a:pPr>
              <a:buNone/>
            </a:pPr>
            <a:r>
              <a:rPr lang="en-US" dirty="0" smtClean="0"/>
              <a:t>import com.maxeler.maxcompiler.v1.managers.standard.Manager.IOType;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example3HWBuilder {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	example3Manager m = </a:t>
            </a:r>
            <a:br>
              <a:rPr lang="en-US" dirty="0" smtClean="0"/>
            </a:br>
            <a:r>
              <a:rPr lang="en-US" dirty="0" smtClean="0"/>
              <a:t>                  new example3Manager(</a:t>
            </a:r>
            <a:r>
              <a:rPr lang="en-US" dirty="0" smtClean="0">
                <a:solidFill>
                  <a:srgbClr val="FF0000"/>
                </a:solidFill>
              </a:rPr>
              <a:t>false</a:t>
            </a:r>
            <a:r>
              <a:rPr lang="en-US" dirty="0" smtClean="0"/>
              <a:t>,"example10HostSim", BOARDMODEL);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m.setBuildConfig</a:t>
            </a:r>
            <a:r>
              <a:rPr lang="en-US" dirty="0" smtClean="0"/>
              <a:t>(new </a:t>
            </a:r>
            <a:r>
              <a:rPr lang="en-US" dirty="0" err="1" smtClean="0"/>
              <a:t>BuildConfig</a:t>
            </a:r>
            <a:r>
              <a:rPr lang="en-US" dirty="0" smtClean="0"/>
              <a:t>(</a:t>
            </a:r>
            <a:r>
              <a:rPr lang="en-US" dirty="0" err="1" smtClean="0"/>
              <a:t>Level.FULL_BUILD</a:t>
            </a:r>
            <a:r>
              <a:rPr lang="en-US" dirty="0" smtClean="0"/>
              <a:t>));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m.build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example3HWBuilder.java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10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stdlib.h</a:t>
            </a:r>
            <a:r>
              <a:rPr lang="en-US" dirty="0" smtClean="0"/>
              <a:t>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MaxCompilerRT.h</a:t>
            </a:r>
            <a:r>
              <a:rPr lang="en-US" dirty="0" smtClean="0"/>
              <a:t>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argc</a:t>
            </a:r>
            <a:r>
              <a:rPr lang="en-US" dirty="0" smtClean="0"/>
              <a:t>, char* </a:t>
            </a:r>
            <a:r>
              <a:rPr lang="en-US" dirty="0" err="1" smtClean="0"/>
              <a:t>argv</a:t>
            </a:r>
            <a:r>
              <a:rPr lang="en-US" dirty="0" smtClean="0"/>
              <a:t>[])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char *</a:t>
            </a:r>
            <a:r>
              <a:rPr lang="en-US" dirty="0" err="1" smtClean="0"/>
              <a:t>device_name</a:t>
            </a:r>
            <a:r>
              <a:rPr lang="en-US" dirty="0" smtClean="0"/>
              <a:t> = (</a:t>
            </a:r>
            <a:r>
              <a:rPr lang="en-US" dirty="0" err="1" smtClean="0"/>
              <a:t>argc</a:t>
            </a:r>
            <a:r>
              <a:rPr lang="en-US" dirty="0" smtClean="0"/>
              <a:t>==2 ? </a:t>
            </a:r>
            <a:r>
              <a:rPr lang="en-US" dirty="0" err="1" smtClean="0"/>
              <a:t>argv</a:t>
            </a:r>
            <a:r>
              <a:rPr lang="en-US" dirty="0" smtClean="0"/>
              <a:t>[1] : "/dev/maxeler0");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max_maxfile_t</a:t>
            </a:r>
            <a:r>
              <a:rPr lang="en-US" dirty="0" smtClean="0"/>
              <a:t>* </a:t>
            </a:r>
            <a:r>
              <a:rPr lang="en-US" dirty="0" err="1" smtClean="0"/>
              <a:t>maxfile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max_device_handle_t</a:t>
            </a:r>
            <a:r>
              <a:rPr lang="en-US" dirty="0" smtClean="0"/>
              <a:t>* device;</a:t>
            </a:r>
          </a:p>
          <a:p>
            <a:pPr>
              <a:buNone/>
            </a:pPr>
            <a:r>
              <a:rPr lang="en-US" dirty="0" smtClean="0"/>
              <a:t>	float *data_in1, *</a:t>
            </a:r>
            <a:r>
              <a:rPr lang="en-US" dirty="0" err="1" smtClean="0"/>
              <a:t>data_out</a:t>
            </a:r>
            <a:r>
              <a:rPr lang="en-US" dirty="0" smtClean="0"/>
              <a:t>, expected = 0;</a:t>
            </a:r>
          </a:p>
          <a:p>
            <a:pPr>
              <a:buNone/>
            </a:pPr>
            <a:r>
              <a:rPr lang="en-US" dirty="0" smtClean="0"/>
              <a:t>	unsigned long N,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("Enter size of array (it will be truncated to the firs lower number dividable with 13): ");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scanf</a:t>
            </a:r>
            <a:r>
              <a:rPr lang="en-US" dirty="0" smtClean="0"/>
              <a:t>("%</a:t>
            </a:r>
            <a:r>
              <a:rPr lang="en-US" dirty="0" err="1" smtClean="0"/>
              <a:t>lu",&amp;N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N /= 13;</a:t>
            </a:r>
          </a:p>
          <a:p>
            <a:pPr>
              <a:buNone/>
            </a:pPr>
            <a:r>
              <a:rPr lang="en-US" dirty="0" smtClean="0"/>
              <a:t>	N *= 13;</a:t>
            </a:r>
          </a:p>
          <a:p>
            <a:pPr>
              <a:buNone/>
            </a:pPr>
            <a:r>
              <a:rPr lang="en-US" dirty="0" smtClean="0"/>
              <a:t>	data_in1 = </a:t>
            </a:r>
            <a:r>
              <a:rPr lang="en-US" dirty="0" err="1" smtClean="0"/>
              <a:t>malloc</a:t>
            </a:r>
            <a:r>
              <a:rPr lang="en-US" dirty="0" smtClean="0"/>
              <a:t>(N * </a:t>
            </a:r>
            <a:r>
              <a:rPr lang="en-US" dirty="0" err="1" smtClean="0"/>
              <a:t>sizeof</a:t>
            </a:r>
            <a:r>
              <a:rPr lang="en-US" dirty="0" smtClean="0"/>
              <a:t>(float));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data_out</a:t>
            </a:r>
            <a:r>
              <a:rPr lang="en-US" dirty="0" smtClean="0"/>
              <a:t> = </a:t>
            </a:r>
            <a:r>
              <a:rPr lang="en-US" dirty="0" err="1" smtClean="0"/>
              <a:t>malloc</a:t>
            </a:r>
            <a:r>
              <a:rPr lang="en-US" dirty="0" smtClean="0"/>
              <a:t>(1 * </a:t>
            </a:r>
            <a:r>
              <a:rPr lang="en-US" dirty="0" err="1" smtClean="0"/>
              <a:t>sizeof</a:t>
            </a:r>
            <a:r>
              <a:rPr lang="en-US" dirty="0" smtClean="0"/>
              <a:t>(float));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for(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</a:t>
            </a:r>
            <a:r>
              <a:rPr lang="en-US" dirty="0" err="1" smtClean="0"/>
              <a:t>i</a:t>
            </a:r>
            <a:r>
              <a:rPr lang="en-US" dirty="0" smtClean="0"/>
              <a:t>++){</a:t>
            </a:r>
          </a:p>
          <a:p>
            <a:pPr>
              <a:buNone/>
            </a:pPr>
            <a:r>
              <a:rPr lang="en-US" dirty="0" smtClean="0"/>
              <a:t>		data_in1[</a:t>
            </a:r>
            <a:r>
              <a:rPr lang="en-US" dirty="0" err="1" smtClean="0"/>
              <a:t>i</a:t>
            </a:r>
            <a:r>
              <a:rPr lang="en-US" dirty="0" smtClean="0"/>
              <a:t>] = i%10;</a:t>
            </a:r>
          </a:p>
          <a:p>
            <a:pPr>
              <a:buNone/>
            </a:pPr>
            <a:r>
              <a:rPr lang="en-US" dirty="0" smtClean="0"/>
              <a:t>		expected += data_in1[</a:t>
            </a:r>
            <a:r>
              <a:rPr lang="en-US" dirty="0" err="1" smtClean="0"/>
              <a:t>i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en-US" dirty="0" smtClean="0"/>
              <a:t>	}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example3HostCode.c        1/2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3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("Opening and configuring FPGA.\n");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maxfile</a:t>
            </a:r>
            <a:r>
              <a:rPr lang="en-US" dirty="0" smtClean="0"/>
              <a:t> = max_maxfile_init_example3();</a:t>
            </a:r>
          </a:p>
          <a:p>
            <a:pPr>
              <a:buNone/>
            </a:pPr>
            <a:r>
              <a:rPr lang="en-US" dirty="0" smtClean="0"/>
              <a:t>	device = </a:t>
            </a:r>
            <a:r>
              <a:rPr lang="en-US" dirty="0" err="1" smtClean="0"/>
              <a:t>max_open_device</a:t>
            </a:r>
            <a:r>
              <a:rPr lang="en-US" dirty="0" smtClean="0"/>
              <a:t>(</a:t>
            </a:r>
            <a:r>
              <a:rPr lang="en-US" dirty="0" err="1" smtClean="0"/>
              <a:t>maxfile</a:t>
            </a:r>
            <a:r>
              <a:rPr lang="en-US" dirty="0" smtClean="0"/>
              <a:t>, </a:t>
            </a:r>
            <a:r>
              <a:rPr lang="en-US" dirty="0" err="1" smtClean="0"/>
              <a:t>device_name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max_set_terminate_on_error</a:t>
            </a:r>
            <a:r>
              <a:rPr lang="en-US" dirty="0" smtClean="0"/>
              <a:t>(device);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max_set_scalar_input_f</a:t>
            </a:r>
            <a:r>
              <a:rPr lang="en-US" dirty="0" smtClean="0"/>
              <a:t>(device, "example10Kernel1.N", N, FPGA_A);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max_upload_runtime_params</a:t>
            </a:r>
            <a:r>
              <a:rPr lang="en-US" dirty="0" smtClean="0"/>
              <a:t>(device, FPGA_A);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("Streaming data to/from FPGA...\n");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max_run</a:t>
            </a:r>
            <a:r>
              <a:rPr lang="en-US" dirty="0" smtClean="0"/>
              <a:t>(device,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max_input</a:t>
            </a:r>
            <a:r>
              <a:rPr lang="en-US" dirty="0" smtClean="0"/>
              <a:t>("x", data_in1, N * </a:t>
            </a:r>
            <a:r>
              <a:rPr lang="en-US" dirty="0" err="1" smtClean="0"/>
              <a:t>sizeof</a:t>
            </a:r>
            <a:r>
              <a:rPr lang="en-US" dirty="0" smtClean="0"/>
              <a:t>(float)),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max_output</a:t>
            </a:r>
            <a:r>
              <a:rPr lang="en-US" dirty="0" smtClean="0"/>
              <a:t>("z", </a:t>
            </a:r>
            <a:r>
              <a:rPr lang="en-US" dirty="0" err="1" smtClean="0"/>
              <a:t>data_out</a:t>
            </a:r>
            <a:r>
              <a:rPr lang="en-US" dirty="0" smtClean="0"/>
              <a:t>, 2 * </a:t>
            </a:r>
            <a:r>
              <a:rPr lang="en-US" dirty="0" err="1" smtClean="0"/>
              <a:t>sizeof</a:t>
            </a:r>
            <a:r>
              <a:rPr lang="en-US" dirty="0" smtClean="0"/>
              <a:t>(float)),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max_runfor</a:t>
            </a:r>
            <a:r>
              <a:rPr lang="en-US" dirty="0" smtClean="0"/>
              <a:t>("example3Kernel1", N),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max_runfor</a:t>
            </a:r>
            <a:r>
              <a:rPr lang="en-US" dirty="0" smtClean="0"/>
              <a:t>("example3Kernel2", 13*12+2),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max_end</a:t>
            </a:r>
            <a:r>
              <a:rPr lang="en-US" dirty="0" smtClean="0"/>
              <a:t>());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("Checking data read from FPGA.\n");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("Expected: %f, returned: %f\n", expected, *</a:t>
            </a:r>
            <a:r>
              <a:rPr lang="en-US" dirty="0" err="1" smtClean="0"/>
              <a:t>data_out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max_close_device</a:t>
            </a:r>
            <a:r>
              <a:rPr lang="en-US" dirty="0" smtClean="0"/>
              <a:t>(device);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max_destroy</a:t>
            </a:r>
            <a:r>
              <a:rPr lang="en-US" dirty="0" smtClean="0"/>
              <a:t>(</a:t>
            </a:r>
            <a:r>
              <a:rPr lang="en-US" dirty="0" err="1" smtClean="0"/>
              <a:t>maxfile</a:t>
            </a:r>
            <a:r>
              <a:rPr lang="en-US" dirty="0" smtClean="0"/>
              <a:t>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return 0;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example3HostCode.c        2/2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3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Hvala na pažnji!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Saša Stojanović</a:t>
            </a:r>
            <a:endParaRPr lang="en-US" dirty="0" smtClean="0"/>
          </a:p>
          <a:p>
            <a:r>
              <a:rPr lang="en-US" dirty="0" smtClean="0"/>
              <a:t>stojsasa@etf.bg.ac.rs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Essential Figure: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55626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Assumptions:</a:t>
            </a:r>
          </a:p>
          <a:p>
            <a:r>
              <a:rPr lang="en-US" dirty="0" smtClean="0"/>
              <a:t>  1. Software includes enough parallelism to keep all cores busy</a:t>
            </a:r>
          </a:p>
          <a:p>
            <a:r>
              <a:rPr lang="en-US" dirty="0" smtClean="0"/>
              <a:t>  2. The only limiting factor is the number of cores.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304800" y="1752600"/>
          <a:ext cx="8305800" cy="3883269"/>
        </p:xfrm>
        <a:graphic>
          <a:graphicData uri="http://schemas.openxmlformats.org/presentationml/2006/ole">
            <p:oleObj spid="_x0000_s1025" name="Visio" r:id="rId3" imgW="6914105" imgH="3322266" progId="Visio.Drawing.11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1371600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t</a:t>
            </a:r>
            <a:r>
              <a:rPr lang="en-US" sz="1400" i="1" baseline="-25000" dirty="0" err="1" smtClean="0"/>
              <a:t>CPU</a:t>
            </a:r>
            <a:r>
              <a:rPr lang="en-US" sz="1400" i="1" dirty="0" smtClean="0"/>
              <a:t> = N * N</a:t>
            </a:r>
            <a:r>
              <a:rPr lang="en-US" sz="1400" i="1" baseline="-25000" dirty="0" smtClean="0"/>
              <a:t>OPS</a:t>
            </a:r>
            <a:r>
              <a:rPr lang="en-US" sz="1400" i="1" dirty="0" smtClean="0"/>
              <a:t> * C</a:t>
            </a:r>
            <a:r>
              <a:rPr lang="en-US" sz="1400" i="1" baseline="-25000" dirty="0" smtClean="0"/>
              <a:t>CPU</a:t>
            </a:r>
            <a:r>
              <a:rPr lang="en-US" sz="1400" i="1" dirty="0" smtClean="0"/>
              <a:t>*</a:t>
            </a:r>
            <a:r>
              <a:rPr lang="en-US" sz="1400" i="1" dirty="0" err="1" smtClean="0"/>
              <a:t>T</a:t>
            </a:r>
            <a:r>
              <a:rPr lang="en-US" sz="1400" i="1" baseline="-25000" dirty="0" err="1" smtClean="0"/>
              <a:t>clkCPU</a:t>
            </a:r>
            <a:r>
              <a:rPr lang="en-US" sz="1400" i="1" dirty="0" smtClean="0"/>
              <a:t> /</a:t>
            </a:r>
            <a:r>
              <a:rPr lang="en-US" sz="1400" i="1" dirty="0" err="1" smtClean="0"/>
              <a:t>N</a:t>
            </a:r>
            <a:r>
              <a:rPr lang="en-US" sz="1400" i="1" baseline="-25000" dirty="0" err="1" smtClean="0"/>
              <a:t>coresCPU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1371600"/>
            <a:ext cx="472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t</a:t>
            </a:r>
            <a:r>
              <a:rPr lang="en-US" sz="1400" i="1" baseline="-25000" dirty="0" err="1" smtClean="0"/>
              <a:t>DF</a:t>
            </a:r>
            <a:r>
              <a:rPr lang="en-US" sz="1400" i="1" dirty="0" smtClean="0"/>
              <a:t> =  N</a:t>
            </a:r>
            <a:r>
              <a:rPr lang="en-US" sz="1400" i="1" baseline="-25000" dirty="0" smtClean="0"/>
              <a:t>OPS</a:t>
            </a:r>
            <a:r>
              <a:rPr lang="en-US" sz="1400" i="1" dirty="0" smtClean="0"/>
              <a:t> * C</a:t>
            </a:r>
            <a:r>
              <a:rPr lang="en-US" sz="1400" i="1" baseline="-25000" dirty="0" smtClean="0"/>
              <a:t>DF</a:t>
            </a:r>
            <a:r>
              <a:rPr lang="en-US" sz="1400" i="1" dirty="0" smtClean="0"/>
              <a:t> * </a:t>
            </a:r>
            <a:r>
              <a:rPr lang="en-US" sz="1400" i="1" dirty="0" err="1" smtClean="0"/>
              <a:t>T</a:t>
            </a:r>
            <a:r>
              <a:rPr lang="en-US" sz="1400" i="1" baseline="-25000" dirty="0" err="1" smtClean="0"/>
              <a:t>clkDF</a:t>
            </a:r>
            <a:r>
              <a:rPr lang="en-US" sz="1400" i="1" dirty="0" smtClean="0"/>
              <a:t> + (N – 1) * </a:t>
            </a:r>
            <a:r>
              <a:rPr lang="en-US" sz="1400" i="1" dirty="0" err="1" smtClean="0"/>
              <a:t>T</a:t>
            </a:r>
            <a:r>
              <a:rPr lang="en-US" sz="1400" i="1" baseline="-25000" dirty="0" err="1" smtClean="0"/>
              <a:t>clkDF</a:t>
            </a:r>
            <a:r>
              <a:rPr lang="en-US" sz="1400" i="1" dirty="0" smtClean="0"/>
              <a:t> / N</a:t>
            </a:r>
            <a:r>
              <a:rPr lang="en-US" sz="1400" i="1" baseline="-25000" dirty="0" smtClean="0"/>
              <a:t>DF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When is </a:t>
            </a:r>
            <a:r>
              <a:rPr lang="en-US" dirty="0" smtClean="0"/>
              <a:t>DataFlow</a:t>
            </a:r>
            <a:r>
              <a:rPr lang="en-US" dirty="0" smtClean="0"/>
              <a:t> </a:t>
            </a:r>
            <a:r>
              <a:rPr lang="en-US" dirty="0" smtClean="0"/>
              <a:t>better?</a:t>
            </a:r>
          </a:p>
          <a:p>
            <a:pPr lvl="1"/>
            <a:r>
              <a:rPr lang="en-US" dirty="0" smtClean="0"/>
              <a:t>If</a:t>
            </a:r>
            <a:br>
              <a:rPr lang="en-US" dirty="0" smtClean="0"/>
            </a:br>
            <a:r>
              <a:rPr lang="en-US" dirty="0" smtClean="0"/>
              <a:t>  the number of operations in a single loop iteration</a:t>
            </a:r>
            <a:br>
              <a:rPr lang="en-US" dirty="0" smtClean="0"/>
            </a:br>
            <a:r>
              <a:rPr lang="en-US" dirty="0" smtClean="0"/>
              <a:t>  is above some critical value</a:t>
            </a:r>
          </a:p>
          <a:p>
            <a:pPr lvl="1"/>
            <a:r>
              <a:rPr lang="en-US" dirty="0" smtClean="0"/>
              <a:t>Then</a:t>
            </a:r>
            <a:br>
              <a:rPr lang="en-US" dirty="0" smtClean="0"/>
            </a:br>
            <a:r>
              <a:rPr lang="en-US" dirty="0" smtClean="0"/>
              <a:t>  More data items means more advantage for </a:t>
            </a:r>
            <a:r>
              <a:rPr lang="en-US" dirty="0" smtClean="0"/>
              <a:t>DataFlow.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In other words:</a:t>
            </a:r>
          </a:p>
          <a:p>
            <a:pPr lvl="1"/>
            <a:r>
              <a:rPr lang="en-US" dirty="0" smtClean="0"/>
              <a:t>More data does not mean better performance </a:t>
            </a:r>
            <a:br>
              <a:rPr lang="en-US" dirty="0" smtClean="0"/>
            </a:br>
            <a:r>
              <a:rPr lang="en-US" dirty="0" smtClean="0"/>
              <a:t>if the #operations/iteration is below a critical value.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Conclusion: </a:t>
            </a:r>
          </a:p>
          <a:p>
            <a:pPr lvl="1"/>
            <a:r>
              <a:rPr lang="en-US" dirty="0" smtClean="0"/>
              <a:t>If we see an application with a small #operations/iteration, it is possibly (not always) a “what-not-to” application,</a:t>
            </a:r>
            <a:br>
              <a:rPr lang="en-US" dirty="0" smtClean="0"/>
            </a:br>
            <a:r>
              <a:rPr lang="en-US" dirty="0" smtClean="0"/>
              <a:t>and we better execute it on the host;</a:t>
            </a:r>
            <a:br>
              <a:rPr lang="en-US" dirty="0" smtClean="0"/>
            </a:br>
            <a:r>
              <a:rPr lang="en-US" dirty="0" smtClean="0"/>
              <a:t>otherwise, we will (or may) have a slowdown.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Bottomline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Line Callout 2 4"/>
          <p:cNvSpPr/>
          <p:nvPr/>
        </p:nvSpPr>
        <p:spPr>
          <a:xfrm>
            <a:off x="5638800" y="2362200"/>
            <a:ext cx="3352800" cy="381000"/>
          </a:xfrm>
          <a:prstGeom prst="borderCallout2">
            <a:avLst>
              <a:gd name="adj1" fmla="val 60986"/>
              <a:gd name="adj2" fmla="val -1200"/>
              <a:gd name="adj3" fmla="val 58502"/>
              <a:gd name="adj4" fmla="val -16667"/>
              <a:gd name="adj5" fmla="val 5699"/>
              <a:gd name="adj6" fmla="val -230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ADDITIVE SPEEDUP ENABLER</a:t>
            </a:r>
            <a:endParaRPr lang="en-US" dirty="0"/>
          </a:p>
        </p:txBody>
      </p:sp>
      <p:sp>
        <p:nvSpPr>
          <p:cNvPr id="6" name="Line Callout 2 5"/>
          <p:cNvSpPr/>
          <p:nvPr/>
        </p:nvSpPr>
        <p:spPr>
          <a:xfrm>
            <a:off x="5638800" y="3124200"/>
            <a:ext cx="3352800" cy="381000"/>
          </a:xfrm>
          <a:prstGeom prst="borderCallout2">
            <a:avLst>
              <a:gd name="adj1" fmla="val 60986"/>
              <a:gd name="adj2" fmla="val -1200"/>
              <a:gd name="adj3" fmla="val 58502"/>
              <a:gd name="adj4" fmla="val -16667"/>
              <a:gd name="adj5" fmla="val -4301"/>
              <a:gd name="adj6" fmla="val -243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ADDITIVE SPEEDUP MAKER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820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DataFlow</a:t>
            </a:r>
            <a:r>
              <a:rPr lang="en-US" dirty="0" smtClean="0"/>
              <a:t>: </a:t>
            </a:r>
            <a:r>
              <a:rPr lang="en-US" dirty="0" smtClean="0"/>
              <a:t>One new result in each cycle</a:t>
            </a:r>
            <a:br>
              <a:rPr lang="en-US" dirty="0" smtClean="0"/>
            </a:br>
            <a:r>
              <a:rPr lang="en-US" dirty="0" smtClean="0"/>
              <a:t>  e.g.  Clock = 100MHz</a:t>
            </a:r>
            <a:br>
              <a:rPr lang="en-US" dirty="0" smtClean="0"/>
            </a:br>
            <a:r>
              <a:rPr lang="en-US" dirty="0" smtClean="0"/>
              <a:t>          Period = 10ns</a:t>
            </a:r>
            <a:br>
              <a:rPr lang="en-US" dirty="0" smtClean="0"/>
            </a:br>
            <a:r>
              <a:rPr lang="en-US" dirty="0" smtClean="0"/>
              <a:t>          One result every 10ns</a:t>
            </a:r>
            <a:br>
              <a:rPr lang="en-US" dirty="0" smtClean="0"/>
            </a:br>
            <a:r>
              <a:rPr lang="en-US" dirty="0" smtClean="0"/>
              <a:t>[No matter how many operations in each loop iteration]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Consequently: More operations does not mean proportionally more time;</a:t>
            </a:r>
            <a:br>
              <a:rPr lang="en-US" dirty="0" smtClean="0"/>
            </a:br>
            <a:r>
              <a:rPr lang="en-US" dirty="0" smtClean="0"/>
              <a:t>however, more operations means higher latency till the first result.</a:t>
            </a:r>
          </a:p>
          <a:p>
            <a:endParaRPr lang="en-US" dirty="0" smtClean="0"/>
          </a:p>
          <a:p>
            <a:r>
              <a:rPr lang="en-US" dirty="0" err="1" smtClean="0"/>
              <a:t>MultiCore</a:t>
            </a:r>
            <a:r>
              <a:rPr lang="en-US" dirty="0" smtClean="0"/>
              <a:t>: </a:t>
            </a:r>
            <a:r>
              <a:rPr lang="en-US" dirty="0" smtClean="0"/>
              <a:t>One new result after each iteration</a:t>
            </a:r>
            <a:br>
              <a:rPr lang="en-US" dirty="0" smtClean="0"/>
            </a:br>
            <a:r>
              <a:rPr lang="en-US" dirty="0" smtClean="0"/>
              <a:t>  e.g. </a:t>
            </a:r>
            <a:r>
              <a:rPr lang="en-US" dirty="0" smtClean="0"/>
              <a:t>Clock=4GHz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Period = </a:t>
            </a:r>
            <a:r>
              <a:rPr lang="en-US" dirty="0" smtClean="0"/>
              <a:t>25</a:t>
            </a:r>
            <a:r>
              <a:rPr lang="en-US" dirty="0" smtClean="0"/>
              <a:t>0ps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One result every </a:t>
            </a:r>
            <a:r>
              <a:rPr lang="en-US" dirty="0" smtClean="0"/>
              <a:t>250ps </a:t>
            </a:r>
            <a:r>
              <a:rPr lang="en-US" dirty="0" smtClean="0"/>
              <a:t>times #ops</a:t>
            </a:r>
            <a:br>
              <a:rPr lang="en-US" dirty="0" smtClean="0"/>
            </a:br>
            <a:r>
              <a:rPr lang="en-US" dirty="0" smtClean="0"/>
              <a:t>[If #ops &gt; </a:t>
            </a:r>
            <a:r>
              <a:rPr lang="en-US" dirty="0" smtClean="0"/>
              <a:t>4</a:t>
            </a:r>
            <a:r>
              <a:rPr lang="en-US" dirty="0" smtClean="0"/>
              <a:t>0 </a:t>
            </a:r>
            <a:r>
              <a:rPr lang="en-US" dirty="0" smtClean="0"/>
              <a:t>=&gt; </a:t>
            </a:r>
            <a:r>
              <a:rPr lang="en-US" dirty="0" smtClean="0"/>
              <a:t>DataFlow </a:t>
            </a:r>
            <a:r>
              <a:rPr lang="en-US" dirty="0" smtClean="0"/>
              <a:t>is better, although it uses a slower clock]</a:t>
            </a:r>
          </a:p>
          <a:p>
            <a:endParaRPr lang="en-US" dirty="0" smtClean="0"/>
          </a:p>
          <a:p>
            <a:r>
              <a:rPr lang="en-US" dirty="0" smtClean="0"/>
              <a:t>Also: The </a:t>
            </a:r>
            <a:r>
              <a:rPr lang="en-US" dirty="0" err="1" smtClean="0"/>
              <a:t>MltiCore</a:t>
            </a:r>
            <a:r>
              <a:rPr lang="en-US" dirty="0" smtClean="0"/>
              <a:t> </a:t>
            </a:r>
            <a:r>
              <a:rPr lang="en-US" dirty="0" smtClean="0"/>
              <a:t>example will feature an additional slowdown,</a:t>
            </a:r>
            <a:br>
              <a:rPr lang="en-US" dirty="0" smtClean="0"/>
            </a:br>
            <a:r>
              <a:rPr lang="en-US" dirty="0" smtClean="0"/>
              <a:t>due to memory hierarchy access and pipeline related hazards</a:t>
            </a:r>
            <a:br>
              <a:rPr lang="en-US" dirty="0" smtClean="0"/>
            </a:br>
            <a:r>
              <a:rPr lang="en-US" dirty="0" smtClean="0"/>
              <a:t>         =&gt; </a:t>
            </a:r>
            <a:br>
              <a:rPr lang="en-US" dirty="0" smtClean="0"/>
            </a:br>
            <a:r>
              <a:rPr lang="en-US" dirty="0" smtClean="0"/>
              <a:t>critical #ops (bringing the same performance) is significantly below </a:t>
            </a:r>
            <a:r>
              <a:rPr lang="en-US" dirty="0" smtClean="0"/>
              <a:t>40</a:t>
            </a:r>
            <a:r>
              <a:rPr lang="en-US" dirty="0" smtClean="0"/>
              <a:t>!!!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have it more concrete: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DataFlow</a:t>
            </a:r>
            <a:r>
              <a:rPr lang="en-US" dirty="0" smtClean="0"/>
              <a:t> </a:t>
            </a:r>
            <a:r>
              <a:rPr lang="en-US" dirty="0" smtClean="0"/>
              <a:t>has no cache,</a:t>
            </a:r>
            <a:br>
              <a:rPr lang="en-US" dirty="0" smtClean="0"/>
            </a:br>
            <a:r>
              <a:rPr lang="en-US" dirty="0" smtClean="0"/>
              <a:t>but does have a memory hierarchy.</a:t>
            </a:r>
          </a:p>
          <a:p>
            <a:endParaRPr lang="en-US" dirty="0" smtClean="0"/>
          </a:p>
          <a:p>
            <a:r>
              <a:rPr lang="en-US" dirty="0" smtClean="0"/>
              <a:t>However,</a:t>
            </a:r>
            <a:br>
              <a:rPr lang="en-US" dirty="0" smtClean="0"/>
            </a:br>
            <a:r>
              <a:rPr lang="en-US" dirty="0" smtClean="0"/>
              <a:t>   memory hierarchy access with </a:t>
            </a:r>
            <a:r>
              <a:rPr lang="en-US" dirty="0" smtClean="0"/>
              <a:t>DataFlow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is carefully planed</a:t>
            </a:r>
            <a:br>
              <a:rPr lang="en-US" dirty="0" smtClean="0"/>
            </a:br>
            <a:r>
              <a:rPr lang="en-US" dirty="0" smtClean="0"/>
              <a:t>   by the programmer</a:t>
            </a:r>
            <a:br>
              <a:rPr lang="en-US" dirty="0" smtClean="0"/>
            </a:br>
            <a:r>
              <a:rPr lang="en-US" dirty="0" smtClean="0"/>
              <a:t>   at the program write time</a:t>
            </a:r>
          </a:p>
          <a:p>
            <a:endParaRPr lang="en-US" dirty="0" smtClean="0"/>
          </a:p>
          <a:p>
            <a:r>
              <a:rPr lang="en-US" dirty="0" smtClean="0"/>
              <a:t>As opposed to</a:t>
            </a:r>
            <a:br>
              <a:rPr lang="en-US" dirty="0" smtClean="0"/>
            </a:br>
            <a:r>
              <a:rPr lang="en-US" dirty="0" smtClean="0"/>
              <a:t>   memory hierarchy access </a:t>
            </a:r>
            <a:br>
              <a:rPr lang="en-US" dirty="0" smtClean="0"/>
            </a:br>
            <a:r>
              <a:rPr lang="en-US" dirty="0" smtClean="0"/>
              <a:t>   with a </a:t>
            </a:r>
            <a:r>
              <a:rPr lang="en-US" dirty="0" err="1" smtClean="0"/>
              <a:t>M</a:t>
            </a:r>
            <a:r>
              <a:rPr lang="en-US" dirty="0" err="1" smtClean="0"/>
              <a:t>ultiCore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which calculates the access address </a:t>
            </a:r>
            <a:br>
              <a:rPr lang="en-US" dirty="0" smtClean="0"/>
            </a:br>
            <a:r>
              <a:rPr lang="en-US" dirty="0" smtClean="0"/>
              <a:t>   at the program run time.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</a:t>
            </a:r>
            <a:r>
              <a:rPr lang="en-US" dirty="0" err="1" smtClean="0"/>
              <a:t>missunderstand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Java to configure </a:t>
            </a:r>
            <a:r>
              <a:rPr lang="en-US" dirty="0" err="1" smtClean="0"/>
              <a:t>Maxeler</a:t>
            </a:r>
            <a:r>
              <a:rPr lang="en-US" dirty="0" smtClean="0"/>
              <a:t> DataFlow!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 to program the host!</a:t>
            </a:r>
          </a:p>
          <a:p>
            <a:endParaRPr lang="en-US" dirty="0" smtClean="0"/>
          </a:p>
          <a:p>
            <a:r>
              <a:rPr lang="en-US" dirty="0" smtClean="0"/>
              <a:t>One or more kernels!</a:t>
            </a:r>
            <a:br>
              <a:rPr lang="en-US" dirty="0" smtClean="0"/>
            </a:br>
            <a:r>
              <a:rPr lang="en-US" dirty="0" smtClean="0"/>
              <a:t>Only one manager!</a:t>
            </a:r>
          </a:p>
          <a:p>
            <a:endParaRPr lang="en-US" dirty="0" smtClean="0"/>
          </a:p>
          <a:p>
            <a:r>
              <a:rPr lang="en-US" dirty="0" smtClean="0"/>
              <a:t>In theory,</a:t>
            </a:r>
            <a:br>
              <a:rPr lang="en-US" dirty="0" smtClean="0"/>
            </a:br>
            <a:r>
              <a:rPr lang="en-US" dirty="0" smtClean="0"/>
              <a:t>   Simulator builder not needed</a:t>
            </a:r>
            <a:br>
              <a:rPr lang="en-US" dirty="0" smtClean="0"/>
            </a:br>
            <a:r>
              <a:rPr lang="en-US" dirty="0" smtClean="0"/>
              <a:t>   if a card is used.</a:t>
            </a:r>
            <a:br>
              <a:rPr lang="en-US" dirty="0" smtClean="0"/>
            </a:br>
            <a:r>
              <a:rPr lang="en-US" dirty="0" smtClean="0"/>
              <a:t>In practice,</a:t>
            </a:r>
            <a:br>
              <a:rPr lang="en-US" dirty="0" smtClean="0"/>
            </a:br>
            <a:r>
              <a:rPr lang="en-US" dirty="0" smtClean="0"/>
              <a:t>   you need it until the testing is over,</a:t>
            </a:r>
            <a:br>
              <a:rPr lang="en-US" dirty="0" smtClean="0"/>
            </a:br>
            <a:r>
              <a:rPr lang="en-US" dirty="0" smtClean="0"/>
              <a:t>   since the compilation process is slow, for hardware,</a:t>
            </a:r>
            <a:br>
              <a:rPr lang="en-US" dirty="0" smtClean="0"/>
            </a:br>
            <a:r>
              <a:rPr lang="en-US" dirty="0" smtClean="0"/>
              <a:t>   and fast, for software (simulator).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N.B.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81329"/>
            <a:ext cx="8991600" cy="438607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Write a program that sends the “Hello World!” string</a:t>
            </a:r>
            <a:br>
              <a:rPr lang="en-US" dirty="0" smtClean="0"/>
            </a:br>
            <a:r>
              <a:rPr lang="en-US" dirty="0" smtClean="0"/>
              <a:t>to the MAX2 card, for the MAX2 card kernel</a:t>
            </a:r>
            <a:br>
              <a:rPr lang="en-US" dirty="0" smtClean="0"/>
            </a:br>
            <a:r>
              <a:rPr lang="en-US" dirty="0" smtClean="0"/>
              <a:t>to return it back to the host.</a:t>
            </a:r>
          </a:p>
          <a:p>
            <a:endParaRPr lang="en-US" dirty="0" smtClean="0"/>
          </a:p>
          <a:p>
            <a:r>
              <a:rPr lang="en-US" dirty="0" smtClean="0"/>
              <a:t>To be learned through this example:</a:t>
            </a:r>
          </a:p>
          <a:p>
            <a:pPr lvl="1"/>
            <a:r>
              <a:rPr lang="en-US" dirty="0" smtClean="0"/>
              <a:t>How to make the configuration of the accelerator (MAX2 card) using Java:</a:t>
            </a:r>
          </a:p>
          <a:p>
            <a:pPr lvl="2"/>
            <a:r>
              <a:rPr lang="en-US" dirty="0" smtClean="0"/>
              <a:t>How to make a simple kernel (ops description) using Java (the only language),</a:t>
            </a:r>
          </a:p>
          <a:p>
            <a:pPr lvl="2"/>
            <a:r>
              <a:rPr lang="en-US" dirty="0" smtClean="0"/>
              <a:t>How to write the standard manager (</a:t>
            </a:r>
            <a:r>
              <a:rPr lang="en-US" dirty="0" err="1" smtClean="0"/>
              <a:t>config</a:t>
            </a:r>
            <a:r>
              <a:rPr lang="en-US" dirty="0" smtClean="0"/>
              <a:t> description based on kernel(s))</a:t>
            </a:r>
            <a:br>
              <a:rPr lang="en-US" dirty="0" smtClean="0"/>
            </a:br>
            <a:r>
              <a:rPr lang="en-US" dirty="0" smtClean="0"/>
              <a:t>using Java,</a:t>
            </a:r>
          </a:p>
          <a:p>
            <a:pPr lvl="1"/>
            <a:r>
              <a:rPr lang="en-US" dirty="0" smtClean="0"/>
              <a:t>How to test the kernel using a test (</a:t>
            </a:r>
            <a:r>
              <a:rPr lang="en-US" dirty="0" err="1" smtClean="0"/>
              <a:t>code+data</a:t>
            </a:r>
            <a:r>
              <a:rPr lang="en-US" dirty="0" smtClean="0"/>
              <a:t>) written in Java,</a:t>
            </a:r>
          </a:p>
          <a:p>
            <a:pPr lvl="1"/>
            <a:r>
              <a:rPr lang="en-US" dirty="0" smtClean="0"/>
              <a:t>How to compile the Java code for MAX2,</a:t>
            </a:r>
          </a:p>
          <a:p>
            <a:pPr lvl="1"/>
            <a:r>
              <a:rPr lang="en-US" dirty="0" smtClean="0"/>
              <a:t>How to write a simple C code that runs on the host</a:t>
            </a:r>
            <a:br>
              <a:rPr lang="en-US" dirty="0" smtClean="0"/>
            </a:br>
            <a:r>
              <a:rPr lang="en-US" dirty="0" smtClean="0"/>
              <a:t>and triggers the kernel,</a:t>
            </a:r>
          </a:p>
          <a:p>
            <a:pPr lvl="2"/>
            <a:r>
              <a:rPr lang="en-US" dirty="0" smtClean="0"/>
              <a:t>How to write the C code that streams data to the kernel,</a:t>
            </a:r>
          </a:p>
          <a:p>
            <a:pPr lvl="2"/>
            <a:r>
              <a:rPr lang="en-US" dirty="0" smtClean="0"/>
              <a:t>How to write the C code that accepts data from the kernel,</a:t>
            </a:r>
          </a:p>
          <a:p>
            <a:pPr lvl="1"/>
            <a:r>
              <a:rPr lang="en-US" dirty="0" smtClean="0"/>
              <a:t>How to simulate and execute an application program in C</a:t>
            </a:r>
            <a:br>
              <a:rPr lang="en-US" dirty="0" smtClean="0"/>
            </a:br>
            <a:r>
              <a:rPr lang="en-US" dirty="0" smtClean="0"/>
              <a:t>that runs on the host and periodically calls the accelerator.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No.1: Hello World!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4257</TotalTime>
  <Words>827</Words>
  <Application>Microsoft Office PowerPoint</Application>
  <PresentationFormat>On-screen Show (4:3)</PresentationFormat>
  <Paragraphs>588</Paragraphs>
  <Slides>35</Slides>
  <Notes>0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  <vt:variant>
        <vt:lpstr>Custom Shows</vt:lpstr>
      </vt:variant>
      <vt:variant>
        <vt:i4>2</vt:i4>
      </vt:variant>
    </vt:vector>
  </HeadingPairs>
  <TitlesOfParts>
    <vt:vector size="39" baseType="lpstr">
      <vt:lpstr>Concourse</vt:lpstr>
      <vt:lpstr>Visio</vt:lpstr>
      <vt:lpstr>Selected  MaxCompiler Examples</vt:lpstr>
      <vt:lpstr>How-to? What-to?</vt:lpstr>
      <vt:lpstr>Lemas</vt:lpstr>
      <vt:lpstr>The Essential Figure:</vt:lpstr>
      <vt:lpstr>Bottomline:</vt:lpstr>
      <vt:lpstr>To have it more concrete:</vt:lpstr>
      <vt:lpstr>Don’t missunderstand!</vt:lpstr>
      <vt:lpstr>N.B.</vt:lpstr>
      <vt:lpstr>Example No.1: Hello World!</vt:lpstr>
      <vt:lpstr>Standard Files in a MAX Project</vt:lpstr>
      <vt:lpstr>example1Kernel.java</vt:lpstr>
      <vt:lpstr>example1SimRunner.java</vt:lpstr>
      <vt:lpstr>example1HostSimBuilder.java</vt:lpstr>
      <vt:lpstr>example1HwBuilder.java</vt:lpstr>
      <vt:lpstr>example1HostCode.c          1/2</vt:lpstr>
      <vt:lpstr>example1HostCode.c          2/2</vt:lpstr>
      <vt:lpstr>Makefile</vt:lpstr>
      <vt:lpstr>BoardModel.java</vt:lpstr>
      <vt:lpstr>Example No. 2: Vector Addition</vt:lpstr>
      <vt:lpstr>example2Kernel.Java</vt:lpstr>
      <vt:lpstr>example2SimRunner.java</vt:lpstr>
      <vt:lpstr>example2HostSimBuilder.java</vt:lpstr>
      <vt:lpstr>example2HWBuilder.java</vt:lpstr>
      <vt:lpstr>example2HostCode.c 1/2</vt:lpstr>
      <vt:lpstr>example2HostCode.c 2/2</vt:lpstr>
      <vt:lpstr>Example No. 3:  Optimized Array Summation</vt:lpstr>
      <vt:lpstr>example3Kernel1.java</vt:lpstr>
      <vt:lpstr>example3Kernel2.java</vt:lpstr>
      <vt:lpstr>example3SimRunner.java</vt:lpstr>
      <vt:lpstr>example3Manager.java</vt:lpstr>
      <vt:lpstr>example3HostSimBuilder.java</vt:lpstr>
      <vt:lpstr>example3HWBuilder.java</vt:lpstr>
      <vt:lpstr>example3HostCode.c        1/2</vt:lpstr>
      <vt:lpstr>example3HostCode.c        2/2</vt:lpstr>
      <vt:lpstr>Hvala na pažnji!</vt:lpstr>
      <vt:lpstr>Three examples</vt:lpstr>
      <vt:lpstr>One 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</dc:creator>
  <cp:lastModifiedBy>Sasa</cp:lastModifiedBy>
  <cp:revision>235</cp:revision>
  <dcterms:created xsi:type="dcterms:W3CDTF">2006-08-16T00:00:00Z</dcterms:created>
  <dcterms:modified xsi:type="dcterms:W3CDTF">2012-05-23T15:21:52Z</dcterms:modified>
</cp:coreProperties>
</file>