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8288000" cy="10287000"/>
  <p:notesSz cx="18288000" cy="10287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4" d="100"/>
          <a:sy n="54" d="100"/>
        </p:scale>
        <p:origin x="14" y="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700" b="0" i="0">
                <a:solidFill>
                  <a:srgbClr val="1A2A3C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500" b="0" i="0">
                <a:solidFill>
                  <a:srgbClr val="798F9D"/>
                </a:solidFill>
                <a:latin typeface="Tahoma"/>
                <a:cs typeface="Tahoma"/>
              </a:defRPr>
            </a:lvl1pPr>
          </a:lstStyle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-100" dirty="0"/>
              <a:t>ACM/CSUR#4</a:t>
            </a:r>
            <a:r>
              <a:rPr spc="-120" dirty="0"/>
              <a:t> </a:t>
            </a:r>
            <a:r>
              <a:rPr spc="-160" dirty="0"/>
              <a:t>·</a:t>
            </a:r>
            <a:r>
              <a:rPr spc="-130" dirty="0"/>
              <a:t> </a:t>
            </a:r>
            <a:r>
              <a:rPr spc="-75" dirty="0"/>
              <a:t>ACCELERATION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500" b="0" i="0">
                <a:solidFill>
                  <a:srgbClr val="798F9D"/>
                </a:solidFill>
                <a:latin typeface="Tahoma"/>
                <a:cs typeface="Tahoma"/>
              </a:defRPr>
            </a:lvl1pPr>
          </a:lstStyle>
          <a:p>
            <a:pPr marL="38100">
              <a:lnSpc>
                <a:spcPct val="100000"/>
              </a:lnSpc>
              <a:spcBef>
                <a:spcPts val="13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700" b="0" i="0">
                <a:solidFill>
                  <a:srgbClr val="1A2A3C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500" b="0" i="0">
                <a:solidFill>
                  <a:srgbClr val="798F9D"/>
                </a:solidFill>
                <a:latin typeface="Tahoma"/>
                <a:cs typeface="Tahoma"/>
              </a:defRPr>
            </a:lvl1pPr>
          </a:lstStyle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-100" dirty="0"/>
              <a:t>ACM/CSUR#4</a:t>
            </a:r>
            <a:r>
              <a:rPr spc="-120" dirty="0"/>
              <a:t> </a:t>
            </a:r>
            <a:r>
              <a:rPr spc="-160" dirty="0"/>
              <a:t>·</a:t>
            </a:r>
            <a:r>
              <a:rPr spc="-130" dirty="0"/>
              <a:t> </a:t>
            </a:r>
            <a:r>
              <a:rPr spc="-75" dirty="0"/>
              <a:t>ACCELERATION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500" b="0" i="0">
                <a:solidFill>
                  <a:srgbClr val="798F9D"/>
                </a:solidFill>
                <a:latin typeface="Tahoma"/>
                <a:cs typeface="Tahoma"/>
              </a:defRPr>
            </a:lvl1pPr>
          </a:lstStyle>
          <a:p>
            <a:pPr marL="38100">
              <a:lnSpc>
                <a:spcPct val="100000"/>
              </a:lnSpc>
              <a:spcBef>
                <a:spcPts val="13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700" b="0" i="0">
                <a:solidFill>
                  <a:srgbClr val="1A2A3C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500" b="0" i="0">
                <a:solidFill>
                  <a:srgbClr val="798F9D"/>
                </a:solidFill>
                <a:latin typeface="Tahoma"/>
                <a:cs typeface="Tahoma"/>
              </a:defRPr>
            </a:lvl1pPr>
          </a:lstStyle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-100" dirty="0"/>
              <a:t>ACM/CSUR#4</a:t>
            </a:r>
            <a:r>
              <a:rPr spc="-120" dirty="0"/>
              <a:t> </a:t>
            </a:r>
            <a:r>
              <a:rPr spc="-160" dirty="0"/>
              <a:t>·</a:t>
            </a:r>
            <a:r>
              <a:rPr spc="-130" dirty="0"/>
              <a:t> </a:t>
            </a:r>
            <a:r>
              <a:rPr spc="-75" dirty="0"/>
              <a:t>ACCELERATION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500" b="0" i="0">
                <a:solidFill>
                  <a:srgbClr val="798F9D"/>
                </a:solidFill>
                <a:latin typeface="Tahoma"/>
                <a:cs typeface="Tahoma"/>
              </a:defRPr>
            </a:lvl1pPr>
          </a:lstStyle>
          <a:p>
            <a:pPr marL="38100">
              <a:lnSpc>
                <a:spcPct val="100000"/>
              </a:lnSpc>
              <a:spcBef>
                <a:spcPts val="13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700" b="0" i="0">
                <a:solidFill>
                  <a:srgbClr val="1A2A3C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500" b="0" i="0">
                <a:solidFill>
                  <a:srgbClr val="798F9D"/>
                </a:solidFill>
                <a:latin typeface="Tahoma"/>
                <a:cs typeface="Tahoma"/>
              </a:defRPr>
            </a:lvl1pPr>
          </a:lstStyle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-100" dirty="0"/>
              <a:t>ACM/CSUR#4</a:t>
            </a:r>
            <a:r>
              <a:rPr spc="-120" dirty="0"/>
              <a:t> </a:t>
            </a:r>
            <a:r>
              <a:rPr spc="-160" dirty="0"/>
              <a:t>·</a:t>
            </a:r>
            <a:r>
              <a:rPr spc="-130" dirty="0"/>
              <a:t> </a:t>
            </a:r>
            <a:r>
              <a:rPr spc="-75" dirty="0"/>
              <a:t>ACCELERATION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500" b="0" i="0">
                <a:solidFill>
                  <a:srgbClr val="798F9D"/>
                </a:solidFill>
                <a:latin typeface="Tahoma"/>
                <a:cs typeface="Tahoma"/>
              </a:defRPr>
            </a:lvl1pPr>
          </a:lstStyle>
          <a:p>
            <a:pPr marL="38100">
              <a:lnSpc>
                <a:spcPct val="100000"/>
              </a:lnSpc>
              <a:spcBef>
                <a:spcPts val="13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500" b="0" i="0">
                <a:solidFill>
                  <a:srgbClr val="798F9D"/>
                </a:solidFill>
                <a:latin typeface="Tahoma"/>
                <a:cs typeface="Tahoma"/>
              </a:defRPr>
            </a:lvl1pPr>
          </a:lstStyle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-100" dirty="0"/>
              <a:t>ACM/CSUR#4</a:t>
            </a:r>
            <a:r>
              <a:rPr spc="-120" dirty="0"/>
              <a:t> </a:t>
            </a:r>
            <a:r>
              <a:rPr spc="-160" dirty="0"/>
              <a:t>·</a:t>
            </a:r>
            <a:r>
              <a:rPr spc="-130" dirty="0"/>
              <a:t> </a:t>
            </a:r>
            <a:r>
              <a:rPr spc="-75" dirty="0"/>
              <a:t>ACCELERATION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500" b="0" i="0">
                <a:solidFill>
                  <a:srgbClr val="798F9D"/>
                </a:solidFill>
                <a:latin typeface="Tahoma"/>
                <a:cs typeface="Tahoma"/>
              </a:defRPr>
            </a:lvl1pPr>
          </a:lstStyle>
          <a:p>
            <a:pPr marL="38100">
              <a:lnSpc>
                <a:spcPct val="100000"/>
              </a:lnSpc>
              <a:spcBef>
                <a:spcPts val="13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solidFill>
            <a:srgbClr val="F6F9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96900" y="410686"/>
            <a:ext cx="17094200" cy="14595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700" b="0" i="0">
                <a:solidFill>
                  <a:srgbClr val="1A2A3C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71500" y="4079366"/>
            <a:ext cx="17145000" cy="4749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96900" y="9393428"/>
            <a:ext cx="2406650" cy="297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" b="0" i="0">
                <a:solidFill>
                  <a:srgbClr val="798F9D"/>
                </a:solidFill>
                <a:latin typeface="Tahoma"/>
                <a:cs typeface="Tahoma"/>
              </a:defRPr>
            </a:lvl1pPr>
          </a:lstStyle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-100" dirty="0"/>
              <a:t>ACM/CSUR#4</a:t>
            </a:r>
            <a:r>
              <a:rPr spc="-120" dirty="0"/>
              <a:t> </a:t>
            </a:r>
            <a:r>
              <a:rPr spc="-160" dirty="0"/>
              <a:t>·</a:t>
            </a:r>
            <a:r>
              <a:rPr spc="-130" dirty="0"/>
              <a:t> </a:t>
            </a:r>
            <a:r>
              <a:rPr spc="-75" dirty="0"/>
              <a:t>ACCELERATION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7545050" y="9393428"/>
            <a:ext cx="184150" cy="297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" b="0" i="0">
                <a:solidFill>
                  <a:srgbClr val="798F9D"/>
                </a:solidFill>
                <a:latin typeface="Tahoma"/>
                <a:cs typeface="Tahoma"/>
              </a:defRPr>
            </a:lvl1pPr>
          </a:lstStyle>
          <a:p>
            <a:pPr marL="38100">
              <a:lnSpc>
                <a:spcPct val="100000"/>
              </a:lnSpc>
              <a:spcBef>
                <a:spcPts val="13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8288000" cy="10287000"/>
            <a:chOff x="0" y="0"/>
            <a:chExt cx="18288000" cy="10287000"/>
          </a:xfrm>
        </p:grpSpPr>
        <p:sp>
          <p:nvSpPr>
            <p:cNvPr id="3" name="object 3"/>
            <p:cNvSpPr/>
            <p:nvPr/>
          </p:nvSpPr>
          <p:spPr>
            <a:xfrm>
              <a:off x="10972800" y="0"/>
              <a:ext cx="7315200" cy="10287000"/>
            </a:xfrm>
            <a:custGeom>
              <a:avLst/>
              <a:gdLst/>
              <a:ahLst/>
              <a:cxnLst/>
              <a:rect l="l" t="t" r="r" b="b"/>
              <a:pathLst>
                <a:path w="7315200" h="10287000">
                  <a:moveTo>
                    <a:pt x="0" y="10287000"/>
                  </a:moveTo>
                  <a:lnTo>
                    <a:pt x="7315200" y="10287000"/>
                  </a:lnTo>
                  <a:lnTo>
                    <a:pt x="7315200" y="0"/>
                  </a:lnTo>
                  <a:lnTo>
                    <a:pt x="0" y="0"/>
                  </a:lnTo>
                  <a:lnTo>
                    <a:pt x="0" y="10287000"/>
                  </a:lnTo>
                  <a:close/>
                </a:path>
              </a:pathLst>
            </a:custGeom>
            <a:solidFill>
              <a:srgbClr val="F6F9FA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0"/>
              <a:ext cx="10972800" cy="10287000"/>
            </a:xfrm>
            <a:custGeom>
              <a:avLst/>
              <a:gdLst/>
              <a:ahLst/>
              <a:cxnLst/>
              <a:rect l="l" t="t" r="r" b="b"/>
              <a:pathLst>
                <a:path w="10972800" h="10287000">
                  <a:moveTo>
                    <a:pt x="10972800" y="10287000"/>
                  </a:moveTo>
                  <a:lnTo>
                    <a:pt x="0" y="10287000"/>
                  </a:lnTo>
                  <a:lnTo>
                    <a:pt x="0" y="0"/>
                  </a:lnTo>
                  <a:lnTo>
                    <a:pt x="10972800" y="0"/>
                  </a:lnTo>
                  <a:lnTo>
                    <a:pt x="10972800" y="10287000"/>
                  </a:lnTo>
                  <a:close/>
                </a:path>
              </a:pathLst>
            </a:custGeom>
            <a:solidFill>
              <a:srgbClr val="2E5B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/>
          <p:nvPr/>
        </p:nvSpPr>
        <p:spPr>
          <a:xfrm>
            <a:off x="762000" y="3152775"/>
            <a:ext cx="1219200" cy="19050"/>
          </a:xfrm>
          <a:custGeom>
            <a:avLst/>
            <a:gdLst/>
            <a:ahLst/>
            <a:cxnLst/>
            <a:rect l="l" t="t" r="r" b="b"/>
            <a:pathLst>
              <a:path w="1219200" h="19050">
                <a:moveTo>
                  <a:pt x="1219200" y="19050"/>
                </a:moveTo>
                <a:lnTo>
                  <a:pt x="0" y="19050"/>
                </a:lnTo>
                <a:lnTo>
                  <a:pt x="0" y="0"/>
                </a:lnTo>
                <a:lnTo>
                  <a:pt x="1219200" y="0"/>
                </a:lnTo>
                <a:lnTo>
                  <a:pt x="1219200" y="19050"/>
                </a:lnTo>
                <a:close/>
              </a:path>
            </a:pathLst>
          </a:custGeom>
          <a:solidFill>
            <a:srgbClr val="0FB9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 descr="$PPTXTitle"/>
          <p:cNvSpPr txBox="1">
            <a:spLocks noGrp="1"/>
          </p:cNvSpPr>
          <p:nvPr>
            <p:ph type="title"/>
          </p:nvPr>
        </p:nvSpPr>
        <p:spPr>
          <a:xfrm>
            <a:off x="572135" y="3467100"/>
            <a:ext cx="10756900" cy="317433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12930"/>
              </a:lnSpc>
              <a:spcBef>
                <a:spcPts val="105"/>
              </a:spcBef>
            </a:pPr>
            <a:r>
              <a:rPr sz="10000" spc="-150" dirty="0">
                <a:solidFill>
                  <a:srgbClr val="FFFFFF"/>
                </a:solidFill>
              </a:rPr>
              <a:t>ACM/CSUR #4</a:t>
            </a:r>
            <a:endParaRPr sz="10000" spc="-150" dirty="0"/>
          </a:p>
          <a:p>
            <a:pPr marL="12700">
              <a:lnSpc>
                <a:spcPts val="12930"/>
              </a:lnSpc>
            </a:pPr>
            <a:r>
              <a:rPr sz="10000" spc="-150" dirty="0">
                <a:solidFill>
                  <a:srgbClr val="0FB981"/>
                </a:solidFill>
              </a:rPr>
              <a:t>ACCELERATION</a:t>
            </a:r>
            <a:endParaRPr sz="10000" spc="-150" dirty="0"/>
          </a:p>
        </p:txBody>
      </p:sp>
      <p:sp>
        <p:nvSpPr>
          <p:cNvPr id="9" name="object 9"/>
          <p:cNvSpPr txBox="1"/>
          <p:nvPr/>
        </p:nvSpPr>
        <p:spPr>
          <a:xfrm>
            <a:off x="11685270" y="571500"/>
            <a:ext cx="214630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20" dirty="0">
                <a:solidFill>
                  <a:srgbClr val="798F9D"/>
                </a:solidFill>
                <a:latin typeface="Tahoma"/>
                <a:cs typeface="Tahoma"/>
              </a:rPr>
              <a:t>TEAM</a:t>
            </a:r>
            <a:endParaRPr sz="3600" dirty="0">
              <a:latin typeface="Tahoma"/>
              <a:cs typeface="Tahom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1685270" y="1595522"/>
            <a:ext cx="5154930" cy="7832850"/>
          </a:xfrm>
          <a:prstGeom prst="rect">
            <a:avLst/>
          </a:prstGeom>
        </p:spPr>
        <p:txBody>
          <a:bodyPr vert="horz" wrap="square" lIns="0" tIns="1968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50"/>
              </a:spcBef>
            </a:pPr>
            <a:r>
              <a:rPr lang="it-IT" sz="4000" spc="-150" dirty="0">
                <a:solidFill>
                  <a:schemeClr val="tx1"/>
                </a:solidFill>
                <a:latin typeface="Verdana"/>
                <a:cs typeface="Verdana"/>
              </a:rPr>
              <a:t>v</a:t>
            </a:r>
            <a:r>
              <a:rPr sz="4000" spc="-150" dirty="0">
                <a:solidFill>
                  <a:schemeClr val="tx1"/>
                </a:solidFill>
                <a:latin typeface="Verdana"/>
                <a:cs typeface="Verdana"/>
              </a:rPr>
              <a:t>m</a:t>
            </a:r>
          </a:p>
          <a:p>
            <a:pPr marL="12700" marR="3315970">
              <a:lnSpc>
                <a:spcPts val="6000"/>
              </a:lnSpc>
              <a:spcBef>
                <a:spcPts val="960"/>
              </a:spcBef>
            </a:pPr>
            <a:r>
              <a:rPr sz="4000" spc="-150" dirty="0" err="1">
                <a:solidFill>
                  <a:schemeClr val="tx1"/>
                </a:solidFill>
                <a:latin typeface="Verdana"/>
                <a:cs typeface="Verdana"/>
              </a:rPr>
              <a:t>UrosS</a:t>
            </a:r>
            <a:r>
              <a:rPr sz="4000" spc="-150" dirty="0">
                <a:solidFill>
                  <a:schemeClr val="tx1"/>
                </a:solidFill>
                <a:latin typeface="Verdana"/>
                <a:cs typeface="Verdana"/>
              </a:rPr>
              <a:t> </a:t>
            </a:r>
            <a:r>
              <a:rPr sz="4000" spc="-150" dirty="0" err="1">
                <a:solidFill>
                  <a:schemeClr val="tx1"/>
                </a:solidFill>
                <a:latin typeface="Verdana"/>
                <a:cs typeface="Verdana"/>
              </a:rPr>
              <a:t>UrosM</a:t>
            </a:r>
            <a:r>
              <a:rPr sz="4000" spc="-150" dirty="0">
                <a:solidFill>
                  <a:schemeClr val="tx1"/>
                </a:solidFill>
                <a:latin typeface="Verdana"/>
                <a:cs typeface="Verdana"/>
              </a:rPr>
              <a:t> LAZAR</a:t>
            </a:r>
            <a:endParaRPr lang="it-IT" sz="4000" spc="-150" dirty="0">
              <a:solidFill>
                <a:schemeClr val="tx1"/>
              </a:solidFill>
              <a:latin typeface="Verdana"/>
              <a:cs typeface="Verdana"/>
            </a:endParaRPr>
          </a:p>
          <a:p>
            <a:pPr marL="12700" marR="5080">
              <a:lnSpc>
                <a:spcPct val="100000"/>
              </a:lnSpc>
              <a:spcBef>
                <a:spcPts val="640"/>
              </a:spcBef>
            </a:pPr>
            <a:r>
              <a:rPr lang="it-IT" sz="4000" spc="-15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/>
              </a:rPr>
              <a:t>KOROLIJA</a:t>
            </a:r>
          </a:p>
          <a:p>
            <a:pPr marL="12700" marR="5080">
              <a:lnSpc>
                <a:spcPct val="100000"/>
              </a:lnSpc>
              <a:spcBef>
                <a:spcPts val="640"/>
              </a:spcBef>
            </a:pPr>
            <a:r>
              <a:rPr lang="it-IT" sz="2000" spc="-24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/>
              </a:rPr>
              <a:t>·</a:t>
            </a:r>
            <a:r>
              <a:rPr lang="it-IT" sz="2000" spc="-27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/>
              </a:rPr>
              <a:t> </a:t>
            </a:r>
            <a:r>
              <a:rPr lang="it-IT" sz="2000" spc="-55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/>
              </a:rPr>
              <a:t>Google</a:t>
            </a:r>
            <a:r>
              <a:rPr lang="it-IT" sz="2000" spc="-225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/>
              </a:rPr>
              <a:t> </a:t>
            </a:r>
          </a:p>
          <a:p>
            <a:pPr marL="12700" marR="5080">
              <a:lnSpc>
                <a:spcPct val="100000"/>
              </a:lnSpc>
              <a:spcBef>
                <a:spcPts val="640"/>
              </a:spcBef>
            </a:pPr>
            <a:r>
              <a:rPr lang="it-IT" sz="2000" spc="-24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/>
              </a:rPr>
              <a:t>·</a:t>
            </a:r>
            <a:r>
              <a:rPr lang="it-IT" sz="2000" spc="-27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/>
              </a:rPr>
              <a:t> </a:t>
            </a:r>
            <a:r>
              <a:rPr lang="it-IT" sz="2000" spc="-5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/>
              </a:rPr>
              <a:t>Boeing</a:t>
            </a:r>
            <a:r>
              <a:rPr lang="it-IT" sz="2000" spc="-24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/>
              </a:rPr>
              <a:t> </a:t>
            </a:r>
          </a:p>
          <a:p>
            <a:pPr marL="12700" marR="5080">
              <a:lnSpc>
                <a:spcPct val="100000"/>
              </a:lnSpc>
              <a:spcBef>
                <a:spcPts val="640"/>
              </a:spcBef>
            </a:pPr>
            <a:r>
              <a:rPr lang="it-IT" sz="2000" spc="-24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/>
              </a:rPr>
              <a:t>·</a:t>
            </a:r>
            <a:r>
              <a:rPr lang="it-IT" sz="2000" spc="-27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/>
              </a:rPr>
              <a:t> </a:t>
            </a:r>
            <a:r>
              <a:rPr lang="it-IT" sz="2000" spc="-95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/>
              </a:rPr>
              <a:t>Max</a:t>
            </a:r>
            <a:r>
              <a:rPr lang="it-IT" sz="2000" spc="-265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/>
              </a:rPr>
              <a:t> </a:t>
            </a:r>
          </a:p>
          <a:p>
            <a:pPr marL="12700" marR="5080">
              <a:lnSpc>
                <a:spcPct val="100000"/>
              </a:lnSpc>
              <a:spcBef>
                <a:spcPts val="640"/>
              </a:spcBef>
            </a:pPr>
            <a:r>
              <a:rPr lang="it-IT" sz="2000" spc="-24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/>
              </a:rPr>
              <a:t>·</a:t>
            </a:r>
            <a:r>
              <a:rPr lang="it-IT" sz="2000" spc="-27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/>
              </a:rPr>
              <a:t> </a:t>
            </a:r>
            <a:r>
              <a:rPr lang="it-IT" sz="2000" spc="-55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/>
              </a:rPr>
              <a:t>Groq</a:t>
            </a:r>
            <a:r>
              <a:rPr lang="it-IT" sz="2000" spc="-21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/>
              </a:rPr>
              <a:t> </a:t>
            </a:r>
          </a:p>
          <a:p>
            <a:pPr marL="12700" marR="5080">
              <a:lnSpc>
                <a:spcPct val="100000"/>
              </a:lnSpc>
              <a:spcBef>
                <a:spcPts val="640"/>
              </a:spcBef>
            </a:pPr>
            <a:r>
              <a:rPr lang="it-IT" sz="2000" spc="-24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/>
              </a:rPr>
              <a:t>·</a:t>
            </a:r>
            <a:r>
              <a:rPr lang="it-IT" sz="2000" spc="-27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/>
              </a:rPr>
              <a:t> </a:t>
            </a:r>
            <a:r>
              <a:rPr lang="it-IT" sz="2000" spc="-55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/>
              </a:rPr>
              <a:t>Siena</a:t>
            </a:r>
            <a:r>
              <a:rPr lang="it-IT" sz="2000" spc="-245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/>
              </a:rPr>
              <a:t> </a:t>
            </a:r>
          </a:p>
          <a:p>
            <a:pPr marL="12700" marR="5080">
              <a:lnSpc>
                <a:spcPct val="100000"/>
              </a:lnSpc>
              <a:spcBef>
                <a:spcPts val="640"/>
              </a:spcBef>
            </a:pPr>
            <a:r>
              <a:rPr lang="it-IT" sz="2000" spc="-5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/>
              </a:rPr>
              <a:t>· </a:t>
            </a:r>
            <a:r>
              <a:rPr lang="it-IT" sz="2000" spc="-65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/>
              </a:rPr>
              <a:t>Stuttgart</a:t>
            </a:r>
            <a:r>
              <a:rPr lang="it-IT" sz="2000" spc="-24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/>
              </a:rPr>
              <a:t> </a:t>
            </a:r>
          </a:p>
          <a:p>
            <a:pPr marL="12700" marR="5080">
              <a:lnSpc>
                <a:spcPct val="100000"/>
              </a:lnSpc>
              <a:spcBef>
                <a:spcPts val="640"/>
              </a:spcBef>
            </a:pPr>
            <a:r>
              <a:rPr lang="it-IT" sz="2000" spc="-24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/>
              </a:rPr>
              <a:t>·</a:t>
            </a:r>
            <a:r>
              <a:rPr lang="it-IT" sz="2000" spc="-265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/>
              </a:rPr>
              <a:t> L</a:t>
            </a:r>
            <a:r>
              <a:rPr lang="it-IT" sz="2000" spc="-3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/>
              </a:rPr>
              <a:t>ondon</a:t>
            </a:r>
            <a:r>
              <a:rPr lang="it-IT" sz="2000" spc="-254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/>
              </a:rPr>
              <a:t> </a:t>
            </a:r>
          </a:p>
          <a:p>
            <a:pPr marL="12700" marR="5080">
              <a:lnSpc>
                <a:spcPct val="100000"/>
              </a:lnSpc>
              <a:spcBef>
                <a:spcPts val="640"/>
              </a:spcBef>
            </a:pPr>
            <a:r>
              <a:rPr lang="it-IT" sz="2000" spc="-24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/>
              </a:rPr>
              <a:t>·</a:t>
            </a:r>
            <a:r>
              <a:rPr lang="it-IT" sz="2000" spc="-265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/>
              </a:rPr>
              <a:t> </a:t>
            </a:r>
            <a:r>
              <a:rPr lang="it-IT" sz="2000" spc="-1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/>
              </a:rPr>
              <a:t>Barcelona</a:t>
            </a:r>
            <a:endParaRPr lang="it-IT" sz="20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/>
            </a:endParaRPr>
          </a:p>
          <a:p>
            <a:pPr marL="12700" marR="3315970">
              <a:lnSpc>
                <a:spcPts val="6000"/>
              </a:lnSpc>
              <a:spcBef>
                <a:spcPts val="960"/>
              </a:spcBef>
            </a:pPr>
            <a:endParaRPr sz="4000" dirty="0">
              <a:solidFill>
                <a:schemeClr val="tx1"/>
              </a:solidFill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2000" y="1628775"/>
            <a:ext cx="1219200" cy="19050"/>
          </a:xfrm>
          <a:custGeom>
            <a:avLst/>
            <a:gdLst/>
            <a:ahLst/>
            <a:cxnLst/>
            <a:rect l="l" t="t" r="r" b="b"/>
            <a:pathLst>
              <a:path w="1219200" h="19050">
                <a:moveTo>
                  <a:pt x="1219200" y="19050"/>
                </a:moveTo>
                <a:lnTo>
                  <a:pt x="0" y="19050"/>
                </a:lnTo>
                <a:lnTo>
                  <a:pt x="0" y="0"/>
                </a:lnTo>
                <a:lnTo>
                  <a:pt x="1219200" y="0"/>
                </a:lnTo>
                <a:lnTo>
                  <a:pt x="1219200" y="19050"/>
                </a:lnTo>
                <a:close/>
              </a:path>
            </a:pathLst>
          </a:custGeom>
          <a:solidFill>
            <a:srgbClr val="0FB9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596900" y="410686"/>
            <a:ext cx="17094200" cy="1097364"/>
          </a:xfrm>
          <a:prstGeom prst="rect">
            <a:avLst/>
          </a:prstGeom>
        </p:spPr>
        <p:txBody>
          <a:bodyPr vert="horz" wrap="square" lIns="0" tIns="218071" rIns="0" bIns="0" rtlCol="0">
            <a:spAutoFit/>
          </a:bodyPr>
          <a:lstStyle/>
          <a:p>
            <a:pPr marL="165100">
              <a:lnSpc>
                <a:spcPct val="100000"/>
              </a:lnSpc>
              <a:spcBef>
                <a:spcPts val="105"/>
              </a:spcBef>
            </a:pPr>
            <a:r>
              <a:rPr spc="-150" dirty="0"/>
              <a:t>Research Opportunities in Top Journals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66762" y="1881187"/>
            <a:ext cx="8143875" cy="2058256"/>
          </a:xfrm>
          <a:prstGeom prst="rect">
            <a:avLst/>
          </a:prstGeom>
          <a:solidFill>
            <a:srgbClr val="FFFFFF"/>
          </a:solidFill>
          <a:ln w="9525">
            <a:solidFill>
              <a:srgbClr val="2E5B7C"/>
            </a:solidFill>
          </a:ln>
        </p:spPr>
        <p:txBody>
          <a:bodyPr vert="horz" wrap="square" lIns="0" tIns="11303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890"/>
              </a:spcBef>
            </a:pPr>
            <a:endParaRPr sz="1800" dirty="0">
              <a:latin typeface="Times New Roman"/>
              <a:cs typeface="Times New Roman"/>
            </a:endParaRPr>
          </a:p>
          <a:p>
            <a:pPr marL="385445">
              <a:lnSpc>
                <a:spcPct val="100000"/>
              </a:lnSpc>
            </a:pPr>
            <a:r>
              <a:rPr sz="1800" spc="85" dirty="0">
                <a:solidFill>
                  <a:srgbClr val="0FB981"/>
                </a:solidFill>
                <a:latin typeface="Tahoma"/>
                <a:cs typeface="Tahoma"/>
              </a:rPr>
              <a:t>BEST</a:t>
            </a:r>
            <a:r>
              <a:rPr sz="1800" spc="140" dirty="0">
                <a:solidFill>
                  <a:srgbClr val="0FB981"/>
                </a:solidFill>
                <a:latin typeface="Tahoma"/>
                <a:cs typeface="Tahoma"/>
              </a:rPr>
              <a:t> </a:t>
            </a:r>
            <a:r>
              <a:rPr sz="1800" spc="70" dirty="0">
                <a:solidFill>
                  <a:srgbClr val="0FB981"/>
                </a:solidFill>
                <a:latin typeface="Tahoma"/>
                <a:cs typeface="Tahoma"/>
              </a:rPr>
              <a:t>JIF</a:t>
            </a:r>
            <a:r>
              <a:rPr sz="1800" spc="140" dirty="0">
                <a:solidFill>
                  <a:srgbClr val="0FB981"/>
                </a:solidFill>
                <a:latin typeface="Tahoma"/>
                <a:cs typeface="Tahoma"/>
              </a:rPr>
              <a:t> </a:t>
            </a:r>
            <a:r>
              <a:rPr sz="1800" spc="120" dirty="0">
                <a:solidFill>
                  <a:srgbClr val="0FB981"/>
                </a:solidFill>
                <a:latin typeface="Tahoma"/>
                <a:cs typeface="Tahoma"/>
              </a:rPr>
              <a:t>JOURNAL</a:t>
            </a:r>
            <a:r>
              <a:rPr sz="1800" spc="155" dirty="0">
                <a:solidFill>
                  <a:srgbClr val="0FB981"/>
                </a:solidFill>
                <a:latin typeface="Tahoma"/>
                <a:cs typeface="Tahoma"/>
              </a:rPr>
              <a:t> </a:t>
            </a:r>
            <a:r>
              <a:rPr sz="1800" dirty="0">
                <a:solidFill>
                  <a:srgbClr val="0FB981"/>
                </a:solidFill>
                <a:latin typeface="Tahoma"/>
                <a:cs typeface="Tahoma"/>
              </a:rPr>
              <a:t>—</a:t>
            </a:r>
            <a:r>
              <a:rPr sz="1800" spc="114" dirty="0">
                <a:solidFill>
                  <a:srgbClr val="0FB981"/>
                </a:solidFill>
                <a:latin typeface="Tahoma"/>
                <a:cs typeface="Tahoma"/>
              </a:rPr>
              <a:t> </a:t>
            </a:r>
            <a:r>
              <a:rPr sz="1800" dirty="0">
                <a:solidFill>
                  <a:srgbClr val="0FB981"/>
                </a:solidFill>
                <a:latin typeface="Tahoma"/>
                <a:cs typeface="Tahoma"/>
              </a:rPr>
              <a:t>DATA</a:t>
            </a:r>
            <a:r>
              <a:rPr sz="1800" spc="130" dirty="0">
                <a:solidFill>
                  <a:srgbClr val="0FB981"/>
                </a:solidFill>
                <a:latin typeface="Tahoma"/>
                <a:cs typeface="Tahoma"/>
              </a:rPr>
              <a:t> </a:t>
            </a:r>
            <a:r>
              <a:rPr sz="1800" spc="80" dirty="0">
                <a:solidFill>
                  <a:srgbClr val="0FB981"/>
                </a:solidFill>
                <a:latin typeface="Tahoma"/>
                <a:cs typeface="Tahoma"/>
              </a:rPr>
              <a:t>SCIENCE</a:t>
            </a:r>
            <a:endParaRPr sz="1800" dirty="0">
              <a:latin typeface="Tahoma"/>
              <a:cs typeface="Tahoma"/>
            </a:endParaRPr>
          </a:p>
          <a:p>
            <a:pPr marL="385445">
              <a:lnSpc>
                <a:spcPct val="100000"/>
              </a:lnSpc>
              <a:spcBef>
                <a:spcPts val="465"/>
              </a:spcBef>
            </a:pPr>
            <a:r>
              <a:rPr sz="5700" spc="-150" dirty="0">
                <a:solidFill>
                  <a:srgbClr val="1A2A3C"/>
                </a:solidFill>
                <a:latin typeface="Verdana"/>
                <a:cs typeface="Verdana"/>
              </a:rPr>
              <a:t>Journal of Big Data</a:t>
            </a:r>
            <a:endParaRPr sz="5700" spc="-150" dirty="0">
              <a:latin typeface="Verdana"/>
              <a:cs typeface="Verdana"/>
            </a:endParaRPr>
          </a:p>
          <a:p>
            <a:pPr marL="385445">
              <a:lnSpc>
                <a:spcPct val="100000"/>
              </a:lnSpc>
              <a:spcBef>
                <a:spcPts val="810"/>
              </a:spcBef>
            </a:pPr>
            <a:r>
              <a:rPr sz="2250" dirty="0">
                <a:solidFill>
                  <a:srgbClr val="4A5E73"/>
                </a:solidFill>
                <a:latin typeface="Tahoma"/>
                <a:cs typeface="Tahoma"/>
              </a:rPr>
              <a:t>Springer · JBD</a:t>
            </a:r>
            <a:endParaRPr sz="2250" dirty="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372600" y="1876425"/>
            <a:ext cx="8153400" cy="2053767"/>
          </a:xfrm>
          <a:prstGeom prst="rect">
            <a:avLst/>
          </a:prstGeom>
          <a:solidFill>
            <a:srgbClr val="2E5B7C"/>
          </a:solidFill>
        </p:spPr>
        <p:txBody>
          <a:bodyPr vert="horz" wrap="square" lIns="0" tIns="10858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855"/>
              </a:spcBef>
            </a:pPr>
            <a:endParaRPr sz="1800" dirty="0">
              <a:latin typeface="Times New Roman"/>
              <a:cs typeface="Times New Roman"/>
            </a:endParaRPr>
          </a:p>
          <a:p>
            <a:pPr marL="381000">
              <a:lnSpc>
                <a:spcPct val="100000"/>
              </a:lnSpc>
            </a:pPr>
            <a:r>
              <a:rPr sz="1800" spc="85" dirty="0">
                <a:solidFill>
                  <a:srgbClr val="0FB981"/>
                </a:solidFill>
                <a:latin typeface="Tahoma"/>
                <a:cs typeface="Tahoma"/>
              </a:rPr>
              <a:t>BEST</a:t>
            </a:r>
            <a:r>
              <a:rPr sz="1800" spc="145" dirty="0">
                <a:solidFill>
                  <a:srgbClr val="0FB981"/>
                </a:solidFill>
                <a:latin typeface="Tahoma"/>
                <a:cs typeface="Tahoma"/>
              </a:rPr>
              <a:t> </a:t>
            </a:r>
            <a:r>
              <a:rPr sz="1800" spc="70" dirty="0">
                <a:solidFill>
                  <a:srgbClr val="0FB981"/>
                </a:solidFill>
                <a:latin typeface="Tahoma"/>
                <a:cs typeface="Tahoma"/>
              </a:rPr>
              <a:t>JIF</a:t>
            </a:r>
            <a:r>
              <a:rPr sz="1800" spc="145" dirty="0">
                <a:solidFill>
                  <a:srgbClr val="0FB981"/>
                </a:solidFill>
                <a:latin typeface="Tahoma"/>
                <a:cs typeface="Tahoma"/>
              </a:rPr>
              <a:t> </a:t>
            </a:r>
            <a:r>
              <a:rPr sz="1800" spc="120" dirty="0">
                <a:solidFill>
                  <a:srgbClr val="0FB981"/>
                </a:solidFill>
                <a:latin typeface="Tahoma"/>
                <a:cs typeface="Tahoma"/>
              </a:rPr>
              <a:t>JOURNAL</a:t>
            </a:r>
            <a:r>
              <a:rPr sz="1800" spc="160" dirty="0">
                <a:solidFill>
                  <a:srgbClr val="0FB981"/>
                </a:solidFill>
                <a:latin typeface="Tahoma"/>
                <a:cs typeface="Tahoma"/>
              </a:rPr>
              <a:t> </a:t>
            </a:r>
            <a:r>
              <a:rPr sz="1800" dirty="0">
                <a:solidFill>
                  <a:srgbClr val="0FB981"/>
                </a:solidFill>
                <a:latin typeface="Tahoma"/>
                <a:cs typeface="Tahoma"/>
              </a:rPr>
              <a:t>—</a:t>
            </a:r>
            <a:r>
              <a:rPr sz="1800" spc="125" dirty="0">
                <a:solidFill>
                  <a:srgbClr val="0FB981"/>
                </a:solidFill>
                <a:latin typeface="Tahoma"/>
                <a:cs typeface="Tahoma"/>
              </a:rPr>
              <a:t> </a:t>
            </a:r>
            <a:r>
              <a:rPr sz="1800" spc="45" dirty="0">
                <a:solidFill>
                  <a:srgbClr val="0FB981"/>
                </a:solidFill>
                <a:latin typeface="Tahoma"/>
                <a:cs typeface="Tahoma"/>
              </a:rPr>
              <a:t>ARTIFICIAL</a:t>
            </a:r>
            <a:r>
              <a:rPr sz="1800" spc="160" dirty="0">
                <a:solidFill>
                  <a:srgbClr val="0FB981"/>
                </a:solidFill>
                <a:latin typeface="Tahoma"/>
                <a:cs typeface="Tahoma"/>
              </a:rPr>
              <a:t> </a:t>
            </a:r>
            <a:r>
              <a:rPr sz="1800" spc="85" dirty="0">
                <a:solidFill>
                  <a:srgbClr val="0FB981"/>
                </a:solidFill>
                <a:latin typeface="Tahoma"/>
                <a:cs typeface="Tahoma"/>
              </a:rPr>
              <a:t>INTELLIGENCE</a:t>
            </a:r>
            <a:endParaRPr sz="1800" dirty="0">
              <a:latin typeface="Tahoma"/>
              <a:cs typeface="Tahoma"/>
            </a:endParaRPr>
          </a:p>
          <a:p>
            <a:pPr marL="381000">
              <a:lnSpc>
                <a:spcPct val="100000"/>
              </a:lnSpc>
              <a:spcBef>
                <a:spcPts val="465"/>
              </a:spcBef>
            </a:pPr>
            <a:r>
              <a:rPr lang="it-IT" sz="5700" spc="-150" dirty="0">
                <a:solidFill>
                  <a:srgbClr val="FFFFFF"/>
                </a:solidFill>
                <a:latin typeface="Verdana"/>
                <a:cs typeface="Verdana"/>
              </a:rPr>
              <a:t>Machine Intelligence</a:t>
            </a:r>
            <a:endParaRPr sz="5700" spc="-150" dirty="0">
              <a:latin typeface="Verdana"/>
              <a:cs typeface="Verdana"/>
            </a:endParaRPr>
          </a:p>
          <a:p>
            <a:pPr marL="381000">
              <a:lnSpc>
                <a:spcPct val="100000"/>
              </a:lnSpc>
              <a:spcBef>
                <a:spcPts val="810"/>
              </a:spcBef>
            </a:pPr>
            <a:r>
              <a:rPr lang="it-IT" sz="2250" dirty="0">
                <a:solidFill>
                  <a:schemeClr val="bg1">
                    <a:lumMod val="85000"/>
                  </a:schemeClr>
                </a:solidFill>
                <a:latin typeface="Tahoma"/>
                <a:cs typeface="Tahoma"/>
              </a:rPr>
              <a:t>Springer · MIJ </a:t>
            </a:r>
            <a:endParaRPr sz="2250" dirty="0">
              <a:solidFill>
                <a:schemeClr val="bg1">
                  <a:lumMod val="85000"/>
                </a:schemeClr>
              </a:solidFill>
              <a:latin typeface="Tahoma"/>
              <a:cs typeface="Tahom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49300" y="9245600"/>
            <a:ext cx="2406650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100" dirty="0">
                <a:solidFill>
                  <a:srgbClr val="798F9D"/>
                </a:solidFill>
                <a:latin typeface="Tahoma"/>
                <a:cs typeface="Tahoma"/>
              </a:rPr>
              <a:t>ACM/CSUR#4</a:t>
            </a:r>
            <a:r>
              <a:rPr sz="1500" spc="-120" dirty="0">
                <a:solidFill>
                  <a:srgbClr val="798F9D"/>
                </a:solidFill>
                <a:latin typeface="Tahoma"/>
                <a:cs typeface="Tahoma"/>
              </a:rPr>
              <a:t> </a:t>
            </a:r>
            <a:r>
              <a:rPr sz="1500" spc="-160" dirty="0">
                <a:solidFill>
                  <a:srgbClr val="798F9D"/>
                </a:solidFill>
                <a:latin typeface="Tahoma"/>
                <a:cs typeface="Tahoma"/>
              </a:rPr>
              <a:t>·</a:t>
            </a:r>
            <a:r>
              <a:rPr sz="1500" spc="-130" dirty="0">
                <a:solidFill>
                  <a:srgbClr val="798F9D"/>
                </a:solidFill>
                <a:latin typeface="Tahoma"/>
                <a:cs typeface="Tahoma"/>
              </a:rPr>
              <a:t> </a:t>
            </a:r>
            <a:r>
              <a:rPr sz="1500" spc="-75" dirty="0">
                <a:solidFill>
                  <a:srgbClr val="798F9D"/>
                </a:solidFill>
                <a:latin typeface="Tahoma"/>
                <a:cs typeface="Tahoma"/>
              </a:rPr>
              <a:t>ACCELERATION</a:t>
            </a:r>
            <a:endParaRPr sz="1500">
              <a:latin typeface="Tahoma"/>
              <a:cs typeface="Tahom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322800" y="9245600"/>
            <a:ext cx="215900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50" dirty="0">
                <a:solidFill>
                  <a:srgbClr val="798F9D"/>
                </a:solidFill>
                <a:latin typeface="Tahoma"/>
                <a:cs typeface="Tahoma"/>
              </a:rPr>
              <a:t>10</a:t>
            </a:r>
            <a:endParaRPr sz="1500">
              <a:latin typeface="Tahoma"/>
              <a:cs typeface="Tahoma"/>
            </a:endParaRPr>
          </a:p>
        </p:txBody>
      </p:sp>
      <p:pic>
        <p:nvPicPr>
          <p:cNvPr id="12" name="Immagine 11">
            <a:extLst>
              <a:ext uri="{FF2B5EF4-FFF2-40B4-BE49-F238E27FC236}">
                <a16:creationId xmlns:a16="http://schemas.microsoft.com/office/drawing/2014/main" id="{984D1563-48AF-8CAF-C929-9E5F6FCA76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6604" y="4207095"/>
            <a:ext cx="8434791" cy="470779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315200" y="0"/>
            <a:ext cx="10972800" cy="10287000"/>
          </a:xfrm>
          <a:custGeom>
            <a:avLst/>
            <a:gdLst/>
            <a:ahLst/>
            <a:cxnLst/>
            <a:rect l="l" t="t" r="r" b="b"/>
            <a:pathLst>
              <a:path w="10972800" h="10287000">
                <a:moveTo>
                  <a:pt x="109728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0972800" y="0"/>
                </a:lnTo>
                <a:lnTo>
                  <a:pt x="10972800" y="10287000"/>
                </a:lnTo>
                <a:close/>
              </a:path>
            </a:pathLst>
          </a:custGeom>
          <a:solidFill>
            <a:srgbClr val="2E5B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8064500" y="739775"/>
            <a:ext cx="29025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80" dirty="0">
                <a:solidFill>
                  <a:srgbClr val="0FB981"/>
                </a:solidFill>
                <a:latin typeface="Tahoma"/>
                <a:cs typeface="Tahoma"/>
              </a:rPr>
              <a:t>RECOMMENDED</a:t>
            </a:r>
            <a:r>
              <a:rPr sz="1800" spc="240" dirty="0">
                <a:solidFill>
                  <a:srgbClr val="0FB981"/>
                </a:solidFill>
                <a:latin typeface="Tahoma"/>
                <a:cs typeface="Tahoma"/>
              </a:rPr>
              <a:t> </a:t>
            </a:r>
            <a:r>
              <a:rPr sz="1800" spc="50" dirty="0">
                <a:solidFill>
                  <a:srgbClr val="0FB981"/>
                </a:solidFill>
                <a:latin typeface="Tahoma"/>
                <a:cs typeface="Tahoma"/>
              </a:rPr>
              <a:t>READING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4" name="object 4" descr="$PPTXTitle"/>
          <p:cNvSpPr txBox="1">
            <a:spLocks noGrp="1"/>
          </p:cNvSpPr>
          <p:nvPr>
            <p:ph type="title"/>
          </p:nvPr>
        </p:nvSpPr>
        <p:spPr>
          <a:xfrm>
            <a:off x="8064500" y="1376480"/>
            <a:ext cx="9248775" cy="2243563"/>
          </a:xfrm>
          <a:prstGeom prst="rect">
            <a:avLst/>
          </a:prstGeom>
        </p:spPr>
        <p:txBody>
          <a:bodyPr vert="horz" wrap="square" lIns="0" tIns="88265" rIns="0" bIns="0" rtlCol="0">
            <a:spAutoFit/>
          </a:bodyPr>
          <a:lstStyle/>
          <a:p>
            <a:pPr marL="12700" marR="5080">
              <a:lnSpc>
                <a:spcPts val="5630"/>
              </a:lnSpc>
              <a:spcBef>
                <a:spcPts val="695"/>
              </a:spcBef>
            </a:pPr>
            <a:r>
              <a:rPr sz="5100" spc="-150" dirty="0">
                <a:solidFill>
                  <a:srgbClr val="FFFFFF"/>
                </a:solidFill>
              </a:rPr>
              <a:t>An Introduction to the Management of Complex Software Projects</a:t>
            </a:r>
            <a:endParaRPr sz="5100" spc="-150" dirty="0"/>
          </a:p>
        </p:txBody>
      </p:sp>
      <p:sp>
        <p:nvSpPr>
          <p:cNvPr id="5" name="object 5"/>
          <p:cNvSpPr txBox="1"/>
          <p:nvPr/>
        </p:nvSpPr>
        <p:spPr>
          <a:xfrm>
            <a:off x="8064500" y="3695700"/>
            <a:ext cx="2099310" cy="2124075"/>
          </a:xfrm>
          <a:prstGeom prst="rect">
            <a:avLst/>
          </a:prstGeom>
        </p:spPr>
        <p:txBody>
          <a:bodyPr vert="horz" wrap="square" lIns="0" tIns="1206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0"/>
              </a:spcBef>
            </a:pPr>
            <a:r>
              <a:rPr sz="1500" spc="-10" dirty="0">
                <a:solidFill>
                  <a:srgbClr val="798F9D"/>
                </a:solidFill>
                <a:latin typeface="Tahoma"/>
                <a:cs typeface="Tahoma"/>
              </a:rPr>
              <a:t>AUTHORS</a:t>
            </a:r>
            <a:endParaRPr sz="1500" dirty="0">
              <a:latin typeface="Tahoma"/>
              <a:cs typeface="Tahoma"/>
            </a:endParaRPr>
          </a:p>
          <a:p>
            <a:pPr marL="12700" marR="5080">
              <a:lnSpc>
                <a:spcPct val="122200"/>
              </a:lnSpc>
              <a:spcBef>
                <a:spcPts val="675"/>
              </a:spcBef>
            </a:pPr>
            <a:r>
              <a:rPr sz="2250" spc="-80" dirty="0">
                <a:solidFill>
                  <a:srgbClr val="FFFFFF"/>
                </a:solidFill>
                <a:latin typeface="Tahoma"/>
                <a:cs typeface="Tahoma"/>
              </a:rPr>
              <a:t>Veljko</a:t>
            </a:r>
            <a:r>
              <a:rPr sz="2250" spc="-2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250" spc="-20" dirty="0">
                <a:solidFill>
                  <a:srgbClr val="FFFFFF"/>
                </a:solidFill>
                <a:latin typeface="Tahoma"/>
                <a:cs typeface="Tahoma"/>
              </a:rPr>
              <a:t>Milutinović </a:t>
            </a:r>
            <a:r>
              <a:rPr sz="2250" dirty="0">
                <a:solidFill>
                  <a:srgbClr val="FFFFFF"/>
                </a:solidFill>
                <a:latin typeface="Tahoma"/>
                <a:cs typeface="Tahoma"/>
              </a:rPr>
              <a:t>Filip</a:t>
            </a:r>
            <a:r>
              <a:rPr sz="2250" spc="-1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250" spc="-10" dirty="0">
                <a:solidFill>
                  <a:srgbClr val="FFFFFF"/>
                </a:solidFill>
                <a:latin typeface="Tahoma"/>
                <a:cs typeface="Tahoma"/>
              </a:rPr>
              <a:t>Đorđević </a:t>
            </a:r>
            <a:r>
              <a:rPr sz="2250" spc="-25" dirty="0">
                <a:solidFill>
                  <a:srgbClr val="FFFFFF"/>
                </a:solidFill>
                <a:latin typeface="Tahoma"/>
                <a:cs typeface="Tahoma"/>
              </a:rPr>
              <a:t>Miloš</a:t>
            </a:r>
            <a:r>
              <a:rPr sz="2250" spc="-19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250" spc="-10" dirty="0">
                <a:solidFill>
                  <a:srgbClr val="FFFFFF"/>
                </a:solidFill>
                <a:latin typeface="Tahoma"/>
                <a:cs typeface="Tahoma"/>
              </a:rPr>
              <a:t>Kotlar </a:t>
            </a:r>
            <a:r>
              <a:rPr sz="2250" spc="-20" dirty="0">
                <a:solidFill>
                  <a:srgbClr val="FFFFFF"/>
                </a:solidFill>
                <a:latin typeface="Tahoma"/>
                <a:cs typeface="Tahoma"/>
              </a:rPr>
              <a:t>Jakob</a:t>
            </a:r>
            <a:r>
              <a:rPr sz="2250" spc="-1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250" spc="-20" dirty="0">
                <a:solidFill>
                  <a:srgbClr val="FFFFFF"/>
                </a:solidFill>
                <a:latin typeface="Tahoma"/>
                <a:cs typeface="Tahoma"/>
              </a:rPr>
              <a:t>Salom</a:t>
            </a:r>
            <a:endParaRPr sz="2250" dirty="0">
              <a:latin typeface="Tahoma"/>
              <a:cs typeface="Tahom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8077200" y="8743950"/>
            <a:ext cx="9448800" cy="19050"/>
          </a:xfrm>
          <a:custGeom>
            <a:avLst/>
            <a:gdLst/>
            <a:ahLst/>
            <a:cxnLst/>
            <a:rect l="l" t="t" r="r" b="b"/>
            <a:pathLst>
              <a:path w="9448800" h="19050">
                <a:moveTo>
                  <a:pt x="9448800" y="19050"/>
                </a:moveTo>
                <a:lnTo>
                  <a:pt x="0" y="19050"/>
                </a:lnTo>
                <a:lnTo>
                  <a:pt x="0" y="0"/>
                </a:lnTo>
                <a:lnTo>
                  <a:pt x="9448800" y="0"/>
                </a:lnTo>
                <a:lnTo>
                  <a:pt x="9448800" y="19050"/>
                </a:lnTo>
                <a:close/>
              </a:path>
            </a:pathLst>
          </a:custGeom>
          <a:solidFill>
            <a:srgbClr val="0FB9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8064500" y="9111222"/>
            <a:ext cx="3811904" cy="449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750" i="1" spc="110" dirty="0">
                <a:solidFill>
                  <a:srgbClr val="0FB981"/>
                </a:solidFill>
                <a:latin typeface="Palatino Linotype"/>
                <a:cs typeface="Palatino Linotype"/>
              </a:rPr>
              <a:t>Thank</a:t>
            </a:r>
            <a:r>
              <a:rPr sz="2750" i="1" spc="-65" dirty="0">
                <a:solidFill>
                  <a:srgbClr val="0FB981"/>
                </a:solidFill>
                <a:latin typeface="Palatino Linotype"/>
                <a:cs typeface="Palatino Linotype"/>
              </a:rPr>
              <a:t> </a:t>
            </a:r>
            <a:r>
              <a:rPr sz="2750" i="1" spc="80" dirty="0">
                <a:solidFill>
                  <a:srgbClr val="0FB981"/>
                </a:solidFill>
                <a:latin typeface="Palatino Linotype"/>
                <a:cs typeface="Palatino Linotype"/>
              </a:rPr>
              <a:t>you</a:t>
            </a:r>
            <a:r>
              <a:rPr sz="2750" i="1" dirty="0">
                <a:solidFill>
                  <a:srgbClr val="0FB981"/>
                </a:solidFill>
                <a:latin typeface="Palatino Linotype"/>
                <a:cs typeface="Palatino Linotype"/>
              </a:rPr>
              <a:t> </a:t>
            </a:r>
            <a:r>
              <a:rPr sz="2750" i="1" spc="-440" dirty="0">
                <a:solidFill>
                  <a:srgbClr val="0FB981"/>
                </a:solidFill>
                <a:latin typeface="Palatino Linotype"/>
                <a:cs typeface="Palatino Linotype"/>
              </a:rPr>
              <a:t>—</a:t>
            </a:r>
            <a:r>
              <a:rPr sz="2750" i="1" spc="-5" dirty="0">
                <a:solidFill>
                  <a:srgbClr val="0FB981"/>
                </a:solidFill>
                <a:latin typeface="Palatino Linotype"/>
                <a:cs typeface="Palatino Linotype"/>
              </a:rPr>
              <a:t> </a:t>
            </a:r>
            <a:r>
              <a:rPr sz="2750" i="1" spc="55" dirty="0">
                <a:solidFill>
                  <a:srgbClr val="0FB981"/>
                </a:solidFill>
                <a:latin typeface="Palatino Linotype"/>
                <a:cs typeface="Palatino Linotype"/>
              </a:rPr>
              <a:t>Questions?</a:t>
            </a:r>
            <a:endParaRPr sz="2750">
              <a:latin typeface="Palatino Linotype"/>
              <a:cs typeface="Palatino Linotype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96900" y="9779000"/>
            <a:ext cx="2406650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100" dirty="0">
                <a:solidFill>
                  <a:srgbClr val="798F9D"/>
                </a:solidFill>
                <a:latin typeface="Tahoma"/>
                <a:cs typeface="Tahoma"/>
              </a:rPr>
              <a:t>ACM/CSUR#4</a:t>
            </a:r>
            <a:r>
              <a:rPr sz="1500" spc="-120" dirty="0">
                <a:solidFill>
                  <a:srgbClr val="798F9D"/>
                </a:solidFill>
                <a:latin typeface="Tahoma"/>
                <a:cs typeface="Tahoma"/>
              </a:rPr>
              <a:t> </a:t>
            </a:r>
            <a:r>
              <a:rPr sz="1500" spc="-160" dirty="0">
                <a:solidFill>
                  <a:srgbClr val="798F9D"/>
                </a:solidFill>
                <a:latin typeface="Tahoma"/>
                <a:cs typeface="Tahoma"/>
              </a:rPr>
              <a:t>·</a:t>
            </a:r>
            <a:r>
              <a:rPr sz="1500" spc="-130" dirty="0">
                <a:solidFill>
                  <a:srgbClr val="798F9D"/>
                </a:solidFill>
                <a:latin typeface="Tahoma"/>
                <a:cs typeface="Tahoma"/>
              </a:rPr>
              <a:t> </a:t>
            </a:r>
            <a:r>
              <a:rPr sz="1500" spc="-75" dirty="0">
                <a:solidFill>
                  <a:srgbClr val="798F9D"/>
                </a:solidFill>
                <a:latin typeface="Tahoma"/>
                <a:cs typeface="Tahoma"/>
              </a:rPr>
              <a:t>ACCELERATION</a:t>
            </a:r>
            <a:endParaRPr sz="1500">
              <a:latin typeface="Tahoma"/>
              <a:cs typeface="Tahom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7475200" y="9779000"/>
            <a:ext cx="215900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50" dirty="0">
                <a:solidFill>
                  <a:srgbClr val="798F9D"/>
                </a:solidFill>
                <a:latin typeface="Tahoma"/>
                <a:cs typeface="Tahoma"/>
              </a:rPr>
              <a:t>11</a:t>
            </a:r>
            <a:endParaRPr sz="1500">
              <a:latin typeface="Tahoma"/>
              <a:cs typeface="Tahoma"/>
            </a:endParaRPr>
          </a:p>
        </p:txBody>
      </p:sp>
      <p:pic>
        <p:nvPicPr>
          <p:cNvPr id="11" name="Image 4" descr="preencoded.png">
            <a:extLst>
              <a:ext uri="{FF2B5EF4-FFF2-40B4-BE49-F238E27FC236}">
                <a16:creationId xmlns:a16="http://schemas.microsoft.com/office/drawing/2014/main" id="{ADB92500-125E-D248-D11D-A0FE23A02CA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-770" t="21221" r="-52" b="15967"/>
          <a:stretch>
            <a:fillRect/>
          </a:stretch>
        </p:blipFill>
        <p:spPr>
          <a:xfrm>
            <a:off x="381000" y="479295"/>
            <a:ext cx="6477000" cy="899533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5030450" cy="4324350"/>
          </a:xfrm>
          <a:custGeom>
            <a:avLst/>
            <a:gdLst/>
            <a:ahLst/>
            <a:cxnLst/>
            <a:rect l="l" t="t" r="r" b="b"/>
            <a:pathLst>
              <a:path w="15030450" h="4324350">
                <a:moveTo>
                  <a:pt x="15030450" y="4324350"/>
                </a:moveTo>
                <a:lnTo>
                  <a:pt x="0" y="4324350"/>
                </a:lnTo>
                <a:lnTo>
                  <a:pt x="0" y="0"/>
                </a:lnTo>
                <a:lnTo>
                  <a:pt x="15030450" y="0"/>
                </a:lnTo>
                <a:lnTo>
                  <a:pt x="15030450" y="4324350"/>
                </a:lnTo>
                <a:close/>
              </a:path>
            </a:pathLst>
          </a:custGeom>
          <a:solidFill>
            <a:srgbClr val="2E5B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92100" y="282575"/>
            <a:ext cx="30340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90" dirty="0">
                <a:solidFill>
                  <a:srgbClr val="0FB981"/>
                </a:solidFill>
                <a:latin typeface="Tahoma"/>
                <a:cs typeface="Tahoma"/>
              </a:rPr>
              <a:t>WORLD'S</a:t>
            </a:r>
            <a:r>
              <a:rPr sz="1800" spc="195" dirty="0">
                <a:solidFill>
                  <a:srgbClr val="0FB981"/>
                </a:solidFill>
                <a:latin typeface="Tahoma"/>
                <a:cs typeface="Tahoma"/>
              </a:rPr>
              <a:t> </a:t>
            </a:r>
            <a:r>
              <a:rPr sz="1800" spc="85" dirty="0">
                <a:solidFill>
                  <a:srgbClr val="0FB981"/>
                </a:solidFill>
                <a:latin typeface="Tahoma"/>
                <a:cs typeface="Tahoma"/>
              </a:rPr>
              <a:t>BEST</a:t>
            </a:r>
            <a:r>
              <a:rPr sz="1800" spc="195" dirty="0">
                <a:solidFill>
                  <a:srgbClr val="0FB981"/>
                </a:solidFill>
                <a:latin typeface="Tahoma"/>
                <a:cs typeface="Tahoma"/>
              </a:rPr>
              <a:t> </a:t>
            </a:r>
            <a:r>
              <a:rPr sz="1800" spc="105" dirty="0">
                <a:solidFill>
                  <a:srgbClr val="0FB981"/>
                </a:solidFill>
                <a:latin typeface="Tahoma"/>
                <a:cs typeface="Tahoma"/>
              </a:rPr>
              <a:t>JOURNALS</a:t>
            </a:r>
            <a:endParaRPr sz="1800">
              <a:latin typeface="Tahoma"/>
              <a:cs typeface="Tahom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304800" y="0"/>
            <a:ext cx="17983200" cy="4324350"/>
            <a:chOff x="304800" y="0"/>
            <a:chExt cx="17983200" cy="432435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04800" y="685800"/>
              <a:ext cx="14420849" cy="3476624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15030450" y="0"/>
              <a:ext cx="3257550" cy="4324350"/>
            </a:xfrm>
            <a:custGeom>
              <a:avLst/>
              <a:gdLst/>
              <a:ahLst/>
              <a:cxnLst/>
              <a:rect l="l" t="t" r="r" b="b"/>
              <a:pathLst>
                <a:path w="3257550" h="4324350">
                  <a:moveTo>
                    <a:pt x="3257550" y="4324350"/>
                  </a:moveTo>
                  <a:lnTo>
                    <a:pt x="0" y="4324350"/>
                  </a:lnTo>
                  <a:lnTo>
                    <a:pt x="0" y="0"/>
                  </a:lnTo>
                  <a:lnTo>
                    <a:pt x="3257550" y="0"/>
                  </a:lnTo>
                  <a:lnTo>
                    <a:pt x="3257550" y="4324350"/>
                  </a:lnTo>
                  <a:close/>
                </a:path>
              </a:pathLst>
            </a:custGeom>
            <a:solidFill>
              <a:srgbClr val="1A2A3C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7" name="object 7"/>
          <p:cNvSpPr/>
          <p:nvPr/>
        </p:nvSpPr>
        <p:spPr>
          <a:xfrm>
            <a:off x="15411450" y="1609725"/>
            <a:ext cx="114300" cy="114300"/>
          </a:xfrm>
          <a:custGeom>
            <a:avLst/>
            <a:gdLst/>
            <a:ahLst/>
            <a:cxnLst/>
            <a:rect l="l" t="t" r="r" b="b"/>
            <a:pathLst>
              <a:path w="114300" h="114300">
                <a:moveTo>
                  <a:pt x="114300" y="114300"/>
                </a:moveTo>
                <a:lnTo>
                  <a:pt x="0" y="114300"/>
                </a:lnTo>
                <a:lnTo>
                  <a:pt x="0" y="0"/>
                </a:lnTo>
                <a:lnTo>
                  <a:pt x="114300" y="0"/>
                </a:lnTo>
                <a:lnTo>
                  <a:pt x="114300" y="114300"/>
                </a:lnTo>
                <a:close/>
              </a:path>
            </a:pathLst>
          </a:custGeom>
          <a:solidFill>
            <a:srgbClr val="798F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5411450" y="2105025"/>
            <a:ext cx="114300" cy="114300"/>
          </a:xfrm>
          <a:custGeom>
            <a:avLst/>
            <a:gdLst/>
            <a:ahLst/>
            <a:cxnLst/>
            <a:rect l="l" t="t" r="r" b="b"/>
            <a:pathLst>
              <a:path w="114300" h="114300">
                <a:moveTo>
                  <a:pt x="114300" y="114300"/>
                </a:moveTo>
                <a:lnTo>
                  <a:pt x="0" y="114300"/>
                </a:lnTo>
                <a:lnTo>
                  <a:pt x="0" y="0"/>
                </a:lnTo>
                <a:lnTo>
                  <a:pt x="114300" y="0"/>
                </a:lnTo>
                <a:lnTo>
                  <a:pt x="114300" y="114300"/>
                </a:lnTo>
                <a:close/>
              </a:path>
            </a:pathLst>
          </a:custGeom>
          <a:solidFill>
            <a:srgbClr val="798F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5411450" y="2600325"/>
            <a:ext cx="114300" cy="114300"/>
          </a:xfrm>
          <a:custGeom>
            <a:avLst/>
            <a:gdLst/>
            <a:ahLst/>
            <a:cxnLst/>
            <a:rect l="l" t="t" r="r" b="b"/>
            <a:pathLst>
              <a:path w="114300" h="114300">
                <a:moveTo>
                  <a:pt x="114300" y="114300"/>
                </a:moveTo>
                <a:lnTo>
                  <a:pt x="0" y="114300"/>
                </a:lnTo>
                <a:lnTo>
                  <a:pt x="0" y="0"/>
                </a:lnTo>
                <a:lnTo>
                  <a:pt x="114300" y="0"/>
                </a:lnTo>
                <a:lnTo>
                  <a:pt x="114300" y="114300"/>
                </a:lnTo>
                <a:close/>
              </a:path>
            </a:pathLst>
          </a:custGeom>
          <a:solidFill>
            <a:srgbClr val="0FB9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5665450" y="1346200"/>
            <a:ext cx="2259330" cy="1511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44400"/>
              </a:lnSpc>
              <a:spcBef>
                <a:spcPts val="100"/>
              </a:spcBef>
            </a:pPr>
            <a:r>
              <a:rPr sz="2250" spc="-65" dirty="0">
                <a:solidFill>
                  <a:srgbClr val="FFFFFF"/>
                </a:solidFill>
                <a:latin typeface="Tahoma"/>
                <a:cs typeface="Tahoma"/>
              </a:rPr>
              <a:t>Nature</a:t>
            </a:r>
            <a:r>
              <a:rPr sz="2250" spc="-229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200" spc="-35" dirty="0">
                <a:solidFill>
                  <a:srgbClr val="0FB981"/>
                </a:solidFill>
                <a:latin typeface="Tahoma"/>
                <a:cs typeface="Tahoma"/>
              </a:rPr>
              <a:t>JIF</a:t>
            </a:r>
            <a:r>
              <a:rPr sz="2200" spc="-280" dirty="0">
                <a:solidFill>
                  <a:srgbClr val="0FB981"/>
                </a:solidFill>
                <a:latin typeface="Tahoma"/>
                <a:cs typeface="Tahoma"/>
              </a:rPr>
              <a:t> </a:t>
            </a:r>
            <a:r>
              <a:rPr sz="2200" spc="-434" dirty="0">
                <a:solidFill>
                  <a:srgbClr val="0FB981"/>
                </a:solidFill>
                <a:latin typeface="Tahoma"/>
                <a:cs typeface="Tahoma"/>
              </a:rPr>
              <a:t>=</a:t>
            </a:r>
            <a:r>
              <a:rPr sz="2200" spc="-275" dirty="0">
                <a:solidFill>
                  <a:srgbClr val="0FB981"/>
                </a:solidFill>
                <a:latin typeface="Tahoma"/>
                <a:cs typeface="Tahoma"/>
              </a:rPr>
              <a:t> </a:t>
            </a:r>
            <a:r>
              <a:rPr sz="2200" spc="-35" dirty="0">
                <a:solidFill>
                  <a:srgbClr val="0FB981"/>
                </a:solidFill>
                <a:latin typeface="Tahoma"/>
                <a:cs typeface="Tahoma"/>
              </a:rPr>
              <a:t>65 </a:t>
            </a:r>
            <a:r>
              <a:rPr sz="2250" spc="-55" dirty="0">
                <a:solidFill>
                  <a:srgbClr val="FFFFFF"/>
                </a:solidFill>
                <a:latin typeface="Tahoma"/>
                <a:cs typeface="Tahoma"/>
              </a:rPr>
              <a:t>Science</a:t>
            </a:r>
            <a:r>
              <a:rPr sz="2250" spc="-2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200" spc="-35" dirty="0">
                <a:solidFill>
                  <a:srgbClr val="0FB981"/>
                </a:solidFill>
                <a:latin typeface="Tahoma"/>
                <a:cs typeface="Tahoma"/>
              </a:rPr>
              <a:t>JIF</a:t>
            </a:r>
            <a:r>
              <a:rPr sz="2200" spc="-275" dirty="0">
                <a:solidFill>
                  <a:srgbClr val="0FB981"/>
                </a:solidFill>
                <a:latin typeface="Tahoma"/>
                <a:cs typeface="Tahoma"/>
              </a:rPr>
              <a:t> </a:t>
            </a:r>
            <a:r>
              <a:rPr sz="2200" spc="-434" dirty="0">
                <a:solidFill>
                  <a:srgbClr val="0FB981"/>
                </a:solidFill>
                <a:latin typeface="Tahoma"/>
                <a:cs typeface="Tahoma"/>
              </a:rPr>
              <a:t>=</a:t>
            </a:r>
            <a:r>
              <a:rPr sz="2200" spc="-275" dirty="0">
                <a:solidFill>
                  <a:srgbClr val="0FB981"/>
                </a:solidFill>
                <a:latin typeface="Tahoma"/>
                <a:cs typeface="Tahoma"/>
              </a:rPr>
              <a:t> </a:t>
            </a:r>
            <a:r>
              <a:rPr sz="2200" spc="-25" dirty="0">
                <a:solidFill>
                  <a:srgbClr val="0FB981"/>
                </a:solidFill>
                <a:latin typeface="Tahoma"/>
                <a:cs typeface="Tahoma"/>
              </a:rPr>
              <a:t>45 </a:t>
            </a:r>
            <a:r>
              <a:rPr sz="2250" spc="-105" dirty="0">
                <a:solidFill>
                  <a:srgbClr val="FFFFFF"/>
                </a:solidFill>
                <a:latin typeface="Tahoma"/>
                <a:cs typeface="Tahoma"/>
              </a:rPr>
              <a:t>ACM/CSUR</a:t>
            </a:r>
            <a:r>
              <a:rPr sz="2250" spc="-229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200" spc="-35" dirty="0">
                <a:solidFill>
                  <a:srgbClr val="0FB981"/>
                </a:solidFill>
                <a:latin typeface="Tahoma"/>
                <a:cs typeface="Tahoma"/>
              </a:rPr>
              <a:t>JIF</a:t>
            </a:r>
            <a:r>
              <a:rPr sz="2200" spc="-265" dirty="0">
                <a:solidFill>
                  <a:srgbClr val="0FB981"/>
                </a:solidFill>
                <a:latin typeface="Tahoma"/>
                <a:cs typeface="Tahoma"/>
              </a:rPr>
              <a:t> </a:t>
            </a:r>
            <a:r>
              <a:rPr sz="2200" spc="-434" dirty="0">
                <a:solidFill>
                  <a:srgbClr val="0FB981"/>
                </a:solidFill>
                <a:latin typeface="Tahoma"/>
                <a:cs typeface="Tahoma"/>
              </a:rPr>
              <a:t>=</a:t>
            </a:r>
            <a:r>
              <a:rPr sz="2200" spc="-265" dirty="0">
                <a:solidFill>
                  <a:srgbClr val="0FB981"/>
                </a:solidFill>
                <a:latin typeface="Tahoma"/>
                <a:cs typeface="Tahoma"/>
              </a:rPr>
              <a:t> </a:t>
            </a:r>
            <a:r>
              <a:rPr sz="2200" spc="-25" dirty="0">
                <a:solidFill>
                  <a:srgbClr val="0FB981"/>
                </a:solidFill>
                <a:latin typeface="Tahoma"/>
                <a:cs typeface="Tahoma"/>
              </a:rPr>
              <a:t>28</a:t>
            </a:r>
            <a:endParaRPr sz="2200" dirty="0">
              <a:latin typeface="Tahoma"/>
              <a:cs typeface="Tahoma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0" y="4324350"/>
            <a:ext cx="18288000" cy="38100"/>
          </a:xfrm>
          <a:custGeom>
            <a:avLst/>
            <a:gdLst/>
            <a:ahLst/>
            <a:cxnLst/>
            <a:rect l="l" t="t" r="r" b="b"/>
            <a:pathLst>
              <a:path w="18288000" h="38100">
                <a:moveTo>
                  <a:pt x="18288000" y="38100"/>
                </a:moveTo>
                <a:lnTo>
                  <a:pt x="0" y="381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38100"/>
                </a:lnTo>
                <a:close/>
              </a:path>
            </a:pathLst>
          </a:custGeom>
          <a:solidFill>
            <a:srgbClr val="0FB9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58737" y="6208148"/>
            <a:ext cx="1846263" cy="899604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algn="ctr">
              <a:lnSpc>
                <a:spcPts val="3375"/>
              </a:lnSpc>
            </a:pPr>
            <a:r>
              <a:rPr sz="3050" spc="-150" dirty="0">
                <a:solidFill>
                  <a:srgbClr val="2E5B7C"/>
                </a:solidFill>
                <a:latin typeface="Verdana"/>
                <a:cs typeface="Verdana"/>
              </a:rPr>
              <a:t>Veljko</a:t>
            </a:r>
            <a:endParaRPr sz="3050" spc="-150" dirty="0">
              <a:latin typeface="Verdana"/>
              <a:cs typeface="Verdana"/>
            </a:endParaRPr>
          </a:p>
          <a:p>
            <a:pPr algn="ctr">
              <a:lnSpc>
                <a:spcPts val="3515"/>
              </a:lnSpc>
            </a:pPr>
            <a:r>
              <a:rPr sz="3050" spc="-150" dirty="0">
                <a:solidFill>
                  <a:srgbClr val="2E5B7C"/>
                </a:solidFill>
                <a:latin typeface="Verdana"/>
                <a:cs typeface="Verdana"/>
              </a:rPr>
              <a:t>Milutinovi</a:t>
            </a:r>
            <a:r>
              <a:rPr sz="2900" spc="-150" dirty="0">
                <a:solidFill>
                  <a:srgbClr val="2E5B7C"/>
                </a:solidFill>
                <a:latin typeface="Verdana"/>
                <a:cs typeface="Verdana"/>
              </a:rPr>
              <a:t>ć</a:t>
            </a:r>
            <a:endParaRPr sz="2900" spc="-150" dirty="0">
              <a:latin typeface="Verdana"/>
              <a:cs typeface="Verdana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2239645" y="5451475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76200" y="76200"/>
                </a:moveTo>
                <a:lnTo>
                  <a:pt x="0" y="76200"/>
                </a:lnTo>
                <a:lnTo>
                  <a:pt x="0" y="0"/>
                </a:lnTo>
                <a:lnTo>
                  <a:pt x="76200" y="0"/>
                </a:lnTo>
                <a:lnTo>
                  <a:pt x="76200" y="76200"/>
                </a:lnTo>
                <a:close/>
              </a:path>
            </a:pathLst>
          </a:custGeom>
          <a:solidFill>
            <a:srgbClr val="0FB9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239645" y="6280150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76200" y="76200"/>
                </a:moveTo>
                <a:lnTo>
                  <a:pt x="0" y="76200"/>
                </a:lnTo>
                <a:lnTo>
                  <a:pt x="0" y="0"/>
                </a:lnTo>
                <a:lnTo>
                  <a:pt x="76200" y="0"/>
                </a:lnTo>
                <a:lnTo>
                  <a:pt x="76200" y="76200"/>
                </a:lnTo>
                <a:close/>
              </a:path>
            </a:pathLst>
          </a:custGeom>
          <a:solidFill>
            <a:srgbClr val="0FB9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239645" y="6746875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76200" y="76200"/>
                </a:moveTo>
                <a:lnTo>
                  <a:pt x="0" y="76200"/>
                </a:lnTo>
                <a:lnTo>
                  <a:pt x="0" y="0"/>
                </a:lnTo>
                <a:lnTo>
                  <a:pt x="76200" y="0"/>
                </a:lnTo>
                <a:lnTo>
                  <a:pt x="76200" y="76200"/>
                </a:lnTo>
                <a:close/>
              </a:path>
            </a:pathLst>
          </a:custGeom>
          <a:solidFill>
            <a:srgbClr val="0FB9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239645" y="7223125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76200" y="76200"/>
                </a:moveTo>
                <a:lnTo>
                  <a:pt x="0" y="76200"/>
                </a:lnTo>
                <a:lnTo>
                  <a:pt x="0" y="0"/>
                </a:lnTo>
                <a:lnTo>
                  <a:pt x="76200" y="0"/>
                </a:lnTo>
                <a:lnTo>
                  <a:pt x="76200" y="76200"/>
                </a:lnTo>
                <a:close/>
              </a:path>
            </a:pathLst>
          </a:custGeom>
          <a:solidFill>
            <a:srgbClr val="0FB9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2417445" y="5343525"/>
            <a:ext cx="7101840" cy="3128164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 marR="389890">
              <a:lnSpc>
                <a:spcPct val="102800"/>
              </a:lnSpc>
              <a:spcBef>
                <a:spcPts val="25"/>
              </a:spcBef>
            </a:pPr>
            <a:r>
              <a:rPr sz="2250" spc="-35" dirty="0">
                <a:solidFill>
                  <a:srgbClr val="1A2A3C"/>
                </a:solidFill>
                <a:latin typeface="Tahoma"/>
                <a:cs typeface="Tahoma"/>
              </a:rPr>
              <a:t>Life</a:t>
            </a:r>
            <a:r>
              <a:rPr sz="2250" spc="-200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60" dirty="0">
                <a:solidFill>
                  <a:srgbClr val="1A2A3C"/>
                </a:solidFill>
                <a:latin typeface="Tahoma"/>
                <a:cs typeface="Tahoma"/>
              </a:rPr>
              <a:t>Long</a:t>
            </a:r>
            <a:r>
              <a:rPr sz="2250" spc="-220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60" dirty="0">
                <a:solidFill>
                  <a:srgbClr val="1A2A3C"/>
                </a:solidFill>
                <a:latin typeface="Tahoma"/>
                <a:cs typeface="Tahoma"/>
              </a:rPr>
              <a:t>Adjunct</a:t>
            </a:r>
            <a:r>
              <a:rPr sz="2250" spc="-220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70" dirty="0">
                <a:solidFill>
                  <a:srgbClr val="1A2A3C"/>
                </a:solidFill>
                <a:latin typeface="Tahoma"/>
                <a:cs typeface="Tahoma"/>
              </a:rPr>
              <a:t>Professor,</a:t>
            </a:r>
            <a:r>
              <a:rPr sz="2250" spc="-245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endParaRPr lang="it-IT" sz="2250" spc="-245" dirty="0">
              <a:solidFill>
                <a:srgbClr val="1A2A3C"/>
              </a:solidFill>
              <a:latin typeface="Tahoma"/>
              <a:cs typeface="Tahoma"/>
            </a:endParaRPr>
          </a:p>
          <a:p>
            <a:pPr marL="12700" marR="389890">
              <a:lnSpc>
                <a:spcPct val="102800"/>
              </a:lnSpc>
              <a:spcBef>
                <a:spcPts val="25"/>
              </a:spcBef>
            </a:pPr>
            <a:r>
              <a:rPr sz="2250" spc="-60" dirty="0">
                <a:solidFill>
                  <a:srgbClr val="1A2A3C"/>
                </a:solidFill>
                <a:latin typeface="Tahoma"/>
                <a:cs typeface="Tahoma"/>
              </a:rPr>
              <a:t>Technical</a:t>
            </a:r>
            <a:r>
              <a:rPr sz="2250" spc="-185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50" dirty="0">
                <a:solidFill>
                  <a:srgbClr val="1A2A3C"/>
                </a:solidFill>
                <a:latin typeface="Tahoma"/>
                <a:cs typeface="Tahoma"/>
              </a:rPr>
              <a:t>University</a:t>
            </a:r>
            <a:r>
              <a:rPr sz="2250" spc="-204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50" dirty="0">
                <a:solidFill>
                  <a:srgbClr val="1A2A3C"/>
                </a:solidFill>
                <a:latin typeface="Tahoma"/>
                <a:cs typeface="Tahoma"/>
              </a:rPr>
              <a:t>of</a:t>
            </a:r>
            <a:r>
              <a:rPr sz="2250" spc="-195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10" dirty="0">
                <a:solidFill>
                  <a:srgbClr val="1A2A3C"/>
                </a:solidFill>
                <a:latin typeface="Tahoma"/>
                <a:cs typeface="Tahoma"/>
              </a:rPr>
              <a:t>Graz, Austria</a:t>
            </a:r>
            <a:endParaRPr sz="2250" dirty="0">
              <a:latin typeface="Tahoma"/>
              <a:cs typeface="Tahoma"/>
            </a:endParaRPr>
          </a:p>
          <a:p>
            <a:pPr marL="12700" marR="5080">
              <a:lnSpc>
                <a:spcPct val="136100"/>
              </a:lnSpc>
              <a:spcBef>
                <a:spcPts val="75"/>
              </a:spcBef>
            </a:pPr>
            <a:r>
              <a:rPr sz="2250" spc="-35" dirty="0">
                <a:solidFill>
                  <a:srgbClr val="1A2A3C"/>
                </a:solidFill>
                <a:latin typeface="Tahoma"/>
                <a:cs typeface="Tahoma"/>
              </a:rPr>
              <a:t>Life</a:t>
            </a:r>
            <a:r>
              <a:rPr sz="2250" spc="-200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60" dirty="0">
                <a:solidFill>
                  <a:srgbClr val="1A2A3C"/>
                </a:solidFill>
                <a:latin typeface="Tahoma"/>
                <a:cs typeface="Tahoma"/>
              </a:rPr>
              <a:t>Long</a:t>
            </a:r>
            <a:r>
              <a:rPr sz="2250" spc="-220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55" dirty="0">
                <a:solidFill>
                  <a:srgbClr val="1A2A3C"/>
                </a:solidFill>
                <a:latin typeface="Tahoma"/>
                <a:cs typeface="Tahoma"/>
              </a:rPr>
              <a:t>Visiting</a:t>
            </a:r>
            <a:r>
              <a:rPr sz="2250" spc="-215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70" dirty="0">
                <a:solidFill>
                  <a:srgbClr val="1A2A3C"/>
                </a:solidFill>
                <a:latin typeface="Tahoma"/>
                <a:cs typeface="Tahoma"/>
              </a:rPr>
              <a:t>Professor,</a:t>
            </a:r>
            <a:r>
              <a:rPr sz="2250" spc="-250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50" dirty="0">
                <a:solidFill>
                  <a:srgbClr val="1A2A3C"/>
                </a:solidFill>
                <a:latin typeface="Tahoma"/>
                <a:cs typeface="Tahoma"/>
              </a:rPr>
              <a:t>University</a:t>
            </a:r>
            <a:r>
              <a:rPr sz="2250" spc="-204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50" dirty="0">
                <a:solidFill>
                  <a:srgbClr val="1A2A3C"/>
                </a:solidFill>
                <a:latin typeface="Tahoma"/>
                <a:cs typeface="Tahoma"/>
              </a:rPr>
              <a:t>of</a:t>
            </a:r>
            <a:r>
              <a:rPr sz="2250" spc="-195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95" dirty="0">
                <a:solidFill>
                  <a:srgbClr val="1A2A3C"/>
                </a:solidFill>
                <a:latin typeface="Tahoma"/>
                <a:cs typeface="Tahoma"/>
              </a:rPr>
              <a:t>Kragujevac,</a:t>
            </a:r>
            <a:r>
              <a:rPr sz="2250" spc="-245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10" dirty="0">
                <a:solidFill>
                  <a:srgbClr val="1A2A3C"/>
                </a:solidFill>
                <a:latin typeface="Tahoma"/>
                <a:cs typeface="Tahoma"/>
              </a:rPr>
              <a:t>Serbia </a:t>
            </a:r>
            <a:r>
              <a:rPr sz="2250" spc="-60" dirty="0">
                <a:solidFill>
                  <a:srgbClr val="1A2A3C"/>
                </a:solidFill>
                <a:latin typeface="Tahoma"/>
                <a:cs typeface="Tahoma"/>
              </a:rPr>
              <a:t>Adjunct</a:t>
            </a:r>
            <a:r>
              <a:rPr sz="2250" spc="-195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70" dirty="0">
                <a:solidFill>
                  <a:srgbClr val="1A2A3C"/>
                </a:solidFill>
                <a:latin typeface="Tahoma"/>
                <a:cs typeface="Tahoma"/>
              </a:rPr>
              <a:t>Professor,</a:t>
            </a:r>
            <a:r>
              <a:rPr sz="2250" spc="-220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70" dirty="0">
                <a:solidFill>
                  <a:srgbClr val="1A2A3C"/>
                </a:solidFill>
                <a:latin typeface="Tahoma"/>
                <a:cs typeface="Tahoma"/>
              </a:rPr>
              <a:t>Indiana</a:t>
            </a:r>
            <a:r>
              <a:rPr sz="2250" spc="-190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65" dirty="0">
                <a:solidFill>
                  <a:srgbClr val="1A2A3C"/>
                </a:solidFill>
                <a:latin typeface="Tahoma"/>
                <a:cs typeface="Tahoma"/>
              </a:rPr>
              <a:t>University,</a:t>
            </a:r>
            <a:r>
              <a:rPr sz="2250" spc="-220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40" dirty="0">
                <a:solidFill>
                  <a:srgbClr val="1A2A3C"/>
                </a:solidFill>
                <a:latin typeface="Tahoma"/>
                <a:cs typeface="Tahoma"/>
              </a:rPr>
              <a:t>Bloomington,</a:t>
            </a:r>
            <a:r>
              <a:rPr sz="2250" spc="-220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25" dirty="0">
                <a:solidFill>
                  <a:srgbClr val="1A2A3C"/>
                </a:solidFill>
                <a:latin typeface="Tahoma"/>
                <a:cs typeface="Tahoma"/>
              </a:rPr>
              <a:t>USA</a:t>
            </a:r>
            <a:endParaRPr sz="2250" dirty="0">
              <a:latin typeface="Tahoma"/>
              <a:cs typeface="Tahoma"/>
            </a:endParaRPr>
          </a:p>
          <a:p>
            <a:pPr marL="12700" marR="5080">
              <a:lnSpc>
                <a:spcPct val="102800"/>
              </a:lnSpc>
              <a:spcBef>
                <a:spcPts val="975"/>
              </a:spcBef>
            </a:pPr>
            <a:r>
              <a:rPr sz="2250" spc="-60" dirty="0">
                <a:solidFill>
                  <a:srgbClr val="1A2A3C"/>
                </a:solidFill>
                <a:latin typeface="Tahoma"/>
                <a:cs typeface="Tahoma"/>
              </a:rPr>
              <a:t>Former</a:t>
            </a:r>
            <a:r>
              <a:rPr sz="2250" spc="-240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45" dirty="0">
                <a:solidFill>
                  <a:srgbClr val="1A2A3C"/>
                </a:solidFill>
                <a:latin typeface="Tahoma"/>
                <a:cs typeface="Tahoma"/>
              </a:rPr>
              <a:t>Faculty</a:t>
            </a:r>
            <a:r>
              <a:rPr sz="2250" spc="-204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55" dirty="0">
                <a:solidFill>
                  <a:srgbClr val="1A2A3C"/>
                </a:solidFill>
                <a:latin typeface="Tahoma"/>
                <a:cs typeface="Tahoma"/>
              </a:rPr>
              <a:t>Member</a:t>
            </a:r>
            <a:r>
              <a:rPr sz="2250" spc="-240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45" dirty="0">
                <a:solidFill>
                  <a:srgbClr val="1A2A3C"/>
                </a:solidFill>
                <a:latin typeface="Tahoma"/>
                <a:cs typeface="Tahoma"/>
              </a:rPr>
              <a:t>and</a:t>
            </a:r>
            <a:r>
              <a:rPr sz="2250" spc="-175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65" dirty="0">
                <a:solidFill>
                  <a:srgbClr val="1A2A3C"/>
                </a:solidFill>
                <a:latin typeface="Tahoma"/>
                <a:cs typeface="Tahoma"/>
              </a:rPr>
              <a:t>Current</a:t>
            </a:r>
            <a:r>
              <a:rPr sz="2250" spc="-220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70" dirty="0">
                <a:solidFill>
                  <a:srgbClr val="1A2A3C"/>
                </a:solidFill>
                <a:latin typeface="Tahoma"/>
                <a:cs typeface="Tahoma"/>
              </a:rPr>
              <a:t>Guest</a:t>
            </a:r>
            <a:r>
              <a:rPr sz="2250" spc="-215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80" dirty="0">
                <a:solidFill>
                  <a:srgbClr val="1A2A3C"/>
                </a:solidFill>
                <a:latin typeface="Tahoma"/>
                <a:cs typeface="Tahoma"/>
              </a:rPr>
              <a:t>Lecturer,</a:t>
            </a:r>
            <a:r>
              <a:rPr sz="2250" spc="-245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endParaRPr lang="it-IT" sz="2250" spc="-245" dirty="0">
              <a:solidFill>
                <a:srgbClr val="1A2A3C"/>
              </a:solidFill>
              <a:latin typeface="Tahoma"/>
              <a:cs typeface="Tahoma"/>
            </a:endParaRPr>
          </a:p>
          <a:p>
            <a:pPr marL="12700" marR="5080">
              <a:lnSpc>
                <a:spcPct val="102800"/>
              </a:lnSpc>
              <a:spcBef>
                <a:spcPts val="975"/>
              </a:spcBef>
            </a:pPr>
            <a:r>
              <a:rPr sz="2250" spc="-10" dirty="0">
                <a:solidFill>
                  <a:srgbClr val="1A2A3C"/>
                </a:solidFill>
                <a:latin typeface="Tahoma"/>
                <a:cs typeface="Tahoma"/>
              </a:rPr>
              <a:t>Purdue </a:t>
            </a:r>
            <a:r>
              <a:rPr sz="2250" spc="-65" dirty="0">
                <a:solidFill>
                  <a:srgbClr val="1A2A3C"/>
                </a:solidFill>
                <a:latin typeface="Tahoma"/>
                <a:cs typeface="Tahoma"/>
              </a:rPr>
              <a:t>University,</a:t>
            </a:r>
            <a:r>
              <a:rPr sz="2250" spc="-245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90" dirty="0">
                <a:solidFill>
                  <a:srgbClr val="1A2A3C"/>
                </a:solidFill>
                <a:latin typeface="Tahoma"/>
                <a:cs typeface="Tahoma"/>
              </a:rPr>
              <a:t>USA</a:t>
            </a:r>
            <a:r>
              <a:rPr sz="2250" spc="-225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10" dirty="0">
                <a:solidFill>
                  <a:srgbClr val="1A2A3C"/>
                </a:solidFill>
                <a:latin typeface="Tahoma"/>
                <a:cs typeface="Tahoma"/>
              </a:rPr>
              <a:t>(1983)</a:t>
            </a:r>
            <a:endParaRPr sz="225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050"/>
              </a:spcBef>
            </a:pPr>
            <a:r>
              <a:rPr sz="2250" spc="-70" dirty="0">
                <a:solidFill>
                  <a:srgbClr val="1A2A3C"/>
                </a:solidFill>
                <a:latin typeface="Tahoma"/>
                <a:cs typeface="Tahoma"/>
              </a:rPr>
              <a:t>Guest</a:t>
            </a:r>
            <a:r>
              <a:rPr sz="2250" spc="-225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70" dirty="0">
                <a:solidFill>
                  <a:srgbClr val="1A2A3C"/>
                </a:solidFill>
                <a:latin typeface="Tahoma"/>
                <a:cs typeface="Tahoma"/>
              </a:rPr>
              <a:t>Professor,</a:t>
            </a:r>
            <a:r>
              <a:rPr sz="2250" spc="-245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165" dirty="0">
                <a:solidFill>
                  <a:srgbClr val="1A2A3C"/>
                </a:solidFill>
                <a:latin typeface="Tahoma"/>
                <a:cs typeface="Tahoma"/>
              </a:rPr>
              <a:t>UNIVIE</a:t>
            </a:r>
            <a:r>
              <a:rPr sz="2250" spc="-195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45" dirty="0">
                <a:solidFill>
                  <a:srgbClr val="1A2A3C"/>
                </a:solidFill>
                <a:latin typeface="Tahoma"/>
                <a:cs typeface="Tahoma"/>
              </a:rPr>
              <a:t>and</a:t>
            </a:r>
            <a:r>
              <a:rPr sz="2250" spc="-180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140" dirty="0">
                <a:solidFill>
                  <a:srgbClr val="1A2A3C"/>
                </a:solidFill>
                <a:latin typeface="Tahoma"/>
                <a:cs typeface="Tahoma"/>
              </a:rPr>
              <a:t>TUWIEN,</a:t>
            </a:r>
            <a:r>
              <a:rPr sz="2250" spc="-245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90" dirty="0">
                <a:solidFill>
                  <a:srgbClr val="1A2A3C"/>
                </a:solidFill>
                <a:latin typeface="Tahoma"/>
                <a:cs typeface="Tahoma"/>
              </a:rPr>
              <a:t>Vienna,</a:t>
            </a:r>
            <a:r>
              <a:rPr sz="2250" spc="-250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70" dirty="0">
                <a:solidFill>
                  <a:srgbClr val="1A2A3C"/>
                </a:solidFill>
                <a:latin typeface="Tahoma"/>
                <a:cs typeface="Tahoma"/>
              </a:rPr>
              <a:t>Austria</a:t>
            </a:r>
            <a:r>
              <a:rPr sz="2250" spc="-220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10" dirty="0">
                <a:solidFill>
                  <a:srgbClr val="1A2A3C"/>
                </a:solidFill>
                <a:latin typeface="Tahoma"/>
                <a:cs typeface="Tahoma"/>
              </a:rPr>
              <a:t>(2018)</a:t>
            </a:r>
            <a:endParaRPr sz="2250" dirty="0">
              <a:latin typeface="Tahoma"/>
              <a:cs typeface="Tahoma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10316845" y="5451475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76200" y="76200"/>
                </a:moveTo>
                <a:lnTo>
                  <a:pt x="0" y="76200"/>
                </a:lnTo>
                <a:lnTo>
                  <a:pt x="0" y="0"/>
                </a:lnTo>
                <a:lnTo>
                  <a:pt x="76200" y="0"/>
                </a:lnTo>
                <a:lnTo>
                  <a:pt x="76200" y="76200"/>
                </a:lnTo>
                <a:close/>
              </a:path>
            </a:pathLst>
          </a:custGeom>
          <a:solidFill>
            <a:srgbClr val="0FB9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0316845" y="5918200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76200" y="76200"/>
                </a:moveTo>
                <a:lnTo>
                  <a:pt x="0" y="76200"/>
                </a:lnTo>
                <a:lnTo>
                  <a:pt x="0" y="0"/>
                </a:lnTo>
                <a:lnTo>
                  <a:pt x="76200" y="0"/>
                </a:lnTo>
                <a:lnTo>
                  <a:pt x="76200" y="76200"/>
                </a:lnTo>
                <a:close/>
              </a:path>
            </a:pathLst>
          </a:custGeom>
          <a:solidFill>
            <a:srgbClr val="0FB9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0316845" y="6394450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76200" y="76200"/>
                </a:moveTo>
                <a:lnTo>
                  <a:pt x="0" y="76200"/>
                </a:lnTo>
                <a:lnTo>
                  <a:pt x="0" y="0"/>
                </a:lnTo>
                <a:lnTo>
                  <a:pt x="76200" y="0"/>
                </a:lnTo>
                <a:lnTo>
                  <a:pt x="76200" y="76200"/>
                </a:lnTo>
                <a:close/>
              </a:path>
            </a:pathLst>
          </a:custGeom>
          <a:solidFill>
            <a:srgbClr val="0FB9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0316845" y="6861175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76200" y="76200"/>
                </a:moveTo>
                <a:lnTo>
                  <a:pt x="0" y="76200"/>
                </a:lnTo>
                <a:lnTo>
                  <a:pt x="0" y="0"/>
                </a:lnTo>
                <a:lnTo>
                  <a:pt x="76200" y="0"/>
                </a:lnTo>
                <a:lnTo>
                  <a:pt x="76200" y="76200"/>
                </a:lnTo>
                <a:close/>
              </a:path>
            </a:pathLst>
          </a:custGeom>
          <a:solidFill>
            <a:srgbClr val="0FB9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0316845" y="7337425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76200" y="76200"/>
                </a:moveTo>
                <a:lnTo>
                  <a:pt x="0" y="76200"/>
                </a:lnTo>
                <a:lnTo>
                  <a:pt x="0" y="0"/>
                </a:lnTo>
                <a:lnTo>
                  <a:pt x="76200" y="0"/>
                </a:lnTo>
                <a:lnTo>
                  <a:pt x="76200" y="76200"/>
                </a:lnTo>
                <a:close/>
              </a:path>
            </a:pathLst>
          </a:custGeom>
          <a:solidFill>
            <a:srgbClr val="0FB9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10494645" y="5219700"/>
            <a:ext cx="7336155" cy="27305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27329">
              <a:lnSpc>
                <a:spcPct val="136100"/>
              </a:lnSpc>
              <a:spcBef>
                <a:spcPts val="100"/>
              </a:spcBef>
            </a:pPr>
            <a:r>
              <a:rPr sz="2250" spc="-60" dirty="0">
                <a:solidFill>
                  <a:srgbClr val="1A2A3C"/>
                </a:solidFill>
                <a:latin typeface="Tahoma"/>
                <a:cs typeface="Tahoma"/>
              </a:rPr>
              <a:t>Former</a:t>
            </a:r>
            <a:r>
              <a:rPr sz="2250" spc="-225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70" dirty="0">
                <a:solidFill>
                  <a:srgbClr val="1A2A3C"/>
                </a:solidFill>
                <a:latin typeface="Tahoma"/>
                <a:cs typeface="Tahoma"/>
              </a:rPr>
              <a:t>Guest</a:t>
            </a:r>
            <a:r>
              <a:rPr sz="2250" spc="-200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80" dirty="0">
                <a:solidFill>
                  <a:srgbClr val="1A2A3C"/>
                </a:solidFill>
                <a:latin typeface="Tahoma"/>
                <a:cs typeface="Tahoma"/>
              </a:rPr>
              <a:t>Lecturer,</a:t>
            </a:r>
            <a:r>
              <a:rPr sz="2250" spc="-229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60" dirty="0">
                <a:solidFill>
                  <a:srgbClr val="1A2A3C"/>
                </a:solidFill>
                <a:latin typeface="Tahoma"/>
                <a:cs typeface="Tahoma"/>
              </a:rPr>
              <a:t>Harvard</a:t>
            </a:r>
            <a:r>
              <a:rPr sz="2250" spc="-165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65" dirty="0">
                <a:solidFill>
                  <a:srgbClr val="1A2A3C"/>
                </a:solidFill>
                <a:latin typeface="Tahoma"/>
                <a:cs typeface="Tahoma"/>
              </a:rPr>
              <a:t>University,</a:t>
            </a:r>
            <a:r>
              <a:rPr sz="2250" spc="-225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90" dirty="0">
                <a:solidFill>
                  <a:srgbClr val="1A2A3C"/>
                </a:solidFill>
                <a:latin typeface="Tahoma"/>
                <a:cs typeface="Tahoma"/>
              </a:rPr>
              <a:t>USA</a:t>
            </a:r>
            <a:r>
              <a:rPr sz="2250" spc="-215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140" dirty="0">
                <a:solidFill>
                  <a:srgbClr val="1A2A3C"/>
                </a:solidFill>
                <a:latin typeface="Tahoma"/>
                <a:cs typeface="Tahoma"/>
              </a:rPr>
              <a:t>(2015–</a:t>
            </a:r>
            <a:r>
              <a:rPr sz="2250" spc="-55" dirty="0">
                <a:solidFill>
                  <a:srgbClr val="1A2A3C"/>
                </a:solidFill>
                <a:latin typeface="Tahoma"/>
                <a:cs typeface="Tahoma"/>
              </a:rPr>
              <a:t>2020) </a:t>
            </a:r>
            <a:r>
              <a:rPr sz="2250" spc="-60" dirty="0">
                <a:solidFill>
                  <a:srgbClr val="1A2A3C"/>
                </a:solidFill>
                <a:latin typeface="Tahoma"/>
                <a:cs typeface="Tahoma"/>
              </a:rPr>
              <a:t>Former</a:t>
            </a:r>
            <a:r>
              <a:rPr sz="2250" spc="-235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70" dirty="0">
                <a:solidFill>
                  <a:srgbClr val="1A2A3C"/>
                </a:solidFill>
                <a:latin typeface="Tahoma"/>
                <a:cs typeface="Tahoma"/>
              </a:rPr>
              <a:t>Guest</a:t>
            </a:r>
            <a:r>
              <a:rPr sz="2250" spc="-204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80" dirty="0">
                <a:solidFill>
                  <a:srgbClr val="1A2A3C"/>
                </a:solidFill>
                <a:latin typeface="Tahoma"/>
                <a:cs typeface="Tahoma"/>
              </a:rPr>
              <a:t>Lecturer,</a:t>
            </a:r>
            <a:r>
              <a:rPr sz="2250" spc="-235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210" dirty="0">
                <a:solidFill>
                  <a:srgbClr val="1A2A3C"/>
                </a:solidFill>
                <a:latin typeface="Tahoma"/>
                <a:cs typeface="Tahoma"/>
              </a:rPr>
              <a:t>MIT,</a:t>
            </a:r>
            <a:r>
              <a:rPr sz="2250" spc="-240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90" dirty="0">
                <a:solidFill>
                  <a:srgbClr val="1A2A3C"/>
                </a:solidFill>
                <a:latin typeface="Tahoma"/>
                <a:cs typeface="Tahoma"/>
              </a:rPr>
              <a:t>USA</a:t>
            </a:r>
            <a:r>
              <a:rPr sz="2250" spc="-215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140" dirty="0">
                <a:solidFill>
                  <a:srgbClr val="1A2A3C"/>
                </a:solidFill>
                <a:latin typeface="Tahoma"/>
                <a:cs typeface="Tahoma"/>
              </a:rPr>
              <a:t>(2015–</a:t>
            </a:r>
            <a:r>
              <a:rPr sz="2250" spc="-10" dirty="0">
                <a:solidFill>
                  <a:srgbClr val="1A2A3C"/>
                </a:solidFill>
                <a:latin typeface="Tahoma"/>
                <a:cs typeface="Tahoma"/>
              </a:rPr>
              <a:t>2020)</a:t>
            </a:r>
            <a:endParaRPr sz="225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050"/>
              </a:spcBef>
            </a:pPr>
            <a:r>
              <a:rPr sz="2250" spc="-35" dirty="0">
                <a:solidFill>
                  <a:srgbClr val="1A2A3C"/>
                </a:solidFill>
                <a:latin typeface="Tahoma"/>
                <a:cs typeface="Tahoma"/>
              </a:rPr>
              <a:t>Life</a:t>
            </a:r>
            <a:r>
              <a:rPr sz="2250" spc="-210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20" dirty="0">
                <a:solidFill>
                  <a:srgbClr val="1A2A3C"/>
                </a:solidFill>
                <a:latin typeface="Tahoma"/>
                <a:cs typeface="Tahoma"/>
              </a:rPr>
              <a:t>Fellow</a:t>
            </a:r>
            <a:r>
              <a:rPr sz="2250" spc="-185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50" dirty="0">
                <a:solidFill>
                  <a:srgbClr val="1A2A3C"/>
                </a:solidFill>
                <a:latin typeface="Tahoma"/>
                <a:cs typeface="Tahoma"/>
              </a:rPr>
              <a:t>of</a:t>
            </a:r>
            <a:r>
              <a:rPr sz="2250" spc="-204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60" dirty="0">
                <a:solidFill>
                  <a:srgbClr val="1A2A3C"/>
                </a:solidFill>
                <a:latin typeface="Tahoma"/>
                <a:cs typeface="Tahoma"/>
              </a:rPr>
              <a:t>the</a:t>
            </a:r>
            <a:r>
              <a:rPr sz="2250" spc="-204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125" dirty="0">
                <a:solidFill>
                  <a:srgbClr val="1A2A3C"/>
                </a:solidFill>
                <a:latin typeface="Tahoma"/>
                <a:cs typeface="Tahoma"/>
              </a:rPr>
              <a:t>IEEE,</a:t>
            </a:r>
            <a:r>
              <a:rPr sz="2250" spc="-260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70" dirty="0">
                <a:solidFill>
                  <a:srgbClr val="1A2A3C"/>
                </a:solidFill>
                <a:latin typeface="Tahoma"/>
                <a:cs typeface="Tahoma"/>
              </a:rPr>
              <a:t>Washington</a:t>
            </a:r>
            <a:r>
              <a:rPr sz="2250" spc="-250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145" dirty="0">
                <a:solidFill>
                  <a:srgbClr val="1A2A3C"/>
                </a:solidFill>
                <a:latin typeface="Tahoma"/>
                <a:cs typeface="Tahoma"/>
              </a:rPr>
              <a:t>D.C.,</a:t>
            </a:r>
            <a:r>
              <a:rPr sz="2250" spc="-254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25" dirty="0">
                <a:solidFill>
                  <a:srgbClr val="1A2A3C"/>
                </a:solidFill>
                <a:latin typeface="Tahoma"/>
                <a:cs typeface="Tahoma"/>
              </a:rPr>
              <a:t>USA</a:t>
            </a:r>
            <a:endParaRPr sz="225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975"/>
              </a:spcBef>
            </a:pPr>
            <a:r>
              <a:rPr sz="2250" spc="-55" dirty="0">
                <a:solidFill>
                  <a:srgbClr val="1A2A3C"/>
                </a:solidFill>
                <a:latin typeface="Tahoma"/>
                <a:cs typeface="Tahoma"/>
              </a:rPr>
              <a:t>Member</a:t>
            </a:r>
            <a:r>
              <a:rPr sz="2250" spc="-254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50" dirty="0">
                <a:solidFill>
                  <a:srgbClr val="1A2A3C"/>
                </a:solidFill>
                <a:latin typeface="Tahoma"/>
                <a:cs typeface="Tahoma"/>
              </a:rPr>
              <a:t>of</a:t>
            </a:r>
            <a:r>
              <a:rPr sz="2250" spc="-210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100" dirty="0">
                <a:solidFill>
                  <a:srgbClr val="1A2A3C"/>
                </a:solidFill>
                <a:latin typeface="Tahoma"/>
                <a:cs typeface="Tahoma"/>
              </a:rPr>
              <a:t>The</a:t>
            </a:r>
            <a:r>
              <a:rPr sz="2250" spc="-210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60" dirty="0">
                <a:solidFill>
                  <a:srgbClr val="1A2A3C"/>
                </a:solidFill>
                <a:latin typeface="Tahoma"/>
                <a:cs typeface="Tahoma"/>
              </a:rPr>
              <a:t>Academy</a:t>
            </a:r>
            <a:r>
              <a:rPr sz="2250" spc="-220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50" dirty="0">
                <a:solidFill>
                  <a:srgbClr val="1A2A3C"/>
                </a:solidFill>
                <a:latin typeface="Tahoma"/>
                <a:cs typeface="Tahoma"/>
              </a:rPr>
              <a:t>of</a:t>
            </a:r>
            <a:r>
              <a:rPr sz="2250" spc="-210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65" dirty="0">
                <a:solidFill>
                  <a:srgbClr val="1A2A3C"/>
                </a:solidFill>
                <a:latin typeface="Tahoma"/>
                <a:cs typeface="Tahoma"/>
              </a:rPr>
              <a:t>Europe,</a:t>
            </a:r>
            <a:r>
              <a:rPr sz="2250" spc="-260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45" dirty="0">
                <a:solidFill>
                  <a:srgbClr val="1A2A3C"/>
                </a:solidFill>
                <a:latin typeface="Tahoma"/>
                <a:cs typeface="Tahoma"/>
              </a:rPr>
              <a:t>London,</a:t>
            </a:r>
            <a:r>
              <a:rPr sz="2250" spc="-260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40" dirty="0">
                <a:solidFill>
                  <a:srgbClr val="1A2A3C"/>
                </a:solidFill>
                <a:latin typeface="Tahoma"/>
                <a:cs typeface="Tahoma"/>
              </a:rPr>
              <a:t>United</a:t>
            </a:r>
            <a:r>
              <a:rPr sz="2250" spc="-195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10" dirty="0">
                <a:solidFill>
                  <a:srgbClr val="1A2A3C"/>
                </a:solidFill>
                <a:latin typeface="Tahoma"/>
                <a:cs typeface="Tahoma"/>
              </a:rPr>
              <a:t>Kingdom</a:t>
            </a:r>
            <a:endParaRPr sz="2250" dirty="0">
              <a:latin typeface="Tahoma"/>
              <a:cs typeface="Tahoma"/>
            </a:endParaRPr>
          </a:p>
          <a:p>
            <a:pPr marL="12700" marR="5080">
              <a:lnSpc>
                <a:spcPct val="102800"/>
              </a:lnSpc>
              <a:spcBef>
                <a:spcPts val="975"/>
              </a:spcBef>
            </a:pPr>
            <a:r>
              <a:rPr sz="2250" spc="-50" dirty="0">
                <a:solidFill>
                  <a:srgbClr val="1A2A3C"/>
                </a:solidFill>
                <a:latin typeface="Tahoma"/>
                <a:cs typeface="Tahoma"/>
              </a:rPr>
              <a:t>Founding</a:t>
            </a:r>
            <a:r>
              <a:rPr sz="2250" spc="-225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90" dirty="0">
                <a:solidFill>
                  <a:srgbClr val="1A2A3C"/>
                </a:solidFill>
                <a:latin typeface="Tahoma"/>
                <a:cs typeface="Tahoma"/>
              </a:rPr>
              <a:t>Member,</a:t>
            </a:r>
            <a:r>
              <a:rPr sz="2250" spc="-245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40" dirty="0">
                <a:solidFill>
                  <a:srgbClr val="1A2A3C"/>
                </a:solidFill>
                <a:latin typeface="Tahoma"/>
                <a:cs typeface="Tahoma"/>
              </a:rPr>
              <a:t>Serbian</a:t>
            </a:r>
            <a:r>
              <a:rPr sz="2250" spc="-245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35" dirty="0">
                <a:solidFill>
                  <a:srgbClr val="1A2A3C"/>
                </a:solidFill>
                <a:latin typeface="Tahoma"/>
                <a:cs typeface="Tahoma"/>
              </a:rPr>
              <a:t>National</a:t>
            </a:r>
            <a:r>
              <a:rPr sz="2250" spc="-180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60" dirty="0">
                <a:solidFill>
                  <a:srgbClr val="1A2A3C"/>
                </a:solidFill>
                <a:latin typeface="Tahoma"/>
                <a:cs typeface="Tahoma"/>
              </a:rPr>
              <a:t>Academy</a:t>
            </a:r>
            <a:r>
              <a:rPr sz="2250" spc="-210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50" dirty="0">
                <a:solidFill>
                  <a:srgbClr val="1A2A3C"/>
                </a:solidFill>
                <a:latin typeface="Tahoma"/>
                <a:cs typeface="Tahoma"/>
              </a:rPr>
              <a:t>of</a:t>
            </a:r>
            <a:r>
              <a:rPr sz="2250" spc="-195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70" dirty="0">
                <a:solidFill>
                  <a:srgbClr val="1A2A3C"/>
                </a:solidFill>
                <a:latin typeface="Tahoma"/>
                <a:cs typeface="Tahoma"/>
              </a:rPr>
              <a:t>Engineering</a:t>
            </a:r>
            <a:r>
              <a:rPr sz="2250" spc="-220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50" dirty="0">
                <a:solidFill>
                  <a:srgbClr val="1A2A3C"/>
                </a:solidFill>
                <a:latin typeface="Tahoma"/>
                <a:cs typeface="Tahoma"/>
              </a:rPr>
              <a:t>· </a:t>
            </a:r>
            <a:r>
              <a:rPr sz="2250" spc="-60" dirty="0">
                <a:solidFill>
                  <a:srgbClr val="1A2A3C"/>
                </a:solidFill>
                <a:latin typeface="Tahoma"/>
                <a:cs typeface="Tahoma"/>
              </a:rPr>
              <a:t>Foreign</a:t>
            </a:r>
            <a:r>
              <a:rPr sz="2250" spc="-240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90" dirty="0">
                <a:solidFill>
                  <a:srgbClr val="1A2A3C"/>
                </a:solidFill>
                <a:latin typeface="Tahoma"/>
                <a:cs typeface="Tahoma"/>
              </a:rPr>
              <a:t>Member,</a:t>
            </a:r>
            <a:r>
              <a:rPr sz="2250" spc="-245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65" dirty="0">
                <a:solidFill>
                  <a:srgbClr val="1A2A3C"/>
                </a:solidFill>
                <a:latin typeface="Tahoma"/>
                <a:cs typeface="Tahoma"/>
              </a:rPr>
              <a:t>Montenegrin</a:t>
            </a:r>
            <a:r>
              <a:rPr sz="2250" spc="-240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35" dirty="0">
                <a:solidFill>
                  <a:srgbClr val="1A2A3C"/>
                </a:solidFill>
                <a:latin typeface="Tahoma"/>
                <a:cs typeface="Tahoma"/>
              </a:rPr>
              <a:t>National</a:t>
            </a:r>
            <a:r>
              <a:rPr sz="2250" spc="-175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60" dirty="0">
                <a:solidFill>
                  <a:srgbClr val="1A2A3C"/>
                </a:solidFill>
                <a:latin typeface="Tahoma"/>
                <a:cs typeface="Tahoma"/>
              </a:rPr>
              <a:t>Academy</a:t>
            </a:r>
            <a:r>
              <a:rPr sz="2250" spc="-204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50" dirty="0">
                <a:solidFill>
                  <a:srgbClr val="1A2A3C"/>
                </a:solidFill>
                <a:latin typeface="Tahoma"/>
                <a:cs typeface="Tahoma"/>
              </a:rPr>
              <a:t>of</a:t>
            </a:r>
            <a:r>
              <a:rPr sz="2250" spc="-190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10" dirty="0">
                <a:solidFill>
                  <a:srgbClr val="1A2A3C"/>
                </a:solidFill>
                <a:latin typeface="Tahoma"/>
                <a:cs typeface="Tahoma"/>
              </a:rPr>
              <a:t>Sciences</a:t>
            </a:r>
            <a:endParaRPr sz="2250" dirty="0">
              <a:latin typeface="Tahoma"/>
              <a:cs typeface="Tahoma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96900" y="9850628"/>
            <a:ext cx="2406650" cy="29718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500" spc="-100" dirty="0">
                <a:solidFill>
                  <a:srgbClr val="798F9D"/>
                </a:solidFill>
                <a:latin typeface="Tahoma"/>
                <a:cs typeface="Tahoma"/>
              </a:rPr>
              <a:t>ACM/CSUR#4</a:t>
            </a:r>
            <a:r>
              <a:rPr sz="1500" spc="-120" dirty="0">
                <a:solidFill>
                  <a:srgbClr val="798F9D"/>
                </a:solidFill>
                <a:latin typeface="Tahoma"/>
                <a:cs typeface="Tahoma"/>
              </a:rPr>
              <a:t> </a:t>
            </a:r>
            <a:r>
              <a:rPr sz="1500" spc="-160" dirty="0">
                <a:solidFill>
                  <a:srgbClr val="798F9D"/>
                </a:solidFill>
                <a:latin typeface="Tahoma"/>
                <a:cs typeface="Tahoma"/>
              </a:rPr>
              <a:t>·</a:t>
            </a:r>
            <a:r>
              <a:rPr sz="1500" spc="-130" dirty="0">
                <a:solidFill>
                  <a:srgbClr val="798F9D"/>
                </a:solidFill>
                <a:latin typeface="Tahoma"/>
                <a:cs typeface="Tahoma"/>
              </a:rPr>
              <a:t> </a:t>
            </a:r>
            <a:r>
              <a:rPr sz="1500" spc="-75" dirty="0">
                <a:solidFill>
                  <a:srgbClr val="798F9D"/>
                </a:solidFill>
                <a:latin typeface="Tahoma"/>
                <a:cs typeface="Tahoma"/>
              </a:rPr>
              <a:t>ACCELERATION</a:t>
            </a:r>
            <a:endParaRPr sz="1500">
              <a:latin typeface="Tahoma"/>
              <a:cs typeface="Tahoma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7570450" y="9850628"/>
            <a:ext cx="120650" cy="29718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500" spc="-50" dirty="0">
                <a:solidFill>
                  <a:srgbClr val="798F9D"/>
                </a:solidFill>
                <a:latin typeface="Tahoma"/>
                <a:cs typeface="Tahoma"/>
              </a:rPr>
              <a:t>2</a:t>
            </a:r>
            <a:endParaRPr sz="1500">
              <a:latin typeface="Tahoma"/>
              <a:cs typeface="Tahoma"/>
            </a:endParaRPr>
          </a:p>
        </p:txBody>
      </p:sp>
      <p:sp>
        <p:nvSpPr>
          <p:cNvPr id="28" name="object 15">
            <a:extLst>
              <a:ext uri="{FF2B5EF4-FFF2-40B4-BE49-F238E27FC236}">
                <a16:creationId xmlns:a16="http://schemas.microsoft.com/office/drawing/2014/main" id="{16DB0194-7FEE-73E6-EDF4-B88071846EF1}"/>
              </a:ext>
            </a:extLst>
          </p:cNvPr>
          <p:cNvSpPr/>
          <p:nvPr/>
        </p:nvSpPr>
        <p:spPr>
          <a:xfrm>
            <a:off x="2239645" y="7735570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76200" y="76200"/>
                </a:moveTo>
                <a:lnTo>
                  <a:pt x="0" y="76200"/>
                </a:lnTo>
                <a:lnTo>
                  <a:pt x="0" y="0"/>
                </a:lnTo>
                <a:lnTo>
                  <a:pt x="76200" y="0"/>
                </a:lnTo>
                <a:lnTo>
                  <a:pt x="76200" y="76200"/>
                </a:lnTo>
                <a:close/>
              </a:path>
            </a:pathLst>
          </a:custGeom>
          <a:solidFill>
            <a:srgbClr val="0FB9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16">
            <a:extLst>
              <a:ext uri="{FF2B5EF4-FFF2-40B4-BE49-F238E27FC236}">
                <a16:creationId xmlns:a16="http://schemas.microsoft.com/office/drawing/2014/main" id="{D70753BB-A12B-6F3B-4EAD-A497C86F828B}"/>
              </a:ext>
            </a:extLst>
          </p:cNvPr>
          <p:cNvSpPr/>
          <p:nvPr/>
        </p:nvSpPr>
        <p:spPr>
          <a:xfrm>
            <a:off x="2239645" y="8211820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76200" y="76200"/>
                </a:moveTo>
                <a:lnTo>
                  <a:pt x="0" y="76200"/>
                </a:lnTo>
                <a:lnTo>
                  <a:pt x="0" y="0"/>
                </a:lnTo>
                <a:lnTo>
                  <a:pt x="76200" y="0"/>
                </a:lnTo>
                <a:lnTo>
                  <a:pt x="76200" y="76200"/>
                </a:lnTo>
                <a:close/>
              </a:path>
            </a:pathLst>
          </a:custGeom>
          <a:solidFill>
            <a:srgbClr val="0FB9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13">
            <a:extLst>
              <a:ext uri="{FF2B5EF4-FFF2-40B4-BE49-F238E27FC236}">
                <a16:creationId xmlns:a16="http://schemas.microsoft.com/office/drawing/2014/main" id="{250E10C3-40AC-CBC5-5AF7-D97727E3255A}"/>
              </a:ext>
            </a:extLst>
          </p:cNvPr>
          <p:cNvSpPr/>
          <p:nvPr/>
        </p:nvSpPr>
        <p:spPr>
          <a:xfrm>
            <a:off x="2239645" y="5829046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76200" y="76200"/>
                </a:moveTo>
                <a:lnTo>
                  <a:pt x="0" y="76200"/>
                </a:lnTo>
                <a:lnTo>
                  <a:pt x="0" y="0"/>
                </a:lnTo>
                <a:lnTo>
                  <a:pt x="76200" y="0"/>
                </a:lnTo>
                <a:lnTo>
                  <a:pt x="76200" y="76200"/>
                </a:lnTo>
                <a:close/>
              </a:path>
            </a:pathLst>
          </a:custGeom>
          <a:solidFill>
            <a:srgbClr val="0FB981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96900" y="538280"/>
            <a:ext cx="12585700" cy="798937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5100" spc="-150" dirty="0"/>
              <a:t>Classification of Acceleration Approaches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96900" y="1358900"/>
            <a:ext cx="8539480" cy="9702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50" spc="-75" dirty="0">
                <a:solidFill>
                  <a:srgbClr val="4A5E73"/>
                </a:solidFill>
                <a:latin typeface="Tahoma"/>
                <a:cs typeface="Tahoma"/>
              </a:rPr>
              <a:t>Technology</a:t>
            </a:r>
            <a:r>
              <a:rPr sz="2250" spc="-254" dirty="0">
                <a:solidFill>
                  <a:srgbClr val="4A5E73"/>
                </a:solidFill>
                <a:latin typeface="Tahoma"/>
                <a:cs typeface="Tahoma"/>
              </a:rPr>
              <a:t> </a:t>
            </a:r>
            <a:r>
              <a:rPr sz="2250" spc="-70" dirty="0">
                <a:solidFill>
                  <a:srgbClr val="4A5E73"/>
                </a:solidFill>
                <a:latin typeface="Tahoma"/>
                <a:cs typeface="Tahoma"/>
              </a:rPr>
              <a:t>change</a:t>
            </a:r>
            <a:r>
              <a:rPr sz="2250" spc="-245" dirty="0">
                <a:solidFill>
                  <a:srgbClr val="4A5E73"/>
                </a:solidFill>
                <a:latin typeface="Tahoma"/>
                <a:cs typeface="Tahoma"/>
              </a:rPr>
              <a:t> </a:t>
            </a:r>
            <a:r>
              <a:rPr sz="2250" spc="-525" dirty="0">
                <a:solidFill>
                  <a:srgbClr val="4A5E73"/>
                </a:solidFill>
                <a:latin typeface="Tahoma"/>
                <a:cs typeface="Tahoma"/>
              </a:rPr>
              <a:t>×</a:t>
            </a:r>
            <a:r>
              <a:rPr sz="2250" spc="-250" dirty="0">
                <a:solidFill>
                  <a:srgbClr val="4A5E73"/>
                </a:solidFill>
                <a:latin typeface="Tahoma"/>
                <a:cs typeface="Tahoma"/>
              </a:rPr>
              <a:t> </a:t>
            </a:r>
            <a:r>
              <a:rPr sz="2250" spc="-60" dirty="0">
                <a:solidFill>
                  <a:srgbClr val="4A5E73"/>
                </a:solidFill>
                <a:latin typeface="Tahoma"/>
                <a:cs typeface="Tahoma"/>
              </a:rPr>
              <a:t>Paradigm</a:t>
            </a:r>
            <a:r>
              <a:rPr sz="2250" spc="-245" dirty="0">
                <a:solidFill>
                  <a:srgbClr val="4A5E73"/>
                </a:solidFill>
                <a:latin typeface="Tahoma"/>
                <a:cs typeface="Tahoma"/>
              </a:rPr>
              <a:t> </a:t>
            </a:r>
            <a:r>
              <a:rPr sz="2250" spc="-20" dirty="0">
                <a:solidFill>
                  <a:srgbClr val="4A5E73"/>
                </a:solidFill>
                <a:latin typeface="Tahoma"/>
                <a:cs typeface="Tahoma"/>
              </a:rPr>
              <a:t>change</a:t>
            </a:r>
            <a:r>
              <a:rPr sz="2250" spc="20" dirty="0">
                <a:solidFill>
                  <a:srgbClr val="4A5E73"/>
                </a:solidFill>
                <a:latin typeface="Tahoma"/>
                <a:cs typeface="Tahoma"/>
              </a:rPr>
              <a:t> </a:t>
            </a:r>
            <a:r>
              <a:rPr sz="2250" dirty="0">
                <a:solidFill>
                  <a:srgbClr val="4A5E73"/>
                </a:solidFill>
                <a:latin typeface="Tahoma"/>
                <a:cs typeface="Tahoma"/>
              </a:rPr>
              <a:t>·</a:t>
            </a:r>
            <a:r>
              <a:rPr sz="2250" spc="130" dirty="0">
                <a:solidFill>
                  <a:srgbClr val="4A5E73"/>
                </a:solidFill>
                <a:latin typeface="Tahoma"/>
                <a:cs typeface="Tahoma"/>
              </a:rPr>
              <a:t> </a:t>
            </a:r>
            <a:r>
              <a:rPr sz="2250" spc="-45" dirty="0">
                <a:solidFill>
                  <a:srgbClr val="4A5E73"/>
                </a:solidFill>
                <a:latin typeface="Tahoma"/>
                <a:cs typeface="Tahoma"/>
              </a:rPr>
              <a:t>Purdue</a:t>
            </a:r>
            <a:r>
              <a:rPr sz="2250" spc="-245" dirty="0">
                <a:solidFill>
                  <a:srgbClr val="4A5E73"/>
                </a:solidFill>
                <a:latin typeface="Tahoma"/>
                <a:cs typeface="Tahoma"/>
              </a:rPr>
              <a:t> </a:t>
            </a:r>
            <a:r>
              <a:rPr sz="2250" spc="-45" dirty="0">
                <a:solidFill>
                  <a:srgbClr val="4A5E73"/>
                </a:solidFill>
                <a:latin typeface="Tahoma"/>
                <a:cs typeface="Tahoma"/>
              </a:rPr>
              <a:t>and</a:t>
            </a:r>
            <a:r>
              <a:rPr sz="2250" spc="-229" dirty="0">
                <a:solidFill>
                  <a:srgbClr val="4A5E73"/>
                </a:solidFill>
                <a:latin typeface="Tahoma"/>
                <a:cs typeface="Tahoma"/>
              </a:rPr>
              <a:t> </a:t>
            </a:r>
            <a:r>
              <a:rPr sz="2250" spc="-145" dirty="0">
                <a:solidFill>
                  <a:srgbClr val="4A5E73"/>
                </a:solidFill>
                <a:latin typeface="Tahoma"/>
                <a:cs typeface="Tahoma"/>
              </a:rPr>
              <a:t>IU</a:t>
            </a:r>
            <a:r>
              <a:rPr sz="2250" spc="-280" dirty="0">
                <a:solidFill>
                  <a:srgbClr val="4A5E73"/>
                </a:solidFill>
                <a:latin typeface="Tahoma"/>
                <a:cs typeface="Tahoma"/>
              </a:rPr>
              <a:t> </a:t>
            </a:r>
            <a:r>
              <a:rPr sz="2250" spc="-525" dirty="0">
                <a:solidFill>
                  <a:srgbClr val="4A5E73"/>
                </a:solidFill>
                <a:latin typeface="Tahoma"/>
                <a:cs typeface="Tahoma"/>
              </a:rPr>
              <a:t>+</a:t>
            </a:r>
            <a:r>
              <a:rPr sz="2250" spc="-250" dirty="0">
                <a:solidFill>
                  <a:srgbClr val="4A5E73"/>
                </a:solidFill>
                <a:latin typeface="Tahoma"/>
                <a:cs typeface="Tahoma"/>
              </a:rPr>
              <a:t> </a:t>
            </a:r>
            <a:r>
              <a:rPr sz="2250" spc="-100" dirty="0">
                <a:solidFill>
                  <a:srgbClr val="4A5E73"/>
                </a:solidFill>
                <a:latin typeface="Tahoma"/>
                <a:cs typeface="Tahoma"/>
              </a:rPr>
              <a:t>ETF</a:t>
            </a:r>
            <a:r>
              <a:rPr sz="2250" spc="-240" dirty="0">
                <a:solidFill>
                  <a:srgbClr val="4A5E73"/>
                </a:solidFill>
                <a:latin typeface="Tahoma"/>
                <a:cs typeface="Tahoma"/>
              </a:rPr>
              <a:t> </a:t>
            </a:r>
            <a:r>
              <a:rPr sz="2250" spc="-45" dirty="0">
                <a:solidFill>
                  <a:srgbClr val="4A5E73"/>
                </a:solidFill>
                <a:latin typeface="Tahoma"/>
                <a:cs typeface="Tahoma"/>
              </a:rPr>
              <a:t>and</a:t>
            </a:r>
            <a:r>
              <a:rPr sz="2250" spc="-229" dirty="0">
                <a:solidFill>
                  <a:srgbClr val="4A5E73"/>
                </a:solidFill>
                <a:latin typeface="Tahoma"/>
                <a:cs typeface="Tahoma"/>
              </a:rPr>
              <a:t> </a:t>
            </a:r>
            <a:r>
              <a:rPr sz="2250" spc="-20" dirty="0">
                <a:solidFill>
                  <a:srgbClr val="4A5E73"/>
                </a:solidFill>
                <a:latin typeface="Tahoma"/>
                <a:cs typeface="Tahoma"/>
              </a:rPr>
              <a:t>MATF</a:t>
            </a:r>
            <a:endParaRPr sz="2250">
              <a:latin typeface="Tahoma"/>
              <a:cs typeface="Tahoma"/>
            </a:endParaRPr>
          </a:p>
          <a:p>
            <a:pPr marL="4732020">
              <a:lnSpc>
                <a:spcPct val="100000"/>
              </a:lnSpc>
              <a:spcBef>
                <a:spcPts val="1975"/>
              </a:spcBef>
            </a:pPr>
            <a:r>
              <a:rPr sz="2300" i="1" dirty="0">
                <a:solidFill>
                  <a:srgbClr val="4A5E73"/>
                </a:solidFill>
                <a:latin typeface="Palatino Linotype"/>
                <a:cs typeface="Palatino Linotype"/>
              </a:rPr>
              <a:t>T</a:t>
            </a:r>
            <a:r>
              <a:rPr sz="2300" i="1" spc="-105" dirty="0">
                <a:solidFill>
                  <a:srgbClr val="4A5E73"/>
                </a:solidFill>
                <a:latin typeface="Palatino Linotype"/>
                <a:cs typeface="Palatino Linotype"/>
              </a:rPr>
              <a:t> </a:t>
            </a:r>
            <a:r>
              <a:rPr sz="2300" i="1" spc="295" dirty="0">
                <a:solidFill>
                  <a:srgbClr val="4A5E73"/>
                </a:solidFill>
                <a:latin typeface="Palatino Linotype"/>
                <a:cs typeface="Palatino Linotype"/>
              </a:rPr>
              <a:t>=</a:t>
            </a:r>
            <a:r>
              <a:rPr sz="2300" i="1" spc="-90" dirty="0">
                <a:solidFill>
                  <a:srgbClr val="4A5E73"/>
                </a:solidFill>
                <a:latin typeface="Palatino Linotype"/>
                <a:cs typeface="Palatino Linotype"/>
              </a:rPr>
              <a:t> </a:t>
            </a:r>
            <a:r>
              <a:rPr sz="2300" i="1" spc="-25" dirty="0">
                <a:solidFill>
                  <a:srgbClr val="4A5E73"/>
                </a:solidFill>
                <a:latin typeface="Palatino Linotype"/>
                <a:cs typeface="Palatino Linotype"/>
              </a:rPr>
              <a:t>NOT</a:t>
            </a:r>
            <a:endParaRPr sz="2300">
              <a:latin typeface="Palatino Linotype"/>
              <a:cs typeface="Palatino Linotyp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293725" y="1950180"/>
            <a:ext cx="998855" cy="3790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300" i="1" dirty="0">
                <a:solidFill>
                  <a:srgbClr val="4A5E73"/>
                </a:solidFill>
                <a:latin typeface="Palatino Linotype"/>
                <a:cs typeface="Palatino Linotype"/>
              </a:rPr>
              <a:t>T</a:t>
            </a:r>
            <a:r>
              <a:rPr sz="2300" i="1" spc="-110" dirty="0">
                <a:solidFill>
                  <a:srgbClr val="4A5E73"/>
                </a:solidFill>
                <a:latin typeface="Palatino Linotype"/>
                <a:cs typeface="Palatino Linotype"/>
              </a:rPr>
              <a:t> </a:t>
            </a:r>
            <a:r>
              <a:rPr sz="2300" i="1" spc="295" dirty="0">
                <a:solidFill>
                  <a:srgbClr val="4A5E73"/>
                </a:solidFill>
                <a:latin typeface="Palatino Linotype"/>
                <a:cs typeface="Palatino Linotype"/>
              </a:rPr>
              <a:t>=</a:t>
            </a:r>
            <a:r>
              <a:rPr sz="2300" i="1" spc="-160" dirty="0">
                <a:solidFill>
                  <a:srgbClr val="4A5E73"/>
                </a:solidFill>
                <a:latin typeface="Palatino Linotype"/>
                <a:cs typeface="Palatino Linotype"/>
              </a:rPr>
              <a:t> </a:t>
            </a:r>
            <a:r>
              <a:rPr sz="2300" i="1" spc="-80" dirty="0">
                <a:solidFill>
                  <a:srgbClr val="4A5E73"/>
                </a:solidFill>
                <a:latin typeface="Palatino Linotype"/>
                <a:cs typeface="Palatino Linotype"/>
              </a:rPr>
              <a:t>YES</a:t>
            </a:r>
            <a:endParaRPr sz="2300">
              <a:latin typeface="Palatino Linotype"/>
              <a:cs typeface="Palatino Linotype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96900" y="3759930"/>
            <a:ext cx="1089025" cy="3790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300" i="1" spc="-90" dirty="0">
                <a:solidFill>
                  <a:srgbClr val="4A5E73"/>
                </a:solidFill>
                <a:latin typeface="Palatino Linotype"/>
                <a:cs typeface="Palatino Linotype"/>
              </a:rPr>
              <a:t>P</a:t>
            </a:r>
            <a:r>
              <a:rPr sz="2300" i="1" spc="-95" dirty="0">
                <a:solidFill>
                  <a:srgbClr val="4A5E73"/>
                </a:solidFill>
                <a:latin typeface="Palatino Linotype"/>
                <a:cs typeface="Palatino Linotype"/>
              </a:rPr>
              <a:t> </a:t>
            </a:r>
            <a:r>
              <a:rPr sz="2300" i="1" spc="295" dirty="0">
                <a:solidFill>
                  <a:srgbClr val="4A5E73"/>
                </a:solidFill>
                <a:latin typeface="Palatino Linotype"/>
                <a:cs typeface="Palatino Linotype"/>
              </a:rPr>
              <a:t>=</a:t>
            </a:r>
            <a:r>
              <a:rPr sz="2300" i="1" spc="-75" dirty="0">
                <a:solidFill>
                  <a:srgbClr val="4A5E73"/>
                </a:solidFill>
                <a:latin typeface="Palatino Linotype"/>
                <a:cs typeface="Palatino Linotype"/>
              </a:rPr>
              <a:t> </a:t>
            </a:r>
            <a:r>
              <a:rPr sz="2300" i="1" spc="-95" dirty="0">
                <a:solidFill>
                  <a:srgbClr val="4A5E73"/>
                </a:solidFill>
                <a:latin typeface="Palatino Linotype"/>
                <a:cs typeface="Palatino Linotype"/>
              </a:rPr>
              <a:t>NOT</a:t>
            </a:r>
            <a:endParaRPr sz="2300">
              <a:latin typeface="Palatino Linotype"/>
              <a:cs typeface="Palatino Linotype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985962" y="2471737"/>
            <a:ext cx="7762875" cy="2449966"/>
          </a:xfrm>
          <a:prstGeom prst="rect">
            <a:avLst/>
          </a:prstGeom>
          <a:solidFill>
            <a:srgbClr val="FFFFFF"/>
          </a:solidFill>
          <a:ln w="9525">
            <a:solidFill>
              <a:srgbClr val="2E5B7C"/>
            </a:solidFill>
          </a:ln>
        </p:spPr>
        <p:txBody>
          <a:bodyPr vert="horz" wrap="square" lIns="0" tIns="9017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710"/>
              </a:spcBef>
            </a:pPr>
            <a:endParaRPr sz="1500" dirty="0">
              <a:latin typeface="Times New Roman"/>
              <a:cs typeface="Times New Roman"/>
            </a:endParaRPr>
          </a:p>
          <a:p>
            <a:pPr marL="309245">
              <a:lnSpc>
                <a:spcPct val="100000"/>
              </a:lnSpc>
            </a:pPr>
            <a:r>
              <a:rPr sz="1500" spc="-55" dirty="0">
                <a:solidFill>
                  <a:srgbClr val="0FB981"/>
                </a:solidFill>
                <a:latin typeface="Tahoma"/>
                <a:cs typeface="Tahoma"/>
              </a:rPr>
              <a:t>T=NOT</a:t>
            </a:r>
            <a:r>
              <a:rPr sz="1500" spc="-35" dirty="0">
                <a:solidFill>
                  <a:srgbClr val="0FB981"/>
                </a:solidFill>
                <a:latin typeface="Tahoma"/>
                <a:cs typeface="Tahoma"/>
              </a:rPr>
              <a:t> </a:t>
            </a:r>
            <a:r>
              <a:rPr sz="1500" spc="-160" dirty="0">
                <a:solidFill>
                  <a:srgbClr val="0FB981"/>
                </a:solidFill>
                <a:latin typeface="Tahoma"/>
                <a:cs typeface="Tahoma"/>
              </a:rPr>
              <a:t>·</a:t>
            </a:r>
            <a:r>
              <a:rPr sz="1500" spc="-20" dirty="0">
                <a:solidFill>
                  <a:srgbClr val="0FB981"/>
                </a:solidFill>
                <a:latin typeface="Tahoma"/>
                <a:cs typeface="Tahoma"/>
              </a:rPr>
              <a:t> P=NOT</a:t>
            </a:r>
            <a:endParaRPr sz="1500" dirty="0">
              <a:latin typeface="Tahoma"/>
              <a:cs typeface="Tahoma"/>
            </a:endParaRPr>
          </a:p>
          <a:p>
            <a:pPr marL="309245" marR="969644">
              <a:lnSpc>
                <a:spcPct val="105600"/>
              </a:lnSpc>
              <a:spcBef>
                <a:spcPts val="900"/>
              </a:spcBef>
            </a:pPr>
            <a:r>
              <a:rPr sz="2250" spc="-75" dirty="0">
                <a:solidFill>
                  <a:srgbClr val="1A2A3C"/>
                </a:solidFill>
                <a:latin typeface="Tahoma"/>
                <a:cs typeface="Tahoma"/>
              </a:rPr>
              <a:t>Faster</a:t>
            </a:r>
            <a:r>
              <a:rPr sz="2250" spc="-265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10" dirty="0">
                <a:solidFill>
                  <a:srgbClr val="1A2A3C"/>
                </a:solidFill>
                <a:latin typeface="Tahoma"/>
                <a:cs typeface="Tahoma"/>
              </a:rPr>
              <a:t>silicon</a:t>
            </a:r>
            <a:r>
              <a:rPr sz="2250" spc="-260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525" dirty="0">
                <a:solidFill>
                  <a:srgbClr val="1A2A3C"/>
                </a:solidFill>
                <a:latin typeface="Tahoma"/>
                <a:cs typeface="Tahoma"/>
              </a:rPr>
              <a:t>+</a:t>
            </a:r>
            <a:r>
              <a:rPr sz="2250" spc="-220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endParaRPr lang="it-IT" sz="2250" spc="-220" dirty="0">
              <a:solidFill>
                <a:srgbClr val="1A2A3C"/>
              </a:solidFill>
              <a:latin typeface="Tahoma"/>
              <a:cs typeface="Tahoma"/>
            </a:endParaRPr>
          </a:p>
          <a:p>
            <a:pPr marL="309245" marR="969644">
              <a:lnSpc>
                <a:spcPct val="105600"/>
              </a:lnSpc>
              <a:spcBef>
                <a:spcPts val="900"/>
              </a:spcBef>
            </a:pPr>
            <a:r>
              <a:rPr sz="2250" spc="-60" dirty="0">
                <a:solidFill>
                  <a:srgbClr val="1A2A3C"/>
                </a:solidFill>
                <a:latin typeface="Tahoma"/>
                <a:cs typeface="Tahoma"/>
              </a:rPr>
              <a:t>more</a:t>
            </a:r>
            <a:r>
              <a:rPr sz="2250" spc="-220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70" dirty="0">
                <a:solidFill>
                  <a:srgbClr val="1A2A3C"/>
                </a:solidFill>
                <a:latin typeface="Tahoma"/>
                <a:cs typeface="Tahoma"/>
              </a:rPr>
              <a:t>cores</a:t>
            </a:r>
            <a:r>
              <a:rPr sz="2250" spc="-195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60" dirty="0">
                <a:solidFill>
                  <a:srgbClr val="1A2A3C"/>
                </a:solidFill>
                <a:latin typeface="Tahoma"/>
                <a:cs typeface="Tahoma"/>
              </a:rPr>
              <a:t>(Multicore</a:t>
            </a:r>
            <a:r>
              <a:rPr sz="2250" spc="-220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50" dirty="0">
                <a:solidFill>
                  <a:srgbClr val="1A2A3C"/>
                </a:solidFill>
                <a:latin typeface="Tahoma"/>
                <a:cs typeface="Tahoma"/>
              </a:rPr>
              <a:t>CPUs</a:t>
            </a:r>
            <a:r>
              <a:rPr sz="2250" spc="-195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525" dirty="0">
                <a:solidFill>
                  <a:srgbClr val="1A2A3C"/>
                </a:solidFill>
                <a:latin typeface="Tahoma"/>
                <a:cs typeface="Tahoma"/>
              </a:rPr>
              <a:t>+</a:t>
            </a:r>
            <a:r>
              <a:rPr sz="2250" spc="-225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30" dirty="0">
                <a:solidFill>
                  <a:srgbClr val="1A2A3C"/>
                </a:solidFill>
                <a:latin typeface="Tahoma"/>
                <a:cs typeface="Tahoma"/>
              </a:rPr>
              <a:t>Manycore </a:t>
            </a:r>
            <a:r>
              <a:rPr sz="2250" spc="-75" dirty="0">
                <a:solidFill>
                  <a:srgbClr val="1A2A3C"/>
                </a:solidFill>
                <a:latin typeface="Tahoma"/>
                <a:cs typeface="Tahoma"/>
              </a:rPr>
              <a:t>GPUs)</a:t>
            </a:r>
            <a:r>
              <a:rPr sz="2250" spc="-240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525" dirty="0">
                <a:solidFill>
                  <a:srgbClr val="1A2A3C"/>
                </a:solidFill>
                <a:latin typeface="Tahoma"/>
                <a:cs typeface="Tahoma"/>
              </a:rPr>
              <a:t>+</a:t>
            </a:r>
            <a:r>
              <a:rPr sz="2250" spc="-225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endParaRPr lang="it-IT" sz="2250" spc="-225" dirty="0">
              <a:solidFill>
                <a:srgbClr val="1A2A3C"/>
              </a:solidFill>
              <a:latin typeface="Tahoma"/>
              <a:cs typeface="Tahoma"/>
            </a:endParaRPr>
          </a:p>
          <a:p>
            <a:pPr marL="309245" marR="969644">
              <a:lnSpc>
                <a:spcPct val="105600"/>
              </a:lnSpc>
              <a:spcBef>
                <a:spcPts val="900"/>
              </a:spcBef>
            </a:pPr>
            <a:r>
              <a:rPr sz="2250" spc="-60" dirty="0">
                <a:solidFill>
                  <a:srgbClr val="1A2A3C"/>
                </a:solidFill>
                <a:latin typeface="Tahoma"/>
                <a:cs typeface="Tahoma"/>
              </a:rPr>
              <a:t>more</a:t>
            </a:r>
            <a:r>
              <a:rPr sz="2250" spc="-220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50" dirty="0">
                <a:solidFill>
                  <a:srgbClr val="1A2A3C"/>
                </a:solidFill>
                <a:latin typeface="Tahoma"/>
                <a:cs typeface="Tahoma"/>
              </a:rPr>
              <a:t>memory</a:t>
            </a:r>
            <a:r>
              <a:rPr sz="2250" spc="-229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140" dirty="0">
                <a:solidFill>
                  <a:srgbClr val="1A2A3C"/>
                </a:solidFill>
                <a:latin typeface="Tahoma"/>
                <a:cs typeface="Tahoma"/>
              </a:rPr>
              <a:t>(DSM</a:t>
            </a:r>
            <a:r>
              <a:rPr sz="2250" spc="-215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525" dirty="0">
                <a:solidFill>
                  <a:srgbClr val="1A2A3C"/>
                </a:solidFill>
                <a:latin typeface="Tahoma"/>
                <a:cs typeface="Tahoma"/>
              </a:rPr>
              <a:t>+</a:t>
            </a:r>
            <a:r>
              <a:rPr sz="2250" spc="-225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20" dirty="0">
                <a:solidFill>
                  <a:srgbClr val="1A2A3C"/>
                </a:solidFill>
                <a:latin typeface="Tahoma"/>
                <a:cs typeface="Tahoma"/>
              </a:rPr>
              <a:t>MPC)</a:t>
            </a:r>
            <a:endParaRPr lang="it-IT" sz="2250" spc="-20" dirty="0">
              <a:solidFill>
                <a:srgbClr val="1A2A3C"/>
              </a:solidFill>
              <a:latin typeface="Tahoma"/>
              <a:cs typeface="Tahoma"/>
            </a:endParaRPr>
          </a:p>
          <a:p>
            <a:pPr marL="309245" marR="969644">
              <a:lnSpc>
                <a:spcPct val="105600"/>
              </a:lnSpc>
              <a:spcBef>
                <a:spcPts val="900"/>
              </a:spcBef>
            </a:pPr>
            <a:endParaRPr sz="2250" dirty="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910762" y="2471737"/>
            <a:ext cx="7762875" cy="2449966"/>
          </a:xfrm>
          <a:prstGeom prst="rect">
            <a:avLst/>
          </a:prstGeom>
          <a:solidFill>
            <a:srgbClr val="FFFFFF"/>
          </a:solidFill>
          <a:ln w="9525">
            <a:solidFill>
              <a:srgbClr val="2E5B7C"/>
            </a:solidFill>
          </a:ln>
        </p:spPr>
        <p:txBody>
          <a:bodyPr vert="horz" wrap="square" lIns="0" tIns="9017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710"/>
              </a:spcBef>
            </a:pPr>
            <a:endParaRPr sz="1500" dirty="0">
              <a:latin typeface="Times New Roman"/>
              <a:cs typeface="Times New Roman"/>
            </a:endParaRPr>
          </a:p>
          <a:p>
            <a:pPr marL="309245">
              <a:lnSpc>
                <a:spcPct val="100000"/>
              </a:lnSpc>
            </a:pPr>
            <a:r>
              <a:rPr sz="1500" spc="-50" dirty="0">
                <a:solidFill>
                  <a:srgbClr val="0FB981"/>
                </a:solidFill>
                <a:latin typeface="Tahoma"/>
                <a:cs typeface="Tahoma"/>
              </a:rPr>
              <a:t>T=YES</a:t>
            </a:r>
            <a:r>
              <a:rPr sz="1500" spc="-30" dirty="0">
                <a:solidFill>
                  <a:srgbClr val="0FB981"/>
                </a:solidFill>
                <a:latin typeface="Tahoma"/>
                <a:cs typeface="Tahoma"/>
              </a:rPr>
              <a:t> </a:t>
            </a:r>
            <a:r>
              <a:rPr sz="1500" spc="-160" dirty="0">
                <a:solidFill>
                  <a:srgbClr val="0FB981"/>
                </a:solidFill>
                <a:latin typeface="Tahoma"/>
                <a:cs typeface="Tahoma"/>
              </a:rPr>
              <a:t>·</a:t>
            </a:r>
            <a:r>
              <a:rPr sz="1500" spc="-20" dirty="0">
                <a:solidFill>
                  <a:srgbClr val="0FB981"/>
                </a:solidFill>
                <a:latin typeface="Tahoma"/>
                <a:cs typeface="Tahoma"/>
              </a:rPr>
              <a:t> P=NOT</a:t>
            </a:r>
            <a:endParaRPr sz="1500" dirty="0">
              <a:latin typeface="Tahoma"/>
              <a:cs typeface="Tahoma"/>
            </a:endParaRPr>
          </a:p>
          <a:p>
            <a:pPr marL="309245" marR="864235">
              <a:lnSpc>
                <a:spcPct val="105600"/>
              </a:lnSpc>
              <a:spcBef>
                <a:spcPts val="900"/>
              </a:spcBef>
            </a:pPr>
            <a:r>
              <a:rPr sz="2250" spc="-85" dirty="0">
                <a:solidFill>
                  <a:srgbClr val="1A2A3C"/>
                </a:solidFill>
                <a:latin typeface="Tahoma"/>
                <a:cs typeface="Tahoma"/>
              </a:rPr>
              <a:t>3rd5th(GaAs)</a:t>
            </a:r>
            <a:r>
              <a:rPr sz="2250" spc="-215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85" dirty="0">
                <a:solidFill>
                  <a:srgbClr val="1A2A3C"/>
                </a:solidFill>
                <a:latin typeface="Tahoma"/>
                <a:cs typeface="Tahoma"/>
              </a:rPr>
              <a:t>/</a:t>
            </a:r>
            <a:r>
              <a:rPr sz="2250" spc="-165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100" dirty="0">
                <a:solidFill>
                  <a:srgbClr val="1A2A3C"/>
                </a:solidFill>
                <a:latin typeface="Tahoma"/>
                <a:cs typeface="Tahoma"/>
              </a:rPr>
              <a:t>2nd6th(CdTe)</a:t>
            </a:r>
            <a:r>
              <a:rPr sz="2250" spc="-215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525" dirty="0">
                <a:solidFill>
                  <a:srgbClr val="1A2A3C"/>
                </a:solidFill>
                <a:latin typeface="Tahoma"/>
                <a:cs typeface="Tahoma"/>
              </a:rPr>
              <a:t>+</a:t>
            </a:r>
            <a:r>
              <a:rPr sz="2250" spc="-200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endParaRPr lang="it-IT" sz="2250" spc="-200" dirty="0">
              <a:solidFill>
                <a:srgbClr val="1A2A3C"/>
              </a:solidFill>
              <a:latin typeface="Tahoma"/>
              <a:cs typeface="Tahoma"/>
            </a:endParaRPr>
          </a:p>
          <a:p>
            <a:pPr marL="309245" marR="864235">
              <a:lnSpc>
                <a:spcPct val="105600"/>
              </a:lnSpc>
              <a:spcBef>
                <a:spcPts val="900"/>
              </a:spcBef>
            </a:pPr>
            <a:r>
              <a:rPr sz="2250" spc="-30" dirty="0" err="1">
                <a:solidFill>
                  <a:srgbClr val="1A2A3C"/>
                </a:solidFill>
                <a:latin typeface="Tahoma"/>
                <a:cs typeface="Tahoma"/>
              </a:rPr>
              <a:t>ControlFlow</a:t>
            </a:r>
            <a:r>
              <a:rPr sz="2250" spc="-170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60" dirty="0">
                <a:solidFill>
                  <a:srgbClr val="1A2A3C"/>
                </a:solidFill>
                <a:latin typeface="Tahoma"/>
                <a:cs typeface="Tahoma"/>
              </a:rPr>
              <a:t>(SpeedUp</a:t>
            </a:r>
            <a:r>
              <a:rPr sz="2250" spc="-180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575" dirty="0">
                <a:solidFill>
                  <a:srgbClr val="1A2A3C"/>
                </a:solidFill>
                <a:latin typeface="Tahoma"/>
                <a:cs typeface="Tahoma"/>
              </a:rPr>
              <a:t>+</a:t>
            </a:r>
            <a:r>
              <a:rPr sz="2250" spc="-10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10" dirty="0" err="1">
                <a:solidFill>
                  <a:srgbClr val="1A2A3C"/>
                </a:solidFill>
                <a:latin typeface="Tahoma"/>
                <a:cs typeface="Tahoma"/>
              </a:rPr>
              <a:t>RadHardness</a:t>
            </a:r>
            <a:r>
              <a:rPr sz="2250" spc="-10" dirty="0">
                <a:solidFill>
                  <a:srgbClr val="1A2A3C"/>
                </a:solidFill>
                <a:latin typeface="Tahoma"/>
                <a:cs typeface="Tahoma"/>
              </a:rPr>
              <a:t>)</a:t>
            </a:r>
            <a:endParaRPr lang="it-IT" sz="2250" spc="-10" dirty="0">
              <a:solidFill>
                <a:srgbClr val="1A2A3C"/>
              </a:solidFill>
              <a:latin typeface="Tahoma"/>
              <a:cs typeface="Tahoma"/>
            </a:endParaRPr>
          </a:p>
          <a:p>
            <a:pPr marL="309245" marR="864235">
              <a:lnSpc>
                <a:spcPct val="105600"/>
              </a:lnSpc>
              <a:spcBef>
                <a:spcPts val="900"/>
              </a:spcBef>
            </a:pPr>
            <a:endParaRPr lang="it-IT" sz="2250" spc="-10" dirty="0">
              <a:solidFill>
                <a:srgbClr val="1A2A3C"/>
              </a:solidFill>
              <a:latin typeface="Tahoma"/>
              <a:cs typeface="Tahoma"/>
            </a:endParaRPr>
          </a:p>
          <a:p>
            <a:pPr marL="309245" marR="864235">
              <a:lnSpc>
                <a:spcPct val="105600"/>
              </a:lnSpc>
              <a:spcBef>
                <a:spcPts val="900"/>
              </a:spcBef>
            </a:pPr>
            <a:endParaRPr sz="2250" dirty="0">
              <a:latin typeface="Tahoma"/>
              <a:cs typeface="Tahom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01675" y="6893655"/>
            <a:ext cx="989330" cy="3790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300" i="1" spc="-90" dirty="0">
                <a:solidFill>
                  <a:srgbClr val="4A5E73"/>
                </a:solidFill>
                <a:latin typeface="Palatino Linotype"/>
                <a:cs typeface="Palatino Linotype"/>
              </a:rPr>
              <a:t>P </a:t>
            </a:r>
            <a:r>
              <a:rPr sz="2300" i="1" spc="295" dirty="0">
                <a:solidFill>
                  <a:srgbClr val="4A5E73"/>
                </a:solidFill>
                <a:latin typeface="Palatino Linotype"/>
                <a:cs typeface="Palatino Linotype"/>
              </a:rPr>
              <a:t>=</a:t>
            </a:r>
            <a:r>
              <a:rPr sz="2300" i="1" spc="-155" dirty="0">
                <a:solidFill>
                  <a:srgbClr val="4A5E73"/>
                </a:solidFill>
                <a:latin typeface="Palatino Linotype"/>
                <a:cs typeface="Palatino Linotype"/>
              </a:rPr>
              <a:t> </a:t>
            </a:r>
            <a:r>
              <a:rPr sz="2300" i="1" spc="-85" dirty="0">
                <a:solidFill>
                  <a:srgbClr val="4A5E73"/>
                </a:solidFill>
                <a:latin typeface="Palatino Linotype"/>
                <a:cs typeface="Palatino Linotype"/>
              </a:rPr>
              <a:t>YES</a:t>
            </a:r>
            <a:endParaRPr sz="2300">
              <a:latin typeface="Palatino Linotype"/>
              <a:cs typeface="Palatino Linotype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985962" y="5605462"/>
            <a:ext cx="7762875" cy="2462341"/>
          </a:xfrm>
          <a:prstGeom prst="rect">
            <a:avLst/>
          </a:prstGeom>
          <a:solidFill>
            <a:srgbClr val="FFFFFF"/>
          </a:solidFill>
          <a:ln w="9525">
            <a:solidFill>
              <a:srgbClr val="2E5B7C"/>
            </a:solidFill>
          </a:ln>
        </p:spPr>
        <p:txBody>
          <a:bodyPr vert="horz" wrap="square" lIns="0" tIns="9017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710"/>
              </a:spcBef>
            </a:pPr>
            <a:endParaRPr sz="1500" dirty="0">
              <a:latin typeface="Times New Roman"/>
              <a:cs typeface="Times New Roman"/>
            </a:endParaRPr>
          </a:p>
          <a:p>
            <a:pPr marL="309245">
              <a:lnSpc>
                <a:spcPct val="100000"/>
              </a:lnSpc>
            </a:pPr>
            <a:r>
              <a:rPr sz="1500" spc="-55" dirty="0">
                <a:solidFill>
                  <a:srgbClr val="0FB981"/>
                </a:solidFill>
                <a:latin typeface="Tahoma"/>
                <a:cs typeface="Tahoma"/>
              </a:rPr>
              <a:t>T=NOT</a:t>
            </a:r>
            <a:r>
              <a:rPr sz="1500" spc="-35" dirty="0">
                <a:solidFill>
                  <a:srgbClr val="0FB981"/>
                </a:solidFill>
                <a:latin typeface="Tahoma"/>
                <a:cs typeface="Tahoma"/>
              </a:rPr>
              <a:t> </a:t>
            </a:r>
            <a:r>
              <a:rPr sz="1500" spc="-160" dirty="0">
                <a:solidFill>
                  <a:srgbClr val="0FB981"/>
                </a:solidFill>
                <a:latin typeface="Tahoma"/>
                <a:cs typeface="Tahoma"/>
              </a:rPr>
              <a:t>·</a:t>
            </a:r>
            <a:r>
              <a:rPr sz="1500" spc="-20" dirty="0">
                <a:solidFill>
                  <a:srgbClr val="0FB981"/>
                </a:solidFill>
                <a:latin typeface="Tahoma"/>
                <a:cs typeface="Tahoma"/>
              </a:rPr>
              <a:t> P=YES</a:t>
            </a:r>
            <a:endParaRPr sz="1500" dirty="0">
              <a:latin typeface="Tahoma"/>
              <a:cs typeface="Tahoma"/>
            </a:endParaRPr>
          </a:p>
          <a:p>
            <a:pPr marL="309245" marR="524510">
              <a:lnSpc>
                <a:spcPct val="102800"/>
              </a:lnSpc>
              <a:spcBef>
                <a:spcPts val="975"/>
              </a:spcBef>
            </a:pPr>
            <a:r>
              <a:rPr sz="2250" spc="-20" dirty="0">
                <a:solidFill>
                  <a:srgbClr val="1A2A3C"/>
                </a:solidFill>
                <a:latin typeface="Tahoma"/>
                <a:cs typeface="Tahoma"/>
              </a:rPr>
              <a:t>Silicon</a:t>
            </a:r>
            <a:r>
              <a:rPr sz="2250" spc="-254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525" dirty="0">
                <a:solidFill>
                  <a:srgbClr val="1A2A3C"/>
                </a:solidFill>
                <a:latin typeface="Tahoma"/>
                <a:cs typeface="Tahoma"/>
              </a:rPr>
              <a:t>+</a:t>
            </a:r>
            <a:endParaRPr lang="it-IT" sz="2250" spc="-525" dirty="0">
              <a:solidFill>
                <a:srgbClr val="1A2A3C"/>
              </a:solidFill>
              <a:latin typeface="Tahoma"/>
              <a:cs typeface="Tahoma"/>
            </a:endParaRPr>
          </a:p>
          <a:p>
            <a:pPr marL="309245" marR="524510">
              <a:lnSpc>
                <a:spcPct val="102800"/>
              </a:lnSpc>
              <a:spcBef>
                <a:spcPts val="975"/>
              </a:spcBef>
            </a:pPr>
            <a:r>
              <a:rPr sz="2250" spc="-65" dirty="0" err="1">
                <a:solidFill>
                  <a:srgbClr val="1A2A3C"/>
                </a:solidFill>
                <a:latin typeface="Tahoma"/>
                <a:cs typeface="Tahoma"/>
              </a:rPr>
              <a:t>DataFlow</a:t>
            </a:r>
            <a:r>
              <a:rPr sz="2250" spc="-185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125" dirty="0">
                <a:solidFill>
                  <a:srgbClr val="1A2A3C"/>
                </a:solidFill>
                <a:latin typeface="Tahoma"/>
                <a:cs typeface="Tahoma"/>
              </a:rPr>
              <a:t>(MaxDFE</a:t>
            </a:r>
            <a:r>
              <a:rPr sz="2250" spc="-204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525" dirty="0">
                <a:solidFill>
                  <a:srgbClr val="1A2A3C"/>
                </a:solidFill>
                <a:latin typeface="Tahoma"/>
                <a:cs typeface="Tahoma"/>
              </a:rPr>
              <a:t>+</a:t>
            </a:r>
            <a:r>
              <a:rPr sz="2250" spc="-210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75" dirty="0">
                <a:solidFill>
                  <a:srgbClr val="1A2A3C"/>
                </a:solidFill>
                <a:latin typeface="Tahoma"/>
                <a:cs typeface="Tahoma"/>
              </a:rPr>
              <a:t>GoogleTPU)</a:t>
            </a:r>
            <a:r>
              <a:rPr sz="2250" spc="-225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40" dirty="0">
                <a:solidFill>
                  <a:srgbClr val="1A2A3C"/>
                </a:solidFill>
                <a:latin typeface="Tahoma"/>
                <a:cs typeface="Tahoma"/>
              </a:rPr>
              <a:t>or</a:t>
            </a:r>
            <a:r>
              <a:rPr sz="2250" spc="-254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endParaRPr lang="it-IT" sz="2250" spc="-254" dirty="0">
              <a:solidFill>
                <a:srgbClr val="1A2A3C"/>
              </a:solidFill>
              <a:latin typeface="Tahoma"/>
              <a:cs typeface="Tahoma"/>
            </a:endParaRPr>
          </a:p>
          <a:p>
            <a:pPr marL="309245" marR="524510">
              <a:lnSpc>
                <a:spcPct val="102800"/>
              </a:lnSpc>
              <a:spcBef>
                <a:spcPts val="975"/>
              </a:spcBef>
            </a:pPr>
            <a:r>
              <a:rPr sz="2250" spc="-25" dirty="0" err="1">
                <a:solidFill>
                  <a:srgbClr val="1A2A3C"/>
                </a:solidFill>
                <a:latin typeface="Tahoma"/>
                <a:cs typeface="Tahoma"/>
              </a:rPr>
              <a:t>DiffusionFlow</a:t>
            </a:r>
            <a:r>
              <a:rPr sz="2250" spc="-25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45" dirty="0">
                <a:solidFill>
                  <a:srgbClr val="1A2A3C"/>
                </a:solidFill>
                <a:latin typeface="Tahoma"/>
                <a:cs typeface="Tahoma"/>
              </a:rPr>
              <a:t>(WSN/IoT)</a:t>
            </a:r>
            <a:endParaRPr lang="it-IT" sz="2250" spc="-45" dirty="0">
              <a:solidFill>
                <a:srgbClr val="1A2A3C"/>
              </a:solidFill>
              <a:latin typeface="Tahoma"/>
              <a:cs typeface="Tahoma"/>
            </a:endParaRPr>
          </a:p>
          <a:p>
            <a:pPr marL="309245" marR="524510">
              <a:lnSpc>
                <a:spcPct val="102800"/>
              </a:lnSpc>
              <a:spcBef>
                <a:spcPts val="975"/>
              </a:spcBef>
            </a:pPr>
            <a:endParaRPr sz="2250" dirty="0">
              <a:latin typeface="Tahoma"/>
              <a:cs typeface="Tahom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906000" y="5600700"/>
            <a:ext cx="7772400" cy="2457852"/>
          </a:xfrm>
          <a:prstGeom prst="rect">
            <a:avLst/>
          </a:prstGeom>
          <a:solidFill>
            <a:srgbClr val="2E5B7C"/>
          </a:solidFill>
        </p:spPr>
        <p:txBody>
          <a:bodyPr vert="horz" wrap="square" lIns="0" tIns="8572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675"/>
              </a:spcBef>
            </a:pPr>
            <a:endParaRPr sz="1500" dirty="0">
              <a:latin typeface="Times New Roman"/>
              <a:cs typeface="Times New Roman"/>
            </a:endParaRPr>
          </a:p>
          <a:p>
            <a:pPr marL="304800">
              <a:lnSpc>
                <a:spcPct val="100000"/>
              </a:lnSpc>
            </a:pPr>
            <a:r>
              <a:rPr sz="1500" spc="-50" dirty="0">
                <a:solidFill>
                  <a:srgbClr val="0FB981"/>
                </a:solidFill>
                <a:latin typeface="Tahoma"/>
                <a:cs typeface="Tahoma"/>
              </a:rPr>
              <a:t>T=YES</a:t>
            </a:r>
            <a:r>
              <a:rPr sz="1500" spc="-30" dirty="0">
                <a:solidFill>
                  <a:srgbClr val="0FB981"/>
                </a:solidFill>
                <a:latin typeface="Tahoma"/>
                <a:cs typeface="Tahoma"/>
              </a:rPr>
              <a:t> </a:t>
            </a:r>
            <a:r>
              <a:rPr sz="1500" spc="-160" dirty="0">
                <a:solidFill>
                  <a:srgbClr val="0FB981"/>
                </a:solidFill>
                <a:latin typeface="Tahoma"/>
                <a:cs typeface="Tahoma"/>
              </a:rPr>
              <a:t>·</a:t>
            </a:r>
            <a:r>
              <a:rPr sz="1500" spc="-20" dirty="0">
                <a:solidFill>
                  <a:srgbClr val="0FB981"/>
                </a:solidFill>
                <a:latin typeface="Tahoma"/>
                <a:cs typeface="Tahoma"/>
              </a:rPr>
              <a:t> P=YES</a:t>
            </a:r>
            <a:endParaRPr sz="1500" dirty="0">
              <a:latin typeface="Tahoma"/>
              <a:cs typeface="Tahoma"/>
            </a:endParaRPr>
          </a:p>
          <a:p>
            <a:pPr marL="304800" marR="1174115">
              <a:lnSpc>
                <a:spcPct val="102800"/>
              </a:lnSpc>
              <a:spcBef>
                <a:spcPts val="975"/>
              </a:spcBef>
            </a:pPr>
            <a:r>
              <a:rPr sz="2250" spc="-50" dirty="0">
                <a:solidFill>
                  <a:srgbClr val="FFFFFF"/>
                </a:solidFill>
                <a:latin typeface="Tahoma"/>
                <a:cs typeface="Tahoma"/>
              </a:rPr>
              <a:t>PhysMat</a:t>
            </a:r>
            <a:r>
              <a:rPr sz="2250" spc="-229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250" spc="-50" dirty="0">
                <a:solidFill>
                  <a:srgbClr val="FFFFFF"/>
                </a:solidFill>
                <a:latin typeface="Tahoma"/>
                <a:cs typeface="Tahoma"/>
              </a:rPr>
              <a:t>(Optical</a:t>
            </a:r>
            <a:r>
              <a:rPr sz="2250" spc="-18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250" spc="-525" dirty="0">
                <a:solidFill>
                  <a:srgbClr val="FFFFFF"/>
                </a:solidFill>
                <a:latin typeface="Tahoma"/>
                <a:cs typeface="Tahoma"/>
              </a:rPr>
              <a:t>+</a:t>
            </a:r>
            <a:r>
              <a:rPr sz="2250" spc="-2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250" spc="-75" dirty="0">
                <a:solidFill>
                  <a:srgbClr val="FFFFFF"/>
                </a:solidFill>
                <a:latin typeface="Tahoma"/>
                <a:cs typeface="Tahoma"/>
              </a:rPr>
              <a:t>Quantum)</a:t>
            </a:r>
            <a:r>
              <a:rPr sz="2250" spc="-2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250" spc="-525" dirty="0">
                <a:solidFill>
                  <a:srgbClr val="FFFFFF"/>
                </a:solidFill>
                <a:latin typeface="Tahoma"/>
                <a:cs typeface="Tahoma"/>
              </a:rPr>
              <a:t>+</a:t>
            </a:r>
            <a:r>
              <a:rPr sz="2250" spc="-2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endParaRPr lang="it-IT" sz="2250" spc="-210" dirty="0">
              <a:solidFill>
                <a:srgbClr val="FFFFFF"/>
              </a:solidFill>
              <a:latin typeface="Tahoma"/>
              <a:cs typeface="Tahoma"/>
            </a:endParaRPr>
          </a:p>
          <a:p>
            <a:pPr marL="304800" marR="1174115">
              <a:lnSpc>
                <a:spcPct val="102800"/>
              </a:lnSpc>
              <a:spcBef>
                <a:spcPts val="975"/>
              </a:spcBef>
            </a:pPr>
            <a:r>
              <a:rPr sz="2250" spc="-45" dirty="0" err="1">
                <a:solidFill>
                  <a:srgbClr val="FFFFFF"/>
                </a:solidFill>
                <a:latin typeface="Tahoma"/>
                <a:cs typeface="Tahoma"/>
              </a:rPr>
              <a:t>BioChem</a:t>
            </a:r>
            <a:r>
              <a:rPr sz="2250" spc="-20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250" spc="-55" dirty="0">
                <a:solidFill>
                  <a:srgbClr val="FFFFFF"/>
                </a:solidFill>
                <a:latin typeface="Tahoma"/>
                <a:cs typeface="Tahoma"/>
              </a:rPr>
              <a:t>(Chemical</a:t>
            </a:r>
            <a:r>
              <a:rPr sz="2250" spc="-18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250" spc="-575" dirty="0">
                <a:solidFill>
                  <a:srgbClr val="FFFFFF"/>
                </a:solidFill>
                <a:latin typeface="Tahoma"/>
                <a:cs typeface="Tahoma"/>
              </a:rPr>
              <a:t>+</a:t>
            </a:r>
            <a:r>
              <a:rPr sz="2250" spc="-10" dirty="0">
                <a:solidFill>
                  <a:srgbClr val="FFFFFF"/>
                </a:solidFill>
                <a:latin typeface="Tahoma"/>
                <a:cs typeface="Tahoma"/>
              </a:rPr>
              <a:t> Molecular)</a:t>
            </a:r>
            <a:endParaRPr lang="it-IT" sz="2250" spc="-10" dirty="0">
              <a:solidFill>
                <a:srgbClr val="FFFFFF"/>
              </a:solidFill>
              <a:latin typeface="Tahoma"/>
              <a:cs typeface="Tahoma"/>
            </a:endParaRPr>
          </a:p>
          <a:p>
            <a:pPr marL="304800" marR="1174115">
              <a:lnSpc>
                <a:spcPct val="102800"/>
              </a:lnSpc>
              <a:spcBef>
                <a:spcPts val="975"/>
              </a:spcBef>
            </a:pPr>
            <a:endParaRPr lang="it-IT" sz="2250" spc="-10" dirty="0">
              <a:solidFill>
                <a:srgbClr val="FFFFFF"/>
              </a:solidFill>
              <a:latin typeface="Tahoma"/>
              <a:cs typeface="Tahoma"/>
            </a:endParaRPr>
          </a:p>
          <a:p>
            <a:pPr marL="304800" marR="1174115">
              <a:lnSpc>
                <a:spcPct val="102800"/>
              </a:lnSpc>
              <a:spcBef>
                <a:spcPts val="975"/>
              </a:spcBef>
            </a:pPr>
            <a:endParaRPr sz="2250" dirty="0">
              <a:latin typeface="Tahoma"/>
              <a:cs typeface="Tahoma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609600" y="8724900"/>
            <a:ext cx="17068800" cy="9525"/>
          </a:xfrm>
          <a:custGeom>
            <a:avLst/>
            <a:gdLst/>
            <a:ahLst/>
            <a:cxnLst/>
            <a:rect l="l" t="t" r="r" b="b"/>
            <a:pathLst>
              <a:path w="17068800" h="9525">
                <a:moveTo>
                  <a:pt x="17068800" y="9525"/>
                </a:moveTo>
                <a:lnTo>
                  <a:pt x="0" y="9525"/>
                </a:lnTo>
                <a:lnTo>
                  <a:pt x="0" y="0"/>
                </a:lnTo>
                <a:lnTo>
                  <a:pt x="17068800" y="0"/>
                </a:lnTo>
                <a:lnTo>
                  <a:pt x="17068800" y="9525"/>
                </a:lnTo>
                <a:close/>
              </a:path>
            </a:pathLst>
          </a:custGeom>
          <a:solidFill>
            <a:srgbClr val="0FB9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596900" y="8914714"/>
            <a:ext cx="15380335" cy="3086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850" i="1" spc="45" dirty="0">
                <a:solidFill>
                  <a:srgbClr val="4A5E73"/>
                </a:solidFill>
                <a:latin typeface="Palatino Linotype"/>
                <a:cs typeface="Palatino Linotype"/>
              </a:rPr>
              <a:t>However,</a:t>
            </a:r>
            <a:r>
              <a:rPr sz="1850" i="1" spc="-10" dirty="0">
                <a:solidFill>
                  <a:srgbClr val="4A5E73"/>
                </a:solidFill>
                <a:latin typeface="Palatino Linotype"/>
                <a:cs typeface="Palatino Linotype"/>
              </a:rPr>
              <a:t> </a:t>
            </a:r>
            <a:r>
              <a:rPr sz="1850" i="1" dirty="0">
                <a:solidFill>
                  <a:srgbClr val="4A5E73"/>
                </a:solidFill>
                <a:latin typeface="Palatino Linotype"/>
                <a:cs typeface="Palatino Linotype"/>
              </a:rPr>
              <a:t>I/O</a:t>
            </a:r>
            <a:r>
              <a:rPr sz="1850" i="1" spc="30" dirty="0">
                <a:solidFill>
                  <a:srgbClr val="4A5E73"/>
                </a:solidFill>
                <a:latin typeface="Palatino Linotype"/>
                <a:cs typeface="Palatino Linotype"/>
              </a:rPr>
              <a:t> </a:t>
            </a:r>
            <a:r>
              <a:rPr sz="1850" i="1" spc="95" dirty="0">
                <a:solidFill>
                  <a:srgbClr val="4A5E73"/>
                </a:solidFill>
                <a:latin typeface="Palatino Linotype"/>
                <a:cs typeface="Palatino Linotype"/>
              </a:rPr>
              <a:t>for</a:t>
            </a:r>
            <a:r>
              <a:rPr sz="1850" i="1" spc="-40" dirty="0">
                <a:solidFill>
                  <a:srgbClr val="4A5E73"/>
                </a:solidFill>
                <a:latin typeface="Palatino Linotype"/>
                <a:cs typeface="Palatino Linotype"/>
              </a:rPr>
              <a:t> </a:t>
            </a:r>
            <a:r>
              <a:rPr sz="1850" i="1" dirty="0">
                <a:solidFill>
                  <a:srgbClr val="4A5E73"/>
                </a:solidFill>
                <a:latin typeface="Palatino Linotype"/>
                <a:cs typeface="Palatino Linotype"/>
              </a:rPr>
              <a:t>QCs</a:t>
            </a:r>
            <a:r>
              <a:rPr sz="1850" i="1" spc="30" dirty="0">
                <a:solidFill>
                  <a:srgbClr val="4A5E73"/>
                </a:solidFill>
                <a:latin typeface="Palatino Linotype"/>
                <a:cs typeface="Palatino Linotype"/>
              </a:rPr>
              <a:t> </a:t>
            </a:r>
            <a:r>
              <a:rPr sz="1850" i="1" dirty="0">
                <a:solidFill>
                  <a:srgbClr val="4A5E73"/>
                </a:solidFill>
                <a:latin typeface="Palatino Linotype"/>
                <a:cs typeface="Palatino Linotype"/>
              </a:rPr>
              <a:t>is</a:t>
            </a:r>
            <a:r>
              <a:rPr sz="1850" i="1" spc="35" dirty="0">
                <a:solidFill>
                  <a:srgbClr val="4A5E73"/>
                </a:solidFill>
                <a:latin typeface="Palatino Linotype"/>
                <a:cs typeface="Palatino Linotype"/>
              </a:rPr>
              <a:t> </a:t>
            </a:r>
            <a:r>
              <a:rPr sz="1850" i="1" spc="100" dirty="0">
                <a:solidFill>
                  <a:srgbClr val="4A5E73"/>
                </a:solidFill>
                <a:latin typeface="Palatino Linotype"/>
                <a:cs typeface="Palatino Linotype"/>
              </a:rPr>
              <a:t>semiconductor-</a:t>
            </a:r>
            <a:r>
              <a:rPr sz="1850" i="1" spc="105" dirty="0">
                <a:solidFill>
                  <a:srgbClr val="4A5E73"/>
                </a:solidFill>
                <a:latin typeface="Palatino Linotype"/>
                <a:cs typeface="Palatino Linotype"/>
              </a:rPr>
              <a:t>based,</a:t>
            </a:r>
            <a:r>
              <a:rPr sz="1850" i="1" spc="-85" dirty="0">
                <a:solidFill>
                  <a:srgbClr val="4A5E73"/>
                </a:solidFill>
                <a:latin typeface="Palatino Linotype"/>
                <a:cs typeface="Palatino Linotype"/>
              </a:rPr>
              <a:t> </a:t>
            </a:r>
            <a:r>
              <a:rPr sz="1850" i="1" spc="60" dirty="0">
                <a:solidFill>
                  <a:srgbClr val="4A5E73"/>
                </a:solidFill>
                <a:latin typeface="Palatino Linotype"/>
                <a:cs typeface="Palatino Linotype"/>
              </a:rPr>
              <a:t>which</a:t>
            </a:r>
            <a:r>
              <a:rPr sz="1850" i="1" dirty="0">
                <a:solidFill>
                  <a:srgbClr val="4A5E73"/>
                </a:solidFill>
                <a:latin typeface="Palatino Linotype"/>
                <a:cs typeface="Palatino Linotype"/>
              </a:rPr>
              <a:t> </a:t>
            </a:r>
            <a:r>
              <a:rPr sz="1850" i="1" spc="80" dirty="0">
                <a:solidFill>
                  <a:srgbClr val="4A5E73"/>
                </a:solidFill>
                <a:latin typeface="Palatino Linotype"/>
                <a:cs typeface="Palatino Linotype"/>
              </a:rPr>
              <a:t>undermines</a:t>
            </a:r>
            <a:r>
              <a:rPr sz="1850" i="1" spc="35" dirty="0">
                <a:solidFill>
                  <a:srgbClr val="4A5E73"/>
                </a:solidFill>
                <a:latin typeface="Palatino Linotype"/>
                <a:cs typeface="Palatino Linotype"/>
              </a:rPr>
              <a:t> </a:t>
            </a:r>
            <a:r>
              <a:rPr sz="1850" i="1" spc="95" dirty="0">
                <a:solidFill>
                  <a:srgbClr val="4A5E73"/>
                </a:solidFill>
                <a:latin typeface="Palatino Linotype"/>
                <a:cs typeface="Palatino Linotype"/>
              </a:rPr>
              <a:t>the</a:t>
            </a:r>
            <a:r>
              <a:rPr sz="1850" i="1" spc="5" dirty="0">
                <a:solidFill>
                  <a:srgbClr val="4A5E73"/>
                </a:solidFill>
                <a:latin typeface="Palatino Linotype"/>
                <a:cs typeface="Palatino Linotype"/>
              </a:rPr>
              <a:t> </a:t>
            </a:r>
            <a:r>
              <a:rPr sz="1850" i="1" spc="105" dirty="0">
                <a:solidFill>
                  <a:srgbClr val="4A5E73"/>
                </a:solidFill>
                <a:latin typeface="Palatino Linotype"/>
                <a:cs typeface="Palatino Linotype"/>
              </a:rPr>
              <a:t>pros</a:t>
            </a:r>
            <a:r>
              <a:rPr sz="1850" i="1" spc="30" dirty="0">
                <a:solidFill>
                  <a:srgbClr val="4A5E73"/>
                </a:solidFill>
                <a:latin typeface="Palatino Linotype"/>
                <a:cs typeface="Palatino Linotype"/>
              </a:rPr>
              <a:t> </a:t>
            </a:r>
            <a:r>
              <a:rPr sz="1850" i="1" spc="110" dirty="0">
                <a:solidFill>
                  <a:srgbClr val="4A5E73"/>
                </a:solidFill>
                <a:latin typeface="Palatino Linotype"/>
                <a:cs typeface="Palatino Linotype"/>
              </a:rPr>
              <a:t>of</a:t>
            </a:r>
            <a:r>
              <a:rPr sz="1850" i="1" spc="15" dirty="0">
                <a:solidFill>
                  <a:srgbClr val="4A5E73"/>
                </a:solidFill>
                <a:latin typeface="Palatino Linotype"/>
                <a:cs typeface="Palatino Linotype"/>
              </a:rPr>
              <a:t> </a:t>
            </a:r>
            <a:r>
              <a:rPr sz="1850" i="1" dirty="0">
                <a:solidFill>
                  <a:srgbClr val="4A5E73"/>
                </a:solidFill>
                <a:latin typeface="Palatino Linotype"/>
                <a:cs typeface="Palatino Linotype"/>
              </a:rPr>
              <a:t>QCs:</a:t>
            </a:r>
            <a:r>
              <a:rPr sz="1850" i="1" spc="-20" dirty="0">
                <a:solidFill>
                  <a:srgbClr val="4A5E73"/>
                </a:solidFill>
                <a:latin typeface="Palatino Linotype"/>
                <a:cs typeface="Palatino Linotype"/>
              </a:rPr>
              <a:t> </a:t>
            </a:r>
            <a:r>
              <a:rPr sz="1850" i="1" spc="100" dirty="0">
                <a:solidFill>
                  <a:srgbClr val="4A5E73"/>
                </a:solidFill>
                <a:latin typeface="Palatino Linotype"/>
                <a:cs typeface="Palatino Linotype"/>
              </a:rPr>
              <a:t>Speed</a:t>
            </a:r>
            <a:r>
              <a:rPr sz="1850" i="1" spc="20" dirty="0">
                <a:solidFill>
                  <a:srgbClr val="4A5E73"/>
                </a:solidFill>
                <a:latin typeface="Palatino Linotype"/>
                <a:cs typeface="Palatino Linotype"/>
              </a:rPr>
              <a:t> </a:t>
            </a:r>
            <a:r>
              <a:rPr sz="1850" i="1" spc="125" dirty="0">
                <a:solidFill>
                  <a:srgbClr val="4A5E73"/>
                </a:solidFill>
                <a:latin typeface="Palatino Linotype"/>
                <a:cs typeface="Palatino Linotype"/>
              </a:rPr>
              <a:t>+</a:t>
            </a:r>
            <a:r>
              <a:rPr sz="1850" i="1" spc="5" dirty="0">
                <a:solidFill>
                  <a:srgbClr val="4A5E73"/>
                </a:solidFill>
                <a:latin typeface="Palatino Linotype"/>
                <a:cs typeface="Palatino Linotype"/>
              </a:rPr>
              <a:t> </a:t>
            </a:r>
            <a:r>
              <a:rPr sz="1850" i="1" dirty="0">
                <a:solidFill>
                  <a:srgbClr val="4A5E73"/>
                </a:solidFill>
                <a:latin typeface="Palatino Linotype"/>
                <a:cs typeface="Palatino Linotype"/>
              </a:rPr>
              <a:t>RadHard!</a:t>
            </a:r>
            <a:r>
              <a:rPr sz="1850" i="1" spc="-5" dirty="0">
                <a:solidFill>
                  <a:srgbClr val="4A5E73"/>
                </a:solidFill>
                <a:latin typeface="Palatino Linotype"/>
                <a:cs typeface="Palatino Linotype"/>
              </a:rPr>
              <a:t> </a:t>
            </a:r>
            <a:r>
              <a:rPr sz="1850" i="1" dirty="0">
                <a:solidFill>
                  <a:srgbClr val="4A5E73"/>
                </a:solidFill>
                <a:latin typeface="Palatino Linotype"/>
                <a:cs typeface="Palatino Linotype"/>
              </a:rPr>
              <a:t>Is</a:t>
            </a:r>
            <a:r>
              <a:rPr sz="1850" i="1" spc="35" dirty="0">
                <a:solidFill>
                  <a:srgbClr val="4A5E73"/>
                </a:solidFill>
                <a:latin typeface="Palatino Linotype"/>
                <a:cs typeface="Palatino Linotype"/>
              </a:rPr>
              <a:t> </a:t>
            </a:r>
            <a:r>
              <a:rPr sz="1850" i="1" spc="-20" dirty="0">
                <a:solidFill>
                  <a:srgbClr val="4A5E73"/>
                </a:solidFill>
                <a:latin typeface="Palatino Linotype"/>
                <a:cs typeface="Palatino Linotype"/>
              </a:rPr>
              <a:t>GaAs</a:t>
            </a:r>
            <a:r>
              <a:rPr sz="1850" i="1" spc="30" dirty="0">
                <a:solidFill>
                  <a:srgbClr val="4A5E73"/>
                </a:solidFill>
                <a:latin typeface="Palatino Linotype"/>
                <a:cs typeface="Palatino Linotype"/>
              </a:rPr>
              <a:t> </a:t>
            </a:r>
            <a:r>
              <a:rPr sz="1850" i="1" spc="95" dirty="0">
                <a:solidFill>
                  <a:srgbClr val="4A5E73"/>
                </a:solidFill>
                <a:latin typeface="Palatino Linotype"/>
                <a:cs typeface="Palatino Linotype"/>
              </a:rPr>
              <a:t>the</a:t>
            </a:r>
            <a:r>
              <a:rPr sz="1850" i="1" spc="5" dirty="0">
                <a:solidFill>
                  <a:srgbClr val="4A5E73"/>
                </a:solidFill>
                <a:latin typeface="Palatino Linotype"/>
                <a:cs typeface="Palatino Linotype"/>
              </a:rPr>
              <a:t> </a:t>
            </a:r>
            <a:r>
              <a:rPr sz="1850" i="1" dirty="0">
                <a:solidFill>
                  <a:srgbClr val="4A5E73"/>
                </a:solidFill>
                <a:latin typeface="Palatino Linotype"/>
                <a:cs typeface="Palatino Linotype"/>
              </a:rPr>
              <a:t>solution?</a:t>
            </a:r>
            <a:r>
              <a:rPr sz="1850" i="1" spc="15" dirty="0">
                <a:solidFill>
                  <a:srgbClr val="4A5E73"/>
                </a:solidFill>
                <a:latin typeface="Palatino Linotype"/>
                <a:cs typeface="Palatino Linotype"/>
              </a:rPr>
              <a:t> </a:t>
            </a:r>
            <a:r>
              <a:rPr sz="1850" i="1" dirty="0">
                <a:solidFill>
                  <a:srgbClr val="4A5E73"/>
                </a:solidFill>
                <a:latin typeface="Palatino Linotype"/>
                <a:cs typeface="Palatino Linotype"/>
              </a:rPr>
              <a:t>Is</a:t>
            </a:r>
            <a:r>
              <a:rPr sz="1850" i="1" spc="30" dirty="0">
                <a:solidFill>
                  <a:srgbClr val="4A5E73"/>
                </a:solidFill>
                <a:latin typeface="Palatino Linotype"/>
                <a:cs typeface="Palatino Linotype"/>
              </a:rPr>
              <a:t> </a:t>
            </a:r>
            <a:r>
              <a:rPr sz="1850" i="1" spc="-20" dirty="0">
                <a:solidFill>
                  <a:srgbClr val="4A5E73"/>
                </a:solidFill>
                <a:latin typeface="Palatino Linotype"/>
                <a:cs typeface="Palatino Linotype"/>
              </a:rPr>
              <a:t>GaAs</a:t>
            </a:r>
            <a:r>
              <a:rPr sz="1850" i="1" spc="35" dirty="0">
                <a:solidFill>
                  <a:srgbClr val="4A5E73"/>
                </a:solidFill>
                <a:latin typeface="Palatino Linotype"/>
                <a:cs typeface="Palatino Linotype"/>
              </a:rPr>
              <a:t> </a:t>
            </a:r>
            <a:r>
              <a:rPr sz="1850" i="1" spc="80" dirty="0">
                <a:solidFill>
                  <a:srgbClr val="4A5E73"/>
                </a:solidFill>
                <a:latin typeface="Palatino Linotype"/>
                <a:cs typeface="Palatino Linotype"/>
              </a:rPr>
              <a:t>alone</a:t>
            </a:r>
            <a:r>
              <a:rPr sz="1850" i="1" spc="5" dirty="0">
                <a:solidFill>
                  <a:srgbClr val="4A5E73"/>
                </a:solidFill>
                <a:latin typeface="Palatino Linotype"/>
                <a:cs typeface="Palatino Linotype"/>
              </a:rPr>
              <a:t> </a:t>
            </a:r>
            <a:r>
              <a:rPr sz="1850" i="1" spc="95" dirty="0">
                <a:solidFill>
                  <a:srgbClr val="4A5E73"/>
                </a:solidFill>
                <a:latin typeface="Palatino Linotype"/>
                <a:cs typeface="Palatino Linotype"/>
              </a:rPr>
              <a:t>the</a:t>
            </a:r>
            <a:r>
              <a:rPr sz="1850" i="1" dirty="0">
                <a:solidFill>
                  <a:srgbClr val="4A5E73"/>
                </a:solidFill>
                <a:latin typeface="Palatino Linotype"/>
                <a:cs typeface="Palatino Linotype"/>
              </a:rPr>
              <a:t> </a:t>
            </a:r>
            <a:r>
              <a:rPr sz="1850" i="1" spc="-10" dirty="0">
                <a:solidFill>
                  <a:srgbClr val="4A5E73"/>
                </a:solidFill>
                <a:latin typeface="Palatino Linotype"/>
                <a:cs typeface="Palatino Linotype"/>
              </a:rPr>
              <a:t>solution?</a:t>
            </a:r>
            <a:endParaRPr sz="1850">
              <a:latin typeface="Palatino Linotype"/>
              <a:cs typeface="Palatino Linotype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-100" dirty="0"/>
              <a:t>ACM/CSUR#4</a:t>
            </a:r>
            <a:r>
              <a:rPr spc="-120" dirty="0"/>
              <a:t> </a:t>
            </a:r>
            <a:r>
              <a:rPr spc="-160" dirty="0"/>
              <a:t>·</a:t>
            </a:r>
            <a:r>
              <a:rPr spc="-130" dirty="0"/>
              <a:t> </a:t>
            </a:r>
            <a:r>
              <a:rPr spc="-75" dirty="0"/>
              <a:t>ACCELERATION</a:t>
            </a:r>
          </a:p>
        </p:txBody>
      </p:sp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5"/>
              </a:spcBef>
            </a:pPr>
            <a:fld id="{81D60167-4931-47E6-BA6A-407CBD079E47}" type="slidenum">
              <a:rPr spc="-50" dirty="0"/>
              <a:t>3</a:t>
            </a:fld>
            <a:endParaRPr spc="-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11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75"/>
              </a:spcBef>
            </a:pPr>
            <a:r>
              <a:rPr sz="6100" spc="-300" dirty="0"/>
              <a:t>The </a:t>
            </a:r>
            <a:r>
              <a:rPr sz="6100" spc="-150" dirty="0"/>
              <a:t>Optimal</a:t>
            </a:r>
            <a:r>
              <a:rPr sz="6100" spc="-300" dirty="0"/>
              <a:t> Architecture</a:t>
            </a:r>
          </a:p>
          <a:p>
            <a:pPr marL="12700">
              <a:lnSpc>
                <a:spcPct val="100000"/>
              </a:lnSpc>
              <a:spcBef>
                <a:spcPts val="280"/>
              </a:spcBef>
            </a:pPr>
            <a:r>
              <a:rPr sz="2250" spc="-65" dirty="0">
                <a:solidFill>
                  <a:srgbClr val="4A5E73"/>
                </a:solidFill>
                <a:latin typeface="Tahoma"/>
                <a:cs typeface="Tahoma"/>
              </a:rPr>
              <a:t>Programming</a:t>
            </a:r>
            <a:r>
              <a:rPr sz="2250" spc="-220" dirty="0">
                <a:solidFill>
                  <a:srgbClr val="4A5E73"/>
                </a:solidFill>
                <a:latin typeface="Tahoma"/>
                <a:cs typeface="Tahoma"/>
              </a:rPr>
              <a:t> </a:t>
            </a:r>
            <a:r>
              <a:rPr sz="2250" spc="-35" dirty="0">
                <a:solidFill>
                  <a:srgbClr val="4A5E73"/>
                </a:solidFill>
                <a:latin typeface="Tahoma"/>
                <a:cs typeface="Tahoma"/>
              </a:rPr>
              <a:t>Models</a:t>
            </a:r>
            <a:r>
              <a:rPr sz="2250" spc="-175" dirty="0">
                <a:solidFill>
                  <a:srgbClr val="4A5E73"/>
                </a:solidFill>
                <a:latin typeface="Tahoma"/>
                <a:cs typeface="Tahoma"/>
              </a:rPr>
              <a:t> </a:t>
            </a:r>
            <a:r>
              <a:rPr sz="2250" spc="-160" dirty="0">
                <a:solidFill>
                  <a:srgbClr val="4A5E73"/>
                </a:solidFill>
                <a:latin typeface="Tahoma"/>
                <a:cs typeface="Tahoma"/>
              </a:rPr>
              <a:t>&amp;</a:t>
            </a:r>
            <a:r>
              <a:rPr sz="2250" spc="-229" dirty="0">
                <a:solidFill>
                  <a:srgbClr val="4A5E73"/>
                </a:solidFill>
                <a:latin typeface="Tahoma"/>
                <a:cs typeface="Tahoma"/>
              </a:rPr>
              <a:t> </a:t>
            </a:r>
            <a:r>
              <a:rPr sz="2250" spc="-65" dirty="0">
                <a:solidFill>
                  <a:srgbClr val="4A5E73"/>
                </a:solidFill>
                <a:latin typeface="Tahoma"/>
                <a:cs typeface="Tahoma"/>
              </a:rPr>
              <a:t>Their</a:t>
            </a:r>
            <a:r>
              <a:rPr sz="2250" spc="-240" dirty="0">
                <a:solidFill>
                  <a:srgbClr val="4A5E73"/>
                </a:solidFill>
                <a:latin typeface="Tahoma"/>
                <a:cs typeface="Tahoma"/>
              </a:rPr>
              <a:t> </a:t>
            </a:r>
            <a:r>
              <a:rPr sz="2250" spc="-10" dirty="0">
                <a:solidFill>
                  <a:srgbClr val="4A5E73"/>
                </a:solidFill>
                <a:latin typeface="Tahoma"/>
                <a:cs typeface="Tahoma"/>
              </a:rPr>
              <a:t>Hardware</a:t>
            </a:r>
            <a:endParaRPr sz="2250" dirty="0">
              <a:latin typeface="Tahoma"/>
              <a:cs typeface="Tahoma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609600" y="2114550"/>
            <a:ext cx="8420100" cy="3419475"/>
            <a:chOff x="609600" y="2114550"/>
            <a:chExt cx="8420100" cy="3419475"/>
          </a:xfrm>
        </p:grpSpPr>
        <p:sp>
          <p:nvSpPr>
            <p:cNvPr id="4" name="object 4"/>
            <p:cNvSpPr/>
            <p:nvPr/>
          </p:nvSpPr>
          <p:spPr>
            <a:xfrm>
              <a:off x="609600" y="2114550"/>
              <a:ext cx="8420100" cy="3419475"/>
            </a:xfrm>
            <a:custGeom>
              <a:avLst/>
              <a:gdLst/>
              <a:ahLst/>
              <a:cxnLst/>
              <a:rect l="l" t="t" r="r" b="b"/>
              <a:pathLst>
                <a:path w="8420100" h="3419475">
                  <a:moveTo>
                    <a:pt x="8420100" y="3419475"/>
                  </a:moveTo>
                  <a:lnTo>
                    <a:pt x="0" y="3419475"/>
                  </a:lnTo>
                  <a:lnTo>
                    <a:pt x="0" y="0"/>
                  </a:lnTo>
                  <a:lnTo>
                    <a:pt x="8420100" y="0"/>
                  </a:lnTo>
                  <a:lnTo>
                    <a:pt x="8420100" y="341947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14362" y="2119312"/>
              <a:ext cx="8410575" cy="3409950"/>
            </a:xfrm>
            <a:custGeom>
              <a:avLst/>
              <a:gdLst/>
              <a:ahLst/>
              <a:cxnLst/>
              <a:rect l="l" t="t" r="r" b="b"/>
              <a:pathLst>
                <a:path w="8410575" h="3409950">
                  <a:moveTo>
                    <a:pt x="0" y="0"/>
                  </a:moveTo>
                  <a:lnTo>
                    <a:pt x="8410575" y="0"/>
                  </a:lnTo>
                  <a:lnTo>
                    <a:pt x="8410575" y="3409950"/>
                  </a:lnTo>
                  <a:lnTo>
                    <a:pt x="0" y="340995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2E5B7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000125" y="2291903"/>
            <a:ext cx="1200785" cy="12719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sz="8150" spc="-555" dirty="0">
                <a:solidFill>
                  <a:srgbClr val="2E5B7C"/>
                </a:solidFill>
                <a:latin typeface="Verdana"/>
                <a:cs typeface="Verdana"/>
              </a:rPr>
              <a:t>CF</a:t>
            </a:r>
            <a:endParaRPr sz="8150" dirty="0">
              <a:latin typeface="Verdana"/>
              <a:cs typeface="Verdana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381250" y="3152774"/>
            <a:ext cx="76200" cy="533400"/>
          </a:xfrm>
          <a:custGeom>
            <a:avLst/>
            <a:gdLst/>
            <a:ahLst/>
            <a:cxnLst/>
            <a:rect l="l" t="t" r="r" b="b"/>
            <a:pathLst>
              <a:path w="76200" h="533400">
                <a:moveTo>
                  <a:pt x="76200" y="457200"/>
                </a:moveTo>
                <a:lnTo>
                  <a:pt x="0" y="457200"/>
                </a:lnTo>
                <a:lnTo>
                  <a:pt x="0" y="533400"/>
                </a:lnTo>
                <a:lnTo>
                  <a:pt x="76200" y="533400"/>
                </a:lnTo>
                <a:lnTo>
                  <a:pt x="76200" y="457200"/>
                </a:lnTo>
                <a:close/>
              </a:path>
              <a:path w="76200" h="533400">
                <a:moveTo>
                  <a:pt x="76200" y="0"/>
                </a:moveTo>
                <a:lnTo>
                  <a:pt x="0" y="0"/>
                </a:lnTo>
                <a:lnTo>
                  <a:pt x="0" y="76200"/>
                </a:lnTo>
                <a:lnTo>
                  <a:pt x="76200" y="76200"/>
                </a:lnTo>
                <a:lnTo>
                  <a:pt x="76200" y="0"/>
                </a:lnTo>
                <a:close/>
              </a:path>
            </a:pathLst>
          </a:custGeom>
          <a:solidFill>
            <a:srgbClr val="0FB9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2381250" y="2308731"/>
            <a:ext cx="6109970" cy="1510670"/>
          </a:xfrm>
          <a:prstGeom prst="rect">
            <a:avLst/>
          </a:prstGeom>
        </p:spPr>
        <p:txBody>
          <a:bodyPr vert="horz" wrap="square" lIns="0" tIns="14224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20"/>
              </a:spcBef>
            </a:pPr>
            <a:r>
              <a:rPr sz="3050" spc="-150" dirty="0">
                <a:solidFill>
                  <a:srgbClr val="1A2A3C"/>
                </a:solidFill>
                <a:latin typeface="Verdana"/>
                <a:cs typeface="Verdana"/>
              </a:rPr>
              <a:t>ControlFlow Programming Model</a:t>
            </a:r>
            <a:endParaRPr sz="3050" spc="-150" dirty="0">
              <a:latin typeface="Verdana"/>
              <a:cs typeface="Verdana"/>
            </a:endParaRPr>
          </a:p>
          <a:p>
            <a:pPr marL="190500">
              <a:lnSpc>
                <a:spcPct val="100000"/>
              </a:lnSpc>
              <a:spcBef>
                <a:spcPts val="740"/>
              </a:spcBef>
            </a:pPr>
            <a:r>
              <a:rPr sz="2250" spc="-45" dirty="0">
                <a:solidFill>
                  <a:srgbClr val="1A2A3C"/>
                </a:solidFill>
                <a:latin typeface="Tahoma"/>
                <a:cs typeface="Tahoma"/>
              </a:rPr>
              <a:t>N</a:t>
            </a:r>
            <a:r>
              <a:rPr sz="2250" spc="-254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45" dirty="0">
                <a:solidFill>
                  <a:srgbClr val="1A2A3C"/>
                </a:solidFill>
                <a:latin typeface="Tahoma"/>
                <a:cs typeface="Tahoma"/>
              </a:rPr>
              <a:t>MultiCore</a:t>
            </a:r>
            <a:r>
              <a:rPr sz="2250" spc="-204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20" dirty="0">
                <a:solidFill>
                  <a:srgbClr val="1A2A3C"/>
                </a:solidFill>
                <a:latin typeface="Tahoma"/>
                <a:cs typeface="Tahoma"/>
              </a:rPr>
              <a:t>CPUs</a:t>
            </a:r>
            <a:endParaRPr sz="2250" dirty="0">
              <a:latin typeface="Tahoma"/>
              <a:cs typeface="Tahoma"/>
            </a:endParaRPr>
          </a:p>
          <a:p>
            <a:pPr marL="190500">
              <a:lnSpc>
                <a:spcPct val="100000"/>
              </a:lnSpc>
              <a:spcBef>
                <a:spcPts val="900"/>
              </a:spcBef>
            </a:pPr>
            <a:r>
              <a:rPr sz="2250" spc="-100" dirty="0">
                <a:solidFill>
                  <a:srgbClr val="1A2A3C"/>
                </a:solidFill>
                <a:latin typeface="Tahoma"/>
                <a:cs typeface="Tahoma"/>
              </a:rPr>
              <a:t>1000N</a:t>
            </a:r>
            <a:r>
              <a:rPr sz="2250" spc="-254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75" dirty="0">
                <a:solidFill>
                  <a:srgbClr val="1A2A3C"/>
                </a:solidFill>
                <a:latin typeface="Tahoma"/>
                <a:cs typeface="Tahoma"/>
              </a:rPr>
              <a:t>ManyCore</a:t>
            </a:r>
            <a:r>
              <a:rPr sz="2250" spc="-204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50" dirty="0">
                <a:solidFill>
                  <a:srgbClr val="1A2A3C"/>
                </a:solidFill>
                <a:latin typeface="Tahoma"/>
                <a:cs typeface="Tahoma"/>
              </a:rPr>
              <a:t>GPUs</a:t>
            </a:r>
            <a:r>
              <a:rPr sz="2250" spc="-185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120" dirty="0">
                <a:solidFill>
                  <a:srgbClr val="1A2A3C"/>
                </a:solidFill>
                <a:latin typeface="Tahoma"/>
                <a:cs typeface="Tahoma"/>
              </a:rPr>
              <a:t>(10000N,</a:t>
            </a:r>
            <a:r>
              <a:rPr sz="2250" spc="-254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10" dirty="0">
                <a:solidFill>
                  <a:srgbClr val="1A2A3C"/>
                </a:solidFill>
                <a:latin typeface="Tahoma"/>
                <a:cs typeface="Tahoma"/>
              </a:rPr>
              <a:t>etc...)</a:t>
            </a:r>
            <a:endParaRPr sz="2250" dirty="0">
              <a:latin typeface="Tahoma"/>
              <a:cs typeface="Tahoma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9258300" y="2114550"/>
            <a:ext cx="8420100" cy="3419475"/>
          </a:xfrm>
          <a:custGeom>
            <a:avLst/>
            <a:gdLst/>
            <a:ahLst/>
            <a:cxnLst/>
            <a:rect l="l" t="t" r="r" b="b"/>
            <a:pathLst>
              <a:path w="8420100" h="3419475">
                <a:moveTo>
                  <a:pt x="8420100" y="3419475"/>
                </a:moveTo>
                <a:lnTo>
                  <a:pt x="0" y="3419475"/>
                </a:lnTo>
                <a:lnTo>
                  <a:pt x="0" y="0"/>
                </a:lnTo>
                <a:lnTo>
                  <a:pt x="8420100" y="0"/>
                </a:lnTo>
                <a:lnTo>
                  <a:pt x="8420100" y="3419475"/>
                </a:lnTo>
                <a:close/>
              </a:path>
            </a:pathLst>
          </a:custGeom>
          <a:solidFill>
            <a:srgbClr val="2E5B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9639300" y="2282378"/>
            <a:ext cx="1219835" cy="12719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sz="8150" spc="-790" dirty="0">
                <a:solidFill>
                  <a:srgbClr val="FFFFFF"/>
                </a:solidFill>
                <a:latin typeface="Verdana"/>
                <a:cs typeface="Verdana"/>
              </a:rPr>
              <a:t>DF</a:t>
            </a:r>
            <a:endParaRPr sz="8150" dirty="0">
              <a:latin typeface="Verdana"/>
              <a:cs typeface="Verdana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1039475" y="3143249"/>
            <a:ext cx="76200" cy="533400"/>
          </a:xfrm>
          <a:custGeom>
            <a:avLst/>
            <a:gdLst/>
            <a:ahLst/>
            <a:cxnLst/>
            <a:rect l="l" t="t" r="r" b="b"/>
            <a:pathLst>
              <a:path w="76200" h="533400">
                <a:moveTo>
                  <a:pt x="76200" y="457200"/>
                </a:moveTo>
                <a:lnTo>
                  <a:pt x="0" y="457200"/>
                </a:lnTo>
                <a:lnTo>
                  <a:pt x="0" y="533400"/>
                </a:lnTo>
                <a:lnTo>
                  <a:pt x="76200" y="533400"/>
                </a:lnTo>
                <a:lnTo>
                  <a:pt x="76200" y="457200"/>
                </a:lnTo>
                <a:close/>
              </a:path>
              <a:path w="76200" h="533400">
                <a:moveTo>
                  <a:pt x="76200" y="0"/>
                </a:moveTo>
                <a:lnTo>
                  <a:pt x="0" y="0"/>
                </a:lnTo>
                <a:lnTo>
                  <a:pt x="0" y="76200"/>
                </a:lnTo>
                <a:lnTo>
                  <a:pt x="76200" y="76200"/>
                </a:lnTo>
                <a:lnTo>
                  <a:pt x="76200" y="0"/>
                </a:lnTo>
                <a:close/>
              </a:path>
            </a:pathLst>
          </a:custGeom>
          <a:solidFill>
            <a:srgbClr val="0FB9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11039475" y="2299206"/>
            <a:ext cx="5871845" cy="1514475"/>
          </a:xfrm>
          <a:prstGeom prst="rect">
            <a:avLst/>
          </a:prstGeom>
        </p:spPr>
        <p:txBody>
          <a:bodyPr vert="horz" wrap="square" lIns="0" tIns="14224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20"/>
              </a:spcBef>
            </a:pPr>
            <a:r>
              <a:rPr sz="3050" spc="-150" dirty="0">
                <a:solidFill>
                  <a:srgbClr val="FFFFFF"/>
                </a:solidFill>
                <a:latin typeface="Verdana"/>
                <a:cs typeface="Verdana"/>
              </a:rPr>
              <a:t>DataFlow Programming Model</a:t>
            </a:r>
            <a:endParaRPr sz="3050" spc="-150" dirty="0">
              <a:latin typeface="Verdana"/>
              <a:cs typeface="Verdana"/>
            </a:endParaRPr>
          </a:p>
          <a:p>
            <a:pPr marL="190500">
              <a:lnSpc>
                <a:spcPct val="100000"/>
              </a:lnSpc>
              <a:spcBef>
                <a:spcPts val="740"/>
              </a:spcBef>
            </a:pPr>
            <a:r>
              <a:rPr sz="2250" spc="-100" dirty="0">
                <a:solidFill>
                  <a:srgbClr val="FFFFFF"/>
                </a:solidFill>
                <a:latin typeface="Tahoma"/>
                <a:cs typeface="Tahoma"/>
              </a:rPr>
              <a:t>An</a:t>
            </a:r>
            <a:r>
              <a:rPr sz="2250" spc="-24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250" spc="-140" dirty="0">
                <a:solidFill>
                  <a:srgbClr val="FFFFFF"/>
                </a:solidFill>
                <a:latin typeface="Tahoma"/>
                <a:cs typeface="Tahoma"/>
              </a:rPr>
              <a:t>ASIC</a:t>
            </a:r>
            <a:r>
              <a:rPr sz="2250" spc="-2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250" spc="-60" dirty="0">
                <a:solidFill>
                  <a:srgbClr val="FFFFFF"/>
                </a:solidFill>
                <a:latin typeface="Tahoma"/>
                <a:cs typeface="Tahoma"/>
              </a:rPr>
              <a:t>SystolicArray</a:t>
            </a:r>
            <a:r>
              <a:rPr sz="2250" spc="-2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250" spc="-95" dirty="0">
                <a:solidFill>
                  <a:srgbClr val="FFFFFF"/>
                </a:solidFill>
                <a:latin typeface="Tahoma"/>
                <a:cs typeface="Tahoma"/>
              </a:rPr>
              <a:t>(Fixed,</a:t>
            </a:r>
            <a:r>
              <a:rPr sz="2250" spc="-2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250" spc="-10" dirty="0">
                <a:solidFill>
                  <a:srgbClr val="FFFFFF"/>
                </a:solidFill>
                <a:latin typeface="Tahoma"/>
                <a:cs typeface="Tahoma"/>
              </a:rPr>
              <a:t>GoogleTPU)</a:t>
            </a:r>
            <a:endParaRPr sz="2250" dirty="0">
              <a:latin typeface="Tahoma"/>
              <a:cs typeface="Tahoma"/>
            </a:endParaRPr>
          </a:p>
          <a:p>
            <a:pPr marL="190500">
              <a:lnSpc>
                <a:spcPct val="100000"/>
              </a:lnSpc>
              <a:spcBef>
                <a:spcPts val="900"/>
              </a:spcBef>
            </a:pPr>
            <a:r>
              <a:rPr sz="2250" spc="-100" dirty="0">
                <a:solidFill>
                  <a:srgbClr val="FFFFFF"/>
                </a:solidFill>
                <a:latin typeface="Tahoma"/>
                <a:cs typeface="Tahoma"/>
              </a:rPr>
              <a:t>An</a:t>
            </a:r>
            <a:r>
              <a:rPr sz="2250" spc="-2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250" spc="-70" dirty="0">
                <a:solidFill>
                  <a:srgbClr val="FFFFFF"/>
                </a:solidFill>
                <a:latin typeface="Tahoma"/>
                <a:cs typeface="Tahoma"/>
              </a:rPr>
              <a:t>FPGA</a:t>
            </a:r>
            <a:r>
              <a:rPr sz="2250" spc="-2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250" spc="-70" dirty="0">
                <a:solidFill>
                  <a:srgbClr val="FFFFFF"/>
                </a:solidFill>
                <a:latin typeface="Tahoma"/>
                <a:cs typeface="Tahoma"/>
              </a:rPr>
              <a:t>ExecutionGraph</a:t>
            </a:r>
            <a:r>
              <a:rPr sz="2250" spc="-21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250" spc="-75" dirty="0">
                <a:solidFill>
                  <a:srgbClr val="FFFFFF"/>
                </a:solidFill>
                <a:latin typeface="Tahoma"/>
                <a:cs typeface="Tahoma"/>
              </a:rPr>
              <a:t>(Reconfigurable,</a:t>
            </a:r>
            <a:r>
              <a:rPr sz="2250" spc="-229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250" spc="-10" dirty="0">
                <a:solidFill>
                  <a:srgbClr val="FFFFFF"/>
                </a:solidFill>
                <a:latin typeface="Tahoma"/>
                <a:cs typeface="Tahoma"/>
              </a:rPr>
              <a:t>Groq)</a:t>
            </a:r>
            <a:endParaRPr sz="2250" dirty="0">
              <a:latin typeface="Tahoma"/>
              <a:cs typeface="Tahoma"/>
            </a:endParaRPr>
          </a:p>
        </p:txBody>
      </p:sp>
      <p:sp>
        <p:nvSpPr>
          <p:cNvPr id="19" name="object 1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-100" dirty="0"/>
              <a:t>ACM/CSUR#4</a:t>
            </a:r>
            <a:r>
              <a:rPr spc="-120" dirty="0"/>
              <a:t> </a:t>
            </a:r>
            <a:r>
              <a:rPr spc="-160" dirty="0"/>
              <a:t>·</a:t>
            </a:r>
            <a:r>
              <a:rPr spc="-130" dirty="0"/>
              <a:t> </a:t>
            </a:r>
            <a:r>
              <a:rPr spc="-75" dirty="0"/>
              <a:t>ACCELERATION</a:t>
            </a:r>
          </a:p>
        </p:txBody>
      </p:sp>
      <p:sp>
        <p:nvSpPr>
          <p:cNvPr id="20" name="object 2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5"/>
              </a:spcBef>
            </a:pPr>
            <a:fld id="{81D60167-4931-47E6-BA6A-407CBD079E47}" type="slidenum">
              <a:rPr spc="-50" dirty="0"/>
              <a:t>4</a:t>
            </a:fld>
            <a:endParaRPr spc="-50" dirty="0"/>
          </a:p>
        </p:txBody>
      </p:sp>
      <p:sp>
        <p:nvSpPr>
          <p:cNvPr id="13" name="object 13"/>
          <p:cNvSpPr txBox="1"/>
          <p:nvPr/>
        </p:nvSpPr>
        <p:spPr>
          <a:xfrm>
            <a:off x="614362" y="5767387"/>
            <a:ext cx="8410575" cy="2766142"/>
          </a:xfrm>
          <a:prstGeom prst="rect">
            <a:avLst/>
          </a:prstGeom>
          <a:solidFill>
            <a:srgbClr val="FFFFFF"/>
          </a:solidFill>
          <a:ln w="9525">
            <a:solidFill>
              <a:srgbClr val="2E5B7C"/>
            </a:solidFill>
          </a:ln>
        </p:spPr>
        <p:txBody>
          <a:bodyPr vert="horz" wrap="square" lIns="0" tIns="331470" rIns="0" bIns="0" rtlCol="0">
            <a:spAutoFit/>
          </a:bodyPr>
          <a:lstStyle/>
          <a:p>
            <a:pPr marL="385445">
              <a:lnSpc>
                <a:spcPct val="100000"/>
              </a:lnSpc>
              <a:spcBef>
                <a:spcPts val="2610"/>
              </a:spcBef>
            </a:pPr>
            <a:r>
              <a:rPr sz="3050" spc="-150" dirty="0">
                <a:solidFill>
                  <a:srgbClr val="1A2A3C"/>
                </a:solidFill>
                <a:latin typeface="Verdana"/>
                <a:cs typeface="Verdana"/>
              </a:rPr>
              <a:t>Peripherals to External Accelerators</a:t>
            </a:r>
            <a:endParaRPr sz="3050" spc="-150" dirty="0">
              <a:latin typeface="Verdana"/>
              <a:cs typeface="Verdana"/>
            </a:endParaRPr>
          </a:p>
          <a:p>
            <a:pPr marL="385445">
              <a:lnSpc>
                <a:spcPct val="100000"/>
              </a:lnSpc>
              <a:spcBef>
                <a:spcPts val="890"/>
              </a:spcBef>
            </a:pPr>
            <a:r>
              <a:rPr sz="1800" spc="-55" dirty="0" err="1">
                <a:solidFill>
                  <a:srgbClr val="4A5E73"/>
                </a:solidFill>
                <a:latin typeface="Tahoma"/>
                <a:cs typeface="Tahoma"/>
              </a:rPr>
              <a:t>EnergyFlow</a:t>
            </a:r>
            <a:r>
              <a:rPr sz="1800" spc="-114" dirty="0">
                <a:solidFill>
                  <a:srgbClr val="4A5E73"/>
                </a:solidFill>
                <a:latin typeface="Tahoma"/>
                <a:cs typeface="Tahoma"/>
              </a:rPr>
              <a:t> </a:t>
            </a:r>
            <a:r>
              <a:rPr sz="1800" spc="-10" dirty="0">
                <a:solidFill>
                  <a:srgbClr val="4A5E73"/>
                </a:solidFill>
                <a:latin typeface="Tahoma"/>
                <a:cs typeface="Tahoma"/>
              </a:rPr>
              <a:t>Model</a:t>
            </a:r>
            <a:endParaRPr lang="it-IT" sz="1800" spc="-10" dirty="0">
              <a:solidFill>
                <a:srgbClr val="4A5E73"/>
              </a:solidFill>
              <a:latin typeface="Tahoma"/>
              <a:cs typeface="Tahoma"/>
            </a:endParaRPr>
          </a:p>
          <a:p>
            <a:pPr marL="385445">
              <a:lnSpc>
                <a:spcPct val="100000"/>
              </a:lnSpc>
              <a:spcBef>
                <a:spcPts val="890"/>
              </a:spcBef>
            </a:pPr>
            <a:endParaRPr lang="it-IT" spc="-10" dirty="0">
              <a:solidFill>
                <a:srgbClr val="4A5E73"/>
              </a:solidFill>
              <a:latin typeface="Tahoma"/>
              <a:cs typeface="Tahoma"/>
            </a:endParaRPr>
          </a:p>
          <a:p>
            <a:pPr marL="385445">
              <a:lnSpc>
                <a:spcPct val="100000"/>
              </a:lnSpc>
              <a:spcBef>
                <a:spcPts val="890"/>
              </a:spcBef>
            </a:pPr>
            <a:endParaRPr lang="it-IT" sz="1800" spc="-10" dirty="0">
              <a:solidFill>
                <a:srgbClr val="4A5E73"/>
              </a:solidFill>
              <a:latin typeface="Tahoma"/>
              <a:cs typeface="Tahoma"/>
            </a:endParaRPr>
          </a:p>
          <a:p>
            <a:pPr marL="385445">
              <a:lnSpc>
                <a:spcPct val="100000"/>
              </a:lnSpc>
              <a:spcBef>
                <a:spcPts val="890"/>
              </a:spcBef>
            </a:pPr>
            <a:endParaRPr lang="it-IT" spc="-10" dirty="0">
              <a:solidFill>
                <a:srgbClr val="4A5E73"/>
              </a:solidFill>
              <a:latin typeface="Tahoma"/>
              <a:cs typeface="Tahoma"/>
            </a:endParaRPr>
          </a:p>
          <a:p>
            <a:pPr marL="385445">
              <a:lnSpc>
                <a:spcPct val="100000"/>
              </a:lnSpc>
              <a:spcBef>
                <a:spcPts val="890"/>
              </a:spcBef>
            </a:pPr>
            <a:endParaRPr sz="1800" dirty="0">
              <a:latin typeface="Tahoma"/>
              <a:cs typeface="Tahom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004887" y="7148512"/>
            <a:ext cx="3733800" cy="581025"/>
          </a:xfrm>
          <a:prstGeom prst="rect">
            <a:avLst/>
          </a:prstGeom>
          <a:solidFill>
            <a:srgbClr val="F6F9FA"/>
          </a:solidFill>
          <a:ln w="9525">
            <a:solidFill>
              <a:srgbClr val="2E5B7C"/>
            </a:solidFill>
          </a:ln>
        </p:spPr>
        <p:txBody>
          <a:bodyPr vert="horz" wrap="square" lIns="0" tIns="9017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710"/>
              </a:spcBef>
            </a:pPr>
            <a:r>
              <a:rPr sz="2250" spc="-10" dirty="0">
                <a:solidFill>
                  <a:srgbClr val="1A2A3C"/>
                </a:solidFill>
                <a:latin typeface="Tahoma"/>
                <a:cs typeface="Tahoma"/>
              </a:rPr>
              <a:t>Chemical</a:t>
            </a:r>
            <a:endParaRPr sz="2250">
              <a:latin typeface="Tahoma"/>
              <a:cs typeface="Tahom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900612" y="7148512"/>
            <a:ext cx="3733800" cy="581025"/>
          </a:xfrm>
          <a:prstGeom prst="rect">
            <a:avLst/>
          </a:prstGeom>
          <a:solidFill>
            <a:srgbClr val="F6F9FA"/>
          </a:solidFill>
          <a:ln w="9525">
            <a:solidFill>
              <a:srgbClr val="2E5B7C"/>
            </a:solidFill>
          </a:ln>
        </p:spPr>
        <p:txBody>
          <a:bodyPr vert="horz" wrap="square" lIns="0" tIns="90170" rIns="0" bIns="0" rtlCol="0">
            <a:spAutoFit/>
          </a:bodyPr>
          <a:lstStyle/>
          <a:p>
            <a:pPr marL="3810" algn="ctr">
              <a:lnSpc>
                <a:spcPct val="100000"/>
              </a:lnSpc>
              <a:spcBef>
                <a:spcPts val="710"/>
              </a:spcBef>
            </a:pPr>
            <a:r>
              <a:rPr sz="2250" spc="-10" dirty="0">
                <a:solidFill>
                  <a:srgbClr val="1A2A3C"/>
                </a:solidFill>
                <a:latin typeface="Tahoma"/>
                <a:cs typeface="Tahoma"/>
              </a:rPr>
              <a:t>Molecular</a:t>
            </a:r>
            <a:endParaRPr sz="2250">
              <a:latin typeface="Tahoma"/>
              <a:cs typeface="Tahom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004887" y="7891462"/>
            <a:ext cx="3733800" cy="581025"/>
          </a:xfrm>
          <a:prstGeom prst="rect">
            <a:avLst/>
          </a:prstGeom>
          <a:solidFill>
            <a:srgbClr val="F6F9FA"/>
          </a:solidFill>
          <a:ln w="9525">
            <a:solidFill>
              <a:srgbClr val="2E5B7C"/>
            </a:solidFill>
          </a:ln>
        </p:spPr>
        <p:txBody>
          <a:bodyPr vert="horz" wrap="square" lIns="0" tIns="9017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710"/>
              </a:spcBef>
            </a:pPr>
            <a:r>
              <a:rPr sz="2250" spc="-20" dirty="0">
                <a:solidFill>
                  <a:srgbClr val="1A2A3C"/>
                </a:solidFill>
                <a:latin typeface="Tahoma"/>
                <a:cs typeface="Tahoma"/>
              </a:rPr>
              <a:t>Opto</a:t>
            </a:r>
            <a:endParaRPr sz="2250">
              <a:latin typeface="Tahoma"/>
              <a:cs typeface="Tahom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900612" y="7891462"/>
            <a:ext cx="3733800" cy="581025"/>
          </a:xfrm>
          <a:prstGeom prst="rect">
            <a:avLst/>
          </a:prstGeom>
          <a:solidFill>
            <a:srgbClr val="F6F9FA"/>
          </a:solidFill>
          <a:ln w="9525">
            <a:solidFill>
              <a:srgbClr val="2E5B7C"/>
            </a:solidFill>
          </a:ln>
        </p:spPr>
        <p:txBody>
          <a:bodyPr vert="horz" wrap="square" lIns="0" tIns="9017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710"/>
              </a:spcBef>
            </a:pPr>
            <a:r>
              <a:rPr sz="2250" spc="-10" dirty="0">
                <a:solidFill>
                  <a:srgbClr val="1A2A3C"/>
                </a:solidFill>
                <a:latin typeface="Tahoma"/>
                <a:cs typeface="Tahoma"/>
              </a:rPr>
              <a:t>Quantum</a:t>
            </a:r>
            <a:endParaRPr sz="2250">
              <a:latin typeface="Tahoma"/>
              <a:cs typeface="Tahom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9263062" y="5767387"/>
            <a:ext cx="8410575" cy="2794355"/>
          </a:xfrm>
          <a:prstGeom prst="rect">
            <a:avLst/>
          </a:prstGeom>
          <a:solidFill>
            <a:srgbClr val="FFFFFF"/>
          </a:solidFill>
          <a:ln w="9525">
            <a:solidFill>
              <a:srgbClr val="0FB981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800" dirty="0">
              <a:latin typeface="Times New Roman"/>
              <a:cs typeface="Times New Roman"/>
            </a:endParaRPr>
          </a:p>
          <a:p>
            <a:pPr marL="385445" marR="5219065">
              <a:lnSpc>
                <a:spcPts val="3600"/>
              </a:lnSpc>
            </a:pPr>
            <a:endParaRPr lang="it-IT" sz="1800" dirty="0">
              <a:latin typeface="Tahoma"/>
              <a:cs typeface="Tahoma"/>
            </a:endParaRPr>
          </a:p>
          <a:p>
            <a:pPr marL="385445" marR="5219065">
              <a:lnSpc>
                <a:spcPts val="3600"/>
              </a:lnSpc>
            </a:pPr>
            <a:endParaRPr lang="it-IT" sz="1800" dirty="0">
              <a:latin typeface="Tahoma"/>
              <a:cs typeface="Tahoma"/>
            </a:endParaRPr>
          </a:p>
          <a:p>
            <a:pPr marL="385445" marR="5219065">
              <a:lnSpc>
                <a:spcPts val="3600"/>
              </a:lnSpc>
            </a:pPr>
            <a:endParaRPr lang="it-IT" dirty="0">
              <a:latin typeface="Tahoma"/>
              <a:cs typeface="Tahoma"/>
            </a:endParaRPr>
          </a:p>
          <a:p>
            <a:pPr marL="385445" marR="5219065">
              <a:lnSpc>
                <a:spcPts val="3600"/>
              </a:lnSpc>
            </a:pPr>
            <a:endParaRPr lang="it-IT" sz="1800" dirty="0">
              <a:latin typeface="Tahoma"/>
              <a:cs typeface="Tahoma"/>
            </a:endParaRPr>
          </a:p>
          <a:p>
            <a:pPr marL="385445" marR="5219065">
              <a:lnSpc>
                <a:spcPts val="3600"/>
              </a:lnSpc>
            </a:pPr>
            <a:endParaRPr sz="1800" dirty="0">
              <a:latin typeface="Tahoma"/>
              <a:cs typeface="Tahoma"/>
            </a:endParaRPr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D28DDB29-2D52-EAB3-6CC4-4A0A7830D7F9}"/>
              </a:ext>
            </a:extLst>
          </p:cNvPr>
          <p:cNvSpPr txBox="1"/>
          <p:nvPr/>
        </p:nvSpPr>
        <p:spPr>
          <a:xfrm>
            <a:off x="9653586" y="6104550"/>
            <a:ext cx="5815013" cy="11156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50" spc="-150" dirty="0">
                <a:solidFill>
                  <a:srgbClr val="1A2A3C"/>
                </a:solidFill>
                <a:latin typeface="Verdana"/>
                <a:cs typeface="Verdana"/>
              </a:rPr>
              <a:t>+ Memory and I/O </a:t>
            </a:r>
            <a:r>
              <a:rPr lang="en-US" sz="2250" spc="-150" dirty="0">
                <a:solidFill>
                  <a:srgbClr val="1A2A3C"/>
                </a:solidFill>
                <a:latin typeface="Tahoma"/>
                <a:cs typeface="Tahoma"/>
              </a:rPr>
              <a:t>to WSN and IoT </a:t>
            </a:r>
          </a:p>
          <a:p>
            <a:r>
              <a:rPr lang="en-US" sz="1800" spc="-35" dirty="0" err="1">
                <a:solidFill>
                  <a:srgbClr val="4A5E73"/>
                </a:solidFill>
                <a:latin typeface="Tahoma"/>
                <a:cs typeface="Tahoma"/>
              </a:rPr>
              <a:t>DiffusionFlow</a:t>
            </a:r>
            <a:r>
              <a:rPr lang="en-US" sz="1800" spc="-95" dirty="0">
                <a:solidFill>
                  <a:srgbClr val="4A5E73"/>
                </a:solidFill>
                <a:latin typeface="Tahoma"/>
                <a:cs typeface="Tahoma"/>
              </a:rPr>
              <a:t> </a:t>
            </a:r>
            <a:r>
              <a:rPr lang="en-US" sz="1800" spc="-20" dirty="0">
                <a:solidFill>
                  <a:srgbClr val="4A5E73"/>
                </a:solidFill>
                <a:latin typeface="Tahoma"/>
                <a:cs typeface="Tahoma"/>
              </a:rPr>
              <a:t>Model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048000" cy="4933950"/>
          </a:xfrm>
          <a:custGeom>
            <a:avLst/>
            <a:gdLst/>
            <a:ahLst/>
            <a:cxnLst/>
            <a:rect l="l" t="t" r="r" b="b"/>
            <a:pathLst>
              <a:path w="3048000" h="4933950">
                <a:moveTo>
                  <a:pt x="3048000" y="4933950"/>
                </a:moveTo>
                <a:lnTo>
                  <a:pt x="0" y="4933950"/>
                </a:lnTo>
                <a:lnTo>
                  <a:pt x="0" y="0"/>
                </a:lnTo>
                <a:lnTo>
                  <a:pt x="3048000" y="0"/>
                </a:lnTo>
                <a:lnTo>
                  <a:pt x="3048000" y="4933950"/>
                </a:lnTo>
                <a:close/>
              </a:path>
            </a:pathLst>
          </a:custGeom>
          <a:solidFill>
            <a:srgbClr val="2E5B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444499" y="1682750"/>
            <a:ext cx="2170113" cy="158504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85" dirty="0">
                <a:solidFill>
                  <a:srgbClr val="0FB981"/>
                </a:solidFill>
                <a:latin typeface="Tahoma"/>
                <a:cs typeface="Tahoma"/>
              </a:rPr>
              <a:t>STRUCTURE</a:t>
            </a:r>
            <a:endParaRPr sz="1800" dirty="0">
              <a:latin typeface="Tahoma"/>
              <a:cs typeface="Tahoma"/>
            </a:endParaRPr>
          </a:p>
          <a:p>
            <a:pPr marL="12700">
              <a:lnSpc>
                <a:spcPts val="4890"/>
              </a:lnSpc>
              <a:spcBef>
                <a:spcPts val="265"/>
              </a:spcBef>
            </a:pPr>
            <a:r>
              <a:rPr sz="4400" spc="-150" dirty="0">
                <a:solidFill>
                  <a:srgbClr val="FFFFFF"/>
                </a:solidFill>
                <a:latin typeface="Verdana"/>
                <a:cs typeface="Verdana"/>
              </a:rPr>
              <a:t>Article</a:t>
            </a:r>
            <a:endParaRPr sz="4400" spc="-150" dirty="0">
              <a:latin typeface="Verdana"/>
              <a:cs typeface="Verdana"/>
            </a:endParaRPr>
          </a:p>
          <a:p>
            <a:pPr marL="12700">
              <a:lnSpc>
                <a:spcPts val="4890"/>
              </a:lnSpc>
            </a:pPr>
            <a:r>
              <a:rPr sz="4400" spc="-150" dirty="0">
                <a:solidFill>
                  <a:srgbClr val="FFFFFF"/>
                </a:solidFill>
                <a:latin typeface="Verdana"/>
                <a:cs typeface="Verdana"/>
              </a:rPr>
              <a:t>Outline</a:t>
            </a:r>
            <a:endParaRPr sz="4400" spc="-150" dirty="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81362" y="157162"/>
            <a:ext cx="4171950" cy="4619625"/>
          </a:xfrm>
          <a:prstGeom prst="rect">
            <a:avLst/>
          </a:prstGeom>
          <a:solidFill>
            <a:srgbClr val="FFFFFF"/>
          </a:solidFill>
          <a:ln w="9525">
            <a:solidFill>
              <a:srgbClr val="2E5B7C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36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30"/>
              </a:spcBef>
            </a:pPr>
            <a:endParaRPr sz="3600" dirty="0">
              <a:latin typeface="Times New Roman"/>
              <a:cs typeface="Times New Roman"/>
            </a:endParaRPr>
          </a:p>
          <a:p>
            <a:pPr marR="1905" algn="ctr">
              <a:lnSpc>
                <a:spcPts val="5215"/>
              </a:lnSpc>
            </a:pPr>
            <a:r>
              <a:rPr sz="4400" spc="-1165" dirty="0">
                <a:solidFill>
                  <a:srgbClr val="0FB981"/>
                </a:solidFill>
                <a:latin typeface="Verdana"/>
                <a:cs typeface="Verdana"/>
              </a:rPr>
              <a:t>1.</a:t>
            </a:r>
            <a:endParaRPr sz="4400" dirty="0">
              <a:latin typeface="Verdana"/>
              <a:cs typeface="Verdana"/>
            </a:endParaRPr>
          </a:p>
          <a:p>
            <a:pPr marL="3810" algn="ctr">
              <a:lnSpc>
                <a:spcPts val="2635"/>
              </a:lnSpc>
            </a:pPr>
            <a:r>
              <a:rPr sz="2250" spc="-145" dirty="0">
                <a:solidFill>
                  <a:srgbClr val="1A2A3C"/>
                </a:solidFill>
                <a:latin typeface="Tahoma"/>
                <a:cs typeface="Tahoma"/>
              </a:rPr>
              <a:t>INTRO</a:t>
            </a:r>
            <a:r>
              <a:rPr sz="2250" spc="-215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20" dirty="0">
                <a:solidFill>
                  <a:srgbClr val="1A2A3C"/>
                </a:solidFill>
                <a:latin typeface="Tahoma"/>
                <a:cs typeface="Tahoma"/>
              </a:rPr>
              <a:t>[vm]</a:t>
            </a:r>
            <a:endParaRPr sz="2250" dirty="0">
              <a:latin typeface="Tahoma"/>
              <a:cs typeface="Tahoma"/>
            </a:endParaRPr>
          </a:p>
          <a:p>
            <a:pPr marL="444500" marR="434340" algn="ctr">
              <a:lnSpc>
                <a:spcPct val="104200"/>
              </a:lnSpc>
              <a:spcBef>
                <a:spcPts val="60"/>
              </a:spcBef>
            </a:pPr>
            <a:r>
              <a:rPr sz="1800" spc="-20" dirty="0">
                <a:solidFill>
                  <a:srgbClr val="4A5E73"/>
                </a:solidFill>
                <a:latin typeface="Tahoma"/>
                <a:cs typeface="Tahoma"/>
              </a:rPr>
              <a:t>Problem</a:t>
            </a:r>
            <a:r>
              <a:rPr sz="1800" spc="-145" dirty="0">
                <a:solidFill>
                  <a:srgbClr val="4A5E73"/>
                </a:solidFill>
                <a:latin typeface="Tahoma"/>
                <a:cs typeface="Tahoma"/>
              </a:rPr>
              <a:t> </a:t>
            </a:r>
            <a:r>
              <a:rPr sz="1800" spc="-420" dirty="0">
                <a:solidFill>
                  <a:srgbClr val="4A5E73"/>
                </a:solidFill>
                <a:latin typeface="Tahoma"/>
                <a:cs typeface="Tahoma"/>
              </a:rPr>
              <a:t>+</a:t>
            </a:r>
            <a:r>
              <a:rPr sz="1800" spc="-150" dirty="0">
                <a:solidFill>
                  <a:srgbClr val="4A5E73"/>
                </a:solidFill>
                <a:latin typeface="Tahoma"/>
                <a:cs typeface="Tahoma"/>
              </a:rPr>
              <a:t> </a:t>
            </a:r>
            <a:r>
              <a:rPr sz="1800" spc="-75" dirty="0">
                <a:solidFill>
                  <a:srgbClr val="4A5E73"/>
                </a:solidFill>
                <a:latin typeface="Tahoma"/>
                <a:cs typeface="Tahoma"/>
              </a:rPr>
              <a:t>Importance</a:t>
            </a:r>
            <a:r>
              <a:rPr sz="1800" spc="-150" dirty="0">
                <a:solidFill>
                  <a:srgbClr val="4A5E73"/>
                </a:solidFill>
                <a:latin typeface="Tahoma"/>
                <a:cs typeface="Tahoma"/>
              </a:rPr>
              <a:t> </a:t>
            </a:r>
            <a:r>
              <a:rPr sz="1800" spc="-420" dirty="0">
                <a:solidFill>
                  <a:srgbClr val="4A5E73"/>
                </a:solidFill>
                <a:latin typeface="Tahoma"/>
                <a:cs typeface="Tahoma"/>
              </a:rPr>
              <a:t>+</a:t>
            </a:r>
            <a:r>
              <a:rPr sz="1800" spc="-145" dirty="0">
                <a:solidFill>
                  <a:srgbClr val="4A5E73"/>
                </a:solidFill>
                <a:latin typeface="Tahoma"/>
                <a:cs typeface="Tahoma"/>
              </a:rPr>
              <a:t> </a:t>
            </a:r>
            <a:r>
              <a:rPr sz="1800" spc="-50" dirty="0">
                <a:solidFill>
                  <a:srgbClr val="4A5E73"/>
                </a:solidFill>
                <a:latin typeface="Tahoma"/>
                <a:cs typeface="Tahoma"/>
              </a:rPr>
              <a:t>Growing</a:t>
            </a:r>
            <a:r>
              <a:rPr sz="1800" spc="-160" dirty="0">
                <a:solidFill>
                  <a:srgbClr val="4A5E73"/>
                </a:solidFill>
                <a:latin typeface="Tahoma"/>
                <a:cs typeface="Tahoma"/>
              </a:rPr>
              <a:t> </a:t>
            </a:r>
            <a:r>
              <a:rPr sz="1800" spc="-470" dirty="0">
                <a:solidFill>
                  <a:srgbClr val="4A5E73"/>
                </a:solidFill>
                <a:latin typeface="Tahoma"/>
                <a:cs typeface="Tahoma"/>
              </a:rPr>
              <a:t>+</a:t>
            </a:r>
            <a:r>
              <a:rPr sz="1800" spc="-10" dirty="0">
                <a:solidFill>
                  <a:srgbClr val="4A5E73"/>
                </a:solidFill>
                <a:latin typeface="Tahoma"/>
                <a:cs typeface="Tahoma"/>
              </a:rPr>
              <a:t> Viewpoint</a:t>
            </a:r>
            <a:endParaRPr sz="1800" dirty="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615237" y="157162"/>
            <a:ext cx="2676525" cy="4619625"/>
          </a:xfrm>
          <a:prstGeom prst="rect">
            <a:avLst/>
          </a:prstGeom>
          <a:solidFill>
            <a:srgbClr val="FFFFFF"/>
          </a:solidFill>
          <a:ln w="9525">
            <a:solidFill>
              <a:srgbClr val="2E5B7C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3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805"/>
              </a:spcBef>
            </a:pPr>
            <a:endParaRPr sz="3600">
              <a:latin typeface="Times New Roman"/>
              <a:cs typeface="Times New Roman"/>
            </a:endParaRPr>
          </a:p>
          <a:p>
            <a:pPr algn="ctr">
              <a:lnSpc>
                <a:spcPts val="5215"/>
              </a:lnSpc>
            </a:pPr>
            <a:r>
              <a:rPr sz="4400" spc="-980" dirty="0">
                <a:solidFill>
                  <a:srgbClr val="0FB981"/>
                </a:solidFill>
                <a:latin typeface="Verdana"/>
                <a:cs typeface="Verdana"/>
              </a:rPr>
              <a:t>2.</a:t>
            </a:r>
            <a:endParaRPr sz="4400">
              <a:latin typeface="Verdana"/>
              <a:cs typeface="Verdana"/>
            </a:endParaRPr>
          </a:p>
          <a:p>
            <a:pPr marL="9525" algn="ctr">
              <a:lnSpc>
                <a:spcPts val="2635"/>
              </a:lnSpc>
            </a:pPr>
            <a:r>
              <a:rPr sz="2250" spc="-65" dirty="0">
                <a:solidFill>
                  <a:srgbClr val="1A2A3C"/>
                </a:solidFill>
                <a:latin typeface="Tahoma"/>
                <a:cs typeface="Tahoma"/>
              </a:rPr>
              <a:t>CLASSIFICATION</a:t>
            </a:r>
            <a:endParaRPr sz="2250">
              <a:latin typeface="Tahoma"/>
              <a:cs typeface="Tahoma"/>
            </a:endParaRPr>
          </a:p>
          <a:p>
            <a:pPr marL="6350" algn="ctr">
              <a:lnSpc>
                <a:spcPct val="100000"/>
              </a:lnSpc>
              <a:spcBef>
                <a:spcPts val="75"/>
              </a:spcBef>
            </a:pPr>
            <a:r>
              <a:rPr sz="2250" spc="-20" dirty="0">
                <a:solidFill>
                  <a:srgbClr val="1A2A3C"/>
                </a:solidFill>
                <a:latin typeface="Tahoma"/>
                <a:cs typeface="Tahoma"/>
              </a:rPr>
              <a:t>[vm]</a:t>
            </a:r>
            <a:endParaRPr sz="2250">
              <a:latin typeface="Tahoma"/>
              <a:cs typeface="Tahoma"/>
            </a:endParaRPr>
          </a:p>
          <a:p>
            <a:pPr marL="9525" algn="ctr">
              <a:lnSpc>
                <a:spcPct val="100000"/>
              </a:lnSpc>
              <a:spcBef>
                <a:spcPts val="150"/>
              </a:spcBef>
            </a:pPr>
            <a:r>
              <a:rPr sz="1800" spc="-30" dirty="0">
                <a:solidFill>
                  <a:srgbClr val="4A5E73"/>
                </a:solidFill>
                <a:latin typeface="Tahoma"/>
                <a:cs typeface="Tahoma"/>
              </a:rPr>
              <a:t>Criteria</a:t>
            </a:r>
            <a:r>
              <a:rPr sz="1800" spc="-170" dirty="0">
                <a:solidFill>
                  <a:srgbClr val="4A5E73"/>
                </a:solidFill>
                <a:latin typeface="Tahoma"/>
                <a:cs typeface="Tahoma"/>
              </a:rPr>
              <a:t> </a:t>
            </a:r>
            <a:r>
              <a:rPr sz="1800" spc="-420" dirty="0">
                <a:solidFill>
                  <a:srgbClr val="4A5E73"/>
                </a:solidFill>
                <a:latin typeface="Tahoma"/>
                <a:cs typeface="Tahoma"/>
              </a:rPr>
              <a:t>+</a:t>
            </a:r>
            <a:r>
              <a:rPr sz="1800" spc="-155" dirty="0">
                <a:solidFill>
                  <a:srgbClr val="4A5E73"/>
                </a:solidFill>
                <a:latin typeface="Tahoma"/>
                <a:cs typeface="Tahoma"/>
              </a:rPr>
              <a:t> </a:t>
            </a:r>
            <a:r>
              <a:rPr sz="1800" spc="-10" dirty="0">
                <a:solidFill>
                  <a:srgbClr val="4A5E73"/>
                </a:solidFill>
                <a:latin typeface="Tahoma"/>
                <a:cs typeface="Tahoma"/>
              </a:rPr>
              <a:t>TaxonomyVM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448925" y="152400"/>
            <a:ext cx="2933700" cy="4629150"/>
          </a:xfrm>
          <a:prstGeom prst="rect">
            <a:avLst/>
          </a:prstGeom>
          <a:solidFill>
            <a:srgbClr val="2E5B7C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36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70"/>
              </a:spcBef>
            </a:pPr>
            <a:endParaRPr sz="3600" dirty="0">
              <a:latin typeface="Times New Roman"/>
              <a:cs typeface="Times New Roman"/>
            </a:endParaRPr>
          </a:p>
          <a:p>
            <a:pPr marR="635" algn="ctr">
              <a:lnSpc>
                <a:spcPts val="5215"/>
              </a:lnSpc>
            </a:pPr>
            <a:r>
              <a:rPr sz="4400" spc="-975" dirty="0">
                <a:solidFill>
                  <a:srgbClr val="0FB981"/>
                </a:solidFill>
                <a:latin typeface="Verdana"/>
                <a:cs typeface="Verdana"/>
              </a:rPr>
              <a:t>3–</a:t>
            </a:r>
            <a:r>
              <a:rPr sz="4400" spc="-1120" dirty="0">
                <a:solidFill>
                  <a:srgbClr val="0FB981"/>
                </a:solidFill>
                <a:latin typeface="Verdana"/>
                <a:cs typeface="Verdana"/>
              </a:rPr>
              <a:t>14.</a:t>
            </a:r>
            <a:endParaRPr sz="4400" dirty="0">
              <a:latin typeface="Verdana"/>
              <a:cs typeface="Verdana"/>
            </a:endParaRPr>
          </a:p>
          <a:p>
            <a:pPr marL="635" algn="ctr">
              <a:lnSpc>
                <a:spcPts val="2635"/>
              </a:lnSpc>
            </a:pPr>
            <a:r>
              <a:rPr sz="2250" spc="-114" dirty="0">
                <a:solidFill>
                  <a:srgbClr val="FFFFFF"/>
                </a:solidFill>
                <a:latin typeface="Tahoma"/>
                <a:cs typeface="Tahoma"/>
              </a:rPr>
              <a:t>For(3–</a:t>
            </a:r>
            <a:r>
              <a:rPr sz="2250" spc="-140" dirty="0">
                <a:solidFill>
                  <a:srgbClr val="FFFFFF"/>
                </a:solidFill>
                <a:latin typeface="Tahoma"/>
                <a:cs typeface="Tahoma"/>
              </a:rPr>
              <a:t>14)</a:t>
            </a:r>
            <a:r>
              <a:rPr sz="2250" spc="-18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250" spc="-25" dirty="0">
                <a:solidFill>
                  <a:srgbClr val="FFFFFF"/>
                </a:solidFill>
                <a:latin typeface="Tahoma"/>
                <a:cs typeface="Tahoma"/>
              </a:rPr>
              <a:t>Do</a:t>
            </a:r>
            <a:endParaRPr sz="2250" dirty="0">
              <a:latin typeface="Tahoma"/>
              <a:cs typeface="Tahoma"/>
            </a:endParaRPr>
          </a:p>
          <a:p>
            <a:pPr marL="421005" marR="412115" algn="ctr">
              <a:lnSpc>
                <a:spcPct val="104200"/>
              </a:lnSpc>
              <a:spcBef>
                <a:spcPts val="60"/>
              </a:spcBef>
            </a:pPr>
            <a:r>
              <a:rPr sz="1800" spc="-80" dirty="0">
                <a:solidFill>
                  <a:srgbClr val="C8D5E2"/>
                </a:solidFill>
                <a:latin typeface="Tahoma"/>
                <a:cs typeface="Tahoma"/>
              </a:rPr>
              <a:t>OUTER</a:t>
            </a:r>
            <a:r>
              <a:rPr sz="1800" spc="-145" dirty="0">
                <a:solidFill>
                  <a:srgbClr val="C8D5E2"/>
                </a:solidFill>
                <a:latin typeface="Tahoma"/>
                <a:cs typeface="Tahoma"/>
              </a:rPr>
              <a:t> </a:t>
            </a:r>
            <a:r>
              <a:rPr sz="1800" spc="-65" dirty="0">
                <a:solidFill>
                  <a:srgbClr val="C8D5E2"/>
                </a:solidFill>
                <a:latin typeface="Tahoma"/>
                <a:cs typeface="Tahoma"/>
              </a:rPr>
              <a:t>LOOP</a:t>
            </a:r>
            <a:r>
              <a:rPr sz="1800" spc="-140" dirty="0">
                <a:solidFill>
                  <a:srgbClr val="C8D5E2"/>
                </a:solidFill>
                <a:latin typeface="Tahoma"/>
                <a:cs typeface="Tahoma"/>
              </a:rPr>
              <a:t> </a:t>
            </a:r>
            <a:r>
              <a:rPr sz="1800" spc="-420" dirty="0">
                <a:solidFill>
                  <a:srgbClr val="C8D5E2"/>
                </a:solidFill>
                <a:latin typeface="Tahoma"/>
                <a:cs typeface="Tahoma"/>
              </a:rPr>
              <a:t>+</a:t>
            </a:r>
            <a:r>
              <a:rPr sz="1800" spc="-165" dirty="0">
                <a:solidFill>
                  <a:srgbClr val="C8D5E2"/>
                </a:solidFill>
                <a:latin typeface="Tahoma"/>
                <a:cs typeface="Tahoma"/>
              </a:rPr>
              <a:t> </a:t>
            </a:r>
            <a:r>
              <a:rPr sz="1800" spc="-65" dirty="0">
                <a:solidFill>
                  <a:srgbClr val="C8D5E2"/>
                </a:solidFill>
                <a:latin typeface="Tahoma"/>
                <a:cs typeface="Tahoma"/>
              </a:rPr>
              <a:t>INNER </a:t>
            </a:r>
            <a:r>
              <a:rPr sz="1800" spc="-20" dirty="0">
                <a:solidFill>
                  <a:srgbClr val="C8D5E2"/>
                </a:solidFill>
                <a:latin typeface="Tahoma"/>
                <a:cs typeface="Tahoma"/>
              </a:rPr>
              <a:t>LOOP</a:t>
            </a:r>
            <a:endParaRPr sz="1800" dirty="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539787" y="157162"/>
            <a:ext cx="2133600" cy="4619625"/>
          </a:xfrm>
          <a:prstGeom prst="rect">
            <a:avLst/>
          </a:prstGeom>
          <a:solidFill>
            <a:srgbClr val="FFFFFF"/>
          </a:solidFill>
          <a:ln w="9525">
            <a:solidFill>
              <a:srgbClr val="2E5B7C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3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805"/>
              </a:spcBef>
            </a:pPr>
            <a:endParaRPr sz="3600">
              <a:latin typeface="Times New Roman"/>
              <a:cs typeface="Times New Roman"/>
            </a:endParaRPr>
          </a:p>
          <a:p>
            <a:pPr marR="3175" algn="ctr">
              <a:lnSpc>
                <a:spcPts val="5215"/>
              </a:lnSpc>
            </a:pPr>
            <a:r>
              <a:rPr sz="4400" spc="-1255" dirty="0">
                <a:solidFill>
                  <a:srgbClr val="0FB981"/>
                </a:solidFill>
                <a:latin typeface="Verdana"/>
                <a:cs typeface="Verdana"/>
              </a:rPr>
              <a:t>15.</a:t>
            </a:r>
            <a:endParaRPr sz="4400">
              <a:latin typeface="Verdana"/>
              <a:cs typeface="Verdana"/>
            </a:endParaRPr>
          </a:p>
          <a:p>
            <a:pPr marL="1905" algn="ctr">
              <a:lnSpc>
                <a:spcPts val="2635"/>
              </a:lnSpc>
            </a:pPr>
            <a:r>
              <a:rPr sz="2250" spc="-20" dirty="0">
                <a:solidFill>
                  <a:srgbClr val="1A2A3C"/>
                </a:solidFill>
                <a:latin typeface="Tahoma"/>
                <a:cs typeface="Tahoma"/>
              </a:rPr>
              <a:t>APPS</a:t>
            </a:r>
            <a:endParaRPr sz="2250">
              <a:latin typeface="Tahoma"/>
              <a:cs typeface="Tahoma"/>
            </a:endParaRPr>
          </a:p>
          <a:p>
            <a:pPr marL="6350" algn="ctr">
              <a:lnSpc>
                <a:spcPct val="100000"/>
              </a:lnSpc>
              <a:spcBef>
                <a:spcPts val="75"/>
              </a:spcBef>
            </a:pPr>
            <a:r>
              <a:rPr sz="2250" spc="-45" dirty="0">
                <a:solidFill>
                  <a:srgbClr val="1A2A3C"/>
                </a:solidFill>
                <a:latin typeface="Tahoma"/>
                <a:cs typeface="Tahoma"/>
              </a:rPr>
              <a:t>REVISITED</a:t>
            </a:r>
            <a:endParaRPr sz="2250">
              <a:latin typeface="Tahoma"/>
              <a:cs typeface="Tahoma"/>
            </a:endParaRPr>
          </a:p>
          <a:p>
            <a:pPr marL="4445" algn="ctr">
              <a:lnSpc>
                <a:spcPct val="100000"/>
              </a:lnSpc>
              <a:spcBef>
                <a:spcPts val="150"/>
              </a:spcBef>
            </a:pPr>
            <a:r>
              <a:rPr sz="1800" spc="-140" dirty="0">
                <a:solidFill>
                  <a:srgbClr val="4A5E73"/>
                </a:solidFill>
                <a:latin typeface="Tahoma"/>
                <a:cs typeface="Tahoma"/>
              </a:rPr>
              <a:t>[4</a:t>
            </a:r>
            <a:r>
              <a:rPr sz="1800" spc="-180" dirty="0">
                <a:solidFill>
                  <a:srgbClr val="4A5E73"/>
                </a:solidFill>
                <a:latin typeface="Tahoma"/>
                <a:cs typeface="Tahoma"/>
              </a:rPr>
              <a:t> </a:t>
            </a:r>
            <a:r>
              <a:rPr sz="1800" spc="-420" dirty="0">
                <a:solidFill>
                  <a:srgbClr val="4A5E73"/>
                </a:solidFill>
                <a:latin typeface="Tahoma"/>
                <a:cs typeface="Tahoma"/>
              </a:rPr>
              <a:t>×</a:t>
            </a:r>
            <a:r>
              <a:rPr sz="1800" spc="-180" dirty="0">
                <a:solidFill>
                  <a:srgbClr val="4A5E73"/>
                </a:solidFill>
                <a:latin typeface="Tahoma"/>
                <a:cs typeface="Tahoma"/>
              </a:rPr>
              <a:t> </a:t>
            </a:r>
            <a:r>
              <a:rPr sz="1800" spc="-10" dirty="0">
                <a:solidFill>
                  <a:srgbClr val="4A5E73"/>
                </a:solidFill>
                <a:latin typeface="Tahoma"/>
                <a:cs typeface="Tahoma"/>
              </a:rPr>
              <a:t>Juniors]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5835312" y="157162"/>
            <a:ext cx="2219325" cy="4619625"/>
          </a:xfrm>
          <a:prstGeom prst="rect">
            <a:avLst/>
          </a:prstGeom>
          <a:solidFill>
            <a:srgbClr val="FFFFFF"/>
          </a:solidFill>
          <a:ln w="9525">
            <a:solidFill>
              <a:srgbClr val="2E5B7C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3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3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600">
              <a:latin typeface="Times New Roman"/>
              <a:cs typeface="Times New Roman"/>
            </a:endParaRPr>
          </a:p>
          <a:p>
            <a:pPr marR="5080" algn="ctr">
              <a:lnSpc>
                <a:spcPts val="5215"/>
              </a:lnSpc>
            </a:pPr>
            <a:r>
              <a:rPr sz="4400" spc="-1100" dirty="0">
                <a:solidFill>
                  <a:srgbClr val="0FB981"/>
                </a:solidFill>
                <a:latin typeface="Verdana"/>
                <a:cs typeface="Verdana"/>
              </a:rPr>
              <a:t>16.</a:t>
            </a:r>
            <a:endParaRPr sz="4400">
              <a:latin typeface="Verdana"/>
              <a:cs typeface="Verdana"/>
            </a:endParaRPr>
          </a:p>
          <a:p>
            <a:pPr algn="ctr">
              <a:lnSpc>
                <a:spcPts val="2635"/>
              </a:lnSpc>
            </a:pPr>
            <a:r>
              <a:rPr sz="2250" spc="-10" dirty="0">
                <a:solidFill>
                  <a:srgbClr val="1A2A3C"/>
                </a:solidFill>
                <a:latin typeface="Tahoma"/>
                <a:cs typeface="Tahoma"/>
              </a:rPr>
              <a:t>CONCLUSIONS</a:t>
            </a:r>
            <a:endParaRPr sz="2250">
              <a:latin typeface="Tahoma"/>
              <a:cs typeface="Tahoma"/>
            </a:endParaRPr>
          </a:p>
          <a:p>
            <a:pPr marL="2540" algn="ctr">
              <a:lnSpc>
                <a:spcPct val="100000"/>
              </a:lnSpc>
              <a:spcBef>
                <a:spcPts val="150"/>
              </a:spcBef>
            </a:pPr>
            <a:r>
              <a:rPr sz="1800" spc="-20" dirty="0">
                <a:solidFill>
                  <a:srgbClr val="4A5E73"/>
                </a:solidFill>
                <a:latin typeface="Tahoma"/>
                <a:cs typeface="Tahoma"/>
              </a:rPr>
              <a:t>[vm]</a:t>
            </a:r>
            <a:endParaRPr sz="1800">
              <a:latin typeface="Tahoma"/>
              <a:cs typeface="Tahoma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0" y="4933950"/>
            <a:ext cx="18288000" cy="4933950"/>
            <a:chOff x="0" y="4933950"/>
            <a:chExt cx="18288000" cy="4933950"/>
          </a:xfrm>
        </p:grpSpPr>
        <p:sp>
          <p:nvSpPr>
            <p:cNvPr id="10" name="object 10"/>
            <p:cNvSpPr/>
            <p:nvPr/>
          </p:nvSpPr>
          <p:spPr>
            <a:xfrm>
              <a:off x="0" y="4933950"/>
              <a:ext cx="18288000" cy="38100"/>
            </a:xfrm>
            <a:custGeom>
              <a:avLst/>
              <a:gdLst/>
              <a:ahLst/>
              <a:cxnLst/>
              <a:rect l="l" t="t" r="r" b="b"/>
              <a:pathLst>
                <a:path w="18288000" h="38100">
                  <a:moveTo>
                    <a:pt x="18288000" y="38100"/>
                  </a:moveTo>
                  <a:lnTo>
                    <a:pt x="0" y="38100"/>
                  </a:lnTo>
                  <a:lnTo>
                    <a:pt x="0" y="0"/>
                  </a:lnTo>
                  <a:lnTo>
                    <a:pt x="18288000" y="0"/>
                  </a:lnTo>
                  <a:lnTo>
                    <a:pt x="18288000" y="38100"/>
                  </a:lnTo>
                  <a:close/>
                </a:path>
              </a:pathLst>
            </a:custGeom>
            <a:solidFill>
              <a:srgbClr val="0FB98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0" y="4972050"/>
              <a:ext cx="9153525" cy="4895850"/>
            </a:xfrm>
            <a:custGeom>
              <a:avLst/>
              <a:gdLst/>
              <a:ahLst/>
              <a:cxnLst/>
              <a:rect l="l" t="t" r="r" b="b"/>
              <a:pathLst>
                <a:path w="9153525" h="4895850">
                  <a:moveTo>
                    <a:pt x="9153525" y="4895850"/>
                  </a:moveTo>
                  <a:lnTo>
                    <a:pt x="0" y="4895850"/>
                  </a:lnTo>
                  <a:lnTo>
                    <a:pt x="0" y="0"/>
                  </a:lnTo>
                  <a:lnTo>
                    <a:pt x="9153525" y="0"/>
                  </a:lnTo>
                  <a:lnTo>
                    <a:pt x="9153525" y="489585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9144000" y="4972050"/>
              <a:ext cx="9525" cy="4895850"/>
            </a:xfrm>
            <a:custGeom>
              <a:avLst/>
              <a:gdLst/>
              <a:ahLst/>
              <a:cxnLst/>
              <a:rect l="l" t="t" r="r" b="b"/>
              <a:pathLst>
                <a:path w="9525" h="4895850">
                  <a:moveTo>
                    <a:pt x="9525" y="4895850"/>
                  </a:moveTo>
                  <a:lnTo>
                    <a:pt x="0" y="4895850"/>
                  </a:lnTo>
                  <a:lnTo>
                    <a:pt x="0" y="0"/>
                  </a:lnTo>
                  <a:lnTo>
                    <a:pt x="9525" y="0"/>
                  </a:lnTo>
                  <a:lnTo>
                    <a:pt x="9525" y="4895850"/>
                  </a:lnTo>
                  <a:close/>
                </a:path>
              </a:pathLst>
            </a:custGeom>
            <a:solidFill>
              <a:srgbClr val="2E5B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368299" y="4993846"/>
            <a:ext cx="4803775" cy="3563027"/>
          </a:xfrm>
          <a:prstGeom prst="rect">
            <a:avLst/>
          </a:prstGeom>
        </p:spPr>
        <p:txBody>
          <a:bodyPr vert="horz" wrap="square" lIns="0" tIns="2190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725"/>
              </a:spcBef>
            </a:pPr>
            <a:r>
              <a:rPr sz="4400" u="sng" spc="-150" dirty="0">
                <a:solidFill>
                  <a:srgbClr val="1A2A3C"/>
                </a:solidFill>
                <a:uFill>
                  <a:solidFill>
                    <a:srgbClr val="0FB981"/>
                  </a:solidFill>
                </a:uFill>
                <a:latin typeface="Verdana"/>
                <a:cs typeface="Verdana"/>
              </a:rPr>
              <a:t>OUT</a:t>
            </a:r>
            <a:r>
              <a:rPr sz="4400" spc="-150" dirty="0">
                <a:solidFill>
                  <a:srgbClr val="1A2A3C"/>
                </a:solidFill>
                <a:latin typeface="Verdana"/>
                <a:cs typeface="Verdana"/>
              </a:rPr>
              <a:t>ER LOOP (1)</a:t>
            </a:r>
            <a:endParaRPr sz="4400" spc="-150" dirty="0">
              <a:latin typeface="Verdana"/>
              <a:cs typeface="Verdana"/>
            </a:endParaRPr>
          </a:p>
          <a:p>
            <a:pPr marL="12700">
              <a:lnSpc>
                <a:spcPct val="150000"/>
              </a:lnSpc>
              <a:spcBef>
                <a:spcPts val="994"/>
              </a:spcBef>
            </a:pPr>
            <a:r>
              <a:rPr sz="2650" spc="-85" dirty="0">
                <a:solidFill>
                  <a:srgbClr val="0FB981"/>
                </a:solidFill>
                <a:latin typeface="Tahoma"/>
                <a:cs typeface="Tahoma"/>
              </a:rPr>
              <a:t>F1</a:t>
            </a:r>
            <a:r>
              <a:rPr sz="2650" spc="-285" dirty="0">
                <a:solidFill>
                  <a:srgbClr val="0FB981"/>
                </a:solidFill>
                <a:latin typeface="Tahoma"/>
                <a:cs typeface="Tahoma"/>
              </a:rPr>
              <a:t> </a:t>
            </a:r>
            <a:r>
              <a:rPr sz="2700" spc="-630" dirty="0">
                <a:solidFill>
                  <a:srgbClr val="1A2A3C"/>
                </a:solidFill>
                <a:latin typeface="Tahoma"/>
                <a:cs typeface="Tahoma"/>
              </a:rPr>
              <a:t>=</a:t>
            </a:r>
            <a:r>
              <a:rPr sz="2700" spc="-310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700" spc="-10" dirty="0">
                <a:solidFill>
                  <a:srgbClr val="1A2A3C"/>
                </a:solidFill>
                <a:latin typeface="Tahoma"/>
                <a:cs typeface="Tahoma"/>
              </a:rPr>
              <a:t>Infrastructure</a:t>
            </a:r>
            <a:endParaRPr sz="2700" dirty="0">
              <a:latin typeface="Tahoma"/>
              <a:cs typeface="Tahoma"/>
            </a:endParaRPr>
          </a:p>
          <a:p>
            <a:pPr marL="12700" marR="168275">
              <a:lnSpc>
                <a:spcPct val="150000"/>
              </a:lnSpc>
              <a:spcBef>
                <a:spcPts val="5"/>
              </a:spcBef>
            </a:pPr>
            <a:r>
              <a:rPr sz="2650" spc="-65" dirty="0">
                <a:solidFill>
                  <a:srgbClr val="0FB981"/>
                </a:solidFill>
                <a:latin typeface="Tahoma"/>
                <a:cs typeface="Tahoma"/>
              </a:rPr>
              <a:t>F2</a:t>
            </a:r>
            <a:r>
              <a:rPr sz="2650" spc="-325" dirty="0">
                <a:solidFill>
                  <a:srgbClr val="0FB981"/>
                </a:solidFill>
                <a:latin typeface="Tahoma"/>
                <a:cs typeface="Tahoma"/>
              </a:rPr>
              <a:t> </a:t>
            </a:r>
            <a:r>
              <a:rPr sz="2700" spc="-630" dirty="0">
                <a:solidFill>
                  <a:srgbClr val="1A2A3C"/>
                </a:solidFill>
                <a:latin typeface="Tahoma"/>
                <a:cs typeface="Tahoma"/>
              </a:rPr>
              <a:t>=</a:t>
            </a:r>
            <a:r>
              <a:rPr sz="2700" spc="-290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700" spc="-190" dirty="0">
                <a:solidFill>
                  <a:srgbClr val="1A2A3C"/>
                </a:solidFill>
                <a:latin typeface="Tahoma"/>
                <a:cs typeface="Tahoma"/>
              </a:rPr>
              <a:t>I/O</a:t>
            </a:r>
            <a:r>
              <a:rPr sz="2700" spc="-295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700" spc="-130" dirty="0">
                <a:solidFill>
                  <a:srgbClr val="1A2A3C"/>
                </a:solidFill>
                <a:latin typeface="Tahoma"/>
                <a:cs typeface="Tahoma"/>
              </a:rPr>
              <a:t>Data</a:t>
            </a:r>
            <a:r>
              <a:rPr sz="2700" spc="-310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700" spc="-50" dirty="0">
                <a:solidFill>
                  <a:srgbClr val="1A2A3C"/>
                </a:solidFill>
                <a:latin typeface="Tahoma"/>
                <a:cs typeface="Tahoma"/>
              </a:rPr>
              <a:t>Structure</a:t>
            </a:r>
            <a:endParaRPr lang="it-IT" sz="2700" spc="-50" dirty="0">
              <a:solidFill>
                <a:srgbClr val="1A2A3C"/>
              </a:solidFill>
              <a:latin typeface="Tahoma"/>
              <a:cs typeface="Tahoma"/>
            </a:endParaRPr>
          </a:p>
          <a:p>
            <a:pPr marL="12700" marR="168275">
              <a:lnSpc>
                <a:spcPct val="150000"/>
              </a:lnSpc>
              <a:spcBef>
                <a:spcPts val="5"/>
              </a:spcBef>
            </a:pPr>
            <a:r>
              <a:rPr sz="2650" spc="-70" dirty="0">
                <a:solidFill>
                  <a:srgbClr val="0FB981"/>
                </a:solidFill>
                <a:latin typeface="Tahoma"/>
                <a:cs typeface="Tahoma"/>
              </a:rPr>
              <a:t>F3</a:t>
            </a:r>
            <a:r>
              <a:rPr sz="2650" spc="-320" dirty="0">
                <a:solidFill>
                  <a:srgbClr val="0FB981"/>
                </a:solidFill>
                <a:latin typeface="Tahoma"/>
                <a:cs typeface="Tahoma"/>
              </a:rPr>
              <a:t> </a:t>
            </a:r>
            <a:r>
              <a:rPr sz="2700" spc="-630" dirty="0">
                <a:solidFill>
                  <a:srgbClr val="1A2A3C"/>
                </a:solidFill>
                <a:latin typeface="Tahoma"/>
                <a:cs typeface="Tahoma"/>
              </a:rPr>
              <a:t>=</a:t>
            </a:r>
            <a:r>
              <a:rPr sz="2700" spc="-310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700" spc="-10" dirty="0">
                <a:solidFill>
                  <a:srgbClr val="1A2A3C"/>
                </a:solidFill>
                <a:latin typeface="Tahoma"/>
                <a:cs typeface="Tahoma"/>
              </a:rPr>
              <a:t>Algorithm</a:t>
            </a:r>
            <a:endParaRPr lang="it-IT" sz="2700" spc="-10" dirty="0">
              <a:solidFill>
                <a:srgbClr val="1A2A3C"/>
              </a:solidFill>
              <a:latin typeface="Tahoma"/>
              <a:cs typeface="Tahoma"/>
            </a:endParaRPr>
          </a:p>
          <a:p>
            <a:pPr marL="12700" marR="168275">
              <a:lnSpc>
                <a:spcPct val="150000"/>
              </a:lnSpc>
              <a:spcBef>
                <a:spcPts val="5"/>
              </a:spcBef>
            </a:pPr>
            <a:r>
              <a:rPr sz="2650" spc="-35" dirty="0">
                <a:solidFill>
                  <a:srgbClr val="0FB981"/>
                </a:solidFill>
                <a:latin typeface="Tahoma"/>
                <a:cs typeface="Tahoma"/>
              </a:rPr>
              <a:t>F4</a:t>
            </a:r>
            <a:r>
              <a:rPr sz="2650" spc="-375" dirty="0">
                <a:solidFill>
                  <a:srgbClr val="0FB981"/>
                </a:solidFill>
                <a:latin typeface="Tahoma"/>
                <a:cs typeface="Tahoma"/>
              </a:rPr>
              <a:t> </a:t>
            </a:r>
            <a:r>
              <a:rPr sz="2700" spc="-630" dirty="0">
                <a:solidFill>
                  <a:srgbClr val="1A2A3C"/>
                </a:solidFill>
                <a:latin typeface="Tahoma"/>
                <a:cs typeface="Tahoma"/>
              </a:rPr>
              <a:t>=</a:t>
            </a:r>
            <a:r>
              <a:rPr sz="2700" spc="-290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700" spc="-30" dirty="0">
                <a:solidFill>
                  <a:srgbClr val="1A2A3C"/>
                </a:solidFill>
                <a:latin typeface="Tahoma"/>
                <a:cs typeface="Tahoma"/>
              </a:rPr>
              <a:t>List</a:t>
            </a:r>
            <a:r>
              <a:rPr sz="2700" spc="-310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700" spc="-70" dirty="0">
                <a:solidFill>
                  <a:srgbClr val="1A2A3C"/>
                </a:solidFill>
                <a:latin typeface="Tahoma"/>
                <a:cs typeface="Tahoma"/>
              </a:rPr>
              <a:t>Major</a:t>
            </a:r>
            <a:r>
              <a:rPr sz="2700" spc="-335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700" spc="-20" dirty="0">
                <a:solidFill>
                  <a:srgbClr val="1A2A3C"/>
                </a:solidFill>
                <a:latin typeface="Tahoma"/>
                <a:cs typeface="Tahoma"/>
              </a:rPr>
              <a:t>Apps</a:t>
            </a:r>
            <a:endParaRPr sz="2700" dirty="0">
              <a:latin typeface="Tahoma"/>
              <a:cs typeface="Tahoma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9153525" y="4972050"/>
            <a:ext cx="9134475" cy="4895850"/>
          </a:xfrm>
          <a:custGeom>
            <a:avLst/>
            <a:gdLst/>
            <a:ahLst/>
            <a:cxnLst/>
            <a:rect l="l" t="t" r="r" b="b"/>
            <a:pathLst>
              <a:path w="9134475" h="4895850">
                <a:moveTo>
                  <a:pt x="9134475" y="4895850"/>
                </a:moveTo>
                <a:lnTo>
                  <a:pt x="0" y="4895850"/>
                </a:lnTo>
                <a:lnTo>
                  <a:pt x="0" y="0"/>
                </a:lnTo>
                <a:lnTo>
                  <a:pt x="9134475" y="0"/>
                </a:lnTo>
                <a:lnTo>
                  <a:pt x="9134475" y="4895850"/>
                </a:lnTo>
                <a:close/>
              </a:path>
            </a:pathLst>
          </a:custGeom>
          <a:solidFill>
            <a:srgbClr val="2E5B7C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 txBox="1"/>
          <p:nvPr/>
        </p:nvSpPr>
        <p:spPr>
          <a:xfrm>
            <a:off x="9517062" y="4993846"/>
            <a:ext cx="6846570" cy="3445046"/>
          </a:xfrm>
          <a:prstGeom prst="rect">
            <a:avLst/>
          </a:prstGeom>
        </p:spPr>
        <p:txBody>
          <a:bodyPr vert="horz" wrap="square" lIns="0" tIns="2190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725"/>
              </a:spcBef>
            </a:pPr>
            <a:r>
              <a:rPr sz="4400" u="sng" spc="-150" dirty="0">
                <a:solidFill>
                  <a:srgbClr val="FFFFFF"/>
                </a:solidFill>
                <a:uFill>
                  <a:solidFill>
                    <a:srgbClr val="0FB981"/>
                  </a:solidFill>
                </a:uFill>
                <a:latin typeface="Verdana"/>
                <a:cs typeface="Verdana"/>
              </a:rPr>
              <a:t>INNE</a:t>
            </a:r>
            <a:r>
              <a:rPr sz="4400" spc="-150" dirty="0">
                <a:solidFill>
                  <a:srgbClr val="FFFFFF"/>
                </a:solidFill>
                <a:latin typeface="Verdana"/>
                <a:cs typeface="Verdana"/>
              </a:rPr>
              <a:t>R LOOP (N </a:t>
            </a:r>
            <a:r>
              <a:rPr sz="3600" b="1" spc="-150" dirty="0">
                <a:solidFill>
                  <a:srgbClr val="FFFFFF"/>
                </a:solidFill>
                <a:latin typeface="Times New Roman"/>
                <a:cs typeface="Times New Roman"/>
              </a:rPr>
              <a:t>≥</a:t>
            </a:r>
            <a:r>
              <a:rPr sz="4400" spc="-150" dirty="0">
                <a:solidFill>
                  <a:srgbClr val="FFFFFF"/>
                </a:solidFill>
                <a:latin typeface="Verdana"/>
                <a:cs typeface="Verdana"/>
              </a:rPr>
              <a:t>10)</a:t>
            </a:r>
            <a:endParaRPr lang="it-IT" sz="4400" spc="-150" dirty="0">
              <a:solidFill>
                <a:srgbClr val="FFFFFF"/>
              </a:solidFill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725"/>
              </a:spcBef>
            </a:pPr>
            <a:r>
              <a:rPr sz="2650" spc="-45" dirty="0">
                <a:solidFill>
                  <a:srgbClr val="0FB981"/>
                </a:solidFill>
                <a:latin typeface="Tahoma"/>
                <a:cs typeface="Tahoma"/>
              </a:rPr>
              <a:t>P1</a:t>
            </a:r>
            <a:r>
              <a:rPr sz="2650" spc="-285" dirty="0">
                <a:solidFill>
                  <a:srgbClr val="0FB981"/>
                </a:solidFill>
                <a:latin typeface="Tahoma"/>
                <a:cs typeface="Tahoma"/>
              </a:rPr>
              <a:t> </a:t>
            </a:r>
            <a:r>
              <a:rPr sz="2700" spc="-630" dirty="0">
                <a:solidFill>
                  <a:srgbClr val="FFFFFF"/>
                </a:solidFill>
                <a:latin typeface="Tahoma"/>
                <a:cs typeface="Tahoma"/>
              </a:rPr>
              <a:t>=</a:t>
            </a:r>
            <a:r>
              <a:rPr sz="2700" spc="-3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700" spc="-25" dirty="0">
                <a:solidFill>
                  <a:srgbClr val="FFFFFF"/>
                </a:solidFill>
                <a:latin typeface="Tahoma"/>
                <a:cs typeface="Tahoma"/>
              </a:rPr>
              <a:t>7Ws</a:t>
            </a:r>
            <a:endParaRPr lang="it-IT" sz="2700" spc="-25" dirty="0">
              <a:solidFill>
                <a:srgbClr val="FFFFFF"/>
              </a:solidFill>
              <a:latin typeface="Tahoma"/>
              <a:cs typeface="Tahoma"/>
            </a:endParaRPr>
          </a:p>
          <a:p>
            <a:pPr marL="12700">
              <a:lnSpc>
                <a:spcPct val="150000"/>
              </a:lnSpc>
              <a:spcBef>
                <a:spcPts val="994"/>
              </a:spcBef>
            </a:pPr>
            <a:r>
              <a:rPr sz="2650" spc="-25" dirty="0">
                <a:solidFill>
                  <a:srgbClr val="0FB981"/>
                </a:solidFill>
                <a:latin typeface="Tahoma"/>
                <a:cs typeface="Tahoma"/>
              </a:rPr>
              <a:t>P2</a:t>
            </a:r>
            <a:r>
              <a:rPr sz="2650" spc="-325" dirty="0">
                <a:solidFill>
                  <a:srgbClr val="0FB981"/>
                </a:solidFill>
                <a:latin typeface="Tahoma"/>
                <a:cs typeface="Tahoma"/>
              </a:rPr>
              <a:t> </a:t>
            </a:r>
            <a:r>
              <a:rPr sz="2700" spc="-630" dirty="0">
                <a:solidFill>
                  <a:srgbClr val="FFFFFF"/>
                </a:solidFill>
                <a:latin typeface="Tahoma"/>
                <a:cs typeface="Tahoma"/>
              </a:rPr>
              <a:t>=</a:t>
            </a:r>
            <a:r>
              <a:rPr sz="2700" spc="-30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Tahoma"/>
                <a:cs typeface="Tahoma"/>
              </a:rPr>
              <a:t>Local</a:t>
            </a:r>
            <a:r>
              <a:rPr sz="2700" spc="-31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Tahoma"/>
                <a:cs typeface="Tahoma"/>
              </a:rPr>
              <a:t>Essence</a:t>
            </a:r>
            <a:endParaRPr sz="2700" dirty="0">
              <a:latin typeface="Tahoma"/>
              <a:cs typeface="Tahoma"/>
            </a:endParaRPr>
          </a:p>
          <a:p>
            <a:pPr marL="12700" marR="5080">
              <a:lnSpc>
                <a:spcPct val="150000"/>
              </a:lnSpc>
              <a:spcBef>
                <a:spcPts val="5"/>
              </a:spcBef>
            </a:pPr>
            <a:r>
              <a:rPr sz="2650" spc="-25" dirty="0">
                <a:solidFill>
                  <a:srgbClr val="0FB981"/>
                </a:solidFill>
                <a:latin typeface="Tahoma"/>
                <a:cs typeface="Tahoma"/>
              </a:rPr>
              <a:t>P3</a:t>
            </a:r>
            <a:r>
              <a:rPr sz="2650" spc="-305" dirty="0">
                <a:solidFill>
                  <a:srgbClr val="0FB981"/>
                </a:solidFill>
                <a:latin typeface="Tahoma"/>
                <a:cs typeface="Tahoma"/>
              </a:rPr>
              <a:t> </a:t>
            </a:r>
            <a:r>
              <a:rPr sz="2700" spc="-630" dirty="0">
                <a:solidFill>
                  <a:srgbClr val="FFFFFF"/>
                </a:solidFill>
                <a:latin typeface="Tahoma"/>
                <a:cs typeface="Tahoma"/>
              </a:rPr>
              <a:t>=</a:t>
            </a:r>
            <a:r>
              <a:rPr sz="2700" spc="-28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700" spc="-70" dirty="0">
                <a:solidFill>
                  <a:srgbClr val="FFFFFF"/>
                </a:solidFill>
                <a:latin typeface="Tahoma"/>
                <a:cs typeface="Tahoma"/>
              </a:rPr>
              <a:t>Major</a:t>
            </a:r>
            <a:r>
              <a:rPr sz="2700" spc="-34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700" spc="-40" dirty="0">
                <a:solidFill>
                  <a:srgbClr val="FFFFFF"/>
                </a:solidFill>
                <a:latin typeface="Tahoma"/>
                <a:cs typeface="Tahoma"/>
              </a:rPr>
              <a:t>Highlights</a:t>
            </a:r>
            <a:r>
              <a:rPr sz="2700" spc="-30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700" spc="-50" dirty="0">
                <a:solidFill>
                  <a:srgbClr val="FFFFFF"/>
                </a:solidFill>
                <a:latin typeface="Tahoma"/>
                <a:cs typeface="Tahoma"/>
              </a:rPr>
              <a:t>Opening</a:t>
            </a:r>
            <a:r>
              <a:rPr sz="2700" spc="-30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700" spc="-35" dirty="0">
                <a:solidFill>
                  <a:srgbClr val="FFFFFF"/>
                </a:solidFill>
                <a:latin typeface="Tahoma"/>
                <a:cs typeface="Tahoma"/>
              </a:rPr>
              <a:t>Up</a:t>
            </a:r>
            <a:r>
              <a:rPr sz="2700" spc="-29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700" spc="-85" dirty="0">
                <a:solidFill>
                  <a:srgbClr val="FFFFFF"/>
                </a:solidFill>
                <a:latin typeface="Tahoma"/>
                <a:cs typeface="Tahoma"/>
              </a:rPr>
              <a:t>New</a:t>
            </a:r>
            <a:r>
              <a:rPr sz="2700" spc="-2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Tahoma"/>
                <a:cs typeface="Tahoma"/>
              </a:rPr>
              <a:t>Horizons </a:t>
            </a:r>
            <a:r>
              <a:rPr sz="2650" dirty="0">
                <a:solidFill>
                  <a:srgbClr val="0FB981"/>
                </a:solidFill>
                <a:latin typeface="Tahoma"/>
                <a:cs typeface="Tahoma"/>
              </a:rPr>
              <a:t>P4</a:t>
            </a:r>
            <a:r>
              <a:rPr sz="2650" spc="-375" dirty="0">
                <a:solidFill>
                  <a:srgbClr val="0FB981"/>
                </a:solidFill>
                <a:latin typeface="Tahoma"/>
                <a:cs typeface="Tahoma"/>
              </a:rPr>
              <a:t> </a:t>
            </a:r>
            <a:r>
              <a:rPr sz="2700" spc="-630" dirty="0">
                <a:solidFill>
                  <a:srgbClr val="FFFFFF"/>
                </a:solidFill>
                <a:latin typeface="Tahoma"/>
                <a:cs typeface="Tahoma"/>
              </a:rPr>
              <a:t>=</a:t>
            </a:r>
            <a:r>
              <a:rPr sz="2700" spc="-2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700" spc="-60" dirty="0">
                <a:solidFill>
                  <a:srgbClr val="FFFFFF"/>
                </a:solidFill>
                <a:latin typeface="Tahoma"/>
                <a:cs typeface="Tahoma"/>
              </a:rPr>
              <a:t>Newly</a:t>
            </a:r>
            <a:r>
              <a:rPr sz="2700" spc="-28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700" spc="-70" dirty="0">
                <a:solidFill>
                  <a:srgbClr val="FFFFFF"/>
                </a:solidFill>
                <a:latin typeface="Tahoma"/>
                <a:cs typeface="Tahoma"/>
              </a:rPr>
              <a:t>Open</a:t>
            </a:r>
            <a:r>
              <a:rPr sz="2700" spc="-2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700" spc="-20" dirty="0">
                <a:solidFill>
                  <a:srgbClr val="FFFFFF"/>
                </a:solidFill>
                <a:latin typeface="Tahoma"/>
                <a:cs typeface="Tahoma"/>
              </a:rPr>
              <a:t>Apps</a:t>
            </a:r>
            <a:endParaRPr sz="2700" dirty="0">
              <a:latin typeface="Tahoma"/>
              <a:cs typeface="Tahom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96900" y="9850628"/>
            <a:ext cx="2406650" cy="29718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500" spc="-100" dirty="0">
                <a:solidFill>
                  <a:srgbClr val="798F9D"/>
                </a:solidFill>
                <a:latin typeface="Tahoma"/>
                <a:cs typeface="Tahoma"/>
              </a:rPr>
              <a:t>ACM/CSUR#4</a:t>
            </a:r>
            <a:r>
              <a:rPr sz="1500" spc="-120" dirty="0">
                <a:solidFill>
                  <a:srgbClr val="798F9D"/>
                </a:solidFill>
                <a:latin typeface="Tahoma"/>
                <a:cs typeface="Tahoma"/>
              </a:rPr>
              <a:t> </a:t>
            </a:r>
            <a:r>
              <a:rPr sz="1500" spc="-160" dirty="0">
                <a:solidFill>
                  <a:srgbClr val="798F9D"/>
                </a:solidFill>
                <a:latin typeface="Tahoma"/>
                <a:cs typeface="Tahoma"/>
              </a:rPr>
              <a:t>·</a:t>
            </a:r>
            <a:r>
              <a:rPr sz="1500" spc="-130" dirty="0">
                <a:solidFill>
                  <a:srgbClr val="798F9D"/>
                </a:solidFill>
                <a:latin typeface="Tahoma"/>
                <a:cs typeface="Tahoma"/>
              </a:rPr>
              <a:t> </a:t>
            </a:r>
            <a:r>
              <a:rPr sz="1500" spc="-75" dirty="0">
                <a:solidFill>
                  <a:srgbClr val="798F9D"/>
                </a:solidFill>
                <a:latin typeface="Tahoma"/>
                <a:cs typeface="Tahoma"/>
              </a:rPr>
              <a:t>ACCELERATION</a:t>
            </a:r>
            <a:endParaRPr sz="1500">
              <a:latin typeface="Tahoma"/>
              <a:cs typeface="Tahom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7570450" y="9850628"/>
            <a:ext cx="120650" cy="29718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500" spc="-50" dirty="0">
                <a:solidFill>
                  <a:srgbClr val="798F9D"/>
                </a:solidFill>
                <a:latin typeface="Tahoma"/>
                <a:cs typeface="Tahoma"/>
              </a:rPr>
              <a:t>5</a:t>
            </a:r>
            <a:endParaRPr sz="15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96900" y="410686"/>
            <a:ext cx="17094200" cy="1322798"/>
          </a:xfrm>
          <a:prstGeom prst="rect">
            <a:avLst/>
          </a:prstGeom>
        </p:spPr>
        <p:txBody>
          <a:bodyPr vert="horz" wrap="square" lIns="0" tIns="908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15"/>
              </a:spcBef>
            </a:pPr>
            <a:r>
              <a:rPr sz="5500" spc="-150" dirty="0"/>
              <a:t>Distribution Table</a:t>
            </a:r>
          </a:p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sz="2250" spc="-45" dirty="0">
                <a:solidFill>
                  <a:srgbClr val="4A5E73"/>
                </a:solidFill>
                <a:latin typeface="Tahoma"/>
                <a:cs typeface="Tahoma"/>
              </a:rPr>
              <a:t>Sections</a:t>
            </a:r>
            <a:r>
              <a:rPr sz="2250" spc="-204" dirty="0">
                <a:solidFill>
                  <a:srgbClr val="4A5E73"/>
                </a:solidFill>
                <a:latin typeface="Tahoma"/>
                <a:cs typeface="Tahoma"/>
              </a:rPr>
              <a:t> </a:t>
            </a:r>
            <a:r>
              <a:rPr sz="2250" spc="-120" dirty="0">
                <a:solidFill>
                  <a:srgbClr val="4A5E73"/>
                </a:solidFill>
                <a:latin typeface="Tahoma"/>
                <a:cs typeface="Tahoma"/>
              </a:rPr>
              <a:t>1</a:t>
            </a:r>
            <a:r>
              <a:rPr sz="2250" spc="-225" dirty="0">
                <a:solidFill>
                  <a:srgbClr val="4A5E73"/>
                </a:solidFill>
                <a:latin typeface="Tahoma"/>
                <a:cs typeface="Tahoma"/>
              </a:rPr>
              <a:t> </a:t>
            </a:r>
            <a:r>
              <a:rPr sz="2250" spc="-155" dirty="0">
                <a:solidFill>
                  <a:srgbClr val="4A5E73"/>
                </a:solidFill>
                <a:latin typeface="Tahoma"/>
                <a:cs typeface="Tahoma"/>
              </a:rPr>
              <a:t>–</a:t>
            </a:r>
            <a:r>
              <a:rPr sz="2250" spc="-265" dirty="0">
                <a:solidFill>
                  <a:srgbClr val="4A5E73"/>
                </a:solidFill>
                <a:latin typeface="Tahoma"/>
                <a:cs typeface="Tahoma"/>
              </a:rPr>
              <a:t> </a:t>
            </a:r>
            <a:r>
              <a:rPr sz="2250" spc="-120" dirty="0">
                <a:solidFill>
                  <a:srgbClr val="4A5E73"/>
                </a:solidFill>
                <a:latin typeface="Tahoma"/>
                <a:cs typeface="Tahoma"/>
              </a:rPr>
              <a:t>6</a:t>
            </a:r>
            <a:r>
              <a:rPr sz="2250" spc="-229" dirty="0">
                <a:solidFill>
                  <a:srgbClr val="4A5E73"/>
                </a:solidFill>
                <a:latin typeface="Tahoma"/>
                <a:cs typeface="Tahoma"/>
              </a:rPr>
              <a:t> </a:t>
            </a:r>
            <a:r>
              <a:rPr sz="2250" spc="-240" dirty="0">
                <a:solidFill>
                  <a:srgbClr val="4A5E73"/>
                </a:solidFill>
                <a:latin typeface="Tahoma"/>
                <a:cs typeface="Tahoma"/>
              </a:rPr>
              <a:t>·</a:t>
            </a:r>
            <a:r>
              <a:rPr sz="2250" spc="-270" dirty="0">
                <a:solidFill>
                  <a:srgbClr val="4A5E73"/>
                </a:solidFill>
                <a:latin typeface="Tahoma"/>
                <a:cs typeface="Tahoma"/>
              </a:rPr>
              <a:t> </a:t>
            </a:r>
            <a:r>
              <a:rPr sz="2250" spc="-70" dirty="0">
                <a:solidFill>
                  <a:srgbClr val="4A5E73"/>
                </a:solidFill>
                <a:latin typeface="Tahoma"/>
                <a:cs typeface="Tahoma"/>
              </a:rPr>
              <a:t>Authors</a:t>
            </a:r>
            <a:r>
              <a:rPr sz="2250" spc="-200" dirty="0">
                <a:solidFill>
                  <a:srgbClr val="4A5E73"/>
                </a:solidFill>
                <a:latin typeface="Tahoma"/>
                <a:cs typeface="Tahoma"/>
              </a:rPr>
              <a:t> </a:t>
            </a:r>
            <a:r>
              <a:rPr sz="2250" spc="-160" dirty="0">
                <a:solidFill>
                  <a:srgbClr val="4A5E73"/>
                </a:solidFill>
                <a:latin typeface="Tahoma"/>
                <a:cs typeface="Tahoma"/>
              </a:rPr>
              <a:t>&amp;</a:t>
            </a:r>
            <a:r>
              <a:rPr sz="2250" spc="-254" dirty="0">
                <a:solidFill>
                  <a:srgbClr val="4A5E73"/>
                </a:solidFill>
                <a:latin typeface="Tahoma"/>
                <a:cs typeface="Tahoma"/>
              </a:rPr>
              <a:t> </a:t>
            </a:r>
            <a:r>
              <a:rPr sz="2250" spc="-10" dirty="0">
                <a:solidFill>
                  <a:srgbClr val="4A5E73"/>
                </a:solidFill>
                <a:latin typeface="Tahoma"/>
                <a:cs typeface="Tahoma"/>
              </a:rPr>
              <a:t>Technologies</a:t>
            </a:r>
            <a:endParaRPr sz="2250" dirty="0">
              <a:latin typeface="Tahoma"/>
              <a:cs typeface="Tahoma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09600" y="2043112"/>
          <a:ext cx="17069435" cy="16903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37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711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646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830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368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R="231775" algn="r">
                        <a:lnSpc>
                          <a:spcPct val="100000"/>
                        </a:lnSpc>
                        <a:spcBef>
                          <a:spcPts val="1025"/>
                        </a:spcBef>
                      </a:pPr>
                      <a:r>
                        <a:rPr sz="1900" spc="-484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#</a:t>
                      </a:r>
                      <a:endParaRPr sz="1900">
                        <a:latin typeface="Tahoma"/>
                        <a:cs typeface="Tahoma"/>
                      </a:endParaRPr>
                    </a:p>
                  </a:txBody>
                  <a:tcPr marL="0" marR="0" marT="130175" marB="0">
                    <a:solidFill>
                      <a:srgbClr val="2E5B7C"/>
                    </a:solidFill>
                  </a:tcPr>
                </a:tc>
                <a:tc>
                  <a:txBody>
                    <a:bodyPr/>
                    <a:lstStyle/>
                    <a:p>
                      <a:pPr marL="229235">
                        <a:lnSpc>
                          <a:spcPct val="100000"/>
                        </a:lnSpc>
                        <a:spcBef>
                          <a:spcPts val="1025"/>
                        </a:spcBef>
                      </a:pPr>
                      <a:r>
                        <a:rPr sz="1900" spc="-1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Section</a:t>
                      </a:r>
                      <a:endParaRPr sz="1900">
                        <a:latin typeface="Tahoma"/>
                        <a:cs typeface="Tahoma"/>
                      </a:endParaRPr>
                    </a:p>
                  </a:txBody>
                  <a:tcPr marL="0" marR="0" marT="130175" marB="0">
                    <a:solidFill>
                      <a:srgbClr val="2E5B7C"/>
                    </a:solidFill>
                  </a:tcPr>
                </a:tc>
                <a:tc>
                  <a:txBody>
                    <a:bodyPr/>
                    <a:lstStyle/>
                    <a:p>
                      <a:pPr marL="1620520">
                        <a:lnSpc>
                          <a:spcPct val="100000"/>
                        </a:lnSpc>
                        <a:spcBef>
                          <a:spcPts val="1025"/>
                        </a:spcBef>
                      </a:pPr>
                      <a:r>
                        <a:rPr sz="1900" spc="-1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Technology</a:t>
                      </a:r>
                      <a:endParaRPr sz="1900">
                        <a:latin typeface="Tahoma"/>
                        <a:cs typeface="Tahoma"/>
                      </a:endParaRPr>
                    </a:p>
                  </a:txBody>
                  <a:tcPr marL="0" marR="0" marT="130175" marB="0">
                    <a:solidFill>
                      <a:srgbClr val="2E5B7C"/>
                    </a:solidFill>
                  </a:tcPr>
                </a:tc>
                <a:tc>
                  <a:txBody>
                    <a:bodyPr/>
                    <a:lstStyle/>
                    <a:p>
                      <a:pPr marR="71755" algn="ctr">
                        <a:lnSpc>
                          <a:spcPct val="100000"/>
                        </a:lnSpc>
                        <a:spcBef>
                          <a:spcPts val="1025"/>
                        </a:spcBef>
                      </a:pPr>
                      <a:r>
                        <a:rPr sz="1900" spc="-1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Responsible</a:t>
                      </a:r>
                      <a:endParaRPr sz="1900">
                        <a:latin typeface="Tahoma"/>
                        <a:cs typeface="Tahoma"/>
                      </a:endParaRPr>
                    </a:p>
                  </a:txBody>
                  <a:tcPr marL="0" marR="0" marT="130175" marB="0">
                    <a:solidFill>
                      <a:srgbClr val="2E5B7C"/>
                    </a:solidFill>
                  </a:tcPr>
                </a:tc>
                <a:tc>
                  <a:txBody>
                    <a:bodyPr/>
                    <a:lstStyle/>
                    <a:p>
                      <a:pPr marL="1397635">
                        <a:lnSpc>
                          <a:spcPct val="100000"/>
                        </a:lnSpc>
                        <a:spcBef>
                          <a:spcPts val="1025"/>
                        </a:spcBef>
                      </a:pPr>
                      <a:r>
                        <a:rPr sz="1900" spc="-1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Notes</a:t>
                      </a:r>
                      <a:endParaRPr sz="1900">
                        <a:latin typeface="Tahoma"/>
                        <a:cs typeface="Tahoma"/>
                      </a:endParaRPr>
                    </a:p>
                  </a:txBody>
                  <a:tcPr marL="0" marR="0" marT="130175" marB="0">
                    <a:solidFill>
                      <a:srgbClr val="2E5B7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0770">
                <a:tc>
                  <a:txBody>
                    <a:bodyPr/>
                    <a:lstStyle/>
                    <a:p>
                      <a:pPr marR="221615" algn="r">
                        <a:lnSpc>
                          <a:spcPct val="100000"/>
                        </a:lnSpc>
                        <a:spcBef>
                          <a:spcPts val="2100"/>
                        </a:spcBef>
                      </a:pPr>
                      <a:r>
                        <a:rPr sz="3300" spc="-1080" dirty="0">
                          <a:solidFill>
                            <a:srgbClr val="0FB981"/>
                          </a:solidFill>
                          <a:latin typeface="Verdana"/>
                          <a:cs typeface="Verdana"/>
                        </a:rPr>
                        <a:t>1</a:t>
                      </a:r>
                      <a:endParaRPr sz="3300">
                        <a:latin typeface="Verdana"/>
                        <a:cs typeface="Verdana"/>
                      </a:endParaRPr>
                    </a:p>
                  </a:txBody>
                  <a:tcPr marL="0" marR="0" marT="266700" marB="0">
                    <a:lnB w="9525">
                      <a:solidFill>
                        <a:srgbClr val="E4E7EB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2250">
                        <a:latin typeface="Times New Roman"/>
                        <a:cs typeface="Times New Roman"/>
                      </a:endParaRPr>
                    </a:p>
                    <a:p>
                      <a:pPr marL="229235">
                        <a:lnSpc>
                          <a:spcPct val="100000"/>
                        </a:lnSpc>
                      </a:pPr>
                      <a:r>
                        <a:rPr sz="2350" spc="-25" dirty="0">
                          <a:solidFill>
                            <a:srgbClr val="1A2A3C"/>
                          </a:solidFill>
                          <a:latin typeface="Tahoma"/>
                          <a:cs typeface="Tahoma"/>
                        </a:rPr>
                        <a:t>CPU</a:t>
                      </a:r>
                      <a:endParaRPr sz="2350">
                        <a:latin typeface="Tahoma"/>
                        <a:cs typeface="Tahoma"/>
                      </a:endParaRPr>
                    </a:p>
                  </a:txBody>
                  <a:tcPr marL="0" marR="0" marT="1270" marB="0">
                    <a:lnB w="9525">
                      <a:solidFill>
                        <a:srgbClr val="E4E7EB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endParaRPr sz="2250">
                        <a:latin typeface="Times New Roman"/>
                        <a:cs typeface="Times New Roman"/>
                      </a:endParaRPr>
                    </a:p>
                    <a:p>
                      <a:pPr marL="1620520">
                        <a:lnSpc>
                          <a:spcPct val="100000"/>
                        </a:lnSpc>
                      </a:pPr>
                      <a:r>
                        <a:rPr sz="2250" spc="-125" dirty="0">
                          <a:solidFill>
                            <a:srgbClr val="4A5E73"/>
                          </a:solidFill>
                          <a:latin typeface="Tahoma"/>
                          <a:cs typeface="Tahoma"/>
                        </a:rPr>
                        <a:t>DSM</a:t>
                      </a:r>
                      <a:r>
                        <a:rPr sz="2250" spc="-229" dirty="0">
                          <a:solidFill>
                            <a:srgbClr val="4A5E73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2250" spc="-525" dirty="0">
                          <a:solidFill>
                            <a:srgbClr val="4A5E73"/>
                          </a:solidFill>
                          <a:latin typeface="Tahoma"/>
                          <a:cs typeface="Tahoma"/>
                        </a:rPr>
                        <a:t>+</a:t>
                      </a:r>
                      <a:r>
                        <a:rPr sz="2250" spc="-235" dirty="0">
                          <a:solidFill>
                            <a:srgbClr val="4A5E73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2250" spc="-25" dirty="0">
                          <a:solidFill>
                            <a:srgbClr val="4A5E73"/>
                          </a:solidFill>
                          <a:latin typeface="Tahoma"/>
                          <a:cs typeface="Tahoma"/>
                        </a:rPr>
                        <a:t>MPC</a:t>
                      </a:r>
                      <a:endParaRPr sz="2250">
                        <a:latin typeface="Tahoma"/>
                        <a:cs typeface="Tahoma"/>
                      </a:endParaRPr>
                    </a:p>
                  </a:txBody>
                  <a:tcPr marL="0" marR="0" marT="13970" marB="0">
                    <a:lnB w="9525">
                      <a:solidFill>
                        <a:srgbClr val="E4E7EB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endParaRPr sz="2250">
                        <a:latin typeface="Times New Roman"/>
                        <a:cs typeface="Times New Roman"/>
                      </a:endParaRPr>
                    </a:p>
                    <a:p>
                      <a:pPr marL="1318260">
                        <a:lnSpc>
                          <a:spcPct val="100000"/>
                        </a:lnSpc>
                      </a:pPr>
                      <a:r>
                        <a:rPr sz="2250" spc="-10" dirty="0">
                          <a:solidFill>
                            <a:srgbClr val="1A2A3C"/>
                          </a:solidFill>
                          <a:latin typeface="Tahoma"/>
                          <a:cs typeface="Tahoma"/>
                        </a:rPr>
                        <a:t>LAZAR</a:t>
                      </a:r>
                      <a:endParaRPr sz="2250">
                        <a:latin typeface="Tahoma"/>
                        <a:cs typeface="Tahoma"/>
                      </a:endParaRPr>
                    </a:p>
                  </a:txBody>
                  <a:tcPr marL="0" marR="0" marT="13970" marB="0">
                    <a:lnB w="9525">
                      <a:solidFill>
                        <a:srgbClr val="E4E7EB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609600" y="4079366"/>
          <a:ext cx="17068800" cy="4749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07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410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95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24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44855">
                <a:tc>
                  <a:txBody>
                    <a:bodyPr/>
                    <a:lstStyle/>
                    <a:p>
                      <a:pPr marL="528320">
                        <a:lnSpc>
                          <a:spcPts val="2965"/>
                        </a:lnSpc>
                        <a:tabLst>
                          <a:tab pos="1142365" algn="l"/>
                        </a:tabLst>
                      </a:pPr>
                      <a:r>
                        <a:rPr sz="4950" spc="-1245" baseline="-7575" dirty="0">
                          <a:solidFill>
                            <a:srgbClr val="0FB981"/>
                          </a:solidFill>
                          <a:latin typeface="Verdana"/>
                          <a:cs typeface="Verdana"/>
                        </a:rPr>
                        <a:t>2</a:t>
                      </a:r>
                      <a:r>
                        <a:rPr sz="4950" baseline="-7575" dirty="0">
                          <a:solidFill>
                            <a:srgbClr val="0FB981"/>
                          </a:solidFill>
                          <a:latin typeface="Verdana"/>
                          <a:cs typeface="Verdana"/>
                        </a:rPr>
                        <a:t>	</a:t>
                      </a:r>
                      <a:r>
                        <a:rPr sz="2350" spc="-25" dirty="0">
                          <a:solidFill>
                            <a:srgbClr val="1A2A3C"/>
                          </a:solidFill>
                          <a:latin typeface="Tahoma"/>
                          <a:cs typeface="Tahoma"/>
                        </a:rPr>
                        <a:t>GPU</a:t>
                      </a:r>
                      <a:endParaRPr sz="235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B w="9525">
                      <a:solidFill>
                        <a:srgbClr val="E4E7E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9692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2250" spc="-125" dirty="0">
                          <a:solidFill>
                            <a:srgbClr val="4A5E73"/>
                          </a:solidFill>
                          <a:latin typeface="Tahoma"/>
                          <a:cs typeface="Tahoma"/>
                        </a:rPr>
                        <a:t>DSM</a:t>
                      </a:r>
                      <a:r>
                        <a:rPr sz="2250" spc="-229" dirty="0">
                          <a:solidFill>
                            <a:srgbClr val="4A5E73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2250" spc="-525" dirty="0">
                          <a:solidFill>
                            <a:srgbClr val="4A5E73"/>
                          </a:solidFill>
                          <a:latin typeface="Tahoma"/>
                          <a:cs typeface="Tahoma"/>
                        </a:rPr>
                        <a:t>+</a:t>
                      </a:r>
                      <a:r>
                        <a:rPr sz="2250" spc="-235" dirty="0">
                          <a:solidFill>
                            <a:srgbClr val="4A5E73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2250" spc="-25" dirty="0">
                          <a:solidFill>
                            <a:srgbClr val="4A5E73"/>
                          </a:solidFill>
                          <a:latin typeface="Tahoma"/>
                          <a:cs typeface="Tahoma"/>
                        </a:rPr>
                        <a:t>MPC</a:t>
                      </a:r>
                      <a:endParaRPr sz="2250">
                        <a:latin typeface="Tahoma"/>
                        <a:cs typeface="Tahoma"/>
                      </a:endParaRPr>
                    </a:p>
                  </a:txBody>
                  <a:tcPr marL="0" marR="0" marT="6985" marB="0">
                    <a:lnB w="9525">
                      <a:solidFill>
                        <a:srgbClr val="E4E7E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1826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2250" spc="-90" dirty="0">
                          <a:solidFill>
                            <a:srgbClr val="1A2A3C"/>
                          </a:solidFill>
                          <a:latin typeface="Tahoma"/>
                          <a:cs typeface="Tahoma"/>
                        </a:rPr>
                        <a:t>UROS</a:t>
                      </a:r>
                      <a:r>
                        <a:rPr sz="2250" spc="-235" dirty="0">
                          <a:solidFill>
                            <a:srgbClr val="1A2A3C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2250" spc="-25" dirty="0">
                          <a:solidFill>
                            <a:srgbClr val="1A2A3C"/>
                          </a:solidFill>
                          <a:latin typeface="Tahoma"/>
                          <a:cs typeface="Tahoma"/>
                        </a:rPr>
                        <a:t>MARKOVIC</a:t>
                      </a:r>
                      <a:endParaRPr sz="2250">
                        <a:latin typeface="Tahoma"/>
                        <a:cs typeface="Tahoma"/>
                      </a:endParaRPr>
                    </a:p>
                  </a:txBody>
                  <a:tcPr marL="0" marR="0" marT="6985" marB="0">
                    <a:lnB w="9525">
                      <a:solidFill>
                        <a:srgbClr val="E4E7E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8488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2250" spc="-50" dirty="0">
                          <a:solidFill>
                            <a:srgbClr val="798F9D"/>
                          </a:solidFill>
                          <a:latin typeface="Tahoma"/>
                          <a:cs typeface="Tahoma"/>
                        </a:rPr>
                        <a:t>JelicaOstatakIzCPU</a:t>
                      </a:r>
                      <a:r>
                        <a:rPr sz="2250" spc="-225" dirty="0">
                          <a:solidFill>
                            <a:srgbClr val="798F9D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2250" spc="-525" dirty="0">
                          <a:solidFill>
                            <a:srgbClr val="798F9D"/>
                          </a:solidFill>
                          <a:latin typeface="Tahoma"/>
                          <a:cs typeface="Tahoma"/>
                        </a:rPr>
                        <a:t>+</a:t>
                      </a:r>
                      <a:r>
                        <a:rPr sz="2250" spc="-190" dirty="0">
                          <a:solidFill>
                            <a:srgbClr val="798F9D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2250" spc="-25" dirty="0">
                          <a:solidFill>
                            <a:srgbClr val="798F9D"/>
                          </a:solidFill>
                          <a:latin typeface="Tahoma"/>
                          <a:cs typeface="Tahoma"/>
                        </a:rPr>
                        <a:t>New</a:t>
                      </a:r>
                      <a:endParaRPr sz="2250">
                        <a:latin typeface="Tahoma"/>
                        <a:cs typeface="Tahoma"/>
                      </a:endParaRPr>
                    </a:p>
                  </a:txBody>
                  <a:tcPr marL="0" marR="0" marT="6985" marB="0">
                    <a:lnB w="9525">
                      <a:solidFill>
                        <a:srgbClr val="E4E7E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5850">
                <a:tc>
                  <a:txBody>
                    <a:bodyPr/>
                    <a:lstStyle/>
                    <a:p>
                      <a:pPr marL="533400">
                        <a:lnSpc>
                          <a:spcPct val="100000"/>
                        </a:lnSpc>
                        <a:spcBef>
                          <a:spcPts val="1685"/>
                        </a:spcBef>
                        <a:tabLst>
                          <a:tab pos="1142365" algn="l"/>
                        </a:tabLst>
                      </a:pPr>
                      <a:r>
                        <a:rPr sz="4950" spc="-1372" baseline="-7575" dirty="0">
                          <a:solidFill>
                            <a:srgbClr val="0FB981"/>
                          </a:solidFill>
                          <a:latin typeface="Verdana"/>
                          <a:cs typeface="Verdana"/>
                        </a:rPr>
                        <a:t>3</a:t>
                      </a:r>
                      <a:r>
                        <a:rPr sz="4950" baseline="-7575" dirty="0">
                          <a:solidFill>
                            <a:srgbClr val="0FB981"/>
                          </a:solidFill>
                          <a:latin typeface="Verdana"/>
                          <a:cs typeface="Verdana"/>
                        </a:rPr>
                        <a:t>	</a:t>
                      </a:r>
                      <a:r>
                        <a:rPr sz="2350" spc="-20" dirty="0">
                          <a:solidFill>
                            <a:srgbClr val="1A2A3C"/>
                          </a:solidFill>
                          <a:latin typeface="Tahoma"/>
                          <a:cs typeface="Tahoma"/>
                        </a:rPr>
                        <a:t>GaAs</a:t>
                      </a:r>
                      <a:endParaRPr sz="2350">
                        <a:latin typeface="Tahoma"/>
                        <a:cs typeface="Tahoma"/>
                      </a:endParaRPr>
                    </a:p>
                  </a:txBody>
                  <a:tcPr marL="0" marR="0" marT="213995" marB="0">
                    <a:lnT w="9525">
                      <a:solidFill>
                        <a:srgbClr val="E4E7EB"/>
                      </a:solidFill>
                      <a:prstDash val="solid"/>
                    </a:lnT>
                    <a:lnB w="9525">
                      <a:solidFill>
                        <a:srgbClr val="E4E7EB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2250">
                        <a:latin typeface="Times New Roman"/>
                        <a:cs typeface="Times New Roman"/>
                      </a:endParaRPr>
                    </a:p>
                    <a:p>
                      <a:pPr marL="796925">
                        <a:lnSpc>
                          <a:spcPct val="100000"/>
                        </a:lnSpc>
                      </a:pPr>
                      <a:r>
                        <a:rPr sz="2250" spc="-180" dirty="0">
                          <a:solidFill>
                            <a:srgbClr val="4A5E73"/>
                          </a:solidFill>
                          <a:latin typeface="Tahoma"/>
                          <a:cs typeface="Tahoma"/>
                        </a:rPr>
                        <a:t>X</a:t>
                      </a:r>
                      <a:r>
                        <a:rPr sz="2250" spc="-280" dirty="0">
                          <a:solidFill>
                            <a:srgbClr val="4A5E73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2250" spc="-525" dirty="0">
                          <a:solidFill>
                            <a:srgbClr val="4A5E73"/>
                          </a:solidFill>
                          <a:latin typeface="Tahoma"/>
                          <a:cs typeface="Tahoma"/>
                        </a:rPr>
                        <a:t>+</a:t>
                      </a:r>
                      <a:r>
                        <a:rPr sz="2250" spc="-245" dirty="0">
                          <a:solidFill>
                            <a:srgbClr val="4A5E73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2250" spc="-25" dirty="0">
                          <a:solidFill>
                            <a:srgbClr val="4A5E73"/>
                          </a:solidFill>
                          <a:latin typeface="Tahoma"/>
                          <a:cs typeface="Tahoma"/>
                        </a:rPr>
                        <a:t>vm</a:t>
                      </a:r>
                      <a:endParaRPr sz="2250">
                        <a:latin typeface="Tahoma"/>
                        <a:cs typeface="Tahoma"/>
                      </a:endParaRPr>
                    </a:p>
                  </a:txBody>
                  <a:tcPr marL="0" marR="0" marT="19050" marB="0">
                    <a:lnT w="9525">
                      <a:solidFill>
                        <a:srgbClr val="E4E7EB"/>
                      </a:solidFill>
                      <a:prstDash val="solid"/>
                    </a:lnT>
                    <a:lnB w="9525">
                      <a:solidFill>
                        <a:srgbClr val="E4E7EB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2250">
                        <a:latin typeface="Times New Roman"/>
                        <a:cs typeface="Times New Roman"/>
                      </a:endParaRPr>
                    </a:p>
                    <a:p>
                      <a:pPr marL="1318260">
                        <a:lnSpc>
                          <a:spcPct val="100000"/>
                        </a:lnSpc>
                      </a:pPr>
                      <a:r>
                        <a:rPr sz="2250" spc="-20" dirty="0">
                          <a:solidFill>
                            <a:srgbClr val="1A2A3C"/>
                          </a:solidFill>
                          <a:latin typeface="Tahoma"/>
                          <a:cs typeface="Tahoma"/>
                        </a:rPr>
                        <a:t>KORO</a:t>
                      </a:r>
                      <a:endParaRPr sz="2250">
                        <a:latin typeface="Tahoma"/>
                        <a:cs typeface="Tahoma"/>
                      </a:endParaRPr>
                    </a:p>
                  </a:txBody>
                  <a:tcPr marL="0" marR="0" marT="19050" marB="0">
                    <a:lnT w="9525">
                      <a:solidFill>
                        <a:srgbClr val="E4E7EB"/>
                      </a:solidFill>
                      <a:prstDash val="solid"/>
                    </a:lnT>
                    <a:lnB w="9525">
                      <a:solidFill>
                        <a:srgbClr val="E4E7EB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2250">
                        <a:latin typeface="Times New Roman"/>
                        <a:cs typeface="Times New Roman"/>
                      </a:endParaRPr>
                    </a:p>
                    <a:p>
                      <a:pPr marL="984885">
                        <a:lnSpc>
                          <a:spcPct val="100000"/>
                        </a:lnSpc>
                      </a:pPr>
                      <a:r>
                        <a:rPr sz="2250" spc="-229" dirty="0">
                          <a:solidFill>
                            <a:srgbClr val="798F9D"/>
                          </a:solidFill>
                          <a:latin typeface="Tahoma"/>
                          <a:cs typeface="Tahoma"/>
                        </a:rPr>
                        <a:t>(3+5)</a:t>
                      </a:r>
                      <a:r>
                        <a:rPr sz="2250" spc="-215" dirty="0">
                          <a:solidFill>
                            <a:srgbClr val="798F9D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2250" spc="-25" dirty="0">
                          <a:solidFill>
                            <a:srgbClr val="798F9D"/>
                          </a:solidFill>
                          <a:latin typeface="Tahoma"/>
                          <a:cs typeface="Tahoma"/>
                        </a:rPr>
                        <a:t>JPL</a:t>
                      </a:r>
                      <a:endParaRPr sz="2250">
                        <a:latin typeface="Tahoma"/>
                        <a:cs typeface="Tahoma"/>
                      </a:endParaRPr>
                    </a:p>
                  </a:txBody>
                  <a:tcPr marL="0" marR="0" marT="19050" marB="0">
                    <a:lnT w="9525">
                      <a:solidFill>
                        <a:srgbClr val="E4E7EB"/>
                      </a:solidFill>
                      <a:prstDash val="solid"/>
                    </a:lnT>
                    <a:lnB w="9525">
                      <a:solidFill>
                        <a:srgbClr val="E4E7EB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95375">
                <a:tc>
                  <a:txBody>
                    <a:bodyPr/>
                    <a:lstStyle/>
                    <a:p>
                      <a:pPr marL="523875">
                        <a:lnSpc>
                          <a:spcPct val="100000"/>
                        </a:lnSpc>
                        <a:spcBef>
                          <a:spcPts val="1685"/>
                        </a:spcBef>
                        <a:tabLst>
                          <a:tab pos="1142365" algn="l"/>
                        </a:tabLst>
                      </a:pPr>
                      <a:r>
                        <a:rPr sz="4950" spc="-1117" baseline="-7575" dirty="0">
                          <a:solidFill>
                            <a:srgbClr val="0FB981"/>
                          </a:solidFill>
                          <a:latin typeface="Verdana"/>
                          <a:cs typeface="Verdana"/>
                        </a:rPr>
                        <a:t>4</a:t>
                      </a:r>
                      <a:r>
                        <a:rPr sz="4950" baseline="-7575" dirty="0">
                          <a:solidFill>
                            <a:srgbClr val="0FB981"/>
                          </a:solidFill>
                          <a:latin typeface="Verdana"/>
                          <a:cs typeface="Verdana"/>
                        </a:rPr>
                        <a:t>	</a:t>
                      </a:r>
                      <a:r>
                        <a:rPr sz="2350" spc="-20" dirty="0">
                          <a:solidFill>
                            <a:srgbClr val="1A2A3C"/>
                          </a:solidFill>
                          <a:latin typeface="Tahoma"/>
                          <a:cs typeface="Tahoma"/>
                        </a:rPr>
                        <a:t>CdTe</a:t>
                      </a:r>
                      <a:endParaRPr sz="2350">
                        <a:latin typeface="Tahoma"/>
                        <a:cs typeface="Tahoma"/>
                      </a:endParaRPr>
                    </a:p>
                  </a:txBody>
                  <a:tcPr marL="0" marR="0" marT="213995" marB="0">
                    <a:lnT w="9525">
                      <a:solidFill>
                        <a:srgbClr val="E4E7EB"/>
                      </a:solidFill>
                      <a:prstDash val="solid"/>
                    </a:lnT>
                    <a:lnB w="9525">
                      <a:solidFill>
                        <a:srgbClr val="E4E7E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2250">
                        <a:latin typeface="Times New Roman"/>
                        <a:cs typeface="Times New Roman"/>
                      </a:endParaRPr>
                    </a:p>
                    <a:p>
                      <a:pPr marL="796925">
                        <a:lnSpc>
                          <a:spcPct val="100000"/>
                        </a:lnSpc>
                      </a:pPr>
                      <a:r>
                        <a:rPr sz="2250" spc="-240" dirty="0">
                          <a:solidFill>
                            <a:srgbClr val="4A5E73"/>
                          </a:solidFill>
                          <a:latin typeface="Tahoma"/>
                          <a:cs typeface="Tahoma"/>
                        </a:rPr>
                        <a:t>Y</a:t>
                      </a:r>
                      <a:r>
                        <a:rPr sz="2250" spc="-275" dirty="0">
                          <a:solidFill>
                            <a:srgbClr val="4A5E73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2250" spc="-525" dirty="0">
                          <a:solidFill>
                            <a:srgbClr val="4A5E73"/>
                          </a:solidFill>
                          <a:latin typeface="Tahoma"/>
                          <a:cs typeface="Tahoma"/>
                        </a:rPr>
                        <a:t>+</a:t>
                      </a:r>
                      <a:r>
                        <a:rPr sz="2250" spc="-245" dirty="0">
                          <a:solidFill>
                            <a:srgbClr val="4A5E73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2250" spc="-25" dirty="0">
                          <a:solidFill>
                            <a:srgbClr val="4A5E73"/>
                          </a:solidFill>
                          <a:latin typeface="Tahoma"/>
                          <a:cs typeface="Tahoma"/>
                        </a:rPr>
                        <a:t>vm</a:t>
                      </a:r>
                      <a:endParaRPr sz="2250">
                        <a:latin typeface="Tahoma"/>
                        <a:cs typeface="Tahoma"/>
                      </a:endParaRPr>
                    </a:p>
                  </a:txBody>
                  <a:tcPr marL="0" marR="0" marT="19050" marB="0">
                    <a:lnT w="9525">
                      <a:solidFill>
                        <a:srgbClr val="E4E7EB"/>
                      </a:solidFill>
                      <a:prstDash val="solid"/>
                    </a:lnT>
                    <a:lnB w="9525">
                      <a:solidFill>
                        <a:srgbClr val="E4E7E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2250">
                        <a:latin typeface="Times New Roman"/>
                        <a:cs typeface="Times New Roman"/>
                      </a:endParaRPr>
                    </a:p>
                    <a:p>
                      <a:pPr marL="1318260">
                        <a:lnSpc>
                          <a:spcPct val="100000"/>
                        </a:lnSpc>
                      </a:pPr>
                      <a:r>
                        <a:rPr sz="2250" spc="-10" dirty="0">
                          <a:solidFill>
                            <a:srgbClr val="1A2A3C"/>
                          </a:solidFill>
                          <a:latin typeface="Tahoma"/>
                          <a:cs typeface="Tahoma"/>
                        </a:rPr>
                        <a:t>UrosS</a:t>
                      </a:r>
                      <a:endParaRPr sz="2250">
                        <a:latin typeface="Tahoma"/>
                        <a:cs typeface="Tahoma"/>
                      </a:endParaRPr>
                    </a:p>
                  </a:txBody>
                  <a:tcPr marL="0" marR="0" marT="19050" marB="0">
                    <a:lnT w="9525">
                      <a:solidFill>
                        <a:srgbClr val="E4E7EB"/>
                      </a:solidFill>
                      <a:prstDash val="solid"/>
                    </a:lnT>
                    <a:lnB w="9525">
                      <a:solidFill>
                        <a:srgbClr val="E4E7E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2250">
                        <a:latin typeface="Times New Roman"/>
                        <a:cs typeface="Times New Roman"/>
                      </a:endParaRPr>
                    </a:p>
                    <a:p>
                      <a:pPr marL="984885">
                        <a:lnSpc>
                          <a:spcPct val="100000"/>
                        </a:lnSpc>
                      </a:pPr>
                      <a:r>
                        <a:rPr sz="2250" spc="-229" dirty="0">
                          <a:solidFill>
                            <a:srgbClr val="798F9D"/>
                          </a:solidFill>
                          <a:latin typeface="Tahoma"/>
                          <a:cs typeface="Tahoma"/>
                        </a:rPr>
                        <a:t>(2+6)</a:t>
                      </a:r>
                      <a:r>
                        <a:rPr sz="2250" spc="-215" dirty="0">
                          <a:solidFill>
                            <a:srgbClr val="798F9D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2250" spc="-25" dirty="0">
                          <a:solidFill>
                            <a:srgbClr val="798F9D"/>
                          </a:solidFill>
                          <a:latin typeface="Tahoma"/>
                          <a:cs typeface="Tahoma"/>
                        </a:rPr>
                        <a:t>TUR</a:t>
                      </a:r>
                      <a:endParaRPr sz="2250">
                        <a:latin typeface="Tahoma"/>
                        <a:cs typeface="Tahoma"/>
                      </a:endParaRPr>
                    </a:p>
                  </a:txBody>
                  <a:tcPr marL="0" marR="0" marT="19050" marB="0">
                    <a:lnT w="9525">
                      <a:solidFill>
                        <a:srgbClr val="E4E7EB"/>
                      </a:solidFill>
                      <a:prstDash val="solid"/>
                    </a:lnT>
                    <a:lnB w="9525">
                      <a:solidFill>
                        <a:srgbClr val="E4E7E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85850">
                <a:tc>
                  <a:txBody>
                    <a:bodyPr/>
                    <a:lstStyle/>
                    <a:p>
                      <a:pPr marL="537845">
                        <a:lnSpc>
                          <a:spcPct val="100000"/>
                        </a:lnSpc>
                        <a:spcBef>
                          <a:spcPts val="1610"/>
                        </a:spcBef>
                        <a:tabLst>
                          <a:tab pos="1142365" algn="l"/>
                        </a:tabLst>
                      </a:pPr>
                      <a:r>
                        <a:rPr sz="4950" spc="-1492" baseline="-7575" dirty="0">
                          <a:solidFill>
                            <a:srgbClr val="0FB981"/>
                          </a:solidFill>
                          <a:latin typeface="Verdana"/>
                          <a:cs typeface="Verdana"/>
                        </a:rPr>
                        <a:t>5</a:t>
                      </a:r>
                      <a:r>
                        <a:rPr sz="4950" baseline="-7575" dirty="0">
                          <a:solidFill>
                            <a:srgbClr val="0FB981"/>
                          </a:solidFill>
                          <a:latin typeface="Verdana"/>
                          <a:cs typeface="Verdana"/>
                        </a:rPr>
                        <a:t>	</a:t>
                      </a:r>
                      <a:r>
                        <a:rPr sz="2350" spc="-155" dirty="0">
                          <a:solidFill>
                            <a:srgbClr val="1A2A3C"/>
                          </a:solidFill>
                          <a:latin typeface="Tahoma"/>
                          <a:cs typeface="Tahoma"/>
                        </a:rPr>
                        <a:t>DF</a:t>
                      </a:r>
                      <a:r>
                        <a:rPr sz="2350" spc="-310" dirty="0">
                          <a:solidFill>
                            <a:srgbClr val="1A2A3C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2350" spc="-65" dirty="0">
                          <a:solidFill>
                            <a:srgbClr val="1A2A3C"/>
                          </a:solidFill>
                          <a:latin typeface="Tahoma"/>
                          <a:cs typeface="Tahoma"/>
                        </a:rPr>
                        <a:t>Systolic</a:t>
                      </a:r>
                      <a:r>
                        <a:rPr sz="2350" spc="-320" dirty="0">
                          <a:solidFill>
                            <a:srgbClr val="1A2A3C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2350" spc="-25" dirty="0">
                          <a:solidFill>
                            <a:srgbClr val="1A2A3C"/>
                          </a:solidFill>
                          <a:latin typeface="Tahoma"/>
                          <a:cs typeface="Tahoma"/>
                        </a:rPr>
                        <a:t>/</a:t>
                      </a:r>
                      <a:r>
                        <a:rPr sz="2350" spc="-320" dirty="0">
                          <a:solidFill>
                            <a:srgbClr val="1A2A3C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2350" spc="-10" dirty="0">
                          <a:solidFill>
                            <a:srgbClr val="1A2A3C"/>
                          </a:solidFill>
                          <a:latin typeface="Tahoma"/>
                          <a:cs typeface="Tahoma"/>
                        </a:rPr>
                        <a:t>Google</a:t>
                      </a:r>
                      <a:endParaRPr sz="2350">
                        <a:latin typeface="Tahoma"/>
                        <a:cs typeface="Tahoma"/>
                      </a:endParaRPr>
                    </a:p>
                  </a:txBody>
                  <a:tcPr marL="0" marR="0" marT="204470" marB="0">
                    <a:lnT w="9525">
                      <a:solidFill>
                        <a:srgbClr val="E4E7EB"/>
                      </a:solidFill>
                      <a:prstDash val="solid"/>
                    </a:lnT>
                    <a:lnB w="9525">
                      <a:solidFill>
                        <a:srgbClr val="E4E7EB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E4E7EB"/>
                      </a:solidFill>
                      <a:prstDash val="solid"/>
                    </a:lnT>
                    <a:lnB w="9525">
                      <a:solidFill>
                        <a:srgbClr val="E4E7EB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2250">
                        <a:latin typeface="Times New Roman"/>
                        <a:cs typeface="Times New Roman"/>
                      </a:endParaRPr>
                    </a:p>
                    <a:p>
                      <a:pPr marL="1318260">
                        <a:lnSpc>
                          <a:spcPct val="100000"/>
                        </a:lnSpc>
                      </a:pPr>
                      <a:r>
                        <a:rPr sz="2250" spc="-10" dirty="0">
                          <a:solidFill>
                            <a:srgbClr val="1A2A3C"/>
                          </a:solidFill>
                          <a:latin typeface="Tahoma"/>
                          <a:cs typeface="Tahoma"/>
                        </a:rPr>
                        <a:t>UrosS</a:t>
                      </a:r>
                      <a:endParaRPr sz="2250">
                        <a:latin typeface="Tahoma"/>
                        <a:cs typeface="Tahoma"/>
                      </a:endParaRPr>
                    </a:p>
                  </a:txBody>
                  <a:tcPr marL="0" marR="0" marT="9525" marB="0">
                    <a:lnT w="9525">
                      <a:solidFill>
                        <a:srgbClr val="E4E7EB"/>
                      </a:solidFill>
                      <a:prstDash val="solid"/>
                    </a:lnT>
                    <a:lnB w="9525">
                      <a:solidFill>
                        <a:srgbClr val="E4E7EB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E4E7EB"/>
                      </a:solidFill>
                      <a:prstDash val="solid"/>
                    </a:lnT>
                    <a:lnB w="9525">
                      <a:solidFill>
                        <a:srgbClr val="E4E7EB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7870">
                <a:tc>
                  <a:txBody>
                    <a:bodyPr/>
                    <a:lstStyle/>
                    <a:p>
                      <a:pPr marL="518795">
                        <a:lnSpc>
                          <a:spcPct val="100000"/>
                        </a:lnSpc>
                        <a:spcBef>
                          <a:spcPts val="1610"/>
                        </a:spcBef>
                        <a:tabLst>
                          <a:tab pos="1142365" algn="l"/>
                        </a:tabLst>
                      </a:pPr>
                      <a:r>
                        <a:rPr sz="4950" spc="-1057" baseline="-7575" dirty="0">
                          <a:solidFill>
                            <a:srgbClr val="0FB981"/>
                          </a:solidFill>
                          <a:latin typeface="Verdana"/>
                          <a:cs typeface="Verdana"/>
                        </a:rPr>
                        <a:t>6</a:t>
                      </a:r>
                      <a:r>
                        <a:rPr sz="4950" baseline="-7575" dirty="0">
                          <a:solidFill>
                            <a:srgbClr val="0FB981"/>
                          </a:solidFill>
                          <a:latin typeface="Verdana"/>
                          <a:cs typeface="Verdana"/>
                        </a:rPr>
                        <a:t>	</a:t>
                      </a:r>
                      <a:r>
                        <a:rPr sz="2350" spc="-155" dirty="0">
                          <a:solidFill>
                            <a:srgbClr val="1A2A3C"/>
                          </a:solidFill>
                          <a:latin typeface="Tahoma"/>
                          <a:cs typeface="Tahoma"/>
                        </a:rPr>
                        <a:t>DF</a:t>
                      </a:r>
                      <a:r>
                        <a:rPr sz="2350" spc="-325" dirty="0">
                          <a:solidFill>
                            <a:srgbClr val="1A2A3C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2350" spc="-110" dirty="0">
                          <a:solidFill>
                            <a:srgbClr val="1A2A3C"/>
                          </a:solidFill>
                          <a:latin typeface="Tahoma"/>
                          <a:cs typeface="Tahoma"/>
                        </a:rPr>
                        <a:t>Max</a:t>
                      </a:r>
                      <a:r>
                        <a:rPr sz="2350" spc="-445" dirty="0">
                          <a:solidFill>
                            <a:srgbClr val="1A2A3C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2350" spc="-25" dirty="0">
                          <a:solidFill>
                            <a:srgbClr val="1A2A3C"/>
                          </a:solidFill>
                          <a:latin typeface="Tahoma"/>
                          <a:cs typeface="Tahoma"/>
                        </a:rPr>
                        <a:t>/</a:t>
                      </a:r>
                      <a:r>
                        <a:rPr sz="2350" spc="-330" dirty="0">
                          <a:solidFill>
                            <a:srgbClr val="1A2A3C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2350" spc="-20" dirty="0">
                          <a:solidFill>
                            <a:srgbClr val="1A2A3C"/>
                          </a:solidFill>
                          <a:latin typeface="Tahoma"/>
                          <a:cs typeface="Tahoma"/>
                        </a:rPr>
                        <a:t>Groq</a:t>
                      </a:r>
                      <a:endParaRPr sz="2350">
                        <a:latin typeface="Tahoma"/>
                        <a:cs typeface="Tahoma"/>
                      </a:endParaRPr>
                    </a:p>
                  </a:txBody>
                  <a:tcPr marL="0" marR="0" marT="204470" marB="0">
                    <a:lnT w="9525">
                      <a:solidFill>
                        <a:srgbClr val="E4E7E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E4E7E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2250">
                        <a:latin typeface="Times New Roman"/>
                        <a:cs typeface="Times New Roman"/>
                      </a:endParaRPr>
                    </a:p>
                    <a:p>
                      <a:pPr marL="1318260">
                        <a:lnSpc>
                          <a:spcPct val="100000"/>
                        </a:lnSpc>
                      </a:pPr>
                      <a:r>
                        <a:rPr sz="2250" spc="-10" dirty="0">
                          <a:solidFill>
                            <a:srgbClr val="1A2A3C"/>
                          </a:solidFill>
                          <a:latin typeface="Tahoma"/>
                          <a:cs typeface="Tahoma"/>
                        </a:rPr>
                        <a:t>UrosM</a:t>
                      </a:r>
                      <a:endParaRPr sz="2250">
                        <a:latin typeface="Tahoma"/>
                        <a:cs typeface="Tahoma"/>
                      </a:endParaRPr>
                    </a:p>
                  </a:txBody>
                  <a:tcPr marL="0" marR="0" marT="9525" marB="0">
                    <a:lnT w="9525">
                      <a:solidFill>
                        <a:srgbClr val="E4E7E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E4E7EB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object 5"/>
          <p:cNvSpPr/>
          <p:nvPr/>
        </p:nvSpPr>
        <p:spPr>
          <a:xfrm>
            <a:off x="609600" y="9172575"/>
            <a:ext cx="17068800" cy="9525"/>
          </a:xfrm>
          <a:custGeom>
            <a:avLst/>
            <a:gdLst/>
            <a:ahLst/>
            <a:cxnLst/>
            <a:rect l="l" t="t" r="r" b="b"/>
            <a:pathLst>
              <a:path w="17068800" h="9525">
                <a:moveTo>
                  <a:pt x="17068800" y="9525"/>
                </a:moveTo>
                <a:lnTo>
                  <a:pt x="0" y="9525"/>
                </a:lnTo>
                <a:lnTo>
                  <a:pt x="0" y="0"/>
                </a:lnTo>
                <a:lnTo>
                  <a:pt x="17068800" y="0"/>
                </a:lnTo>
                <a:lnTo>
                  <a:pt x="17068800" y="9525"/>
                </a:lnTo>
                <a:close/>
              </a:path>
            </a:pathLst>
          </a:custGeom>
          <a:solidFill>
            <a:srgbClr val="E4E7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-100" dirty="0"/>
              <a:t>ACM/CSUR#4</a:t>
            </a:r>
            <a:r>
              <a:rPr spc="-120" dirty="0"/>
              <a:t> </a:t>
            </a:r>
            <a:r>
              <a:rPr spc="-160" dirty="0"/>
              <a:t>·</a:t>
            </a:r>
            <a:r>
              <a:rPr spc="-130" dirty="0"/>
              <a:t> </a:t>
            </a:r>
            <a:r>
              <a:rPr spc="-75" dirty="0"/>
              <a:t>ACCELERATION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5"/>
              </a:spcBef>
            </a:pPr>
            <a:fld id="{81D60167-4931-47E6-BA6A-407CBD079E47}" type="slidenum">
              <a:rPr spc="-50" dirty="0"/>
              <a:t>6</a:t>
            </a:fld>
            <a:endParaRPr spc="-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96900" y="410686"/>
            <a:ext cx="17094200" cy="1322798"/>
          </a:xfrm>
          <a:prstGeom prst="rect">
            <a:avLst/>
          </a:prstGeom>
        </p:spPr>
        <p:txBody>
          <a:bodyPr vert="horz" wrap="square" lIns="0" tIns="908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15"/>
              </a:spcBef>
            </a:pPr>
            <a:r>
              <a:rPr sz="5500" spc="-150" dirty="0"/>
              <a:t>Distribution Table</a:t>
            </a:r>
          </a:p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sz="2250" spc="-45" dirty="0">
                <a:solidFill>
                  <a:srgbClr val="4A5E73"/>
                </a:solidFill>
                <a:latin typeface="Tahoma"/>
                <a:cs typeface="Tahoma"/>
              </a:rPr>
              <a:t>Sections</a:t>
            </a:r>
            <a:r>
              <a:rPr sz="2250" spc="-204" dirty="0">
                <a:solidFill>
                  <a:srgbClr val="4A5E73"/>
                </a:solidFill>
                <a:latin typeface="Tahoma"/>
                <a:cs typeface="Tahoma"/>
              </a:rPr>
              <a:t> </a:t>
            </a:r>
            <a:r>
              <a:rPr sz="2250" spc="-120" dirty="0">
                <a:solidFill>
                  <a:srgbClr val="4A5E73"/>
                </a:solidFill>
                <a:latin typeface="Tahoma"/>
                <a:cs typeface="Tahoma"/>
              </a:rPr>
              <a:t>7</a:t>
            </a:r>
            <a:r>
              <a:rPr sz="2250" spc="-225" dirty="0">
                <a:solidFill>
                  <a:srgbClr val="4A5E73"/>
                </a:solidFill>
                <a:latin typeface="Tahoma"/>
                <a:cs typeface="Tahoma"/>
              </a:rPr>
              <a:t> </a:t>
            </a:r>
            <a:r>
              <a:rPr sz="2250" spc="-155" dirty="0">
                <a:solidFill>
                  <a:srgbClr val="4A5E73"/>
                </a:solidFill>
                <a:latin typeface="Tahoma"/>
                <a:cs typeface="Tahoma"/>
              </a:rPr>
              <a:t>–</a:t>
            </a:r>
            <a:r>
              <a:rPr sz="2250" spc="-265" dirty="0">
                <a:solidFill>
                  <a:srgbClr val="4A5E73"/>
                </a:solidFill>
                <a:latin typeface="Tahoma"/>
                <a:cs typeface="Tahoma"/>
              </a:rPr>
              <a:t> </a:t>
            </a:r>
            <a:r>
              <a:rPr sz="2250" spc="-114" dirty="0">
                <a:solidFill>
                  <a:srgbClr val="4A5E73"/>
                </a:solidFill>
                <a:latin typeface="Tahoma"/>
                <a:cs typeface="Tahoma"/>
              </a:rPr>
              <a:t>12</a:t>
            </a:r>
            <a:r>
              <a:rPr sz="2250" spc="-225" dirty="0">
                <a:solidFill>
                  <a:srgbClr val="4A5E73"/>
                </a:solidFill>
                <a:latin typeface="Tahoma"/>
                <a:cs typeface="Tahoma"/>
              </a:rPr>
              <a:t> </a:t>
            </a:r>
            <a:r>
              <a:rPr sz="2250" spc="-240" dirty="0">
                <a:solidFill>
                  <a:srgbClr val="4A5E73"/>
                </a:solidFill>
                <a:latin typeface="Tahoma"/>
                <a:cs typeface="Tahoma"/>
              </a:rPr>
              <a:t>·</a:t>
            </a:r>
            <a:r>
              <a:rPr sz="2250" spc="-270" dirty="0">
                <a:solidFill>
                  <a:srgbClr val="4A5E73"/>
                </a:solidFill>
                <a:latin typeface="Tahoma"/>
                <a:cs typeface="Tahoma"/>
              </a:rPr>
              <a:t> </a:t>
            </a:r>
            <a:r>
              <a:rPr sz="2250" spc="-70" dirty="0">
                <a:solidFill>
                  <a:srgbClr val="4A5E73"/>
                </a:solidFill>
                <a:latin typeface="Tahoma"/>
                <a:cs typeface="Tahoma"/>
              </a:rPr>
              <a:t>Authors</a:t>
            </a:r>
            <a:r>
              <a:rPr sz="2250" spc="-204" dirty="0">
                <a:solidFill>
                  <a:srgbClr val="4A5E73"/>
                </a:solidFill>
                <a:latin typeface="Tahoma"/>
                <a:cs typeface="Tahoma"/>
              </a:rPr>
              <a:t> </a:t>
            </a:r>
            <a:r>
              <a:rPr sz="2250" spc="-160" dirty="0">
                <a:solidFill>
                  <a:srgbClr val="4A5E73"/>
                </a:solidFill>
                <a:latin typeface="Tahoma"/>
                <a:cs typeface="Tahoma"/>
              </a:rPr>
              <a:t>&amp;</a:t>
            </a:r>
            <a:r>
              <a:rPr sz="2250" spc="-250" dirty="0">
                <a:solidFill>
                  <a:srgbClr val="4A5E73"/>
                </a:solidFill>
                <a:latin typeface="Tahoma"/>
                <a:cs typeface="Tahoma"/>
              </a:rPr>
              <a:t> </a:t>
            </a:r>
            <a:r>
              <a:rPr sz="2250" spc="-35" dirty="0">
                <a:solidFill>
                  <a:srgbClr val="4A5E73"/>
                </a:solidFill>
                <a:latin typeface="Tahoma"/>
                <a:cs typeface="Tahoma"/>
              </a:rPr>
              <a:t>Technologies</a:t>
            </a:r>
            <a:endParaRPr sz="2250" dirty="0">
              <a:latin typeface="Tahoma"/>
              <a:cs typeface="Tahom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09600" y="2047875"/>
            <a:ext cx="17068800" cy="609600"/>
          </a:xfrm>
          <a:custGeom>
            <a:avLst/>
            <a:gdLst/>
            <a:ahLst/>
            <a:cxnLst/>
            <a:rect l="l" t="t" r="r" b="b"/>
            <a:pathLst>
              <a:path w="17068800" h="609600">
                <a:moveTo>
                  <a:pt x="17068800" y="609600"/>
                </a:moveTo>
                <a:lnTo>
                  <a:pt x="0" y="609600"/>
                </a:lnTo>
                <a:lnTo>
                  <a:pt x="0" y="0"/>
                </a:lnTo>
                <a:lnTo>
                  <a:pt x="17068800" y="0"/>
                </a:lnTo>
                <a:lnTo>
                  <a:pt x="17068800" y="609600"/>
                </a:lnTo>
                <a:close/>
              </a:path>
            </a:pathLst>
          </a:custGeom>
          <a:solidFill>
            <a:srgbClr val="2E5B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162050" y="2166531"/>
            <a:ext cx="134620" cy="3136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0"/>
              </a:spcBef>
            </a:pPr>
            <a:r>
              <a:rPr sz="1900" spc="-484" dirty="0">
                <a:solidFill>
                  <a:srgbClr val="FFFFFF"/>
                </a:solidFill>
                <a:latin typeface="Tahoma"/>
                <a:cs typeface="Tahoma"/>
              </a:rPr>
              <a:t>#</a:t>
            </a:r>
            <a:endParaRPr sz="190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752600" y="2166531"/>
            <a:ext cx="734060" cy="3136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0"/>
              </a:spcBef>
            </a:pPr>
            <a:r>
              <a:rPr sz="1900" spc="-60" dirty="0">
                <a:solidFill>
                  <a:srgbClr val="FFFFFF"/>
                </a:solidFill>
                <a:latin typeface="Tahoma"/>
                <a:cs typeface="Tahoma"/>
              </a:rPr>
              <a:t>Section</a:t>
            </a:r>
            <a:endParaRPr sz="190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715000" y="2166531"/>
            <a:ext cx="1123950" cy="3136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0"/>
              </a:spcBef>
            </a:pPr>
            <a:r>
              <a:rPr sz="1900" spc="-90" dirty="0">
                <a:solidFill>
                  <a:srgbClr val="FFFFFF"/>
                </a:solidFill>
                <a:latin typeface="Tahoma"/>
                <a:cs typeface="Tahoma"/>
              </a:rPr>
              <a:t>Technology</a:t>
            </a:r>
            <a:endParaRPr sz="190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677400" y="2166531"/>
            <a:ext cx="1179195" cy="3136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0"/>
              </a:spcBef>
            </a:pPr>
            <a:r>
              <a:rPr sz="1900" spc="-65" dirty="0">
                <a:solidFill>
                  <a:srgbClr val="FFFFFF"/>
                </a:solidFill>
                <a:latin typeface="Tahoma"/>
                <a:cs typeface="Tahoma"/>
              </a:rPr>
              <a:t>Responsible</a:t>
            </a:r>
            <a:endParaRPr sz="1900">
              <a:latin typeface="Tahoma"/>
              <a:cs typeface="Tahom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639800" y="2166531"/>
            <a:ext cx="581025" cy="3136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0"/>
              </a:spcBef>
            </a:pPr>
            <a:r>
              <a:rPr sz="1900" spc="-60" dirty="0">
                <a:solidFill>
                  <a:srgbClr val="FFFFFF"/>
                </a:solidFill>
                <a:latin typeface="Tahoma"/>
                <a:cs typeface="Tahoma"/>
              </a:rPr>
              <a:t>Notes</a:t>
            </a:r>
            <a:endParaRPr sz="1900">
              <a:latin typeface="Tahoma"/>
              <a:cs typeface="Tahoma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609600" y="2657475"/>
            <a:ext cx="17068800" cy="1085850"/>
            <a:chOff x="609600" y="2657475"/>
            <a:chExt cx="17068800" cy="1085850"/>
          </a:xfrm>
        </p:grpSpPr>
        <p:sp>
          <p:nvSpPr>
            <p:cNvPr id="10" name="object 10"/>
            <p:cNvSpPr/>
            <p:nvPr/>
          </p:nvSpPr>
          <p:spPr>
            <a:xfrm>
              <a:off x="609600" y="2657475"/>
              <a:ext cx="17068800" cy="1085850"/>
            </a:xfrm>
            <a:custGeom>
              <a:avLst/>
              <a:gdLst/>
              <a:ahLst/>
              <a:cxnLst/>
              <a:rect l="l" t="t" r="r" b="b"/>
              <a:pathLst>
                <a:path w="17068800" h="1085850">
                  <a:moveTo>
                    <a:pt x="17068800" y="1085850"/>
                  </a:moveTo>
                  <a:lnTo>
                    <a:pt x="0" y="1085850"/>
                  </a:lnTo>
                  <a:lnTo>
                    <a:pt x="0" y="0"/>
                  </a:lnTo>
                  <a:lnTo>
                    <a:pt x="17068800" y="0"/>
                  </a:lnTo>
                  <a:lnTo>
                    <a:pt x="17068800" y="108585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609600" y="3733800"/>
              <a:ext cx="17068800" cy="9525"/>
            </a:xfrm>
            <a:custGeom>
              <a:avLst/>
              <a:gdLst/>
              <a:ahLst/>
              <a:cxnLst/>
              <a:rect l="l" t="t" r="r" b="b"/>
              <a:pathLst>
                <a:path w="17068800" h="9525">
                  <a:moveTo>
                    <a:pt x="17068800" y="9525"/>
                  </a:moveTo>
                  <a:lnTo>
                    <a:pt x="0" y="9525"/>
                  </a:lnTo>
                  <a:lnTo>
                    <a:pt x="0" y="0"/>
                  </a:lnTo>
                  <a:lnTo>
                    <a:pt x="17068800" y="0"/>
                  </a:lnTo>
                  <a:lnTo>
                    <a:pt x="17068800" y="9525"/>
                  </a:lnTo>
                  <a:close/>
                </a:path>
              </a:pathLst>
            </a:custGeom>
            <a:solidFill>
              <a:srgbClr val="E4E7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1147762" y="2911114"/>
            <a:ext cx="168910" cy="528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300" spc="-935" dirty="0">
                <a:solidFill>
                  <a:srgbClr val="0FB981"/>
                </a:solidFill>
                <a:latin typeface="Verdana"/>
                <a:cs typeface="Verdana"/>
              </a:rPr>
              <a:t>7</a:t>
            </a:r>
            <a:endParaRPr sz="3300">
              <a:latin typeface="Verdana"/>
              <a:cs typeface="Verdan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752600" y="2973276"/>
            <a:ext cx="386715" cy="3860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0"/>
              </a:spcBef>
            </a:pPr>
            <a:r>
              <a:rPr sz="2350" spc="-185" dirty="0">
                <a:solidFill>
                  <a:srgbClr val="1A2A3C"/>
                </a:solidFill>
                <a:latin typeface="Tahoma"/>
                <a:cs typeface="Tahoma"/>
              </a:rPr>
              <a:t>IoT</a:t>
            </a:r>
            <a:endParaRPr sz="2350">
              <a:latin typeface="Tahoma"/>
              <a:cs typeface="Tahom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9677400" y="2987675"/>
            <a:ext cx="655320" cy="368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250" spc="-45" dirty="0">
                <a:solidFill>
                  <a:srgbClr val="1A2A3C"/>
                </a:solidFill>
                <a:latin typeface="Tahoma"/>
                <a:cs typeface="Tahoma"/>
              </a:rPr>
              <a:t>Lazar</a:t>
            </a:r>
            <a:endParaRPr sz="2250">
              <a:latin typeface="Tahoma"/>
              <a:cs typeface="Tahoma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609600" y="4829175"/>
            <a:ext cx="17068800" cy="1095375"/>
            <a:chOff x="609600" y="4829175"/>
            <a:chExt cx="17068800" cy="1095375"/>
          </a:xfrm>
        </p:grpSpPr>
        <p:sp>
          <p:nvSpPr>
            <p:cNvPr id="16" name="object 16"/>
            <p:cNvSpPr/>
            <p:nvPr/>
          </p:nvSpPr>
          <p:spPr>
            <a:xfrm>
              <a:off x="609600" y="4829175"/>
              <a:ext cx="17068800" cy="9525"/>
            </a:xfrm>
            <a:custGeom>
              <a:avLst/>
              <a:gdLst/>
              <a:ahLst/>
              <a:cxnLst/>
              <a:rect l="l" t="t" r="r" b="b"/>
              <a:pathLst>
                <a:path w="17068800" h="9525">
                  <a:moveTo>
                    <a:pt x="17068800" y="9525"/>
                  </a:moveTo>
                  <a:lnTo>
                    <a:pt x="0" y="9525"/>
                  </a:lnTo>
                  <a:lnTo>
                    <a:pt x="0" y="0"/>
                  </a:lnTo>
                  <a:lnTo>
                    <a:pt x="17068800" y="0"/>
                  </a:lnTo>
                  <a:lnTo>
                    <a:pt x="17068800" y="9525"/>
                  </a:lnTo>
                  <a:close/>
                </a:path>
              </a:pathLst>
            </a:custGeom>
            <a:solidFill>
              <a:srgbClr val="E4E7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609600" y="4838700"/>
              <a:ext cx="17068800" cy="1085850"/>
            </a:xfrm>
            <a:custGeom>
              <a:avLst/>
              <a:gdLst/>
              <a:ahLst/>
              <a:cxnLst/>
              <a:rect l="l" t="t" r="r" b="b"/>
              <a:pathLst>
                <a:path w="17068800" h="1085850">
                  <a:moveTo>
                    <a:pt x="17068800" y="1085850"/>
                  </a:moveTo>
                  <a:lnTo>
                    <a:pt x="0" y="1085850"/>
                  </a:lnTo>
                  <a:lnTo>
                    <a:pt x="0" y="0"/>
                  </a:lnTo>
                  <a:lnTo>
                    <a:pt x="17068800" y="0"/>
                  </a:lnTo>
                  <a:lnTo>
                    <a:pt x="17068800" y="108585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609600" y="5915025"/>
              <a:ext cx="17068800" cy="9525"/>
            </a:xfrm>
            <a:custGeom>
              <a:avLst/>
              <a:gdLst/>
              <a:ahLst/>
              <a:cxnLst/>
              <a:rect l="l" t="t" r="r" b="b"/>
              <a:pathLst>
                <a:path w="17068800" h="9525">
                  <a:moveTo>
                    <a:pt x="17068800" y="9525"/>
                  </a:moveTo>
                  <a:lnTo>
                    <a:pt x="0" y="9525"/>
                  </a:lnTo>
                  <a:lnTo>
                    <a:pt x="0" y="0"/>
                  </a:lnTo>
                  <a:lnTo>
                    <a:pt x="17068800" y="0"/>
                  </a:lnTo>
                  <a:lnTo>
                    <a:pt x="17068800" y="9525"/>
                  </a:lnTo>
                  <a:close/>
                </a:path>
              </a:pathLst>
            </a:custGeom>
            <a:solidFill>
              <a:srgbClr val="E4E7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1116012" y="3996964"/>
            <a:ext cx="207010" cy="528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725" dirty="0">
                <a:solidFill>
                  <a:srgbClr val="0FB981"/>
                </a:solidFill>
                <a:latin typeface="Verdana"/>
                <a:cs typeface="Verdana"/>
              </a:rPr>
              <a:t>8</a:t>
            </a:r>
            <a:endParaRPr sz="3300">
              <a:latin typeface="Verdana"/>
              <a:cs typeface="Verdan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739900" y="4059126"/>
            <a:ext cx="584835" cy="3860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50" spc="-190" dirty="0">
                <a:solidFill>
                  <a:srgbClr val="1A2A3C"/>
                </a:solidFill>
                <a:latin typeface="Tahoma"/>
                <a:cs typeface="Tahoma"/>
              </a:rPr>
              <a:t>WSN</a:t>
            </a:r>
            <a:endParaRPr sz="2350">
              <a:latin typeface="Tahoma"/>
              <a:cs typeface="Tahoma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9664700" y="4073525"/>
            <a:ext cx="720090" cy="368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50" spc="-95" dirty="0">
                <a:solidFill>
                  <a:srgbClr val="1A2A3C"/>
                </a:solidFill>
                <a:latin typeface="Tahoma"/>
                <a:cs typeface="Tahoma"/>
              </a:rPr>
              <a:t>KORO</a:t>
            </a:r>
            <a:endParaRPr sz="2250">
              <a:latin typeface="Tahoma"/>
              <a:cs typeface="Tahoma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133475" y="5082814"/>
            <a:ext cx="191770" cy="528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300" spc="-745" dirty="0">
                <a:solidFill>
                  <a:srgbClr val="0FB981"/>
                </a:solidFill>
                <a:latin typeface="Verdana"/>
                <a:cs typeface="Verdana"/>
              </a:rPr>
              <a:t>9</a:t>
            </a:r>
            <a:endParaRPr sz="3300">
              <a:latin typeface="Verdana"/>
              <a:cs typeface="Verdan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752600" y="5144976"/>
            <a:ext cx="695325" cy="3860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0"/>
              </a:spcBef>
            </a:pPr>
            <a:r>
              <a:rPr sz="2350" spc="-150" dirty="0">
                <a:solidFill>
                  <a:srgbClr val="1A2A3C"/>
                </a:solidFill>
                <a:latin typeface="Tahoma"/>
                <a:cs typeface="Tahoma"/>
              </a:rPr>
              <a:t>OPTO</a:t>
            </a:r>
            <a:endParaRPr sz="2350">
              <a:latin typeface="Tahoma"/>
              <a:cs typeface="Tahom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9677400" y="5159375"/>
            <a:ext cx="1657985" cy="368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250" spc="-60" dirty="0">
                <a:solidFill>
                  <a:srgbClr val="1A2A3C"/>
                </a:solidFill>
                <a:latin typeface="Tahoma"/>
                <a:cs typeface="Tahoma"/>
              </a:rPr>
              <a:t>Uros</a:t>
            </a:r>
            <a:r>
              <a:rPr sz="2250" spc="-204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30" dirty="0">
                <a:solidFill>
                  <a:srgbClr val="1A2A3C"/>
                </a:solidFill>
                <a:latin typeface="Tahoma"/>
                <a:cs typeface="Tahoma"/>
              </a:rPr>
              <a:t>Savurdic</a:t>
            </a:r>
            <a:endParaRPr sz="2250">
              <a:latin typeface="Tahoma"/>
              <a:cs typeface="Tahoma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609600" y="7000875"/>
            <a:ext cx="17068800" cy="1104900"/>
            <a:chOff x="609600" y="7000875"/>
            <a:chExt cx="17068800" cy="1104900"/>
          </a:xfrm>
        </p:grpSpPr>
        <p:sp>
          <p:nvSpPr>
            <p:cNvPr id="26" name="object 26"/>
            <p:cNvSpPr/>
            <p:nvPr/>
          </p:nvSpPr>
          <p:spPr>
            <a:xfrm>
              <a:off x="609600" y="7000875"/>
              <a:ext cx="17068800" cy="9525"/>
            </a:xfrm>
            <a:custGeom>
              <a:avLst/>
              <a:gdLst/>
              <a:ahLst/>
              <a:cxnLst/>
              <a:rect l="l" t="t" r="r" b="b"/>
              <a:pathLst>
                <a:path w="17068800" h="9525">
                  <a:moveTo>
                    <a:pt x="17068800" y="9525"/>
                  </a:moveTo>
                  <a:lnTo>
                    <a:pt x="0" y="9525"/>
                  </a:lnTo>
                  <a:lnTo>
                    <a:pt x="0" y="0"/>
                  </a:lnTo>
                  <a:lnTo>
                    <a:pt x="17068800" y="0"/>
                  </a:lnTo>
                  <a:lnTo>
                    <a:pt x="17068800" y="9525"/>
                  </a:lnTo>
                  <a:close/>
                </a:path>
              </a:pathLst>
            </a:custGeom>
            <a:solidFill>
              <a:srgbClr val="E4E7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609600" y="7010400"/>
              <a:ext cx="17068800" cy="1095375"/>
            </a:xfrm>
            <a:custGeom>
              <a:avLst/>
              <a:gdLst/>
              <a:ahLst/>
              <a:cxnLst/>
              <a:rect l="l" t="t" r="r" b="b"/>
              <a:pathLst>
                <a:path w="17068800" h="1095375">
                  <a:moveTo>
                    <a:pt x="17068800" y="1095375"/>
                  </a:moveTo>
                  <a:lnTo>
                    <a:pt x="0" y="1095375"/>
                  </a:lnTo>
                  <a:lnTo>
                    <a:pt x="0" y="0"/>
                  </a:lnTo>
                  <a:lnTo>
                    <a:pt x="17068800" y="0"/>
                  </a:lnTo>
                  <a:lnTo>
                    <a:pt x="17068800" y="109537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609600" y="8096250"/>
              <a:ext cx="17068800" cy="9525"/>
            </a:xfrm>
            <a:custGeom>
              <a:avLst/>
              <a:gdLst/>
              <a:ahLst/>
              <a:cxnLst/>
              <a:rect l="l" t="t" r="r" b="b"/>
              <a:pathLst>
                <a:path w="17068800" h="9525">
                  <a:moveTo>
                    <a:pt x="17068800" y="9525"/>
                  </a:moveTo>
                  <a:lnTo>
                    <a:pt x="0" y="9525"/>
                  </a:lnTo>
                  <a:lnTo>
                    <a:pt x="0" y="0"/>
                  </a:lnTo>
                  <a:lnTo>
                    <a:pt x="17068800" y="0"/>
                  </a:lnTo>
                  <a:lnTo>
                    <a:pt x="17068800" y="9525"/>
                  </a:lnTo>
                  <a:close/>
                </a:path>
              </a:pathLst>
            </a:custGeom>
            <a:solidFill>
              <a:srgbClr val="E4E7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29"/>
          <p:cNvSpPr txBox="1"/>
          <p:nvPr/>
        </p:nvSpPr>
        <p:spPr>
          <a:xfrm>
            <a:off x="1039812" y="6178189"/>
            <a:ext cx="360680" cy="528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810" dirty="0">
                <a:solidFill>
                  <a:srgbClr val="0FB981"/>
                </a:solidFill>
                <a:latin typeface="Verdana"/>
                <a:cs typeface="Verdana"/>
              </a:rPr>
              <a:t>10</a:t>
            </a:r>
            <a:endParaRPr sz="3300">
              <a:latin typeface="Verdana"/>
              <a:cs typeface="Verdana"/>
            </a:endParaRPr>
          </a:p>
        </p:txBody>
      </p:sp>
      <p:sp>
        <p:nvSpPr>
          <p:cNvPr id="38" name="object 3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-100" dirty="0"/>
              <a:t>ACM/CSUR#4</a:t>
            </a:r>
            <a:r>
              <a:rPr spc="-120" dirty="0"/>
              <a:t> </a:t>
            </a:r>
            <a:r>
              <a:rPr spc="-160" dirty="0"/>
              <a:t>·</a:t>
            </a:r>
            <a:r>
              <a:rPr spc="-130" dirty="0"/>
              <a:t> </a:t>
            </a:r>
            <a:r>
              <a:rPr spc="-75" dirty="0"/>
              <a:t>ACCELERATION</a:t>
            </a:r>
          </a:p>
        </p:txBody>
      </p:sp>
      <p:sp>
        <p:nvSpPr>
          <p:cNvPr id="39" name="object 3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5"/>
              </a:spcBef>
            </a:pPr>
            <a:fld id="{81D60167-4931-47E6-BA6A-407CBD079E47}" type="slidenum">
              <a:rPr spc="-50" dirty="0"/>
              <a:t>7</a:t>
            </a:fld>
            <a:endParaRPr spc="-50" dirty="0"/>
          </a:p>
        </p:txBody>
      </p:sp>
      <p:sp>
        <p:nvSpPr>
          <p:cNvPr id="30" name="object 30"/>
          <p:cNvSpPr txBox="1"/>
          <p:nvPr/>
        </p:nvSpPr>
        <p:spPr>
          <a:xfrm>
            <a:off x="1739900" y="6240351"/>
            <a:ext cx="390525" cy="3860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50" spc="-75" dirty="0">
                <a:solidFill>
                  <a:srgbClr val="1A2A3C"/>
                </a:solidFill>
                <a:latin typeface="Tahoma"/>
                <a:cs typeface="Tahoma"/>
              </a:rPr>
              <a:t>QC</a:t>
            </a:r>
            <a:endParaRPr sz="2350">
              <a:latin typeface="Tahoma"/>
              <a:cs typeface="Tahoma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9664700" y="6254750"/>
            <a:ext cx="1699260" cy="368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50" spc="-60" dirty="0">
                <a:solidFill>
                  <a:srgbClr val="1A2A3C"/>
                </a:solidFill>
                <a:latin typeface="Tahoma"/>
                <a:cs typeface="Tahoma"/>
              </a:rPr>
              <a:t>Uros</a:t>
            </a:r>
            <a:r>
              <a:rPr sz="2250" spc="-204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250" spc="-45" dirty="0">
                <a:solidFill>
                  <a:srgbClr val="1A2A3C"/>
                </a:solidFill>
                <a:latin typeface="Tahoma"/>
                <a:cs typeface="Tahoma"/>
              </a:rPr>
              <a:t>Markovic</a:t>
            </a:r>
            <a:endParaRPr sz="2250">
              <a:latin typeface="Tahoma"/>
              <a:cs typeface="Tahoma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095375" y="7264039"/>
            <a:ext cx="273050" cy="528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300" spc="-1105" dirty="0">
                <a:solidFill>
                  <a:srgbClr val="0FB981"/>
                </a:solidFill>
                <a:latin typeface="Verdana"/>
                <a:cs typeface="Verdana"/>
              </a:rPr>
              <a:t>11</a:t>
            </a:r>
            <a:endParaRPr sz="3300">
              <a:latin typeface="Verdana"/>
              <a:cs typeface="Verdana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752600" y="7326201"/>
            <a:ext cx="868044" cy="3860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0"/>
              </a:spcBef>
            </a:pPr>
            <a:r>
              <a:rPr sz="2350" spc="-95" dirty="0">
                <a:solidFill>
                  <a:srgbClr val="1A2A3C"/>
                </a:solidFill>
                <a:latin typeface="Tahoma"/>
                <a:cs typeface="Tahoma"/>
              </a:rPr>
              <a:t>Chemo</a:t>
            </a:r>
            <a:endParaRPr sz="2350">
              <a:latin typeface="Tahoma"/>
              <a:cs typeface="Tahoma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9677400" y="7340600"/>
            <a:ext cx="707390" cy="368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250" spc="-95" dirty="0">
                <a:solidFill>
                  <a:srgbClr val="1A2A3C"/>
                </a:solidFill>
                <a:latin typeface="Tahoma"/>
                <a:cs typeface="Tahoma"/>
              </a:rPr>
              <a:t>KORO</a:t>
            </a:r>
            <a:endParaRPr sz="2250">
              <a:latin typeface="Tahoma"/>
              <a:cs typeface="Tahoma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063625" y="8349889"/>
            <a:ext cx="318770" cy="528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980" dirty="0">
                <a:solidFill>
                  <a:srgbClr val="0FB981"/>
                </a:solidFill>
                <a:latin typeface="Verdana"/>
                <a:cs typeface="Verdana"/>
              </a:rPr>
              <a:t>12</a:t>
            </a:r>
            <a:endParaRPr sz="3300">
              <a:latin typeface="Verdana"/>
              <a:cs typeface="Verdana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739900" y="8412051"/>
            <a:ext cx="423545" cy="3860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50" spc="-25" dirty="0">
                <a:solidFill>
                  <a:srgbClr val="1A2A3C"/>
                </a:solidFill>
                <a:latin typeface="Tahoma"/>
                <a:cs typeface="Tahoma"/>
              </a:rPr>
              <a:t>Bio</a:t>
            </a:r>
            <a:endParaRPr sz="2350">
              <a:latin typeface="Tahoma"/>
              <a:cs typeface="Tahoma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9664700" y="8426450"/>
            <a:ext cx="788670" cy="368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50" spc="-95" dirty="0">
                <a:solidFill>
                  <a:srgbClr val="1A2A3C"/>
                </a:solidFill>
                <a:latin typeface="Tahoma"/>
                <a:cs typeface="Tahoma"/>
              </a:rPr>
              <a:t>LAZAR</a:t>
            </a:r>
            <a:endParaRPr sz="225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288337" y="2749550"/>
            <a:ext cx="1682114" cy="368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50" spc="75" dirty="0">
                <a:solidFill>
                  <a:srgbClr val="798F9D"/>
                </a:solidFill>
                <a:latin typeface="Tahoma"/>
                <a:cs typeface="Tahoma"/>
              </a:rPr>
              <a:t>SECTION</a:t>
            </a:r>
            <a:r>
              <a:rPr sz="2250" spc="185" dirty="0">
                <a:solidFill>
                  <a:srgbClr val="798F9D"/>
                </a:solidFill>
                <a:latin typeface="Tahoma"/>
                <a:cs typeface="Tahoma"/>
              </a:rPr>
              <a:t> </a:t>
            </a:r>
            <a:r>
              <a:rPr sz="2250" spc="-25" dirty="0">
                <a:solidFill>
                  <a:srgbClr val="798F9D"/>
                </a:solidFill>
                <a:latin typeface="Tahoma"/>
                <a:cs typeface="Tahoma"/>
              </a:rPr>
              <a:t>15</a:t>
            </a:r>
            <a:endParaRPr sz="2250">
              <a:latin typeface="Tahoma"/>
              <a:cs typeface="Tahom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96900" y="9812528"/>
            <a:ext cx="2406650" cy="29718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500" spc="-100" dirty="0">
                <a:solidFill>
                  <a:srgbClr val="798F9D"/>
                </a:solidFill>
                <a:latin typeface="Tahoma"/>
                <a:cs typeface="Tahoma"/>
              </a:rPr>
              <a:t>ACM/CSUR#4</a:t>
            </a:r>
            <a:r>
              <a:rPr sz="1500" spc="-120" dirty="0">
                <a:solidFill>
                  <a:srgbClr val="798F9D"/>
                </a:solidFill>
                <a:latin typeface="Tahoma"/>
                <a:cs typeface="Tahoma"/>
              </a:rPr>
              <a:t> </a:t>
            </a:r>
            <a:r>
              <a:rPr sz="1500" spc="-160" dirty="0">
                <a:solidFill>
                  <a:srgbClr val="798F9D"/>
                </a:solidFill>
                <a:latin typeface="Tahoma"/>
                <a:cs typeface="Tahoma"/>
              </a:rPr>
              <a:t>·</a:t>
            </a:r>
            <a:r>
              <a:rPr sz="1500" spc="-130" dirty="0">
                <a:solidFill>
                  <a:srgbClr val="798F9D"/>
                </a:solidFill>
                <a:latin typeface="Tahoma"/>
                <a:cs typeface="Tahoma"/>
              </a:rPr>
              <a:t> </a:t>
            </a:r>
            <a:r>
              <a:rPr sz="1500" spc="-75" dirty="0">
                <a:solidFill>
                  <a:srgbClr val="798F9D"/>
                </a:solidFill>
                <a:latin typeface="Tahoma"/>
                <a:cs typeface="Tahoma"/>
              </a:rPr>
              <a:t>ACCELERATION</a:t>
            </a:r>
            <a:endParaRPr sz="1500">
              <a:latin typeface="Tahoma"/>
              <a:cs typeface="Tahom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7545050" y="9774428"/>
            <a:ext cx="184150" cy="335280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34"/>
              </a:spcBef>
            </a:pPr>
            <a:fld id="{81D60167-4931-47E6-BA6A-407CBD079E47}" type="slidenum">
              <a:rPr sz="1500" spc="-50" dirty="0">
                <a:solidFill>
                  <a:srgbClr val="798F9D"/>
                </a:solidFill>
                <a:latin typeface="Tahoma"/>
                <a:cs typeface="Tahoma"/>
              </a:rPr>
              <a:t>8</a:t>
            </a:fld>
            <a:endParaRPr sz="1500">
              <a:latin typeface="Tahoma"/>
              <a:cs typeface="Tahoma"/>
            </a:endParaRP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3674744" y="3554734"/>
            <a:ext cx="10909300" cy="157543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150" spc="-150" dirty="0"/>
              <a:t>APPS REVISITED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812087" y="5507254"/>
            <a:ext cx="2666365" cy="5911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700" i="1" spc="-180" dirty="0">
                <a:solidFill>
                  <a:srgbClr val="0FB981"/>
                </a:solidFill>
                <a:latin typeface="Palatino Linotype"/>
                <a:cs typeface="Palatino Linotype"/>
              </a:rPr>
              <a:t>[</a:t>
            </a:r>
            <a:r>
              <a:rPr sz="3700" i="1" spc="-120" dirty="0">
                <a:solidFill>
                  <a:srgbClr val="0FB981"/>
                </a:solidFill>
                <a:latin typeface="Palatino Linotype"/>
                <a:cs typeface="Palatino Linotype"/>
              </a:rPr>
              <a:t> </a:t>
            </a:r>
            <a:r>
              <a:rPr sz="3700" i="1" dirty="0">
                <a:solidFill>
                  <a:srgbClr val="0FB981"/>
                </a:solidFill>
                <a:latin typeface="Palatino Linotype"/>
                <a:cs typeface="Palatino Linotype"/>
              </a:rPr>
              <a:t>4</a:t>
            </a:r>
            <a:r>
              <a:rPr sz="3700" i="1" spc="-40" dirty="0">
                <a:solidFill>
                  <a:srgbClr val="0FB981"/>
                </a:solidFill>
                <a:latin typeface="Palatino Linotype"/>
                <a:cs typeface="Palatino Linotype"/>
              </a:rPr>
              <a:t> </a:t>
            </a:r>
            <a:r>
              <a:rPr sz="3700" i="1" dirty="0">
                <a:solidFill>
                  <a:srgbClr val="0FB981"/>
                </a:solidFill>
                <a:latin typeface="Palatino Linotype"/>
                <a:cs typeface="Palatino Linotype"/>
              </a:rPr>
              <a:t>×</a:t>
            </a:r>
            <a:r>
              <a:rPr sz="3700" i="1" spc="-85" dirty="0">
                <a:solidFill>
                  <a:srgbClr val="0FB981"/>
                </a:solidFill>
                <a:latin typeface="Palatino Linotype"/>
                <a:cs typeface="Palatino Linotype"/>
              </a:rPr>
              <a:t> </a:t>
            </a:r>
            <a:r>
              <a:rPr sz="3700" i="1" spc="85" dirty="0">
                <a:solidFill>
                  <a:srgbClr val="0FB981"/>
                </a:solidFill>
                <a:latin typeface="Palatino Linotype"/>
                <a:cs typeface="Palatino Linotype"/>
              </a:rPr>
              <a:t>Juniors</a:t>
            </a:r>
            <a:r>
              <a:rPr sz="3700" i="1" spc="-75" dirty="0">
                <a:solidFill>
                  <a:srgbClr val="0FB981"/>
                </a:solidFill>
                <a:latin typeface="Palatino Linotype"/>
                <a:cs typeface="Palatino Linotype"/>
              </a:rPr>
              <a:t> </a:t>
            </a:r>
            <a:r>
              <a:rPr sz="3700" i="1" spc="-50" dirty="0">
                <a:solidFill>
                  <a:srgbClr val="0FB981"/>
                </a:solidFill>
                <a:latin typeface="Palatino Linotype"/>
                <a:cs typeface="Palatino Linotype"/>
              </a:rPr>
              <a:t>]</a:t>
            </a:r>
            <a:endParaRPr sz="3700">
              <a:latin typeface="Palatino Linotype"/>
              <a:cs typeface="Palatino Linotype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062537" y="6643687"/>
            <a:ext cx="1762125" cy="847725"/>
          </a:xfrm>
          <a:prstGeom prst="rect">
            <a:avLst/>
          </a:prstGeom>
          <a:solidFill>
            <a:srgbClr val="FFFFFF"/>
          </a:solidFill>
          <a:ln w="9525">
            <a:solidFill>
              <a:srgbClr val="2E5B7C"/>
            </a:solidFill>
          </a:ln>
        </p:spPr>
        <p:txBody>
          <a:bodyPr vert="horz" wrap="square" lIns="0" tIns="185420" rIns="0" bIns="0" rtlCol="0">
            <a:spAutoFit/>
          </a:bodyPr>
          <a:lstStyle/>
          <a:p>
            <a:pPr marL="461645">
              <a:lnSpc>
                <a:spcPct val="100000"/>
              </a:lnSpc>
              <a:spcBef>
                <a:spcPts val="1460"/>
              </a:spcBef>
            </a:pPr>
            <a:r>
              <a:rPr sz="2700" spc="-20" dirty="0">
                <a:solidFill>
                  <a:srgbClr val="1A2A3C"/>
                </a:solidFill>
                <a:latin typeface="Tahoma"/>
                <a:cs typeface="Tahoma"/>
              </a:rPr>
              <a:t>KORO</a:t>
            </a:r>
            <a:endParaRPr sz="270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138987" y="6643687"/>
            <a:ext cx="1771650" cy="847725"/>
          </a:xfrm>
          <a:prstGeom prst="rect">
            <a:avLst/>
          </a:prstGeom>
          <a:solidFill>
            <a:srgbClr val="FFFFFF"/>
          </a:solidFill>
          <a:ln w="9525">
            <a:solidFill>
              <a:srgbClr val="2E5B7C"/>
            </a:solidFill>
          </a:ln>
        </p:spPr>
        <p:txBody>
          <a:bodyPr vert="horz" wrap="square" lIns="0" tIns="185420" rIns="0" bIns="0" rtlCol="0">
            <a:spAutoFit/>
          </a:bodyPr>
          <a:lstStyle/>
          <a:p>
            <a:pPr marL="461645">
              <a:lnSpc>
                <a:spcPct val="100000"/>
              </a:lnSpc>
              <a:spcBef>
                <a:spcPts val="1460"/>
              </a:spcBef>
            </a:pPr>
            <a:r>
              <a:rPr sz="2700" spc="-10" dirty="0">
                <a:solidFill>
                  <a:srgbClr val="1A2A3C"/>
                </a:solidFill>
                <a:latin typeface="Tahoma"/>
                <a:cs typeface="Tahoma"/>
              </a:rPr>
              <a:t>UrosS</a:t>
            </a:r>
            <a:endParaRPr sz="270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224962" y="6643687"/>
            <a:ext cx="1838325" cy="847725"/>
          </a:xfrm>
          <a:prstGeom prst="rect">
            <a:avLst/>
          </a:prstGeom>
          <a:solidFill>
            <a:srgbClr val="FFFFFF"/>
          </a:solidFill>
          <a:ln w="9525">
            <a:solidFill>
              <a:srgbClr val="2E5B7C"/>
            </a:solidFill>
          </a:ln>
        </p:spPr>
        <p:txBody>
          <a:bodyPr vert="horz" wrap="square" lIns="0" tIns="185420" rIns="0" bIns="0" rtlCol="0">
            <a:spAutoFit/>
          </a:bodyPr>
          <a:lstStyle/>
          <a:p>
            <a:pPr marL="461645">
              <a:lnSpc>
                <a:spcPct val="100000"/>
              </a:lnSpc>
              <a:spcBef>
                <a:spcPts val="1460"/>
              </a:spcBef>
            </a:pPr>
            <a:r>
              <a:rPr sz="2700" spc="-10" dirty="0">
                <a:solidFill>
                  <a:srgbClr val="1A2A3C"/>
                </a:solidFill>
                <a:latin typeface="Tahoma"/>
                <a:cs typeface="Tahoma"/>
              </a:rPr>
              <a:t>UrosM</a:t>
            </a:r>
            <a:endParaRPr sz="2700">
              <a:latin typeface="Tahoma"/>
              <a:cs typeface="Tahom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377612" y="6643687"/>
            <a:ext cx="1847850" cy="847725"/>
          </a:xfrm>
          <a:prstGeom prst="rect">
            <a:avLst/>
          </a:prstGeom>
          <a:solidFill>
            <a:srgbClr val="FFFFFF"/>
          </a:solidFill>
          <a:ln w="9525">
            <a:solidFill>
              <a:srgbClr val="2E5B7C"/>
            </a:solidFill>
          </a:ln>
        </p:spPr>
        <p:txBody>
          <a:bodyPr vert="horz" wrap="square" lIns="0" tIns="185420" rIns="0" bIns="0" rtlCol="0">
            <a:spAutoFit/>
          </a:bodyPr>
          <a:lstStyle/>
          <a:p>
            <a:pPr marL="461645">
              <a:lnSpc>
                <a:spcPct val="100000"/>
              </a:lnSpc>
              <a:spcBef>
                <a:spcPts val="1460"/>
              </a:spcBef>
            </a:pPr>
            <a:r>
              <a:rPr sz="2700" spc="-10" dirty="0">
                <a:solidFill>
                  <a:srgbClr val="1A2A3C"/>
                </a:solidFill>
                <a:latin typeface="Tahoma"/>
                <a:cs typeface="Tahoma"/>
              </a:rPr>
              <a:t>LAZAR</a:t>
            </a:r>
            <a:endParaRPr sz="27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96900" y="471815"/>
            <a:ext cx="7861300" cy="102976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6600" spc="-150" dirty="0"/>
              <a:t>Conclusions </a:t>
            </a:r>
            <a:r>
              <a:rPr sz="6600" spc="-150" dirty="0">
                <a:solidFill>
                  <a:srgbClr val="4A5E73"/>
                </a:solidFill>
              </a:rPr>
              <a:t>[vm]</a:t>
            </a:r>
            <a:endParaRPr sz="6600" spc="-150" dirty="0"/>
          </a:p>
        </p:txBody>
      </p:sp>
      <p:sp>
        <p:nvSpPr>
          <p:cNvPr id="3" name="object 3"/>
          <p:cNvSpPr/>
          <p:nvPr/>
        </p:nvSpPr>
        <p:spPr>
          <a:xfrm>
            <a:off x="609600" y="2419350"/>
            <a:ext cx="13068300" cy="9525"/>
          </a:xfrm>
          <a:custGeom>
            <a:avLst/>
            <a:gdLst/>
            <a:ahLst/>
            <a:cxnLst/>
            <a:rect l="l" t="t" r="r" b="b"/>
            <a:pathLst>
              <a:path w="13068300" h="9525">
                <a:moveTo>
                  <a:pt x="13068300" y="9525"/>
                </a:moveTo>
                <a:lnTo>
                  <a:pt x="0" y="9525"/>
                </a:lnTo>
                <a:lnTo>
                  <a:pt x="0" y="0"/>
                </a:lnTo>
                <a:lnTo>
                  <a:pt x="13068300" y="0"/>
                </a:lnTo>
                <a:lnTo>
                  <a:pt x="13068300" y="9525"/>
                </a:lnTo>
                <a:close/>
              </a:path>
            </a:pathLst>
          </a:custGeom>
          <a:solidFill>
            <a:srgbClr val="E4E7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96900" y="1618410"/>
            <a:ext cx="48387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1025" dirty="0">
                <a:solidFill>
                  <a:srgbClr val="798F9D"/>
                </a:solidFill>
                <a:latin typeface="Verdana"/>
                <a:cs typeface="Verdana"/>
              </a:rPr>
              <a:t>01</a:t>
            </a:r>
            <a:endParaRPr sz="4400"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49375" y="1711325"/>
            <a:ext cx="901700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spc="-60" dirty="0">
                <a:solidFill>
                  <a:srgbClr val="1A2A3C"/>
                </a:solidFill>
                <a:latin typeface="Tahoma"/>
                <a:cs typeface="Tahoma"/>
              </a:rPr>
              <a:t>Recap</a:t>
            </a:r>
            <a:endParaRPr sz="2700">
              <a:latin typeface="Tahoma"/>
              <a:cs typeface="Tahom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09600" y="3305175"/>
            <a:ext cx="13068300" cy="9525"/>
          </a:xfrm>
          <a:custGeom>
            <a:avLst/>
            <a:gdLst/>
            <a:ahLst/>
            <a:cxnLst/>
            <a:rect l="l" t="t" r="r" b="b"/>
            <a:pathLst>
              <a:path w="13068300" h="9525">
                <a:moveTo>
                  <a:pt x="13068300" y="9525"/>
                </a:moveTo>
                <a:lnTo>
                  <a:pt x="0" y="9525"/>
                </a:lnTo>
                <a:lnTo>
                  <a:pt x="0" y="0"/>
                </a:lnTo>
                <a:lnTo>
                  <a:pt x="13068300" y="0"/>
                </a:lnTo>
                <a:lnTo>
                  <a:pt x="13068300" y="9525"/>
                </a:lnTo>
                <a:close/>
              </a:path>
            </a:pathLst>
          </a:custGeom>
          <a:solidFill>
            <a:srgbClr val="E4E7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96900" y="2504235"/>
            <a:ext cx="52768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860" dirty="0">
                <a:solidFill>
                  <a:srgbClr val="798F9D"/>
                </a:solidFill>
                <a:latin typeface="Verdana"/>
                <a:cs typeface="Verdana"/>
              </a:rPr>
              <a:t>02</a:t>
            </a:r>
            <a:endParaRPr sz="4400">
              <a:latin typeface="Verdana"/>
              <a:cs typeface="Verdan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97000" y="2597150"/>
            <a:ext cx="2522220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spc="-35" dirty="0">
                <a:solidFill>
                  <a:srgbClr val="1A2A3C"/>
                </a:solidFill>
                <a:latin typeface="Tahoma"/>
                <a:cs typeface="Tahoma"/>
              </a:rPr>
              <a:t>NewlyOpenProbs</a:t>
            </a:r>
            <a:endParaRPr sz="2700">
              <a:latin typeface="Tahoma"/>
              <a:cs typeface="Tahoma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609600" y="4191000"/>
            <a:ext cx="13068300" cy="9525"/>
          </a:xfrm>
          <a:custGeom>
            <a:avLst/>
            <a:gdLst/>
            <a:ahLst/>
            <a:cxnLst/>
            <a:rect l="l" t="t" r="r" b="b"/>
            <a:pathLst>
              <a:path w="13068300" h="9525">
                <a:moveTo>
                  <a:pt x="13068300" y="9525"/>
                </a:moveTo>
                <a:lnTo>
                  <a:pt x="0" y="9525"/>
                </a:lnTo>
                <a:lnTo>
                  <a:pt x="0" y="0"/>
                </a:lnTo>
                <a:lnTo>
                  <a:pt x="13068300" y="0"/>
                </a:lnTo>
                <a:lnTo>
                  <a:pt x="13068300" y="9525"/>
                </a:lnTo>
                <a:close/>
              </a:path>
            </a:pathLst>
          </a:custGeom>
          <a:solidFill>
            <a:srgbClr val="E4E7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596900" y="3390060"/>
            <a:ext cx="51371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915" dirty="0">
                <a:solidFill>
                  <a:srgbClr val="798F9D"/>
                </a:solidFill>
                <a:latin typeface="Verdana"/>
                <a:cs typeface="Verdana"/>
              </a:rPr>
              <a:t>03</a:t>
            </a:r>
            <a:endParaRPr sz="4400">
              <a:latin typeface="Verdana"/>
              <a:cs typeface="Verdan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387475" y="3482975"/>
            <a:ext cx="3291204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spc="-85" dirty="0">
                <a:solidFill>
                  <a:srgbClr val="1A2A3C"/>
                </a:solidFill>
                <a:latin typeface="Tahoma"/>
                <a:cs typeface="Tahoma"/>
              </a:rPr>
              <a:t>ToWhomOfImportance</a:t>
            </a:r>
            <a:endParaRPr sz="2700">
              <a:latin typeface="Tahoma"/>
              <a:cs typeface="Tahom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96900" y="4275885"/>
            <a:ext cx="54102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805" dirty="0">
                <a:solidFill>
                  <a:srgbClr val="798F9D"/>
                </a:solidFill>
                <a:latin typeface="Verdana"/>
                <a:cs typeface="Verdana"/>
              </a:rPr>
              <a:t>04</a:t>
            </a:r>
            <a:endParaRPr sz="4400">
              <a:latin typeface="Verdana"/>
              <a:cs typeface="Verdan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406525" y="4368800"/>
            <a:ext cx="2644140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spc="-45" dirty="0">
                <a:solidFill>
                  <a:srgbClr val="1A2A3C"/>
                </a:solidFill>
                <a:latin typeface="Tahoma"/>
                <a:cs typeface="Tahoma"/>
              </a:rPr>
              <a:t>FinalWisdom</a:t>
            </a:r>
            <a:r>
              <a:rPr sz="2700" spc="-225" dirty="0">
                <a:solidFill>
                  <a:srgbClr val="1A2A3C"/>
                </a:solidFill>
                <a:latin typeface="Tahoma"/>
                <a:cs typeface="Tahoma"/>
              </a:rPr>
              <a:t> </a:t>
            </a:r>
            <a:r>
              <a:rPr sz="2700" spc="-100" dirty="0">
                <a:solidFill>
                  <a:srgbClr val="1A2A3C"/>
                </a:solidFill>
                <a:latin typeface="Tahoma"/>
                <a:cs typeface="Tahoma"/>
              </a:rPr>
              <a:t>4444</a:t>
            </a:r>
            <a:endParaRPr sz="2700">
              <a:latin typeface="Tahoma"/>
              <a:cs typeface="Tahoma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0" y="8115300"/>
            <a:ext cx="18288000" cy="38100"/>
          </a:xfrm>
          <a:custGeom>
            <a:avLst/>
            <a:gdLst/>
            <a:ahLst/>
            <a:cxnLst/>
            <a:rect l="l" t="t" r="r" b="b"/>
            <a:pathLst>
              <a:path w="18288000" h="38100">
                <a:moveTo>
                  <a:pt x="18288000" y="38100"/>
                </a:moveTo>
                <a:lnTo>
                  <a:pt x="0" y="381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38100"/>
                </a:lnTo>
                <a:close/>
              </a:path>
            </a:pathLst>
          </a:custGeom>
          <a:solidFill>
            <a:srgbClr val="0FB9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3919221" y="8435975"/>
            <a:ext cx="2462212" cy="121828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ts val="1789"/>
              </a:lnSpc>
              <a:spcBef>
                <a:spcPts val="100"/>
              </a:spcBef>
            </a:pPr>
            <a:r>
              <a:rPr sz="1800" spc="-150" dirty="0">
                <a:solidFill>
                  <a:srgbClr val="798F9D"/>
                </a:solidFill>
                <a:latin typeface="Tahoma"/>
                <a:cs typeface="Tahoma"/>
              </a:rPr>
              <a:t>REFERENCES</a:t>
            </a:r>
            <a:endParaRPr sz="1800" spc="-150" dirty="0">
              <a:latin typeface="Tahoma"/>
              <a:cs typeface="Tahoma"/>
            </a:endParaRPr>
          </a:p>
          <a:p>
            <a:pPr marL="31750" algn="ctr">
              <a:lnSpc>
                <a:spcPts val="7555"/>
              </a:lnSpc>
            </a:pPr>
            <a:r>
              <a:rPr sz="6600" spc="-150" dirty="0">
                <a:solidFill>
                  <a:srgbClr val="1A2A3C"/>
                </a:solidFill>
                <a:latin typeface="Verdana"/>
                <a:cs typeface="Verdana"/>
              </a:rPr>
              <a:t>100+</a:t>
            </a:r>
            <a:endParaRPr sz="6600" spc="-150" dirty="0">
              <a:latin typeface="Verdana"/>
              <a:cs typeface="Verdana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7134225" y="8610600"/>
            <a:ext cx="19050" cy="762000"/>
          </a:xfrm>
          <a:custGeom>
            <a:avLst/>
            <a:gdLst/>
            <a:ahLst/>
            <a:cxnLst/>
            <a:rect l="l" t="t" r="r" b="b"/>
            <a:pathLst>
              <a:path w="19050" h="762000">
                <a:moveTo>
                  <a:pt x="19050" y="762000"/>
                </a:moveTo>
                <a:lnTo>
                  <a:pt x="0" y="762000"/>
                </a:lnTo>
                <a:lnTo>
                  <a:pt x="0" y="0"/>
                </a:lnTo>
                <a:lnTo>
                  <a:pt x="19050" y="0"/>
                </a:lnTo>
                <a:lnTo>
                  <a:pt x="19050" y="762000"/>
                </a:lnTo>
                <a:close/>
              </a:path>
            </a:pathLst>
          </a:custGeom>
          <a:solidFill>
            <a:srgbClr val="798F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7897812" y="8435975"/>
            <a:ext cx="8237538" cy="121828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25400" algn="ctr">
              <a:lnSpc>
                <a:spcPts val="1789"/>
              </a:lnSpc>
              <a:spcBef>
                <a:spcPts val="100"/>
              </a:spcBef>
            </a:pPr>
            <a:r>
              <a:rPr sz="1800" spc="-150" dirty="0">
                <a:solidFill>
                  <a:srgbClr val="798F9D"/>
                </a:solidFill>
                <a:latin typeface="Tahoma"/>
                <a:cs typeface="Tahoma"/>
              </a:rPr>
              <a:t>TOPIC</a:t>
            </a:r>
            <a:endParaRPr sz="1800" spc="-150" dirty="0">
              <a:latin typeface="Tahoma"/>
              <a:cs typeface="Tahoma"/>
            </a:endParaRPr>
          </a:p>
          <a:p>
            <a:pPr algn="ctr">
              <a:lnSpc>
                <a:spcPts val="7555"/>
              </a:lnSpc>
            </a:pPr>
            <a:r>
              <a:rPr sz="6600" spc="-150" dirty="0">
                <a:solidFill>
                  <a:srgbClr val="0FB981"/>
                </a:solidFill>
                <a:latin typeface="Verdana"/>
                <a:cs typeface="Verdana"/>
              </a:rPr>
              <a:t>MIND GENOMICS</a:t>
            </a:r>
            <a:endParaRPr sz="6600" spc="-150" dirty="0">
              <a:latin typeface="Verdana"/>
              <a:cs typeface="Verdana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96900" y="9812528"/>
            <a:ext cx="2406650" cy="29718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500" spc="-100" dirty="0">
                <a:solidFill>
                  <a:srgbClr val="798F9D"/>
                </a:solidFill>
                <a:latin typeface="Tahoma"/>
                <a:cs typeface="Tahoma"/>
              </a:rPr>
              <a:t>ACM/CSUR#4</a:t>
            </a:r>
            <a:r>
              <a:rPr sz="1500" spc="-120" dirty="0">
                <a:solidFill>
                  <a:srgbClr val="798F9D"/>
                </a:solidFill>
                <a:latin typeface="Tahoma"/>
                <a:cs typeface="Tahoma"/>
              </a:rPr>
              <a:t> </a:t>
            </a:r>
            <a:r>
              <a:rPr sz="1500" spc="-160" dirty="0">
                <a:solidFill>
                  <a:srgbClr val="798F9D"/>
                </a:solidFill>
                <a:latin typeface="Tahoma"/>
                <a:cs typeface="Tahoma"/>
              </a:rPr>
              <a:t>·</a:t>
            </a:r>
            <a:r>
              <a:rPr sz="1500" spc="-130" dirty="0">
                <a:solidFill>
                  <a:srgbClr val="798F9D"/>
                </a:solidFill>
                <a:latin typeface="Tahoma"/>
                <a:cs typeface="Tahoma"/>
              </a:rPr>
              <a:t> </a:t>
            </a:r>
            <a:r>
              <a:rPr sz="1500" spc="-75" dirty="0">
                <a:solidFill>
                  <a:srgbClr val="798F9D"/>
                </a:solidFill>
                <a:latin typeface="Tahoma"/>
                <a:cs typeface="Tahoma"/>
              </a:rPr>
              <a:t>ACCELERATION</a:t>
            </a:r>
            <a:endParaRPr sz="1500">
              <a:latin typeface="Tahoma"/>
              <a:cs typeface="Tahoma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7545050" y="9774428"/>
            <a:ext cx="184150" cy="335280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34"/>
              </a:spcBef>
            </a:pPr>
            <a:fld id="{81D60167-4931-47E6-BA6A-407CBD079E47}" type="slidenum">
              <a:rPr sz="1500" spc="-50" dirty="0">
                <a:solidFill>
                  <a:srgbClr val="798F9D"/>
                </a:solidFill>
                <a:latin typeface="Tahoma"/>
                <a:cs typeface="Tahoma"/>
              </a:rPr>
              <a:t>9</a:t>
            </a:fld>
            <a:endParaRPr sz="15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756</Words>
  <Application>Microsoft Office PowerPoint</Application>
  <PresentationFormat>Personalizzato</PresentationFormat>
  <Paragraphs>235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7" baseType="lpstr">
      <vt:lpstr>Calibri</vt:lpstr>
      <vt:lpstr>Palatino Linotype</vt:lpstr>
      <vt:lpstr>Tahoma</vt:lpstr>
      <vt:lpstr>Times New Roman</vt:lpstr>
      <vt:lpstr>Verdana</vt:lpstr>
      <vt:lpstr>Office Theme</vt:lpstr>
      <vt:lpstr>ACM/CSUR #4 ACCELERATION</vt:lpstr>
      <vt:lpstr>Presentazione standard di PowerPoint</vt:lpstr>
      <vt:lpstr>Classification of Acceleration Approaches</vt:lpstr>
      <vt:lpstr>The Optimal Architecture Programming Models &amp; Their Hardware</vt:lpstr>
      <vt:lpstr>Presentazione standard di PowerPoint</vt:lpstr>
      <vt:lpstr>Distribution Table Sections 1 – 6 · Authors &amp; Technologies</vt:lpstr>
      <vt:lpstr>Distribution Table Sections 7 – 12 · Authors &amp; Technologies</vt:lpstr>
      <vt:lpstr>APPS REVISITED</vt:lpstr>
      <vt:lpstr>Conclusions [vm]</vt:lpstr>
      <vt:lpstr>Research Opportunities in Top Journals</vt:lpstr>
      <vt:lpstr>An Introduction to the Management of Complex Software Projects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Antonio Imperiale</dc:creator>
  <cp:lastModifiedBy>ANTONIO IMPERIALE</cp:lastModifiedBy>
  <cp:revision>4</cp:revision>
  <dcterms:created xsi:type="dcterms:W3CDTF">2026-05-11T16:15:17Z</dcterms:created>
  <dcterms:modified xsi:type="dcterms:W3CDTF">2026-05-12T17:53:52Z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verter">
    <vt:lpwstr>StructuredOutput v10.0.19910.1</vt:lpwstr>
  </property>
  <property fmtid="{D5CDD505-2E9C-101B-9397-08002B2CF9AE}" pid="3" name="Created">
    <vt:filetime>2026-05-11T00:00:00Z</vt:filetime>
  </property>
  <property fmtid="{D5CDD505-2E9C-101B-9397-08002B2CF9AE}" pid="4" name="LastSaved">
    <vt:filetime>2026-05-11T00:00:00Z</vt:filetime>
  </property>
</Properties>
</file>