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  <p:sldMasterId id="2147483709" r:id="rId4"/>
    <p:sldMasterId id="2147483722" r:id="rId5"/>
  </p:sldMasterIdLst>
  <p:notesMasterIdLst>
    <p:notesMasterId r:id="rId46"/>
  </p:notesMasterIdLst>
  <p:handoutMasterIdLst>
    <p:handoutMasterId r:id="rId47"/>
  </p:handoutMasterIdLst>
  <p:sldIdLst>
    <p:sldId id="280" r:id="rId6"/>
    <p:sldId id="309" r:id="rId7"/>
    <p:sldId id="311" r:id="rId8"/>
    <p:sldId id="310" r:id="rId9"/>
    <p:sldId id="281" r:id="rId10"/>
    <p:sldId id="282" r:id="rId11"/>
    <p:sldId id="284" r:id="rId12"/>
    <p:sldId id="283" r:id="rId13"/>
    <p:sldId id="259" r:id="rId14"/>
    <p:sldId id="260" r:id="rId15"/>
    <p:sldId id="261" r:id="rId16"/>
    <p:sldId id="257" r:id="rId17"/>
    <p:sldId id="258" r:id="rId18"/>
    <p:sldId id="267" r:id="rId19"/>
    <p:sldId id="268" r:id="rId20"/>
    <p:sldId id="269" r:id="rId21"/>
    <p:sldId id="264" r:id="rId22"/>
    <p:sldId id="270" r:id="rId23"/>
    <p:sldId id="271" r:id="rId24"/>
    <p:sldId id="276" r:id="rId25"/>
    <p:sldId id="272" r:id="rId26"/>
    <p:sldId id="273" r:id="rId27"/>
    <p:sldId id="275" r:id="rId28"/>
    <p:sldId id="277" r:id="rId29"/>
    <p:sldId id="278" r:id="rId30"/>
    <p:sldId id="285" r:id="rId31"/>
    <p:sldId id="290" r:id="rId32"/>
    <p:sldId id="297" r:id="rId33"/>
    <p:sldId id="295" r:id="rId34"/>
    <p:sldId id="296" r:id="rId35"/>
    <p:sldId id="298" r:id="rId36"/>
    <p:sldId id="288" r:id="rId37"/>
    <p:sldId id="299" r:id="rId38"/>
    <p:sldId id="300" r:id="rId39"/>
    <p:sldId id="301" r:id="rId40"/>
    <p:sldId id="302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76424-221A-1A44-BC81-BCF05A8EC2F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CF80-7504-8947-82F9-B05363A01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79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7E44-9EA3-41DD-A90E-9DC504F9AC8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1F2D-B448-46C0-B5CE-EDD4ABB3C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42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16541-73D9-4D5D-B557-E1F7483A418A}" type="slidenum">
              <a:rPr lang="en-US">
                <a:solidFill>
                  <a:prstClr val="white"/>
                </a:solidFill>
              </a:rPr>
              <a:pPr/>
              <a:t>37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1294" y="4322331"/>
            <a:ext cx="5028640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US" sz="1800" dirty="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47570-C58B-4F36-A692-024B2A5632B5}" type="slidenum">
              <a:rPr lang="en-US">
                <a:solidFill>
                  <a:prstClr val="white"/>
                </a:solidFill>
              </a:rPr>
              <a:pPr/>
              <a:t>38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345F0-DF9A-47CA-B67C-04C42F354D2C}" type="slidenum">
              <a:rPr lang="en-US">
                <a:solidFill>
                  <a:prstClr val="white"/>
                </a:solidFill>
              </a:rPr>
              <a:pPr/>
              <a:t>39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208AF-A893-410A-9E6C-8AB993A3356E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3A4D1-91B3-4C96-9282-25F660E04F09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Elastic makes things</a:t>
            </a:r>
            <a:r>
              <a:rPr lang="en-GB" baseline="0" dirty="0" smtClean="0"/>
              <a:t> worse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8C5E9-58C2-4BD4-95EF-5E96E75CE0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08E58-6102-4BD8-9663-96C4DC9EE49F}" type="slidenum">
              <a:rPr lang="en-US">
                <a:solidFill>
                  <a:prstClr val="white"/>
                </a:solidFill>
              </a:rPr>
              <a:pPr/>
              <a:t>34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C660E-CA85-4EC9-A95D-551FC7731240}" type="slidenum">
              <a:rPr lang="en-US">
                <a:solidFill>
                  <a:prstClr val="white"/>
                </a:solidFill>
              </a:rPr>
              <a:pPr/>
              <a:t>35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AD22-0407-2A46-9FCE-35536B8D7AAB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C316-937B-4E4D-BA9D-EA87CE11CDDE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739F-4176-5946-8FFE-757F4452CF66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BFF62C-75B4-534C-B030-96FD8980DB04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E69D-18AA-F34A-8E8E-8061A4061623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166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CF6-1608-B245-AD49-0F5358361B0D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3050"/>
            <a:ext cx="205422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3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6CE728C-58F7-7447-8817-E874F24B9732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8297BE4-AC50-DF4F-BBB9-C9D6DEDF5AF3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EFDA2F5-BB68-524D-B31A-5F1901A38303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DB9-CF35-954C-8E59-50762563FE5E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F7032A-86E9-F74B-AAB3-4E21AABA8AC9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73BDD40-59CB-BC42-8569-B014EE81CDE6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B771148-0E39-0B47-8BDA-CCCDA4C1C509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C128EB9-382C-C446-AA1A-1E844ED5DE87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2980797-1905-694A-9D96-BB0413019497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E8EB58-49EE-684D-B818-4ACCC7BF7314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06DFC9-C384-C542-BAEF-23F05F5AC268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12B6FA5-5C07-3249-B6E3-02BAEC63FA13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A35-7137-4140-BC40-D0AA9BE0C250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90D-3F6D-8747-A7CE-ABE8A6888E9A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44E1E3-49B9-4B4D-9B9D-EFA46A52D0CB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39E-0764-2046-9188-3DE7131D3CE9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8A33E-AAE4-4841-BDE4-E2FF6F75497F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6350" y="6096000"/>
            <a:ext cx="3400425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D7B9EF-2514-4A52-9733-340160C23C60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3175" y="4997450"/>
            <a:ext cx="9147175" cy="790575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3505200"/>
            <a:ext cx="7923213" cy="4445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6350" y="6096000"/>
            <a:ext cx="3402013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DE6839-EF5B-40BB-ACF8-013EEB193CBA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1143000"/>
            <a:ext cx="5332413" cy="7461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9480FE-6CA6-4E24-A72B-BF628BCFCAF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26F5F-D183-4369-BC5F-C6EF2C69FA4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47F64D9-030C-A943-AC65-FB6A7930FF0B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10/8/2012</a:t>
            </a:fld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4" Type="http://schemas.openxmlformats.org/officeDocument/2006/relationships/hyperlink" Target="mailto:oliver@maxeler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610600" cy="2015196"/>
          </a:xfrm>
        </p:spPr>
        <p:txBody>
          <a:bodyPr/>
          <a:lstStyle/>
          <a:p>
            <a:r>
              <a:rPr lang="en-US" b="1" dirty="0" smtClean="0"/>
              <a:t>V. </a:t>
            </a:r>
            <a:r>
              <a:rPr lang="en-US" b="1" dirty="0" err="1" smtClean="0"/>
              <a:t>Milutinovi</a:t>
            </a:r>
            <a:r>
              <a:rPr lang="x-none" b="1" dirty="0" smtClean="0"/>
              <a:t>ć</a:t>
            </a:r>
            <a:r>
              <a:rPr lang="en-US" b="1" dirty="0" smtClean="0"/>
              <a:t>, G. Rakocevic,</a:t>
            </a:r>
            <a:r>
              <a:rPr lang="x-none" b="1" dirty="0" smtClean="0"/>
              <a:t> S</a:t>
            </a:r>
            <a:r>
              <a:rPr lang="en-US" b="1" dirty="0" smtClean="0"/>
              <a:t>.</a:t>
            </a:r>
            <a:r>
              <a:rPr lang="x-none" b="1" dirty="0" smtClean="0"/>
              <a:t> Stojanović</a:t>
            </a:r>
            <a:r>
              <a:rPr lang="en-US" b="1" dirty="0" smtClean="0"/>
              <a:t>, </a:t>
            </a:r>
            <a:r>
              <a:rPr lang="x-none" b="1" dirty="0"/>
              <a:t>and</a:t>
            </a:r>
            <a:r>
              <a:rPr lang="en-US" b="1" dirty="0" smtClean="0"/>
              <a:t> Z. </a:t>
            </a:r>
            <a:r>
              <a:rPr lang="en-US" b="1" dirty="0" err="1" smtClean="0"/>
              <a:t>Sustran</a:t>
            </a:r>
            <a:endParaRPr lang="x-none" b="1" dirty="0" smtClean="0"/>
          </a:p>
          <a:p>
            <a:r>
              <a:rPr lang="en-US" sz="1800" dirty="0" smtClean="0"/>
              <a:t>University of Belgrade</a:t>
            </a:r>
          </a:p>
          <a:p>
            <a:r>
              <a:rPr lang="x-none" b="1" dirty="0"/>
              <a:t>Oskar Mencer</a:t>
            </a:r>
          </a:p>
          <a:p>
            <a:r>
              <a:rPr lang="en-US" sz="1800" dirty="0" smtClean="0"/>
              <a:t>Imperial College, London</a:t>
            </a:r>
          </a:p>
          <a:p>
            <a:r>
              <a:rPr lang="en-GB" b="1" dirty="0" smtClean="0"/>
              <a:t>Oliver Pell</a:t>
            </a:r>
            <a:r>
              <a:rPr lang="x-none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smtClean="0"/>
              <a:t>Maxeler Technologies</a:t>
            </a:r>
            <a:endParaRPr lang="en-US" sz="1800" dirty="0"/>
          </a:p>
          <a:p>
            <a:r>
              <a:rPr lang="en-US" b="1" dirty="0" smtClean="0"/>
              <a:t>Goran </a:t>
            </a:r>
            <a:r>
              <a:rPr lang="en-US" b="1" dirty="0" err="1" smtClean="0"/>
              <a:t>Dimic</a:t>
            </a:r>
            <a:endParaRPr lang="en-US" b="1" dirty="0" smtClean="0"/>
          </a:p>
          <a:p>
            <a:r>
              <a:rPr lang="en-US" sz="1800" dirty="0" smtClean="0"/>
              <a:t>Institute Michael Pupin</a:t>
            </a:r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981200"/>
          </a:xfrm>
        </p:spPr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Computing 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 err="1" smtClean="0"/>
              <a:t>Exascale</a:t>
            </a:r>
            <a:r>
              <a:rPr lang="en-GB" dirty="0"/>
              <a:t> </a:t>
            </a:r>
            <a:r>
              <a:rPr lang="en-GB" dirty="0" err="1" smtClean="0"/>
              <a:t>eGov</a:t>
            </a:r>
            <a:r>
              <a:rPr lang="en-GB" dirty="0" smtClean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Revisiting the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Is it possible</a:t>
            </a:r>
            <a:br>
              <a:rPr lang="en-US" dirty="0" smtClean="0"/>
            </a:br>
            <a:r>
              <a:rPr lang="en-US" dirty="0" smtClean="0"/>
              <a:t>to use 2000 chicken instead of two horses?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7410" name="Picture 2" descr="http://www.haccpeuropa.com/wp-content/uploads/2012/03/chic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3505200" cy="2320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4038600"/>
            <a:ext cx="4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825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5562600"/>
            <a:ext cx="82296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better, real and anecdotic?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251026" cy="34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638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x 1000 chickens (CUDA and </a:t>
            </a:r>
            <a:r>
              <a:rPr lang="en-US" sz="2800" dirty="0" err="1" smtClean="0"/>
              <a:t>rCUDA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8100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1237013">
            <a:off x="3472893" y="4080605"/>
            <a:ext cx="1143000" cy="457200"/>
            <a:chOff x="4572000" y="3429000"/>
            <a:chExt cx="1143000" cy="457200"/>
          </a:xfrm>
        </p:grpSpPr>
        <p:sp>
          <p:nvSpPr>
            <p:cNvPr id="5" name="Oval 4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29078" y="1955862"/>
            <a:ext cx="2581222" cy="2471547"/>
            <a:chOff x="4924478" y="1795652"/>
            <a:chExt cx="2581222" cy="2471547"/>
          </a:xfrm>
        </p:grpSpPr>
        <p:cxnSp>
          <p:nvCxnSpPr>
            <p:cNvPr id="9" name="Straight Connector 8"/>
            <p:cNvCxnSpPr>
              <a:stCxn id="5" idx="1"/>
              <a:endCxn id="12" idx="1"/>
            </p:cNvCxnSpPr>
            <p:nvPr/>
          </p:nvCxnSpPr>
          <p:spPr>
            <a:xfrm rot="5400000" flipH="1" flipV="1">
              <a:off x="4677548" y="2042582"/>
              <a:ext cx="2024392" cy="1530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12" idx="4"/>
            </p:cNvCxnSpPr>
            <p:nvPr/>
          </p:nvCxnSpPr>
          <p:spPr>
            <a:xfrm rot="16200000" flipH="1">
              <a:off x="6294097" y="3055596"/>
              <a:ext cx="30735" cy="2392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724400" y="1531810"/>
            <a:ext cx="2971800" cy="2895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9600" y="525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about 2 000 000 ants?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237013">
            <a:off x="5911293" y="2548795"/>
            <a:ext cx="1143000" cy="457200"/>
            <a:chOff x="4572000" y="3429000"/>
            <a:chExt cx="1143000" cy="457200"/>
          </a:xfrm>
        </p:grpSpPr>
        <p:sp>
          <p:nvSpPr>
            <p:cNvPr id="18" name="Oval 17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72200" y="533400"/>
            <a:ext cx="2286000" cy="2288412"/>
            <a:chOff x="6172200" y="533400"/>
            <a:chExt cx="2286000" cy="228841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769604" y="935996"/>
              <a:ext cx="1871992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60951" y="1828800"/>
              <a:ext cx="2097249" cy="99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7086600" y="0"/>
            <a:ext cx="20574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2239869">
            <a:off x="7831336" y="869973"/>
            <a:ext cx="311568" cy="730766"/>
          </a:xfrm>
          <a:prstGeom prst="can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294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Marmalade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0771"/>
            <a:ext cx="28194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0" y="2623457"/>
            <a:ext cx="2209800" cy="3124200"/>
          </a:xfrm>
          <a:prstGeom prst="rect">
            <a:avLst/>
          </a:prstGeom>
          <a:solidFill>
            <a:srgbClr val="92D05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 Input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2648857"/>
            <a:ext cx="2209800" cy="3124200"/>
          </a:xfrm>
          <a:prstGeom prst="rect">
            <a:avLst/>
          </a:prstGeom>
          <a:solidFill>
            <a:srgbClr val="FF000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29000" y="1676400"/>
            <a:ext cx="1905000" cy="4876800"/>
            <a:chOff x="4648200" y="1524000"/>
            <a:chExt cx="1905000" cy="5029200"/>
          </a:xfrm>
        </p:grpSpPr>
        <p:sp>
          <p:nvSpPr>
            <p:cNvPr id="13" name="Rectangle 12"/>
            <p:cNvSpPr/>
            <p:nvPr/>
          </p:nvSpPr>
          <p:spPr>
            <a:xfrm>
              <a:off x="4648200" y="1524000"/>
              <a:ext cx="1905000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562600" y="28194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438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05400" y="3429000"/>
              <a:ext cx="3810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3200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40386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81600" y="44958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9530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029200" y="5334000"/>
              <a:ext cx="2286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2590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2819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2743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5280" y="29702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3124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30480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0" y="346703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95216" y="33268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5216" y="35554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57600" y="35814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8100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3733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24400" y="423062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161980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431596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85616" y="45963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616" y="48249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4724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24400" y="51816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14800" y="50657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4800" y="52943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81400" y="54848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81400" y="5638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14216" y="5574792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09 L 0.29583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44444E-6 L 0.2958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2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4.44444E-6 L 0.287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583 0.00487 L 0.5875 0.004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animBg="1"/>
      <p:bldP spid="22" grpId="1" animBg="1"/>
      <p:bldP spid="22" grpId="2" animBg="1"/>
      <p:bldP spid="26" grpId="1" animBg="1"/>
      <p:bldP spid="2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Factor: 20 to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is </a:t>
            </a:r>
            <a:r>
              <a:rPr dirty="0" err="1" smtClean="0"/>
              <a:t>DataFlow</a:t>
            </a:r>
            <a:r>
              <a:rPr dirty="0" smtClean="0"/>
              <a:t> so Much Faster?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Level Code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 Transfer Level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209800" y="3048000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0" y="30480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are Electricity Bills so Small?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3732212"/>
            <a:ext cx="2439988" cy="534988"/>
            <a:chOff x="1371600" y="3581400"/>
            <a:chExt cx="2439988" cy="534988"/>
          </a:xfrm>
        </p:grpSpPr>
        <p:grpSp>
          <p:nvGrpSpPr>
            <p:cNvPr id="27" name="Group 26"/>
            <p:cNvGrpSpPr/>
            <p:nvPr/>
          </p:nvGrpSpPr>
          <p:grpSpPr>
            <a:xfrm>
              <a:off x="1371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676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981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860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5908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895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200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505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5257800" y="3732212"/>
            <a:ext cx="2590800" cy="534988"/>
            <a:chOff x="5410200" y="3581400"/>
            <a:chExt cx="2590800" cy="534988"/>
          </a:xfrm>
        </p:grpSpPr>
        <p:grpSp>
          <p:nvGrpSpPr>
            <p:cNvPr id="65" name="Group 64"/>
            <p:cNvGrpSpPr/>
            <p:nvPr/>
          </p:nvGrpSpPr>
          <p:grpSpPr>
            <a:xfrm>
              <a:off x="54102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7056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Slide Number Placeholder 1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4" name="Title 2"/>
          <p:cNvSpPr txBox="1">
            <a:spLocks/>
          </p:cNvSpPr>
          <p:nvPr/>
        </p:nvSpPr>
        <p:spPr>
          <a:xfrm>
            <a:off x="533400" y="4876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 = kfU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is the Cubic Foot so Small?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200400"/>
            <a:ext cx="2667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26670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26670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410200"/>
            <a:ext cx="2667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the driver</a:t>
            </a:r>
          </a:p>
          <a:p>
            <a:pPr lvl="1"/>
            <a:r>
              <a:rPr lang="en-US" dirty="0" smtClean="0"/>
              <a:t>Caches, instruction buffers, and predictors  needed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many sub-drivers</a:t>
            </a:r>
          </a:p>
          <a:p>
            <a:pPr lvl="1"/>
            <a:r>
              <a:rPr lang="en-US" dirty="0" smtClean="0"/>
              <a:t>Reduced caches and instruction buffers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Make a field of processing gates: </a:t>
            </a:r>
            <a:r>
              <a:rPr lang="en-US" dirty="0" smtClean="0"/>
              <a:t>1C+5Java</a:t>
            </a:r>
            <a:endParaRPr lang="en-US" dirty="0" smtClean="0"/>
          </a:p>
          <a:p>
            <a:pPr lvl="1"/>
            <a:r>
              <a:rPr lang="en-US" dirty="0" smtClean="0"/>
              <a:t>No caches, etc. (300 students/year: BGD, BCN, </a:t>
            </a:r>
            <a:r>
              <a:rPr lang="en-US" dirty="0" err="1" smtClean="0"/>
              <a:t>LjU</a:t>
            </a:r>
            <a:r>
              <a:rPr lang="en-US" dirty="0" smtClean="0"/>
              <a:t>,…)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Programming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Business as usual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difficult</a:t>
            </a:r>
          </a:p>
          <a:p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Much more difficult</a:t>
            </a:r>
          </a:p>
          <a:p>
            <a:pPr lvl="1"/>
            <a:r>
              <a:rPr lang="en-US" dirty="0" smtClean="0"/>
              <a:t>Debugging both, application and configuration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Debug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minutes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</a:t>
            </a:r>
            <a:r>
              <a:rPr lang="en-US" dirty="0" smtClean="0"/>
              <a:t>hours for the real hardware</a:t>
            </a:r>
          </a:p>
          <a:p>
            <a:pPr lvl="1"/>
            <a:r>
              <a:rPr lang="en-US" dirty="0" smtClean="0"/>
              <a:t>Fortunately, only several minutes for the simulator</a:t>
            </a:r>
          </a:p>
          <a:p>
            <a:pPr lvl="1"/>
            <a:r>
              <a:rPr lang="en-US" dirty="0" smtClean="0"/>
              <a:t>The simulator supports </a:t>
            </a:r>
            <a:br>
              <a:rPr lang="en-US" dirty="0" smtClean="0"/>
            </a:br>
            <a:r>
              <a:rPr lang="en-US" dirty="0" smtClean="0"/>
              <a:t>both the large JPMorgan machine</a:t>
            </a:r>
            <a:br>
              <a:rPr lang="en-US" dirty="0" smtClean="0"/>
            </a:br>
            <a:r>
              <a:rPr lang="en-US" dirty="0" smtClean="0"/>
              <a:t>as well as the smallest “University Support” machine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Good news:</a:t>
            </a:r>
          </a:p>
          <a:p>
            <a:pPr lvl="1"/>
            <a:r>
              <a:rPr lang="en-US" dirty="0" smtClean="0"/>
              <a:t>Tabula@2GHz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Compilation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0000"/>
                </a:solidFill>
              </a:rPr>
              <a:t>Goals of the Paradigm: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2296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Modify the Big Data </a:t>
            </a:r>
            <a:r>
              <a:rPr lang="en-US" sz="3200" dirty="0" err="1" smtClean="0"/>
              <a:t>eGov</a:t>
            </a:r>
            <a:r>
              <a:rPr lang="en-US" sz="3200" dirty="0" smtClean="0"/>
              <a:t> </a:t>
            </a:r>
            <a:r>
              <a:rPr lang="en-US" sz="3200" dirty="0" smtClean="0"/>
              <a:t>algorithms </a:t>
            </a:r>
            <a:br>
              <a:rPr lang="en-US" sz="3200" dirty="0" smtClean="0"/>
            </a:br>
            <a:r>
              <a:rPr lang="en-US" sz="3200" dirty="0" smtClean="0"/>
              <a:t>to achieve, </a:t>
            </a:r>
            <a:br>
              <a:rPr lang="en-US" sz="3200" dirty="0" smtClean="0"/>
            </a:br>
            <a:r>
              <a:rPr lang="en-US" sz="3200" dirty="0" smtClean="0"/>
              <a:t>for the same hardware price,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speed-up of 20-200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monthly electricity bills reduced 20 times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c) size 20 times smaller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229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Now the Fun Part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1600200" y="1752600"/>
            <a:ext cx="5791200" cy="38862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Horse stable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Chicken house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 hole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D:\Users\Sasa\Desktop\mravlja posla\Ant-Hole-98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1029847" cy="685800"/>
          </a:xfrm>
          <a:prstGeom prst="rect">
            <a:avLst/>
          </a:prstGeom>
          <a:noFill/>
        </p:spPr>
      </p:pic>
      <p:pic>
        <p:nvPicPr>
          <p:cNvPr id="1027" name="Picture 3" descr="D:\Users\Sasa\Desktop\mravlja posla\Outback-Chicken-Houses_72322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04" y="2895601"/>
            <a:ext cx="2130551" cy="1600199"/>
          </a:xfrm>
          <a:prstGeom prst="rect">
            <a:avLst/>
          </a:prstGeom>
          <a:noFill/>
        </p:spPr>
      </p:pic>
      <p:pic>
        <p:nvPicPr>
          <p:cNvPr id="1028" name="Picture 4" descr="D:\Users\Sasa\Desktop\mravlja posla\stable-barn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892394" cy="217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Haystack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Cornbits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Crumbs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Energy?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 descr="D:\Users\Sasa\Desktop\mravlja posla\Hay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2743200" cy="1828800"/>
          </a:xfrm>
          <a:prstGeom prst="rect">
            <a:avLst/>
          </a:prstGeom>
          <a:noFill/>
        </p:spPr>
      </p:pic>
      <p:pic>
        <p:nvPicPr>
          <p:cNvPr id="2051" name="Picture 3" descr="D:\Users\Sasa\Desktop\mravlja posla\CornDog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1930400" cy="1442974"/>
          </a:xfrm>
          <a:prstGeom prst="rect">
            <a:avLst/>
          </a:prstGeom>
          <a:noFill/>
        </p:spPr>
      </p:pic>
      <p:pic>
        <p:nvPicPr>
          <p:cNvPr id="2052" name="Picture 4" descr="D:\Users\Sasa\Desktop\mravlja posla\cracker1sm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1676400" cy="11630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484812"/>
            <a:ext cx="77724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58140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6427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810000" y="563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Data: Toy Benchmarks </a:t>
            </a:r>
            <a:r>
              <a:rPr lang="en-US" dirty="0" smtClean="0"/>
              <a:t>(e.g., </a:t>
            </a:r>
            <a:r>
              <a:rPr lang="en-US" dirty="0" err="1" smtClean="0"/>
              <a:t>Linpack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056E-6 L 0.5816 -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1702E-6 L 0.42916 -3.6170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0.13333 1.7021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371600"/>
            <a:ext cx="6324600" cy="5105400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56451">
            <a:off x="879814" y="434627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55087">
            <a:off x="909601" y="29454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0018">
            <a:off x="710343" y="2223576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91200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</a:t>
            </a:r>
            <a:r>
              <a:rPr lang="en-US" dirty="0" smtClean="0"/>
              <a:t>Data (benchmarks  </a:t>
            </a:r>
            <a:br>
              <a:rPr lang="en-US" dirty="0" smtClean="0"/>
            </a:br>
            <a:r>
              <a:rPr lang="en-US" dirty="0" err="1" smtClean="0"/>
              <a:t>favorising</a:t>
            </a:r>
            <a:r>
              <a:rPr lang="en-US" dirty="0" smtClean="0"/>
              <a:t> </a:t>
            </a:r>
            <a:r>
              <a:rPr lang="en-US" dirty="0" err="1" smtClean="0"/>
              <a:t>Nvidia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c</a:t>
            </a:r>
            <a:r>
              <a:rPr lang="en-US" dirty="0" smtClean="0"/>
              <a:t>ompared to Intel,…)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L 0.42135 -0.44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053E-7 L 0.10573 -0.10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52900" y="3390900"/>
            <a:ext cx="61722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77134" y="4128466"/>
            <a:ext cx="2798852" cy="1857120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8380" y="503762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0987" y="5600013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390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00416 -0.721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3181"/>
            <a:ext cx="8686800" cy="5001419"/>
          </a:xfrm>
        </p:spPr>
        <p:txBody>
          <a:bodyPr>
            <a:normAutofit/>
          </a:bodyPr>
          <a:lstStyle/>
          <a:p>
            <a:r>
              <a:rPr lang="en-GB" dirty="0" err="1" smtClean="0"/>
              <a:t>Revisting</a:t>
            </a:r>
            <a:r>
              <a:rPr lang="en-GB" dirty="0" smtClean="0"/>
              <a:t> all major Big Data DM algorithms</a:t>
            </a:r>
          </a:p>
          <a:p>
            <a:pPr lvl="1"/>
            <a:r>
              <a:rPr lang="en-GB" dirty="0" smtClean="0"/>
              <a:t>Massive static parallelism at low clock frequencies</a:t>
            </a:r>
          </a:p>
          <a:p>
            <a:r>
              <a:rPr lang="en-GB" dirty="0" smtClean="0"/>
              <a:t>Concurrency and communication</a:t>
            </a:r>
          </a:p>
          <a:p>
            <a:pPr lvl="1"/>
            <a:r>
              <a:rPr lang="en-GB" dirty="0" smtClean="0"/>
              <a:t>Concurrency between millions of tiny cores difficult,</a:t>
            </a:r>
            <a:br>
              <a:rPr lang="en-GB" dirty="0" smtClean="0"/>
            </a:br>
            <a:r>
              <a:rPr lang="en-GB" dirty="0" smtClean="0"/>
              <a:t>“jitter” between cores will harm performance </a:t>
            </a:r>
            <a:br>
              <a:rPr lang="en-GB" dirty="0" smtClean="0"/>
            </a:br>
            <a:r>
              <a:rPr lang="en-GB" dirty="0" smtClean="0"/>
              <a:t>at synchronization points.</a:t>
            </a:r>
          </a:p>
          <a:p>
            <a:r>
              <a:rPr lang="en-GB" dirty="0" smtClean="0"/>
              <a:t>Reliability and fault tolerance</a:t>
            </a:r>
          </a:p>
          <a:p>
            <a:pPr lvl="1"/>
            <a:r>
              <a:rPr lang="en-GB" dirty="0" smtClean="0"/>
              <a:t>10-100x fewer nodes, failures much less often</a:t>
            </a:r>
          </a:p>
          <a:p>
            <a:r>
              <a:rPr lang="en-GB" dirty="0" smtClean="0"/>
              <a:t>Memory bandwidth and FLOP/byte ratio</a:t>
            </a:r>
          </a:p>
          <a:p>
            <a:pPr lvl="1"/>
            <a:r>
              <a:rPr lang="en-GB" dirty="0" smtClean="0"/>
              <a:t>Optimize </a:t>
            </a:r>
            <a:r>
              <a:rPr lang="en-GB" b="1" dirty="0" smtClean="0"/>
              <a:t>data choreography, data movement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and the algorithmic computation.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DataFlow</a:t>
            </a:r>
            <a:r>
              <a:rPr lang="en-GB" dirty="0" smtClean="0"/>
              <a:t> for </a:t>
            </a:r>
            <a:r>
              <a:rPr lang="en-GB" dirty="0" err="1" smtClean="0"/>
              <a:t>Exascale</a:t>
            </a:r>
            <a:r>
              <a:rPr lang="en-GB" dirty="0" smtClean="0"/>
              <a:t> </a:t>
            </a:r>
            <a:r>
              <a:rPr lang="en-GB" dirty="0" err="1" smtClean="0"/>
              <a:t>eGov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Maxeler Hardware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95625" y="1016000"/>
            <a:ext cx="0" cy="41417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2216739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CPUs plus DFEs</a:t>
            </a:r>
            <a:br>
              <a:rPr lang="en-GB" b="1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Intel Xeon CPU cores and up to 4 DFEs with 192GB of RAM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5625" y="2216739"/>
            <a:ext cx="302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DFEs shared over Infiniband 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Up to 8 DFEs with 384GB of RAM and dynamic allocation of DFEs to CPU servers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32" name="Picture 2" descr="Y:\maxeler\MaxelerInc\salesInc\marketing\Products\Pandora\Front_BoxOp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249" y="3800915"/>
            <a:ext cx="2805911" cy="100811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9812" y="2226609"/>
            <a:ext cx="302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Low latency connectivity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Intel Xeon CPUs and 1-2 DFEs with up to six 10Gbit Ethernet connections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4" name="Picture 23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19" y="3413803"/>
            <a:ext cx="2568661" cy="1575244"/>
          </a:xfrm>
          <a:prstGeom prst="rect">
            <a:avLst/>
          </a:prstGeom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844" y="80070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762" y="956599"/>
            <a:ext cx="28443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836712"/>
            <a:ext cx="30241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119813" y="1016000"/>
            <a:ext cx="0" cy="41417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" y="5157788"/>
            <a:ext cx="9143999" cy="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Image of Rear of MaxNode with CH2 installed to C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00" y="5229200"/>
            <a:ext cx="1512168" cy="11341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11660" y="53372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333333"/>
                </a:solidFill>
              </a:rPr>
              <a:t>MaxWorkstation</a:t>
            </a:r>
            <a:endParaRPr lang="en-GB" b="1" dirty="0" smtClean="0">
              <a:solidFill>
                <a:srgbClr val="333333"/>
              </a:solidFill>
            </a:endParaRPr>
          </a:p>
          <a:p>
            <a:r>
              <a:rPr lang="en-GB" dirty="0" smtClean="0">
                <a:solidFill>
                  <a:srgbClr val="333333"/>
                </a:solidFill>
              </a:rPr>
              <a:t>Desktop development system</a:t>
            </a:r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72000" y="5157788"/>
            <a:ext cx="0" cy="129554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1" descr="Maxrack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80012" y="5337212"/>
            <a:ext cx="908760" cy="9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580112" y="532495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33"/>
                </a:solidFill>
              </a:rPr>
              <a:t>MaxCloud</a:t>
            </a:r>
          </a:p>
          <a:p>
            <a:r>
              <a:rPr lang="en-GB" dirty="0" smtClean="0">
                <a:solidFill>
                  <a:srgbClr val="333333"/>
                </a:solidFill>
              </a:rPr>
              <a:t>On-demand scalable accelerated </a:t>
            </a:r>
            <a:br>
              <a:rPr lang="en-GB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compute resource, hosted in London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1" name="Picture 2" descr="H:\Downloads\DSC_0711_edite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3007279" cy="1447534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27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4976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GB" dirty="0" smtClean="0"/>
              <a:t>Coarse grained, </a:t>
            </a:r>
            <a:r>
              <a:rPr lang="en-GB" dirty="0" err="1" smtClean="0"/>
              <a:t>stateful</a:t>
            </a:r>
            <a:endParaRPr lang="en-GB" dirty="0" smtClean="0"/>
          </a:p>
          <a:p>
            <a:pPr marL="914400" lvl="1" indent="-457200"/>
            <a:r>
              <a:rPr lang="en-GB" dirty="0" smtClean="0"/>
              <a:t>CPU requires DFE for minutes or hours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stateless transactional</a:t>
            </a:r>
          </a:p>
          <a:p>
            <a:pPr marL="914400" lvl="1" indent="-457200"/>
            <a:r>
              <a:rPr lang="en-GB" dirty="0" smtClean="0"/>
              <a:t>CPU requires DFE for ms to s</a:t>
            </a:r>
          </a:p>
          <a:p>
            <a:pPr marL="914400" lvl="1" indent="-457200"/>
            <a:r>
              <a:rPr lang="en-GB" dirty="0" smtClean="0"/>
              <a:t>Many short computations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transactional with shared database</a:t>
            </a:r>
          </a:p>
          <a:p>
            <a:pPr marL="914400" lvl="1" indent="-457200"/>
            <a:r>
              <a:rPr lang="en-GB" dirty="0" smtClean="0"/>
              <a:t>CPU utilizes DFE for ms to s</a:t>
            </a:r>
          </a:p>
          <a:p>
            <a:pPr marL="914400" lvl="1" indent="-457200"/>
            <a:r>
              <a:rPr lang="en-GB" dirty="0" smtClean="0"/>
              <a:t>Many short computations, accessing common database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Major Classes of DM Algorithms, </a:t>
            </a:r>
            <a:br>
              <a:rPr lang="en-GB" dirty="0" smtClean="0"/>
            </a:br>
            <a:r>
              <a:rPr lang="en-GB" dirty="0" smtClean="0"/>
              <a:t>from the Computational Perspective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2345"/>
            <a:ext cx="4419600" cy="5580855"/>
          </a:xfrm>
        </p:spPr>
        <p:txBody>
          <a:bodyPr>
            <a:normAutofit/>
          </a:bodyPr>
          <a:lstStyle/>
          <a:p>
            <a:r>
              <a:rPr lang="en-GB" dirty="0" smtClean="0"/>
              <a:t>Long runtime, but:</a:t>
            </a:r>
          </a:p>
          <a:p>
            <a:r>
              <a:rPr lang="en-GB" dirty="0" smtClean="0"/>
              <a:t>Memory requirements change dramatically based on modelled frequency</a:t>
            </a:r>
          </a:p>
          <a:p>
            <a:r>
              <a:rPr lang="en-GB" dirty="0" smtClean="0"/>
              <a:t>Number of DFEs allocated to a CPU process can be easily varied to increase available memory</a:t>
            </a:r>
          </a:p>
          <a:p>
            <a:r>
              <a:rPr lang="en-GB" dirty="0" smtClean="0"/>
              <a:t>Streaming compression</a:t>
            </a:r>
          </a:p>
          <a:p>
            <a:r>
              <a:rPr lang="en-GB" dirty="0" smtClean="0"/>
              <a:t>Boundary data exchanged over chassis </a:t>
            </a:r>
            <a:r>
              <a:rPr lang="en-GB" dirty="0" err="1" smtClean="0"/>
              <a:t>MaxRing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Coarse Grained: FD Wave Modeling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94" y="3566788"/>
            <a:ext cx="4358606" cy="26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94" y="914400"/>
            <a:ext cx="4343400" cy="26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FF0000"/>
                </a:solidFill>
              </a:rPr>
              <a:t>European Dimension of the Paradigm: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1371601"/>
            <a:ext cx="85344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Absolutely all results achieved with: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all hardware produced in Europe, UK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all software generated by programmers</a:t>
            </a:r>
            <a:br>
              <a:rPr lang="en-US" sz="3200" dirty="0" smtClean="0"/>
            </a:br>
            <a:r>
              <a:rPr lang="en-US" sz="3200" dirty="0" smtClean="0"/>
              <a:t>			of EU and WB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c) primary project beneficiaries in EU; </a:t>
            </a:r>
            <a:br>
              <a:rPr lang="en-US" sz="3200" dirty="0" smtClean="0"/>
            </a:br>
            <a:r>
              <a:rPr lang="en-US" sz="3200" dirty="0" smtClean="0"/>
              <a:t>			secondary project beneficiaries world wide</a:t>
            </a:r>
            <a:br>
              <a:rPr lang="en-US" sz="3200" dirty="0" smtClean="0"/>
            </a:br>
            <a:r>
              <a:rPr lang="en-US" sz="3200" dirty="0" smtClean="0"/>
              <a:t>			(this is a potential export product for EU)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7354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Analyse &gt; 1,000,000 scenarios</a:t>
            </a:r>
          </a:p>
          <a:p>
            <a:r>
              <a:rPr lang="en-GB" sz="2400" dirty="0" smtClean="0"/>
              <a:t>Many CPU processes run on many DFEs</a:t>
            </a:r>
          </a:p>
          <a:p>
            <a:pPr lvl="1"/>
            <a:r>
              <a:rPr lang="en-GB" sz="2000" dirty="0" smtClean="0"/>
              <a:t>Each transaction executes on </a:t>
            </a:r>
            <a:r>
              <a:rPr lang="en-GB" sz="2000" i="1" dirty="0" smtClean="0"/>
              <a:t>any</a:t>
            </a:r>
            <a:r>
              <a:rPr lang="en-GB" sz="2000" dirty="0" smtClean="0"/>
              <a:t> DFE in the assigned group atomically</a:t>
            </a:r>
          </a:p>
          <a:p>
            <a:r>
              <a:rPr lang="en-GB" sz="2400" dirty="0" smtClean="0"/>
              <a:t>~50x MPC-X vs. multi-core x86 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1F4-F3BB-41FE-885C-9F3FC73505B3}" type="slidenum">
              <a:rPr lang="en-US" smtClean="0"/>
              <a:pPr/>
              <a:t>30</a:t>
            </a:fld>
            <a:r>
              <a:rPr lang="en-US" smtClean="0"/>
              <a:t>/13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Stateless: BSOP Control</a:t>
            </a:r>
            <a:endParaRPr lang="en-GB" dirty="0"/>
          </a:p>
        </p:txBody>
      </p:sp>
      <p:grpSp>
        <p:nvGrpSpPr>
          <p:cNvPr id="75" name="Group 74"/>
          <p:cNvGrpSpPr/>
          <p:nvPr/>
        </p:nvGrpSpPr>
        <p:grpSpPr>
          <a:xfrm>
            <a:off x="1447800" y="3352800"/>
            <a:ext cx="6048672" cy="2520280"/>
            <a:chOff x="6553038" y="3124200"/>
            <a:chExt cx="6048672" cy="2520280"/>
          </a:xfrm>
        </p:grpSpPr>
        <p:sp>
          <p:nvSpPr>
            <p:cNvPr id="66" name="Rounded Rectangle 65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9" name="Rounded Rectangle 68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69" idx="2"/>
              <a:endCxn id="70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2" name="Straight Arrow Connector 71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4" name="Rounded Rectangle 73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71600" y="3429000"/>
            <a:ext cx="6048672" cy="2520280"/>
            <a:chOff x="6553038" y="3124200"/>
            <a:chExt cx="6048672" cy="2520280"/>
          </a:xfrm>
        </p:grpSpPr>
        <p:sp>
          <p:nvSpPr>
            <p:cNvPr id="77" name="Rounded Rectangle 76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1" name="Rounded Rectangle 80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1" idx="2"/>
              <a:endCxn id="82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4" name="Straight Arrow Connector 83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5" name="Rounded Rectangle 84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95400" y="3505200"/>
            <a:ext cx="6048672" cy="2520280"/>
            <a:chOff x="6553038" y="3124200"/>
            <a:chExt cx="6048672" cy="2520280"/>
          </a:xfrm>
        </p:grpSpPr>
        <p:sp>
          <p:nvSpPr>
            <p:cNvPr id="88" name="Rounded Rectangle 8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2" name="Rounded Rectangle 9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Arrow Connector 93"/>
            <p:cNvCxnSpPr>
              <a:stCxn id="92" idx="2"/>
              <a:endCxn id="9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5" name="Straight Arrow Connector 9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6" name="Rounded Rectangle 9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19200" y="3581400"/>
            <a:ext cx="6048672" cy="2520280"/>
            <a:chOff x="6553038" y="3124200"/>
            <a:chExt cx="6048672" cy="2520280"/>
          </a:xfrm>
        </p:grpSpPr>
        <p:sp>
          <p:nvSpPr>
            <p:cNvPr id="98" name="Rounded Rectangle 9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2" name="Rounded Rectangle 10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2" idx="2"/>
              <a:endCxn id="10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6" name="Rounded Rectangle 10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3000" y="3657600"/>
            <a:ext cx="6048672" cy="2520280"/>
            <a:chOff x="533238" y="3429000"/>
            <a:chExt cx="6048672" cy="2520280"/>
          </a:xfrm>
        </p:grpSpPr>
        <p:sp>
          <p:nvSpPr>
            <p:cNvPr id="53" name="Rounded Rectangle 52"/>
            <p:cNvSpPr/>
            <p:nvPr/>
          </p:nvSpPr>
          <p:spPr>
            <a:xfrm>
              <a:off x="3352800" y="34290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358662" y="35546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33238" y="34290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901390" y="43947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" name="TextBox 56"/>
            <p:cNvSpPr txBox="1"/>
            <p:nvPr/>
          </p:nvSpPr>
          <p:spPr>
            <a:xfrm>
              <a:off x="2326542" y="343468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Market and instruments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565686" y="39626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709702" y="50851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>
              <a:stCxn id="58" idx="2"/>
              <a:endCxn id="59" idx="0"/>
            </p:cNvCxnSpPr>
            <p:nvPr/>
          </p:nvCxnSpPr>
          <p:spPr>
            <a:xfrm>
              <a:off x="5393778" y="47251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>
            <a:xfrm flipH="1">
              <a:off x="1901390" y="54028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TextBox 61"/>
            <p:cNvSpPr txBox="1"/>
            <p:nvPr/>
          </p:nvSpPr>
          <p:spPr>
            <a:xfrm>
              <a:off x="2314710" y="541141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Instrument values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49262" y="38186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/>
          </a:bodyPr>
          <a:lstStyle/>
          <a:p>
            <a:r>
              <a:rPr lang="en-GB" dirty="0" smtClean="0"/>
              <a:t>DFE DRAM contains the database to be searched</a:t>
            </a:r>
          </a:p>
          <a:p>
            <a:r>
              <a:rPr lang="en-GB" dirty="0" smtClean="0"/>
              <a:t>CPUs issue transactions </a:t>
            </a:r>
            <a:r>
              <a:rPr lang="en-GB" i="1" dirty="0" smtClean="0"/>
              <a:t>find(x, db)</a:t>
            </a:r>
          </a:p>
          <a:p>
            <a:r>
              <a:rPr lang="en-GB" dirty="0" smtClean="0"/>
              <a:t>Complex search function</a:t>
            </a:r>
          </a:p>
          <a:p>
            <a:pPr lvl="1"/>
            <a:r>
              <a:rPr lang="en-GB" dirty="0" smtClean="0"/>
              <a:t>Text search against documents</a:t>
            </a:r>
          </a:p>
          <a:p>
            <a:pPr lvl="1"/>
            <a:r>
              <a:rPr lang="en-GB" dirty="0" smtClean="0"/>
              <a:t>Shortest distance to coordinate (multi-dimensional)</a:t>
            </a:r>
          </a:p>
          <a:p>
            <a:pPr lvl="1"/>
            <a:r>
              <a:rPr lang="en-GB" dirty="0" smtClean="0"/>
              <a:t>Smith Waterman sequence alignment for genomes</a:t>
            </a:r>
          </a:p>
          <a:p>
            <a:r>
              <a:rPr lang="en-GB" dirty="0" smtClean="0"/>
              <a:t>Any CPU runs on any DFE </a:t>
            </a:r>
            <a:br>
              <a:rPr lang="en-GB" dirty="0" smtClean="0"/>
            </a:br>
            <a:r>
              <a:rPr lang="en-GB" dirty="0" smtClean="0"/>
              <a:t>that has been loaded with the database</a:t>
            </a:r>
          </a:p>
          <a:p>
            <a:pPr lvl="1"/>
            <a:r>
              <a:rPr lang="en-GB" dirty="0" err="1" smtClean="0"/>
              <a:t>MaxelerOS</a:t>
            </a:r>
            <a:r>
              <a:rPr lang="en-GB" dirty="0" smtClean="0"/>
              <a:t> may add or remove DFEs</a:t>
            </a:r>
            <a:br>
              <a:rPr lang="en-GB" dirty="0" smtClean="0"/>
            </a:br>
            <a:r>
              <a:rPr lang="en-GB" dirty="0" smtClean="0"/>
              <a:t>from the processing group to balance system demands</a:t>
            </a:r>
          </a:p>
          <a:p>
            <a:pPr lvl="1"/>
            <a:r>
              <a:rPr lang="en-GB" dirty="0" smtClean="0"/>
              <a:t>New DFEs must be loaded with the search DB before 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Shared Data: Monitoring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 for Monitoring and Control in Seismic processing </a:t>
            </a:r>
          </a:p>
          <a:p>
            <a:r>
              <a:rPr lang="en-US" dirty="0" smtClean="0"/>
              <a:t>Velocity independent / data driven method </a:t>
            </a:r>
            <a:br>
              <a:rPr lang="en-US" dirty="0" smtClean="0"/>
            </a:br>
            <a:r>
              <a:rPr lang="en-US" dirty="0" smtClean="0"/>
              <a:t>to obtain a stack of traces, based on 8 parameters</a:t>
            </a:r>
          </a:p>
          <a:p>
            <a:pPr lvl="1"/>
            <a:r>
              <a:rPr lang="en-US" dirty="0" smtClean="0"/>
              <a:t>Search </a:t>
            </a:r>
            <a:r>
              <a:rPr lang="en-US" dirty="0" smtClean="0">
                <a:solidFill>
                  <a:schemeClr val="tx2"/>
                </a:solidFill>
              </a:rPr>
              <a:t>for every sample</a:t>
            </a:r>
            <a:r>
              <a:rPr lang="en-US" dirty="0" smtClean="0"/>
              <a:t> of each output trace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 Stacking: Speed-up 217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/>
                </a:solidFill>
              </a:rPr>
              <a:t>P. </a:t>
            </a:r>
            <a:r>
              <a:rPr lang="en-GB" sz="1400" dirty="0" err="1" smtClean="0">
                <a:solidFill>
                  <a:schemeClr val="accent1"/>
                </a:solidFill>
              </a:rPr>
              <a:t>Marchetti</a:t>
            </a:r>
            <a:r>
              <a:rPr lang="en-GB" sz="1400" dirty="0" smtClean="0">
                <a:solidFill>
                  <a:schemeClr val="accent1"/>
                </a:solidFill>
              </a:rPr>
              <a:t> et al, 2010</a:t>
            </a:r>
            <a:endParaRPr lang="en-GB" sz="1400" dirty="0">
              <a:solidFill>
                <a:schemeClr val="accent1"/>
              </a:solidFill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35954" y="3059112"/>
            <a:ext cx="8972550" cy="3036888"/>
            <a:chOff x="0" y="482"/>
            <a:chExt cx="5652" cy="191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58" y="1525"/>
              <a:ext cx="5494" cy="870"/>
              <a:chOff x="266" y="2313"/>
              <a:chExt cx="5297" cy="870"/>
            </a:xfrm>
          </p:grpSpPr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877" y="2313"/>
                <a:ext cx="4686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360" tIns="44280" rIns="90360" bIns="44280">
                <a:spAutoFit/>
              </a:bodyPr>
              <a:lstStyle/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2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( emergence angle &amp; azimuth 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Normal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(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N22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NIP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(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Nip22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)</a:t>
                </a:r>
              </a:p>
            </p:txBody>
          </p:sp>
          <p:sp>
            <p:nvSpPr>
              <p:cNvPr id="49" name="AutoShape 11"/>
              <p:cNvSpPr>
                <a:spLocks noChangeArrowheads="1"/>
              </p:cNvSpPr>
              <p:nvPr/>
            </p:nvSpPr>
            <p:spPr bwMode="auto">
              <a:xfrm>
                <a:off x="266" y="238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273" y="269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273" y="3039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482"/>
              <a:ext cx="5574" cy="1048"/>
              <a:chOff x="-9" y="527"/>
              <a:chExt cx="5574" cy="1048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>
                <a:off x="3229" y="1199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4738" y="1168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auto">
              <a:xfrm>
                <a:off x="2865" y="120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>
                <a:off x="1316" y="1242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4388" y="117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graphicFrame>
            <p:nvGraphicFramePr>
              <p:cNvPr id="47" name="Object 14"/>
              <p:cNvGraphicFramePr>
                <a:graphicFrameLocks noChangeAspect="1"/>
              </p:cNvGraphicFramePr>
              <p:nvPr/>
            </p:nvGraphicFramePr>
            <p:xfrm>
              <a:off x="-9" y="527"/>
              <a:ext cx="5574" cy="773"/>
            </p:xfrm>
            <a:graphic>
              <a:graphicData uri="http://schemas.openxmlformats.org/presentationml/2006/ole">
                <p:oleObj spid="_x0000_s1065" name="Equazione" r:id="rId3" imgW="3873500" imgH="508000" progId="Equation.3">
                  <p:embed/>
                </p:oleObj>
              </a:graphicData>
            </a:graphic>
          </p:graphicFrame>
        </p:grpSp>
      </p:grpSp>
      <p:pic>
        <p:nvPicPr>
          <p:cNvPr id="23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01419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4800" dirty="0" smtClean="0"/>
              <a:t>This is about algorithmic changes, </a:t>
            </a:r>
            <a:br>
              <a:rPr lang="en-GB" sz="4800" dirty="0" smtClean="0"/>
            </a:br>
            <a:r>
              <a:rPr lang="en-GB" sz="4800" dirty="0" smtClean="0"/>
              <a:t>to </a:t>
            </a:r>
            <a:r>
              <a:rPr lang="en-GB" sz="4800" dirty="0" smtClean="0"/>
              <a:t>maximize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the algorithm to architecture match!</a:t>
            </a:r>
          </a:p>
          <a:p>
            <a:pPr marL="0" indent="0" algn="ctr">
              <a:buNone/>
            </a:pPr>
            <a:endParaRPr lang="en-GB" sz="5400" dirty="0" smtClean="0"/>
          </a:p>
          <a:p>
            <a:pPr marL="0" indent="0" algn="ctr">
              <a:buNone/>
            </a:pPr>
            <a:r>
              <a:rPr lang="en-GB" sz="4800" dirty="0" smtClean="0"/>
              <a:t>The winning paradigm </a:t>
            </a:r>
            <a:br>
              <a:rPr lang="en-GB" sz="4800" dirty="0" smtClean="0"/>
            </a:br>
            <a:r>
              <a:rPr lang="en-GB" sz="4800" dirty="0" smtClean="0"/>
              <a:t>of Big Data </a:t>
            </a:r>
            <a:r>
              <a:rPr lang="en-GB" sz="4800" dirty="0" err="1" smtClean="0"/>
              <a:t>eGov</a:t>
            </a:r>
            <a:r>
              <a:rPr lang="en-GB" sz="4800" dirty="0" smtClean="0"/>
              <a:t>?</a:t>
            </a:r>
            <a:endParaRPr lang="en-GB" sz="4800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Conclusion: Nota </a:t>
            </a:r>
            <a:r>
              <a:rPr lang="en-GB" sz="4400" dirty="0" err="1">
                <a:solidFill>
                  <a:srgbClr val="FF0000"/>
                </a:solidFill>
              </a:rPr>
              <a:t>B</a:t>
            </a:r>
            <a:r>
              <a:rPr lang="en-GB" sz="4400" dirty="0" err="1" smtClean="0">
                <a:solidFill>
                  <a:srgbClr val="FF0000"/>
                </a:solidFill>
              </a:rPr>
              <a:t>ene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457200"/>
            <a:ext cx="7770813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smtClean="0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684338"/>
            <a:ext cx="5664200" cy="424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3657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BSC</a:t>
            </a:r>
          </a:p>
          <a:p>
            <a:r>
              <a:rPr lang="en-GB" dirty="0" smtClean="0"/>
              <a:t>+ Imperial College </a:t>
            </a:r>
            <a:br>
              <a:rPr lang="en-GB" dirty="0" smtClean="0"/>
            </a:br>
            <a:r>
              <a:rPr lang="en-GB" dirty="0" smtClean="0"/>
              <a:t>+ Maxeler</a:t>
            </a:r>
          </a:p>
          <a:p>
            <a:r>
              <a:rPr lang="en-GB" dirty="0" smtClean="0"/>
              <a:t>+ Belgrade </a:t>
            </a:r>
            <a:r>
              <a:rPr lang="en-GB" dirty="0" smtClean="0">
                <a:sym typeface="Wingdings"/>
              </a:rPr>
              <a:t> </a:t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  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60525"/>
            <a:ext cx="8229600" cy="3902075"/>
          </a:xfrm>
          <a:ln/>
        </p:spPr>
        <p:txBody>
          <a:bodyPr tIns="1764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/>
              <a:t>MontBlanc</a:t>
            </a:r>
            <a:r>
              <a:rPr lang="en-US" sz="2600" dirty="0"/>
              <a:t> = A </a:t>
            </a:r>
            <a:r>
              <a:rPr lang="en-US" sz="2600" dirty="0" err="1"/>
              <a:t>ManyCore</a:t>
            </a:r>
            <a:r>
              <a:rPr lang="en-US" sz="2600" dirty="0"/>
              <a:t> (</a:t>
            </a:r>
            <a:r>
              <a:rPr lang="en-US" sz="2600" dirty="0" err="1"/>
              <a:t>NVidia</a:t>
            </a:r>
            <a:r>
              <a:rPr lang="en-US" sz="2600" dirty="0"/>
              <a:t>) + a </a:t>
            </a:r>
            <a:r>
              <a:rPr lang="en-US" sz="2600" dirty="0" err="1"/>
              <a:t>MultiCore</a:t>
            </a:r>
            <a:r>
              <a:rPr lang="en-US" sz="2600" dirty="0"/>
              <a:t> (ARM)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Maxeler = A </a:t>
            </a:r>
            <a:r>
              <a:rPr lang="en-US" sz="2600" dirty="0" err="1"/>
              <a:t>FineGrain</a:t>
            </a:r>
            <a:r>
              <a:rPr lang="en-US" sz="2600" dirty="0"/>
              <a:t> </a:t>
            </a:r>
            <a:r>
              <a:rPr lang="en-US" sz="2600" dirty="0" err="1" smtClean="0"/>
              <a:t>DataFlow</a:t>
            </a:r>
            <a:r>
              <a:rPr lang="en-US" sz="2600" dirty="0" smtClean="0"/>
              <a:t> </a:t>
            </a:r>
            <a:r>
              <a:rPr lang="en-US" sz="2600" dirty="0"/>
              <a:t>(FPGA)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How about a happy marriage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of </a:t>
            </a:r>
            <a:r>
              <a:rPr lang="en-US" sz="2600" dirty="0" err="1"/>
              <a:t>MontBlanc</a:t>
            </a:r>
            <a:r>
              <a:rPr lang="en-US" sz="2600" dirty="0"/>
              <a:t> and Maxeler?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In each happy marriage,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it is known who does what :</a:t>
            </a:r>
            <a:r>
              <a:rPr lang="en-US" sz="2600" dirty="0" smtClean="0"/>
              <a:t>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The Big Data </a:t>
            </a:r>
            <a:r>
              <a:rPr lang="en-US" sz="2600" dirty="0" err="1" smtClean="0"/>
              <a:t>eGov</a:t>
            </a:r>
            <a:r>
              <a:rPr lang="en-US" sz="2600" dirty="0" smtClean="0"/>
              <a:t> </a:t>
            </a:r>
            <a:r>
              <a:rPr lang="en-US" sz="2600" dirty="0" smtClean="0"/>
              <a:t>algorithms: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What part goes to </a:t>
            </a:r>
            <a:r>
              <a:rPr lang="en-US" sz="2600" dirty="0" err="1" smtClean="0"/>
              <a:t>MontBlanc</a:t>
            </a:r>
            <a:r>
              <a:rPr lang="en-US" sz="2600" dirty="0" smtClean="0"/>
              <a:t> and what to Maxeler?</a:t>
            </a:r>
            <a:endParaRPr lang="en-US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226425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464646"/>
                </a:solidFill>
                <a:latin typeface="Lucida Sans Unicode" charset="0"/>
              </a:rPr>
              <a:t>Core of the Symbiotic Success: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36588" y="1290638"/>
            <a:ext cx="8226425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 intelligent </a:t>
            </a:r>
            <a:r>
              <a:rPr lang="en-US" dirty="0" smtClean="0"/>
              <a:t>DM algorithmic scheduler</a:t>
            </a:r>
            <a:r>
              <a:rPr lang="en-US" dirty="0"/>
              <a:t>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partially implemented for compile time,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and partially for run time.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compile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Checking what part of code fits where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(</a:t>
            </a:r>
            <a:r>
              <a:rPr lang="en-US" dirty="0" err="1"/>
              <a:t>MontBllanc</a:t>
            </a:r>
            <a:r>
              <a:rPr lang="en-US" dirty="0"/>
              <a:t> or Maxeler).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run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Rechecking the compile time decision,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based on the current data </a:t>
            </a:r>
            <a:r>
              <a:rPr lang="en-US" dirty="0" smtClean="0"/>
              <a:t>values.</a:t>
            </a: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A08CA7-3AD8-4ECB-944E-7E2363D75B9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26E583-9395-4E10-8363-D65F67BBAB13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9DB028-63A7-4D9C-9D56-46E57401DEA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err="1" smtClean="0">
                <a:solidFill>
                  <a:srgbClr val="FF0000"/>
                </a:solidFill>
              </a:rPr>
              <a:t>ControlFlow</a:t>
            </a:r>
            <a:r>
              <a:rPr lang="en-US" sz="4800" dirty="0" smtClean="0">
                <a:solidFill>
                  <a:srgbClr val="FF0000"/>
                </a:solidFill>
              </a:rPr>
              <a:t> vs. </a:t>
            </a:r>
            <a:r>
              <a:rPr lang="en-US" sz="4800" dirty="0" err="1" smtClean="0">
                <a:solidFill>
                  <a:srgbClr val="FF0000"/>
                </a:solidFill>
              </a:rPr>
              <a:t>DataFlow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2296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ControlFlow</a:t>
            </a:r>
            <a:r>
              <a:rPr lang="en-US" sz="3200" dirty="0" smtClean="0"/>
              <a:t>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Top500 ranks using </a:t>
            </a:r>
            <a:r>
              <a:rPr lang="en-US" sz="3000" dirty="0" err="1" smtClean="0"/>
              <a:t>Linpack</a:t>
            </a:r>
            <a:r>
              <a:rPr lang="en-US" sz="3000" dirty="0" smtClean="0"/>
              <a:t> (Japanese </a:t>
            </a:r>
            <a:r>
              <a:rPr lang="en-US" sz="3000" dirty="0" smtClean="0"/>
              <a:t>K,…)</a:t>
            </a:r>
            <a:endParaRPr lang="en-US" sz="3000" dirty="0" smtClean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0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DataFlow</a:t>
            </a:r>
            <a:r>
              <a:rPr lang="en-US" sz="3200" dirty="0" smtClean="0"/>
              <a:t>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Coarse Grain (HEP) vs. Fine Grain (Maxeler)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82441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65650C-2332-428A-8B89-CCAB6CA96091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762000" y="6238875"/>
            <a:ext cx="2223984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   vm@etf.rs</a:t>
            </a:r>
            <a:endParaRPr lang="en-US" sz="3200" dirty="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-457200" y="-266700"/>
            <a:ext cx="3657600" cy="180827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0" dirty="0" smtClean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10201" y="6248400"/>
            <a:ext cx="4346376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  <a:hlinkClick r:id="rId4"/>
              </a:rPr>
              <a:t>oliver@maxeler.com</a:t>
            </a: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   </a:t>
            </a:r>
            <a:endParaRPr lang="en-US" sz="3200" dirty="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Essence of the </a:t>
            </a:r>
            <a:r>
              <a:rPr lang="en-US" sz="4000" dirty="0" err="1" smtClean="0"/>
              <a:t>DataFlow</a:t>
            </a:r>
            <a:r>
              <a:rPr lang="en-US" sz="4000" dirty="0" smtClean="0"/>
              <a:t> Approach</a:t>
            </a:r>
            <a:r>
              <a:rPr lang="en-US" sz="4000" dirty="0"/>
              <a:t>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47825"/>
            <a:ext cx="8229600" cy="4435475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 fontScale="92500" lnSpcReduction="10000"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Compiling below the machine code level brings speedups;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also a smaller power, </a:t>
            </a:r>
            <a:r>
              <a:rPr lang="en-US" sz="2400" dirty="0" smtClean="0"/>
              <a:t>size, </a:t>
            </a:r>
            <a:r>
              <a:rPr lang="en-US" sz="2400" dirty="0"/>
              <a:t>and cost.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price to pay: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machine is more difficult to program.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Consequently: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Ideal for </a:t>
            </a:r>
            <a:r>
              <a:rPr lang="en-US" sz="2400" dirty="0" smtClean="0"/>
              <a:t>WORM </a:t>
            </a:r>
            <a:r>
              <a:rPr lang="en-US" sz="2400" dirty="0"/>
              <a:t>applications :)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Examples using Maxeler:</a:t>
            </a:r>
            <a:endParaRPr lang="en-US" sz="2400" dirty="0"/>
          </a:p>
          <a:p>
            <a:pPr indent="-334963">
              <a:spcAft>
                <a:spcPct val="0"/>
              </a:spcAft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GeoPhysics</a:t>
            </a:r>
            <a:r>
              <a:rPr lang="en-US" sz="2400" dirty="0" smtClean="0"/>
              <a:t> (20-40), Banking (200-1000, with JP Morgan 20%),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</a:t>
            </a:r>
            <a:r>
              <a:rPr lang="en-US" sz="2400" dirty="0"/>
              <a:t>&amp;C (New York City</a:t>
            </a:r>
            <a:r>
              <a:rPr lang="en-US" sz="2400" dirty="0" smtClean="0"/>
              <a:t>), Datamining (Google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eGov</a:t>
            </a:r>
            <a:endParaRPr lang="en-US" sz="2400" dirty="0"/>
          </a:p>
        </p:txBody>
      </p:sp>
      <p:pic>
        <p:nvPicPr>
          <p:cNvPr id="2" name="Picture 1" descr="Screen Shot 2012-10-03 at 1.31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895600"/>
            <a:ext cx="1371600" cy="1301588"/>
          </a:xfrm>
          <a:prstGeom prst="rect">
            <a:avLst/>
          </a:prstGeom>
        </p:spPr>
      </p:pic>
      <p:pic>
        <p:nvPicPr>
          <p:cNvPr id="3" name="Picture 2" descr="Screen Shot 2012-10-03 at 1.31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352800"/>
            <a:ext cx="1193003" cy="1172610"/>
          </a:xfrm>
          <a:prstGeom prst="rect">
            <a:avLst/>
          </a:prstGeom>
        </p:spPr>
      </p:pic>
      <p:pic>
        <p:nvPicPr>
          <p:cNvPr id="4" name="Picture 3" descr="Screen Shot 2012-10-03 at 1.32.0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962400"/>
            <a:ext cx="1089574" cy="1092200"/>
          </a:xfrm>
          <a:prstGeom prst="rect">
            <a:avLst/>
          </a:prstGeom>
        </p:spPr>
      </p:pic>
      <p:pic>
        <p:nvPicPr>
          <p:cNvPr id="5" name="Picture 4" descr="Screen Shot 2012-10-03 at 1.31.54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4343400"/>
            <a:ext cx="1154203" cy="10219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ControlFlow</a:t>
            </a:r>
            <a:r>
              <a:rPr lang="en-GB" dirty="0" smtClean="0"/>
              <a:t> vs. </a:t>
            </a:r>
            <a:r>
              <a:rPr lang="en-GB" dirty="0" err="1" smtClean="0"/>
              <a:t>DataFlow</a:t>
            </a:r>
            <a:endParaRPr lang="en-GB" dirty="0"/>
          </a:p>
        </p:txBody>
      </p:sp>
      <p:pic>
        <p:nvPicPr>
          <p:cNvPr id="1026" name="Picture 2" descr="http://www.maxeler.com/media/Controlflow-600x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14800" cy="3579876"/>
          </a:xfrm>
          <a:prstGeom prst="rect">
            <a:avLst/>
          </a:prstGeom>
          <a:noFill/>
        </p:spPr>
      </p:pic>
      <p:pic>
        <p:nvPicPr>
          <p:cNvPr id="1028" name="Picture 4" descr="http://www.maxeler.com/media/Dataflow-600x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724400" cy="418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</a:t>
            </a:r>
            <a:r>
              <a:rPr lang="en-GB" dirty="0" smtClean="0"/>
              <a:t>Programming (1C +5Java)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Fig_SimpleMAVKernelSourc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52520"/>
            <a:ext cx="8358214" cy="459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5716587"/>
            <a:ext cx="76184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Assumptions: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1. Software includes enough parallelism to keep all cores busy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2. The only limiting factor is the number of cores.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24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tGPU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CGPU*TclkGPU / NcoresGPU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tCPU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CCPU*TclkCPU /NcoresCPU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008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tDF =  NOPS * CDF * TclkDF +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       (N – 1) * TclkDF / NDF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49463"/>
            <a:ext cx="7616825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Essence: Communication of the ACM</a:t>
            </a:r>
            <a:endParaRPr lang="en-GB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MultiCore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24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4257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457200" y="1295400"/>
            <a:ext cx="2133600" cy="1371600"/>
          </a:xfrm>
          <a:prstGeom prst="cloudCallout">
            <a:avLst>
              <a:gd name="adj1" fmla="val 62160"/>
              <a:gd name="adj2" fmla="val 44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DualCore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200400" y="1143000"/>
            <a:ext cx="55626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way </a:t>
            </a:r>
            <a:r>
              <a:rPr lang="en-US" dirty="0" smtClean="0"/>
              <a:t>are the horses going?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2703</TotalTime>
  <Words>1136</Words>
  <Application>Microsoft Office PowerPoint</Application>
  <PresentationFormat>On-screen Show (4:3)</PresentationFormat>
  <Paragraphs>321</Paragraphs>
  <Slides>40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Paper</vt:lpstr>
      <vt:lpstr>MaxBlue slides - wave footer</vt:lpstr>
      <vt:lpstr>Office Theme</vt:lpstr>
      <vt:lpstr>1_Office Theme</vt:lpstr>
      <vt:lpstr>2_Office Theme</vt:lpstr>
      <vt:lpstr>Equazione</vt:lpstr>
      <vt:lpstr>DataFlow Computing  for Exascale eGov:  Revisiting the Algorithms</vt:lpstr>
      <vt:lpstr>Goals of the Paradigm:</vt:lpstr>
      <vt:lpstr>European Dimension of the Paradigm:</vt:lpstr>
      <vt:lpstr>ControlFlow vs. DataFlow:</vt:lpstr>
      <vt:lpstr>Essence of the DataFlow Approach!</vt:lpstr>
      <vt:lpstr>ControlFlow vs. DataFlow</vt:lpstr>
      <vt:lpstr>DataFlow Programming (1C +5Java)</vt:lpstr>
      <vt:lpstr>Essence: Communication of the ACM</vt:lpstr>
      <vt:lpstr>MultiCore</vt:lpstr>
      <vt:lpstr>ManyCore</vt:lpstr>
      <vt:lpstr>ManyCore</vt:lpstr>
      <vt:lpstr>DataFlow</vt:lpstr>
      <vt:lpstr>DataFlow</vt:lpstr>
      <vt:lpstr>Why is DataFlow so Much Faster?</vt:lpstr>
      <vt:lpstr>Why are Electricity Bills so Small?</vt:lpstr>
      <vt:lpstr>Why is the Cubic Foot so Small?</vt:lpstr>
      <vt:lpstr>Required Programming Effort?</vt:lpstr>
      <vt:lpstr>Required Debug Effort?</vt:lpstr>
      <vt:lpstr>Required Compilation Effort?</vt:lpstr>
      <vt:lpstr>Now the Fun Part</vt:lpstr>
      <vt:lpstr>Required Space?</vt:lpstr>
      <vt:lpstr>Required Energy?</vt:lpstr>
      <vt:lpstr>Why Faster?</vt:lpstr>
      <vt:lpstr>Why Faster?</vt:lpstr>
      <vt:lpstr>Why Faster?</vt:lpstr>
      <vt:lpstr>DataFlow for Exascale eGov</vt:lpstr>
      <vt:lpstr>Maxeler Hardware</vt:lpstr>
      <vt:lpstr>Major Classes of DM Algorithms,  from the Computational Perspective</vt:lpstr>
      <vt:lpstr>Coarse Grained: FD Wave Modeling</vt:lpstr>
      <vt:lpstr>Fine Grained, Stateless: BSOP Control</vt:lpstr>
      <vt:lpstr>Fine Grained, Shared Data: Monitoring</vt:lpstr>
      <vt:lpstr>Trace Stacking: Speed-up 217</vt:lpstr>
      <vt:lpstr>Conclusion: Nota Bene</vt:lpstr>
      <vt:lpstr>Slide 34</vt:lpstr>
      <vt:lpstr>The TriPeak</vt:lpstr>
      <vt:lpstr>Core of the Symbiotic Success: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RTI katedra</cp:lastModifiedBy>
  <cp:revision>126</cp:revision>
  <dcterms:created xsi:type="dcterms:W3CDTF">2006-08-16T00:00:00Z</dcterms:created>
  <dcterms:modified xsi:type="dcterms:W3CDTF">2012-10-08T07:23:56Z</dcterms:modified>
</cp:coreProperties>
</file>