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  <p:sldMasterId id="2147483709" r:id="rId4"/>
    <p:sldMasterId id="2147483722" r:id="rId5"/>
  </p:sldMasterIdLst>
  <p:notesMasterIdLst>
    <p:notesMasterId r:id="rId48"/>
  </p:notesMasterIdLst>
  <p:sldIdLst>
    <p:sldId id="280" r:id="rId6"/>
    <p:sldId id="281" r:id="rId7"/>
    <p:sldId id="282" r:id="rId8"/>
    <p:sldId id="284" r:id="rId9"/>
    <p:sldId id="283" r:id="rId10"/>
    <p:sldId id="259" r:id="rId11"/>
    <p:sldId id="260" r:id="rId12"/>
    <p:sldId id="261" r:id="rId13"/>
    <p:sldId id="257" r:id="rId14"/>
    <p:sldId id="258" r:id="rId15"/>
    <p:sldId id="267" r:id="rId16"/>
    <p:sldId id="268" r:id="rId17"/>
    <p:sldId id="269" r:id="rId18"/>
    <p:sldId id="264" r:id="rId19"/>
    <p:sldId id="270" r:id="rId20"/>
    <p:sldId id="271" r:id="rId21"/>
    <p:sldId id="276" r:id="rId22"/>
    <p:sldId id="272" r:id="rId23"/>
    <p:sldId id="273" r:id="rId24"/>
    <p:sldId id="275" r:id="rId25"/>
    <p:sldId id="277" r:id="rId26"/>
    <p:sldId id="278" r:id="rId27"/>
    <p:sldId id="285" r:id="rId28"/>
    <p:sldId id="291" r:id="rId29"/>
    <p:sldId id="290" r:id="rId30"/>
    <p:sldId id="292" r:id="rId31"/>
    <p:sldId id="287" r:id="rId32"/>
    <p:sldId id="288" r:id="rId33"/>
    <p:sldId id="289" r:id="rId34"/>
    <p:sldId id="293" r:id="rId35"/>
    <p:sldId id="297" r:id="rId36"/>
    <p:sldId id="295" r:id="rId37"/>
    <p:sldId id="296" r:id="rId38"/>
    <p:sldId id="298" r:id="rId39"/>
    <p:sldId id="299" r:id="rId40"/>
    <p:sldId id="300" r:id="rId41"/>
    <p:sldId id="301" r:id="rId42"/>
    <p:sldId id="302" r:id="rId43"/>
    <p:sldId id="304" r:id="rId44"/>
    <p:sldId id="305" r:id="rId45"/>
    <p:sldId id="306" r:id="rId46"/>
    <p:sldId id="30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7E44-9EA3-41DD-A90E-9DC504F9AC8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51F2D-B448-46C0-B5CE-EDD4ABB3C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2345F0-DF9A-47CA-B67C-04C42F354D2C}" type="slidenum">
              <a:rPr lang="en-US">
                <a:solidFill>
                  <a:prstClr val="white"/>
                </a:solidFill>
              </a:rPr>
              <a:pPr/>
              <a:t>41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208AF-A893-410A-9E6C-8AB993A3356E}" type="slidenum">
              <a:rPr lang="en-US">
                <a:solidFill>
                  <a:prstClr val="white"/>
                </a:solidFill>
              </a:rPr>
              <a:pPr/>
              <a:t>42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3A4D1-91B3-4C96-9282-25F660E04F09}" type="slidenum">
              <a:rPr lang="en-US"/>
              <a:pPr/>
              <a:t>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Elastic makes things</a:t>
            </a:r>
            <a:r>
              <a:rPr lang="en-GB" baseline="0" dirty="0" smtClean="0"/>
              <a:t> worse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8C5E9-58C2-4BD4-95EF-5E96E75CE0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08E58-6102-4BD8-9663-96C4DC9EE49F}" type="slidenum">
              <a:rPr lang="en-US">
                <a:solidFill>
                  <a:prstClr val="white"/>
                </a:solidFill>
              </a:rPr>
              <a:pPr/>
              <a:t>36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C660E-CA85-4EC9-A95D-551FC7731240}" type="slidenum">
              <a:rPr lang="en-US">
                <a:solidFill>
                  <a:prstClr val="white"/>
                </a:solidFill>
              </a:rPr>
              <a:pPr/>
              <a:t>37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38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4728" cy="34261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16541-73D9-4D5D-B557-E1F7483A418A}" type="slidenum">
              <a:rPr lang="en-US">
                <a:solidFill>
                  <a:prstClr val="white"/>
                </a:solidFill>
              </a:rPr>
              <a:pPr/>
              <a:t>39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9613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1294" y="4322331"/>
            <a:ext cx="5028640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US" sz="1800" dirty="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47570-C58B-4F36-A692-024B2A5632B5}" type="slidenum">
              <a:rPr lang="en-US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EB5B-9F52-4861-90FC-289F16EE7FFD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5335-F640-47EF-A2DB-7F72241E3B90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ECF9-F918-4A56-B2E6-F38C7200D8E4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1E6B1F-3F98-4DC3-A13A-B4CF8F2A293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CA2-904C-4109-A87D-A0359F96FC6D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1663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74A2-F625-4E05-8A71-2681BA42D6C6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3050"/>
            <a:ext cx="205422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3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7D88-9E5C-4C4A-AF8C-C95C8A9F5DCE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BE4C-B283-492D-9D4D-0D3A4B4310CF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9E1E-05E8-4120-A0B0-BF16117F04AF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8F1A2B-4C4B-4CA8-983C-84CEBA504F15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385B-6984-47ED-80E0-BE776644576A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D40E20-93AF-4FFC-B731-E5E91F060741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6350" y="6096000"/>
            <a:ext cx="3400425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D7B9EF-2514-4A52-9733-340160C23C60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3175" y="4997450"/>
            <a:ext cx="9147175" cy="790575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3505200"/>
            <a:ext cx="7923213" cy="4445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6350" y="6096000"/>
            <a:ext cx="3402013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DE6839-EF5B-40BB-ACF8-013EEB193CBA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1143000"/>
            <a:ext cx="5332413" cy="74613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0075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9480FE-6CA6-4E24-A72B-BF628BCFCAF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126F5F-D183-4369-BC5F-C6EF2C69FA4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  <a:p>
            <a:pPr lvl="3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mtClean="0"/>
              <a:t>7/7/12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15196"/>
          </a:xfrm>
        </p:spPr>
        <p:txBody>
          <a:bodyPr/>
          <a:lstStyle/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</a:t>
            </a:r>
            <a:r>
              <a:rPr lang="sr-Latn-RS" dirty="0" smtClean="0"/>
              <a:t>ć and Saša Stojanović</a:t>
            </a:r>
            <a:endParaRPr lang="sr-Latn-RS" dirty="0" smtClean="0"/>
          </a:p>
          <a:p>
            <a:r>
              <a:rPr lang="en-US" sz="1800" dirty="0" smtClean="0"/>
              <a:t>University of Belgrade</a:t>
            </a:r>
          </a:p>
          <a:p>
            <a:endParaRPr lang="en-US" sz="1800" dirty="0" smtClean="0"/>
          </a:p>
          <a:p>
            <a:r>
              <a:rPr lang="en-GB" dirty="0" smtClean="0"/>
              <a:t>Oliver </a:t>
            </a:r>
            <a:r>
              <a:rPr lang="en-GB" dirty="0" smtClean="0"/>
              <a:t>Pell</a:t>
            </a:r>
            <a:r>
              <a:rPr lang="sr-Latn-RS" smtClean="0"/>
              <a:t> and Oskar Mencer</a:t>
            </a:r>
            <a:endParaRPr lang="sr-Latn-RS" dirty="0" smtClean="0"/>
          </a:p>
          <a:p>
            <a:r>
              <a:rPr lang="en-US" sz="1800" dirty="0" smtClean="0"/>
              <a:t>Maxeler Technologies</a:t>
            </a:r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Computing </a:t>
            </a:r>
            <a:br>
              <a:rPr lang="en-GB" dirty="0" smtClean="0"/>
            </a:br>
            <a:r>
              <a:rPr lang="en-GB" dirty="0" smtClean="0"/>
              <a:t>for Exascale HPC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294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Marmalade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0771"/>
            <a:ext cx="28194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0" y="2623457"/>
            <a:ext cx="2209800" cy="3124200"/>
          </a:xfrm>
          <a:prstGeom prst="rect">
            <a:avLst/>
          </a:prstGeom>
          <a:solidFill>
            <a:srgbClr val="92D05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 Input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05200" y="2648857"/>
            <a:ext cx="2209800" cy="3124200"/>
          </a:xfrm>
          <a:prstGeom prst="rect">
            <a:avLst/>
          </a:prstGeom>
          <a:solidFill>
            <a:srgbClr val="FF000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29000" y="1676400"/>
            <a:ext cx="1905000" cy="4876800"/>
            <a:chOff x="4648200" y="1524000"/>
            <a:chExt cx="1905000" cy="5029200"/>
          </a:xfrm>
        </p:grpSpPr>
        <p:sp>
          <p:nvSpPr>
            <p:cNvPr id="13" name="Rectangle 12"/>
            <p:cNvSpPr/>
            <p:nvPr/>
          </p:nvSpPr>
          <p:spPr>
            <a:xfrm>
              <a:off x="4648200" y="1524000"/>
              <a:ext cx="1905000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562600" y="28194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2438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05400" y="3429000"/>
              <a:ext cx="3810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200" y="3200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5715000" y="40386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81600" y="44958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49530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5029200" y="5334000"/>
              <a:ext cx="228600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2590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7600" y="2819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2743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45280" y="29702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3124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30480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3000" y="346703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95216" y="33268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95216" y="35554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57600" y="35814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7600" y="38100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3733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24400" y="423062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161980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431596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85616" y="45963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5616" y="48249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43400" y="4724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24400" y="51816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14800" y="50657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14800" y="52943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81400" y="54848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81400" y="5638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14216" y="5574792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09 L 0.29583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44444E-6 L 0.2958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2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4.44444E-6 L 0.2875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583 0.00487 L 0.5875 0.004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 animBg="1"/>
      <p:bldP spid="22" grpId="1" animBg="1"/>
      <p:bldP spid="22" grpId="2" animBg="1"/>
      <p:bldP spid="26" grpId="1" animBg="1"/>
      <p:bldP spid="2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Factor: 20 to 200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is </a:t>
            </a:r>
            <a:r>
              <a:rPr dirty="0" err="1" smtClean="0"/>
              <a:t>DataFlow</a:t>
            </a:r>
            <a:r>
              <a:rPr dirty="0" smtClean="0"/>
              <a:t> so Much Faster?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Level Code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79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 Transfer Level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209800" y="3048000"/>
            <a:ext cx="685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96000" y="30480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are Electricity Bills so Small?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3732212"/>
            <a:ext cx="2439988" cy="534988"/>
            <a:chOff x="1371600" y="3581400"/>
            <a:chExt cx="2439988" cy="534988"/>
          </a:xfrm>
        </p:grpSpPr>
        <p:grpSp>
          <p:nvGrpSpPr>
            <p:cNvPr id="27" name="Group 26"/>
            <p:cNvGrpSpPr/>
            <p:nvPr/>
          </p:nvGrpSpPr>
          <p:grpSpPr>
            <a:xfrm>
              <a:off x="1371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676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981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860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5908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895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200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3505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5257800" y="3732212"/>
            <a:ext cx="2590800" cy="534988"/>
            <a:chOff x="5410200" y="3581400"/>
            <a:chExt cx="2590800" cy="534988"/>
          </a:xfrm>
        </p:grpSpPr>
        <p:grpSp>
          <p:nvGrpSpPr>
            <p:cNvPr id="65" name="Group 64"/>
            <p:cNvGrpSpPr/>
            <p:nvPr/>
          </p:nvGrpSpPr>
          <p:grpSpPr>
            <a:xfrm>
              <a:off x="54102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67056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Slide Number Placeholder 1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is the Cubic Foot so Small?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200400"/>
            <a:ext cx="2667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3886200"/>
            <a:ext cx="26670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200400"/>
            <a:ext cx="2667000" cy="2057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5257800"/>
            <a:ext cx="2667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the driver</a:t>
            </a:r>
          </a:p>
          <a:p>
            <a:pPr lvl="1"/>
            <a:r>
              <a:rPr lang="en-US" dirty="0" smtClean="0"/>
              <a:t>Caches, instruction buffers, and predictors  needed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many sub-drivers</a:t>
            </a:r>
          </a:p>
          <a:p>
            <a:pPr lvl="1"/>
            <a:r>
              <a:rPr lang="en-US" dirty="0" smtClean="0"/>
              <a:t>Reduced caches and instruction buffers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Make a field of processing gates</a:t>
            </a:r>
          </a:p>
          <a:p>
            <a:pPr lvl="1"/>
            <a:r>
              <a:rPr lang="en-US" dirty="0" smtClean="0"/>
              <a:t>No caches, instruction buffers, or predictors needed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Programming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Business as usual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difficult</a:t>
            </a:r>
          </a:p>
          <a:p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Much more difficult</a:t>
            </a:r>
          </a:p>
          <a:p>
            <a:pPr lvl="1"/>
            <a:r>
              <a:rPr lang="en-US" dirty="0" smtClean="0"/>
              <a:t>Debugging both, application and configuration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Debug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minutes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hours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Compilation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Now the Fun Part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1600200" y="1752600"/>
            <a:ext cx="5791200" cy="38862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Horse stable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Chicken house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Ant hole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Space?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D:\Users\Sasa\Desktop\mravlja posla\Ant-Hole-982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1029847" cy="685800"/>
          </a:xfrm>
          <a:prstGeom prst="rect">
            <a:avLst/>
          </a:prstGeom>
          <a:noFill/>
        </p:spPr>
      </p:pic>
      <p:pic>
        <p:nvPicPr>
          <p:cNvPr id="1027" name="Picture 3" descr="D:\Users\Sasa\Desktop\mravlja posla\Outback-Chicken-Houses_72322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04" y="2895601"/>
            <a:ext cx="2130551" cy="1600199"/>
          </a:xfrm>
          <a:prstGeom prst="rect">
            <a:avLst/>
          </a:prstGeom>
          <a:noFill/>
        </p:spPr>
      </p:pic>
      <p:pic>
        <p:nvPicPr>
          <p:cNvPr id="1028" name="Picture 4" descr="D:\Users\Sasa\Desktop\mravlja posla\stable-barn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9600"/>
            <a:ext cx="2892394" cy="2170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Haystack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Cornbits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Crumbs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Energy?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D:\Users\Sasa\Desktop\mravlja posla\Hay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2743200" cy="1828800"/>
          </a:xfrm>
          <a:prstGeom prst="rect">
            <a:avLst/>
          </a:prstGeom>
          <a:noFill/>
        </p:spPr>
      </p:pic>
      <p:pic>
        <p:nvPicPr>
          <p:cNvPr id="2051" name="Picture 3" descr="D:\Users\Sasa\Desktop\mravlja posla\CornDog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1930400" cy="1442974"/>
          </a:xfrm>
          <a:prstGeom prst="rect">
            <a:avLst/>
          </a:prstGeom>
          <a:noFill/>
        </p:spPr>
      </p:pic>
      <p:pic>
        <p:nvPicPr>
          <p:cNvPr id="2052" name="Picture 4" descr="D:\Users\Sasa\Desktop\mravlja posla\cracker1sm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00600"/>
            <a:ext cx="1676400" cy="11630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Essence of the </a:t>
            </a:r>
            <a:r>
              <a:rPr lang="en-US" sz="4000" dirty="0" smtClean="0"/>
              <a:t>Approach</a:t>
            </a:r>
            <a:r>
              <a:rPr lang="en-US" sz="4000" dirty="0"/>
              <a:t>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647825"/>
            <a:ext cx="8229600" cy="4435475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 lnSpcReduction="10000"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Compiling below the machine code level brings speedups;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also a smaller power, </a:t>
            </a:r>
            <a:r>
              <a:rPr lang="en-US" sz="2400" dirty="0" smtClean="0"/>
              <a:t>size, </a:t>
            </a:r>
            <a:r>
              <a:rPr lang="en-US" sz="2400" dirty="0"/>
              <a:t>and cost.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price to pay: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machine is more difficult to program.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Consequently: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Ideal for </a:t>
            </a:r>
            <a:r>
              <a:rPr lang="en-US" sz="2400" dirty="0" smtClean="0"/>
              <a:t>WORM </a:t>
            </a:r>
            <a:r>
              <a:rPr lang="en-US" sz="2400" dirty="0"/>
              <a:t>applications :)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Examples: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GeoPhysics</a:t>
            </a:r>
            <a:r>
              <a:rPr lang="en-US" sz="2400" dirty="0" smtClean="0"/>
              <a:t>, </a:t>
            </a:r>
            <a:r>
              <a:rPr lang="en-US" sz="2400" dirty="0"/>
              <a:t>banking, </a:t>
            </a:r>
            <a:r>
              <a:rPr lang="en-US" sz="2400" dirty="0" smtClean="0"/>
              <a:t>life </a:t>
            </a:r>
            <a:r>
              <a:rPr lang="en-US" sz="2400" dirty="0" err="1" smtClean="0"/>
              <a:t>sciencies</a:t>
            </a:r>
            <a:r>
              <a:rPr lang="en-US" sz="2400" dirty="0" smtClean="0"/>
              <a:t>, </a:t>
            </a:r>
            <a:r>
              <a:rPr lang="en-US" sz="2400" dirty="0" err="1" smtClean="0"/>
              <a:t>datamining</a:t>
            </a:r>
            <a:r>
              <a:rPr lang="en-US" sz="2400" dirty="0" smtClean="0"/>
              <a:t>...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484812"/>
            <a:ext cx="77724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58140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6427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953000" y="563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056E-6 L 0.5816 -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1702E-6 L 0.42916 -3.6170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0.13333 1.7021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1371600"/>
            <a:ext cx="6324600" cy="5105400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56451">
            <a:off x="879814" y="434627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55087">
            <a:off x="909601" y="29454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0018">
            <a:off x="710343" y="2223576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91200" y="3886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L 0.42135 -0.44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053E-7 L 0.10573 -0.10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152900" y="3390900"/>
            <a:ext cx="61722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77134" y="4128466"/>
            <a:ext cx="2798852" cy="1857120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68380" y="503762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0987" y="5600013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39000" y="91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00416 -0.721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3181"/>
            <a:ext cx="8686800" cy="50014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Power consumption</a:t>
            </a:r>
          </a:p>
          <a:p>
            <a:pPr lvl="1"/>
            <a:r>
              <a:rPr lang="en-GB" dirty="0" smtClean="0"/>
              <a:t>Massive static parallelism at low clock frequencies</a:t>
            </a:r>
          </a:p>
          <a:p>
            <a:r>
              <a:rPr lang="en-GB" dirty="0" smtClean="0"/>
              <a:t>Concurrency and communication</a:t>
            </a:r>
          </a:p>
          <a:p>
            <a:pPr lvl="1"/>
            <a:r>
              <a:rPr lang="en-GB" dirty="0" smtClean="0"/>
              <a:t>Concurrency between millions of tiny cores difficult,</a:t>
            </a:r>
            <a:br>
              <a:rPr lang="en-GB" dirty="0" smtClean="0"/>
            </a:br>
            <a:r>
              <a:rPr lang="en-GB" dirty="0" smtClean="0"/>
              <a:t>“jitter” between cores will harm performance </a:t>
            </a:r>
            <a:br>
              <a:rPr lang="en-GB" dirty="0" smtClean="0"/>
            </a:br>
            <a:r>
              <a:rPr lang="en-GB" dirty="0" smtClean="0"/>
              <a:t>at synchronization points.</a:t>
            </a:r>
          </a:p>
          <a:p>
            <a:pPr lvl="1"/>
            <a:r>
              <a:rPr lang="en-GB" dirty="0" smtClean="0"/>
              <a:t>“Fat” dataflow chips minimize number of engines needed and statically scheduled dataflow cores minimize jitter.</a:t>
            </a:r>
          </a:p>
          <a:p>
            <a:r>
              <a:rPr lang="en-GB" dirty="0" smtClean="0"/>
              <a:t>Reliability and fault tolerance</a:t>
            </a:r>
          </a:p>
          <a:p>
            <a:pPr lvl="1"/>
            <a:r>
              <a:rPr lang="en-GB" dirty="0" smtClean="0"/>
              <a:t>10-100x fewer nodes, failures much less often</a:t>
            </a:r>
          </a:p>
          <a:p>
            <a:r>
              <a:rPr lang="en-GB" dirty="0" smtClean="0"/>
              <a:t>Memory bandwidth and FLOP/byte ratio</a:t>
            </a:r>
          </a:p>
          <a:p>
            <a:pPr lvl="1"/>
            <a:r>
              <a:rPr lang="en-GB" dirty="0" smtClean="0"/>
              <a:t>Optimize </a:t>
            </a:r>
            <a:r>
              <a:rPr lang="en-GB" b="1" dirty="0" smtClean="0"/>
              <a:t>data movement first</a:t>
            </a:r>
            <a:r>
              <a:rPr lang="en-GB" dirty="0" smtClean="0"/>
              <a:t>, and computation second.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r>
              <a:rPr lang="en-GB" dirty="0" err="1" smtClean="0"/>
              <a:t>DataFlow</a:t>
            </a:r>
            <a:r>
              <a:rPr lang="en-GB" dirty="0" smtClean="0"/>
              <a:t> for Exascale Challenges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engines handle the bulk part </a:t>
            </a:r>
            <a:br>
              <a:rPr lang="en-GB" dirty="0" smtClean="0"/>
            </a:br>
            <a:r>
              <a:rPr lang="en-GB" dirty="0" smtClean="0"/>
              <a:t>of computation (as a “coprocessor”)</a:t>
            </a:r>
          </a:p>
          <a:p>
            <a:r>
              <a:rPr lang="en-GB" dirty="0" smtClean="0"/>
              <a:t>Traditional </a:t>
            </a:r>
            <a:r>
              <a:rPr lang="en-GB" dirty="0" err="1" smtClean="0"/>
              <a:t>ControlFlow</a:t>
            </a:r>
            <a:r>
              <a:rPr lang="en-GB" dirty="0" smtClean="0"/>
              <a:t> CPUs run OS, </a:t>
            </a:r>
            <a:br>
              <a:rPr lang="en-GB" dirty="0" smtClean="0"/>
            </a:br>
            <a:r>
              <a:rPr lang="en-GB" dirty="0" smtClean="0"/>
              <a:t>main application code etc</a:t>
            </a:r>
          </a:p>
          <a:p>
            <a:r>
              <a:rPr lang="en-GB" dirty="0" smtClean="0"/>
              <a:t>Lots of different ways these can be combined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</a:t>
            </a:r>
            <a:r>
              <a:rPr lang="en-GB" dirty="0" err="1" smtClean="0"/>
              <a:t>ControlFlow</a:t>
            </a:r>
            <a:r>
              <a:rPr lang="en-GB" dirty="0" smtClean="0"/>
              <a:t> with </a:t>
            </a:r>
            <a:r>
              <a:rPr lang="en-GB" dirty="0" err="1" smtClean="0"/>
              <a:t>DataFlow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Maxeler Hardware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95625" y="1016000"/>
            <a:ext cx="0" cy="41417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2216739"/>
            <a:ext cx="30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CPUs plus DFEs</a:t>
            </a:r>
            <a:br>
              <a:rPr lang="en-GB" b="1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Intel Xeon CPU cores and up to 4 DFEs with 192GB of RAM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5625" y="2216739"/>
            <a:ext cx="302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DFEs shared over Infiniband 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Up to 8 DFEs with 384GB of RAM and dynamic allocation of DFEs to CPU servers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32" name="Picture 2" descr="Y:\maxeler\MaxelerInc\salesInc\marketing\Products\Pandora\Front_BoxOp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249" y="3800915"/>
            <a:ext cx="2805911" cy="100811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19812" y="2226609"/>
            <a:ext cx="302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Low latency connectivity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Intel Xeon CPUs and 1-2 DFEs with up to six 10Gbit Ethernet connections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4" name="Picture 23" descr="MaxBox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19" y="3413803"/>
            <a:ext cx="2568661" cy="1575244"/>
          </a:xfrm>
          <a:prstGeom prst="rect">
            <a:avLst/>
          </a:prstGeom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844" y="800708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762" y="956599"/>
            <a:ext cx="28443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836712"/>
            <a:ext cx="30241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119813" y="1016000"/>
            <a:ext cx="0" cy="41417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" y="5157788"/>
            <a:ext cx="9143999" cy="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Image of Rear of MaxNode with CH2 installed to Co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00" y="5229200"/>
            <a:ext cx="1512168" cy="11341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11660" y="53372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333333"/>
                </a:solidFill>
              </a:rPr>
              <a:t>MaxWorkstation</a:t>
            </a:r>
            <a:endParaRPr lang="en-GB" b="1" dirty="0" smtClean="0">
              <a:solidFill>
                <a:srgbClr val="333333"/>
              </a:solidFill>
            </a:endParaRPr>
          </a:p>
          <a:p>
            <a:r>
              <a:rPr lang="en-GB" dirty="0" smtClean="0">
                <a:solidFill>
                  <a:srgbClr val="333333"/>
                </a:solidFill>
              </a:rPr>
              <a:t>Desktop development system</a:t>
            </a:r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72000" y="5157788"/>
            <a:ext cx="0" cy="129554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1" descr="Maxrack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80012" y="5337212"/>
            <a:ext cx="908760" cy="9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580112" y="532495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33"/>
                </a:solidFill>
              </a:rPr>
              <a:t>MaxCloud</a:t>
            </a:r>
          </a:p>
          <a:p>
            <a:r>
              <a:rPr lang="en-GB" dirty="0" smtClean="0">
                <a:solidFill>
                  <a:srgbClr val="333333"/>
                </a:solidFill>
              </a:rPr>
              <a:t>On-demand scalable accelerated </a:t>
            </a:r>
            <a:br>
              <a:rPr lang="en-GB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compute resource, hosted in London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1" name="Picture 2" descr="H:\Downloads\DSC_0711_edite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3007279" cy="1447534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25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Tightly coupled DFEs and CPUs</a:t>
            </a:r>
          </a:p>
          <a:p>
            <a:r>
              <a:rPr lang="en-GB" dirty="0" smtClean="0"/>
              <a:t>Simple data </a:t>
            </a:r>
            <a:r>
              <a:rPr lang="en-GB" dirty="0" err="1" smtClean="0"/>
              <a:t>center</a:t>
            </a:r>
            <a:r>
              <a:rPr lang="en-GB" dirty="0" smtClean="0"/>
              <a:t> architecture with identical nodes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MPC-C </a:t>
            </a:r>
            <a:endParaRPr lang="en-GB" dirty="0"/>
          </a:p>
        </p:txBody>
      </p:sp>
      <p:pic>
        <p:nvPicPr>
          <p:cNvPr id="2050" name="Picture 2" descr="ArchitectureMPC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7818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Credit Derivatives Valuation &amp; Risk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Compute value of complex financial derivatives (CDOs)</a:t>
            </a:r>
          </a:p>
          <a:p>
            <a:r>
              <a:rPr lang="en-GB" sz="2800" dirty="0" smtClean="0"/>
              <a:t>Typically run overnight, but beneficial to compute in real-time</a:t>
            </a:r>
          </a:p>
          <a:p>
            <a:r>
              <a:rPr lang="en-GB" sz="2800" dirty="0" smtClean="0"/>
              <a:t>Many independent jobs</a:t>
            </a:r>
          </a:p>
          <a:p>
            <a:r>
              <a:rPr lang="en-GB" sz="2800" dirty="0" smtClean="0"/>
              <a:t>Speedup: 220-270x</a:t>
            </a:r>
          </a:p>
          <a:p>
            <a:r>
              <a:rPr lang="en-GB" sz="2800" dirty="0" smtClean="0"/>
              <a:t>Power consumption per node drops from 250W to 235W/node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 smtClean="0"/>
          </a:p>
        </p:txBody>
      </p:sp>
      <p:pic>
        <p:nvPicPr>
          <p:cNvPr id="4" name="Picture 4" descr=" IB_Wide_PPT_Graphic_829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464" y="0"/>
            <a:ext cx="1288536" cy="37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9522" y="0"/>
            <a:ext cx="2484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/>
                </a:solidFill>
              </a:rPr>
              <a:t>O. </a:t>
            </a:r>
            <a:r>
              <a:rPr lang="en-GB" sz="1400" dirty="0" err="1" smtClean="0">
                <a:solidFill>
                  <a:schemeClr val="accent1"/>
                </a:solidFill>
              </a:rPr>
              <a:t>Mencer</a:t>
            </a:r>
            <a:r>
              <a:rPr lang="en-GB" sz="1400" dirty="0" smtClean="0">
                <a:solidFill>
                  <a:schemeClr val="accent1"/>
                </a:solidFill>
              </a:rPr>
              <a:t> and S. Weston, 2010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656" y="1628800"/>
            <a:ext cx="4402832" cy="41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Seismic processing application </a:t>
            </a:r>
          </a:p>
          <a:p>
            <a:r>
              <a:rPr lang="en-US" dirty="0" smtClean="0"/>
              <a:t>Velocity independent / data driven method </a:t>
            </a:r>
            <a:br>
              <a:rPr lang="en-US" dirty="0" smtClean="0"/>
            </a:br>
            <a:r>
              <a:rPr lang="en-US" dirty="0" smtClean="0"/>
              <a:t>to obtain a stack of traces, based on 8 parameters</a:t>
            </a:r>
          </a:p>
          <a:p>
            <a:pPr lvl="1"/>
            <a:r>
              <a:rPr lang="en-US" dirty="0" smtClean="0"/>
              <a:t>Search </a:t>
            </a:r>
            <a:r>
              <a:rPr lang="en-US" dirty="0" smtClean="0">
                <a:solidFill>
                  <a:schemeClr val="tx2"/>
                </a:solidFill>
              </a:rPr>
              <a:t>for every sample</a:t>
            </a:r>
            <a:r>
              <a:rPr lang="en-US" dirty="0" smtClean="0"/>
              <a:t> of each output trace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CRS Trace Stacking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/>
                </a:solidFill>
              </a:rPr>
              <a:t>P. </a:t>
            </a:r>
            <a:r>
              <a:rPr lang="en-GB" sz="1400" dirty="0" err="1" smtClean="0">
                <a:solidFill>
                  <a:schemeClr val="accent1"/>
                </a:solidFill>
              </a:rPr>
              <a:t>Marchetti</a:t>
            </a:r>
            <a:r>
              <a:rPr lang="en-GB" sz="1400" dirty="0" smtClean="0">
                <a:solidFill>
                  <a:schemeClr val="accent1"/>
                </a:solidFill>
              </a:rPr>
              <a:t> et al, 2010</a:t>
            </a:r>
            <a:endParaRPr lang="en-GB" sz="1400" dirty="0">
              <a:solidFill>
                <a:schemeClr val="accent1"/>
              </a:solidFill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35954" y="3059112"/>
            <a:ext cx="8972550" cy="3036888"/>
            <a:chOff x="0" y="482"/>
            <a:chExt cx="5652" cy="191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58" y="1525"/>
              <a:ext cx="5494" cy="870"/>
              <a:chOff x="266" y="2313"/>
              <a:chExt cx="5297" cy="870"/>
            </a:xfrm>
          </p:grpSpPr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877" y="2313"/>
                <a:ext cx="4686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360" tIns="44280" rIns="90360" bIns="44280">
                <a:spAutoFit/>
              </a:bodyPr>
              <a:lstStyle/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2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( emergence angle &amp; azimuth 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Normal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(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N22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NIP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(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Nip22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)</a:t>
                </a:r>
              </a:p>
            </p:txBody>
          </p:sp>
          <p:sp>
            <p:nvSpPr>
              <p:cNvPr id="49" name="AutoShape 11"/>
              <p:cNvSpPr>
                <a:spLocks noChangeArrowheads="1"/>
              </p:cNvSpPr>
              <p:nvPr/>
            </p:nvSpPr>
            <p:spPr bwMode="auto">
              <a:xfrm>
                <a:off x="266" y="238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>
                <a:off x="273" y="269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273" y="3039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482"/>
              <a:ext cx="5574" cy="1048"/>
              <a:chOff x="-9" y="527"/>
              <a:chExt cx="5574" cy="1048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>
                <a:off x="3229" y="1199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auto">
              <a:xfrm>
                <a:off x="4738" y="1168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auto">
              <a:xfrm>
                <a:off x="2865" y="120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AutoShape 6"/>
              <p:cNvSpPr>
                <a:spLocks noChangeArrowheads="1"/>
              </p:cNvSpPr>
              <p:nvPr/>
            </p:nvSpPr>
            <p:spPr bwMode="auto">
              <a:xfrm>
                <a:off x="1316" y="1242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4388" y="117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graphicFrame>
            <p:nvGraphicFramePr>
              <p:cNvPr id="47" name="Object 14"/>
              <p:cNvGraphicFramePr>
                <a:graphicFrameLocks noChangeAspect="1"/>
              </p:cNvGraphicFramePr>
              <p:nvPr/>
            </p:nvGraphicFramePr>
            <p:xfrm>
              <a:off x="-9" y="527"/>
              <a:ext cx="5574" cy="7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Equazione" r:id="rId3" imgW="3873240" imgH="507960" progId="Equation.3">
                      <p:embed/>
                    </p:oleObj>
                  </mc:Choice>
                  <mc:Fallback>
                    <p:oleObj name="Equazione" r:id="rId3" imgW="3873240" imgH="50796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9" y="527"/>
                            <a:ext cx="5574" cy="7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3" name="Picture 20" descr="e&amp;palto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8100392" y="32385"/>
            <a:ext cx="987871" cy="444287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876" y="2708920"/>
            <a:ext cx="2625226" cy="3672408"/>
          </a:xfrm>
          <a:prstGeom prst="rect">
            <a:avLst/>
          </a:prstGeom>
          <a:noFill/>
        </p:spPr>
      </p:pic>
      <p:pic>
        <p:nvPicPr>
          <p:cNvPr id="7782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714" y="2708920"/>
            <a:ext cx="2136542" cy="367240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Performance of MAX2 DFEs vs. 1 CPU core</a:t>
            </a:r>
          </a:p>
          <a:p>
            <a:pPr lvl="1"/>
            <a:r>
              <a:rPr lang="en-GB" dirty="0" smtClean="0"/>
              <a:t>Land case (8 </a:t>
            </a:r>
            <a:r>
              <a:rPr lang="en-GB" dirty="0" err="1" smtClean="0"/>
              <a:t>params</a:t>
            </a:r>
            <a:r>
              <a:rPr lang="en-GB" dirty="0" smtClean="0"/>
              <a:t>), speedup of 230x</a:t>
            </a:r>
          </a:p>
          <a:p>
            <a:pPr lvl="1"/>
            <a:r>
              <a:rPr lang="en-GB" dirty="0" smtClean="0"/>
              <a:t>Marine case (6 </a:t>
            </a:r>
            <a:r>
              <a:rPr lang="en-GB" dirty="0" err="1" smtClean="0"/>
              <a:t>params</a:t>
            </a:r>
            <a:r>
              <a:rPr lang="en-GB" dirty="0" smtClean="0"/>
              <a:t>), speedup of 190x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CRS Results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45167" y="2521872"/>
            <a:ext cx="1753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CPU Coherency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948516" y="2525048"/>
            <a:ext cx="1861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MAX2 Coherency</a:t>
            </a:r>
            <a:endParaRPr lang="en-GB" dirty="0"/>
          </a:p>
        </p:txBody>
      </p:sp>
      <p:pic>
        <p:nvPicPr>
          <p:cNvPr id="10" name="Picture 20" descr="e&amp;palto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8100392" y="32385"/>
            <a:ext cx="987871" cy="444287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ControlFlow</a:t>
            </a:r>
            <a:r>
              <a:rPr lang="en-GB" dirty="0" smtClean="0"/>
              <a:t> vs. </a:t>
            </a:r>
            <a:r>
              <a:rPr lang="en-GB" dirty="0" err="1" smtClean="0"/>
              <a:t>DataFlow</a:t>
            </a:r>
            <a:endParaRPr lang="en-GB" dirty="0"/>
          </a:p>
        </p:txBody>
      </p:sp>
      <p:pic>
        <p:nvPicPr>
          <p:cNvPr id="1026" name="Picture 2" descr="http://www.maxeler.com/media/Controlflow-600x5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14800" cy="3579876"/>
          </a:xfrm>
          <a:prstGeom prst="rect">
            <a:avLst/>
          </a:prstGeom>
          <a:noFill/>
        </p:spPr>
      </p:pic>
      <p:pic>
        <p:nvPicPr>
          <p:cNvPr id="1028" name="Picture 4" descr="http://www.maxeler.com/media/Dataflow-600x5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724400" cy="418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/>
          <a:lstStyle/>
          <a:p>
            <a:r>
              <a:rPr lang="en-GB" dirty="0" smtClean="0"/>
              <a:t>DFEs are shared resources on the cluster, </a:t>
            </a:r>
            <a:br>
              <a:rPr lang="en-GB" dirty="0" smtClean="0"/>
            </a:br>
            <a:r>
              <a:rPr lang="en-GB" dirty="0" smtClean="0"/>
              <a:t>accessible via Infiniband connections</a:t>
            </a:r>
          </a:p>
          <a:p>
            <a:r>
              <a:rPr lang="en-GB" dirty="0" smtClean="0"/>
              <a:t>Loose coupling optimizes efficiency</a:t>
            </a:r>
          </a:p>
          <a:p>
            <a:r>
              <a:rPr lang="en-GB" dirty="0" smtClean="0"/>
              <a:t>Communication managed in hardware for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MPC-X</a:t>
            </a:r>
            <a:endParaRPr lang="en-GB" dirty="0"/>
          </a:p>
        </p:txBody>
      </p:sp>
      <p:pic>
        <p:nvPicPr>
          <p:cNvPr id="59394" name="Picture 2" descr="ArchitectureMPC-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3181350"/>
            <a:ext cx="6781800" cy="2990850"/>
          </a:xfrm>
          <a:prstGeom prst="rect">
            <a:avLst/>
          </a:prstGeom>
          <a:noFill/>
        </p:spPr>
      </p:pic>
      <p:pic>
        <p:nvPicPr>
          <p:cNvPr id="6" name="Picture 5" descr="diagra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826" y="3124200"/>
            <a:ext cx="3054225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GB" dirty="0" smtClean="0"/>
              <a:t>Coarse grained, </a:t>
            </a:r>
            <a:r>
              <a:rPr lang="en-GB" dirty="0" err="1" smtClean="0"/>
              <a:t>stateful</a:t>
            </a:r>
            <a:endParaRPr lang="en-GB" dirty="0" smtClean="0"/>
          </a:p>
          <a:p>
            <a:pPr marL="914400" lvl="1" indent="-457200"/>
            <a:r>
              <a:rPr lang="en-GB" dirty="0" smtClean="0"/>
              <a:t>CPU requires DFE for minutes or hours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stateless transactional</a:t>
            </a:r>
          </a:p>
          <a:p>
            <a:pPr marL="914400" lvl="1" indent="-457200"/>
            <a:r>
              <a:rPr lang="en-GB" dirty="0" smtClean="0"/>
              <a:t>CPU requires DFE for ms to s</a:t>
            </a:r>
          </a:p>
          <a:p>
            <a:pPr marL="914400" lvl="1" indent="-457200"/>
            <a:r>
              <a:rPr lang="en-GB" dirty="0" smtClean="0"/>
              <a:t>Many short computations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transactional with shared database</a:t>
            </a:r>
          </a:p>
          <a:p>
            <a:pPr marL="914400" lvl="1" indent="-457200"/>
            <a:r>
              <a:rPr lang="en-GB" dirty="0" smtClean="0"/>
              <a:t>CPU utilizes DFE for ms to s</a:t>
            </a:r>
          </a:p>
          <a:p>
            <a:pPr marL="914400" lvl="1" indent="-457200"/>
            <a:r>
              <a:rPr lang="en-GB" dirty="0" smtClean="0"/>
              <a:t>Many short computations, accessing common database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Classes of Applications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2345"/>
            <a:ext cx="4419600" cy="5580855"/>
          </a:xfrm>
        </p:spPr>
        <p:txBody>
          <a:bodyPr>
            <a:normAutofit/>
          </a:bodyPr>
          <a:lstStyle/>
          <a:p>
            <a:r>
              <a:rPr lang="en-GB" dirty="0" smtClean="0"/>
              <a:t>Long runtime, but:</a:t>
            </a:r>
          </a:p>
          <a:p>
            <a:r>
              <a:rPr lang="en-GB" dirty="0" smtClean="0"/>
              <a:t>Memory requirements change dramatically based on modelled frequency</a:t>
            </a:r>
          </a:p>
          <a:p>
            <a:r>
              <a:rPr lang="en-GB" dirty="0" smtClean="0"/>
              <a:t>Number of DFEs allocated to a CPU process can be easily varied to increase available memory</a:t>
            </a:r>
          </a:p>
          <a:p>
            <a:r>
              <a:rPr lang="en-GB" dirty="0" smtClean="0"/>
              <a:t>Streaming compression</a:t>
            </a:r>
          </a:p>
          <a:p>
            <a:r>
              <a:rPr lang="en-GB" dirty="0" smtClean="0"/>
              <a:t>Boundary data exchanged over chassis </a:t>
            </a:r>
            <a:r>
              <a:rPr lang="en-GB" dirty="0" err="1" smtClean="0"/>
              <a:t>MaxRing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Coarse Grained: FD Wave Modeling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94" y="3566788"/>
            <a:ext cx="4358606" cy="26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94" y="914400"/>
            <a:ext cx="4343400" cy="26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Portfolio with thousands of Vanilla European Options</a:t>
            </a:r>
          </a:p>
          <a:p>
            <a:r>
              <a:rPr lang="en-GB" sz="2400" dirty="0" smtClean="0"/>
              <a:t>Analyse &gt; 1,000,000 scenarios</a:t>
            </a:r>
          </a:p>
          <a:p>
            <a:r>
              <a:rPr lang="en-GB" sz="2400" dirty="0" smtClean="0"/>
              <a:t>Many CPU processes run on many DFEs</a:t>
            </a:r>
          </a:p>
          <a:p>
            <a:pPr lvl="1"/>
            <a:r>
              <a:rPr lang="en-GB" sz="2000" dirty="0" smtClean="0"/>
              <a:t>Each transaction executes on </a:t>
            </a:r>
            <a:r>
              <a:rPr lang="en-GB" sz="2000" i="1" dirty="0" smtClean="0"/>
              <a:t>any</a:t>
            </a:r>
            <a:r>
              <a:rPr lang="en-GB" sz="2000" dirty="0" smtClean="0"/>
              <a:t> DFE in the assigned group atomically</a:t>
            </a:r>
          </a:p>
          <a:p>
            <a:r>
              <a:rPr lang="en-GB" sz="2400" dirty="0" smtClean="0"/>
              <a:t>~50x MPC-X vs. multi-core x86 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1F4-F3BB-41FE-885C-9F3FC73505B3}" type="slidenum">
              <a:rPr lang="en-US" smtClean="0"/>
              <a:pPr/>
              <a:t>33</a:t>
            </a:fld>
            <a:r>
              <a:rPr lang="en-US" smtClean="0"/>
              <a:t>/13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Stateless: BSOP</a:t>
            </a:r>
            <a:endParaRPr lang="en-GB" dirty="0"/>
          </a:p>
        </p:txBody>
      </p:sp>
      <p:grpSp>
        <p:nvGrpSpPr>
          <p:cNvPr id="75" name="Group 74"/>
          <p:cNvGrpSpPr/>
          <p:nvPr/>
        </p:nvGrpSpPr>
        <p:grpSpPr>
          <a:xfrm>
            <a:off x="1447800" y="3352800"/>
            <a:ext cx="6048672" cy="2520280"/>
            <a:chOff x="6553038" y="3124200"/>
            <a:chExt cx="6048672" cy="2520280"/>
          </a:xfrm>
        </p:grpSpPr>
        <p:sp>
          <p:nvSpPr>
            <p:cNvPr id="66" name="Rounded Rectangle 65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9" name="Rounded Rectangle 68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69" idx="2"/>
              <a:endCxn id="70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2" name="Straight Arrow Connector 71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74" name="Rounded Rectangle 73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71600" y="3429000"/>
            <a:ext cx="6048672" cy="2520280"/>
            <a:chOff x="6553038" y="3124200"/>
            <a:chExt cx="6048672" cy="2520280"/>
          </a:xfrm>
        </p:grpSpPr>
        <p:sp>
          <p:nvSpPr>
            <p:cNvPr id="77" name="Rounded Rectangle 76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1" name="Rounded Rectangle 80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1" idx="2"/>
              <a:endCxn id="82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4" name="Straight Arrow Connector 83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5" name="Rounded Rectangle 84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95400" y="3505200"/>
            <a:ext cx="6048672" cy="2520280"/>
            <a:chOff x="6553038" y="3124200"/>
            <a:chExt cx="6048672" cy="2520280"/>
          </a:xfrm>
        </p:grpSpPr>
        <p:sp>
          <p:nvSpPr>
            <p:cNvPr id="88" name="Rounded Rectangle 8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2" name="Rounded Rectangle 9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Arrow Connector 93"/>
            <p:cNvCxnSpPr>
              <a:stCxn id="92" idx="2"/>
              <a:endCxn id="9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5" name="Straight Arrow Connector 9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6" name="Rounded Rectangle 9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219200" y="3581400"/>
            <a:ext cx="6048672" cy="2520280"/>
            <a:chOff x="6553038" y="3124200"/>
            <a:chExt cx="6048672" cy="2520280"/>
          </a:xfrm>
        </p:grpSpPr>
        <p:sp>
          <p:nvSpPr>
            <p:cNvPr id="98" name="Rounded Rectangle 9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2" name="Rounded Rectangle 10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2" idx="2"/>
              <a:endCxn id="10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6" name="Rounded Rectangle 10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3000" y="3657600"/>
            <a:ext cx="6048672" cy="2520280"/>
            <a:chOff x="533238" y="3429000"/>
            <a:chExt cx="6048672" cy="2520280"/>
          </a:xfrm>
        </p:grpSpPr>
        <p:sp>
          <p:nvSpPr>
            <p:cNvPr id="53" name="Rounded Rectangle 52"/>
            <p:cNvSpPr/>
            <p:nvPr/>
          </p:nvSpPr>
          <p:spPr>
            <a:xfrm>
              <a:off x="3352800" y="34290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358662" y="35546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33238" y="34290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901390" y="43947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7" name="TextBox 56"/>
            <p:cNvSpPr txBox="1"/>
            <p:nvPr/>
          </p:nvSpPr>
          <p:spPr>
            <a:xfrm>
              <a:off x="2326542" y="343468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Market and instruments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565686" y="39626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709702" y="50851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>
              <a:stCxn id="58" idx="2"/>
              <a:endCxn id="59" idx="0"/>
            </p:cNvCxnSpPr>
            <p:nvPr/>
          </p:nvCxnSpPr>
          <p:spPr>
            <a:xfrm>
              <a:off x="5393778" y="47251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>
            <a:xfrm flipH="1">
              <a:off x="1901390" y="54028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TextBox 61"/>
            <p:cNvSpPr txBox="1"/>
            <p:nvPr/>
          </p:nvSpPr>
          <p:spPr>
            <a:xfrm>
              <a:off x="2314710" y="5411415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Instrument values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49262" y="38186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>
            <a:normAutofit/>
          </a:bodyPr>
          <a:lstStyle/>
          <a:p>
            <a:r>
              <a:rPr lang="en-GB" dirty="0" smtClean="0"/>
              <a:t>DFE DRAM contains the database to be searched</a:t>
            </a:r>
          </a:p>
          <a:p>
            <a:r>
              <a:rPr lang="en-GB" dirty="0" smtClean="0"/>
              <a:t>CPUs issue transactions </a:t>
            </a:r>
            <a:r>
              <a:rPr lang="en-GB" i="1" dirty="0" smtClean="0"/>
              <a:t>find(x, db)</a:t>
            </a:r>
          </a:p>
          <a:p>
            <a:r>
              <a:rPr lang="en-GB" dirty="0" smtClean="0"/>
              <a:t>Complex search function</a:t>
            </a:r>
          </a:p>
          <a:p>
            <a:pPr lvl="1"/>
            <a:r>
              <a:rPr lang="en-GB" dirty="0" smtClean="0"/>
              <a:t>Text search against documents</a:t>
            </a:r>
          </a:p>
          <a:p>
            <a:pPr lvl="1"/>
            <a:r>
              <a:rPr lang="en-GB" dirty="0" smtClean="0"/>
              <a:t>Shortest distance to coordinate (multi-dimensional)</a:t>
            </a:r>
          </a:p>
          <a:p>
            <a:pPr lvl="1"/>
            <a:r>
              <a:rPr lang="en-GB" dirty="0" smtClean="0"/>
              <a:t>Smith Waterman sequence alignment for genomes</a:t>
            </a:r>
          </a:p>
          <a:p>
            <a:r>
              <a:rPr lang="en-GB" dirty="0" smtClean="0"/>
              <a:t>Any CPU runs on any DFE </a:t>
            </a:r>
            <a:br>
              <a:rPr lang="en-GB" dirty="0" smtClean="0"/>
            </a:br>
            <a:r>
              <a:rPr lang="en-GB" dirty="0" smtClean="0"/>
              <a:t>that has been loaded with the database</a:t>
            </a:r>
          </a:p>
          <a:p>
            <a:pPr lvl="1"/>
            <a:r>
              <a:rPr lang="en-GB" dirty="0" err="1" smtClean="0"/>
              <a:t>MaxelerOS</a:t>
            </a:r>
            <a:r>
              <a:rPr lang="en-GB" dirty="0" smtClean="0"/>
              <a:t> may add or remove DFEs</a:t>
            </a:r>
            <a:br>
              <a:rPr lang="en-GB" dirty="0" smtClean="0"/>
            </a:br>
            <a:r>
              <a:rPr lang="en-GB" dirty="0" smtClean="0"/>
              <a:t>from the processing group to balance system demands</a:t>
            </a:r>
          </a:p>
          <a:p>
            <a:pPr lvl="1"/>
            <a:r>
              <a:rPr lang="en-GB" dirty="0" smtClean="0"/>
              <a:t>New DFEs must be loaded with the search DB before 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Shared Data: Searching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Dataflow computing focuses on data movement </a:t>
            </a:r>
            <a:br>
              <a:rPr lang="en-GB" dirty="0" smtClean="0"/>
            </a:br>
            <a:r>
              <a:rPr lang="en-GB" dirty="0" smtClean="0"/>
              <a:t>and</a:t>
            </a:r>
            <a:br>
              <a:rPr lang="en-GB" dirty="0" smtClean="0"/>
            </a:br>
            <a:r>
              <a:rPr lang="en-GB" dirty="0" smtClean="0"/>
              <a:t>utilizes massive parallelism at low clock frequencies</a:t>
            </a:r>
          </a:p>
          <a:p>
            <a:r>
              <a:rPr lang="en-GB" dirty="0" smtClean="0"/>
              <a:t>Improved performance, power efficiency, </a:t>
            </a:r>
            <a:br>
              <a:rPr lang="en-GB" dirty="0" smtClean="0"/>
            </a:br>
            <a:r>
              <a:rPr lang="en-GB" dirty="0" smtClean="0"/>
              <a:t>system size, and data movement</a:t>
            </a:r>
            <a:br>
              <a:rPr lang="en-GB" dirty="0" smtClean="0"/>
            </a:br>
            <a:r>
              <a:rPr lang="en-GB" dirty="0" smtClean="0"/>
              <a:t>can help address exascale challenges</a:t>
            </a:r>
          </a:p>
          <a:p>
            <a:r>
              <a:rPr lang="en-GB" dirty="0" smtClean="0"/>
              <a:t>Mix of </a:t>
            </a:r>
            <a:r>
              <a:rPr lang="en-GB" dirty="0" err="1" smtClean="0"/>
              <a:t>DataFlow</a:t>
            </a:r>
            <a:r>
              <a:rPr lang="en-GB" dirty="0" smtClean="0"/>
              <a:t> with </a:t>
            </a:r>
            <a:r>
              <a:rPr lang="en-GB" dirty="0" err="1" smtClean="0"/>
              <a:t>ControlFlow</a:t>
            </a:r>
            <a:r>
              <a:rPr lang="en-GB" dirty="0" smtClean="0"/>
              <a:t> and interconnect can be balanced at a system level</a:t>
            </a:r>
          </a:p>
          <a:p>
            <a:endParaRPr lang="en-GB" dirty="0" smtClean="0"/>
          </a:p>
          <a:p>
            <a:r>
              <a:rPr lang="en-GB" dirty="0" smtClean="0"/>
              <a:t>What’s next?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457200"/>
            <a:ext cx="7770813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smtClean="0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1684338"/>
            <a:ext cx="5664200" cy="424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3657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BSC + Maxeler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60525"/>
            <a:ext cx="8229600" cy="4435475"/>
          </a:xfrm>
          <a:ln/>
        </p:spPr>
        <p:txBody>
          <a:bodyPr tIns="1764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/>
              <a:t>MontBlanc</a:t>
            </a:r>
            <a:r>
              <a:rPr lang="en-US" sz="2600" dirty="0"/>
              <a:t> = A </a:t>
            </a:r>
            <a:r>
              <a:rPr lang="en-US" sz="2600" dirty="0" err="1"/>
              <a:t>ManyCore</a:t>
            </a:r>
            <a:r>
              <a:rPr lang="en-US" sz="2600" dirty="0"/>
              <a:t> (</a:t>
            </a:r>
            <a:r>
              <a:rPr lang="en-US" sz="2600" dirty="0" err="1"/>
              <a:t>NVidia</a:t>
            </a:r>
            <a:r>
              <a:rPr lang="en-US" sz="2600" dirty="0"/>
              <a:t>) + a </a:t>
            </a:r>
            <a:r>
              <a:rPr lang="en-US" sz="2600" dirty="0" err="1"/>
              <a:t>MultiCore</a:t>
            </a:r>
            <a:r>
              <a:rPr lang="en-US" sz="2600" dirty="0"/>
              <a:t> (ARM)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Maxeler = A </a:t>
            </a:r>
            <a:r>
              <a:rPr lang="en-US" sz="2600" dirty="0" err="1"/>
              <a:t>FineGrain</a:t>
            </a:r>
            <a:r>
              <a:rPr lang="en-US" sz="2600" dirty="0"/>
              <a:t> </a:t>
            </a:r>
            <a:r>
              <a:rPr lang="en-US" sz="2600" dirty="0" err="1" smtClean="0"/>
              <a:t>DataFlow</a:t>
            </a:r>
            <a:r>
              <a:rPr lang="en-US" sz="2600" dirty="0" smtClean="0"/>
              <a:t> </a:t>
            </a:r>
            <a:r>
              <a:rPr lang="en-US" sz="2600" dirty="0"/>
              <a:t>(FPGA)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How about a happy marriage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of </a:t>
            </a:r>
            <a:r>
              <a:rPr lang="en-US" sz="2600" dirty="0" err="1"/>
              <a:t>MontBlanc</a:t>
            </a:r>
            <a:r>
              <a:rPr lang="en-US" sz="2600" dirty="0"/>
              <a:t> and Maxeler?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In each happy marriage,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it is known who does what :)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226425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464646"/>
                </a:solidFill>
                <a:latin typeface="Lucida Sans Unicode" charset="0"/>
              </a:rPr>
              <a:t>Core of the Symbiotic Success: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36588" y="1290638"/>
            <a:ext cx="8226425" cy="5438775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An intelligent scheduler,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partially implemented for compile time,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and partially for run time.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At compile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Checking what part of code fits where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(MontBllanc or Maxeler).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At run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Rechecking the compile time decision,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based on the current data values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A08CA7-3AD8-4ECB-944E-7E2363D75B9A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Programming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Fig_SimpleMAVKernelSource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52520"/>
            <a:ext cx="8358214" cy="459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26E583-9395-4E10-8363-D65F67BBAB13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59DB028-63A7-4D9C-9D56-46E57401DEA0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65650C-2332-428A-8B89-CCAB6CA96091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762000" y="6238875"/>
            <a:ext cx="1903412" cy="57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vm@etf.rs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-838200" y="-266700"/>
            <a:ext cx="3567112" cy="19192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0" dirty="0" smtClean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22381" y="6248400"/>
            <a:ext cx="3626419" cy="548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oliver@maxeler.com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5716587"/>
            <a:ext cx="76184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Assumptions: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1. Software includes enough parallelism to keep all cores busy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2. The only limiting factor is the number of cores.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24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4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tGPU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CGPU*TclkGPU / NcoresGPU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tCPU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CCPU*TclkCPU /NcoresCPU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008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tDF =  NOPS * CDF * TclkDF +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       (N – 1) * TclkDF / NDF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049463"/>
            <a:ext cx="7616825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essential figure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MultiCore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24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4257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457200" y="1295400"/>
            <a:ext cx="2133600" cy="1371600"/>
          </a:xfrm>
          <a:prstGeom prst="cloudCallout">
            <a:avLst>
              <a:gd name="adj1" fmla="val 62160"/>
              <a:gd name="adj2" fmla="val 44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DualCore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200400" y="1143000"/>
            <a:ext cx="5562600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are the horses going?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Is it possible</a:t>
            </a:r>
            <a:br>
              <a:rPr lang="en-US" dirty="0" smtClean="0"/>
            </a:br>
            <a:r>
              <a:rPr lang="en-US" dirty="0" smtClean="0"/>
              <a:t>to use 2000 chicken instead of two horses?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7410" name="Picture 2" descr="http://www.haccpeuropa.com/wp-content/uploads/2012/03/chic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25952"/>
            <a:ext cx="3505200" cy="2320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70832" y="4114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63" y="3276600"/>
            <a:ext cx="3825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251026" cy="34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43200" y="5638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x 1000 chickens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8100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1237013">
            <a:off x="3472893" y="4080605"/>
            <a:ext cx="1143000" cy="457200"/>
            <a:chOff x="4572000" y="3429000"/>
            <a:chExt cx="1143000" cy="457200"/>
          </a:xfrm>
        </p:grpSpPr>
        <p:sp>
          <p:nvSpPr>
            <p:cNvPr id="5" name="Oval 4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29078" y="1955862"/>
            <a:ext cx="2581222" cy="2471547"/>
            <a:chOff x="4924478" y="1795652"/>
            <a:chExt cx="2581222" cy="2471547"/>
          </a:xfrm>
        </p:grpSpPr>
        <p:cxnSp>
          <p:nvCxnSpPr>
            <p:cNvPr id="9" name="Straight Connector 8"/>
            <p:cNvCxnSpPr>
              <a:stCxn id="5" idx="1"/>
              <a:endCxn id="12" idx="1"/>
            </p:cNvCxnSpPr>
            <p:nvPr/>
          </p:nvCxnSpPr>
          <p:spPr>
            <a:xfrm rot="5400000" flipH="1" flipV="1">
              <a:off x="4677548" y="2042582"/>
              <a:ext cx="2024392" cy="1530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12" idx="4"/>
            </p:cNvCxnSpPr>
            <p:nvPr/>
          </p:nvCxnSpPr>
          <p:spPr>
            <a:xfrm rot="16200000" flipH="1">
              <a:off x="6294097" y="3055596"/>
              <a:ext cx="30735" cy="2392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724400" y="1531810"/>
            <a:ext cx="2971800" cy="2895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9600" y="525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about 2 000 000 ants?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237013">
            <a:off x="5911293" y="2548795"/>
            <a:ext cx="1143000" cy="457200"/>
            <a:chOff x="4572000" y="3429000"/>
            <a:chExt cx="1143000" cy="457200"/>
          </a:xfrm>
        </p:grpSpPr>
        <p:sp>
          <p:nvSpPr>
            <p:cNvPr id="18" name="Oval 17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172200" y="533400"/>
            <a:ext cx="2286000" cy="2288412"/>
            <a:chOff x="6172200" y="533400"/>
            <a:chExt cx="2286000" cy="2288412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769604" y="935996"/>
              <a:ext cx="1871992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60951" y="1828800"/>
              <a:ext cx="2097249" cy="99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7086600" y="0"/>
            <a:ext cx="2057400" cy="1905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2239869">
            <a:off x="7831336" y="869973"/>
            <a:ext cx="311568" cy="730766"/>
          </a:xfrm>
          <a:prstGeom prst="can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7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2583</TotalTime>
  <Words>1088</Words>
  <Application>Microsoft Office PowerPoint</Application>
  <PresentationFormat>On-screen Show (4:3)</PresentationFormat>
  <Paragraphs>320</Paragraphs>
  <Slides>42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Paper</vt:lpstr>
      <vt:lpstr>MaxBlue slides - wave footer</vt:lpstr>
      <vt:lpstr>Office Theme</vt:lpstr>
      <vt:lpstr>1_Office Theme</vt:lpstr>
      <vt:lpstr>2_Office Theme</vt:lpstr>
      <vt:lpstr>Equazione</vt:lpstr>
      <vt:lpstr>DataFlow Computing  for Exascale HPC</vt:lpstr>
      <vt:lpstr>Essence of the Approach!</vt:lpstr>
      <vt:lpstr>ControlFlow vs. DataFlow</vt:lpstr>
      <vt:lpstr>DataFlow Programming</vt:lpstr>
      <vt:lpstr>The essential figure</vt:lpstr>
      <vt:lpstr>MultiCore</vt:lpstr>
      <vt:lpstr>ManyCore</vt:lpstr>
      <vt:lpstr>ManyCore</vt:lpstr>
      <vt:lpstr>DataFlow</vt:lpstr>
      <vt:lpstr>DataFlow</vt:lpstr>
      <vt:lpstr>Why is DataFlow so Much Faster?</vt:lpstr>
      <vt:lpstr>Why are Electricity Bills so Small?</vt:lpstr>
      <vt:lpstr>Why is the Cubic Foot so Small?</vt:lpstr>
      <vt:lpstr>Required Programming Effort?</vt:lpstr>
      <vt:lpstr>Required Debug Effort?</vt:lpstr>
      <vt:lpstr>Required Compilation Effort?</vt:lpstr>
      <vt:lpstr>Now the Fun Part</vt:lpstr>
      <vt:lpstr>Required Space?</vt:lpstr>
      <vt:lpstr>Required Energy?</vt:lpstr>
      <vt:lpstr>Why Faster?</vt:lpstr>
      <vt:lpstr>Why Faster?</vt:lpstr>
      <vt:lpstr>Why Faster?</vt:lpstr>
      <vt:lpstr>DataFlow for Exascale Challenges</vt:lpstr>
      <vt:lpstr>Combining ControlFlow with DataFlow</vt:lpstr>
      <vt:lpstr>Maxeler Hardware</vt:lpstr>
      <vt:lpstr>MPC-C </vt:lpstr>
      <vt:lpstr>Credit Derivatives Valuation &amp; Risk</vt:lpstr>
      <vt:lpstr>CRS Trace Stacking</vt:lpstr>
      <vt:lpstr>CRS Results</vt:lpstr>
      <vt:lpstr>MPC-X</vt:lpstr>
      <vt:lpstr>Major Classes of Applications</vt:lpstr>
      <vt:lpstr>Coarse Grained: FD Wave Modeling</vt:lpstr>
      <vt:lpstr>Fine Grained, Stateless: BSOP</vt:lpstr>
      <vt:lpstr>Fine Grained, Shared Data: Searching</vt:lpstr>
      <vt:lpstr>Conclusion</vt:lpstr>
      <vt:lpstr>PowerPoint Presentation</vt:lpstr>
      <vt:lpstr>The TriPeak</vt:lpstr>
      <vt:lpstr>Core of the Symbiotic Success: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aca</cp:lastModifiedBy>
  <cp:revision>96</cp:revision>
  <dcterms:created xsi:type="dcterms:W3CDTF">2006-08-16T00:00:00Z</dcterms:created>
  <dcterms:modified xsi:type="dcterms:W3CDTF">2012-09-18T12:29:36Z</dcterms:modified>
</cp:coreProperties>
</file>