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8" r:id="rId3"/>
    <p:sldMasterId id="2147483719" r:id="rId4"/>
    <p:sldMasterId id="2147483730" r:id="rId5"/>
    <p:sldMasterId id="2147483744" r:id="rId6"/>
  </p:sldMasterIdLst>
  <p:notesMasterIdLst>
    <p:notesMasterId r:id="rId24"/>
  </p:notesMasterIdLst>
  <p:sldIdLst>
    <p:sldId id="377" r:id="rId7"/>
    <p:sldId id="348" r:id="rId8"/>
    <p:sldId id="332" r:id="rId9"/>
    <p:sldId id="388" r:id="rId10"/>
    <p:sldId id="383" r:id="rId11"/>
    <p:sldId id="386" r:id="rId12"/>
    <p:sldId id="387" r:id="rId13"/>
    <p:sldId id="376" r:id="rId14"/>
    <p:sldId id="389" r:id="rId15"/>
    <p:sldId id="390" r:id="rId16"/>
    <p:sldId id="391" r:id="rId17"/>
    <p:sldId id="385" r:id="rId18"/>
    <p:sldId id="351" r:id="rId19"/>
    <p:sldId id="341" r:id="rId20"/>
    <p:sldId id="349" r:id="rId21"/>
    <p:sldId id="384" r:id="rId22"/>
    <p:sldId id="350" r:id="rId23"/>
  </p:sldIdLst>
  <p:sldSz cx="9144000" cy="6858000" type="screen4x3"/>
  <p:notesSz cx="6797675" cy="992822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3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4660"/>
  </p:normalViewPr>
  <p:slideViewPr>
    <p:cSldViewPr>
      <p:cViewPr varScale="1">
        <p:scale>
          <a:sx n="92" d="100"/>
          <a:sy n="92" d="100"/>
        </p:scale>
        <p:origin x="-420" y="-108"/>
      </p:cViewPr>
      <p:guideLst>
        <p:guide orient="horz" pos="640"/>
        <p:guide pos="3855"/>
        <p:guide pos="1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C498B1-DBA4-462D-AF78-5EF9A056FBDC}" type="datetimeFigureOut">
              <a:rPr lang="en-GB" smtClean="0"/>
              <a:pPr/>
              <a:t>21/03/2012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F3358-844A-4A7A-B870-D99CD533C80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23928" y="6525344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Maxeler Technologies, Inc. - Proprietary and Confidential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52736"/>
            <a:ext cx="828677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47"/>
          <a:stretch/>
        </p:blipFill>
        <p:spPr>
          <a:xfrm>
            <a:off x="7629970" y="6228311"/>
            <a:ext cx="1478534" cy="585065"/>
          </a:xfrm>
          <a:prstGeom prst="rect">
            <a:avLst/>
          </a:prstGeom>
        </p:spPr>
      </p:pic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98A8B99-9408-4755-83CD-5550CF8601E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52736"/>
            <a:ext cx="828677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47"/>
          <a:stretch/>
        </p:blipFill>
        <p:spPr>
          <a:xfrm>
            <a:off x="7629970" y="6228311"/>
            <a:ext cx="1478534" cy="58506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98A8B99-9408-4755-83CD-5550CF8601E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77780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554244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77780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54244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>
            <a:lvl1pPr algn="r">
              <a:defRPr sz="3600" b="1"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43438" y="3933825"/>
            <a:ext cx="4105275" cy="2232025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 smtClean="0"/>
              <a:t>Author</a:t>
            </a:r>
          </a:p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95536" y="555962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chemeClr val="bg1"/>
                </a:solidFill>
                <a:effectLst/>
                <a:latin typeface="+mj-lt"/>
              </a:rPr>
              <a:t>www.maxeler.com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77780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554244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77780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54244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701" r:id="rId3"/>
    <p:sldLayoutId id="2147483702" r:id="rId4"/>
    <p:sldLayoutId id="21474837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3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5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/>
        </p:nvSpPr>
        <p:spPr>
          <a:xfrm>
            <a:off x="0" y="6561840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D9C5-9C72-4C75-A1BC-B4986A40F6AC}" type="slidenum">
              <a:rPr lang="en-GB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GB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5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/>
        </p:nvSpPr>
        <p:spPr>
          <a:xfrm>
            <a:off x="0" y="6561840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D9C5-9C72-4C75-A1BC-B4986A40F6AC}" type="slidenum">
              <a:rPr lang="en-GB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GB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645886"/>
            <a:ext cx="152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1 Down Place</a:t>
            </a:r>
          </a:p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Hammersmith</a:t>
            </a:r>
          </a:p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London</a:t>
            </a:r>
            <a:r>
              <a:rPr lang="en-US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 UK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8304" y="5645886"/>
            <a:ext cx="183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530 Lytton Ave.</a:t>
            </a:r>
            <a:b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Palo Alto </a:t>
            </a:r>
            <a:b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CA USA</a:t>
            </a:r>
            <a:endParaRPr lang="en-GB" dirty="0" smtClean="0">
              <a:solidFill>
                <a:schemeClr val="bg2"/>
              </a:solidFill>
              <a:effectLst>
                <a:outerShdw blurRad="50800" dist="38100" dir="2700000" algn="ctr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91680" y="980728"/>
            <a:ext cx="2962672" cy="792088"/>
          </a:xfrm>
        </p:spPr>
        <p:txBody>
          <a:bodyPr/>
          <a:lstStyle/>
          <a:p>
            <a:pPr>
              <a:buNone/>
            </a:pPr>
            <a:r>
              <a:rPr lang="en-GB" smtClean="0"/>
              <a:t>C / C++ / Fortran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with </a:t>
            </a:r>
            <a:r>
              <a:rPr lang="en-GB" dirty="0" err="1" smtClean="0"/>
              <a:t>MaxCompiler</a:t>
            </a:r>
            <a:endParaRPr lang="en-GB" dirty="0"/>
          </a:p>
        </p:txBody>
      </p:sp>
      <p:pic>
        <p:nvPicPr>
          <p:cNvPr id="6" name="Picture 5" descr="Figures_Introduction.png"/>
          <p:cNvPicPr>
            <a:picLocks noChangeAspect="1"/>
          </p:cNvPicPr>
          <p:nvPr/>
        </p:nvPicPr>
        <p:blipFill>
          <a:blip r:embed="rId3" cstate="print"/>
          <a:srcRect t="12347" b="23451"/>
          <a:stretch>
            <a:fillRect/>
          </a:stretch>
        </p:blipFill>
        <p:spPr>
          <a:xfrm>
            <a:off x="642910" y="1414896"/>
            <a:ext cx="7714701" cy="3714776"/>
          </a:xfrm>
          <a:prstGeom prst="rect">
            <a:avLst/>
          </a:prstGeom>
        </p:spPr>
      </p:pic>
      <p:pic>
        <p:nvPicPr>
          <p:cNvPr id="7" name="Picture 6" descr="Figures_Introduction.png"/>
          <p:cNvPicPr>
            <a:picLocks noChangeAspect="1"/>
          </p:cNvPicPr>
          <p:nvPr/>
        </p:nvPicPr>
        <p:blipFill>
          <a:blip r:embed="rId3" cstate="print"/>
          <a:srcRect t="12347" r="57528"/>
          <a:stretch>
            <a:fillRect/>
          </a:stretch>
        </p:blipFill>
        <p:spPr>
          <a:xfrm>
            <a:off x="647304" y="1412776"/>
            <a:ext cx="3276624" cy="5071645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5569768" y="980728"/>
            <a:ext cx="29626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3501008"/>
            <a:ext cx="1008112" cy="144016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83568" y="342900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chemeClr val="bg1"/>
                </a:solidFill>
              </a:rPr>
              <a:t>SLiC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Deploying Maximum Performance Computing requires considering </a:t>
            </a:r>
            <a:r>
              <a:rPr lang="en-GB" dirty="0" smtClean="0"/>
              <a:t>cluster resource </a:t>
            </a:r>
            <a:r>
              <a:rPr lang="en-GB" dirty="0" smtClean="0"/>
              <a:t>allocation and </a:t>
            </a:r>
            <a:r>
              <a:rPr lang="en-GB" dirty="0" smtClean="0"/>
              <a:t>scheduling</a:t>
            </a:r>
          </a:p>
          <a:p>
            <a:r>
              <a:rPr lang="en-GB" dirty="0" smtClean="0"/>
              <a:t>Maxeler </a:t>
            </a:r>
            <a:r>
              <a:rPr lang="en-GB" dirty="0" smtClean="0"/>
              <a:t>create custom </a:t>
            </a:r>
            <a:r>
              <a:rPr lang="en-GB" dirty="0" smtClean="0"/>
              <a:t>job-management systems to manage clusters</a:t>
            </a:r>
            <a:endParaRPr lang="en-GB" dirty="0" smtClean="0"/>
          </a:p>
          <a:p>
            <a:r>
              <a:rPr lang="en-GB" dirty="0" err="1" smtClean="0"/>
              <a:t>MaxQ</a:t>
            </a:r>
            <a:r>
              <a:rPr lang="en-GB" dirty="0" smtClean="0"/>
              <a:t> </a:t>
            </a:r>
            <a:r>
              <a:rPr lang="en-GB" dirty="0" smtClean="0"/>
              <a:t>Cluster Management System</a:t>
            </a:r>
          </a:p>
          <a:p>
            <a:pPr lvl="1"/>
            <a:r>
              <a:rPr lang="en-GB" dirty="0" smtClean="0"/>
              <a:t>Job Distribution</a:t>
            </a:r>
          </a:p>
          <a:p>
            <a:pPr lvl="1"/>
            <a:r>
              <a:rPr lang="en-GB" dirty="0" smtClean="0"/>
              <a:t>Designed to manage thousands of CPU cores and terabytes of memory</a:t>
            </a:r>
          </a:p>
          <a:p>
            <a:pPr lvl="1"/>
            <a:r>
              <a:rPr lang="en-GB" dirty="0" smtClean="0"/>
              <a:t>Dynamically </a:t>
            </a:r>
            <a:r>
              <a:rPr lang="en-GB" dirty="0" smtClean="0"/>
              <a:t>reallocates resources during execution</a:t>
            </a:r>
          </a:p>
          <a:p>
            <a:pPr lvl="1"/>
            <a:r>
              <a:rPr lang="en-GB" dirty="0" smtClean="0"/>
              <a:t>Logging of running processes</a:t>
            </a:r>
          </a:p>
          <a:p>
            <a:pPr lvl="1"/>
            <a:r>
              <a:rPr lang="en-GB" dirty="0" smtClean="0"/>
              <a:t>Remotely Attach to running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Cluster-level management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Accelerated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Seismic Imaging</a:t>
            </a:r>
            <a:endParaRPr lang="en-GB" dirty="0"/>
          </a:p>
        </p:txBody>
      </p:sp>
      <p:grpSp>
        <p:nvGrpSpPr>
          <p:cNvPr id="4" name="Group 8"/>
          <p:cNvGrpSpPr/>
          <p:nvPr/>
        </p:nvGrpSpPr>
        <p:grpSpPr>
          <a:xfrm>
            <a:off x="0" y="1049128"/>
            <a:ext cx="9144000" cy="8572560"/>
            <a:chOff x="0" y="1857364"/>
            <a:chExt cx="9144000" cy="85725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4282" y="1857364"/>
              <a:ext cx="8572560" cy="8572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Group 6"/>
            <p:cNvGrpSpPr/>
            <p:nvPr/>
          </p:nvGrpSpPr>
          <p:grpSpPr>
            <a:xfrm>
              <a:off x="0" y="1927860"/>
              <a:ext cx="9144000" cy="5215916"/>
              <a:chOff x="0" y="1927860"/>
              <a:chExt cx="9144000" cy="521591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4572008"/>
                <a:ext cx="9144000" cy="2571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" y="1927860"/>
                <a:ext cx="8535104" cy="26532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0" y="3861048"/>
            <a:ext cx="8316416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79512" y="3861048"/>
            <a:ext cx="8496944" cy="25884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on </a:t>
            </a:r>
            <a:r>
              <a:rPr lang="en-GB" sz="3200" dirty="0" err="1" smtClean="0"/>
              <a:t>MaxNode</a:t>
            </a:r>
            <a:r>
              <a:rPr lang="en-GB" sz="3200" dirty="0" smtClean="0"/>
              <a:t> servers</a:t>
            </a:r>
            <a:br>
              <a:rPr lang="en-GB" sz="3200" dirty="0" smtClean="0"/>
            </a:br>
            <a:r>
              <a:rPr lang="en-GB" sz="3200" dirty="0" smtClean="0"/>
              <a:t>-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parallel </a:t>
            </a:r>
            <a:r>
              <a:rPr lang="en-GB" sz="2400" dirty="0" smtClean="0"/>
              <a:t>compute pipelines per chip</a:t>
            </a:r>
            <a:br>
              <a:rPr lang="en-GB" sz="2400" dirty="0" smtClean="0"/>
            </a:br>
            <a:r>
              <a:rPr lang="en-GB" sz="2400" dirty="0" smtClean="0"/>
              <a:t>- 150MHz =&gt; low power consumption!</a:t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en-GB" sz="2400" noProof="0" dirty="0" smtClean="0"/>
              <a:t>30x faster than microprocessors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bottom-wave3-MaxBlue.png"/>
          <p:cNvPicPr>
            <a:picLocks noChangeAspect="1"/>
          </p:cNvPicPr>
          <p:nvPr/>
        </p:nvPicPr>
        <p:blipFill>
          <a:blip r:embed="rId4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Rectangle 15"/>
          <p:cNvSpPr/>
          <p:nvPr/>
        </p:nvSpPr>
        <p:spPr>
          <a:xfrm>
            <a:off x="179512" y="563183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An Implementation of the Acoustic Wave Equation on FPGAs </a:t>
            </a:r>
            <a:br>
              <a:rPr lang="en-GB" b="1" dirty="0" smtClean="0"/>
            </a:br>
            <a:r>
              <a:rPr lang="en-US" dirty="0" smtClean="0"/>
              <a:t>T. Nemeth</a:t>
            </a:r>
            <a:r>
              <a:rPr lang="en-US" baseline="30000" dirty="0" smtClean="0"/>
              <a:t>†</a:t>
            </a:r>
            <a:r>
              <a:rPr lang="en-US" dirty="0" smtClean="0"/>
              <a:t>, J. Stefani</a:t>
            </a:r>
            <a:r>
              <a:rPr lang="en-US" baseline="30000" dirty="0" smtClean="0"/>
              <a:t>†</a:t>
            </a:r>
            <a:r>
              <a:rPr lang="en-US" dirty="0" smtClean="0"/>
              <a:t>, W. Liu</a:t>
            </a:r>
            <a:r>
              <a:rPr lang="en-US" baseline="30000" dirty="0" smtClean="0"/>
              <a:t>†</a:t>
            </a:r>
            <a:r>
              <a:rPr lang="en-US" dirty="0" smtClean="0"/>
              <a:t>, R. </a:t>
            </a:r>
            <a:r>
              <a:rPr lang="en-US" dirty="0" err="1" smtClean="0"/>
              <a:t>Dimond</a:t>
            </a:r>
            <a:r>
              <a:rPr lang="en-US" baseline="30000" dirty="0" smtClean="0"/>
              <a:t>‡</a:t>
            </a:r>
            <a:r>
              <a:rPr lang="en-US" dirty="0" smtClean="0"/>
              <a:t>, O. Pell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R.Ergas</a:t>
            </a:r>
            <a:r>
              <a:rPr lang="en-US" baseline="30000" dirty="0" smtClean="0"/>
              <a:t>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†</a:t>
            </a:r>
            <a:r>
              <a:rPr lang="en-US" dirty="0" smtClean="0"/>
              <a:t>Chevron, </a:t>
            </a:r>
            <a:r>
              <a:rPr lang="en-US" baseline="30000" dirty="0" smtClean="0"/>
              <a:t>‡</a:t>
            </a:r>
            <a:r>
              <a:rPr lang="en-US" dirty="0" smtClean="0"/>
              <a:t>Maxeler, </a:t>
            </a:r>
            <a:r>
              <a:rPr lang="en-US" baseline="30000" dirty="0" smtClean="0"/>
              <a:t>§</a:t>
            </a:r>
            <a:r>
              <a:rPr lang="en-US" dirty="0" smtClean="0"/>
              <a:t>Formerly Chevron, SEG 2008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4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49313" t="25850" r="18794" b="20600"/>
          <a:stretch>
            <a:fillRect/>
          </a:stretch>
        </p:blipFill>
        <p:spPr bwMode="auto">
          <a:xfrm>
            <a:off x="4676563" y="1782455"/>
            <a:ext cx="4411013" cy="41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4042792" cy="5001419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Compute value of complex financial derivatives (CDOs)</a:t>
            </a:r>
          </a:p>
          <a:p>
            <a:r>
              <a:rPr lang="en-GB" sz="2800" dirty="0" smtClean="0"/>
              <a:t>Typically run overnight, but beneficial to compute in real-time</a:t>
            </a:r>
          </a:p>
          <a:p>
            <a:r>
              <a:rPr lang="en-GB" sz="2800" dirty="0" smtClean="0"/>
              <a:t>Many independent jobs</a:t>
            </a:r>
          </a:p>
          <a:p>
            <a:r>
              <a:rPr lang="en-GB" sz="2800" b="1" dirty="0" smtClean="0">
                <a:solidFill>
                  <a:schemeClr val="accent3"/>
                </a:solidFill>
              </a:rPr>
              <a:t>Speedup: 220-270x</a:t>
            </a:r>
          </a:p>
          <a:p>
            <a:r>
              <a:rPr lang="en-GB" sz="2800" dirty="0" smtClean="0"/>
              <a:t>Power consumption per node drops from 250W to 235W/node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994122"/>
          </a:xfrm>
        </p:spPr>
        <p:txBody>
          <a:bodyPr>
            <a:noAutofit/>
          </a:bodyPr>
          <a:lstStyle/>
          <a:p>
            <a:r>
              <a:rPr lang="en-GB" smtClean="0"/>
              <a:t>JP Morgan Credit Derivatives </a:t>
            </a:r>
            <a:r>
              <a:rPr lang="en-GB" dirty="0" smtClean="0"/>
              <a:t>Pricing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60032" y="836712"/>
            <a:ext cx="314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/>
              <a:t>O. </a:t>
            </a:r>
            <a:r>
              <a:rPr lang="en-GB" dirty="0" err="1" smtClean="0"/>
              <a:t>Mencer</a:t>
            </a:r>
            <a:r>
              <a:rPr lang="en-GB" dirty="0" smtClean="0"/>
              <a:t> and S. Weston,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008112"/>
          </a:xfrm>
        </p:spPr>
        <p:txBody>
          <a:bodyPr/>
          <a:lstStyle/>
          <a:p>
            <a:r>
              <a:rPr lang="en-GB" smtClean="0"/>
              <a:t>3000³ Modeling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11" y="1412776"/>
            <a:ext cx="7465154" cy="453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7092771" y="34546"/>
            <a:ext cx="1943725" cy="8741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5305" y="5640941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*presented at SEG 2010.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9809" y="1479461"/>
            <a:ext cx="5345240" cy="41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dirty="0" smtClean="0"/>
              <a:t>Compared to 32 3GHz x86 cores parallelized using MPI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8252" y="6034685"/>
            <a:ext cx="7304985" cy="54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8 Full Intel Racks  ~100kWatts =&gt; Single 3U Maxeler System  &lt;1kWatt</a:t>
            </a:r>
          </a:p>
        </p:txBody>
      </p:sp>
      <p:sp>
        <p:nvSpPr>
          <p:cNvPr id="11" name="Oval 10"/>
          <p:cNvSpPr/>
          <p:nvPr/>
        </p:nvSpPr>
        <p:spPr>
          <a:xfrm>
            <a:off x="7122017" y="1803042"/>
            <a:ext cx="785611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rot="5400000">
            <a:off x="3362977" y="2282010"/>
            <a:ext cx="4001289" cy="37468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 cstate="print"/>
          <a:srcRect r="49422"/>
          <a:stretch>
            <a:fillRect/>
          </a:stretch>
        </p:blipFill>
        <p:spPr bwMode="auto">
          <a:xfrm>
            <a:off x="1787876" y="2708920"/>
            <a:ext cx="2625226" cy="3672408"/>
          </a:xfrm>
          <a:prstGeom prst="rect">
            <a:avLst/>
          </a:prstGeom>
          <a:noFill/>
        </p:spPr>
      </p:pic>
      <p:pic>
        <p:nvPicPr>
          <p:cNvPr id="77825" name="Picture 1"/>
          <p:cNvPicPr>
            <a:picLocks noChangeArrowheads="1"/>
          </p:cNvPicPr>
          <p:nvPr/>
        </p:nvPicPr>
        <p:blipFill>
          <a:blip r:embed="rId2" cstate="print"/>
          <a:srcRect l="58655"/>
          <a:stretch>
            <a:fillRect/>
          </a:stretch>
        </p:blipFill>
        <p:spPr bwMode="auto">
          <a:xfrm>
            <a:off x="4739714" y="2708920"/>
            <a:ext cx="2136542" cy="36724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Performance of one MAX2 card vs. 1 CPU core</a:t>
            </a:r>
          </a:p>
          <a:p>
            <a:pPr lvl="1"/>
            <a:r>
              <a:rPr lang="en-GB" dirty="0" smtClean="0"/>
              <a:t>Land case (8 </a:t>
            </a:r>
            <a:r>
              <a:rPr lang="en-GB" dirty="0" err="1" smtClean="0"/>
              <a:t>params</a:t>
            </a:r>
            <a:r>
              <a:rPr lang="en-GB" dirty="0" smtClean="0"/>
              <a:t>), speedup of 230x</a:t>
            </a:r>
          </a:p>
          <a:p>
            <a:pPr lvl="1"/>
            <a:r>
              <a:rPr lang="en-GB" dirty="0" smtClean="0"/>
              <a:t>Marine case (6 </a:t>
            </a:r>
            <a:r>
              <a:rPr lang="en-GB" dirty="0" err="1" smtClean="0"/>
              <a:t>params</a:t>
            </a:r>
            <a:r>
              <a:rPr lang="en-GB" dirty="0" smtClean="0"/>
              <a:t>), speedup of 190x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CRS Results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45167" y="2521872"/>
            <a:ext cx="1753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CPU Coherency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48516" y="2525048"/>
            <a:ext cx="1861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MAX2 Coherency</a:t>
            </a:r>
            <a:endParaRPr lang="en-GB" dirty="0"/>
          </a:p>
        </p:txBody>
      </p:sp>
      <p:pic>
        <p:nvPicPr>
          <p:cNvPr id="10" name="Picture 20" descr="e&amp;palto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Given matrix </a:t>
            </a:r>
            <a:r>
              <a:rPr lang="en-GB" sz="2800" b="1" dirty="0" smtClean="0"/>
              <a:t>A</a:t>
            </a:r>
            <a:r>
              <a:rPr lang="en-GB" sz="2800" dirty="0" smtClean="0"/>
              <a:t>, vector </a:t>
            </a:r>
            <a:r>
              <a:rPr lang="en-GB" sz="2800" i="1" dirty="0" smtClean="0"/>
              <a:t>b</a:t>
            </a:r>
            <a:r>
              <a:rPr lang="en-GB" sz="2800" dirty="0" smtClean="0"/>
              <a:t>, find vector </a:t>
            </a:r>
            <a:r>
              <a:rPr lang="en-GB" sz="2800" i="1" dirty="0" smtClean="0"/>
              <a:t>x</a:t>
            </a:r>
            <a:r>
              <a:rPr lang="en-GB" sz="2800" dirty="0" smtClean="0"/>
              <a:t> in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Sparse Matrix Solving with Maxeler</a:t>
            </a:r>
            <a:endParaRPr lang="en-GB" dirty="0"/>
          </a:p>
        </p:txBody>
      </p:sp>
      <p:pic>
        <p:nvPicPr>
          <p:cNvPr id="5" name="Picture 4" descr="Schlumber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705139"/>
            <a:ext cx="2212453" cy="5321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0919" y="827420"/>
            <a:ext cx="32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O. </a:t>
            </a:r>
            <a:r>
              <a:rPr lang="en-US" dirty="0" err="1" smtClean="0"/>
              <a:t>Lindtjorn</a:t>
            </a:r>
            <a:r>
              <a:rPr lang="en-US" dirty="0" smtClean="0"/>
              <a:t> et al, </a:t>
            </a:r>
            <a:r>
              <a:rPr lang="en-US" dirty="0" err="1" smtClean="0"/>
              <a:t>HotChips</a:t>
            </a:r>
            <a:r>
              <a:rPr lang="en-US" dirty="0" smtClean="0"/>
              <a:t> 2010</a:t>
            </a:r>
            <a:endParaRPr lang="en-GB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 b="6754"/>
          <a:stretch>
            <a:fillRect/>
          </a:stretch>
        </p:blipFill>
        <p:spPr bwMode="auto">
          <a:xfrm>
            <a:off x="4025248" y="2617167"/>
            <a:ext cx="4823911" cy="2681344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18" name="TextBox 17"/>
          <p:cNvSpPr txBox="1"/>
          <p:nvPr/>
        </p:nvSpPr>
        <p:spPr>
          <a:xfrm>
            <a:off x="4385288" y="5281463"/>
            <a:ext cx="47232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Domain Specific Address and </a:t>
            </a:r>
            <a:r>
              <a:rPr lang="en-GB" sz="1400" smtClean="0"/>
              <a:t>Data Encoding (*Patent Pending)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204864"/>
            <a:ext cx="340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MAXELER SOLUTION: 20-40x in 1U</a:t>
            </a:r>
            <a:endParaRPr lang="en-US"/>
          </a:p>
        </p:txBody>
      </p:sp>
      <p:pic>
        <p:nvPicPr>
          <p:cNvPr id="20" name="Chart 3" descr="image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3958"/>
            <a:ext cx="3881775" cy="31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496" y="1988840"/>
            <a:ext cx="428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DOES NOT SCALE BEYOND 6 x86 CPU CORES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46646"/>
            <a:ext cx="8219256" cy="994122"/>
          </a:xfrm>
        </p:spPr>
        <p:txBody>
          <a:bodyPr>
            <a:normAutofit/>
          </a:bodyPr>
          <a:lstStyle/>
          <a:p>
            <a:r>
              <a:rPr lang="en-GB" sz="2800" smtClean="0"/>
              <a:t>Deployed Maximum Performance Computing </a:t>
            </a:r>
            <a:br>
              <a:rPr lang="en-GB" sz="2800" smtClean="0"/>
            </a:br>
            <a:r>
              <a:rPr lang="en-GB" sz="1600" smtClean="0"/>
              <a:t>customers comparing 1 box from Maxeler (in a deployed system) with 1 box from Intel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065463"/>
            <a:ext cx="2886397" cy="4699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Credit Suisse Type Roman"/>
              </a:rPr>
              <a:t>Customer 1</a:t>
            </a:r>
          </a:p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Credit Suisse Type Roman"/>
              </a:rPr>
              <a:t>App1 19x and App2 25x</a:t>
            </a:r>
          </a:p>
        </p:txBody>
      </p:sp>
      <p:pic>
        <p:nvPicPr>
          <p:cNvPr id="56324" name="Picture 4" descr="fix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157288"/>
            <a:ext cx="2178050" cy="1800225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2638" y="1179513"/>
            <a:ext cx="2119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3178175" y="3049588"/>
            <a:ext cx="2466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2</a:t>
            </a:r>
            <a:endParaRPr lang="en-GB" sz="2000">
              <a:latin typeface="Credit Suisse Type Roman"/>
            </a:endParaRP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200">
                <a:latin typeface="Credit Suisse Type Roman"/>
              </a:rPr>
              <a:t>1.2GB/s per card </a:t>
            </a:r>
          </a:p>
        </p:txBody>
      </p:sp>
      <p:sp>
        <p:nvSpPr>
          <p:cNvPr id="56328" name="Rectangle 3"/>
          <p:cNvSpPr>
            <a:spLocks noChangeArrowheads="1"/>
          </p:cNvSpPr>
          <p:nvPr/>
        </p:nvSpPr>
        <p:spPr bwMode="auto">
          <a:xfrm>
            <a:off x="5478463" y="3046413"/>
            <a:ext cx="298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3</a:t>
            </a:r>
            <a:r>
              <a:rPr lang="en-GB" sz="2000">
                <a:latin typeface="Credit Suisse Type Roman"/>
              </a:rPr>
              <a:t/>
            </a:r>
            <a:br>
              <a:rPr lang="en-GB" sz="2000">
                <a:latin typeface="Credit Suisse Type Roman"/>
              </a:rPr>
            </a:br>
            <a:r>
              <a:rPr lang="en-GB" sz="2000" smtClean="0">
                <a:latin typeface="Credit Suisse Type Roman"/>
              </a:rPr>
              <a:t>App1 22x, App2 </a:t>
            </a:r>
            <a:r>
              <a:rPr lang="en-GB" sz="2000">
                <a:latin typeface="Credit Suisse Type Roman"/>
              </a:rPr>
              <a:t>22x</a:t>
            </a:r>
          </a:p>
        </p:txBody>
      </p:sp>
      <p:pic>
        <p:nvPicPr>
          <p:cNvPr id="56330" name="Picture 5" descr="TraceLo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525" y="1109663"/>
            <a:ext cx="27654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FPGA"/>
          <p:cNvPicPr>
            <a:picLocks noChangeArrowheads="1"/>
          </p:cNvPicPr>
          <p:nvPr/>
        </p:nvPicPr>
        <p:blipFill>
          <a:blip r:embed="rId6" cstate="print"/>
          <a:srcRect b="6395"/>
          <a:stretch>
            <a:fillRect/>
          </a:stretch>
        </p:blipFill>
        <p:spPr bwMode="auto">
          <a:xfrm>
            <a:off x="5686425" y="1158875"/>
            <a:ext cx="73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BernoulliRecursiveConvoluter_tapnfo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" y="4114800"/>
            <a:ext cx="2209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3"/>
          <p:cNvSpPr>
            <a:spLocks noChangeArrowheads="1"/>
          </p:cNvSpPr>
          <p:nvPr/>
        </p:nvSpPr>
        <p:spPr bwMode="auto">
          <a:xfrm>
            <a:off x="125413" y="5861050"/>
            <a:ext cx="33797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4</a:t>
            </a:r>
            <a:endParaRPr lang="en-GB" sz="2000">
              <a:latin typeface="Credit Suisse Type Roman"/>
            </a:endParaRP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App </a:t>
            </a:r>
            <a:r>
              <a:rPr lang="en-GB" sz="2000">
                <a:latin typeface="Credit Suisse Type Roman"/>
              </a:rPr>
              <a:t>32x and </a:t>
            </a:r>
            <a:r>
              <a:rPr lang="en-GB" sz="2000" smtClean="0">
                <a:latin typeface="Credit Suisse Type Roman"/>
              </a:rPr>
              <a:t>App2 </a:t>
            </a:r>
            <a:r>
              <a:rPr lang="en-GB" sz="2000">
                <a:latin typeface="Credit Suisse Type Roman"/>
              </a:rPr>
              <a:t>29x</a:t>
            </a:r>
          </a:p>
        </p:txBody>
      </p:sp>
      <p:pic>
        <p:nvPicPr>
          <p:cNvPr id="5634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4363" y="4041775"/>
            <a:ext cx="25511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41" name="Rectangle 3"/>
          <p:cNvSpPr>
            <a:spLocks noChangeArrowheads="1"/>
          </p:cNvSpPr>
          <p:nvPr/>
        </p:nvSpPr>
        <p:spPr bwMode="auto">
          <a:xfrm>
            <a:off x="3586163" y="5857875"/>
            <a:ext cx="16827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5</a:t>
            </a: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30x</a:t>
            </a:r>
            <a:endParaRPr lang="en-GB" sz="2000">
              <a:latin typeface="Credit Suisse Type Roman"/>
            </a:endParaRPr>
          </a:p>
        </p:txBody>
      </p:sp>
      <p:pic>
        <p:nvPicPr>
          <p:cNvPr id="56342" name="Picture 22" descr="Option3_ColourMap_16_t0_fi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3263" y="3952875"/>
            <a:ext cx="2870200" cy="1919288"/>
          </a:xfrm>
          <a:prstGeom prst="rect">
            <a:avLst/>
          </a:prstGeom>
          <a:noFill/>
        </p:spPr>
      </p:pic>
      <p:sp>
        <p:nvSpPr>
          <p:cNvPr id="56343" name="Rectangle 3"/>
          <p:cNvSpPr>
            <a:spLocks noChangeArrowheads="1"/>
          </p:cNvSpPr>
          <p:nvPr/>
        </p:nvSpPr>
        <p:spPr bwMode="auto">
          <a:xfrm>
            <a:off x="5986463" y="5843588"/>
            <a:ext cx="28432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1400" smtClean="0">
                <a:latin typeface="Credit Suisse Type Roman"/>
              </a:rPr>
              <a:t>Customer 6</a:t>
            </a:r>
            <a:endParaRPr lang="en-GB" sz="1400">
              <a:latin typeface="Credit Suisse Type Roman"/>
            </a:endParaRPr>
          </a:p>
          <a:p>
            <a:pPr marL="257175" indent="-257175" algn="ctr" defTabSz="728663" eaLnBrk="0" hangingPunct="0"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1400" smtClean="0">
                <a:latin typeface="Credit Suisse Type Roman"/>
              </a:rPr>
              <a:t>App1 </a:t>
            </a:r>
            <a:r>
              <a:rPr lang="en-GB" sz="1400">
                <a:latin typeface="Credit Suisse Type Roman"/>
              </a:rPr>
              <a:t>26x and </a:t>
            </a:r>
            <a:r>
              <a:rPr lang="en-GB" sz="1400" smtClean="0">
                <a:latin typeface="Credit Suisse Type Roman"/>
              </a:rPr>
              <a:t>App2 </a:t>
            </a:r>
            <a:r>
              <a:rPr lang="en-GB" sz="1400">
                <a:latin typeface="Credit Suisse Type Roman"/>
              </a:rPr>
              <a:t>30x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836712"/>
            <a:ext cx="82296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Maxeler delivers bespoke dataflow HPC solutions</a:t>
            </a:r>
          </a:p>
          <a:p>
            <a:pPr>
              <a:buNone/>
            </a:pPr>
            <a:r>
              <a:rPr lang="en-GB" sz="2400" dirty="0" smtClean="0"/>
              <a:t>	</a:t>
            </a:r>
            <a:r>
              <a:rPr lang="en-GB" sz="2400" dirty="0" smtClean="0">
                <a:solidFill>
                  <a:schemeClr val="tx2"/>
                </a:solidFill>
              </a:rPr>
              <a:t>=&gt; An HPC  Computing Appliance for “structured Big Data”</a:t>
            </a:r>
            <a:endParaRPr lang="en-GB" sz="2400" dirty="0" smtClean="0"/>
          </a:p>
          <a:p>
            <a:r>
              <a:rPr lang="en-GB" sz="2400" dirty="0" smtClean="0"/>
              <a:t>Building the HPC compute fabric based on the application in a </a:t>
            </a:r>
            <a:br>
              <a:rPr lang="en-GB" sz="2400" dirty="0" smtClean="0"/>
            </a:br>
            <a:r>
              <a:rPr lang="en-GB" sz="2400" dirty="0" smtClean="0"/>
              <a:t>multi-disciplinary, data-centric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Maxeler do</a:t>
            </a:r>
            <a:endParaRPr lang="en-GB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71822" y="2717948"/>
            <a:ext cx="977900" cy="3516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45720" rIns="4572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787722" y="2932260"/>
            <a:ext cx="1579562" cy="684213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Hardware 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667322" y="2851298"/>
            <a:ext cx="615315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Building 1U boxes, Workstations and the cards inside.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Building custom large memory systems to deal with Big Data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Integrating rack system with networking and storage.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667322" y="4068910"/>
            <a:ext cx="6118225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Integrated environment brings bespoke dataflow computing</a:t>
            </a:r>
            <a:br>
              <a:rPr lang="en-GB" sz="1600" dirty="0" smtClean="0">
                <a:solidFill>
                  <a:schemeClr val="accent5"/>
                </a:solidFill>
                <a:latin typeface="Credit Suisse Type Roman"/>
              </a:rPr>
            </a:b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to high end HPC users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Dataflow programming in Java and Eclipse IDE 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87722" y="5369073"/>
            <a:ext cx="1579562" cy="684212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Consulting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657797" y="5292873"/>
            <a:ext cx="61277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5"/>
                </a:solidFill>
                <a:latin typeface="Credit Suisse Type Roman"/>
              </a:rPr>
              <a:t>HPC System Performance Architecture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Algorithms and Numerical Optimization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Integration into business and technical processes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787722" y="4119710"/>
            <a:ext cx="1579562" cy="684213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Software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2136" y="6597352"/>
            <a:ext cx="2133600" cy="365125"/>
          </a:xfrm>
        </p:spPr>
        <p:txBody>
          <a:bodyPr/>
          <a:lstStyle/>
          <a:p>
            <a:fld id="{F162D9C5-9C72-4C75-A1BC-B4986A40F6A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Dataflow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Dataflow Computing?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5" descr="Fig_CPUDataFlow.pn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8759" y="908720"/>
            <a:ext cx="4317217" cy="3168352"/>
          </a:xfrm>
          <a:prstGeom prst="rect">
            <a:avLst/>
          </a:prstGeom>
        </p:spPr>
      </p:pic>
      <p:pic>
        <p:nvPicPr>
          <p:cNvPr id="1026" name="Picture 2" descr="Y:\maxeler\engineering\ResearchProjects\Exascale\Dataf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53282"/>
            <a:ext cx="4377919" cy="2984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0527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Computing with control flow processors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4928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Computing with dataflow engines (DFEs)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30689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vs.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6646"/>
            <a:ext cx="8784976" cy="994122"/>
          </a:xfrm>
        </p:spPr>
        <p:txBody>
          <a:bodyPr>
            <a:normAutofit/>
          </a:bodyPr>
          <a:lstStyle/>
          <a:p>
            <a:pPr algn="ctr"/>
            <a:r>
              <a:rPr lang="en-GB" smtClean="0"/>
              <a:t>Technology</a:t>
            </a:r>
            <a:br>
              <a:rPr lang="en-GB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195736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7864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9992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7784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12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4048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3648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16216" y="2708920"/>
            <a:ext cx="115212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2200" y="1556792"/>
            <a:ext cx="1996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mtClean="0"/>
              <a:t>One result </a:t>
            </a:r>
          </a:p>
          <a:p>
            <a:pPr algn="ctr"/>
            <a:r>
              <a:rPr lang="en-GB" sz="2400" smtClean="0"/>
              <a:t>per clock cycle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683568" y="1556792"/>
            <a:ext cx="450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MAXELER DATAFLOW COMPUTING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01604" y="3861048"/>
            <a:ext cx="5382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Dynamic (switching) Power Consumption:</a:t>
            </a:r>
          </a:p>
          <a:p>
            <a:endParaRPr lang="en-GB" sz="2400" smtClean="0"/>
          </a:p>
          <a:p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07504" y="5445224"/>
            <a:ext cx="9049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FF0000"/>
                </a:solidFill>
              </a:rPr>
              <a:t>Minimal frequency </a:t>
            </a:r>
            <a:r>
              <a:rPr lang="en-GB" sz="2400" smtClean="0">
                <a:solidFill>
                  <a:srgbClr val="FF0000"/>
                </a:solidFill>
                <a:latin typeface="Monotype Corsiva" pitchFamily="66" charset="0"/>
              </a:rPr>
              <a:t>f</a:t>
            </a:r>
            <a:r>
              <a:rPr lang="en-GB" sz="2400" smtClean="0">
                <a:solidFill>
                  <a:srgbClr val="FF0000"/>
                </a:solidFill>
              </a:rPr>
              <a:t>  achieves maximal performance, thus for a </a:t>
            </a:r>
            <a:br>
              <a:rPr lang="en-GB" sz="2400" smtClean="0">
                <a:solidFill>
                  <a:srgbClr val="FF0000"/>
                </a:solidFill>
              </a:rPr>
            </a:br>
            <a:r>
              <a:rPr lang="en-GB" sz="2400" smtClean="0">
                <a:solidFill>
                  <a:srgbClr val="FF0000"/>
                </a:solidFill>
              </a:rPr>
              <a:t>given power budget, we get Maximum Performance Computing (MPC)!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452907" y="4365104"/>
          <a:ext cx="3991301" cy="864096"/>
        </p:xfrm>
        <a:graphic>
          <a:graphicData uri="http://schemas.openxmlformats.org/presentationml/2006/ole">
            <p:oleObj spid="_x0000_s166914" name="Equation" r:id="rId4" imgW="12315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/>
          <p:cNvGrpSpPr/>
          <p:nvPr/>
        </p:nvGrpSpPr>
        <p:grpSpPr>
          <a:xfrm>
            <a:off x="683568" y="3429000"/>
            <a:ext cx="7560840" cy="504056"/>
            <a:chOff x="683568" y="3429000"/>
            <a:chExt cx="7560840" cy="504056"/>
          </a:xfrm>
        </p:grpSpPr>
        <p:pic>
          <p:nvPicPr>
            <p:cNvPr id="24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3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6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7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8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9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0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7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8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264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9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352" y="3429000"/>
              <a:ext cx="504056" cy="504056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Explaining Control Flow versus Data Flow </a:t>
            </a:r>
            <a:endParaRPr lang="en-GB" dirty="0"/>
          </a:p>
        </p:txBody>
      </p:sp>
      <p:pic>
        <p:nvPicPr>
          <p:cNvPr id="4" name="Picture 3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7504" y="1904431"/>
            <a:ext cx="1610440" cy="787874"/>
          </a:xfrm>
          <a:prstGeom prst="rect">
            <a:avLst/>
          </a:prstGeom>
        </p:spPr>
      </p:pic>
      <p:pic>
        <p:nvPicPr>
          <p:cNvPr id="6" name="Picture 5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39752" y="1904431"/>
            <a:ext cx="1610440" cy="787874"/>
          </a:xfrm>
          <a:prstGeom prst="rect">
            <a:avLst/>
          </a:prstGeom>
        </p:spPr>
      </p:pic>
      <p:pic>
        <p:nvPicPr>
          <p:cNvPr id="8" name="Picture 7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0272" y="1904431"/>
            <a:ext cx="1610440" cy="787874"/>
          </a:xfrm>
          <a:prstGeom prst="rect">
            <a:avLst/>
          </a:prstGeom>
        </p:spPr>
      </p:pic>
      <p:pic>
        <p:nvPicPr>
          <p:cNvPr id="10" name="Picture 9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49992" y="1904431"/>
            <a:ext cx="1610440" cy="787874"/>
          </a:xfrm>
          <a:prstGeom prst="rect">
            <a:avLst/>
          </a:prstGeom>
        </p:spPr>
      </p:pic>
      <p:pic>
        <p:nvPicPr>
          <p:cNvPr id="33" name="Picture 32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256"/>
          <a:stretch>
            <a:fillRect/>
          </a:stretch>
        </p:blipFill>
        <p:spPr>
          <a:xfrm flipH="1">
            <a:off x="0" y="4225302"/>
            <a:ext cx="1610440" cy="139802"/>
          </a:xfrm>
          <a:prstGeom prst="rect">
            <a:avLst/>
          </a:prstGeom>
        </p:spPr>
      </p:pic>
      <p:pic>
        <p:nvPicPr>
          <p:cNvPr id="34" name="Picture 33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838"/>
          <a:stretch>
            <a:fillRect/>
          </a:stretch>
        </p:blipFill>
        <p:spPr>
          <a:xfrm flipH="1">
            <a:off x="2313488" y="4009278"/>
            <a:ext cx="1610440" cy="355826"/>
          </a:xfrm>
          <a:prstGeom prst="rect">
            <a:avLst/>
          </a:prstGeom>
        </p:spPr>
      </p:pic>
      <p:pic>
        <p:nvPicPr>
          <p:cNvPr id="35" name="Picture 34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19"/>
          <a:stretch>
            <a:fillRect/>
          </a:stretch>
        </p:blipFill>
        <p:spPr>
          <a:xfrm flipH="1">
            <a:off x="4617744" y="3793254"/>
            <a:ext cx="1610440" cy="571850"/>
          </a:xfrm>
          <a:prstGeom prst="rect">
            <a:avLst/>
          </a:prstGeom>
        </p:spPr>
      </p:pic>
      <p:pic>
        <p:nvPicPr>
          <p:cNvPr id="36" name="Picture 35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49992" y="3577230"/>
            <a:ext cx="1610440" cy="787874"/>
          </a:xfrm>
          <a:prstGeom prst="rect">
            <a:avLst/>
          </a:prstGeom>
        </p:spPr>
      </p:pic>
      <p:sp>
        <p:nvSpPr>
          <p:cNvPr id="43" name="Content Placeholder 41"/>
          <p:cNvSpPr txBox="1">
            <a:spLocks/>
          </p:cNvSpPr>
          <p:nvPr/>
        </p:nvSpPr>
        <p:spPr>
          <a:xfrm>
            <a:off x="456786" y="5364832"/>
            <a:ext cx="8686800" cy="137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>
                <a:solidFill>
                  <a:schemeClr val="accent5"/>
                </a:solidFill>
              </a:rPr>
              <a:t>Many specialized workers are more efficient </a:t>
            </a:r>
            <a:r>
              <a:rPr lang="en-GB" sz="2800" dirty="0" smtClean="0">
                <a:solidFill>
                  <a:srgbClr val="FF0000"/>
                </a:solidFill>
              </a:rPr>
              <a:t>(data flow)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7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4645" y="1561006"/>
            <a:ext cx="667104" cy="1224135"/>
          </a:xfrm>
          <a:prstGeom prst="rect">
            <a:avLst/>
          </a:prstGeom>
        </p:spPr>
      </p:pic>
      <p:pic>
        <p:nvPicPr>
          <p:cNvPr id="49" name="Picture 48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912" y="1561006"/>
            <a:ext cx="667104" cy="1224135"/>
          </a:xfrm>
          <a:prstGeom prst="rect">
            <a:avLst/>
          </a:prstGeom>
        </p:spPr>
      </p:pic>
      <p:pic>
        <p:nvPicPr>
          <p:cNvPr id="50" name="Picture 49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160" y="1561006"/>
            <a:ext cx="667104" cy="1224135"/>
          </a:xfrm>
          <a:prstGeom prst="rect">
            <a:avLst/>
          </a:prstGeom>
        </p:spPr>
      </p:pic>
      <p:pic>
        <p:nvPicPr>
          <p:cNvPr id="51" name="Picture 50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1400" y="1561006"/>
            <a:ext cx="667104" cy="1224135"/>
          </a:xfrm>
          <a:prstGeom prst="rect">
            <a:avLst/>
          </a:prstGeom>
        </p:spPr>
      </p:pic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50405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Experts are expensive and slow </a:t>
            </a:r>
            <a:r>
              <a:rPr lang="en-GB" dirty="0" smtClean="0">
                <a:solidFill>
                  <a:srgbClr val="FF0000"/>
                </a:solidFill>
              </a:rPr>
              <a:t>(control flow)</a:t>
            </a:r>
          </a:p>
          <a:p>
            <a:endParaRPr lang="en-GB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23528" y="764704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Analogy 1: The Ford Production Line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6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 Solutions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CPUs plus DFEs</a:t>
            </a:r>
            <a:br>
              <a:rPr lang="en-GB" b="1" dirty="0" smtClean="0"/>
            </a:br>
            <a:r>
              <a:rPr lang="en-GB" dirty="0" smtClean="0"/>
              <a:t>Intel Xeon CPU cores and up to 6 DFEs with 288GB of RAM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DFEs shared over Infiniband </a:t>
            </a:r>
          </a:p>
          <a:p>
            <a:pPr algn="ctr"/>
            <a:r>
              <a:rPr lang="en-GB" dirty="0" smtClean="0"/>
              <a:t>Up to 8 DFEs with 384GB of RAM and dynamic allocation of DFEs to CPU servers</a:t>
            </a:r>
            <a:endParaRPr lang="en-GB" dirty="0"/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Low latency connectivity</a:t>
            </a:r>
          </a:p>
          <a:p>
            <a:pPr algn="ctr"/>
            <a:r>
              <a:rPr lang="en-GB" dirty="0" smtClean="0"/>
              <a:t>Intel Xeon CPUs and 1-2 DFEs with up to six 10Gbit Ethernet connections</a:t>
            </a:r>
            <a:endParaRPr lang="en-GB" dirty="0"/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38" name="Picture 37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35" y="3404871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 l="10416" t="17689" r="8333" b="20189"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 t="21745" r="17699" b="22340"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 l="7231" t="19246" r="5882" b="18636"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MaxWorkstation</a:t>
            </a:r>
            <a:endParaRPr lang="en-GB" b="1" dirty="0" smtClean="0"/>
          </a:p>
          <a:p>
            <a:r>
              <a:rPr lang="en-GB" dirty="0" smtClean="0"/>
              <a:t>Desktop development system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MaxCloud</a:t>
            </a:r>
          </a:p>
          <a:p>
            <a:r>
              <a:rPr lang="en-GB" dirty="0" smtClean="0"/>
              <a:t>On-demand scalable accelerated </a:t>
            </a:r>
            <a:br>
              <a:rPr lang="en-GB" dirty="0" smtClean="0"/>
            </a:br>
            <a:r>
              <a:rPr lang="en-GB" dirty="0" smtClean="0"/>
              <a:t>compute resource, hosted in London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Application Components</a:t>
            </a:r>
            <a:endParaRPr lang="en-GB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4" name="AutoShape 1"/>
          <p:cNvSpPr>
            <a:spLocks noChangeArrowheads="1"/>
          </p:cNvSpPr>
          <p:nvPr/>
        </p:nvSpPr>
        <p:spPr bwMode="auto">
          <a:xfrm>
            <a:off x="1608932" y="1554064"/>
            <a:ext cx="1800225" cy="1619250"/>
          </a:xfrm>
          <a:prstGeom prst="roundRect">
            <a:avLst>
              <a:gd name="adj" fmla="val 97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2"/>
          <p:cNvSpPr>
            <a:spLocks noChangeArrowheads="1"/>
          </p:cNvSpPr>
          <p:nvPr/>
        </p:nvSpPr>
        <p:spPr bwMode="auto">
          <a:xfrm>
            <a:off x="1608932" y="2454176"/>
            <a:ext cx="1800225" cy="720725"/>
          </a:xfrm>
          <a:prstGeom prst="roundRect">
            <a:avLst>
              <a:gd name="adj" fmla="val 218"/>
            </a:avLst>
          </a:prstGeom>
          <a:solidFill>
            <a:srgbClr val="FFD3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-61200" rIns="18000" bIns="45000" anchor="ctr" anchorCtr="1"/>
          <a:lstStyle/>
          <a:p>
            <a:pPr algn="ctr">
              <a:lnSpc>
                <a:spcPts val="281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SLiC</a:t>
            </a: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algn="ctr">
              <a:lnSpc>
                <a:spcPts val="281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MaxelerOS</a:t>
            </a: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4982" y="5170389"/>
            <a:ext cx="1598612" cy="836612"/>
            <a:chOff x="137" y="2369"/>
            <a:chExt cx="1007" cy="52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7" y="2369"/>
              <a:ext cx="1007" cy="527"/>
              <a:chOff x="137" y="2369"/>
              <a:chExt cx="1007" cy="527"/>
            </a:xfrm>
          </p:grpSpPr>
          <p:sp>
            <p:nvSpPr>
              <p:cNvPr id="99" name="Rectangle 5"/>
              <p:cNvSpPr>
                <a:spLocks noChangeArrowheads="1"/>
              </p:cNvSpPr>
              <p:nvPr/>
            </p:nvSpPr>
            <p:spPr bwMode="auto">
              <a:xfrm>
                <a:off x="281" y="2513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" name="Rectangle 6"/>
              <p:cNvSpPr>
                <a:spLocks noChangeArrowheads="1"/>
              </p:cNvSpPr>
              <p:nvPr/>
            </p:nvSpPr>
            <p:spPr bwMode="auto">
              <a:xfrm>
                <a:off x="232" y="2465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184" y="2416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" name="Rectangle 8"/>
              <p:cNvSpPr>
                <a:spLocks noChangeArrowheads="1"/>
              </p:cNvSpPr>
              <p:nvPr/>
            </p:nvSpPr>
            <p:spPr bwMode="auto">
              <a:xfrm>
                <a:off x="137" y="2369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269" y="2426"/>
              <a:ext cx="633" cy="232"/>
            </a:xfrm>
            <a:prstGeom prst="rect">
              <a:avLst/>
            </a:prstGeom>
            <a:solidFill>
              <a:srgbClr val="9EB3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>
                  <a:solidFill>
                    <a:srgbClr val="FFFFFF"/>
                  </a:solidFill>
                </a:rPr>
                <a:t>Memory</a:t>
              </a:r>
            </a:p>
          </p:txBody>
        </p:sp>
      </p:grp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588294" y="1533426"/>
            <a:ext cx="6619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CPU</a:t>
            </a:r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>
            <a:off x="2362994" y="3209826"/>
            <a:ext cx="266700" cy="1933575"/>
          </a:xfrm>
          <a:prstGeom prst="upDownArrow">
            <a:avLst>
              <a:gd name="adj1" fmla="val 50000"/>
              <a:gd name="adj2" fmla="val 144329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3940969" y="3398739"/>
            <a:ext cx="2105025" cy="1400175"/>
          </a:xfrm>
          <a:prstGeom prst="rect">
            <a:avLst/>
          </a:prstGeom>
          <a:solidFill>
            <a:srgbClr val="FFD3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3909219" y="3346351"/>
            <a:ext cx="11563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 rot="16200000">
            <a:off x="3107532" y="3427314"/>
            <a:ext cx="266700" cy="1371600"/>
          </a:xfrm>
          <a:prstGeom prst="upDownArrow">
            <a:avLst>
              <a:gd name="adj1" fmla="val 50000"/>
              <a:gd name="adj2" fmla="val 102381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Rectangle 31"/>
          <p:cNvSpPr>
            <a:spLocks noChangeArrowheads="1"/>
          </p:cNvSpPr>
          <p:nvPr/>
        </p:nvSpPr>
        <p:spPr bwMode="auto">
          <a:xfrm rot="16200000">
            <a:off x="6266657" y="3998814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auto">
          <a:xfrm rot="16200000">
            <a:off x="6188869" y="39210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 rot="16200000">
            <a:off x="6112669" y="38448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Rectangle 34"/>
          <p:cNvSpPr>
            <a:spLocks noChangeArrowheads="1"/>
          </p:cNvSpPr>
          <p:nvPr/>
        </p:nvSpPr>
        <p:spPr bwMode="auto">
          <a:xfrm rot="16200000">
            <a:off x="6038057" y="37686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Text Box 35"/>
          <p:cNvSpPr txBox="1">
            <a:spLocks noChangeArrowheads="1"/>
          </p:cNvSpPr>
          <p:nvPr/>
        </p:nvSpPr>
        <p:spPr bwMode="auto">
          <a:xfrm>
            <a:off x="6515894" y="3767039"/>
            <a:ext cx="45402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rtl="1"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129" name="AutoShape 36"/>
          <p:cNvSpPr>
            <a:spLocks noChangeArrowheads="1"/>
          </p:cNvSpPr>
          <p:nvPr/>
        </p:nvSpPr>
        <p:spPr bwMode="auto">
          <a:xfrm rot="5400000">
            <a:off x="6109494" y="3922614"/>
            <a:ext cx="266700" cy="381000"/>
          </a:xfrm>
          <a:prstGeom prst="upDownArrow">
            <a:avLst>
              <a:gd name="adj1" fmla="val 50000"/>
              <a:gd name="adj2" fmla="val 28439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0" name="Text Box 37"/>
          <p:cNvSpPr txBox="1">
            <a:spLocks noChangeArrowheads="1"/>
          </p:cNvSpPr>
          <p:nvPr/>
        </p:nvSpPr>
        <p:spPr bwMode="auto">
          <a:xfrm>
            <a:off x="2723357" y="3674964"/>
            <a:ext cx="1176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/>
              <a:t>PCI Express</a:t>
            </a: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2029619" y="1842989"/>
            <a:ext cx="914400" cy="52387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Text Box 39"/>
          <p:cNvSpPr txBox="1">
            <a:spLocks noChangeArrowheads="1"/>
          </p:cNvSpPr>
          <p:nvPr/>
        </p:nvSpPr>
        <p:spPr bwMode="auto">
          <a:xfrm>
            <a:off x="6349207" y="2566889"/>
            <a:ext cx="952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Kernels</a:t>
            </a:r>
          </a:p>
        </p:txBody>
      </p:sp>
      <p:sp>
        <p:nvSpPr>
          <p:cNvPr id="135" name="Rectangle 42"/>
          <p:cNvSpPr>
            <a:spLocks noChangeArrowheads="1"/>
          </p:cNvSpPr>
          <p:nvPr/>
        </p:nvSpPr>
        <p:spPr bwMode="auto">
          <a:xfrm rot="5400000">
            <a:off x="3763170" y="4041676"/>
            <a:ext cx="590550" cy="200025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6" name="Rectangle 43"/>
          <p:cNvSpPr>
            <a:spLocks noChangeArrowheads="1"/>
          </p:cNvSpPr>
          <p:nvPr/>
        </p:nvSpPr>
        <p:spPr bwMode="auto">
          <a:xfrm rot="5400000">
            <a:off x="5661820" y="4036913"/>
            <a:ext cx="590550" cy="200025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Oval 44"/>
          <p:cNvSpPr>
            <a:spLocks noChangeArrowheads="1"/>
          </p:cNvSpPr>
          <p:nvPr/>
        </p:nvSpPr>
        <p:spPr bwMode="auto">
          <a:xfrm>
            <a:off x="4850607" y="4051201"/>
            <a:ext cx="882650" cy="479425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417344" y="4221064"/>
            <a:ext cx="227013" cy="309562"/>
            <a:chOff x="2444" y="1771"/>
            <a:chExt cx="143" cy="195"/>
          </a:xfrm>
        </p:grpSpPr>
        <p:sp>
          <p:nvSpPr>
            <p:cNvPr id="139" name="Oval 46"/>
            <p:cNvSpPr>
              <a:spLocks noChangeArrowheads="1"/>
            </p:cNvSpPr>
            <p:nvPr/>
          </p:nvSpPr>
          <p:spPr bwMode="auto">
            <a:xfrm>
              <a:off x="2460" y="1771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Text Box 47"/>
            <p:cNvSpPr txBox="1">
              <a:spLocks noChangeArrowheads="1"/>
            </p:cNvSpPr>
            <p:nvPr/>
          </p:nvSpPr>
          <p:spPr bwMode="auto">
            <a:xfrm>
              <a:off x="2444" y="1774"/>
              <a:ext cx="12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 b="1"/>
                <a:t>*</a:t>
              </a:r>
            </a:p>
          </p:txBody>
        </p:sp>
      </p:grpSp>
      <p:sp>
        <p:nvSpPr>
          <p:cNvPr id="141" name="Line 48"/>
          <p:cNvSpPr>
            <a:spLocks noChangeShapeType="1"/>
          </p:cNvSpPr>
          <p:nvPr/>
        </p:nvSpPr>
        <p:spPr bwMode="auto">
          <a:xfrm flipV="1">
            <a:off x="5261769" y="4316314"/>
            <a:ext cx="184150" cy="42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020469" y="4213126"/>
            <a:ext cx="268288" cy="274638"/>
            <a:chOff x="2194" y="1766"/>
            <a:chExt cx="169" cy="173"/>
          </a:xfrm>
        </p:grpSpPr>
        <p:sp>
          <p:nvSpPr>
            <p:cNvPr id="143" name="Oval 50"/>
            <p:cNvSpPr>
              <a:spLocks noChangeArrowheads="1"/>
            </p:cNvSpPr>
            <p:nvPr/>
          </p:nvSpPr>
          <p:spPr bwMode="auto">
            <a:xfrm>
              <a:off x="2217" y="1784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" name="Text Box 51"/>
            <p:cNvSpPr txBox="1">
              <a:spLocks noChangeArrowheads="1"/>
            </p:cNvSpPr>
            <p:nvPr/>
          </p:nvSpPr>
          <p:spPr bwMode="auto">
            <a:xfrm>
              <a:off x="2194" y="1766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200" b="1"/>
                <a:t>+</a:t>
              </a:r>
            </a:p>
          </p:txBody>
        </p:sp>
      </p:grpSp>
      <p:sp>
        <p:nvSpPr>
          <p:cNvPr id="145" name="Oval 52"/>
          <p:cNvSpPr>
            <a:spLocks noChangeArrowheads="1"/>
          </p:cNvSpPr>
          <p:nvPr/>
        </p:nvSpPr>
        <p:spPr bwMode="auto">
          <a:xfrm>
            <a:off x="4199732" y="3644801"/>
            <a:ext cx="904875" cy="512763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4702969" y="3776564"/>
            <a:ext cx="268288" cy="274637"/>
            <a:chOff x="1994" y="1491"/>
            <a:chExt cx="169" cy="173"/>
          </a:xfrm>
        </p:grpSpPr>
        <p:sp>
          <p:nvSpPr>
            <p:cNvPr id="147" name="Oval 54"/>
            <p:cNvSpPr>
              <a:spLocks noChangeArrowheads="1"/>
            </p:cNvSpPr>
            <p:nvPr/>
          </p:nvSpPr>
          <p:spPr bwMode="auto">
            <a:xfrm>
              <a:off x="2017" y="1510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Text Box 55"/>
            <p:cNvSpPr txBox="1">
              <a:spLocks noChangeArrowheads="1"/>
            </p:cNvSpPr>
            <p:nvPr/>
          </p:nvSpPr>
          <p:spPr bwMode="auto">
            <a:xfrm>
              <a:off x="1994" y="1491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200" b="1"/>
                <a:t>+</a:t>
              </a: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334669" y="3755926"/>
            <a:ext cx="338138" cy="146050"/>
            <a:chOff x="1762" y="1478"/>
            <a:chExt cx="213" cy="92"/>
          </a:xfrm>
        </p:grpSpPr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1762" y="1481"/>
              <a:ext cx="214" cy="88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1921" y="1478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>
              <a:off x="1870" y="1484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>
              <a:off x="1809" y="1484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" name="Line 61"/>
          <p:cNvSpPr>
            <a:spLocks noChangeShapeType="1"/>
          </p:cNvSpPr>
          <p:nvPr/>
        </p:nvSpPr>
        <p:spPr bwMode="auto">
          <a:xfrm>
            <a:off x="4672807" y="3817839"/>
            <a:ext cx="80962" cy="42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Line 62"/>
          <p:cNvSpPr>
            <a:spLocks noChangeShapeType="1"/>
          </p:cNvSpPr>
          <p:nvPr/>
        </p:nvSpPr>
        <p:spPr bwMode="auto">
          <a:xfrm>
            <a:off x="4939507" y="3917851"/>
            <a:ext cx="133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Line 63"/>
          <p:cNvSpPr>
            <a:spLocks noChangeShapeType="1"/>
          </p:cNvSpPr>
          <p:nvPr/>
        </p:nvSpPr>
        <p:spPr bwMode="auto">
          <a:xfrm flipV="1">
            <a:off x="4423569" y="3954364"/>
            <a:ext cx="314325" cy="1889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Line 64"/>
          <p:cNvSpPr>
            <a:spLocks noChangeShapeType="1"/>
          </p:cNvSpPr>
          <p:nvPr/>
        </p:nvSpPr>
        <p:spPr bwMode="auto">
          <a:xfrm>
            <a:off x="4204494" y="3830539"/>
            <a:ext cx="1333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 flipV="1">
            <a:off x="4934744" y="4368701"/>
            <a:ext cx="120650" cy="777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>
            <a:off x="4901407" y="4211539"/>
            <a:ext cx="168275" cy="84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Line 67"/>
          <p:cNvSpPr>
            <a:spLocks noChangeShapeType="1"/>
          </p:cNvSpPr>
          <p:nvPr/>
        </p:nvSpPr>
        <p:spPr bwMode="auto">
          <a:xfrm flipV="1">
            <a:off x="5644357" y="4306789"/>
            <a:ext cx="88900" cy="333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Line 68"/>
          <p:cNvSpPr>
            <a:spLocks noChangeShapeType="1"/>
          </p:cNvSpPr>
          <p:nvPr/>
        </p:nvSpPr>
        <p:spPr bwMode="auto">
          <a:xfrm>
            <a:off x="5133182" y="4102001"/>
            <a:ext cx="330200" cy="1539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6476207" y="5418039"/>
            <a:ext cx="107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Manager</a:t>
            </a:r>
          </a:p>
        </p:txBody>
      </p:sp>
      <p:sp>
        <p:nvSpPr>
          <p:cNvPr id="163" name="Line 70"/>
          <p:cNvSpPr>
            <a:spLocks noChangeShapeType="1"/>
          </p:cNvSpPr>
          <p:nvPr/>
        </p:nvSpPr>
        <p:spPr bwMode="auto">
          <a:xfrm flipH="1">
            <a:off x="5407819" y="2889151"/>
            <a:ext cx="981075" cy="12366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Line 71"/>
          <p:cNvSpPr>
            <a:spLocks noChangeShapeType="1"/>
          </p:cNvSpPr>
          <p:nvPr/>
        </p:nvSpPr>
        <p:spPr bwMode="auto">
          <a:xfrm flipH="1" flipV="1">
            <a:off x="5585619" y="4610001"/>
            <a:ext cx="1033463" cy="8509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Text Box 72"/>
          <p:cNvSpPr txBox="1">
            <a:spLocks noChangeArrowheads="1"/>
          </p:cNvSpPr>
          <p:nvPr/>
        </p:nvSpPr>
        <p:spPr bwMode="auto">
          <a:xfrm>
            <a:off x="3894932" y="1412776"/>
            <a:ext cx="1801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Host application</a:t>
            </a:r>
          </a:p>
        </p:txBody>
      </p:sp>
      <p:sp>
        <p:nvSpPr>
          <p:cNvPr id="166" name="Line 73"/>
          <p:cNvSpPr>
            <a:spLocks noChangeShapeType="1"/>
          </p:cNvSpPr>
          <p:nvPr/>
        </p:nvSpPr>
        <p:spPr bwMode="auto">
          <a:xfrm flipH="1">
            <a:off x="2801144" y="1603276"/>
            <a:ext cx="1146175" cy="4714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Line 74"/>
          <p:cNvSpPr>
            <a:spLocks noChangeShapeType="1"/>
          </p:cNvSpPr>
          <p:nvPr/>
        </p:nvSpPr>
        <p:spPr bwMode="auto">
          <a:xfrm flipH="1">
            <a:off x="4995069" y="3660676"/>
            <a:ext cx="806450" cy="1920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Line 75"/>
          <p:cNvSpPr>
            <a:spLocks noChangeShapeType="1"/>
          </p:cNvSpPr>
          <p:nvPr/>
        </p:nvSpPr>
        <p:spPr bwMode="auto">
          <a:xfrm>
            <a:off x="1608932" y="2454176"/>
            <a:ext cx="1800225" cy="1588"/>
          </a:xfrm>
          <a:prstGeom prst="line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Line 76"/>
          <p:cNvSpPr>
            <a:spLocks noChangeShapeType="1"/>
          </p:cNvSpPr>
          <p:nvPr/>
        </p:nvSpPr>
        <p:spPr bwMode="auto">
          <a:xfrm>
            <a:off x="1608932" y="2812951"/>
            <a:ext cx="1800225" cy="1588"/>
          </a:xfrm>
          <a:prstGeom prst="line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7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  <p:tag name="ISPRING_SCORM_RATE_SLIDES" val="0"/>
  <p:tag name="ISPRING_SCORM_RATE_QUIZZES" val="0"/>
  <p:tag name="ISPRING_SCORM_PASSING_SCORE" val="0.0000000000"/>
  <p:tag name="GENSWF_OUTPUT_FILE_NAME" val="MaxelerTechnologiesOverview"/>
  <p:tag name="ISPRING_RESOURCE_PATHS_HASH_2" val="e3dc5e4c8a5ef05bdd3ed4558d28aeb32948eb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xeler Technologies Overview"/>
  <p:tag name="GENSWF_ADVANCE_TIME" val="0.00"/>
  <p:tag name="ISPRING_SLIDE_INDENT_LEVEL" val="0"/>
  <p:tag name="ISPRING_PRESENTER_ID" val="None"/>
  <p:tag name="ISPRING_CUSTOM_TIMING_USED" val="0"/>
  <p:tag name="ISPRING_PLAYER_LAYOUT_TYPE" val="NoSidebar"/>
</p:tagLst>
</file>

<file path=ppt/theme/theme1.xml><?xml version="1.0" encoding="utf-8"?>
<a:theme xmlns:a="http://schemas.openxmlformats.org/drawingml/2006/main" name="MaxelerTemplateJuly2011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xBlue slides - wave footer">
  <a:themeElements>
    <a:clrScheme name="Maxeler">
      <a:dk1>
        <a:srgbClr val="003760"/>
      </a:dk1>
      <a:lt1>
        <a:sysClr val="window" lastClr="FFFFFF"/>
      </a:lt1>
      <a:dk2>
        <a:srgbClr val="595959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00"/>
      </a:accent5>
      <a:accent6>
        <a:srgbClr val="97D2FF"/>
      </a:accent6>
      <a:hlink>
        <a:srgbClr val="0000FF"/>
      </a:hlink>
      <a:folHlink>
        <a:srgbClr val="800080"/>
      </a:folHlink>
    </a:clrScheme>
    <a:fontScheme name="Maxeler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axBlue slides - wave footer">
  <a:themeElements>
    <a:clrScheme name="Maxeler">
      <a:dk1>
        <a:srgbClr val="003760"/>
      </a:dk1>
      <a:lt1>
        <a:sysClr val="window" lastClr="FFFFFF"/>
      </a:lt1>
      <a:dk2>
        <a:srgbClr val="595959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00"/>
      </a:accent5>
      <a:accent6>
        <a:srgbClr val="97D2FF"/>
      </a:accent6>
      <a:hlink>
        <a:srgbClr val="0000FF"/>
      </a:hlink>
      <a:folHlink>
        <a:srgbClr val="800080"/>
      </a:folHlink>
    </a:clrScheme>
    <a:fontScheme name="Maxeler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MaxelerTemplateJuly2011</Template>
  <TotalTime>2166</TotalTime>
  <Words>524</Words>
  <Application>Microsoft Office PowerPoint</Application>
  <PresentationFormat>On-screen Show (4:3)</PresentationFormat>
  <Paragraphs>139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MaxelerTemplateJuly2011</vt:lpstr>
      <vt:lpstr>MaxBlue slides - wave footer</vt:lpstr>
      <vt:lpstr>1_MaxBlue slides - wave footer</vt:lpstr>
      <vt:lpstr>2_MaxBlue slides - wave footer</vt:lpstr>
      <vt:lpstr>3_MaxBlue slides - wave footer</vt:lpstr>
      <vt:lpstr>4_MaxBlue slides - wave footer</vt:lpstr>
      <vt:lpstr>Equation</vt:lpstr>
      <vt:lpstr>Slide 1</vt:lpstr>
      <vt:lpstr>Deployed Maximum Performance Computing  customers comparing 1 box from Maxeler (in a deployed system) with 1 box from Intel</vt:lpstr>
      <vt:lpstr>What Maxeler do</vt:lpstr>
      <vt:lpstr>Slide 4</vt:lpstr>
      <vt:lpstr>What is Dataflow Computing?</vt:lpstr>
      <vt:lpstr>Technology </vt:lpstr>
      <vt:lpstr>Explaining Control Flow versus Data Flow </vt:lpstr>
      <vt:lpstr>Maxeler Hardware Solutions</vt:lpstr>
      <vt:lpstr>Maxeler Application Components</vt:lpstr>
      <vt:lpstr>Programming with MaxCompiler</vt:lpstr>
      <vt:lpstr>Cluster-level management</vt:lpstr>
      <vt:lpstr>Slide 12</vt:lpstr>
      <vt:lpstr>Seismic Imaging</vt:lpstr>
      <vt:lpstr>JP Morgan Credit Derivatives Pricing</vt:lpstr>
      <vt:lpstr>3000³ Modeling </vt:lpstr>
      <vt:lpstr>CRS Results</vt:lpstr>
      <vt:lpstr>Sparse Matrix Solving with Maxeler</vt:lpstr>
    </vt:vector>
  </TitlesOfParts>
  <Company>Maxeler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Maxeler Technologies Overview</dc:title>
  <dc:creator>James Barry Spooner</dc:creator>
  <cp:lastModifiedBy>robin</cp:lastModifiedBy>
  <cp:revision>124</cp:revision>
  <dcterms:created xsi:type="dcterms:W3CDTF">2011-07-07T10:05:02Z</dcterms:created>
  <dcterms:modified xsi:type="dcterms:W3CDTF">2012-03-21T18:56:29Z</dcterms:modified>
</cp:coreProperties>
</file>