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22" r:id="rId62"/>
    <p:sldId id="321" r:id="rId63"/>
    <p:sldId id="320" r:id="rId64"/>
    <p:sldId id="323" r:id="rId65"/>
    <p:sldId id="324" r:id="rId66"/>
    <p:sldId id="325" r:id="rId67"/>
    <p:sldId id="326" r:id="rId68"/>
    <p:sldId id="327" r:id="rId69"/>
    <p:sldId id="316" r:id="rId70"/>
    <p:sldId id="317" r:id="rId71"/>
    <p:sldId id="318" r:id="rId72"/>
    <p:sldId id="319" r:id="rId7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EA989A74-ACF0-4F4D-9E8E-99F77D1B35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79EDAD-8B3F-4C3D-8DB8-F5FFE953B79F}" type="slidenum">
              <a:rPr lang="en-US"/>
              <a:pPr/>
              <a:t>10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17920" cy="45262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endParaRPr lang="en-US" dirty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278" tIns="52145" rIns="100278" bIns="52145" anchor="b"/>
          <a:lstStyle/>
          <a:p>
            <a:pPr algn="r"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fld id="{97327977-C011-409E-B1BD-0E7B75EA1376}" type="slidenum">
              <a:rPr lang="en-US" sz="13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509412" algn="l"/>
                  <a:tab pos="1018824" algn="l"/>
                  <a:tab pos="1528237" algn="l"/>
                  <a:tab pos="2037649" algn="l"/>
                  <a:tab pos="2547061" algn="l"/>
                  <a:tab pos="3056473" algn="l"/>
                  <a:tab pos="3565886" algn="l"/>
                  <a:tab pos="4075298" algn="l"/>
                  <a:tab pos="4584710" algn="l"/>
                  <a:tab pos="5094122" algn="l"/>
                  <a:tab pos="5603535" algn="l"/>
                  <a:tab pos="6112947" algn="l"/>
                  <a:tab pos="6622359" algn="l"/>
                  <a:tab pos="7131771" algn="l"/>
                  <a:tab pos="7641184" algn="l"/>
                  <a:tab pos="8150596" algn="l"/>
                  <a:tab pos="8660008" algn="l"/>
                  <a:tab pos="9169420" algn="l"/>
                  <a:tab pos="9678833" algn="l"/>
                  <a:tab pos="10188245" algn="l"/>
                </a:tabLst>
              </a:pPr>
              <a:t>10</a:t>
            </a:fld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D99AED-BDB8-4ED9-B131-C518EDE312C0}" type="slidenum">
              <a:rPr lang="en-US"/>
              <a:pPr/>
              <a:t>22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EE4642-6EE3-470E-9769-D14BC40F661B}" type="slidenum">
              <a:rPr lang="en-US"/>
              <a:pPr/>
              <a:t>23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DC7776-AE2B-4B41-B5B3-49995287D497}" type="slidenum">
              <a:rPr lang="en-US"/>
              <a:pPr/>
              <a:t>24</a:t>
            </a:fld>
            <a:endParaRPr 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6D355B-99C3-46BC-9224-BA1CD48A560B}" type="slidenum">
              <a:rPr lang="en-US"/>
              <a:pPr/>
              <a:t>25</a:t>
            </a:fld>
            <a:endParaRPr 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65494C-2EA3-45EE-9F09-6F7AFF055F17}" type="slidenum">
              <a:rPr lang="en-US"/>
              <a:pPr/>
              <a:t>26</a:t>
            </a:fld>
            <a:endParaRPr 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4BCCF4-D260-4F69-9058-061FEA0F5092}" type="slidenum">
              <a:rPr lang="en-US"/>
              <a:pPr/>
              <a:t>27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03F60A-6A0F-4FCD-81D8-61EB56AD9726}" type="slidenum">
              <a:rPr lang="en-US"/>
              <a:pPr/>
              <a:t>28</a:t>
            </a:fld>
            <a:endParaRPr 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E8A72D-A380-4E7B-9926-A5C569DC67AD}" type="slidenum">
              <a:rPr lang="en-US"/>
              <a:pPr/>
              <a:t>29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142B8F-07AC-4C67-9789-61D59922C10E}" type="slidenum">
              <a:rPr lang="en-US"/>
              <a:pPr/>
              <a:t>30</a:t>
            </a:fld>
            <a:endParaRPr 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8C36C5-30F4-414A-9910-DCC9A0AB28E1}" type="slidenum">
              <a:rPr lang="en-US"/>
              <a:pPr/>
              <a:t>31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21D891-02CC-4739-A698-018063178FEC}" type="slidenum">
              <a:rPr lang="en-US"/>
              <a:pPr/>
              <a:t>11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E401D-72F5-4365-B90D-0446FCCCDE63}" type="slidenum">
              <a:rPr lang="en-US"/>
              <a:pPr/>
              <a:t>32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F0187C-23FA-4D18-BAD6-CC7618C1119F}" type="slidenum">
              <a:rPr lang="en-US"/>
              <a:pPr/>
              <a:t>33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157AA7-99BF-41BD-BF4F-3D4E9CCF9CB1}" type="slidenum">
              <a:rPr lang="en-US"/>
              <a:pPr/>
              <a:t>34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9CA33-AC00-45B4-AC68-D08C6836AEEF}" type="slidenum">
              <a:rPr lang="en-US"/>
              <a:pPr/>
              <a:t>35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3905AB-83C7-4DE3-9904-A896FD410F90}" type="slidenum">
              <a:rPr lang="en-US"/>
              <a:pPr/>
              <a:t>36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A53109-6626-442E-8AA8-9A738E5B9CDC}" type="slidenum">
              <a:rPr lang="en-US"/>
              <a:pPr/>
              <a:t>37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66E43B-E42A-429D-92C4-C18080F9B942}" type="slidenum">
              <a:rPr lang="en-US"/>
              <a:pPr/>
              <a:t>38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0466C1-58A6-4D37-AC76-06ADEB0413DF}" type="slidenum">
              <a:rPr lang="en-US"/>
              <a:pPr/>
              <a:t>39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44B7A0-CA3A-4025-837B-173CE30ADAA9}" type="slidenum">
              <a:rPr lang="en-US"/>
              <a:pPr/>
              <a:t>40</a:t>
            </a:fld>
            <a:endParaRPr 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B359CB-9844-4A7C-AA0A-C625BAAC92B6}" type="slidenum">
              <a:rPr lang="en-US"/>
              <a:pPr/>
              <a:t>41</a:t>
            </a:fld>
            <a:endParaRPr 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B5676E-4A6F-472E-B766-7C8C8A921BB2}" type="slidenum">
              <a:rPr lang="en-US"/>
              <a:pPr/>
              <a:t>12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D6895-86E8-4C0F-B1F6-B313546A334F}" type="slidenum">
              <a:rPr lang="en-US"/>
              <a:pPr/>
              <a:t>42</a:t>
            </a:fld>
            <a:endParaRPr 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B18175-139D-433E-819F-9587EEA08567}" type="slidenum">
              <a:rPr lang="en-US"/>
              <a:pPr/>
              <a:t>43</a:t>
            </a:fld>
            <a:endParaRPr 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8DB5BA-9717-470F-A689-20F29BED311E}" type="slidenum">
              <a:rPr lang="en-US"/>
              <a:pPr/>
              <a:t>44</a:t>
            </a:fld>
            <a:endParaRPr 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438220-43C6-4219-845C-16E31E8B01FB}" type="slidenum">
              <a:rPr lang="en-US"/>
              <a:pPr/>
              <a:t>45</a:t>
            </a:fld>
            <a:endParaRPr 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34776-0233-44BC-93A1-DD6A5E874BE8}" type="slidenum">
              <a:rPr lang="en-US"/>
              <a:pPr/>
              <a:t>46</a:t>
            </a:fld>
            <a:endParaRPr 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B87D9F-08ED-4D7C-AB28-6BD5ED4B5D84}" type="slidenum">
              <a:rPr lang="en-US"/>
              <a:pPr/>
              <a:t>47</a:t>
            </a:fld>
            <a:endParaRPr 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0B355-2B81-49D4-9C0D-9383BFBF2755}" type="slidenum">
              <a:rPr lang="en-US"/>
              <a:pPr/>
              <a:t>48</a:t>
            </a:fld>
            <a:endParaRPr 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9D13E-C554-431A-976D-FD5A8F2BF9FF}" type="slidenum">
              <a:rPr lang="en-US"/>
              <a:pPr/>
              <a:t>49</a:t>
            </a:fld>
            <a:endParaRPr 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5026E0-D7F3-4CAD-94FD-D9A413947324}" type="slidenum">
              <a:rPr lang="en-US"/>
              <a:pPr/>
              <a:t>50</a:t>
            </a:fld>
            <a:endParaRPr 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369830-6169-4E4E-960B-991E681DD81D}" type="slidenum">
              <a:rPr lang="en-US"/>
              <a:pPr/>
              <a:t>51</a:t>
            </a:fld>
            <a:endParaRPr 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5D1637-8642-418E-947A-DCF2A71BF231}" type="slidenum">
              <a:rPr lang="en-US"/>
              <a:pPr/>
              <a:t>13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73BF6-2255-48AF-B93D-51724190F364}" type="slidenum">
              <a:rPr lang="en-US"/>
              <a:pPr/>
              <a:t>52</a:t>
            </a:fld>
            <a:endParaRPr 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D81E49-50AC-4630-9F01-7909C65E3BCE}" type="slidenum">
              <a:rPr lang="en-US"/>
              <a:pPr/>
              <a:t>53</a:t>
            </a:fld>
            <a:endParaRPr 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4438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3A1D21-CD82-4DF5-8B92-0D584D42FD25}" type="slidenum">
              <a:rPr lang="en-US"/>
              <a:pPr/>
              <a:t>58</a:t>
            </a:fld>
            <a:endParaRPr 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B82841-5C0A-4AD3-9538-D8E52AC18AB4}" type="slidenum">
              <a:rPr lang="en-US"/>
              <a:pPr/>
              <a:t>59</a:t>
            </a:fld>
            <a:endParaRPr lang="en-US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6A15E1-879A-4DF8-BF70-99070936DCE6}" type="slidenum">
              <a:rPr lang="en-US"/>
              <a:pPr/>
              <a:t>60</a:t>
            </a:fld>
            <a:endParaRPr lang="en-US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349314-B24A-4935-B67C-922E5CD67572}" type="slidenum">
              <a:rPr lang="en-US"/>
              <a:pPr/>
              <a:t>69</a:t>
            </a:fld>
            <a:endParaRPr lang="en-US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3988" y="781050"/>
            <a:ext cx="4986337" cy="3740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27C511-E279-4EB9-AE38-C381BE33C95F}" type="slidenum">
              <a:rPr lang="en-US"/>
              <a:pPr/>
              <a:t>70</a:t>
            </a:fld>
            <a:endParaRPr lang="en-US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C47952-7EEA-4567-A445-C920FFDDEA8C}" type="slidenum">
              <a:rPr lang="en-US"/>
              <a:pPr/>
              <a:t>71</a:t>
            </a:fld>
            <a:endParaRPr lang="en-US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78EB01-75CF-44B2-B392-8213029E4B89}" type="slidenum">
              <a:rPr lang="en-US"/>
              <a:pPr/>
              <a:t>72</a:t>
            </a:fld>
            <a:endParaRPr lang="en-US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0D68C-9EFD-4F0F-998D-1DBA972BD75E}" type="slidenum">
              <a:rPr lang="en-US"/>
              <a:pPr/>
              <a:t>14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17920" cy="45262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endParaRPr lang="en-US" dirty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278" tIns="52145" rIns="100278" bIns="52145" anchor="b"/>
          <a:lstStyle/>
          <a:p>
            <a:pPr algn="r"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fld id="{9644FE2E-F8AC-45A7-B3D7-441C15EDCE8B}" type="slidenum">
              <a:rPr lang="en-US" sz="13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509412" algn="l"/>
                  <a:tab pos="1018824" algn="l"/>
                  <a:tab pos="1528237" algn="l"/>
                  <a:tab pos="2037649" algn="l"/>
                  <a:tab pos="2547061" algn="l"/>
                  <a:tab pos="3056473" algn="l"/>
                  <a:tab pos="3565886" algn="l"/>
                  <a:tab pos="4075298" algn="l"/>
                  <a:tab pos="4584710" algn="l"/>
                  <a:tab pos="5094122" algn="l"/>
                  <a:tab pos="5603535" algn="l"/>
                  <a:tab pos="6112947" algn="l"/>
                  <a:tab pos="6622359" algn="l"/>
                  <a:tab pos="7131771" algn="l"/>
                  <a:tab pos="7641184" algn="l"/>
                  <a:tab pos="8150596" algn="l"/>
                  <a:tab pos="8660008" algn="l"/>
                  <a:tab pos="9169420" algn="l"/>
                  <a:tab pos="9678833" algn="l"/>
                  <a:tab pos="10188245" algn="l"/>
                </a:tabLst>
              </a:pPr>
              <a:t>14</a:t>
            </a:fld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80295-D74B-4F5A-9B70-D1FCD4792B5D}" type="slidenum">
              <a:rPr lang="en-US"/>
              <a:pPr/>
              <a:t>15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2607B-5201-430E-9471-5C21B4374AC7}" type="slidenum">
              <a:rPr lang="en-US"/>
              <a:pPr/>
              <a:t>16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A7A7C-8080-455C-9B55-20B6DFFAF4AC}" type="slidenum">
              <a:rPr lang="en-US"/>
              <a:pPr/>
              <a:t>17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2CADB6-0713-44DA-80B9-AC838DF79E14}" type="slidenum">
              <a:rPr lang="en-US"/>
              <a:pPr/>
              <a:t>18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9CB0-ECAF-4DC5-A74E-55A893666D8F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5CCCEB-32F9-49F3-AA30-95D4DD786377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DDF6E-39FA-4651-A62B-C2698B1087F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9EA0E3-19FE-4313-9BD6-E12B9718BD16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51824B-4F7B-49DE-B39C-916BA3E4D5DF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4E8AE8-56FF-46C4-BA37-84E0A84078FE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E5793D-C6B5-4D56-B79D-A615B017172E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D3C7CF-D53D-4EA1-BAEC-48C3DB8365BD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C3FF09-44ED-4202-8570-7CE3644B8AB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4E10CB-7A9F-4840-AE01-A5504A8F28DB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81F8D5-018A-4F44-B447-2F9E0708F20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A74F5BA-3E26-4D29-8E45-1F23C4EA0313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722437"/>
            <a:ext cx="8569325" cy="1620837"/>
          </a:xfrm>
        </p:spPr>
        <p:txBody>
          <a:bodyPr/>
          <a:lstStyle/>
          <a:p>
            <a:r>
              <a:rPr lang="en-US" dirty="0" smtClean="0"/>
              <a:t>New Paradigms </a:t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Graduate Education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 Informatics and Mathematics:</a:t>
            </a:r>
            <a:br>
              <a:rPr lang="en-US" dirty="0" smtClean="0"/>
            </a:br>
            <a:r>
              <a:rPr lang="en-US" dirty="0" smtClean="0"/>
              <a:t>The Algorithmic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667249"/>
            <a:ext cx="7056437" cy="19319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Milutinovic</a:t>
            </a:r>
            <a:r>
              <a:rPr lang="en-US" dirty="0" smtClean="0"/>
              <a:t>, vm@etf.rs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7A9CB0-ECAF-4DC5-A74E-55A893666D8F}" type="slidenum">
              <a:rPr lang="en-US" smtClean="0"/>
              <a:pPr/>
              <a:t>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25277" y="978209"/>
            <a:ext cx="9324578" cy="4868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On Strategic and Tactical Issues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Related to PhD Research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with Special Emphasis </a:t>
            </a:r>
          </a:p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on Generation of New Ideas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and Writing of Papers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in Computer Science and Engineering: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An Analysis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12094" y="3191863"/>
            <a:ext cx="7056438" cy="3947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551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Calibri" pitchFamily="32" charset="0"/>
              </a:rPr>
              <a:t>Veljko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b="1" dirty="0">
                <a:solidFill>
                  <a:srgbClr val="000000"/>
                </a:solidFill>
                <a:latin typeface="Calibri" pitchFamily="32" charset="0"/>
              </a:rPr>
              <a:t>Table of Contents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4031" y="1763924"/>
            <a:ext cx="9324578" cy="4031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1. Introduction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2. The Major Strategic Issues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3. About Generation of New Ideas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4. Examples from Turing Awards (10)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5. Examples from Nobel Prizes (10)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6. Examples from the UCLA List of Top500 CS Researchers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7. Numerical Values from Google Scholar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8. Examples from University of Belgrade (10)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9. Experiences with PhD Students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10.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-50748"/>
            <a:ext cx="10080625" cy="1578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000" b="1" dirty="0">
                <a:solidFill>
                  <a:srgbClr val="000000"/>
                </a:solidFill>
                <a:latin typeface="Calibri" pitchFamily="32" charset="0"/>
              </a:rPr>
              <a:t>Introduction: General Strategy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2016" y="1259946"/>
            <a:ext cx="9828609" cy="5963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1: Survey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1. Problem selection and collection of 20-40 research papers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2. Analysis and description (7S+F1infrastructure+F2algorithm)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3. Classification criteria and classification tree/cube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4. Ideas for future research, along the lines of 10 methodological paths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5. Survey paper, </a:t>
            </a:r>
            <a:r>
              <a:rPr lang="en-US">
                <a:solidFill>
                  <a:srgbClr val="000000"/>
                </a:solidFill>
                <a:latin typeface="Calibri" pitchFamily="32" charset="0"/>
              </a:rPr>
              <a:t>in </a:t>
            </a:r>
            <a:r>
              <a:rPr lang="en-US" smtClean="0">
                <a:solidFill>
                  <a:srgbClr val="000000"/>
                </a:solidFill>
                <a:latin typeface="Calibri" pitchFamily="32" charset="0"/>
              </a:rPr>
              <a:t>Serbian (1324)</a:t>
            </a: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6. Survey paper, in English, for an IEEE or an ACM conference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7. Survey paper for a journal (ACM, IEEE, SCI)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8. Springer book 50-125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9. .</a:t>
            </a: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ppt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equivalent (preconference tutorials + teaching for Bologna credit)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10. Doing an implementation and living through the incubation period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2: Research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11. Doing a research paper (1 of 10) along the lines of 10 method paths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12. Publishing (SRB.con + ENG.con + ACM/IEEE/</a:t>
            </a: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SCI.journal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)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3: Prototyping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13. Writing an EU project proposal, with appendices from the above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14. Approaching the US companies, with knowledge from the above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4: Commercialization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15. If the project was successful, prepare a business plan for a startup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16. Work on turning the EU project prototype into a market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88036" y="411233"/>
            <a:ext cx="9072563" cy="5475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8800" dirty="0">
                <a:solidFill>
                  <a:srgbClr val="000000"/>
                </a:solidFill>
                <a:latin typeface="Calibri" pitchFamily="32" charset="0"/>
              </a:rPr>
              <a:t>Ten </a:t>
            </a:r>
            <a:br>
              <a:rPr lang="en-US" sz="88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8800" dirty="0">
                <a:solidFill>
                  <a:srgbClr val="000000"/>
                </a:solidFill>
                <a:latin typeface="Calibri" pitchFamily="32" charset="0"/>
              </a:rPr>
              <a:t>Idea Generation Methods*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Mendeleyevization: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Inductor versus Catalyst </a:t>
            </a:r>
          </a:p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(M1 vs M2)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5760" y="1679928"/>
            <a:ext cx="9672849" cy="554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one of the classification class includes no examples,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it first has to be checked why is that so.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it is so because it makes no sense, an appropriate explanation is in place.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it is so because the technology or the applications are not yet ready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for such an approach, one can act in the same way as the famous chemists Mendeleyev: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Empty positions in any classification are potential avenues leading to new inventions.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We refer to such an approach as: Mendeleyevization.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As far as M1/M2, the famous classification of computer systems by Mike Flynn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(SISD, SIMD, MISD, MIMD) initially included no examples of the MISD type.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Later on, a DFT machine (generated using the M1 method)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was categorized as an MISD machine [Milutinovic86A],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as well as one pipelined machine (generated using the M2 method),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namely [Milutinovic87C];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the DFT served as an </a:t>
            </a: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inductor</a:t>
            </a: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, and pipeline as a </a:t>
            </a: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catalyst</a:t>
            </a: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Other popular examples are related to various signal processors and process accelerators.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365" y="3527849"/>
            <a:ext cx="6723917" cy="1111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20156" y="4646051"/>
            <a:ext cx="5292328" cy="290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A: Mendeleyevization (Inductor versus Catalyst) – M1 vs M2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Hybridization: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Symbiosis versus Synergy </a:t>
            </a:r>
          </a:p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(H1 vs H2)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2016" y="1847921"/>
            <a:ext cx="9828609" cy="5157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4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Sometimes two classification classes can be combined,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in order to obtain a hybrid solution (hybridization).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Hybrid solutions can be 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symbiotic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(measuring the conditions in the environment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and switching from one approach to the other, so that each approach is active all the time,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while the conditions are such that it provides better performance compared to the other approach)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or 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synergistic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(creating a new approach, which, for each particular solution element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takes the better solution element of two different approaches). </a:t>
            </a: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As far as H1/H2, the essence of [Milutinovic85] is that two algorithms are combined into one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on the either-one-or-the-other basis (using the H1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and on a combine-inherent-details basis (using the H2 method) in [Milutinovic87B].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Other popular examples include hybrid computers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or computers that use special purpose accelerators,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when appropriate data/process patterns are located.</a:t>
            </a: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693" y="3484101"/>
            <a:ext cx="3951745" cy="1515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81411" y="4954038"/>
            <a:ext cx="4874052" cy="290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B: Hybridization (Symbiosis versus Synergy) – H1 vs H2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fr-FR" sz="3500" b="1" dirty="0">
                <a:solidFill>
                  <a:srgbClr val="000000"/>
                </a:solidFill>
                <a:latin typeface="Calibri" pitchFamily="32" charset="0"/>
              </a:rPr>
              <a:t>Transdisciplinarization: </a:t>
            </a:r>
            <a:br>
              <a:rPr lang="fr-FR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fr-FR" sz="3500" b="1" dirty="0">
                <a:solidFill>
                  <a:srgbClr val="000000"/>
                </a:solidFill>
                <a:latin typeface="Calibri" pitchFamily="32" charset="0"/>
              </a:rPr>
              <a:t>Modifications versus Mutations (T1 vs T2)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24057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Often times, good new ideas get generated if algorithms, procedures,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ways of thinking, re ported from one field to another field,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along the lines of transdisciplinary research methodologies (transdisciplinarization). 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As far as T1/T2, [Milutinovic86B] ports algorithms from Silicon to </a:t>
            </a:r>
            <a:r>
              <a:rPr lang="en-US" sz="14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(using the T1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and introduces appropriate modifications along the process,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while [Milutinovic87A] creates a proposal for a novel computer architecture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(using the T2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along the analogies with a biological honeycomb.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Other popular examples include porting of the FFT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from seismic signal processing to speech signal processing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modification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or introduction of mathematical neural networks inspired by biological neural networks (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mutation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).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579" y="2864628"/>
            <a:ext cx="6401897" cy="1002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83318" y="3867334"/>
            <a:ext cx="7289201" cy="31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itchFamily="32" charset="0"/>
              </a:rPr>
              <a:t>C: Transdisciplinarization (Modification versus Mutation) – T1 vs T2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4031" y="-41998"/>
            <a:ext cx="9408583" cy="151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100" b="1" dirty="0" err="1">
                <a:solidFill>
                  <a:srgbClr val="000000"/>
                </a:solidFill>
                <a:latin typeface="Calibri" pitchFamily="32" charset="0"/>
              </a:rPr>
              <a:t>Remodelling</a:t>
            </a:r>
            <a:r>
              <a:rPr lang="en-US" sz="3100" b="1" dirty="0">
                <a:solidFill>
                  <a:srgbClr val="000000"/>
                </a:solidFill>
                <a:latin typeface="Calibri" pitchFamily="32" charset="0"/>
              </a:rPr>
              <a:t>: </a:t>
            </a:r>
            <a:br>
              <a:rPr lang="en-US" sz="31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3100" b="1" dirty="0">
                <a:solidFill>
                  <a:srgbClr val="000000"/>
                </a:solidFill>
                <a:latin typeface="Calibri" pitchFamily="32" charset="0"/>
              </a:rPr>
              <a:t> versus Reparametrization (R1 vs R2)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12251" y="1427939"/>
            <a:ext cx="9973869" cy="579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Sometimes it is simply the best to take a research direction different (even opposite)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compared to what others take (retrajectorization using remodeling).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different (opposite) research direction makes sense either if a more detailed set of parameters is in place (</a:t>
            </a:r>
            <a:r>
              <a:rPr lang="en-US" sz="13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due to model changes because of application changes),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or because parameters of the environment have changed permanently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</a:t>
            </a:r>
            <a:r>
              <a:rPr lang="en-US" sz="1300" b="1" dirty="0">
                <a:solidFill>
                  <a:srgbClr val="000000"/>
                </a:solidFill>
                <a:latin typeface="Calibri" pitchFamily="32" charset="0"/>
              </a:rPr>
              <a:t>reparametrization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due to model changes because of technology changes).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two alternatives are referred to as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and reparametrization.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As far as R1/R2, [Milutinovic88] offers a new algorithm (using the R1 method)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that makes sense if an environment is represented with a more detailed model,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while [Milutinovic89] offers a new solution in a changed environment (using the R2 method),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when a design has to be ported from Silicon to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(from the performance/price point of view, the best adder design for Silicon, the carry-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lookahead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adder,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is among the worst ones for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and the opposite: the worst adder for Silicon, the ripple-carry adder,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is among the best ones for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; this is because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gate delays depend on fan-out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and ripple-carry adders are characterized with only the minimal fan-out,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while the fan-out of the carry-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lookahead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adders depends on the word size, and can grow infinitely).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Other popular examples are related to concept modeling in AI based on graphical representation with icons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(in a model with fewer icons, one can make a conclusion which is different, and often times even opposite, compared to a conclusion made from a model with a much larger number of icons);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also, when the environment changes (for example, the ratio of processing speed to communication speed changes), a different type of supercomputing network becomes optimal.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646" y="3023870"/>
            <a:ext cx="2220888" cy="11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561" y="3023870"/>
            <a:ext cx="2805423" cy="11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96142" y="4175321"/>
            <a:ext cx="4491976" cy="275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>D: Remodeling (</a:t>
            </a:r>
            <a:r>
              <a:rPr lang="en-US" sz="1200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> versus Reparametrization) – R1 vs 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4031" y="152245"/>
            <a:ext cx="9072563" cy="1562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2" charset="0"/>
              </a:rPr>
              <a:t>Unorthodoxization: </a:t>
            </a:r>
            <a:br>
              <a:rPr lang="en-US" sz="32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2" charset="0"/>
              </a:rPr>
              <a:t>ViewFromAbove versus ViewFromInside (U1 vs U2)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82860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This category encompasses the approaches that are difficult to classify:</a:t>
            </a:r>
            <a:br>
              <a:rPr lang="en-US" sz="17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Sometimes one sees something that others did not see for decades or centuries 			(</a:t>
            </a: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ViewFromAbove</a:t>
            </a: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) </a:t>
            </a:r>
            <a:br>
              <a:rPr lang="en-US" sz="17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or one gets stroked by an idea of a genius with no ground in existing research 			(</a:t>
            </a: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ViewFromInside</a:t>
            </a: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). 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As far as U1/U2, [Milutinovic2000] generated an innovation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after trying to make a holistic view (U1),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and [Milutinovic2001] introduces an idea after an effort is made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to understand the intrinsic details of the problem (U2).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Other popular examples include the contributions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of Nobel Laureates Martin Perl and Jerome Friedman.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937" y="3473601"/>
            <a:ext cx="4084753" cy="1007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04320" y="4520057"/>
            <a:ext cx="6009762" cy="31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E: Unorthodoxization (ViewFromAbove versus ViewFromInside) – U1 vs U2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cuments and Settings\nenadko\My Documents\My Pictures\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281"/>
            <a:ext cx="10080625" cy="741439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19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301625"/>
            <a:ext cx="9337674" cy="1260475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Top(USA): Business + Engineering + Science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2" y="1916112"/>
            <a:ext cx="9069387" cy="4987925"/>
          </a:xfrm>
        </p:spPr>
        <p:txBody>
          <a:bodyPr/>
          <a:lstStyle/>
          <a:p>
            <a:r>
              <a:rPr lang="en-US" dirty="0" smtClean="0"/>
              <a:t>MBA	</a:t>
            </a:r>
            <a:r>
              <a:rPr lang="en-US" dirty="0" smtClean="0"/>
              <a:t>:</a:t>
            </a:r>
            <a:r>
              <a:rPr lang="en-US" dirty="0" smtClean="0"/>
              <a:t> Wharton + Dartmouth</a:t>
            </a:r>
          </a:p>
          <a:p>
            <a:r>
              <a:rPr lang="en-US" dirty="0" err="1" smtClean="0"/>
              <a:t>MEng</a:t>
            </a:r>
            <a:r>
              <a:rPr lang="en-US" dirty="0" smtClean="0"/>
              <a:t>: MIT + </a:t>
            </a:r>
            <a:r>
              <a:rPr lang="en-US" dirty="0" smtClean="0"/>
              <a:t>UCB</a:t>
            </a:r>
            <a:endParaRPr lang="en-US" dirty="0" smtClean="0"/>
          </a:p>
          <a:p>
            <a:r>
              <a:rPr lang="en-US" dirty="0" err="1" smtClean="0"/>
              <a:t>MSc</a:t>
            </a:r>
            <a:r>
              <a:rPr lang="en-US" dirty="0" smtClean="0"/>
              <a:t>: Harvard + Stanford</a:t>
            </a:r>
          </a:p>
          <a:p>
            <a:r>
              <a:rPr lang="en-US" dirty="0" smtClean="0"/>
              <a:t>Ivy: Princeton + Yale</a:t>
            </a:r>
          </a:p>
          <a:p>
            <a:r>
              <a:rPr lang="en-US" dirty="0" smtClean="0"/>
              <a:t>NY: Columbia </a:t>
            </a:r>
            <a:r>
              <a:rPr lang="en-US" dirty="0" smtClean="0"/>
              <a:t>+ NYU</a:t>
            </a:r>
            <a:endParaRPr lang="en-US" dirty="0" smtClean="0"/>
          </a:p>
          <a:p>
            <a:r>
              <a:rPr lang="en-US" dirty="0" smtClean="0"/>
              <a:t>Mid West: Purdue + Illinois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PhD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Documents and Settings\nenadko\My Documents\My Pictures\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056"/>
            <a:ext cx="10080625" cy="744661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20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Documents and Settings\nenadko\My Documents\My Pictures\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737" y="1"/>
            <a:ext cx="10261363" cy="755967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21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4031" y="-70909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600" b="1" dirty="0">
                <a:solidFill>
                  <a:srgbClr val="000000"/>
                </a:solidFill>
                <a:latin typeface="Calibri" pitchFamily="32" charset="0"/>
              </a:rPr>
              <a:t>Experiences with PhD Students</a:t>
            </a:r>
            <a:br>
              <a:rPr lang="en-US" sz="26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b="1" dirty="0">
                <a:solidFill>
                  <a:srgbClr val="000000"/>
                </a:solidFill>
                <a:latin typeface="Calibri" pitchFamily="32" charset="0"/>
              </a:rPr>
              <a:t> of the Authors of this Research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981812" y="960437"/>
          <a:ext cx="8066250" cy="6444381"/>
        </p:xfrm>
        <a:graphic>
          <a:graphicData uri="http://schemas.openxmlformats.org/drawingml/2006/table">
            <a:tbl>
              <a:tblPr/>
              <a:tblGrid>
                <a:gridCol w="2614662"/>
                <a:gridCol w="4034000"/>
                <a:gridCol w="1417588"/>
              </a:tblGrid>
              <a:tr h="6492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Researcher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Research domain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Method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Drazen Draskovic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mutation algorithms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for genetic search [Draskovic2012]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Bojan Furlan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opinion mining for social networks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[Furlan2011]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Nemanja Kojic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data mining for wireless  sensor networks [Kojic2012]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U1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Marko Misic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interconnection networks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for multiprocessor systems [Misic2011]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R2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Milos Cvetanovic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system software for wireless sensor networks [Cvetanovic2008]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Zaharije Radivojevic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application software for wireless sensor networks [Radivojevic2008]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Zarko Stanisavljevic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computing infrastructure for distant education [Stanisavljevic2011]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Zivojin Sustran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cache management for multiprocessor systems [Sustran2012]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T2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Djordje Djurdjevic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of computer graphics for mission applications [Djurdjevic2011]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Sasa Stojanovic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hybrid computing for supercomputer architecture [Stojanovic2012]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Classified References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Used in the Educational Process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M1: Mendeleyevization/Inductor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[Milutinovic86a]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Fortes, J., Jamieson, L.,A Multiprocessor Architecture for Real-Time Computation of a Class of DFT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Algorithm,IEEE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Acoustics, Speech, and signal Processing,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. ASSP-34, No. 5, October 1986, pp. 1301-1309.(impact factor 1.463/1992).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M2: Mendeleyevization/Catalyst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[Milutinovic87c]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V.,A Simulation Study of the Vertical-Migration Microprocessor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Architecture,IEEE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Software Engineering, Vol. SE-13, No. 12, December 1987, pp. 1265-1277.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H1: Hybridization/Symbiosis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[Milutinovic85]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V.,A Microprocessor-Oriented Algorithm for Adaptive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Equalization,IEEE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Communications,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COM-33, No 6, June 1985, pp. 522-526.(impact factor 1.512/2010). 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H2: Hybridization/Synergy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[Milutinovic87b]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Lopez-Benitez, N., Hwang, K.,A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-Based Microprocessor Architecture for Real-Time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Applications,IEEE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Computer, VolC-36, No 6, June 1987, pp. 714-727.(impact factor 1.822/2010).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T1: Transdisciplinarization/Modification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[Milutinovic86b]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V.,GaAs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Microprocessor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Technology,IEEE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Computer,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19, No. 10, October 1986 (Invited, Guest Editor's Introduction), pp. 10-15.(impact factor 2.205/2010).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T2: Transdisciplinarization/Mutation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[Milutinovic87a]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D.,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Soucek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B.,The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Honeycomb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Architecture,IEEE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Computer, Vol. 20, No. 4, April 1987 (Open Channel), pp. 81-83.(impact factor 2.205/2010).</a:t>
            </a:r>
            <a:r>
              <a:rPr lang="en-US" sz="900" dirty="0">
                <a:solidFill>
                  <a:srgbClr val="000000"/>
                </a:solidFill>
                <a:latin typeface="Calibri" pitchFamily="32" charset="0"/>
              </a:rPr>
              <a:t> </a:t>
            </a:r>
            <a:br>
              <a:rPr lang="en-US" sz="9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R1: Remodeling/</a:t>
            </a:r>
            <a:r>
              <a:rPr lang="en-US" sz="9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[Milutinovic88]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</a:t>
            </a:r>
            <a:r>
              <a:rPr lang="en-US" sz="9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A Comparison of Suboptimal Detection Algorithms Applied to the Additive Mix of Orthogonal Sinusoidal Signals, IEEE Transactions on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Communicatiions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Vol. COM-36, No. 5, May 1988, pp. 538-543.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R2: Remodeling /Reparametrization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[Milutinovic89]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Bettinger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M.,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Helbig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W.,Multiplier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/Shifter Design Trade-offs in a 32-bit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Microprocessor,IEEE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Computers, Vol. 38, No. 6, June 1989, pp. 847-880.(impact factor 1.822/2010).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 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U1: Unorthodoxization/ViewFromAbove [Milutinovic2000]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Cvetkovic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D.,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Mirkovic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J., 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“Genetic Search Based on Multiple Mutation Approaches,” IEEE Computer, 2000. (impact factor 1.822/2010). 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U2: Unorthodoxization/ViewFromInside 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[Milutinovic2001]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Ngom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P.,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Stojmenovic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I., “STRIP --- A Strip Based Neural Network Growth Algorithm for Learning Multiple-Valued Functions,” IEEE Transactions on Computers, 2001. (impact factor 1.822/2010).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4031" y="722720"/>
            <a:ext cx="9324578" cy="288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A Short Course for PhD Students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in Science and Engineering: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”How to Write Papers for JCR Journals”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6047" y="4451809"/>
            <a:ext cx="8820547" cy="2301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(A) survey papers</a:t>
            </a:r>
          </a:p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(B) research papers</a:t>
            </a:r>
          </a:p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Major Contributions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of the Two Paper Types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Major contributions of the two paper types are as follows: 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a) For  a survey paper:</a:t>
            </a:r>
          </a:p>
          <a:p>
            <a:pPr marL="866202" lvl="1" indent="-362230">
              <a:spcBef>
                <a:spcPts val="496"/>
              </a:spcBef>
              <a:buFont typeface="Times New Roman" pitchFamily="16" charset="0"/>
              <a:buAutoNum type="arabicParenR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 novel classification of existing approaches to the problem,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using a well thought set of classification criteria.</a:t>
            </a:r>
          </a:p>
          <a:p>
            <a:pPr marL="866202" lvl="1" indent="-362230">
              <a:spcBef>
                <a:spcPts val="496"/>
              </a:spcBef>
              <a:buFont typeface="Times New Roman" pitchFamily="16" charset="0"/>
              <a:buAutoNum type="arabicParenR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Presentation of each approach using the same template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the same type of figures, so an easy comparison is possible.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3)  Some wisdom related to future research trends.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b) For a research paper: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1)  Introduction of a new original idea.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2)  Comparison of that idea with the best one from the open literature,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     using the previously built tools: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      For how much is it better and under what conditions?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3)  In addition to a performance oriented comparison,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     any research paper also has to include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     a complexity oriented comparison.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4031" y="83996"/>
            <a:ext cx="9072563" cy="1091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pitchFamily="32" charset="0"/>
              </a:rPr>
              <a:t>1. Survey Papers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36021" y="1259946"/>
            <a:ext cx="9492589" cy="554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Selection of the topic for a survey must satisfy </a:t>
            </a:r>
          </a:p>
          <a:p>
            <a:pPr marL="376229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following requirements: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field is newly emerging.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Popularity of the field will grow over time.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 critical number of papers with new algorithms/approaches does exist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(at least twenty to forty).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 survey paper does not exist.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PhD student worked before in a related scientific field.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PhD student is enthusiastic about the particular field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of his/her tutorial paper</a:t>
            </a: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.</a:t>
            </a:r>
          </a:p>
          <a:p>
            <a:pPr marL="1007943" lvl="1" indent="-566968">
              <a:spcBef>
                <a:spcPts val="551"/>
              </a:spcBef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551"/>
              </a:spcBef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Find papers using Google Scholar,</a:t>
            </a:r>
          </a:p>
          <a:p>
            <a:pPr marL="1007943" lvl="1" indent="-566968">
              <a:spcBef>
                <a:spcPts val="551"/>
              </a:spcBef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Citation Count for old papers</a:t>
            </a: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 and Locality Principle for new papers!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04031" y="302738"/>
            <a:ext cx="9072563" cy="70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pitchFamily="32" charset="0"/>
              </a:rPr>
              <a:t>1. Survey Papers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7266" y="1259946"/>
            <a:ext cx="9660599" cy="57117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2230" indent="-362230">
              <a:spcBef>
                <a:spcPts val="303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With the binary (or n-ary) criteria, one can create either a tree-like classification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or a cube-like classification,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as indicated in Figures 1 and 2 [Vukasinovic2012].</a:t>
            </a: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31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With a tree-like classification, one can classify only the approaches that entirely belong to a specific class.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With a cube-like classification, one defines a space in which inner points include, to some extent, characteristics of all existing classes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31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What is useful, is to prepare a figure which includes the following: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classification criteria.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classification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technical mnemonics.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symbolic mnemonics.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number of selected examples per class.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full list of references of selected examples.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vector of relevant characteristics.</a:t>
            </a:r>
          </a:p>
          <a:p>
            <a:pPr marL="362230" indent="-362230">
              <a:spcBef>
                <a:spcPts val="331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566" y="1931917"/>
            <a:ext cx="2808924" cy="160993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8115" y="1931917"/>
            <a:ext cx="2184135" cy="167992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48115" y="3701092"/>
            <a:ext cx="2604161" cy="404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 FIGURE 1. A tree-like classification: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 Classes are only at the leaves of the tree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87566" y="3648594"/>
            <a:ext cx="2910430" cy="533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FIGURE 2. A cube-like classification: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Classes can exist also at points inside the cube, 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as pointed to by the three arrows.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130" y="855714"/>
            <a:ext cx="6300391" cy="378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08063" y="4812294"/>
            <a:ext cx="8484526" cy="1177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Figure 3. Classification of Internet Search Algorithms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Legend: C1 (criterion #1) =  Retrieval-oriented  vs Analysis-oriented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     C2A (criterion #2, in the MDB path) =  Random Search  vs Targeted Search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     C2B (criterion #2, in the CMA path) =  Semantics-oriented  vs Datamining-oriented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/>
        </p:nvGraphicFramePr>
        <p:xfrm>
          <a:off x="336021" y="335986"/>
          <a:ext cx="9494341" cy="6117740"/>
        </p:xfrm>
        <a:graphic>
          <a:graphicData uri="http://schemas.openxmlformats.org/drawingml/2006/table">
            <a:tbl>
              <a:tblPr/>
              <a:tblGrid>
                <a:gridCol w="1414088"/>
                <a:gridCol w="1897118"/>
                <a:gridCol w="2058128"/>
                <a:gridCol w="2058128"/>
                <a:gridCol w="2066879"/>
              </a:tblGrid>
              <a:tr h="6912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Technical Names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Random Search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(RS or RS/MDB)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Targeted Search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(TS or TS/MDB)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Semantic Analysis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(SA or SA/CMA)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Data-mining Analysis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(DA or DA/CMA)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12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Symbolic Names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Lion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Jaguar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Tiger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Panthera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67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Number of Surveyed Contributions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846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References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[Nikolic2011a]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Nikolic, B.,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“Expert Systems,”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WUS Austria Educational Publishing and University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of Belgrade, Classroom Textbook,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June 2011.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[Milutinovic2000a]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Milutinovic, V., Cvetkovic, D., Mirkovic, J.,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“Genetic Search Based on Multiple Mutation Approaches,”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IEEE Computer, 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November 2000, vol. 33,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issue: 9, pp. 118-119.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[Nikolic2011b]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Furlan, B., Sivacki, V., Jovanovic, D., Nikolic, B., “Comparable Evaluation of Contemporary Corpus-Based and Knowledge-Bases Semantic Similarity Measures of Short Text,”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JITA, vol. 1, no. 1, pp. 65-72,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ISSN: 2232-962, June 2011.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[Milutinovic2000b]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Milutinovic, V., Knezevic, P., Radunovic, B., Casselman, S., Schewel, J.,“Obelix Searches Internet Using Customer Data,”IEEE Computer, July 2000,  vol. 33, issue: 7, pp. 104-107.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62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[Nick2001]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                 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                 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[Simon2009]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[Mirkovic1999]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[Chen1997]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[Gordon2006]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[Leroy2003]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[Wang2006]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[Al-Dallal2009]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[Hu2007]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[Freitas2001]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772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-ability#1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...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-ability#N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428089" y="6719712"/>
            <a:ext cx="6972432" cy="447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TABLE A: SUMMARY OF THE APPROACHES THAT LED TO THE CLASSIFICATION PROPOSED IN THIS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Wharton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1nenad\whart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2" y="1417637"/>
            <a:ext cx="8113713" cy="590014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Survey Papers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-180261" y="1763925"/>
            <a:ext cx="1035364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  	When presenting each particular example, one can use the template presented next:</a:t>
            </a: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Seven Ws about the survey example (Who, What, When, Where, Why, for Whom, </a:t>
            </a:r>
            <a:r>
              <a:rPr lang="en-US" sz="1700" dirty="0" err="1">
                <a:solidFill>
                  <a:srgbClr val="000000"/>
                </a:solidFill>
                <a:latin typeface="Calibri" pitchFamily="32" charset="0"/>
              </a:rPr>
              <a:t>hoW</a:t>
            </a: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).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Essence (it is extremely difficult to give entire essence in only one sentence).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Structure (at this place, one can insert a call to a figure,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like in [Draskovic2012]).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Some relevant details.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Example (here one can call a figure that explains an example using a pseudo-code,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like in [Draskovic2012];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ideally, the same application case should be used for all surveyed examples).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Pros and cons.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Author’s opinion of this example and its potentials.</a:t>
            </a: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For short surveys, each template element is a sentence. </a:t>
            </a:r>
          </a:p>
          <a:p>
            <a:pPr marL="803205" lvl="1" indent="-299234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For long surveys, each template element is a paragraph. </a:t>
            </a:r>
          </a:p>
          <a:p>
            <a:pPr marL="803205" lvl="1" indent="-299234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For books, each template element can be a page, or more. </a:t>
            </a: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37" y="251989"/>
            <a:ext cx="4121506" cy="4206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86531" y="4703798"/>
            <a:ext cx="4793548" cy="1034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FIGURE 4: Generalized Structure of the Search Classes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Legend: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DB = Database;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URL = Type of URI that is used to describe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           the location of a specific document;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843" y="251989"/>
            <a:ext cx="4126756" cy="310786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280078" y="3531349"/>
            <a:ext cx="4464526" cy="1034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 FIGURE 5:  PseudoCode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that demonstrates behavior of an example,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in the case of a specific application; 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 it is advised that the same application is used 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with all examples.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2. Research Papers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751" y="1763925"/>
            <a:ext cx="1038864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  The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major purpose of the research paper is to describe an innovation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to demonstrate that, under certain conditions,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it has a better performance and/or complexity,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compared to the best one from the open literature.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The major steps in the process are: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create an invention.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perform a rigorous analysis,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demonstrate that the invented solution is better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than the best one from the open literature under a specific set of conditions,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to show what these conditions are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for how much is it better.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asses complexity and to write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the paper using a methodologically correct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Research Papers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4031" y="1595932"/>
            <a:ext cx="9072563" cy="5157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spcBef>
                <a:spcPts val="55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   </a:t>
            </a: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  As 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far as the presentation of the research results,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students are told that each research paper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should contain the following twelve sections: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Introduction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Problem statement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Existing solutions 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The proposed solution 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Details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Axioms, conditions, and assumptions of the analysis to follow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Mathematical analysis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Simulation analysis to show performance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Implementation analysis to show complexity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Conclusion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Acknowledgments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Annotated references</a:t>
            </a:r>
          </a:p>
          <a:p>
            <a:pPr marL="1055191" lvl="1" indent="-551219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55191" lvl="1" indent="-551219">
              <a:spcBef>
                <a:spcPts val="772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spcBef>
                <a:spcPts val="882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1. Introduction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40858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spcBef>
                <a:spcPts val="882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The minimum introductory text </a:t>
            </a:r>
          </a:p>
          <a:p>
            <a:pPr marL="369230" indent="-362230">
              <a:spcBef>
                <a:spcPts val="882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should contain the following three paragraphs:</a:t>
            </a:r>
            <a:br>
              <a:rPr lang="en-US" sz="29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  <a:p>
            <a:pPr marL="1055191" lvl="1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About the general field of this research.</a:t>
            </a:r>
          </a:p>
          <a:p>
            <a:pPr marL="1055191" lvl="1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About the specific field of this research.</a:t>
            </a:r>
          </a:p>
          <a:p>
            <a:pPr marL="1055191" lvl="1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About the </a:t>
            </a:r>
            <a:r>
              <a:rPr lang="en-US" sz="2900" dirty="0" smtClean="0">
                <a:solidFill>
                  <a:srgbClr val="000000"/>
                </a:solidFill>
                <a:latin typeface="Calibri" pitchFamily="32" charset="0"/>
              </a:rPr>
              <a:t>viewpoint(vision) </a:t>
            </a: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of this research, </a:t>
            </a:r>
            <a:br>
              <a:rPr lang="en-US" sz="2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as well as the </a:t>
            </a:r>
            <a:r>
              <a:rPr lang="en-US" sz="2900" dirty="0" smtClean="0">
                <a:solidFill>
                  <a:srgbClr val="000000"/>
                </a:solidFill>
                <a:latin typeface="Calibri" pitchFamily="32" charset="0"/>
              </a:rPr>
              <a:t>goal and mission of </a:t>
            </a: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this research.</a:t>
            </a:r>
          </a:p>
          <a:p>
            <a:pPr marL="369230" indent="-362230">
              <a:spcBef>
                <a:spcPts val="882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2. Problem Statement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24057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77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The following elements are obligatory: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Problem definition.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Why is the problem important.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Why will the importance of the problem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grow over time.</a:t>
            </a: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3. Existing Solutions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82860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Existing solutions and their drawbacks,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looking from the viewpoint defined in the introduction,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having in mind the goals defined in the introduction.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Elements of this section are:</a:t>
            </a: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03972">
              <a:spcBef>
                <a:spcPts val="634"/>
              </a:spcBef>
              <a:buFont typeface="Calibri" pitchFamily="32" charset="0"/>
              <a:buChar char="–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 brief classification of the best solution from the open literature.</a:t>
            </a:r>
          </a:p>
          <a:p>
            <a:pPr marL="1007943" lvl="1" indent="-503972">
              <a:spcBef>
                <a:spcPts val="634"/>
              </a:spcBef>
              <a:buFont typeface="Calibri" pitchFamily="32" charset="0"/>
              <a:buChar char="–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Short description of each relevant solution.</a:t>
            </a:r>
          </a:p>
          <a:p>
            <a:pPr marL="1007943" lvl="1" indent="-503972">
              <a:spcBef>
                <a:spcPts val="634"/>
              </a:spcBef>
              <a:buFont typeface="Calibri" pitchFamily="32" charset="0"/>
              <a:buChar char="–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 detailed criticism of each presented solution,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especially in domains in which the proposed solution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is expected to be better.  </a:t>
            </a:r>
          </a:p>
          <a:p>
            <a:pPr marL="376229" indent="-362230">
              <a:spcBef>
                <a:spcPts val="634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4. The Proposed Solution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2016" y="1763925"/>
            <a:ext cx="974460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proposed solution and its essence, </a:t>
            </a: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why is it supposed to be better</a:t>
            </a: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compared to the best solution from the open literature; </a:t>
            </a: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elements of this section are:</a:t>
            </a:r>
          </a:p>
          <a:p>
            <a:pPr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lvl="1" indent="-362230">
              <a:spcBef>
                <a:spcPts val="55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Philosophical essence of the proposed solution.</a:t>
            </a:r>
          </a:p>
          <a:p>
            <a:pPr marL="376229" lvl="1" indent="-362230">
              <a:spcBef>
                <a:spcPts val="55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Why the proposed solution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is without drawbacks of existing solution(s).</a:t>
            </a:r>
          </a:p>
          <a:p>
            <a:pPr marL="376229" lvl="1" indent="-362230">
              <a:spcBef>
                <a:spcPts val="55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What is the best methodology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to prove the superiority of the proposed solution,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under what conditions that holds.</a:t>
            </a:r>
          </a:p>
          <a:p>
            <a:pPr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5. Details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36021" y="1763925"/>
            <a:ext cx="949258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    This section should contain details of the best one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among the existing approaches and of the proposed solution.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The relevant details should be grouped into categories.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For example: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details.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System software details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Application software details.</a:t>
            </a: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04031" y="-125994"/>
            <a:ext cx="9324578" cy="21174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6. Axioms, Conditions, and Assumptions </a:t>
            </a:r>
            <a:r>
              <a:rPr lang="en-US" sz="35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35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 smtClean="0">
                <a:solidFill>
                  <a:srgbClr val="000000"/>
                </a:solidFill>
                <a:latin typeface="Calibri" pitchFamily="32" charset="0"/>
              </a:rPr>
              <a:t>of </a:t>
            </a: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the Analysis to Follow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763925"/>
            <a:ext cx="9996620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a) Axioms refer to axiomatic standpoints.</a:t>
            </a: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b) Conditions refer to realistic specifiers of the environment.</a:t>
            </a: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c) Assumptions refer to simplifications that make the analysis easier,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without jeopardizing on the quality of the final result.</a:t>
            </a: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Dartmouth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1nenad\darthmouthProgra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1313397"/>
            <a:ext cx="9144000" cy="61240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7. Mathematical Analysis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74460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634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5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634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Axioms, conditions, and assumptions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are described mathematically.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5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634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Closed or open form formulae are derived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for the major performance measures.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5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634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Closed or open form formulae are derived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for the major complexity measures.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06270" y="278239"/>
            <a:ext cx="9828609" cy="1310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8. Simulation Analysis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to Show Performance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2016" y="1763925"/>
            <a:ext cx="966059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16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lnSpc>
                <a:spcPct val="150000"/>
              </a:lnSpc>
              <a:spcBef>
                <a:spcPts val="716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Simulator, logical structure </a:t>
            </a:r>
            <a:br>
              <a:rPr lang="en-US" sz="2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and user interface are described.</a:t>
            </a:r>
          </a:p>
          <a:p>
            <a:pPr marL="565219" indent="-551219">
              <a:lnSpc>
                <a:spcPct val="150000"/>
              </a:lnSpc>
              <a:spcBef>
                <a:spcPts val="716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Simulation experiments are described.</a:t>
            </a:r>
          </a:p>
          <a:p>
            <a:pPr marL="565219" indent="-551219">
              <a:lnSpc>
                <a:spcPct val="150000"/>
              </a:lnSpc>
              <a:spcBef>
                <a:spcPts val="716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Simulation results are discussed.</a:t>
            </a:r>
          </a:p>
          <a:p>
            <a:pPr marL="565219" indent="-551219">
              <a:spcBef>
                <a:spcPts val="716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9. Implementation Analysis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to Show Complexity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2757" y="1763925"/>
            <a:ext cx="10000120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a) Implementation strategy is discussed for the chosen technology.</a:t>
            </a: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b) Implementation details and complexity are presented.</a:t>
            </a: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c) If a prototype is implemented, show some characteristic measurement. </a:t>
            </a: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If a prototype is not implemented, give some implementation guidelines.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10. Conclusion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Summary of what was done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and to what extent are the initial goals achieved.</a:t>
            </a:r>
          </a:p>
          <a:p>
            <a:pPr marL="565219" indent="-551219">
              <a:lnSpc>
                <a:spcPct val="150000"/>
              </a:lnSpc>
              <a:spcBef>
                <a:spcPts val="772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To whom is that of benefit.</a:t>
            </a:r>
          </a:p>
          <a:p>
            <a:pPr marL="565219" indent="-551219">
              <a:lnSpc>
                <a:spcPct val="150000"/>
              </a:lnSpc>
              <a:spcBef>
                <a:spcPts val="772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Newly open problem for further research.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11. Acknowledgments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3512" y="1763924"/>
            <a:ext cx="10141126" cy="5207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 a) To all those who patiently listened to your ideas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and especially to those who volunteered to share with you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some of their own ideas for further benefit of your research.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Also, it is obligatory to cite the relevant work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of all those who volunteered the improvement ideas.</a:t>
            </a: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b) To all those who helped provide the infrastructure for your research.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If this is related to one or more research project, list them.</a:t>
            </a: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c) To all those who suffered by taking everyday life responsibilities from you,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so you could dedicate more of your time to research.</a:t>
            </a: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12. Annotated References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8011" y="1679928"/>
            <a:ext cx="9744604" cy="5207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   </a:t>
            </a:r>
            <a:r>
              <a:rPr lang="en-US" sz="2600" dirty="0" smtClean="0">
                <a:solidFill>
                  <a:srgbClr val="000000"/>
                </a:solidFill>
                <a:latin typeface="Calibri" pitchFamily="32" charset="0"/>
              </a:rPr>
              <a:t>  The </a:t>
            </a: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are more useful if listed in groups.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Each topic requires different grouping.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The grouping that seems most appropriate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for this paper includes: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03972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related to methodology.</a:t>
            </a:r>
          </a:p>
          <a:p>
            <a:pPr marL="1007943" lvl="1" indent="-503972">
              <a:lnSpc>
                <a:spcPct val="150000"/>
              </a:lnSpc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related to examples.</a:t>
            </a:r>
          </a:p>
          <a:p>
            <a:pPr marL="1007943" lvl="1" indent="-503972">
              <a:lnSpc>
                <a:spcPct val="150000"/>
              </a:lnSpc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related to success of past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073" y="419982"/>
            <a:ext cx="7896490" cy="433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88036" y="4955787"/>
            <a:ext cx="9240573" cy="1649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Figure 6: Success rates of paper submissions: (A) Normalized percentage of class with permission to submit.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(B) Normalized paper acceptance rate of those permitted to submit.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(C) Among the student with accepted papers, how many enrolled a PhD program later. </a:t>
            </a:r>
            <a:br>
              <a:rPr lang="en-US" sz="1200" dirty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Explanation: Curve A is almost monotonically decreasing due to the fact that the class was not formal in the beginning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and only the best students opted to take informal lectures. After the class became formal, the student body became larger,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and consequently, not all of them were extraordinary. Curve B had ups and downs, with peeks separated about twelve years apart,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which could be a consequence of the motivation ups and downs of the teacher. Curve C is at hundred percent,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except in years characterized with an industry boom.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073" y="419982"/>
            <a:ext cx="7980495" cy="438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0288" y="5039784"/>
            <a:ext cx="9240573" cy="1392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</a:rPr>
              <a:t>Figure 7: Citation analysis for the ten most referenced papers.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Explanation: It is clear that in some years the production was of a higher quality;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that seems to be coinciding with years in which the world’s top industry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was giving donations to the department.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Y axis refers to the total number of citations for the top 10 papers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135" y="587975"/>
            <a:ext cx="5740356" cy="2834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20026" y="3695842"/>
            <a:ext cx="9324578" cy="2422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</a:rPr>
              <a:t>Figure 8: Impact of the existence of another survey paper.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Explanation: This figure gives a result which was absolutely unexpected.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expectation was that existence of a survey would decrease citations of our survey,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but it happened absolutely the opposite. This means that the quality is more important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than the pre-existence of another survey paper on the same subject.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paper with 2 preceded survey papers was the paper by </a:t>
            </a:r>
            <a:r>
              <a:rPr lang="en-US" dirty="0" err="1">
                <a:solidFill>
                  <a:srgbClr val="000000"/>
                </a:solidFill>
              </a:rPr>
              <a:t>Protic</a:t>
            </a:r>
            <a:r>
              <a:rPr lang="en-US" dirty="0">
                <a:solidFill>
                  <a:srgbClr val="000000"/>
                </a:solidFill>
              </a:rPr>
              <a:t> at al [</a:t>
            </a:r>
            <a:r>
              <a:rPr lang="en-US" dirty="0" err="1">
                <a:solidFill>
                  <a:srgbClr val="000000"/>
                </a:solidFill>
              </a:rPr>
              <a:t>Protic</a:t>
            </a:r>
            <a:r>
              <a:rPr lang="en-US" dirty="0">
                <a:solidFill>
                  <a:srgbClr val="000000"/>
                </a:solidFill>
              </a:rPr>
              <a:t> 1996].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paper with one preceded survey was the paper by </a:t>
            </a:r>
            <a:r>
              <a:rPr lang="en-US" dirty="0" err="1">
                <a:solidFill>
                  <a:srgbClr val="000000"/>
                </a:solidFill>
              </a:rPr>
              <a:t>Tomasevic</a:t>
            </a:r>
            <a:r>
              <a:rPr lang="en-US" dirty="0">
                <a:solidFill>
                  <a:srgbClr val="000000"/>
                </a:solidFill>
              </a:rPr>
              <a:t> at al [Tomasevic1993].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paper with no preceded survey was the paper by </a:t>
            </a:r>
            <a:r>
              <a:rPr lang="en-US" dirty="0" err="1">
                <a:solidFill>
                  <a:srgbClr val="000000"/>
                </a:solidFill>
              </a:rPr>
              <a:t>Jovanovic</a:t>
            </a:r>
            <a:r>
              <a:rPr lang="en-US" dirty="0">
                <a:solidFill>
                  <a:srgbClr val="000000"/>
                </a:solidFill>
              </a:rPr>
              <a:t> at al [Jovanovic1999].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094" y="839964"/>
            <a:ext cx="7170195" cy="3937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36021" y="5039784"/>
            <a:ext cx="9408583" cy="87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</a:rPr>
              <a:t>Figure 9: Survey papers versus research papers, what generates more citations? Explanation: Surveys generate more,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unless an extraordinary research paper is generated in a popular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1nenad\mitProgra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2" y="1265237"/>
            <a:ext cx="7239000" cy="601262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Appendix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52016" y="1679928"/>
            <a:ext cx="9576594" cy="5123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77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   One possible research plan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based on the methodology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presented in this paper is elaborated here,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week by week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(between two logical weeks,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one can have one or more physical weeks)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SURVEY PAPER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252" y="1571433"/>
            <a:ext cx="5287077" cy="5484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1. Read about the general subject, to worm up.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2. Collect 20 to 40 papers,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on various approaches from the open literature.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3. For each example (covered by one or more papers),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write the main 7 sentences, as explained in this paper.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Explain why the chosen template enables easy comparison,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and therefore represents a contribution to science.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4. Decide about classification criteria generate a classification,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sort the found examples by classes,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and form Figure #1, as explained in this paper.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Explain why the proposed classification represents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a contribution to science.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5. For each example, generate two figures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 (for example, one block scheme of the structure,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 and one pseudo code presentation of the algorithm).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Choose the presentation form which indicates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the essence of the class that the example belongs to.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6. If the generated classification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includes a class without examples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(which is highly desirable,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since that points to possible new research avenues),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define the research strategy of interest for those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who decide to take that avenue.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Form a section with appropriate discussions.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788297" y="1571433"/>
            <a:ext cx="5385084" cy="3409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7. Define the research strategy for those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who decide to analyze the hybrid approaches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(those consisting of elements of two different classes).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Hybrid approaches can be either a symbiosis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(the two solutions used interchangeably, as the conditions dictate),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or a synergy (the two solutions combined into one).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Discuss possible new solutions or both types  (symbiosis and synergy).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Discuss other possible avenues leading to new inventions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(transdisciplinarization and retrajectorization).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8. Add the preamble and the </a:t>
            </a:r>
            <a:r>
              <a:rPr lang="en-US" sz="1100" dirty="0" err="1">
                <a:solidFill>
                  <a:srgbClr val="000000"/>
                </a:solidFill>
                <a:latin typeface="Calibri" pitchFamily="32" charset="0"/>
              </a:rPr>
              <a:t>postambule</a:t>
            </a: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and create the list of annotated references.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Form the final text of the paper.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Generate a pearl of wisdom that sheds light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on the essence of the paper,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and increases the probability that the paper be referenced a lot.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9. Ask peers to review your paper,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 while you look for a suitable journal to publish it.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10. Submit the paper to a journal.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RESEARCH PAPER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04031" y="2099910"/>
            <a:ext cx="9072563" cy="4283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551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1. For the best subset of ideas from the position paper,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make appropriate simulator changes,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and run the newly generated original solutions,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comparatively with the best solution from the open literature.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Create the tables and figures with results.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2. Write the paper.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3. Bounce the paper off the peers, and submit it to a journal.</a:t>
            </a:r>
          </a:p>
          <a:p>
            <a:pPr>
              <a:spcBef>
                <a:spcPts val="551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79774" y="2143659"/>
            <a:ext cx="9072563" cy="3138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 algn="ctr">
              <a:spcBef>
                <a:spcPts val="2205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600" dirty="0">
                <a:solidFill>
                  <a:srgbClr val="000000"/>
                </a:solidFill>
                <a:latin typeface="Times New Roman" pitchFamily="16" charset="0"/>
              </a:rPr>
              <a:t>State of the Art Tutorials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Documents and Settings\nenadko\My Documents\My Pictures\4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262"/>
            <a:ext cx="10290639" cy="75839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54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2313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Documents and Settings\nenadko\My Documents\My Pictures\4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39" y="167993"/>
            <a:ext cx="10086064" cy="739168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55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27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Documents and Settings\nenadko\My Documents\My Pictures\4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046" y="0"/>
            <a:ext cx="10233671" cy="75596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56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27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Documents and Settings\nenadko\My Documents\My Pictures\4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466" y="1"/>
            <a:ext cx="10305092" cy="75596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57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27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554785" y="580975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.</a:t>
            </a:r>
            <a:r>
              <a:rPr lang="en-US" sz="4900" dirty="0" err="1">
                <a:solidFill>
                  <a:srgbClr val="000000"/>
                </a:solidFill>
                <a:latin typeface="Calibri" pitchFamily="32" charset="0"/>
              </a:rPr>
              <a:t>ppt</a:t>
            </a: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 Presentations:</a:t>
            </a:r>
            <a:br>
              <a:rPr lang="en-US" sz="4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4900" dirty="0" err="1">
                <a:solidFill>
                  <a:srgbClr val="000000"/>
                </a:solidFill>
                <a:latin typeface="Calibri" pitchFamily="32" charset="0"/>
              </a:rPr>
              <a:t>Condicios</a:t>
            </a: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 Since Qua Non 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54785" y="2519892"/>
            <a:ext cx="9072563" cy="4511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n/N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7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Semantic Breaks (One Line - One Thought)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518032" y="516228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400" dirty="0">
                <a:solidFill>
                  <a:srgbClr val="000000"/>
                </a:solidFill>
                <a:latin typeface="Calibri" pitchFamily="32" charset="0"/>
              </a:rPr>
              <a:t>Semantic Breaks: An Example (Bad)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56047" y="2056162"/>
            <a:ext cx="8568531" cy="4787794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34802" y="2017664"/>
            <a:ext cx="9072563" cy="498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Research Issues of Importance for Distributed 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Shared Memory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Issues (those to be fully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implemented in hardware)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Software Issues (those to be fully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implemented in software)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Hybrid Issues (those to be partially implemented in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and partially in software)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UCB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1nenad\uc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137"/>
            <a:ext cx="10080625" cy="56967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806801" y="1856671"/>
            <a:ext cx="8568531" cy="5256774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54785" y="502229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400" dirty="0">
                <a:solidFill>
                  <a:srgbClr val="000000"/>
                </a:solidFill>
                <a:latin typeface="Calibri" pitchFamily="32" charset="0"/>
              </a:rPr>
              <a:t>Semantic Breaks: An Example (Good)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33051" y="1844421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Research Issues of Importance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for Distributed Shared Memory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fully implemented in hardware)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Software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fully implemented in software)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Hybrid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partially implemented in hardware 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partially in software)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61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131074" name="Picture 2" descr="D:\1nenad\220px-Collier-priestess_of_Delp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712" y="1112836"/>
            <a:ext cx="3124200" cy="6316187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4637"/>
            <a:ext cx="9764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</a:pPr>
            <a:r>
              <a:rPr lang="en-US" sz="4000" dirty="0" smtClean="0"/>
              <a:t>Priestess of Delphi: </a:t>
            </a:r>
            <a:r>
              <a:rPr lang="en-US" sz="4000" dirty="0" err="1" smtClean="0"/>
              <a:t>Pythia</a:t>
            </a:r>
            <a:endParaRPr kumimoji="0" lang="en-US" sz="8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708811"/>
            <a:ext cx="45336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Ibis, </a:t>
            </a:r>
            <a:r>
              <a:rPr lang="en-US" sz="3200" dirty="0" err="1" smtClean="0"/>
              <a:t>redibis</a:t>
            </a:r>
            <a:r>
              <a:rPr lang="en-US" sz="3200" dirty="0" smtClean="0"/>
              <a:t> </a:t>
            </a:r>
            <a:r>
              <a:rPr lang="en-US" sz="3200" dirty="0" err="1" smtClean="0"/>
              <a:t>nunquam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</a:t>
            </a: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in </a:t>
            </a:r>
            <a:r>
              <a:rPr lang="en-US" sz="3200" dirty="0" err="1" smtClean="0"/>
              <a:t>belo</a:t>
            </a:r>
            <a:r>
              <a:rPr lang="en-US" sz="3200" dirty="0" smtClean="0"/>
              <a:t> </a:t>
            </a:r>
            <a:r>
              <a:rPr lang="en-US" sz="3200" dirty="0" err="1" smtClean="0"/>
              <a:t>peribis</a:t>
            </a: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Ibis, </a:t>
            </a:r>
            <a:r>
              <a:rPr lang="en-US" sz="3200" dirty="0" err="1" smtClean="0"/>
              <a:t>redibis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</a:t>
            </a: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3200" dirty="0" err="1" smtClean="0"/>
              <a:t>nunquam</a:t>
            </a:r>
            <a:r>
              <a:rPr lang="en-US" sz="3200" dirty="0" smtClean="0"/>
              <a:t> in </a:t>
            </a:r>
            <a:r>
              <a:rPr lang="en-US" sz="3200" dirty="0" err="1" smtClean="0"/>
              <a:t>belo</a:t>
            </a:r>
            <a:r>
              <a:rPr lang="en-US" sz="3200" dirty="0" smtClean="0"/>
              <a:t> </a:t>
            </a:r>
            <a:r>
              <a:rPr lang="en-US" sz="3200" dirty="0" err="1" smtClean="0"/>
              <a:t>peribis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62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74637"/>
            <a:ext cx="9764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</a:pPr>
            <a:r>
              <a:rPr lang="en-US" sz="4000" dirty="0" smtClean="0"/>
              <a:t>Romeo and Juliet: Prologue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570037"/>
            <a:ext cx="68339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 households, both alike in dignity,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 fair Verona, where we lay our scene,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From ancient grudge break to new mutiny,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Where civil blood makes civil hands unclean.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From forth the fatal loins of these two foes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pair of star-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cross'd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lovers take their life;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Whose 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misadventured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piteous overthrows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with their death bury their parents' strife.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fearful passage of their death-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mark'd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love,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And the continuance of their parents' rage,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Which, but their children's end, 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nought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could remove,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Is now the two hours' traffic of our stage;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which if you with patient ears attend,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here shall miss, our toil shall strive to mend.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2050" name="Picture 2" descr="D:\1nenad\William-Shakespeare-194895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912" y="1570037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63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1026" name="Picture 2" descr="D:\1nenad\samo-za-lj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1" y="122237"/>
            <a:ext cx="8140701" cy="6826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“USPI” </a:t>
            </a:r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t>64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64630" cy="1265237"/>
          </a:xfrm>
        </p:spPr>
        <p:txBody>
          <a:bodyPr>
            <a:noAutofit/>
          </a:bodyPr>
          <a:lstStyle/>
          <a:p>
            <a:r>
              <a:rPr lang="en-US" sz="2000" dirty="0"/>
              <a:t>THE “USPI” COURSE OUTLINE: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STAGES </a:t>
            </a:r>
            <a:r>
              <a:rPr lang="en-US" sz="2000" dirty="0"/>
              <a:t>OF A COMPLEX PROJECT IN ACADEMIA/INDUSTRY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16" y="1091953"/>
            <a:ext cx="9576594" cy="5543762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b="1" dirty="0" smtClean="0"/>
              <a:t>1. </a:t>
            </a:r>
            <a:r>
              <a:rPr lang="en-US" sz="1400" b="1" dirty="0" smtClean="0">
                <a:solidFill>
                  <a:srgbClr val="FF0000"/>
                </a:solidFill>
              </a:rPr>
              <a:t>Before the project starts: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a. To ensure funding (e.g., H20); HW = FP7.doc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b. To get educated for management (e.g., MBA/PhD); HW = FP7.ppt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b="1" dirty="0" smtClean="0"/>
              <a:t>2. </a:t>
            </a:r>
            <a:r>
              <a:rPr lang="en-US" sz="1400" b="1" dirty="0" smtClean="0">
                <a:solidFill>
                  <a:srgbClr val="FF0000"/>
                </a:solidFill>
              </a:rPr>
              <a:t>During the project: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a. CMMI; HW = CMMI.level2global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b. Another more focused approach (e.g., Microsoft Project); HW = </a:t>
            </a:r>
            <a:r>
              <a:rPr lang="en-US" sz="1400" dirty="0" err="1" smtClean="0"/>
              <a:t>MP.local</a:t>
            </a:r>
            <a:endParaRPr lang="en-US" sz="1400" dirty="0" smtClean="0"/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b="1" dirty="0" smtClean="0"/>
              <a:t>3. </a:t>
            </a:r>
            <a:r>
              <a:rPr lang="en-US" sz="1400" b="1" dirty="0" smtClean="0">
                <a:solidFill>
                  <a:srgbClr val="FF0000"/>
                </a:solidFill>
              </a:rPr>
              <a:t>Immediately after the project is over: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a. To form a company (e.g., using the SBA guidelines); HW = BizPlan.sba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b. To write about results (e.g., for a SCI journal); HW = SurveyPaper.doc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b="1" dirty="0" smtClean="0"/>
              <a:t>4. </a:t>
            </a:r>
            <a:r>
              <a:rPr lang="en-US" sz="1400" b="1" dirty="0" smtClean="0">
                <a:solidFill>
                  <a:srgbClr val="FF0000"/>
                </a:solidFill>
              </a:rPr>
              <a:t>At some point </a:t>
            </a:r>
            <a:r>
              <a:rPr lang="en-US" sz="1400" b="1" dirty="0" smtClean="0">
                <a:solidFill>
                  <a:srgbClr val="FF0000"/>
                </a:solidFill>
              </a:rPr>
              <a:t>after the project is over: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a. To form an Internet shop (small, medium, or large scale); HW = STORE.com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b. To apply </a:t>
            </a:r>
            <a:r>
              <a:rPr lang="en-US" sz="1400" dirty="0" err="1" smtClean="0"/>
              <a:t>MindGenomics</a:t>
            </a:r>
            <a:r>
              <a:rPr lang="en-US" sz="1400" dirty="0" smtClean="0"/>
              <a:t> (for better marketing of the result of your project); HW = MicroScienceCustomerTyping.doc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b="1" dirty="0" smtClean="0"/>
              <a:t>5. </a:t>
            </a:r>
            <a:r>
              <a:rPr lang="en-US" sz="1400" b="1" dirty="0" smtClean="0">
                <a:solidFill>
                  <a:srgbClr val="FF0000"/>
                </a:solidFill>
              </a:rPr>
              <a:t>Long after the project is over: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a. To apply search intelligence (Semantic Web and Internet Gallery and Serbia Forum); HW = NewDigitalization.pdf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b. To apply business intelligence (Data Mining and Media Mining and Lessons Learned); HW = NewAlgorithm.ppt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     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400" dirty="0" smtClean="0"/>
              <a:t>CASE STUDIES: MENCER/MAXELER + MAURER/FORUM + MOSKOWITZ/JACOBS + M/4</a:t>
            </a:r>
          </a:p>
          <a:p>
            <a:pPr marL="0">
              <a:lnSpc>
                <a:spcPct val="100000"/>
              </a:lnSpc>
              <a:spcAft>
                <a:spcPts val="600"/>
              </a:spcAft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t>65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167993"/>
            <a:ext cx="9072563" cy="1259946"/>
          </a:xfrm>
        </p:spPr>
        <p:txBody>
          <a:bodyPr/>
          <a:lstStyle/>
          <a:p>
            <a:r>
              <a:rPr lang="en-US" dirty="0" smtClean="0"/>
              <a:t>Course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884237"/>
            <a:ext cx="9072563" cy="6299729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1: FP7/H2020 and MBA/PhD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FP7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MBA/PhD (1 week)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2: CMMI and RSPM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Holistic approach (4 weeks)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Specific approach (n weeks)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3: SBA and SCI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SBA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SCI (1 week)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4: </a:t>
            </a:r>
            <a:r>
              <a:rPr lang="en-US" sz="2000" b="1" dirty="0" err="1" smtClean="0">
                <a:solidFill>
                  <a:srgbClr val="FF0000"/>
                </a:solidFill>
              </a:rPr>
              <a:t>eShopping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MindGenomics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eShopping</a:t>
            </a:r>
            <a:r>
              <a:rPr lang="en-US" sz="2000" dirty="0" smtClean="0"/>
              <a:t>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MindGenomics</a:t>
            </a:r>
            <a:r>
              <a:rPr lang="en-US" sz="2000" dirty="0" smtClean="0"/>
              <a:t> (1 week)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5: </a:t>
            </a:r>
            <a:r>
              <a:rPr lang="en-US" sz="2000" b="1" dirty="0" err="1" smtClean="0">
                <a:solidFill>
                  <a:srgbClr val="FF0000"/>
                </a:solidFill>
              </a:rPr>
              <a:t>DataMining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SemanticWeb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InternetGallery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SerbiaForum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DataMining</a:t>
            </a:r>
            <a:r>
              <a:rPr lang="en-US" sz="2000" dirty="0" smtClean="0"/>
              <a:t>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SemanticWeb</a:t>
            </a:r>
            <a:r>
              <a:rPr lang="en-US" sz="2000" dirty="0" smtClean="0"/>
              <a:t> (1 week)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66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Material Set 6: Sales and Times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Lloyd (1 week)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</a:t>
            </a:r>
            <a:r>
              <a:rPr lang="en-US" sz="1800" dirty="0" err="1" smtClean="0"/>
              <a:t>Drucker</a:t>
            </a:r>
            <a:r>
              <a:rPr lang="en-US" sz="1800" dirty="0" smtClean="0"/>
              <a:t> (1 week)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Material Set 7: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Inventivity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and Creativity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Friedman (0 weeks)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Perl (0 weeks)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====================================================================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Help Set </a:t>
            </a:r>
            <a:r>
              <a:rPr lang="en-US" sz="1800" b="1" dirty="0" smtClean="0">
                <a:solidFill>
                  <a:srgbClr val="FF0000"/>
                </a:solidFill>
              </a:rPr>
              <a:t>1: </a:t>
            </a:r>
            <a:r>
              <a:rPr lang="en-US" sz="1800" b="1" dirty="0" smtClean="0">
                <a:solidFill>
                  <a:srgbClr val="FF0000"/>
                </a:solidFill>
              </a:rPr>
              <a:t>HOMEWORK ASSIGNMENTS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How to Make 100% (0 weeks)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Help Set 2: ORAL PRESENTATIONS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How to Make 100% (0 weeks)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67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68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5" name="Content Placeholder 4" descr="http://home.etf.rs/%7Evm/os/uspi/Slika%20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891" y="587975"/>
            <a:ext cx="6255604" cy="71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335986"/>
            <a:ext cx="9072563" cy="1259946"/>
          </a:xfrm>
        </p:spPr>
        <p:txBody>
          <a:bodyPr>
            <a:normAutofit/>
          </a:bodyPr>
          <a:lstStyle/>
          <a:p>
            <a:r>
              <a:rPr lang="en-US" dirty="0" smtClean="0"/>
              <a:t>Another View: Lifetime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B92E57D-0327-40AE-9C41-1AC33C8957A8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69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Harvard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D:\1nenad\harvardProgra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616793"/>
            <a:ext cx="10067925" cy="597304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4D324C52-FD8F-4061-8977-57EFA93B929B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70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85D528AD-472C-4434-B11C-CEFF83EBC1F1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71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43C7D48-E543-43A3-81A5-340239172219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72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2055" y="0"/>
            <a:ext cx="1134070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751" y="6877205"/>
            <a:ext cx="2096705" cy="605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de-DE" sz="3500" dirty="0">
                <a:solidFill>
                  <a:srgbClr val="FFFFFF"/>
                </a:solidFill>
                <a:latin typeface="Times New Roman" pitchFamily="16" charset="0"/>
              </a:rPr>
              <a:t>vm@etf.rs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1002" y="-293987"/>
            <a:ext cx="3962600" cy="1993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de-DE" sz="13200" dirty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Stanford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D:\1nenad\stanfordProgra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1250811"/>
            <a:ext cx="10160500" cy="630886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Business + Engineering + Science</a:t>
            </a:r>
            <a:endParaRPr lang="en-US" dirty="0"/>
          </a:p>
        </p:txBody>
      </p:sp>
      <p:pic>
        <p:nvPicPr>
          <p:cNvPr id="1026" name="Picture 2" descr="D:\1nenad\synerg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712" y="1570037"/>
            <a:ext cx="4343400" cy="4343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1762</Words>
  <Application>Microsoft Office PowerPoint</Application>
  <PresentationFormat>Custom</PresentationFormat>
  <Paragraphs>629</Paragraphs>
  <Slides>72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New Paradigms  in  Graduate Education  for   Informatics and Mathematics: The Algorithmic Approach</vt:lpstr>
      <vt:lpstr>Top(USA): Business + Engineering + Science</vt:lpstr>
      <vt:lpstr>Math and Informatics @ Wharton</vt:lpstr>
      <vt:lpstr>Math and Informatics @ Dartmouth</vt:lpstr>
      <vt:lpstr>Math and Informatics @ MIT</vt:lpstr>
      <vt:lpstr>Math and Informatics @ UCB</vt:lpstr>
      <vt:lpstr>Math and Informatics @ Harvard</vt:lpstr>
      <vt:lpstr>Math and Informatics @ Stanford</vt:lpstr>
      <vt:lpstr>Conclusion: Synergy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THE “USPI” COURSE</vt:lpstr>
      <vt:lpstr>THE “USPI” COURSE OUTLINE:  STAGES OF A COMPLEX PROJECT IN ACADEMIA/INDUSTRY </vt:lpstr>
      <vt:lpstr>Course Demo</vt:lpstr>
      <vt:lpstr>Readings and Homework</vt:lpstr>
      <vt:lpstr>Another View: Lifetime Management</vt:lpstr>
      <vt:lpstr>Slide 69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 Boltzmann for Blood Flow: A Software Engineering Approach</dc:title>
  <dc:creator>Nenad Korolija</dc:creator>
  <cp:lastModifiedBy>RTI katedra</cp:lastModifiedBy>
  <cp:revision>58</cp:revision>
  <cp:lastPrinted>1601-01-01T00:00:00Z</cp:lastPrinted>
  <dcterms:created xsi:type="dcterms:W3CDTF">2013-03-10T20:05:38Z</dcterms:created>
  <dcterms:modified xsi:type="dcterms:W3CDTF">2013-04-15T08:15:18Z</dcterms:modified>
</cp:coreProperties>
</file>