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7" r:id="rId2"/>
    <p:sldId id="256" r:id="rId3"/>
    <p:sldId id="272" r:id="rId4"/>
    <p:sldId id="265" r:id="rId5"/>
    <p:sldId id="266" r:id="rId6"/>
    <p:sldId id="267" r:id="rId7"/>
    <p:sldId id="268" r:id="rId8"/>
    <p:sldId id="27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66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B5EC83C-CEFC-43EE-9C18-6D0B06181D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0034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8395989-F4C6-4C59-9A8A-B41D10AB92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336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258BEC9-6A76-42B9-80A2-FF236C85A54E}" type="slidenum">
              <a:rPr lang="en-US" smtClean="0">
                <a:latin typeface="Arial" charset="0"/>
                <a:cs typeface="Arial" charset="0"/>
              </a:rPr>
              <a:pPr/>
              <a:t>2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247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2E58F6B-0585-483A-ADD8-24ABFADE558D}" type="slidenum">
              <a:rPr lang="en-US" smtClean="0">
                <a:latin typeface="Arial" charset="0"/>
                <a:cs typeface="Arial" charset="0"/>
              </a:rPr>
              <a:pPr/>
              <a:t>3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028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5631E-F154-4134-BC84-9A8EAAA9FD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9A74AC-0BCB-4510-82AE-ACA8C31DF6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BBE49F-BFC3-434E-9B21-E2599749F9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97A6C-DBCB-45AB-A744-3730007090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DB3A0-D92E-4258-9496-BD332F415E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8E92D8-0BE7-4B71-814D-E4ADE2EB18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77A0C-7ADC-4827-8440-0A2F7A5247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84F7C-6585-4377-AB69-821BE4CDE3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600A9-E353-40ED-AE20-E6BFBB515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7BBF98-F5CD-4B00-A57A-869917553A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4236D-9974-41FF-BC7B-DD2E74A14A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A633F8B-9B0D-494F-A1B8-032F1A9E2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b="1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b="1" smtClean="0"/>
              <a:t>Sorting Networks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b="1" smtClean="0"/>
              <a:t>for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b="1" smtClean="0"/>
              <a:t>Maxeler DataFlow SuperComputer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b="1" smtClean="0"/>
          </a:p>
          <a:p>
            <a:pPr algn="r" eaLnBrk="1" hangingPunct="1">
              <a:lnSpc>
                <a:spcPct val="90000"/>
              </a:lnSpc>
              <a:buFontTx/>
              <a:buNone/>
            </a:pPr>
            <a:endParaRPr lang="en-US" sz="2000" b="1" smtClean="0"/>
          </a:p>
          <a:p>
            <a:pPr algn="r" eaLnBrk="1" hangingPunct="1">
              <a:lnSpc>
                <a:spcPct val="90000"/>
              </a:lnSpc>
              <a:buFontTx/>
              <a:buNone/>
            </a:pPr>
            <a:endParaRPr lang="en-US" sz="2000" b="1" smtClean="0"/>
          </a:p>
          <a:p>
            <a:pPr algn="r" eaLnBrk="1" hangingPunct="1">
              <a:lnSpc>
                <a:spcPct val="90000"/>
              </a:lnSpc>
              <a:buFontTx/>
              <a:buNone/>
            </a:pPr>
            <a:endParaRPr lang="en-US" sz="2000" b="1" smtClean="0"/>
          </a:p>
          <a:p>
            <a:pPr algn="r" eaLnBrk="1" hangingPunct="1">
              <a:lnSpc>
                <a:spcPct val="90000"/>
              </a:lnSpc>
              <a:buFontTx/>
              <a:buNone/>
            </a:pPr>
            <a:r>
              <a:rPr lang="en-US" sz="2000" b="1" smtClean="0"/>
              <a:t>Authors: Vukašin Ranković and Anton Kos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000" b="1" smtClean="0"/>
              <a:t>                                Advisor: Veljko Milutinovic</a:t>
            </a:r>
          </a:p>
          <a:p>
            <a:pPr algn="r" eaLnBrk="1" hangingPunct="1">
              <a:lnSpc>
                <a:spcPct val="90000"/>
              </a:lnSpc>
              <a:buFontTx/>
              <a:buNone/>
            </a:pP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206375" y="1752600"/>
            <a:ext cx="9026525" cy="428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sz="2500"/>
              <a:t> To show that, </a:t>
            </a:r>
            <a:br>
              <a:rPr lang="en-US" sz="2500"/>
            </a:br>
            <a:r>
              <a:rPr lang="en-US" sz="2500"/>
              <a:t>   for a given application,  </a:t>
            </a:r>
            <a:br>
              <a:rPr lang="en-US" sz="2500"/>
            </a:br>
            <a:r>
              <a:rPr lang="en-US" sz="2500"/>
              <a:t>   the ranking of most effective algorithms changes,</a:t>
            </a:r>
            <a:br>
              <a:rPr lang="en-US" sz="2500"/>
            </a:br>
            <a:r>
              <a:rPr lang="en-US" sz="2500"/>
              <a:t>   as the technology changes</a:t>
            </a:r>
          </a:p>
          <a:p>
            <a:pPr>
              <a:buFontTx/>
              <a:buChar char="-"/>
            </a:pPr>
            <a:endParaRPr lang="en-US" sz="2500"/>
          </a:p>
          <a:p>
            <a:pPr>
              <a:buFontTx/>
              <a:buChar char="-"/>
            </a:pPr>
            <a:r>
              <a:rPr lang="en-US" sz="2500"/>
              <a:t> To find the best sorting algorithm for data flow computing,</a:t>
            </a:r>
            <a:br>
              <a:rPr lang="en-US" sz="2500"/>
            </a:br>
            <a:r>
              <a:rPr lang="en-US" sz="2500"/>
              <a:t>   using the Maxeler architecture as the case study</a:t>
            </a:r>
          </a:p>
          <a:p>
            <a:pPr>
              <a:buFontTx/>
              <a:buChar char="-"/>
            </a:pPr>
            <a:endParaRPr lang="en-US" sz="2500"/>
          </a:p>
          <a:p>
            <a:pPr>
              <a:buFontTx/>
              <a:buChar char="-"/>
            </a:pPr>
            <a:r>
              <a:rPr lang="en-US" sz="2500"/>
              <a:t> To show that the Maxeler architecture can achieve speedups </a:t>
            </a:r>
          </a:p>
          <a:p>
            <a:r>
              <a:rPr lang="en-US" sz="2500"/>
              <a:t>   superior to multi core and many core architectures</a:t>
            </a:r>
            <a:br>
              <a:rPr lang="en-US" sz="2500"/>
            </a:br>
            <a:r>
              <a:rPr lang="en-US" sz="2500"/>
              <a:t>   (the CPU solution)</a:t>
            </a:r>
          </a:p>
        </p:txBody>
      </p:sp>
      <p:sp>
        <p:nvSpPr>
          <p:cNvPr id="16386" name="Text Box 10"/>
          <p:cNvSpPr txBox="1">
            <a:spLocks noChangeArrowheads="1"/>
          </p:cNvSpPr>
          <p:nvPr/>
        </p:nvSpPr>
        <p:spPr bwMode="auto">
          <a:xfrm>
            <a:off x="1524000" y="685800"/>
            <a:ext cx="5591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/>
              <a:t>Goal of the research</a:t>
            </a:r>
          </a:p>
        </p:txBody>
      </p:sp>
      <p:sp>
        <p:nvSpPr>
          <p:cNvPr id="16387" name="Text Box 11"/>
          <p:cNvSpPr txBox="1">
            <a:spLocks noChangeArrowheads="1"/>
          </p:cNvSpPr>
          <p:nvPr/>
        </p:nvSpPr>
        <p:spPr bwMode="auto">
          <a:xfrm>
            <a:off x="8515350" y="5943600"/>
            <a:ext cx="5052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2/8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228600" y="2286000"/>
            <a:ext cx="5729288" cy="25542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2500" dirty="0" smtClean="0"/>
              <a:t>Random access to memory</a:t>
            </a:r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sz="2500" dirty="0" smtClean="0"/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2500" dirty="0" smtClean="0"/>
              <a:t>Recursion</a:t>
            </a:r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sz="2500" dirty="0" smtClean="0"/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2500" dirty="0" smtClean="0"/>
              <a:t>Hard to modify</a:t>
            </a:r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sz="2500" dirty="0" smtClean="0"/>
          </a:p>
          <a:p>
            <a:pPr marL="800100" lvl="1" indent="-34290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2500" dirty="0" smtClean="0"/>
              <a:t>Comparing consecutive elements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500" dirty="0" smtClean="0"/>
              <a:t>	</a:t>
            </a:r>
          </a:p>
        </p:txBody>
      </p:sp>
      <p:sp>
        <p:nvSpPr>
          <p:cNvPr id="18434" name="Text Box 10"/>
          <p:cNvSpPr txBox="1">
            <a:spLocks noChangeArrowheads="1"/>
          </p:cNvSpPr>
          <p:nvPr/>
        </p:nvSpPr>
        <p:spPr bwMode="auto">
          <a:xfrm>
            <a:off x="1524000" y="685800"/>
            <a:ext cx="2757488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/>
              <a:t>Problems</a:t>
            </a:r>
          </a:p>
        </p:txBody>
      </p:sp>
      <p:sp>
        <p:nvSpPr>
          <p:cNvPr id="18435" name="Text Box 11"/>
          <p:cNvSpPr txBox="1">
            <a:spLocks noChangeArrowheads="1"/>
          </p:cNvSpPr>
          <p:nvPr/>
        </p:nvSpPr>
        <p:spPr bwMode="auto">
          <a:xfrm>
            <a:off x="8515350" y="5943600"/>
            <a:ext cx="5052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3/8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Tuning the algorithms</a:t>
            </a:r>
            <a:br>
              <a:rPr lang="en-US" sz="4000" smtClean="0"/>
            </a:br>
            <a:r>
              <a:rPr lang="en-US" sz="4000" smtClean="0"/>
              <a:t> to the DataFlow paradigm 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smtClean="0"/>
              <a:t>Combining the algorithms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e.g., Quick + Bucket sort combined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Breaking the array into “smaller” parts,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smtClean="0"/>
              <a:t>     sorting each “small” part with a selected algorithm,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smtClean="0"/>
              <a:t>	merging the intermediate results (sorted “small” parts)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800" smtClean="0"/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Overlapping algorithmic sections, via parallel execution</a:t>
            </a:r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Re-choreography of data</a:t>
            </a:r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Re-ordering of operations</a:t>
            </a:r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Tuning the precision level to real precision needs</a:t>
            </a:r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Adding new layers of hardware acceleration, e.g. sorting networks </a:t>
            </a: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8515350" y="5943600"/>
            <a:ext cx="5052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4/8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Sorting networks: The essence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200" smtClean="0"/>
              <a:t>Abstract mathematical model </a:t>
            </a:r>
          </a:p>
          <a:p>
            <a:pPr eaLnBrk="1" hangingPunct="1">
              <a:buFontTx/>
              <a:buNone/>
            </a:pPr>
            <a:r>
              <a:rPr lang="en-US" sz="2200" smtClean="0"/>
              <a:t>    of a network of wires and comparator modules, </a:t>
            </a:r>
          </a:p>
          <a:p>
            <a:pPr eaLnBrk="1" hangingPunct="1">
              <a:buFontTx/>
              <a:buNone/>
            </a:pPr>
            <a:r>
              <a:rPr lang="en-US" sz="2200" smtClean="0"/>
              <a:t>    which is used to sort a sequence of numbers.</a:t>
            </a:r>
          </a:p>
          <a:p>
            <a:pPr eaLnBrk="1" hangingPunct="1">
              <a:buFontTx/>
              <a:buNone/>
            </a:pPr>
            <a:endParaRPr lang="en-US" sz="2200" smtClean="0"/>
          </a:p>
          <a:p>
            <a:pPr eaLnBrk="1" hangingPunct="1"/>
            <a:endParaRPr lang="en-US" smtClean="0"/>
          </a:p>
        </p:txBody>
      </p:sp>
      <p:pic>
        <p:nvPicPr>
          <p:cNvPr id="21507" name="Picture 5" descr="650px-SimpleSortingNetworkFullOperati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3276600"/>
            <a:ext cx="619125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Text Box 6"/>
          <p:cNvSpPr txBox="1">
            <a:spLocks noChangeArrowheads="1"/>
          </p:cNvSpPr>
          <p:nvPr/>
        </p:nvSpPr>
        <p:spPr bwMode="auto">
          <a:xfrm>
            <a:off x="8515350" y="5943600"/>
            <a:ext cx="5052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5/8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5113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Sorting networks: Specifications</a:t>
            </a: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8388350" y="5943600"/>
            <a:ext cx="5052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6/8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2"/>
              <p:cNvSpPr txBox="1">
                <a:spLocks noChangeArrowheads="1"/>
              </p:cNvSpPr>
              <p:nvPr/>
            </p:nvSpPr>
            <p:spPr bwMode="auto">
              <a:xfrm>
                <a:off x="457200" y="2895600"/>
                <a:ext cx="8904027" cy="1143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 kern="12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571500" indent="-571500" algn="l" eaLnBrk="1" hangingPunct="1">
                  <a:buFont typeface="Arial" panose="020B0604020202020204" pitchFamily="34" charset="0"/>
                  <a:buChar char="•"/>
                </a:pPr>
                <a:r>
                  <a:rPr lang="en-US" sz="2200" dirty="0" smtClean="0"/>
                  <a:t>The graph is acyclic</a:t>
                </a:r>
                <a:br>
                  <a:rPr lang="en-US" sz="2200" dirty="0" smtClean="0"/>
                </a:br>
                <a:r>
                  <a:rPr lang="en-US" sz="2200" dirty="0" smtClean="0"/>
                  <a:t>Which is ideal for </a:t>
                </a:r>
                <a:r>
                  <a:rPr lang="en-US" sz="2200" dirty="0" err="1" smtClean="0"/>
                  <a:t>DataFlow</a:t>
                </a:r>
                <a:r>
                  <a:rPr lang="en-US" sz="2200" dirty="0" smtClean="0"/>
                  <a:t> architectures</a:t>
                </a:r>
              </a:p>
              <a:p>
                <a:pPr marL="571500" indent="-571500" algn="l" eaLnBrk="1" hangingPunct="1">
                  <a:buFont typeface="Arial" panose="020B0604020202020204" pitchFamily="34" charset="0"/>
                  <a:buChar char="•"/>
                </a:pPr>
                <a:r>
                  <a:rPr lang="en-US" sz="2200" dirty="0" smtClean="0"/>
                  <a:t>Time Complexity for Sorting Networks (SN) </a:t>
                </a:r>
                <a:br>
                  <a:rPr lang="en-US" sz="2200" dirty="0" smtClean="0"/>
                </a:br>
                <a:r>
                  <a:rPr lang="en-US" sz="2200" dirty="0" smtClean="0"/>
                  <a:t>is drastically improved </a:t>
                </a:r>
              </a:p>
              <a:p>
                <a:pPr marL="1028700" lvl="1" indent="-571500" algn="l" eaLnBrk="1" hangingPunct="1">
                  <a:buFont typeface="Arial" panose="020B0604020202020204" pitchFamily="34" charset="0"/>
                  <a:buChar char="•"/>
                </a:pPr>
                <a:r>
                  <a:rPr lang="en-US" sz="2200" dirty="0" smtClean="0"/>
                  <a:t>Without SN, the best sorting algorithms are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func>
                          <m:func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2200" b="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fName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func>
                      </m:e>
                    </m:d>
                  </m:oMath>
                </a14:m>
                <a:endParaRPr lang="en-US" sz="2200" b="0" dirty="0" smtClean="0"/>
              </a:p>
              <a:p>
                <a:pPr marL="1028700" lvl="1" indent="-571500" algn="l" eaLnBrk="1" hangingPunct="1">
                  <a:buFont typeface="Arial" panose="020B0604020202020204" pitchFamily="34" charset="0"/>
                  <a:buChar char="•"/>
                </a:pPr>
                <a:r>
                  <a:rPr lang="en-US" sz="2200" dirty="0" smtClean="0"/>
                  <a:t>With SN, the best sorting algorithm becomes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200" b="0" i="0" smtClean="0">
                        <a:latin typeface="Cambria Math" panose="02040503050406030204" pitchFamily="18" charset="0"/>
                      </a:rPr>
                      <m:t>O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func>
                              <m:funcPr>
                                <m:ctrlPr>
                                  <a:rPr lang="en-US" sz="2200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sz="2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20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e>
                                  <m:sub>
                                    <m:r>
                                      <a:rPr lang="en-US" sz="22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fName>
                              <m:e>
                                <m:r>
                                  <a:rPr lang="en-US" sz="2200" i="1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  <m:r>
                                  <a:rPr lang="en-US" sz="2200" i="1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func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200" b="0" dirty="0" smtClean="0"/>
                  <a:t/>
                </a:r>
                <a:br>
                  <a:rPr lang="en-US" sz="2200" b="0" dirty="0" smtClean="0"/>
                </a:br>
                <a:r>
                  <a:rPr lang="en-US" sz="2200" b="0" dirty="0" smtClean="0"/>
                  <a:t>Explanation: Only the depth counts, which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200">
                        <a:latin typeface="Cambria Math" panose="02040503050406030204" pitchFamily="18" charset="0"/>
                      </a:rPr>
                      <m:t>O</m:t>
                    </m:r>
                    <m:d>
                      <m:d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func>
                              <m:funcPr>
                                <m:ctrlPr>
                                  <a:rPr lang="en-US" sz="2200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sz="2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20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e>
                                  <m:sub>
                                    <m:r>
                                      <a:rPr lang="en-US" sz="22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fName>
                              <m:e>
                                <m:r>
                                  <a:rPr lang="en-US" sz="2200" i="1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  <m:r>
                                  <a:rPr lang="en-US" sz="2200" i="1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func>
                          </m:e>
                          <m:sup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US" sz="2200" dirty="0" smtClean="0"/>
              </a:p>
              <a:p>
                <a:pPr marL="571500" indent="-571500" algn="l" eaLnBrk="1" hangingPunct="1">
                  <a:buFont typeface="Arial" panose="020B0604020202020204" pitchFamily="34" charset="0"/>
                  <a:buChar char="•"/>
                </a:pPr>
                <a:r>
                  <a:rPr lang="en-US" sz="2200" dirty="0" smtClean="0"/>
                  <a:t>Practically speaking,</a:t>
                </a:r>
                <a:br>
                  <a:rPr lang="en-US" sz="2200" dirty="0" smtClean="0"/>
                </a:br>
                <a:r>
                  <a:rPr lang="en-US" sz="2200" dirty="0" smtClean="0"/>
                  <a:t>can not be implemented for huge arrays (large N)</a:t>
                </a:r>
              </a:p>
              <a:p>
                <a:pPr marL="571500" indent="-571500" algn="l" eaLnBrk="1" hangingPunct="1">
                  <a:buFont typeface="Arial" panose="020B0604020202020204" pitchFamily="34" charset="0"/>
                  <a:buChar char="•"/>
                </a:pPr>
                <a:r>
                  <a:rPr lang="en-US" sz="2200" b="0" dirty="0" smtClean="0"/>
                  <a:t>Use SNs for smaller arrays, executing in </a:t>
                </a:r>
                <a:r>
                  <a:rPr lang="en-US" sz="2200" b="0" dirty="0" err="1" smtClean="0"/>
                  <a:t>patallel</a:t>
                </a:r>
                <a:r>
                  <a:rPr lang="en-US" sz="2200" b="0" dirty="0" smtClean="0"/>
                  <a:t>,</a:t>
                </a:r>
                <a:br>
                  <a:rPr lang="en-US" sz="2200" b="0" dirty="0" smtClean="0"/>
                </a:br>
                <a:r>
                  <a:rPr lang="en-US" sz="2200" b="0" dirty="0" smtClean="0"/>
                  <a:t>than merge</a:t>
                </a:r>
              </a:p>
            </p:txBody>
          </p:sp>
        </mc:Choice>
        <mc:Fallback>
          <p:sp>
            <p:nvSpPr>
              <p:cNvPr id="5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2895600"/>
                <a:ext cx="8904027" cy="1143000"/>
              </a:xfrm>
              <a:prstGeom prst="rect">
                <a:avLst/>
              </a:prstGeom>
              <a:blipFill rotWithShape="0">
                <a:blip r:embed="rId2"/>
                <a:stretch>
                  <a:fillRect l="-753" t="-121809" b="-129787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Bitonic Merge Network</a:t>
            </a:r>
          </a:p>
        </p:txBody>
      </p:sp>
      <p:sp>
        <p:nvSpPr>
          <p:cNvPr id="15363" name="Rectangle 3"/>
          <p:cNvSpPr>
            <a:spLocks noGrp="1" noRot="1" noChangeAspect="1" noMove="1" noResize="1" noEditPoints="1" noAdjustHandles="1" noChangeArrowheads="1" noChangeShapeType="1" noTextEdit="1"/>
          </p:cNvSpPr>
          <p:nvPr>
            <p:ph type="body" idx="1"/>
          </p:nvPr>
        </p:nvSpPr>
        <p:spPr>
          <a:blipFill rotWithShape="0">
            <a:blip r:embed="rId2"/>
            <a:stretch>
              <a:fillRect l="-815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8388350" y="5943600"/>
            <a:ext cx="5052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7/8</a:t>
            </a:r>
            <a:endParaRPr lang="en-US" dirty="0"/>
          </a:p>
        </p:txBody>
      </p:sp>
      <p:pic>
        <p:nvPicPr>
          <p:cNvPr id="23556" name="Picture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400" y="3581400"/>
            <a:ext cx="3590925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38400" y="3581400"/>
            <a:ext cx="3590925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Results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endParaRPr lang="en-US" sz="2200" dirty="0" smtClean="0"/>
          </a:p>
          <a:p>
            <a:pPr marL="0" indent="0" algn="ctr" eaLnBrk="1" hangingPunct="1">
              <a:buFontTx/>
              <a:buNone/>
            </a:pPr>
            <a:r>
              <a:rPr lang="en-US" sz="2200" dirty="0" smtClean="0"/>
              <a:t>Speed up: </a:t>
            </a:r>
            <a:r>
              <a:rPr lang="en-US" sz="2200" dirty="0" smtClean="0"/>
              <a:t>x                                       Power </a:t>
            </a:r>
            <a:r>
              <a:rPr lang="en-US" sz="2200" dirty="0" smtClean="0"/>
              <a:t>reduction: y</a:t>
            </a:r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8388350" y="5943600"/>
            <a:ext cx="5052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8/8</a:t>
            </a:r>
            <a:endParaRPr lang="en-US" dirty="0"/>
          </a:p>
        </p:txBody>
      </p:sp>
      <p:pic>
        <p:nvPicPr>
          <p:cNvPr id="5" name="Picture 4" descr="Y:\maxeler\MaxelerInc\salesInc\marketing\Products\Pandora\Front_BoxOpen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047999"/>
            <a:ext cx="2805113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2618581"/>
            <a:ext cx="2447925" cy="1866900"/>
          </a:xfrm>
          <a:prstGeom prst="rect">
            <a:avLst/>
          </a:prstGeom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60388" y="43434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FontTx/>
              <a:buNone/>
            </a:pPr>
            <a:endParaRPr lang="en-US" sz="2200" dirty="0" smtClean="0"/>
          </a:p>
          <a:p>
            <a:pPr marL="0" indent="0" eaLnBrk="1" hangingPunct="1">
              <a:buFontTx/>
              <a:buNone/>
            </a:pPr>
            <a:r>
              <a:rPr lang="en-US" sz="2200" dirty="0" smtClean="0"/>
              <a:t>    Invented 200 years ago                      Invented 50 years ago</a:t>
            </a:r>
          </a:p>
          <a:p>
            <a:pPr marL="0" indent="0" eaLnBrk="1" hangingPunct="1">
              <a:buFontTx/>
              <a:buNone/>
            </a:pPr>
            <a:r>
              <a:rPr lang="en-US" sz="2200" dirty="0"/>
              <a:t> </a:t>
            </a:r>
            <a:r>
              <a:rPr lang="en-US" sz="2200" dirty="0" smtClean="0"/>
              <a:t>   Enabling technology:                          Enabling </a:t>
            </a:r>
            <a:r>
              <a:rPr lang="en-US" sz="2200" dirty="0"/>
              <a:t>technology:</a:t>
            </a:r>
            <a:r>
              <a:rPr lang="en-US" sz="2200" dirty="0" smtClean="0"/>
              <a:t> </a:t>
            </a:r>
          </a:p>
          <a:p>
            <a:pPr marL="0" indent="0" eaLnBrk="1" hangingPunct="1">
              <a:buFontTx/>
              <a:buNone/>
            </a:pPr>
            <a:r>
              <a:rPr lang="en-US" sz="2200" dirty="0"/>
              <a:t> </a:t>
            </a:r>
            <a:r>
              <a:rPr lang="en-US" sz="2200" dirty="0" smtClean="0"/>
              <a:t>   C60                                                     </a:t>
            </a:r>
            <a:r>
              <a:rPr lang="en-US" sz="2200" dirty="0" err="1" smtClean="0"/>
              <a:t>Maxeler</a:t>
            </a: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1075</TotalTime>
  <Words>150</Words>
  <Application>Microsoft Office PowerPoint</Application>
  <PresentationFormat>On-screen Show (4:3)</PresentationFormat>
  <Paragraphs>71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Cambria Math</vt:lpstr>
      <vt:lpstr>Default Design</vt:lpstr>
      <vt:lpstr>PowerPoint Presentation</vt:lpstr>
      <vt:lpstr>PowerPoint Presentation</vt:lpstr>
      <vt:lpstr>PowerPoint Presentation</vt:lpstr>
      <vt:lpstr>Tuning the algorithms  to the DataFlow paradigm </vt:lpstr>
      <vt:lpstr>Sorting networks: The essence</vt:lpstr>
      <vt:lpstr>Sorting networks: Specifications</vt:lpstr>
      <vt:lpstr>Bitonic Merge Network</vt:lpstr>
      <vt:lpstr>Results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Vukasin</dc:creator>
  <cp:lastModifiedBy>Vukasin</cp:lastModifiedBy>
  <cp:revision>27</cp:revision>
  <dcterms:created xsi:type="dcterms:W3CDTF">2012-12-20T01:37:43Z</dcterms:created>
  <dcterms:modified xsi:type="dcterms:W3CDTF">2013-03-28T22:59:26Z</dcterms:modified>
</cp:coreProperties>
</file>