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2"/>
  </p:notesMasterIdLst>
  <p:sldIdLst>
    <p:sldId id="256" r:id="rId2"/>
    <p:sldId id="274" r:id="rId3"/>
    <p:sldId id="265" r:id="rId4"/>
    <p:sldId id="267" r:id="rId5"/>
    <p:sldId id="268" r:id="rId6"/>
    <p:sldId id="269" r:id="rId7"/>
    <p:sldId id="270" r:id="rId8"/>
    <p:sldId id="271" r:id="rId9"/>
    <p:sldId id="272" r:id="rId10"/>
    <p:sldId id="273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87276" autoAdjust="0"/>
  </p:normalViewPr>
  <p:slideViewPr>
    <p:cSldViewPr>
      <p:cViewPr>
        <p:scale>
          <a:sx n="66" d="100"/>
          <a:sy n="66" d="100"/>
        </p:scale>
        <p:origin x="-768" y="-8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1033CBF-006D-4DCE-9FE7-DC846F702A8E}" type="datetimeFigureOut">
              <a:rPr lang="en-US"/>
              <a:pPr>
                <a:defRPr/>
              </a:pPr>
              <a:t>3/28/2013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DB2629C-5439-416F-9B0C-175B171DBBF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BAF2D02-4841-45C0-A61E-7E6371C4CB3D}" type="datetime1">
              <a:rPr lang="en-US"/>
              <a:pPr>
                <a:defRPr/>
              </a:pPr>
              <a:t>3/28/2013</a:t>
            </a:fld>
            <a:endParaRPr lang="en-US" dirty="0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D5B45AB0-1E03-402E-8632-B15CE0E821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8CE59BE-33CE-4AC0-8C1C-C7411D3727A7}" type="datetime1">
              <a:rPr lang="en-US"/>
              <a:pPr>
                <a:defRPr/>
              </a:pPr>
              <a:t>3/28/2013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B727E-E283-4BCE-8A4F-47A3162CF6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96780C-C819-44D2-A201-AE6E38B1797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5955CD-B3D9-4062-88CC-FE5B10901EF0}" type="datetime1">
              <a:rPr lang="en-US"/>
              <a:pPr>
                <a:defRPr/>
              </a:pPr>
              <a:t>3/28/2013</a:t>
            </a:fld>
            <a:endParaRPr lang="en-US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E624B76-5AFD-457B-A2A1-9E02D52CE4BE}" type="datetime1">
              <a:rPr lang="en-US"/>
              <a:pPr>
                <a:defRPr/>
              </a:pPr>
              <a:t>3/28/2013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74E79A-25A1-4C6A-B374-C9FAC4788AB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89F0A1D-2071-4344-A08C-0BDB3A0D5E6E}" type="datetime1">
              <a:rPr lang="en-US"/>
              <a:pPr>
                <a:defRPr/>
              </a:pPr>
              <a:t>3/28/2013</a:t>
            </a:fld>
            <a:endParaRPr lang="en-US" dirty="0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A8643836-1D66-419A-9FCB-DE7BDA9F760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BBFC9EA-5371-45CD-873B-FF52D678B316}" type="datetime1">
              <a:rPr lang="en-US"/>
              <a:pPr>
                <a:defRPr/>
              </a:pPr>
              <a:t>3/28/2013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38326-0681-4151-833E-195A84BC02B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6582136-CAFA-4527-B0FE-E7F36F8A75F6}" type="datetime1">
              <a:rPr lang="en-US"/>
              <a:pPr>
                <a:defRPr/>
              </a:pPr>
              <a:t>3/28/2013</a:t>
            </a:fld>
            <a:endParaRPr lang="en-US" dirty="0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F1EFA6C8-B82F-4BAF-965C-CAD6CC0406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EEE83A8-9104-4BD2-AA8C-5919CC8833A8}" type="datetime1">
              <a:rPr lang="en-US"/>
              <a:pPr>
                <a:defRPr/>
              </a:pPr>
              <a:t>3/28/2013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FD6606-B2DB-4937-86E0-3ED027672C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56D3510-093F-4D3C-915C-4D75000CD635}" type="datetime1">
              <a:rPr lang="en-US"/>
              <a:pPr>
                <a:defRPr/>
              </a:pPr>
              <a:t>3/28/2013</a:t>
            </a:fld>
            <a:endParaRPr lang="en-US" dirty="0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0371ABB-19DF-4AD0-9E22-91D60A4509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4A4C89BD-D032-45FD-AC54-3B0A3C4E50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5A662DC-049F-40C4-829B-61B9DD0DF32F}" type="datetime1">
              <a:rPr lang="en-US"/>
              <a:pPr>
                <a:defRPr/>
              </a:pPr>
              <a:t>3/28/2013</a:t>
            </a:fld>
            <a:endParaRPr lang="en-US" dirty="0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8CC518-AA35-4EC2-950E-2507A3EE09E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17DC478-CAFA-4328-98AC-B06F5FC826CC}" type="datetime1">
              <a:rPr lang="en-US"/>
              <a:pPr>
                <a:defRPr/>
              </a:pPr>
              <a:t>3/28/2013</a:t>
            </a:fld>
            <a:endParaRPr lang="en-US" dirty="0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FEE58C6-198A-4B2C-B98D-AF5A0B5447CB}" type="datetime1">
              <a:rPr lang="en-US"/>
              <a:pPr>
                <a:defRPr/>
              </a:pPr>
              <a:t>3/28/2013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>
                <a:solidFill>
                  <a:schemeClr val="accent3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043559B-C717-458E-806E-B8D2DB1F35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/>
          </p:nvPr>
        </p:nvSpPr>
        <p:spPr>
          <a:xfrm>
            <a:off x="304800" y="152400"/>
            <a:ext cx="8458200" cy="1676400"/>
          </a:xfrm>
        </p:spPr>
        <p:txBody>
          <a:bodyPr/>
          <a:lstStyle/>
          <a:p>
            <a:r>
              <a:rPr lang="en-US" sz="3800" smtClean="0">
                <a:solidFill>
                  <a:schemeClr val="tx1"/>
                </a:solidFill>
              </a:rPr>
              <a:t>Implementation of the RSA Algorithm </a:t>
            </a:r>
            <a:br>
              <a:rPr lang="en-US" sz="3800" smtClean="0">
                <a:solidFill>
                  <a:schemeClr val="tx1"/>
                </a:solidFill>
              </a:rPr>
            </a:br>
            <a:r>
              <a:rPr lang="en-US" sz="3800" smtClean="0">
                <a:solidFill>
                  <a:schemeClr val="tx1"/>
                </a:solidFill>
              </a:rPr>
              <a:t>on a Dataflow Architecture </a:t>
            </a:r>
          </a:p>
        </p:txBody>
      </p:sp>
      <p:pic>
        <p:nvPicPr>
          <p:cNvPr id="14338" name="Picture 2" descr="https://twimg0-a.akamaihd.net/profile_images/1163795720/Picture_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800" y="2819400"/>
            <a:ext cx="3200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2362200" y="4611688"/>
            <a:ext cx="4724400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n-lt"/>
              </a:rPr>
              <a:t>Nikola </a:t>
            </a:r>
            <a:r>
              <a:rPr lang="en-US" dirty="0">
                <a:latin typeface="+mn-lt"/>
              </a:rPr>
              <a:t>Be</a:t>
            </a:r>
            <a:r>
              <a:rPr lang="x-none" dirty="0">
                <a:latin typeface="+mn-lt"/>
              </a:rPr>
              <a:t>ž</a:t>
            </a:r>
            <a:r>
              <a:rPr lang="en-US" dirty="0" err="1">
                <a:latin typeface="+mn-lt"/>
              </a:rPr>
              <a:t>ani</a:t>
            </a:r>
            <a:r>
              <a:rPr lang="x-none" dirty="0">
                <a:latin typeface="+mn-lt"/>
              </a:rPr>
              <a:t>ć</a:t>
            </a:r>
            <a:endParaRPr lang="en-US" dirty="0">
              <a:latin typeface="+mn-lt"/>
            </a:endParaRPr>
          </a:p>
          <a:p>
            <a:pPr algn="ctr">
              <a:defRPr/>
            </a:pPr>
            <a:r>
              <a:rPr lang="en-US" dirty="0">
                <a:latin typeface="+mn-lt"/>
              </a:rPr>
              <a:t>nbezanic@gmail.com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3400" y="5526088"/>
            <a:ext cx="8077200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>
                <a:latin typeface="+mn-lt"/>
              </a:rPr>
              <a:t>Advisors: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Veljko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Milutinovi</a:t>
            </a:r>
            <a:r>
              <a:rPr lang="x-none" dirty="0">
                <a:latin typeface="+mn-lt"/>
              </a:rPr>
              <a:t>ć</a:t>
            </a:r>
            <a:r>
              <a:rPr lang="en-US" dirty="0">
                <a:latin typeface="+mn-lt"/>
              </a:rPr>
              <a:t>, </a:t>
            </a:r>
            <a:r>
              <a:rPr lang="en-US" dirty="0" err="1">
                <a:latin typeface="+mn-lt"/>
              </a:rPr>
              <a:t>Jelena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Popovi</a:t>
            </a:r>
            <a:r>
              <a:rPr lang="x-none" dirty="0">
                <a:latin typeface="+mn-lt"/>
              </a:rPr>
              <a:t>ć</a:t>
            </a:r>
            <a:r>
              <a:rPr lang="en-US" dirty="0">
                <a:latin typeface="+mn-lt"/>
              </a:rPr>
              <a:t>-Bo</a:t>
            </a:r>
            <a:r>
              <a:rPr lang="x-none" dirty="0">
                <a:latin typeface="+mn-lt"/>
              </a:rPr>
              <a:t>ž</a:t>
            </a:r>
            <a:r>
              <a:rPr lang="en-US" dirty="0" err="1">
                <a:latin typeface="+mn-lt"/>
              </a:rPr>
              <a:t>ovi</a:t>
            </a:r>
            <a:r>
              <a:rPr lang="x-none" dirty="0">
                <a:latin typeface="+mn-lt"/>
              </a:rPr>
              <a:t>ć, and Ivan Popović</a:t>
            </a:r>
            <a:endParaRPr lang="en-US" dirty="0">
              <a:latin typeface="+mn-lt"/>
            </a:endParaRPr>
          </a:p>
          <a:p>
            <a:pPr algn="ctr">
              <a:defRPr/>
            </a:pPr>
            <a:endParaRPr lang="en-US" dirty="0">
              <a:latin typeface="+mn-lt"/>
            </a:endParaRPr>
          </a:p>
        </p:txBody>
      </p:sp>
      <p:sp>
        <p:nvSpPr>
          <p:cNvPr id="9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4724400" cy="447675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School of Electrical Engineering, University of Belgrade, 2013.</a:t>
            </a:r>
          </a:p>
          <a:p>
            <a:pPr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343400" y="1066800"/>
            <a:ext cx="457200" cy="441325"/>
          </a:xfrm>
        </p:spPr>
        <p:txBody>
          <a:bodyPr/>
          <a:lstStyle/>
          <a:p>
            <a:pPr>
              <a:defRPr/>
            </a:pPr>
            <a:fld id="{B7B73ADB-5435-474F-A6B6-7D09C2A3DBEB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fld id="{635641D3-0435-4B70-80F1-40A28B8F6D78}" type="slidenum">
              <a:rPr lang="en-US" smtClean="0">
                <a:solidFill>
                  <a:schemeClr val="tx1"/>
                </a:solidFill>
              </a:rPr>
              <a:pPr>
                <a:defRPr/>
              </a:pPr>
              <a:t>10</a:t>
            </a:fld>
            <a:r>
              <a:rPr lang="en-US" dirty="0" smtClean="0">
                <a:solidFill>
                  <a:schemeClr val="tx1"/>
                </a:solidFill>
              </a:rPr>
              <a:t>/10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01625" y="3203575"/>
            <a:ext cx="8534400" cy="758825"/>
          </a:xfrm>
        </p:spPr>
        <p:txBody>
          <a:bodyPr/>
          <a:lstStyle/>
          <a:p>
            <a:r>
              <a:rPr lang="en-US" smtClean="0">
                <a:solidFill>
                  <a:schemeClr val="tx1"/>
                </a:solidFill>
              </a:rPr>
              <a:t>The End</a:t>
            </a:r>
          </a:p>
        </p:txBody>
      </p:sp>
      <p:pic>
        <p:nvPicPr>
          <p:cNvPr id="8" name="Picture 2" descr="https://twimg0-a.akamaihd.net/profile_images/1163795720/Picture_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800" y="2819400"/>
            <a:ext cx="3200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2133600" y="2362200"/>
          <a:ext cx="5181600" cy="2743200"/>
        </p:xfrm>
        <a:graphic>
          <a:graphicData uri="http://schemas.openxmlformats.org/drawingml/2006/table">
            <a:tbl>
              <a:tblPr/>
              <a:tblGrid>
                <a:gridCol w="5181600"/>
              </a:tblGrid>
              <a:tr h="2743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function 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ModExp(M, e, n)  { n is odd }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Step 1.   Compute n’.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Step 2.   M</a:t>
                      </a:r>
                      <a:r>
                        <a:rPr kumimoji="0" lang="en-US" sz="1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:= M ∙ r mod 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Step 3.   x</a:t>
                      </a:r>
                      <a:r>
                        <a:rPr kumimoji="0" lang="en-US" sz="1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 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:= 1 ∙ r mod 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Step 4.   </a:t>
                      </a: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for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i = k – 1 </a:t>
                      </a: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down to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0 </a:t>
                      </a: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Step 5.</a:t>
                      </a: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en-US" sz="1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 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:= MonPro(x</a:t>
                      </a:r>
                      <a:r>
                        <a:rPr kumimoji="0" lang="en-US" sz="1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x</a:t>
                      </a:r>
                      <a:r>
                        <a:rPr kumimoji="0" lang="en-US" sz="1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Step 6.          </a:t>
                      </a: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if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e</a:t>
                      </a:r>
                      <a:r>
                        <a:rPr kumimoji="0" lang="en-US" sz="1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= 1 </a:t>
                      </a: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then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x</a:t>
                      </a:r>
                      <a:r>
                        <a:rPr kumimoji="0" lang="en-US" sz="1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:= MonPro(M</a:t>
                      </a:r>
                      <a:r>
                        <a:rPr kumimoji="0" lang="en-US" sz="1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x</a:t>
                      </a:r>
                      <a:r>
                        <a:rPr kumimoji="0" lang="en-US" sz="1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Step 7.   x</a:t>
                      </a:r>
                      <a:r>
                        <a:rPr kumimoji="0" lang="en-US" sz="1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:= MonPro(x</a:t>
                      </a:r>
                      <a:r>
                        <a:rPr kumimoji="0" lang="en-US" sz="1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1)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Step 8.   </a:t>
                      </a: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return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x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0.0222 L 0.0007 -0.44416 " pathEditMode="relative" rAng="0" ptsTypes="AA">
                                      <p:cBhvr>
                                        <p:cTn id="6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33"/>
                                    </p:animMotion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64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1665 L 0 -0.45503 " pathEditMode="relative" rAng="0" ptsTypes="AA">
                                      <p:cBhvr>
                                        <p:cTn id="12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0"/>
                            </p:stCondLst>
                            <p:childTnLst>
                              <p:par>
                                <p:cTn id="14" presetID="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tx1"/>
                </a:solidFill>
              </a:rPr>
              <a:t>Introduction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752600"/>
            <a:ext cx="8229600" cy="4419600"/>
          </a:xfrm>
        </p:spPr>
        <p:txBody>
          <a:bodyPr/>
          <a:lstStyle/>
          <a:p>
            <a:pPr eaLnBrk="1" hangingPunct="1"/>
            <a:r>
              <a:rPr lang="en-US" sz="2400" smtClean="0"/>
              <a:t>Case study area: </a:t>
            </a:r>
            <a:r>
              <a:rPr lang="en-US" sz="2200" smtClean="0"/>
              <a:t>Public key cryptography acceleration</a:t>
            </a:r>
            <a:endParaRPr lang="en-US" sz="2200" i="1" smtClean="0"/>
          </a:p>
          <a:p>
            <a:pPr eaLnBrk="1" hangingPunct="1"/>
            <a:r>
              <a:rPr lang="en-US" sz="2400" smtClean="0"/>
              <a:t>Problem: </a:t>
            </a:r>
            <a:r>
              <a:rPr lang="en-US" sz="2200" smtClean="0"/>
              <a:t>RSA implementation on Maxeler</a:t>
            </a:r>
          </a:p>
          <a:p>
            <a:pPr eaLnBrk="1" hangingPunct="1"/>
            <a:r>
              <a:rPr lang="en-US" sz="2400" smtClean="0"/>
              <a:t>Existing problem solutions: </a:t>
            </a:r>
            <a:r>
              <a:rPr lang="en-US" sz="2200" smtClean="0"/>
              <a:t>None</a:t>
            </a:r>
          </a:p>
          <a:p>
            <a:pPr eaLnBrk="1" hangingPunct="1"/>
            <a:r>
              <a:rPr lang="en-US" sz="2400" smtClean="0"/>
              <a:t>Summary: </a:t>
            </a:r>
            <a:r>
              <a:rPr lang="en-US" sz="2200" smtClean="0"/>
              <a:t>Under review (IPSI) </a:t>
            </a:r>
          </a:p>
          <a:p>
            <a:pPr eaLnBrk="1" hangingPunct="1"/>
            <a:r>
              <a:rPr lang="en-US" sz="2400" smtClean="0"/>
              <a:t>Approach:</a:t>
            </a:r>
          </a:p>
          <a:p>
            <a:pPr lvl="1" eaLnBrk="1" hangingPunct="1"/>
            <a:r>
              <a:rPr lang="en-US" sz="1900" smtClean="0">
                <a:solidFill>
                  <a:schemeClr val="tx1"/>
                </a:solidFill>
              </a:rPr>
              <a:t>Accelerate multiplications</a:t>
            </a:r>
          </a:p>
          <a:p>
            <a:pPr lvl="1" eaLnBrk="1" hangingPunct="1"/>
            <a:r>
              <a:rPr lang="en-US" sz="1900" smtClean="0">
                <a:solidFill>
                  <a:schemeClr val="tx1"/>
                </a:solidFill>
              </a:rPr>
              <a:t>Analyze usability </a:t>
            </a:r>
          </a:p>
          <a:p>
            <a:pPr eaLnBrk="1" hangingPunct="1"/>
            <a:r>
              <a:rPr lang="en-US" sz="2400" smtClean="0"/>
              <a:t>Conclusions:</a:t>
            </a:r>
          </a:p>
          <a:p>
            <a:pPr lvl="1" eaLnBrk="1" hangingPunct="1"/>
            <a:r>
              <a:rPr lang="en-US" sz="1900" smtClean="0">
                <a:solidFill>
                  <a:schemeClr val="tx1"/>
                </a:solidFill>
              </a:rPr>
              <a:t>Multiplication speedup: 70% (28% total)</a:t>
            </a:r>
          </a:p>
          <a:p>
            <a:pPr lvl="1" eaLnBrk="1" hangingPunct="1"/>
            <a:r>
              <a:rPr lang="en-US" sz="1900" smtClean="0">
                <a:solidFill>
                  <a:schemeClr val="tx1"/>
                </a:solidFill>
              </a:rPr>
              <a:t>Usability: Picture encryption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778EC9-C7AC-4E47-BD82-5FFAA0AB9A6A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fld id="{060AC33B-002D-4278-BAF3-67B5FDF320CE}" type="slidenum">
              <a:rPr lang="en-US" smtClean="0">
                <a:solidFill>
                  <a:schemeClr val="tx1"/>
                </a:solidFill>
              </a:rPr>
              <a:pPr>
                <a:defRPr/>
              </a:pPr>
              <a:t>2</a:t>
            </a:fld>
            <a:r>
              <a:rPr lang="en-US" dirty="0" smtClean="0">
                <a:solidFill>
                  <a:schemeClr val="tx1"/>
                </a:solidFill>
              </a:rPr>
              <a:t>/10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36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36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367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36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369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15370" name="Picture 10" descr="network-security-lock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72200" y="3238500"/>
            <a:ext cx="2819400" cy="293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tx1"/>
                </a:solidFill>
              </a:rPr>
              <a:t>RSA</a:t>
            </a:r>
          </a:p>
        </p:txBody>
      </p:sp>
      <p:sp>
        <p:nvSpPr>
          <p:cNvPr id="5135" name="Content Placeholder 2"/>
          <p:cNvSpPr>
            <a:spLocks noGrp="1"/>
          </p:cNvSpPr>
          <p:nvPr>
            <p:ph sz="quarter" idx="1"/>
          </p:nvPr>
        </p:nvSpPr>
        <p:spPr>
          <a:xfrm>
            <a:off x="4068763" y="1600200"/>
            <a:ext cx="5075237" cy="2438400"/>
          </a:xfrm>
        </p:spPr>
        <p:txBody>
          <a:bodyPr/>
          <a:lstStyle/>
          <a:p>
            <a:pPr eaLnBrk="1" hangingPunct="1"/>
            <a:r>
              <a:rPr lang="en-US" sz="2400" smtClean="0"/>
              <a:t>Montgomery method: </a:t>
            </a:r>
            <a:r>
              <a:rPr lang="en-US" sz="2400" i="1" smtClean="0"/>
              <a:t>n -&gt; r</a:t>
            </a:r>
          </a:p>
          <a:p>
            <a:pPr eaLnBrk="1" hangingPunct="1"/>
            <a:r>
              <a:rPr lang="en-US" sz="2400" i="1" smtClean="0"/>
              <a:t>r=2</a:t>
            </a:r>
            <a:r>
              <a:rPr lang="en-US" sz="2400" i="1" baseline="30000" smtClean="0"/>
              <a:t>sw </a:t>
            </a:r>
            <a:r>
              <a:rPr lang="en-US" sz="2400" i="1" smtClean="0"/>
              <a:t> -&gt; power of 2</a:t>
            </a:r>
          </a:p>
          <a:p>
            <a:pPr eaLnBrk="1" hangingPunct="1"/>
            <a:r>
              <a:rPr lang="en-US" sz="2400" i="1" smtClean="0"/>
              <a:t>Montgomery product (MonPro): modulo r arithmetic</a:t>
            </a:r>
            <a:endParaRPr lang="en-US" sz="2400" smtClean="0"/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------------------------------------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C8AE7C-2FC2-4F55-9B36-740BD1CF194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fld id="{B6BC383E-BBB3-40BE-8084-71293109A1E5}" type="slidenum">
              <a:rPr lang="en-US" smtClean="0">
                <a:solidFill>
                  <a:schemeClr val="tx1"/>
                </a:solidFill>
              </a:rPr>
              <a:pPr>
                <a:defRPr/>
              </a:pPr>
              <a:t>3</a:t>
            </a:fld>
            <a:r>
              <a:rPr lang="en-US" dirty="0" smtClean="0">
                <a:solidFill>
                  <a:schemeClr val="tx1"/>
                </a:solidFill>
              </a:rPr>
              <a:t>/10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2590800" y="3276600"/>
            <a:ext cx="914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ct val="20000"/>
              </a:spcBef>
              <a:buClr>
                <a:schemeClr val="accent1"/>
              </a:buClr>
              <a:buSzPct val="85000"/>
              <a:defRPr/>
            </a:pPr>
            <a:r>
              <a:rPr lang="x-none" sz="2700" dirty="0">
                <a:latin typeface="+mn-lt"/>
                <a:cs typeface="+mn-cs"/>
              </a:rPr>
              <a:t>bits</a:t>
            </a:r>
            <a:endParaRPr lang="en-US" sz="2700" dirty="0">
              <a:latin typeface="+mn-lt"/>
              <a:cs typeface="+mn-cs"/>
            </a:endParaRPr>
          </a:p>
        </p:txBody>
      </p:sp>
      <p:sp>
        <p:nvSpPr>
          <p:cNvPr id="513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5121" name="Object 1"/>
          <p:cNvGraphicFramePr>
            <a:graphicFrameLocks noChangeAspect="1"/>
          </p:cNvGraphicFramePr>
          <p:nvPr/>
        </p:nvGraphicFramePr>
        <p:xfrm>
          <a:off x="685800" y="1676400"/>
          <a:ext cx="2514600" cy="533400"/>
        </p:xfrm>
        <a:graphic>
          <a:graphicData uri="http://schemas.openxmlformats.org/presentationml/2006/ole">
            <p:oleObj spid="_x0000_s5121" name="Equation" r:id="rId3" imgW="901309" imgH="203112" progId="Equation.3">
              <p:embed/>
            </p:oleObj>
          </a:graphicData>
        </a:graphic>
      </p:graphicFrame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1905000" y="2743200"/>
            <a:ext cx="571500" cy="388938"/>
          </a:xfrm>
          <a:prstGeom prst="rect">
            <a:avLst/>
          </a:prstGeom>
          <a:solidFill>
            <a:srgbClr val="FFFFFF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en-US" b="1">
                <a:latin typeface="Calibri" pitchFamily="34" charset="0"/>
              </a:rPr>
              <a:t>m</a:t>
            </a:r>
            <a:r>
              <a:rPr lang="en-US" b="1" baseline="-25000">
                <a:latin typeface="Calibri" pitchFamily="34" charset="0"/>
              </a:rPr>
              <a:t>1</a:t>
            </a:r>
            <a:endParaRPr lang="en-US" b="1">
              <a:latin typeface="Times New Roman" pitchFamily="18" charset="0"/>
            </a:endParaRPr>
          </a:p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787400" y="2743200"/>
            <a:ext cx="1117600" cy="388938"/>
          </a:xfrm>
          <a:prstGeom prst="rect">
            <a:avLst/>
          </a:prstGeom>
          <a:solidFill>
            <a:srgbClr val="FFFFFF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en-US" b="1">
                <a:latin typeface="Calibri" pitchFamily="34" charset="0"/>
              </a:rPr>
              <a:t>.    .    .</a:t>
            </a:r>
          </a:p>
          <a:p>
            <a:endParaRPr lang="en-US"/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241300" y="2743200"/>
            <a:ext cx="571500" cy="388938"/>
          </a:xfrm>
          <a:prstGeom prst="rect">
            <a:avLst/>
          </a:prstGeom>
          <a:solidFill>
            <a:srgbClr val="FFFFFF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en-US" b="1">
                <a:latin typeface="Calibri" pitchFamily="34" charset="0"/>
              </a:rPr>
              <a:t>m</a:t>
            </a:r>
            <a:r>
              <a:rPr lang="en-US" b="1" baseline="-25000">
                <a:latin typeface="Calibri" pitchFamily="34" charset="0"/>
              </a:rPr>
              <a:t>s-1</a:t>
            </a:r>
            <a:endParaRPr lang="en-US" b="1">
              <a:latin typeface="Times New Roman" pitchFamily="18" charset="0"/>
            </a:endParaRPr>
          </a:p>
          <a:p>
            <a:endParaRPr lang="en-US"/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2476500" y="2743200"/>
            <a:ext cx="571500" cy="388938"/>
          </a:xfrm>
          <a:prstGeom prst="rect">
            <a:avLst/>
          </a:prstGeom>
          <a:solidFill>
            <a:srgbClr val="FFFFFF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en-US" b="1">
                <a:latin typeface="Calibri" pitchFamily="34" charset="0"/>
              </a:rPr>
              <a:t>m</a:t>
            </a:r>
            <a:r>
              <a:rPr lang="en-US" b="1" baseline="-25000">
                <a:latin typeface="Calibri" pitchFamily="34" charset="0"/>
              </a:rPr>
              <a:t>0</a:t>
            </a:r>
            <a:endParaRPr lang="en-US" b="1">
              <a:latin typeface="Times New Roman" pitchFamily="18" charset="0"/>
            </a:endParaRPr>
          </a:p>
          <a:p>
            <a:endParaRPr lang="en-US"/>
          </a:p>
        </p:txBody>
      </p:sp>
      <p:sp>
        <p:nvSpPr>
          <p:cNvPr id="16" name="Right Brace 15"/>
          <p:cNvSpPr/>
          <p:nvPr/>
        </p:nvSpPr>
        <p:spPr>
          <a:xfrm rot="16200000" flipV="1">
            <a:off x="1447800" y="1066800"/>
            <a:ext cx="381000" cy="2819400"/>
          </a:xfrm>
          <a:prstGeom prst="rightBrace">
            <a:avLst>
              <a:gd name="adj1" fmla="val 8333"/>
              <a:gd name="adj2" fmla="val 49456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Left Brace 16"/>
          <p:cNvSpPr/>
          <p:nvPr/>
        </p:nvSpPr>
        <p:spPr>
          <a:xfrm rot="16200000" flipV="1">
            <a:off x="2057400" y="3048000"/>
            <a:ext cx="228600" cy="5334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14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147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1752600" y="3352800"/>
          <a:ext cx="930275" cy="381000"/>
        </p:xfrm>
        <a:graphic>
          <a:graphicData uri="http://schemas.openxmlformats.org/presentationml/2006/ole">
            <p:oleObj spid="_x0000_s5129" name="Equation" r:id="rId4" imgW="444240" imgH="177480" progId="Equation.3">
              <p:embed/>
            </p:oleObj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3733800" y="3657600"/>
          <a:ext cx="5181600" cy="2743200"/>
        </p:xfrm>
        <a:graphic>
          <a:graphicData uri="http://schemas.openxmlformats.org/drawingml/2006/table">
            <a:tbl>
              <a:tblPr/>
              <a:tblGrid>
                <a:gridCol w="5181600"/>
              </a:tblGrid>
              <a:tr h="2743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function 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ModExp(M, e, n)  {n is odd}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Step 1.   Compute n’.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Step 2.   M</a:t>
                      </a:r>
                      <a:r>
                        <a:rPr kumimoji="0" lang="en-US" sz="1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:= M ∙ r mod 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Step 3.   x</a:t>
                      </a:r>
                      <a:r>
                        <a:rPr kumimoji="0" lang="en-US" sz="1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 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:= 1 ∙ r mod 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Step 4.   </a:t>
                      </a: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for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i = k – 1 </a:t>
                      </a: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down to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0 </a:t>
                      </a: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Step 5.</a:t>
                      </a: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en-US" sz="1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 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:= MonPro(x</a:t>
                      </a:r>
                      <a:r>
                        <a:rPr kumimoji="0" lang="en-US" sz="1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x</a:t>
                      </a:r>
                      <a:r>
                        <a:rPr kumimoji="0" lang="en-US" sz="1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Step 6.          </a:t>
                      </a: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if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e</a:t>
                      </a:r>
                      <a:r>
                        <a:rPr kumimoji="0" lang="en-US" sz="1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= 1 </a:t>
                      </a: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then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x</a:t>
                      </a:r>
                      <a:r>
                        <a:rPr kumimoji="0" lang="en-US" sz="1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:= MonPro(M</a:t>
                      </a:r>
                      <a:r>
                        <a:rPr kumimoji="0" lang="en-US" sz="1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x</a:t>
                      </a:r>
                      <a:r>
                        <a:rPr kumimoji="0" lang="en-US" sz="1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Step 7.   x</a:t>
                      </a:r>
                      <a:r>
                        <a:rPr kumimoji="0" lang="en-US" sz="1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:= MonPro(x</a:t>
                      </a:r>
                      <a:r>
                        <a:rPr kumimoji="0" lang="en-US" sz="1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1)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Step 8.   </a:t>
                      </a: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return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x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5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1676400" y="3886200"/>
          <a:ext cx="1295400" cy="381000"/>
        </p:xfrm>
        <a:graphic>
          <a:graphicData uri="http://schemas.openxmlformats.org/presentationml/2006/ole">
            <p:oleObj spid="_x0000_s5131" name="Equation" r:id="rId5" imgW="444307" imgH="190417" progId="Equation.3">
              <p:embed/>
            </p:oleObj>
          </a:graphicData>
        </a:graphic>
      </p:graphicFrame>
      <p:sp>
        <p:nvSpPr>
          <p:cNvPr id="5151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1676400" y="4343400"/>
          <a:ext cx="1600200" cy="381000"/>
        </p:xfrm>
        <a:graphic>
          <a:graphicData uri="http://schemas.openxmlformats.org/presentationml/2006/ole">
            <p:oleObj spid="_x0000_s5133" name="Equation" r:id="rId6" imgW="787058" imgH="203112" progId="Equation.3">
              <p:embed/>
            </p:oleObj>
          </a:graphicData>
        </a:graphic>
      </p:graphicFrame>
      <p:sp>
        <p:nvSpPr>
          <p:cNvPr id="30" name="Rectangle 4"/>
          <p:cNvSpPr>
            <a:spLocks noChangeArrowheads="1"/>
          </p:cNvSpPr>
          <p:nvPr/>
        </p:nvSpPr>
        <p:spPr bwMode="auto">
          <a:xfrm>
            <a:off x="1955800" y="4876800"/>
            <a:ext cx="571500" cy="388938"/>
          </a:xfrm>
          <a:prstGeom prst="rect">
            <a:avLst/>
          </a:prstGeom>
          <a:solidFill>
            <a:srgbClr val="FFFFFF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en-US" b="1">
                <a:latin typeface="Calibri" pitchFamily="34" charset="0"/>
              </a:rPr>
              <a:t>e</a:t>
            </a:r>
            <a:r>
              <a:rPr lang="en-US" b="1" baseline="-25000">
                <a:latin typeface="Calibri" pitchFamily="34" charset="0"/>
              </a:rPr>
              <a:t>1</a:t>
            </a:r>
            <a:endParaRPr lang="en-US" b="1">
              <a:latin typeface="Times New Roman" pitchFamily="18" charset="0"/>
            </a:endParaRPr>
          </a:p>
          <a:p>
            <a:endParaRPr lang="en-US"/>
          </a:p>
        </p:txBody>
      </p:sp>
      <p:sp>
        <p:nvSpPr>
          <p:cNvPr id="31" name="Rectangle 5"/>
          <p:cNvSpPr>
            <a:spLocks noChangeArrowheads="1"/>
          </p:cNvSpPr>
          <p:nvPr/>
        </p:nvSpPr>
        <p:spPr bwMode="auto">
          <a:xfrm>
            <a:off x="838200" y="4876800"/>
            <a:ext cx="1117600" cy="388938"/>
          </a:xfrm>
          <a:prstGeom prst="rect">
            <a:avLst/>
          </a:prstGeom>
          <a:solidFill>
            <a:srgbClr val="FFFFFF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en-US" b="1">
                <a:latin typeface="Calibri" pitchFamily="34" charset="0"/>
              </a:rPr>
              <a:t>.    .    .</a:t>
            </a:r>
          </a:p>
          <a:p>
            <a:endParaRPr lang="en-US"/>
          </a:p>
        </p:txBody>
      </p:sp>
      <p:sp>
        <p:nvSpPr>
          <p:cNvPr id="32" name="Rectangle 6"/>
          <p:cNvSpPr>
            <a:spLocks noChangeArrowheads="1"/>
          </p:cNvSpPr>
          <p:nvPr/>
        </p:nvSpPr>
        <p:spPr bwMode="auto">
          <a:xfrm>
            <a:off x="292100" y="4876800"/>
            <a:ext cx="571500" cy="388938"/>
          </a:xfrm>
          <a:prstGeom prst="rect">
            <a:avLst/>
          </a:prstGeom>
          <a:solidFill>
            <a:srgbClr val="FFFFFF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en-US" b="1">
                <a:latin typeface="Calibri" pitchFamily="34" charset="0"/>
              </a:rPr>
              <a:t>e</a:t>
            </a:r>
            <a:r>
              <a:rPr lang="en-US" b="1" baseline="-25000">
                <a:latin typeface="Calibri" pitchFamily="34" charset="0"/>
              </a:rPr>
              <a:t>k-1</a:t>
            </a:r>
            <a:endParaRPr lang="en-US" b="1">
              <a:latin typeface="Times New Roman" pitchFamily="18" charset="0"/>
            </a:endParaRPr>
          </a:p>
          <a:p>
            <a:endParaRPr lang="en-US"/>
          </a:p>
        </p:txBody>
      </p:sp>
      <p:sp>
        <p:nvSpPr>
          <p:cNvPr id="33" name="Rectangle 4"/>
          <p:cNvSpPr>
            <a:spLocks noChangeArrowheads="1"/>
          </p:cNvSpPr>
          <p:nvPr/>
        </p:nvSpPr>
        <p:spPr bwMode="auto">
          <a:xfrm>
            <a:off x="2527300" y="4876800"/>
            <a:ext cx="571500" cy="388938"/>
          </a:xfrm>
          <a:prstGeom prst="rect">
            <a:avLst/>
          </a:prstGeom>
          <a:solidFill>
            <a:srgbClr val="FFFFFF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en-US" b="1">
                <a:latin typeface="Calibri" pitchFamily="34" charset="0"/>
              </a:rPr>
              <a:t>e</a:t>
            </a:r>
            <a:r>
              <a:rPr lang="en-US" b="1" baseline="-25000">
                <a:latin typeface="Calibri" pitchFamily="34" charset="0"/>
              </a:rPr>
              <a:t>0</a:t>
            </a:r>
            <a:endParaRPr lang="en-US" b="1">
              <a:latin typeface="Times New Roman" pitchFamily="18" charset="0"/>
            </a:endParaRPr>
          </a:p>
          <a:p>
            <a:endParaRPr lang="en-US"/>
          </a:p>
        </p:txBody>
      </p:sp>
      <p:sp>
        <p:nvSpPr>
          <p:cNvPr id="34" name="Content Placeholder 2"/>
          <p:cNvSpPr txBox="1">
            <a:spLocks/>
          </p:cNvSpPr>
          <p:nvPr/>
        </p:nvSpPr>
        <p:spPr bwMode="auto">
          <a:xfrm>
            <a:off x="2209800" y="5638800"/>
            <a:ext cx="1219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ct val="20000"/>
              </a:spcBef>
              <a:buClr>
                <a:schemeClr val="accent1"/>
              </a:buClr>
              <a:buSzPct val="85000"/>
              <a:defRPr/>
            </a:pPr>
            <a:r>
              <a:rPr lang="en-US" sz="2700" dirty="0">
                <a:latin typeface="+mn-lt"/>
                <a:cs typeface="+mn-cs"/>
              </a:rPr>
              <a:t>1 </a:t>
            </a:r>
            <a:r>
              <a:rPr lang="x-none" sz="2700" dirty="0">
                <a:latin typeface="+mn-lt"/>
                <a:cs typeface="+mn-cs"/>
              </a:rPr>
              <a:t>bit</a:t>
            </a:r>
            <a:endParaRPr lang="en-US" sz="2700" dirty="0">
              <a:latin typeface="+mn-lt"/>
              <a:cs typeface="+mn-cs"/>
            </a:endParaRPr>
          </a:p>
        </p:txBody>
      </p:sp>
      <p:cxnSp>
        <p:nvCxnSpPr>
          <p:cNvPr id="36" name="Straight Arrow Connector 35"/>
          <p:cNvCxnSpPr>
            <a:stCxn id="33" idx="2"/>
          </p:cNvCxnSpPr>
          <p:nvPr/>
        </p:nvCxnSpPr>
        <p:spPr>
          <a:xfrm>
            <a:off x="2813050" y="5265738"/>
            <a:ext cx="6350" cy="29686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endCxn id="31" idx="0"/>
          </p:cNvCxnSpPr>
          <p:nvPr/>
        </p:nvCxnSpPr>
        <p:spPr>
          <a:xfrm flipH="1">
            <a:off x="1397000" y="1981200"/>
            <a:ext cx="584200" cy="2895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5486400" y="4800600"/>
            <a:ext cx="6858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n>
                <a:solidFill>
                  <a:srgbClr val="FF0000"/>
                </a:solidFill>
              </a:ln>
              <a:noFill/>
            </a:endParaRPr>
          </a:p>
        </p:txBody>
      </p:sp>
      <p:cxnSp>
        <p:nvCxnSpPr>
          <p:cNvPr id="42" name="Straight Arrow Connector 41"/>
          <p:cNvCxnSpPr>
            <a:stCxn id="33" idx="3"/>
          </p:cNvCxnSpPr>
          <p:nvPr/>
        </p:nvCxnSpPr>
        <p:spPr>
          <a:xfrm flipV="1">
            <a:off x="3098800" y="5029200"/>
            <a:ext cx="1701800" cy="4286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/>
          <p:cNvSpPr/>
          <p:nvPr/>
        </p:nvSpPr>
        <p:spPr>
          <a:xfrm>
            <a:off x="228600" y="4800600"/>
            <a:ext cx="6858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n>
                <a:solidFill>
                  <a:srgbClr val="FF0000"/>
                </a:solidFill>
              </a:ln>
              <a:noFill/>
            </a:endParaRPr>
          </a:p>
        </p:txBody>
      </p:sp>
      <p:cxnSp>
        <p:nvCxnSpPr>
          <p:cNvPr id="46" name="Straight Arrow Connector 45"/>
          <p:cNvCxnSpPr/>
          <p:nvPr/>
        </p:nvCxnSpPr>
        <p:spPr>
          <a:xfrm>
            <a:off x="304800" y="5486400"/>
            <a:ext cx="9906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/>
          <p:cNvSpPr/>
          <p:nvPr/>
        </p:nvSpPr>
        <p:spPr>
          <a:xfrm>
            <a:off x="5105400" y="5029200"/>
            <a:ext cx="3810000" cy="914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n>
                <a:solidFill>
                  <a:srgbClr val="FF0000"/>
                </a:solidFill>
              </a:ln>
              <a:noFill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8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6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0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4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8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2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0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5124" grpId="0" animBg="1"/>
      <p:bldP spid="5125" grpId="0" animBg="1"/>
      <p:bldP spid="5126" grpId="0" animBg="1"/>
      <p:bldP spid="15" grpId="0" animBg="1"/>
      <p:bldP spid="16" grpId="0" animBg="1"/>
      <p:bldP spid="17" grpId="0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4" grpId="0"/>
      <p:bldP spid="34" grpId="1"/>
      <p:bldP spid="40" grpId="0" animBg="1"/>
      <p:bldP spid="40" grpId="1" animBg="1"/>
      <p:bldP spid="44" grpId="0" animBg="1"/>
      <p:bldP spid="44" grpId="1" animBg="1"/>
      <p:bldP spid="44" grpId="2" animBg="1"/>
      <p:bldP spid="4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tx1"/>
                </a:solidFill>
              </a:rPr>
              <a:t>Montgomery product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4343400"/>
            <a:ext cx="4191000" cy="2286000"/>
          </a:xfrm>
        </p:spPr>
        <p:txBody>
          <a:bodyPr/>
          <a:lstStyle/>
          <a:p>
            <a:pPr eaLnBrk="1" hangingPunct="1"/>
            <a:r>
              <a:rPr lang="en-US" sz="2400" i="1" smtClean="0"/>
              <a:t>a</a:t>
            </a:r>
            <a:r>
              <a:rPr lang="en-US" sz="2400" smtClean="0"/>
              <a:t> and </a:t>
            </a:r>
            <a:r>
              <a:rPr lang="en-US" sz="2400" i="1" smtClean="0"/>
              <a:t>b</a:t>
            </a:r>
            <a:r>
              <a:rPr lang="en-US" sz="2400" smtClean="0"/>
              <a:t> are big numbers</a:t>
            </a:r>
          </a:p>
          <a:p>
            <a:pPr eaLnBrk="1" hangingPunct="1"/>
            <a:r>
              <a:rPr lang="en-US" sz="2400" smtClean="0"/>
              <a:t>Breaking them to digits:</a:t>
            </a:r>
          </a:p>
          <a:p>
            <a:pPr lvl="1" eaLnBrk="1" hangingPunct="1"/>
            <a:r>
              <a:rPr lang="en-US" sz="1900" smtClean="0">
                <a:solidFill>
                  <a:schemeClr val="tx1"/>
                </a:solidFill>
              </a:rPr>
              <a:t>b</a:t>
            </a:r>
            <a:r>
              <a:rPr lang="en-US" sz="1900" baseline="-25000" smtClean="0">
                <a:solidFill>
                  <a:schemeClr val="tx1"/>
                </a:solidFill>
              </a:rPr>
              <a:t>s-1</a:t>
            </a:r>
            <a:r>
              <a:rPr lang="en-US" sz="1900" smtClean="0">
                <a:solidFill>
                  <a:schemeClr val="tx1"/>
                </a:solidFill>
              </a:rPr>
              <a:t>…b</a:t>
            </a:r>
            <a:r>
              <a:rPr lang="en-US" sz="1900" baseline="-25000" smtClean="0">
                <a:solidFill>
                  <a:schemeClr val="tx1"/>
                </a:solidFill>
              </a:rPr>
              <a:t>1</a:t>
            </a:r>
            <a:r>
              <a:rPr lang="en-US" sz="1900" smtClean="0">
                <a:solidFill>
                  <a:schemeClr val="tx1"/>
                </a:solidFill>
              </a:rPr>
              <a:t>b</a:t>
            </a:r>
            <a:r>
              <a:rPr lang="en-US" sz="1900" baseline="-25000" smtClean="0">
                <a:solidFill>
                  <a:schemeClr val="tx1"/>
                </a:solidFill>
              </a:rPr>
              <a:t>0</a:t>
            </a:r>
            <a:endParaRPr lang="en-US" sz="1900" smtClean="0">
              <a:solidFill>
                <a:schemeClr val="tx1"/>
              </a:solidFill>
            </a:endParaRPr>
          </a:p>
          <a:p>
            <a:pPr lvl="1" eaLnBrk="1" hangingPunct="1"/>
            <a:r>
              <a:rPr lang="en-US" sz="1900" smtClean="0">
                <a:solidFill>
                  <a:schemeClr val="tx1"/>
                </a:solidFill>
              </a:rPr>
              <a:t>a</a:t>
            </a:r>
            <a:r>
              <a:rPr lang="en-US" sz="1900" baseline="-25000" smtClean="0">
                <a:solidFill>
                  <a:schemeClr val="tx1"/>
                </a:solidFill>
              </a:rPr>
              <a:t>s-1</a:t>
            </a:r>
            <a:r>
              <a:rPr lang="en-US" sz="1900" smtClean="0">
                <a:solidFill>
                  <a:schemeClr val="tx1"/>
                </a:solidFill>
              </a:rPr>
              <a:t>…a</a:t>
            </a:r>
            <a:r>
              <a:rPr lang="en-US" sz="1900" baseline="-25000" smtClean="0">
                <a:solidFill>
                  <a:schemeClr val="tx1"/>
                </a:solidFill>
              </a:rPr>
              <a:t>1</a:t>
            </a:r>
            <a:r>
              <a:rPr lang="en-US" sz="1900" smtClean="0">
                <a:solidFill>
                  <a:schemeClr val="tx1"/>
                </a:solidFill>
              </a:rPr>
              <a:t>a</a:t>
            </a:r>
            <a:r>
              <a:rPr lang="en-US" sz="1900" baseline="-25000" smtClean="0">
                <a:solidFill>
                  <a:schemeClr val="tx1"/>
                </a:solidFill>
              </a:rPr>
              <a:t>0</a:t>
            </a:r>
          </a:p>
          <a:p>
            <a:pPr eaLnBrk="1" hangingPunct="1"/>
            <a:r>
              <a:rPr lang="en-US" sz="2400" smtClean="0"/>
              <a:t>Processing on a word basis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4DB4F3-8DA7-4C43-9590-45D344793D2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fld id="{E880799A-DACE-4C53-93BA-C8A1607B4E98}" type="slidenum">
              <a:rPr lang="en-US" smtClean="0">
                <a:solidFill>
                  <a:schemeClr val="tx1"/>
                </a:solidFill>
              </a:rPr>
              <a:pPr>
                <a:defRPr/>
              </a:pPr>
              <a:t>4</a:t>
            </a:fld>
            <a:r>
              <a:rPr lang="en-US" dirty="0" smtClean="0">
                <a:solidFill>
                  <a:schemeClr val="tx1"/>
                </a:solidFill>
              </a:rPr>
              <a:t>/10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43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3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3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4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41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5181600" y="2895600"/>
            <a:ext cx="6858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n>
                <a:solidFill>
                  <a:srgbClr val="FF0000"/>
                </a:solidFill>
              </a:ln>
              <a:noFill/>
            </a:endParaRPr>
          </a:p>
        </p:txBody>
      </p:sp>
      <p:sp>
        <p:nvSpPr>
          <p:cNvPr id="44" name="Oval 43"/>
          <p:cNvSpPr/>
          <p:nvPr/>
        </p:nvSpPr>
        <p:spPr>
          <a:xfrm>
            <a:off x="4419600" y="2057400"/>
            <a:ext cx="6858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n>
                <a:solidFill>
                  <a:srgbClr val="FF0000"/>
                </a:solidFill>
              </a:ln>
              <a:noFill/>
            </a:endParaRPr>
          </a:p>
        </p:txBody>
      </p:sp>
      <p:graphicFrame>
        <p:nvGraphicFramePr>
          <p:cNvPr id="35" name="Table 34"/>
          <p:cNvGraphicFramePr>
            <a:graphicFrameLocks noGrp="1"/>
          </p:cNvGraphicFramePr>
          <p:nvPr/>
        </p:nvGraphicFramePr>
        <p:xfrm>
          <a:off x="2209800" y="1676400"/>
          <a:ext cx="5410200" cy="2743200"/>
        </p:xfrm>
        <a:graphic>
          <a:graphicData uri="http://schemas.openxmlformats.org/drawingml/2006/table">
            <a:tbl>
              <a:tblPr/>
              <a:tblGrid>
                <a:gridCol w="5410200"/>
              </a:tblGrid>
              <a:tr h="2743200">
                <a:tc>
                  <a:txBody>
                    <a:bodyPr/>
                    <a:lstStyle/>
                    <a:p>
                      <a:pPr marL="914400" marR="0" lvl="0" indent="-34290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unction</a:t>
                      </a: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MonPro(a, b)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914400" marR="0" lvl="0" indent="-34290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Step 1.   t := a ∙ b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914400" marR="0" lvl="0" indent="-34290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Step 2.   m := t ∙ n’ mod r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914400" marR="0" lvl="0" indent="-34290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Step 3.   u := (t  +  m ∙ n) / r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914400" marR="0" lvl="0" indent="-34290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Step 4.   </a:t>
                      </a: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if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u ≥ n </a:t>
                      </a: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then return 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 – n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914400" marR="0" lvl="0" indent="-34290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</a:t>
                      </a: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else return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u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446" name="Rectangle 8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13" name="Table 112"/>
          <p:cNvGraphicFramePr>
            <a:graphicFrameLocks noGrp="1"/>
          </p:cNvGraphicFramePr>
          <p:nvPr/>
        </p:nvGraphicFramePr>
        <p:xfrm>
          <a:off x="4876800" y="4419600"/>
          <a:ext cx="4038600" cy="1905000"/>
        </p:xfrm>
        <a:graphic>
          <a:graphicData uri="http://schemas.openxmlformats.org/drawingml/2006/table">
            <a:tbl>
              <a:tblPr/>
              <a:tblGrid>
                <a:gridCol w="4038600"/>
              </a:tblGrid>
              <a:tr h="1905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for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i = 0 </a:t>
                      </a: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s-1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C := 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</a:t>
                      </a: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for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j = 0 </a:t>
                      </a: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s-1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(C, S) := t[i + j] +    a[j]∙b[i] + C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t[i + j] := 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t[i + S] := C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14" name="Arc 113"/>
          <p:cNvSpPr/>
          <p:nvPr/>
        </p:nvSpPr>
        <p:spPr>
          <a:xfrm>
            <a:off x="3200400" y="2286000"/>
            <a:ext cx="4419600" cy="4191000"/>
          </a:xfrm>
          <a:prstGeom prst="arc">
            <a:avLst>
              <a:gd name="adj1" fmla="val 16090121"/>
              <a:gd name="adj2" fmla="val 0"/>
            </a:avLst>
          </a:prstGeom>
          <a:ln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0" grpId="1" animBg="1"/>
      <p:bldP spid="4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tx1"/>
                </a:solidFill>
              </a:rPr>
              <a:t>Montgomery product: Step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94BDE0-972C-4430-9E3F-60C717195F9B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fld id="{E9EE2632-1BB8-4ABE-BF96-8033210AEAE8}" type="slidenum">
              <a:rPr lang="en-US" smtClean="0">
                <a:solidFill>
                  <a:schemeClr val="tx1"/>
                </a:solidFill>
              </a:rPr>
              <a:pPr>
                <a:defRPr/>
              </a:pPr>
              <a:t>5</a:t>
            </a:fld>
            <a:r>
              <a:rPr lang="en-US" dirty="0" smtClean="0">
                <a:solidFill>
                  <a:schemeClr val="tx1"/>
                </a:solidFill>
              </a:rPr>
              <a:t>/10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46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6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6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63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64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65" name="Rectangle 8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13" name="Table 112"/>
          <p:cNvGraphicFramePr>
            <a:graphicFrameLocks noGrp="1"/>
          </p:cNvGraphicFramePr>
          <p:nvPr/>
        </p:nvGraphicFramePr>
        <p:xfrm>
          <a:off x="228600" y="1524000"/>
          <a:ext cx="3886200" cy="2286000"/>
        </p:xfrm>
        <a:graphic>
          <a:graphicData uri="http://schemas.openxmlformats.org/drawingml/2006/table">
            <a:tbl>
              <a:tblPr/>
              <a:tblGrid>
                <a:gridCol w="3886200"/>
              </a:tblGrid>
              <a:tr h="2286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for</a:t>
                      </a:r>
                      <a:r>
                        <a:rPr kumimoji="0" 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i = 0 </a:t>
                      </a: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</a:t>
                      </a:r>
                      <a:r>
                        <a:rPr kumimoji="0" 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s-1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C := 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</a:t>
                      </a: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for</a:t>
                      </a:r>
                      <a:r>
                        <a:rPr kumimoji="0" 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j = 0 </a:t>
                      </a: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</a:t>
                      </a:r>
                      <a:r>
                        <a:rPr kumimoji="0" 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s-1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(C, S) := t[i + j] +    a[j]∙b[i] + C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t[i + j] := S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t[i + S] := C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19468" name="Picture 2" descr="Multiplication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67200" y="1524000"/>
            <a:ext cx="4648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Oval 18"/>
          <p:cNvSpPr/>
          <p:nvPr/>
        </p:nvSpPr>
        <p:spPr>
          <a:xfrm>
            <a:off x="7620000" y="1447800"/>
            <a:ext cx="12954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7086600" y="1905000"/>
            <a:ext cx="12954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6019800" y="2590800"/>
            <a:ext cx="12954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57200" y="2057400"/>
            <a:ext cx="3352800" cy="838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1447800" y="4572000"/>
            <a:ext cx="914400" cy="762000"/>
          </a:xfrm>
          <a:prstGeom prst="ellipse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1752600" y="4800600"/>
            <a:ext cx="457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1143000" y="3962400"/>
            <a:ext cx="609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a[j]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2057400" y="3962400"/>
            <a:ext cx="609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b[i]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2133600" y="5562600"/>
            <a:ext cx="609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low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1219200" y="5562600"/>
            <a:ext cx="609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hi</a:t>
            </a:r>
          </a:p>
        </p:txBody>
      </p:sp>
      <p:cxnSp>
        <p:nvCxnSpPr>
          <p:cNvPr id="33" name="Straight Arrow Connector 32"/>
          <p:cNvCxnSpPr>
            <a:stCxn id="27" idx="2"/>
          </p:cNvCxnSpPr>
          <p:nvPr/>
        </p:nvCxnSpPr>
        <p:spPr>
          <a:xfrm>
            <a:off x="1447800" y="4332288"/>
            <a:ext cx="57150" cy="3921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29" idx="2"/>
          </p:cNvCxnSpPr>
          <p:nvPr/>
        </p:nvCxnSpPr>
        <p:spPr>
          <a:xfrm flipH="1">
            <a:off x="2286000" y="4332288"/>
            <a:ext cx="76200" cy="3921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25" idx="5"/>
            <a:endCxn id="30" idx="0"/>
          </p:cNvCxnSpPr>
          <p:nvPr/>
        </p:nvCxnSpPr>
        <p:spPr>
          <a:xfrm>
            <a:off x="2228850" y="5222875"/>
            <a:ext cx="209550" cy="3397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25" idx="3"/>
          </p:cNvCxnSpPr>
          <p:nvPr/>
        </p:nvCxnSpPr>
        <p:spPr>
          <a:xfrm flipH="1">
            <a:off x="1371600" y="5222875"/>
            <a:ext cx="209550" cy="3397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1143000" y="5562600"/>
            <a:ext cx="15240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50" name="Straight Connector 49"/>
          <p:cNvCxnSpPr>
            <a:stCxn id="48" idx="0"/>
            <a:endCxn id="48" idx="2"/>
          </p:cNvCxnSpPr>
          <p:nvPr/>
        </p:nvCxnSpPr>
        <p:spPr>
          <a:xfrm>
            <a:off x="1905000" y="55626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152400" y="5562600"/>
            <a:ext cx="990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Product:</a:t>
            </a:r>
          </a:p>
        </p:txBody>
      </p:sp>
      <p:sp>
        <p:nvSpPr>
          <p:cNvPr id="53" name="Freeform 52"/>
          <p:cNvSpPr/>
          <p:nvPr/>
        </p:nvSpPr>
        <p:spPr>
          <a:xfrm>
            <a:off x="2728913" y="2582863"/>
            <a:ext cx="1030287" cy="2336800"/>
          </a:xfrm>
          <a:custGeom>
            <a:avLst/>
            <a:gdLst>
              <a:gd name="connsiteX0" fmla="*/ 435428 w 1030514"/>
              <a:gd name="connsiteY0" fmla="*/ 0 h 2336800"/>
              <a:gd name="connsiteX1" fmla="*/ 957943 w 1030514"/>
              <a:gd name="connsiteY1" fmla="*/ 1567543 h 2336800"/>
              <a:gd name="connsiteX2" fmla="*/ 0 w 1030514"/>
              <a:gd name="connsiteY2" fmla="*/ 2336800 h 233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30514" h="2336800">
                <a:moveTo>
                  <a:pt x="435428" y="0"/>
                </a:moveTo>
                <a:cubicBezTo>
                  <a:pt x="732971" y="589038"/>
                  <a:pt x="1030514" y="1178076"/>
                  <a:pt x="957943" y="1567543"/>
                </a:cubicBezTo>
                <a:cubicBezTo>
                  <a:pt x="885372" y="1957010"/>
                  <a:pt x="442686" y="2146905"/>
                  <a:pt x="0" y="2336800"/>
                </a:cubicBezTo>
              </a:path>
            </a:pathLst>
          </a:custGeom>
          <a:ln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4" name="Left Brace 53"/>
          <p:cNvSpPr/>
          <p:nvPr/>
        </p:nvSpPr>
        <p:spPr>
          <a:xfrm rot="16200000">
            <a:off x="2171700" y="5753100"/>
            <a:ext cx="228600" cy="7620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1981200" y="6248400"/>
            <a:ext cx="1143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32 bits</a:t>
            </a:r>
          </a:p>
        </p:txBody>
      </p:sp>
      <p:sp>
        <p:nvSpPr>
          <p:cNvPr id="57" name="Oval 56"/>
          <p:cNvSpPr/>
          <p:nvPr/>
        </p:nvSpPr>
        <p:spPr>
          <a:xfrm>
            <a:off x="7086600" y="3581400"/>
            <a:ext cx="12954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6553200" y="4038600"/>
            <a:ext cx="12954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5486400" y="4724400"/>
            <a:ext cx="12954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0" name="TextBox 59"/>
          <p:cNvSpPr txBox="1">
            <a:spLocks noChangeArrowheads="1"/>
          </p:cNvSpPr>
          <p:nvPr/>
        </p:nvSpPr>
        <p:spPr bwMode="auto">
          <a:xfrm>
            <a:off x="3124200" y="4876800"/>
            <a:ext cx="990600" cy="4000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CPU</a:t>
            </a:r>
          </a:p>
        </p:txBody>
      </p:sp>
      <p:cxnSp>
        <p:nvCxnSpPr>
          <p:cNvPr id="61" name="Straight Arrow Connector 60"/>
          <p:cNvCxnSpPr>
            <a:stCxn id="60" idx="1"/>
          </p:cNvCxnSpPr>
          <p:nvPr/>
        </p:nvCxnSpPr>
        <p:spPr>
          <a:xfrm flipH="1">
            <a:off x="2590800" y="5076825"/>
            <a:ext cx="533400" cy="2857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4" grpId="0" animBg="1"/>
      <p:bldP spid="25" grpId="0" animBg="1"/>
      <p:bldP spid="26" grpId="0"/>
      <p:bldP spid="27" grpId="0"/>
      <p:bldP spid="29" grpId="0"/>
      <p:bldP spid="30" grpId="0"/>
      <p:bldP spid="31" grpId="0"/>
      <p:bldP spid="48" grpId="0" animBg="1"/>
      <p:bldP spid="51" grpId="0"/>
      <p:bldP spid="54" grpId="0" animBg="1"/>
      <p:bldP spid="55" grpId="0"/>
      <p:bldP spid="57" grpId="0" animBg="1"/>
      <p:bldP spid="58" grpId="0" animBg="1"/>
      <p:bldP spid="59" grpId="0" animBg="1"/>
      <p:bldP spid="6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tx1"/>
                </a:solidFill>
              </a:rPr>
              <a:t>Dataflow multiplier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FB4A9B-078D-4DA2-B3BF-59371E331CFC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fld id="{847CF122-3EE7-439E-B027-74108DF71819}" type="slidenum">
              <a:rPr lang="en-US" smtClean="0">
                <a:solidFill>
                  <a:schemeClr val="tx1"/>
                </a:solidFill>
              </a:rPr>
              <a:pPr>
                <a:defRPr/>
              </a:pPr>
              <a:t>6</a:t>
            </a:fld>
            <a:r>
              <a:rPr lang="en-US" dirty="0" smtClean="0">
                <a:solidFill>
                  <a:schemeClr val="tx1"/>
                </a:solidFill>
              </a:rPr>
              <a:t>/10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48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8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8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87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8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89" name="Rectangle 8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1600200" y="2133600"/>
            <a:ext cx="914400" cy="762000"/>
          </a:xfrm>
          <a:prstGeom prst="ellipse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491" name="TextBox 25"/>
          <p:cNvSpPr txBox="1">
            <a:spLocks noChangeArrowheads="1"/>
          </p:cNvSpPr>
          <p:nvPr/>
        </p:nvSpPr>
        <p:spPr bwMode="auto">
          <a:xfrm>
            <a:off x="1905000" y="2362200"/>
            <a:ext cx="457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20492" name="TextBox 26"/>
          <p:cNvSpPr txBox="1">
            <a:spLocks noChangeArrowheads="1"/>
          </p:cNvSpPr>
          <p:nvPr/>
        </p:nvSpPr>
        <p:spPr bwMode="auto">
          <a:xfrm>
            <a:off x="1295400" y="1524000"/>
            <a:ext cx="609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a[j]</a:t>
            </a:r>
          </a:p>
        </p:txBody>
      </p:sp>
      <p:sp>
        <p:nvSpPr>
          <p:cNvPr id="20493" name="TextBox 28"/>
          <p:cNvSpPr txBox="1">
            <a:spLocks noChangeArrowheads="1"/>
          </p:cNvSpPr>
          <p:nvPr/>
        </p:nvSpPr>
        <p:spPr bwMode="auto">
          <a:xfrm>
            <a:off x="2209800" y="1524000"/>
            <a:ext cx="609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b[i]</a:t>
            </a:r>
          </a:p>
        </p:txBody>
      </p:sp>
      <p:sp>
        <p:nvSpPr>
          <p:cNvPr id="20494" name="TextBox 29"/>
          <p:cNvSpPr txBox="1">
            <a:spLocks noChangeArrowheads="1"/>
          </p:cNvSpPr>
          <p:nvPr/>
        </p:nvSpPr>
        <p:spPr bwMode="auto">
          <a:xfrm>
            <a:off x="2286000" y="3124200"/>
            <a:ext cx="609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low</a:t>
            </a:r>
          </a:p>
        </p:txBody>
      </p:sp>
      <p:sp>
        <p:nvSpPr>
          <p:cNvPr id="20495" name="TextBox 30"/>
          <p:cNvSpPr txBox="1">
            <a:spLocks noChangeArrowheads="1"/>
          </p:cNvSpPr>
          <p:nvPr/>
        </p:nvSpPr>
        <p:spPr bwMode="auto">
          <a:xfrm>
            <a:off x="1371600" y="3124200"/>
            <a:ext cx="609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hi</a:t>
            </a:r>
          </a:p>
        </p:txBody>
      </p:sp>
      <p:cxnSp>
        <p:nvCxnSpPr>
          <p:cNvPr id="33" name="Straight Arrow Connector 32"/>
          <p:cNvCxnSpPr>
            <a:stCxn id="20492" idx="2"/>
          </p:cNvCxnSpPr>
          <p:nvPr/>
        </p:nvCxnSpPr>
        <p:spPr>
          <a:xfrm>
            <a:off x="1600200" y="1893888"/>
            <a:ext cx="57150" cy="3921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20493" idx="2"/>
          </p:cNvCxnSpPr>
          <p:nvPr/>
        </p:nvCxnSpPr>
        <p:spPr>
          <a:xfrm flipH="1">
            <a:off x="2438400" y="1893888"/>
            <a:ext cx="76200" cy="3921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25" idx="5"/>
            <a:endCxn id="20494" idx="0"/>
          </p:cNvCxnSpPr>
          <p:nvPr/>
        </p:nvCxnSpPr>
        <p:spPr>
          <a:xfrm>
            <a:off x="2381250" y="2784475"/>
            <a:ext cx="209550" cy="3397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25" idx="3"/>
          </p:cNvCxnSpPr>
          <p:nvPr/>
        </p:nvCxnSpPr>
        <p:spPr>
          <a:xfrm flipH="1">
            <a:off x="1524000" y="2784475"/>
            <a:ext cx="209550" cy="3397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1295400" y="3124200"/>
            <a:ext cx="15240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50" name="Straight Connector 49"/>
          <p:cNvCxnSpPr>
            <a:stCxn id="48" idx="0"/>
            <a:endCxn id="48" idx="2"/>
          </p:cNvCxnSpPr>
          <p:nvPr/>
        </p:nvCxnSpPr>
        <p:spPr>
          <a:xfrm>
            <a:off x="2057400" y="31242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02" name="TextBox 50"/>
          <p:cNvSpPr txBox="1">
            <a:spLocks noChangeArrowheads="1"/>
          </p:cNvSpPr>
          <p:nvPr/>
        </p:nvSpPr>
        <p:spPr bwMode="auto">
          <a:xfrm>
            <a:off x="228600" y="3124200"/>
            <a:ext cx="990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Product:</a:t>
            </a:r>
          </a:p>
        </p:txBody>
      </p:sp>
      <p:sp>
        <p:nvSpPr>
          <p:cNvPr id="54" name="Left Brace 53"/>
          <p:cNvSpPr/>
          <p:nvPr/>
        </p:nvSpPr>
        <p:spPr>
          <a:xfrm rot="16200000">
            <a:off x="2324100" y="3314700"/>
            <a:ext cx="228600" cy="7620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504" name="TextBox 54"/>
          <p:cNvSpPr txBox="1">
            <a:spLocks noChangeArrowheads="1"/>
          </p:cNvSpPr>
          <p:nvPr/>
        </p:nvSpPr>
        <p:spPr bwMode="auto">
          <a:xfrm>
            <a:off x="1905000" y="3810000"/>
            <a:ext cx="1143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32 bits</a:t>
            </a:r>
          </a:p>
        </p:txBody>
      </p:sp>
      <p:pic>
        <p:nvPicPr>
          <p:cNvPr id="20505" name="Picture 2" descr="MultiplicationStrea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24400" y="1600200"/>
            <a:ext cx="41148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" name="Oval 36"/>
          <p:cNvSpPr/>
          <p:nvPr/>
        </p:nvSpPr>
        <p:spPr>
          <a:xfrm>
            <a:off x="1600200" y="4800600"/>
            <a:ext cx="914400" cy="762000"/>
          </a:xfrm>
          <a:prstGeom prst="ellipse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507" name="TextBox 37"/>
          <p:cNvSpPr txBox="1">
            <a:spLocks noChangeArrowheads="1"/>
          </p:cNvSpPr>
          <p:nvPr/>
        </p:nvSpPr>
        <p:spPr bwMode="auto">
          <a:xfrm>
            <a:off x="1905000" y="5029200"/>
            <a:ext cx="457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20508" name="TextBox 38"/>
          <p:cNvSpPr txBox="1">
            <a:spLocks noChangeArrowheads="1"/>
          </p:cNvSpPr>
          <p:nvPr/>
        </p:nvSpPr>
        <p:spPr bwMode="auto">
          <a:xfrm>
            <a:off x="685800" y="41910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Stream a</a:t>
            </a:r>
          </a:p>
        </p:txBody>
      </p:sp>
      <p:sp>
        <p:nvSpPr>
          <p:cNvPr id="20509" name="TextBox 39"/>
          <p:cNvSpPr txBox="1">
            <a:spLocks noChangeArrowheads="1"/>
          </p:cNvSpPr>
          <p:nvPr/>
        </p:nvSpPr>
        <p:spPr bwMode="auto">
          <a:xfrm>
            <a:off x="2209800" y="4191000"/>
            <a:ext cx="1447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Constant b</a:t>
            </a:r>
            <a:r>
              <a:rPr lang="en-US" baseline="-25000"/>
              <a:t>0</a:t>
            </a:r>
          </a:p>
        </p:txBody>
      </p:sp>
      <p:sp>
        <p:nvSpPr>
          <p:cNvPr id="20510" name="TextBox 40"/>
          <p:cNvSpPr txBox="1">
            <a:spLocks noChangeArrowheads="1"/>
          </p:cNvSpPr>
          <p:nvPr/>
        </p:nvSpPr>
        <p:spPr bwMode="auto">
          <a:xfrm>
            <a:off x="1981200" y="57912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Stream x</a:t>
            </a:r>
          </a:p>
        </p:txBody>
      </p:sp>
      <p:cxnSp>
        <p:nvCxnSpPr>
          <p:cNvPr id="43" name="Straight Arrow Connector 42"/>
          <p:cNvCxnSpPr>
            <a:stCxn id="20508" idx="2"/>
          </p:cNvCxnSpPr>
          <p:nvPr/>
        </p:nvCxnSpPr>
        <p:spPr>
          <a:xfrm>
            <a:off x="1295400" y="4560888"/>
            <a:ext cx="361950" cy="3921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20509" idx="2"/>
          </p:cNvCxnSpPr>
          <p:nvPr/>
        </p:nvCxnSpPr>
        <p:spPr>
          <a:xfrm flipH="1">
            <a:off x="2438400" y="4560888"/>
            <a:ext cx="495300" cy="3921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37" idx="5"/>
            <a:endCxn id="20510" idx="0"/>
          </p:cNvCxnSpPr>
          <p:nvPr/>
        </p:nvCxnSpPr>
        <p:spPr>
          <a:xfrm>
            <a:off x="2381250" y="5451475"/>
            <a:ext cx="209550" cy="3397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37" idx="3"/>
          </p:cNvCxnSpPr>
          <p:nvPr/>
        </p:nvCxnSpPr>
        <p:spPr>
          <a:xfrm flipH="1">
            <a:off x="1524000" y="5451475"/>
            <a:ext cx="209550" cy="3397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15" name="TextBox 62"/>
          <p:cNvSpPr txBox="1">
            <a:spLocks noChangeArrowheads="1"/>
          </p:cNvSpPr>
          <p:nvPr/>
        </p:nvSpPr>
        <p:spPr bwMode="auto">
          <a:xfrm>
            <a:off x="3200400" y="2362200"/>
            <a:ext cx="990600" cy="4000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CPU</a:t>
            </a:r>
          </a:p>
        </p:txBody>
      </p:sp>
      <p:cxnSp>
        <p:nvCxnSpPr>
          <p:cNvPr id="65" name="Straight Arrow Connector 64"/>
          <p:cNvCxnSpPr>
            <a:stCxn id="20515" idx="1"/>
          </p:cNvCxnSpPr>
          <p:nvPr/>
        </p:nvCxnSpPr>
        <p:spPr>
          <a:xfrm flipH="1">
            <a:off x="2667000" y="2562225"/>
            <a:ext cx="533400" cy="2857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17" name="TextBox 65"/>
          <p:cNvSpPr txBox="1">
            <a:spLocks noChangeArrowheads="1"/>
          </p:cNvSpPr>
          <p:nvPr/>
        </p:nvSpPr>
        <p:spPr bwMode="auto">
          <a:xfrm>
            <a:off x="3276600" y="4800600"/>
            <a:ext cx="1371600" cy="1016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Dataflow engine (DFE)</a:t>
            </a:r>
          </a:p>
        </p:txBody>
      </p:sp>
      <p:cxnSp>
        <p:nvCxnSpPr>
          <p:cNvPr id="67" name="Straight Arrow Connector 66"/>
          <p:cNvCxnSpPr>
            <a:stCxn id="20517" idx="1"/>
          </p:cNvCxnSpPr>
          <p:nvPr/>
        </p:nvCxnSpPr>
        <p:spPr>
          <a:xfrm flipH="1">
            <a:off x="2743200" y="5308600"/>
            <a:ext cx="533400" cy="25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19" name="TextBox 75"/>
          <p:cNvSpPr txBox="1">
            <a:spLocks noChangeArrowheads="1"/>
          </p:cNvSpPr>
          <p:nvPr/>
        </p:nvSpPr>
        <p:spPr bwMode="auto">
          <a:xfrm>
            <a:off x="838200" y="57912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Stream y</a:t>
            </a:r>
          </a:p>
        </p:txBody>
      </p:sp>
      <p:sp>
        <p:nvSpPr>
          <p:cNvPr id="77" name="Oval 76"/>
          <p:cNvSpPr/>
          <p:nvPr/>
        </p:nvSpPr>
        <p:spPr>
          <a:xfrm>
            <a:off x="5105400" y="2438400"/>
            <a:ext cx="3810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7010400" y="2438400"/>
            <a:ext cx="3810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7772400" y="2438400"/>
            <a:ext cx="3810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0" name="Oval 79"/>
          <p:cNvSpPr/>
          <p:nvPr/>
        </p:nvSpPr>
        <p:spPr>
          <a:xfrm>
            <a:off x="5105400" y="1905000"/>
            <a:ext cx="3810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7010400" y="1981200"/>
            <a:ext cx="3810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7772400" y="1981200"/>
            <a:ext cx="3810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3" name="Oval 82"/>
          <p:cNvSpPr/>
          <p:nvPr/>
        </p:nvSpPr>
        <p:spPr>
          <a:xfrm>
            <a:off x="609600" y="4114800"/>
            <a:ext cx="12954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2286000" y="4114800"/>
            <a:ext cx="12954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5" name="Oval 84"/>
          <p:cNvSpPr/>
          <p:nvPr/>
        </p:nvSpPr>
        <p:spPr>
          <a:xfrm>
            <a:off x="685800" y="5715000"/>
            <a:ext cx="1295400" cy="53340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6" name="Oval 85"/>
          <p:cNvSpPr/>
          <p:nvPr/>
        </p:nvSpPr>
        <p:spPr>
          <a:xfrm>
            <a:off x="1981200" y="5715000"/>
            <a:ext cx="1295400" cy="53340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7" name="Oval 86"/>
          <p:cNvSpPr/>
          <p:nvPr/>
        </p:nvSpPr>
        <p:spPr>
          <a:xfrm>
            <a:off x="4648200" y="2438400"/>
            <a:ext cx="381000" cy="45720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8" name="Oval 87"/>
          <p:cNvSpPr/>
          <p:nvPr/>
        </p:nvSpPr>
        <p:spPr>
          <a:xfrm>
            <a:off x="4648200" y="1752600"/>
            <a:ext cx="381000" cy="45720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animBg="1"/>
      <p:bldP spid="77" grpId="1" animBg="1"/>
      <p:bldP spid="78" grpId="0" animBg="1"/>
      <p:bldP spid="78" grpId="1" animBg="1"/>
      <p:bldP spid="79" grpId="0" animBg="1"/>
      <p:bldP spid="79" grpId="1" animBg="1"/>
      <p:bldP spid="80" grpId="0" animBg="1"/>
      <p:bldP spid="81" grpId="0" animBg="1"/>
      <p:bldP spid="82" grpId="0" animBg="1"/>
      <p:bldP spid="83" grpId="0" animBg="1"/>
      <p:bldP spid="83" grpId="1" animBg="1"/>
      <p:bldP spid="84" grpId="0" animBg="1"/>
      <p:bldP spid="85" grpId="0" animBg="1"/>
      <p:bldP spid="86" grpId="0" animBg="1"/>
      <p:bldP spid="87" grpId="0" animBg="1"/>
      <p:bldP spid="8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tx1"/>
                </a:solidFill>
              </a:rPr>
              <a:t>Dataflow multiplier: Pipeline problem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752600"/>
            <a:ext cx="8305800" cy="4419600"/>
          </a:xfrm>
        </p:spPr>
        <p:txBody>
          <a:bodyPr/>
          <a:lstStyle/>
          <a:p>
            <a:pPr eaLnBrk="1" hangingPunct="1"/>
            <a:r>
              <a:rPr lang="en-US" sz="2400" smtClean="0"/>
              <a:t>Next iteration (next constant </a:t>
            </a:r>
            <a:r>
              <a:rPr lang="en-US" sz="2400" i="1" smtClean="0"/>
              <a:t>b</a:t>
            </a:r>
            <a:r>
              <a:rPr lang="en-US" sz="2400" i="1" baseline="-25000" smtClean="0"/>
              <a:t>1</a:t>
            </a:r>
            <a:r>
              <a:rPr lang="en-US" sz="2400" smtClean="0"/>
              <a:t>) =&gt; new DFE run</a:t>
            </a:r>
            <a:endParaRPr lang="en-US" sz="2400" i="1" smtClean="0"/>
          </a:p>
          <a:p>
            <a:pPr eaLnBrk="1" hangingPunct="1"/>
            <a:r>
              <a:rPr lang="en-US" sz="2400" smtClean="0"/>
              <a:t>New DFE run =&gt; new pipeline fill-up overhead</a:t>
            </a:r>
          </a:p>
          <a:p>
            <a:pPr eaLnBrk="1" hangingPunct="1"/>
            <a:r>
              <a:rPr lang="en-US" sz="2400" smtClean="0"/>
              <a:t>1024-bits key requires only 32 digits (32 bits each)</a:t>
            </a:r>
          </a:p>
          <a:p>
            <a:pPr eaLnBrk="1" hangingPunct="1"/>
            <a:r>
              <a:rPr lang="en-US" sz="2400" smtClean="0"/>
              <a:t>Not enough to fill-up the pipeline</a:t>
            </a:r>
          </a:p>
          <a:p>
            <a:pPr eaLnBrk="1" hangingPunct="1"/>
            <a:r>
              <a:rPr lang="en-US" sz="2400" smtClean="0"/>
              <a:t>Result: CPU time  &lt; DFE time !</a:t>
            </a:r>
          </a:p>
          <a:p>
            <a:pPr eaLnBrk="1" hangingPunct="1"/>
            <a:r>
              <a:rPr lang="en-US" sz="2400" smtClean="0"/>
              <a:t>Solution:</a:t>
            </a:r>
          </a:p>
          <a:p>
            <a:pPr lvl="1" eaLnBrk="1" hangingPunct="1"/>
            <a:r>
              <a:rPr lang="en-US" sz="1900" smtClean="0">
                <a:solidFill>
                  <a:schemeClr val="tx1"/>
                </a:solidFill>
              </a:rPr>
              <a:t>Work on blocks of data</a:t>
            </a:r>
          </a:p>
          <a:p>
            <a:pPr lvl="1" eaLnBrk="1" hangingPunct="1"/>
            <a:r>
              <a:rPr lang="en-US" sz="1900" smtClean="0">
                <a:solidFill>
                  <a:schemeClr val="tx1"/>
                </a:solidFill>
              </a:rPr>
              <a:t>Do not use constants, rather use a stream</a:t>
            </a:r>
          </a:p>
          <a:p>
            <a:pPr lvl="1" eaLnBrk="1" hangingPunct="1"/>
            <a:r>
              <a:rPr lang="en-US" sz="1900" smtClean="0">
                <a:solidFill>
                  <a:schemeClr val="tx1"/>
                </a:solidFill>
              </a:rPr>
              <a:t>Stream has redundant values: acts as a const.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0F2F8C-A373-489B-ABC7-79E6DA87109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fld id="{E077079D-6E73-4616-999F-53D3286FFB7C}" type="slidenum">
              <a:rPr lang="en-US" smtClean="0">
                <a:solidFill>
                  <a:schemeClr val="tx1"/>
                </a:solidFill>
              </a:rPr>
              <a:pPr>
                <a:defRPr/>
              </a:pPr>
              <a:t>7</a:t>
            </a:fld>
            <a:r>
              <a:rPr lang="en-US" dirty="0" smtClean="0">
                <a:solidFill>
                  <a:schemeClr val="tx1"/>
                </a:solidFill>
              </a:rPr>
              <a:t>/10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50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1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1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1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13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7543800" y="4343400"/>
            <a:ext cx="914400" cy="762000"/>
          </a:xfrm>
          <a:prstGeom prst="ellipse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515" name="TextBox 36"/>
          <p:cNvSpPr txBox="1">
            <a:spLocks noChangeArrowheads="1"/>
          </p:cNvSpPr>
          <p:nvPr/>
        </p:nvSpPr>
        <p:spPr bwMode="auto">
          <a:xfrm>
            <a:off x="7848600" y="4572000"/>
            <a:ext cx="457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X</a:t>
            </a:r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7543800" y="4103688"/>
            <a:ext cx="57150" cy="3921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H="1">
            <a:off x="8382000" y="4103688"/>
            <a:ext cx="76200" cy="3921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35" idx="5"/>
          </p:cNvCxnSpPr>
          <p:nvPr/>
        </p:nvCxnSpPr>
        <p:spPr>
          <a:xfrm>
            <a:off x="8324850" y="4994275"/>
            <a:ext cx="209550" cy="3397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35" idx="3"/>
          </p:cNvCxnSpPr>
          <p:nvPr/>
        </p:nvCxnSpPr>
        <p:spPr>
          <a:xfrm flipH="1">
            <a:off x="7467600" y="4994275"/>
            <a:ext cx="209550" cy="3397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7162800" y="4038600"/>
            <a:ext cx="609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a</a:t>
            </a:r>
            <a:r>
              <a:rPr lang="en-US" baseline="-25000"/>
              <a:t>0</a:t>
            </a:r>
          </a:p>
        </p:txBody>
      </p:sp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8305800" y="3733800"/>
            <a:ext cx="609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b</a:t>
            </a:r>
            <a:r>
              <a:rPr lang="en-US" baseline="-25000"/>
              <a:t>0</a:t>
            </a:r>
          </a:p>
        </p:txBody>
      </p:sp>
      <p:sp>
        <p:nvSpPr>
          <p:cNvPr id="21522" name="TextBox 54"/>
          <p:cNvSpPr txBox="1">
            <a:spLocks noChangeArrowheads="1"/>
          </p:cNvSpPr>
          <p:nvPr/>
        </p:nvSpPr>
        <p:spPr bwMode="auto">
          <a:xfrm>
            <a:off x="7848600" y="5410200"/>
            <a:ext cx="1143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Stream x</a:t>
            </a:r>
          </a:p>
        </p:txBody>
      </p:sp>
      <p:sp>
        <p:nvSpPr>
          <p:cNvPr id="21523" name="TextBox 55"/>
          <p:cNvSpPr txBox="1">
            <a:spLocks noChangeArrowheads="1"/>
          </p:cNvSpPr>
          <p:nvPr/>
        </p:nvSpPr>
        <p:spPr bwMode="auto">
          <a:xfrm>
            <a:off x="6629400" y="54102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Stream y</a:t>
            </a:r>
          </a:p>
        </p:txBody>
      </p: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7162800" y="4038600"/>
            <a:ext cx="609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a</a:t>
            </a:r>
            <a:r>
              <a:rPr lang="en-US" baseline="-25000"/>
              <a:t>1</a:t>
            </a:r>
          </a:p>
        </p:txBody>
      </p:sp>
      <p:sp>
        <p:nvSpPr>
          <p:cNvPr id="60" name="TextBox 59"/>
          <p:cNvSpPr txBox="1">
            <a:spLocks noChangeArrowheads="1"/>
          </p:cNvSpPr>
          <p:nvPr/>
        </p:nvSpPr>
        <p:spPr bwMode="auto">
          <a:xfrm>
            <a:off x="7162800" y="4038600"/>
            <a:ext cx="609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a</a:t>
            </a:r>
            <a:r>
              <a:rPr lang="en-US" baseline="-25000"/>
              <a:t>2</a:t>
            </a:r>
          </a:p>
        </p:txBody>
      </p:sp>
      <p:sp>
        <p:nvSpPr>
          <p:cNvPr id="61" name="TextBox 60"/>
          <p:cNvSpPr txBox="1">
            <a:spLocks noChangeArrowheads="1"/>
          </p:cNvSpPr>
          <p:nvPr/>
        </p:nvSpPr>
        <p:spPr bwMode="auto">
          <a:xfrm>
            <a:off x="7162800" y="4038600"/>
            <a:ext cx="609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a</a:t>
            </a:r>
            <a:r>
              <a:rPr lang="en-US" baseline="-25000"/>
              <a:t>3</a:t>
            </a:r>
          </a:p>
        </p:txBody>
      </p:sp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8305800" y="3733800"/>
            <a:ext cx="609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b</a:t>
            </a:r>
            <a:r>
              <a:rPr lang="en-US" baseline="-25000"/>
              <a:t>1</a:t>
            </a:r>
          </a:p>
        </p:txBody>
      </p:sp>
      <p:sp>
        <p:nvSpPr>
          <p:cNvPr id="64" name="TextBox 63"/>
          <p:cNvSpPr txBox="1">
            <a:spLocks noChangeArrowheads="1"/>
          </p:cNvSpPr>
          <p:nvPr/>
        </p:nvSpPr>
        <p:spPr bwMode="auto">
          <a:xfrm>
            <a:off x="7162800" y="4038600"/>
            <a:ext cx="609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a</a:t>
            </a:r>
            <a:r>
              <a:rPr lang="en-US" baseline="-25000"/>
              <a:t>0</a:t>
            </a:r>
          </a:p>
        </p:txBody>
      </p:sp>
      <p:sp>
        <p:nvSpPr>
          <p:cNvPr id="65" name="TextBox 64"/>
          <p:cNvSpPr txBox="1">
            <a:spLocks noChangeArrowheads="1"/>
          </p:cNvSpPr>
          <p:nvPr/>
        </p:nvSpPr>
        <p:spPr bwMode="auto">
          <a:xfrm>
            <a:off x="7162800" y="4038600"/>
            <a:ext cx="609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a</a:t>
            </a:r>
            <a:r>
              <a:rPr lang="en-US" baseline="-25000"/>
              <a:t>1</a:t>
            </a:r>
          </a:p>
        </p:txBody>
      </p:sp>
      <p:sp>
        <p:nvSpPr>
          <p:cNvPr id="66" name="TextBox 65"/>
          <p:cNvSpPr txBox="1">
            <a:spLocks noChangeArrowheads="1"/>
          </p:cNvSpPr>
          <p:nvPr/>
        </p:nvSpPr>
        <p:spPr bwMode="auto">
          <a:xfrm>
            <a:off x="7162800" y="4038600"/>
            <a:ext cx="609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a</a:t>
            </a:r>
            <a:r>
              <a:rPr lang="en-US" baseline="-25000"/>
              <a:t>2</a:t>
            </a:r>
          </a:p>
        </p:txBody>
      </p:sp>
      <p:sp>
        <p:nvSpPr>
          <p:cNvPr id="67" name="TextBox 66"/>
          <p:cNvSpPr txBox="1">
            <a:spLocks noChangeArrowheads="1"/>
          </p:cNvSpPr>
          <p:nvPr/>
        </p:nvSpPr>
        <p:spPr bwMode="auto">
          <a:xfrm>
            <a:off x="7162800" y="4038600"/>
            <a:ext cx="609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a</a:t>
            </a:r>
            <a:r>
              <a:rPr lang="en-US" baseline="-25000"/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00"/>
                            </p:stCondLst>
                            <p:childTnLst>
                              <p:par>
                                <p:cTn id="64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500"/>
                            </p:stCondLst>
                            <p:childTnLst>
                              <p:par>
                                <p:cTn id="73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000"/>
                            </p:stCondLst>
                            <p:childTnLst>
                              <p:par>
                                <p:cTn id="78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500"/>
                            </p:stCondLst>
                            <p:childTnLst>
                              <p:par>
                                <p:cTn id="8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4000"/>
                            </p:stCondLst>
                            <p:childTnLst>
                              <p:par>
                                <p:cTn id="87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53" grpId="1"/>
      <p:bldP spid="54" grpId="0"/>
      <p:bldP spid="54" grpId="1"/>
      <p:bldP spid="59" grpId="0"/>
      <p:bldP spid="59" grpId="1"/>
      <p:bldP spid="60" grpId="0"/>
      <p:bldP spid="60" grpId="1"/>
      <p:bldP spid="61" grpId="0"/>
      <p:bldP spid="61" grpId="1"/>
      <p:bldP spid="62" grpId="0"/>
      <p:bldP spid="64" grpId="0"/>
      <p:bldP spid="64" grpId="1"/>
      <p:bldP spid="65" grpId="0"/>
      <p:bldP spid="65" grpId="1"/>
      <p:bldP spid="66" grpId="0"/>
      <p:bldP spid="66" grpId="1"/>
      <p:bldP spid="67" grpId="0"/>
      <p:bldP spid="67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tx1"/>
                </a:solidFill>
              </a:rPr>
              <a:t>Dataflow multiplier: Blocks of 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47AD2A-5FAA-4BE6-83EE-C94CEBA734F3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fld id="{E0015ABB-DF58-4CEE-8B91-49F5DAAFE74A}" type="slidenum">
              <a:rPr lang="en-US" smtClean="0">
                <a:solidFill>
                  <a:schemeClr val="tx1"/>
                </a:solidFill>
              </a:rPr>
              <a:pPr>
                <a:defRPr/>
              </a:pPr>
              <a:t>8</a:t>
            </a:fld>
            <a:r>
              <a:rPr lang="en-US" dirty="0" smtClean="0">
                <a:solidFill>
                  <a:schemeClr val="tx1"/>
                </a:solidFill>
              </a:rPr>
              <a:t>/10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53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3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35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3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22537" name="Picture 2" descr="streamI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7000" y="1524000"/>
            <a:ext cx="62484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Oval 12"/>
          <p:cNvSpPr/>
          <p:nvPr/>
        </p:nvSpPr>
        <p:spPr>
          <a:xfrm>
            <a:off x="2514600" y="1752600"/>
            <a:ext cx="2133600" cy="1676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57200" y="2362200"/>
            <a:ext cx="1981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b</a:t>
            </a:r>
            <a:r>
              <a:rPr lang="en-US" sz="2400" baseline="-25000">
                <a:solidFill>
                  <a:srgbClr val="FF0000"/>
                </a:solidFill>
              </a:rPr>
              <a:t>0</a:t>
            </a:r>
            <a:r>
              <a:rPr lang="en-US" sz="2400">
                <a:solidFill>
                  <a:srgbClr val="FF0000"/>
                </a:solidFill>
              </a:rPr>
              <a:t> x a </a:t>
            </a:r>
            <a:r>
              <a:rPr lang="en-US" sz="2400">
                <a:solidFill>
                  <a:srgbClr val="FF0000"/>
                </a:solidFill>
                <a:sym typeface="Wingdings" pitchFamily="2" charset="2"/>
              </a:rPr>
              <a:t> &lt; = &gt;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2540" name="TextBox 14"/>
          <p:cNvSpPr txBox="1">
            <a:spLocks noChangeArrowheads="1"/>
          </p:cNvSpPr>
          <p:nvPr/>
        </p:nvSpPr>
        <p:spPr bwMode="auto">
          <a:xfrm>
            <a:off x="533400" y="3276600"/>
            <a:ext cx="1371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Block 0</a:t>
            </a:r>
          </a:p>
        </p:txBody>
      </p:sp>
      <p:sp>
        <p:nvSpPr>
          <p:cNvPr id="22541" name="TextBox 15"/>
          <p:cNvSpPr txBox="1">
            <a:spLocks noChangeArrowheads="1"/>
          </p:cNvSpPr>
          <p:nvPr/>
        </p:nvSpPr>
        <p:spPr bwMode="auto">
          <a:xfrm>
            <a:off x="533400" y="3810000"/>
            <a:ext cx="1371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Block 1</a:t>
            </a:r>
          </a:p>
        </p:txBody>
      </p:sp>
      <p:sp>
        <p:nvSpPr>
          <p:cNvPr id="22542" name="TextBox 16"/>
          <p:cNvSpPr txBox="1">
            <a:spLocks noChangeArrowheads="1"/>
          </p:cNvSpPr>
          <p:nvPr/>
        </p:nvSpPr>
        <p:spPr bwMode="auto">
          <a:xfrm>
            <a:off x="533400" y="5562600"/>
            <a:ext cx="1371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Block z-1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1752600" y="2819400"/>
            <a:ext cx="914400" cy="609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22541" idx="3"/>
          </p:cNvCxnSpPr>
          <p:nvPr/>
        </p:nvCxnSpPr>
        <p:spPr>
          <a:xfrm flipV="1">
            <a:off x="1905000" y="3886200"/>
            <a:ext cx="762000" cy="1079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22542" idx="3"/>
          </p:cNvCxnSpPr>
          <p:nvPr/>
        </p:nvCxnSpPr>
        <p:spPr>
          <a:xfrm>
            <a:off x="1905000" y="5746750"/>
            <a:ext cx="762000" cy="1206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2514600" y="1676400"/>
            <a:ext cx="2133600" cy="5029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152400" y="4495800"/>
            <a:ext cx="1981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Big streams for each run</a:t>
            </a:r>
          </a:p>
        </p:txBody>
      </p:sp>
      <p:cxnSp>
        <p:nvCxnSpPr>
          <p:cNvPr id="27" name="Straight Arrow Connector 26"/>
          <p:cNvCxnSpPr>
            <a:stCxn id="25" idx="3"/>
          </p:cNvCxnSpPr>
          <p:nvPr/>
        </p:nvCxnSpPr>
        <p:spPr>
          <a:xfrm flipV="1">
            <a:off x="2133600" y="4800600"/>
            <a:ext cx="457200" cy="11112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2514600" y="3200400"/>
            <a:ext cx="2133600" cy="1676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514600" y="4953000"/>
            <a:ext cx="2133600" cy="1676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/>
      <p:bldP spid="14" grpId="1"/>
      <p:bldP spid="24" grpId="0" animBg="1"/>
      <p:bldP spid="25" grpId="0"/>
      <p:bldP spid="28" grpId="0" animBg="1"/>
      <p:bldP spid="28" grpId="1" animBg="1"/>
      <p:bldP spid="29" grpId="0" animBg="1"/>
      <p:bldP spid="29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tx1"/>
                </a:solidFill>
              </a:rPr>
              <a:t>Results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981200"/>
            <a:ext cx="8229600" cy="3657600"/>
          </a:xfrm>
        </p:spPr>
        <p:txBody>
          <a:bodyPr/>
          <a:lstStyle/>
          <a:p>
            <a:pPr eaLnBrk="1" hangingPunct="1"/>
            <a:r>
              <a:rPr lang="en-US" sz="2400" smtClean="0"/>
              <a:t>Using blocks pipeline is full</a:t>
            </a:r>
          </a:p>
          <a:p>
            <a:pPr eaLnBrk="1" hangingPunct="1"/>
            <a:r>
              <a:rPr lang="en-US" sz="2400" smtClean="0"/>
              <a:t>Using one multiplier speed up is 10% for RSA</a:t>
            </a:r>
          </a:p>
          <a:p>
            <a:pPr eaLnBrk="1" hangingPunct="1"/>
            <a:r>
              <a:rPr lang="en-US" sz="2400" smtClean="0"/>
              <a:t>Speedup is 70% for multiplication using 4 multiplers</a:t>
            </a:r>
          </a:p>
          <a:p>
            <a:pPr eaLnBrk="1" hangingPunct="1"/>
            <a:r>
              <a:rPr lang="en-US" sz="2400" smtClean="0"/>
              <a:t>It leads to 28% for complete RSA (Amdahl’s law)</a:t>
            </a:r>
          </a:p>
          <a:p>
            <a:pPr eaLnBrk="1" hangingPunct="1"/>
            <a:r>
              <a:rPr lang="en-US" sz="2400" smtClean="0"/>
              <a:t>Future work</a:t>
            </a:r>
          </a:p>
          <a:p>
            <a:pPr lvl="1" eaLnBrk="1" hangingPunct="1"/>
            <a:r>
              <a:rPr lang="en-US" sz="2000" smtClean="0">
                <a:solidFill>
                  <a:schemeClr val="tx1"/>
                </a:solidFill>
              </a:rPr>
              <a:t>Deal with carry at DFE or</a:t>
            </a:r>
          </a:p>
          <a:p>
            <a:pPr lvl="1" eaLnBrk="1" hangingPunct="1"/>
            <a:r>
              <a:rPr lang="en-US" sz="2000" smtClean="0">
                <a:solidFill>
                  <a:schemeClr val="tx1"/>
                </a:solidFill>
              </a:rPr>
              <a:t>Overlap carry propagation at CPU and multiplication at DFE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C365A5-907C-4B91-AB58-2B8128AF9A49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fld id="{14713755-D38C-4FBB-B678-A0AC05F68DDA}" type="slidenum">
              <a:rPr lang="en-US" smtClean="0">
                <a:solidFill>
                  <a:schemeClr val="tx1"/>
                </a:solidFill>
              </a:rPr>
              <a:pPr>
                <a:defRPr/>
              </a:pPr>
              <a:t>9</a:t>
            </a:fld>
            <a:r>
              <a:rPr lang="en-US" dirty="0" smtClean="0">
                <a:solidFill>
                  <a:schemeClr val="tx1"/>
                </a:solidFill>
              </a:rPr>
              <a:t>/10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55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55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55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56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561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1313</TotalTime>
  <Words>518</Words>
  <Application>Microsoft Office PowerPoint</Application>
  <PresentationFormat>On-screen Show (4:3)</PresentationFormat>
  <Paragraphs>153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Design Template</vt:lpstr>
      </vt:variant>
      <vt:variant>
        <vt:i4>12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9" baseType="lpstr">
      <vt:lpstr>Arial</vt:lpstr>
      <vt:lpstr>Georgia</vt:lpstr>
      <vt:lpstr>Wingdings 2</vt:lpstr>
      <vt:lpstr>Wingdings</vt:lpstr>
      <vt:lpstr>Calibri</vt:lpstr>
      <vt:lpstr>Times New Roman</vt:lpstr>
      <vt:lpstr>Civic</vt:lpstr>
      <vt:lpstr>Civic</vt:lpstr>
      <vt:lpstr>Civic</vt:lpstr>
      <vt:lpstr>Civic</vt:lpstr>
      <vt:lpstr>Civic</vt:lpstr>
      <vt:lpstr>Civic</vt:lpstr>
      <vt:lpstr>Civic</vt:lpstr>
      <vt:lpstr>Civic</vt:lpstr>
      <vt:lpstr>Civic</vt:lpstr>
      <vt:lpstr>Civic</vt:lpstr>
      <vt:lpstr>Civic</vt:lpstr>
      <vt:lpstr>Civic</vt:lpstr>
      <vt:lpstr>Equation</vt:lpstr>
      <vt:lpstr>Implementation of the RSA Algorithm  on a Dataflow Architecture </vt:lpstr>
      <vt:lpstr>Introduction</vt:lpstr>
      <vt:lpstr>RSA</vt:lpstr>
      <vt:lpstr>Montgomery product</vt:lpstr>
      <vt:lpstr>Montgomery product: Step 1</vt:lpstr>
      <vt:lpstr>Dataflow multiplier</vt:lpstr>
      <vt:lpstr>Dataflow multiplier: Pipeline problem</vt:lpstr>
      <vt:lpstr>Dataflow multiplier: Blocks of data</vt:lpstr>
      <vt:lpstr>Results</vt:lpstr>
      <vt:lpstr>The End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Study: Magnetic Resonance Imaging (MRI)</dc:title>
  <dc:creator>nikola</dc:creator>
  <cp:lastModifiedBy>Guest</cp:lastModifiedBy>
  <cp:revision>221</cp:revision>
  <dcterms:created xsi:type="dcterms:W3CDTF">2006-08-16T00:00:00Z</dcterms:created>
  <dcterms:modified xsi:type="dcterms:W3CDTF">2013-03-28T14:01:05Z</dcterms:modified>
</cp:coreProperties>
</file>