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267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110" autoAdjust="0"/>
    <p:restoredTop sz="94660"/>
  </p:normalViewPr>
  <p:slideViewPr>
    <p:cSldViewPr>
      <p:cViewPr varScale="1">
        <p:scale>
          <a:sx n="42" d="100"/>
          <a:sy n="42" d="100"/>
        </p:scale>
        <p:origin x="-123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4" Type="http://schemas.openxmlformats.org/officeDocument/2006/relationships/image" Target="../media/image9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4" Type="http://schemas.openxmlformats.org/officeDocument/2006/relationships/image" Target="../media/image16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59BBA9-05BC-439D-A294-8C4BA5F0E841}" type="datetimeFigureOut">
              <a:rPr lang="en-US" smtClean="0"/>
              <a:pPr/>
              <a:t>4/3/2013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1B125E-CC38-4592-BB35-50A3EE60080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AA8A41-933E-4BB6-9E4C-E264ADFC641A}" type="datetimeFigureOut">
              <a:rPr lang="en-US" smtClean="0"/>
              <a:pPr/>
              <a:t>4/3/2013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3ABC16-F424-4335-A140-34B5211169A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E9529-FDB5-4C80-998D-31C5261AA152}" type="datetime1">
              <a:rPr lang="en-US" smtClean="0"/>
              <a:pPr/>
              <a:t>4/3/2013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1/12</a:t>
            </a:r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A8F869F-FECF-4A5E-A418-A91E26DEC87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D89BE-3185-47A6-B3CD-654B5974837C}" type="datetime1">
              <a:rPr lang="en-US" smtClean="0"/>
              <a:pPr/>
              <a:t>4/3/2013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1/12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F869F-FECF-4A5E-A418-A91E26DEC8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DA8F869F-FECF-4A5E-A418-A91E26DEC87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F0430-951F-4BC3-9EF4-26FF48AFD3D4}" type="datetime1">
              <a:rPr lang="en-US" smtClean="0"/>
              <a:pPr/>
              <a:t>4/3/2013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1/12</a:t>
            </a: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43302-BF22-4CD9-9A7C-AB64C3465109}" type="datetime1">
              <a:rPr lang="en-US" smtClean="0"/>
              <a:pPr/>
              <a:t>4/3/2013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1/12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DA8F869F-FECF-4A5E-A418-A91E26DEC87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1/12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C1572-1F61-493D-AE6A-01AEF6611BAD}" type="datetime1">
              <a:rPr lang="en-US" smtClean="0"/>
              <a:pPr/>
              <a:t>4/3/2013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A8F869F-FECF-4A5E-A418-A91E26DEC87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2EA18805-D336-44AB-B335-935717949778}" type="datetime1">
              <a:rPr lang="en-US" smtClean="0"/>
              <a:pPr/>
              <a:t>4/3/2013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1/12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F869F-FECF-4A5E-A418-A91E26DEC87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782A7-F745-4AB8-A421-1583931139A2}" type="datetime1">
              <a:rPr lang="en-US" smtClean="0"/>
              <a:pPr/>
              <a:t>4/3/2013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r>
              <a:rPr lang="en-US" smtClean="0"/>
              <a:t>1/12</a:t>
            </a:r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DA8F869F-FECF-4A5E-A418-A91E26DEC87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301B-92D4-4935-8E17-FE039DC56934}" type="datetime1">
              <a:rPr lang="en-US" smtClean="0"/>
              <a:pPr/>
              <a:t>4/3/2013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1/12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DA8F869F-FECF-4A5E-A418-A91E26DEC8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8D2A0-DAB1-4772-A111-DE1680253ABC}" type="datetime1">
              <a:rPr lang="en-US" smtClean="0"/>
              <a:pPr/>
              <a:t>4/3/2013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1/12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A8F869F-FECF-4A5E-A418-A91E26DEC8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A8F869F-FECF-4A5E-A418-A91E26DEC87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CD08A-B8C2-4F8A-A078-2BE148DF2112}" type="datetime1">
              <a:rPr lang="en-US" smtClean="0"/>
              <a:pPr/>
              <a:t>4/3/2013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r>
              <a:rPr lang="en-US" smtClean="0"/>
              <a:t>1/12</a:t>
            </a: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DA8F869F-FECF-4A5E-A418-A91E26DEC87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8D377549-3498-4F7F-B599-E75097E76018}" type="datetime1">
              <a:rPr lang="en-US" smtClean="0"/>
              <a:pPr/>
              <a:t>4/3/2013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r>
              <a:rPr lang="en-US" smtClean="0"/>
              <a:t>1/12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29AC4A37-FF2C-4185-9F4A-2137E827862B}" type="datetime1">
              <a:rPr lang="en-US" smtClean="0"/>
              <a:pPr/>
              <a:t>4/3/2013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1/12</a:t>
            </a:r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A8F869F-FECF-4A5E-A418-A91E26DEC87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epan@ffh.bg.ac.rs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aleksandar.jovic@ffh.bg.ac.rs" TargetMode="External"/><Relationship Id="rId4" Type="http://schemas.openxmlformats.org/officeDocument/2006/relationships/hyperlink" Target="mailto:milena@ffh.bg.ac.rs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milena@ffh.bg.ac.rs" TargetMode="External"/><Relationship Id="rId2" Type="http://schemas.openxmlformats.org/officeDocument/2006/relationships/hyperlink" Target="mailto:epan@ffh.bg.ac.rs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hyperlink" Target="mailto:aleksandar.jovic@ffh.bg.ac.rs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7.bin"/><Relationship Id="rId5" Type="http://schemas.openxmlformats.org/officeDocument/2006/relationships/oleObject" Target="../embeddings/oleObject6.bin"/><Relationship Id="rId4" Type="http://schemas.openxmlformats.org/officeDocument/2006/relationships/oleObject" Target="../embeddings/oleObject5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0.bin"/><Relationship Id="rId5" Type="http://schemas.openxmlformats.org/officeDocument/2006/relationships/oleObject" Target="../embeddings/oleObject9.bin"/><Relationship Id="rId4" Type="http://schemas.openxmlformats.org/officeDocument/2006/relationships/oleObject" Target="../embeddings/oleObject8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4.bin"/><Relationship Id="rId5" Type="http://schemas.openxmlformats.org/officeDocument/2006/relationships/oleObject" Target="../embeddings/oleObject13.bin"/><Relationship Id="rId4" Type="http://schemas.openxmlformats.org/officeDocument/2006/relationships/oleObject" Target="../embeddings/oleObject12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7.bin"/><Relationship Id="rId5" Type="http://schemas.openxmlformats.org/officeDocument/2006/relationships/oleObject" Target="../embeddings/oleObject16.bin"/><Relationship Id="rId4" Type="http://schemas.openxmlformats.org/officeDocument/2006/relationships/oleObject" Target="../embeddings/oleObject1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0" y="152400"/>
            <a:ext cx="9144000" cy="1704964"/>
          </a:xfrm>
        </p:spPr>
        <p:txBody>
          <a:bodyPr>
            <a:normAutofit/>
          </a:bodyPr>
          <a:lstStyle/>
          <a:p>
            <a:r>
              <a:rPr lang="en-US" sz="4400" dirty="0" err="1" smtClean="0"/>
              <a:t>Maxeler@FFH</a:t>
            </a:r>
            <a:r>
              <a:rPr lang="en-US" sz="4400" dirty="0" smtClean="0"/>
              <a:t>:</a:t>
            </a:r>
            <a:br>
              <a:rPr lang="en-US" sz="4400" dirty="0" smtClean="0"/>
            </a:br>
            <a:r>
              <a:rPr lang="en-US" sz="4400" dirty="0" smtClean="0"/>
              <a:t>Selected FFH Applications</a:t>
            </a:r>
            <a:endParaRPr lang="en-US" sz="4400" dirty="0"/>
          </a:p>
        </p:txBody>
      </p:sp>
      <p:pic>
        <p:nvPicPr>
          <p:cNvPr id="1026" name="Picture 2" descr="D:\1nenad\fizicka_hemij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0" y="1981200"/>
            <a:ext cx="6286500" cy="4191000"/>
          </a:xfrm>
          <a:prstGeom prst="rect">
            <a:avLst/>
          </a:prstGeom>
          <a:noFill/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1/12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142852"/>
            <a:ext cx="8534400" cy="857256"/>
          </a:xfrm>
        </p:spPr>
        <p:txBody>
          <a:bodyPr>
            <a:noAutofit/>
          </a:bodyPr>
          <a:lstStyle/>
          <a:p>
            <a:r>
              <a:rPr lang="en-US" sz="3200" dirty="0" smtClean="0"/>
              <a:t>Synergy Possibilities: FFH and ETF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 smtClean="0"/>
              <a:t>HW @ ETF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 smtClean="0"/>
              <a:t>HW @ FFH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 smtClean="0"/>
              <a:t>Periodical Joint Meetings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 smtClean="0"/>
              <a:t>ETF speed up of concrete FFH calculations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10/12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157162"/>
            <a:ext cx="8534400" cy="1057260"/>
          </a:xfrm>
        </p:spPr>
        <p:txBody>
          <a:bodyPr>
            <a:noAutofit/>
          </a:bodyPr>
          <a:lstStyle/>
          <a:p>
            <a:r>
              <a:rPr lang="en-US" sz="3200" dirty="0" smtClean="0"/>
              <a:t>Why all of this?</a:t>
            </a:r>
            <a:endParaRPr lang="en-US" sz="3200" dirty="0"/>
          </a:p>
        </p:txBody>
      </p:sp>
      <p:pic>
        <p:nvPicPr>
          <p:cNvPr id="6" name="Content Placeholder 5" descr="Cambridge QMC projects.jpeg"/>
          <p:cNvPicPr>
            <a:picLocks noGrp="1" noChangeAspect="1"/>
          </p:cNvPicPr>
          <p:nvPr>
            <p:ph sz="quarter" idx="1"/>
          </p:nvPr>
        </p:nvPicPr>
        <p:blipFill>
          <a:blip r:embed="rId3"/>
          <a:stretch>
            <a:fillRect/>
          </a:stretch>
        </p:blipFill>
        <p:spPr>
          <a:xfrm>
            <a:off x="1297948" y="1500174"/>
            <a:ext cx="6584748" cy="4857784"/>
          </a:xfrm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11/12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2285984" y="6357958"/>
            <a:ext cx="6621606" cy="412786"/>
          </a:xfrm>
        </p:spPr>
        <p:txBody>
          <a:bodyPr/>
          <a:lstStyle/>
          <a:p>
            <a:r>
              <a:rPr lang="en-US" dirty="0" smtClean="0"/>
              <a:t>http://www.tcm.phy.cam.ac.uk/~mdt26/qmc_projects/dft/functionals.html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FFH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142976" y="214290"/>
            <a:ext cx="6786610" cy="2146858"/>
          </a:xfrm>
          <a:prstGeom prst="rect">
            <a:avLst/>
          </a:prstGeom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12/12</a:t>
            </a:r>
            <a:endParaRPr lang="en-US" dirty="0"/>
          </a:p>
        </p:txBody>
      </p:sp>
      <p:sp>
        <p:nvSpPr>
          <p:cNvPr id="5" name="Subtitle 2"/>
          <p:cNvSpPr>
            <a:spLocks noGrp="1"/>
          </p:cNvSpPr>
          <p:nvPr>
            <p:ph type="subTitle" idx="1"/>
          </p:nvPr>
        </p:nvSpPr>
        <p:spPr>
          <a:xfrm>
            <a:off x="1371600" y="3462342"/>
            <a:ext cx="6400800" cy="1966922"/>
          </a:xfrm>
        </p:spPr>
        <p:txBody>
          <a:bodyPr>
            <a:normAutofit/>
          </a:bodyPr>
          <a:lstStyle/>
          <a:p>
            <a:r>
              <a:rPr lang="sr-Latn-CS" dirty="0" smtClean="0"/>
              <a:t>Šćepan miljanić,</a:t>
            </a:r>
          </a:p>
          <a:p>
            <a:r>
              <a:rPr lang="sr-Latn-CS" dirty="0" smtClean="0">
                <a:hlinkClick r:id="rId3"/>
              </a:rPr>
              <a:t>epan@ffh.bg.ac.rs</a:t>
            </a:r>
            <a:endParaRPr lang="sr-Latn-CS" dirty="0" smtClean="0"/>
          </a:p>
          <a:p>
            <a:r>
              <a:rPr lang="sr-Latn-CS" dirty="0" smtClean="0"/>
              <a:t>Milena petković,</a:t>
            </a:r>
          </a:p>
          <a:p>
            <a:r>
              <a:rPr lang="sr-Latn-CS" dirty="0" smtClean="0">
                <a:hlinkClick r:id="rId4"/>
              </a:rPr>
              <a:t>milena@ffh.bg.ac.rs</a:t>
            </a:r>
            <a:endParaRPr lang="sr-Latn-CS" dirty="0" smtClean="0"/>
          </a:p>
          <a:p>
            <a:r>
              <a:rPr lang="sr-Latn-CS" dirty="0" smtClean="0"/>
              <a:t>Aleksandar </a:t>
            </a:r>
            <a:r>
              <a:rPr lang="sr-Latn-CS" dirty="0" smtClean="0"/>
              <a:t>Jović,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sr-Latn-CS" dirty="0" smtClean="0">
                <a:hlinkClick r:id="rId5"/>
              </a:rPr>
              <a:t>aleksandar.jovic@ffh.bg.ac.rs</a:t>
            </a:r>
            <a:endParaRPr lang="sr-Latn-C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714620"/>
            <a:ext cx="6400800" cy="3000396"/>
          </a:xfrm>
        </p:spPr>
        <p:txBody>
          <a:bodyPr>
            <a:normAutofit/>
          </a:bodyPr>
          <a:lstStyle/>
          <a:p>
            <a:r>
              <a:rPr lang="en-US" sz="4000" dirty="0" err="1" smtClean="0"/>
              <a:t>Maxeler</a:t>
            </a:r>
            <a:r>
              <a:rPr lang="en-US" sz="4000" dirty="0" smtClean="0"/>
              <a:t> @ FFH</a:t>
            </a:r>
          </a:p>
          <a:p>
            <a:endParaRPr lang="en-US" sz="1800" dirty="0" smtClean="0"/>
          </a:p>
          <a:p>
            <a:r>
              <a:rPr lang="sr-Latn-CS" sz="1800" dirty="0" smtClean="0"/>
              <a:t>Šćepan miljanić,</a:t>
            </a:r>
          </a:p>
          <a:p>
            <a:r>
              <a:rPr lang="sr-Latn-CS" sz="1800" dirty="0" smtClean="0">
                <a:hlinkClick r:id="rId2"/>
              </a:rPr>
              <a:t>epan@ffh.bg.ac.rs</a:t>
            </a:r>
            <a:endParaRPr lang="sr-Latn-CS" sz="1800" dirty="0" smtClean="0"/>
          </a:p>
          <a:p>
            <a:r>
              <a:rPr lang="sr-Latn-CS" sz="1800" dirty="0" smtClean="0"/>
              <a:t>Milena petković,</a:t>
            </a:r>
          </a:p>
          <a:p>
            <a:r>
              <a:rPr lang="sr-Latn-CS" sz="1800" dirty="0" smtClean="0">
                <a:hlinkClick r:id="rId3"/>
              </a:rPr>
              <a:t>milena@ffh.bg.ac.rs</a:t>
            </a:r>
            <a:endParaRPr lang="sr-Latn-CS" sz="1800" dirty="0" smtClean="0"/>
          </a:p>
          <a:p>
            <a:r>
              <a:rPr lang="sr-Latn-CS" sz="1800" dirty="0" smtClean="0"/>
              <a:t>Aleksandar </a:t>
            </a:r>
            <a:r>
              <a:rPr lang="sr-Latn-CS" sz="1800" dirty="0" smtClean="0"/>
              <a:t>Jović,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sr-Latn-CS" sz="1800" dirty="0" smtClean="0">
                <a:hlinkClick r:id="rId4"/>
              </a:rPr>
              <a:t>aleksandar.jovic@ffh.bg.ac.rs</a:t>
            </a:r>
            <a:endParaRPr lang="sr-Latn-CS" sz="1800" dirty="0" smtClean="0"/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2/12</a:t>
            </a:r>
            <a:endParaRPr lang="en-US" dirty="0"/>
          </a:p>
        </p:txBody>
      </p:sp>
      <p:pic>
        <p:nvPicPr>
          <p:cNvPr id="6" name="Picture 5" descr="maxeler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1472" y="565134"/>
            <a:ext cx="3357586" cy="1529674"/>
          </a:xfrm>
          <a:prstGeom prst="rect">
            <a:avLst/>
          </a:prstGeom>
        </p:spPr>
      </p:pic>
      <p:pic>
        <p:nvPicPr>
          <p:cNvPr id="9" name="Picture 8" descr="FFH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43438" y="785795"/>
            <a:ext cx="4286248" cy="13559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157162"/>
            <a:ext cx="8534400" cy="1057260"/>
          </a:xfrm>
        </p:spPr>
        <p:txBody>
          <a:bodyPr>
            <a:noAutofit/>
          </a:bodyPr>
          <a:lstStyle/>
          <a:p>
            <a:r>
              <a:rPr lang="en-US" sz="3200" dirty="0" smtClean="0"/>
              <a:t>A Short Survey of FFH Algorithms</a:t>
            </a:r>
            <a:br>
              <a:rPr lang="en-US" sz="3200" dirty="0" smtClean="0"/>
            </a:br>
            <a:r>
              <a:rPr lang="en-US" sz="3200" dirty="0" smtClean="0"/>
              <a:t>Suitable for </a:t>
            </a:r>
            <a:r>
              <a:rPr lang="en-US" sz="3200" dirty="0" err="1" smtClean="0"/>
              <a:t>DataFlow</a:t>
            </a:r>
            <a:r>
              <a:rPr lang="en-US" sz="3200" dirty="0" smtClean="0"/>
              <a:t> Technology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 smtClean="0"/>
              <a:t>Quantum Chemistry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 smtClean="0"/>
              <a:t>Chemical Kinetics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 smtClean="0"/>
              <a:t>Analysis of Fluids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 smtClean="0"/>
              <a:t>Statistical Thermodynamics</a:t>
            </a:r>
            <a:endParaRPr lang="en-US" dirty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 smtClean="0"/>
              <a:t>Spectroscopy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3/12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428604"/>
            <a:ext cx="8534400" cy="758952"/>
          </a:xfrm>
        </p:spPr>
        <p:txBody>
          <a:bodyPr>
            <a:noAutofit/>
          </a:bodyPr>
          <a:lstStyle/>
          <a:p>
            <a:r>
              <a:rPr lang="en-US" sz="3200" dirty="0" smtClean="0"/>
              <a:t>Condition for an Algorithm to be</a:t>
            </a:r>
            <a:br>
              <a:rPr lang="en-US" sz="3200" dirty="0" smtClean="0"/>
            </a:br>
            <a:r>
              <a:rPr lang="en-US" sz="3200" dirty="0" smtClean="0"/>
              <a:t>Suitable for </a:t>
            </a:r>
            <a:r>
              <a:rPr lang="en-US" sz="3200" dirty="0" err="1" smtClean="0"/>
              <a:t>DataFlow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902348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2800" dirty="0" smtClean="0"/>
              <a:t>The FFH Viewpoint:</a:t>
            </a:r>
          </a:p>
          <a:p>
            <a:pPr marL="514350" indent="-514350">
              <a:spcBef>
                <a:spcPts val="1200"/>
              </a:spcBef>
              <a:spcAft>
                <a:spcPts val="1200"/>
              </a:spcAft>
              <a:buFont typeface="+mj-lt"/>
              <a:buAutoNum type="alphaLcPeriod"/>
            </a:pPr>
            <a:r>
              <a:rPr lang="en-US" sz="2800" dirty="0" err="1" smtClean="0"/>
              <a:t>BigData</a:t>
            </a:r>
            <a:endParaRPr lang="en-US" sz="2800" dirty="0" smtClean="0"/>
          </a:p>
          <a:p>
            <a:pPr marL="514350" indent="-514350">
              <a:spcBef>
                <a:spcPts val="1200"/>
              </a:spcBef>
              <a:spcAft>
                <a:spcPts val="1200"/>
              </a:spcAft>
              <a:buFont typeface="+mj-lt"/>
              <a:buAutoNum type="alphaLcPeriod"/>
            </a:pPr>
            <a:r>
              <a:rPr lang="en-US" sz="2800" dirty="0" smtClean="0"/>
              <a:t>Over 95 % of run time in loops</a:t>
            </a:r>
          </a:p>
          <a:p>
            <a:pPr marL="514350" indent="-514350">
              <a:spcBef>
                <a:spcPts val="1200"/>
              </a:spcBef>
              <a:spcAft>
                <a:spcPts val="1200"/>
              </a:spcAft>
              <a:buFont typeface="+mj-lt"/>
              <a:buAutoNum type="alphaLcPeriod"/>
            </a:pPr>
            <a:r>
              <a:rPr lang="en-US" sz="2800" dirty="0" smtClean="0"/>
              <a:t>Reusability of the data</a:t>
            </a:r>
          </a:p>
          <a:p>
            <a:pPr marL="514350" indent="-514350">
              <a:spcBef>
                <a:spcPts val="1200"/>
              </a:spcBef>
              <a:spcAft>
                <a:spcPts val="1200"/>
              </a:spcAft>
              <a:buFont typeface="+mj-lt"/>
              <a:buAutoNum type="alphaLcPeriod"/>
            </a:pPr>
            <a:r>
              <a:rPr lang="en-US" sz="2400" dirty="0" smtClean="0"/>
              <a:t>n/a</a:t>
            </a:r>
          </a:p>
          <a:p>
            <a:pPr marL="514350" indent="-514350">
              <a:spcBef>
                <a:spcPts val="1200"/>
              </a:spcBef>
              <a:spcAft>
                <a:spcPts val="1200"/>
              </a:spcAft>
              <a:buFont typeface="+mj-lt"/>
              <a:buAutoNum type="alphaLcPeriod"/>
            </a:pPr>
            <a:r>
              <a:rPr lang="en-US" sz="2400" dirty="0" smtClean="0"/>
              <a:t>n/a</a:t>
            </a:r>
          </a:p>
          <a:p>
            <a:pPr marL="514350" indent="-514350">
              <a:spcBef>
                <a:spcPts val="1200"/>
              </a:spcBef>
              <a:spcAft>
                <a:spcPts val="1200"/>
              </a:spcAft>
              <a:buFont typeface="+mj-lt"/>
              <a:buAutoNum type="alphaLcPeriod"/>
            </a:pPr>
            <a:r>
              <a:rPr lang="en-US" sz="2400" dirty="0" smtClean="0"/>
              <a:t>n/a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4/12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Quantum Chemistry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455610"/>
            <a:ext cx="8503920" cy="483091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600" dirty="0" smtClean="0"/>
              <a:t>Time-independent Schr</a:t>
            </a:r>
            <a:r>
              <a:rPr lang="en-US" sz="2600" dirty="0" smtClean="0">
                <a:latin typeface="Times New Roman"/>
                <a:cs typeface="Times New Roman"/>
              </a:rPr>
              <a:t>ödinger equation:</a:t>
            </a:r>
          </a:p>
          <a:p>
            <a:pPr>
              <a:buNone/>
            </a:pPr>
            <a:r>
              <a:rPr lang="en-US" sz="2600" dirty="0" smtClean="0"/>
              <a:t>				Goal: optimization of the structure!</a:t>
            </a:r>
          </a:p>
          <a:p>
            <a:r>
              <a:rPr lang="en-US" sz="2600" b="1" dirty="0" smtClean="0"/>
              <a:t>Method of steepest descent </a:t>
            </a:r>
            <a:r>
              <a:rPr lang="en-US" sz="2600" dirty="0" smtClean="0"/>
              <a:t>– the next point </a:t>
            </a:r>
            <a:r>
              <a:rPr lang="en-US" sz="2600" i="1" dirty="0" smtClean="0"/>
              <a:t>x</a:t>
            </a:r>
            <a:r>
              <a:rPr lang="en-US" sz="2600" i="1" baseline="-25000" dirty="0" smtClean="0"/>
              <a:t>n+1</a:t>
            </a:r>
            <a:r>
              <a:rPr lang="en-US" sz="2600" dirty="0" smtClean="0"/>
              <a:t> is chosen in the direction of the negative gradient at </a:t>
            </a:r>
            <a:r>
              <a:rPr lang="en-US" sz="2600" i="1" dirty="0" err="1" smtClean="0"/>
              <a:t>x</a:t>
            </a:r>
            <a:r>
              <a:rPr lang="en-US" sz="2600" i="1" baseline="-25000" dirty="0" err="1" smtClean="0"/>
              <a:t>n</a:t>
            </a:r>
            <a:r>
              <a:rPr lang="en-US" sz="2600" dirty="0" smtClean="0"/>
              <a:t>:</a:t>
            </a:r>
          </a:p>
          <a:p>
            <a:pPr>
              <a:buNone/>
            </a:pPr>
            <a:endParaRPr lang="en-US" sz="2600" dirty="0" smtClean="0"/>
          </a:p>
          <a:p>
            <a:r>
              <a:rPr lang="en-US" sz="2600" b="1" dirty="0" smtClean="0"/>
              <a:t>Conjugate gradient methods </a:t>
            </a:r>
            <a:r>
              <a:rPr lang="en-US" sz="2600" dirty="0" smtClean="0"/>
              <a:t>– gradients at the last two points are taken into account:</a:t>
            </a:r>
          </a:p>
          <a:p>
            <a:pPr>
              <a:buNone/>
            </a:pPr>
            <a:endParaRPr lang="en-US" sz="2600" dirty="0" smtClean="0"/>
          </a:p>
          <a:p>
            <a:r>
              <a:rPr lang="en-US" sz="2600" b="1" dirty="0" smtClean="0"/>
              <a:t>Newton-</a:t>
            </a:r>
            <a:r>
              <a:rPr lang="en-US" sz="2600" b="1" dirty="0" err="1" smtClean="0"/>
              <a:t>Raphson</a:t>
            </a:r>
            <a:r>
              <a:rPr lang="en-US" sz="2600" b="1" dirty="0" smtClean="0"/>
              <a:t> method </a:t>
            </a:r>
            <a:r>
              <a:rPr lang="en-US" sz="2600" dirty="0" smtClean="0"/>
              <a:t>– in addition to the gradient, the Hessian is computed at each point:</a:t>
            </a:r>
          </a:p>
          <a:p>
            <a:pPr>
              <a:buNone/>
            </a:pPr>
            <a:endParaRPr lang="en-US" sz="2600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1214413" y="3214686"/>
          <a:ext cx="3786214" cy="642942"/>
        </p:xfrm>
        <a:graphic>
          <a:graphicData uri="http://schemas.openxmlformats.org/presentationml/2006/ole">
            <p:oleObj spid="_x0000_s1026" name="Equation" r:id="rId4" imgW="1346040" imgH="228600" progId="Equation.3">
              <p:embed/>
            </p:oleObj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214414" y="4572008"/>
          <a:ext cx="5226050" cy="644525"/>
        </p:xfrm>
        <a:graphic>
          <a:graphicData uri="http://schemas.openxmlformats.org/presentationml/2006/ole">
            <p:oleObj spid="_x0000_s1027" name="Equation" r:id="rId5" imgW="1854000" imgH="228600" progId="Equation.3">
              <p:embed/>
            </p:oleObj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1230322" y="5824559"/>
          <a:ext cx="4627562" cy="676275"/>
        </p:xfrm>
        <a:graphic>
          <a:graphicData uri="http://schemas.openxmlformats.org/presentationml/2006/ole">
            <p:oleObj spid="_x0000_s1028" name="Equation" r:id="rId6" imgW="1650960" imgH="241200" progId="Equation.3">
              <p:embed/>
            </p:oleObj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960425" y="1857364"/>
          <a:ext cx="1897063" cy="573087"/>
        </p:xfrm>
        <a:graphic>
          <a:graphicData uri="http://schemas.openxmlformats.org/presentationml/2006/ole">
            <p:oleObj spid="_x0000_s1029" name="Equation" r:id="rId7" imgW="672840" imgH="203040" progId="Equation.3">
              <p:embed/>
            </p:oleObj>
          </a:graphicData>
        </a:graphic>
      </p:graphicFrame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5/12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Chemical Kinetics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455610"/>
            <a:ext cx="8503920" cy="483091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System of partial differential equations: used for finding</a:t>
            </a:r>
          </a:p>
          <a:p>
            <a:pPr>
              <a:buNone/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numerical solutions to sets of coupled chemical reactions.</a:t>
            </a:r>
          </a:p>
          <a:p>
            <a:r>
              <a:rPr lang="en-US" sz="2500" b="1" dirty="0" smtClean="0"/>
              <a:t>Euler method </a:t>
            </a:r>
            <a:endParaRPr lang="en-US" sz="2500" dirty="0" smtClean="0"/>
          </a:p>
          <a:p>
            <a:pPr>
              <a:buNone/>
            </a:pPr>
            <a:endParaRPr lang="en-US" sz="2600" dirty="0" smtClean="0"/>
          </a:p>
          <a:p>
            <a:r>
              <a:rPr lang="en-US" sz="2500" b="1" dirty="0" err="1" smtClean="0"/>
              <a:t>Runge-Kutta</a:t>
            </a:r>
            <a:r>
              <a:rPr lang="en-US" sz="2500" b="1" dirty="0" smtClean="0"/>
              <a:t> algorithm</a:t>
            </a:r>
          </a:p>
          <a:p>
            <a:pPr>
              <a:buNone/>
            </a:pPr>
            <a:endParaRPr lang="en-US" sz="2500" b="1" dirty="0" smtClean="0"/>
          </a:p>
          <a:p>
            <a:pPr>
              <a:buNone/>
            </a:pPr>
            <a:endParaRPr lang="en-US" sz="2500" b="1" dirty="0" smtClean="0"/>
          </a:p>
          <a:p>
            <a:pPr>
              <a:buNone/>
            </a:pPr>
            <a:endParaRPr lang="en-US" sz="2500" b="1" dirty="0" smtClean="0"/>
          </a:p>
          <a:p>
            <a:r>
              <a:rPr lang="en-US" sz="2500" b="1" dirty="0" smtClean="0"/>
              <a:t>Taylor theorem</a:t>
            </a:r>
            <a:endParaRPr lang="en-US" sz="2500" dirty="0" smtClean="0"/>
          </a:p>
          <a:p>
            <a:pPr>
              <a:buNone/>
            </a:pPr>
            <a:endParaRPr lang="en-US" sz="2600" dirty="0" smtClean="0"/>
          </a:p>
          <a:p>
            <a:pPr>
              <a:buNone/>
            </a:pPr>
            <a:endParaRPr lang="en-US" sz="2600" dirty="0" smtClean="0"/>
          </a:p>
          <a:p>
            <a:pPr>
              <a:buNone/>
            </a:pPr>
            <a:endParaRPr lang="en-US" sz="2600" dirty="0" smtClean="0"/>
          </a:p>
          <a:p>
            <a:pPr>
              <a:buNone/>
            </a:pPr>
            <a:endParaRPr lang="en-US" sz="2600" dirty="0" smtClean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6/12</a:t>
            </a:r>
            <a:endParaRPr lang="en-US" dirty="0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1196974" y="2857496"/>
          <a:ext cx="3303588" cy="573088"/>
        </p:xfrm>
        <a:graphic>
          <a:graphicData uri="http://schemas.openxmlformats.org/presentationml/2006/ole">
            <p:oleObj spid="_x0000_s2054" name="Equation" r:id="rId4" imgW="1320480" imgH="228600" progId="Equation.3">
              <p:embed/>
            </p:oleObj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1219224" y="3857628"/>
          <a:ext cx="6924676" cy="1206500"/>
        </p:xfrm>
        <a:graphic>
          <a:graphicData uri="http://schemas.openxmlformats.org/presentationml/2006/ole">
            <p:oleObj spid="_x0000_s2055" name="Equation" r:id="rId5" imgW="2768400" imgH="482400" progId="Equation.3">
              <p:embed/>
            </p:oleObj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1142976" y="5707082"/>
          <a:ext cx="5073650" cy="508000"/>
        </p:xfrm>
        <a:graphic>
          <a:graphicData uri="http://schemas.openxmlformats.org/presentationml/2006/ole">
            <p:oleObj spid="_x0000_s2056" name="Equation" r:id="rId6" imgW="2031840" imgH="203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Analysis of Fluids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455610"/>
            <a:ext cx="8503920" cy="4830910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2600" b="1" dirty="0" smtClean="0"/>
          </a:p>
          <a:p>
            <a:r>
              <a:rPr lang="en-US" sz="2600" b="1" dirty="0" smtClean="0"/>
              <a:t>Monte-Carlo methods</a:t>
            </a:r>
            <a:endParaRPr lang="en-US" sz="2600" dirty="0" smtClean="0"/>
          </a:p>
          <a:p>
            <a:pPr>
              <a:buNone/>
            </a:pPr>
            <a:endParaRPr lang="en-US" sz="2600" dirty="0" smtClean="0"/>
          </a:p>
          <a:p>
            <a:pPr>
              <a:buNone/>
            </a:pPr>
            <a:endParaRPr lang="en-US" sz="2600" dirty="0" smtClean="0"/>
          </a:p>
          <a:p>
            <a:r>
              <a:rPr lang="en-US" sz="2400" b="1" dirty="0" err="1" smtClean="0"/>
              <a:t>Korteweg</a:t>
            </a:r>
            <a:r>
              <a:rPr lang="en-US" sz="2400" b="1" dirty="0" smtClean="0"/>
              <a:t>–de </a:t>
            </a:r>
            <a:r>
              <a:rPr lang="en-US" sz="2400" b="1" dirty="0" err="1" smtClean="0"/>
              <a:t>Vries</a:t>
            </a:r>
            <a:r>
              <a:rPr lang="en-US" sz="2400" b="1" dirty="0" smtClean="0"/>
              <a:t> equation</a:t>
            </a:r>
            <a:r>
              <a:rPr lang="en-US" sz="2400" dirty="0" smtClean="0"/>
              <a:t> (</a:t>
            </a:r>
            <a:r>
              <a:rPr lang="en-US" sz="2400" b="1" dirty="0" err="1" smtClean="0"/>
              <a:t>KdV</a:t>
            </a:r>
            <a:r>
              <a:rPr lang="en-US" sz="2400" b="1" dirty="0" smtClean="0"/>
              <a:t> equation</a:t>
            </a:r>
            <a:r>
              <a:rPr lang="en-US" sz="2400" dirty="0" smtClean="0"/>
              <a:t>)</a:t>
            </a:r>
            <a:endParaRPr lang="en-US" sz="2600" dirty="0" smtClean="0"/>
          </a:p>
          <a:p>
            <a:pPr>
              <a:buNone/>
            </a:pPr>
            <a:endParaRPr lang="en-US" sz="2600" dirty="0" smtClean="0"/>
          </a:p>
          <a:p>
            <a:pPr>
              <a:buNone/>
            </a:pPr>
            <a:endParaRPr lang="en-US" sz="2600" dirty="0" smtClean="0"/>
          </a:p>
          <a:p>
            <a:r>
              <a:rPr lang="en-US" sz="2600" b="1" dirty="0" err="1" smtClean="0"/>
              <a:t>Vlasov</a:t>
            </a:r>
            <a:r>
              <a:rPr lang="en-US" sz="2600" b="1" dirty="0" smtClean="0"/>
              <a:t> equation</a:t>
            </a:r>
            <a:r>
              <a:rPr lang="en-US" sz="2600" dirty="0" smtClean="0"/>
              <a:t> for classical fluids</a:t>
            </a:r>
          </a:p>
          <a:p>
            <a:pPr>
              <a:buNone/>
            </a:pPr>
            <a:endParaRPr lang="en-US" sz="2600" dirty="0" smtClean="0"/>
          </a:p>
          <a:p>
            <a:pPr>
              <a:buNone/>
            </a:pPr>
            <a:endParaRPr lang="en-US" sz="2600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7/12</a:t>
            </a:r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500166" y="2357430"/>
          <a:ext cx="2605088" cy="1079500"/>
        </p:xfrm>
        <a:graphic>
          <a:graphicData uri="http://schemas.openxmlformats.org/presentationml/2006/ole">
            <p:oleObj spid="_x0000_s21506" name="Equation" r:id="rId4" imgW="1041120" imgH="431640" progId="Equation.3">
              <p:embed/>
            </p:oleObj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4857752" y="2224087"/>
          <a:ext cx="1997075" cy="1204913"/>
        </p:xfrm>
        <a:graphic>
          <a:graphicData uri="http://schemas.openxmlformats.org/presentationml/2006/ole">
            <p:oleObj spid="_x0000_s21507" name="Equation" r:id="rId5" imgW="799920" imgH="482400" progId="Equation.3">
              <p:embed/>
            </p:oleObj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642910" y="3643314"/>
          <a:ext cx="8054975" cy="1173163"/>
        </p:xfrm>
        <a:graphic>
          <a:graphicData uri="http://schemas.openxmlformats.org/presentationml/2006/ole">
            <p:oleObj spid="_x0000_s21508" name="Equation" r:id="rId6" imgW="3225600" imgH="469800" progId="Equation.3">
              <p:embed/>
            </p:oleObj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1450975" y="5143512"/>
          <a:ext cx="5618163" cy="1333500"/>
        </p:xfrm>
        <a:graphic>
          <a:graphicData uri="http://schemas.openxmlformats.org/presentationml/2006/ole">
            <p:oleObj spid="_x0000_s21509" name="Equation" r:id="rId7" imgW="2247840" imgH="5331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Statistical Thermodynamics</a:t>
            </a:r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8/12</a:t>
            </a:r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455610"/>
            <a:ext cx="8503920" cy="483091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600" dirty="0" smtClean="0"/>
              <a:t>System of a large number of statistical methods</a:t>
            </a:r>
          </a:p>
          <a:p>
            <a:r>
              <a:rPr lang="en-US" sz="2600" b="1" dirty="0" smtClean="0"/>
              <a:t>Euler-Lagrange equations</a:t>
            </a:r>
            <a:endParaRPr lang="en-US" sz="2600" dirty="0" smtClean="0"/>
          </a:p>
          <a:p>
            <a:pPr>
              <a:buNone/>
            </a:pPr>
            <a:endParaRPr lang="en-US" sz="2600" dirty="0" smtClean="0"/>
          </a:p>
          <a:p>
            <a:pPr>
              <a:buNone/>
            </a:pPr>
            <a:endParaRPr lang="en-US" sz="2600" dirty="0" smtClean="0"/>
          </a:p>
          <a:p>
            <a:r>
              <a:rPr lang="en-US" sz="2600" b="1" dirty="0" smtClean="0"/>
              <a:t>Boltzmann H-function</a:t>
            </a:r>
          </a:p>
          <a:p>
            <a:pPr>
              <a:buNone/>
            </a:pPr>
            <a:endParaRPr lang="en-US" sz="2600" dirty="0" smtClean="0"/>
          </a:p>
          <a:p>
            <a:pPr>
              <a:buNone/>
            </a:pPr>
            <a:endParaRPr lang="en-US" sz="2600" dirty="0" smtClean="0"/>
          </a:p>
          <a:p>
            <a:r>
              <a:rPr lang="en-US" sz="2600" b="1" dirty="0" smtClean="0"/>
              <a:t>Schmidt recurrence relation</a:t>
            </a:r>
          </a:p>
          <a:p>
            <a:pPr>
              <a:buNone/>
            </a:pPr>
            <a:endParaRPr lang="en-US" sz="2600" dirty="0" smtClean="0"/>
          </a:p>
          <a:p>
            <a:pPr>
              <a:buNone/>
            </a:pPr>
            <a:endParaRPr lang="en-US" sz="2600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2071688" y="2468562"/>
          <a:ext cx="2138362" cy="889000"/>
        </p:xfrm>
        <a:graphic>
          <a:graphicData uri="http://schemas.openxmlformats.org/presentationml/2006/ole">
            <p:oleObj spid="_x0000_s23554" name="Equation" r:id="rId4" imgW="609480" imgH="253800" progId="Equation.3">
              <p:embed/>
            </p:oleObj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1928794" y="3929072"/>
          <a:ext cx="4189413" cy="857250"/>
        </p:xfrm>
        <a:graphic>
          <a:graphicData uri="http://schemas.openxmlformats.org/presentationml/2006/ole">
            <p:oleObj spid="_x0000_s23555" name="Equation" r:id="rId5" imgW="1676160" imgH="342720" progId="Equation.3">
              <p:embed/>
            </p:oleObj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1785918" y="5135582"/>
          <a:ext cx="5589588" cy="1079500"/>
        </p:xfrm>
        <a:graphic>
          <a:graphicData uri="http://schemas.openxmlformats.org/presentationml/2006/ole">
            <p:oleObj spid="_x0000_s23556" name="Equation" r:id="rId6" imgW="2234880" imgH="431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 smtClean="0"/>
              <a:t>Spectroscopy</a:t>
            </a: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9/12</a:t>
            </a:r>
            <a:endParaRPr lang="en-US" dirty="0"/>
          </a:p>
        </p:txBody>
      </p:sp>
      <p:sp>
        <p:nvSpPr>
          <p:cNvPr id="11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455610"/>
            <a:ext cx="8503920" cy="4830910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2600" dirty="0" smtClean="0"/>
          </a:p>
          <a:p>
            <a:r>
              <a:rPr lang="en-US" sz="2600" b="1" dirty="0" smtClean="0"/>
              <a:t>Fourier transform</a:t>
            </a:r>
          </a:p>
          <a:p>
            <a:pPr>
              <a:buNone/>
            </a:pPr>
            <a:endParaRPr lang="en-US" sz="2600" dirty="0" smtClean="0"/>
          </a:p>
          <a:p>
            <a:pPr>
              <a:buNone/>
            </a:pPr>
            <a:endParaRPr lang="en-US" sz="2600" dirty="0" smtClean="0"/>
          </a:p>
          <a:p>
            <a:r>
              <a:rPr lang="en-US" sz="2600" b="1" dirty="0" smtClean="0"/>
              <a:t>Taylor Series Expansion</a:t>
            </a:r>
          </a:p>
          <a:p>
            <a:pPr>
              <a:buNone/>
            </a:pPr>
            <a:endParaRPr lang="en-US" sz="2600" b="1" dirty="0" smtClean="0"/>
          </a:p>
          <a:p>
            <a:pPr>
              <a:buNone/>
            </a:pPr>
            <a:endParaRPr lang="en-US" sz="2600" dirty="0" smtClean="0"/>
          </a:p>
          <a:p>
            <a:r>
              <a:rPr lang="en-US" sz="2400" b="1" dirty="0" smtClean="0"/>
              <a:t>Green's function</a:t>
            </a:r>
          </a:p>
          <a:p>
            <a:pPr>
              <a:buNone/>
            </a:pPr>
            <a:endParaRPr lang="en-US" sz="2600" dirty="0" smtClean="0"/>
          </a:p>
          <a:p>
            <a:pPr>
              <a:buNone/>
            </a:pPr>
            <a:endParaRPr lang="en-US" sz="2600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2000232" y="2357430"/>
          <a:ext cx="3394075" cy="1173163"/>
        </p:xfrm>
        <a:graphic>
          <a:graphicData uri="http://schemas.openxmlformats.org/presentationml/2006/ole">
            <p:oleObj spid="_x0000_s24578" name="Equation" r:id="rId4" imgW="1358640" imgH="469800" progId="Equation.3">
              <p:embed/>
            </p:oleObj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2000232" y="3968760"/>
          <a:ext cx="4160838" cy="889000"/>
        </p:xfrm>
        <a:graphic>
          <a:graphicData uri="http://schemas.openxmlformats.org/presentationml/2006/ole">
            <p:oleObj spid="_x0000_s24579" name="Equation" r:id="rId5" imgW="1663560" imgH="355320" progId="Equation.3">
              <p:embed/>
            </p:oleObj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1928794" y="5072074"/>
          <a:ext cx="4887913" cy="1206500"/>
        </p:xfrm>
        <a:graphic>
          <a:graphicData uri="http://schemas.openxmlformats.org/presentationml/2006/ole">
            <p:oleObj spid="_x0000_s24580" name="Equation" r:id="rId6" imgW="1955520" imgH="4824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446</TotalTime>
  <Words>178</Words>
  <Application>Microsoft Office PowerPoint</Application>
  <PresentationFormat>On-screen Show (4:3)</PresentationFormat>
  <Paragraphs>95</Paragraphs>
  <Slides>12</Slides>
  <Notes>8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Civic</vt:lpstr>
      <vt:lpstr>Equation</vt:lpstr>
      <vt:lpstr>Maxeler@FFH: Selected FFH Applications</vt:lpstr>
      <vt:lpstr>Slide 2</vt:lpstr>
      <vt:lpstr>A Short Survey of FFH Algorithms Suitable for DataFlow Technology </vt:lpstr>
      <vt:lpstr>Condition for an Algorithm to be Suitable for DataFlow</vt:lpstr>
      <vt:lpstr>Quantum Chemistry</vt:lpstr>
      <vt:lpstr>Chemical Kinetics</vt:lpstr>
      <vt:lpstr>Analysis of Fluids</vt:lpstr>
      <vt:lpstr>Statistical Thermodynamics</vt:lpstr>
      <vt:lpstr>Spectroscopy</vt:lpstr>
      <vt:lpstr>Synergy Possibilities: FFH and ETF </vt:lpstr>
      <vt:lpstr>Why all of this?</vt:lpstr>
      <vt:lpstr>Slide 12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University of Belgrade Faculty of Physical Chemistry</dc:title>
  <dc:creator>Asus</dc:creator>
  <cp:lastModifiedBy>Asus</cp:lastModifiedBy>
  <cp:revision>47</cp:revision>
  <dcterms:created xsi:type="dcterms:W3CDTF">2013-03-29T22:38:59Z</dcterms:created>
  <dcterms:modified xsi:type="dcterms:W3CDTF">2013-04-02T23:06:38Z</dcterms:modified>
</cp:coreProperties>
</file>