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703" r:id="rId3"/>
    <p:sldMasterId id="2147483727" r:id="rId4"/>
    <p:sldMasterId id="2147483758" r:id="rId5"/>
    <p:sldMasterId id="2147483782" r:id="rId6"/>
    <p:sldMasterId id="2147483795" r:id="rId7"/>
    <p:sldMasterId id="2147483806" r:id="rId8"/>
    <p:sldMasterId id="2147483817" r:id="rId9"/>
    <p:sldMasterId id="2147483831" r:id="rId10"/>
    <p:sldMasterId id="2147483843" r:id="rId11"/>
  </p:sldMasterIdLst>
  <p:notesMasterIdLst>
    <p:notesMasterId r:id="rId43"/>
  </p:notesMasterIdLst>
  <p:sldIdLst>
    <p:sldId id="267" r:id="rId12"/>
    <p:sldId id="428" r:id="rId13"/>
    <p:sldId id="420" r:id="rId14"/>
    <p:sldId id="458" r:id="rId15"/>
    <p:sldId id="400" r:id="rId16"/>
    <p:sldId id="431" r:id="rId17"/>
    <p:sldId id="436" r:id="rId18"/>
    <p:sldId id="434" r:id="rId19"/>
    <p:sldId id="443" r:id="rId20"/>
    <p:sldId id="444" r:id="rId21"/>
    <p:sldId id="445" r:id="rId22"/>
    <p:sldId id="451" r:id="rId23"/>
    <p:sldId id="446" r:id="rId24"/>
    <p:sldId id="447" r:id="rId25"/>
    <p:sldId id="452" r:id="rId26"/>
    <p:sldId id="398" r:id="rId27"/>
    <p:sldId id="430" r:id="rId28"/>
    <p:sldId id="429" r:id="rId29"/>
    <p:sldId id="368" r:id="rId30"/>
    <p:sldId id="373" r:id="rId31"/>
    <p:sldId id="460" r:id="rId32"/>
    <p:sldId id="462" r:id="rId33"/>
    <p:sldId id="461" r:id="rId34"/>
    <p:sldId id="459" r:id="rId35"/>
    <p:sldId id="466" r:id="rId36"/>
    <p:sldId id="453" r:id="rId37"/>
    <p:sldId id="463" r:id="rId38"/>
    <p:sldId id="464" r:id="rId39"/>
    <p:sldId id="465" r:id="rId40"/>
    <p:sldId id="457" r:id="rId41"/>
    <p:sldId id="432" r:id="rId4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41A4"/>
    <a:srgbClr val="6226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635" autoAdjust="0"/>
  </p:normalViewPr>
  <p:slideViewPr>
    <p:cSldViewPr snapToGrid="0">
      <p:cViewPr>
        <p:scale>
          <a:sx n="100" d="100"/>
          <a:sy n="100" d="100"/>
        </p:scale>
        <p:origin x="-728" y="-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image" Target="../media/image27.gif"/><Relationship Id="rId2"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image" Target="../media/image27.gif"/><Relationship Id="rId2"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DB642B-AFFA-44BA-B197-1D47CEC01942}" type="doc">
      <dgm:prSet loTypeId="urn:microsoft.com/office/officeart/2005/8/layout/vList3#1" loCatId="list" qsTypeId="urn:microsoft.com/office/officeart/2005/8/quickstyle/simple1" qsCatId="simple" csTypeId="urn:microsoft.com/office/officeart/2005/8/colors/accent1_2" csCatId="accent1" phldr="1"/>
      <dgm:spPr/>
    </dgm:pt>
    <dgm:pt modelId="{8ECEF7BD-CDB8-4100-BF62-76D16F9A2590}">
      <dgm:prSet phldrT="[Text]"/>
      <dgm:spPr>
        <a:gradFill flip="none" rotWithShape="0">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5400000" scaled="1"/>
          <a:tileRect/>
        </a:gradFill>
      </dgm:spPr>
      <dgm:t>
        <a:bodyPr/>
        <a:lstStyle/>
        <a:p>
          <a:r>
            <a:rPr lang="en-GB" dirty="0" smtClean="0">
              <a:solidFill>
                <a:schemeClr val="tx1"/>
              </a:solidFill>
            </a:rPr>
            <a:t>Roots at Stanford University, Bell Labs, </a:t>
          </a:r>
          <a:br>
            <a:rPr lang="en-GB" dirty="0" smtClean="0">
              <a:solidFill>
                <a:schemeClr val="tx1"/>
              </a:solidFill>
            </a:rPr>
          </a:br>
          <a:r>
            <a:rPr lang="en-GB" dirty="0" smtClean="0">
              <a:solidFill>
                <a:schemeClr val="tx1"/>
              </a:solidFill>
            </a:rPr>
            <a:t>and Imperial College London</a:t>
          </a:r>
          <a:endParaRPr lang="en-US" dirty="0">
            <a:solidFill>
              <a:schemeClr val="tx1"/>
            </a:solidFill>
          </a:endParaRPr>
        </a:p>
      </dgm:t>
    </dgm:pt>
    <dgm:pt modelId="{3C92C365-AD1C-4802-9890-9A35645D989C}" type="parTrans" cxnId="{BBA86FAC-6CF7-4DE6-907D-A45CE749D2BA}">
      <dgm:prSet/>
      <dgm:spPr/>
      <dgm:t>
        <a:bodyPr/>
        <a:lstStyle/>
        <a:p>
          <a:endParaRPr lang="en-US"/>
        </a:p>
      </dgm:t>
    </dgm:pt>
    <dgm:pt modelId="{3CA892D8-E6B3-48D1-8B84-5D96CF49D5D6}" type="sibTrans" cxnId="{BBA86FAC-6CF7-4DE6-907D-A45CE749D2BA}">
      <dgm:prSet/>
      <dgm:spPr/>
      <dgm:t>
        <a:bodyPr/>
        <a:lstStyle/>
        <a:p>
          <a:endParaRPr lang="en-US"/>
        </a:p>
      </dgm:t>
    </dgm:pt>
    <dgm:pt modelId="{F8041670-F26D-4D4F-8E42-7D22F13C9733}">
      <dgm:prSet phldrT="[Text]"/>
      <dgm:spPr>
        <a:gradFill flip="none" rotWithShape="0">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5400000" scaled="1"/>
          <a:tileRect/>
        </a:gradFill>
      </dgm:spPr>
      <dgm:t>
        <a:bodyPr/>
        <a:lstStyle/>
        <a:p>
          <a:r>
            <a:rPr lang="en-GB" dirty="0" smtClean="0">
              <a:solidFill>
                <a:schemeClr val="tx1"/>
              </a:solidFill>
            </a:rPr>
            <a:t>Founded in 2003, </a:t>
          </a:r>
          <a:br>
            <a:rPr lang="en-GB" dirty="0" smtClean="0">
              <a:solidFill>
                <a:schemeClr val="tx1"/>
              </a:solidFill>
            </a:rPr>
          </a:br>
          <a:r>
            <a:rPr lang="en-GB" dirty="0" smtClean="0">
              <a:solidFill>
                <a:schemeClr val="tx1"/>
              </a:solidFill>
            </a:rPr>
            <a:t>incorporated in Delaware and England</a:t>
          </a:r>
          <a:endParaRPr lang="en-US" dirty="0">
            <a:solidFill>
              <a:schemeClr val="tx1"/>
            </a:solidFill>
          </a:endParaRPr>
        </a:p>
      </dgm:t>
    </dgm:pt>
    <dgm:pt modelId="{05DA8DD4-8E1E-44BD-8E8B-5685A31F5ACF}" type="parTrans" cxnId="{972DD7FD-3489-41F7-8506-BDB1045BFCBE}">
      <dgm:prSet/>
      <dgm:spPr/>
      <dgm:t>
        <a:bodyPr/>
        <a:lstStyle/>
        <a:p>
          <a:endParaRPr lang="en-US"/>
        </a:p>
      </dgm:t>
    </dgm:pt>
    <dgm:pt modelId="{7A590DFD-113F-4F46-8A6F-E86A9F6678A7}" type="sibTrans" cxnId="{972DD7FD-3489-41F7-8506-BDB1045BFCBE}">
      <dgm:prSet/>
      <dgm:spPr/>
      <dgm:t>
        <a:bodyPr/>
        <a:lstStyle/>
        <a:p>
          <a:endParaRPr lang="en-US"/>
        </a:p>
      </dgm:t>
    </dgm:pt>
    <dgm:pt modelId="{33D18D80-41DA-4749-83BC-67191821BDD2}">
      <dgm:prSet phldrT="[Text]"/>
      <dgm:spPr>
        <a:gradFill flip="none" rotWithShape="0">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5400000" scaled="1"/>
          <a:tileRect/>
        </a:gradFill>
        <a:ln>
          <a:noFill/>
        </a:ln>
      </dgm:spPr>
      <dgm:t>
        <a:bodyPr/>
        <a:lstStyle/>
        <a:p>
          <a:r>
            <a:rPr lang="en-GB" smtClean="0">
              <a:solidFill>
                <a:schemeClr val="tx1"/>
              </a:solidFill>
            </a:rPr>
            <a:t>2006: signs long term R&amp;D contract with Chevron in San Ramon CA</a:t>
          </a:r>
          <a:endParaRPr lang="en-US">
            <a:solidFill>
              <a:schemeClr val="tx1"/>
            </a:solidFill>
          </a:endParaRPr>
        </a:p>
      </dgm:t>
    </dgm:pt>
    <dgm:pt modelId="{D3DA5946-956E-43EF-860F-84D6574CC45F}" type="parTrans" cxnId="{336C910C-E58B-41F1-A088-683B4C353AF7}">
      <dgm:prSet/>
      <dgm:spPr/>
      <dgm:t>
        <a:bodyPr/>
        <a:lstStyle/>
        <a:p>
          <a:endParaRPr lang="en-US"/>
        </a:p>
      </dgm:t>
    </dgm:pt>
    <dgm:pt modelId="{5FFE33B9-0B8C-419C-B521-DBBE0DCB69EF}" type="sibTrans" cxnId="{336C910C-E58B-41F1-A088-683B4C353AF7}">
      <dgm:prSet/>
      <dgm:spPr/>
      <dgm:t>
        <a:bodyPr/>
        <a:lstStyle/>
        <a:p>
          <a:endParaRPr lang="en-US"/>
        </a:p>
      </dgm:t>
    </dgm:pt>
    <dgm:pt modelId="{A3BAAA67-169C-4165-9A27-F7A9CFEFCCF6}">
      <dgm:prSet phldrT="[Text]"/>
      <dgm:spPr>
        <a:gradFill flip="none" rotWithShape="0">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5400000" scaled="1"/>
          <a:tileRect/>
        </a:gradFill>
      </dgm:spPr>
      <dgm:t>
        <a:bodyPr/>
        <a:lstStyle/>
        <a:p>
          <a:r>
            <a:rPr lang="en-GB" dirty="0" smtClean="0">
              <a:solidFill>
                <a:schemeClr val="tx1"/>
              </a:solidFill>
            </a:rPr>
            <a:t>2011: sold 20% stake to JP Morgan’s strategic investments group</a:t>
          </a:r>
          <a:endParaRPr lang="en-US" dirty="0">
            <a:solidFill>
              <a:schemeClr val="tx1"/>
            </a:solidFill>
          </a:endParaRPr>
        </a:p>
      </dgm:t>
    </dgm:pt>
    <dgm:pt modelId="{69F73DB3-5207-4782-9EDC-72508B1CEBDF}" type="parTrans" cxnId="{9504F1D2-4F8A-489B-A9C2-DF0ED1C9E289}">
      <dgm:prSet/>
      <dgm:spPr/>
      <dgm:t>
        <a:bodyPr/>
        <a:lstStyle/>
        <a:p>
          <a:endParaRPr lang="en-US"/>
        </a:p>
      </dgm:t>
    </dgm:pt>
    <dgm:pt modelId="{833E1CBE-3E4D-4B6E-BDB7-55FC30863E7C}" type="sibTrans" cxnId="{9504F1D2-4F8A-489B-A9C2-DF0ED1C9E289}">
      <dgm:prSet/>
      <dgm:spPr/>
      <dgm:t>
        <a:bodyPr/>
        <a:lstStyle/>
        <a:p>
          <a:endParaRPr lang="en-US"/>
        </a:p>
      </dgm:t>
    </dgm:pt>
    <dgm:pt modelId="{5F7682F0-9FD1-41CF-A846-E9347DAD970B}">
      <dgm:prSet phldrT="[Text]"/>
      <dgm:spPr>
        <a:gradFill flip="none" rotWithShape="0">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5400000" scaled="1"/>
          <a:tileRect/>
        </a:gradFill>
      </dgm:spPr>
      <dgm:t>
        <a:bodyPr/>
        <a:lstStyle/>
        <a:p>
          <a:r>
            <a:rPr lang="en-GB" dirty="0" smtClean="0">
              <a:solidFill>
                <a:schemeClr val="tx1"/>
              </a:solidFill>
            </a:rPr>
            <a:t>2010: ENI (Italy) buys largest Maxeler Supercomputer for Imaging</a:t>
          </a:r>
          <a:endParaRPr lang="en-US" dirty="0">
            <a:solidFill>
              <a:schemeClr val="tx1"/>
            </a:solidFill>
          </a:endParaRPr>
        </a:p>
      </dgm:t>
    </dgm:pt>
    <dgm:pt modelId="{52C123CA-F153-4781-9E3F-1C69EABBFD00}" type="parTrans" cxnId="{92ADA6CA-538C-4FEE-BD93-C47EF868AD5A}">
      <dgm:prSet/>
      <dgm:spPr/>
      <dgm:t>
        <a:bodyPr/>
        <a:lstStyle/>
        <a:p>
          <a:endParaRPr lang="en-US"/>
        </a:p>
      </dgm:t>
    </dgm:pt>
    <dgm:pt modelId="{5DE8EA4C-79C5-45EC-814D-98DAB35500B4}" type="sibTrans" cxnId="{92ADA6CA-538C-4FEE-BD93-C47EF868AD5A}">
      <dgm:prSet/>
      <dgm:spPr/>
      <dgm:t>
        <a:bodyPr/>
        <a:lstStyle/>
        <a:p>
          <a:endParaRPr lang="en-US"/>
        </a:p>
      </dgm:t>
    </dgm:pt>
    <dgm:pt modelId="{A8DFCA68-6A49-0743-BAD3-FFED285AADBF}">
      <dgm:prSet phldrT="[Text]"/>
      <dgm:spPr>
        <a:gradFill flip="none" rotWithShape="0">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5400000" scaled="1"/>
          <a:tileRect/>
        </a:gradFill>
      </dgm:spPr>
      <dgm:t>
        <a:bodyPr/>
        <a:lstStyle/>
        <a:p>
          <a:r>
            <a:rPr lang="en-US" dirty="0" smtClean="0">
              <a:solidFill>
                <a:schemeClr val="tx1"/>
              </a:solidFill>
            </a:rPr>
            <a:t>2013: 100 MAX-UP members worldwide across science and engineering.</a:t>
          </a:r>
          <a:endParaRPr lang="en-US" dirty="0">
            <a:solidFill>
              <a:schemeClr val="tx1"/>
            </a:solidFill>
          </a:endParaRPr>
        </a:p>
      </dgm:t>
    </dgm:pt>
    <dgm:pt modelId="{F0379358-75E9-E04C-9A1A-16EB853B9700}" type="parTrans" cxnId="{E59AE3CB-2F4F-1E41-B462-4B3D1F89A86E}">
      <dgm:prSet/>
      <dgm:spPr/>
      <dgm:t>
        <a:bodyPr/>
        <a:lstStyle/>
        <a:p>
          <a:endParaRPr lang="en-US"/>
        </a:p>
      </dgm:t>
    </dgm:pt>
    <dgm:pt modelId="{07B91C5A-B579-4B47-BC01-59F3C0F9259F}" type="sibTrans" cxnId="{E59AE3CB-2F4F-1E41-B462-4B3D1F89A86E}">
      <dgm:prSet/>
      <dgm:spPr/>
      <dgm:t>
        <a:bodyPr/>
        <a:lstStyle/>
        <a:p>
          <a:endParaRPr lang="en-US"/>
        </a:p>
      </dgm:t>
    </dgm:pt>
    <dgm:pt modelId="{2FD538FC-458C-4630-8609-52E732383C4A}" type="pres">
      <dgm:prSet presAssocID="{3DDB642B-AFFA-44BA-B197-1D47CEC01942}" presName="linearFlow" presStyleCnt="0">
        <dgm:presLayoutVars>
          <dgm:dir/>
          <dgm:resizeHandles val="exact"/>
        </dgm:presLayoutVars>
      </dgm:prSet>
      <dgm:spPr/>
    </dgm:pt>
    <dgm:pt modelId="{ACF8EA2D-02F1-4F73-97EC-B1154F733F09}" type="pres">
      <dgm:prSet presAssocID="{8ECEF7BD-CDB8-4100-BF62-76D16F9A2590}" presName="composite" presStyleCnt="0"/>
      <dgm:spPr/>
    </dgm:pt>
    <dgm:pt modelId="{710235E0-7136-464C-8DB7-8F5491AB3849}" type="pres">
      <dgm:prSet presAssocID="{8ECEF7BD-CDB8-4100-BF62-76D16F9A2590}" presName="imgShp" presStyleLbl="fgImgPlace1" presStyleIdx="0" presStyleCnt="6"/>
      <dgm:spPr>
        <a:blipFill rotWithShape="0">
          <a:blip xmlns:r="http://schemas.openxmlformats.org/officeDocument/2006/relationships" r:embed="rId1"/>
          <a:stretch>
            <a:fillRect/>
          </a:stretch>
        </a:blipFill>
      </dgm:spPr>
    </dgm:pt>
    <dgm:pt modelId="{513F44EC-C2AD-4434-98AC-A106EE287815}" type="pres">
      <dgm:prSet presAssocID="{8ECEF7BD-CDB8-4100-BF62-76D16F9A2590}" presName="txShp" presStyleLbl="node1" presStyleIdx="0" presStyleCnt="6">
        <dgm:presLayoutVars>
          <dgm:bulletEnabled val="1"/>
        </dgm:presLayoutVars>
      </dgm:prSet>
      <dgm:spPr/>
      <dgm:t>
        <a:bodyPr/>
        <a:lstStyle/>
        <a:p>
          <a:endParaRPr lang="en-US"/>
        </a:p>
      </dgm:t>
    </dgm:pt>
    <dgm:pt modelId="{14ADF808-731E-49B9-A4B9-78978C1393B4}" type="pres">
      <dgm:prSet presAssocID="{3CA892D8-E6B3-48D1-8B84-5D96CF49D5D6}" presName="spacing" presStyleCnt="0"/>
      <dgm:spPr/>
    </dgm:pt>
    <dgm:pt modelId="{1CEE9D7E-BDAD-4F51-9BBE-DA51F83F6AC2}" type="pres">
      <dgm:prSet presAssocID="{F8041670-F26D-4D4F-8E42-7D22F13C9733}" presName="composite" presStyleCnt="0"/>
      <dgm:spPr/>
    </dgm:pt>
    <dgm:pt modelId="{C1085C72-D5E5-4101-AF56-20018507E041}" type="pres">
      <dgm:prSet presAssocID="{F8041670-F26D-4D4F-8E42-7D22F13C9733}" presName="imgShp" presStyleLbl="fgImgPlace1" presStyleIdx="1" presStyleCnt="6"/>
      <dgm:spPr>
        <a:blipFill rotWithShape="0">
          <a:blip xmlns:r="http://schemas.openxmlformats.org/officeDocument/2006/relationships" r:embed="rId2"/>
          <a:stretch>
            <a:fillRect/>
          </a:stretch>
        </a:blipFill>
      </dgm:spPr>
    </dgm:pt>
    <dgm:pt modelId="{FBABFB21-25DC-41E1-B6EE-B93656D927F7}" type="pres">
      <dgm:prSet presAssocID="{F8041670-F26D-4D4F-8E42-7D22F13C9733}" presName="txShp" presStyleLbl="node1" presStyleIdx="1" presStyleCnt="6">
        <dgm:presLayoutVars>
          <dgm:bulletEnabled val="1"/>
        </dgm:presLayoutVars>
      </dgm:prSet>
      <dgm:spPr/>
      <dgm:t>
        <a:bodyPr/>
        <a:lstStyle/>
        <a:p>
          <a:endParaRPr lang="en-US"/>
        </a:p>
      </dgm:t>
    </dgm:pt>
    <dgm:pt modelId="{81848F60-858C-48A2-9487-6131D350DDD3}" type="pres">
      <dgm:prSet presAssocID="{7A590DFD-113F-4F46-8A6F-E86A9F6678A7}" presName="spacing" presStyleCnt="0"/>
      <dgm:spPr/>
    </dgm:pt>
    <dgm:pt modelId="{2EBD2731-57B6-46FB-830B-FE1E0E86BA8E}" type="pres">
      <dgm:prSet presAssocID="{33D18D80-41DA-4749-83BC-67191821BDD2}" presName="composite" presStyleCnt="0"/>
      <dgm:spPr/>
    </dgm:pt>
    <dgm:pt modelId="{E7A91494-3B86-40E0-BCB7-C6BB10C9A409}" type="pres">
      <dgm:prSet presAssocID="{33D18D80-41DA-4749-83BC-67191821BDD2}" presName="imgShp" presStyleLbl="fgImgPlace1" presStyleIdx="2" presStyleCnt="6"/>
      <dgm:spPr>
        <a:blipFill rotWithShape="0">
          <a:blip xmlns:r="http://schemas.openxmlformats.org/officeDocument/2006/relationships" r:embed="rId3"/>
          <a:stretch>
            <a:fillRect/>
          </a:stretch>
        </a:blipFill>
      </dgm:spPr>
    </dgm:pt>
    <dgm:pt modelId="{4C6E297B-C49B-4198-85D8-C1B680E431EB}" type="pres">
      <dgm:prSet presAssocID="{33D18D80-41DA-4749-83BC-67191821BDD2}" presName="txShp" presStyleLbl="node1" presStyleIdx="2" presStyleCnt="6">
        <dgm:presLayoutVars>
          <dgm:bulletEnabled val="1"/>
        </dgm:presLayoutVars>
      </dgm:prSet>
      <dgm:spPr/>
      <dgm:t>
        <a:bodyPr/>
        <a:lstStyle/>
        <a:p>
          <a:endParaRPr lang="en-US"/>
        </a:p>
      </dgm:t>
    </dgm:pt>
    <dgm:pt modelId="{D034098B-ECA0-4A89-BF39-CA007682A293}" type="pres">
      <dgm:prSet presAssocID="{5FFE33B9-0B8C-419C-B521-DBBE0DCB69EF}" presName="spacing" presStyleCnt="0"/>
      <dgm:spPr/>
    </dgm:pt>
    <dgm:pt modelId="{2F6EE2E1-08EA-4769-A2C4-A3366E1D1CC7}" type="pres">
      <dgm:prSet presAssocID="{5F7682F0-9FD1-41CF-A846-E9347DAD970B}" presName="composite" presStyleCnt="0"/>
      <dgm:spPr/>
    </dgm:pt>
    <dgm:pt modelId="{540ABF9C-3273-4408-AB97-6BCA7CB9DE17}" type="pres">
      <dgm:prSet presAssocID="{5F7682F0-9FD1-41CF-A846-E9347DAD970B}" presName="imgShp" presStyleLbl="fgImgPlace1" presStyleIdx="3" presStyleCnt="6"/>
      <dgm:spPr>
        <a:blipFill rotWithShape="0">
          <a:blip xmlns:r="http://schemas.openxmlformats.org/officeDocument/2006/relationships" r:embed="rId4"/>
          <a:stretch>
            <a:fillRect/>
          </a:stretch>
        </a:blipFill>
      </dgm:spPr>
    </dgm:pt>
    <dgm:pt modelId="{B5191E11-FD35-4753-8B2B-9E633AAB74BA}" type="pres">
      <dgm:prSet presAssocID="{5F7682F0-9FD1-41CF-A846-E9347DAD970B}" presName="txShp" presStyleLbl="node1" presStyleIdx="3" presStyleCnt="6">
        <dgm:presLayoutVars>
          <dgm:bulletEnabled val="1"/>
        </dgm:presLayoutVars>
      </dgm:prSet>
      <dgm:spPr/>
      <dgm:t>
        <a:bodyPr/>
        <a:lstStyle/>
        <a:p>
          <a:endParaRPr lang="en-US"/>
        </a:p>
      </dgm:t>
    </dgm:pt>
    <dgm:pt modelId="{31650F5C-0808-4068-9C46-A2B14FA45DC6}" type="pres">
      <dgm:prSet presAssocID="{5DE8EA4C-79C5-45EC-814D-98DAB35500B4}" presName="spacing" presStyleCnt="0"/>
      <dgm:spPr/>
    </dgm:pt>
    <dgm:pt modelId="{6BD10FC5-21E4-4399-9D96-80120F4812A6}" type="pres">
      <dgm:prSet presAssocID="{A3BAAA67-169C-4165-9A27-F7A9CFEFCCF6}" presName="composite" presStyleCnt="0"/>
      <dgm:spPr/>
    </dgm:pt>
    <dgm:pt modelId="{3BA4E29D-ED01-4E89-94D4-2DFD44430CE4}" type="pres">
      <dgm:prSet presAssocID="{A3BAAA67-169C-4165-9A27-F7A9CFEFCCF6}" presName="imgShp" presStyleLbl="fgImgPlace1" presStyleIdx="4" presStyleCnt="6"/>
      <dgm:spPr>
        <a:blipFill rotWithShape="0">
          <a:blip xmlns:r="http://schemas.openxmlformats.org/officeDocument/2006/relationships" r:embed="rId5"/>
          <a:stretch>
            <a:fillRect/>
          </a:stretch>
        </a:blipFill>
      </dgm:spPr>
    </dgm:pt>
    <dgm:pt modelId="{76587FD6-18BE-4D73-A75B-5D5862583685}" type="pres">
      <dgm:prSet presAssocID="{A3BAAA67-169C-4165-9A27-F7A9CFEFCCF6}" presName="txShp" presStyleLbl="node1" presStyleIdx="4" presStyleCnt="6">
        <dgm:presLayoutVars>
          <dgm:bulletEnabled val="1"/>
        </dgm:presLayoutVars>
      </dgm:prSet>
      <dgm:spPr/>
      <dgm:t>
        <a:bodyPr/>
        <a:lstStyle/>
        <a:p>
          <a:endParaRPr lang="en-US"/>
        </a:p>
      </dgm:t>
    </dgm:pt>
    <dgm:pt modelId="{F6485036-B264-DD46-A7DD-146FE0A3EA2A}" type="pres">
      <dgm:prSet presAssocID="{833E1CBE-3E4D-4B6E-BDB7-55FC30863E7C}" presName="spacing" presStyleCnt="0"/>
      <dgm:spPr/>
    </dgm:pt>
    <dgm:pt modelId="{29CD4012-6751-2F4A-93B8-942885BC8981}" type="pres">
      <dgm:prSet presAssocID="{A8DFCA68-6A49-0743-BAD3-FFED285AADBF}" presName="composite" presStyleCnt="0"/>
      <dgm:spPr/>
    </dgm:pt>
    <dgm:pt modelId="{D372C42C-0842-774A-AE7E-512F9A7F0943}" type="pres">
      <dgm:prSet presAssocID="{A8DFCA68-6A49-0743-BAD3-FFED285AADBF}" presName="imgShp" presStyleLbl="fgImgPlace1" presStyleIdx="5" presStyleCnt="6" custScaleY="117920" custLinFactNeighborX="5847" custLinFactNeighborY="7966"/>
      <dgm:spPr>
        <a:blipFill rotWithShape="1">
          <a:blip xmlns:r="http://schemas.openxmlformats.org/officeDocument/2006/relationships" r:embed="rId6"/>
          <a:stretch>
            <a:fillRect/>
          </a:stretch>
        </a:blipFill>
      </dgm:spPr>
    </dgm:pt>
    <dgm:pt modelId="{B97F3796-63BB-A147-AC6D-327CFBEEE337}" type="pres">
      <dgm:prSet presAssocID="{A8DFCA68-6A49-0743-BAD3-FFED285AADBF}" presName="txShp" presStyleLbl="node1" presStyleIdx="5" presStyleCnt="6">
        <dgm:presLayoutVars>
          <dgm:bulletEnabled val="1"/>
        </dgm:presLayoutVars>
      </dgm:prSet>
      <dgm:spPr/>
      <dgm:t>
        <a:bodyPr/>
        <a:lstStyle/>
        <a:p>
          <a:endParaRPr lang="en-US"/>
        </a:p>
      </dgm:t>
    </dgm:pt>
  </dgm:ptLst>
  <dgm:cxnLst>
    <dgm:cxn modelId="{E320BA56-D6E7-8244-898D-FAE595A46306}" type="presOf" srcId="{A8DFCA68-6A49-0743-BAD3-FFED285AADBF}" destId="{B97F3796-63BB-A147-AC6D-327CFBEEE337}" srcOrd="0" destOrd="0" presId="urn:microsoft.com/office/officeart/2005/8/layout/vList3#1"/>
    <dgm:cxn modelId="{1228676C-ADAC-7940-8C30-3E5B6E600010}" type="presOf" srcId="{3DDB642B-AFFA-44BA-B197-1D47CEC01942}" destId="{2FD538FC-458C-4630-8609-52E732383C4A}" srcOrd="0" destOrd="0" presId="urn:microsoft.com/office/officeart/2005/8/layout/vList3#1"/>
    <dgm:cxn modelId="{336C910C-E58B-41F1-A088-683B4C353AF7}" srcId="{3DDB642B-AFFA-44BA-B197-1D47CEC01942}" destId="{33D18D80-41DA-4749-83BC-67191821BDD2}" srcOrd="2" destOrd="0" parTransId="{D3DA5946-956E-43EF-860F-84D6574CC45F}" sibTransId="{5FFE33B9-0B8C-419C-B521-DBBE0DCB69EF}"/>
    <dgm:cxn modelId="{F254EEE8-213C-B14F-8749-E0283C7925D1}" type="presOf" srcId="{F8041670-F26D-4D4F-8E42-7D22F13C9733}" destId="{FBABFB21-25DC-41E1-B6EE-B93656D927F7}" srcOrd="0" destOrd="0" presId="urn:microsoft.com/office/officeart/2005/8/layout/vList3#1"/>
    <dgm:cxn modelId="{9504F1D2-4F8A-489B-A9C2-DF0ED1C9E289}" srcId="{3DDB642B-AFFA-44BA-B197-1D47CEC01942}" destId="{A3BAAA67-169C-4165-9A27-F7A9CFEFCCF6}" srcOrd="4" destOrd="0" parTransId="{69F73DB3-5207-4782-9EDC-72508B1CEBDF}" sibTransId="{833E1CBE-3E4D-4B6E-BDB7-55FC30863E7C}"/>
    <dgm:cxn modelId="{13ED0B94-4416-9A4E-9A0C-BD3A382E33DE}" type="presOf" srcId="{8ECEF7BD-CDB8-4100-BF62-76D16F9A2590}" destId="{513F44EC-C2AD-4434-98AC-A106EE287815}" srcOrd="0" destOrd="0" presId="urn:microsoft.com/office/officeart/2005/8/layout/vList3#1"/>
    <dgm:cxn modelId="{B4799A7C-DDE2-A541-BC03-4772CD9BAC57}" type="presOf" srcId="{33D18D80-41DA-4749-83BC-67191821BDD2}" destId="{4C6E297B-C49B-4198-85D8-C1B680E431EB}" srcOrd="0" destOrd="0" presId="urn:microsoft.com/office/officeart/2005/8/layout/vList3#1"/>
    <dgm:cxn modelId="{DCFF98A6-F726-DB40-A59B-A9BE6EE37553}" type="presOf" srcId="{5F7682F0-9FD1-41CF-A846-E9347DAD970B}" destId="{B5191E11-FD35-4753-8B2B-9E633AAB74BA}" srcOrd="0" destOrd="0" presId="urn:microsoft.com/office/officeart/2005/8/layout/vList3#1"/>
    <dgm:cxn modelId="{BBA86FAC-6CF7-4DE6-907D-A45CE749D2BA}" srcId="{3DDB642B-AFFA-44BA-B197-1D47CEC01942}" destId="{8ECEF7BD-CDB8-4100-BF62-76D16F9A2590}" srcOrd="0" destOrd="0" parTransId="{3C92C365-AD1C-4802-9890-9A35645D989C}" sibTransId="{3CA892D8-E6B3-48D1-8B84-5D96CF49D5D6}"/>
    <dgm:cxn modelId="{79051C01-DE44-BC46-8599-F86C3CD57331}" type="presOf" srcId="{A3BAAA67-169C-4165-9A27-F7A9CFEFCCF6}" destId="{76587FD6-18BE-4D73-A75B-5D5862583685}" srcOrd="0" destOrd="0" presId="urn:microsoft.com/office/officeart/2005/8/layout/vList3#1"/>
    <dgm:cxn modelId="{E59AE3CB-2F4F-1E41-B462-4B3D1F89A86E}" srcId="{3DDB642B-AFFA-44BA-B197-1D47CEC01942}" destId="{A8DFCA68-6A49-0743-BAD3-FFED285AADBF}" srcOrd="5" destOrd="0" parTransId="{F0379358-75E9-E04C-9A1A-16EB853B9700}" sibTransId="{07B91C5A-B579-4B47-BC01-59F3C0F9259F}"/>
    <dgm:cxn modelId="{92ADA6CA-538C-4FEE-BD93-C47EF868AD5A}" srcId="{3DDB642B-AFFA-44BA-B197-1D47CEC01942}" destId="{5F7682F0-9FD1-41CF-A846-E9347DAD970B}" srcOrd="3" destOrd="0" parTransId="{52C123CA-F153-4781-9E3F-1C69EABBFD00}" sibTransId="{5DE8EA4C-79C5-45EC-814D-98DAB35500B4}"/>
    <dgm:cxn modelId="{972DD7FD-3489-41F7-8506-BDB1045BFCBE}" srcId="{3DDB642B-AFFA-44BA-B197-1D47CEC01942}" destId="{F8041670-F26D-4D4F-8E42-7D22F13C9733}" srcOrd="1" destOrd="0" parTransId="{05DA8DD4-8E1E-44BD-8E8B-5685A31F5ACF}" sibTransId="{7A590DFD-113F-4F46-8A6F-E86A9F6678A7}"/>
    <dgm:cxn modelId="{7B582B0C-5C57-E947-81F7-5E93367EAA7F}" type="presParOf" srcId="{2FD538FC-458C-4630-8609-52E732383C4A}" destId="{ACF8EA2D-02F1-4F73-97EC-B1154F733F09}" srcOrd="0" destOrd="0" presId="urn:microsoft.com/office/officeart/2005/8/layout/vList3#1"/>
    <dgm:cxn modelId="{107136FA-F905-FE49-8BE5-3A8E221FF8EE}" type="presParOf" srcId="{ACF8EA2D-02F1-4F73-97EC-B1154F733F09}" destId="{710235E0-7136-464C-8DB7-8F5491AB3849}" srcOrd="0" destOrd="0" presId="urn:microsoft.com/office/officeart/2005/8/layout/vList3#1"/>
    <dgm:cxn modelId="{48EAFDA4-E111-1B42-B210-D75F2AC20E85}" type="presParOf" srcId="{ACF8EA2D-02F1-4F73-97EC-B1154F733F09}" destId="{513F44EC-C2AD-4434-98AC-A106EE287815}" srcOrd="1" destOrd="0" presId="urn:microsoft.com/office/officeart/2005/8/layout/vList3#1"/>
    <dgm:cxn modelId="{973656CC-E480-CD4D-8A29-EE1489C43A15}" type="presParOf" srcId="{2FD538FC-458C-4630-8609-52E732383C4A}" destId="{14ADF808-731E-49B9-A4B9-78978C1393B4}" srcOrd="1" destOrd="0" presId="urn:microsoft.com/office/officeart/2005/8/layout/vList3#1"/>
    <dgm:cxn modelId="{8D08B270-4065-5242-B23E-580839C65B07}" type="presParOf" srcId="{2FD538FC-458C-4630-8609-52E732383C4A}" destId="{1CEE9D7E-BDAD-4F51-9BBE-DA51F83F6AC2}" srcOrd="2" destOrd="0" presId="urn:microsoft.com/office/officeart/2005/8/layout/vList3#1"/>
    <dgm:cxn modelId="{FA3721FC-2C81-5E4A-8369-9204434C0316}" type="presParOf" srcId="{1CEE9D7E-BDAD-4F51-9BBE-DA51F83F6AC2}" destId="{C1085C72-D5E5-4101-AF56-20018507E041}" srcOrd="0" destOrd="0" presId="urn:microsoft.com/office/officeart/2005/8/layout/vList3#1"/>
    <dgm:cxn modelId="{9CD7CC87-076E-A347-A335-B7A7282B5C2B}" type="presParOf" srcId="{1CEE9D7E-BDAD-4F51-9BBE-DA51F83F6AC2}" destId="{FBABFB21-25DC-41E1-B6EE-B93656D927F7}" srcOrd="1" destOrd="0" presId="urn:microsoft.com/office/officeart/2005/8/layout/vList3#1"/>
    <dgm:cxn modelId="{9E2B0C30-B4BD-144F-9E52-F958332DDB3F}" type="presParOf" srcId="{2FD538FC-458C-4630-8609-52E732383C4A}" destId="{81848F60-858C-48A2-9487-6131D350DDD3}" srcOrd="3" destOrd="0" presId="urn:microsoft.com/office/officeart/2005/8/layout/vList3#1"/>
    <dgm:cxn modelId="{866F295F-0027-7640-9E36-ED7AB29CE76E}" type="presParOf" srcId="{2FD538FC-458C-4630-8609-52E732383C4A}" destId="{2EBD2731-57B6-46FB-830B-FE1E0E86BA8E}" srcOrd="4" destOrd="0" presId="urn:microsoft.com/office/officeart/2005/8/layout/vList3#1"/>
    <dgm:cxn modelId="{2605578D-1718-9B44-A948-0116E9B8638D}" type="presParOf" srcId="{2EBD2731-57B6-46FB-830B-FE1E0E86BA8E}" destId="{E7A91494-3B86-40E0-BCB7-C6BB10C9A409}" srcOrd="0" destOrd="0" presId="urn:microsoft.com/office/officeart/2005/8/layout/vList3#1"/>
    <dgm:cxn modelId="{F1EC0E5F-5259-D440-A942-4508BEDBD13A}" type="presParOf" srcId="{2EBD2731-57B6-46FB-830B-FE1E0E86BA8E}" destId="{4C6E297B-C49B-4198-85D8-C1B680E431EB}" srcOrd="1" destOrd="0" presId="urn:microsoft.com/office/officeart/2005/8/layout/vList3#1"/>
    <dgm:cxn modelId="{DC4FC0C3-AC8C-554C-826F-F8A9175F39B2}" type="presParOf" srcId="{2FD538FC-458C-4630-8609-52E732383C4A}" destId="{D034098B-ECA0-4A89-BF39-CA007682A293}" srcOrd="5" destOrd="0" presId="urn:microsoft.com/office/officeart/2005/8/layout/vList3#1"/>
    <dgm:cxn modelId="{C4FDDA8C-617D-DC4C-9D0C-E92BBF69FE1C}" type="presParOf" srcId="{2FD538FC-458C-4630-8609-52E732383C4A}" destId="{2F6EE2E1-08EA-4769-A2C4-A3366E1D1CC7}" srcOrd="6" destOrd="0" presId="urn:microsoft.com/office/officeart/2005/8/layout/vList3#1"/>
    <dgm:cxn modelId="{550CA7DB-67DD-CE4F-BD1A-66D89BA309E9}" type="presParOf" srcId="{2F6EE2E1-08EA-4769-A2C4-A3366E1D1CC7}" destId="{540ABF9C-3273-4408-AB97-6BCA7CB9DE17}" srcOrd="0" destOrd="0" presId="urn:microsoft.com/office/officeart/2005/8/layout/vList3#1"/>
    <dgm:cxn modelId="{E02474DC-2BE4-424E-BC85-B433902EE1FC}" type="presParOf" srcId="{2F6EE2E1-08EA-4769-A2C4-A3366E1D1CC7}" destId="{B5191E11-FD35-4753-8B2B-9E633AAB74BA}" srcOrd="1" destOrd="0" presId="urn:microsoft.com/office/officeart/2005/8/layout/vList3#1"/>
    <dgm:cxn modelId="{36D93C12-8706-2847-B26B-1DF338B6E700}" type="presParOf" srcId="{2FD538FC-458C-4630-8609-52E732383C4A}" destId="{31650F5C-0808-4068-9C46-A2B14FA45DC6}" srcOrd="7" destOrd="0" presId="urn:microsoft.com/office/officeart/2005/8/layout/vList3#1"/>
    <dgm:cxn modelId="{2E63A46B-B7C8-E64E-BD7F-EC7CD4D93552}" type="presParOf" srcId="{2FD538FC-458C-4630-8609-52E732383C4A}" destId="{6BD10FC5-21E4-4399-9D96-80120F4812A6}" srcOrd="8" destOrd="0" presId="urn:microsoft.com/office/officeart/2005/8/layout/vList3#1"/>
    <dgm:cxn modelId="{2EC116F2-16B6-0244-96D8-FF3817A042A1}" type="presParOf" srcId="{6BD10FC5-21E4-4399-9D96-80120F4812A6}" destId="{3BA4E29D-ED01-4E89-94D4-2DFD44430CE4}" srcOrd="0" destOrd="0" presId="urn:microsoft.com/office/officeart/2005/8/layout/vList3#1"/>
    <dgm:cxn modelId="{239CD060-D277-C74E-A847-4C9D7AE6D40C}" type="presParOf" srcId="{6BD10FC5-21E4-4399-9D96-80120F4812A6}" destId="{76587FD6-18BE-4D73-A75B-5D5862583685}" srcOrd="1" destOrd="0" presId="urn:microsoft.com/office/officeart/2005/8/layout/vList3#1"/>
    <dgm:cxn modelId="{2060ABE6-9CFD-CB49-87EC-C661FFF6ED7D}" type="presParOf" srcId="{2FD538FC-458C-4630-8609-52E732383C4A}" destId="{F6485036-B264-DD46-A7DD-146FE0A3EA2A}" srcOrd="9" destOrd="0" presId="urn:microsoft.com/office/officeart/2005/8/layout/vList3#1"/>
    <dgm:cxn modelId="{8FD9950D-5FA3-6744-81E7-F9731329B656}" type="presParOf" srcId="{2FD538FC-458C-4630-8609-52E732383C4A}" destId="{29CD4012-6751-2F4A-93B8-942885BC8981}" srcOrd="10" destOrd="0" presId="urn:microsoft.com/office/officeart/2005/8/layout/vList3#1"/>
    <dgm:cxn modelId="{3D31FCC0-6759-9247-B6A2-20CE4B3F2F71}" type="presParOf" srcId="{29CD4012-6751-2F4A-93B8-942885BC8981}" destId="{D372C42C-0842-774A-AE7E-512F9A7F0943}" srcOrd="0" destOrd="0" presId="urn:microsoft.com/office/officeart/2005/8/layout/vList3#1"/>
    <dgm:cxn modelId="{B6AE21AE-300E-4446-9AAF-152AEED5F004}" type="presParOf" srcId="{29CD4012-6751-2F4A-93B8-942885BC8981}" destId="{B97F3796-63BB-A147-AC6D-327CFBEEE337}"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D702BD-76C9-4A5E-B23C-DB82AAA5BE56}" type="doc">
      <dgm:prSet loTypeId="urn:microsoft.com/office/officeart/2005/8/layout/radial6" loCatId="cycle" qsTypeId="urn:microsoft.com/office/officeart/2005/8/quickstyle/3d9" qsCatId="3D" csTypeId="urn:microsoft.com/office/officeart/2005/8/colors/accent0_3" csCatId="mainScheme" phldr="1"/>
      <dgm:spPr/>
      <dgm:t>
        <a:bodyPr/>
        <a:lstStyle/>
        <a:p>
          <a:endParaRPr lang="en-GB"/>
        </a:p>
      </dgm:t>
    </dgm:pt>
    <dgm:pt modelId="{4F87D82E-BCAE-4B4B-B575-4F571B2247DE}">
      <dgm:prSet phldrT="[Text]"/>
      <dgm:spPr/>
      <dgm:t>
        <a:bodyPr/>
        <a:lstStyle/>
        <a:p>
          <a:r>
            <a:rPr lang="en-GB" dirty="0" smtClean="0"/>
            <a:t>Base</a:t>
          </a:r>
          <a:endParaRPr lang="en-GB" dirty="0"/>
        </a:p>
      </dgm:t>
    </dgm:pt>
    <dgm:pt modelId="{B249AC77-4A98-415E-ADCB-78CCD5D25257}" type="parTrans" cxnId="{4017C82A-307C-4DE8-A875-95DEA7927563}">
      <dgm:prSet/>
      <dgm:spPr/>
      <dgm:t>
        <a:bodyPr/>
        <a:lstStyle/>
        <a:p>
          <a:endParaRPr lang="en-GB"/>
        </a:p>
      </dgm:t>
    </dgm:pt>
    <dgm:pt modelId="{DE331DA4-A977-4404-A9A4-E4F3EB0475C7}" type="sibTrans" cxnId="{4017C82A-307C-4DE8-A875-95DEA7927563}">
      <dgm:prSet/>
      <dgm:spPr/>
      <dgm:t>
        <a:bodyPr/>
        <a:lstStyle/>
        <a:p>
          <a:endParaRPr lang="en-GB"/>
        </a:p>
      </dgm:t>
    </dgm:pt>
    <dgm:pt modelId="{D45234D2-53C3-4093-902F-7EAE08D371CD}">
      <dgm:prSet phldrT="[Text]"/>
      <dgm:spPr/>
      <dgm:t>
        <a:bodyPr/>
        <a:lstStyle/>
        <a:p>
          <a:r>
            <a:rPr lang="en-GB" dirty="0" smtClean="0"/>
            <a:t>Multi-interface</a:t>
          </a:r>
          <a:endParaRPr lang="en-GB" dirty="0"/>
        </a:p>
      </dgm:t>
    </dgm:pt>
    <dgm:pt modelId="{31C8D976-D685-457B-B4D4-2C3BFBA8FF69}" type="parTrans" cxnId="{8FCCD081-A940-4A9D-81EB-AB8992D9C035}">
      <dgm:prSet/>
      <dgm:spPr/>
      <dgm:t>
        <a:bodyPr/>
        <a:lstStyle/>
        <a:p>
          <a:endParaRPr lang="en-GB"/>
        </a:p>
      </dgm:t>
    </dgm:pt>
    <dgm:pt modelId="{532C4CAE-32A9-4026-91DC-1DAE7A84AF79}" type="sibTrans" cxnId="{8FCCD081-A940-4A9D-81EB-AB8992D9C035}">
      <dgm:prSet/>
      <dgm:spPr/>
      <dgm:t>
        <a:bodyPr/>
        <a:lstStyle/>
        <a:p>
          <a:endParaRPr lang="en-GB"/>
        </a:p>
      </dgm:t>
    </dgm:pt>
    <dgm:pt modelId="{13AA70E1-1CAC-4647-B979-EA4970EAE3FF}">
      <dgm:prSet phldrT="[Text]"/>
      <dgm:spPr/>
      <dgm:t>
        <a:bodyPr/>
        <a:lstStyle/>
        <a:p>
          <a:r>
            <a:rPr lang="en-GB" dirty="0" smtClean="0"/>
            <a:t>Multi-</a:t>
          </a:r>
          <a:r>
            <a:rPr lang="en-GB" dirty="0" err="1" smtClean="0"/>
            <a:t>MaxFile</a:t>
          </a:r>
          <a:endParaRPr lang="en-GB" dirty="0"/>
        </a:p>
      </dgm:t>
    </dgm:pt>
    <dgm:pt modelId="{09DE55FA-6600-4AA2-9896-AE4FB1B9DE70}" type="parTrans" cxnId="{33D6B92E-8F46-4AD5-A263-19940929DE17}">
      <dgm:prSet/>
      <dgm:spPr/>
      <dgm:t>
        <a:bodyPr/>
        <a:lstStyle/>
        <a:p>
          <a:endParaRPr lang="en-GB"/>
        </a:p>
      </dgm:t>
    </dgm:pt>
    <dgm:pt modelId="{6F008406-F08E-49FE-86EF-176ACBC57232}" type="sibTrans" cxnId="{33D6B92E-8F46-4AD5-A263-19940929DE17}">
      <dgm:prSet/>
      <dgm:spPr/>
      <dgm:t>
        <a:bodyPr/>
        <a:lstStyle/>
        <a:p>
          <a:endParaRPr lang="en-GB"/>
        </a:p>
      </dgm:t>
    </dgm:pt>
    <dgm:pt modelId="{76BA0584-DFD8-45BC-A1D7-655DF2E19755}">
      <dgm:prSet phldrT="[Text]"/>
      <dgm:spPr/>
      <dgm:t>
        <a:bodyPr/>
        <a:lstStyle/>
        <a:p>
          <a:r>
            <a:rPr lang="en-GB" dirty="0" smtClean="0"/>
            <a:t>Arrays</a:t>
          </a:r>
          <a:endParaRPr lang="en-GB" dirty="0"/>
        </a:p>
      </dgm:t>
    </dgm:pt>
    <dgm:pt modelId="{94A5F583-1799-4753-AD0A-B341A14D8A23}" type="parTrans" cxnId="{849DB399-DF08-4650-A425-E3C50B8C1C4C}">
      <dgm:prSet/>
      <dgm:spPr/>
      <dgm:t>
        <a:bodyPr/>
        <a:lstStyle/>
        <a:p>
          <a:endParaRPr lang="en-GB"/>
        </a:p>
      </dgm:t>
    </dgm:pt>
    <dgm:pt modelId="{580F543B-5CB9-42E8-878A-04380A2D3BF1}" type="sibTrans" cxnId="{849DB399-DF08-4650-A425-E3C50B8C1C4C}">
      <dgm:prSet/>
      <dgm:spPr/>
      <dgm:t>
        <a:bodyPr/>
        <a:lstStyle/>
        <a:p>
          <a:endParaRPr lang="en-GB"/>
        </a:p>
      </dgm:t>
    </dgm:pt>
    <dgm:pt modelId="{96A53830-AC41-473D-B2E0-0E964888EE33}">
      <dgm:prSet phldrT="[Text]"/>
      <dgm:spPr/>
      <dgm:t>
        <a:bodyPr/>
        <a:lstStyle/>
        <a:p>
          <a:r>
            <a:rPr lang="en-GB" dirty="0" smtClean="0"/>
            <a:t>Groups</a:t>
          </a:r>
          <a:endParaRPr lang="en-GB" dirty="0"/>
        </a:p>
      </dgm:t>
    </dgm:pt>
    <dgm:pt modelId="{94FAE958-11C3-4B91-A37F-2BB7440A362D}" type="parTrans" cxnId="{A43AB04A-A8D7-4F95-AE51-B3B2410AFC56}">
      <dgm:prSet/>
      <dgm:spPr/>
      <dgm:t>
        <a:bodyPr/>
        <a:lstStyle/>
        <a:p>
          <a:endParaRPr lang="en-GB"/>
        </a:p>
      </dgm:t>
    </dgm:pt>
    <dgm:pt modelId="{6C28BC02-6F25-4A31-9612-226C69157737}" type="sibTrans" cxnId="{A43AB04A-A8D7-4F95-AE51-B3B2410AFC56}">
      <dgm:prSet/>
      <dgm:spPr/>
      <dgm:t>
        <a:bodyPr/>
        <a:lstStyle/>
        <a:p>
          <a:endParaRPr lang="en-GB"/>
        </a:p>
      </dgm:t>
    </dgm:pt>
    <dgm:pt modelId="{CC45E2F0-73F5-41A9-83D7-83C28C2CBFF2}">
      <dgm:prSet phldrT="[Text]"/>
      <dgm:spPr/>
      <dgm:t>
        <a:bodyPr/>
        <a:lstStyle/>
        <a:p>
          <a:r>
            <a:rPr lang="en-GB" dirty="0" smtClean="0"/>
            <a:t>Non-blocking</a:t>
          </a:r>
          <a:endParaRPr lang="en-GB" dirty="0"/>
        </a:p>
      </dgm:t>
    </dgm:pt>
    <dgm:pt modelId="{E9BCB820-2699-45CB-9BA8-D28E3E9A60D5}" type="parTrans" cxnId="{31D93228-9F9A-4A6E-AE6C-395758F17B9A}">
      <dgm:prSet/>
      <dgm:spPr/>
      <dgm:t>
        <a:bodyPr/>
        <a:lstStyle/>
        <a:p>
          <a:endParaRPr lang="en-GB"/>
        </a:p>
      </dgm:t>
    </dgm:pt>
    <dgm:pt modelId="{61F2F01F-0EAC-4E13-BAB2-3667CD28DC51}" type="sibTrans" cxnId="{31D93228-9F9A-4A6E-AE6C-395758F17B9A}">
      <dgm:prSet/>
      <dgm:spPr/>
      <dgm:t>
        <a:bodyPr/>
        <a:lstStyle/>
        <a:p>
          <a:endParaRPr lang="en-GB"/>
        </a:p>
      </dgm:t>
    </dgm:pt>
    <dgm:pt modelId="{FF594BF0-973C-454F-8213-6036A50ED121}" type="pres">
      <dgm:prSet presAssocID="{10D702BD-76C9-4A5E-B23C-DB82AAA5BE56}" presName="Name0" presStyleCnt="0">
        <dgm:presLayoutVars>
          <dgm:chMax val="1"/>
          <dgm:dir/>
          <dgm:animLvl val="ctr"/>
          <dgm:resizeHandles val="exact"/>
        </dgm:presLayoutVars>
      </dgm:prSet>
      <dgm:spPr/>
      <dgm:t>
        <a:bodyPr/>
        <a:lstStyle/>
        <a:p>
          <a:endParaRPr lang="en-GB"/>
        </a:p>
      </dgm:t>
    </dgm:pt>
    <dgm:pt modelId="{059F482A-F810-43A9-B398-EB999E57B366}" type="pres">
      <dgm:prSet presAssocID="{4F87D82E-BCAE-4B4B-B575-4F571B2247DE}" presName="centerShape" presStyleLbl="node0" presStyleIdx="0" presStyleCnt="1"/>
      <dgm:spPr/>
      <dgm:t>
        <a:bodyPr/>
        <a:lstStyle/>
        <a:p>
          <a:endParaRPr lang="en-GB"/>
        </a:p>
      </dgm:t>
    </dgm:pt>
    <dgm:pt modelId="{20180760-AE8A-4D4B-9F30-D1B1C6ABA845}" type="pres">
      <dgm:prSet presAssocID="{D45234D2-53C3-4093-902F-7EAE08D371CD}" presName="node" presStyleLbl="node1" presStyleIdx="0" presStyleCnt="5">
        <dgm:presLayoutVars>
          <dgm:bulletEnabled val="1"/>
        </dgm:presLayoutVars>
      </dgm:prSet>
      <dgm:spPr/>
      <dgm:t>
        <a:bodyPr/>
        <a:lstStyle/>
        <a:p>
          <a:endParaRPr lang="en-GB"/>
        </a:p>
      </dgm:t>
    </dgm:pt>
    <dgm:pt modelId="{85B78104-3BE6-46E8-9FBA-8D1BA16EBC5E}" type="pres">
      <dgm:prSet presAssocID="{D45234D2-53C3-4093-902F-7EAE08D371CD}" presName="dummy" presStyleCnt="0"/>
      <dgm:spPr/>
    </dgm:pt>
    <dgm:pt modelId="{F1CDA428-49EA-488E-8392-9DA4D81B95EA}" type="pres">
      <dgm:prSet presAssocID="{532C4CAE-32A9-4026-91DC-1DAE7A84AF79}" presName="sibTrans" presStyleLbl="sibTrans2D1" presStyleIdx="0" presStyleCnt="5"/>
      <dgm:spPr/>
      <dgm:t>
        <a:bodyPr/>
        <a:lstStyle/>
        <a:p>
          <a:endParaRPr lang="en-GB"/>
        </a:p>
      </dgm:t>
    </dgm:pt>
    <dgm:pt modelId="{470C538B-E58B-4B9F-A6B0-557CF1647F09}" type="pres">
      <dgm:prSet presAssocID="{13AA70E1-1CAC-4647-B979-EA4970EAE3FF}" presName="node" presStyleLbl="node1" presStyleIdx="1" presStyleCnt="5">
        <dgm:presLayoutVars>
          <dgm:bulletEnabled val="1"/>
        </dgm:presLayoutVars>
      </dgm:prSet>
      <dgm:spPr/>
      <dgm:t>
        <a:bodyPr/>
        <a:lstStyle/>
        <a:p>
          <a:endParaRPr lang="en-GB"/>
        </a:p>
      </dgm:t>
    </dgm:pt>
    <dgm:pt modelId="{B9C66405-7003-4735-B614-15912EACD6C6}" type="pres">
      <dgm:prSet presAssocID="{13AA70E1-1CAC-4647-B979-EA4970EAE3FF}" presName="dummy" presStyleCnt="0"/>
      <dgm:spPr/>
    </dgm:pt>
    <dgm:pt modelId="{E73C182C-05C0-449B-A2BC-D912C9CBA396}" type="pres">
      <dgm:prSet presAssocID="{6F008406-F08E-49FE-86EF-176ACBC57232}" presName="sibTrans" presStyleLbl="sibTrans2D1" presStyleIdx="1" presStyleCnt="5"/>
      <dgm:spPr/>
      <dgm:t>
        <a:bodyPr/>
        <a:lstStyle/>
        <a:p>
          <a:endParaRPr lang="en-GB"/>
        </a:p>
      </dgm:t>
    </dgm:pt>
    <dgm:pt modelId="{60169BFE-4650-44EA-AEBA-AD1B39158487}" type="pres">
      <dgm:prSet presAssocID="{76BA0584-DFD8-45BC-A1D7-655DF2E19755}" presName="node" presStyleLbl="node1" presStyleIdx="2" presStyleCnt="5">
        <dgm:presLayoutVars>
          <dgm:bulletEnabled val="1"/>
        </dgm:presLayoutVars>
      </dgm:prSet>
      <dgm:spPr/>
      <dgm:t>
        <a:bodyPr/>
        <a:lstStyle/>
        <a:p>
          <a:endParaRPr lang="en-GB"/>
        </a:p>
      </dgm:t>
    </dgm:pt>
    <dgm:pt modelId="{4CD03F10-FB7B-466A-98E2-18068A764FAB}" type="pres">
      <dgm:prSet presAssocID="{76BA0584-DFD8-45BC-A1D7-655DF2E19755}" presName="dummy" presStyleCnt="0"/>
      <dgm:spPr/>
    </dgm:pt>
    <dgm:pt modelId="{4E8803E3-6F0E-47F4-94E5-59EFB55036E2}" type="pres">
      <dgm:prSet presAssocID="{580F543B-5CB9-42E8-878A-04380A2D3BF1}" presName="sibTrans" presStyleLbl="sibTrans2D1" presStyleIdx="2" presStyleCnt="5"/>
      <dgm:spPr/>
      <dgm:t>
        <a:bodyPr/>
        <a:lstStyle/>
        <a:p>
          <a:endParaRPr lang="en-GB"/>
        </a:p>
      </dgm:t>
    </dgm:pt>
    <dgm:pt modelId="{EA63C4CD-B68C-4420-9A77-2C518556E876}" type="pres">
      <dgm:prSet presAssocID="{96A53830-AC41-473D-B2E0-0E964888EE33}" presName="node" presStyleLbl="node1" presStyleIdx="3" presStyleCnt="5">
        <dgm:presLayoutVars>
          <dgm:bulletEnabled val="1"/>
        </dgm:presLayoutVars>
      </dgm:prSet>
      <dgm:spPr/>
      <dgm:t>
        <a:bodyPr/>
        <a:lstStyle/>
        <a:p>
          <a:endParaRPr lang="en-GB"/>
        </a:p>
      </dgm:t>
    </dgm:pt>
    <dgm:pt modelId="{D043C4E2-3FC8-4249-99B6-779B0E667BA5}" type="pres">
      <dgm:prSet presAssocID="{96A53830-AC41-473D-B2E0-0E964888EE33}" presName="dummy" presStyleCnt="0"/>
      <dgm:spPr/>
    </dgm:pt>
    <dgm:pt modelId="{9ABEA325-7DD1-410A-A2FD-6BF9A7F82CC6}" type="pres">
      <dgm:prSet presAssocID="{6C28BC02-6F25-4A31-9612-226C69157737}" presName="sibTrans" presStyleLbl="sibTrans2D1" presStyleIdx="3" presStyleCnt="5"/>
      <dgm:spPr/>
      <dgm:t>
        <a:bodyPr/>
        <a:lstStyle/>
        <a:p>
          <a:endParaRPr lang="en-GB"/>
        </a:p>
      </dgm:t>
    </dgm:pt>
    <dgm:pt modelId="{12DA44C8-B415-41F7-80DB-4F3B1209BCCF}" type="pres">
      <dgm:prSet presAssocID="{CC45E2F0-73F5-41A9-83D7-83C28C2CBFF2}" presName="node" presStyleLbl="node1" presStyleIdx="4" presStyleCnt="5">
        <dgm:presLayoutVars>
          <dgm:bulletEnabled val="1"/>
        </dgm:presLayoutVars>
      </dgm:prSet>
      <dgm:spPr/>
      <dgm:t>
        <a:bodyPr/>
        <a:lstStyle/>
        <a:p>
          <a:endParaRPr lang="en-GB"/>
        </a:p>
      </dgm:t>
    </dgm:pt>
    <dgm:pt modelId="{F6D7E14A-DCC1-419B-A8B1-619776EEFFBA}" type="pres">
      <dgm:prSet presAssocID="{CC45E2F0-73F5-41A9-83D7-83C28C2CBFF2}" presName="dummy" presStyleCnt="0"/>
      <dgm:spPr/>
    </dgm:pt>
    <dgm:pt modelId="{65C2B79E-50DD-4F83-B72C-B2813D9A9C04}" type="pres">
      <dgm:prSet presAssocID="{61F2F01F-0EAC-4E13-BAB2-3667CD28DC51}" presName="sibTrans" presStyleLbl="sibTrans2D1" presStyleIdx="4" presStyleCnt="5"/>
      <dgm:spPr/>
      <dgm:t>
        <a:bodyPr/>
        <a:lstStyle/>
        <a:p>
          <a:endParaRPr lang="en-GB"/>
        </a:p>
      </dgm:t>
    </dgm:pt>
  </dgm:ptLst>
  <dgm:cxnLst>
    <dgm:cxn modelId="{5B1E5504-4E8E-B549-BAF6-5DF06273EF1A}" type="presOf" srcId="{532C4CAE-32A9-4026-91DC-1DAE7A84AF79}" destId="{F1CDA428-49EA-488E-8392-9DA4D81B95EA}" srcOrd="0" destOrd="0" presId="urn:microsoft.com/office/officeart/2005/8/layout/radial6"/>
    <dgm:cxn modelId="{2CDDDACD-25E4-2547-AD6F-FF0824F5A4E7}" type="presOf" srcId="{96A53830-AC41-473D-B2E0-0E964888EE33}" destId="{EA63C4CD-B68C-4420-9A77-2C518556E876}" srcOrd="0" destOrd="0" presId="urn:microsoft.com/office/officeart/2005/8/layout/radial6"/>
    <dgm:cxn modelId="{48FD760F-E205-9947-8D60-3F60ED5E2C79}" type="presOf" srcId="{76BA0584-DFD8-45BC-A1D7-655DF2E19755}" destId="{60169BFE-4650-44EA-AEBA-AD1B39158487}" srcOrd="0" destOrd="0" presId="urn:microsoft.com/office/officeart/2005/8/layout/radial6"/>
    <dgm:cxn modelId="{8F5A9A96-0BDF-F841-A64F-675593D10644}" type="presOf" srcId="{6F008406-F08E-49FE-86EF-176ACBC57232}" destId="{E73C182C-05C0-449B-A2BC-D912C9CBA396}" srcOrd="0" destOrd="0" presId="urn:microsoft.com/office/officeart/2005/8/layout/radial6"/>
    <dgm:cxn modelId="{73D517A1-4DF3-C34C-8A4D-47FF77D29F48}" type="presOf" srcId="{CC45E2F0-73F5-41A9-83D7-83C28C2CBFF2}" destId="{12DA44C8-B415-41F7-80DB-4F3B1209BCCF}" srcOrd="0" destOrd="0" presId="urn:microsoft.com/office/officeart/2005/8/layout/radial6"/>
    <dgm:cxn modelId="{849DB399-DF08-4650-A425-E3C50B8C1C4C}" srcId="{4F87D82E-BCAE-4B4B-B575-4F571B2247DE}" destId="{76BA0584-DFD8-45BC-A1D7-655DF2E19755}" srcOrd="2" destOrd="0" parTransId="{94A5F583-1799-4753-AD0A-B341A14D8A23}" sibTransId="{580F543B-5CB9-42E8-878A-04380A2D3BF1}"/>
    <dgm:cxn modelId="{558788FF-C355-6243-A0A6-009AB142718B}" type="presOf" srcId="{580F543B-5CB9-42E8-878A-04380A2D3BF1}" destId="{4E8803E3-6F0E-47F4-94E5-59EFB55036E2}" srcOrd="0" destOrd="0" presId="urn:microsoft.com/office/officeart/2005/8/layout/radial6"/>
    <dgm:cxn modelId="{A43AB04A-A8D7-4F95-AE51-B3B2410AFC56}" srcId="{4F87D82E-BCAE-4B4B-B575-4F571B2247DE}" destId="{96A53830-AC41-473D-B2E0-0E964888EE33}" srcOrd="3" destOrd="0" parTransId="{94FAE958-11C3-4B91-A37F-2BB7440A362D}" sibTransId="{6C28BC02-6F25-4A31-9612-226C69157737}"/>
    <dgm:cxn modelId="{89C332B3-D26C-7A45-82CF-07794C1D5366}" type="presOf" srcId="{13AA70E1-1CAC-4647-B979-EA4970EAE3FF}" destId="{470C538B-E58B-4B9F-A6B0-557CF1647F09}" srcOrd="0" destOrd="0" presId="urn:microsoft.com/office/officeart/2005/8/layout/radial6"/>
    <dgm:cxn modelId="{B80B5270-5277-5F46-8C14-66F980903B12}" type="presOf" srcId="{D45234D2-53C3-4093-902F-7EAE08D371CD}" destId="{20180760-AE8A-4D4B-9F30-D1B1C6ABA845}" srcOrd="0" destOrd="0" presId="urn:microsoft.com/office/officeart/2005/8/layout/radial6"/>
    <dgm:cxn modelId="{0D9C9411-1820-0449-BFEE-86E0EAD9C1B1}" type="presOf" srcId="{4F87D82E-BCAE-4B4B-B575-4F571B2247DE}" destId="{059F482A-F810-43A9-B398-EB999E57B366}" srcOrd="0" destOrd="0" presId="urn:microsoft.com/office/officeart/2005/8/layout/radial6"/>
    <dgm:cxn modelId="{31D93228-9F9A-4A6E-AE6C-395758F17B9A}" srcId="{4F87D82E-BCAE-4B4B-B575-4F571B2247DE}" destId="{CC45E2F0-73F5-41A9-83D7-83C28C2CBFF2}" srcOrd="4" destOrd="0" parTransId="{E9BCB820-2699-45CB-9BA8-D28E3E9A60D5}" sibTransId="{61F2F01F-0EAC-4E13-BAB2-3667CD28DC51}"/>
    <dgm:cxn modelId="{8FCCD081-A940-4A9D-81EB-AB8992D9C035}" srcId="{4F87D82E-BCAE-4B4B-B575-4F571B2247DE}" destId="{D45234D2-53C3-4093-902F-7EAE08D371CD}" srcOrd="0" destOrd="0" parTransId="{31C8D976-D685-457B-B4D4-2C3BFBA8FF69}" sibTransId="{532C4CAE-32A9-4026-91DC-1DAE7A84AF79}"/>
    <dgm:cxn modelId="{E9E501D3-EEA7-8544-92CB-C93E6077DD22}" type="presOf" srcId="{61F2F01F-0EAC-4E13-BAB2-3667CD28DC51}" destId="{65C2B79E-50DD-4F83-B72C-B2813D9A9C04}" srcOrd="0" destOrd="0" presId="urn:microsoft.com/office/officeart/2005/8/layout/radial6"/>
    <dgm:cxn modelId="{7229CB47-35B4-D442-924E-6E9760686A38}" type="presOf" srcId="{10D702BD-76C9-4A5E-B23C-DB82AAA5BE56}" destId="{FF594BF0-973C-454F-8213-6036A50ED121}" srcOrd="0" destOrd="0" presId="urn:microsoft.com/office/officeart/2005/8/layout/radial6"/>
    <dgm:cxn modelId="{33D6B92E-8F46-4AD5-A263-19940929DE17}" srcId="{4F87D82E-BCAE-4B4B-B575-4F571B2247DE}" destId="{13AA70E1-1CAC-4647-B979-EA4970EAE3FF}" srcOrd="1" destOrd="0" parTransId="{09DE55FA-6600-4AA2-9896-AE4FB1B9DE70}" sibTransId="{6F008406-F08E-49FE-86EF-176ACBC57232}"/>
    <dgm:cxn modelId="{7571C58E-63BF-654F-B690-CA339FE41D96}" type="presOf" srcId="{6C28BC02-6F25-4A31-9612-226C69157737}" destId="{9ABEA325-7DD1-410A-A2FD-6BF9A7F82CC6}" srcOrd="0" destOrd="0" presId="urn:microsoft.com/office/officeart/2005/8/layout/radial6"/>
    <dgm:cxn modelId="{4017C82A-307C-4DE8-A875-95DEA7927563}" srcId="{10D702BD-76C9-4A5E-B23C-DB82AAA5BE56}" destId="{4F87D82E-BCAE-4B4B-B575-4F571B2247DE}" srcOrd="0" destOrd="0" parTransId="{B249AC77-4A98-415E-ADCB-78CCD5D25257}" sibTransId="{DE331DA4-A977-4404-A9A4-E4F3EB0475C7}"/>
    <dgm:cxn modelId="{698B5F7F-F3C5-B246-9032-5AE7B4A33E8B}" type="presParOf" srcId="{FF594BF0-973C-454F-8213-6036A50ED121}" destId="{059F482A-F810-43A9-B398-EB999E57B366}" srcOrd="0" destOrd="0" presId="urn:microsoft.com/office/officeart/2005/8/layout/radial6"/>
    <dgm:cxn modelId="{88F48507-B07A-0645-A19B-C27D9104CC25}" type="presParOf" srcId="{FF594BF0-973C-454F-8213-6036A50ED121}" destId="{20180760-AE8A-4D4B-9F30-D1B1C6ABA845}" srcOrd="1" destOrd="0" presId="urn:microsoft.com/office/officeart/2005/8/layout/radial6"/>
    <dgm:cxn modelId="{96FC2948-551A-7848-B3D2-59B70D82E9CC}" type="presParOf" srcId="{FF594BF0-973C-454F-8213-6036A50ED121}" destId="{85B78104-3BE6-46E8-9FBA-8D1BA16EBC5E}" srcOrd="2" destOrd="0" presId="urn:microsoft.com/office/officeart/2005/8/layout/radial6"/>
    <dgm:cxn modelId="{A18F44A9-54D7-F344-8F57-C63707CAFE9D}" type="presParOf" srcId="{FF594BF0-973C-454F-8213-6036A50ED121}" destId="{F1CDA428-49EA-488E-8392-9DA4D81B95EA}" srcOrd="3" destOrd="0" presId="urn:microsoft.com/office/officeart/2005/8/layout/radial6"/>
    <dgm:cxn modelId="{E33F7B0D-C250-F64C-923C-40EEDCD9DDD2}" type="presParOf" srcId="{FF594BF0-973C-454F-8213-6036A50ED121}" destId="{470C538B-E58B-4B9F-A6B0-557CF1647F09}" srcOrd="4" destOrd="0" presId="urn:microsoft.com/office/officeart/2005/8/layout/radial6"/>
    <dgm:cxn modelId="{88A27B13-1811-3C42-AC38-FEAE66850D64}" type="presParOf" srcId="{FF594BF0-973C-454F-8213-6036A50ED121}" destId="{B9C66405-7003-4735-B614-15912EACD6C6}" srcOrd="5" destOrd="0" presId="urn:microsoft.com/office/officeart/2005/8/layout/radial6"/>
    <dgm:cxn modelId="{5008D62E-F019-B841-96AA-A3E3E1A5F96D}" type="presParOf" srcId="{FF594BF0-973C-454F-8213-6036A50ED121}" destId="{E73C182C-05C0-449B-A2BC-D912C9CBA396}" srcOrd="6" destOrd="0" presId="urn:microsoft.com/office/officeart/2005/8/layout/radial6"/>
    <dgm:cxn modelId="{EE03634C-7275-634E-BD82-AD6E28F857B0}" type="presParOf" srcId="{FF594BF0-973C-454F-8213-6036A50ED121}" destId="{60169BFE-4650-44EA-AEBA-AD1B39158487}" srcOrd="7" destOrd="0" presId="urn:microsoft.com/office/officeart/2005/8/layout/radial6"/>
    <dgm:cxn modelId="{A744AD33-C558-3B4E-ACE4-A9E653357500}" type="presParOf" srcId="{FF594BF0-973C-454F-8213-6036A50ED121}" destId="{4CD03F10-FB7B-466A-98E2-18068A764FAB}" srcOrd="8" destOrd="0" presId="urn:microsoft.com/office/officeart/2005/8/layout/radial6"/>
    <dgm:cxn modelId="{9026E588-D3D3-314E-B7EA-1A63C7DBD172}" type="presParOf" srcId="{FF594BF0-973C-454F-8213-6036A50ED121}" destId="{4E8803E3-6F0E-47F4-94E5-59EFB55036E2}" srcOrd="9" destOrd="0" presId="urn:microsoft.com/office/officeart/2005/8/layout/radial6"/>
    <dgm:cxn modelId="{6387BB8D-45D6-DB4F-B6D0-C4892E840E1D}" type="presParOf" srcId="{FF594BF0-973C-454F-8213-6036A50ED121}" destId="{EA63C4CD-B68C-4420-9A77-2C518556E876}" srcOrd="10" destOrd="0" presId="urn:microsoft.com/office/officeart/2005/8/layout/radial6"/>
    <dgm:cxn modelId="{EE1DBA54-4BBE-4346-809F-9FDCA59AB4EA}" type="presParOf" srcId="{FF594BF0-973C-454F-8213-6036A50ED121}" destId="{D043C4E2-3FC8-4249-99B6-779B0E667BA5}" srcOrd="11" destOrd="0" presId="urn:microsoft.com/office/officeart/2005/8/layout/radial6"/>
    <dgm:cxn modelId="{B42F833C-DAF4-EB4B-86C1-ED1FAB66C88E}" type="presParOf" srcId="{FF594BF0-973C-454F-8213-6036A50ED121}" destId="{9ABEA325-7DD1-410A-A2FD-6BF9A7F82CC6}" srcOrd="12" destOrd="0" presId="urn:microsoft.com/office/officeart/2005/8/layout/radial6"/>
    <dgm:cxn modelId="{F701671D-76DE-9B44-8C93-CABE648600F8}" type="presParOf" srcId="{FF594BF0-973C-454F-8213-6036A50ED121}" destId="{12DA44C8-B415-41F7-80DB-4F3B1209BCCF}" srcOrd="13" destOrd="0" presId="urn:microsoft.com/office/officeart/2005/8/layout/radial6"/>
    <dgm:cxn modelId="{E4820C85-8E08-3343-9862-B7B8D755B87A}" type="presParOf" srcId="{FF594BF0-973C-454F-8213-6036A50ED121}" destId="{F6D7E14A-DCC1-419B-A8B1-619776EEFFBA}" srcOrd="14" destOrd="0" presId="urn:microsoft.com/office/officeart/2005/8/layout/radial6"/>
    <dgm:cxn modelId="{0885E8C5-0BF6-AC4F-8FBE-563CAE1CC1AB}" type="presParOf" srcId="{FF594BF0-973C-454F-8213-6036A50ED121}" destId="{65C2B79E-50DD-4F83-B72C-B2813D9A9C04}"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D702BD-76C9-4A5E-B23C-DB82AAA5BE56}" type="doc">
      <dgm:prSet loTypeId="urn:microsoft.com/office/officeart/2005/8/layout/radial6" loCatId="cycle" qsTypeId="urn:microsoft.com/office/officeart/2005/8/quickstyle/3d9" qsCatId="3D" csTypeId="urn:microsoft.com/office/officeart/2005/8/colors/accent5_3" csCatId="accent5" phldr="1"/>
      <dgm:spPr/>
      <dgm:t>
        <a:bodyPr/>
        <a:lstStyle/>
        <a:p>
          <a:endParaRPr lang="en-GB"/>
        </a:p>
      </dgm:t>
    </dgm:pt>
    <dgm:pt modelId="{4F87D82E-BCAE-4B4B-B575-4F571B2247DE}">
      <dgm:prSet phldrT="[Text]"/>
      <dgm:spPr>
        <a:xfrm>
          <a:off x="1964614" y="1107358"/>
          <a:ext cx="1214306" cy="1214306"/>
        </a:xfrm>
        <a:solidFill>
          <a:srgbClr val="4BACC6">
            <a:shade val="80000"/>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GB" dirty="0" smtClean="0">
              <a:solidFill>
                <a:sysClr val="window" lastClr="FFFFFF"/>
              </a:solidFill>
              <a:latin typeface="Calibri"/>
              <a:ea typeface="+mn-ea"/>
              <a:cs typeface="+mn-cs"/>
            </a:rPr>
            <a:t>Base</a:t>
          </a:r>
          <a:endParaRPr lang="en-GB" dirty="0">
            <a:solidFill>
              <a:sysClr val="window" lastClr="FFFFFF"/>
            </a:solidFill>
            <a:latin typeface="Calibri"/>
            <a:ea typeface="+mn-ea"/>
            <a:cs typeface="+mn-cs"/>
          </a:endParaRPr>
        </a:p>
      </dgm:t>
    </dgm:pt>
    <dgm:pt modelId="{B249AC77-4A98-415E-ADCB-78CCD5D25257}" type="parTrans" cxnId="{4017C82A-307C-4DE8-A875-95DEA7927563}">
      <dgm:prSet/>
      <dgm:spPr/>
      <dgm:t>
        <a:bodyPr/>
        <a:lstStyle/>
        <a:p>
          <a:endParaRPr lang="en-GB"/>
        </a:p>
      </dgm:t>
    </dgm:pt>
    <dgm:pt modelId="{DE331DA4-A977-4404-A9A4-E4F3EB0475C7}" type="sibTrans" cxnId="{4017C82A-307C-4DE8-A875-95DEA7927563}">
      <dgm:prSet/>
      <dgm:spPr/>
      <dgm:t>
        <a:bodyPr/>
        <a:lstStyle/>
        <a:p>
          <a:endParaRPr lang="en-GB"/>
        </a:p>
      </dgm:t>
    </dgm:pt>
    <dgm:pt modelId="{D45234D2-53C3-4093-902F-7EAE08D371CD}">
      <dgm:prSet phldrT="[Text]"/>
      <dgm:spPr>
        <a:xfrm>
          <a:off x="2146760" y="1555"/>
          <a:ext cx="850014" cy="850014"/>
        </a:xfrm>
        <a:solidFill>
          <a:srgbClr val="4BACC6">
            <a:shade val="80000"/>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GB" dirty="0" smtClean="0">
              <a:solidFill>
                <a:sysClr val="window" lastClr="FFFFFF"/>
              </a:solidFill>
              <a:latin typeface="Calibri"/>
              <a:ea typeface="+mn-ea"/>
              <a:cs typeface="+mn-cs"/>
            </a:rPr>
            <a:t>Multi-interface</a:t>
          </a:r>
          <a:endParaRPr lang="en-GB" dirty="0">
            <a:solidFill>
              <a:sysClr val="window" lastClr="FFFFFF"/>
            </a:solidFill>
            <a:latin typeface="Calibri"/>
            <a:ea typeface="+mn-ea"/>
            <a:cs typeface="+mn-cs"/>
          </a:endParaRPr>
        </a:p>
      </dgm:t>
    </dgm:pt>
    <dgm:pt modelId="{31C8D976-D685-457B-B4D4-2C3BFBA8FF69}" type="parTrans" cxnId="{8FCCD081-A940-4A9D-81EB-AB8992D9C035}">
      <dgm:prSet/>
      <dgm:spPr/>
      <dgm:t>
        <a:bodyPr/>
        <a:lstStyle/>
        <a:p>
          <a:endParaRPr lang="en-GB"/>
        </a:p>
      </dgm:t>
    </dgm:pt>
    <dgm:pt modelId="{532C4CAE-32A9-4026-91DC-1DAE7A84AF79}" type="sibTrans" cxnId="{8FCCD081-A940-4A9D-81EB-AB8992D9C035}">
      <dgm:prSet/>
      <dgm:spPr>
        <a:xfrm>
          <a:off x="1253218" y="395962"/>
          <a:ext cx="2637099" cy="2637099"/>
        </a:xfrm>
        <a:solidFill>
          <a:srgbClr val="4BACC6">
            <a:shade val="90000"/>
            <a:hueOff val="0"/>
            <a:satOff val="0"/>
            <a:lumOff val="0"/>
            <a:alphaOff val="0"/>
          </a:srgbClr>
        </a:solidFill>
        <a:ln>
          <a:noFill/>
        </a:ln>
        <a:effectLst/>
        <a:sp3d z="-227350" prstMaterial="matte"/>
      </dgm:spPr>
      <dgm:t>
        <a:bodyPr/>
        <a:lstStyle/>
        <a:p>
          <a:endParaRPr lang="en-GB"/>
        </a:p>
      </dgm:t>
    </dgm:pt>
    <dgm:pt modelId="{13AA70E1-1CAC-4647-B979-EA4970EAE3FF}">
      <dgm:prSet phldrT="[Text]"/>
      <dgm:spPr>
        <a:xfrm>
          <a:off x="3434709" y="1289504"/>
          <a:ext cx="850014" cy="850014"/>
        </a:xfrm>
        <a:solidFill>
          <a:srgbClr val="4BACC6">
            <a:shade val="80000"/>
            <a:hueOff val="68408"/>
            <a:satOff val="-746"/>
            <a:lumOff val="8526"/>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GB" dirty="0" smtClean="0">
              <a:solidFill>
                <a:sysClr val="window" lastClr="FFFFFF"/>
              </a:solidFill>
              <a:latin typeface="Calibri"/>
              <a:ea typeface="+mn-ea"/>
              <a:cs typeface="+mn-cs"/>
            </a:rPr>
            <a:t>Multi-</a:t>
          </a:r>
          <a:r>
            <a:rPr lang="en-GB" dirty="0" err="1" smtClean="0">
              <a:solidFill>
                <a:sysClr val="window" lastClr="FFFFFF"/>
              </a:solidFill>
              <a:latin typeface="Calibri"/>
              <a:ea typeface="+mn-ea"/>
              <a:cs typeface="+mn-cs"/>
            </a:rPr>
            <a:t>MaxFile</a:t>
          </a:r>
          <a:endParaRPr lang="en-GB" dirty="0">
            <a:solidFill>
              <a:sysClr val="window" lastClr="FFFFFF"/>
            </a:solidFill>
            <a:latin typeface="Calibri"/>
            <a:ea typeface="+mn-ea"/>
            <a:cs typeface="+mn-cs"/>
          </a:endParaRPr>
        </a:p>
      </dgm:t>
    </dgm:pt>
    <dgm:pt modelId="{09DE55FA-6600-4AA2-9896-AE4FB1B9DE70}" type="parTrans" cxnId="{33D6B92E-8F46-4AD5-A263-19940929DE17}">
      <dgm:prSet/>
      <dgm:spPr/>
      <dgm:t>
        <a:bodyPr/>
        <a:lstStyle/>
        <a:p>
          <a:endParaRPr lang="en-GB"/>
        </a:p>
      </dgm:t>
    </dgm:pt>
    <dgm:pt modelId="{6F008406-F08E-49FE-86EF-176ACBC57232}" type="sibTrans" cxnId="{33D6B92E-8F46-4AD5-A263-19940929DE17}">
      <dgm:prSet/>
      <dgm:spPr>
        <a:xfrm>
          <a:off x="1253218" y="395962"/>
          <a:ext cx="2637099" cy="2637099"/>
        </a:xfrm>
        <a:solidFill>
          <a:srgbClr val="4BACC6">
            <a:shade val="90000"/>
            <a:hueOff val="68430"/>
            <a:satOff val="-1276"/>
            <a:lumOff val="7625"/>
            <a:alphaOff val="0"/>
          </a:srgbClr>
        </a:solidFill>
        <a:ln>
          <a:noFill/>
        </a:ln>
        <a:effectLst/>
        <a:sp3d z="-227350" prstMaterial="matte"/>
      </dgm:spPr>
      <dgm:t>
        <a:bodyPr/>
        <a:lstStyle/>
        <a:p>
          <a:endParaRPr lang="en-GB"/>
        </a:p>
      </dgm:t>
    </dgm:pt>
    <dgm:pt modelId="{76BA0584-DFD8-45BC-A1D7-655DF2E19755}">
      <dgm:prSet phldrT="[Text]"/>
      <dgm:spPr>
        <a:xfrm>
          <a:off x="2146760" y="2577453"/>
          <a:ext cx="850014" cy="850014"/>
        </a:xfrm>
        <a:solidFill>
          <a:srgbClr val="4BACC6">
            <a:shade val="80000"/>
            <a:hueOff val="136816"/>
            <a:satOff val="-1492"/>
            <a:lumOff val="17053"/>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GB" dirty="0" smtClean="0">
              <a:solidFill>
                <a:sysClr val="window" lastClr="FFFFFF"/>
              </a:solidFill>
              <a:latin typeface="Calibri"/>
              <a:ea typeface="+mn-ea"/>
              <a:cs typeface="+mn-cs"/>
            </a:rPr>
            <a:t>Arrays</a:t>
          </a:r>
          <a:endParaRPr lang="en-GB" dirty="0">
            <a:solidFill>
              <a:sysClr val="window" lastClr="FFFFFF"/>
            </a:solidFill>
            <a:latin typeface="Calibri"/>
            <a:ea typeface="+mn-ea"/>
            <a:cs typeface="+mn-cs"/>
          </a:endParaRPr>
        </a:p>
      </dgm:t>
    </dgm:pt>
    <dgm:pt modelId="{94A5F583-1799-4753-AD0A-B341A14D8A23}" type="parTrans" cxnId="{849DB399-DF08-4650-A425-E3C50B8C1C4C}">
      <dgm:prSet/>
      <dgm:spPr/>
      <dgm:t>
        <a:bodyPr/>
        <a:lstStyle/>
        <a:p>
          <a:endParaRPr lang="en-GB"/>
        </a:p>
      </dgm:t>
    </dgm:pt>
    <dgm:pt modelId="{580F543B-5CB9-42E8-878A-04380A2D3BF1}" type="sibTrans" cxnId="{849DB399-DF08-4650-A425-E3C50B8C1C4C}">
      <dgm:prSet/>
      <dgm:spPr>
        <a:xfrm>
          <a:off x="1253218" y="395962"/>
          <a:ext cx="2637099" cy="2637099"/>
        </a:xfrm>
        <a:solidFill>
          <a:srgbClr val="4BACC6">
            <a:shade val="90000"/>
            <a:hueOff val="136860"/>
            <a:satOff val="-2552"/>
            <a:lumOff val="15249"/>
            <a:alphaOff val="0"/>
          </a:srgbClr>
        </a:solidFill>
        <a:ln>
          <a:noFill/>
        </a:ln>
        <a:effectLst/>
        <a:sp3d z="-227350" prstMaterial="matte"/>
      </dgm:spPr>
      <dgm:t>
        <a:bodyPr/>
        <a:lstStyle/>
        <a:p>
          <a:endParaRPr lang="en-GB"/>
        </a:p>
      </dgm:t>
    </dgm:pt>
    <dgm:pt modelId="{96A53830-AC41-473D-B2E0-0E964888EE33}">
      <dgm:prSet phldrT="[Text]"/>
      <dgm:spPr>
        <a:xfrm>
          <a:off x="858811" y="1289504"/>
          <a:ext cx="850014" cy="850014"/>
        </a:xfrm>
        <a:solidFill>
          <a:srgbClr val="4BACC6">
            <a:shade val="80000"/>
            <a:hueOff val="205224"/>
            <a:satOff val="-2238"/>
            <a:lumOff val="25579"/>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GB" dirty="0" smtClean="0">
              <a:solidFill>
                <a:sysClr val="window" lastClr="FFFFFF"/>
              </a:solidFill>
              <a:latin typeface="Calibri"/>
              <a:ea typeface="+mn-ea"/>
              <a:cs typeface="+mn-cs"/>
            </a:rPr>
            <a:t>Groups</a:t>
          </a:r>
          <a:endParaRPr lang="en-GB" dirty="0">
            <a:solidFill>
              <a:sysClr val="window" lastClr="FFFFFF"/>
            </a:solidFill>
            <a:latin typeface="Calibri"/>
            <a:ea typeface="+mn-ea"/>
            <a:cs typeface="+mn-cs"/>
          </a:endParaRPr>
        </a:p>
      </dgm:t>
    </dgm:pt>
    <dgm:pt modelId="{94FAE958-11C3-4B91-A37F-2BB7440A362D}" type="parTrans" cxnId="{A43AB04A-A8D7-4F95-AE51-B3B2410AFC56}">
      <dgm:prSet/>
      <dgm:spPr/>
      <dgm:t>
        <a:bodyPr/>
        <a:lstStyle/>
        <a:p>
          <a:endParaRPr lang="en-GB"/>
        </a:p>
      </dgm:t>
    </dgm:pt>
    <dgm:pt modelId="{6C28BC02-6F25-4A31-9612-226C69157737}" type="sibTrans" cxnId="{A43AB04A-A8D7-4F95-AE51-B3B2410AFC56}">
      <dgm:prSet/>
      <dgm:spPr>
        <a:xfrm>
          <a:off x="1253218" y="395962"/>
          <a:ext cx="2637099" cy="2637099"/>
        </a:xfrm>
        <a:solidFill>
          <a:srgbClr val="4BACC6">
            <a:shade val="90000"/>
            <a:hueOff val="205290"/>
            <a:satOff val="-3828"/>
            <a:lumOff val="22874"/>
            <a:alphaOff val="0"/>
          </a:srgbClr>
        </a:solidFill>
        <a:ln>
          <a:noFill/>
        </a:ln>
        <a:effectLst/>
        <a:sp3d z="-227350" prstMaterial="matte"/>
      </dgm:spPr>
      <dgm:t>
        <a:bodyPr/>
        <a:lstStyle/>
        <a:p>
          <a:endParaRPr lang="en-GB"/>
        </a:p>
      </dgm:t>
    </dgm:pt>
    <dgm:pt modelId="{B9ED0E0E-A896-4CF9-B149-E9603AFDED07}">
      <dgm:prSet phldrT="[Text]"/>
      <dgm:spPr>
        <a:xfrm>
          <a:off x="858811" y="1289504"/>
          <a:ext cx="850014" cy="850014"/>
        </a:xfrm>
        <a:solidFill>
          <a:srgbClr val="4BACC6">
            <a:shade val="80000"/>
            <a:hueOff val="205224"/>
            <a:satOff val="-2238"/>
            <a:lumOff val="25579"/>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GB" dirty="0" smtClean="0">
              <a:solidFill>
                <a:sysClr val="window" lastClr="FFFFFF"/>
              </a:solidFill>
              <a:latin typeface="Calibri"/>
              <a:ea typeface="+mn-ea"/>
              <a:cs typeface="+mn-cs"/>
            </a:rPr>
            <a:t>Non-blocking</a:t>
          </a:r>
          <a:endParaRPr lang="en-GB" dirty="0">
            <a:solidFill>
              <a:sysClr val="window" lastClr="FFFFFF"/>
            </a:solidFill>
            <a:latin typeface="Calibri"/>
            <a:ea typeface="+mn-ea"/>
            <a:cs typeface="+mn-cs"/>
          </a:endParaRPr>
        </a:p>
      </dgm:t>
    </dgm:pt>
    <dgm:pt modelId="{CDC92C01-7D97-4F45-A814-2145B199307E}" type="parTrans" cxnId="{64F4A1EC-F030-4997-8000-664767AEA86E}">
      <dgm:prSet/>
      <dgm:spPr/>
      <dgm:t>
        <a:bodyPr/>
        <a:lstStyle/>
        <a:p>
          <a:endParaRPr lang="en-GB"/>
        </a:p>
      </dgm:t>
    </dgm:pt>
    <dgm:pt modelId="{8BF5A20E-58C4-4C60-AFE9-C9FD676814C1}" type="sibTrans" cxnId="{64F4A1EC-F030-4997-8000-664767AEA86E}">
      <dgm:prSet/>
      <dgm:spPr/>
      <dgm:t>
        <a:bodyPr/>
        <a:lstStyle/>
        <a:p>
          <a:endParaRPr lang="en-GB"/>
        </a:p>
      </dgm:t>
    </dgm:pt>
    <dgm:pt modelId="{FF594BF0-973C-454F-8213-6036A50ED121}" type="pres">
      <dgm:prSet presAssocID="{10D702BD-76C9-4A5E-B23C-DB82AAA5BE56}" presName="Name0" presStyleCnt="0">
        <dgm:presLayoutVars>
          <dgm:chMax val="1"/>
          <dgm:dir/>
          <dgm:animLvl val="ctr"/>
          <dgm:resizeHandles val="exact"/>
        </dgm:presLayoutVars>
      </dgm:prSet>
      <dgm:spPr/>
      <dgm:t>
        <a:bodyPr/>
        <a:lstStyle/>
        <a:p>
          <a:endParaRPr lang="en-GB"/>
        </a:p>
      </dgm:t>
    </dgm:pt>
    <dgm:pt modelId="{059F482A-F810-43A9-B398-EB999E57B366}" type="pres">
      <dgm:prSet presAssocID="{4F87D82E-BCAE-4B4B-B575-4F571B2247DE}" presName="centerShape" presStyleLbl="node0" presStyleIdx="0" presStyleCnt="1"/>
      <dgm:spPr>
        <a:prstGeom prst="ellipse">
          <a:avLst/>
        </a:prstGeom>
      </dgm:spPr>
      <dgm:t>
        <a:bodyPr/>
        <a:lstStyle/>
        <a:p>
          <a:endParaRPr lang="en-GB"/>
        </a:p>
      </dgm:t>
    </dgm:pt>
    <dgm:pt modelId="{20180760-AE8A-4D4B-9F30-D1B1C6ABA845}" type="pres">
      <dgm:prSet presAssocID="{D45234D2-53C3-4093-902F-7EAE08D371CD}" presName="node" presStyleLbl="node1" presStyleIdx="0" presStyleCnt="5">
        <dgm:presLayoutVars>
          <dgm:bulletEnabled val="1"/>
        </dgm:presLayoutVars>
      </dgm:prSet>
      <dgm:spPr>
        <a:prstGeom prst="ellipse">
          <a:avLst/>
        </a:prstGeom>
      </dgm:spPr>
      <dgm:t>
        <a:bodyPr/>
        <a:lstStyle/>
        <a:p>
          <a:endParaRPr lang="en-GB"/>
        </a:p>
      </dgm:t>
    </dgm:pt>
    <dgm:pt modelId="{85B78104-3BE6-46E8-9FBA-8D1BA16EBC5E}" type="pres">
      <dgm:prSet presAssocID="{D45234D2-53C3-4093-902F-7EAE08D371CD}" presName="dummy" presStyleCnt="0"/>
      <dgm:spPr/>
    </dgm:pt>
    <dgm:pt modelId="{F1CDA428-49EA-488E-8392-9DA4D81B95EA}" type="pres">
      <dgm:prSet presAssocID="{532C4CAE-32A9-4026-91DC-1DAE7A84AF79}" presName="sibTrans" presStyleLbl="sibTrans2D1" presStyleIdx="0" presStyleCnt="5"/>
      <dgm:spPr>
        <a:prstGeom prst="blockArc">
          <a:avLst>
            <a:gd name="adj1" fmla="val 16200000"/>
            <a:gd name="adj2" fmla="val 0"/>
            <a:gd name="adj3" fmla="val 4642"/>
          </a:avLst>
        </a:prstGeom>
      </dgm:spPr>
      <dgm:t>
        <a:bodyPr/>
        <a:lstStyle/>
        <a:p>
          <a:endParaRPr lang="en-GB"/>
        </a:p>
      </dgm:t>
    </dgm:pt>
    <dgm:pt modelId="{470C538B-E58B-4B9F-A6B0-557CF1647F09}" type="pres">
      <dgm:prSet presAssocID="{13AA70E1-1CAC-4647-B979-EA4970EAE3FF}" presName="node" presStyleLbl="node1" presStyleIdx="1" presStyleCnt="5">
        <dgm:presLayoutVars>
          <dgm:bulletEnabled val="1"/>
        </dgm:presLayoutVars>
      </dgm:prSet>
      <dgm:spPr>
        <a:prstGeom prst="ellipse">
          <a:avLst/>
        </a:prstGeom>
      </dgm:spPr>
      <dgm:t>
        <a:bodyPr/>
        <a:lstStyle/>
        <a:p>
          <a:endParaRPr lang="en-GB"/>
        </a:p>
      </dgm:t>
    </dgm:pt>
    <dgm:pt modelId="{B9C66405-7003-4735-B614-15912EACD6C6}" type="pres">
      <dgm:prSet presAssocID="{13AA70E1-1CAC-4647-B979-EA4970EAE3FF}" presName="dummy" presStyleCnt="0"/>
      <dgm:spPr/>
    </dgm:pt>
    <dgm:pt modelId="{E73C182C-05C0-449B-A2BC-D912C9CBA396}" type="pres">
      <dgm:prSet presAssocID="{6F008406-F08E-49FE-86EF-176ACBC57232}" presName="sibTrans" presStyleLbl="sibTrans2D1" presStyleIdx="1" presStyleCnt="5"/>
      <dgm:spPr>
        <a:prstGeom prst="blockArc">
          <a:avLst>
            <a:gd name="adj1" fmla="val 0"/>
            <a:gd name="adj2" fmla="val 5400000"/>
            <a:gd name="adj3" fmla="val 4642"/>
          </a:avLst>
        </a:prstGeom>
      </dgm:spPr>
      <dgm:t>
        <a:bodyPr/>
        <a:lstStyle/>
        <a:p>
          <a:endParaRPr lang="en-GB"/>
        </a:p>
      </dgm:t>
    </dgm:pt>
    <dgm:pt modelId="{60169BFE-4650-44EA-AEBA-AD1B39158487}" type="pres">
      <dgm:prSet presAssocID="{76BA0584-DFD8-45BC-A1D7-655DF2E19755}" presName="node" presStyleLbl="node1" presStyleIdx="2" presStyleCnt="5">
        <dgm:presLayoutVars>
          <dgm:bulletEnabled val="1"/>
        </dgm:presLayoutVars>
      </dgm:prSet>
      <dgm:spPr>
        <a:prstGeom prst="ellipse">
          <a:avLst/>
        </a:prstGeom>
      </dgm:spPr>
      <dgm:t>
        <a:bodyPr/>
        <a:lstStyle/>
        <a:p>
          <a:endParaRPr lang="en-GB"/>
        </a:p>
      </dgm:t>
    </dgm:pt>
    <dgm:pt modelId="{4CD03F10-FB7B-466A-98E2-18068A764FAB}" type="pres">
      <dgm:prSet presAssocID="{76BA0584-DFD8-45BC-A1D7-655DF2E19755}" presName="dummy" presStyleCnt="0"/>
      <dgm:spPr/>
    </dgm:pt>
    <dgm:pt modelId="{4E8803E3-6F0E-47F4-94E5-59EFB55036E2}" type="pres">
      <dgm:prSet presAssocID="{580F543B-5CB9-42E8-878A-04380A2D3BF1}" presName="sibTrans" presStyleLbl="sibTrans2D1" presStyleIdx="2" presStyleCnt="5"/>
      <dgm:spPr>
        <a:prstGeom prst="blockArc">
          <a:avLst>
            <a:gd name="adj1" fmla="val 5400000"/>
            <a:gd name="adj2" fmla="val 10800000"/>
            <a:gd name="adj3" fmla="val 4642"/>
          </a:avLst>
        </a:prstGeom>
      </dgm:spPr>
      <dgm:t>
        <a:bodyPr/>
        <a:lstStyle/>
        <a:p>
          <a:endParaRPr lang="en-GB"/>
        </a:p>
      </dgm:t>
    </dgm:pt>
    <dgm:pt modelId="{EA63C4CD-B68C-4420-9A77-2C518556E876}" type="pres">
      <dgm:prSet presAssocID="{96A53830-AC41-473D-B2E0-0E964888EE33}" presName="node" presStyleLbl="node1" presStyleIdx="3" presStyleCnt="5">
        <dgm:presLayoutVars>
          <dgm:bulletEnabled val="1"/>
        </dgm:presLayoutVars>
      </dgm:prSet>
      <dgm:spPr>
        <a:prstGeom prst="ellipse">
          <a:avLst/>
        </a:prstGeom>
      </dgm:spPr>
      <dgm:t>
        <a:bodyPr/>
        <a:lstStyle/>
        <a:p>
          <a:endParaRPr lang="en-GB"/>
        </a:p>
      </dgm:t>
    </dgm:pt>
    <dgm:pt modelId="{D043C4E2-3FC8-4249-99B6-779B0E667BA5}" type="pres">
      <dgm:prSet presAssocID="{96A53830-AC41-473D-B2E0-0E964888EE33}" presName="dummy" presStyleCnt="0"/>
      <dgm:spPr/>
    </dgm:pt>
    <dgm:pt modelId="{9ABEA325-7DD1-410A-A2FD-6BF9A7F82CC6}" type="pres">
      <dgm:prSet presAssocID="{6C28BC02-6F25-4A31-9612-226C69157737}" presName="sibTrans" presStyleLbl="sibTrans2D1" presStyleIdx="3" presStyleCnt="5"/>
      <dgm:spPr>
        <a:prstGeom prst="blockArc">
          <a:avLst>
            <a:gd name="adj1" fmla="val 10800000"/>
            <a:gd name="adj2" fmla="val 16200000"/>
            <a:gd name="adj3" fmla="val 4642"/>
          </a:avLst>
        </a:prstGeom>
      </dgm:spPr>
      <dgm:t>
        <a:bodyPr/>
        <a:lstStyle/>
        <a:p>
          <a:endParaRPr lang="en-GB"/>
        </a:p>
      </dgm:t>
    </dgm:pt>
    <dgm:pt modelId="{BFFAF2E7-621D-4F41-A0A4-08408ED24F03}" type="pres">
      <dgm:prSet presAssocID="{B9ED0E0E-A896-4CF9-B149-E9603AFDED07}" presName="node" presStyleLbl="node1" presStyleIdx="4" presStyleCnt="5">
        <dgm:presLayoutVars>
          <dgm:bulletEnabled val="1"/>
        </dgm:presLayoutVars>
      </dgm:prSet>
      <dgm:spPr>
        <a:prstGeom prst="ellipse">
          <a:avLst/>
        </a:prstGeom>
      </dgm:spPr>
      <dgm:t>
        <a:bodyPr/>
        <a:lstStyle/>
        <a:p>
          <a:endParaRPr lang="en-GB"/>
        </a:p>
      </dgm:t>
    </dgm:pt>
    <dgm:pt modelId="{0B04B3BF-0B03-404A-90B5-4F490D9919C0}" type="pres">
      <dgm:prSet presAssocID="{B9ED0E0E-A896-4CF9-B149-E9603AFDED07}" presName="dummy" presStyleCnt="0"/>
      <dgm:spPr/>
    </dgm:pt>
    <dgm:pt modelId="{7CC01547-6449-47E3-8B4B-F05694A51AF2}" type="pres">
      <dgm:prSet presAssocID="{8BF5A20E-58C4-4C60-AFE9-C9FD676814C1}" presName="sibTrans" presStyleLbl="sibTrans2D1" presStyleIdx="4" presStyleCnt="5"/>
      <dgm:spPr/>
      <dgm:t>
        <a:bodyPr/>
        <a:lstStyle/>
        <a:p>
          <a:endParaRPr lang="en-GB"/>
        </a:p>
      </dgm:t>
    </dgm:pt>
  </dgm:ptLst>
  <dgm:cxnLst>
    <dgm:cxn modelId="{3D271C82-F1A4-3D46-8335-D1B987A6A7F7}" type="presOf" srcId="{13AA70E1-1CAC-4647-B979-EA4970EAE3FF}" destId="{470C538B-E58B-4B9F-A6B0-557CF1647F09}" srcOrd="0" destOrd="0" presId="urn:microsoft.com/office/officeart/2005/8/layout/radial6"/>
    <dgm:cxn modelId="{39626DF1-3685-1241-9928-F385CA46F3EE}" type="presOf" srcId="{B9ED0E0E-A896-4CF9-B149-E9603AFDED07}" destId="{BFFAF2E7-621D-4F41-A0A4-08408ED24F03}" srcOrd="0" destOrd="0" presId="urn:microsoft.com/office/officeart/2005/8/layout/radial6"/>
    <dgm:cxn modelId="{64F4A1EC-F030-4997-8000-664767AEA86E}" srcId="{4F87D82E-BCAE-4B4B-B575-4F571B2247DE}" destId="{B9ED0E0E-A896-4CF9-B149-E9603AFDED07}" srcOrd="4" destOrd="0" parTransId="{CDC92C01-7D97-4F45-A814-2145B199307E}" sibTransId="{8BF5A20E-58C4-4C60-AFE9-C9FD676814C1}"/>
    <dgm:cxn modelId="{EF07EAA8-16FF-DF4D-8B6A-04EA4623B154}" type="presOf" srcId="{532C4CAE-32A9-4026-91DC-1DAE7A84AF79}" destId="{F1CDA428-49EA-488E-8392-9DA4D81B95EA}" srcOrd="0" destOrd="0" presId="urn:microsoft.com/office/officeart/2005/8/layout/radial6"/>
    <dgm:cxn modelId="{849DB399-DF08-4650-A425-E3C50B8C1C4C}" srcId="{4F87D82E-BCAE-4B4B-B575-4F571B2247DE}" destId="{76BA0584-DFD8-45BC-A1D7-655DF2E19755}" srcOrd="2" destOrd="0" parTransId="{94A5F583-1799-4753-AD0A-B341A14D8A23}" sibTransId="{580F543B-5CB9-42E8-878A-04380A2D3BF1}"/>
    <dgm:cxn modelId="{33B91BA4-A87E-F744-9CCA-6E30CBF2C58A}" type="presOf" srcId="{8BF5A20E-58C4-4C60-AFE9-C9FD676814C1}" destId="{7CC01547-6449-47E3-8B4B-F05694A51AF2}" srcOrd="0" destOrd="0" presId="urn:microsoft.com/office/officeart/2005/8/layout/radial6"/>
    <dgm:cxn modelId="{5DE2ED19-06A1-C646-A530-EE45527FD059}" type="presOf" srcId="{76BA0584-DFD8-45BC-A1D7-655DF2E19755}" destId="{60169BFE-4650-44EA-AEBA-AD1B39158487}" srcOrd="0" destOrd="0" presId="urn:microsoft.com/office/officeart/2005/8/layout/radial6"/>
    <dgm:cxn modelId="{A43AB04A-A8D7-4F95-AE51-B3B2410AFC56}" srcId="{4F87D82E-BCAE-4B4B-B575-4F571B2247DE}" destId="{96A53830-AC41-473D-B2E0-0E964888EE33}" srcOrd="3" destOrd="0" parTransId="{94FAE958-11C3-4B91-A37F-2BB7440A362D}" sibTransId="{6C28BC02-6F25-4A31-9612-226C69157737}"/>
    <dgm:cxn modelId="{F91CB721-D280-AA4C-AD83-58370F3E1579}" type="presOf" srcId="{6F008406-F08E-49FE-86EF-176ACBC57232}" destId="{E73C182C-05C0-449B-A2BC-D912C9CBA396}" srcOrd="0" destOrd="0" presId="urn:microsoft.com/office/officeart/2005/8/layout/radial6"/>
    <dgm:cxn modelId="{A16A8628-3E3E-FC40-8171-28B1546DA631}" type="presOf" srcId="{D45234D2-53C3-4093-902F-7EAE08D371CD}" destId="{20180760-AE8A-4D4B-9F30-D1B1C6ABA845}" srcOrd="0" destOrd="0" presId="urn:microsoft.com/office/officeart/2005/8/layout/radial6"/>
    <dgm:cxn modelId="{F9EC6115-19B0-D540-891F-F9882B71A4B8}" type="presOf" srcId="{96A53830-AC41-473D-B2E0-0E964888EE33}" destId="{EA63C4CD-B68C-4420-9A77-2C518556E876}" srcOrd="0" destOrd="0" presId="urn:microsoft.com/office/officeart/2005/8/layout/radial6"/>
    <dgm:cxn modelId="{8FCCD081-A940-4A9D-81EB-AB8992D9C035}" srcId="{4F87D82E-BCAE-4B4B-B575-4F571B2247DE}" destId="{D45234D2-53C3-4093-902F-7EAE08D371CD}" srcOrd="0" destOrd="0" parTransId="{31C8D976-D685-457B-B4D4-2C3BFBA8FF69}" sibTransId="{532C4CAE-32A9-4026-91DC-1DAE7A84AF79}"/>
    <dgm:cxn modelId="{E246BF89-05CE-654E-B44C-248D45470AD2}" type="presOf" srcId="{4F87D82E-BCAE-4B4B-B575-4F571B2247DE}" destId="{059F482A-F810-43A9-B398-EB999E57B366}" srcOrd="0" destOrd="0" presId="urn:microsoft.com/office/officeart/2005/8/layout/radial6"/>
    <dgm:cxn modelId="{906C7658-B942-A549-9FF4-95B14AEDE6D1}" type="presOf" srcId="{10D702BD-76C9-4A5E-B23C-DB82AAA5BE56}" destId="{FF594BF0-973C-454F-8213-6036A50ED121}" srcOrd="0" destOrd="0" presId="urn:microsoft.com/office/officeart/2005/8/layout/radial6"/>
    <dgm:cxn modelId="{33D6B92E-8F46-4AD5-A263-19940929DE17}" srcId="{4F87D82E-BCAE-4B4B-B575-4F571B2247DE}" destId="{13AA70E1-1CAC-4647-B979-EA4970EAE3FF}" srcOrd="1" destOrd="0" parTransId="{09DE55FA-6600-4AA2-9896-AE4FB1B9DE70}" sibTransId="{6F008406-F08E-49FE-86EF-176ACBC57232}"/>
    <dgm:cxn modelId="{4017C82A-307C-4DE8-A875-95DEA7927563}" srcId="{10D702BD-76C9-4A5E-B23C-DB82AAA5BE56}" destId="{4F87D82E-BCAE-4B4B-B575-4F571B2247DE}" srcOrd="0" destOrd="0" parTransId="{B249AC77-4A98-415E-ADCB-78CCD5D25257}" sibTransId="{DE331DA4-A977-4404-A9A4-E4F3EB0475C7}"/>
    <dgm:cxn modelId="{9D0D6AA5-36E9-E047-83CC-F2EFEBBFEF9A}" type="presOf" srcId="{6C28BC02-6F25-4A31-9612-226C69157737}" destId="{9ABEA325-7DD1-410A-A2FD-6BF9A7F82CC6}" srcOrd="0" destOrd="0" presId="urn:microsoft.com/office/officeart/2005/8/layout/radial6"/>
    <dgm:cxn modelId="{3042C9DC-1CD3-1040-A6AC-139AB8F1DE8B}" type="presOf" srcId="{580F543B-5CB9-42E8-878A-04380A2D3BF1}" destId="{4E8803E3-6F0E-47F4-94E5-59EFB55036E2}" srcOrd="0" destOrd="0" presId="urn:microsoft.com/office/officeart/2005/8/layout/radial6"/>
    <dgm:cxn modelId="{56E5CE96-F4E1-5749-8887-E6D14C529751}" type="presParOf" srcId="{FF594BF0-973C-454F-8213-6036A50ED121}" destId="{059F482A-F810-43A9-B398-EB999E57B366}" srcOrd="0" destOrd="0" presId="urn:microsoft.com/office/officeart/2005/8/layout/radial6"/>
    <dgm:cxn modelId="{E1892309-3674-124B-982E-00BB2D7CFBF6}" type="presParOf" srcId="{FF594BF0-973C-454F-8213-6036A50ED121}" destId="{20180760-AE8A-4D4B-9F30-D1B1C6ABA845}" srcOrd="1" destOrd="0" presId="urn:microsoft.com/office/officeart/2005/8/layout/radial6"/>
    <dgm:cxn modelId="{F8547669-6908-8643-B5CE-EA948A947D0C}" type="presParOf" srcId="{FF594BF0-973C-454F-8213-6036A50ED121}" destId="{85B78104-3BE6-46E8-9FBA-8D1BA16EBC5E}" srcOrd="2" destOrd="0" presId="urn:microsoft.com/office/officeart/2005/8/layout/radial6"/>
    <dgm:cxn modelId="{2DAEA3D3-3E9B-F346-B869-D6D3D271D5D6}" type="presParOf" srcId="{FF594BF0-973C-454F-8213-6036A50ED121}" destId="{F1CDA428-49EA-488E-8392-9DA4D81B95EA}" srcOrd="3" destOrd="0" presId="urn:microsoft.com/office/officeart/2005/8/layout/radial6"/>
    <dgm:cxn modelId="{8EFCAA47-F29F-8645-9FDD-7606B27B56F0}" type="presParOf" srcId="{FF594BF0-973C-454F-8213-6036A50ED121}" destId="{470C538B-E58B-4B9F-A6B0-557CF1647F09}" srcOrd="4" destOrd="0" presId="urn:microsoft.com/office/officeart/2005/8/layout/radial6"/>
    <dgm:cxn modelId="{2E313F2D-D63F-A84D-B05C-B11DB4557137}" type="presParOf" srcId="{FF594BF0-973C-454F-8213-6036A50ED121}" destId="{B9C66405-7003-4735-B614-15912EACD6C6}" srcOrd="5" destOrd="0" presId="urn:microsoft.com/office/officeart/2005/8/layout/radial6"/>
    <dgm:cxn modelId="{8B3C2120-8381-244C-B2A7-A73C6F3BB446}" type="presParOf" srcId="{FF594BF0-973C-454F-8213-6036A50ED121}" destId="{E73C182C-05C0-449B-A2BC-D912C9CBA396}" srcOrd="6" destOrd="0" presId="urn:microsoft.com/office/officeart/2005/8/layout/radial6"/>
    <dgm:cxn modelId="{D57A744A-A51E-E842-8748-F16A557E5A31}" type="presParOf" srcId="{FF594BF0-973C-454F-8213-6036A50ED121}" destId="{60169BFE-4650-44EA-AEBA-AD1B39158487}" srcOrd="7" destOrd="0" presId="urn:microsoft.com/office/officeart/2005/8/layout/radial6"/>
    <dgm:cxn modelId="{16AB3954-F7B6-B848-9C01-1BC6F401DF63}" type="presParOf" srcId="{FF594BF0-973C-454F-8213-6036A50ED121}" destId="{4CD03F10-FB7B-466A-98E2-18068A764FAB}" srcOrd="8" destOrd="0" presId="urn:microsoft.com/office/officeart/2005/8/layout/radial6"/>
    <dgm:cxn modelId="{6302ACD7-C650-9141-8983-9EC6A82D27BF}" type="presParOf" srcId="{FF594BF0-973C-454F-8213-6036A50ED121}" destId="{4E8803E3-6F0E-47F4-94E5-59EFB55036E2}" srcOrd="9" destOrd="0" presId="urn:microsoft.com/office/officeart/2005/8/layout/radial6"/>
    <dgm:cxn modelId="{F61E1A68-467D-C349-A383-961EAFBFA8A5}" type="presParOf" srcId="{FF594BF0-973C-454F-8213-6036A50ED121}" destId="{EA63C4CD-B68C-4420-9A77-2C518556E876}" srcOrd="10" destOrd="0" presId="urn:microsoft.com/office/officeart/2005/8/layout/radial6"/>
    <dgm:cxn modelId="{A5F0279B-0586-284C-81A6-40CA630664CB}" type="presParOf" srcId="{FF594BF0-973C-454F-8213-6036A50ED121}" destId="{D043C4E2-3FC8-4249-99B6-779B0E667BA5}" srcOrd="11" destOrd="0" presId="urn:microsoft.com/office/officeart/2005/8/layout/radial6"/>
    <dgm:cxn modelId="{96642FB4-B9D0-5644-8724-C28E40616A3C}" type="presParOf" srcId="{FF594BF0-973C-454F-8213-6036A50ED121}" destId="{9ABEA325-7DD1-410A-A2FD-6BF9A7F82CC6}" srcOrd="12" destOrd="0" presId="urn:microsoft.com/office/officeart/2005/8/layout/radial6"/>
    <dgm:cxn modelId="{D67E61FC-2827-9B4D-9ECA-7CB0D2D1EF0D}" type="presParOf" srcId="{FF594BF0-973C-454F-8213-6036A50ED121}" destId="{BFFAF2E7-621D-4F41-A0A4-08408ED24F03}" srcOrd="13" destOrd="0" presId="urn:microsoft.com/office/officeart/2005/8/layout/radial6"/>
    <dgm:cxn modelId="{F8FACD56-48F1-FE46-A439-0ED477A76C24}" type="presParOf" srcId="{FF594BF0-973C-454F-8213-6036A50ED121}" destId="{0B04B3BF-0B03-404A-90B5-4F490D9919C0}" srcOrd="14" destOrd="0" presId="urn:microsoft.com/office/officeart/2005/8/layout/radial6"/>
    <dgm:cxn modelId="{EF78847E-37C0-5540-A7CF-6930613C5F4E}" type="presParOf" srcId="{FF594BF0-973C-454F-8213-6036A50ED121}" destId="{7CC01547-6449-47E3-8B4B-F05694A51AF2}" srcOrd="15"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D702BD-76C9-4A5E-B23C-DB82AAA5BE56}" type="doc">
      <dgm:prSet loTypeId="urn:microsoft.com/office/officeart/2005/8/layout/radial6" loCatId="cycle" qsTypeId="urn:microsoft.com/office/officeart/2005/8/quickstyle/3d9" qsCatId="3D" csTypeId="urn:microsoft.com/office/officeart/2005/8/colors/accent2_2" csCatId="accent2" phldr="1"/>
      <dgm:spPr/>
      <dgm:t>
        <a:bodyPr/>
        <a:lstStyle/>
        <a:p>
          <a:endParaRPr lang="en-GB"/>
        </a:p>
      </dgm:t>
    </dgm:pt>
    <dgm:pt modelId="{4F87D82E-BCAE-4B4B-B575-4F571B2247DE}">
      <dgm:prSet phldrT="[Text]"/>
      <dgm:spPr>
        <a:xfrm>
          <a:off x="1964614" y="1107358"/>
          <a:ext cx="1214306" cy="1214306"/>
        </a:xfr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GB" dirty="0" smtClean="0">
              <a:solidFill>
                <a:sysClr val="window" lastClr="FFFFFF"/>
              </a:solidFill>
              <a:latin typeface="Calibri"/>
              <a:ea typeface="+mn-ea"/>
              <a:cs typeface="+mn-cs"/>
            </a:rPr>
            <a:t>Base</a:t>
          </a:r>
          <a:endParaRPr lang="en-GB" dirty="0">
            <a:solidFill>
              <a:sysClr val="window" lastClr="FFFFFF"/>
            </a:solidFill>
            <a:latin typeface="Calibri"/>
            <a:ea typeface="+mn-ea"/>
            <a:cs typeface="+mn-cs"/>
          </a:endParaRPr>
        </a:p>
      </dgm:t>
    </dgm:pt>
    <dgm:pt modelId="{B249AC77-4A98-415E-ADCB-78CCD5D25257}" type="parTrans" cxnId="{4017C82A-307C-4DE8-A875-95DEA7927563}">
      <dgm:prSet/>
      <dgm:spPr/>
      <dgm:t>
        <a:bodyPr/>
        <a:lstStyle/>
        <a:p>
          <a:endParaRPr lang="en-GB"/>
        </a:p>
      </dgm:t>
    </dgm:pt>
    <dgm:pt modelId="{DE331DA4-A977-4404-A9A4-E4F3EB0475C7}" type="sibTrans" cxnId="{4017C82A-307C-4DE8-A875-95DEA7927563}">
      <dgm:prSet/>
      <dgm:spPr/>
      <dgm:t>
        <a:bodyPr/>
        <a:lstStyle/>
        <a:p>
          <a:endParaRPr lang="en-GB"/>
        </a:p>
      </dgm:t>
    </dgm:pt>
    <dgm:pt modelId="{D45234D2-53C3-4093-902F-7EAE08D371CD}">
      <dgm:prSet phldrT="[Text]"/>
      <dgm:spPr>
        <a:xfrm>
          <a:off x="2146760" y="1555"/>
          <a:ext cx="850014" cy="850014"/>
        </a:xfr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GB" dirty="0" smtClean="0">
              <a:solidFill>
                <a:sysClr val="window" lastClr="FFFFFF"/>
              </a:solidFill>
              <a:latin typeface="Calibri"/>
              <a:ea typeface="+mn-ea"/>
              <a:cs typeface="+mn-cs"/>
            </a:rPr>
            <a:t>Multi-interface</a:t>
          </a:r>
          <a:endParaRPr lang="en-GB" dirty="0">
            <a:solidFill>
              <a:sysClr val="window" lastClr="FFFFFF"/>
            </a:solidFill>
            <a:latin typeface="Calibri"/>
            <a:ea typeface="+mn-ea"/>
            <a:cs typeface="+mn-cs"/>
          </a:endParaRPr>
        </a:p>
      </dgm:t>
    </dgm:pt>
    <dgm:pt modelId="{31C8D976-D685-457B-B4D4-2C3BFBA8FF69}" type="parTrans" cxnId="{8FCCD081-A940-4A9D-81EB-AB8992D9C035}">
      <dgm:prSet/>
      <dgm:spPr/>
      <dgm:t>
        <a:bodyPr/>
        <a:lstStyle/>
        <a:p>
          <a:endParaRPr lang="en-GB"/>
        </a:p>
      </dgm:t>
    </dgm:pt>
    <dgm:pt modelId="{532C4CAE-32A9-4026-91DC-1DAE7A84AF79}" type="sibTrans" cxnId="{8FCCD081-A940-4A9D-81EB-AB8992D9C035}">
      <dgm:prSet/>
      <dgm:spPr>
        <a:xfrm>
          <a:off x="1253218" y="395962"/>
          <a:ext cx="2637099" cy="2637099"/>
        </a:xfrm>
        <a:solidFill>
          <a:srgbClr val="C0504D">
            <a:tint val="60000"/>
            <a:hueOff val="0"/>
            <a:satOff val="0"/>
            <a:lumOff val="0"/>
            <a:alphaOff val="0"/>
          </a:srgbClr>
        </a:solidFill>
        <a:ln>
          <a:noFill/>
        </a:ln>
        <a:effectLst/>
        <a:sp3d z="-227350" prstMaterial="matte"/>
      </dgm:spPr>
      <dgm:t>
        <a:bodyPr/>
        <a:lstStyle/>
        <a:p>
          <a:endParaRPr lang="en-GB"/>
        </a:p>
      </dgm:t>
    </dgm:pt>
    <dgm:pt modelId="{13AA70E1-1CAC-4647-B979-EA4970EAE3FF}">
      <dgm:prSet phldrT="[Text]"/>
      <dgm:spPr>
        <a:xfrm>
          <a:off x="3434709" y="1289504"/>
          <a:ext cx="850014" cy="850014"/>
        </a:xfr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GB" dirty="0" smtClean="0">
              <a:solidFill>
                <a:sysClr val="window" lastClr="FFFFFF"/>
              </a:solidFill>
              <a:latin typeface="Calibri"/>
              <a:ea typeface="+mn-ea"/>
              <a:cs typeface="+mn-cs"/>
            </a:rPr>
            <a:t>Multi-</a:t>
          </a:r>
          <a:r>
            <a:rPr lang="en-GB" dirty="0" err="1" smtClean="0">
              <a:solidFill>
                <a:sysClr val="window" lastClr="FFFFFF"/>
              </a:solidFill>
              <a:latin typeface="Calibri"/>
              <a:ea typeface="+mn-ea"/>
              <a:cs typeface="+mn-cs"/>
            </a:rPr>
            <a:t>MaxFile</a:t>
          </a:r>
          <a:endParaRPr lang="en-GB" dirty="0">
            <a:solidFill>
              <a:sysClr val="window" lastClr="FFFFFF"/>
            </a:solidFill>
            <a:latin typeface="Calibri"/>
            <a:ea typeface="+mn-ea"/>
            <a:cs typeface="+mn-cs"/>
          </a:endParaRPr>
        </a:p>
      </dgm:t>
    </dgm:pt>
    <dgm:pt modelId="{09DE55FA-6600-4AA2-9896-AE4FB1B9DE70}" type="parTrans" cxnId="{33D6B92E-8F46-4AD5-A263-19940929DE17}">
      <dgm:prSet/>
      <dgm:spPr/>
      <dgm:t>
        <a:bodyPr/>
        <a:lstStyle/>
        <a:p>
          <a:endParaRPr lang="en-GB"/>
        </a:p>
      </dgm:t>
    </dgm:pt>
    <dgm:pt modelId="{6F008406-F08E-49FE-86EF-176ACBC57232}" type="sibTrans" cxnId="{33D6B92E-8F46-4AD5-A263-19940929DE17}">
      <dgm:prSet/>
      <dgm:spPr>
        <a:xfrm>
          <a:off x="1253218" y="395962"/>
          <a:ext cx="2637099" cy="2637099"/>
        </a:xfrm>
        <a:solidFill>
          <a:srgbClr val="C0504D">
            <a:tint val="60000"/>
            <a:hueOff val="0"/>
            <a:satOff val="0"/>
            <a:lumOff val="0"/>
            <a:alphaOff val="0"/>
          </a:srgbClr>
        </a:solidFill>
        <a:ln>
          <a:noFill/>
        </a:ln>
        <a:effectLst/>
        <a:sp3d z="-227350" prstMaterial="matte"/>
      </dgm:spPr>
      <dgm:t>
        <a:bodyPr/>
        <a:lstStyle/>
        <a:p>
          <a:endParaRPr lang="en-GB"/>
        </a:p>
      </dgm:t>
    </dgm:pt>
    <dgm:pt modelId="{76BA0584-DFD8-45BC-A1D7-655DF2E19755}">
      <dgm:prSet phldrT="[Text]"/>
      <dgm:spPr>
        <a:xfrm>
          <a:off x="2146760" y="2577453"/>
          <a:ext cx="850014" cy="850014"/>
        </a:xfr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GB" dirty="0" smtClean="0">
              <a:solidFill>
                <a:sysClr val="window" lastClr="FFFFFF"/>
              </a:solidFill>
              <a:latin typeface="Calibri"/>
              <a:ea typeface="+mn-ea"/>
              <a:cs typeface="+mn-cs"/>
            </a:rPr>
            <a:t>Arrays</a:t>
          </a:r>
          <a:endParaRPr lang="en-GB" dirty="0">
            <a:solidFill>
              <a:sysClr val="window" lastClr="FFFFFF"/>
            </a:solidFill>
            <a:latin typeface="Calibri"/>
            <a:ea typeface="+mn-ea"/>
            <a:cs typeface="+mn-cs"/>
          </a:endParaRPr>
        </a:p>
      </dgm:t>
    </dgm:pt>
    <dgm:pt modelId="{94A5F583-1799-4753-AD0A-B341A14D8A23}" type="parTrans" cxnId="{849DB399-DF08-4650-A425-E3C50B8C1C4C}">
      <dgm:prSet/>
      <dgm:spPr/>
      <dgm:t>
        <a:bodyPr/>
        <a:lstStyle/>
        <a:p>
          <a:endParaRPr lang="en-GB"/>
        </a:p>
      </dgm:t>
    </dgm:pt>
    <dgm:pt modelId="{580F543B-5CB9-42E8-878A-04380A2D3BF1}" type="sibTrans" cxnId="{849DB399-DF08-4650-A425-E3C50B8C1C4C}">
      <dgm:prSet/>
      <dgm:spPr>
        <a:xfrm>
          <a:off x="1253218" y="395962"/>
          <a:ext cx="2637099" cy="2637099"/>
        </a:xfrm>
        <a:solidFill>
          <a:srgbClr val="C0504D">
            <a:tint val="60000"/>
            <a:hueOff val="0"/>
            <a:satOff val="0"/>
            <a:lumOff val="0"/>
            <a:alphaOff val="0"/>
          </a:srgbClr>
        </a:solidFill>
        <a:ln>
          <a:noFill/>
        </a:ln>
        <a:effectLst/>
        <a:sp3d z="-227350" prstMaterial="matte"/>
      </dgm:spPr>
      <dgm:t>
        <a:bodyPr/>
        <a:lstStyle/>
        <a:p>
          <a:endParaRPr lang="en-GB"/>
        </a:p>
      </dgm:t>
    </dgm:pt>
    <dgm:pt modelId="{96A53830-AC41-473D-B2E0-0E964888EE33}">
      <dgm:prSet phldrT="[Text]"/>
      <dgm:spPr>
        <a:xfrm>
          <a:off x="858811" y="1289504"/>
          <a:ext cx="850014" cy="850014"/>
        </a:xfr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GB" dirty="0" smtClean="0">
              <a:solidFill>
                <a:sysClr val="window" lastClr="FFFFFF"/>
              </a:solidFill>
              <a:latin typeface="Calibri"/>
              <a:ea typeface="+mn-ea"/>
              <a:cs typeface="+mn-cs"/>
            </a:rPr>
            <a:t>Groups</a:t>
          </a:r>
          <a:endParaRPr lang="en-GB" dirty="0">
            <a:solidFill>
              <a:sysClr val="window" lastClr="FFFFFF"/>
            </a:solidFill>
            <a:latin typeface="Calibri"/>
            <a:ea typeface="+mn-ea"/>
            <a:cs typeface="+mn-cs"/>
          </a:endParaRPr>
        </a:p>
      </dgm:t>
    </dgm:pt>
    <dgm:pt modelId="{94FAE958-11C3-4B91-A37F-2BB7440A362D}" type="parTrans" cxnId="{A43AB04A-A8D7-4F95-AE51-B3B2410AFC56}">
      <dgm:prSet/>
      <dgm:spPr/>
      <dgm:t>
        <a:bodyPr/>
        <a:lstStyle/>
        <a:p>
          <a:endParaRPr lang="en-GB"/>
        </a:p>
      </dgm:t>
    </dgm:pt>
    <dgm:pt modelId="{6C28BC02-6F25-4A31-9612-226C69157737}" type="sibTrans" cxnId="{A43AB04A-A8D7-4F95-AE51-B3B2410AFC56}">
      <dgm:prSet/>
      <dgm:spPr>
        <a:xfrm>
          <a:off x="1253218" y="395962"/>
          <a:ext cx="2637099" cy="2637099"/>
        </a:xfrm>
        <a:solidFill>
          <a:srgbClr val="C0504D">
            <a:tint val="60000"/>
            <a:hueOff val="0"/>
            <a:satOff val="0"/>
            <a:lumOff val="0"/>
            <a:alphaOff val="0"/>
          </a:srgbClr>
        </a:solidFill>
        <a:ln>
          <a:noFill/>
        </a:ln>
        <a:effectLst/>
        <a:sp3d z="-227350" prstMaterial="matte"/>
      </dgm:spPr>
      <dgm:t>
        <a:bodyPr/>
        <a:lstStyle/>
        <a:p>
          <a:endParaRPr lang="en-GB"/>
        </a:p>
      </dgm:t>
    </dgm:pt>
    <dgm:pt modelId="{2FBA37E1-7278-4497-A35A-9BF9B5A7BDA3}">
      <dgm:prSet phldrT="[Text]"/>
      <dgm:spPr>
        <a:xfrm>
          <a:off x="858811" y="1289504"/>
          <a:ext cx="850014" cy="850014"/>
        </a:xfr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GB" dirty="0" smtClean="0">
              <a:solidFill>
                <a:sysClr val="window" lastClr="FFFFFF"/>
              </a:solidFill>
              <a:latin typeface="Calibri"/>
              <a:ea typeface="+mn-ea"/>
              <a:cs typeface="+mn-cs"/>
            </a:rPr>
            <a:t>Non-blocking</a:t>
          </a:r>
          <a:endParaRPr lang="en-GB" dirty="0">
            <a:solidFill>
              <a:sysClr val="window" lastClr="FFFFFF"/>
            </a:solidFill>
            <a:latin typeface="Calibri"/>
            <a:ea typeface="+mn-ea"/>
            <a:cs typeface="+mn-cs"/>
          </a:endParaRPr>
        </a:p>
      </dgm:t>
    </dgm:pt>
    <dgm:pt modelId="{65372C93-4833-4EE9-85AE-D8F0483037E6}" type="parTrans" cxnId="{545E9BEB-2B43-4D0C-861C-7FEA7D75D702}">
      <dgm:prSet/>
      <dgm:spPr/>
      <dgm:t>
        <a:bodyPr/>
        <a:lstStyle/>
        <a:p>
          <a:endParaRPr lang="en-GB"/>
        </a:p>
      </dgm:t>
    </dgm:pt>
    <dgm:pt modelId="{29BC6A55-92AC-4479-B0CE-4D7D7A6A576E}" type="sibTrans" cxnId="{545E9BEB-2B43-4D0C-861C-7FEA7D75D702}">
      <dgm:prSet/>
      <dgm:spPr/>
      <dgm:t>
        <a:bodyPr/>
        <a:lstStyle/>
        <a:p>
          <a:endParaRPr lang="en-GB"/>
        </a:p>
      </dgm:t>
    </dgm:pt>
    <dgm:pt modelId="{FF594BF0-973C-454F-8213-6036A50ED121}" type="pres">
      <dgm:prSet presAssocID="{10D702BD-76C9-4A5E-B23C-DB82AAA5BE56}" presName="Name0" presStyleCnt="0">
        <dgm:presLayoutVars>
          <dgm:chMax val="1"/>
          <dgm:dir/>
          <dgm:animLvl val="ctr"/>
          <dgm:resizeHandles val="exact"/>
        </dgm:presLayoutVars>
      </dgm:prSet>
      <dgm:spPr/>
      <dgm:t>
        <a:bodyPr/>
        <a:lstStyle/>
        <a:p>
          <a:endParaRPr lang="en-GB"/>
        </a:p>
      </dgm:t>
    </dgm:pt>
    <dgm:pt modelId="{059F482A-F810-43A9-B398-EB999E57B366}" type="pres">
      <dgm:prSet presAssocID="{4F87D82E-BCAE-4B4B-B575-4F571B2247DE}" presName="centerShape" presStyleLbl="node0" presStyleIdx="0" presStyleCnt="1"/>
      <dgm:spPr>
        <a:prstGeom prst="ellipse">
          <a:avLst/>
        </a:prstGeom>
      </dgm:spPr>
      <dgm:t>
        <a:bodyPr/>
        <a:lstStyle/>
        <a:p>
          <a:endParaRPr lang="en-GB"/>
        </a:p>
      </dgm:t>
    </dgm:pt>
    <dgm:pt modelId="{20180760-AE8A-4D4B-9F30-D1B1C6ABA845}" type="pres">
      <dgm:prSet presAssocID="{D45234D2-53C3-4093-902F-7EAE08D371CD}" presName="node" presStyleLbl="node1" presStyleIdx="0" presStyleCnt="5">
        <dgm:presLayoutVars>
          <dgm:bulletEnabled val="1"/>
        </dgm:presLayoutVars>
      </dgm:prSet>
      <dgm:spPr>
        <a:prstGeom prst="ellipse">
          <a:avLst/>
        </a:prstGeom>
      </dgm:spPr>
      <dgm:t>
        <a:bodyPr/>
        <a:lstStyle/>
        <a:p>
          <a:endParaRPr lang="en-GB"/>
        </a:p>
      </dgm:t>
    </dgm:pt>
    <dgm:pt modelId="{85B78104-3BE6-46E8-9FBA-8D1BA16EBC5E}" type="pres">
      <dgm:prSet presAssocID="{D45234D2-53C3-4093-902F-7EAE08D371CD}" presName="dummy" presStyleCnt="0"/>
      <dgm:spPr/>
    </dgm:pt>
    <dgm:pt modelId="{F1CDA428-49EA-488E-8392-9DA4D81B95EA}" type="pres">
      <dgm:prSet presAssocID="{532C4CAE-32A9-4026-91DC-1DAE7A84AF79}" presName="sibTrans" presStyleLbl="sibTrans2D1" presStyleIdx="0" presStyleCnt="5"/>
      <dgm:spPr>
        <a:prstGeom prst="blockArc">
          <a:avLst>
            <a:gd name="adj1" fmla="val 16200000"/>
            <a:gd name="adj2" fmla="val 0"/>
            <a:gd name="adj3" fmla="val 4642"/>
          </a:avLst>
        </a:prstGeom>
      </dgm:spPr>
      <dgm:t>
        <a:bodyPr/>
        <a:lstStyle/>
        <a:p>
          <a:endParaRPr lang="en-GB"/>
        </a:p>
      </dgm:t>
    </dgm:pt>
    <dgm:pt modelId="{470C538B-E58B-4B9F-A6B0-557CF1647F09}" type="pres">
      <dgm:prSet presAssocID="{13AA70E1-1CAC-4647-B979-EA4970EAE3FF}" presName="node" presStyleLbl="node1" presStyleIdx="1" presStyleCnt="5">
        <dgm:presLayoutVars>
          <dgm:bulletEnabled val="1"/>
        </dgm:presLayoutVars>
      </dgm:prSet>
      <dgm:spPr>
        <a:prstGeom prst="ellipse">
          <a:avLst/>
        </a:prstGeom>
      </dgm:spPr>
      <dgm:t>
        <a:bodyPr/>
        <a:lstStyle/>
        <a:p>
          <a:endParaRPr lang="en-GB"/>
        </a:p>
      </dgm:t>
    </dgm:pt>
    <dgm:pt modelId="{B9C66405-7003-4735-B614-15912EACD6C6}" type="pres">
      <dgm:prSet presAssocID="{13AA70E1-1CAC-4647-B979-EA4970EAE3FF}" presName="dummy" presStyleCnt="0"/>
      <dgm:spPr/>
    </dgm:pt>
    <dgm:pt modelId="{E73C182C-05C0-449B-A2BC-D912C9CBA396}" type="pres">
      <dgm:prSet presAssocID="{6F008406-F08E-49FE-86EF-176ACBC57232}" presName="sibTrans" presStyleLbl="sibTrans2D1" presStyleIdx="1" presStyleCnt="5"/>
      <dgm:spPr>
        <a:prstGeom prst="blockArc">
          <a:avLst>
            <a:gd name="adj1" fmla="val 0"/>
            <a:gd name="adj2" fmla="val 5400000"/>
            <a:gd name="adj3" fmla="val 4642"/>
          </a:avLst>
        </a:prstGeom>
      </dgm:spPr>
      <dgm:t>
        <a:bodyPr/>
        <a:lstStyle/>
        <a:p>
          <a:endParaRPr lang="en-GB"/>
        </a:p>
      </dgm:t>
    </dgm:pt>
    <dgm:pt modelId="{60169BFE-4650-44EA-AEBA-AD1B39158487}" type="pres">
      <dgm:prSet presAssocID="{76BA0584-DFD8-45BC-A1D7-655DF2E19755}" presName="node" presStyleLbl="node1" presStyleIdx="2" presStyleCnt="5">
        <dgm:presLayoutVars>
          <dgm:bulletEnabled val="1"/>
        </dgm:presLayoutVars>
      </dgm:prSet>
      <dgm:spPr>
        <a:prstGeom prst="ellipse">
          <a:avLst/>
        </a:prstGeom>
      </dgm:spPr>
      <dgm:t>
        <a:bodyPr/>
        <a:lstStyle/>
        <a:p>
          <a:endParaRPr lang="en-GB"/>
        </a:p>
      </dgm:t>
    </dgm:pt>
    <dgm:pt modelId="{4CD03F10-FB7B-466A-98E2-18068A764FAB}" type="pres">
      <dgm:prSet presAssocID="{76BA0584-DFD8-45BC-A1D7-655DF2E19755}" presName="dummy" presStyleCnt="0"/>
      <dgm:spPr/>
    </dgm:pt>
    <dgm:pt modelId="{4E8803E3-6F0E-47F4-94E5-59EFB55036E2}" type="pres">
      <dgm:prSet presAssocID="{580F543B-5CB9-42E8-878A-04380A2D3BF1}" presName="sibTrans" presStyleLbl="sibTrans2D1" presStyleIdx="2" presStyleCnt="5"/>
      <dgm:spPr>
        <a:prstGeom prst="blockArc">
          <a:avLst>
            <a:gd name="adj1" fmla="val 5400000"/>
            <a:gd name="adj2" fmla="val 10800000"/>
            <a:gd name="adj3" fmla="val 4642"/>
          </a:avLst>
        </a:prstGeom>
      </dgm:spPr>
      <dgm:t>
        <a:bodyPr/>
        <a:lstStyle/>
        <a:p>
          <a:endParaRPr lang="en-GB"/>
        </a:p>
      </dgm:t>
    </dgm:pt>
    <dgm:pt modelId="{EA63C4CD-B68C-4420-9A77-2C518556E876}" type="pres">
      <dgm:prSet presAssocID="{96A53830-AC41-473D-B2E0-0E964888EE33}" presName="node" presStyleLbl="node1" presStyleIdx="3" presStyleCnt="5">
        <dgm:presLayoutVars>
          <dgm:bulletEnabled val="1"/>
        </dgm:presLayoutVars>
      </dgm:prSet>
      <dgm:spPr>
        <a:prstGeom prst="ellipse">
          <a:avLst/>
        </a:prstGeom>
      </dgm:spPr>
      <dgm:t>
        <a:bodyPr/>
        <a:lstStyle/>
        <a:p>
          <a:endParaRPr lang="en-GB"/>
        </a:p>
      </dgm:t>
    </dgm:pt>
    <dgm:pt modelId="{D043C4E2-3FC8-4249-99B6-779B0E667BA5}" type="pres">
      <dgm:prSet presAssocID="{96A53830-AC41-473D-B2E0-0E964888EE33}" presName="dummy" presStyleCnt="0"/>
      <dgm:spPr/>
    </dgm:pt>
    <dgm:pt modelId="{9ABEA325-7DD1-410A-A2FD-6BF9A7F82CC6}" type="pres">
      <dgm:prSet presAssocID="{6C28BC02-6F25-4A31-9612-226C69157737}" presName="sibTrans" presStyleLbl="sibTrans2D1" presStyleIdx="3" presStyleCnt="5"/>
      <dgm:spPr>
        <a:prstGeom prst="blockArc">
          <a:avLst>
            <a:gd name="adj1" fmla="val 10800000"/>
            <a:gd name="adj2" fmla="val 16200000"/>
            <a:gd name="adj3" fmla="val 4642"/>
          </a:avLst>
        </a:prstGeom>
      </dgm:spPr>
      <dgm:t>
        <a:bodyPr/>
        <a:lstStyle/>
        <a:p>
          <a:endParaRPr lang="en-GB"/>
        </a:p>
      </dgm:t>
    </dgm:pt>
    <dgm:pt modelId="{5C81A9C4-E09D-4A5F-A90E-F520D6364EAE}" type="pres">
      <dgm:prSet presAssocID="{2FBA37E1-7278-4497-A35A-9BF9B5A7BDA3}" presName="node" presStyleLbl="node1" presStyleIdx="4" presStyleCnt="5">
        <dgm:presLayoutVars>
          <dgm:bulletEnabled val="1"/>
        </dgm:presLayoutVars>
      </dgm:prSet>
      <dgm:spPr>
        <a:prstGeom prst="ellipse">
          <a:avLst/>
        </a:prstGeom>
      </dgm:spPr>
      <dgm:t>
        <a:bodyPr/>
        <a:lstStyle/>
        <a:p>
          <a:endParaRPr lang="en-GB"/>
        </a:p>
      </dgm:t>
    </dgm:pt>
    <dgm:pt modelId="{52CEE22D-64ED-416C-8F6B-49340C8C8232}" type="pres">
      <dgm:prSet presAssocID="{2FBA37E1-7278-4497-A35A-9BF9B5A7BDA3}" presName="dummy" presStyleCnt="0"/>
      <dgm:spPr/>
    </dgm:pt>
    <dgm:pt modelId="{C1C007FF-412A-41DB-BA89-D1608442D61C}" type="pres">
      <dgm:prSet presAssocID="{29BC6A55-92AC-4479-B0CE-4D7D7A6A576E}" presName="sibTrans" presStyleLbl="sibTrans2D1" presStyleIdx="4" presStyleCnt="5"/>
      <dgm:spPr/>
      <dgm:t>
        <a:bodyPr/>
        <a:lstStyle/>
        <a:p>
          <a:endParaRPr lang="en-GB"/>
        </a:p>
      </dgm:t>
    </dgm:pt>
  </dgm:ptLst>
  <dgm:cxnLst>
    <dgm:cxn modelId="{4EDC21A0-20A2-6245-9884-4B3C789BB53F}" type="presOf" srcId="{532C4CAE-32A9-4026-91DC-1DAE7A84AF79}" destId="{F1CDA428-49EA-488E-8392-9DA4D81B95EA}" srcOrd="0" destOrd="0" presId="urn:microsoft.com/office/officeart/2005/8/layout/radial6"/>
    <dgm:cxn modelId="{A0AA7E29-6FD0-1343-9821-2DEBF67DAA4C}" type="presOf" srcId="{D45234D2-53C3-4093-902F-7EAE08D371CD}" destId="{20180760-AE8A-4D4B-9F30-D1B1C6ABA845}" srcOrd="0" destOrd="0" presId="urn:microsoft.com/office/officeart/2005/8/layout/radial6"/>
    <dgm:cxn modelId="{FA05122F-C919-4040-8B75-0AF87C3C1B4C}" type="presOf" srcId="{76BA0584-DFD8-45BC-A1D7-655DF2E19755}" destId="{60169BFE-4650-44EA-AEBA-AD1B39158487}" srcOrd="0" destOrd="0" presId="urn:microsoft.com/office/officeart/2005/8/layout/radial6"/>
    <dgm:cxn modelId="{849DB399-DF08-4650-A425-E3C50B8C1C4C}" srcId="{4F87D82E-BCAE-4B4B-B575-4F571B2247DE}" destId="{76BA0584-DFD8-45BC-A1D7-655DF2E19755}" srcOrd="2" destOrd="0" parTransId="{94A5F583-1799-4753-AD0A-B341A14D8A23}" sibTransId="{580F543B-5CB9-42E8-878A-04380A2D3BF1}"/>
    <dgm:cxn modelId="{A635BF86-A376-9F4D-9BF3-D26F078D9D39}" type="presOf" srcId="{6C28BC02-6F25-4A31-9612-226C69157737}" destId="{9ABEA325-7DD1-410A-A2FD-6BF9A7F82CC6}" srcOrd="0" destOrd="0" presId="urn:microsoft.com/office/officeart/2005/8/layout/radial6"/>
    <dgm:cxn modelId="{F6DE207E-FC7E-F345-AF2F-F88C250CD376}" type="presOf" srcId="{10D702BD-76C9-4A5E-B23C-DB82AAA5BE56}" destId="{FF594BF0-973C-454F-8213-6036A50ED121}" srcOrd="0" destOrd="0" presId="urn:microsoft.com/office/officeart/2005/8/layout/radial6"/>
    <dgm:cxn modelId="{545E9BEB-2B43-4D0C-861C-7FEA7D75D702}" srcId="{4F87D82E-BCAE-4B4B-B575-4F571B2247DE}" destId="{2FBA37E1-7278-4497-A35A-9BF9B5A7BDA3}" srcOrd="4" destOrd="0" parTransId="{65372C93-4833-4EE9-85AE-D8F0483037E6}" sibTransId="{29BC6A55-92AC-4479-B0CE-4D7D7A6A576E}"/>
    <dgm:cxn modelId="{AD59D6E1-A4B2-4041-9ED4-782AB2AE1D14}" type="presOf" srcId="{29BC6A55-92AC-4479-B0CE-4D7D7A6A576E}" destId="{C1C007FF-412A-41DB-BA89-D1608442D61C}" srcOrd="0" destOrd="0" presId="urn:microsoft.com/office/officeart/2005/8/layout/radial6"/>
    <dgm:cxn modelId="{A43AB04A-A8D7-4F95-AE51-B3B2410AFC56}" srcId="{4F87D82E-BCAE-4B4B-B575-4F571B2247DE}" destId="{96A53830-AC41-473D-B2E0-0E964888EE33}" srcOrd="3" destOrd="0" parTransId="{94FAE958-11C3-4B91-A37F-2BB7440A362D}" sibTransId="{6C28BC02-6F25-4A31-9612-226C69157737}"/>
    <dgm:cxn modelId="{AE451611-76CC-BD46-921F-6BF51D4458CA}" type="presOf" srcId="{580F543B-5CB9-42E8-878A-04380A2D3BF1}" destId="{4E8803E3-6F0E-47F4-94E5-59EFB55036E2}" srcOrd="0" destOrd="0" presId="urn:microsoft.com/office/officeart/2005/8/layout/radial6"/>
    <dgm:cxn modelId="{529FB712-5470-9842-B658-247C80FEE4D4}" type="presOf" srcId="{96A53830-AC41-473D-B2E0-0E964888EE33}" destId="{EA63C4CD-B68C-4420-9A77-2C518556E876}" srcOrd="0" destOrd="0" presId="urn:microsoft.com/office/officeart/2005/8/layout/radial6"/>
    <dgm:cxn modelId="{F1B0A7A2-0EB9-6E4E-AED7-D1C191964A3E}" type="presOf" srcId="{6F008406-F08E-49FE-86EF-176ACBC57232}" destId="{E73C182C-05C0-449B-A2BC-D912C9CBA396}" srcOrd="0" destOrd="0" presId="urn:microsoft.com/office/officeart/2005/8/layout/radial6"/>
    <dgm:cxn modelId="{8FCCD081-A940-4A9D-81EB-AB8992D9C035}" srcId="{4F87D82E-BCAE-4B4B-B575-4F571B2247DE}" destId="{D45234D2-53C3-4093-902F-7EAE08D371CD}" srcOrd="0" destOrd="0" parTransId="{31C8D976-D685-457B-B4D4-2C3BFBA8FF69}" sibTransId="{532C4CAE-32A9-4026-91DC-1DAE7A84AF79}"/>
    <dgm:cxn modelId="{A48DD5AF-4E4A-2540-A83D-663E04E50D33}" type="presOf" srcId="{2FBA37E1-7278-4497-A35A-9BF9B5A7BDA3}" destId="{5C81A9C4-E09D-4A5F-A90E-F520D6364EAE}" srcOrd="0" destOrd="0" presId="urn:microsoft.com/office/officeart/2005/8/layout/radial6"/>
    <dgm:cxn modelId="{9A4DC061-5FAD-E143-8851-2CEC5E1A4DB9}" type="presOf" srcId="{13AA70E1-1CAC-4647-B979-EA4970EAE3FF}" destId="{470C538B-E58B-4B9F-A6B0-557CF1647F09}" srcOrd="0" destOrd="0" presId="urn:microsoft.com/office/officeart/2005/8/layout/radial6"/>
    <dgm:cxn modelId="{33D6B92E-8F46-4AD5-A263-19940929DE17}" srcId="{4F87D82E-BCAE-4B4B-B575-4F571B2247DE}" destId="{13AA70E1-1CAC-4647-B979-EA4970EAE3FF}" srcOrd="1" destOrd="0" parTransId="{09DE55FA-6600-4AA2-9896-AE4FB1B9DE70}" sibTransId="{6F008406-F08E-49FE-86EF-176ACBC57232}"/>
    <dgm:cxn modelId="{4017C82A-307C-4DE8-A875-95DEA7927563}" srcId="{10D702BD-76C9-4A5E-B23C-DB82AAA5BE56}" destId="{4F87D82E-BCAE-4B4B-B575-4F571B2247DE}" srcOrd="0" destOrd="0" parTransId="{B249AC77-4A98-415E-ADCB-78CCD5D25257}" sibTransId="{DE331DA4-A977-4404-A9A4-E4F3EB0475C7}"/>
    <dgm:cxn modelId="{FDACAA7D-26AA-4549-A771-3E0210770F06}" type="presOf" srcId="{4F87D82E-BCAE-4B4B-B575-4F571B2247DE}" destId="{059F482A-F810-43A9-B398-EB999E57B366}" srcOrd="0" destOrd="0" presId="urn:microsoft.com/office/officeart/2005/8/layout/radial6"/>
    <dgm:cxn modelId="{EB6EBA32-9039-9349-957C-37DED093A606}" type="presParOf" srcId="{FF594BF0-973C-454F-8213-6036A50ED121}" destId="{059F482A-F810-43A9-B398-EB999E57B366}" srcOrd="0" destOrd="0" presId="urn:microsoft.com/office/officeart/2005/8/layout/radial6"/>
    <dgm:cxn modelId="{C00FF84B-E294-1546-95BD-2AB0D0077230}" type="presParOf" srcId="{FF594BF0-973C-454F-8213-6036A50ED121}" destId="{20180760-AE8A-4D4B-9F30-D1B1C6ABA845}" srcOrd="1" destOrd="0" presId="urn:microsoft.com/office/officeart/2005/8/layout/radial6"/>
    <dgm:cxn modelId="{A2D40839-472D-A348-8A36-BED6C178EAFE}" type="presParOf" srcId="{FF594BF0-973C-454F-8213-6036A50ED121}" destId="{85B78104-3BE6-46E8-9FBA-8D1BA16EBC5E}" srcOrd="2" destOrd="0" presId="urn:microsoft.com/office/officeart/2005/8/layout/radial6"/>
    <dgm:cxn modelId="{21FDE4E7-376A-8040-A787-54ADC7A3482E}" type="presParOf" srcId="{FF594BF0-973C-454F-8213-6036A50ED121}" destId="{F1CDA428-49EA-488E-8392-9DA4D81B95EA}" srcOrd="3" destOrd="0" presId="urn:microsoft.com/office/officeart/2005/8/layout/radial6"/>
    <dgm:cxn modelId="{BDC05D93-78E9-484C-97FD-637B43A9D8B6}" type="presParOf" srcId="{FF594BF0-973C-454F-8213-6036A50ED121}" destId="{470C538B-E58B-4B9F-A6B0-557CF1647F09}" srcOrd="4" destOrd="0" presId="urn:microsoft.com/office/officeart/2005/8/layout/radial6"/>
    <dgm:cxn modelId="{38312C22-AC6A-D549-B941-AC1F5342F7F6}" type="presParOf" srcId="{FF594BF0-973C-454F-8213-6036A50ED121}" destId="{B9C66405-7003-4735-B614-15912EACD6C6}" srcOrd="5" destOrd="0" presId="urn:microsoft.com/office/officeart/2005/8/layout/radial6"/>
    <dgm:cxn modelId="{B38C246E-E808-7840-BDE5-BEB02355D801}" type="presParOf" srcId="{FF594BF0-973C-454F-8213-6036A50ED121}" destId="{E73C182C-05C0-449B-A2BC-D912C9CBA396}" srcOrd="6" destOrd="0" presId="urn:microsoft.com/office/officeart/2005/8/layout/radial6"/>
    <dgm:cxn modelId="{EE4E3542-ADEF-B945-B3BA-639153294381}" type="presParOf" srcId="{FF594BF0-973C-454F-8213-6036A50ED121}" destId="{60169BFE-4650-44EA-AEBA-AD1B39158487}" srcOrd="7" destOrd="0" presId="urn:microsoft.com/office/officeart/2005/8/layout/radial6"/>
    <dgm:cxn modelId="{65EE2F51-E6BC-D149-B27E-E19211C7E7F5}" type="presParOf" srcId="{FF594BF0-973C-454F-8213-6036A50ED121}" destId="{4CD03F10-FB7B-466A-98E2-18068A764FAB}" srcOrd="8" destOrd="0" presId="urn:microsoft.com/office/officeart/2005/8/layout/radial6"/>
    <dgm:cxn modelId="{0C830791-D149-E84C-91ED-F1531FC73DC1}" type="presParOf" srcId="{FF594BF0-973C-454F-8213-6036A50ED121}" destId="{4E8803E3-6F0E-47F4-94E5-59EFB55036E2}" srcOrd="9" destOrd="0" presId="urn:microsoft.com/office/officeart/2005/8/layout/radial6"/>
    <dgm:cxn modelId="{63B8403B-8F01-2A4A-945A-007EE59CE692}" type="presParOf" srcId="{FF594BF0-973C-454F-8213-6036A50ED121}" destId="{EA63C4CD-B68C-4420-9A77-2C518556E876}" srcOrd="10" destOrd="0" presId="urn:microsoft.com/office/officeart/2005/8/layout/radial6"/>
    <dgm:cxn modelId="{AFB40D94-EBFD-A448-A12B-994C9A2C6BEB}" type="presParOf" srcId="{FF594BF0-973C-454F-8213-6036A50ED121}" destId="{D043C4E2-3FC8-4249-99B6-779B0E667BA5}" srcOrd="11" destOrd="0" presId="urn:microsoft.com/office/officeart/2005/8/layout/radial6"/>
    <dgm:cxn modelId="{57D16440-9089-1249-B2EF-1053E47BF29E}" type="presParOf" srcId="{FF594BF0-973C-454F-8213-6036A50ED121}" destId="{9ABEA325-7DD1-410A-A2FD-6BF9A7F82CC6}" srcOrd="12" destOrd="0" presId="urn:microsoft.com/office/officeart/2005/8/layout/radial6"/>
    <dgm:cxn modelId="{17B9FBC1-B3CD-7B4B-AFDF-1B6FFA3158D4}" type="presParOf" srcId="{FF594BF0-973C-454F-8213-6036A50ED121}" destId="{5C81A9C4-E09D-4A5F-A90E-F520D6364EAE}" srcOrd="13" destOrd="0" presId="urn:microsoft.com/office/officeart/2005/8/layout/radial6"/>
    <dgm:cxn modelId="{E70A3941-34E6-4840-8A25-2F50535D092B}" type="presParOf" srcId="{FF594BF0-973C-454F-8213-6036A50ED121}" destId="{52CEE22D-64ED-416C-8F6B-49340C8C8232}" srcOrd="14" destOrd="0" presId="urn:microsoft.com/office/officeart/2005/8/layout/radial6"/>
    <dgm:cxn modelId="{407966B3-F615-8D4A-B419-B56ED7AF2148}" type="presParOf" srcId="{FF594BF0-973C-454F-8213-6036A50ED121}" destId="{C1C007FF-412A-41DB-BA89-D1608442D61C}" srcOrd="15" destOrd="0" presId="urn:microsoft.com/office/officeart/2005/8/layout/radial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F44EC-C2AD-4434-98AC-A106EE287815}">
      <dsp:nvSpPr>
        <dsp:cNvPr id="0" name=""/>
        <dsp:cNvSpPr/>
      </dsp:nvSpPr>
      <dsp:spPr>
        <a:xfrm rot="10800000">
          <a:off x="1547063" y="298"/>
          <a:ext cx="5472684" cy="674421"/>
        </a:xfrm>
        <a:prstGeom prst="homePlate">
          <a:avLst/>
        </a:prstGeom>
        <a:gradFill flip="none" rotWithShape="0">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401" tIns="72390" rIns="135128" bIns="72390" numCol="1" spcCol="1270" anchor="ctr" anchorCtr="0">
          <a:noAutofit/>
        </a:bodyPr>
        <a:lstStyle/>
        <a:p>
          <a:pPr lvl="0" algn="ctr" defTabSz="844550">
            <a:lnSpc>
              <a:spcPct val="90000"/>
            </a:lnSpc>
            <a:spcBef>
              <a:spcPct val="0"/>
            </a:spcBef>
            <a:spcAft>
              <a:spcPct val="35000"/>
            </a:spcAft>
          </a:pPr>
          <a:r>
            <a:rPr lang="en-GB" sz="1900" kern="1200" dirty="0" smtClean="0">
              <a:solidFill>
                <a:schemeClr val="tx1"/>
              </a:solidFill>
            </a:rPr>
            <a:t>Roots at Stanford University, Bell Labs, </a:t>
          </a:r>
          <a:br>
            <a:rPr lang="en-GB" sz="1900" kern="1200" dirty="0" smtClean="0">
              <a:solidFill>
                <a:schemeClr val="tx1"/>
              </a:solidFill>
            </a:rPr>
          </a:br>
          <a:r>
            <a:rPr lang="en-GB" sz="1900" kern="1200" dirty="0" smtClean="0">
              <a:solidFill>
                <a:schemeClr val="tx1"/>
              </a:solidFill>
            </a:rPr>
            <a:t>and Imperial College London</a:t>
          </a:r>
          <a:endParaRPr lang="en-US" sz="1900" kern="1200" dirty="0">
            <a:solidFill>
              <a:schemeClr val="tx1"/>
            </a:solidFill>
          </a:endParaRPr>
        </a:p>
      </dsp:txBody>
      <dsp:txXfrm rot="10800000">
        <a:off x="1715668" y="298"/>
        <a:ext cx="5304079" cy="674421"/>
      </dsp:txXfrm>
    </dsp:sp>
    <dsp:sp modelId="{710235E0-7136-464C-8DB7-8F5491AB3849}">
      <dsp:nvSpPr>
        <dsp:cNvPr id="0" name=""/>
        <dsp:cNvSpPr/>
      </dsp:nvSpPr>
      <dsp:spPr>
        <a:xfrm>
          <a:off x="1209852" y="298"/>
          <a:ext cx="674421" cy="674421"/>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ABFB21-25DC-41E1-B6EE-B93656D927F7}">
      <dsp:nvSpPr>
        <dsp:cNvPr id="0" name=""/>
        <dsp:cNvSpPr/>
      </dsp:nvSpPr>
      <dsp:spPr>
        <a:xfrm rot="10800000">
          <a:off x="1547063" y="876039"/>
          <a:ext cx="5472684" cy="674421"/>
        </a:xfrm>
        <a:prstGeom prst="homePlate">
          <a:avLst/>
        </a:prstGeom>
        <a:gradFill flip="none" rotWithShape="0">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401" tIns="72390" rIns="135128" bIns="72390" numCol="1" spcCol="1270" anchor="ctr" anchorCtr="0">
          <a:noAutofit/>
        </a:bodyPr>
        <a:lstStyle/>
        <a:p>
          <a:pPr lvl="0" algn="ctr" defTabSz="844550">
            <a:lnSpc>
              <a:spcPct val="90000"/>
            </a:lnSpc>
            <a:spcBef>
              <a:spcPct val="0"/>
            </a:spcBef>
            <a:spcAft>
              <a:spcPct val="35000"/>
            </a:spcAft>
          </a:pPr>
          <a:r>
            <a:rPr lang="en-GB" sz="1900" kern="1200" dirty="0" smtClean="0">
              <a:solidFill>
                <a:schemeClr val="tx1"/>
              </a:solidFill>
            </a:rPr>
            <a:t>Founded in 2003, </a:t>
          </a:r>
          <a:br>
            <a:rPr lang="en-GB" sz="1900" kern="1200" dirty="0" smtClean="0">
              <a:solidFill>
                <a:schemeClr val="tx1"/>
              </a:solidFill>
            </a:rPr>
          </a:br>
          <a:r>
            <a:rPr lang="en-GB" sz="1900" kern="1200" dirty="0" smtClean="0">
              <a:solidFill>
                <a:schemeClr val="tx1"/>
              </a:solidFill>
            </a:rPr>
            <a:t>incorporated in Delaware and England</a:t>
          </a:r>
          <a:endParaRPr lang="en-US" sz="1900" kern="1200" dirty="0">
            <a:solidFill>
              <a:schemeClr val="tx1"/>
            </a:solidFill>
          </a:endParaRPr>
        </a:p>
      </dsp:txBody>
      <dsp:txXfrm rot="10800000">
        <a:off x="1715668" y="876039"/>
        <a:ext cx="5304079" cy="674421"/>
      </dsp:txXfrm>
    </dsp:sp>
    <dsp:sp modelId="{C1085C72-D5E5-4101-AF56-20018507E041}">
      <dsp:nvSpPr>
        <dsp:cNvPr id="0" name=""/>
        <dsp:cNvSpPr/>
      </dsp:nvSpPr>
      <dsp:spPr>
        <a:xfrm>
          <a:off x="1209852" y="876039"/>
          <a:ext cx="674421" cy="674421"/>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6E297B-C49B-4198-85D8-C1B680E431EB}">
      <dsp:nvSpPr>
        <dsp:cNvPr id="0" name=""/>
        <dsp:cNvSpPr/>
      </dsp:nvSpPr>
      <dsp:spPr>
        <a:xfrm rot="10800000">
          <a:off x="1547063" y="1751780"/>
          <a:ext cx="5472684" cy="674421"/>
        </a:xfrm>
        <a:prstGeom prst="homePlate">
          <a:avLst/>
        </a:prstGeom>
        <a:gradFill flip="none" rotWithShape="0">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5400000" scaled="1"/>
          <a:tileRect/>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401" tIns="72390" rIns="135128" bIns="72390" numCol="1" spcCol="1270" anchor="ctr" anchorCtr="0">
          <a:noAutofit/>
        </a:bodyPr>
        <a:lstStyle/>
        <a:p>
          <a:pPr lvl="0" algn="ctr" defTabSz="844550">
            <a:lnSpc>
              <a:spcPct val="90000"/>
            </a:lnSpc>
            <a:spcBef>
              <a:spcPct val="0"/>
            </a:spcBef>
            <a:spcAft>
              <a:spcPct val="35000"/>
            </a:spcAft>
          </a:pPr>
          <a:r>
            <a:rPr lang="en-GB" sz="1900" kern="1200" smtClean="0">
              <a:solidFill>
                <a:schemeClr val="tx1"/>
              </a:solidFill>
            </a:rPr>
            <a:t>2006: signs long term R&amp;D contract with Chevron in San Ramon CA</a:t>
          </a:r>
          <a:endParaRPr lang="en-US" sz="1900" kern="1200">
            <a:solidFill>
              <a:schemeClr val="tx1"/>
            </a:solidFill>
          </a:endParaRPr>
        </a:p>
      </dsp:txBody>
      <dsp:txXfrm rot="10800000">
        <a:off x="1715668" y="1751780"/>
        <a:ext cx="5304079" cy="674421"/>
      </dsp:txXfrm>
    </dsp:sp>
    <dsp:sp modelId="{E7A91494-3B86-40E0-BCB7-C6BB10C9A409}">
      <dsp:nvSpPr>
        <dsp:cNvPr id="0" name=""/>
        <dsp:cNvSpPr/>
      </dsp:nvSpPr>
      <dsp:spPr>
        <a:xfrm>
          <a:off x="1209852" y="1751780"/>
          <a:ext cx="674421" cy="674421"/>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191E11-FD35-4753-8B2B-9E633AAB74BA}">
      <dsp:nvSpPr>
        <dsp:cNvPr id="0" name=""/>
        <dsp:cNvSpPr/>
      </dsp:nvSpPr>
      <dsp:spPr>
        <a:xfrm rot="10800000">
          <a:off x="1547063" y="2627521"/>
          <a:ext cx="5472684" cy="674421"/>
        </a:xfrm>
        <a:prstGeom prst="homePlate">
          <a:avLst/>
        </a:prstGeom>
        <a:gradFill flip="none" rotWithShape="0">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401" tIns="72390" rIns="135128" bIns="72390" numCol="1" spcCol="1270" anchor="ctr" anchorCtr="0">
          <a:noAutofit/>
        </a:bodyPr>
        <a:lstStyle/>
        <a:p>
          <a:pPr lvl="0" algn="ctr" defTabSz="844550">
            <a:lnSpc>
              <a:spcPct val="90000"/>
            </a:lnSpc>
            <a:spcBef>
              <a:spcPct val="0"/>
            </a:spcBef>
            <a:spcAft>
              <a:spcPct val="35000"/>
            </a:spcAft>
          </a:pPr>
          <a:r>
            <a:rPr lang="en-GB" sz="1900" kern="1200" dirty="0" smtClean="0">
              <a:solidFill>
                <a:schemeClr val="tx1"/>
              </a:solidFill>
            </a:rPr>
            <a:t>2010: ENI (Italy) buys largest Maxeler Supercomputer for Imaging</a:t>
          </a:r>
          <a:endParaRPr lang="en-US" sz="1900" kern="1200" dirty="0">
            <a:solidFill>
              <a:schemeClr val="tx1"/>
            </a:solidFill>
          </a:endParaRPr>
        </a:p>
      </dsp:txBody>
      <dsp:txXfrm rot="10800000">
        <a:off x="1715668" y="2627521"/>
        <a:ext cx="5304079" cy="674421"/>
      </dsp:txXfrm>
    </dsp:sp>
    <dsp:sp modelId="{540ABF9C-3273-4408-AB97-6BCA7CB9DE17}">
      <dsp:nvSpPr>
        <dsp:cNvPr id="0" name=""/>
        <dsp:cNvSpPr/>
      </dsp:nvSpPr>
      <dsp:spPr>
        <a:xfrm>
          <a:off x="1209852" y="2627521"/>
          <a:ext cx="674421" cy="674421"/>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587FD6-18BE-4D73-A75B-5D5862583685}">
      <dsp:nvSpPr>
        <dsp:cNvPr id="0" name=""/>
        <dsp:cNvSpPr/>
      </dsp:nvSpPr>
      <dsp:spPr>
        <a:xfrm rot="10800000">
          <a:off x="1547063" y="3503262"/>
          <a:ext cx="5472684" cy="674421"/>
        </a:xfrm>
        <a:prstGeom prst="homePlate">
          <a:avLst/>
        </a:prstGeom>
        <a:gradFill flip="none" rotWithShape="0">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401" tIns="72390" rIns="135128" bIns="72390" numCol="1" spcCol="1270" anchor="ctr" anchorCtr="0">
          <a:noAutofit/>
        </a:bodyPr>
        <a:lstStyle/>
        <a:p>
          <a:pPr lvl="0" algn="ctr" defTabSz="844550">
            <a:lnSpc>
              <a:spcPct val="90000"/>
            </a:lnSpc>
            <a:spcBef>
              <a:spcPct val="0"/>
            </a:spcBef>
            <a:spcAft>
              <a:spcPct val="35000"/>
            </a:spcAft>
          </a:pPr>
          <a:r>
            <a:rPr lang="en-GB" sz="1900" kern="1200" dirty="0" smtClean="0">
              <a:solidFill>
                <a:schemeClr val="tx1"/>
              </a:solidFill>
            </a:rPr>
            <a:t>2011: sold 20% stake to JP Morgan’s strategic investments group</a:t>
          </a:r>
          <a:endParaRPr lang="en-US" sz="1900" kern="1200" dirty="0">
            <a:solidFill>
              <a:schemeClr val="tx1"/>
            </a:solidFill>
          </a:endParaRPr>
        </a:p>
      </dsp:txBody>
      <dsp:txXfrm rot="10800000">
        <a:off x="1715668" y="3503262"/>
        <a:ext cx="5304079" cy="674421"/>
      </dsp:txXfrm>
    </dsp:sp>
    <dsp:sp modelId="{3BA4E29D-ED01-4E89-94D4-2DFD44430CE4}">
      <dsp:nvSpPr>
        <dsp:cNvPr id="0" name=""/>
        <dsp:cNvSpPr/>
      </dsp:nvSpPr>
      <dsp:spPr>
        <a:xfrm>
          <a:off x="1209852" y="3503262"/>
          <a:ext cx="674421" cy="674421"/>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7F3796-63BB-A147-AC6D-327CFBEEE337}">
      <dsp:nvSpPr>
        <dsp:cNvPr id="0" name=""/>
        <dsp:cNvSpPr/>
      </dsp:nvSpPr>
      <dsp:spPr>
        <a:xfrm rot="10800000">
          <a:off x="1547063" y="4439432"/>
          <a:ext cx="5472684" cy="674421"/>
        </a:xfrm>
        <a:prstGeom prst="homePlate">
          <a:avLst/>
        </a:prstGeom>
        <a:gradFill flip="none" rotWithShape="0">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401" tIns="72390" rIns="135128" bIns="7239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tx1"/>
              </a:solidFill>
            </a:rPr>
            <a:t>2013: 100 MAX-UP members worldwide across science and engineering.</a:t>
          </a:r>
          <a:endParaRPr lang="en-US" sz="1900" kern="1200" dirty="0">
            <a:solidFill>
              <a:schemeClr val="tx1"/>
            </a:solidFill>
          </a:endParaRPr>
        </a:p>
      </dsp:txBody>
      <dsp:txXfrm rot="10800000">
        <a:off x="1715668" y="4439432"/>
        <a:ext cx="5304079" cy="674421"/>
      </dsp:txXfrm>
    </dsp:sp>
    <dsp:sp modelId="{D372C42C-0842-774A-AE7E-512F9A7F0943}">
      <dsp:nvSpPr>
        <dsp:cNvPr id="0" name=""/>
        <dsp:cNvSpPr/>
      </dsp:nvSpPr>
      <dsp:spPr>
        <a:xfrm>
          <a:off x="1249286" y="4379302"/>
          <a:ext cx="674421" cy="795277"/>
        </a:xfrm>
        <a:prstGeom prst="ellipse">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2B79E-50DD-4F83-B72C-B2813D9A9C04}">
      <dsp:nvSpPr>
        <dsp:cNvPr id="0" name=""/>
        <dsp:cNvSpPr/>
      </dsp:nvSpPr>
      <dsp:spPr>
        <a:xfrm>
          <a:off x="1160101" y="423275"/>
          <a:ext cx="2823333" cy="2823333"/>
        </a:xfrm>
        <a:prstGeom prst="blockArc">
          <a:avLst>
            <a:gd name="adj1" fmla="val 11880000"/>
            <a:gd name="adj2" fmla="val 16200000"/>
            <a:gd name="adj3" fmla="val 4636"/>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9ABEA325-7DD1-410A-A2FD-6BF9A7F82CC6}">
      <dsp:nvSpPr>
        <dsp:cNvPr id="0" name=""/>
        <dsp:cNvSpPr/>
      </dsp:nvSpPr>
      <dsp:spPr>
        <a:xfrm>
          <a:off x="1160101" y="423275"/>
          <a:ext cx="2823333" cy="2823333"/>
        </a:xfrm>
        <a:prstGeom prst="blockArc">
          <a:avLst>
            <a:gd name="adj1" fmla="val 7560000"/>
            <a:gd name="adj2" fmla="val 11880000"/>
            <a:gd name="adj3" fmla="val 4636"/>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4E8803E3-6F0E-47F4-94E5-59EFB55036E2}">
      <dsp:nvSpPr>
        <dsp:cNvPr id="0" name=""/>
        <dsp:cNvSpPr/>
      </dsp:nvSpPr>
      <dsp:spPr>
        <a:xfrm>
          <a:off x="1160101" y="423275"/>
          <a:ext cx="2823333" cy="2823333"/>
        </a:xfrm>
        <a:prstGeom prst="blockArc">
          <a:avLst>
            <a:gd name="adj1" fmla="val 3240000"/>
            <a:gd name="adj2" fmla="val 7560000"/>
            <a:gd name="adj3" fmla="val 4636"/>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E73C182C-05C0-449B-A2BC-D912C9CBA396}">
      <dsp:nvSpPr>
        <dsp:cNvPr id="0" name=""/>
        <dsp:cNvSpPr/>
      </dsp:nvSpPr>
      <dsp:spPr>
        <a:xfrm>
          <a:off x="1160101" y="423275"/>
          <a:ext cx="2823333" cy="2823333"/>
        </a:xfrm>
        <a:prstGeom prst="blockArc">
          <a:avLst>
            <a:gd name="adj1" fmla="val 20520000"/>
            <a:gd name="adj2" fmla="val 3240000"/>
            <a:gd name="adj3" fmla="val 4636"/>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F1CDA428-49EA-488E-8392-9DA4D81B95EA}">
      <dsp:nvSpPr>
        <dsp:cNvPr id="0" name=""/>
        <dsp:cNvSpPr/>
      </dsp:nvSpPr>
      <dsp:spPr>
        <a:xfrm>
          <a:off x="1160101" y="423275"/>
          <a:ext cx="2823333" cy="2823333"/>
        </a:xfrm>
        <a:prstGeom prst="blockArc">
          <a:avLst>
            <a:gd name="adj1" fmla="val 16200000"/>
            <a:gd name="adj2" fmla="val 20520000"/>
            <a:gd name="adj3" fmla="val 4636"/>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059F482A-F810-43A9-B398-EB999E57B366}">
      <dsp:nvSpPr>
        <dsp:cNvPr id="0" name=""/>
        <dsp:cNvSpPr/>
      </dsp:nvSpPr>
      <dsp:spPr>
        <a:xfrm>
          <a:off x="1922547" y="1185721"/>
          <a:ext cx="1298441" cy="1298441"/>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sp3d extrusionH="28000" prstMaterial="matte"/>
        </a:bodyPr>
        <a:lstStyle/>
        <a:p>
          <a:pPr lvl="0" algn="ctr" defTabSz="1511300">
            <a:lnSpc>
              <a:spcPct val="90000"/>
            </a:lnSpc>
            <a:spcBef>
              <a:spcPct val="0"/>
            </a:spcBef>
            <a:spcAft>
              <a:spcPct val="35000"/>
            </a:spcAft>
          </a:pPr>
          <a:r>
            <a:rPr lang="en-GB" sz="3400" kern="1200" dirty="0" smtClean="0"/>
            <a:t>Base</a:t>
          </a:r>
          <a:endParaRPr lang="en-GB" sz="3400" kern="1200" dirty="0"/>
        </a:p>
      </dsp:txBody>
      <dsp:txXfrm>
        <a:off x="2112699" y="1375873"/>
        <a:ext cx="918137" cy="918137"/>
      </dsp:txXfrm>
    </dsp:sp>
    <dsp:sp modelId="{20180760-AE8A-4D4B-9F30-D1B1C6ABA845}">
      <dsp:nvSpPr>
        <dsp:cNvPr id="0" name=""/>
        <dsp:cNvSpPr/>
      </dsp:nvSpPr>
      <dsp:spPr>
        <a:xfrm>
          <a:off x="2117313" y="1541"/>
          <a:ext cx="908909" cy="908909"/>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577850">
            <a:lnSpc>
              <a:spcPct val="90000"/>
            </a:lnSpc>
            <a:spcBef>
              <a:spcPct val="0"/>
            </a:spcBef>
            <a:spcAft>
              <a:spcPct val="35000"/>
            </a:spcAft>
          </a:pPr>
          <a:r>
            <a:rPr lang="en-GB" sz="1300" kern="1200" dirty="0" smtClean="0"/>
            <a:t>Multi-interface</a:t>
          </a:r>
          <a:endParaRPr lang="en-GB" sz="1300" kern="1200" dirty="0"/>
        </a:p>
      </dsp:txBody>
      <dsp:txXfrm>
        <a:off x="2250420" y="134648"/>
        <a:ext cx="642695" cy="642695"/>
      </dsp:txXfrm>
    </dsp:sp>
    <dsp:sp modelId="{470C538B-E58B-4B9F-A6B0-557CF1647F09}">
      <dsp:nvSpPr>
        <dsp:cNvPr id="0" name=""/>
        <dsp:cNvSpPr/>
      </dsp:nvSpPr>
      <dsp:spPr>
        <a:xfrm>
          <a:off x="3428768" y="954369"/>
          <a:ext cx="908909" cy="908909"/>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577850">
            <a:lnSpc>
              <a:spcPct val="90000"/>
            </a:lnSpc>
            <a:spcBef>
              <a:spcPct val="0"/>
            </a:spcBef>
            <a:spcAft>
              <a:spcPct val="35000"/>
            </a:spcAft>
          </a:pPr>
          <a:r>
            <a:rPr lang="en-GB" sz="1300" kern="1200" dirty="0" smtClean="0"/>
            <a:t>Multi-</a:t>
          </a:r>
          <a:r>
            <a:rPr lang="en-GB" sz="1300" kern="1200" dirty="0" err="1" smtClean="0"/>
            <a:t>MaxFile</a:t>
          </a:r>
          <a:endParaRPr lang="en-GB" sz="1300" kern="1200" dirty="0"/>
        </a:p>
      </dsp:txBody>
      <dsp:txXfrm>
        <a:off x="3561875" y="1087476"/>
        <a:ext cx="642695" cy="642695"/>
      </dsp:txXfrm>
    </dsp:sp>
    <dsp:sp modelId="{60169BFE-4650-44EA-AEBA-AD1B39158487}">
      <dsp:nvSpPr>
        <dsp:cNvPr id="0" name=""/>
        <dsp:cNvSpPr/>
      </dsp:nvSpPr>
      <dsp:spPr>
        <a:xfrm>
          <a:off x="2927837" y="2496078"/>
          <a:ext cx="908909" cy="908909"/>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577850">
            <a:lnSpc>
              <a:spcPct val="90000"/>
            </a:lnSpc>
            <a:spcBef>
              <a:spcPct val="0"/>
            </a:spcBef>
            <a:spcAft>
              <a:spcPct val="35000"/>
            </a:spcAft>
          </a:pPr>
          <a:r>
            <a:rPr lang="en-GB" sz="1300" kern="1200" dirty="0" smtClean="0"/>
            <a:t>Arrays</a:t>
          </a:r>
          <a:endParaRPr lang="en-GB" sz="1300" kern="1200" dirty="0"/>
        </a:p>
      </dsp:txBody>
      <dsp:txXfrm>
        <a:off x="3060944" y="2629185"/>
        <a:ext cx="642695" cy="642695"/>
      </dsp:txXfrm>
    </dsp:sp>
    <dsp:sp modelId="{EA63C4CD-B68C-4420-9A77-2C518556E876}">
      <dsp:nvSpPr>
        <dsp:cNvPr id="0" name=""/>
        <dsp:cNvSpPr/>
      </dsp:nvSpPr>
      <dsp:spPr>
        <a:xfrm>
          <a:off x="1306789" y="2496078"/>
          <a:ext cx="908909" cy="908909"/>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577850">
            <a:lnSpc>
              <a:spcPct val="90000"/>
            </a:lnSpc>
            <a:spcBef>
              <a:spcPct val="0"/>
            </a:spcBef>
            <a:spcAft>
              <a:spcPct val="35000"/>
            </a:spcAft>
          </a:pPr>
          <a:r>
            <a:rPr lang="en-GB" sz="1300" kern="1200" dirty="0" smtClean="0"/>
            <a:t>Groups</a:t>
          </a:r>
          <a:endParaRPr lang="en-GB" sz="1300" kern="1200" dirty="0"/>
        </a:p>
      </dsp:txBody>
      <dsp:txXfrm>
        <a:off x="1439896" y="2629185"/>
        <a:ext cx="642695" cy="642695"/>
      </dsp:txXfrm>
    </dsp:sp>
    <dsp:sp modelId="{12DA44C8-B415-41F7-80DB-4F3B1209BCCF}">
      <dsp:nvSpPr>
        <dsp:cNvPr id="0" name=""/>
        <dsp:cNvSpPr/>
      </dsp:nvSpPr>
      <dsp:spPr>
        <a:xfrm>
          <a:off x="805857" y="954369"/>
          <a:ext cx="908909" cy="908909"/>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577850">
            <a:lnSpc>
              <a:spcPct val="90000"/>
            </a:lnSpc>
            <a:spcBef>
              <a:spcPct val="0"/>
            </a:spcBef>
            <a:spcAft>
              <a:spcPct val="35000"/>
            </a:spcAft>
          </a:pPr>
          <a:r>
            <a:rPr lang="en-GB" sz="1300" kern="1200" dirty="0" smtClean="0"/>
            <a:t>Non-blocking</a:t>
          </a:r>
          <a:endParaRPr lang="en-GB" sz="1300" kern="1200" dirty="0"/>
        </a:p>
      </dsp:txBody>
      <dsp:txXfrm>
        <a:off x="938964" y="1087476"/>
        <a:ext cx="642695" cy="6426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01547-6449-47E3-8B4B-F05694A51AF2}">
      <dsp:nvSpPr>
        <dsp:cNvPr id="0" name=""/>
        <dsp:cNvSpPr/>
      </dsp:nvSpPr>
      <dsp:spPr>
        <a:xfrm>
          <a:off x="1160101" y="423275"/>
          <a:ext cx="2823333" cy="2823333"/>
        </a:xfrm>
        <a:prstGeom prst="blockArc">
          <a:avLst>
            <a:gd name="adj1" fmla="val 11880000"/>
            <a:gd name="adj2" fmla="val 16200000"/>
            <a:gd name="adj3" fmla="val 4636"/>
          </a:avLst>
        </a:prstGeom>
        <a:solidFill>
          <a:schemeClr val="accent5">
            <a:shade val="90000"/>
            <a:hueOff val="0"/>
            <a:satOff val="0"/>
            <a:lumOff val="58383"/>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9ABEA325-7DD1-410A-A2FD-6BF9A7F82CC6}">
      <dsp:nvSpPr>
        <dsp:cNvPr id="0" name=""/>
        <dsp:cNvSpPr/>
      </dsp:nvSpPr>
      <dsp:spPr>
        <a:xfrm>
          <a:off x="1160101" y="423275"/>
          <a:ext cx="2823333" cy="2823333"/>
        </a:xfrm>
        <a:prstGeom prst="blockArc">
          <a:avLst>
            <a:gd name="adj1" fmla="val 10800000"/>
            <a:gd name="adj2" fmla="val 16200000"/>
            <a:gd name="adj3" fmla="val 4642"/>
          </a:avLst>
        </a:prstGeom>
        <a:solidFill>
          <a:srgbClr val="4BACC6">
            <a:shade val="90000"/>
            <a:hueOff val="205290"/>
            <a:satOff val="-3828"/>
            <a:lumOff val="22874"/>
            <a:alphaOff val="0"/>
          </a:srgb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4E8803E3-6F0E-47F4-94E5-59EFB55036E2}">
      <dsp:nvSpPr>
        <dsp:cNvPr id="0" name=""/>
        <dsp:cNvSpPr/>
      </dsp:nvSpPr>
      <dsp:spPr>
        <a:xfrm>
          <a:off x="1160101" y="423275"/>
          <a:ext cx="2823333" cy="2823333"/>
        </a:xfrm>
        <a:prstGeom prst="blockArc">
          <a:avLst>
            <a:gd name="adj1" fmla="val 5400000"/>
            <a:gd name="adj2" fmla="val 10800000"/>
            <a:gd name="adj3" fmla="val 4642"/>
          </a:avLst>
        </a:prstGeom>
        <a:solidFill>
          <a:srgbClr val="4BACC6">
            <a:shade val="90000"/>
            <a:hueOff val="136860"/>
            <a:satOff val="-2552"/>
            <a:lumOff val="15249"/>
            <a:alphaOff val="0"/>
          </a:srgb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E73C182C-05C0-449B-A2BC-D912C9CBA396}">
      <dsp:nvSpPr>
        <dsp:cNvPr id="0" name=""/>
        <dsp:cNvSpPr/>
      </dsp:nvSpPr>
      <dsp:spPr>
        <a:xfrm>
          <a:off x="1160101" y="423275"/>
          <a:ext cx="2823333" cy="2823333"/>
        </a:xfrm>
        <a:prstGeom prst="blockArc">
          <a:avLst>
            <a:gd name="adj1" fmla="val 0"/>
            <a:gd name="adj2" fmla="val 5400000"/>
            <a:gd name="adj3" fmla="val 4642"/>
          </a:avLst>
        </a:prstGeom>
        <a:solidFill>
          <a:srgbClr val="4BACC6">
            <a:shade val="90000"/>
            <a:hueOff val="68430"/>
            <a:satOff val="-1276"/>
            <a:lumOff val="7625"/>
            <a:alphaOff val="0"/>
          </a:srgb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F1CDA428-49EA-488E-8392-9DA4D81B95EA}">
      <dsp:nvSpPr>
        <dsp:cNvPr id="0" name=""/>
        <dsp:cNvSpPr/>
      </dsp:nvSpPr>
      <dsp:spPr>
        <a:xfrm>
          <a:off x="1160101" y="423275"/>
          <a:ext cx="2823333" cy="2823333"/>
        </a:xfrm>
        <a:prstGeom prst="blockArc">
          <a:avLst>
            <a:gd name="adj1" fmla="val 16200000"/>
            <a:gd name="adj2" fmla="val 0"/>
            <a:gd name="adj3" fmla="val 4642"/>
          </a:avLst>
        </a:prstGeom>
        <a:solidFill>
          <a:srgbClr val="4BACC6">
            <a:shade val="90000"/>
            <a:hueOff val="0"/>
            <a:satOff val="0"/>
            <a:lumOff val="0"/>
            <a:alphaOff val="0"/>
          </a:srgb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059F482A-F810-43A9-B398-EB999E57B366}">
      <dsp:nvSpPr>
        <dsp:cNvPr id="0" name=""/>
        <dsp:cNvSpPr/>
      </dsp:nvSpPr>
      <dsp:spPr>
        <a:xfrm>
          <a:off x="1922547" y="1185721"/>
          <a:ext cx="1298441" cy="1298441"/>
        </a:xfrm>
        <a:prstGeom prst="ellipse">
          <a:avLst/>
        </a:prstGeom>
        <a:solidFill>
          <a:srgbClr val="4BACC6">
            <a:shade val="80000"/>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sp3d extrusionH="28000" prstMaterial="matte"/>
        </a:bodyPr>
        <a:lstStyle/>
        <a:p>
          <a:pPr lvl="0" algn="ctr" defTabSz="1511300">
            <a:lnSpc>
              <a:spcPct val="90000"/>
            </a:lnSpc>
            <a:spcBef>
              <a:spcPct val="0"/>
            </a:spcBef>
            <a:spcAft>
              <a:spcPct val="35000"/>
            </a:spcAft>
          </a:pPr>
          <a:r>
            <a:rPr lang="en-GB" sz="3400" kern="1200" dirty="0" smtClean="0">
              <a:solidFill>
                <a:sysClr val="window" lastClr="FFFFFF"/>
              </a:solidFill>
              <a:latin typeface="Calibri"/>
              <a:ea typeface="+mn-ea"/>
              <a:cs typeface="+mn-cs"/>
            </a:rPr>
            <a:t>Base</a:t>
          </a:r>
          <a:endParaRPr lang="en-GB" sz="3400" kern="1200" dirty="0">
            <a:solidFill>
              <a:sysClr val="window" lastClr="FFFFFF"/>
            </a:solidFill>
            <a:latin typeface="Calibri"/>
            <a:ea typeface="+mn-ea"/>
            <a:cs typeface="+mn-cs"/>
          </a:endParaRPr>
        </a:p>
      </dsp:txBody>
      <dsp:txXfrm>
        <a:off x="2112699" y="1375873"/>
        <a:ext cx="918137" cy="918137"/>
      </dsp:txXfrm>
    </dsp:sp>
    <dsp:sp modelId="{20180760-AE8A-4D4B-9F30-D1B1C6ABA845}">
      <dsp:nvSpPr>
        <dsp:cNvPr id="0" name=""/>
        <dsp:cNvSpPr/>
      </dsp:nvSpPr>
      <dsp:spPr>
        <a:xfrm>
          <a:off x="2117313" y="1541"/>
          <a:ext cx="908909" cy="908909"/>
        </a:xfrm>
        <a:prstGeom prst="ellipse">
          <a:avLst/>
        </a:prstGeom>
        <a:solidFill>
          <a:srgbClr val="4BACC6">
            <a:shade val="80000"/>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577850">
            <a:lnSpc>
              <a:spcPct val="90000"/>
            </a:lnSpc>
            <a:spcBef>
              <a:spcPct val="0"/>
            </a:spcBef>
            <a:spcAft>
              <a:spcPct val="35000"/>
            </a:spcAft>
          </a:pPr>
          <a:r>
            <a:rPr lang="en-GB" sz="1300" kern="1200" dirty="0" smtClean="0">
              <a:solidFill>
                <a:sysClr val="window" lastClr="FFFFFF"/>
              </a:solidFill>
              <a:latin typeface="Calibri"/>
              <a:ea typeface="+mn-ea"/>
              <a:cs typeface="+mn-cs"/>
            </a:rPr>
            <a:t>Multi-interface</a:t>
          </a:r>
          <a:endParaRPr lang="en-GB" sz="1300" kern="1200" dirty="0">
            <a:solidFill>
              <a:sysClr val="window" lastClr="FFFFFF"/>
            </a:solidFill>
            <a:latin typeface="Calibri"/>
            <a:ea typeface="+mn-ea"/>
            <a:cs typeface="+mn-cs"/>
          </a:endParaRPr>
        </a:p>
      </dsp:txBody>
      <dsp:txXfrm>
        <a:off x="2250420" y="134648"/>
        <a:ext cx="642695" cy="642695"/>
      </dsp:txXfrm>
    </dsp:sp>
    <dsp:sp modelId="{470C538B-E58B-4B9F-A6B0-557CF1647F09}">
      <dsp:nvSpPr>
        <dsp:cNvPr id="0" name=""/>
        <dsp:cNvSpPr/>
      </dsp:nvSpPr>
      <dsp:spPr>
        <a:xfrm>
          <a:off x="3428768" y="954369"/>
          <a:ext cx="908909" cy="908909"/>
        </a:xfrm>
        <a:prstGeom prst="ellipse">
          <a:avLst/>
        </a:prstGeom>
        <a:solidFill>
          <a:srgbClr val="4BACC6">
            <a:shade val="80000"/>
            <a:hueOff val="68408"/>
            <a:satOff val="-746"/>
            <a:lumOff val="8526"/>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577850">
            <a:lnSpc>
              <a:spcPct val="90000"/>
            </a:lnSpc>
            <a:spcBef>
              <a:spcPct val="0"/>
            </a:spcBef>
            <a:spcAft>
              <a:spcPct val="35000"/>
            </a:spcAft>
          </a:pPr>
          <a:r>
            <a:rPr lang="en-GB" sz="1300" kern="1200" dirty="0" smtClean="0">
              <a:solidFill>
                <a:sysClr val="window" lastClr="FFFFFF"/>
              </a:solidFill>
              <a:latin typeface="Calibri"/>
              <a:ea typeface="+mn-ea"/>
              <a:cs typeface="+mn-cs"/>
            </a:rPr>
            <a:t>Multi-</a:t>
          </a:r>
          <a:r>
            <a:rPr lang="en-GB" sz="1300" kern="1200" dirty="0" err="1" smtClean="0">
              <a:solidFill>
                <a:sysClr val="window" lastClr="FFFFFF"/>
              </a:solidFill>
              <a:latin typeface="Calibri"/>
              <a:ea typeface="+mn-ea"/>
              <a:cs typeface="+mn-cs"/>
            </a:rPr>
            <a:t>MaxFile</a:t>
          </a:r>
          <a:endParaRPr lang="en-GB" sz="1300" kern="1200" dirty="0">
            <a:solidFill>
              <a:sysClr val="window" lastClr="FFFFFF"/>
            </a:solidFill>
            <a:latin typeface="Calibri"/>
            <a:ea typeface="+mn-ea"/>
            <a:cs typeface="+mn-cs"/>
          </a:endParaRPr>
        </a:p>
      </dsp:txBody>
      <dsp:txXfrm>
        <a:off x="3561875" y="1087476"/>
        <a:ext cx="642695" cy="642695"/>
      </dsp:txXfrm>
    </dsp:sp>
    <dsp:sp modelId="{60169BFE-4650-44EA-AEBA-AD1B39158487}">
      <dsp:nvSpPr>
        <dsp:cNvPr id="0" name=""/>
        <dsp:cNvSpPr/>
      </dsp:nvSpPr>
      <dsp:spPr>
        <a:xfrm>
          <a:off x="2927837" y="2496078"/>
          <a:ext cx="908909" cy="908909"/>
        </a:xfrm>
        <a:prstGeom prst="ellipse">
          <a:avLst/>
        </a:prstGeom>
        <a:solidFill>
          <a:srgbClr val="4BACC6">
            <a:shade val="80000"/>
            <a:hueOff val="136816"/>
            <a:satOff val="-1492"/>
            <a:lumOff val="17053"/>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577850">
            <a:lnSpc>
              <a:spcPct val="90000"/>
            </a:lnSpc>
            <a:spcBef>
              <a:spcPct val="0"/>
            </a:spcBef>
            <a:spcAft>
              <a:spcPct val="35000"/>
            </a:spcAft>
          </a:pPr>
          <a:r>
            <a:rPr lang="en-GB" sz="1300" kern="1200" dirty="0" smtClean="0">
              <a:solidFill>
                <a:sysClr val="window" lastClr="FFFFFF"/>
              </a:solidFill>
              <a:latin typeface="Calibri"/>
              <a:ea typeface="+mn-ea"/>
              <a:cs typeface="+mn-cs"/>
            </a:rPr>
            <a:t>Arrays</a:t>
          </a:r>
          <a:endParaRPr lang="en-GB" sz="1300" kern="1200" dirty="0">
            <a:solidFill>
              <a:sysClr val="window" lastClr="FFFFFF"/>
            </a:solidFill>
            <a:latin typeface="Calibri"/>
            <a:ea typeface="+mn-ea"/>
            <a:cs typeface="+mn-cs"/>
          </a:endParaRPr>
        </a:p>
      </dsp:txBody>
      <dsp:txXfrm>
        <a:off x="3060944" y="2629185"/>
        <a:ext cx="642695" cy="642695"/>
      </dsp:txXfrm>
    </dsp:sp>
    <dsp:sp modelId="{EA63C4CD-B68C-4420-9A77-2C518556E876}">
      <dsp:nvSpPr>
        <dsp:cNvPr id="0" name=""/>
        <dsp:cNvSpPr/>
      </dsp:nvSpPr>
      <dsp:spPr>
        <a:xfrm>
          <a:off x="1306789" y="2496078"/>
          <a:ext cx="908909" cy="908909"/>
        </a:xfrm>
        <a:prstGeom prst="ellipse">
          <a:avLst/>
        </a:prstGeom>
        <a:solidFill>
          <a:srgbClr val="4BACC6">
            <a:shade val="80000"/>
            <a:hueOff val="205224"/>
            <a:satOff val="-2238"/>
            <a:lumOff val="25579"/>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577850">
            <a:lnSpc>
              <a:spcPct val="90000"/>
            </a:lnSpc>
            <a:spcBef>
              <a:spcPct val="0"/>
            </a:spcBef>
            <a:spcAft>
              <a:spcPct val="35000"/>
            </a:spcAft>
          </a:pPr>
          <a:r>
            <a:rPr lang="en-GB" sz="1300" kern="1200" dirty="0" smtClean="0">
              <a:solidFill>
                <a:sysClr val="window" lastClr="FFFFFF"/>
              </a:solidFill>
              <a:latin typeface="Calibri"/>
              <a:ea typeface="+mn-ea"/>
              <a:cs typeface="+mn-cs"/>
            </a:rPr>
            <a:t>Groups</a:t>
          </a:r>
          <a:endParaRPr lang="en-GB" sz="1300" kern="1200" dirty="0">
            <a:solidFill>
              <a:sysClr val="window" lastClr="FFFFFF"/>
            </a:solidFill>
            <a:latin typeface="Calibri"/>
            <a:ea typeface="+mn-ea"/>
            <a:cs typeface="+mn-cs"/>
          </a:endParaRPr>
        </a:p>
      </dsp:txBody>
      <dsp:txXfrm>
        <a:off x="1439896" y="2629185"/>
        <a:ext cx="642695" cy="642695"/>
      </dsp:txXfrm>
    </dsp:sp>
    <dsp:sp modelId="{BFFAF2E7-621D-4F41-A0A4-08408ED24F03}">
      <dsp:nvSpPr>
        <dsp:cNvPr id="0" name=""/>
        <dsp:cNvSpPr/>
      </dsp:nvSpPr>
      <dsp:spPr>
        <a:xfrm>
          <a:off x="805857" y="954369"/>
          <a:ext cx="908909" cy="908909"/>
        </a:xfrm>
        <a:prstGeom prst="ellipse">
          <a:avLst/>
        </a:prstGeom>
        <a:solidFill>
          <a:srgbClr val="4BACC6">
            <a:shade val="80000"/>
            <a:hueOff val="205224"/>
            <a:satOff val="-2238"/>
            <a:lumOff val="25579"/>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577850">
            <a:lnSpc>
              <a:spcPct val="90000"/>
            </a:lnSpc>
            <a:spcBef>
              <a:spcPct val="0"/>
            </a:spcBef>
            <a:spcAft>
              <a:spcPct val="35000"/>
            </a:spcAft>
          </a:pPr>
          <a:r>
            <a:rPr lang="en-GB" sz="1300" kern="1200" dirty="0" smtClean="0">
              <a:solidFill>
                <a:sysClr val="window" lastClr="FFFFFF"/>
              </a:solidFill>
              <a:latin typeface="Calibri"/>
              <a:ea typeface="+mn-ea"/>
              <a:cs typeface="+mn-cs"/>
            </a:rPr>
            <a:t>Non-blocking</a:t>
          </a:r>
          <a:endParaRPr lang="en-GB" sz="1300" kern="1200" dirty="0">
            <a:solidFill>
              <a:sysClr val="window" lastClr="FFFFFF"/>
            </a:solidFill>
            <a:latin typeface="Calibri"/>
            <a:ea typeface="+mn-ea"/>
            <a:cs typeface="+mn-cs"/>
          </a:endParaRPr>
        </a:p>
      </dsp:txBody>
      <dsp:txXfrm>
        <a:off x="938964" y="1087476"/>
        <a:ext cx="642695" cy="6426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007FF-412A-41DB-BA89-D1608442D61C}">
      <dsp:nvSpPr>
        <dsp:cNvPr id="0" name=""/>
        <dsp:cNvSpPr/>
      </dsp:nvSpPr>
      <dsp:spPr>
        <a:xfrm>
          <a:off x="1160101" y="423275"/>
          <a:ext cx="2823333" cy="2823333"/>
        </a:xfrm>
        <a:prstGeom prst="blockArc">
          <a:avLst>
            <a:gd name="adj1" fmla="val 11880000"/>
            <a:gd name="adj2" fmla="val 16200000"/>
            <a:gd name="adj3" fmla="val 4636"/>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9ABEA325-7DD1-410A-A2FD-6BF9A7F82CC6}">
      <dsp:nvSpPr>
        <dsp:cNvPr id="0" name=""/>
        <dsp:cNvSpPr/>
      </dsp:nvSpPr>
      <dsp:spPr>
        <a:xfrm>
          <a:off x="1160101" y="423275"/>
          <a:ext cx="2823333" cy="2823333"/>
        </a:xfrm>
        <a:prstGeom prst="blockArc">
          <a:avLst>
            <a:gd name="adj1" fmla="val 10800000"/>
            <a:gd name="adj2" fmla="val 16200000"/>
            <a:gd name="adj3" fmla="val 4642"/>
          </a:avLst>
        </a:prstGeom>
        <a:solidFill>
          <a:srgbClr val="C0504D">
            <a:tint val="60000"/>
            <a:hueOff val="0"/>
            <a:satOff val="0"/>
            <a:lumOff val="0"/>
            <a:alphaOff val="0"/>
          </a:srgb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4E8803E3-6F0E-47F4-94E5-59EFB55036E2}">
      <dsp:nvSpPr>
        <dsp:cNvPr id="0" name=""/>
        <dsp:cNvSpPr/>
      </dsp:nvSpPr>
      <dsp:spPr>
        <a:xfrm>
          <a:off x="1160101" y="423275"/>
          <a:ext cx="2823333" cy="2823333"/>
        </a:xfrm>
        <a:prstGeom prst="blockArc">
          <a:avLst>
            <a:gd name="adj1" fmla="val 5400000"/>
            <a:gd name="adj2" fmla="val 10800000"/>
            <a:gd name="adj3" fmla="val 4642"/>
          </a:avLst>
        </a:prstGeom>
        <a:solidFill>
          <a:srgbClr val="C0504D">
            <a:tint val="60000"/>
            <a:hueOff val="0"/>
            <a:satOff val="0"/>
            <a:lumOff val="0"/>
            <a:alphaOff val="0"/>
          </a:srgb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E73C182C-05C0-449B-A2BC-D912C9CBA396}">
      <dsp:nvSpPr>
        <dsp:cNvPr id="0" name=""/>
        <dsp:cNvSpPr/>
      </dsp:nvSpPr>
      <dsp:spPr>
        <a:xfrm>
          <a:off x="1160101" y="423275"/>
          <a:ext cx="2823333" cy="2823333"/>
        </a:xfrm>
        <a:prstGeom prst="blockArc">
          <a:avLst>
            <a:gd name="adj1" fmla="val 0"/>
            <a:gd name="adj2" fmla="val 5400000"/>
            <a:gd name="adj3" fmla="val 4642"/>
          </a:avLst>
        </a:prstGeom>
        <a:solidFill>
          <a:srgbClr val="C0504D">
            <a:tint val="60000"/>
            <a:hueOff val="0"/>
            <a:satOff val="0"/>
            <a:lumOff val="0"/>
            <a:alphaOff val="0"/>
          </a:srgb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F1CDA428-49EA-488E-8392-9DA4D81B95EA}">
      <dsp:nvSpPr>
        <dsp:cNvPr id="0" name=""/>
        <dsp:cNvSpPr/>
      </dsp:nvSpPr>
      <dsp:spPr>
        <a:xfrm>
          <a:off x="1160101" y="423275"/>
          <a:ext cx="2823333" cy="2823333"/>
        </a:xfrm>
        <a:prstGeom prst="blockArc">
          <a:avLst>
            <a:gd name="adj1" fmla="val 16200000"/>
            <a:gd name="adj2" fmla="val 0"/>
            <a:gd name="adj3" fmla="val 4642"/>
          </a:avLst>
        </a:prstGeom>
        <a:solidFill>
          <a:srgbClr val="C0504D">
            <a:tint val="60000"/>
            <a:hueOff val="0"/>
            <a:satOff val="0"/>
            <a:lumOff val="0"/>
            <a:alphaOff val="0"/>
          </a:srgb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059F482A-F810-43A9-B398-EB999E57B366}">
      <dsp:nvSpPr>
        <dsp:cNvPr id="0" name=""/>
        <dsp:cNvSpPr/>
      </dsp:nvSpPr>
      <dsp:spPr>
        <a:xfrm>
          <a:off x="1922547" y="1185721"/>
          <a:ext cx="1298441" cy="1298441"/>
        </a:xfrm>
        <a:prstGeom prst="ellipse">
          <a:avLst/>
        </a:prstGeo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sp3d extrusionH="28000" prstMaterial="matte"/>
        </a:bodyPr>
        <a:lstStyle/>
        <a:p>
          <a:pPr lvl="0" algn="ctr" defTabSz="1511300">
            <a:lnSpc>
              <a:spcPct val="90000"/>
            </a:lnSpc>
            <a:spcBef>
              <a:spcPct val="0"/>
            </a:spcBef>
            <a:spcAft>
              <a:spcPct val="35000"/>
            </a:spcAft>
          </a:pPr>
          <a:r>
            <a:rPr lang="en-GB" sz="3400" kern="1200" dirty="0" smtClean="0">
              <a:solidFill>
                <a:sysClr val="window" lastClr="FFFFFF"/>
              </a:solidFill>
              <a:latin typeface="Calibri"/>
              <a:ea typeface="+mn-ea"/>
              <a:cs typeface="+mn-cs"/>
            </a:rPr>
            <a:t>Base</a:t>
          </a:r>
          <a:endParaRPr lang="en-GB" sz="3400" kern="1200" dirty="0">
            <a:solidFill>
              <a:sysClr val="window" lastClr="FFFFFF"/>
            </a:solidFill>
            <a:latin typeface="Calibri"/>
            <a:ea typeface="+mn-ea"/>
            <a:cs typeface="+mn-cs"/>
          </a:endParaRPr>
        </a:p>
      </dsp:txBody>
      <dsp:txXfrm>
        <a:off x="2112699" y="1375873"/>
        <a:ext cx="918137" cy="918137"/>
      </dsp:txXfrm>
    </dsp:sp>
    <dsp:sp modelId="{20180760-AE8A-4D4B-9F30-D1B1C6ABA845}">
      <dsp:nvSpPr>
        <dsp:cNvPr id="0" name=""/>
        <dsp:cNvSpPr/>
      </dsp:nvSpPr>
      <dsp:spPr>
        <a:xfrm>
          <a:off x="2117313" y="1541"/>
          <a:ext cx="908909" cy="908909"/>
        </a:xfrm>
        <a:prstGeom prst="ellipse">
          <a:avLst/>
        </a:prstGeo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577850">
            <a:lnSpc>
              <a:spcPct val="90000"/>
            </a:lnSpc>
            <a:spcBef>
              <a:spcPct val="0"/>
            </a:spcBef>
            <a:spcAft>
              <a:spcPct val="35000"/>
            </a:spcAft>
          </a:pPr>
          <a:r>
            <a:rPr lang="en-GB" sz="1300" kern="1200" dirty="0" smtClean="0">
              <a:solidFill>
                <a:sysClr val="window" lastClr="FFFFFF"/>
              </a:solidFill>
              <a:latin typeface="Calibri"/>
              <a:ea typeface="+mn-ea"/>
              <a:cs typeface="+mn-cs"/>
            </a:rPr>
            <a:t>Multi-interface</a:t>
          </a:r>
          <a:endParaRPr lang="en-GB" sz="1300" kern="1200" dirty="0">
            <a:solidFill>
              <a:sysClr val="window" lastClr="FFFFFF"/>
            </a:solidFill>
            <a:latin typeface="Calibri"/>
            <a:ea typeface="+mn-ea"/>
            <a:cs typeface="+mn-cs"/>
          </a:endParaRPr>
        </a:p>
      </dsp:txBody>
      <dsp:txXfrm>
        <a:off x="2250420" y="134648"/>
        <a:ext cx="642695" cy="642695"/>
      </dsp:txXfrm>
    </dsp:sp>
    <dsp:sp modelId="{470C538B-E58B-4B9F-A6B0-557CF1647F09}">
      <dsp:nvSpPr>
        <dsp:cNvPr id="0" name=""/>
        <dsp:cNvSpPr/>
      </dsp:nvSpPr>
      <dsp:spPr>
        <a:xfrm>
          <a:off x="3428768" y="954369"/>
          <a:ext cx="908909" cy="908909"/>
        </a:xfrm>
        <a:prstGeom prst="ellipse">
          <a:avLst/>
        </a:prstGeo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577850">
            <a:lnSpc>
              <a:spcPct val="90000"/>
            </a:lnSpc>
            <a:spcBef>
              <a:spcPct val="0"/>
            </a:spcBef>
            <a:spcAft>
              <a:spcPct val="35000"/>
            </a:spcAft>
          </a:pPr>
          <a:r>
            <a:rPr lang="en-GB" sz="1300" kern="1200" dirty="0" smtClean="0">
              <a:solidFill>
                <a:sysClr val="window" lastClr="FFFFFF"/>
              </a:solidFill>
              <a:latin typeface="Calibri"/>
              <a:ea typeface="+mn-ea"/>
              <a:cs typeface="+mn-cs"/>
            </a:rPr>
            <a:t>Multi-</a:t>
          </a:r>
          <a:r>
            <a:rPr lang="en-GB" sz="1300" kern="1200" dirty="0" err="1" smtClean="0">
              <a:solidFill>
                <a:sysClr val="window" lastClr="FFFFFF"/>
              </a:solidFill>
              <a:latin typeface="Calibri"/>
              <a:ea typeface="+mn-ea"/>
              <a:cs typeface="+mn-cs"/>
            </a:rPr>
            <a:t>MaxFile</a:t>
          </a:r>
          <a:endParaRPr lang="en-GB" sz="1300" kern="1200" dirty="0">
            <a:solidFill>
              <a:sysClr val="window" lastClr="FFFFFF"/>
            </a:solidFill>
            <a:latin typeface="Calibri"/>
            <a:ea typeface="+mn-ea"/>
            <a:cs typeface="+mn-cs"/>
          </a:endParaRPr>
        </a:p>
      </dsp:txBody>
      <dsp:txXfrm>
        <a:off x="3561875" y="1087476"/>
        <a:ext cx="642695" cy="642695"/>
      </dsp:txXfrm>
    </dsp:sp>
    <dsp:sp modelId="{60169BFE-4650-44EA-AEBA-AD1B39158487}">
      <dsp:nvSpPr>
        <dsp:cNvPr id="0" name=""/>
        <dsp:cNvSpPr/>
      </dsp:nvSpPr>
      <dsp:spPr>
        <a:xfrm>
          <a:off x="2927837" y="2496078"/>
          <a:ext cx="908909" cy="908909"/>
        </a:xfrm>
        <a:prstGeom prst="ellipse">
          <a:avLst/>
        </a:prstGeo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577850">
            <a:lnSpc>
              <a:spcPct val="90000"/>
            </a:lnSpc>
            <a:spcBef>
              <a:spcPct val="0"/>
            </a:spcBef>
            <a:spcAft>
              <a:spcPct val="35000"/>
            </a:spcAft>
          </a:pPr>
          <a:r>
            <a:rPr lang="en-GB" sz="1300" kern="1200" dirty="0" smtClean="0">
              <a:solidFill>
                <a:sysClr val="window" lastClr="FFFFFF"/>
              </a:solidFill>
              <a:latin typeface="Calibri"/>
              <a:ea typeface="+mn-ea"/>
              <a:cs typeface="+mn-cs"/>
            </a:rPr>
            <a:t>Arrays</a:t>
          </a:r>
          <a:endParaRPr lang="en-GB" sz="1300" kern="1200" dirty="0">
            <a:solidFill>
              <a:sysClr val="window" lastClr="FFFFFF"/>
            </a:solidFill>
            <a:latin typeface="Calibri"/>
            <a:ea typeface="+mn-ea"/>
            <a:cs typeface="+mn-cs"/>
          </a:endParaRPr>
        </a:p>
      </dsp:txBody>
      <dsp:txXfrm>
        <a:off x="3060944" y="2629185"/>
        <a:ext cx="642695" cy="642695"/>
      </dsp:txXfrm>
    </dsp:sp>
    <dsp:sp modelId="{EA63C4CD-B68C-4420-9A77-2C518556E876}">
      <dsp:nvSpPr>
        <dsp:cNvPr id="0" name=""/>
        <dsp:cNvSpPr/>
      </dsp:nvSpPr>
      <dsp:spPr>
        <a:xfrm>
          <a:off x="1306789" y="2496078"/>
          <a:ext cx="908909" cy="908909"/>
        </a:xfrm>
        <a:prstGeom prst="ellipse">
          <a:avLst/>
        </a:prstGeo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577850">
            <a:lnSpc>
              <a:spcPct val="90000"/>
            </a:lnSpc>
            <a:spcBef>
              <a:spcPct val="0"/>
            </a:spcBef>
            <a:spcAft>
              <a:spcPct val="35000"/>
            </a:spcAft>
          </a:pPr>
          <a:r>
            <a:rPr lang="en-GB" sz="1300" kern="1200" dirty="0" smtClean="0">
              <a:solidFill>
                <a:sysClr val="window" lastClr="FFFFFF"/>
              </a:solidFill>
              <a:latin typeface="Calibri"/>
              <a:ea typeface="+mn-ea"/>
              <a:cs typeface="+mn-cs"/>
            </a:rPr>
            <a:t>Groups</a:t>
          </a:r>
          <a:endParaRPr lang="en-GB" sz="1300" kern="1200" dirty="0">
            <a:solidFill>
              <a:sysClr val="window" lastClr="FFFFFF"/>
            </a:solidFill>
            <a:latin typeface="Calibri"/>
            <a:ea typeface="+mn-ea"/>
            <a:cs typeface="+mn-cs"/>
          </a:endParaRPr>
        </a:p>
      </dsp:txBody>
      <dsp:txXfrm>
        <a:off x="1439896" y="2629185"/>
        <a:ext cx="642695" cy="642695"/>
      </dsp:txXfrm>
    </dsp:sp>
    <dsp:sp modelId="{5C81A9C4-E09D-4A5F-A90E-F520D6364EAE}">
      <dsp:nvSpPr>
        <dsp:cNvPr id="0" name=""/>
        <dsp:cNvSpPr/>
      </dsp:nvSpPr>
      <dsp:spPr>
        <a:xfrm>
          <a:off x="805857" y="954369"/>
          <a:ext cx="908909" cy="908909"/>
        </a:xfrm>
        <a:prstGeom prst="ellipse">
          <a:avLst/>
        </a:prstGeo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577850">
            <a:lnSpc>
              <a:spcPct val="90000"/>
            </a:lnSpc>
            <a:spcBef>
              <a:spcPct val="0"/>
            </a:spcBef>
            <a:spcAft>
              <a:spcPct val="35000"/>
            </a:spcAft>
          </a:pPr>
          <a:r>
            <a:rPr lang="en-GB" sz="1300" kern="1200" dirty="0" smtClean="0">
              <a:solidFill>
                <a:sysClr val="window" lastClr="FFFFFF"/>
              </a:solidFill>
              <a:latin typeface="Calibri"/>
              <a:ea typeface="+mn-ea"/>
              <a:cs typeface="+mn-cs"/>
            </a:rPr>
            <a:t>Non-blocking</a:t>
          </a:r>
          <a:endParaRPr lang="en-GB" sz="1300" kern="1200" dirty="0">
            <a:solidFill>
              <a:sysClr val="window" lastClr="FFFFFF"/>
            </a:solidFill>
            <a:latin typeface="Calibri"/>
            <a:ea typeface="+mn-ea"/>
            <a:cs typeface="+mn-cs"/>
          </a:endParaRPr>
        </a:p>
      </dsp:txBody>
      <dsp:txXfrm>
        <a:off x="938964" y="1087476"/>
        <a:ext cx="642695" cy="642695"/>
      </dsp:txXfrm>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EC498B1-DBA4-462D-AF78-5EF9A056FBDC}" type="datetimeFigureOut">
              <a:rPr lang="en-GB" smtClean="0"/>
              <a:pPr/>
              <a:t>27/05/2013</a:t>
            </a:fld>
            <a:endParaRPr lang="en-GB"/>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892BF07-5018-4829-BCDB-3778A5A69704}" type="slidenum">
              <a:rPr lang="en-GB" smtClean="0"/>
              <a:pPr/>
              <a:t>‹#›</a:t>
            </a:fld>
            <a:endParaRPr lang="en-GB"/>
          </a:p>
        </p:txBody>
      </p:sp>
    </p:spTree>
    <p:extLst>
      <p:ext uri="{BB962C8B-B14F-4D97-AF65-F5344CB8AC3E}">
        <p14:creationId xmlns:p14="http://schemas.microsoft.com/office/powerpoint/2010/main" val="2797288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892BF07-5018-4829-BCDB-3778A5A69704}" type="slidenum">
              <a:rPr lang="en-GB" smtClean="0">
                <a:solidFill>
                  <a:prstClr val="black"/>
                </a:solidFill>
              </a:rPr>
              <a:pPr/>
              <a:t>8</a:t>
            </a:fld>
            <a:endParaRPr lang="en-GB">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Elastic makes things</a:t>
            </a:r>
            <a:r>
              <a:rPr lang="en-GB" baseline="0" dirty="0" smtClean="0"/>
              <a:t> worse</a:t>
            </a:r>
            <a:endParaRPr lang="en-GB" dirty="0"/>
          </a:p>
        </p:txBody>
      </p:sp>
      <p:sp>
        <p:nvSpPr>
          <p:cNvPr id="4" name="Slide Number Placeholder 3"/>
          <p:cNvSpPr>
            <a:spLocks noGrp="1"/>
          </p:cNvSpPr>
          <p:nvPr>
            <p:ph type="sldNum" sz="quarter" idx="10"/>
          </p:nvPr>
        </p:nvSpPr>
        <p:spPr/>
        <p:txBody>
          <a:bodyPr/>
          <a:lstStyle/>
          <a:p>
            <a:pPr>
              <a:defRPr/>
            </a:pPr>
            <a:fld id="{B118C5E9-58C2-4BD4-95EF-5E96E75CE0FF}" type="slidenum">
              <a:rPr lang="en-US" smtClean="0"/>
              <a:pPr>
                <a:defRPr/>
              </a:pPr>
              <a:t>11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892BF07-5018-4829-BCDB-3778A5A69704}" type="slidenum">
              <a:rPr lang="en-GB" smtClean="0">
                <a:solidFill>
                  <a:prstClr val="black"/>
                </a:solidFill>
              </a:rPr>
              <a:pPr/>
              <a:t>19</a:t>
            </a:fld>
            <a:endParaRPr lang="en-GB">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892BF07-5018-4829-BCDB-3778A5A69704}" type="slidenum">
              <a:rPr lang="en-GB" smtClean="0">
                <a:solidFill>
                  <a:prstClr val="black"/>
                </a:solidFill>
              </a:rPr>
              <a:pPr/>
              <a:t>20</a:t>
            </a:fld>
            <a:endParaRPr lang="en-GB">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関連研究としまして</a:t>
            </a:r>
            <a:endParaRPr kumimoji="1" lang="en-US" altLang="ja-JP" dirty="0" smtClean="0"/>
          </a:p>
          <a:p>
            <a:endParaRPr kumimoji="1" lang="en-US" altLang="ja-JP" dirty="0" smtClean="0"/>
          </a:p>
          <a:p>
            <a:r>
              <a:rPr kumimoji="1" lang="ja-JP" altLang="en-US" dirty="0" smtClean="0"/>
              <a:t>２００８　に　</a:t>
            </a:r>
            <a:r>
              <a:rPr kumimoji="1" lang="en-US" altLang="ja-JP" dirty="0" smtClean="0"/>
              <a:t>GPU</a:t>
            </a:r>
            <a:r>
              <a:rPr kumimoji="1" lang="ja-JP" altLang="en-US" dirty="0" smtClean="0"/>
              <a:t>　を用いた　</a:t>
            </a:r>
            <a:r>
              <a:rPr kumimoji="1" lang="en-US" altLang="ja-JP" dirty="0" smtClean="0"/>
              <a:t>SWA</a:t>
            </a:r>
            <a:r>
              <a:rPr kumimoji="1" lang="ja-JP" altLang="en-US" dirty="0" smtClean="0"/>
              <a:t>　の高速化　の報告があり</a:t>
            </a:r>
            <a:endParaRPr kumimoji="1" lang="en-US" altLang="ja-JP" dirty="0" smtClean="0"/>
          </a:p>
          <a:p>
            <a:r>
              <a:rPr kumimoji="1" lang="ja-JP" altLang="en-US" dirty="0" smtClean="0"/>
              <a:t>　それによると　</a:t>
            </a:r>
            <a:r>
              <a:rPr kumimoji="1" lang="en-US" altLang="ja-JP" dirty="0" smtClean="0"/>
              <a:t>GPU</a:t>
            </a:r>
            <a:r>
              <a:rPr kumimoji="1" lang="ja-JP" altLang="en-US" dirty="0" smtClean="0"/>
              <a:t>は　１８５０　</a:t>
            </a:r>
            <a:r>
              <a:rPr kumimoji="1" lang="en-US" altLang="ja-JP" dirty="0" smtClean="0"/>
              <a:t>MCUPS</a:t>
            </a:r>
            <a:r>
              <a:rPr kumimoji="1" lang="ja-JP" altLang="en-US" dirty="0" smtClean="0"/>
              <a:t>　</a:t>
            </a:r>
            <a:r>
              <a:rPr kumimoji="1" lang="ja-JP" altLang="en-US" dirty="0" err="1" smtClean="0"/>
              <a:t>で</a:t>
            </a:r>
            <a:r>
              <a:rPr kumimoji="1" lang="ja-JP" altLang="en-US" dirty="0" smtClean="0"/>
              <a:t>した</a:t>
            </a:r>
            <a:endParaRPr kumimoji="1" lang="en-US" altLang="ja-JP" dirty="0" smtClean="0"/>
          </a:p>
          <a:p>
            <a:endParaRPr kumimoji="1" lang="en-US" altLang="ja-JP" dirty="0" smtClean="0"/>
          </a:p>
          <a:p>
            <a:r>
              <a:rPr kumimoji="1" lang="ja-JP" altLang="en-US" dirty="0" smtClean="0"/>
              <a:t>少し古いので最新の　数値計算専用の　</a:t>
            </a:r>
            <a:r>
              <a:rPr kumimoji="1" lang="en-US" altLang="ja-JP" dirty="0" smtClean="0"/>
              <a:t>GPU</a:t>
            </a:r>
            <a:r>
              <a:rPr kumimoji="1" lang="ja-JP" altLang="en-US" dirty="0" smtClean="0"/>
              <a:t>　を使った場合　の簡単な　スケーリング　をおこないました</a:t>
            </a:r>
            <a:endParaRPr kumimoji="1" lang="en-US" altLang="ja-JP" dirty="0" smtClean="0"/>
          </a:p>
          <a:p>
            <a:endParaRPr kumimoji="1" lang="en-US" altLang="ja-JP" dirty="0" smtClean="0"/>
          </a:p>
          <a:p>
            <a:r>
              <a:rPr kumimoji="1" lang="ja-JP" altLang="en-US" dirty="0" smtClean="0"/>
              <a:t>それでも　１２９５０で　</a:t>
            </a:r>
            <a:r>
              <a:rPr kumimoji="1" lang="en-US" altLang="ja-JP" dirty="0" smtClean="0"/>
              <a:t>FPGA</a:t>
            </a:r>
            <a:r>
              <a:rPr kumimoji="1" lang="ja-JP" altLang="en-US" dirty="0" err="1" smtClean="0"/>
              <a:t>のほうが</a:t>
            </a:r>
            <a:r>
              <a:rPr kumimoji="1" lang="ja-JP" altLang="en-US" dirty="0" smtClean="0"/>
              <a:t>２．５倍近い　スピードが出ています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BF531BB5-E74A-4144-8BD5-AA829CFCFF12}" type="slidenum">
              <a:rPr kumimoji="1" lang="ja-JP" altLang="en-US" smtClean="0"/>
              <a:pPr/>
              <a:t>27</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304FAFD-65FD-4577-8B2E-BAE14756FE78}" type="slidenum">
              <a:rPr lang="en-GB" smtClean="0"/>
              <a:pPr/>
              <a:t>30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MaxBlu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8584" y="5924872"/>
            <a:ext cx="5752728" cy="528464"/>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GB" dirty="0"/>
          </a:p>
        </p:txBody>
      </p:sp>
      <p:pic>
        <p:nvPicPr>
          <p:cNvPr id="7" name="Picture 6" descr="FullLogoVector_Inverted2.png"/>
          <p:cNvPicPr>
            <a:picLocks noChangeAspect="1"/>
          </p:cNvPicPr>
          <p:nvPr userDrawn="1"/>
        </p:nvPicPr>
        <p:blipFill>
          <a:blip r:embed="rId2" cstate="print"/>
          <a:stretch>
            <a:fillRect/>
          </a:stretch>
        </p:blipFill>
        <p:spPr>
          <a:xfrm>
            <a:off x="608518" y="4498112"/>
            <a:ext cx="2235290" cy="1019120"/>
          </a:xfrm>
          <a:prstGeom prst="rect">
            <a:avLst/>
          </a:prstGeom>
        </p:spPr>
      </p:pic>
      <p:sp>
        <p:nvSpPr>
          <p:cNvPr id="15" name="Text Placeholder 14"/>
          <p:cNvSpPr>
            <a:spLocks noGrp="1"/>
          </p:cNvSpPr>
          <p:nvPr>
            <p:ph type="body" sz="quarter" idx="14" hasCustomPrompt="1"/>
          </p:nvPr>
        </p:nvSpPr>
        <p:spPr>
          <a:xfrm>
            <a:off x="538584" y="6309320"/>
            <a:ext cx="5689600" cy="647700"/>
          </a:xfrm>
        </p:spPr>
        <p:txBody>
          <a:bodyPr>
            <a:normAutofit/>
          </a:bodyPr>
          <a:lstStyle>
            <a:lvl1pPr>
              <a:buNone/>
              <a:defRPr sz="2000" b="0" baseline="0">
                <a:solidFill>
                  <a:schemeClr val="accent3"/>
                </a:solidFill>
              </a:defRPr>
            </a:lvl1pPr>
            <a:lvl5pPr algn="l">
              <a:buNone/>
              <a:defRPr/>
            </a:lvl5pPr>
          </a:lstStyle>
          <a:p>
            <a:pPr lvl="0"/>
            <a:r>
              <a:rPr lang="en-GB" dirty="0" smtClean="0"/>
              <a:t>Speaker, Month YYYY</a:t>
            </a:r>
            <a:endParaRPr lang="en-GB" dirty="0"/>
          </a:p>
        </p:txBody>
      </p:sp>
      <p:sp>
        <p:nvSpPr>
          <p:cNvPr id="8" name="Text Placeholder 12"/>
          <p:cNvSpPr>
            <a:spLocks noGrp="1"/>
          </p:cNvSpPr>
          <p:nvPr>
            <p:ph type="body" sz="quarter" idx="13" hasCustomPrompt="1"/>
          </p:nvPr>
        </p:nvSpPr>
        <p:spPr>
          <a:xfrm>
            <a:off x="1475656" y="1628800"/>
            <a:ext cx="7524328" cy="2088232"/>
          </a:xfrm>
        </p:spPr>
        <p:txBody>
          <a:bodyPr anchor="ctr">
            <a:normAutofit/>
          </a:bodyPr>
          <a:lstStyle>
            <a:lvl1pPr marL="0" indent="0" algn="r">
              <a:buNone/>
              <a:defRPr sz="3600" b="1">
                <a:ln>
                  <a:noFill/>
                </a:ln>
                <a:solidFill>
                  <a:schemeClr val="bg1"/>
                </a:solidFill>
                <a:effectLst>
                  <a:outerShdw blurRad="50800" dist="38100" dir="2700000" algn="tl" rotWithShape="0">
                    <a:prstClr val="black">
                      <a:alpha val="70000"/>
                    </a:prstClr>
                  </a:outerShdw>
                </a:effectLst>
                <a:latin typeface="+mj-lt"/>
              </a:defRPr>
            </a:lvl1pPr>
            <a:lvl2pPr>
              <a:buNone/>
              <a:defRPr/>
            </a:lvl2pPr>
            <a:lvl3pPr>
              <a:buNone/>
              <a:defRPr/>
            </a:lvl3pPr>
            <a:lvl4pPr>
              <a:buNone/>
              <a:defRPr/>
            </a:lvl4pPr>
            <a:lvl5pPr>
              <a:buNone/>
              <a:defRPr/>
            </a:lvl5pPr>
          </a:lstStyle>
          <a:p>
            <a:pPr lvl="0"/>
            <a:r>
              <a:rPr lang="en-US" dirty="0" smtClean="0"/>
              <a:t>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2D9C5-9C72-4C75-A1BC-B4986A40F6AC}" type="slidenum">
              <a:rPr lang="en-GB" smtClean="0"/>
              <a:pPr/>
              <a:t>‹#›</a:t>
            </a:fld>
            <a:endParaRPr lang="en-GB"/>
          </a:p>
        </p:txBody>
      </p:sp>
      <p:sp>
        <p:nvSpPr>
          <p:cNvPr id="5" name="Footer Placeholder 4"/>
          <p:cNvSpPr>
            <a:spLocks noGrp="1"/>
          </p:cNvSpPr>
          <p:nvPr>
            <p:ph type="ftr" sz="quarter" idx="14"/>
          </p:nvPr>
        </p:nvSpPr>
        <p:spPr/>
        <p:txBody>
          <a:bodyPr/>
          <a:lstStyle>
            <a:lvl1pPr algn="r">
              <a:defRPr/>
            </a:lvl1pPr>
          </a:lstStyle>
          <a:p>
            <a:r>
              <a:rPr lang="en-GB" smtClean="0"/>
              <a:t>Survivng the end of frequency scaling</a:t>
            </a:r>
            <a:endParaRPr lang="en-GB" dirty="0" smtClean="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77614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3175" y="152400"/>
            <a:ext cx="1939925"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52400"/>
            <a:ext cx="5667375"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05018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Footer Placeholder 4"/>
          <p:cNvSpPr>
            <a:spLocks noGrp="1"/>
          </p:cNvSpPr>
          <p:nvPr>
            <p:ph type="ftr" sz="quarter" idx="11"/>
          </p:nvPr>
        </p:nvSpPr>
        <p:spPr/>
        <p:txBody>
          <a:bodyPr/>
          <a:lstStyle/>
          <a:p>
            <a:r>
              <a:rPr lang="en-GB" smtClean="0">
                <a:solidFill>
                  <a:srgbClr val="FFFFFF"/>
                </a:solidFill>
                <a:latin typeface="Calibri"/>
              </a:rPr>
              <a:t>Survivng the end of frequency scaling</a:t>
            </a:r>
            <a:endParaRPr lang="en-GB">
              <a:solidFill>
                <a:srgbClr val="FFFFFF"/>
              </a:solidFill>
              <a:latin typeface="Calibri"/>
            </a:endParaRPr>
          </a:p>
        </p:txBody>
      </p:sp>
      <p:sp>
        <p:nvSpPr>
          <p:cNvPr id="6" name="Slide Number Placeholder 5"/>
          <p:cNvSpPr>
            <a:spLocks noGrp="1"/>
          </p:cNvSpPr>
          <p:nvPr>
            <p:ph type="sldNum" sz="quarter" idx="12"/>
          </p:nvPr>
        </p:nvSpPr>
        <p:spPr/>
        <p:txBody>
          <a:bodyPr/>
          <a:lstStyle/>
          <a:p>
            <a:fld id="{C028E7DA-F94B-4684-82D1-1B40ABCED2CB}" type="slidenum">
              <a:rPr lang="en-GB" smtClean="0">
                <a:solidFill>
                  <a:srgbClr val="FFFFFF"/>
                </a:solidFill>
                <a:latin typeface="Calibri"/>
              </a:rPr>
              <a:pPr/>
              <a:t>‹#›</a:t>
            </a:fld>
            <a:endParaRPr lang="en-GB">
              <a:solidFill>
                <a:srgbClr val="FFFFFF"/>
              </a:solidFill>
              <a:latin typeface="Calibri"/>
            </a:endParaRPr>
          </a:p>
        </p:txBody>
      </p:sp>
    </p:spTree>
    <p:extLst>
      <p:ext uri="{BB962C8B-B14F-4D97-AF65-F5344CB8AC3E}">
        <p14:creationId xmlns:p14="http://schemas.microsoft.com/office/powerpoint/2010/main" val="10591594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9" name="Title 8"/>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7736379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124744"/>
            <a:ext cx="4038600" cy="50014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124744"/>
            <a:ext cx="4038600" cy="50014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22389016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908720"/>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556792"/>
            <a:ext cx="4040188" cy="45693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908720"/>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556792"/>
            <a:ext cx="4041775" cy="45693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Slide Number Placeholder 8"/>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10" name="Footer Placeholder 9"/>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42157934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Slide Number Placeholder 4"/>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Tree>
    <p:extLst>
      <p:ext uri="{BB962C8B-B14F-4D97-AF65-F5344CB8AC3E}">
        <p14:creationId xmlns:p14="http://schemas.microsoft.com/office/powerpoint/2010/main" val="18067984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5" name="Footer Placeholder 4"/>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9324532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60648"/>
            <a:ext cx="5111750" cy="5865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26089125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1024247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60648"/>
            <a:ext cx="5111750" cy="5865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162D9C5-9C72-4C75-A1BC-B4986A40F6AC}" type="slidenum">
              <a:rPr lang="en-GB" smtClean="0"/>
              <a:pPr/>
              <a:t>‹#›</a:t>
            </a:fld>
            <a:endParaRPr lang="en-GB"/>
          </a:p>
        </p:txBody>
      </p:sp>
      <p:sp>
        <p:nvSpPr>
          <p:cNvPr id="8" name="Footer Placeholder 7"/>
          <p:cNvSpPr>
            <a:spLocks noGrp="1"/>
          </p:cNvSpPr>
          <p:nvPr>
            <p:ph type="ftr" sz="quarter" idx="14"/>
          </p:nvPr>
        </p:nvSpPr>
        <p:spPr/>
        <p:txBody>
          <a:bodyPr/>
          <a:lstStyle>
            <a:lvl1pPr algn="r">
              <a:defRPr/>
            </a:lvl1pPr>
          </a:lstStyle>
          <a:p>
            <a:r>
              <a:rPr lang="en-GB" smtClean="0"/>
              <a:t>Survivng the end of frequency scaling</a:t>
            </a:r>
            <a:endParaRPr lang="en-GB" dirty="0" smtClean="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1"/>
          </p:nvPr>
        </p:nvSpPr>
        <p:spPr/>
        <p:txBody>
          <a:bodyPr/>
          <a:lstStyle/>
          <a:p>
            <a:fld id="{F162D9C5-9C72-4C75-A1BC-B4986A40F6AC}" type="slidenum">
              <a:rPr lang="en-GB" smtClean="0">
                <a:solidFill>
                  <a:srgbClr val="FFFFFF"/>
                </a:solidFill>
                <a:latin typeface="Calibri"/>
              </a:rPr>
              <a:pPr/>
              <a:t>‹#›</a:t>
            </a:fld>
            <a:endParaRPr lang="en-GB" dirty="0">
              <a:solidFill>
                <a:srgbClr val="FFFFFF"/>
              </a:solidFill>
              <a:latin typeface="Calibri"/>
            </a:endParaRPr>
          </a:p>
        </p:txBody>
      </p:sp>
      <p:sp>
        <p:nvSpPr>
          <p:cNvPr id="10" name="Footer Placeholder 9"/>
          <p:cNvSpPr>
            <a:spLocks noGrp="1"/>
          </p:cNvSpPr>
          <p:nvPr>
            <p:ph type="ftr" sz="quarter" idx="12"/>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33425399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6296" y="260648"/>
            <a:ext cx="1728192" cy="586551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77909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7" name="Footer Placeholder 6"/>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8845502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smtClean="0"/>
              <a:t>Click to edit Master title style</a:t>
            </a:r>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417" y="1892778"/>
            <a:ext cx="4677687" cy="2143522"/>
          </a:xfrm>
          <a:prstGeom prst="rect">
            <a:avLst/>
          </a:prstGeom>
        </p:spPr>
      </p:pic>
    </p:spTree>
    <p:extLst>
      <p:ext uri="{BB962C8B-B14F-4D97-AF65-F5344CB8AC3E}">
        <p14:creationId xmlns:p14="http://schemas.microsoft.com/office/powerpoint/2010/main" val="3218212388"/>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162D9C5-9C72-4C75-A1BC-B4986A40F6AC}" type="slidenum">
              <a:rPr lang="en-GB" smtClean="0"/>
              <a:pPr/>
              <a:t>‹#›</a:t>
            </a:fld>
            <a:endParaRPr lang="en-GB"/>
          </a:p>
        </p:txBody>
      </p:sp>
      <p:sp>
        <p:nvSpPr>
          <p:cNvPr id="8" name="Footer Placeholder 7"/>
          <p:cNvSpPr>
            <a:spLocks noGrp="1"/>
          </p:cNvSpPr>
          <p:nvPr>
            <p:ph type="ftr" sz="quarter" idx="14"/>
          </p:nvPr>
        </p:nvSpPr>
        <p:spPr/>
        <p:txBody>
          <a:bodyPr/>
          <a:lstStyle>
            <a:lvl1pPr algn="r">
              <a:defRPr/>
            </a:lvl1pPr>
          </a:lstStyle>
          <a:p>
            <a:r>
              <a:rPr lang="en-GB" smtClean="0"/>
              <a:t>Survivng the end of frequency scaling</a:t>
            </a:r>
            <a:endParaRPr lang="en-GB" dirty="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1"/>
          </p:nvPr>
        </p:nvSpPr>
        <p:spPr/>
        <p:txBody>
          <a:bodyPr/>
          <a:lstStyle/>
          <a:p>
            <a:fld id="{F162D9C5-9C72-4C75-A1BC-B4986A40F6AC}" type="slidenum">
              <a:rPr lang="en-GB" smtClean="0"/>
              <a:pPr/>
              <a:t>‹#›</a:t>
            </a:fld>
            <a:endParaRPr lang="en-GB" dirty="0"/>
          </a:p>
        </p:txBody>
      </p:sp>
      <p:sp>
        <p:nvSpPr>
          <p:cNvPr id="10" name="Footer Placeholder 9"/>
          <p:cNvSpPr>
            <a:spLocks noGrp="1"/>
          </p:cNvSpPr>
          <p:nvPr>
            <p:ph type="ftr" sz="quarter" idx="12"/>
          </p:nvPr>
        </p:nvSpPr>
        <p:spPr/>
        <p:txBody>
          <a:bodyPr/>
          <a:lstStyle>
            <a:lvl1pPr algn="r">
              <a:defRPr/>
            </a:lvl1pPr>
          </a:lstStyle>
          <a:p>
            <a:r>
              <a:rPr lang="en-GB" smtClean="0"/>
              <a:t>Survivng the end of frequency scaling</a:t>
            </a:r>
            <a:endParaRPr lang="en-GB" dirty="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6296" y="260648"/>
            <a:ext cx="1728192" cy="586551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77909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F162D9C5-9C72-4C75-A1BC-B4986A40F6AC}" type="slidenum">
              <a:rPr lang="en-GB" smtClean="0"/>
              <a:pPr/>
              <a:t>‹#›</a:t>
            </a:fld>
            <a:endParaRPr lang="en-GB"/>
          </a:p>
        </p:txBody>
      </p:sp>
      <p:sp>
        <p:nvSpPr>
          <p:cNvPr id="7" name="Footer Placeholder 6"/>
          <p:cNvSpPr>
            <a:spLocks noGrp="1"/>
          </p:cNvSpPr>
          <p:nvPr>
            <p:ph type="ftr" sz="quarter" idx="14"/>
          </p:nvPr>
        </p:nvSpPr>
        <p:spPr/>
        <p:txBody>
          <a:bodyPr/>
          <a:lstStyle>
            <a:lvl1pPr algn="r">
              <a:defRPr/>
            </a:lvl1pPr>
          </a:lstStyle>
          <a:p>
            <a:r>
              <a:rPr lang="en-GB" smtClean="0"/>
              <a:t>Survivng the end of frequency scaling</a:t>
            </a:r>
            <a:endParaRPr lang="en-GB" dirty="0"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094377"/>
                </a:solidFill>
              </a:rPr>
              <a:pPr/>
              <a:t>‹#›</a:t>
            </a:fld>
            <a:r>
              <a:rPr lang="en-US" dirty="0" smtClean="0">
                <a:solidFill>
                  <a:srgbClr val="094377"/>
                </a:solidFill>
              </a:rPr>
              <a:t> </a:t>
            </a:r>
            <a:endParaRPr lang="en-US" dirty="0">
              <a:solidFill>
                <a:srgbClr val="094377"/>
              </a:solidFill>
            </a:endParaRPr>
          </a:p>
        </p:txBody>
      </p:sp>
      <p:sp>
        <p:nvSpPr>
          <p:cNvPr id="8" name="Content Placeholder 2"/>
          <p:cNvSpPr>
            <a:spLocks noGrp="1"/>
          </p:cNvSpPr>
          <p:nvPr>
            <p:ph idx="1"/>
          </p:nvPr>
        </p:nvSpPr>
        <p:spPr>
          <a:xfrm>
            <a:off x="533400" y="1600199"/>
            <a:ext cx="8305800" cy="4525965"/>
          </a:xfrm>
        </p:spPr>
        <p:txBody>
          <a:bodyPr/>
          <a:lstStyle>
            <a:lvl1pPr marL="173038" indent="-173038">
              <a:lnSpc>
                <a:spcPts val="2600"/>
              </a:lnSpc>
              <a:buFont typeface="Arial" pitchFamily="34" charset="0"/>
              <a:buChar char="•"/>
              <a:defRPr sz="2400" b="0"/>
            </a:lvl1pPr>
            <a:lvl2pPr marL="684213" indent="-227013">
              <a:lnSpc>
                <a:spcPts val="2600"/>
              </a:lnSpc>
              <a:defRPr sz="2000"/>
            </a:lvl2pPr>
            <a:lvl3pPr marL="1087438" indent="-173038">
              <a:lnSpc>
                <a:spcPts val="2600"/>
              </a:lnSpc>
              <a:defRPr sz="18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0"/>
          <p:cNvSpPr>
            <a:spLocks noGrp="1"/>
          </p:cNvSpPr>
          <p:nvPr>
            <p:ph type="body" sz="quarter" idx="13"/>
          </p:nvPr>
        </p:nvSpPr>
        <p:spPr>
          <a:xfrm>
            <a:off x="533400" y="1066800"/>
            <a:ext cx="8251200" cy="457200"/>
          </a:xfrm>
        </p:spPr>
        <p:txBody>
          <a:bodyPr>
            <a:normAutofit/>
          </a:bodyPr>
          <a:lstStyle>
            <a:lvl1pP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3508224275"/>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fld id="{DBEBF010-01E6-48F3-9CC9-2015B6D11BA3}" type="datetime1">
              <a:rPr kumimoji="1" lang="ja-JP" altLang="en-US" smtClean="0"/>
              <a:pPr/>
              <a:t>27/05/2013</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a:xfrm>
            <a:off x="6553200" y="6309320"/>
            <a:ext cx="2123256" cy="412155"/>
          </a:xfrm>
        </p:spPr>
        <p:txBody>
          <a:bodyPr/>
          <a:lstStyle>
            <a:lvl1pPr>
              <a:defRPr sz="2800">
                <a:solidFill>
                  <a:schemeClr val="tx1"/>
                </a:solidFill>
              </a:defRPr>
            </a:lvl1pPr>
          </a:lstStyle>
          <a:p>
            <a:fld id="{CE186696-17EF-4D46-951C-6A05DF38240F}" type="slidenum">
              <a:rPr lang="ja-JP" altLang="en-US" smtClean="0"/>
              <a:pPr/>
              <a:t>‹#›</a:t>
            </a:fld>
            <a:endParaRPr lang="ja-JP" altLang="en-US" dirty="0"/>
          </a:p>
        </p:txBody>
      </p:sp>
    </p:spTree>
    <p:extLst>
      <p:ext uri="{BB962C8B-B14F-4D97-AF65-F5344CB8AC3E}">
        <p14:creationId xmlns:p14="http://schemas.microsoft.com/office/powerpoint/2010/main" val="531461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Footer Placeholder 4"/>
          <p:cNvSpPr>
            <a:spLocks noGrp="1"/>
          </p:cNvSpPr>
          <p:nvPr>
            <p:ph type="ftr" sz="quarter" idx="11"/>
          </p:nvPr>
        </p:nvSpPr>
        <p:spPr/>
        <p:txBody>
          <a:bodyPr/>
          <a:lstStyle/>
          <a:p>
            <a:r>
              <a:rPr lang="en-GB" smtClean="0">
                <a:solidFill>
                  <a:srgbClr val="FFFFFF"/>
                </a:solidFill>
              </a:rPr>
              <a:t>Survivng the end of frequency scaling</a:t>
            </a:r>
            <a:endParaRPr lang="en-GB">
              <a:solidFill>
                <a:srgbClr val="FFFFFF"/>
              </a:solidFill>
            </a:endParaRPr>
          </a:p>
        </p:txBody>
      </p:sp>
      <p:sp>
        <p:nvSpPr>
          <p:cNvPr id="6" name="Slide Number Placeholder 5"/>
          <p:cNvSpPr>
            <a:spLocks noGrp="1"/>
          </p:cNvSpPr>
          <p:nvPr>
            <p:ph type="sldNum" sz="quarter" idx="12"/>
          </p:nvPr>
        </p:nvSpPr>
        <p:spPr/>
        <p:txBody>
          <a:bodyPr/>
          <a:lstStyle/>
          <a:p>
            <a:fld id="{C028E7DA-F94B-4684-82D1-1B40ABCED2C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143419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7" name="Footer Placeholder 6"/>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
        <p:nvSpPr>
          <p:cNvPr id="9" name="Title 8"/>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007645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68915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 MaxBlue">
    <p:spTree>
      <p:nvGrpSpPr>
        <p:cNvPr id="1" name=""/>
        <p:cNvGrpSpPr/>
        <p:nvPr/>
      </p:nvGrpSpPr>
      <p:grpSpPr>
        <a:xfrm>
          <a:off x="0" y="0"/>
          <a:ext cx="0" cy="0"/>
          <a:chOff x="0" y="0"/>
          <a:chExt cx="0" cy="0"/>
        </a:xfrm>
      </p:grpSpPr>
      <p:pic>
        <p:nvPicPr>
          <p:cNvPr id="4" name="Picture 3" descr="FullLogoVector_Inverted2.png"/>
          <p:cNvPicPr>
            <a:picLocks noChangeAspect="1"/>
          </p:cNvPicPr>
          <p:nvPr userDrawn="1"/>
        </p:nvPicPr>
        <p:blipFill>
          <a:blip r:embed="rId2" cstate="print"/>
          <a:stretch>
            <a:fillRect/>
          </a:stretch>
        </p:blipFill>
        <p:spPr>
          <a:xfrm>
            <a:off x="608518" y="4498112"/>
            <a:ext cx="2235290" cy="1019120"/>
          </a:xfrm>
          <a:prstGeom prst="rect">
            <a:avLst/>
          </a:prstGeom>
        </p:spPr>
      </p:pic>
      <p:sp>
        <p:nvSpPr>
          <p:cNvPr id="8" name="Text Placeholder 12"/>
          <p:cNvSpPr>
            <a:spLocks noGrp="1"/>
          </p:cNvSpPr>
          <p:nvPr>
            <p:ph type="body" sz="quarter" idx="13" hasCustomPrompt="1"/>
          </p:nvPr>
        </p:nvSpPr>
        <p:spPr>
          <a:xfrm>
            <a:off x="1475656" y="1628800"/>
            <a:ext cx="7524328" cy="2088232"/>
          </a:xfrm>
        </p:spPr>
        <p:txBody>
          <a:bodyPr anchor="ctr">
            <a:normAutofit/>
          </a:bodyPr>
          <a:lstStyle>
            <a:lvl1pPr marL="0" indent="0" algn="r">
              <a:buNone/>
              <a:defRPr sz="3600" b="1">
                <a:ln>
                  <a:noFill/>
                </a:ln>
                <a:solidFill>
                  <a:schemeClr val="bg1"/>
                </a:solidFill>
                <a:effectLst>
                  <a:outerShdw blurRad="50800" dist="38100" dir="2700000" algn="tl" rotWithShape="0">
                    <a:prstClr val="black">
                      <a:alpha val="70000"/>
                    </a:prstClr>
                  </a:outerShdw>
                </a:effectLst>
                <a:latin typeface="+mj-lt"/>
              </a:defRPr>
            </a:lvl1pPr>
            <a:lvl2pPr>
              <a:buNone/>
              <a:defRPr/>
            </a:lvl2pPr>
            <a:lvl3pPr>
              <a:buNone/>
              <a:defRPr/>
            </a:lvl3pPr>
            <a:lvl4pPr>
              <a:buNone/>
              <a:defRPr/>
            </a:lvl4pPr>
            <a:lvl5pPr>
              <a:buNone/>
              <a:defRPr/>
            </a:lvl5pPr>
          </a:lstStyle>
          <a:p>
            <a:pPr lvl="0"/>
            <a:r>
              <a:rPr lang="en-US" dirty="0" smtClean="0"/>
              <a:t>Title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268760"/>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6832"/>
            <a:ext cx="4040188" cy="4209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268760"/>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6832"/>
            <a:ext cx="4041775" cy="4209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10" name="Footer Placeholder 9"/>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1635087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Slide Number Placeholder 4"/>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6" name="Footer Placeholder 5"/>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462835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5" name="Footer Placeholder 4"/>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549026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60648"/>
            <a:ext cx="5111750" cy="5865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2769516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3051627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1"/>
          </p:nvPr>
        </p:nvSpPr>
        <p:spPr/>
        <p:txBody>
          <a:bodyPr/>
          <a:lstStyle/>
          <a:p>
            <a:fld id="{F162D9C5-9C72-4C75-A1BC-B4986A40F6AC}" type="slidenum">
              <a:rPr lang="en-GB" smtClean="0">
                <a:solidFill>
                  <a:srgbClr val="FFFFFF"/>
                </a:solidFill>
              </a:rPr>
              <a:pPr/>
              <a:t>‹#›</a:t>
            </a:fld>
            <a:endParaRPr lang="en-GB" dirty="0">
              <a:solidFill>
                <a:srgbClr val="FFFFFF"/>
              </a:solidFill>
            </a:endParaRPr>
          </a:p>
        </p:txBody>
      </p:sp>
      <p:sp>
        <p:nvSpPr>
          <p:cNvPr id="10" name="Footer Placeholder 9"/>
          <p:cNvSpPr>
            <a:spLocks noGrp="1"/>
          </p:cNvSpPr>
          <p:nvPr>
            <p:ph type="ftr" sz="quarter" idx="12"/>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1629613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6296" y="260648"/>
            <a:ext cx="1728192" cy="586551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77909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7" name="Footer Placeholder 6"/>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3544525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Footer Placeholder 4"/>
          <p:cNvSpPr>
            <a:spLocks noGrp="1"/>
          </p:cNvSpPr>
          <p:nvPr>
            <p:ph type="ftr" sz="quarter" idx="11"/>
          </p:nvPr>
        </p:nvSpPr>
        <p:spPr/>
        <p:txBody>
          <a:bodyPr/>
          <a:lstStyle/>
          <a:p>
            <a:r>
              <a:rPr lang="en-GB" smtClean="0">
                <a:solidFill>
                  <a:srgbClr val="FFFFFF"/>
                </a:solidFill>
              </a:rPr>
              <a:t>Survivng the end of frequency scaling</a:t>
            </a:r>
            <a:endParaRPr lang="en-GB">
              <a:solidFill>
                <a:srgbClr val="FFFFFF"/>
              </a:solidFill>
            </a:endParaRPr>
          </a:p>
        </p:txBody>
      </p:sp>
      <p:sp>
        <p:nvSpPr>
          <p:cNvPr id="6" name="Slide Number Placeholder 5"/>
          <p:cNvSpPr>
            <a:spLocks noGrp="1"/>
          </p:cNvSpPr>
          <p:nvPr>
            <p:ph type="sldNum" sz="quarter" idx="12"/>
          </p:nvPr>
        </p:nvSpPr>
        <p:spPr/>
        <p:txBody>
          <a:bodyPr/>
          <a:lstStyle/>
          <a:p>
            <a:fld id="{C028E7DA-F94B-4684-82D1-1B40ABCED2C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20528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7" name="Footer Placeholder 6"/>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
        <p:nvSpPr>
          <p:cNvPr id="9" name="Title 8"/>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44923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3179258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196752"/>
            <a:ext cx="4038600" cy="49294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196752"/>
            <a:ext cx="4038600" cy="49294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10" name="Straight Connector 9"/>
          <p:cNvCxnSpPr/>
          <p:nvPr userDrawn="1"/>
        </p:nvCxnSpPr>
        <p:spPr>
          <a:xfrm>
            <a:off x="0" y="1052736"/>
            <a:ext cx="8286776"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b="13647"/>
          <a:stretch/>
        </p:blipFill>
        <p:spPr>
          <a:xfrm>
            <a:off x="7629970" y="6228311"/>
            <a:ext cx="1478534" cy="585065"/>
          </a:xfrm>
          <a:prstGeom prst="rect">
            <a:avLst/>
          </a:prstGeom>
        </p:spPr>
      </p:pic>
      <p:sp>
        <p:nvSpPr>
          <p:cNvPr id="13" name="Slide Number Placeholder 10"/>
          <p:cNvSpPr>
            <a:spLocks noGrp="1"/>
          </p:cNvSpPr>
          <p:nvPr>
            <p:ph type="sldNum" sz="quarter" idx="4"/>
          </p:nvPr>
        </p:nvSpPr>
        <p:spPr>
          <a:xfrm>
            <a:off x="467544" y="6356350"/>
            <a:ext cx="2133600" cy="365125"/>
          </a:xfrm>
          <a:prstGeom prst="rect">
            <a:avLst/>
          </a:prstGeom>
        </p:spPr>
        <p:txBody>
          <a:bodyPr vert="horz" lIns="91440" tIns="45720" rIns="91440" bIns="45720" rtlCol="0" anchor="ctr"/>
          <a:lstStyle>
            <a:lvl1pPr algn="l">
              <a:defRPr sz="1200">
                <a:solidFill>
                  <a:schemeClr val="accent5"/>
                </a:solidFill>
              </a:defRPr>
            </a:lvl1pPr>
          </a:lstStyle>
          <a:p>
            <a:fld id="{F98A8B99-9408-4755-83CD-5550CF8601E7}" type="slidenum">
              <a:rPr lang="en-GB" smtClean="0"/>
              <a:pPr/>
              <a:t>‹#›</a:t>
            </a:fld>
            <a:endParaRPr lang="en-GB" dirty="0"/>
          </a:p>
        </p:txBody>
      </p:sp>
    </p:spTree>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268760"/>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6832"/>
            <a:ext cx="4040188" cy="4209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268760"/>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6832"/>
            <a:ext cx="4041775" cy="4209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10" name="Footer Placeholder 9"/>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3009477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Slide Number Placeholder 4"/>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6" name="Footer Placeholder 5"/>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2693240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5" name="Footer Placeholder 4"/>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974456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60648"/>
            <a:ext cx="5111750" cy="5865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3567257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1198789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1"/>
          </p:nvPr>
        </p:nvSpPr>
        <p:spPr/>
        <p:txBody>
          <a:bodyPr/>
          <a:lstStyle/>
          <a:p>
            <a:fld id="{F162D9C5-9C72-4C75-A1BC-B4986A40F6AC}" type="slidenum">
              <a:rPr lang="en-GB" smtClean="0">
                <a:solidFill>
                  <a:srgbClr val="FFFFFF"/>
                </a:solidFill>
              </a:rPr>
              <a:pPr/>
              <a:t>‹#›</a:t>
            </a:fld>
            <a:endParaRPr lang="en-GB" dirty="0">
              <a:solidFill>
                <a:srgbClr val="FFFFFF"/>
              </a:solidFill>
            </a:endParaRPr>
          </a:p>
        </p:txBody>
      </p:sp>
      <p:sp>
        <p:nvSpPr>
          <p:cNvPr id="10" name="Footer Placeholder 9"/>
          <p:cNvSpPr>
            <a:spLocks noGrp="1"/>
          </p:cNvSpPr>
          <p:nvPr>
            <p:ph type="ftr" sz="quarter" idx="12"/>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2882003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6296" y="260648"/>
            <a:ext cx="1728192" cy="586551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77909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7" name="Footer Placeholder 6"/>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3561656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Footer Placeholder 4"/>
          <p:cNvSpPr>
            <a:spLocks noGrp="1"/>
          </p:cNvSpPr>
          <p:nvPr>
            <p:ph type="ftr" sz="quarter" idx="11"/>
          </p:nvPr>
        </p:nvSpPr>
        <p:spPr/>
        <p:txBody>
          <a:bodyPr/>
          <a:lstStyle/>
          <a:p>
            <a:r>
              <a:rPr lang="en-GB" smtClean="0">
                <a:solidFill>
                  <a:srgbClr val="FFFFFF"/>
                </a:solidFill>
              </a:rPr>
              <a:t>Survivng the end of frequency scaling</a:t>
            </a:r>
            <a:endParaRPr lang="en-GB">
              <a:solidFill>
                <a:srgbClr val="FFFFFF"/>
              </a:solidFill>
            </a:endParaRPr>
          </a:p>
        </p:txBody>
      </p:sp>
      <p:sp>
        <p:nvSpPr>
          <p:cNvPr id="6" name="Slide Number Placeholder 5"/>
          <p:cNvSpPr>
            <a:spLocks noGrp="1"/>
          </p:cNvSpPr>
          <p:nvPr>
            <p:ph type="sldNum" sz="quarter" idx="12"/>
          </p:nvPr>
        </p:nvSpPr>
        <p:spPr/>
        <p:txBody>
          <a:bodyPr/>
          <a:lstStyle/>
          <a:p>
            <a:fld id="{C028E7DA-F94B-4684-82D1-1B40ABCED2C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585058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7" name="Footer Placeholder 6"/>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
        <p:nvSpPr>
          <p:cNvPr id="9" name="Title 8"/>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399922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1383467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cxnSp>
        <p:nvCxnSpPr>
          <p:cNvPr id="8" name="Straight Connector 7"/>
          <p:cNvCxnSpPr/>
          <p:nvPr userDrawn="1"/>
        </p:nvCxnSpPr>
        <p:spPr>
          <a:xfrm>
            <a:off x="0" y="1052736"/>
            <a:ext cx="8286776"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3647"/>
          <a:stretch/>
        </p:blipFill>
        <p:spPr>
          <a:xfrm>
            <a:off x="7629970" y="6228311"/>
            <a:ext cx="1478534" cy="585065"/>
          </a:xfrm>
          <a:prstGeom prst="rect">
            <a:avLst/>
          </a:prstGeom>
        </p:spPr>
      </p:pic>
      <p:sp>
        <p:nvSpPr>
          <p:cNvPr id="11" name="Slide Number Placeholder 10"/>
          <p:cNvSpPr>
            <a:spLocks noGrp="1"/>
          </p:cNvSpPr>
          <p:nvPr>
            <p:ph type="sldNum" sz="quarter" idx="4"/>
          </p:nvPr>
        </p:nvSpPr>
        <p:spPr>
          <a:xfrm>
            <a:off x="467544" y="6356350"/>
            <a:ext cx="2133600" cy="365125"/>
          </a:xfrm>
          <a:prstGeom prst="rect">
            <a:avLst/>
          </a:prstGeom>
        </p:spPr>
        <p:txBody>
          <a:bodyPr vert="horz" lIns="91440" tIns="45720" rIns="91440" bIns="45720" rtlCol="0" anchor="ctr"/>
          <a:lstStyle>
            <a:lvl1pPr algn="l">
              <a:defRPr sz="1200">
                <a:solidFill>
                  <a:schemeClr val="accent5"/>
                </a:solidFill>
              </a:defRPr>
            </a:lvl1pPr>
          </a:lstStyle>
          <a:p>
            <a:fld id="{F98A8B99-9408-4755-83CD-5550CF8601E7}" type="slidenum">
              <a:rPr lang="en-GB" smtClean="0"/>
              <a:pPr/>
              <a:t>‹#›</a:t>
            </a:fld>
            <a:endParaRPr lang="en-GB" dirty="0"/>
          </a:p>
        </p:txBody>
      </p:sp>
    </p:spTree>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268760"/>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6832"/>
            <a:ext cx="4040188" cy="4209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268760"/>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6832"/>
            <a:ext cx="4041775" cy="4209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10" name="Footer Placeholder 9"/>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1903180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Slide Number Placeholder 4"/>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6" name="Footer Placeholder 5"/>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13394210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5" name="Footer Placeholder 4"/>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3433067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60648"/>
            <a:ext cx="5111750" cy="5865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4646809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3492499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1"/>
          </p:nvPr>
        </p:nvSpPr>
        <p:spPr/>
        <p:txBody>
          <a:bodyPr/>
          <a:lstStyle/>
          <a:p>
            <a:fld id="{F162D9C5-9C72-4C75-A1BC-B4986A40F6AC}" type="slidenum">
              <a:rPr lang="en-GB" smtClean="0">
                <a:solidFill>
                  <a:srgbClr val="FFFFFF"/>
                </a:solidFill>
              </a:rPr>
              <a:pPr/>
              <a:t>‹#›</a:t>
            </a:fld>
            <a:endParaRPr lang="en-GB" dirty="0">
              <a:solidFill>
                <a:srgbClr val="FFFFFF"/>
              </a:solidFill>
            </a:endParaRPr>
          </a:p>
        </p:txBody>
      </p:sp>
      <p:sp>
        <p:nvSpPr>
          <p:cNvPr id="10" name="Footer Placeholder 9"/>
          <p:cNvSpPr>
            <a:spLocks noGrp="1"/>
          </p:cNvSpPr>
          <p:nvPr>
            <p:ph type="ftr" sz="quarter" idx="12"/>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17479849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6296" y="260648"/>
            <a:ext cx="1728192" cy="586551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77909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F162D9C5-9C72-4C75-A1BC-B4986A40F6AC}" type="slidenum">
              <a:rPr lang="en-GB" smtClean="0">
                <a:solidFill>
                  <a:srgbClr val="FFFFFF"/>
                </a:solidFill>
              </a:rPr>
              <a:pPr/>
              <a:t>‹#›</a:t>
            </a:fld>
            <a:endParaRPr lang="en-GB">
              <a:solidFill>
                <a:srgbClr val="FFFFFF"/>
              </a:solidFill>
            </a:endParaRPr>
          </a:p>
        </p:txBody>
      </p:sp>
      <p:sp>
        <p:nvSpPr>
          <p:cNvPr id="7" name="Footer Placeholder 6"/>
          <p:cNvSpPr>
            <a:spLocks noGrp="1"/>
          </p:cNvSpPr>
          <p:nvPr>
            <p:ph type="ftr" sz="quarter" idx="14"/>
          </p:nvPr>
        </p:nvSpPr>
        <p:spPr/>
        <p:txBody>
          <a:bodyPr/>
          <a:lstStyle>
            <a:lvl1pPr algn="r">
              <a:defRPr/>
            </a:lvl1pPr>
          </a:lstStyle>
          <a:p>
            <a:r>
              <a:rPr lang="en-GB" smtClean="0">
                <a:solidFill>
                  <a:srgbClr val="FFFFFF"/>
                </a:solidFill>
              </a:rPr>
              <a:t>Survivng the end of frequency scaling</a:t>
            </a:r>
            <a:endParaRPr lang="en-GB" dirty="0" smtClean="0">
              <a:solidFill>
                <a:srgbClr val="FFFFFF"/>
              </a:solidFill>
            </a:endParaRPr>
          </a:p>
        </p:txBody>
      </p:sp>
    </p:spTree>
    <p:extLst>
      <p:ext uri="{BB962C8B-B14F-4D97-AF65-F5344CB8AC3E}">
        <p14:creationId xmlns:p14="http://schemas.microsoft.com/office/powerpoint/2010/main" val="1832895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bg1">
                <a:lumMod val="65000"/>
              </a:schemeClr>
            </a:gs>
            <a:gs pos="100000">
              <a:schemeClr val="bg1">
                <a:lumMod val="95000"/>
              </a:schemeClr>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492875"/>
            <a:ext cx="2133600" cy="365125"/>
          </a:xfrm>
        </p:spPr>
        <p:txBody>
          <a:bodyPr/>
          <a:lstStyle/>
          <a:p>
            <a:fld id="{2009620A-868C-4F51-95DA-72EFCEFE53EC}" type="datetime1">
              <a:rPr lang="en-US" smtClean="0">
                <a:solidFill>
                  <a:prstClr val="black">
                    <a:tint val="75000"/>
                  </a:prstClr>
                </a:solidFill>
                <a:latin typeface="Franklin Gothic Book"/>
              </a:rPr>
              <a:pPr/>
              <a:t>27/05/2013</a:t>
            </a:fld>
            <a:endParaRPr lang="en-US">
              <a:solidFill>
                <a:prstClr val="black">
                  <a:tint val="75000"/>
                </a:prstClr>
              </a:solidFill>
              <a:latin typeface="Franklin Gothic Book"/>
            </a:endParaRPr>
          </a:p>
        </p:txBody>
      </p:sp>
      <p:sp>
        <p:nvSpPr>
          <p:cNvPr id="5" name="Footer Placeholder 4"/>
          <p:cNvSpPr>
            <a:spLocks noGrp="1"/>
          </p:cNvSpPr>
          <p:nvPr>
            <p:ph type="ftr" sz="quarter" idx="11"/>
          </p:nvPr>
        </p:nvSpPr>
        <p:spPr>
          <a:xfrm>
            <a:off x="3124200" y="6492875"/>
            <a:ext cx="2895600" cy="365125"/>
          </a:xfrm>
        </p:spPr>
        <p:txBody>
          <a:bodyPr/>
          <a:lstStyle/>
          <a:p>
            <a:endParaRPr lang="en-US">
              <a:solidFill>
                <a:prstClr val="black">
                  <a:tint val="75000"/>
                </a:prstClr>
              </a:solidFill>
              <a:latin typeface="Franklin Gothic Book"/>
            </a:endParaRPr>
          </a:p>
        </p:txBody>
      </p:sp>
      <p:sp>
        <p:nvSpPr>
          <p:cNvPr id="6" name="Slide Number Placeholder 5"/>
          <p:cNvSpPr>
            <a:spLocks noGrp="1"/>
          </p:cNvSpPr>
          <p:nvPr>
            <p:ph type="sldNum" sz="quarter" idx="12"/>
          </p:nvPr>
        </p:nvSpPr>
        <p:spPr>
          <a:xfrm>
            <a:off x="6553200" y="6492875"/>
            <a:ext cx="2133600" cy="365125"/>
          </a:xfrm>
        </p:spPr>
        <p:txBody>
          <a:bodyPr/>
          <a:lstStyle/>
          <a:p>
            <a:fld id="{944DE186-3112-4AB8-AF78-FDBC8ACE92CB}" type="slidenum">
              <a:rPr lang="en-US" smtClean="0">
                <a:solidFill>
                  <a:prstClr val="black">
                    <a:tint val="75000"/>
                  </a:prstClr>
                </a:solidFill>
                <a:latin typeface="Franklin Gothic Book"/>
              </a:rPr>
              <a:pPr/>
              <a:t>‹#›</a:t>
            </a:fld>
            <a:endParaRPr lang="en-US">
              <a:solidFill>
                <a:prstClr val="black">
                  <a:tint val="75000"/>
                </a:prstClr>
              </a:solidFill>
              <a:latin typeface="Franklin Gothic Book"/>
            </a:endParaRPr>
          </a:p>
        </p:txBody>
      </p:sp>
      <p:sp>
        <p:nvSpPr>
          <p:cNvPr id="2" name="Title 1"/>
          <p:cNvSpPr>
            <a:spLocks noGrp="1"/>
          </p:cNvSpPr>
          <p:nvPr>
            <p:ph type="ctrTitle" hasCustomPrompt="1"/>
          </p:nvPr>
        </p:nvSpPr>
        <p:spPr>
          <a:xfrm>
            <a:off x="228600" y="4419600"/>
            <a:ext cx="7772400" cy="1470025"/>
          </a:xfrm>
        </p:spPr>
        <p:txBody>
          <a:bodyPr anchor="b"/>
          <a:lstStyle>
            <a:lvl1pPr algn="l">
              <a:defRPr sz="3600" baseline="0">
                <a:ln>
                  <a:solidFill>
                    <a:schemeClr val="tx1">
                      <a:lumMod val="95000"/>
                      <a:lumOff val="5000"/>
                    </a:schemeClr>
                  </a:solidFill>
                </a:ln>
                <a:solidFill>
                  <a:schemeClr val="tx1">
                    <a:lumMod val="65000"/>
                    <a:lumOff val="35000"/>
                  </a:schemeClr>
                </a:solidFill>
                <a:effectLst>
                  <a:reflection blurRad="6350" stA="14000" endPos="45500" dir="5400000" sy="-100000" algn="bl" rotWithShape="0"/>
                </a:effectLst>
              </a:defRPr>
            </a:lvl1pPr>
          </a:lstStyle>
          <a:p>
            <a:r>
              <a:rPr lang="en-US" dirty="0" smtClean="0"/>
              <a:t>Title</a:t>
            </a:r>
            <a:endParaRPr lang="en-US" dirty="0"/>
          </a:p>
        </p:txBody>
      </p:sp>
      <p:sp>
        <p:nvSpPr>
          <p:cNvPr id="3" name="Subtitle 2"/>
          <p:cNvSpPr>
            <a:spLocks noGrp="1"/>
          </p:cNvSpPr>
          <p:nvPr>
            <p:ph type="subTitle" idx="1"/>
          </p:nvPr>
        </p:nvSpPr>
        <p:spPr>
          <a:xfrm>
            <a:off x="228600" y="5867400"/>
            <a:ext cx="6400800" cy="762000"/>
          </a:xfrm>
          <a:ln>
            <a:noFill/>
          </a:ln>
        </p:spPr>
        <p:txBody>
          <a:bodyPr>
            <a:normAutofit/>
          </a:bodyPr>
          <a:lstStyle>
            <a:lvl1pPr marL="0" indent="0" algn="l">
              <a:buNone/>
              <a:defRPr sz="2400">
                <a:ln w="3175">
                  <a:noFill/>
                </a:ln>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2" name="Straight Connector 11"/>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354132"/>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gradFill>
          <a:gsLst>
            <a:gs pos="0">
              <a:schemeClr val="bg1">
                <a:lumMod val="65000"/>
              </a:schemeClr>
            </a:gs>
            <a:gs pos="100000">
              <a:schemeClr val="bg1">
                <a:lumMod val="9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8400" y="304800"/>
            <a:ext cx="5638800" cy="944562"/>
          </a:xfrm>
        </p:spPr>
        <p:txBody>
          <a:bodyPr/>
          <a:lstStyle>
            <a:lvl1pPr>
              <a:defRPr>
                <a:ln w="12700">
                  <a:solidFill>
                    <a:schemeClr val="tx1">
                      <a:lumMod val="95000"/>
                      <a:lumOff val="5000"/>
                    </a:schemeClr>
                  </a:solidFill>
                </a:ln>
                <a:solidFill>
                  <a:schemeClr val="tx1">
                    <a:lumMod val="65000"/>
                    <a:lumOff val="3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14600" y="1295400"/>
            <a:ext cx="5562600"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solidFill>
                  <a:prstClr val="black">
                    <a:tint val="75000"/>
                  </a:prstClr>
                </a:solidFill>
                <a:latin typeface="Franklin Gothic Book"/>
              </a:rPr>
              <a:pPr/>
              <a:t>27/05/2013</a:t>
            </a:fld>
            <a:endParaRPr lang="en-US">
              <a:solidFill>
                <a:prstClr val="black">
                  <a:tint val="75000"/>
                </a:prstClr>
              </a:solidFill>
              <a:latin typeface="Franklin Gothic Book"/>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Franklin Gothic Book"/>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latin typeface="Franklin Gothic Book"/>
              </a:rPr>
              <a:pPr/>
              <a:t>‹#›</a:t>
            </a:fld>
            <a:endParaRPr lang="en-US">
              <a:solidFill>
                <a:prstClr val="black">
                  <a:tint val="75000"/>
                </a:prstClr>
              </a:solidFill>
              <a:latin typeface="Franklin Gothic Book"/>
            </a:endParaRPr>
          </a:p>
        </p:txBody>
      </p:sp>
    </p:spTree>
    <p:extLst>
      <p:ext uri="{BB962C8B-B14F-4D97-AF65-F5344CB8AC3E}">
        <p14:creationId xmlns:p14="http://schemas.microsoft.com/office/powerpoint/2010/main" val="4115615069"/>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2" name="Title 1"/>
          <p:cNvSpPr>
            <a:spLocks noGrp="1"/>
          </p:cNvSpPr>
          <p:nvPr>
            <p:ph type="title"/>
          </p:nvPr>
        </p:nvSpPr>
        <p:spPr>
          <a:xfrm>
            <a:off x="3200400" y="152400"/>
            <a:ext cx="5791200" cy="944562"/>
          </a:xfrm>
        </p:spPr>
        <p:txBody>
          <a:bodyPr/>
          <a:lstStyle>
            <a:lvl1pPr>
              <a:defRPr>
                <a:ln w="12700">
                  <a:solidFill>
                    <a:schemeClr val="tx1">
                      <a:lumMod val="95000"/>
                      <a:lumOff val="5000"/>
                    </a:schemeClr>
                  </a:solidFill>
                </a:ln>
                <a:solidFill>
                  <a:schemeClr val="tx1">
                    <a:lumMod val="65000"/>
                    <a:lumOff val="3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200400" y="1096962"/>
            <a:ext cx="8534400"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solidFill>
                  <a:prstClr val="black">
                    <a:tint val="75000"/>
                  </a:prstClr>
                </a:solidFill>
                <a:latin typeface="Franklin Gothic Book"/>
              </a:rPr>
              <a:pPr/>
              <a:t>27/05/2013</a:t>
            </a:fld>
            <a:endParaRPr lang="en-US">
              <a:solidFill>
                <a:prstClr val="black">
                  <a:tint val="75000"/>
                </a:prstClr>
              </a:solidFill>
              <a:latin typeface="Franklin Gothic Book"/>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Franklin Gothic Book"/>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latin typeface="Franklin Gothic Book"/>
              </a:rPr>
              <a:pPr/>
              <a:t>‹#›</a:t>
            </a:fld>
            <a:endParaRPr lang="en-US">
              <a:solidFill>
                <a:prstClr val="black">
                  <a:tint val="75000"/>
                </a:prstClr>
              </a:solidFill>
              <a:latin typeface="Franklin Gothic Book"/>
            </a:endParaRPr>
          </a:p>
        </p:txBody>
      </p:sp>
    </p:spTree>
    <p:extLst>
      <p:ext uri="{BB962C8B-B14F-4D97-AF65-F5344CB8AC3E}">
        <p14:creationId xmlns:p14="http://schemas.microsoft.com/office/powerpoint/2010/main" val="2257046570"/>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Footer Placeholder 4"/>
          <p:cNvSpPr>
            <a:spLocks noGrp="1"/>
          </p:cNvSpPr>
          <p:nvPr>
            <p:ph type="ftr" sz="quarter" idx="11"/>
          </p:nvPr>
        </p:nvSpPr>
        <p:spPr/>
        <p:txBody>
          <a:bodyPr/>
          <a:lstStyle/>
          <a:p>
            <a:r>
              <a:rPr lang="en-GB" smtClean="0"/>
              <a:t>Survivng the end of frequency scaling</a:t>
            </a:r>
            <a:endParaRPr lang="en-GB"/>
          </a:p>
        </p:txBody>
      </p:sp>
      <p:sp>
        <p:nvSpPr>
          <p:cNvPr id="6" name="Slide Number Placeholder 5"/>
          <p:cNvSpPr>
            <a:spLocks noGrp="1"/>
          </p:cNvSpPr>
          <p:nvPr>
            <p:ph type="sldNum" sz="quarter" idx="12"/>
          </p:nvPr>
        </p:nvSpPr>
        <p:spPr/>
        <p:txBody>
          <a:bodyPr/>
          <a:lstStyle/>
          <a:p>
            <a:fld id="{C028E7DA-F94B-4684-82D1-1B40ABCED2CB}" type="slidenum">
              <a:rPr lang="en-GB" smtClean="0"/>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90800" y="433387"/>
            <a:ext cx="6284913" cy="1362075"/>
          </a:xfrm>
        </p:spPr>
        <p:txBody>
          <a:bodyPr anchor="t"/>
          <a:lstStyle>
            <a:lvl1pPr algn="r">
              <a:defRPr sz="4000" b="1" cap="all">
                <a:ln>
                  <a:solidFill>
                    <a:schemeClr val="tx1">
                      <a:lumMod val="95000"/>
                      <a:lumOff val="5000"/>
                    </a:schemeClr>
                  </a:solidFill>
                </a:ln>
                <a:solidFill>
                  <a:schemeClr val="tx1">
                    <a:lumMod val="65000"/>
                    <a:lumOff val="3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590800" y="-1066800"/>
            <a:ext cx="6284913" cy="1500187"/>
          </a:xfrm>
        </p:spPr>
        <p:txBody>
          <a:bodyPr anchor="b"/>
          <a:lstStyle>
            <a:lvl1pPr marL="0" indent="0" algn="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solidFill>
                  <a:prstClr val="black">
                    <a:tint val="75000"/>
                  </a:prstClr>
                </a:solidFill>
                <a:latin typeface="Franklin Gothic Book"/>
              </a:rPr>
              <a:pPr/>
              <a:t>27/05/2013</a:t>
            </a:fld>
            <a:endParaRPr lang="en-US">
              <a:solidFill>
                <a:prstClr val="black">
                  <a:tint val="75000"/>
                </a:prstClr>
              </a:solidFill>
              <a:latin typeface="Franklin Gothic Book"/>
            </a:endParaRPr>
          </a:p>
        </p:txBody>
      </p:sp>
      <p:sp>
        <p:nvSpPr>
          <p:cNvPr id="5" name="Footer Placeholder 4"/>
          <p:cNvSpPr>
            <a:spLocks noGrp="1"/>
          </p:cNvSpPr>
          <p:nvPr>
            <p:ph type="ftr" sz="quarter" idx="11"/>
          </p:nvPr>
        </p:nvSpPr>
        <p:spPr>
          <a:xfrm>
            <a:off x="3124200" y="6400800"/>
            <a:ext cx="2895600" cy="365125"/>
          </a:xfrm>
        </p:spPr>
        <p:txBody>
          <a:bodyPr/>
          <a:lstStyle/>
          <a:p>
            <a:endParaRPr lang="en-US" dirty="0">
              <a:solidFill>
                <a:prstClr val="black">
                  <a:tint val="75000"/>
                </a:prstClr>
              </a:solidFill>
              <a:latin typeface="Franklin Gothic Book"/>
            </a:endParaRPr>
          </a:p>
        </p:txBody>
      </p:sp>
      <p:sp>
        <p:nvSpPr>
          <p:cNvPr id="6" name="Slide Number Placeholder 5"/>
          <p:cNvSpPr>
            <a:spLocks noGrp="1"/>
          </p:cNvSpPr>
          <p:nvPr>
            <p:ph type="sldNum" sz="quarter" idx="12"/>
          </p:nvPr>
        </p:nvSpPr>
        <p:spPr>
          <a:xfrm>
            <a:off x="6553200" y="6400800"/>
            <a:ext cx="2133600" cy="365125"/>
          </a:xfrm>
        </p:spPr>
        <p:txBody>
          <a:bodyPr/>
          <a:lstStyle/>
          <a:p>
            <a:fld id="{944DE186-3112-4AB8-AF78-FDBC8ACE92CB}"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val="2713433077"/>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0" y="-152400"/>
            <a:ext cx="2438400" cy="992167"/>
          </a:xfrm>
          <a:ln>
            <a:noFill/>
          </a:ln>
        </p:spPr>
        <p:txBody>
          <a:bodyPr anchor="b"/>
          <a:lstStyle>
            <a:lvl1pPr algn="l">
              <a:defRPr sz="2000" b="1">
                <a:ln w="3175">
                  <a:solidFill>
                    <a:schemeClr val="tx1">
                      <a:lumMod val="85000"/>
                      <a:lumOff val="15000"/>
                    </a:schemeClr>
                  </a:solidFill>
                </a:ln>
                <a:solidFill>
                  <a:schemeClr val="accent6">
                    <a:lumMod val="5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381000"/>
            <a:ext cx="3990109" cy="5853113"/>
          </a:xfrm>
        </p:spPr>
        <p:txBody>
          <a:bodyPr/>
          <a:lstStyle>
            <a:lvl1pPr>
              <a:defRPr sz="3200">
                <a:solidFill>
                  <a:schemeClr val="tx1">
                    <a:lumMod val="85000"/>
                    <a:lumOff val="15000"/>
                  </a:schemeClr>
                </a:solidFill>
              </a:defRPr>
            </a:lvl1pPr>
            <a:lvl2pPr>
              <a:defRPr sz="2800">
                <a:solidFill>
                  <a:schemeClr val="tx1">
                    <a:lumMod val="85000"/>
                    <a:lumOff val="15000"/>
                  </a:schemeClr>
                </a:solidFill>
              </a:defRPr>
            </a:lvl2pPr>
            <a:lvl3pPr>
              <a:defRPr sz="2400">
                <a:solidFill>
                  <a:schemeClr val="tx1">
                    <a:lumMod val="85000"/>
                    <a:lumOff val="15000"/>
                  </a:schemeClr>
                </a:solidFill>
              </a:defRPr>
            </a:lvl3pPr>
            <a:lvl4pPr>
              <a:defRPr sz="2000">
                <a:solidFill>
                  <a:schemeClr val="tx1">
                    <a:lumMod val="85000"/>
                    <a:lumOff val="15000"/>
                  </a:schemeClr>
                </a:solidFill>
              </a:defRPr>
            </a:lvl4pPr>
            <a:lvl5pPr>
              <a:defRPr sz="2000">
                <a:solidFill>
                  <a:schemeClr val="tx1">
                    <a:lumMod val="85000"/>
                    <a:lumOff val="15000"/>
                  </a:schemeClr>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871537"/>
            <a:ext cx="2438400" cy="3319463"/>
          </a:xfrm>
        </p:spPr>
        <p:txBody>
          <a:bodyPr/>
          <a:lstStyle>
            <a:lvl1pPr marL="0" indent="0">
              <a:buNone/>
              <a:defRPr sz="1400">
                <a:ln>
                  <a:noFill/>
                </a:ln>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solidFill>
                  <a:prstClr val="black">
                    <a:tint val="75000"/>
                  </a:prstClr>
                </a:solidFill>
                <a:latin typeface="Franklin Gothic Book"/>
              </a:rPr>
              <a:pPr/>
              <a:t>27/05/2013</a:t>
            </a:fld>
            <a:endParaRPr lang="en-US">
              <a:solidFill>
                <a:prstClr val="black">
                  <a:tint val="75000"/>
                </a:prstClr>
              </a:solidFill>
              <a:latin typeface="Franklin Gothic Book"/>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Franklin Gothic Book"/>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latin typeface="Franklin Gothic Book"/>
              </a:rPr>
              <a:pPr/>
              <a:t>‹#›</a:t>
            </a:fld>
            <a:endParaRPr lang="en-US">
              <a:solidFill>
                <a:prstClr val="black">
                  <a:tint val="75000"/>
                </a:prstClr>
              </a:solidFill>
              <a:latin typeface="Franklin Gothic Book"/>
            </a:endParaRPr>
          </a:p>
        </p:txBody>
      </p:sp>
    </p:spTree>
    <p:extLst>
      <p:ext uri="{BB962C8B-B14F-4D97-AF65-F5344CB8AC3E}">
        <p14:creationId xmlns:p14="http://schemas.microsoft.com/office/powerpoint/2010/main" val="1602588363"/>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0" y="0"/>
            <a:ext cx="6477000" cy="944562"/>
          </a:xfrm>
          <a:noFill/>
        </p:spPr>
        <p:txBody>
          <a:bodyPr vert="horz" lIns="91440" tIns="45720" rIns="91440" bIns="45720" rtlCol="0" anchor="ctr">
            <a:normAutofit/>
          </a:bodyPr>
          <a:lstStyle>
            <a:lvl1pPr>
              <a:defRPr lang="en-US">
                <a:ln>
                  <a:solidFill>
                    <a:schemeClr val="tx1">
                      <a:lumMod val="95000"/>
                      <a:lumOff val="5000"/>
                    </a:schemeClr>
                  </a:solidFill>
                </a:ln>
                <a:solidFill>
                  <a:schemeClr val="accent3">
                    <a:lumMod val="60000"/>
                    <a:lumOff val="40000"/>
                  </a:schemeClr>
                </a:solidFill>
              </a:defRPr>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0"/>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0"/>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26E2B09-917C-4CE8-84A4-CF423B837BAE}" type="datetime1">
              <a:rPr lang="en-US" smtClean="0">
                <a:solidFill>
                  <a:prstClr val="black">
                    <a:tint val="75000"/>
                  </a:prstClr>
                </a:solidFill>
                <a:latin typeface="Franklin Gothic Book"/>
              </a:rPr>
              <a:pPr/>
              <a:t>27/05/2013</a:t>
            </a:fld>
            <a:endParaRPr lang="en-US">
              <a:solidFill>
                <a:prstClr val="black">
                  <a:tint val="75000"/>
                </a:prstClr>
              </a:solidFill>
              <a:latin typeface="Franklin Gothic Book"/>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Franklin Gothic Book"/>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latin typeface="Franklin Gothic Book"/>
              </a:rPr>
              <a:pPr/>
              <a:t>‹#›</a:t>
            </a:fld>
            <a:endParaRPr lang="en-US">
              <a:solidFill>
                <a:prstClr val="black">
                  <a:tint val="75000"/>
                </a:prstClr>
              </a:solidFill>
              <a:latin typeface="Franklin Gothic Book"/>
            </a:endParaRPr>
          </a:p>
        </p:txBody>
      </p:sp>
    </p:spTree>
    <p:extLst>
      <p:ext uri="{BB962C8B-B14F-4D97-AF65-F5344CB8AC3E}">
        <p14:creationId xmlns:p14="http://schemas.microsoft.com/office/powerpoint/2010/main" val="3635060371"/>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62200" y="381000"/>
            <a:ext cx="4953000" cy="639762"/>
          </a:xfrm>
        </p:spPr>
        <p:txBody>
          <a:bodyPr anchor="b">
            <a:normAutofit/>
          </a:bodyPr>
          <a:lstStyle>
            <a:lvl1pPr marL="0" indent="0">
              <a:buNone/>
              <a:defRPr sz="2000" b="1">
                <a:ln w="3175">
                  <a:noFill/>
                </a:ln>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2286000" y="-76200"/>
            <a:ext cx="6477000" cy="944562"/>
          </a:xfrm>
        </p:spPr>
        <p:txBody>
          <a:bodyPr/>
          <a:lstStyle>
            <a:lvl1pPr algn="l">
              <a:defRPr>
                <a:ln>
                  <a:solidFill>
                    <a:sysClr val="windowText" lastClr="000000"/>
                  </a:solidFill>
                </a:ln>
                <a:solidFill>
                  <a:schemeClr val="tx1">
                    <a:lumMod val="65000"/>
                    <a:lumOff val="35000"/>
                  </a:schemeClr>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438400" y="1752600"/>
            <a:ext cx="67056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286000" y="3551238"/>
            <a:ext cx="3200400" cy="639762"/>
          </a:xfrm>
        </p:spPr>
        <p:txBody>
          <a:bodyPr anchor="b"/>
          <a:lstStyle>
            <a:lvl1pPr marL="0" indent="0">
              <a:buNone/>
              <a:defRPr sz="2400" b="1">
                <a:ln w="3175">
                  <a:noFill/>
                </a:ln>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2438400" y="4430712"/>
            <a:ext cx="67056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2E432E-D556-49B1-AA44-0ADD980DBED8}" type="datetime1">
              <a:rPr lang="en-US" smtClean="0">
                <a:solidFill>
                  <a:prstClr val="black">
                    <a:tint val="75000"/>
                  </a:prstClr>
                </a:solidFill>
                <a:latin typeface="Franklin Gothic Book"/>
              </a:rPr>
              <a:pPr/>
              <a:t>27/05/2013</a:t>
            </a:fld>
            <a:endParaRPr lang="en-US">
              <a:solidFill>
                <a:prstClr val="black">
                  <a:tint val="75000"/>
                </a:prstClr>
              </a:solidFill>
              <a:latin typeface="Franklin Gothic Book"/>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Franklin Gothic Book"/>
            </a:endParaRPr>
          </a:p>
        </p:txBody>
      </p:sp>
      <p:sp>
        <p:nvSpPr>
          <p:cNvPr id="9" name="Slide Number Placeholder 8"/>
          <p:cNvSpPr>
            <a:spLocks noGrp="1"/>
          </p:cNvSpPr>
          <p:nvPr>
            <p:ph type="sldNum" sz="quarter" idx="12"/>
          </p:nvPr>
        </p:nvSpPr>
        <p:spPr/>
        <p:txBody>
          <a:bodyPr/>
          <a:lstStyle/>
          <a:p>
            <a:fld id="{944DE186-3112-4AB8-AF78-FDBC8ACE92CB}" type="slidenum">
              <a:rPr lang="en-US" smtClean="0">
                <a:solidFill>
                  <a:prstClr val="black">
                    <a:tint val="75000"/>
                  </a:prstClr>
                </a:solidFill>
                <a:latin typeface="Franklin Gothic Book"/>
              </a:rPr>
              <a:pPr/>
              <a:t>‹#›</a:t>
            </a:fld>
            <a:endParaRPr lang="en-US">
              <a:solidFill>
                <a:prstClr val="black">
                  <a:tint val="75000"/>
                </a:prstClr>
              </a:solidFill>
              <a:latin typeface="Franklin Gothic Book"/>
            </a:endParaRPr>
          </a:p>
        </p:txBody>
      </p:sp>
    </p:spTree>
    <p:extLst>
      <p:ext uri="{BB962C8B-B14F-4D97-AF65-F5344CB8AC3E}">
        <p14:creationId xmlns:p14="http://schemas.microsoft.com/office/powerpoint/2010/main" val="1239562768"/>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6477000" cy="944562"/>
          </a:xfrm>
        </p:spPr>
        <p:txBody>
          <a:bodyPr/>
          <a:lstStyle>
            <a:lvl1pPr>
              <a:defRPr>
                <a:ln>
                  <a:solidFill>
                    <a:schemeClr val="tx1">
                      <a:lumMod val="95000"/>
                      <a:lumOff val="5000"/>
                    </a:schemeClr>
                  </a:solidFill>
                </a:ln>
                <a:solidFill>
                  <a:schemeClr val="tx1">
                    <a:lumMod val="65000"/>
                    <a:lumOff val="35000"/>
                  </a:schemeClr>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1AE94-C42D-430C-B655-059880745D40}" type="datetime1">
              <a:rPr lang="en-US" smtClean="0">
                <a:solidFill>
                  <a:prstClr val="black">
                    <a:tint val="75000"/>
                  </a:prstClr>
                </a:solidFill>
                <a:latin typeface="Franklin Gothic Book"/>
              </a:rPr>
              <a:pPr/>
              <a:t>27/05/2013</a:t>
            </a:fld>
            <a:endParaRPr lang="en-US">
              <a:solidFill>
                <a:prstClr val="black">
                  <a:tint val="75000"/>
                </a:prstClr>
              </a:solidFill>
              <a:latin typeface="Franklin Gothic Book"/>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Franklin Gothic Book"/>
            </a:endParaRPr>
          </a:p>
        </p:txBody>
      </p:sp>
      <p:sp>
        <p:nvSpPr>
          <p:cNvPr id="5" name="Slide Number Placeholder 4"/>
          <p:cNvSpPr>
            <a:spLocks noGrp="1"/>
          </p:cNvSpPr>
          <p:nvPr>
            <p:ph type="sldNum" sz="quarter" idx="12"/>
          </p:nvPr>
        </p:nvSpPr>
        <p:spPr/>
        <p:txBody>
          <a:bodyPr/>
          <a:lstStyle/>
          <a:p>
            <a:fld id="{944DE186-3112-4AB8-AF78-FDBC8ACE92CB}" type="slidenum">
              <a:rPr lang="en-US" smtClean="0">
                <a:solidFill>
                  <a:prstClr val="black">
                    <a:tint val="75000"/>
                  </a:prstClr>
                </a:solidFill>
                <a:latin typeface="Franklin Gothic Book"/>
              </a:rPr>
              <a:pPr/>
              <a:t>‹#›</a:t>
            </a:fld>
            <a:endParaRPr lang="en-US">
              <a:solidFill>
                <a:prstClr val="black">
                  <a:tint val="75000"/>
                </a:prstClr>
              </a:solidFill>
              <a:latin typeface="Franklin Gothic Book"/>
            </a:endParaRPr>
          </a:p>
        </p:txBody>
      </p:sp>
    </p:spTree>
    <p:extLst>
      <p:ext uri="{BB962C8B-B14F-4D97-AF65-F5344CB8AC3E}">
        <p14:creationId xmlns:p14="http://schemas.microsoft.com/office/powerpoint/2010/main" val="1869388777"/>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solidFill>
                  <a:prstClr val="black">
                    <a:tint val="75000"/>
                  </a:prstClr>
                </a:solidFill>
                <a:latin typeface="Franklin Gothic Book"/>
              </a:rPr>
              <a:pPr/>
              <a:t>27/05/2013</a:t>
            </a:fld>
            <a:endParaRPr lang="en-US">
              <a:solidFill>
                <a:prstClr val="black">
                  <a:tint val="75000"/>
                </a:prstClr>
              </a:solidFill>
              <a:latin typeface="Franklin Gothic Book"/>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Franklin Gothic Book"/>
            </a:endParaRPr>
          </a:p>
        </p:txBody>
      </p:sp>
      <p:sp>
        <p:nvSpPr>
          <p:cNvPr id="4" name="Slide Number Placeholder 3"/>
          <p:cNvSpPr>
            <a:spLocks noGrp="1"/>
          </p:cNvSpPr>
          <p:nvPr>
            <p:ph type="sldNum" sz="quarter" idx="12"/>
          </p:nvPr>
        </p:nvSpPr>
        <p:spPr/>
        <p:txBody>
          <a:bodyPr/>
          <a:lstStyle/>
          <a:p>
            <a:fld id="{944DE186-3112-4AB8-AF78-FDBC8ACE92CB}" type="slidenum">
              <a:rPr lang="en-US" smtClean="0">
                <a:solidFill>
                  <a:prstClr val="black">
                    <a:tint val="75000"/>
                  </a:prstClr>
                </a:solidFill>
                <a:latin typeface="Franklin Gothic Book"/>
              </a:rPr>
              <a:pPr/>
              <a:t>‹#›</a:t>
            </a:fld>
            <a:endParaRPr lang="en-US">
              <a:solidFill>
                <a:prstClr val="black">
                  <a:tint val="75000"/>
                </a:prstClr>
              </a:solidFill>
              <a:latin typeface="Franklin Gothic Book"/>
            </a:endParaRPr>
          </a:p>
        </p:txBody>
      </p:sp>
    </p:spTree>
    <p:extLst>
      <p:ext uri="{BB962C8B-B14F-4D97-AF65-F5344CB8AC3E}">
        <p14:creationId xmlns:p14="http://schemas.microsoft.com/office/powerpoint/2010/main" val="3512188976"/>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2800" y="4495800"/>
            <a:ext cx="5486400" cy="566738"/>
          </a:xfrm>
        </p:spPr>
        <p:txBody>
          <a:bodyPr anchor="b"/>
          <a:lstStyle>
            <a:lvl1pPr algn="l">
              <a:defRPr sz="2000" b="1">
                <a:ln w="3175">
                  <a:noFill/>
                </a:ln>
                <a:solidFill>
                  <a:schemeClr val="tx1">
                    <a:lumMod val="85000"/>
                    <a:lumOff val="15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3528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352800" y="5062538"/>
            <a:ext cx="5486400" cy="804862"/>
          </a:xfrm>
        </p:spPr>
        <p:txBody>
          <a:bodyPr/>
          <a:lstStyle>
            <a:lvl1pPr marL="0" indent="0">
              <a:buNone/>
              <a:defRPr sz="1400">
                <a:solidFill>
                  <a:schemeClr val="accent4">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solidFill>
                  <a:prstClr val="black">
                    <a:tint val="75000"/>
                  </a:prstClr>
                </a:solidFill>
                <a:latin typeface="Franklin Gothic Book"/>
              </a:rPr>
              <a:pPr/>
              <a:t>27/05/2013</a:t>
            </a:fld>
            <a:endParaRPr lang="en-US" dirty="0">
              <a:solidFill>
                <a:prstClr val="black">
                  <a:tint val="75000"/>
                </a:prstClr>
              </a:solidFill>
              <a:latin typeface="Franklin Gothic Book"/>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Franklin Gothic Book"/>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latin typeface="Franklin Gothic Book"/>
              </a:rPr>
              <a:pPr/>
              <a:t>‹#›</a:t>
            </a:fld>
            <a:endParaRPr lang="en-US">
              <a:solidFill>
                <a:prstClr val="black">
                  <a:tint val="75000"/>
                </a:prstClr>
              </a:solidFill>
              <a:latin typeface="Franklin Gothic Book"/>
            </a:endParaRPr>
          </a:p>
        </p:txBody>
      </p:sp>
    </p:spTree>
    <p:extLst>
      <p:ext uri="{BB962C8B-B14F-4D97-AF65-F5344CB8AC3E}">
        <p14:creationId xmlns:p14="http://schemas.microsoft.com/office/powerpoint/2010/main" val="4165174251"/>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latin typeface="Franklin Gothic Book"/>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
        <p:nvSpPr>
          <p:cNvPr id="9" name="Text Placeholder 8"/>
          <p:cNvSpPr>
            <a:spLocks noGrp="1"/>
          </p:cNvSpPr>
          <p:nvPr>
            <p:ph type="body" sz="quarter" idx="15"/>
          </p:nvPr>
        </p:nvSpPr>
        <p:spPr>
          <a:xfrm>
            <a:off x="2895600" y="3124200"/>
            <a:ext cx="54864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smtClean="0"/>
              <a:t>Click to edit Master text styles</a:t>
            </a:r>
          </a:p>
        </p:txBody>
      </p:sp>
      <p:sp>
        <p:nvSpPr>
          <p:cNvPr id="12" name="Text Placeholder 8"/>
          <p:cNvSpPr>
            <a:spLocks noGrp="1"/>
          </p:cNvSpPr>
          <p:nvPr>
            <p:ph type="body" sz="quarter" idx="16"/>
          </p:nvPr>
        </p:nvSpPr>
        <p:spPr>
          <a:xfrm>
            <a:off x="2895600" y="1447800"/>
            <a:ext cx="54864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895600" y="2286000"/>
            <a:ext cx="54864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895600" y="3962400"/>
            <a:ext cx="54864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2667000" y="827851"/>
            <a:ext cx="5486400" cy="457200"/>
          </a:xfrm>
        </p:spPr>
        <p:txBody>
          <a:bodyPr>
            <a:normAutofit/>
          </a:bodyPr>
          <a:lstStyle>
            <a:lvl1pPr algn="l">
              <a:buFontTx/>
              <a:buNone/>
              <a:defRPr sz="2400" b="1">
                <a:ln w="3175">
                  <a:solidFill>
                    <a:schemeClr val="tx1">
                      <a:lumMod val="95000"/>
                      <a:lumOff val="5000"/>
                    </a:schemeClr>
                  </a:solidFill>
                </a:ln>
                <a:solidFill>
                  <a:schemeClr val="tx1">
                    <a:lumMod val="65000"/>
                    <a:lumOff val="35000"/>
                  </a:schemeClr>
                </a:solidFill>
              </a:defRPr>
            </a:lvl1pPr>
          </a:lstStyle>
          <a:p>
            <a:pPr lvl="0"/>
            <a:r>
              <a:rPr lang="en-US" dirty="0" smtClean="0"/>
              <a:t>Click to edit Master text styles</a:t>
            </a:r>
          </a:p>
        </p:txBody>
      </p:sp>
      <p:sp>
        <p:nvSpPr>
          <p:cNvPr id="11" name="Title 1"/>
          <p:cNvSpPr>
            <a:spLocks noGrp="1"/>
          </p:cNvSpPr>
          <p:nvPr>
            <p:ph type="title"/>
          </p:nvPr>
        </p:nvSpPr>
        <p:spPr>
          <a:xfrm>
            <a:off x="2438400" y="35689"/>
            <a:ext cx="6477000" cy="944562"/>
          </a:xfrm>
        </p:spPr>
        <p:txBody>
          <a:bodyPr/>
          <a:lstStyle>
            <a:lvl1pPr algn="l">
              <a:defRPr>
                <a:ln>
                  <a:solidFill>
                    <a:schemeClr val="tx1">
                      <a:lumMod val="95000"/>
                      <a:lumOff val="5000"/>
                    </a:schemeClr>
                  </a:solidFill>
                </a:ln>
                <a:solidFill>
                  <a:schemeClr val="tx1">
                    <a:lumMod val="65000"/>
                    <a:lumOff val="3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1354664"/>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2438400"/>
            <a:ext cx="3048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
        <p:nvSpPr>
          <p:cNvPr id="13" name="Footer Placeholder 12"/>
          <p:cNvSpPr>
            <a:spLocks noGrp="1"/>
          </p:cNvSpPr>
          <p:nvPr>
            <p:ph type="ftr" sz="quarter" idx="15"/>
          </p:nvPr>
        </p:nvSpPr>
        <p:spPr/>
        <p:txBody>
          <a:bodyPr/>
          <a:lstStyle/>
          <a:p>
            <a:endParaRPr lang="en-US" dirty="0">
              <a:solidFill>
                <a:prstClr val="black">
                  <a:tint val="75000"/>
                </a:prstClr>
              </a:solidFill>
              <a:latin typeface="Franklin Gothic Book"/>
            </a:endParaRPr>
          </a:p>
        </p:txBody>
      </p:sp>
      <p:sp>
        <p:nvSpPr>
          <p:cNvPr id="6" name="Title 1"/>
          <p:cNvSpPr>
            <a:spLocks noGrp="1"/>
          </p:cNvSpPr>
          <p:nvPr>
            <p:ph type="title"/>
          </p:nvPr>
        </p:nvSpPr>
        <p:spPr>
          <a:xfrm>
            <a:off x="0" y="0"/>
            <a:ext cx="6477000" cy="944562"/>
          </a:xfrm>
        </p:spPr>
        <p:txBody>
          <a:bodyPr/>
          <a:lstStyle>
            <a:lvl1pPr>
              <a:defRPr>
                <a:ln>
                  <a:solidFill>
                    <a:schemeClr val="tx1">
                      <a:lumMod val="85000"/>
                      <a:lumOff val="15000"/>
                    </a:schemeClr>
                  </a:solidFill>
                </a:ln>
                <a:solidFill>
                  <a:schemeClr val="tx1">
                    <a:lumMod val="65000"/>
                    <a:lumOff val="35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1260316541"/>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Footer Placeholder 4"/>
          <p:cNvSpPr>
            <a:spLocks noGrp="1"/>
          </p:cNvSpPr>
          <p:nvPr>
            <p:ph type="ftr" sz="quarter" idx="11"/>
          </p:nvPr>
        </p:nvSpPr>
        <p:spPr/>
        <p:txBody>
          <a:bodyPr/>
          <a:lstStyle/>
          <a:p>
            <a:r>
              <a:rPr lang="en-GB" smtClean="0">
                <a:solidFill>
                  <a:srgbClr val="FFFFFF"/>
                </a:solidFill>
                <a:latin typeface="Calibri"/>
              </a:rPr>
              <a:t>Survivng the end of frequency scaling</a:t>
            </a:r>
            <a:endParaRPr lang="en-GB">
              <a:solidFill>
                <a:srgbClr val="FFFFFF"/>
              </a:solidFill>
              <a:latin typeface="Calibri"/>
            </a:endParaRPr>
          </a:p>
        </p:txBody>
      </p:sp>
      <p:sp>
        <p:nvSpPr>
          <p:cNvPr id="6" name="Slide Number Placeholder 5"/>
          <p:cNvSpPr>
            <a:spLocks noGrp="1"/>
          </p:cNvSpPr>
          <p:nvPr>
            <p:ph type="sldNum" sz="quarter" idx="12"/>
          </p:nvPr>
        </p:nvSpPr>
        <p:spPr/>
        <p:txBody>
          <a:bodyPr/>
          <a:lstStyle/>
          <a:p>
            <a:fld id="{C028E7DA-F94B-4684-82D1-1B40ABCED2CB}" type="slidenum">
              <a:rPr lang="en-GB" smtClean="0">
                <a:solidFill>
                  <a:srgbClr val="FFFFFF"/>
                </a:solidFill>
                <a:latin typeface="Calibri"/>
              </a:rPr>
              <a:pPr/>
              <a:t>‹#›</a:t>
            </a:fld>
            <a:endParaRPr lang="en-GB">
              <a:solidFill>
                <a:srgbClr val="FFFFFF"/>
              </a:solidFill>
              <a:latin typeface="Calibri"/>
            </a:endParaRPr>
          </a:p>
        </p:txBody>
      </p:sp>
    </p:spTree>
    <p:extLst>
      <p:ext uri="{BB962C8B-B14F-4D97-AF65-F5344CB8AC3E}">
        <p14:creationId xmlns:p14="http://schemas.microsoft.com/office/powerpoint/2010/main" val="4101156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F162D9C5-9C72-4C75-A1BC-B4986A40F6AC}" type="slidenum">
              <a:rPr lang="en-GB" smtClean="0"/>
              <a:pPr/>
              <a:t>‹#›</a:t>
            </a:fld>
            <a:endParaRPr lang="en-GB"/>
          </a:p>
        </p:txBody>
      </p:sp>
      <p:sp>
        <p:nvSpPr>
          <p:cNvPr id="9" name="Title 8"/>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7" name="Footer Placeholder 6"/>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
        <p:nvSpPr>
          <p:cNvPr id="9" name="Title 8"/>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7517726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7260024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268760"/>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6832"/>
            <a:ext cx="4040188" cy="4209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268760"/>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6832"/>
            <a:ext cx="4041775" cy="4209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10" name="Footer Placeholder 9"/>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119689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Slide Number Placeholder 4"/>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6" name="Footer Placeholder 5"/>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18003007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5" name="Footer Placeholder 4"/>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30071497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60648"/>
            <a:ext cx="5111750" cy="5865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7636564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28077812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1"/>
          </p:nvPr>
        </p:nvSpPr>
        <p:spPr/>
        <p:txBody>
          <a:bodyPr/>
          <a:lstStyle/>
          <a:p>
            <a:fld id="{F162D9C5-9C72-4C75-A1BC-B4986A40F6AC}" type="slidenum">
              <a:rPr lang="en-GB" smtClean="0">
                <a:solidFill>
                  <a:srgbClr val="FFFFFF"/>
                </a:solidFill>
                <a:latin typeface="Calibri"/>
              </a:rPr>
              <a:pPr/>
              <a:t>‹#›</a:t>
            </a:fld>
            <a:endParaRPr lang="en-GB" dirty="0">
              <a:solidFill>
                <a:srgbClr val="FFFFFF"/>
              </a:solidFill>
              <a:latin typeface="Calibri"/>
            </a:endParaRPr>
          </a:p>
        </p:txBody>
      </p:sp>
      <p:sp>
        <p:nvSpPr>
          <p:cNvPr id="10" name="Footer Placeholder 9"/>
          <p:cNvSpPr>
            <a:spLocks noGrp="1"/>
          </p:cNvSpPr>
          <p:nvPr>
            <p:ph type="ftr" sz="quarter" idx="12"/>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1931708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6296" y="260648"/>
            <a:ext cx="1728192" cy="586551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77909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7" name="Footer Placeholder 6"/>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7079187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Footer Placeholder 4"/>
          <p:cNvSpPr>
            <a:spLocks noGrp="1"/>
          </p:cNvSpPr>
          <p:nvPr>
            <p:ph type="ftr" sz="quarter" idx="11"/>
          </p:nvPr>
        </p:nvSpPr>
        <p:spPr/>
        <p:txBody>
          <a:bodyPr/>
          <a:lstStyle/>
          <a:p>
            <a:r>
              <a:rPr lang="en-GB" smtClean="0">
                <a:solidFill>
                  <a:srgbClr val="FFFFFF"/>
                </a:solidFill>
                <a:latin typeface="Calibri"/>
              </a:rPr>
              <a:t>Survivng the end of frequency scaling</a:t>
            </a:r>
            <a:endParaRPr lang="en-GB">
              <a:solidFill>
                <a:srgbClr val="FFFFFF"/>
              </a:solidFill>
              <a:latin typeface="Calibri"/>
            </a:endParaRPr>
          </a:p>
        </p:txBody>
      </p:sp>
      <p:sp>
        <p:nvSpPr>
          <p:cNvPr id="6" name="Slide Number Placeholder 5"/>
          <p:cNvSpPr>
            <a:spLocks noGrp="1"/>
          </p:cNvSpPr>
          <p:nvPr>
            <p:ph type="sldNum" sz="quarter" idx="12"/>
          </p:nvPr>
        </p:nvSpPr>
        <p:spPr/>
        <p:txBody>
          <a:bodyPr/>
          <a:lstStyle/>
          <a:p>
            <a:fld id="{C028E7DA-F94B-4684-82D1-1B40ABCED2CB}" type="slidenum">
              <a:rPr lang="en-GB" smtClean="0">
                <a:solidFill>
                  <a:srgbClr val="FFFFFF"/>
                </a:solidFill>
                <a:latin typeface="Calibri"/>
              </a:rPr>
              <a:pPr/>
              <a:t>‹#›</a:t>
            </a:fld>
            <a:endParaRPr lang="en-GB">
              <a:solidFill>
                <a:srgbClr val="FFFFFF"/>
              </a:solidFill>
              <a:latin typeface="Calibri"/>
            </a:endParaRPr>
          </a:p>
        </p:txBody>
      </p:sp>
    </p:spTree>
    <p:extLst>
      <p:ext uri="{BB962C8B-B14F-4D97-AF65-F5344CB8AC3E}">
        <p14:creationId xmlns:p14="http://schemas.microsoft.com/office/powerpoint/2010/main" val="586984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2"/>
          </p:nvPr>
        </p:nvSpPr>
        <p:spPr/>
        <p:txBody>
          <a:bodyPr/>
          <a:lstStyle/>
          <a:p>
            <a:fld id="{F162D9C5-9C72-4C75-A1BC-B4986A40F6AC}" type="slidenum">
              <a:rPr lang="en-GB" smtClean="0"/>
              <a:pPr/>
              <a:t>‹#›</a:t>
            </a:fld>
            <a:endParaRPr lang="en-GB"/>
          </a:p>
        </p:txBody>
      </p:sp>
      <p:sp>
        <p:nvSpPr>
          <p:cNvPr id="8" name="Footer Placeholder 7"/>
          <p:cNvSpPr>
            <a:spLocks noGrp="1"/>
          </p:cNvSpPr>
          <p:nvPr>
            <p:ph type="ftr" sz="quarter" idx="14"/>
          </p:nvPr>
        </p:nvSpPr>
        <p:spPr/>
        <p:txBody>
          <a:bodyPr/>
          <a:lstStyle>
            <a:lvl1pPr algn="r">
              <a:defRPr/>
            </a:lvl1pPr>
          </a:lstStyle>
          <a:p>
            <a:r>
              <a:rPr lang="en-GB" smtClean="0"/>
              <a:t>Survivng the end of frequency scaling</a:t>
            </a:r>
            <a:endParaRPr lang="en-GB" dirty="0" smtClean="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7" name="Footer Placeholder 6"/>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
        <p:nvSpPr>
          <p:cNvPr id="9" name="Title 8"/>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8203658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14421690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268760"/>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6832"/>
            <a:ext cx="4040188" cy="4209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268760"/>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6832"/>
            <a:ext cx="4041775" cy="4209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10" name="Footer Placeholder 9"/>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5599257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Slide Number Placeholder 4"/>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6" name="Footer Placeholder 5"/>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25317269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5" name="Footer Placeholder 4"/>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25878298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60648"/>
            <a:ext cx="5111750" cy="5865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548248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8" name="Footer Placeholder 7"/>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29861919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1"/>
          </p:nvPr>
        </p:nvSpPr>
        <p:spPr/>
        <p:txBody>
          <a:bodyPr/>
          <a:lstStyle/>
          <a:p>
            <a:fld id="{F162D9C5-9C72-4C75-A1BC-B4986A40F6AC}" type="slidenum">
              <a:rPr lang="en-GB" smtClean="0">
                <a:solidFill>
                  <a:srgbClr val="FFFFFF"/>
                </a:solidFill>
                <a:latin typeface="Calibri"/>
              </a:rPr>
              <a:pPr/>
              <a:t>‹#›</a:t>
            </a:fld>
            <a:endParaRPr lang="en-GB" dirty="0">
              <a:solidFill>
                <a:srgbClr val="FFFFFF"/>
              </a:solidFill>
              <a:latin typeface="Calibri"/>
            </a:endParaRPr>
          </a:p>
        </p:txBody>
      </p:sp>
      <p:sp>
        <p:nvSpPr>
          <p:cNvPr id="10" name="Footer Placeholder 9"/>
          <p:cNvSpPr>
            <a:spLocks noGrp="1"/>
          </p:cNvSpPr>
          <p:nvPr>
            <p:ph type="ftr" sz="quarter" idx="12"/>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19465996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6296" y="260648"/>
            <a:ext cx="1728192" cy="586551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77909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F162D9C5-9C72-4C75-A1BC-B4986A40F6AC}" type="slidenum">
              <a:rPr lang="en-GB" smtClean="0">
                <a:solidFill>
                  <a:srgbClr val="FFFFFF"/>
                </a:solidFill>
                <a:latin typeface="Calibri"/>
              </a:rPr>
              <a:pPr/>
              <a:t>‹#›</a:t>
            </a:fld>
            <a:endParaRPr lang="en-GB">
              <a:solidFill>
                <a:srgbClr val="FFFFFF"/>
              </a:solidFill>
              <a:latin typeface="Calibri"/>
            </a:endParaRPr>
          </a:p>
        </p:txBody>
      </p:sp>
      <p:sp>
        <p:nvSpPr>
          <p:cNvPr id="7" name="Footer Placeholder 6"/>
          <p:cNvSpPr>
            <a:spLocks noGrp="1"/>
          </p:cNvSpPr>
          <p:nvPr>
            <p:ph type="ftr" sz="quarter" idx="14"/>
          </p:nvPr>
        </p:nvSpPr>
        <p:spPr/>
        <p:txBody>
          <a:bodyPr/>
          <a:lstStyle>
            <a:lvl1pPr algn="r">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14125839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D9D44949-9AA3-8942-8E96-0475C823109C}" type="datetimeFigureOut">
              <a:rPr lang="en-US" smtClean="0">
                <a:solidFill>
                  <a:prstClr val="black">
                    <a:tint val="75000"/>
                  </a:prstClr>
                </a:solidFill>
                <a:latin typeface="Calibri"/>
              </a:rPr>
              <a:pPr/>
              <a:t>27/05/2013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0A954EE-2B04-3140-B54D-4AD35E0B86A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0396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268760"/>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6832"/>
            <a:ext cx="4040188" cy="4209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268760"/>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6832"/>
            <a:ext cx="4041775" cy="4209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F162D9C5-9C72-4C75-A1BC-B4986A40F6AC}" type="slidenum">
              <a:rPr lang="en-GB" smtClean="0"/>
              <a:pPr/>
              <a:t>‹#›</a:t>
            </a:fld>
            <a:endParaRPr lang="en-GB"/>
          </a:p>
        </p:txBody>
      </p:sp>
      <p:sp>
        <p:nvSpPr>
          <p:cNvPr id="10" name="Footer Placeholder 9"/>
          <p:cNvSpPr>
            <a:spLocks noGrp="1"/>
          </p:cNvSpPr>
          <p:nvPr>
            <p:ph type="ftr" sz="quarter" idx="14"/>
          </p:nvPr>
        </p:nvSpPr>
        <p:spPr/>
        <p:txBody>
          <a:bodyPr/>
          <a:lstStyle>
            <a:lvl1pPr algn="r">
              <a:defRPr/>
            </a:lvl1pPr>
          </a:lstStyle>
          <a:p>
            <a:r>
              <a:rPr lang="en-GB" smtClean="0"/>
              <a:t>Survivng the end of frequency scaling</a:t>
            </a:r>
            <a:endParaRPr lang="en-GB" dirty="0" smtClean="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9D44949-9AA3-8942-8E96-0475C823109C}" type="datetimeFigureOut">
              <a:rPr lang="en-US" smtClean="0">
                <a:solidFill>
                  <a:prstClr val="black">
                    <a:tint val="75000"/>
                  </a:prstClr>
                </a:solidFill>
                <a:latin typeface="Calibri"/>
              </a:rPr>
              <a:pPr/>
              <a:t>27/05/2013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0A954EE-2B04-3140-B54D-4AD35E0B86A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27237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9D44949-9AA3-8942-8E96-0475C823109C}" type="datetimeFigureOut">
              <a:rPr lang="en-US" smtClean="0">
                <a:solidFill>
                  <a:prstClr val="black">
                    <a:tint val="75000"/>
                  </a:prstClr>
                </a:solidFill>
                <a:latin typeface="Calibri"/>
              </a:rPr>
              <a:pPr/>
              <a:t>27/05/2013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0A954EE-2B04-3140-B54D-4AD35E0B86A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3204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D9D44949-9AA3-8942-8E96-0475C823109C}" type="datetimeFigureOut">
              <a:rPr lang="en-US" smtClean="0">
                <a:solidFill>
                  <a:prstClr val="black">
                    <a:tint val="75000"/>
                  </a:prstClr>
                </a:solidFill>
                <a:latin typeface="Calibri"/>
              </a:rPr>
              <a:pPr/>
              <a:t>27/05/2013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0A954EE-2B04-3140-B54D-4AD35E0B86A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60549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D9D44949-9AA3-8942-8E96-0475C823109C}" type="datetimeFigureOut">
              <a:rPr lang="en-US" smtClean="0">
                <a:solidFill>
                  <a:prstClr val="black">
                    <a:tint val="75000"/>
                  </a:prstClr>
                </a:solidFill>
                <a:latin typeface="Calibri"/>
              </a:rPr>
              <a:pPr/>
              <a:t>27/05/2013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0A954EE-2B04-3140-B54D-4AD35E0B86A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269293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D9D44949-9AA3-8942-8E96-0475C823109C}" type="datetimeFigureOut">
              <a:rPr lang="en-US" smtClean="0">
                <a:solidFill>
                  <a:prstClr val="black">
                    <a:tint val="75000"/>
                  </a:prstClr>
                </a:solidFill>
                <a:latin typeface="Calibri"/>
              </a:rPr>
              <a:pPr/>
              <a:t>27/05/2013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0A954EE-2B04-3140-B54D-4AD35E0B86A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48447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44949-9AA3-8942-8E96-0475C823109C}" type="datetimeFigureOut">
              <a:rPr lang="en-US" smtClean="0">
                <a:solidFill>
                  <a:prstClr val="black">
                    <a:tint val="75000"/>
                  </a:prstClr>
                </a:solidFill>
                <a:latin typeface="Calibri"/>
              </a:rPr>
              <a:pPr/>
              <a:t>27/05/2013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0A954EE-2B04-3140-B54D-4AD35E0B86A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17497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9D44949-9AA3-8942-8E96-0475C823109C}" type="datetimeFigureOut">
              <a:rPr lang="en-US" smtClean="0">
                <a:solidFill>
                  <a:prstClr val="black">
                    <a:tint val="75000"/>
                  </a:prstClr>
                </a:solidFill>
                <a:latin typeface="Calibri"/>
              </a:rPr>
              <a:pPr/>
              <a:t>27/05/2013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0A954EE-2B04-3140-B54D-4AD35E0B86A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9165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9D44949-9AA3-8942-8E96-0475C823109C}" type="datetimeFigureOut">
              <a:rPr lang="en-US" smtClean="0">
                <a:solidFill>
                  <a:prstClr val="black">
                    <a:tint val="75000"/>
                  </a:prstClr>
                </a:solidFill>
                <a:latin typeface="Calibri"/>
              </a:rPr>
              <a:pPr/>
              <a:t>27/05/2013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0A954EE-2B04-3140-B54D-4AD35E0B86A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81081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9D44949-9AA3-8942-8E96-0475C823109C}" type="datetimeFigureOut">
              <a:rPr lang="en-US" smtClean="0">
                <a:solidFill>
                  <a:prstClr val="black">
                    <a:tint val="75000"/>
                  </a:prstClr>
                </a:solidFill>
                <a:latin typeface="Calibri"/>
              </a:rPr>
              <a:pPr/>
              <a:t>27/05/2013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0A954EE-2B04-3140-B54D-4AD35E0B86A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21082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9D44949-9AA3-8942-8E96-0475C823109C}" type="datetimeFigureOut">
              <a:rPr lang="en-US" smtClean="0">
                <a:solidFill>
                  <a:prstClr val="black">
                    <a:tint val="75000"/>
                  </a:prstClr>
                </a:solidFill>
                <a:latin typeface="Calibri"/>
              </a:rPr>
              <a:pPr/>
              <a:t>27/05/2013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0A954EE-2B04-3140-B54D-4AD35E0B86A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0325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Slide Number Placeholder 4"/>
          <p:cNvSpPr>
            <a:spLocks noGrp="1"/>
          </p:cNvSpPr>
          <p:nvPr>
            <p:ph type="sldNum" sz="quarter" idx="12"/>
          </p:nvPr>
        </p:nvSpPr>
        <p:spPr/>
        <p:txBody>
          <a:bodyPr/>
          <a:lstStyle/>
          <a:p>
            <a:fld id="{F162D9C5-9C72-4C75-A1BC-B4986A40F6AC}" type="slidenum">
              <a:rPr lang="en-GB" smtClean="0"/>
              <a:pPr/>
              <a:t>‹#›</a:t>
            </a:fld>
            <a:endParaRPr lang="en-GB"/>
          </a:p>
        </p:txBody>
      </p:sp>
      <p:sp>
        <p:nvSpPr>
          <p:cNvPr id="6" name="Footer Placeholder 5"/>
          <p:cNvSpPr>
            <a:spLocks noGrp="1"/>
          </p:cNvSpPr>
          <p:nvPr>
            <p:ph type="ftr" sz="quarter" idx="14"/>
          </p:nvPr>
        </p:nvSpPr>
        <p:spPr/>
        <p:txBody>
          <a:bodyPr/>
          <a:lstStyle>
            <a:lvl1pPr algn="r">
              <a:defRPr/>
            </a:lvl1pPr>
          </a:lstStyle>
          <a:p>
            <a:r>
              <a:rPr lang="en-GB" smtClean="0"/>
              <a:t>Survivng the end of frequency scaling</a:t>
            </a:r>
            <a:endParaRPr lang="en-GB" dirty="0" smtClean="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Slide - MaxBlu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8584" y="5924872"/>
            <a:ext cx="5752728" cy="528464"/>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GB" dirty="0"/>
          </a:p>
        </p:txBody>
      </p:sp>
      <p:pic>
        <p:nvPicPr>
          <p:cNvPr id="7" name="Picture 6" descr="FullLogoVector_Inverted2.png"/>
          <p:cNvPicPr>
            <a:picLocks noChangeAspect="1"/>
          </p:cNvPicPr>
          <p:nvPr userDrawn="1"/>
        </p:nvPicPr>
        <p:blipFill>
          <a:blip r:embed="rId2" cstate="print"/>
          <a:stretch>
            <a:fillRect/>
          </a:stretch>
        </p:blipFill>
        <p:spPr>
          <a:xfrm>
            <a:off x="538584" y="4905752"/>
            <a:ext cx="2235290" cy="1019120"/>
          </a:xfrm>
          <a:prstGeom prst="rect">
            <a:avLst/>
          </a:prstGeom>
        </p:spPr>
      </p:pic>
      <p:sp>
        <p:nvSpPr>
          <p:cNvPr id="15" name="Text Placeholder 14"/>
          <p:cNvSpPr>
            <a:spLocks noGrp="1"/>
          </p:cNvSpPr>
          <p:nvPr>
            <p:ph type="body" sz="quarter" idx="14" hasCustomPrompt="1"/>
          </p:nvPr>
        </p:nvSpPr>
        <p:spPr>
          <a:xfrm>
            <a:off x="538584" y="6309320"/>
            <a:ext cx="5689600" cy="647700"/>
          </a:xfrm>
        </p:spPr>
        <p:txBody>
          <a:bodyPr>
            <a:normAutofit/>
          </a:bodyPr>
          <a:lstStyle>
            <a:lvl1pPr>
              <a:buNone/>
              <a:defRPr sz="2000" b="0" baseline="0">
                <a:solidFill>
                  <a:schemeClr val="accent3"/>
                </a:solidFill>
              </a:defRPr>
            </a:lvl1pPr>
            <a:lvl5pPr algn="l">
              <a:buNone/>
              <a:defRPr/>
            </a:lvl5pPr>
          </a:lstStyle>
          <a:p>
            <a:pPr lvl="0"/>
            <a:r>
              <a:rPr lang="en-GB" dirty="0" smtClean="0"/>
              <a:t>Speaker, Month YYYY</a:t>
            </a:r>
            <a:endParaRPr lang="en-GB" dirty="0"/>
          </a:p>
        </p:txBody>
      </p:sp>
      <p:sp>
        <p:nvSpPr>
          <p:cNvPr id="8" name="Text Placeholder 12"/>
          <p:cNvSpPr>
            <a:spLocks noGrp="1"/>
          </p:cNvSpPr>
          <p:nvPr>
            <p:ph type="body" sz="quarter" idx="13" hasCustomPrompt="1"/>
          </p:nvPr>
        </p:nvSpPr>
        <p:spPr>
          <a:xfrm>
            <a:off x="1475656" y="1628800"/>
            <a:ext cx="7524328" cy="2088232"/>
          </a:xfrm>
        </p:spPr>
        <p:txBody>
          <a:bodyPr anchor="ctr">
            <a:normAutofit/>
          </a:bodyPr>
          <a:lstStyle>
            <a:lvl1pPr marL="0" indent="0" algn="r">
              <a:buNone/>
              <a:defRPr sz="3600" b="1">
                <a:ln>
                  <a:noFill/>
                </a:ln>
                <a:solidFill>
                  <a:schemeClr val="bg1"/>
                </a:solidFill>
                <a:effectLst>
                  <a:outerShdw blurRad="50800" dist="38100" dir="2700000" algn="tl" rotWithShape="0">
                    <a:prstClr val="black">
                      <a:alpha val="70000"/>
                    </a:prstClr>
                  </a:outerShdw>
                </a:effectLst>
                <a:latin typeface="+mj-lt"/>
              </a:defRPr>
            </a:lvl1pPr>
            <a:lvl2pPr>
              <a:buNone/>
              <a:defRPr/>
            </a:lvl2pPr>
            <a:lvl3pPr>
              <a:buNone/>
              <a:defRPr/>
            </a:lvl3pPr>
            <a:lvl4pPr>
              <a:buNone/>
              <a:defRPr/>
            </a:lvl4pPr>
            <a:lvl5pPr>
              <a:buNone/>
              <a:defRPr/>
            </a:lvl5pPr>
          </a:lstStyle>
          <a:p>
            <a:pPr lvl="0"/>
            <a:r>
              <a:rPr lang="en-US" dirty="0" smtClean="0"/>
              <a:t>Title</a:t>
            </a:r>
          </a:p>
        </p:txBody>
      </p:sp>
    </p:spTree>
    <p:extLst>
      <p:ext uri="{BB962C8B-B14F-4D97-AF65-F5344CB8AC3E}">
        <p14:creationId xmlns:p14="http://schemas.microsoft.com/office/powerpoint/2010/main" val="21603326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72293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70412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329049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193800"/>
            <a:ext cx="3803650"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9450" y="1193800"/>
            <a:ext cx="3803650"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189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72646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591957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533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19761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49714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10.xml"/><Relationship Id="rId13" Type="http://schemas.openxmlformats.org/officeDocument/2006/relationships/image" Target="../media/image7.wmf"/><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1.xml"/><Relationship Id="rId13" Type="http://schemas.openxmlformats.org/officeDocument/2006/relationships/image" Target="../media/image8.png"/><Relationship Id="rId14" Type="http://schemas.openxmlformats.org/officeDocument/2006/relationships/image" Target="../media/image5.png"/><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slideLayout" Target="../slideLayouts/slideLayout16.xml"/><Relationship Id="rId13" Type="http://schemas.openxmlformats.org/officeDocument/2006/relationships/theme" Target="../theme/theme2.xml"/><Relationship Id="rId14" Type="http://schemas.openxmlformats.org/officeDocument/2006/relationships/image" Target="../media/image4.png"/><Relationship Id="rId15" Type="http://schemas.openxmlformats.org/officeDocument/2006/relationships/image" Target="../media/image5.png"/><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3.xml"/><Relationship Id="rId12" Type="http://schemas.openxmlformats.org/officeDocument/2006/relationships/image" Target="../media/image4.png"/><Relationship Id="rId13" Type="http://schemas.openxmlformats.org/officeDocument/2006/relationships/image" Target="../media/image5.pn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1" Type="http://schemas.openxmlformats.org/officeDocument/2006/relationships/theme" Target="../theme/theme4.xml"/><Relationship Id="rId12" Type="http://schemas.openxmlformats.org/officeDocument/2006/relationships/image" Target="../media/image4.png"/><Relationship Id="rId13" Type="http://schemas.openxmlformats.org/officeDocument/2006/relationships/image" Target="../media/image5.pn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1" Type="http://schemas.openxmlformats.org/officeDocument/2006/relationships/theme" Target="../theme/theme5.xml"/><Relationship Id="rId12" Type="http://schemas.openxmlformats.org/officeDocument/2006/relationships/image" Target="../media/image4.png"/><Relationship Id="rId13" Type="http://schemas.openxmlformats.org/officeDocument/2006/relationships/image" Target="../media/image5.png"/><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theme" Target="../theme/theme6.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11" Type="http://schemas.openxmlformats.org/officeDocument/2006/relationships/theme" Target="../theme/theme7.xml"/><Relationship Id="rId12" Type="http://schemas.openxmlformats.org/officeDocument/2006/relationships/image" Target="../media/image4.png"/><Relationship Id="rId13" Type="http://schemas.openxmlformats.org/officeDocument/2006/relationships/image" Target="../media/image5.png"/><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11" Type="http://schemas.openxmlformats.org/officeDocument/2006/relationships/theme" Target="../theme/theme8.xml"/><Relationship Id="rId12" Type="http://schemas.openxmlformats.org/officeDocument/2006/relationships/image" Target="../media/image4.png"/><Relationship Id="rId13" Type="http://schemas.openxmlformats.org/officeDocument/2006/relationships/image" Target="../media/image5.png"/><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slideLayout" Target="../slideLayouts/slideLayout90.xml"/><Relationship Id="rId13" Type="http://schemas.openxmlformats.org/officeDocument/2006/relationships/theme" Target="../theme/theme9.xml"/><Relationship Id="rId14" Type="http://schemas.openxmlformats.org/officeDocument/2006/relationships/image" Target="../media/image1.pn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wave2-MaxBlue-01.png"/>
          <p:cNvPicPr>
            <a:picLocks noChangeAspect="1"/>
          </p:cNvPicPr>
          <p:nvPr/>
        </p:nvPicPr>
        <p:blipFill>
          <a:blip r:embed="rId6" cstate="print"/>
          <a:stretch>
            <a:fillRect/>
          </a:stretch>
        </p:blipFill>
        <p:spPr>
          <a:xfrm>
            <a:off x="0" y="0"/>
            <a:ext cx="9144000" cy="6857999"/>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Survivng the end of frequency scaling</a:t>
            </a:r>
            <a:endParaRPr lang="en-GB" dirty="0" smtClean="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2E2A2-5F50-45A9-B0ED-7EB9A391C629}"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80" r:id="rId2"/>
    <p:sldLayoutId id="2147483701" r:id="rId3"/>
    <p:sldLayoutId id="2147483702" r:id="rId4"/>
  </p:sldLayoutIdLst>
  <p:hf hdr="0" ftr="0" dt="0"/>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accen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accen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152400"/>
            <a:ext cx="7239000" cy="6350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altLang="zh-CN" smtClean="0"/>
              <a:t>One line title (two lines possible)</a:t>
            </a:r>
          </a:p>
        </p:txBody>
      </p:sp>
      <p:sp>
        <p:nvSpPr>
          <p:cNvPr id="1027" name="Rectangle 3"/>
          <p:cNvSpPr>
            <a:spLocks noGrp="1" noChangeArrowheads="1"/>
          </p:cNvSpPr>
          <p:nvPr>
            <p:ph type="body" idx="1"/>
          </p:nvPr>
        </p:nvSpPr>
        <p:spPr bwMode="auto">
          <a:xfrm>
            <a:off x="533400" y="1193800"/>
            <a:ext cx="7759700" cy="51308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 (suggestion:  avoid going beyond third level for the On Site Review Presentation- your stuff may be too detailed for the audience and hard to read in the back of the room)</a:t>
            </a:r>
          </a:p>
          <a:p>
            <a:pPr lvl="3"/>
            <a:r>
              <a:rPr lang="en-US" altLang="zh-CN" smtClean="0"/>
              <a:t>Fourth level</a:t>
            </a:r>
          </a:p>
        </p:txBody>
      </p:sp>
      <p:sp>
        <p:nvSpPr>
          <p:cNvPr id="12292" name="Line 4"/>
          <p:cNvSpPr>
            <a:spLocks noChangeShapeType="1"/>
          </p:cNvSpPr>
          <p:nvPr/>
        </p:nvSpPr>
        <p:spPr bwMode="auto">
          <a:xfrm flipH="1">
            <a:off x="82550" y="933450"/>
            <a:ext cx="7613650" cy="0"/>
          </a:xfrm>
          <a:prstGeom prst="line">
            <a:avLst/>
          </a:prstGeom>
          <a:noFill/>
          <a:ln w="76200">
            <a:solidFill>
              <a:srgbClr val="00279F"/>
            </a:solidFill>
            <a:round/>
            <a:headEnd/>
            <a:tailEnd/>
          </a:ln>
          <a:effectLst/>
        </p:spPr>
        <p:txBody>
          <a:bodyPr wrap="none" anchor="ctr"/>
          <a:lstStyle/>
          <a:p>
            <a:pPr eaLnBrk="0" fontAlgn="base" hangingPunct="0">
              <a:spcBef>
                <a:spcPct val="0"/>
              </a:spcBef>
              <a:spcAft>
                <a:spcPct val="0"/>
              </a:spcAft>
              <a:defRPr/>
            </a:pPr>
            <a:endParaRPr lang="en-US" sz="2800" b="1" i="1">
              <a:solidFill>
                <a:srgbClr val="FFFFFF"/>
              </a:solidFill>
              <a:latin typeface="Helvetica" pitchFamily="34" charset="0"/>
              <a:ea typeface="宋体" charset="-122"/>
              <a:cs typeface="宋体"/>
            </a:endParaRPr>
          </a:p>
        </p:txBody>
      </p:sp>
      <p:pic>
        <p:nvPicPr>
          <p:cNvPr id="1029" name="Picture 5"/>
          <p:cNvPicPr>
            <a:picLocks noChangeArrowheads="1"/>
          </p:cNvPicPr>
          <p:nvPr/>
        </p:nvPicPr>
        <p:blipFill>
          <a:blip r:embed="rId13" cstate="print"/>
          <a:srcRect/>
          <a:stretch>
            <a:fillRect/>
          </a:stretch>
        </p:blipFill>
        <p:spPr bwMode="auto">
          <a:xfrm>
            <a:off x="7761288" y="195263"/>
            <a:ext cx="1282700" cy="787400"/>
          </a:xfrm>
          <a:prstGeom prst="rect">
            <a:avLst/>
          </a:prstGeom>
          <a:noFill/>
          <a:ln w="12700">
            <a:noFill/>
            <a:miter lim="800000"/>
            <a:headEnd/>
            <a:tailEnd/>
          </a:ln>
        </p:spPr>
      </p:pic>
      <p:grpSp>
        <p:nvGrpSpPr>
          <p:cNvPr id="1030" name="Group 6"/>
          <p:cNvGrpSpPr>
            <a:grpSpLocks/>
          </p:cNvGrpSpPr>
          <p:nvPr/>
        </p:nvGrpSpPr>
        <p:grpSpPr bwMode="auto">
          <a:xfrm>
            <a:off x="152400" y="6540500"/>
            <a:ext cx="8699500" cy="12700"/>
            <a:chOff x="96" y="4120"/>
            <a:chExt cx="5480" cy="8"/>
          </a:xfrm>
        </p:grpSpPr>
        <p:sp>
          <p:nvSpPr>
            <p:cNvPr id="12296" name="Line 8"/>
            <p:cNvSpPr>
              <a:spLocks noChangeShapeType="1"/>
            </p:cNvSpPr>
            <p:nvPr/>
          </p:nvSpPr>
          <p:spPr bwMode="auto">
            <a:xfrm flipH="1" flipV="1">
              <a:off x="96" y="4128"/>
              <a:ext cx="1680" cy="0"/>
            </a:xfrm>
            <a:prstGeom prst="line">
              <a:avLst/>
            </a:prstGeom>
            <a:noFill/>
            <a:ln w="76200">
              <a:solidFill>
                <a:srgbClr val="00279F"/>
              </a:solidFill>
              <a:round/>
              <a:headEnd/>
              <a:tailEnd/>
            </a:ln>
            <a:effectLst/>
          </p:spPr>
          <p:txBody>
            <a:bodyPr wrap="none" anchor="ctr"/>
            <a:lstStyle/>
            <a:p>
              <a:pPr eaLnBrk="0" fontAlgn="base" hangingPunct="0">
                <a:spcBef>
                  <a:spcPct val="0"/>
                </a:spcBef>
                <a:spcAft>
                  <a:spcPct val="0"/>
                </a:spcAft>
                <a:defRPr/>
              </a:pPr>
              <a:endParaRPr lang="en-US" sz="2800" b="1" i="1">
                <a:solidFill>
                  <a:srgbClr val="FFFFFF"/>
                </a:solidFill>
                <a:latin typeface="Helvetica" pitchFamily="34" charset="0"/>
                <a:ea typeface="宋体" charset="-122"/>
                <a:cs typeface="宋体"/>
              </a:endParaRPr>
            </a:p>
          </p:txBody>
        </p:sp>
        <p:sp>
          <p:nvSpPr>
            <p:cNvPr id="12297" name="Line 9"/>
            <p:cNvSpPr>
              <a:spLocks noChangeShapeType="1"/>
            </p:cNvSpPr>
            <p:nvPr/>
          </p:nvSpPr>
          <p:spPr bwMode="auto">
            <a:xfrm flipH="1" flipV="1">
              <a:off x="3840" y="4120"/>
              <a:ext cx="1736" cy="0"/>
            </a:xfrm>
            <a:prstGeom prst="line">
              <a:avLst/>
            </a:prstGeom>
            <a:noFill/>
            <a:ln w="76200">
              <a:solidFill>
                <a:srgbClr val="00279F"/>
              </a:solidFill>
              <a:round/>
              <a:headEnd/>
              <a:tailEnd/>
            </a:ln>
            <a:effectLst/>
          </p:spPr>
          <p:txBody>
            <a:bodyPr wrap="none" anchor="ctr"/>
            <a:lstStyle/>
            <a:p>
              <a:pPr eaLnBrk="0" fontAlgn="base" hangingPunct="0">
                <a:spcBef>
                  <a:spcPct val="0"/>
                </a:spcBef>
                <a:spcAft>
                  <a:spcPct val="0"/>
                </a:spcAft>
                <a:defRPr/>
              </a:pPr>
              <a:endParaRPr lang="en-US" sz="2800" b="1" i="1">
                <a:solidFill>
                  <a:srgbClr val="FFFFFF"/>
                </a:solidFill>
                <a:latin typeface="Helvetica" pitchFamily="34" charset="0"/>
                <a:ea typeface="宋体" charset="-122"/>
                <a:cs typeface="宋体"/>
              </a:endParaRPr>
            </a:p>
          </p:txBody>
        </p:sp>
      </p:grpSp>
    </p:spTree>
    <p:extLst>
      <p:ext uri="{BB962C8B-B14F-4D97-AF65-F5344CB8AC3E}">
        <p14:creationId xmlns:p14="http://schemas.microsoft.com/office/powerpoint/2010/main" val="91462780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rtl="0" eaLnBrk="0" fontAlgn="base" hangingPunct="0">
        <a:lnSpc>
          <a:spcPct val="85000"/>
        </a:lnSpc>
        <a:spcBef>
          <a:spcPct val="0"/>
        </a:spcBef>
        <a:spcAft>
          <a:spcPct val="0"/>
        </a:spcAft>
        <a:defRPr sz="3200" b="1">
          <a:solidFill>
            <a:srgbClr val="00279F"/>
          </a:solidFill>
          <a:latin typeface="+mj-lt"/>
          <a:ea typeface="+mj-ea"/>
          <a:cs typeface="+mj-cs"/>
        </a:defRPr>
      </a:lvl1pPr>
      <a:lvl2pPr algn="ctr" rtl="0" eaLnBrk="0" fontAlgn="base" hangingPunct="0">
        <a:lnSpc>
          <a:spcPct val="85000"/>
        </a:lnSpc>
        <a:spcBef>
          <a:spcPct val="0"/>
        </a:spcBef>
        <a:spcAft>
          <a:spcPct val="0"/>
        </a:spcAft>
        <a:defRPr sz="3200" b="1">
          <a:solidFill>
            <a:srgbClr val="00279F"/>
          </a:solidFill>
          <a:latin typeface="Arial" charset="0"/>
        </a:defRPr>
      </a:lvl2pPr>
      <a:lvl3pPr algn="ctr" rtl="0" eaLnBrk="0" fontAlgn="base" hangingPunct="0">
        <a:lnSpc>
          <a:spcPct val="85000"/>
        </a:lnSpc>
        <a:spcBef>
          <a:spcPct val="0"/>
        </a:spcBef>
        <a:spcAft>
          <a:spcPct val="0"/>
        </a:spcAft>
        <a:defRPr sz="3200" b="1">
          <a:solidFill>
            <a:srgbClr val="00279F"/>
          </a:solidFill>
          <a:latin typeface="Arial" charset="0"/>
        </a:defRPr>
      </a:lvl3pPr>
      <a:lvl4pPr algn="ctr" rtl="0" eaLnBrk="0" fontAlgn="base" hangingPunct="0">
        <a:lnSpc>
          <a:spcPct val="85000"/>
        </a:lnSpc>
        <a:spcBef>
          <a:spcPct val="0"/>
        </a:spcBef>
        <a:spcAft>
          <a:spcPct val="0"/>
        </a:spcAft>
        <a:defRPr sz="3200" b="1">
          <a:solidFill>
            <a:srgbClr val="00279F"/>
          </a:solidFill>
          <a:latin typeface="Arial" charset="0"/>
        </a:defRPr>
      </a:lvl4pPr>
      <a:lvl5pPr algn="ctr" rtl="0" eaLnBrk="0" fontAlgn="base" hangingPunct="0">
        <a:lnSpc>
          <a:spcPct val="85000"/>
        </a:lnSpc>
        <a:spcBef>
          <a:spcPct val="0"/>
        </a:spcBef>
        <a:spcAft>
          <a:spcPct val="0"/>
        </a:spcAft>
        <a:defRPr sz="3200" b="1">
          <a:solidFill>
            <a:srgbClr val="00279F"/>
          </a:solidFill>
          <a:latin typeface="Arial" charset="0"/>
        </a:defRPr>
      </a:lvl5pPr>
      <a:lvl6pPr marL="457200" algn="ctr" rtl="0" eaLnBrk="0" fontAlgn="base" hangingPunct="0">
        <a:lnSpc>
          <a:spcPct val="85000"/>
        </a:lnSpc>
        <a:spcBef>
          <a:spcPct val="0"/>
        </a:spcBef>
        <a:spcAft>
          <a:spcPct val="0"/>
        </a:spcAft>
        <a:defRPr sz="3200" b="1">
          <a:solidFill>
            <a:srgbClr val="00279F"/>
          </a:solidFill>
          <a:latin typeface="Arial" charset="0"/>
        </a:defRPr>
      </a:lvl6pPr>
      <a:lvl7pPr marL="914400" algn="ctr" rtl="0" eaLnBrk="0" fontAlgn="base" hangingPunct="0">
        <a:lnSpc>
          <a:spcPct val="85000"/>
        </a:lnSpc>
        <a:spcBef>
          <a:spcPct val="0"/>
        </a:spcBef>
        <a:spcAft>
          <a:spcPct val="0"/>
        </a:spcAft>
        <a:defRPr sz="3200" b="1">
          <a:solidFill>
            <a:srgbClr val="00279F"/>
          </a:solidFill>
          <a:latin typeface="Arial" charset="0"/>
        </a:defRPr>
      </a:lvl7pPr>
      <a:lvl8pPr marL="1371600" algn="ctr" rtl="0" eaLnBrk="0" fontAlgn="base" hangingPunct="0">
        <a:lnSpc>
          <a:spcPct val="85000"/>
        </a:lnSpc>
        <a:spcBef>
          <a:spcPct val="0"/>
        </a:spcBef>
        <a:spcAft>
          <a:spcPct val="0"/>
        </a:spcAft>
        <a:defRPr sz="3200" b="1">
          <a:solidFill>
            <a:srgbClr val="00279F"/>
          </a:solidFill>
          <a:latin typeface="Arial" charset="0"/>
        </a:defRPr>
      </a:lvl8pPr>
      <a:lvl9pPr marL="1828800" algn="ctr" rtl="0" eaLnBrk="0" fontAlgn="base" hangingPunct="0">
        <a:lnSpc>
          <a:spcPct val="85000"/>
        </a:lnSpc>
        <a:spcBef>
          <a:spcPct val="0"/>
        </a:spcBef>
        <a:spcAft>
          <a:spcPct val="0"/>
        </a:spcAft>
        <a:defRPr sz="3200" b="1">
          <a:solidFill>
            <a:srgbClr val="00279F"/>
          </a:solidFill>
          <a:latin typeface="Arial" charset="0"/>
        </a:defRPr>
      </a:lvl9pPr>
    </p:titleStyle>
    <p:bodyStyle>
      <a:lvl1pPr marL="342900" indent="-342900" algn="l" rtl="0" eaLnBrk="0" fontAlgn="base" hangingPunct="0">
        <a:spcBef>
          <a:spcPct val="20000"/>
        </a:spcBef>
        <a:spcAft>
          <a:spcPct val="0"/>
        </a:spcAft>
        <a:buSzPct val="100000"/>
        <a:buChar char="•"/>
        <a:defRPr sz="2400">
          <a:solidFill>
            <a:schemeClr val="tx1"/>
          </a:solidFill>
          <a:latin typeface="+mn-lt"/>
          <a:ea typeface="+mn-ea"/>
          <a:cs typeface="+mn-cs"/>
        </a:defRPr>
      </a:lvl1pPr>
      <a:lvl2pPr marL="858838" indent="-401638" algn="l" rtl="0" eaLnBrk="0" fontAlgn="base" hangingPunct="0">
        <a:spcBef>
          <a:spcPct val="20000"/>
        </a:spcBef>
        <a:spcAft>
          <a:spcPct val="0"/>
        </a:spcAft>
        <a:buSzPct val="100000"/>
        <a:buChar char="—"/>
        <a:defRPr sz="2400">
          <a:solidFill>
            <a:schemeClr val="tx1"/>
          </a:solidFill>
          <a:latin typeface="+mn-lt"/>
        </a:defRPr>
      </a:lvl2pPr>
      <a:lvl3pPr marL="1201738" indent="-228600" algn="l" rtl="0" eaLnBrk="0" fontAlgn="base" hangingPunct="0">
        <a:spcBef>
          <a:spcPct val="20000"/>
        </a:spcBef>
        <a:spcAft>
          <a:spcPct val="0"/>
        </a:spcAft>
        <a:buSzPct val="100000"/>
        <a:buChar char="•"/>
        <a:defRPr sz="2000">
          <a:solidFill>
            <a:schemeClr val="tx1"/>
          </a:solidFill>
          <a:latin typeface="+mn-lt"/>
        </a:defRPr>
      </a:lvl3pPr>
      <a:lvl4pPr marL="1655763" indent="-336550" algn="l" rtl="0" eaLnBrk="0" fontAlgn="base" hangingPunct="0">
        <a:spcBef>
          <a:spcPct val="20000"/>
        </a:spcBef>
        <a:spcAft>
          <a:spcPct val="0"/>
        </a:spcAft>
        <a:buSzPct val="100000"/>
        <a:buChar char="—"/>
        <a:defRPr>
          <a:solidFill>
            <a:schemeClr val="tx1"/>
          </a:solidFill>
          <a:latin typeface="+mn-lt"/>
        </a:defRPr>
      </a:lvl4pPr>
      <a:lvl5pPr marL="2060575" indent="-228600" algn="l" rtl="0" eaLnBrk="0" fontAlgn="base" hangingPunct="0">
        <a:spcBef>
          <a:spcPct val="20000"/>
        </a:spcBef>
        <a:spcAft>
          <a:spcPct val="0"/>
        </a:spcAft>
        <a:buChar char="»"/>
        <a:defRPr sz="2000">
          <a:solidFill>
            <a:schemeClr val="tx1"/>
          </a:solidFill>
          <a:latin typeface="Times" pitchFamily="18" charset="0"/>
        </a:defRPr>
      </a:lvl5pPr>
      <a:lvl6pPr marL="2517775" indent="-228600" algn="l" rtl="0" eaLnBrk="0" fontAlgn="base" hangingPunct="0">
        <a:spcBef>
          <a:spcPct val="20000"/>
        </a:spcBef>
        <a:spcAft>
          <a:spcPct val="0"/>
        </a:spcAft>
        <a:buChar char="»"/>
        <a:defRPr sz="2000">
          <a:solidFill>
            <a:schemeClr val="tx1"/>
          </a:solidFill>
          <a:latin typeface="Times" pitchFamily="18" charset="0"/>
        </a:defRPr>
      </a:lvl6pPr>
      <a:lvl7pPr marL="2974975" indent="-228600" algn="l" rtl="0" eaLnBrk="0" fontAlgn="base" hangingPunct="0">
        <a:spcBef>
          <a:spcPct val="20000"/>
        </a:spcBef>
        <a:spcAft>
          <a:spcPct val="0"/>
        </a:spcAft>
        <a:buChar char="»"/>
        <a:defRPr sz="2000">
          <a:solidFill>
            <a:schemeClr val="tx1"/>
          </a:solidFill>
          <a:latin typeface="Times" pitchFamily="18" charset="0"/>
        </a:defRPr>
      </a:lvl7pPr>
      <a:lvl8pPr marL="3432175" indent="-228600" algn="l" rtl="0" eaLnBrk="0" fontAlgn="base" hangingPunct="0">
        <a:spcBef>
          <a:spcPct val="20000"/>
        </a:spcBef>
        <a:spcAft>
          <a:spcPct val="0"/>
        </a:spcAft>
        <a:buChar char="»"/>
        <a:defRPr sz="2000">
          <a:solidFill>
            <a:schemeClr val="tx1"/>
          </a:solidFill>
          <a:latin typeface="Times" pitchFamily="18" charset="0"/>
        </a:defRPr>
      </a:lvl8pPr>
      <a:lvl9pPr marL="3889375" indent="-228600" algn="l" rtl="0" eaLnBrk="0" fontAlgn="base" hangingPunct="0">
        <a:spcBef>
          <a:spcPct val="20000"/>
        </a:spcBef>
        <a:spcAft>
          <a:spcPct val="0"/>
        </a:spcAft>
        <a:buChar char="»"/>
        <a:defRPr sz="2000">
          <a:solidFill>
            <a:schemeClr val="tx1"/>
          </a:solidFill>
          <a:latin typeface="Times"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ottom-wave3-MaxBlue.png"/>
          <p:cNvPicPr>
            <a:picLocks noChangeAspect="1"/>
          </p:cNvPicPr>
          <p:nvPr/>
        </p:nvPicPr>
        <p:blipFill>
          <a:blip r:embed="rId13" cstate="print"/>
          <a:srcRect/>
          <a:stretch>
            <a:fillRect/>
          </a:stretch>
        </p:blipFill>
        <p:spPr>
          <a:xfrm>
            <a:off x="0" y="6237312"/>
            <a:ext cx="9144000" cy="648072"/>
          </a:xfrm>
          <a:prstGeom prst="rect">
            <a:avLst/>
          </a:prstGeom>
        </p:spPr>
      </p:pic>
      <p:sp>
        <p:nvSpPr>
          <p:cNvPr id="2" name="Title Placeholder 1"/>
          <p:cNvSpPr>
            <a:spLocks noGrp="1"/>
          </p:cNvSpPr>
          <p:nvPr>
            <p:ph type="title"/>
          </p:nvPr>
        </p:nvSpPr>
        <p:spPr>
          <a:xfrm>
            <a:off x="457200" y="274638"/>
            <a:ext cx="8219256" cy="994122"/>
          </a:xfrm>
          <a:prstGeom prst="rect">
            <a:avLst/>
          </a:prstGeom>
        </p:spPr>
        <p:txBody>
          <a:bodyPr vert="horz" lIns="91440" tIns="45720" rIns="91440" bIns="45720" rtlCol="0" anchor="t">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124744"/>
            <a:ext cx="8229600" cy="500141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9" name="Picture 8" descr="FullLogoVector_Inverted3.png"/>
          <p:cNvPicPr>
            <a:picLocks noChangeAspect="1"/>
          </p:cNvPicPr>
          <p:nvPr/>
        </p:nvPicPr>
        <p:blipFill>
          <a:blip r:embed="rId14" cstate="print"/>
          <a:stretch>
            <a:fillRect/>
          </a:stretch>
        </p:blipFill>
        <p:spPr>
          <a:xfrm>
            <a:off x="7856282" y="6355746"/>
            <a:ext cx="1180214" cy="467540"/>
          </a:xfrm>
          <a:prstGeom prst="rect">
            <a:avLst/>
          </a:prstGeom>
          <a:effectLst>
            <a:outerShdw blurRad="50800" dist="38100" dir="2700000" algn="ctr" rotWithShape="0">
              <a:schemeClr val="accent5">
                <a:alpha val="70000"/>
              </a:schemeClr>
            </a:outerShdw>
          </a:effectLst>
        </p:spPr>
      </p:pic>
      <p:sp>
        <p:nvSpPr>
          <p:cNvPr id="6" name="Slide Number Placeholder 5"/>
          <p:cNvSpPr>
            <a:spLocks noGrp="1"/>
          </p:cNvSpPr>
          <p:nvPr>
            <p:ph type="sldNum" sz="quarter" idx="4"/>
          </p:nvPr>
        </p:nvSpPr>
        <p:spPr>
          <a:xfrm>
            <a:off x="0" y="6557242"/>
            <a:ext cx="2133600" cy="365125"/>
          </a:xfrm>
          <a:prstGeom prst="rect">
            <a:avLst/>
          </a:prstGeom>
        </p:spPr>
        <p:txBody>
          <a:bodyPr vert="horz" lIns="91440" tIns="45720" rIns="91440" bIns="45720" rtlCol="0" anchor="t"/>
          <a:lstStyle>
            <a:lvl1pPr algn="l">
              <a:defRPr sz="1400" b="1">
                <a:solidFill>
                  <a:schemeClr val="bg1"/>
                </a:solidFill>
                <a:effectLst>
                  <a:outerShdw blurRad="50800" dist="38100" dir="2700000" algn="tl" rotWithShape="0">
                    <a:prstClr val="black">
                      <a:alpha val="70000"/>
                    </a:prstClr>
                  </a:outerShdw>
                </a:effectLst>
              </a:defRPr>
            </a:lvl1pPr>
          </a:lstStyle>
          <a:p>
            <a:fld id="{F162D9C5-9C72-4C75-A1BC-B4986A40F6AC}" type="slidenum">
              <a:rPr lang="en-GB" smtClean="0">
                <a:solidFill>
                  <a:srgbClr val="FFFFFF"/>
                </a:solidFill>
                <a:latin typeface="Calibri"/>
              </a:rPr>
              <a:pPr/>
              <a:t>‹#›</a:t>
            </a:fld>
            <a:endParaRPr lang="en-GB" dirty="0">
              <a:solidFill>
                <a:srgbClr val="FFFFFF"/>
              </a:solidFill>
              <a:latin typeface="Calibri"/>
            </a:endParaRPr>
          </a:p>
        </p:txBody>
      </p:sp>
      <p:sp>
        <p:nvSpPr>
          <p:cNvPr id="8" name="Footer Placeholder 4"/>
          <p:cNvSpPr>
            <a:spLocks noGrp="1"/>
          </p:cNvSpPr>
          <p:nvPr>
            <p:ph type="ftr" sz="quarter" idx="3"/>
          </p:nvPr>
        </p:nvSpPr>
        <p:spPr>
          <a:xfrm>
            <a:off x="4700736" y="6552076"/>
            <a:ext cx="2895600" cy="430387"/>
          </a:xfrm>
          <a:prstGeom prst="rect">
            <a:avLst/>
          </a:prstGeom>
        </p:spPr>
        <p:txBody>
          <a:bodyPr vert="horz" lIns="91440" tIns="45720" rIns="91440" bIns="45720" rtlCol="0" anchor="t"/>
          <a:lstStyle>
            <a:lvl1pPr algn="r">
              <a:defRPr sz="1200">
                <a:solidFill>
                  <a:schemeClr val="bg1"/>
                </a:solidFill>
                <a:effectLst>
                  <a:outerShdw blurRad="50800" dist="38100" dir="2700000" algn="tl" rotWithShape="0">
                    <a:prstClr val="black">
                      <a:alpha val="40000"/>
                    </a:prstClr>
                  </a:outerShdw>
                </a:effectLst>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148268175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hf hdr="0" ftr="0" dt="0"/>
  <p:txStyles>
    <p:titleStyle>
      <a:lvl1pPr algn="l" defTabSz="914400" rtl="0" eaLnBrk="1" latinLnBrk="0" hangingPunct="1">
        <a:spcBef>
          <a:spcPct val="0"/>
        </a:spcBef>
        <a:buNone/>
        <a:defRPr sz="3600" kern="1200">
          <a:solidFill>
            <a:srgbClr val="73737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accent5"/>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accent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ottom-wave3-MaxBlue.png"/>
          <p:cNvPicPr>
            <a:picLocks noChangeAspect="1"/>
          </p:cNvPicPr>
          <p:nvPr/>
        </p:nvPicPr>
        <p:blipFill>
          <a:blip r:embed="rId14" cstate="print"/>
          <a:srcRect t="8984" r="28654" b="31546"/>
          <a:stretch>
            <a:fillRect/>
          </a:stretch>
        </p:blipFill>
        <p:spPr>
          <a:xfrm>
            <a:off x="0" y="6237312"/>
            <a:ext cx="9144000" cy="648072"/>
          </a:xfrm>
          <a:prstGeom prst="rect">
            <a:avLst/>
          </a:prstGeom>
        </p:spPr>
      </p:pic>
      <p:sp>
        <p:nvSpPr>
          <p:cNvPr id="2" name="Title Placeholder 1"/>
          <p:cNvSpPr>
            <a:spLocks noGrp="1"/>
          </p:cNvSpPr>
          <p:nvPr>
            <p:ph type="title"/>
          </p:nvPr>
        </p:nvSpPr>
        <p:spPr>
          <a:xfrm>
            <a:off x="457200" y="274638"/>
            <a:ext cx="8219256" cy="994122"/>
          </a:xfrm>
          <a:prstGeom prst="rect">
            <a:avLst/>
          </a:prstGeom>
        </p:spPr>
        <p:txBody>
          <a:bodyPr vert="horz" lIns="91440" tIns="45720" rIns="91440" bIns="45720" rtlCol="0" anchor="t">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124744"/>
            <a:ext cx="8229600" cy="500141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9" name="Picture 8" descr="FullLogoVector_Inverted3.png"/>
          <p:cNvPicPr>
            <a:picLocks noChangeAspect="1"/>
          </p:cNvPicPr>
          <p:nvPr/>
        </p:nvPicPr>
        <p:blipFill>
          <a:blip r:embed="rId15" cstate="print"/>
          <a:stretch>
            <a:fillRect/>
          </a:stretch>
        </p:blipFill>
        <p:spPr>
          <a:xfrm>
            <a:off x="7856282" y="6355746"/>
            <a:ext cx="1180214" cy="467540"/>
          </a:xfrm>
          <a:prstGeom prst="rect">
            <a:avLst/>
          </a:prstGeom>
          <a:effectLst>
            <a:outerShdw blurRad="50800" dist="38100" dir="2700000" algn="ctr" rotWithShape="0">
              <a:schemeClr val="accent5">
                <a:alpha val="70000"/>
              </a:schemeClr>
            </a:outerShdw>
          </a:effectLst>
        </p:spPr>
      </p:pic>
      <p:sp>
        <p:nvSpPr>
          <p:cNvPr id="6" name="Slide Number Placeholder 5"/>
          <p:cNvSpPr>
            <a:spLocks noGrp="1"/>
          </p:cNvSpPr>
          <p:nvPr>
            <p:ph type="sldNum" sz="quarter" idx="4"/>
          </p:nvPr>
        </p:nvSpPr>
        <p:spPr>
          <a:xfrm>
            <a:off x="0" y="6557242"/>
            <a:ext cx="2133600" cy="365125"/>
          </a:xfrm>
          <a:prstGeom prst="rect">
            <a:avLst/>
          </a:prstGeom>
        </p:spPr>
        <p:txBody>
          <a:bodyPr vert="horz" lIns="91440" tIns="45720" rIns="91440" bIns="45720" rtlCol="0" anchor="t"/>
          <a:lstStyle>
            <a:lvl1pPr algn="l">
              <a:defRPr sz="1400" b="1">
                <a:solidFill>
                  <a:schemeClr val="bg1"/>
                </a:solidFill>
                <a:effectLst>
                  <a:outerShdw blurRad="50800" dist="38100" dir="2700000" algn="tl" rotWithShape="0">
                    <a:prstClr val="black">
                      <a:alpha val="70000"/>
                    </a:prstClr>
                  </a:outerShdw>
                </a:effectLst>
              </a:defRPr>
            </a:lvl1pPr>
          </a:lstStyle>
          <a:p>
            <a:fld id="{F162D9C5-9C72-4C75-A1BC-B4986A40F6AC}" type="slidenum">
              <a:rPr lang="en-GB" smtClean="0"/>
              <a:pPr/>
              <a:t>‹#›</a:t>
            </a:fld>
            <a:endParaRPr lang="en-GB" dirty="0"/>
          </a:p>
        </p:txBody>
      </p:sp>
      <p:sp>
        <p:nvSpPr>
          <p:cNvPr id="8" name="Footer Placeholder 4"/>
          <p:cNvSpPr>
            <a:spLocks noGrp="1"/>
          </p:cNvSpPr>
          <p:nvPr>
            <p:ph type="ftr" sz="quarter" idx="3"/>
          </p:nvPr>
        </p:nvSpPr>
        <p:spPr>
          <a:xfrm>
            <a:off x="4700736" y="6552076"/>
            <a:ext cx="2895600" cy="430387"/>
          </a:xfrm>
          <a:prstGeom prst="rect">
            <a:avLst/>
          </a:prstGeom>
        </p:spPr>
        <p:txBody>
          <a:bodyPr vert="horz" lIns="91440" tIns="45720" rIns="91440" bIns="45720" rtlCol="0" anchor="t"/>
          <a:lstStyle>
            <a:lvl1pPr algn="r">
              <a:defRPr sz="1200">
                <a:solidFill>
                  <a:schemeClr val="bg1"/>
                </a:solidFill>
                <a:effectLst>
                  <a:outerShdw blurRad="50800" dist="38100" dir="2700000" algn="tl" rotWithShape="0">
                    <a:prstClr val="black">
                      <a:alpha val="40000"/>
                    </a:prstClr>
                  </a:outerShdw>
                </a:effectLst>
              </a:defRPr>
            </a:lvl1pPr>
          </a:lstStyle>
          <a:p>
            <a:r>
              <a:rPr lang="en-GB" smtClean="0"/>
              <a:t>Survivng the end of frequency scaling</a:t>
            </a:r>
            <a:endParaRPr lang="en-GB" dirty="0" smtClean="0"/>
          </a:p>
        </p:txBody>
      </p:sp>
    </p:spTree>
  </p:cSld>
  <p:clrMap bg1="lt1" tx1="dk1" bg2="lt2" tx2="dk2" accent1="accent1" accent2="accent2" accent3="accent3" accent4="accent4" accent5="accent5" accent6="accent6" hlink="hlink" folHlink="folHlink"/>
  <p:sldLayoutIdLst>
    <p:sldLayoutId id="2147483697" r:id="rId1"/>
    <p:sldLayoutId id="2147483664"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781" r:id="rId11"/>
    <p:sldLayoutId id="2147483830" r:id="rId12"/>
  </p:sldLayoutIdLst>
  <p:hf hdr="0" ftr="0" dt="0"/>
  <p:txStyles>
    <p:titleStyle>
      <a:lvl1pPr algn="l" defTabSz="914400" rtl="0" eaLnBrk="1" latinLnBrk="0" hangingPunct="1">
        <a:spcBef>
          <a:spcPct val="0"/>
        </a:spcBef>
        <a:buNone/>
        <a:defRPr sz="3600" kern="1200">
          <a:solidFill>
            <a:schemeClr val="accent1">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accent5"/>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accent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ottom-wave3-MaxBlue.png"/>
          <p:cNvPicPr>
            <a:picLocks noChangeAspect="1"/>
          </p:cNvPicPr>
          <p:nvPr/>
        </p:nvPicPr>
        <p:blipFill>
          <a:blip r:embed="rId12" cstate="print"/>
          <a:srcRect t="8984" r="28654" b="31546"/>
          <a:stretch>
            <a:fillRect/>
          </a:stretch>
        </p:blipFill>
        <p:spPr>
          <a:xfrm>
            <a:off x="0" y="6237312"/>
            <a:ext cx="9144000" cy="648072"/>
          </a:xfrm>
          <a:prstGeom prst="rect">
            <a:avLst/>
          </a:prstGeom>
        </p:spPr>
      </p:pic>
      <p:sp>
        <p:nvSpPr>
          <p:cNvPr id="2" name="Title Placeholder 1"/>
          <p:cNvSpPr>
            <a:spLocks noGrp="1"/>
          </p:cNvSpPr>
          <p:nvPr>
            <p:ph type="title"/>
          </p:nvPr>
        </p:nvSpPr>
        <p:spPr>
          <a:xfrm>
            <a:off x="457200" y="274638"/>
            <a:ext cx="8219256" cy="994122"/>
          </a:xfrm>
          <a:prstGeom prst="rect">
            <a:avLst/>
          </a:prstGeom>
        </p:spPr>
        <p:txBody>
          <a:bodyPr vert="horz" lIns="91440" tIns="45720" rIns="91440" bIns="45720" rtlCol="0" anchor="t">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124744"/>
            <a:ext cx="8229600" cy="500141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9" name="Picture 8" descr="FullLogoVector_Inverted3.png"/>
          <p:cNvPicPr>
            <a:picLocks noChangeAspect="1"/>
          </p:cNvPicPr>
          <p:nvPr/>
        </p:nvPicPr>
        <p:blipFill>
          <a:blip r:embed="rId13" cstate="print"/>
          <a:stretch>
            <a:fillRect/>
          </a:stretch>
        </p:blipFill>
        <p:spPr>
          <a:xfrm>
            <a:off x="7856282" y="6355746"/>
            <a:ext cx="1180214" cy="467540"/>
          </a:xfrm>
          <a:prstGeom prst="rect">
            <a:avLst/>
          </a:prstGeom>
          <a:effectLst>
            <a:outerShdw blurRad="50800" dist="38100" dir="2700000" algn="ctr" rotWithShape="0">
              <a:schemeClr val="accent5">
                <a:alpha val="70000"/>
              </a:schemeClr>
            </a:outerShdw>
          </a:effectLst>
        </p:spPr>
      </p:pic>
      <p:sp>
        <p:nvSpPr>
          <p:cNvPr id="6" name="Slide Number Placeholder 5"/>
          <p:cNvSpPr>
            <a:spLocks noGrp="1"/>
          </p:cNvSpPr>
          <p:nvPr>
            <p:ph type="sldNum" sz="quarter" idx="4"/>
          </p:nvPr>
        </p:nvSpPr>
        <p:spPr>
          <a:xfrm>
            <a:off x="0" y="6557242"/>
            <a:ext cx="2133600" cy="365125"/>
          </a:xfrm>
          <a:prstGeom prst="rect">
            <a:avLst/>
          </a:prstGeom>
        </p:spPr>
        <p:txBody>
          <a:bodyPr vert="horz" lIns="91440" tIns="45720" rIns="91440" bIns="45720" rtlCol="0" anchor="t"/>
          <a:lstStyle>
            <a:lvl1pPr algn="l">
              <a:defRPr sz="1400" b="1">
                <a:solidFill>
                  <a:schemeClr val="bg1"/>
                </a:solidFill>
                <a:effectLst>
                  <a:outerShdw blurRad="50800" dist="38100" dir="2700000" algn="tl" rotWithShape="0">
                    <a:prstClr val="black">
                      <a:alpha val="70000"/>
                    </a:prstClr>
                  </a:outerShdw>
                </a:effectLst>
              </a:defRPr>
            </a:lvl1pPr>
          </a:lstStyle>
          <a:p>
            <a:fld id="{F162D9C5-9C72-4C75-A1BC-B4986A40F6AC}" type="slidenum">
              <a:rPr lang="en-GB" smtClean="0">
                <a:solidFill>
                  <a:srgbClr val="FFFFFF"/>
                </a:solidFill>
                <a:latin typeface="Calibri"/>
              </a:rPr>
              <a:pPr/>
              <a:t>‹#›</a:t>
            </a:fld>
            <a:endParaRPr lang="en-GB" dirty="0">
              <a:solidFill>
                <a:srgbClr val="FFFFFF"/>
              </a:solidFill>
              <a:latin typeface="Calibri"/>
            </a:endParaRPr>
          </a:p>
        </p:txBody>
      </p:sp>
      <p:sp>
        <p:nvSpPr>
          <p:cNvPr id="8" name="Footer Placeholder 4"/>
          <p:cNvSpPr>
            <a:spLocks noGrp="1"/>
          </p:cNvSpPr>
          <p:nvPr>
            <p:ph type="ftr" sz="quarter" idx="3"/>
          </p:nvPr>
        </p:nvSpPr>
        <p:spPr>
          <a:xfrm>
            <a:off x="4700736" y="6552076"/>
            <a:ext cx="2895600" cy="430387"/>
          </a:xfrm>
          <a:prstGeom prst="rect">
            <a:avLst/>
          </a:prstGeom>
        </p:spPr>
        <p:txBody>
          <a:bodyPr vert="horz" lIns="91440" tIns="45720" rIns="91440" bIns="45720" rtlCol="0" anchor="t"/>
          <a:lstStyle>
            <a:lvl1pPr algn="r">
              <a:defRPr sz="1200">
                <a:solidFill>
                  <a:schemeClr val="bg1"/>
                </a:solidFill>
                <a:effectLst>
                  <a:outerShdw blurRad="50800" dist="38100" dir="2700000" algn="tl" rotWithShape="0">
                    <a:prstClr val="black">
                      <a:alpha val="40000"/>
                    </a:prstClr>
                  </a:outerShdw>
                </a:effectLst>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428469606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hf hdr="0" ftr="0" dt="0"/>
  <p:txStyles>
    <p:titleStyle>
      <a:lvl1pPr algn="l" defTabSz="914400" rtl="0" eaLnBrk="1" latinLnBrk="0" hangingPunct="1">
        <a:spcBef>
          <a:spcPct val="0"/>
        </a:spcBef>
        <a:buNone/>
        <a:defRPr sz="3600" kern="1200">
          <a:solidFill>
            <a:schemeClr val="accent1">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accent5"/>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accent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ottom-wave3-MaxBlue.png"/>
          <p:cNvPicPr>
            <a:picLocks noChangeAspect="1"/>
          </p:cNvPicPr>
          <p:nvPr/>
        </p:nvPicPr>
        <p:blipFill>
          <a:blip r:embed="rId12" cstate="print"/>
          <a:srcRect t="8984" r="28654" b="31546"/>
          <a:stretch>
            <a:fillRect/>
          </a:stretch>
        </p:blipFill>
        <p:spPr>
          <a:xfrm>
            <a:off x="0" y="6237312"/>
            <a:ext cx="9144000" cy="648072"/>
          </a:xfrm>
          <a:prstGeom prst="rect">
            <a:avLst/>
          </a:prstGeom>
        </p:spPr>
      </p:pic>
      <p:sp>
        <p:nvSpPr>
          <p:cNvPr id="2" name="Title Placeholder 1"/>
          <p:cNvSpPr>
            <a:spLocks noGrp="1"/>
          </p:cNvSpPr>
          <p:nvPr>
            <p:ph type="title"/>
          </p:nvPr>
        </p:nvSpPr>
        <p:spPr>
          <a:xfrm>
            <a:off x="457200" y="274638"/>
            <a:ext cx="8219256" cy="994122"/>
          </a:xfrm>
          <a:prstGeom prst="rect">
            <a:avLst/>
          </a:prstGeom>
        </p:spPr>
        <p:txBody>
          <a:bodyPr vert="horz" lIns="91440" tIns="45720" rIns="91440" bIns="45720" rtlCol="0" anchor="t">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124744"/>
            <a:ext cx="8229600" cy="500141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9" name="Picture 8" descr="FullLogoVector_Inverted3.png"/>
          <p:cNvPicPr>
            <a:picLocks noChangeAspect="1"/>
          </p:cNvPicPr>
          <p:nvPr/>
        </p:nvPicPr>
        <p:blipFill>
          <a:blip r:embed="rId13" cstate="print"/>
          <a:stretch>
            <a:fillRect/>
          </a:stretch>
        </p:blipFill>
        <p:spPr>
          <a:xfrm>
            <a:off x="7856282" y="6355746"/>
            <a:ext cx="1180214" cy="467540"/>
          </a:xfrm>
          <a:prstGeom prst="rect">
            <a:avLst/>
          </a:prstGeom>
          <a:effectLst>
            <a:outerShdw blurRad="50800" dist="38100" dir="2700000" algn="ctr" rotWithShape="0">
              <a:schemeClr val="accent5">
                <a:alpha val="70000"/>
              </a:schemeClr>
            </a:outerShdw>
          </a:effectLst>
        </p:spPr>
      </p:pic>
      <p:sp>
        <p:nvSpPr>
          <p:cNvPr id="6" name="Slide Number Placeholder 5"/>
          <p:cNvSpPr>
            <a:spLocks noGrp="1"/>
          </p:cNvSpPr>
          <p:nvPr>
            <p:ph type="sldNum" sz="quarter" idx="4"/>
          </p:nvPr>
        </p:nvSpPr>
        <p:spPr>
          <a:xfrm>
            <a:off x="0" y="6557242"/>
            <a:ext cx="2133600" cy="365125"/>
          </a:xfrm>
          <a:prstGeom prst="rect">
            <a:avLst/>
          </a:prstGeom>
        </p:spPr>
        <p:txBody>
          <a:bodyPr vert="horz" lIns="91440" tIns="45720" rIns="91440" bIns="45720" rtlCol="0" anchor="t"/>
          <a:lstStyle>
            <a:lvl1pPr algn="l">
              <a:defRPr sz="1400" b="1">
                <a:solidFill>
                  <a:schemeClr val="bg1"/>
                </a:solidFill>
                <a:effectLst>
                  <a:outerShdw blurRad="50800" dist="38100" dir="2700000" algn="tl" rotWithShape="0">
                    <a:prstClr val="black">
                      <a:alpha val="70000"/>
                    </a:prstClr>
                  </a:outerShdw>
                </a:effectLst>
              </a:defRPr>
            </a:lvl1pPr>
          </a:lstStyle>
          <a:p>
            <a:fld id="{F162D9C5-9C72-4C75-A1BC-B4986A40F6AC}" type="slidenum">
              <a:rPr lang="en-GB" smtClean="0">
                <a:solidFill>
                  <a:srgbClr val="FFFFFF"/>
                </a:solidFill>
                <a:latin typeface="Calibri"/>
              </a:rPr>
              <a:pPr/>
              <a:t>‹#›</a:t>
            </a:fld>
            <a:endParaRPr lang="en-GB" dirty="0">
              <a:solidFill>
                <a:srgbClr val="FFFFFF"/>
              </a:solidFill>
              <a:latin typeface="Calibri"/>
            </a:endParaRPr>
          </a:p>
        </p:txBody>
      </p:sp>
      <p:sp>
        <p:nvSpPr>
          <p:cNvPr id="8" name="Footer Placeholder 4"/>
          <p:cNvSpPr>
            <a:spLocks noGrp="1"/>
          </p:cNvSpPr>
          <p:nvPr>
            <p:ph type="ftr" sz="quarter" idx="3"/>
          </p:nvPr>
        </p:nvSpPr>
        <p:spPr>
          <a:xfrm>
            <a:off x="4700736" y="6552076"/>
            <a:ext cx="2895600" cy="430387"/>
          </a:xfrm>
          <a:prstGeom prst="rect">
            <a:avLst/>
          </a:prstGeom>
        </p:spPr>
        <p:txBody>
          <a:bodyPr vert="horz" lIns="91440" tIns="45720" rIns="91440" bIns="45720" rtlCol="0" anchor="t"/>
          <a:lstStyle>
            <a:lvl1pPr algn="r">
              <a:defRPr sz="1200">
                <a:solidFill>
                  <a:schemeClr val="bg1"/>
                </a:solidFill>
                <a:effectLst>
                  <a:outerShdw blurRad="50800" dist="38100" dir="2700000" algn="tl" rotWithShape="0">
                    <a:prstClr val="black">
                      <a:alpha val="40000"/>
                    </a:prstClr>
                  </a:outerShdw>
                </a:effectLst>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17281001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Lst>
  <p:hf hdr="0" ftr="0" dt="0"/>
  <p:txStyles>
    <p:titleStyle>
      <a:lvl1pPr algn="l" defTabSz="914400" rtl="0" eaLnBrk="1" latinLnBrk="0" hangingPunct="1">
        <a:spcBef>
          <a:spcPct val="0"/>
        </a:spcBef>
        <a:buNone/>
        <a:defRPr sz="3600" kern="1200">
          <a:solidFill>
            <a:schemeClr val="accent1">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accent5"/>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accent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ottom-wave3-MaxBlue.png"/>
          <p:cNvPicPr>
            <a:picLocks noChangeAspect="1"/>
          </p:cNvPicPr>
          <p:nvPr/>
        </p:nvPicPr>
        <p:blipFill>
          <a:blip r:embed="rId12" cstate="print"/>
          <a:srcRect t="8984" r="28654" b="31546"/>
          <a:stretch>
            <a:fillRect/>
          </a:stretch>
        </p:blipFill>
        <p:spPr>
          <a:xfrm>
            <a:off x="0" y="6237312"/>
            <a:ext cx="9144000" cy="648072"/>
          </a:xfrm>
          <a:prstGeom prst="rect">
            <a:avLst/>
          </a:prstGeom>
        </p:spPr>
      </p:pic>
      <p:sp>
        <p:nvSpPr>
          <p:cNvPr id="2" name="Title Placeholder 1"/>
          <p:cNvSpPr>
            <a:spLocks noGrp="1"/>
          </p:cNvSpPr>
          <p:nvPr>
            <p:ph type="title"/>
          </p:nvPr>
        </p:nvSpPr>
        <p:spPr>
          <a:xfrm>
            <a:off x="457200" y="274638"/>
            <a:ext cx="8219256" cy="994122"/>
          </a:xfrm>
          <a:prstGeom prst="rect">
            <a:avLst/>
          </a:prstGeom>
        </p:spPr>
        <p:txBody>
          <a:bodyPr vert="horz" lIns="91440" tIns="45720" rIns="91440" bIns="45720" rtlCol="0" anchor="t">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124744"/>
            <a:ext cx="8229600" cy="500141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9" name="Picture 8" descr="FullLogoVector_Inverted3.png"/>
          <p:cNvPicPr>
            <a:picLocks noChangeAspect="1"/>
          </p:cNvPicPr>
          <p:nvPr/>
        </p:nvPicPr>
        <p:blipFill>
          <a:blip r:embed="rId13" cstate="print"/>
          <a:stretch>
            <a:fillRect/>
          </a:stretch>
        </p:blipFill>
        <p:spPr>
          <a:xfrm>
            <a:off x="7856282" y="6355746"/>
            <a:ext cx="1180214" cy="467540"/>
          </a:xfrm>
          <a:prstGeom prst="rect">
            <a:avLst/>
          </a:prstGeom>
          <a:effectLst>
            <a:outerShdw blurRad="50800" dist="38100" dir="2700000" algn="ctr" rotWithShape="0">
              <a:schemeClr val="accent5">
                <a:alpha val="70000"/>
              </a:schemeClr>
            </a:outerShdw>
          </a:effectLst>
        </p:spPr>
      </p:pic>
      <p:sp>
        <p:nvSpPr>
          <p:cNvPr id="6" name="Slide Number Placeholder 5"/>
          <p:cNvSpPr>
            <a:spLocks noGrp="1"/>
          </p:cNvSpPr>
          <p:nvPr>
            <p:ph type="sldNum" sz="quarter" idx="4"/>
          </p:nvPr>
        </p:nvSpPr>
        <p:spPr>
          <a:xfrm>
            <a:off x="0" y="6557242"/>
            <a:ext cx="2133600" cy="365125"/>
          </a:xfrm>
          <a:prstGeom prst="rect">
            <a:avLst/>
          </a:prstGeom>
        </p:spPr>
        <p:txBody>
          <a:bodyPr vert="horz" lIns="91440" tIns="45720" rIns="91440" bIns="45720" rtlCol="0" anchor="t"/>
          <a:lstStyle>
            <a:lvl1pPr algn="l">
              <a:defRPr sz="1400" b="1">
                <a:solidFill>
                  <a:schemeClr val="bg1"/>
                </a:solidFill>
                <a:effectLst>
                  <a:outerShdw blurRad="50800" dist="38100" dir="2700000" algn="tl" rotWithShape="0">
                    <a:prstClr val="black">
                      <a:alpha val="70000"/>
                    </a:prstClr>
                  </a:outerShdw>
                </a:effectLst>
              </a:defRPr>
            </a:lvl1pPr>
          </a:lstStyle>
          <a:p>
            <a:fld id="{F162D9C5-9C72-4C75-A1BC-B4986A40F6AC}" type="slidenum">
              <a:rPr lang="en-GB" smtClean="0">
                <a:solidFill>
                  <a:srgbClr val="FFFFFF"/>
                </a:solidFill>
                <a:latin typeface="Calibri"/>
              </a:rPr>
              <a:pPr/>
              <a:t>‹#›</a:t>
            </a:fld>
            <a:endParaRPr lang="en-GB" dirty="0">
              <a:solidFill>
                <a:srgbClr val="FFFFFF"/>
              </a:solidFill>
              <a:latin typeface="Calibri"/>
            </a:endParaRPr>
          </a:p>
        </p:txBody>
      </p:sp>
      <p:sp>
        <p:nvSpPr>
          <p:cNvPr id="8" name="Footer Placeholder 4"/>
          <p:cNvSpPr>
            <a:spLocks noGrp="1"/>
          </p:cNvSpPr>
          <p:nvPr>
            <p:ph type="ftr" sz="quarter" idx="3"/>
          </p:nvPr>
        </p:nvSpPr>
        <p:spPr>
          <a:xfrm>
            <a:off x="4700736" y="6552076"/>
            <a:ext cx="2895600" cy="430387"/>
          </a:xfrm>
          <a:prstGeom prst="rect">
            <a:avLst/>
          </a:prstGeom>
        </p:spPr>
        <p:txBody>
          <a:bodyPr vert="horz" lIns="91440" tIns="45720" rIns="91440" bIns="45720" rtlCol="0" anchor="t"/>
          <a:lstStyle>
            <a:lvl1pPr algn="r">
              <a:defRPr sz="1200">
                <a:solidFill>
                  <a:schemeClr val="bg1"/>
                </a:solidFill>
                <a:effectLst>
                  <a:outerShdw blurRad="50800" dist="38100" dir="2700000" algn="tl" rotWithShape="0">
                    <a:prstClr val="black">
                      <a:alpha val="40000"/>
                    </a:prstClr>
                  </a:outerShdw>
                </a:effectLst>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375934570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Lst>
  <p:hf hdr="0" ftr="0" dt="0"/>
  <p:txStyles>
    <p:titleStyle>
      <a:lvl1pPr algn="l" defTabSz="914400" rtl="0" eaLnBrk="1" latinLnBrk="0" hangingPunct="1">
        <a:spcBef>
          <a:spcPct val="0"/>
        </a:spcBef>
        <a:buNone/>
        <a:defRPr sz="3600" kern="1200">
          <a:solidFill>
            <a:schemeClr val="accent1">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accent5"/>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accent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solidFill>
                  <a:prstClr val="black">
                    <a:tint val="75000"/>
                  </a:prstClr>
                </a:solidFill>
                <a:latin typeface="Franklin Gothic Book"/>
              </a:rPr>
              <a:pPr/>
              <a:t>27/05/2013</a:t>
            </a:fld>
            <a:endParaRPr lang="en-US">
              <a:solidFill>
                <a:prstClr val="black">
                  <a:tint val="75000"/>
                </a:prstClr>
              </a:solidFill>
              <a:latin typeface="Franklin Gothic Book"/>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Franklin Gothic Book"/>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solidFill>
                  <a:prstClr val="black">
                    <a:tint val="75000"/>
                  </a:prstClr>
                </a:solidFill>
                <a:latin typeface="Franklin Gothic Book"/>
              </a:rPr>
              <a:pPr/>
              <a:t>‹#›</a:t>
            </a:fld>
            <a:endParaRPr lang="en-US">
              <a:solidFill>
                <a:prstClr val="black">
                  <a:tint val="75000"/>
                </a:prstClr>
              </a:solidFill>
              <a:latin typeface="Franklin Gothic Book"/>
            </a:endParaRPr>
          </a:p>
        </p:txBody>
      </p:sp>
      <p:sp>
        <p:nvSpPr>
          <p:cNvPr id="14" name="Rectangle 3" hidden="1"/>
          <p:cNvSpPr/>
          <p:nvPr/>
        </p:nvSpPr>
        <p:spPr>
          <a:xfrm rot="16200000">
            <a:off x="1618593" y="-667407"/>
            <a:ext cx="7010400" cy="819281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12000">
                <a:schemeClr val="tx1">
                  <a:lumMod val="95000"/>
                  <a:lumOff val="5000"/>
                  <a:alpha val="95000"/>
                </a:schemeClr>
              </a:gs>
              <a:gs pos="1000">
                <a:schemeClr val="tx1">
                  <a:lumMod val="95000"/>
                  <a:lumOff val="5000"/>
                  <a:alpha val="0"/>
                </a:schemeClr>
              </a:gs>
              <a:gs pos="100000">
                <a:schemeClr val="tx1">
                  <a:lumMod val="95000"/>
                  <a:lumOff val="5000"/>
                  <a:alpha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2" name="Title Placeholder 1"/>
          <p:cNvSpPr>
            <a:spLocks noGrp="1"/>
          </p:cNvSpPr>
          <p:nvPr>
            <p:ph type="title"/>
          </p:nvPr>
        </p:nvSpPr>
        <p:spPr>
          <a:xfrm>
            <a:off x="3124200" y="304800"/>
            <a:ext cx="5715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276600" y="1554162"/>
            <a:ext cx="56388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549889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3600" kern="1200">
          <a:ln>
            <a:solidFill>
              <a:schemeClr val="tx1">
                <a:lumMod val="95000"/>
                <a:lumOff val="5000"/>
              </a:schemeClr>
            </a:solidFill>
          </a:ln>
          <a:solidFill>
            <a:schemeClr val="tx1">
              <a:lumMod val="65000"/>
              <a:lumOff val="35000"/>
            </a:schemeClr>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tx1">
              <a:lumMod val="85000"/>
              <a:lumOff val="1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tx1">
              <a:lumMod val="85000"/>
              <a:lumOff val="1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1">
              <a:lumMod val="85000"/>
              <a:lumOff val="1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tx1">
              <a:lumMod val="85000"/>
              <a:lumOff val="1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ottom-wave3-MaxBlue.png"/>
          <p:cNvPicPr>
            <a:picLocks noChangeAspect="1"/>
          </p:cNvPicPr>
          <p:nvPr/>
        </p:nvPicPr>
        <p:blipFill>
          <a:blip r:embed="rId12" cstate="print"/>
          <a:srcRect t="8984" r="28654" b="31546"/>
          <a:stretch>
            <a:fillRect/>
          </a:stretch>
        </p:blipFill>
        <p:spPr>
          <a:xfrm>
            <a:off x="0" y="6237312"/>
            <a:ext cx="9144000" cy="648072"/>
          </a:xfrm>
          <a:prstGeom prst="rect">
            <a:avLst/>
          </a:prstGeom>
        </p:spPr>
      </p:pic>
      <p:sp>
        <p:nvSpPr>
          <p:cNvPr id="2" name="Title Placeholder 1"/>
          <p:cNvSpPr>
            <a:spLocks noGrp="1"/>
          </p:cNvSpPr>
          <p:nvPr>
            <p:ph type="title"/>
          </p:nvPr>
        </p:nvSpPr>
        <p:spPr>
          <a:xfrm>
            <a:off x="457200" y="274638"/>
            <a:ext cx="8219256" cy="994122"/>
          </a:xfrm>
          <a:prstGeom prst="rect">
            <a:avLst/>
          </a:prstGeom>
        </p:spPr>
        <p:txBody>
          <a:bodyPr vert="horz" lIns="91440" tIns="45720" rIns="91440" bIns="45720" rtlCol="0" anchor="t">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124744"/>
            <a:ext cx="8229600" cy="500141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9" name="Picture 8" descr="FullLogoVector_Inverted3.png"/>
          <p:cNvPicPr>
            <a:picLocks noChangeAspect="1"/>
          </p:cNvPicPr>
          <p:nvPr/>
        </p:nvPicPr>
        <p:blipFill>
          <a:blip r:embed="rId13" cstate="print"/>
          <a:stretch>
            <a:fillRect/>
          </a:stretch>
        </p:blipFill>
        <p:spPr>
          <a:xfrm>
            <a:off x="7856282" y="6355746"/>
            <a:ext cx="1180214" cy="467540"/>
          </a:xfrm>
          <a:prstGeom prst="rect">
            <a:avLst/>
          </a:prstGeom>
          <a:effectLst>
            <a:outerShdw blurRad="50800" dist="38100" dir="2700000" algn="ctr" rotWithShape="0">
              <a:schemeClr val="accent5">
                <a:alpha val="70000"/>
              </a:schemeClr>
            </a:outerShdw>
          </a:effectLst>
        </p:spPr>
      </p:pic>
      <p:sp>
        <p:nvSpPr>
          <p:cNvPr id="6" name="Slide Number Placeholder 5"/>
          <p:cNvSpPr>
            <a:spLocks noGrp="1"/>
          </p:cNvSpPr>
          <p:nvPr>
            <p:ph type="sldNum" sz="quarter" idx="4"/>
          </p:nvPr>
        </p:nvSpPr>
        <p:spPr>
          <a:xfrm>
            <a:off x="0" y="6557242"/>
            <a:ext cx="2133600" cy="365125"/>
          </a:xfrm>
          <a:prstGeom prst="rect">
            <a:avLst/>
          </a:prstGeom>
        </p:spPr>
        <p:txBody>
          <a:bodyPr vert="horz" lIns="91440" tIns="45720" rIns="91440" bIns="45720" rtlCol="0" anchor="t"/>
          <a:lstStyle>
            <a:lvl1pPr algn="l">
              <a:defRPr sz="1400" b="1">
                <a:solidFill>
                  <a:schemeClr val="bg1"/>
                </a:solidFill>
                <a:effectLst>
                  <a:outerShdw blurRad="50800" dist="38100" dir="2700000" algn="tl" rotWithShape="0">
                    <a:prstClr val="black">
                      <a:alpha val="70000"/>
                    </a:prstClr>
                  </a:outerShdw>
                </a:effectLst>
              </a:defRPr>
            </a:lvl1pPr>
          </a:lstStyle>
          <a:p>
            <a:fld id="{F162D9C5-9C72-4C75-A1BC-B4986A40F6AC}" type="slidenum">
              <a:rPr lang="en-GB" smtClean="0">
                <a:solidFill>
                  <a:srgbClr val="FFFFFF"/>
                </a:solidFill>
                <a:latin typeface="Calibri"/>
              </a:rPr>
              <a:pPr/>
              <a:t>‹#›</a:t>
            </a:fld>
            <a:endParaRPr lang="en-GB" dirty="0">
              <a:solidFill>
                <a:srgbClr val="FFFFFF"/>
              </a:solidFill>
              <a:latin typeface="Calibri"/>
            </a:endParaRPr>
          </a:p>
        </p:txBody>
      </p:sp>
      <p:sp>
        <p:nvSpPr>
          <p:cNvPr id="8" name="Footer Placeholder 4"/>
          <p:cNvSpPr>
            <a:spLocks noGrp="1"/>
          </p:cNvSpPr>
          <p:nvPr>
            <p:ph type="ftr" sz="quarter" idx="3"/>
          </p:nvPr>
        </p:nvSpPr>
        <p:spPr>
          <a:xfrm>
            <a:off x="4700736" y="6552076"/>
            <a:ext cx="2895600" cy="430387"/>
          </a:xfrm>
          <a:prstGeom prst="rect">
            <a:avLst/>
          </a:prstGeom>
        </p:spPr>
        <p:txBody>
          <a:bodyPr vert="horz" lIns="91440" tIns="45720" rIns="91440" bIns="45720" rtlCol="0" anchor="t"/>
          <a:lstStyle>
            <a:lvl1pPr algn="r">
              <a:defRPr sz="1200">
                <a:solidFill>
                  <a:schemeClr val="bg1"/>
                </a:solidFill>
                <a:effectLst>
                  <a:outerShdw blurRad="50800" dist="38100" dir="2700000" algn="tl" rotWithShape="0">
                    <a:prstClr val="black">
                      <a:alpha val="40000"/>
                    </a:prstClr>
                  </a:outerShdw>
                </a:effectLst>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2447296371"/>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Lst>
  <p:hf hdr="0" ftr="0" dt="0"/>
  <p:txStyles>
    <p:titleStyle>
      <a:lvl1pPr algn="l" defTabSz="914400" rtl="0" eaLnBrk="1" latinLnBrk="0" hangingPunct="1">
        <a:spcBef>
          <a:spcPct val="0"/>
        </a:spcBef>
        <a:buNone/>
        <a:defRPr sz="3600" kern="1200">
          <a:solidFill>
            <a:schemeClr val="accent1">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accent5"/>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accent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ottom-wave3-MaxBlue.png"/>
          <p:cNvPicPr>
            <a:picLocks noChangeAspect="1"/>
          </p:cNvPicPr>
          <p:nvPr/>
        </p:nvPicPr>
        <p:blipFill>
          <a:blip r:embed="rId12" cstate="print"/>
          <a:srcRect t="8984" r="28654" b="31546"/>
          <a:stretch>
            <a:fillRect/>
          </a:stretch>
        </p:blipFill>
        <p:spPr>
          <a:xfrm>
            <a:off x="0" y="6237312"/>
            <a:ext cx="9144000" cy="648072"/>
          </a:xfrm>
          <a:prstGeom prst="rect">
            <a:avLst/>
          </a:prstGeom>
        </p:spPr>
      </p:pic>
      <p:sp>
        <p:nvSpPr>
          <p:cNvPr id="2" name="Title Placeholder 1"/>
          <p:cNvSpPr>
            <a:spLocks noGrp="1"/>
          </p:cNvSpPr>
          <p:nvPr>
            <p:ph type="title"/>
          </p:nvPr>
        </p:nvSpPr>
        <p:spPr>
          <a:xfrm>
            <a:off x="457200" y="274638"/>
            <a:ext cx="8219256" cy="994122"/>
          </a:xfrm>
          <a:prstGeom prst="rect">
            <a:avLst/>
          </a:prstGeom>
        </p:spPr>
        <p:txBody>
          <a:bodyPr vert="horz" lIns="91440" tIns="45720" rIns="91440" bIns="45720" rtlCol="0" anchor="t">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124744"/>
            <a:ext cx="8229600" cy="500141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9" name="Picture 8" descr="FullLogoVector_Inverted3.png"/>
          <p:cNvPicPr>
            <a:picLocks noChangeAspect="1"/>
          </p:cNvPicPr>
          <p:nvPr/>
        </p:nvPicPr>
        <p:blipFill>
          <a:blip r:embed="rId13" cstate="print"/>
          <a:stretch>
            <a:fillRect/>
          </a:stretch>
        </p:blipFill>
        <p:spPr>
          <a:xfrm>
            <a:off x="7856282" y="6355746"/>
            <a:ext cx="1180214" cy="467540"/>
          </a:xfrm>
          <a:prstGeom prst="rect">
            <a:avLst/>
          </a:prstGeom>
          <a:effectLst>
            <a:outerShdw blurRad="50800" dist="38100" dir="2700000" algn="ctr" rotWithShape="0">
              <a:schemeClr val="accent5">
                <a:alpha val="70000"/>
              </a:schemeClr>
            </a:outerShdw>
          </a:effectLst>
        </p:spPr>
      </p:pic>
      <p:sp>
        <p:nvSpPr>
          <p:cNvPr id="6" name="Slide Number Placeholder 5"/>
          <p:cNvSpPr>
            <a:spLocks noGrp="1"/>
          </p:cNvSpPr>
          <p:nvPr>
            <p:ph type="sldNum" sz="quarter" idx="4"/>
          </p:nvPr>
        </p:nvSpPr>
        <p:spPr>
          <a:xfrm>
            <a:off x="0" y="6557242"/>
            <a:ext cx="2133600" cy="365125"/>
          </a:xfrm>
          <a:prstGeom prst="rect">
            <a:avLst/>
          </a:prstGeom>
        </p:spPr>
        <p:txBody>
          <a:bodyPr vert="horz" lIns="91440" tIns="45720" rIns="91440" bIns="45720" rtlCol="0" anchor="t"/>
          <a:lstStyle>
            <a:lvl1pPr algn="l">
              <a:defRPr sz="1400" b="1">
                <a:solidFill>
                  <a:schemeClr val="bg1"/>
                </a:solidFill>
                <a:effectLst>
                  <a:outerShdw blurRad="50800" dist="38100" dir="2700000" algn="tl" rotWithShape="0">
                    <a:prstClr val="black">
                      <a:alpha val="70000"/>
                    </a:prstClr>
                  </a:outerShdw>
                </a:effectLst>
              </a:defRPr>
            </a:lvl1pPr>
          </a:lstStyle>
          <a:p>
            <a:fld id="{F162D9C5-9C72-4C75-A1BC-B4986A40F6AC}" type="slidenum">
              <a:rPr lang="en-GB" smtClean="0">
                <a:solidFill>
                  <a:srgbClr val="FFFFFF"/>
                </a:solidFill>
                <a:latin typeface="Calibri"/>
              </a:rPr>
              <a:pPr/>
              <a:t>‹#›</a:t>
            </a:fld>
            <a:endParaRPr lang="en-GB" dirty="0">
              <a:solidFill>
                <a:srgbClr val="FFFFFF"/>
              </a:solidFill>
              <a:latin typeface="Calibri"/>
            </a:endParaRPr>
          </a:p>
        </p:txBody>
      </p:sp>
      <p:sp>
        <p:nvSpPr>
          <p:cNvPr id="8" name="Footer Placeholder 4"/>
          <p:cNvSpPr>
            <a:spLocks noGrp="1"/>
          </p:cNvSpPr>
          <p:nvPr>
            <p:ph type="ftr" sz="quarter" idx="3"/>
          </p:nvPr>
        </p:nvSpPr>
        <p:spPr>
          <a:xfrm>
            <a:off x="4700736" y="6552076"/>
            <a:ext cx="2895600" cy="430387"/>
          </a:xfrm>
          <a:prstGeom prst="rect">
            <a:avLst/>
          </a:prstGeom>
        </p:spPr>
        <p:txBody>
          <a:bodyPr vert="horz" lIns="91440" tIns="45720" rIns="91440" bIns="45720" rtlCol="0" anchor="t"/>
          <a:lstStyle>
            <a:lvl1pPr algn="r">
              <a:defRPr sz="1200">
                <a:solidFill>
                  <a:schemeClr val="bg1"/>
                </a:solidFill>
                <a:effectLst>
                  <a:outerShdw blurRad="50800" dist="38100" dir="2700000" algn="tl" rotWithShape="0">
                    <a:prstClr val="black">
                      <a:alpha val="40000"/>
                    </a:prstClr>
                  </a:outerShdw>
                </a:effectLst>
              </a:defRPr>
            </a:lvl1pPr>
          </a:lstStyle>
          <a:p>
            <a:r>
              <a:rPr lang="en-GB" smtClean="0">
                <a:solidFill>
                  <a:srgbClr val="FFFFFF"/>
                </a:solidFill>
                <a:latin typeface="Calibri"/>
              </a:rPr>
              <a:t>Survivng the end of frequency scaling</a:t>
            </a:r>
            <a:endParaRPr lang="en-GB" dirty="0" smtClean="0">
              <a:solidFill>
                <a:srgbClr val="FFFFFF"/>
              </a:solidFill>
              <a:latin typeface="Calibri"/>
            </a:endParaRPr>
          </a:p>
        </p:txBody>
      </p:sp>
    </p:spTree>
    <p:extLst>
      <p:ext uri="{BB962C8B-B14F-4D97-AF65-F5344CB8AC3E}">
        <p14:creationId xmlns:p14="http://schemas.microsoft.com/office/powerpoint/2010/main" val="300024509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Lst>
  <p:hf hdr="0" ftr="0" dt="0"/>
  <p:txStyles>
    <p:titleStyle>
      <a:lvl1pPr algn="l" defTabSz="914400" rtl="0" eaLnBrk="1" latinLnBrk="0" hangingPunct="1">
        <a:spcBef>
          <a:spcPct val="0"/>
        </a:spcBef>
        <a:buNone/>
        <a:defRPr sz="3600" kern="1200">
          <a:solidFill>
            <a:schemeClr val="accent1">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accent5"/>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accent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9D44949-9AA3-8942-8E96-0475C823109C}" type="datetimeFigureOut">
              <a:rPr lang="en-US" smtClean="0">
                <a:solidFill>
                  <a:prstClr val="black">
                    <a:tint val="75000"/>
                  </a:prstClr>
                </a:solidFill>
                <a:latin typeface="Calibri"/>
              </a:rPr>
              <a:pPr defTabSz="457200"/>
              <a:t>27/05/2013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0A954EE-2B04-3140-B54D-4AD35E0B86A7}"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pic>
        <p:nvPicPr>
          <p:cNvPr id="7" name="Picture 6" descr="wave2-MaxBlue-01.png"/>
          <p:cNvPicPr>
            <a:picLocks noChangeAspect="1"/>
          </p:cNvPicPr>
          <p:nvPr userDrawn="1"/>
        </p:nvPicPr>
        <p:blipFill>
          <a:blip r:embed="rId14" cstate="print"/>
          <a:stretch>
            <a:fillRect/>
          </a:stretch>
        </p:blipFill>
        <p:spPr>
          <a:xfrm>
            <a:off x="0" y="0"/>
            <a:ext cx="9144000" cy="6857999"/>
          </a:xfrm>
          <a:prstGeom prst="rect">
            <a:avLst/>
          </a:prstGeom>
        </p:spPr>
      </p:pic>
    </p:spTree>
    <p:extLst>
      <p:ext uri="{BB962C8B-B14F-4D97-AF65-F5344CB8AC3E}">
        <p14:creationId xmlns:p14="http://schemas.microsoft.com/office/powerpoint/2010/main" val="148894481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4.gif"/><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png"/><Relationship Id="rId3"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 Id="rId3"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10.xml"/><Relationship Id="rId2"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5.gif"/></Relationships>
</file>

<file path=ppt/slides/_rels/slide17.xml.rels><?xml version="1.0" encoding="UTF-8" standalone="yes"?>
<Relationships xmlns="http://schemas.openxmlformats.org/package/2006/relationships"><Relationship Id="rId3" Type="http://schemas.openxmlformats.org/officeDocument/2006/relationships/image" Target="../media/image57.gif"/><Relationship Id="rId4" Type="http://schemas.openxmlformats.org/officeDocument/2006/relationships/image" Target="../media/image55.gif"/><Relationship Id="rId1" Type="http://schemas.openxmlformats.org/officeDocument/2006/relationships/slideLayout" Target="../slideLayouts/slideLayout6.xml"/><Relationship Id="rId2" Type="http://schemas.openxmlformats.org/officeDocument/2006/relationships/image" Target="../media/image56.gif"/></Relationships>
</file>

<file path=ppt/slides/_rels/slide18.xml.rels><?xml version="1.0" encoding="UTF-8" standalone="yes"?>
<Relationships xmlns="http://schemas.openxmlformats.org/package/2006/relationships"><Relationship Id="rId3" Type="http://schemas.openxmlformats.org/officeDocument/2006/relationships/video" Target="file://localhost/Users/oskar/Desktop/LennyMacTransfer/RI/CharlieChaplinProductionLine.wmv" TargetMode="External"/><Relationship Id="rId4" Type="http://schemas.openxmlformats.org/officeDocument/2006/relationships/slideLayout" Target="../slideLayouts/slideLayout6.xml"/><Relationship Id="rId5" Type="http://schemas.openxmlformats.org/officeDocument/2006/relationships/image" Target="../media/image55.gif"/><Relationship Id="rId6" Type="http://schemas.openxmlformats.org/officeDocument/2006/relationships/image" Target="../media/image59.jpeg"/><Relationship Id="rId7" Type="http://schemas.openxmlformats.org/officeDocument/2006/relationships/oleObject" Target="../embeddings/oleObject1.bin"/><Relationship Id="rId8" Type="http://schemas.openxmlformats.org/officeDocument/2006/relationships/image" Target="../media/image58.wmf"/><Relationship Id="rId9" Type="http://schemas.openxmlformats.org/officeDocument/2006/relationships/image" Target="../media/image60.png"/><Relationship Id="rId1" Type="http://schemas.openxmlformats.org/officeDocument/2006/relationships/vmlDrawing" Target="../drawings/vmlDrawing1.vml"/><Relationship Id="rId2" Type="http://schemas.microsoft.com/office/2007/relationships/media" Target="file://localhost/Users/oskar/Desktop/LennyMacTransfer/RI/CharlieChaplinProductionLine.wm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jpeg"/><Relationship Id="rId9" Type="http://schemas.openxmlformats.org/officeDocument/2006/relationships/image" Target="../media/image67.jpe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8.png"/><Relationship Id="rId3" Type="http://schemas.openxmlformats.org/officeDocument/2006/relationships/image" Target="../media/image69.png"/></Relationships>
</file>

<file path=ppt/slides/_rels/slide22.xml.rels><?xml version="1.0" encoding="UTF-8" standalone="yes"?>
<Relationships xmlns="http://schemas.openxmlformats.org/package/2006/relationships"><Relationship Id="rId11" Type="http://schemas.microsoft.com/office/2007/relationships/diagramDrawing" Target="../diagrams/drawing3.xml"/><Relationship Id="rId12" Type="http://schemas.openxmlformats.org/officeDocument/2006/relationships/diagramData" Target="../diagrams/data4.xml"/><Relationship Id="rId13" Type="http://schemas.openxmlformats.org/officeDocument/2006/relationships/diagramLayout" Target="../diagrams/layout4.xml"/><Relationship Id="rId14" Type="http://schemas.openxmlformats.org/officeDocument/2006/relationships/diagramQuickStyle" Target="../diagrams/quickStyle4.xml"/><Relationship Id="rId15" Type="http://schemas.openxmlformats.org/officeDocument/2006/relationships/diagramColors" Target="../diagrams/colors4.xml"/><Relationship Id="rId16" Type="http://schemas.microsoft.com/office/2007/relationships/diagramDrawing" Target="../diagrams/drawing4.xml"/><Relationship Id="rId1" Type="http://schemas.openxmlformats.org/officeDocument/2006/relationships/slideLayout" Target="../slideLayouts/slideLayout18.xml"/><Relationship Id="rId2" Type="http://schemas.openxmlformats.org/officeDocument/2006/relationships/diagramData" Target="../diagrams/data2.xml"/><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diagramData" Target="../diagrams/data3.xml"/><Relationship Id="rId8" Type="http://schemas.openxmlformats.org/officeDocument/2006/relationships/diagramLayout" Target="../diagrams/layout3.xml"/><Relationship Id="rId9" Type="http://schemas.openxmlformats.org/officeDocument/2006/relationships/diagramQuickStyle" Target="../diagrams/quickStyle3.xml"/><Relationship Id="rId10" Type="http://schemas.openxmlformats.org/officeDocument/2006/relationships/diagramColors" Target="../diagrams/colors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80.xml"/><Relationship Id="rId2" Type="http://schemas.openxmlformats.org/officeDocument/2006/relationships/image" Target="../media/image70.emf"/></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03.xml"/><Relationship Id="rId2"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61.jpe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1" Type="http://schemas.openxmlformats.org/officeDocument/2006/relationships/slideLayout" Target="../slideLayouts/slideLayout16.xml"/><Relationship Id="rId2"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png"/><Relationship Id="rId1" Type="http://schemas.openxmlformats.org/officeDocument/2006/relationships/slideLayout" Target="../slideLayouts/slideLayout96.xml"/><Relationship Id="rId2" Type="http://schemas.openxmlformats.org/officeDocument/2006/relationships/image" Target="../media/image83.png"/></Relationships>
</file>

<file path=ppt/slides/_rels/slide3.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5" Type="http://schemas.openxmlformats.org/officeDocument/2006/relationships/image" Target="../media/image24.png"/><Relationship Id="rId16"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0.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jpeg"/><Relationship Id="rId9" Type="http://schemas.openxmlformats.org/officeDocument/2006/relationships/image" Target="../media/image40.jpeg"/><Relationship Id="rId10" Type="http://schemas.openxmlformats.org/officeDocument/2006/relationships/image" Target="../media/image41.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2.png"/><Relationship Id="rId3"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GB" dirty="0" smtClean="0">
                <a:solidFill>
                  <a:schemeClr val="bg1">
                    <a:lumMod val="95000"/>
                  </a:schemeClr>
                </a:solidFill>
              </a:rPr>
              <a:t>	</a:t>
            </a:r>
            <a:endParaRPr lang="en-GB" dirty="0">
              <a:solidFill>
                <a:schemeClr val="bg1">
                  <a:lumMod val="95000"/>
                </a:schemeClr>
              </a:solidFill>
            </a:endParaRPr>
          </a:p>
        </p:txBody>
      </p:sp>
      <p:sp>
        <p:nvSpPr>
          <p:cNvPr id="3" name="Rectangle 2"/>
          <p:cNvSpPr/>
          <p:nvPr/>
        </p:nvSpPr>
        <p:spPr>
          <a:xfrm>
            <a:off x="4191000" y="4858435"/>
            <a:ext cx="4572000" cy="954107"/>
          </a:xfrm>
          <a:prstGeom prst="rect">
            <a:avLst/>
          </a:prstGeom>
        </p:spPr>
        <p:txBody>
          <a:bodyPr>
            <a:spAutoFit/>
          </a:bodyPr>
          <a:lstStyle/>
          <a:p>
            <a:pPr algn="r"/>
            <a:r>
              <a:rPr lang="en-GB" sz="2800" dirty="0">
                <a:solidFill>
                  <a:schemeClr val="bg1"/>
                </a:solidFill>
              </a:rPr>
              <a:t>NASA JPL</a:t>
            </a:r>
          </a:p>
          <a:p>
            <a:pPr algn="r"/>
            <a:r>
              <a:rPr lang="en-GB" sz="2800" dirty="0">
                <a:solidFill>
                  <a:schemeClr val="bg1"/>
                </a:solidFill>
              </a:rPr>
              <a:t>April 2013</a:t>
            </a:r>
          </a:p>
        </p:txBody>
      </p:sp>
      <p:grpSp>
        <p:nvGrpSpPr>
          <p:cNvPr id="11" name="Group 10"/>
          <p:cNvGrpSpPr/>
          <p:nvPr/>
        </p:nvGrpSpPr>
        <p:grpSpPr>
          <a:xfrm>
            <a:off x="0" y="762000"/>
            <a:ext cx="8877300" cy="6106388"/>
            <a:chOff x="-1600200" y="700812"/>
            <a:chExt cx="8877300" cy="6106388"/>
          </a:xfrm>
        </p:grpSpPr>
        <p:sp>
          <p:nvSpPr>
            <p:cNvPr id="5" name="Rectangle 4"/>
            <p:cNvSpPr/>
            <p:nvPr/>
          </p:nvSpPr>
          <p:spPr>
            <a:xfrm>
              <a:off x="1778000" y="3829735"/>
              <a:ext cx="5499100" cy="2246769"/>
            </a:xfrm>
            <a:prstGeom prst="rect">
              <a:avLst/>
            </a:prstGeom>
          </p:spPr>
          <p:txBody>
            <a:bodyPr wrap="square">
              <a:spAutoFit/>
            </a:bodyPr>
            <a:lstStyle/>
            <a:p>
              <a:pPr algn="r"/>
              <a:r>
                <a:rPr lang="en-GB" sz="2800" dirty="0" err="1" smtClean="0">
                  <a:solidFill>
                    <a:schemeClr val="bg1"/>
                  </a:solidFill>
                </a:rPr>
                <a:t>SyeC</a:t>
              </a:r>
              <a:endParaRPr lang="en-GB" sz="2800" dirty="0" smtClean="0">
                <a:solidFill>
                  <a:schemeClr val="bg1"/>
                </a:solidFill>
              </a:endParaRPr>
            </a:p>
            <a:p>
              <a:pPr algn="r"/>
              <a:r>
                <a:rPr lang="en-GB" sz="2800" dirty="0" smtClean="0">
                  <a:solidFill>
                    <a:schemeClr val="bg1"/>
                  </a:solidFill>
                </a:rPr>
                <a:t>Barcelona </a:t>
              </a:r>
            </a:p>
            <a:p>
              <a:pPr algn="r"/>
              <a:r>
                <a:rPr lang="en-GB" sz="2800" dirty="0" smtClean="0">
                  <a:solidFill>
                    <a:schemeClr val="bg1"/>
                  </a:solidFill>
                </a:rPr>
                <a:t>Supercomputing </a:t>
              </a:r>
            </a:p>
            <a:p>
              <a:pPr algn="r"/>
              <a:r>
                <a:rPr lang="en-GB" sz="2800" dirty="0" err="1" smtClean="0">
                  <a:solidFill>
                    <a:schemeClr val="bg1"/>
                  </a:solidFill>
                </a:rPr>
                <a:t>Center</a:t>
              </a:r>
              <a:endParaRPr lang="en-GB" sz="2800" dirty="0">
                <a:solidFill>
                  <a:schemeClr val="bg1"/>
                </a:solidFill>
              </a:endParaRPr>
            </a:p>
            <a:p>
              <a:pPr algn="r"/>
              <a:r>
                <a:rPr lang="en-GB" sz="2800" dirty="0" smtClean="0">
                  <a:solidFill>
                    <a:schemeClr val="bg1"/>
                  </a:solidFill>
                </a:rPr>
                <a:t>May </a:t>
              </a:r>
              <a:r>
                <a:rPr lang="en-GB" sz="2800" dirty="0">
                  <a:solidFill>
                    <a:schemeClr val="bg1"/>
                  </a:solidFill>
                </a:rPr>
                <a:t>2013</a:t>
              </a:r>
            </a:p>
          </p:txBody>
        </p:sp>
        <p:pic>
          <p:nvPicPr>
            <p:cNvPr id="6" name="Picture 5"/>
            <p:cNvPicPr>
              <a:picLocks noChangeAspect="1"/>
            </p:cNvPicPr>
            <p:nvPr/>
          </p:nvPicPr>
          <p:blipFill>
            <a:blip r:embed="rId2"/>
            <a:stretch>
              <a:fillRect/>
            </a:stretch>
          </p:blipFill>
          <p:spPr>
            <a:xfrm>
              <a:off x="-1600200" y="2921000"/>
              <a:ext cx="4064000" cy="3886200"/>
            </a:xfrm>
            <a:prstGeom prst="rect">
              <a:avLst/>
            </a:prstGeom>
          </p:spPr>
        </p:pic>
        <p:pic>
          <p:nvPicPr>
            <p:cNvPr id="7" name="Picture 6" descr="FullLogoVector_Inverted2.png"/>
            <p:cNvPicPr>
              <a:picLocks noChangeAspect="1"/>
            </p:cNvPicPr>
            <p:nvPr/>
          </p:nvPicPr>
          <p:blipFill>
            <a:blip r:embed="rId3" cstate="print"/>
            <a:stretch>
              <a:fillRect/>
            </a:stretch>
          </p:blipFill>
          <p:spPr>
            <a:xfrm>
              <a:off x="-1321882" y="700812"/>
              <a:ext cx="2235290" cy="1019120"/>
            </a:xfrm>
            <a:prstGeom prst="rect">
              <a:avLst/>
            </a:prstGeom>
          </p:spPr>
        </p:pic>
      </p:grpSp>
      <p:sp>
        <p:nvSpPr>
          <p:cNvPr id="9" name="Text Placeholder 3"/>
          <p:cNvSpPr>
            <a:spLocks noGrp="1"/>
          </p:cNvSpPr>
          <p:nvPr>
            <p:ph type="body" sz="quarter" idx="13"/>
          </p:nvPr>
        </p:nvSpPr>
        <p:spPr>
          <a:xfrm>
            <a:off x="127000" y="795412"/>
            <a:ext cx="8790880" cy="2088232"/>
          </a:xfrm>
        </p:spPr>
        <p:txBody>
          <a:bodyPr>
            <a:normAutofit/>
          </a:bodyPr>
          <a:lstStyle/>
          <a:p>
            <a:endParaRPr lang="en-GB" dirty="0" smtClean="0"/>
          </a:p>
          <a:p>
            <a:r>
              <a:rPr lang="en-GB" sz="2800" dirty="0" smtClean="0"/>
              <a:t>Solutions</a:t>
            </a:r>
            <a:r>
              <a:rPr lang="en-GB" sz="2800" dirty="0" smtClean="0"/>
              <a:t> </a:t>
            </a:r>
            <a:r>
              <a:rPr lang="en-GB" sz="2800" dirty="0" smtClean="0"/>
              <a:t>for </a:t>
            </a:r>
            <a:r>
              <a:rPr lang="en-GB" sz="2800" dirty="0" smtClean="0"/>
              <a:t>Scientific Computing</a:t>
            </a:r>
            <a:endParaRPr lang="en-GB" sz="2800"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249238"/>
            <a:ext cx="8219256" cy="994122"/>
          </a:xfrm>
        </p:spPr>
        <p:txBody>
          <a:bodyPr/>
          <a:lstStyle/>
          <a:p>
            <a:r>
              <a:rPr lang="en-GB" dirty="0" smtClean="0"/>
              <a:t>Does Speed Matter?</a:t>
            </a:r>
            <a:endParaRPr lang="en-GB" dirty="0"/>
          </a:p>
        </p:txBody>
      </p:sp>
      <p:sp>
        <p:nvSpPr>
          <p:cNvPr id="3" name="Slide Number Placeholder 2"/>
          <p:cNvSpPr>
            <a:spLocks noGrp="1"/>
          </p:cNvSpPr>
          <p:nvPr>
            <p:ph type="sldNum" sz="quarter" idx="12"/>
          </p:nvPr>
        </p:nvSpPr>
        <p:spPr>
          <a:prstGeom prst="rect">
            <a:avLst/>
          </a:prstGeom>
        </p:spPr>
        <p:txBody>
          <a:bodyPr/>
          <a:lstStyle/>
          <a:p>
            <a:fld id="{F98A8B99-9408-4755-83CD-5550CF8601E7}" type="slidenum">
              <a:rPr lang="en-GB" smtClean="0">
                <a:solidFill>
                  <a:srgbClr val="FFFFFF"/>
                </a:solidFill>
              </a:rPr>
              <a:pPr/>
              <a:t>10</a:t>
            </a:fld>
            <a:endParaRPr lang="en-GB">
              <a:solidFill>
                <a:srgbClr val="FFFFFF"/>
              </a:solidFill>
            </a:endParaRPr>
          </a:p>
        </p:txBody>
      </p:sp>
      <p:grpSp>
        <p:nvGrpSpPr>
          <p:cNvPr id="4" name="Group 8"/>
          <p:cNvGrpSpPr/>
          <p:nvPr/>
        </p:nvGrpSpPr>
        <p:grpSpPr>
          <a:xfrm>
            <a:off x="0" y="1121136"/>
            <a:ext cx="9144000" cy="8572560"/>
            <a:chOff x="0" y="1857364"/>
            <a:chExt cx="9144000" cy="857256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1857364"/>
              <a:ext cx="8572560" cy="8572560"/>
            </a:xfrm>
            <a:prstGeom prst="rect">
              <a:avLst/>
            </a:prstGeom>
            <a:ln>
              <a:noFill/>
            </a:ln>
          </p:spPr>
        </p:pic>
        <p:grpSp>
          <p:nvGrpSpPr>
            <p:cNvPr id="5" name="Group 6"/>
            <p:cNvGrpSpPr/>
            <p:nvPr/>
          </p:nvGrpSpPr>
          <p:grpSpPr>
            <a:xfrm>
              <a:off x="0" y="1927860"/>
              <a:ext cx="9144000" cy="5215916"/>
              <a:chOff x="0" y="1927860"/>
              <a:chExt cx="9144000" cy="5215916"/>
            </a:xfrm>
          </p:grpSpPr>
          <p:sp>
            <p:nvSpPr>
              <p:cNvPr id="15" name="Rectangle 14"/>
              <p:cNvSpPr/>
              <p:nvPr/>
            </p:nvSpPr>
            <p:spPr>
              <a:xfrm>
                <a:off x="0" y="4572008"/>
                <a:ext cx="9144000" cy="2571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latin typeface="Calibri"/>
                </a:endParaRPr>
              </a:p>
            </p:txBody>
          </p:sp>
          <p:sp>
            <p:nvSpPr>
              <p:cNvPr id="6" name="Rectangle 5"/>
              <p:cNvSpPr/>
              <p:nvPr/>
            </p:nvSpPr>
            <p:spPr>
              <a:xfrm>
                <a:off x="228600" y="1927860"/>
                <a:ext cx="8535104" cy="26532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latin typeface="Calibri"/>
                </a:endParaRPr>
              </a:p>
            </p:txBody>
          </p:sp>
        </p:grpSp>
      </p:grpSp>
      <p:sp>
        <p:nvSpPr>
          <p:cNvPr id="11" name="Rectangle 10"/>
          <p:cNvSpPr/>
          <p:nvPr/>
        </p:nvSpPr>
        <p:spPr>
          <a:xfrm>
            <a:off x="0" y="3861048"/>
            <a:ext cx="8316416"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latin typeface="Calibri"/>
            </a:endParaRPr>
          </a:p>
        </p:txBody>
      </p:sp>
      <p:sp>
        <p:nvSpPr>
          <p:cNvPr id="12" name="Content Placeholder 3"/>
          <p:cNvSpPr txBox="1">
            <a:spLocks/>
          </p:cNvSpPr>
          <p:nvPr/>
        </p:nvSpPr>
        <p:spPr>
          <a:xfrm>
            <a:off x="251520" y="3861048"/>
            <a:ext cx="8496944" cy="1872208"/>
          </a:xfrm>
          <a:prstGeom prst="rect">
            <a:avLst/>
          </a:prstGeom>
        </p:spPr>
        <p:txBody>
          <a:bodyPr>
            <a:normAutofit/>
          </a:bodyPr>
          <a:lstStyle/>
          <a:p>
            <a:pPr marL="457200" indent="-457200">
              <a:spcBef>
                <a:spcPct val="20000"/>
              </a:spcBef>
              <a:buFont typeface="Wingdings" charset="2"/>
              <a:buChar char="ü"/>
              <a:defRPr/>
            </a:pPr>
            <a:r>
              <a:rPr lang="en-GB" sz="3200" dirty="0" smtClean="0">
                <a:solidFill>
                  <a:srgbClr val="333333"/>
                </a:solidFill>
                <a:latin typeface="Calibri"/>
              </a:rPr>
              <a:t>Running on </a:t>
            </a:r>
            <a:r>
              <a:rPr lang="en-GB" sz="3200" dirty="0" smtClean="0">
                <a:solidFill>
                  <a:srgbClr val="333333"/>
                </a:solidFill>
                <a:latin typeface="Arial" pitchFamily="34" charset="0"/>
              </a:rPr>
              <a:t>MPC-C server</a:t>
            </a:r>
            <a:r>
              <a:rPr lang="en-GB" sz="2400" dirty="0" smtClean="0">
                <a:solidFill>
                  <a:srgbClr val="333333"/>
                </a:solidFill>
                <a:latin typeface="+mj-lt"/>
              </a:rPr>
              <a:t>s</a:t>
            </a:r>
            <a:br>
              <a:rPr lang="en-GB" sz="2400" dirty="0" smtClean="0">
                <a:solidFill>
                  <a:srgbClr val="333333"/>
                </a:solidFill>
                <a:latin typeface="+mj-lt"/>
              </a:rPr>
            </a:br>
            <a:r>
              <a:rPr lang="en-GB" sz="2400" dirty="0" smtClean="0">
                <a:solidFill>
                  <a:srgbClr val="333333"/>
                </a:solidFill>
                <a:latin typeface="+mj-lt"/>
              </a:rPr>
              <a:t>- </a:t>
            </a:r>
            <a:r>
              <a:rPr lang="en-GB" sz="2400" dirty="0">
                <a:solidFill>
                  <a:srgbClr val="333333"/>
                </a:solidFill>
                <a:latin typeface="+mj-lt"/>
              </a:rPr>
              <a:t>8</a:t>
            </a:r>
            <a:r>
              <a:rPr lang="en-GB" sz="2400" dirty="0" smtClean="0">
                <a:solidFill>
                  <a:srgbClr val="333333"/>
                </a:solidFill>
                <a:latin typeface="+mj-lt"/>
              </a:rPr>
              <a:t> parallel compute pipelines per chip</a:t>
            </a:r>
            <a:br>
              <a:rPr lang="en-GB" sz="2400" dirty="0" smtClean="0">
                <a:solidFill>
                  <a:srgbClr val="333333"/>
                </a:solidFill>
                <a:latin typeface="+mj-lt"/>
              </a:rPr>
            </a:br>
            <a:r>
              <a:rPr lang="en-GB" sz="2400" dirty="0" smtClean="0">
                <a:solidFill>
                  <a:srgbClr val="333333"/>
                </a:solidFill>
                <a:latin typeface="+mj-lt"/>
              </a:rPr>
              <a:t>- 150MHz =&gt; low power consumption!</a:t>
            </a:r>
            <a:br>
              <a:rPr lang="en-GB" sz="2400" dirty="0" smtClean="0">
                <a:solidFill>
                  <a:srgbClr val="333333"/>
                </a:solidFill>
                <a:latin typeface="+mj-lt"/>
              </a:rPr>
            </a:br>
            <a:r>
              <a:rPr lang="en-GB" sz="2400" dirty="0" smtClean="0">
                <a:solidFill>
                  <a:srgbClr val="333333"/>
                </a:solidFill>
                <a:latin typeface="+mj-lt"/>
              </a:rPr>
              <a:t>- 30x advantage over same size CPU-only implementation</a:t>
            </a:r>
          </a:p>
          <a:p>
            <a:pPr>
              <a:spcBef>
                <a:spcPct val="20000"/>
              </a:spcBef>
              <a:defRPr/>
            </a:pPr>
            <a:endParaRPr lang="en-GB" sz="3200" dirty="0" smtClean="0">
              <a:solidFill>
                <a:srgbClr val="333333"/>
              </a:solidFill>
              <a:latin typeface="Calibri"/>
            </a:endParaRPr>
          </a:p>
        </p:txBody>
      </p:sp>
      <p:pic>
        <p:nvPicPr>
          <p:cNvPr id="14" name="Picture 13" descr="bottom-wave3-MaxBlue.png"/>
          <p:cNvPicPr>
            <a:picLocks noChangeAspect="1"/>
          </p:cNvPicPr>
          <p:nvPr/>
        </p:nvPicPr>
        <p:blipFill>
          <a:blip r:embed="rId3" cstate="print"/>
          <a:srcRect t="8984" r="28654" b="31546"/>
          <a:stretch>
            <a:fillRect/>
          </a:stretch>
        </p:blipFill>
        <p:spPr>
          <a:xfrm>
            <a:off x="0" y="6237312"/>
            <a:ext cx="9144000" cy="648072"/>
          </a:xfrm>
          <a:prstGeom prst="rect">
            <a:avLst/>
          </a:prstGeom>
          <a:solidFill>
            <a:schemeClr val="bg2"/>
          </a:solidFill>
        </p:spPr>
      </p:pic>
      <p:sp>
        <p:nvSpPr>
          <p:cNvPr id="17" name="Rectangle 16"/>
          <p:cNvSpPr/>
          <p:nvPr/>
        </p:nvSpPr>
        <p:spPr>
          <a:xfrm>
            <a:off x="107504" y="5589240"/>
            <a:ext cx="9846840" cy="830997"/>
          </a:xfrm>
          <a:prstGeom prst="rect">
            <a:avLst/>
          </a:prstGeom>
        </p:spPr>
        <p:txBody>
          <a:bodyPr wrap="square">
            <a:spAutoFit/>
          </a:bodyPr>
          <a:lstStyle/>
          <a:p>
            <a:r>
              <a:rPr lang="en-US" sz="1600" dirty="0">
                <a:latin typeface="+mj-lt"/>
              </a:rPr>
              <a:t>Beyond Traditional Microprocessors for Geoscience High-Performance Computing Applications</a:t>
            </a:r>
          </a:p>
          <a:p>
            <a:pPr>
              <a:buNone/>
            </a:pPr>
            <a:r>
              <a:rPr lang="en-US" sz="1600" dirty="0" smtClean="0">
                <a:latin typeface="+mj-lt"/>
              </a:rPr>
              <a:t>O</a:t>
            </a:r>
            <a:r>
              <a:rPr lang="en-US" sz="1600" dirty="0">
                <a:latin typeface="+mj-lt"/>
              </a:rPr>
              <a:t>. </a:t>
            </a:r>
            <a:r>
              <a:rPr lang="en-US" sz="1600" dirty="0" err="1" smtClean="0">
                <a:latin typeface="+mj-lt"/>
              </a:rPr>
              <a:t>Lindtjorn</a:t>
            </a:r>
            <a:r>
              <a:rPr lang="en-US" sz="1600" dirty="0" smtClean="0">
                <a:latin typeface="+mj-lt"/>
              </a:rPr>
              <a:t>, </a:t>
            </a:r>
            <a:r>
              <a:rPr lang="en-US" sz="1600" dirty="0">
                <a:latin typeface="+mj-lt"/>
              </a:rPr>
              <a:t>R. G. </a:t>
            </a:r>
            <a:r>
              <a:rPr lang="en-US" sz="1600" dirty="0" smtClean="0">
                <a:latin typeface="+mj-lt"/>
              </a:rPr>
              <a:t>Clapp, </a:t>
            </a:r>
            <a:r>
              <a:rPr lang="en-US" sz="1600" dirty="0">
                <a:latin typeface="+mj-lt"/>
              </a:rPr>
              <a:t>O. </a:t>
            </a:r>
            <a:r>
              <a:rPr lang="en-US" sz="1600" dirty="0" smtClean="0">
                <a:latin typeface="+mj-lt"/>
              </a:rPr>
              <a:t>Pell, </a:t>
            </a:r>
            <a:r>
              <a:rPr lang="en-US" sz="1600" dirty="0">
                <a:latin typeface="+mj-lt"/>
              </a:rPr>
              <a:t>O. </a:t>
            </a:r>
            <a:r>
              <a:rPr lang="en-US" sz="1600" dirty="0" smtClean="0">
                <a:latin typeface="+mj-lt"/>
              </a:rPr>
              <a:t>Mencer, </a:t>
            </a:r>
            <a:r>
              <a:rPr lang="en-US" sz="1600" dirty="0">
                <a:latin typeface="+mj-lt"/>
              </a:rPr>
              <a:t>M. J. </a:t>
            </a:r>
            <a:r>
              <a:rPr lang="en-US" sz="1600" dirty="0" smtClean="0">
                <a:latin typeface="+mj-lt"/>
              </a:rPr>
              <a:t>Flynn </a:t>
            </a:r>
            <a:r>
              <a:rPr lang="en-US" sz="1600" dirty="0">
                <a:latin typeface="+mj-lt"/>
              </a:rPr>
              <a:t>and H. </a:t>
            </a:r>
            <a:r>
              <a:rPr lang="en-US" sz="1600" dirty="0" smtClean="0">
                <a:latin typeface="+mj-lt"/>
              </a:rPr>
              <a:t>Fu,</a:t>
            </a:r>
            <a:r>
              <a:rPr lang="en-US" sz="1600" baseline="30000" dirty="0" smtClean="0">
                <a:latin typeface="+mj-lt"/>
              </a:rPr>
              <a:t>.</a:t>
            </a:r>
            <a:r>
              <a:rPr lang="en-US" sz="1600" dirty="0" smtClean="0">
                <a:latin typeface="+mj-lt"/>
              </a:rPr>
              <a:t> Stanford, </a:t>
            </a:r>
            <a:r>
              <a:rPr lang="en-US" sz="1600" dirty="0">
                <a:latin typeface="+mj-lt"/>
              </a:rPr>
              <a:t>Schlumberger, </a:t>
            </a:r>
            <a:r>
              <a:rPr lang="en-US" sz="1600" dirty="0" smtClean="0">
                <a:latin typeface="+mj-lt"/>
              </a:rPr>
              <a:t/>
            </a:r>
            <a:br>
              <a:rPr lang="en-US" sz="1600" dirty="0" smtClean="0">
                <a:latin typeface="+mj-lt"/>
              </a:rPr>
            </a:br>
            <a:r>
              <a:rPr lang="en-US" sz="1600" dirty="0" smtClean="0">
                <a:latin typeface="+mj-lt"/>
              </a:rPr>
              <a:t>Maxeler, Tsinghua University, IEEE </a:t>
            </a:r>
            <a:r>
              <a:rPr lang="en-US" sz="1600" dirty="0">
                <a:latin typeface="+mj-lt"/>
              </a:rPr>
              <a:t>Micro, vol. 31, no. 2, March/April 2011.</a:t>
            </a:r>
          </a:p>
        </p:txBody>
      </p:sp>
      <p:sp>
        <p:nvSpPr>
          <p:cNvPr id="16" name="Slide Number Placeholder 6"/>
          <p:cNvSpPr txBox="1">
            <a:spLocks/>
          </p:cNvSpPr>
          <p:nvPr/>
        </p:nvSpPr>
        <p:spPr>
          <a:xfrm>
            <a:off x="25400" y="6557242"/>
            <a:ext cx="2133600" cy="365125"/>
          </a:xfrm>
          <a:prstGeom prst="rect">
            <a:avLst/>
          </a:prstGeom>
        </p:spPr>
        <p:txBody>
          <a:bodyPr vert="horz" lIns="91440" tIns="45720" rIns="91440" bIns="45720" rtlCol="0" anchor="t"/>
          <a:lstStyle>
            <a:defPPr>
              <a:defRPr lang="en-US"/>
            </a:defPPr>
            <a:lvl1pPr marL="0" algn="l" defTabSz="914400" rtl="0" eaLnBrk="1" latinLnBrk="0" hangingPunct="1">
              <a:defRPr sz="1400" b="1" kern="1200">
                <a:solidFill>
                  <a:schemeClr val="bg1"/>
                </a:solidFill>
                <a:effectLst>
                  <a:outerShdw blurRad="50800" dist="38100" dir="2700000" algn="tl" rotWithShape="0">
                    <a:prstClr val="black">
                      <a:alpha val="7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62D9C5-9C72-4C75-A1BC-B4986A40F6AC}" type="slidenum">
              <a:rPr lang="en-GB" smtClean="0"/>
              <a:pPr/>
              <a:t>10</a:t>
            </a:fld>
            <a:r>
              <a:rPr lang="en-GB" smtClean="0"/>
              <a:t> / 28</a:t>
            </a:r>
            <a:endParaRPr lang="en-GB" dirty="0"/>
          </a:p>
        </p:txBody>
      </p:sp>
    </p:spTree>
    <p:extLst>
      <p:ext uri="{BB962C8B-B14F-4D97-AF65-F5344CB8AC3E}">
        <p14:creationId xmlns:p14="http://schemas.microsoft.com/office/powerpoint/2010/main" val="14728840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851262" y="1124744"/>
            <a:ext cx="7465154" cy="4539655"/>
          </a:xfrm>
          <a:prstGeom prst="rect">
            <a:avLst/>
          </a:prstGeom>
          <a:noFill/>
          <a:ln w="9525">
            <a:noFill/>
            <a:miter lim="800000"/>
            <a:headEnd/>
            <a:tailEnd/>
          </a:ln>
          <a:effectLst/>
        </p:spPr>
      </p:pic>
      <p:sp>
        <p:nvSpPr>
          <p:cNvPr id="2" name="Title 1"/>
          <p:cNvSpPr>
            <a:spLocks noGrp="1"/>
          </p:cNvSpPr>
          <p:nvPr>
            <p:ph type="title"/>
          </p:nvPr>
        </p:nvSpPr>
        <p:spPr>
          <a:xfrm>
            <a:off x="457200" y="113730"/>
            <a:ext cx="8219256" cy="994122"/>
          </a:xfrm>
        </p:spPr>
        <p:txBody>
          <a:bodyPr>
            <a:normAutofit/>
          </a:bodyPr>
          <a:lstStyle/>
          <a:p>
            <a:pPr algn="ctr"/>
            <a:r>
              <a:rPr lang="en-GB" dirty="0" smtClean="0"/>
              <a:t>3D Finite Difference</a:t>
            </a:r>
            <a:br>
              <a:rPr lang="en-GB" dirty="0" smtClean="0"/>
            </a:br>
            <a:r>
              <a:rPr lang="en-GB" sz="2200" dirty="0" smtClean="0"/>
              <a:t>2 </a:t>
            </a:r>
            <a:r>
              <a:rPr lang="en-GB" sz="2200" dirty="0" err="1" smtClean="0"/>
              <a:t>MaxNodes</a:t>
            </a:r>
            <a:r>
              <a:rPr lang="en-GB" sz="2200" dirty="0" smtClean="0"/>
              <a:t> equiv. to 1,900 Intel CPU cores</a:t>
            </a:r>
            <a:endParaRPr lang="en-GB" sz="2200" dirty="0"/>
          </a:p>
        </p:txBody>
      </p:sp>
      <p:sp>
        <p:nvSpPr>
          <p:cNvPr id="5" name="Content Placeholder 2"/>
          <p:cNvSpPr txBox="1">
            <a:spLocks/>
          </p:cNvSpPr>
          <p:nvPr/>
        </p:nvSpPr>
        <p:spPr>
          <a:xfrm>
            <a:off x="1979712" y="1160748"/>
            <a:ext cx="9107996" cy="6840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1800" dirty="0" smtClean="0"/>
              <a:t>Compared to 32 3GHz x86 cores parallelized using MPI</a:t>
            </a:r>
          </a:p>
        </p:txBody>
      </p:sp>
      <p:sp>
        <p:nvSpPr>
          <p:cNvPr id="3" name="Rectangle 2"/>
          <p:cNvSpPr/>
          <p:nvPr/>
        </p:nvSpPr>
        <p:spPr>
          <a:xfrm>
            <a:off x="226120" y="5775548"/>
            <a:ext cx="9054752" cy="584776"/>
          </a:xfrm>
          <a:prstGeom prst="rect">
            <a:avLst/>
          </a:prstGeom>
        </p:spPr>
        <p:txBody>
          <a:bodyPr wrap="square">
            <a:spAutoFit/>
          </a:bodyPr>
          <a:lstStyle/>
          <a:p>
            <a:r>
              <a:rPr lang="en-US" sz="1600" dirty="0">
                <a:latin typeface="+mj-lt"/>
              </a:rPr>
              <a:t>FD modeling beyond 70Hz with FPGA </a:t>
            </a:r>
            <a:r>
              <a:rPr lang="en-US" sz="1600" dirty="0" smtClean="0">
                <a:latin typeface="+mj-lt"/>
              </a:rPr>
              <a:t>acceleration, D</a:t>
            </a:r>
            <a:r>
              <a:rPr lang="en-US" sz="1600" dirty="0">
                <a:latin typeface="+mj-lt"/>
              </a:rPr>
              <a:t>. </a:t>
            </a:r>
            <a:r>
              <a:rPr lang="en-US" sz="1600" dirty="0" err="1" smtClean="0">
                <a:latin typeface="+mj-lt"/>
              </a:rPr>
              <a:t>Oriato</a:t>
            </a:r>
            <a:r>
              <a:rPr lang="en-US" sz="1600" dirty="0" smtClean="0">
                <a:latin typeface="+mj-lt"/>
              </a:rPr>
              <a:t>, </a:t>
            </a:r>
            <a:r>
              <a:rPr lang="en-US" sz="1600" dirty="0">
                <a:latin typeface="+mj-lt"/>
              </a:rPr>
              <a:t>O. </a:t>
            </a:r>
            <a:r>
              <a:rPr lang="en-US" sz="1600" dirty="0" smtClean="0">
                <a:latin typeface="+mj-lt"/>
              </a:rPr>
              <a:t>Pell, </a:t>
            </a:r>
            <a:r>
              <a:rPr lang="en-US" sz="1600" dirty="0">
                <a:latin typeface="+mj-lt"/>
              </a:rPr>
              <a:t>C. </a:t>
            </a:r>
            <a:r>
              <a:rPr lang="en-US" sz="1600" dirty="0" err="1" smtClean="0">
                <a:latin typeface="+mj-lt"/>
              </a:rPr>
              <a:t>Andreoletti</a:t>
            </a:r>
            <a:r>
              <a:rPr lang="en-US" sz="1600" dirty="0" smtClean="0">
                <a:latin typeface="+mj-lt"/>
              </a:rPr>
              <a:t> </a:t>
            </a:r>
            <a:r>
              <a:rPr lang="en-US" sz="1600" dirty="0">
                <a:latin typeface="+mj-lt"/>
              </a:rPr>
              <a:t>and N. </a:t>
            </a:r>
            <a:r>
              <a:rPr lang="en-US" sz="1600" dirty="0" err="1" smtClean="0">
                <a:latin typeface="+mj-lt"/>
              </a:rPr>
              <a:t>Bienati</a:t>
            </a:r>
            <a:r>
              <a:rPr lang="en-US" sz="1600" dirty="0" smtClean="0">
                <a:latin typeface="+mj-lt"/>
              </a:rPr>
              <a:t>. Maxeler </a:t>
            </a:r>
            <a:r>
              <a:rPr lang="en-US" sz="1600" dirty="0">
                <a:latin typeface="+mj-lt"/>
              </a:rPr>
              <a:t>Technologies, </a:t>
            </a:r>
            <a:r>
              <a:rPr lang="en-US" sz="1600" dirty="0" err="1" smtClean="0">
                <a:latin typeface="+mj-lt"/>
              </a:rPr>
              <a:t>Eni</a:t>
            </a:r>
            <a:r>
              <a:rPr lang="en-US" sz="1600" dirty="0" smtClean="0">
                <a:latin typeface="+mj-lt"/>
              </a:rPr>
              <a:t> </a:t>
            </a:r>
            <a:r>
              <a:rPr lang="en-US" sz="1600" dirty="0">
                <a:latin typeface="+mj-lt"/>
              </a:rPr>
              <a:t>E&amp;P </a:t>
            </a:r>
            <a:r>
              <a:rPr lang="en-US" sz="1600" dirty="0" smtClean="0">
                <a:latin typeface="+mj-lt"/>
              </a:rPr>
              <a:t>Division, SEG </a:t>
            </a:r>
            <a:r>
              <a:rPr lang="en-US" sz="1600" dirty="0">
                <a:latin typeface="+mj-lt"/>
              </a:rPr>
              <a:t>2010 HPC Workshop, Denver, </a:t>
            </a:r>
            <a:r>
              <a:rPr lang="en-US" sz="1600" dirty="0" smtClean="0">
                <a:latin typeface="+mj-lt"/>
              </a:rPr>
              <a:t>Oct </a:t>
            </a:r>
            <a:r>
              <a:rPr lang="en-US" sz="1600" dirty="0">
                <a:latin typeface="+mj-lt"/>
              </a:rPr>
              <a:t>2010.</a:t>
            </a:r>
          </a:p>
        </p:txBody>
      </p:sp>
      <p:sp>
        <p:nvSpPr>
          <p:cNvPr id="6" name="Slide Number Placeholder 6"/>
          <p:cNvSpPr>
            <a:spLocks noGrp="1"/>
          </p:cNvSpPr>
          <p:nvPr>
            <p:ph type="sldNum" sz="quarter" idx="12"/>
          </p:nvPr>
        </p:nvSpPr>
        <p:spPr>
          <a:xfrm>
            <a:off x="25400" y="6557242"/>
            <a:ext cx="2133600" cy="365125"/>
          </a:xfrm>
        </p:spPr>
        <p:txBody>
          <a:bodyPr/>
          <a:lstStyle/>
          <a:p>
            <a:fld id="{F162D9C5-9C72-4C75-A1BC-B4986A40F6AC}" type="slidenum">
              <a:rPr lang="en-GB" smtClean="0"/>
              <a:pPr/>
              <a:t>11</a:t>
            </a:fld>
            <a:r>
              <a:rPr lang="en-GB" dirty="0" smtClean="0"/>
              <a:t> / 28</a:t>
            </a:r>
            <a:endParaRPr lang="en-GB" dirty="0"/>
          </a:p>
        </p:txBody>
      </p:sp>
    </p:spTree>
    <p:extLst>
      <p:ext uri="{BB962C8B-B14F-4D97-AF65-F5344CB8AC3E}">
        <p14:creationId xmlns:p14="http://schemas.microsoft.com/office/powerpoint/2010/main" val="20549792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t>The Difference between computing in time </a:t>
            </a:r>
            <a:r>
              <a:rPr lang="en-GB" dirty="0" err="1" smtClean="0"/>
              <a:t>vs</a:t>
            </a:r>
            <a:r>
              <a:rPr lang="en-GB" dirty="0" smtClean="0"/>
              <a:t> computing in space</a:t>
            </a:r>
            <a:endParaRPr lang="en-US" dirty="0"/>
          </a:p>
        </p:txBody>
      </p:sp>
      <p:sp>
        <p:nvSpPr>
          <p:cNvPr id="3" name="Text Placeholder 2"/>
          <p:cNvSpPr>
            <a:spLocks noGrp="1"/>
          </p:cNvSpPr>
          <p:nvPr>
            <p:ph type="body" idx="1"/>
          </p:nvPr>
        </p:nvSpPr>
        <p:spPr/>
        <p:txBody>
          <a:bodyPr>
            <a:normAutofit fontScale="92500"/>
          </a:bodyPr>
          <a:lstStyle/>
          <a:p>
            <a:r>
              <a:rPr lang="en-GB" smtClean="0"/>
              <a:t>More Computation in Less Time?</a:t>
            </a:r>
            <a:endParaRPr lang="en-US"/>
          </a:p>
        </p:txBody>
      </p:sp>
      <p:sp>
        <p:nvSpPr>
          <p:cNvPr id="5" name="Text Placeholder 4"/>
          <p:cNvSpPr>
            <a:spLocks noGrp="1"/>
          </p:cNvSpPr>
          <p:nvPr>
            <p:ph type="body" sz="quarter" idx="3"/>
          </p:nvPr>
        </p:nvSpPr>
        <p:spPr>
          <a:xfrm>
            <a:off x="5042272" y="2264420"/>
            <a:ext cx="4216028" cy="1037580"/>
          </a:xfrm>
        </p:spPr>
        <p:txBody>
          <a:bodyPr>
            <a:normAutofit fontScale="92500" lnSpcReduction="20000"/>
          </a:bodyPr>
          <a:lstStyle/>
          <a:p>
            <a:r>
              <a:rPr lang="en-GB" dirty="0" smtClean="0"/>
              <a:t>Local temporal parallelism</a:t>
            </a:r>
          </a:p>
          <a:p>
            <a:pPr marL="342900" indent="-342900">
              <a:buFont typeface="Symbol" charset="0"/>
              <a:buChar char=""/>
            </a:pPr>
            <a:r>
              <a:rPr lang="en-GB" dirty="0"/>
              <a:t>c</a:t>
            </a:r>
            <a:r>
              <a:rPr lang="en-GB" dirty="0" smtClean="0"/>
              <a:t>ascade in space</a:t>
            </a:r>
          </a:p>
          <a:p>
            <a:pPr marL="342900" indent="-342900">
              <a:buFont typeface="Symbol" charset="0"/>
              <a:buChar char=""/>
            </a:pPr>
            <a:r>
              <a:rPr lang="en-GB" dirty="0" smtClean="0"/>
              <a:t>twice as many </a:t>
            </a:r>
            <a:r>
              <a:rPr lang="en-GB" dirty="0" err="1" smtClean="0"/>
              <a:t>timesteps</a:t>
            </a:r>
            <a:endParaRPr lang="en-US" dirty="0"/>
          </a:p>
        </p:txBody>
      </p:sp>
      <p:pic>
        <p:nvPicPr>
          <p:cNvPr id="54274" name="Picture 2"/>
          <p:cNvPicPr>
            <a:picLocks noGrp="1" noChangeAspect="1" noChangeArrowheads="1"/>
          </p:cNvPicPr>
          <p:nvPr>
            <p:ph sz="half" idx="2"/>
          </p:nvPr>
        </p:nvPicPr>
        <p:blipFill>
          <a:blip r:embed="rId2" cstate="print"/>
          <a:srcRect/>
          <a:stretch>
            <a:fillRect/>
          </a:stretch>
        </p:blipFill>
        <p:spPr bwMode="auto">
          <a:xfrm>
            <a:off x="317182" y="2051016"/>
            <a:ext cx="4213877" cy="2770125"/>
          </a:xfrm>
          <a:prstGeom prst="rect">
            <a:avLst/>
          </a:prstGeom>
          <a:noFill/>
          <a:ln w="9525">
            <a:noFill/>
            <a:miter lim="800000"/>
            <a:headEnd/>
            <a:tailEnd/>
          </a:ln>
        </p:spPr>
      </p:pic>
      <p:pic>
        <p:nvPicPr>
          <p:cNvPr id="54275" name="Picture 3"/>
          <p:cNvPicPr>
            <a:picLocks noGrp="1" noChangeAspect="1" noChangeArrowheads="1"/>
          </p:cNvPicPr>
          <p:nvPr>
            <p:ph sz="quarter" idx="4"/>
          </p:nvPr>
        </p:nvPicPr>
        <p:blipFill>
          <a:blip r:embed="rId3" cstate="print"/>
          <a:srcRect/>
          <a:stretch>
            <a:fillRect/>
          </a:stretch>
        </p:blipFill>
        <p:spPr bwMode="auto">
          <a:xfrm>
            <a:off x="4653361" y="3521512"/>
            <a:ext cx="4244975" cy="2643098"/>
          </a:xfrm>
          <a:prstGeom prst="rect">
            <a:avLst/>
          </a:prstGeom>
          <a:noFill/>
          <a:ln w="9525">
            <a:noFill/>
            <a:miter lim="800000"/>
            <a:headEnd/>
            <a:tailEnd/>
          </a:ln>
        </p:spPr>
      </p:pic>
      <p:sp>
        <p:nvSpPr>
          <p:cNvPr id="4" name="TextBox 3"/>
          <p:cNvSpPr txBox="1"/>
          <p:nvPr/>
        </p:nvSpPr>
        <p:spPr>
          <a:xfrm>
            <a:off x="838200" y="4864100"/>
            <a:ext cx="1176073" cy="369332"/>
          </a:xfrm>
          <a:prstGeom prst="rect">
            <a:avLst/>
          </a:prstGeom>
          <a:noFill/>
        </p:spPr>
        <p:txBody>
          <a:bodyPr wrap="none" rtlCol="0">
            <a:spAutoFit/>
          </a:bodyPr>
          <a:lstStyle/>
          <a:p>
            <a:r>
              <a:rPr lang="en-US" dirty="0" smtClean="0"/>
              <a:t>19 MADDs</a:t>
            </a:r>
            <a:endParaRPr lang="en-US" dirty="0"/>
          </a:p>
        </p:txBody>
      </p:sp>
      <p:sp>
        <p:nvSpPr>
          <p:cNvPr id="8" name="TextBox 7"/>
          <p:cNvSpPr txBox="1"/>
          <p:nvPr/>
        </p:nvSpPr>
        <p:spPr>
          <a:xfrm>
            <a:off x="2832100" y="4864100"/>
            <a:ext cx="1176073" cy="369332"/>
          </a:xfrm>
          <a:prstGeom prst="rect">
            <a:avLst/>
          </a:prstGeom>
          <a:noFill/>
        </p:spPr>
        <p:txBody>
          <a:bodyPr wrap="none" rtlCol="0">
            <a:spAutoFit/>
          </a:bodyPr>
          <a:lstStyle/>
          <a:p>
            <a:r>
              <a:rPr lang="en-US" dirty="0" smtClean="0"/>
              <a:t>27 MADDs</a:t>
            </a:r>
            <a:endParaRPr lang="en-US" dirty="0"/>
          </a:p>
        </p:txBody>
      </p:sp>
      <p:sp>
        <p:nvSpPr>
          <p:cNvPr id="9" name="TextBox 8"/>
          <p:cNvSpPr txBox="1"/>
          <p:nvPr/>
        </p:nvSpPr>
        <p:spPr>
          <a:xfrm>
            <a:off x="228600" y="5600700"/>
            <a:ext cx="2185214" cy="369332"/>
          </a:xfrm>
          <a:prstGeom prst="rect">
            <a:avLst/>
          </a:prstGeom>
          <a:noFill/>
        </p:spPr>
        <p:txBody>
          <a:bodyPr wrap="none" rtlCol="0">
            <a:spAutoFit/>
          </a:bodyPr>
          <a:lstStyle/>
          <a:p>
            <a:r>
              <a:rPr lang="en-US" dirty="0" smtClean="0"/>
              <a:t>Local Buffer = 6 slices</a:t>
            </a:r>
            <a:endParaRPr lang="en-US" dirty="0"/>
          </a:p>
        </p:txBody>
      </p:sp>
      <p:sp>
        <p:nvSpPr>
          <p:cNvPr id="10" name="TextBox 9"/>
          <p:cNvSpPr txBox="1"/>
          <p:nvPr/>
        </p:nvSpPr>
        <p:spPr>
          <a:xfrm>
            <a:off x="2463800" y="5600700"/>
            <a:ext cx="2185214" cy="369332"/>
          </a:xfrm>
          <a:prstGeom prst="rect">
            <a:avLst/>
          </a:prstGeom>
          <a:noFill/>
        </p:spPr>
        <p:txBody>
          <a:bodyPr wrap="none" rtlCol="0">
            <a:spAutoFit/>
          </a:bodyPr>
          <a:lstStyle/>
          <a:p>
            <a:r>
              <a:rPr lang="en-US" dirty="0" smtClean="0"/>
              <a:t>Local Buffer = 3 slices</a:t>
            </a:r>
            <a:endParaRPr lang="en-US" dirty="0"/>
          </a:p>
        </p:txBody>
      </p:sp>
      <p:sp>
        <p:nvSpPr>
          <p:cNvPr id="6" name="TextBox 5"/>
          <p:cNvSpPr txBox="1"/>
          <p:nvPr/>
        </p:nvSpPr>
        <p:spPr>
          <a:xfrm>
            <a:off x="0" y="6210300"/>
            <a:ext cx="4955203" cy="369332"/>
          </a:xfrm>
          <a:prstGeom prst="rect">
            <a:avLst/>
          </a:prstGeom>
          <a:noFill/>
        </p:spPr>
        <p:txBody>
          <a:bodyPr wrap="none" rtlCol="0">
            <a:spAutoFit/>
          </a:bodyPr>
          <a:lstStyle/>
          <a:p>
            <a:r>
              <a:rPr lang="en-US" i="1" dirty="0" smtClean="0"/>
              <a:t>Collaboration with Bob Clapp, Stanford Geophysics</a:t>
            </a:r>
            <a:endParaRPr lang="en-US" i="1" dirty="0"/>
          </a:p>
        </p:txBody>
      </p:sp>
    </p:spTree>
    <p:extLst>
      <p:ext uri="{BB962C8B-B14F-4D97-AF65-F5344CB8AC3E}">
        <p14:creationId xmlns:p14="http://schemas.microsoft.com/office/powerpoint/2010/main" val="257253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980728"/>
            <a:ext cx="5698976" cy="5400600"/>
          </a:xfrm>
        </p:spPr>
        <p:txBody>
          <a:bodyPr>
            <a:normAutofit fontScale="92500" lnSpcReduction="10000"/>
          </a:bodyPr>
          <a:lstStyle/>
          <a:p>
            <a:r>
              <a:rPr lang="en-GB" dirty="0" smtClean="0"/>
              <a:t>Computationally intensive process</a:t>
            </a:r>
          </a:p>
          <a:p>
            <a:r>
              <a:rPr lang="en-GB" dirty="0" smtClean="0"/>
              <a:t>Accurate local weather forecasts require dense grids</a:t>
            </a:r>
          </a:p>
          <a:p>
            <a:r>
              <a:rPr lang="en-GB" dirty="0" smtClean="0"/>
              <a:t>Dataflow computing can provide order of magnitude performance boosts</a:t>
            </a:r>
          </a:p>
          <a:p>
            <a:endParaRPr lang="en-GB" dirty="0" smtClean="0"/>
          </a:p>
          <a:p>
            <a:r>
              <a:rPr lang="en-GB" dirty="0" smtClean="0"/>
              <a:t>Example: </a:t>
            </a:r>
            <a:r>
              <a:rPr lang="en-GB" b="1" dirty="0" smtClean="0">
                <a:solidFill>
                  <a:schemeClr val="accent3"/>
                </a:solidFill>
              </a:rPr>
              <a:t>1 dataflow node </a:t>
            </a:r>
            <a:br>
              <a:rPr lang="en-GB" b="1" dirty="0" smtClean="0">
                <a:solidFill>
                  <a:schemeClr val="accent3"/>
                </a:solidFill>
              </a:rPr>
            </a:br>
            <a:r>
              <a:rPr lang="en-GB" dirty="0" smtClean="0"/>
              <a:t>equivalent to </a:t>
            </a:r>
            <a:r>
              <a:rPr lang="en-GB" b="1" dirty="0" smtClean="0">
                <a:solidFill>
                  <a:schemeClr val="accent3"/>
                </a:solidFill>
              </a:rPr>
              <a:t>381 cores</a:t>
            </a:r>
          </a:p>
          <a:p>
            <a:pPr lvl="1"/>
            <a:r>
              <a:rPr lang="en-GB" dirty="0" smtClean="0"/>
              <a:t>Joint work between Maxeler </a:t>
            </a:r>
            <a:br>
              <a:rPr lang="en-GB" dirty="0" smtClean="0"/>
            </a:br>
            <a:r>
              <a:rPr lang="en-GB" dirty="0" smtClean="0"/>
              <a:t>and CRS4 Lab, Italy</a:t>
            </a:r>
          </a:p>
          <a:p>
            <a:pPr lvl="1"/>
            <a:r>
              <a:rPr lang="en-GB" dirty="0" smtClean="0"/>
              <a:t>Presented at</a:t>
            </a:r>
            <a:r>
              <a:rPr lang="en-GB" dirty="0" smtClean="0"/>
              <a:t> </a:t>
            </a:r>
            <a:r>
              <a:rPr lang="en-GB" dirty="0" smtClean="0"/>
              <a:t>SAAHPC 2012: </a:t>
            </a:r>
            <a:r>
              <a:rPr lang="en-GB" dirty="0" smtClean="0"/>
              <a:t/>
            </a:r>
            <a:br>
              <a:rPr lang="en-GB" dirty="0" smtClean="0"/>
            </a:br>
            <a:r>
              <a:rPr lang="en-GB" i="1" dirty="0" smtClean="0"/>
              <a:t>Acceleration </a:t>
            </a:r>
            <a:r>
              <a:rPr lang="en-GB" i="1" dirty="0" smtClean="0"/>
              <a:t>of a Meteorological Limited Area Model with Dataflow Engines</a:t>
            </a:r>
            <a:endParaRPr lang="en-GB" i="1" dirty="0"/>
          </a:p>
        </p:txBody>
      </p:sp>
      <p:sp>
        <p:nvSpPr>
          <p:cNvPr id="3" name="Slide Number Placeholder 2"/>
          <p:cNvSpPr>
            <a:spLocks noGrp="1"/>
          </p:cNvSpPr>
          <p:nvPr>
            <p:ph type="sldNum" sz="quarter" idx="12"/>
          </p:nvPr>
        </p:nvSpPr>
        <p:spPr/>
        <p:txBody>
          <a:bodyPr/>
          <a:lstStyle/>
          <a:p>
            <a:fld id="{F162D9C5-9C72-4C75-A1BC-B4986A40F6AC}" type="slidenum">
              <a:rPr lang="en-GB" smtClean="0"/>
              <a:pPr/>
              <a:t>13</a:t>
            </a:fld>
            <a:endParaRPr lang="en-GB"/>
          </a:p>
        </p:txBody>
      </p:sp>
      <p:sp>
        <p:nvSpPr>
          <p:cNvPr id="4" name="Title 3"/>
          <p:cNvSpPr>
            <a:spLocks noGrp="1"/>
          </p:cNvSpPr>
          <p:nvPr>
            <p:ph type="title"/>
          </p:nvPr>
        </p:nvSpPr>
        <p:spPr/>
        <p:txBody>
          <a:bodyPr/>
          <a:lstStyle/>
          <a:p>
            <a:r>
              <a:rPr lang="en-GB" dirty="0" smtClean="0"/>
              <a:t>Meteorological Modelling </a:t>
            </a:r>
            <a:endParaRPr lang="en-GB" dirty="0"/>
          </a:p>
        </p:txBody>
      </p:sp>
      <p:pic>
        <p:nvPicPr>
          <p:cNvPr id="5" name="Picture 4" descr="hw_ps_500ts_160x140x32_cropped.png"/>
          <p:cNvPicPr>
            <a:picLocks noChangeAspect="1"/>
          </p:cNvPicPr>
          <p:nvPr/>
        </p:nvPicPr>
        <p:blipFill>
          <a:blip r:embed="rId2" cstate="print"/>
          <a:srcRect l="8590" t="8696" r="19252" b="6522"/>
          <a:stretch>
            <a:fillRect/>
          </a:stretch>
        </p:blipFill>
        <p:spPr>
          <a:xfrm>
            <a:off x="6095246" y="3573016"/>
            <a:ext cx="2869242" cy="2664296"/>
          </a:xfrm>
          <a:prstGeom prst="rect">
            <a:avLst/>
          </a:prstGeom>
        </p:spPr>
      </p:pic>
      <p:pic>
        <p:nvPicPr>
          <p:cNvPr id="6" name="Picture 5" descr="hw_u3d_500ts_160x120x32.png"/>
          <p:cNvPicPr>
            <a:picLocks noChangeAspect="1"/>
          </p:cNvPicPr>
          <p:nvPr/>
        </p:nvPicPr>
        <p:blipFill>
          <a:blip r:embed="rId3" cstate="print"/>
          <a:srcRect l="8591" t="8697" r="19243" b="6511"/>
          <a:stretch>
            <a:fillRect/>
          </a:stretch>
        </p:blipFill>
        <p:spPr>
          <a:xfrm>
            <a:off x="6095246" y="908720"/>
            <a:ext cx="2869242" cy="2664296"/>
          </a:xfrm>
          <a:prstGeom prst="rect">
            <a:avLst/>
          </a:prstGeom>
        </p:spPr>
      </p:pic>
    </p:spTree>
    <p:extLst>
      <p:ext uri="{BB962C8B-B14F-4D97-AF65-F5344CB8AC3E}">
        <p14:creationId xmlns:p14="http://schemas.microsoft.com/office/powerpoint/2010/main" val="24888584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62D9C5-9C72-4C75-A1BC-B4986A40F6AC}" type="slidenum">
              <a:rPr lang="en-GB" smtClean="0"/>
              <a:pPr/>
              <a:t>14</a:t>
            </a:fld>
            <a:endParaRPr lang="en-GB"/>
          </a:p>
        </p:txBody>
      </p:sp>
      <p:sp>
        <p:nvSpPr>
          <p:cNvPr id="4" name="Title 3"/>
          <p:cNvSpPr>
            <a:spLocks noGrp="1"/>
          </p:cNvSpPr>
          <p:nvPr>
            <p:ph type="title"/>
          </p:nvPr>
        </p:nvSpPr>
        <p:spPr/>
        <p:txBody>
          <a:bodyPr/>
          <a:lstStyle/>
          <a:p>
            <a:r>
              <a:rPr lang="en-GB" smtClean="0"/>
              <a:t>2 hours to 2 minutes</a:t>
            </a:r>
            <a:endParaRPr lang="en-GB" dirty="0"/>
          </a:p>
        </p:txBody>
      </p:sp>
      <p:pic>
        <p:nvPicPr>
          <p:cNvPr id="5" name="Picture 4" descr="sw_ps_500ts_160x120x32.png"/>
          <p:cNvPicPr>
            <a:picLocks noChangeAspect="1"/>
          </p:cNvPicPr>
          <p:nvPr/>
        </p:nvPicPr>
        <p:blipFill>
          <a:blip r:embed="rId2" cstate="print"/>
          <a:stretch>
            <a:fillRect/>
          </a:stretch>
        </p:blipFill>
        <p:spPr>
          <a:xfrm>
            <a:off x="395536" y="1556792"/>
            <a:ext cx="4181149" cy="3304377"/>
          </a:xfrm>
          <a:prstGeom prst="rect">
            <a:avLst/>
          </a:prstGeom>
        </p:spPr>
      </p:pic>
      <p:pic>
        <p:nvPicPr>
          <p:cNvPr id="6" name="Picture 5" descr="hw_ps_500ts_160x140x32_cropped.png"/>
          <p:cNvPicPr>
            <a:picLocks noChangeAspect="1"/>
          </p:cNvPicPr>
          <p:nvPr/>
        </p:nvPicPr>
        <p:blipFill>
          <a:blip r:embed="rId3" cstate="print"/>
          <a:stretch>
            <a:fillRect/>
          </a:stretch>
        </p:blipFill>
        <p:spPr>
          <a:xfrm>
            <a:off x="4788024" y="1556792"/>
            <a:ext cx="4191260" cy="3312368"/>
          </a:xfrm>
          <a:prstGeom prst="rect">
            <a:avLst/>
          </a:prstGeom>
        </p:spPr>
      </p:pic>
      <p:sp>
        <p:nvSpPr>
          <p:cNvPr id="7" name="TextBox 6"/>
          <p:cNvSpPr txBox="1"/>
          <p:nvPr/>
        </p:nvSpPr>
        <p:spPr>
          <a:xfrm>
            <a:off x="1547664" y="5013176"/>
            <a:ext cx="2485809" cy="646331"/>
          </a:xfrm>
          <a:prstGeom prst="rect">
            <a:avLst/>
          </a:prstGeom>
          <a:noFill/>
        </p:spPr>
        <p:txBody>
          <a:bodyPr wrap="none" rtlCol="0">
            <a:spAutoFit/>
          </a:bodyPr>
          <a:lstStyle/>
          <a:p>
            <a:r>
              <a:rPr lang="en-GB" smtClean="0"/>
              <a:t>1U CPU Node</a:t>
            </a:r>
          </a:p>
          <a:p>
            <a:r>
              <a:rPr lang="en-GB" smtClean="0"/>
              <a:t>Wall Clock Time: 2 hours</a:t>
            </a:r>
            <a:endParaRPr lang="en-GB" dirty="0"/>
          </a:p>
        </p:txBody>
      </p:sp>
      <p:sp>
        <p:nvSpPr>
          <p:cNvPr id="8" name="TextBox 7"/>
          <p:cNvSpPr txBox="1"/>
          <p:nvPr/>
        </p:nvSpPr>
        <p:spPr>
          <a:xfrm>
            <a:off x="6228184" y="5013176"/>
            <a:ext cx="1999971" cy="646331"/>
          </a:xfrm>
          <a:prstGeom prst="rect">
            <a:avLst/>
          </a:prstGeom>
          <a:noFill/>
        </p:spPr>
        <p:txBody>
          <a:bodyPr wrap="none" rtlCol="0">
            <a:spAutoFit/>
          </a:bodyPr>
          <a:lstStyle/>
          <a:p>
            <a:r>
              <a:rPr lang="en-GB" smtClean="0"/>
              <a:t>1U Dataflow Node</a:t>
            </a:r>
          </a:p>
          <a:p>
            <a:r>
              <a:rPr lang="en-GB" smtClean="0"/>
              <a:t>less than 2 minutes</a:t>
            </a:r>
            <a:endParaRPr lang="en-GB" dirty="0"/>
          </a:p>
        </p:txBody>
      </p:sp>
      <p:sp>
        <p:nvSpPr>
          <p:cNvPr id="9" name="TextBox 8"/>
          <p:cNvSpPr txBox="1"/>
          <p:nvPr/>
        </p:nvSpPr>
        <p:spPr>
          <a:xfrm>
            <a:off x="395536" y="5807005"/>
            <a:ext cx="5931817" cy="646331"/>
          </a:xfrm>
          <a:prstGeom prst="rect">
            <a:avLst/>
          </a:prstGeom>
          <a:noFill/>
        </p:spPr>
        <p:txBody>
          <a:bodyPr wrap="none" rtlCol="0">
            <a:spAutoFit/>
          </a:bodyPr>
          <a:lstStyle/>
          <a:p>
            <a:r>
              <a:rPr lang="en-GB" dirty="0" smtClean="0"/>
              <a:t>Problem size:  (Longitude) 13,600 Km x  (Latitude) 3330 Km</a:t>
            </a:r>
          </a:p>
          <a:p>
            <a:r>
              <a:rPr lang="en-GB" dirty="0" smtClean="0"/>
              <a:t>Simulation of </a:t>
            </a:r>
            <a:r>
              <a:rPr lang="en-GB" dirty="0" err="1" smtClean="0"/>
              <a:t>baroclinic</a:t>
            </a:r>
            <a:r>
              <a:rPr lang="en-GB" dirty="0" smtClean="0"/>
              <a:t> instability </a:t>
            </a:r>
            <a:r>
              <a:rPr lang="en-GB" smtClean="0"/>
              <a:t>after 500 time steps.</a:t>
            </a:r>
            <a:endParaRPr lang="en-GB" dirty="0"/>
          </a:p>
        </p:txBody>
      </p:sp>
      <p:pic>
        <p:nvPicPr>
          <p:cNvPr id="10" name="Picture 4"/>
          <p:cNvPicPr>
            <a:picLocks noChangeAspect="1" noChangeArrowheads="1"/>
          </p:cNvPicPr>
          <p:nvPr/>
        </p:nvPicPr>
        <p:blipFill>
          <a:blip r:embed="rId4" cstate="print"/>
          <a:srcRect/>
          <a:stretch>
            <a:fillRect/>
          </a:stretch>
        </p:blipFill>
        <p:spPr bwMode="auto">
          <a:xfrm>
            <a:off x="6697014" y="0"/>
            <a:ext cx="2446986" cy="734096"/>
          </a:xfrm>
          <a:prstGeom prst="rect">
            <a:avLst/>
          </a:prstGeom>
          <a:noFill/>
          <a:ln w="9525">
            <a:noFill/>
            <a:miter lim="800000"/>
            <a:headEnd/>
            <a:tailEnd/>
          </a:ln>
        </p:spPr>
      </p:pic>
    </p:spTree>
    <p:extLst>
      <p:ext uri="{BB962C8B-B14F-4D97-AF65-F5344CB8AC3E}">
        <p14:creationId xmlns:p14="http://schemas.microsoft.com/office/powerpoint/2010/main" val="1469283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averbuk\Documents\Maxeler\tho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7754"/>
            <a:ext cx="8043242" cy="51415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47864" y="1412776"/>
            <a:ext cx="2088232" cy="50405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0" y="113327"/>
            <a:ext cx="3964558" cy="2955633"/>
          </a:xfrm>
          <a:prstGeom prst="rect">
            <a:avLst/>
          </a:prstGeom>
        </p:spPr>
      </p:pic>
      <p:sp>
        <p:nvSpPr>
          <p:cNvPr id="10" name="TextBox 9"/>
          <p:cNvSpPr txBox="1"/>
          <p:nvPr/>
        </p:nvSpPr>
        <p:spPr>
          <a:xfrm>
            <a:off x="4745607" y="1052736"/>
            <a:ext cx="3930849" cy="830997"/>
          </a:xfrm>
          <a:prstGeom prst="rect">
            <a:avLst/>
          </a:prstGeom>
          <a:solidFill>
            <a:schemeClr val="bg1"/>
          </a:solidFill>
        </p:spPr>
        <p:txBody>
          <a:bodyPr wrap="square" rtlCol="0">
            <a:spAutoFit/>
          </a:bodyPr>
          <a:lstStyle/>
          <a:p>
            <a:r>
              <a:rPr lang="en-US" sz="2400" dirty="0" smtClean="0">
                <a:latin typeface="+mj-lt"/>
              </a:rPr>
              <a:t>MAX-UP: </a:t>
            </a:r>
            <a:r>
              <a:rPr lang="en-US" sz="2400" dirty="0" err="1" smtClean="0">
                <a:latin typeface="+mj-lt"/>
              </a:rPr>
              <a:t>Astro</a:t>
            </a:r>
            <a:r>
              <a:rPr lang="en-US" sz="2400" dirty="0" smtClean="0">
                <a:latin typeface="+mj-lt"/>
              </a:rPr>
              <a:t> Chemistry</a:t>
            </a:r>
          </a:p>
          <a:p>
            <a:endParaRPr lang="en-US" sz="2400" dirty="0">
              <a:latin typeface="+mj-lt"/>
            </a:endParaRPr>
          </a:p>
        </p:txBody>
      </p:sp>
      <p:pic>
        <p:nvPicPr>
          <p:cNvPr id="12" name="Picture 11"/>
          <p:cNvPicPr>
            <a:picLocks noChangeAspect="1"/>
          </p:cNvPicPr>
          <p:nvPr/>
        </p:nvPicPr>
        <p:blipFill>
          <a:blip r:embed="rId4"/>
          <a:stretch>
            <a:fillRect/>
          </a:stretch>
        </p:blipFill>
        <p:spPr>
          <a:xfrm>
            <a:off x="4139952" y="180504"/>
            <a:ext cx="2438400" cy="584200"/>
          </a:xfrm>
          <a:prstGeom prst="rect">
            <a:avLst/>
          </a:prstGeom>
        </p:spPr>
      </p:pic>
      <p:pic>
        <p:nvPicPr>
          <p:cNvPr id="13" name="Picture 12"/>
          <p:cNvPicPr>
            <a:picLocks noChangeAspect="1"/>
          </p:cNvPicPr>
          <p:nvPr/>
        </p:nvPicPr>
        <p:blipFill>
          <a:blip r:embed="rId5"/>
          <a:stretch>
            <a:fillRect/>
          </a:stretch>
        </p:blipFill>
        <p:spPr>
          <a:xfrm>
            <a:off x="6732240" y="188640"/>
            <a:ext cx="2160240" cy="565777"/>
          </a:xfrm>
          <a:prstGeom prst="rect">
            <a:avLst/>
          </a:prstGeom>
        </p:spPr>
      </p:pic>
      <p:sp>
        <p:nvSpPr>
          <p:cNvPr id="14" name="Rectangle 13"/>
          <p:cNvSpPr/>
          <p:nvPr/>
        </p:nvSpPr>
        <p:spPr>
          <a:xfrm>
            <a:off x="467544" y="285851"/>
            <a:ext cx="2016224" cy="1029714"/>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solidFill>
              <a:latin typeface="+mj-lt"/>
            </a:endParaRPr>
          </a:p>
        </p:txBody>
      </p:sp>
      <p:cxnSp>
        <p:nvCxnSpPr>
          <p:cNvPr id="16" name="Straight Connector 15"/>
          <p:cNvCxnSpPr/>
          <p:nvPr/>
        </p:nvCxnSpPr>
        <p:spPr>
          <a:xfrm>
            <a:off x="611560" y="548680"/>
            <a:ext cx="792088"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11560" y="980728"/>
            <a:ext cx="792088"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613572" y="332656"/>
            <a:ext cx="726180" cy="400110"/>
          </a:xfrm>
          <a:prstGeom prst="rect">
            <a:avLst/>
          </a:prstGeom>
        </p:spPr>
        <p:txBody>
          <a:bodyPr wrap="none">
            <a:spAutoFit/>
          </a:bodyPr>
          <a:lstStyle/>
          <a:p>
            <a:pPr algn="ctr"/>
            <a:r>
              <a:rPr lang="en-US" sz="2000" b="1" dirty="0">
                <a:latin typeface="+mj-lt"/>
              </a:rPr>
              <a:t>CPU</a:t>
            </a:r>
          </a:p>
        </p:txBody>
      </p:sp>
      <p:sp>
        <p:nvSpPr>
          <p:cNvPr id="20" name="Rectangle 19"/>
          <p:cNvSpPr/>
          <p:nvPr/>
        </p:nvSpPr>
        <p:spPr>
          <a:xfrm>
            <a:off x="1619672" y="764704"/>
            <a:ext cx="697627" cy="400110"/>
          </a:xfrm>
          <a:prstGeom prst="rect">
            <a:avLst/>
          </a:prstGeom>
        </p:spPr>
        <p:txBody>
          <a:bodyPr wrap="none">
            <a:spAutoFit/>
          </a:bodyPr>
          <a:lstStyle/>
          <a:p>
            <a:pPr algn="ctr"/>
            <a:r>
              <a:rPr lang="en-US" sz="2000" b="1" dirty="0" smtClean="0">
                <a:latin typeface="+mj-lt"/>
              </a:rPr>
              <a:t>DFE</a:t>
            </a:r>
            <a:endParaRPr lang="en-US" sz="2000" b="1" dirty="0">
              <a:latin typeface="+mj-lt"/>
            </a:endParaRPr>
          </a:p>
        </p:txBody>
      </p:sp>
    </p:spTree>
    <p:extLst>
      <p:ext uri="{BB962C8B-B14F-4D97-AF65-F5344CB8AC3E}">
        <p14:creationId xmlns:p14="http://schemas.microsoft.com/office/powerpoint/2010/main" val="36041156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401638"/>
            <a:ext cx="8219256" cy="994122"/>
          </a:xfrm>
        </p:spPr>
        <p:txBody>
          <a:bodyPr>
            <a:normAutofit fontScale="90000"/>
          </a:bodyPr>
          <a:lstStyle/>
          <a:p>
            <a:r>
              <a:rPr lang="en-US" dirty="0" smtClean="0"/>
              <a:t>What is the most efficient way to move lot’s of stuff?</a:t>
            </a:r>
            <a:endParaRPr lang="en-US" dirty="0"/>
          </a:p>
        </p:txBody>
      </p:sp>
      <p:pic>
        <p:nvPicPr>
          <p:cNvPr id="8" name="Picture 7" descr="figures_colored_teamwork_pass_puzzle_piece_500_clr_968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4572000"/>
          </a:xfrm>
          <a:prstGeom prst="rect">
            <a:avLst/>
          </a:prstGeom>
        </p:spPr>
      </p:pic>
      <p:sp>
        <p:nvSpPr>
          <p:cNvPr id="3" name="TextBox 2"/>
          <p:cNvSpPr txBox="1"/>
          <p:nvPr/>
        </p:nvSpPr>
        <p:spPr>
          <a:xfrm>
            <a:off x="-36512" y="5970984"/>
            <a:ext cx="3600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1400" noProof="0" dirty="0" smtClean="0">
                <a:latin typeface="Arial"/>
                <a:ea typeface="+mj-ea"/>
                <a:cs typeface="Arial"/>
              </a:rPr>
              <a:t>Courtesy of</a:t>
            </a:r>
            <a:r>
              <a:rPr kumimoji="0" lang="en-US" sz="1400" b="0" i="0" u="none" strike="noStrike" kern="1200" cap="none" spc="0" normalizeH="0" baseline="0" noProof="0" dirty="0" smtClean="0">
                <a:ln>
                  <a:noFill/>
                </a:ln>
                <a:solidFill>
                  <a:schemeClr val="tx1"/>
                </a:solidFill>
                <a:effectLst/>
                <a:uLnTx/>
                <a:uFillTx/>
                <a:latin typeface="Arial"/>
                <a:ea typeface="+mj-ea"/>
                <a:cs typeface="Arial"/>
              </a:rPr>
              <a:t> Bob Clapp, Stanford</a:t>
            </a:r>
            <a:r>
              <a:rPr kumimoji="0" lang="en-US" sz="1400" b="0" i="0" u="none" strike="noStrike" kern="1200" cap="none" spc="0" normalizeH="0" noProof="0" dirty="0" smtClean="0">
                <a:ln>
                  <a:noFill/>
                </a:ln>
                <a:solidFill>
                  <a:schemeClr val="tx1"/>
                </a:solidFill>
                <a:effectLst/>
                <a:uLnTx/>
                <a:uFillTx/>
                <a:latin typeface="Arial"/>
                <a:ea typeface="+mj-ea"/>
                <a:cs typeface="Arial"/>
              </a:rPr>
              <a:t> Geophysics</a:t>
            </a:r>
            <a:endParaRPr kumimoji="0" lang="en-US" sz="1400" b="0" i="0" u="none" strike="noStrike" kern="1200" cap="none" spc="0" normalizeH="0" baseline="0" noProof="0" dirty="0" smtClean="0">
              <a:ln>
                <a:noFill/>
              </a:ln>
              <a:solidFill>
                <a:schemeClr val="tx1"/>
              </a:solidFill>
              <a:effectLst/>
              <a:uLnTx/>
              <a:uFillTx/>
              <a:latin typeface="Arial"/>
              <a:ea typeface="+mj-ea"/>
              <a:cs typeface="Arial"/>
            </a:endParaRPr>
          </a:p>
        </p:txBody>
      </p:sp>
      <p:sp>
        <p:nvSpPr>
          <p:cNvPr id="5" name="Slide Number Placeholder 6"/>
          <p:cNvSpPr>
            <a:spLocks noGrp="1"/>
          </p:cNvSpPr>
          <p:nvPr>
            <p:ph type="sldNum" sz="quarter" idx="4294967295"/>
          </p:nvPr>
        </p:nvSpPr>
        <p:spPr>
          <a:xfrm>
            <a:off x="25400" y="6557242"/>
            <a:ext cx="2133600" cy="365125"/>
          </a:xfrm>
          <a:prstGeom prst="rect">
            <a:avLst/>
          </a:prstGeom>
        </p:spPr>
        <p:txBody>
          <a:bodyPr/>
          <a:lstStyle/>
          <a:p>
            <a:fld id="{F162D9C5-9C72-4C75-A1BC-B4986A40F6AC}" type="slidenum">
              <a:rPr lang="en-GB" sz="1400" smtClean="0">
                <a:solidFill>
                  <a:schemeClr val="bg1"/>
                </a:solidFill>
              </a:rPr>
              <a:pPr/>
              <a:t>16</a:t>
            </a:fld>
            <a:r>
              <a:rPr lang="en-GB" sz="1400" dirty="0" smtClean="0">
                <a:solidFill>
                  <a:schemeClr val="bg1"/>
                </a:solidFill>
              </a:rPr>
              <a:t> / 28</a:t>
            </a:r>
            <a:endParaRPr lang="en-GB" sz="1400" dirty="0">
              <a:solidFill>
                <a:schemeClr val="bg1"/>
              </a:solidFill>
            </a:endParaRPr>
          </a:p>
        </p:txBody>
      </p:sp>
    </p:spTree>
    <p:extLst>
      <p:ext uri="{BB962C8B-B14F-4D97-AF65-F5344CB8AC3E}">
        <p14:creationId xmlns:p14="http://schemas.microsoft.com/office/powerpoint/2010/main" val="2039827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igure_colored_walking_with_heavy_puzzle_piece_500_clr_968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905" y="2603976"/>
            <a:ext cx="1400047" cy="1750058"/>
          </a:xfrm>
          <a:prstGeom prst="rect">
            <a:avLst/>
          </a:prstGeom>
        </p:spPr>
      </p:pic>
      <p:sp>
        <p:nvSpPr>
          <p:cNvPr id="2" name="Title 1"/>
          <p:cNvSpPr>
            <a:spLocks noGrp="1"/>
          </p:cNvSpPr>
          <p:nvPr>
            <p:ph type="title"/>
          </p:nvPr>
        </p:nvSpPr>
        <p:spPr/>
        <p:txBody>
          <a:bodyPr/>
          <a:lstStyle/>
          <a:p>
            <a:r>
              <a:rPr lang="en-US" dirty="0" smtClean="0">
                <a:latin typeface="Arial"/>
                <a:cs typeface="Arial"/>
              </a:rPr>
              <a:t>Control Flow versus Data Flow</a:t>
            </a:r>
            <a:endParaRPr lang="en-US" dirty="0">
              <a:latin typeface="Arial"/>
              <a:cs typeface="Arial"/>
            </a:endParaRPr>
          </a:p>
        </p:txBody>
      </p:sp>
      <p:pic>
        <p:nvPicPr>
          <p:cNvPr id="4" name="Picture 3" descr="stick_figure_colored_running_inside_arrows_500_clr_968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66" y="2261747"/>
            <a:ext cx="3231868" cy="2908681"/>
          </a:xfrm>
          <a:prstGeom prst="rect">
            <a:avLst/>
          </a:prstGeom>
        </p:spPr>
      </p:pic>
      <p:sp>
        <p:nvSpPr>
          <p:cNvPr id="11" name="TextBox 10"/>
          <p:cNvSpPr txBox="1"/>
          <p:nvPr/>
        </p:nvSpPr>
        <p:spPr>
          <a:xfrm>
            <a:off x="1950518" y="5397205"/>
            <a:ext cx="4955052" cy="461665"/>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smtClean="0">
                <a:ln w="50800"/>
                <a:solidFill>
                  <a:srgbClr val="008000"/>
                </a:solidFill>
                <a:latin typeface="Arial"/>
                <a:cs typeface="Arial"/>
              </a:rPr>
              <a:t>Which one would you rather do?</a:t>
            </a:r>
            <a:endParaRPr lang="en-US" sz="2400" b="1" dirty="0">
              <a:ln w="50800"/>
              <a:solidFill>
                <a:srgbClr val="008000"/>
              </a:solidFill>
              <a:latin typeface="Arial"/>
              <a:cs typeface="Arial"/>
            </a:endParaRPr>
          </a:p>
        </p:txBody>
      </p:sp>
      <p:sp>
        <p:nvSpPr>
          <p:cNvPr id="12" name="TextBox 11"/>
          <p:cNvSpPr txBox="1"/>
          <p:nvPr/>
        </p:nvSpPr>
        <p:spPr>
          <a:xfrm>
            <a:off x="1316650" y="1618868"/>
            <a:ext cx="1005654" cy="461665"/>
          </a:xfrm>
          <a:prstGeom prst="rect">
            <a:avLst/>
          </a:prstGeom>
          <a:noFill/>
        </p:spPr>
        <p:txBody>
          <a:bodyPr wrap="non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400" b="1" dirty="0" smtClean="0">
                <a:ln>
                  <a:prstDash val="solid"/>
                </a:ln>
                <a:solidFill>
                  <a:srgbClr val="000090"/>
                </a:solidFill>
                <a:effectLst>
                  <a:outerShdw blurRad="88000" dist="50800" dir="5040000" algn="tl">
                    <a:schemeClr val="accent4">
                      <a:tint val="80000"/>
                      <a:satMod val="250000"/>
                      <a:alpha val="45000"/>
                    </a:schemeClr>
                  </a:outerShdw>
                </a:effectLst>
                <a:latin typeface="Arial"/>
                <a:cs typeface="Arial"/>
              </a:rPr>
              <a:t>CPUs</a:t>
            </a:r>
            <a:endParaRPr lang="en-US" sz="2400" b="1" dirty="0">
              <a:ln>
                <a:prstDash val="solid"/>
              </a:ln>
              <a:solidFill>
                <a:srgbClr val="000090"/>
              </a:solidFill>
              <a:effectLst>
                <a:outerShdw blurRad="88000" dist="50800" dir="5040000" algn="tl">
                  <a:schemeClr val="accent4">
                    <a:tint val="80000"/>
                    <a:satMod val="250000"/>
                    <a:alpha val="45000"/>
                  </a:schemeClr>
                </a:outerShdw>
              </a:effectLst>
              <a:latin typeface="Arial"/>
              <a:cs typeface="Arial"/>
            </a:endParaRPr>
          </a:p>
        </p:txBody>
      </p:sp>
      <p:sp>
        <p:nvSpPr>
          <p:cNvPr id="13" name="TextBox 12"/>
          <p:cNvSpPr txBox="1"/>
          <p:nvPr/>
        </p:nvSpPr>
        <p:spPr>
          <a:xfrm>
            <a:off x="5632167" y="1681777"/>
            <a:ext cx="971390" cy="461665"/>
          </a:xfrm>
          <a:prstGeom prst="rect">
            <a:avLst/>
          </a:prstGeom>
          <a:noFill/>
        </p:spPr>
        <p:txBody>
          <a:bodyPr wrap="non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400" b="1" dirty="0" smtClean="0">
                <a:ln>
                  <a:prstDash val="solid"/>
                </a:ln>
                <a:solidFill>
                  <a:srgbClr val="000090"/>
                </a:solidFill>
                <a:effectLst>
                  <a:outerShdw blurRad="88000" dist="50800" dir="5040000" algn="tl">
                    <a:schemeClr val="accent4">
                      <a:tint val="80000"/>
                      <a:satMod val="250000"/>
                      <a:alpha val="45000"/>
                    </a:schemeClr>
                  </a:outerShdw>
                </a:effectLst>
                <a:latin typeface="Arial"/>
                <a:cs typeface="Arial"/>
              </a:rPr>
              <a:t>DFEs</a:t>
            </a:r>
            <a:endParaRPr lang="en-US" sz="2400" b="1" dirty="0">
              <a:ln>
                <a:prstDash val="solid"/>
              </a:ln>
              <a:solidFill>
                <a:srgbClr val="000090"/>
              </a:solidFill>
              <a:effectLst>
                <a:outerShdw blurRad="88000" dist="50800" dir="5040000" algn="tl">
                  <a:schemeClr val="accent4">
                    <a:tint val="80000"/>
                    <a:satMod val="250000"/>
                    <a:alpha val="45000"/>
                  </a:schemeClr>
                </a:outerShdw>
              </a:effectLst>
              <a:latin typeface="Arial"/>
              <a:cs typeface="Arial"/>
            </a:endParaRPr>
          </a:p>
        </p:txBody>
      </p:sp>
      <p:grpSp>
        <p:nvGrpSpPr>
          <p:cNvPr id="15" name="Group 14"/>
          <p:cNvGrpSpPr/>
          <p:nvPr/>
        </p:nvGrpSpPr>
        <p:grpSpPr>
          <a:xfrm>
            <a:off x="446321" y="2182519"/>
            <a:ext cx="7582498" cy="3677571"/>
            <a:chOff x="446321" y="2182519"/>
            <a:chExt cx="7582498" cy="3677571"/>
          </a:xfrm>
        </p:grpSpPr>
        <p:grpSp>
          <p:nvGrpSpPr>
            <p:cNvPr id="3" name="Group 2"/>
            <p:cNvGrpSpPr/>
            <p:nvPr/>
          </p:nvGrpSpPr>
          <p:grpSpPr>
            <a:xfrm>
              <a:off x="446321" y="2182519"/>
              <a:ext cx="7582498" cy="2712146"/>
              <a:chOff x="446321" y="2182519"/>
              <a:chExt cx="7582498" cy="2712146"/>
            </a:xfrm>
          </p:grpSpPr>
          <p:pic>
            <p:nvPicPr>
              <p:cNvPr id="5" name="Picture 4" descr="figures_colored_teamwork_pass_puzzle_piece_500_clr_9681.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0509" y="2615364"/>
                <a:ext cx="3598310" cy="1799155"/>
              </a:xfrm>
              <a:prstGeom prst="rect">
                <a:avLst/>
              </a:prstGeom>
              <a:solidFill>
                <a:schemeClr val="bg1"/>
              </a:solidFill>
              <a:ln w="76200" cmpd="sng">
                <a:solidFill>
                  <a:schemeClr val="tx1"/>
                </a:solidFill>
              </a:ln>
            </p:spPr>
          </p:pic>
          <p:grpSp>
            <p:nvGrpSpPr>
              <p:cNvPr id="10" name="Group 9"/>
              <p:cNvGrpSpPr/>
              <p:nvPr/>
            </p:nvGrpSpPr>
            <p:grpSpPr>
              <a:xfrm>
                <a:off x="446321" y="2182519"/>
                <a:ext cx="2839024" cy="2712146"/>
                <a:chOff x="2450684" y="2763088"/>
                <a:chExt cx="2178079" cy="2093502"/>
              </a:xfrm>
              <a:solidFill>
                <a:schemeClr val="bg1"/>
              </a:solidFill>
            </p:grpSpPr>
            <p:pic>
              <p:nvPicPr>
                <p:cNvPr id="6" name="Picture 5" descr="stick_figure_colored_running_inside_arrows_500_clr_968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0684" y="2776986"/>
                  <a:ext cx="1197956" cy="1078160"/>
                </a:xfrm>
                <a:prstGeom prst="rect">
                  <a:avLst/>
                </a:prstGeom>
                <a:grpFill/>
              </p:spPr>
            </p:pic>
            <p:pic>
              <p:nvPicPr>
                <p:cNvPr id="7" name="Picture 6" descr="stick_figure_colored_running_inside_arrows_500_clr_968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444" y="2763088"/>
                  <a:ext cx="1197956" cy="1078160"/>
                </a:xfrm>
                <a:prstGeom prst="rect">
                  <a:avLst/>
                </a:prstGeom>
                <a:grpFill/>
              </p:spPr>
            </p:pic>
            <p:pic>
              <p:nvPicPr>
                <p:cNvPr id="8" name="Picture 7" descr="stick_figure_colored_running_inside_arrows_500_clr_968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084" y="3746978"/>
                  <a:ext cx="1197956" cy="1078160"/>
                </a:xfrm>
                <a:prstGeom prst="rect">
                  <a:avLst/>
                </a:prstGeom>
                <a:grpFill/>
              </p:spPr>
            </p:pic>
            <p:pic>
              <p:nvPicPr>
                <p:cNvPr id="9" name="Picture 8" descr="stick_figure_colored_running_inside_arrows_500_clr_968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807" y="3778430"/>
                  <a:ext cx="1197956" cy="1078160"/>
                </a:xfrm>
                <a:prstGeom prst="rect">
                  <a:avLst/>
                </a:prstGeom>
                <a:grpFill/>
              </p:spPr>
            </p:pic>
          </p:grpSp>
        </p:grpSp>
        <p:sp>
          <p:nvSpPr>
            <p:cNvPr id="17" name="TextBox 16"/>
            <p:cNvSpPr txBox="1"/>
            <p:nvPr/>
          </p:nvSpPr>
          <p:spPr>
            <a:xfrm>
              <a:off x="1951718" y="5398425"/>
              <a:ext cx="5741476" cy="461665"/>
            </a:xfrm>
            <a:prstGeom prst="rect">
              <a:avLst/>
            </a:prstGeom>
            <a:solidFill>
              <a:srgbClr val="FFFFFF"/>
            </a:solid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smtClean="0">
                  <a:ln w="50800"/>
                  <a:solidFill>
                    <a:srgbClr val="008000"/>
                  </a:solidFill>
                  <a:latin typeface="Arial"/>
                  <a:cs typeface="Arial"/>
                </a:rPr>
                <a:t>Which one would you rather do now?</a:t>
              </a:r>
              <a:endParaRPr lang="en-US" sz="2400" b="1" dirty="0">
                <a:ln w="50800"/>
                <a:solidFill>
                  <a:srgbClr val="008000"/>
                </a:solidFill>
                <a:latin typeface="Arial"/>
                <a:cs typeface="Arial"/>
              </a:endParaRPr>
            </a:p>
          </p:txBody>
        </p:sp>
      </p:grpSp>
    </p:spTree>
    <p:extLst>
      <p:ext uri="{BB962C8B-B14F-4D97-AF65-F5344CB8AC3E}">
        <p14:creationId xmlns:p14="http://schemas.microsoft.com/office/powerpoint/2010/main" val="2780388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274638"/>
            <a:ext cx="8219256" cy="994122"/>
          </a:xfrm>
        </p:spPr>
        <p:txBody>
          <a:bodyPr/>
          <a:lstStyle/>
          <a:p>
            <a:r>
              <a:rPr lang="en-US" dirty="0" smtClean="0"/>
              <a:t>Maxeler Multiscale Dataflow Computing</a:t>
            </a:r>
            <a:endParaRPr lang="en-US" dirty="0"/>
          </a:p>
        </p:txBody>
      </p:sp>
      <p:sp>
        <p:nvSpPr>
          <p:cNvPr id="4" name="Rectangle 3"/>
          <p:cNvSpPr/>
          <p:nvPr/>
        </p:nvSpPr>
        <p:spPr>
          <a:xfrm>
            <a:off x="2967789" y="2807361"/>
            <a:ext cx="3235158" cy="2847474"/>
          </a:xfrm>
          <a:prstGeom prst="rect">
            <a:avLst/>
          </a:prstGeom>
          <a:pattFill prst="lgGri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3439294" y="4759151"/>
            <a:ext cx="2335196" cy="830997"/>
          </a:xfrm>
          <a:prstGeom prst="rect">
            <a:avLst/>
          </a:prstGeom>
          <a:solidFill>
            <a:schemeClr val="bg1"/>
          </a:solidFill>
          <a:ln w="57150" cmpd="sng">
            <a:solidFill>
              <a:srgbClr val="000000"/>
            </a:solidFill>
          </a:ln>
        </p:spPr>
        <p:txBody>
          <a:bodyPr wrap="square" rtlCol="0">
            <a:spAutoFit/>
          </a:bodyPr>
          <a:lstStyle/>
          <a:p>
            <a:pPr algn="ctr"/>
            <a:r>
              <a:rPr lang="en-US" sz="2400" dirty="0" smtClean="0"/>
              <a:t>Local SRAM</a:t>
            </a:r>
          </a:p>
          <a:p>
            <a:pPr algn="ctr"/>
            <a:r>
              <a:rPr lang="en-US" sz="2400" dirty="0" smtClean="0"/>
              <a:t>7 MB</a:t>
            </a:r>
            <a:endParaRPr lang="en-US" sz="2400" dirty="0"/>
          </a:p>
        </p:txBody>
      </p:sp>
      <p:sp>
        <p:nvSpPr>
          <p:cNvPr id="46" name="Rounded Rectangle 45"/>
          <p:cNvSpPr/>
          <p:nvPr/>
        </p:nvSpPr>
        <p:spPr>
          <a:xfrm>
            <a:off x="7382711" y="2807361"/>
            <a:ext cx="1256631" cy="2847474"/>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003C67"/>
                </a:solidFill>
              </a:rPr>
              <a:t>GB</a:t>
            </a:r>
            <a:endParaRPr lang="en-US" sz="2800" b="1" dirty="0">
              <a:solidFill>
                <a:srgbClr val="003C67"/>
              </a:solidFill>
            </a:endParaRPr>
          </a:p>
        </p:txBody>
      </p:sp>
      <p:sp>
        <p:nvSpPr>
          <p:cNvPr id="47" name="Left Arrow 46"/>
          <p:cNvSpPr/>
          <p:nvPr/>
        </p:nvSpPr>
        <p:spPr>
          <a:xfrm rot="10800000">
            <a:off x="6216317" y="3957045"/>
            <a:ext cx="1200482" cy="508000"/>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Left Arrow 47"/>
          <p:cNvSpPr/>
          <p:nvPr/>
        </p:nvSpPr>
        <p:spPr>
          <a:xfrm rot="10800000">
            <a:off x="1905000" y="3957045"/>
            <a:ext cx="1062788" cy="508000"/>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ounded Rectangle 48"/>
          <p:cNvSpPr/>
          <p:nvPr/>
        </p:nvSpPr>
        <p:spPr>
          <a:xfrm>
            <a:off x="645695" y="2807361"/>
            <a:ext cx="1256631" cy="2847474"/>
          </a:xfrm>
          <a:prstGeom prst="roundRect">
            <a:avLst/>
          </a:prstGeom>
          <a:solidFill>
            <a:srgbClr val="B4E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3C67"/>
                </a:solidFill>
              </a:rPr>
              <a:t>GB</a:t>
            </a:r>
          </a:p>
        </p:txBody>
      </p:sp>
      <p:sp>
        <p:nvSpPr>
          <p:cNvPr id="50" name="TextBox 49"/>
          <p:cNvSpPr txBox="1"/>
          <p:nvPr/>
        </p:nvSpPr>
        <p:spPr>
          <a:xfrm>
            <a:off x="1461575" y="1073785"/>
            <a:ext cx="6544129" cy="830997"/>
          </a:xfrm>
          <a:prstGeom prst="rect">
            <a:avLst/>
          </a:prstGeom>
          <a:noFill/>
        </p:spPr>
        <p:txBody>
          <a:bodyPr wrap="none" rtlCol="0">
            <a:spAutoFit/>
          </a:bodyPr>
          <a:lstStyle/>
          <a:p>
            <a:r>
              <a:rPr lang="en-US" sz="2400" dirty="0" smtClean="0"/>
              <a:t>T</a:t>
            </a:r>
            <a:r>
              <a:rPr lang="en-US" sz="2400" baseline="-25000" dirty="0" smtClean="0"/>
              <a:t>compute</a:t>
            </a:r>
            <a:r>
              <a:rPr lang="en-US" sz="2400" dirty="0" smtClean="0"/>
              <a:t>=</a:t>
            </a:r>
            <a:r>
              <a:rPr lang="en-US" sz="2400" b="1" dirty="0" smtClean="0">
                <a:solidFill>
                  <a:srgbClr val="003C67"/>
                </a:solidFill>
              </a:rPr>
              <a:t>GB</a:t>
            </a:r>
            <a:r>
              <a:rPr lang="en-US" sz="2400" dirty="0" smtClean="0"/>
              <a:t>/[</a:t>
            </a:r>
            <a:r>
              <a:rPr lang="en-US" sz="2400" b="1" dirty="0" smtClean="0">
                <a:solidFill>
                  <a:srgbClr val="008000"/>
                </a:solidFill>
              </a:rPr>
              <a:t>GB/s</a:t>
            </a:r>
            <a:r>
              <a:rPr lang="en-US" sz="2400" dirty="0" smtClean="0"/>
              <a:t>] for up to 10K operations </a:t>
            </a:r>
          </a:p>
          <a:p>
            <a:r>
              <a:rPr lang="en-US" sz="2400" dirty="0" smtClean="0"/>
              <a:t>computing on the stream within a window of 7 MB</a:t>
            </a:r>
            <a:endParaRPr lang="en-US" sz="2400" dirty="0"/>
          </a:p>
        </p:txBody>
      </p:sp>
      <p:sp>
        <p:nvSpPr>
          <p:cNvPr id="51" name="TextBox 50"/>
          <p:cNvSpPr txBox="1"/>
          <p:nvPr/>
        </p:nvSpPr>
        <p:spPr>
          <a:xfrm>
            <a:off x="6218995" y="3627150"/>
            <a:ext cx="652417" cy="369332"/>
          </a:xfrm>
          <a:prstGeom prst="rect">
            <a:avLst/>
          </a:prstGeom>
          <a:noFill/>
        </p:spPr>
        <p:txBody>
          <a:bodyPr wrap="none" rtlCol="0">
            <a:spAutoFit/>
          </a:bodyPr>
          <a:lstStyle/>
          <a:p>
            <a:r>
              <a:rPr lang="en-US" b="1" dirty="0" smtClean="0">
                <a:solidFill>
                  <a:srgbClr val="008000"/>
                </a:solidFill>
              </a:rPr>
              <a:t>GB/s</a:t>
            </a:r>
            <a:endParaRPr lang="en-US" b="1" dirty="0">
              <a:solidFill>
                <a:srgbClr val="008000"/>
              </a:solidFill>
            </a:endParaRPr>
          </a:p>
        </p:txBody>
      </p:sp>
      <p:sp>
        <p:nvSpPr>
          <p:cNvPr id="52" name="TextBox 51"/>
          <p:cNvSpPr txBox="1"/>
          <p:nvPr/>
        </p:nvSpPr>
        <p:spPr>
          <a:xfrm>
            <a:off x="2293938" y="3614450"/>
            <a:ext cx="652417" cy="369332"/>
          </a:xfrm>
          <a:prstGeom prst="rect">
            <a:avLst/>
          </a:prstGeom>
          <a:noFill/>
        </p:spPr>
        <p:txBody>
          <a:bodyPr wrap="none" rtlCol="0">
            <a:spAutoFit/>
          </a:bodyPr>
          <a:lstStyle/>
          <a:p>
            <a:r>
              <a:rPr lang="en-US" b="1" dirty="0" smtClean="0">
                <a:solidFill>
                  <a:srgbClr val="008000"/>
                </a:solidFill>
              </a:rPr>
              <a:t>GB/s</a:t>
            </a:r>
            <a:endParaRPr lang="en-US" b="1" dirty="0">
              <a:solidFill>
                <a:srgbClr val="008000"/>
              </a:solidFill>
            </a:endParaRPr>
          </a:p>
        </p:txBody>
      </p:sp>
      <p:sp>
        <p:nvSpPr>
          <p:cNvPr id="53" name="Rectangle 52"/>
          <p:cNvSpPr/>
          <p:nvPr/>
        </p:nvSpPr>
        <p:spPr>
          <a:xfrm>
            <a:off x="457200" y="2072098"/>
            <a:ext cx="8432800" cy="383673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427807" y="1978513"/>
            <a:ext cx="3432450" cy="523220"/>
          </a:xfrm>
          <a:prstGeom prst="rect">
            <a:avLst/>
          </a:prstGeom>
          <a:noFill/>
        </p:spPr>
        <p:txBody>
          <a:bodyPr wrap="none" rtlCol="0">
            <a:spAutoFit/>
          </a:bodyPr>
          <a:lstStyle/>
          <a:p>
            <a:r>
              <a:rPr lang="en-US" sz="2800" dirty="0" smtClean="0"/>
              <a:t>Dataflow Engine [DFE]</a:t>
            </a:r>
            <a:endParaRPr lang="en-US" sz="2800" dirty="0"/>
          </a:p>
        </p:txBody>
      </p:sp>
      <p:sp>
        <p:nvSpPr>
          <p:cNvPr id="55" name="Up-Down Arrow 54"/>
          <p:cNvSpPr/>
          <p:nvPr/>
        </p:nvSpPr>
        <p:spPr>
          <a:xfrm>
            <a:off x="4224422" y="5654835"/>
            <a:ext cx="347579" cy="1002632"/>
          </a:xfrm>
          <a:prstGeom prst="up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00000"/>
              </a:solidFill>
            </a:endParaRPr>
          </a:p>
        </p:txBody>
      </p:sp>
      <p:sp>
        <p:nvSpPr>
          <p:cNvPr id="56" name="TextBox 55"/>
          <p:cNvSpPr txBox="1"/>
          <p:nvPr/>
        </p:nvSpPr>
        <p:spPr>
          <a:xfrm>
            <a:off x="4439037" y="5863667"/>
            <a:ext cx="3277159" cy="461665"/>
          </a:xfrm>
          <a:prstGeom prst="rect">
            <a:avLst/>
          </a:prstGeom>
          <a:noFill/>
        </p:spPr>
        <p:txBody>
          <a:bodyPr wrap="none" rtlCol="0">
            <a:spAutoFit/>
          </a:bodyPr>
          <a:lstStyle/>
          <a:p>
            <a:r>
              <a:rPr lang="en-US" sz="2400" dirty="0" smtClean="0"/>
              <a:t>PCI Express or </a:t>
            </a:r>
            <a:r>
              <a:rPr lang="en-US" sz="2400" dirty="0" err="1" smtClean="0"/>
              <a:t>Infiniband</a:t>
            </a:r>
            <a:endParaRPr lang="en-US" sz="2400" dirty="0"/>
          </a:p>
        </p:txBody>
      </p:sp>
      <p:sp>
        <p:nvSpPr>
          <p:cNvPr id="57" name="TextBox 56"/>
          <p:cNvSpPr txBox="1"/>
          <p:nvPr/>
        </p:nvSpPr>
        <p:spPr>
          <a:xfrm>
            <a:off x="3426594" y="3155271"/>
            <a:ext cx="2335196" cy="1200329"/>
          </a:xfrm>
          <a:prstGeom prst="rect">
            <a:avLst/>
          </a:prstGeom>
          <a:noFill/>
          <a:ln>
            <a:solidFill>
              <a:srgbClr val="000000"/>
            </a:solidFill>
          </a:ln>
        </p:spPr>
        <p:txBody>
          <a:bodyPr wrap="square" rtlCol="0">
            <a:spAutoFit/>
          </a:bodyPr>
          <a:lstStyle/>
          <a:p>
            <a:pPr algn="ctr"/>
            <a:endParaRPr lang="en-US" dirty="0" smtClean="0"/>
          </a:p>
          <a:p>
            <a:pPr algn="ctr"/>
            <a:r>
              <a:rPr lang="en-US" dirty="0" smtClean="0"/>
              <a:t>10K </a:t>
            </a:r>
          </a:p>
          <a:p>
            <a:pPr algn="ctr"/>
            <a:r>
              <a:rPr lang="en-US" dirty="0" smtClean="0"/>
              <a:t>Arithmetic Units</a:t>
            </a:r>
          </a:p>
          <a:p>
            <a:pPr algn="ctr"/>
            <a:endParaRPr lang="en-US" dirty="0" smtClean="0"/>
          </a:p>
        </p:txBody>
      </p:sp>
      <p:pic>
        <p:nvPicPr>
          <p:cNvPr id="58" name="Picture 57" descr="figures_colored_teamwork_pass_puzzle_piece_500_clr_9681.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105" y="3195375"/>
            <a:ext cx="1126854" cy="563427"/>
          </a:xfrm>
          <a:prstGeom prst="rect">
            <a:avLst/>
          </a:prstGeom>
          <a:solidFill>
            <a:schemeClr val="bg1"/>
          </a:solidFill>
          <a:ln w="76200" cmpd="sng">
            <a:solidFill>
              <a:schemeClr val="tx1"/>
            </a:solidFill>
          </a:ln>
        </p:spPr>
      </p:pic>
      <p:pic>
        <p:nvPicPr>
          <p:cNvPr id="59" name="Picture 58" descr="figures_colored_teamwork_pass_puzzle_piece_500_clr_9681.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4089" y="3829023"/>
            <a:ext cx="1126854" cy="563427"/>
          </a:xfrm>
          <a:prstGeom prst="rect">
            <a:avLst/>
          </a:prstGeom>
          <a:solidFill>
            <a:schemeClr val="bg1"/>
          </a:solidFill>
          <a:ln w="76200" cmpd="sng">
            <a:solidFill>
              <a:schemeClr val="tx1"/>
            </a:solidFill>
          </a:ln>
        </p:spPr>
      </p:pic>
      <p:pic>
        <p:nvPicPr>
          <p:cNvPr id="60" name="Picture 59" descr="figures_colored_teamwork_pass_puzzle_piece_500_clr_9681.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5147" y="3195375"/>
            <a:ext cx="1126854" cy="563427"/>
          </a:xfrm>
          <a:prstGeom prst="rect">
            <a:avLst/>
          </a:prstGeom>
          <a:solidFill>
            <a:schemeClr val="bg1"/>
          </a:solidFill>
          <a:ln w="76200" cmpd="sng">
            <a:solidFill>
              <a:schemeClr val="tx1"/>
            </a:solidFill>
          </a:ln>
        </p:spPr>
      </p:pic>
      <p:pic>
        <p:nvPicPr>
          <p:cNvPr id="61" name="Picture 60" descr="figures_colored_teamwork_pass_puzzle_piece_500_clr_9681.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5147" y="3835748"/>
            <a:ext cx="1126854" cy="563427"/>
          </a:xfrm>
          <a:prstGeom prst="rect">
            <a:avLst/>
          </a:prstGeom>
          <a:solidFill>
            <a:schemeClr val="bg1"/>
          </a:solidFill>
          <a:ln w="76200" cmpd="sng">
            <a:solidFill>
              <a:schemeClr val="tx1"/>
            </a:solidFill>
          </a:ln>
        </p:spPr>
      </p:pic>
      <p:sp>
        <p:nvSpPr>
          <p:cNvPr id="62" name="Rectangle 61"/>
          <p:cNvSpPr/>
          <p:nvPr/>
        </p:nvSpPr>
        <p:spPr>
          <a:xfrm>
            <a:off x="3709738" y="4465045"/>
            <a:ext cx="1724526" cy="29410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4170990" y="4388293"/>
            <a:ext cx="838691" cy="369332"/>
          </a:xfrm>
          <a:prstGeom prst="rect">
            <a:avLst/>
          </a:prstGeom>
          <a:noFill/>
        </p:spPr>
        <p:txBody>
          <a:bodyPr wrap="none" rtlCol="0">
            <a:spAutoFit/>
          </a:bodyPr>
          <a:lstStyle/>
          <a:p>
            <a:r>
              <a:rPr lang="en-US" dirty="0" smtClean="0">
                <a:solidFill>
                  <a:srgbClr val="FFFF00"/>
                </a:solidFill>
              </a:rPr>
              <a:t>10TB/s</a:t>
            </a:r>
            <a:endParaRPr lang="en-US" dirty="0">
              <a:solidFill>
                <a:srgbClr val="FFFF00"/>
              </a:solidFill>
            </a:endParaRPr>
          </a:p>
        </p:txBody>
      </p:sp>
      <p:pic>
        <p:nvPicPr>
          <p:cNvPr id="23" name="CharlieChaplinProductionLine.wmv">
            <a:hlinkClick r:id="" action="ppaction://media"/>
          </p:cNvPr>
          <p:cNvPicPr>
            <a:picLocks noGrp="1" noRot="1" noChangeAspect="1"/>
          </p:cNvPicPr>
          <p:nvPr>
            <p:ph idx="1"/>
            <a:videoFile r:link="rId3"/>
            <p:extLst>
              <p:ext uri="{DAA4B4D4-6D71-4841-9C94-3DE7FCFB9230}">
                <p14:media xmlns:p14="http://schemas.microsoft.com/office/powerpoint/2010/main" r:link="rId2"/>
              </p:ext>
            </p:extLst>
          </p:nvPr>
        </p:nvPicPr>
        <p:blipFill>
          <a:blip r:embed="rId6" cstate="print"/>
          <a:stretch>
            <a:fillRect/>
          </a:stretch>
        </p:blipFill>
        <p:spPr>
          <a:xfrm>
            <a:off x="3327771" y="2847628"/>
            <a:ext cx="2526929" cy="1895197"/>
          </a:xfrm>
          <a:prstGeom prst="rect">
            <a:avLst/>
          </a:prstGeom>
        </p:spPr>
      </p:pic>
      <p:graphicFrame>
        <p:nvGraphicFramePr>
          <p:cNvPr id="24" name="Object 23"/>
          <p:cNvGraphicFramePr>
            <a:graphicFrameLocks noChangeAspect="1"/>
          </p:cNvGraphicFramePr>
          <p:nvPr>
            <p:extLst>
              <p:ext uri="{D42A27DB-BD31-4B8C-83A1-F6EECF244321}">
                <p14:modId xmlns:p14="http://schemas.microsoft.com/office/powerpoint/2010/main" val="2386358636"/>
              </p:ext>
            </p:extLst>
          </p:nvPr>
        </p:nvGraphicFramePr>
        <p:xfrm>
          <a:off x="395507" y="5889104"/>
          <a:ext cx="2891506" cy="625996"/>
        </p:xfrm>
        <a:graphic>
          <a:graphicData uri="http://schemas.openxmlformats.org/presentationml/2006/ole">
            <mc:AlternateContent xmlns:mc="http://schemas.openxmlformats.org/markup-compatibility/2006">
              <mc:Choice xmlns:v="urn:schemas-microsoft-com:vml" Requires="v">
                <p:oleObj spid="_x0000_s8222" name="Equation" r:id="rId7" imgW="1231560" imgH="266400" progId="Equation.3">
                  <p:embed/>
                </p:oleObj>
              </mc:Choice>
              <mc:Fallback>
                <p:oleObj name="Equation" r:id="rId7" imgW="1231560" imgH="266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507" y="5889104"/>
                        <a:ext cx="2891506" cy="625996"/>
                      </a:xfrm>
                      <a:prstGeom prst="rect">
                        <a:avLst/>
                      </a:prstGeom>
                      <a:noFill/>
                      <a:extLst/>
                    </p:spPr>
                  </p:pic>
                </p:oleObj>
              </mc:Fallback>
            </mc:AlternateContent>
          </a:graphicData>
        </a:graphic>
      </p:graphicFrame>
      <p:grpSp>
        <p:nvGrpSpPr>
          <p:cNvPr id="8" name="Group 7"/>
          <p:cNvGrpSpPr/>
          <p:nvPr/>
        </p:nvGrpSpPr>
        <p:grpSpPr>
          <a:xfrm>
            <a:off x="821495" y="3347750"/>
            <a:ext cx="7604207" cy="1188541"/>
            <a:chOff x="821495" y="3347750"/>
            <a:chExt cx="7604207" cy="1188541"/>
          </a:xfrm>
        </p:grpSpPr>
        <p:grpSp>
          <p:nvGrpSpPr>
            <p:cNvPr id="7" name="Group 6"/>
            <p:cNvGrpSpPr/>
            <p:nvPr/>
          </p:nvGrpSpPr>
          <p:grpSpPr>
            <a:xfrm>
              <a:off x="2832100" y="3924300"/>
              <a:ext cx="3479800" cy="533400"/>
              <a:chOff x="2832100" y="3924300"/>
              <a:chExt cx="3479800" cy="533400"/>
            </a:xfrm>
          </p:grpSpPr>
          <p:sp>
            <p:nvSpPr>
              <p:cNvPr id="6" name="Oval 5"/>
              <p:cNvSpPr/>
              <p:nvPr/>
            </p:nvSpPr>
            <p:spPr>
              <a:xfrm>
                <a:off x="2832100" y="3924300"/>
                <a:ext cx="279400" cy="533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032500" y="3924300"/>
                <a:ext cx="279400" cy="533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TextBox 28"/>
            <p:cNvSpPr txBox="1"/>
            <p:nvPr/>
          </p:nvSpPr>
          <p:spPr>
            <a:xfrm>
              <a:off x="6307895" y="3423950"/>
              <a:ext cx="1016224" cy="584776"/>
            </a:xfrm>
            <a:prstGeom prst="rect">
              <a:avLst/>
            </a:prstGeom>
            <a:solidFill>
              <a:schemeClr val="bg1"/>
            </a:solidFill>
          </p:spPr>
          <p:txBody>
            <a:bodyPr wrap="none" rtlCol="0">
              <a:spAutoFit/>
            </a:bodyPr>
            <a:lstStyle/>
            <a:p>
              <a:r>
                <a:rPr lang="en-US" sz="3200" b="1" dirty="0" smtClean="0">
                  <a:solidFill>
                    <a:srgbClr val="008000"/>
                  </a:solidFill>
                </a:rPr>
                <a:t>GB/s</a:t>
              </a:r>
              <a:endParaRPr lang="en-US" sz="3200" b="1" dirty="0">
                <a:solidFill>
                  <a:srgbClr val="008000"/>
                </a:solidFill>
              </a:endParaRPr>
            </a:p>
          </p:txBody>
        </p:sp>
        <p:sp>
          <p:nvSpPr>
            <p:cNvPr id="30" name="TextBox 29"/>
            <p:cNvSpPr txBox="1"/>
            <p:nvPr/>
          </p:nvSpPr>
          <p:spPr>
            <a:xfrm>
              <a:off x="1913695" y="3347750"/>
              <a:ext cx="1016224" cy="584776"/>
            </a:xfrm>
            <a:prstGeom prst="rect">
              <a:avLst/>
            </a:prstGeom>
            <a:solidFill>
              <a:srgbClr val="FFFFFF"/>
            </a:solidFill>
          </p:spPr>
          <p:txBody>
            <a:bodyPr wrap="none" rtlCol="0">
              <a:spAutoFit/>
            </a:bodyPr>
            <a:lstStyle/>
            <a:p>
              <a:r>
                <a:rPr lang="en-US" sz="3200" b="1" dirty="0" smtClean="0">
                  <a:solidFill>
                    <a:srgbClr val="008000"/>
                  </a:solidFill>
                </a:rPr>
                <a:t>GB/s</a:t>
              </a:r>
              <a:endParaRPr lang="en-US" sz="3200" b="1" dirty="0">
                <a:solidFill>
                  <a:srgbClr val="008000"/>
                </a:solidFill>
              </a:endParaRPr>
            </a:p>
          </p:txBody>
        </p:sp>
        <p:sp>
          <p:nvSpPr>
            <p:cNvPr id="31" name="TextBox 30"/>
            <p:cNvSpPr txBox="1"/>
            <p:nvPr/>
          </p:nvSpPr>
          <p:spPr>
            <a:xfrm>
              <a:off x="7565195" y="3766850"/>
              <a:ext cx="860507" cy="769441"/>
            </a:xfrm>
            <a:prstGeom prst="rect">
              <a:avLst/>
            </a:prstGeom>
            <a:solidFill>
              <a:schemeClr val="tx2">
                <a:lumMod val="20000"/>
                <a:lumOff val="80000"/>
              </a:schemeClr>
            </a:solidFill>
          </p:spPr>
          <p:txBody>
            <a:bodyPr wrap="none" rtlCol="0">
              <a:spAutoFit/>
            </a:bodyPr>
            <a:lstStyle/>
            <a:p>
              <a:r>
                <a:rPr lang="en-US" sz="4400" b="1" dirty="0" smtClean="0">
                  <a:solidFill>
                    <a:srgbClr val="000090"/>
                  </a:solidFill>
                </a:rPr>
                <a:t>GB</a:t>
              </a:r>
              <a:endParaRPr lang="en-US" sz="4400" b="1" dirty="0">
                <a:solidFill>
                  <a:srgbClr val="000090"/>
                </a:solidFill>
              </a:endParaRPr>
            </a:p>
          </p:txBody>
        </p:sp>
        <p:sp>
          <p:nvSpPr>
            <p:cNvPr id="32" name="TextBox 31"/>
            <p:cNvSpPr txBox="1"/>
            <p:nvPr/>
          </p:nvSpPr>
          <p:spPr>
            <a:xfrm>
              <a:off x="821495" y="3766850"/>
              <a:ext cx="860507" cy="769441"/>
            </a:xfrm>
            <a:prstGeom prst="rect">
              <a:avLst/>
            </a:prstGeom>
            <a:solidFill>
              <a:schemeClr val="tx2">
                <a:lumMod val="20000"/>
                <a:lumOff val="80000"/>
              </a:schemeClr>
            </a:solidFill>
          </p:spPr>
          <p:txBody>
            <a:bodyPr wrap="none" rtlCol="0">
              <a:spAutoFit/>
            </a:bodyPr>
            <a:lstStyle/>
            <a:p>
              <a:r>
                <a:rPr lang="en-US" sz="4400" b="1" dirty="0" smtClean="0">
                  <a:solidFill>
                    <a:srgbClr val="000090"/>
                  </a:solidFill>
                </a:rPr>
                <a:t>GB</a:t>
              </a:r>
              <a:endParaRPr lang="en-US" sz="4400" b="1" dirty="0">
                <a:solidFill>
                  <a:srgbClr val="000090"/>
                </a:solidFill>
              </a:endParaRPr>
            </a:p>
          </p:txBody>
        </p:sp>
      </p:grpSp>
      <p:grpSp>
        <p:nvGrpSpPr>
          <p:cNvPr id="12" name="Group 11"/>
          <p:cNvGrpSpPr/>
          <p:nvPr/>
        </p:nvGrpSpPr>
        <p:grpSpPr>
          <a:xfrm>
            <a:off x="3195217" y="2451100"/>
            <a:ext cx="2795167" cy="3174998"/>
            <a:chOff x="3195217" y="2451100"/>
            <a:chExt cx="2795167" cy="3174998"/>
          </a:xfrm>
        </p:grpSpPr>
        <p:pic>
          <p:nvPicPr>
            <p:cNvPr id="34" name="Picture 4"/>
            <p:cNvPicPr>
              <a:picLocks noChangeAspect="1" noChangeArrowheads="1"/>
            </p:cNvPicPr>
            <p:nvPr/>
          </p:nvPicPr>
          <p:blipFill>
            <a:blip r:embed="rId9" cstate="print"/>
            <a:srcRect/>
            <a:stretch>
              <a:fillRect/>
            </a:stretch>
          </p:blipFill>
          <p:spPr bwMode="auto">
            <a:xfrm rot="16200000">
              <a:off x="3180930" y="2859086"/>
              <a:ext cx="2781299" cy="2752725"/>
            </a:xfrm>
            <a:prstGeom prst="rect">
              <a:avLst/>
            </a:prstGeom>
            <a:noFill/>
            <a:ln w="9525">
              <a:noFill/>
              <a:miter lim="800000"/>
              <a:headEnd/>
              <a:tailEnd/>
            </a:ln>
          </p:spPr>
        </p:pic>
        <p:sp>
          <p:nvSpPr>
            <p:cNvPr id="11" name="TextBox 10"/>
            <p:cNvSpPr txBox="1"/>
            <p:nvPr/>
          </p:nvSpPr>
          <p:spPr>
            <a:xfrm>
              <a:off x="3200400" y="2451100"/>
              <a:ext cx="2789984" cy="369332"/>
            </a:xfrm>
            <a:prstGeom prst="rect">
              <a:avLst/>
            </a:prstGeom>
            <a:noFill/>
          </p:spPr>
          <p:txBody>
            <a:bodyPr wrap="none" rtlCol="0">
              <a:spAutoFit/>
            </a:bodyPr>
            <a:lstStyle/>
            <a:p>
              <a:r>
                <a:rPr lang="en-US" dirty="0" smtClean="0"/>
                <a:t>4866 Arithmetic Operations</a:t>
              </a:r>
              <a:endParaRPr lang="en-US" dirty="0"/>
            </a:p>
          </p:txBody>
        </p:sp>
      </p:grpSp>
    </p:spTree>
    <p:extLst>
      <p:ext uri="{BB962C8B-B14F-4D97-AF65-F5344CB8AC3E}">
        <p14:creationId xmlns:p14="http://schemas.microsoft.com/office/powerpoint/2010/main" val="5304726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3"/>
                                        </p:tgtEl>
                                      </p:cBhvr>
                                    </p:cmd>
                                  </p:childTnLst>
                                </p:cTn>
                              </p:par>
                            </p:childTnLst>
                          </p:cTn>
                        </p:par>
                      </p:childTnLst>
                    </p:cTn>
                  </p:par>
                </p:childTnLst>
              </p:cTn>
              <p:nextCondLst>
                <p:cond evt="onClick" delay="0">
                  <p:tgtEl>
                    <p:spTgt spid="23"/>
                  </p:tgtEl>
                </p:cond>
              </p:nextCondLst>
            </p:seq>
            <p:video>
              <p:cMediaNode>
                <p:cTn id="28" fill="hold" display="0">
                  <p:stCondLst>
                    <p:cond delay="indefinite"/>
                  </p:stCondLst>
                  <p:endCondLst>
                    <p:cond evt="onNext" delay="0">
                      <p:tgtEl>
                        <p:sldTgt/>
                      </p:tgtEl>
                    </p:cond>
                    <p:cond evt="onPrev" delay="0">
                      <p:tgtEl>
                        <p:sldTgt/>
                      </p:tgtEl>
                    </p:cond>
                  </p:endCondLst>
                </p:cTn>
                <p:tgtEl>
                  <p:spTgt spid="2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0" y="260648"/>
            <a:ext cx="9144000" cy="994122"/>
          </a:xfrm>
        </p:spPr>
        <p:txBody>
          <a:bodyPr>
            <a:normAutofit/>
          </a:bodyPr>
          <a:lstStyle/>
          <a:p>
            <a:pPr algn="ctr"/>
            <a:r>
              <a:rPr lang="en-GB" sz="3200" b="1" dirty="0" smtClean="0">
                <a:solidFill>
                  <a:schemeClr val="tx2"/>
                </a:solidFill>
              </a:rPr>
              <a:t>Maxeler Dataflow Engines (DFEs)</a:t>
            </a:r>
            <a:endParaRPr lang="en-GB" sz="3200" b="1" dirty="0">
              <a:solidFill>
                <a:schemeClr val="tx2"/>
              </a:solidFill>
            </a:endParaRPr>
          </a:p>
        </p:txBody>
      </p:sp>
      <p:cxnSp>
        <p:nvCxnSpPr>
          <p:cNvPr id="23" name="Straight Connector 22"/>
          <p:cNvCxnSpPr/>
          <p:nvPr/>
        </p:nvCxnSpPr>
        <p:spPr>
          <a:xfrm flipV="1">
            <a:off x="3095625" y="1016000"/>
            <a:ext cx="0" cy="4141788"/>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2216739"/>
            <a:ext cx="3095625" cy="861764"/>
          </a:xfrm>
          <a:prstGeom prst="rect">
            <a:avLst/>
          </a:prstGeom>
          <a:noFill/>
        </p:spPr>
        <p:txBody>
          <a:bodyPr wrap="square" lIns="91429" tIns="45715" rIns="91429" bIns="45715" rtlCol="0">
            <a:spAutoFit/>
          </a:bodyPr>
          <a:lstStyle/>
          <a:p>
            <a:pPr algn="ctr" fontAlgn="auto">
              <a:spcBef>
                <a:spcPts val="0"/>
              </a:spcBef>
              <a:spcAft>
                <a:spcPts val="0"/>
              </a:spcAft>
            </a:pPr>
            <a:r>
              <a:rPr lang="en-GB" b="1" smtClean="0">
                <a:solidFill>
                  <a:srgbClr val="333333"/>
                </a:solidFill>
                <a:latin typeface="Calibri"/>
              </a:rPr>
              <a:t>High Density DFEs</a:t>
            </a:r>
            <a:r>
              <a:rPr lang="en-GB" b="1" dirty="0" smtClean="0">
                <a:solidFill>
                  <a:srgbClr val="333333"/>
                </a:solidFill>
                <a:latin typeface="Calibri"/>
              </a:rPr>
              <a:t/>
            </a:r>
            <a:br>
              <a:rPr lang="en-GB" b="1" dirty="0" smtClean="0">
                <a:solidFill>
                  <a:srgbClr val="333333"/>
                </a:solidFill>
                <a:latin typeface="Calibri"/>
              </a:rPr>
            </a:br>
            <a:r>
              <a:rPr lang="en-GB" sz="1600" dirty="0" smtClean="0">
                <a:solidFill>
                  <a:srgbClr val="333333"/>
                </a:solidFill>
                <a:latin typeface="Calibri"/>
              </a:rPr>
              <a:t>Intel Xeon CPU cores and up to 6 DFEs with 288GB of RAM</a:t>
            </a:r>
            <a:endParaRPr lang="en-GB" sz="1600" dirty="0">
              <a:solidFill>
                <a:srgbClr val="333333"/>
              </a:solidFill>
              <a:latin typeface="Calibri"/>
            </a:endParaRPr>
          </a:p>
        </p:txBody>
      </p:sp>
      <p:sp>
        <p:nvSpPr>
          <p:cNvPr id="31" name="TextBox 30"/>
          <p:cNvSpPr txBox="1"/>
          <p:nvPr/>
        </p:nvSpPr>
        <p:spPr>
          <a:xfrm>
            <a:off x="3055172" y="2216739"/>
            <a:ext cx="3108960" cy="1354217"/>
          </a:xfrm>
          <a:prstGeom prst="rect">
            <a:avLst/>
          </a:prstGeom>
          <a:noFill/>
        </p:spPr>
        <p:txBody>
          <a:bodyPr wrap="square" lIns="91429" tIns="45715" rIns="91429" bIns="45715" rtlCol="0">
            <a:spAutoFit/>
          </a:bodyPr>
          <a:lstStyle/>
          <a:p>
            <a:pPr algn="ctr" fontAlgn="auto">
              <a:spcBef>
                <a:spcPts val="0"/>
              </a:spcBef>
              <a:spcAft>
                <a:spcPts val="0"/>
              </a:spcAft>
            </a:pPr>
            <a:r>
              <a:rPr lang="en-GB" b="1" dirty="0" smtClean="0">
                <a:solidFill>
                  <a:srgbClr val="333333"/>
                </a:solidFill>
                <a:latin typeface="Calibri"/>
              </a:rPr>
              <a:t>The Dataflow Appliance</a:t>
            </a:r>
          </a:p>
          <a:p>
            <a:pPr algn="ctr" fontAlgn="auto">
              <a:spcBef>
                <a:spcPts val="0"/>
              </a:spcBef>
              <a:spcAft>
                <a:spcPts val="0"/>
              </a:spcAft>
            </a:pPr>
            <a:r>
              <a:rPr lang="en-GB" sz="1600" dirty="0" smtClean="0">
                <a:solidFill>
                  <a:srgbClr val="333333"/>
                </a:solidFill>
                <a:latin typeface="Calibri"/>
              </a:rPr>
              <a:t>Dense compute with 8 DFEs, 384GB of RAM and dynamic allocation of DFEs to CPU servers with zero-copy RDMA access</a:t>
            </a:r>
            <a:endParaRPr lang="en-GB" sz="1600" dirty="0">
              <a:solidFill>
                <a:srgbClr val="333333"/>
              </a:solidFill>
              <a:latin typeface="Calibri"/>
            </a:endParaRPr>
          </a:p>
        </p:txBody>
      </p:sp>
      <p:pic>
        <p:nvPicPr>
          <p:cNvPr id="32" name="Picture 2" descr="Y:\maxeler\MaxelerInc\salesInc\marketing\Products\Pandora\Front_BoxOpen.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06776" y="3765176"/>
            <a:ext cx="3024155" cy="1086523"/>
          </a:xfrm>
          <a:prstGeom prst="rect">
            <a:avLst/>
          </a:prstGeom>
          <a:noFill/>
        </p:spPr>
      </p:pic>
      <p:sp>
        <p:nvSpPr>
          <p:cNvPr id="33" name="TextBox 32"/>
          <p:cNvSpPr txBox="1"/>
          <p:nvPr/>
        </p:nvSpPr>
        <p:spPr>
          <a:xfrm>
            <a:off x="6119812" y="2226609"/>
            <a:ext cx="3024187" cy="1107996"/>
          </a:xfrm>
          <a:prstGeom prst="rect">
            <a:avLst/>
          </a:prstGeom>
          <a:noFill/>
        </p:spPr>
        <p:txBody>
          <a:bodyPr wrap="square" lIns="91429" tIns="45715" rIns="91429" bIns="45715" rtlCol="0">
            <a:spAutoFit/>
          </a:bodyPr>
          <a:lstStyle/>
          <a:p>
            <a:pPr algn="ctr" fontAlgn="auto">
              <a:spcBef>
                <a:spcPts val="0"/>
              </a:spcBef>
              <a:spcAft>
                <a:spcPts val="0"/>
              </a:spcAft>
            </a:pPr>
            <a:r>
              <a:rPr lang="en-GB" b="1" smtClean="0">
                <a:solidFill>
                  <a:srgbClr val="333333"/>
                </a:solidFill>
                <a:latin typeface="Calibri"/>
              </a:rPr>
              <a:t>The Low Latency Appliance</a:t>
            </a:r>
            <a:endParaRPr lang="en-GB" b="1" dirty="0" smtClean="0">
              <a:solidFill>
                <a:srgbClr val="333333"/>
              </a:solidFill>
              <a:latin typeface="Calibri"/>
            </a:endParaRPr>
          </a:p>
          <a:p>
            <a:pPr algn="ctr" fontAlgn="auto">
              <a:spcBef>
                <a:spcPts val="0"/>
              </a:spcBef>
              <a:spcAft>
                <a:spcPts val="0"/>
              </a:spcAft>
            </a:pPr>
            <a:r>
              <a:rPr lang="en-GB" sz="1600" dirty="0" smtClean="0">
                <a:solidFill>
                  <a:srgbClr val="333333"/>
                </a:solidFill>
                <a:latin typeface="Calibri"/>
              </a:rPr>
              <a:t>Intel Xeon CPUs and 1-2 DFEs with direct links to up to six 10Gbit Ethernet connections</a:t>
            </a:r>
            <a:endParaRPr lang="en-GB" sz="1600" dirty="0">
              <a:solidFill>
                <a:srgbClr val="333333"/>
              </a:solidFill>
              <a:latin typeface="Calibri"/>
            </a:endParaRPr>
          </a:p>
        </p:txBody>
      </p:sp>
      <p:pic>
        <p:nvPicPr>
          <p:cNvPr id="24" name="Picture 23" descr="MaxBox3_2.jpg"/>
          <p:cNvPicPr>
            <a:picLocks noChangeAspect="1"/>
          </p:cNvPicPr>
          <p:nvPr/>
        </p:nvPicPr>
        <p:blipFill>
          <a:blip r:embed="rId4" cstate="print"/>
          <a:stretch>
            <a:fillRect/>
          </a:stretch>
        </p:blipFill>
        <p:spPr>
          <a:xfrm>
            <a:off x="6323820" y="3413803"/>
            <a:ext cx="2568661" cy="1575244"/>
          </a:xfrm>
          <a:prstGeom prst="rect">
            <a:avLst/>
          </a:prstGeom>
        </p:spPr>
      </p:pic>
      <p:pic>
        <p:nvPicPr>
          <p:cNvPr id="97284" name="Picture 4"/>
          <p:cNvPicPr>
            <a:picLocks noChangeAspect="1" noChangeArrowheads="1"/>
          </p:cNvPicPr>
          <p:nvPr/>
        </p:nvPicPr>
        <p:blipFill>
          <a:blip r:embed="rId5" cstate="print"/>
          <a:srcRect l="10416" t="17689" r="8333" b="20189"/>
          <a:stretch>
            <a:fillRect/>
          </a:stretch>
        </p:blipFill>
        <p:spPr bwMode="auto">
          <a:xfrm>
            <a:off x="3167845" y="800708"/>
            <a:ext cx="2808312" cy="1440160"/>
          </a:xfrm>
          <a:prstGeom prst="rect">
            <a:avLst/>
          </a:prstGeom>
          <a:noFill/>
          <a:ln w="9525">
            <a:noFill/>
            <a:miter lim="800000"/>
            <a:headEnd/>
            <a:tailEnd/>
          </a:ln>
        </p:spPr>
      </p:pic>
      <p:pic>
        <p:nvPicPr>
          <p:cNvPr id="97285" name="Picture 5"/>
          <p:cNvPicPr>
            <a:picLocks noChangeAspect="1" noChangeArrowheads="1"/>
          </p:cNvPicPr>
          <p:nvPr/>
        </p:nvPicPr>
        <p:blipFill>
          <a:blip r:embed="rId6" cstate="print"/>
          <a:srcRect t="21745" r="17699" b="22340"/>
          <a:stretch>
            <a:fillRect/>
          </a:stretch>
        </p:blipFill>
        <p:spPr bwMode="auto">
          <a:xfrm>
            <a:off x="155762" y="956599"/>
            <a:ext cx="2844316" cy="1296144"/>
          </a:xfrm>
          <a:prstGeom prst="rect">
            <a:avLst/>
          </a:prstGeom>
          <a:noFill/>
          <a:ln w="9525">
            <a:noFill/>
            <a:miter lim="800000"/>
            <a:headEnd/>
            <a:tailEnd/>
          </a:ln>
        </p:spPr>
      </p:pic>
      <p:pic>
        <p:nvPicPr>
          <p:cNvPr id="97286" name="Picture 6"/>
          <p:cNvPicPr>
            <a:picLocks noChangeAspect="1" noChangeArrowheads="1"/>
          </p:cNvPicPr>
          <p:nvPr/>
        </p:nvPicPr>
        <p:blipFill>
          <a:blip r:embed="rId7" cstate="print"/>
          <a:srcRect l="7231" t="19246" r="5882" b="18636"/>
          <a:stretch>
            <a:fillRect/>
          </a:stretch>
        </p:blipFill>
        <p:spPr bwMode="auto">
          <a:xfrm>
            <a:off x="6084169" y="836712"/>
            <a:ext cx="3024187" cy="1440160"/>
          </a:xfrm>
          <a:prstGeom prst="rect">
            <a:avLst/>
          </a:prstGeom>
          <a:noFill/>
          <a:ln w="9525">
            <a:noFill/>
            <a:miter lim="800000"/>
            <a:headEnd/>
            <a:tailEnd/>
          </a:ln>
        </p:spPr>
      </p:pic>
      <p:cxnSp>
        <p:nvCxnSpPr>
          <p:cNvPr id="34" name="Straight Connector 33"/>
          <p:cNvCxnSpPr/>
          <p:nvPr/>
        </p:nvCxnSpPr>
        <p:spPr>
          <a:xfrm flipV="1">
            <a:off x="6119813" y="1016001"/>
            <a:ext cx="0" cy="414178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 y="5157789"/>
            <a:ext cx="9143999" cy="1"/>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2" name="Picture 6" descr="Image of Rear of MaxNode with CH2 installed to Come"/>
          <p:cNvPicPr>
            <a:picLocks noChangeAspect="1" noChangeArrowheads="1"/>
          </p:cNvPicPr>
          <p:nvPr/>
        </p:nvPicPr>
        <p:blipFill>
          <a:blip r:embed="rId8" cstate="print"/>
          <a:srcRect/>
          <a:stretch>
            <a:fillRect/>
          </a:stretch>
        </p:blipFill>
        <p:spPr bwMode="auto">
          <a:xfrm>
            <a:off x="-11112" y="5319210"/>
            <a:ext cx="1512168" cy="1134126"/>
          </a:xfrm>
          <a:prstGeom prst="rect">
            <a:avLst/>
          </a:prstGeom>
          <a:noFill/>
        </p:spPr>
      </p:pic>
      <p:sp>
        <p:nvSpPr>
          <p:cNvPr id="25" name="TextBox 24"/>
          <p:cNvSpPr txBox="1"/>
          <p:nvPr/>
        </p:nvSpPr>
        <p:spPr>
          <a:xfrm>
            <a:off x="1403648" y="5345350"/>
            <a:ext cx="1908212" cy="1107986"/>
          </a:xfrm>
          <a:prstGeom prst="rect">
            <a:avLst/>
          </a:prstGeom>
          <a:noFill/>
        </p:spPr>
        <p:txBody>
          <a:bodyPr wrap="square" lIns="91429" tIns="45715" rIns="91429" bIns="45715" rtlCol="0">
            <a:spAutoFit/>
          </a:bodyPr>
          <a:lstStyle/>
          <a:p>
            <a:pPr fontAlgn="auto">
              <a:spcBef>
                <a:spcPts val="0"/>
              </a:spcBef>
              <a:spcAft>
                <a:spcPts val="0"/>
              </a:spcAft>
            </a:pPr>
            <a:r>
              <a:rPr lang="en-GB" b="1" dirty="0" err="1" smtClean="0">
                <a:solidFill>
                  <a:srgbClr val="333333"/>
                </a:solidFill>
                <a:latin typeface="Calibri"/>
              </a:rPr>
              <a:t>MaxWorkstation</a:t>
            </a:r>
            <a:endParaRPr lang="en-GB" b="1" dirty="0" smtClean="0">
              <a:solidFill>
                <a:srgbClr val="333333"/>
              </a:solidFill>
              <a:latin typeface="Calibri"/>
            </a:endParaRPr>
          </a:p>
          <a:p>
            <a:pPr fontAlgn="auto">
              <a:spcBef>
                <a:spcPts val="0"/>
              </a:spcBef>
              <a:spcAft>
                <a:spcPts val="0"/>
              </a:spcAft>
            </a:pPr>
            <a:r>
              <a:rPr lang="en-GB" sz="1600" dirty="0" smtClean="0">
                <a:solidFill>
                  <a:srgbClr val="333333"/>
                </a:solidFill>
                <a:latin typeface="Calibri"/>
              </a:rPr>
              <a:t>Desktop </a:t>
            </a:r>
          </a:p>
          <a:p>
            <a:pPr fontAlgn="auto">
              <a:spcBef>
                <a:spcPts val="0"/>
              </a:spcBef>
              <a:spcAft>
                <a:spcPts val="0"/>
              </a:spcAft>
            </a:pPr>
            <a:r>
              <a:rPr lang="en-GB" sz="1600" dirty="0" smtClean="0">
                <a:solidFill>
                  <a:srgbClr val="333333"/>
                </a:solidFill>
                <a:latin typeface="Calibri"/>
              </a:rPr>
              <a:t>dataflow</a:t>
            </a:r>
          </a:p>
          <a:p>
            <a:pPr fontAlgn="auto">
              <a:spcBef>
                <a:spcPts val="0"/>
              </a:spcBef>
              <a:spcAft>
                <a:spcPts val="0"/>
              </a:spcAft>
            </a:pPr>
            <a:r>
              <a:rPr lang="en-GB" sz="1600" dirty="0" smtClean="0">
                <a:solidFill>
                  <a:srgbClr val="333333"/>
                </a:solidFill>
                <a:latin typeface="Calibri"/>
              </a:rPr>
              <a:t>development system</a:t>
            </a:r>
            <a:endParaRPr lang="en-GB" sz="1600" dirty="0">
              <a:solidFill>
                <a:srgbClr val="333333"/>
              </a:solidFill>
              <a:latin typeface="Calibri"/>
            </a:endParaRPr>
          </a:p>
        </p:txBody>
      </p:sp>
      <p:cxnSp>
        <p:nvCxnSpPr>
          <p:cNvPr id="27" name="Straight Connector 26"/>
          <p:cNvCxnSpPr/>
          <p:nvPr/>
        </p:nvCxnSpPr>
        <p:spPr>
          <a:xfrm flipV="1">
            <a:off x="3275856" y="5157192"/>
            <a:ext cx="0" cy="1512168"/>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732240" y="5085184"/>
            <a:ext cx="3001384" cy="1107996"/>
          </a:xfrm>
          <a:prstGeom prst="rect">
            <a:avLst/>
          </a:prstGeom>
          <a:noFill/>
        </p:spPr>
        <p:txBody>
          <a:bodyPr wrap="square" lIns="91429" tIns="45715" rIns="91429" bIns="45715" rtlCol="0">
            <a:spAutoFit/>
          </a:bodyPr>
          <a:lstStyle/>
          <a:p>
            <a:pPr fontAlgn="auto">
              <a:spcBef>
                <a:spcPts val="0"/>
              </a:spcBef>
              <a:spcAft>
                <a:spcPts val="0"/>
              </a:spcAft>
            </a:pPr>
            <a:r>
              <a:rPr lang="en-GB" b="1" dirty="0" smtClean="0">
                <a:solidFill>
                  <a:srgbClr val="333333"/>
                </a:solidFill>
                <a:latin typeface="Calibri"/>
              </a:rPr>
              <a:t>Dataflow Engines</a:t>
            </a:r>
          </a:p>
          <a:p>
            <a:pPr fontAlgn="auto">
              <a:spcBef>
                <a:spcPts val="0"/>
              </a:spcBef>
              <a:spcAft>
                <a:spcPts val="0"/>
              </a:spcAft>
            </a:pPr>
            <a:r>
              <a:rPr lang="en-GB" sz="1600" dirty="0" smtClean="0">
                <a:solidFill>
                  <a:srgbClr val="333333"/>
                </a:solidFill>
                <a:latin typeface="Calibri"/>
              </a:rPr>
              <a:t>48GB DDR3, high-speed connectivity and dense configurable logic</a:t>
            </a:r>
            <a:endParaRPr lang="en-GB" sz="1600" dirty="0">
              <a:solidFill>
                <a:srgbClr val="333333"/>
              </a:solidFill>
              <a:latin typeface="Calibri"/>
            </a:endParaRPr>
          </a:p>
        </p:txBody>
      </p:sp>
      <p:pic>
        <p:nvPicPr>
          <p:cNvPr id="28" name="Picture 2" descr="H:\Downloads\DSC_0711_edited.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1517" y="3456603"/>
            <a:ext cx="3022899" cy="1455053"/>
          </a:xfrm>
          <a:prstGeom prst="rect">
            <a:avLst/>
          </a:prstGeom>
          <a:noFill/>
        </p:spPr>
      </p:pic>
      <p:cxnSp>
        <p:nvCxnSpPr>
          <p:cNvPr id="39" name="Straight Connector 38"/>
          <p:cNvCxnSpPr/>
          <p:nvPr/>
        </p:nvCxnSpPr>
        <p:spPr>
          <a:xfrm flipV="1">
            <a:off x="6732240" y="5157192"/>
            <a:ext cx="0" cy="1295548"/>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275856" y="5110732"/>
            <a:ext cx="4176464" cy="800219"/>
          </a:xfrm>
          <a:prstGeom prst="rect">
            <a:avLst/>
          </a:prstGeom>
          <a:noFill/>
        </p:spPr>
        <p:txBody>
          <a:bodyPr wrap="square" rtlCol="0">
            <a:spAutoFit/>
          </a:bodyPr>
          <a:lstStyle/>
          <a:p>
            <a:pPr fontAlgn="auto">
              <a:spcBef>
                <a:spcPts val="0"/>
              </a:spcBef>
              <a:spcAft>
                <a:spcPts val="0"/>
              </a:spcAft>
            </a:pPr>
            <a:r>
              <a:rPr lang="en-GB" b="1" dirty="0" err="1" smtClean="0">
                <a:solidFill>
                  <a:srgbClr val="333333"/>
                </a:solidFill>
                <a:latin typeface="Calibri"/>
              </a:rPr>
              <a:t>MaxRack</a:t>
            </a:r>
            <a:endParaRPr lang="en-GB" b="1" dirty="0" smtClean="0">
              <a:solidFill>
                <a:srgbClr val="333333"/>
              </a:solidFill>
              <a:latin typeface="Calibri"/>
            </a:endParaRPr>
          </a:p>
          <a:p>
            <a:pPr fontAlgn="auto">
              <a:spcBef>
                <a:spcPts val="0"/>
              </a:spcBef>
              <a:spcAft>
                <a:spcPts val="0"/>
              </a:spcAft>
            </a:pPr>
            <a:r>
              <a:rPr lang="en-GB" sz="1400" dirty="0" smtClean="0">
                <a:solidFill>
                  <a:srgbClr val="333333"/>
                </a:solidFill>
                <a:latin typeface="Calibri"/>
              </a:rPr>
              <a:t>10, 20 or 40 node rack systems integrating</a:t>
            </a:r>
          </a:p>
          <a:p>
            <a:pPr fontAlgn="auto">
              <a:spcBef>
                <a:spcPts val="0"/>
              </a:spcBef>
              <a:spcAft>
                <a:spcPts val="0"/>
              </a:spcAft>
            </a:pPr>
            <a:r>
              <a:rPr lang="en-GB" sz="1400" dirty="0" smtClean="0">
                <a:solidFill>
                  <a:srgbClr val="333333"/>
                </a:solidFill>
                <a:latin typeface="Calibri"/>
              </a:rPr>
              <a:t>compute, networking &amp; storage</a:t>
            </a:r>
            <a:endParaRPr lang="en-GB" sz="1400" dirty="0">
              <a:solidFill>
                <a:srgbClr val="333333"/>
              </a:solidFill>
              <a:latin typeface="Calibri"/>
            </a:endParaRPr>
          </a:p>
        </p:txBody>
      </p:sp>
      <p:sp>
        <p:nvSpPr>
          <p:cNvPr id="43" name="TextBox 42"/>
          <p:cNvSpPr txBox="1"/>
          <p:nvPr/>
        </p:nvSpPr>
        <p:spPr>
          <a:xfrm>
            <a:off x="3275856" y="5869141"/>
            <a:ext cx="4176464" cy="800219"/>
          </a:xfrm>
          <a:prstGeom prst="rect">
            <a:avLst/>
          </a:prstGeom>
          <a:noFill/>
        </p:spPr>
        <p:txBody>
          <a:bodyPr wrap="square" rtlCol="0">
            <a:spAutoFit/>
          </a:bodyPr>
          <a:lstStyle/>
          <a:p>
            <a:pPr fontAlgn="auto">
              <a:spcBef>
                <a:spcPts val="0"/>
              </a:spcBef>
              <a:spcAft>
                <a:spcPts val="0"/>
              </a:spcAft>
            </a:pPr>
            <a:r>
              <a:rPr lang="en-GB" b="1" dirty="0" smtClean="0">
                <a:solidFill>
                  <a:srgbClr val="333333"/>
                </a:solidFill>
                <a:latin typeface="Calibri"/>
              </a:rPr>
              <a:t>MaxCloud</a:t>
            </a:r>
          </a:p>
          <a:p>
            <a:pPr fontAlgn="auto">
              <a:spcBef>
                <a:spcPts val="0"/>
              </a:spcBef>
              <a:spcAft>
                <a:spcPts val="0"/>
              </a:spcAft>
            </a:pPr>
            <a:r>
              <a:rPr lang="en-GB" sz="1400" dirty="0" smtClean="0">
                <a:solidFill>
                  <a:srgbClr val="333333"/>
                </a:solidFill>
                <a:latin typeface="Calibri"/>
              </a:rPr>
              <a:t>Hosted, on-demand, scalable accelerated </a:t>
            </a:r>
          </a:p>
          <a:p>
            <a:pPr fontAlgn="auto">
              <a:spcBef>
                <a:spcPts val="0"/>
              </a:spcBef>
              <a:spcAft>
                <a:spcPts val="0"/>
              </a:spcAft>
            </a:pPr>
            <a:r>
              <a:rPr lang="en-GB" sz="1400" dirty="0" smtClean="0">
                <a:solidFill>
                  <a:srgbClr val="333333"/>
                </a:solidFill>
                <a:latin typeface="Calibri"/>
              </a:rPr>
              <a:t>compute</a:t>
            </a:r>
            <a:endParaRPr lang="en-GB" sz="1400" dirty="0">
              <a:solidFill>
                <a:srgbClr val="333333"/>
              </a:solidFill>
              <a:latin typeface="Calibri"/>
            </a:endParaRPr>
          </a:p>
        </p:txBody>
      </p:sp>
    </p:spTree>
    <p:extLst>
      <p:ext uri="{BB962C8B-B14F-4D97-AF65-F5344CB8AC3E}">
        <p14:creationId xmlns:p14="http://schemas.microsoft.com/office/powerpoint/2010/main" val="28942195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Richard Feynman on Computation</a:t>
            </a:r>
            <a:endParaRPr lang="en-US" dirty="0"/>
          </a:p>
        </p:txBody>
      </p:sp>
      <p:sp>
        <p:nvSpPr>
          <p:cNvPr id="7" name="Slide Number Placeholder 6"/>
          <p:cNvSpPr>
            <a:spLocks noGrp="1"/>
          </p:cNvSpPr>
          <p:nvPr>
            <p:ph type="sldNum" sz="quarter" idx="12"/>
          </p:nvPr>
        </p:nvSpPr>
        <p:spPr/>
        <p:txBody>
          <a:bodyPr/>
          <a:lstStyle/>
          <a:p>
            <a:fld id="{F162D9C5-9C72-4C75-A1BC-B4986A40F6AC}" type="slidenum">
              <a:rPr lang="en-GB" smtClean="0"/>
              <a:pPr/>
              <a:t>2</a:t>
            </a:fld>
            <a:r>
              <a:rPr lang="en-GB" dirty="0" smtClean="0"/>
              <a:t> / 28</a:t>
            </a:r>
            <a:endParaRPr lang="en-GB" dirty="0"/>
          </a:p>
        </p:txBody>
      </p:sp>
      <p:sp>
        <p:nvSpPr>
          <p:cNvPr id="9" name="TextBox 8"/>
          <p:cNvSpPr txBox="1"/>
          <p:nvPr/>
        </p:nvSpPr>
        <p:spPr>
          <a:xfrm>
            <a:off x="444500" y="1943100"/>
            <a:ext cx="6532558" cy="3785652"/>
          </a:xfrm>
          <a:prstGeom prst="rect">
            <a:avLst/>
          </a:prstGeom>
          <a:noFill/>
        </p:spPr>
        <p:txBody>
          <a:bodyPr wrap="none" rtlCol="0">
            <a:spAutoFit/>
          </a:bodyPr>
          <a:lstStyle/>
          <a:p>
            <a:r>
              <a:rPr lang="en-US" sz="2400" dirty="0" smtClean="0"/>
              <a:t>In theory, a computer system </a:t>
            </a:r>
          </a:p>
          <a:p>
            <a:r>
              <a:rPr lang="en-US" sz="2400" dirty="0" smtClean="0"/>
              <a:t>can be constructed which uses no energy.</a:t>
            </a:r>
          </a:p>
          <a:p>
            <a:endParaRPr lang="en-US" sz="2400" dirty="0"/>
          </a:p>
          <a:p>
            <a:r>
              <a:rPr lang="en-US" sz="2400" dirty="0" smtClean="0"/>
              <a:t>Energy is only needed when </a:t>
            </a:r>
            <a:r>
              <a:rPr lang="en-US" sz="2400" b="1" dirty="0" smtClean="0">
                <a:solidFill>
                  <a:srgbClr val="FF6600"/>
                </a:solidFill>
              </a:rPr>
              <a:t>information</a:t>
            </a:r>
            <a:r>
              <a:rPr lang="en-US" sz="2400" dirty="0" smtClean="0"/>
              <a:t> is lost.</a:t>
            </a:r>
          </a:p>
          <a:p>
            <a:endParaRPr lang="en-US" sz="2400" dirty="0"/>
          </a:p>
          <a:p>
            <a:r>
              <a:rPr lang="en-US" sz="2400" dirty="0" smtClean="0"/>
              <a:t>Reordering of </a:t>
            </a:r>
            <a:r>
              <a:rPr lang="en-US" sz="2400" b="1" dirty="0" smtClean="0">
                <a:solidFill>
                  <a:srgbClr val="FF6600"/>
                </a:solidFill>
              </a:rPr>
              <a:t>information</a:t>
            </a:r>
            <a:r>
              <a:rPr lang="en-US" sz="2400" dirty="0" smtClean="0"/>
              <a:t> does not require energy </a:t>
            </a:r>
          </a:p>
          <a:p>
            <a:r>
              <a:rPr lang="en-US" sz="2400" dirty="0" smtClean="0"/>
              <a:t>from a pure physics perspective.</a:t>
            </a:r>
          </a:p>
          <a:p>
            <a:endParaRPr lang="en-US" sz="2400" dirty="0"/>
          </a:p>
          <a:p>
            <a:r>
              <a:rPr lang="en-US" sz="2400" dirty="0" smtClean="0"/>
              <a:t>Of course, moving </a:t>
            </a:r>
            <a:r>
              <a:rPr lang="en-US" sz="2400" b="1" dirty="0" smtClean="0">
                <a:solidFill>
                  <a:srgbClr val="FF6600"/>
                </a:solidFill>
              </a:rPr>
              <a:t>information</a:t>
            </a:r>
            <a:r>
              <a:rPr lang="en-US" sz="2400" dirty="0" smtClean="0"/>
              <a:t> takes Energy…</a:t>
            </a:r>
          </a:p>
          <a:p>
            <a:endParaRPr lang="en-US" sz="2400" dirty="0"/>
          </a:p>
        </p:txBody>
      </p:sp>
      <p:pic>
        <p:nvPicPr>
          <p:cNvPr id="10" name="Picture 9"/>
          <p:cNvPicPr>
            <a:picLocks noChangeAspect="1"/>
          </p:cNvPicPr>
          <p:nvPr/>
        </p:nvPicPr>
        <p:blipFill>
          <a:blip r:embed="rId2"/>
          <a:stretch>
            <a:fillRect/>
          </a:stretch>
        </p:blipFill>
        <p:spPr>
          <a:xfrm>
            <a:off x="7010400" y="977900"/>
            <a:ext cx="1714500" cy="2584673"/>
          </a:xfrm>
          <a:prstGeom prst="rect">
            <a:avLst/>
          </a:prstGeom>
        </p:spPr>
      </p:pic>
    </p:spTree>
    <p:extLst>
      <p:ext uri="{BB962C8B-B14F-4D97-AF65-F5344CB8AC3E}">
        <p14:creationId xmlns:p14="http://schemas.microsoft.com/office/powerpoint/2010/main" val="9742466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07504" y="4221089"/>
            <a:ext cx="2964298" cy="1600438"/>
          </a:xfrm>
          <a:prstGeom prst="rect">
            <a:avLst/>
          </a:prstGeom>
          <a:solidFill>
            <a:schemeClr val="bg1"/>
          </a:solidFill>
        </p:spPr>
        <p:txBody>
          <a:bodyPr wrap="square">
            <a:spAutoFit/>
          </a:bodyPr>
          <a:lstStyle/>
          <a:p>
            <a:pPr fontAlgn="base">
              <a:spcBef>
                <a:spcPct val="0"/>
              </a:spcBef>
              <a:spcAft>
                <a:spcPct val="0"/>
              </a:spcAft>
            </a:pPr>
            <a:endParaRPr lang="en-GB" sz="1400" dirty="0">
              <a:solidFill>
                <a:srgbClr val="333333"/>
              </a:solidFill>
              <a:latin typeface="Arial" pitchFamily="34" charset="0"/>
            </a:endParaRPr>
          </a:p>
          <a:p>
            <a:pPr fontAlgn="base">
              <a:spcBef>
                <a:spcPct val="0"/>
              </a:spcBef>
              <a:spcAft>
                <a:spcPct val="0"/>
              </a:spcAft>
            </a:pPr>
            <a:endParaRPr lang="en-GB" sz="1400" dirty="0" smtClean="0">
              <a:solidFill>
                <a:srgbClr val="333333"/>
              </a:solidFill>
              <a:latin typeface="Arial" pitchFamily="34" charset="0"/>
            </a:endParaRPr>
          </a:p>
          <a:p>
            <a:pPr fontAlgn="base">
              <a:spcBef>
                <a:spcPct val="0"/>
              </a:spcBef>
              <a:spcAft>
                <a:spcPct val="0"/>
              </a:spcAft>
            </a:pPr>
            <a:endParaRPr lang="en-GB" sz="1400" dirty="0" smtClean="0">
              <a:solidFill>
                <a:srgbClr val="333333"/>
              </a:solidFill>
              <a:latin typeface="Arial" pitchFamily="34" charset="0"/>
            </a:endParaRPr>
          </a:p>
          <a:p>
            <a:pPr fontAlgn="base">
              <a:spcBef>
                <a:spcPct val="0"/>
              </a:spcBef>
              <a:spcAft>
                <a:spcPct val="0"/>
              </a:spcAft>
            </a:pPr>
            <a:r>
              <a:rPr lang="nn-NO" sz="1400" dirty="0" smtClean="0">
                <a:solidFill>
                  <a:srgbClr val="333333"/>
                </a:solidFill>
                <a:latin typeface="Arial" pitchFamily="34" charset="0"/>
              </a:rPr>
              <a:t>for (int i =L; i &lt; DATA_SIZE-L; i++)</a:t>
            </a:r>
          </a:p>
          <a:p>
            <a:pPr fontAlgn="base">
              <a:spcBef>
                <a:spcPct val="0"/>
              </a:spcBef>
              <a:spcAft>
                <a:spcPct val="0"/>
              </a:spcAft>
            </a:pPr>
            <a:r>
              <a:rPr lang="nn-NO" sz="1400" dirty="0" smtClean="0">
                <a:solidFill>
                  <a:srgbClr val="333333"/>
                </a:solidFill>
                <a:latin typeface="Arial" pitchFamily="34" charset="0"/>
              </a:rPr>
              <a:t>    y[i]= c0*x[i-1] + c1*x[i] +</a:t>
            </a:r>
          </a:p>
          <a:p>
            <a:pPr fontAlgn="base">
              <a:spcBef>
                <a:spcPct val="0"/>
              </a:spcBef>
              <a:spcAft>
                <a:spcPct val="0"/>
              </a:spcAft>
            </a:pPr>
            <a:r>
              <a:rPr lang="nn-NO" sz="1400" dirty="0" smtClean="0">
                <a:solidFill>
                  <a:srgbClr val="333333"/>
                </a:solidFill>
                <a:latin typeface="Arial" pitchFamily="34" charset="0"/>
              </a:rPr>
              <a:t> </a:t>
            </a:r>
            <a:r>
              <a:rPr lang="nn-NO" sz="1400" dirty="0">
                <a:solidFill>
                  <a:srgbClr val="333333"/>
                </a:solidFill>
                <a:latin typeface="Arial" pitchFamily="34" charset="0"/>
              </a:rPr>
              <a:t> </a:t>
            </a:r>
            <a:r>
              <a:rPr lang="nn-NO" sz="1400" dirty="0" smtClean="0">
                <a:solidFill>
                  <a:srgbClr val="333333"/>
                </a:solidFill>
                <a:latin typeface="Arial" pitchFamily="34" charset="0"/>
              </a:rPr>
              <a:t>         c2 * x[i+1] +</a:t>
            </a:r>
          </a:p>
          <a:p>
            <a:pPr fontAlgn="base">
              <a:spcBef>
                <a:spcPct val="0"/>
              </a:spcBef>
              <a:spcAft>
                <a:spcPct val="0"/>
              </a:spcAft>
            </a:pPr>
            <a:r>
              <a:rPr lang="nn-NO" sz="1400" dirty="0">
                <a:solidFill>
                  <a:srgbClr val="333333"/>
                </a:solidFill>
                <a:latin typeface="Arial" pitchFamily="34" charset="0"/>
              </a:rPr>
              <a:t> </a:t>
            </a:r>
            <a:r>
              <a:rPr lang="nn-NO" sz="1400" dirty="0" smtClean="0">
                <a:solidFill>
                  <a:srgbClr val="333333"/>
                </a:solidFill>
                <a:latin typeface="Arial" pitchFamily="34" charset="0"/>
              </a:rPr>
              <a:t>          c3 * x[i-L] + c4 * x[</a:t>
            </a:r>
            <a:r>
              <a:rPr lang="nn-NO" sz="1400" dirty="0" err="1" smtClean="0">
                <a:solidFill>
                  <a:srgbClr val="333333"/>
                </a:solidFill>
                <a:latin typeface="Arial" pitchFamily="34" charset="0"/>
              </a:rPr>
              <a:t>i+L</a:t>
            </a:r>
            <a:r>
              <a:rPr lang="nn-NO" sz="1400" dirty="0" smtClean="0">
                <a:solidFill>
                  <a:srgbClr val="333333"/>
                </a:solidFill>
                <a:latin typeface="Arial" pitchFamily="34" charset="0"/>
              </a:rPr>
              <a:t>]</a:t>
            </a:r>
            <a:endParaRPr lang="nn-NO" sz="1400" dirty="0">
              <a:solidFill>
                <a:srgbClr val="333333"/>
              </a:solidFill>
              <a:latin typeface="Arial" pitchFamily="34" charset="0"/>
            </a:endParaRPr>
          </a:p>
        </p:txBody>
      </p:sp>
      <p:sp>
        <p:nvSpPr>
          <p:cNvPr id="124" name="Text Box 37"/>
          <p:cNvSpPr txBox="1">
            <a:spLocks noChangeArrowheads="1"/>
          </p:cNvSpPr>
          <p:nvPr/>
        </p:nvSpPr>
        <p:spPr bwMode="auto">
          <a:xfrm>
            <a:off x="2374477" y="2209760"/>
            <a:ext cx="829371" cy="956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9pPr>
          </a:lstStyle>
          <a:p>
            <a:pPr algn="ctr" fontAlgn="base">
              <a:spcBef>
                <a:spcPct val="0"/>
              </a:spcBef>
              <a:spcAft>
                <a:spcPct val="0"/>
              </a:spcAft>
            </a:pPr>
            <a:r>
              <a:rPr lang="en-US" sz="1400" dirty="0" smtClean="0"/>
              <a:t>PCI</a:t>
            </a:r>
          </a:p>
          <a:p>
            <a:pPr algn="ctr" fontAlgn="base">
              <a:spcBef>
                <a:spcPct val="0"/>
              </a:spcBef>
              <a:spcAft>
                <a:spcPct val="0"/>
              </a:spcAft>
            </a:pPr>
            <a:endParaRPr lang="en-US" sz="1400" dirty="0"/>
          </a:p>
          <a:p>
            <a:pPr algn="ctr" fontAlgn="base">
              <a:spcBef>
                <a:spcPct val="0"/>
              </a:spcBef>
              <a:spcAft>
                <a:spcPct val="0"/>
              </a:spcAft>
            </a:pPr>
            <a:endParaRPr lang="en-US" sz="1400" dirty="0" smtClean="0"/>
          </a:p>
          <a:p>
            <a:pPr algn="ctr" fontAlgn="base">
              <a:spcBef>
                <a:spcPct val="0"/>
              </a:spcBef>
              <a:spcAft>
                <a:spcPct val="0"/>
              </a:spcAft>
            </a:pPr>
            <a:r>
              <a:rPr lang="en-US" sz="1400" dirty="0" smtClean="0"/>
              <a:t>Express</a:t>
            </a:r>
            <a:endParaRPr lang="en-US" sz="1400" dirty="0"/>
          </a:p>
        </p:txBody>
      </p:sp>
      <p:sp>
        <p:nvSpPr>
          <p:cNvPr id="125" name="Rectangle 124"/>
          <p:cNvSpPr/>
          <p:nvPr/>
        </p:nvSpPr>
        <p:spPr>
          <a:xfrm>
            <a:off x="3220540" y="878559"/>
            <a:ext cx="2719612" cy="273630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latin typeface="Calibri"/>
            </a:endParaRPr>
          </a:p>
        </p:txBody>
      </p:sp>
      <p:sp>
        <p:nvSpPr>
          <p:cNvPr id="126" name="Rectangle 12"/>
          <p:cNvSpPr>
            <a:spLocks noChangeArrowheads="1"/>
          </p:cNvSpPr>
          <p:nvPr/>
        </p:nvSpPr>
        <p:spPr bwMode="auto">
          <a:xfrm>
            <a:off x="3491880" y="1981897"/>
            <a:ext cx="2304256" cy="1400175"/>
          </a:xfrm>
          <a:prstGeom prst="rect">
            <a:avLst/>
          </a:prstGeom>
          <a:solidFill>
            <a:srgbClr val="FFD3B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r>
              <a:rPr lang="en-GB" dirty="0" smtClean="0">
                <a:solidFill>
                  <a:srgbClr val="333333"/>
                </a:solidFill>
                <a:latin typeface="Arial" pitchFamily="34" charset="0"/>
              </a:rPr>
              <a:t>Manager</a:t>
            </a:r>
            <a:endParaRPr lang="en-GB" dirty="0">
              <a:solidFill>
                <a:srgbClr val="333333"/>
              </a:solidFill>
              <a:latin typeface="Arial" pitchFamily="34" charset="0"/>
            </a:endParaRPr>
          </a:p>
        </p:txBody>
      </p:sp>
      <p:sp>
        <p:nvSpPr>
          <p:cNvPr id="127" name="Text Box 13"/>
          <p:cNvSpPr txBox="1">
            <a:spLocks noChangeArrowheads="1"/>
          </p:cNvSpPr>
          <p:nvPr/>
        </p:nvSpPr>
        <p:spPr bwMode="auto">
          <a:xfrm>
            <a:off x="3394191" y="1700808"/>
            <a:ext cx="601745"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9pPr>
          </a:lstStyle>
          <a:p>
            <a:pPr fontAlgn="base">
              <a:spcBef>
                <a:spcPct val="0"/>
              </a:spcBef>
              <a:spcAft>
                <a:spcPct val="0"/>
              </a:spcAft>
            </a:pPr>
            <a:r>
              <a:rPr lang="en-US" sz="1600" dirty="0" smtClean="0"/>
              <a:t>Chip</a:t>
            </a:r>
            <a:endParaRPr lang="en-US" sz="1600" dirty="0"/>
          </a:p>
        </p:txBody>
      </p:sp>
      <p:sp>
        <p:nvSpPr>
          <p:cNvPr id="128" name="AutoShape 14"/>
          <p:cNvSpPr>
            <a:spLocks noChangeArrowheads="1"/>
          </p:cNvSpPr>
          <p:nvPr/>
        </p:nvSpPr>
        <p:spPr bwMode="auto">
          <a:xfrm rot="16200000">
            <a:off x="2664160" y="2296887"/>
            <a:ext cx="266700" cy="846061"/>
          </a:xfrm>
          <a:prstGeom prst="upDownArrow">
            <a:avLst>
              <a:gd name="adj1" fmla="val 50000"/>
              <a:gd name="adj2" fmla="val 102381"/>
            </a:avLst>
          </a:prstGeom>
          <a:solidFill>
            <a:srgbClr val="9EB3D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GB">
              <a:solidFill>
                <a:srgbClr val="333333"/>
              </a:solidFill>
              <a:latin typeface="Arial" pitchFamily="34" charset="0"/>
            </a:endParaRPr>
          </a:p>
        </p:txBody>
      </p:sp>
      <p:grpSp>
        <p:nvGrpSpPr>
          <p:cNvPr id="8" name="Group 3"/>
          <p:cNvGrpSpPr>
            <a:grpSpLocks/>
          </p:cNvGrpSpPr>
          <p:nvPr/>
        </p:nvGrpSpPr>
        <p:grpSpPr bwMode="auto">
          <a:xfrm>
            <a:off x="3707904" y="958683"/>
            <a:ext cx="1242074" cy="624374"/>
            <a:chOff x="137" y="2369"/>
            <a:chExt cx="1008" cy="528"/>
          </a:xfrm>
        </p:grpSpPr>
        <p:grpSp>
          <p:nvGrpSpPr>
            <p:cNvPr id="9" name="Group 4"/>
            <p:cNvGrpSpPr>
              <a:grpSpLocks/>
            </p:cNvGrpSpPr>
            <p:nvPr/>
          </p:nvGrpSpPr>
          <p:grpSpPr bwMode="auto">
            <a:xfrm>
              <a:off x="137" y="2369"/>
              <a:ext cx="1008" cy="528"/>
              <a:chOff x="137" y="2369"/>
              <a:chExt cx="1008" cy="528"/>
            </a:xfrm>
          </p:grpSpPr>
          <p:sp>
            <p:nvSpPr>
              <p:cNvPr id="138" name="Rectangle 5"/>
              <p:cNvSpPr>
                <a:spLocks noChangeArrowheads="1"/>
              </p:cNvSpPr>
              <p:nvPr/>
            </p:nvSpPr>
            <p:spPr bwMode="auto">
              <a:xfrm>
                <a:off x="281" y="2513"/>
                <a:ext cx="864" cy="384"/>
              </a:xfrm>
              <a:prstGeom prst="rect">
                <a:avLst/>
              </a:prstGeom>
              <a:solidFill>
                <a:srgbClr val="9EB3D7"/>
              </a:solidFill>
              <a:ln w="1908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GB">
                  <a:solidFill>
                    <a:srgbClr val="333333"/>
                  </a:solidFill>
                  <a:latin typeface="Arial" pitchFamily="34" charset="0"/>
                </a:endParaRPr>
              </a:p>
            </p:txBody>
          </p:sp>
          <p:sp>
            <p:nvSpPr>
              <p:cNvPr id="139" name="Rectangle 6"/>
              <p:cNvSpPr>
                <a:spLocks noChangeArrowheads="1"/>
              </p:cNvSpPr>
              <p:nvPr/>
            </p:nvSpPr>
            <p:spPr bwMode="auto">
              <a:xfrm>
                <a:off x="232" y="2465"/>
                <a:ext cx="864" cy="384"/>
              </a:xfrm>
              <a:prstGeom prst="rect">
                <a:avLst/>
              </a:prstGeom>
              <a:solidFill>
                <a:srgbClr val="9EB3D7"/>
              </a:solidFill>
              <a:ln w="1908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GB">
                  <a:solidFill>
                    <a:srgbClr val="333333"/>
                  </a:solidFill>
                  <a:latin typeface="Arial" pitchFamily="34" charset="0"/>
                </a:endParaRPr>
              </a:p>
            </p:txBody>
          </p:sp>
          <p:sp>
            <p:nvSpPr>
              <p:cNvPr id="140" name="Rectangle 7"/>
              <p:cNvSpPr>
                <a:spLocks noChangeArrowheads="1"/>
              </p:cNvSpPr>
              <p:nvPr/>
            </p:nvSpPr>
            <p:spPr bwMode="auto">
              <a:xfrm>
                <a:off x="184" y="2416"/>
                <a:ext cx="864" cy="384"/>
              </a:xfrm>
              <a:prstGeom prst="rect">
                <a:avLst/>
              </a:prstGeom>
              <a:solidFill>
                <a:srgbClr val="9EB3D7"/>
              </a:solidFill>
              <a:ln w="1908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GB">
                  <a:solidFill>
                    <a:srgbClr val="333333"/>
                  </a:solidFill>
                  <a:latin typeface="Arial" pitchFamily="34" charset="0"/>
                </a:endParaRPr>
              </a:p>
            </p:txBody>
          </p:sp>
          <p:sp>
            <p:nvSpPr>
              <p:cNvPr id="141" name="Rectangle 8"/>
              <p:cNvSpPr>
                <a:spLocks noChangeArrowheads="1"/>
              </p:cNvSpPr>
              <p:nvPr/>
            </p:nvSpPr>
            <p:spPr bwMode="auto">
              <a:xfrm>
                <a:off x="137" y="2369"/>
                <a:ext cx="864" cy="384"/>
              </a:xfrm>
              <a:prstGeom prst="rect">
                <a:avLst/>
              </a:prstGeom>
              <a:solidFill>
                <a:srgbClr val="9EB3D7"/>
              </a:solidFill>
              <a:ln w="1908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GB">
                  <a:solidFill>
                    <a:srgbClr val="333333"/>
                  </a:solidFill>
                  <a:latin typeface="Arial" pitchFamily="34" charset="0"/>
                </a:endParaRPr>
              </a:p>
            </p:txBody>
          </p:sp>
        </p:grpSp>
        <p:sp>
          <p:nvSpPr>
            <p:cNvPr id="137" name="Text Box 9"/>
            <p:cNvSpPr txBox="1">
              <a:spLocks noChangeArrowheads="1"/>
            </p:cNvSpPr>
            <p:nvPr/>
          </p:nvSpPr>
          <p:spPr bwMode="auto">
            <a:xfrm>
              <a:off x="150" y="2386"/>
              <a:ext cx="633" cy="232"/>
            </a:xfrm>
            <a:prstGeom prst="rect">
              <a:avLst/>
            </a:prstGeom>
            <a:solidFill>
              <a:srgbClr val="9EB3D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9pPr>
            </a:lstStyle>
            <a:p>
              <a:pPr fontAlgn="base">
                <a:spcBef>
                  <a:spcPct val="0"/>
                </a:spcBef>
                <a:spcAft>
                  <a:spcPct val="0"/>
                </a:spcAft>
              </a:pPr>
              <a:r>
                <a:rPr lang="en-US" dirty="0">
                  <a:solidFill>
                    <a:srgbClr val="FFFFFF"/>
                  </a:solidFill>
                </a:rPr>
                <a:t>Memory</a:t>
              </a:r>
            </a:p>
          </p:txBody>
        </p:sp>
      </p:grpSp>
      <p:sp>
        <p:nvSpPr>
          <p:cNvPr id="130" name="Oval 38"/>
          <p:cNvSpPr>
            <a:spLocks noChangeArrowheads="1"/>
          </p:cNvSpPr>
          <p:nvPr/>
        </p:nvSpPr>
        <p:spPr bwMode="auto">
          <a:xfrm>
            <a:off x="4499992" y="2157936"/>
            <a:ext cx="1224136" cy="1046722"/>
          </a:xfrm>
          <a:prstGeom prst="ellipse">
            <a:avLst/>
          </a:prstGeom>
          <a:solidFill>
            <a:srgbClr val="FFFFFF"/>
          </a:solidFill>
          <a:ln w="28440">
            <a:solidFill>
              <a:srgbClr val="FFFFFF"/>
            </a:solidFill>
            <a:prstDash val="sysDot"/>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GB" dirty="0">
              <a:solidFill>
                <a:srgbClr val="333333"/>
              </a:solidFill>
              <a:latin typeface="Arial" pitchFamily="34" charset="0"/>
            </a:endParaRPr>
          </a:p>
        </p:txBody>
      </p:sp>
      <p:cxnSp>
        <p:nvCxnSpPr>
          <p:cNvPr id="131" name="Straight Connector 130"/>
          <p:cNvCxnSpPr>
            <a:stCxn id="130" idx="0"/>
          </p:cNvCxnSpPr>
          <p:nvPr/>
        </p:nvCxnSpPr>
        <p:spPr>
          <a:xfrm flipV="1">
            <a:off x="5112060" y="1412776"/>
            <a:ext cx="1980220" cy="74516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stCxn id="130" idx="4"/>
          </p:cNvCxnSpPr>
          <p:nvPr/>
        </p:nvCxnSpPr>
        <p:spPr>
          <a:xfrm flipV="1">
            <a:off x="5112060" y="3140968"/>
            <a:ext cx="1980220" cy="6369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3779912" y="3742112"/>
            <a:ext cx="1651862" cy="369332"/>
          </a:xfrm>
          <a:prstGeom prst="rect">
            <a:avLst/>
          </a:prstGeom>
          <a:noFill/>
        </p:spPr>
        <p:txBody>
          <a:bodyPr wrap="none" rtlCol="0">
            <a:spAutoFit/>
          </a:bodyPr>
          <a:lstStyle/>
          <a:p>
            <a:pPr fontAlgn="base">
              <a:spcBef>
                <a:spcPct val="0"/>
              </a:spcBef>
              <a:spcAft>
                <a:spcPct val="0"/>
              </a:spcAft>
            </a:pPr>
            <a:r>
              <a:rPr lang="en-GB" dirty="0" smtClean="0">
                <a:solidFill>
                  <a:srgbClr val="333333"/>
                </a:solidFill>
                <a:latin typeface="Arial" pitchFamily="34" charset="0"/>
              </a:rPr>
              <a:t>Manager (.java)</a:t>
            </a:r>
            <a:endParaRPr lang="en-GB" dirty="0">
              <a:solidFill>
                <a:srgbClr val="333333"/>
              </a:solidFill>
              <a:latin typeface="Arial" pitchFamily="34" charset="0"/>
            </a:endParaRPr>
          </a:p>
        </p:txBody>
      </p:sp>
      <p:sp>
        <p:nvSpPr>
          <p:cNvPr id="134" name="AutoShape 14"/>
          <p:cNvSpPr>
            <a:spLocks noChangeArrowheads="1"/>
          </p:cNvSpPr>
          <p:nvPr/>
        </p:nvSpPr>
        <p:spPr bwMode="auto">
          <a:xfrm>
            <a:off x="4211960" y="1581872"/>
            <a:ext cx="266700" cy="456828"/>
          </a:xfrm>
          <a:prstGeom prst="upDownArrow">
            <a:avLst>
              <a:gd name="adj1" fmla="val 32043"/>
              <a:gd name="adj2" fmla="val 47909"/>
            </a:avLst>
          </a:prstGeom>
          <a:solidFill>
            <a:srgbClr val="9EB3D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GB">
              <a:solidFill>
                <a:srgbClr val="333333"/>
              </a:solidFill>
              <a:latin typeface="Arial" pitchFamily="34" charset="0"/>
            </a:endParaRPr>
          </a:p>
        </p:txBody>
      </p:sp>
      <p:sp>
        <p:nvSpPr>
          <p:cNvPr id="71" name="Rectangle 70"/>
          <p:cNvSpPr/>
          <p:nvPr/>
        </p:nvSpPr>
        <p:spPr>
          <a:xfrm>
            <a:off x="3245766" y="4077072"/>
            <a:ext cx="2675864" cy="22145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latin typeface="Calibri"/>
            </a:endParaRPr>
          </a:p>
        </p:txBody>
      </p:sp>
      <p:sp>
        <p:nvSpPr>
          <p:cNvPr id="36" name="Rectangle 35"/>
          <p:cNvSpPr/>
          <p:nvPr/>
        </p:nvSpPr>
        <p:spPr>
          <a:xfrm>
            <a:off x="3195586" y="4077072"/>
            <a:ext cx="2969822" cy="2246769"/>
          </a:xfrm>
          <a:prstGeom prst="rect">
            <a:avLst/>
          </a:prstGeom>
        </p:spPr>
        <p:txBody>
          <a:bodyPr wrap="square">
            <a:spAutoFit/>
          </a:bodyPr>
          <a:lstStyle/>
          <a:p>
            <a:pPr fontAlgn="base">
              <a:spcBef>
                <a:spcPct val="0"/>
              </a:spcBef>
              <a:spcAft>
                <a:spcPct val="0"/>
              </a:spcAft>
            </a:pPr>
            <a:r>
              <a:rPr lang="en-GB" sz="1400" dirty="0" smtClean="0">
                <a:solidFill>
                  <a:srgbClr val="333333"/>
                </a:solidFill>
                <a:latin typeface="Arial" pitchFamily="34" charset="0"/>
              </a:rPr>
              <a:t>Manager </a:t>
            </a:r>
            <a:r>
              <a:rPr lang="en-GB" sz="1400" dirty="0">
                <a:solidFill>
                  <a:srgbClr val="333333"/>
                </a:solidFill>
                <a:latin typeface="Arial" pitchFamily="34" charset="0"/>
              </a:rPr>
              <a:t>m = new Manager</a:t>
            </a:r>
            <a:r>
              <a:rPr lang="en-GB" sz="1400" dirty="0" smtClean="0">
                <a:solidFill>
                  <a:srgbClr val="333333"/>
                </a:solidFill>
                <a:latin typeface="Arial" pitchFamily="34" charset="0"/>
              </a:rPr>
              <a:t>(“Calc”);</a:t>
            </a:r>
            <a:endParaRPr lang="en-GB" sz="1400" dirty="0">
              <a:solidFill>
                <a:srgbClr val="333333"/>
              </a:solidFill>
              <a:latin typeface="Arial" pitchFamily="34" charset="0"/>
            </a:endParaRPr>
          </a:p>
          <a:p>
            <a:pPr fontAlgn="base">
              <a:spcBef>
                <a:spcPct val="0"/>
              </a:spcBef>
              <a:spcAft>
                <a:spcPct val="0"/>
              </a:spcAft>
            </a:pPr>
            <a:r>
              <a:rPr lang="en-GB" sz="1400" dirty="0" smtClean="0">
                <a:solidFill>
                  <a:srgbClr val="333333"/>
                </a:solidFill>
                <a:latin typeface="Arial" pitchFamily="34" charset="0"/>
              </a:rPr>
              <a:t>Kernel </a:t>
            </a:r>
            <a:r>
              <a:rPr lang="en-GB" sz="1400" dirty="0">
                <a:solidFill>
                  <a:srgbClr val="333333"/>
                </a:solidFill>
                <a:latin typeface="Arial" pitchFamily="34" charset="0"/>
              </a:rPr>
              <a:t>k = </a:t>
            </a:r>
            <a:endParaRPr lang="en-GB" sz="1400" dirty="0" smtClean="0">
              <a:solidFill>
                <a:srgbClr val="333333"/>
              </a:solidFill>
              <a:latin typeface="Arial" pitchFamily="34" charset="0"/>
            </a:endParaRPr>
          </a:p>
          <a:p>
            <a:pPr fontAlgn="base">
              <a:spcBef>
                <a:spcPct val="0"/>
              </a:spcBef>
              <a:spcAft>
                <a:spcPct val="0"/>
              </a:spcAft>
            </a:pPr>
            <a:r>
              <a:rPr lang="en-GB" sz="1400" dirty="0" smtClean="0">
                <a:solidFill>
                  <a:srgbClr val="333333"/>
                </a:solidFill>
                <a:latin typeface="Arial" pitchFamily="34" charset="0"/>
              </a:rPr>
              <a:t>     new </a:t>
            </a:r>
            <a:r>
              <a:rPr lang="en-GB" sz="1400" err="1" smtClean="0">
                <a:solidFill>
                  <a:srgbClr val="333333"/>
                </a:solidFill>
                <a:latin typeface="Arial" pitchFamily="34" charset="0"/>
              </a:rPr>
              <a:t>MyKernel</a:t>
            </a:r>
            <a:r>
              <a:rPr lang="en-GB" sz="1400" smtClean="0">
                <a:solidFill>
                  <a:srgbClr val="333333"/>
                </a:solidFill>
                <a:latin typeface="Arial" pitchFamily="34" charset="0"/>
              </a:rPr>
              <a:t>();</a:t>
            </a:r>
            <a:endParaRPr lang="en-GB" sz="1400" dirty="0">
              <a:solidFill>
                <a:srgbClr val="333333"/>
              </a:solidFill>
              <a:latin typeface="Arial" pitchFamily="34" charset="0"/>
            </a:endParaRPr>
          </a:p>
          <a:p>
            <a:pPr fontAlgn="base">
              <a:spcBef>
                <a:spcPct val="0"/>
              </a:spcBef>
              <a:spcAft>
                <a:spcPct val="0"/>
              </a:spcAft>
            </a:pPr>
            <a:r>
              <a:rPr lang="en-GB" sz="1400" dirty="0" err="1" smtClean="0">
                <a:solidFill>
                  <a:srgbClr val="333333"/>
                </a:solidFill>
                <a:latin typeface="Arial" pitchFamily="34" charset="0"/>
              </a:rPr>
              <a:t>m.setKernel</a:t>
            </a:r>
            <a:r>
              <a:rPr lang="en-GB" sz="1400" dirty="0" smtClean="0">
                <a:solidFill>
                  <a:srgbClr val="333333"/>
                </a:solidFill>
                <a:latin typeface="Arial" pitchFamily="34" charset="0"/>
              </a:rPr>
              <a:t>(k</a:t>
            </a:r>
            <a:r>
              <a:rPr lang="en-GB" sz="1400" dirty="0">
                <a:solidFill>
                  <a:srgbClr val="333333"/>
                </a:solidFill>
                <a:latin typeface="Arial" pitchFamily="34" charset="0"/>
              </a:rPr>
              <a:t>);</a:t>
            </a:r>
          </a:p>
          <a:p>
            <a:pPr fontAlgn="base">
              <a:spcBef>
                <a:spcPct val="0"/>
              </a:spcBef>
              <a:spcAft>
                <a:spcPct val="0"/>
              </a:spcAft>
            </a:pPr>
            <a:r>
              <a:rPr lang="en-GB" sz="1400" dirty="0" err="1" smtClean="0">
                <a:solidFill>
                  <a:srgbClr val="333333"/>
                </a:solidFill>
                <a:latin typeface="Arial" pitchFamily="34" charset="0"/>
              </a:rPr>
              <a:t>m.setIO</a:t>
            </a:r>
            <a:r>
              <a:rPr lang="en-GB" sz="1400" dirty="0" smtClean="0">
                <a:solidFill>
                  <a:srgbClr val="333333"/>
                </a:solidFill>
                <a:latin typeface="Arial" pitchFamily="34" charset="0"/>
              </a:rPr>
              <a:t>(</a:t>
            </a:r>
          </a:p>
          <a:p>
            <a:pPr fontAlgn="base">
              <a:spcBef>
                <a:spcPct val="0"/>
              </a:spcBef>
              <a:spcAft>
                <a:spcPct val="0"/>
              </a:spcAft>
            </a:pPr>
            <a:r>
              <a:rPr lang="en-GB" sz="1400" dirty="0" smtClean="0">
                <a:solidFill>
                  <a:srgbClr val="333333"/>
                </a:solidFill>
                <a:latin typeface="Arial" pitchFamily="34" charset="0"/>
              </a:rPr>
              <a:t>    link(“x", PCIE),</a:t>
            </a:r>
          </a:p>
          <a:p>
            <a:pPr fontAlgn="base">
              <a:spcBef>
                <a:spcPct val="0"/>
              </a:spcBef>
              <a:spcAft>
                <a:spcPct val="0"/>
              </a:spcAft>
            </a:pPr>
            <a:endParaRPr lang="en-GB" sz="1400" dirty="0" smtClean="0">
              <a:solidFill>
                <a:srgbClr val="333333"/>
              </a:solidFill>
              <a:latin typeface="Arial" pitchFamily="34" charset="0"/>
            </a:endParaRPr>
          </a:p>
          <a:p>
            <a:pPr fontAlgn="base">
              <a:spcBef>
                <a:spcPct val="0"/>
              </a:spcBef>
              <a:spcAft>
                <a:spcPct val="0"/>
              </a:spcAft>
            </a:pPr>
            <a:r>
              <a:rPr lang="en-GB" sz="1400" dirty="0" err="1" smtClean="0">
                <a:solidFill>
                  <a:srgbClr val="333333"/>
                </a:solidFill>
                <a:latin typeface="Arial" pitchFamily="34" charset="0"/>
              </a:rPr>
              <a:t>m.addMode</a:t>
            </a:r>
            <a:r>
              <a:rPr lang="en-GB" sz="1400" dirty="0" smtClean="0">
                <a:solidFill>
                  <a:srgbClr val="333333"/>
                </a:solidFill>
                <a:latin typeface="Arial" pitchFamily="34" charset="0"/>
              </a:rPr>
              <a:t>(</a:t>
            </a:r>
            <a:r>
              <a:rPr lang="en-GB" sz="1400" dirty="0" err="1" smtClean="0">
                <a:solidFill>
                  <a:srgbClr val="333333"/>
                </a:solidFill>
                <a:latin typeface="Arial" pitchFamily="34" charset="0"/>
              </a:rPr>
              <a:t>modeDefault</a:t>
            </a:r>
            <a:r>
              <a:rPr lang="en-GB" sz="1400" dirty="0" smtClean="0">
                <a:solidFill>
                  <a:srgbClr val="333333"/>
                </a:solidFill>
                <a:latin typeface="Arial" pitchFamily="34" charset="0"/>
              </a:rPr>
              <a:t>());</a:t>
            </a:r>
          </a:p>
          <a:p>
            <a:pPr fontAlgn="base">
              <a:spcBef>
                <a:spcPct val="0"/>
              </a:spcBef>
              <a:spcAft>
                <a:spcPct val="0"/>
              </a:spcAft>
            </a:pPr>
            <a:r>
              <a:rPr lang="en-GB" sz="1400" dirty="0" err="1" smtClean="0">
                <a:solidFill>
                  <a:srgbClr val="333333"/>
                </a:solidFill>
                <a:latin typeface="Arial" pitchFamily="34" charset="0"/>
              </a:rPr>
              <a:t>m.build</a:t>
            </a:r>
            <a:r>
              <a:rPr lang="en-GB" sz="1400" dirty="0">
                <a:solidFill>
                  <a:srgbClr val="333333"/>
                </a:solidFill>
                <a:latin typeface="Arial" pitchFamily="34" charset="0"/>
              </a:rPr>
              <a:t>();</a:t>
            </a:r>
          </a:p>
        </p:txBody>
      </p:sp>
      <p:sp>
        <p:nvSpPr>
          <p:cNvPr id="77" name="Rectangle 76"/>
          <p:cNvSpPr/>
          <p:nvPr/>
        </p:nvSpPr>
        <p:spPr>
          <a:xfrm>
            <a:off x="3195586" y="4077072"/>
            <a:ext cx="2969822" cy="1815882"/>
          </a:xfrm>
          <a:prstGeom prst="rect">
            <a:avLst/>
          </a:prstGeom>
        </p:spPr>
        <p:txBody>
          <a:bodyPr wrap="square">
            <a:spAutoFit/>
          </a:bodyPr>
          <a:lstStyle/>
          <a:p>
            <a:pPr fontAlgn="base">
              <a:spcBef>
                <a:spcPct val="0"/>
              </a:spcBef>
              <a:spcAft>
                <a:spcPct val="0"/>
              </a:spcAft>
            </a:pPr>
            <a:endParaRPr lang="en-GB" sz="1400" dirty="0" smtClean="0">
              <a:solidFill>
                <a:srgbClr val="333333"/>
              </a:solidFill>
              <a:latin typeface="Arial" pitchFamily="34" charset="0"/>
            </a:endParaRPr>
          </a:p>
          <a:p>
            <a:pPr fontAlgn="base">
              <a:spcBef>
                <a:spcPct val="0"/>
              </a:spcBef>
              <a:spcAft>
                <a:spcPct val="0"/>
              </a:spcAft>
            </a:pPr>
            <a:endParaRPr lang="en-GB" sz="1400" dirty="0">
              <a:solidFill>
                <a:srgbClr val="333333"/>
              </a:solidFill>
              <a:latin typeface="Arial" pitchFamily="34" charset="0"/>
            </a:endParaRPr>
          </a:p>
          <a:p>
            <a:pPr fontAlgn="base">
              <a:spcBef>
                <a:spcPct val="0"/>
              </a:spcBef>
              <a:spcAft>
                <a:spcPct val="0"/>
              </a:spcAft>
            </a:pPr>
            <a:endParaRPr lang="en-GB" sz="1400" dirty="0" smtClean="0">
              <a:solidFill>
                <a:srgbClr val="333333"/>
              </a:solidFill>
              <a:latin typeface="Arial" pitchFamily="34" charset="0"/>
            </a:endParaRPr>
          </a:p>
          <a:p>
            <a:pPr fontAlgn="base">
              <a:spcBef>
                <a:spcPct val="0"/>
              </a:spcBef>
              <a:spcAft>
                <a:spcPct val="0"/>
              </a:spcAft>
            </a:pPr>
            <a:endParaRPr lang="en-GB" sz="1400" dirty="0">
              <a:solidFill>
                <a:srgbClr val="333333"/>
              </a:solidFill>
              <a:latin typeface="Arial" pitchFamily="34" charset="0"/>
            </a:endParaRPr>
          </a:p>
          <a:p>
            <a:pPr fontAlgn="base">
              <a:spcBef>
                <a:spcPct val="0"/>
              </a:spcBef>
              <a:spcAft>
                <a:spcPct val="0"/>
              </a:spcAft>
            </a:pPr>
            <a:endParaRPr lang="en-GB" sz="1400" dirty="0" smtClean="0">
              <a:solidFill>
                <a:srgbClr val="333333"/>
              </a:solidFill>
              <a:latin typeface="Arial" pitchFamily="34" charset="0"/>
            </a:endParaRPr>
          </a:p>
          <a:p>
            <a:pPr fontAlgn="base">
              <a:spcBef>
                <a:spcPct val="0"/>
              </a:spcBef>
              <a:spcAft>
                <a:spcPct val="0"/>
              </a:spcAft>
            </a:pPr>
            <a:endParaRPr lang="en-GB" sz="1400" dirty="0" smtClean="0">
              <a:solidFill>
                <a:srgbClr val="333333"/>
              </a:solidFill>
              <a:latin typeface="Arial" pitchFamily="34" charset="0"/>
            </a:endParaRPr>
          </a:p>
          <a:p>
            <a:pPr fontAlgn="base">
              <a:spcBef>
                <a:spcPct val="0"/>
              </a:spcBef>
              <a:spcAft>
                <a:spcPct val="0"/>
              </a:spcAft>
            </a:pPr>
            <a:endParaRPr lang="en-GB" sz="1400" dirty="0" smtClean="0">
              <a:solidFill>
                <a:srgbClr val="333333"/>
              </a:solidFill>
              <a:latin typeface="Arial" pitchFamily="34" charset="0"/>
            </a:endParaRPr>
          </a:p>
          <a:p>
            <a:pPr fontAlgn="base">
              <a:spcBef>
                <a:spcPct val="0"/>
              </a:spcBef>
              <a:spcAft>
                <a:spcPct val="0"/>
              </a:spcAft>
            </a:pPr>
            <a:r>
              <a:rPr lang="en-GB" sz="1400" dirty="0" smtClean="0">
                <a:solidFill>
                  <a:srgbClr val="333333"/>
                </a:solidFill>
                <a:latin typeface="Arial" pitchFamily="34" charset="0"/>
              </a:rPr>
              <a:t>    link(“y", PCIE));</a:t>
            </a:r>
            <a:endParaRPr lang="en-GB" sz="1400" dirty="0">
              <a:solidFill>
                <a:srgbClr val="333333"/>
              </a:solidFill>
              <a:latin typeface="Arial" pitchFamily="34" charset="0"/>
            </a:endParaRPr>
          </a:p>
        </p:txBody>
      </p:sp>
      <p:sp>
        <p:nvSpPr>
          <p:cNvPr id="51" name="Rectangle 50"/>
          <p:cNvSpPr/>
          <p:nvPr/>
        </p:nvSpPr>
        <p:spPr>
          <a:xfrm>
            <a:off x="107504" y="4204245"/>
            <a:ext cx="3240360" cy="1384995"/>
          </a:xfrm>
          <a:prstGeom prst="rect">
            <a:avLst/>
          </a:prstGeom>
        </p:spPr>
        <p:txBody>
          <a:bodyPr wrap="square">
            <a:spAutoFit/>
          </a:bodyPr>
          <a:lstStyle/>
          <a:p>
            <a:pPr fontAlgn="base">
              <a:spcBef>
                <a:spcPct val="0"/>
              </a:spcBef>
              <a:spcAft>
                <a:spcPct val="0"/>
              </a:spcAft>
            </a:pPr>
            <a:r>
              <a:rPr lang="en-GB" sz="1400" dirty="0" smtClean="0">
                <a:solidFill>
                  <a:srgbClr val="333333"/>
                </a:solidFill>
                <a:latin typeface="Arial" pitchFamily="34" charset="0"/>
              </a:rPr>
              <a:t>#include “</a:t>
            </a:r>
            <a:r>
              <a:rPr lang="en-GB" sz="1400" dirty="0" err="1" smtClean="0">
                <a:solidFill>
                  <a:srgbClr val="333333"/>
                </a:solidFill>
                <a:latin typeface="Arial" pitchFamily="34" charset="0"/>
              </a:rPr>
              <a:t>MaxSLiCInterface.h</a:t>
            </a:r>
            <a:r>
              <a:rPr lang="en-GB" sz="1400" dirty="0" smtClean="0">
                <a:solidFill>
                  <a:srgbClr val="333333"/>
                </a:solidFill>
                <a:latin typeface="Arial" pitchFamily="34" charset="0"/>
              </a:rPr>
              <a:t>”</a:t>
            </a:r>
          </a:p>
          <a:p>
            <a:pPr fontAlgn="base">
              <a:spcBef>
                <a:spcPct val="0"/>
              </a:spcBef>
              <a:spcAft>
                <a:spcPct val="0"/>
              </a:spcAft>
            </a:pPr>
            <a:r>
              <a:rPr lang="en-GB" sz="1400" dirty="0" smtClean="0">
                <a:solidFill>
                  <a:srgbClr val="333333"/>
                </a:solidFill>
                <a:latin typeface="Arial" pitchFamily="34" charset="0"/>
              </a:rPr>
              <a:t>#include “Calc.max”</a:t>
            </a:r>
          </a:p>
          <a:p>
            <a:pPr fontAlgn="base">
              <a:spcBef>
                <a:spcPct val="0"/>
              </a:spcBef>
              <a:spcAft>
                <a:spcPct val="0"/>
              </a:spcAft>
            </a:pPr>
            <a:endParaRPr lang="en-GB" sz="1400" dirty="0" smtClean="0">
              <a:solidFill>
                <a:srgbClr val="333333"/>
              </a:solidFill>
              <a:latin typeface="Arial" pitchFamily="34" charset="0"/>
            </a:endParaRPr>
          </a:p>
          <a:p>
            <a:pPr fontAlgn="base">
              <a:spcBef>
                <a:spcPct val="0"/>
              </a:spcBef>
              <a:spcAft>
                <a:spcPct val="0"/>
              </a:spcAft>
            </a:pPr>
            <a:endParaRPr lang="en-GB" sz="1400" dirty="0" smtClean="0">
              <a:solidFill>
                <a:srgbClr val="333333"/>
              </a:solidFill>
              <a:latin typeface="Arial" pitchFamily="34" charset="0"/>
            </a:endParaRPr>
          </a:p>
          <a:p>
            <a:pPr fontAlgn="base">
              <a:spcBef>
                <a:spcPct val="0"/>
              </a:spcBef>
              <a:spcAft>
                <a:spcPct val="0"/>
              </a:spcAft>
            </a:pPr>
            <a:endParaRPr lang="en-GB" sz="1400" dirty="0" smtClean="0">
              <a:solidFill>
                <a:srgbClr val="333333"/>
              </a:solidFill>
              <a:latin typeface="Arial" pitchFamily="34" charset="0"/>
            </a:endParaRPr>
          </a:p>
          <a:p>
            <a:pPr fontAlgn="base">
              <a:spcBef>
                <a:spcPct val="0"/>
              </a:spcBef>
              <a:spcAft>
                <a:spcPct val="0"/>
              </a:spcAft>
            </a:pPr>
            <a:r>
              <a:rPr lang="en-GB" sz="1400" dirty="0" smtClean="0">
                <a:solidFill>
                  <a:srgbClr val="333333"/>
                </a:solidFill>
                <a:latin typeface="Arial" pitchFamily="34" charset="0"/>
              </a:rPr>
              <a:t>Calc(x, y, DATA_SIZE)</a:t>
            </a:r>
            <a:endParaRPr lang="en-GB" sz="1400" dirty="0">
              <a:solidFill>
                <a:srgbClr val="333333"/>
              </a:solidFill>
              <a:latin typeface="Arial" pitchFamily="34" charset="0"/>
            </a:endParaRPr>
          </a:p>
        </p:txBody>
      </p:sp>
      <p:grpSp>
        <p:nvGrpSpPr>
          <p:cNvPr id="16" name="Group 74"/>
          <p:cNvGrpSpPr/>
          <p:nvPr/>
        </p:nvGrpSpPr>
        <p:grpSpPr>
          <a:xfrm>
            <a:off x="251520" y="861792"/>
            <a:ext cx="2088232" cy="3249652"/>
            <a:chOff x="251520" y="1124744"/>
            <a:chExt cx="2088232" cy="3249652"/>
          </a:xfrm>
        </p:grpSpPr>
        <p:grpSp>
          <p:nvGrpSpPr>
            <p:cNvPr id="17" name="Group 48"/>
            <p:cNvGrpSpPr/>
            <p:nvPr/>
          </p:nvGrpSpPr>
          <p:grpSpPr>
            <a:xfrm>
              <a:off x="251520" y="1124744"/>
              <a:ext cx="2088232" cy="2736304"/>
              <a:chOff x="251520" y="1124744"/>
              <a:chExt cx="2088232" cy="2736304"/>
            </a:xfrm>
          </p:grpSpPr>
          <p:sp>
            <p:nvSpPr>
              <p:cNvPr id="5" name="Rectangle 4"/>
              <p:cNvSpPr/>
              <p:nvPr/>
            </p:nvSpPr>
            <p:spPr>
              <a:xfrm>
                <a:off x="251520" y="1124744"/>
                <a:ext cx="2088232" cy="273630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latin typeface="Calibri"/>
                </a:endParaRPr>
              </a:p>
            </p:txBody>
          </p:sp>
          <p:sp>
            <p:nvSpPr>
              <p:cNvPr id="6" name="AutoShape 1"/>
              <p:cNvSpPr>
                <a:spLocks noChangeArrowheads="1"/>
              </p:cNvSpPr>
              <p:nvPr/>
            </p:nvSpPr>
            <p:spPr bwMode="auto">
              <a:xfrm>
                <a:off x="416174" y="1217390"/>
                <a:ext cx="1800225" cy="1619250"/>
              </a:xfrm>
              <a:prstGeom prst="roundRect">
                <a:avLst>
                  <a:gd name="adj" fmla="val 97"/>
                </a:avLst>
              </a:prstGeom>
              <a:solidFill>
                <a:srgbClr val="9EB3D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GB">
                  <a:solidFill>
                    <a:srgbClr val="333333"/>
                  </a:solidFill>
                  <a:latin typeface="Arial" pitchFamily="34" charset="0"/>
                </a:endParaRPr>
              </a:p>
            </p:txBody>
          </p:sp>
          <p:grpSp>
            <p:nvGrpSpPr>
              <p:cNvPr id="18" name="Group 3"/>
              <p:cNvGrpSpPr>
                <a:grpSpLocks/>
              </p:cNvGrpSpPr>
              <p:nvPr/>
            </p:nvGrpSpPr>
            <p:grpSpPr bwMode="auto">
              <a:xfrm>
                <a:off x="540942" y="2925438"/>
                <a:ext cx="1598613" cy="863599"/>
                <a:chOff x="137" y="2352"/>
                <a:chExt cx="1007" cy="544"/>
              </a:xfrm>
            </p:grpSpPr>
            <p:grpSp>
              <p:nvGrpSpPr>
                <p:cNvPr id="19" name="Group 4"/>
                <p:cNvGrpSpPr>
                  <a:grpSpLocks/>
                </p:cNvGrpSpPr>
                <p:nvPr/>
              </p:nvGrpSpPr>
              <p:grpSpPr bwMode="auto">
                <a:xfrm>
                  <a:off x="137" y="2369"/>
                  <a:ext cx="1007" cy="527"/>
                  <a:chOff x="137" y="2369"/>
                  <a:chExt cx="1007" cy="527"/>
                </a:xfrm>
              </p:grpSpPr>
              <p:sp>
                <p:nvSpPr>
                  <p:cNvPr id="11" name="Rectangle 5"/>
                  <p:cNvSpPr>
                    <a:spLocks noChangeArrowheads="1"/>
                  </p:cNvSpPr>
                  <p:nvPr/>
                </p:nvSpPr>
                <p:spPr bwMode="auto">
                  <a:xfrm>
                    <a:off x="281" y="2513"/>
                    <a:ext cx="864" cy="384"/>
                  </a:xfrm>
                  <a:prstGeom prst="rect">
                    <a:avLst/>
                  </a:prstGeom>
                  <a:solidFill>
                    <a:srgbClr val="9EB3D7"/>
                  </a:solidFill>
                  <a:ln w="1908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GB">
                      <a:solidFill>
                        <a:srgbClr val="333333"/>
                      </a:solidFill>
                      <a:latin typeface="Arial" pitchFamily="34" charset="0"/>
                    </a:endParaRPr>
                  </a:p>
                </p:txBody>
              </p:sp>
              <p:sp>
                <p:nvSpPr>
                  <p:cNvPr id="12" name="Rectangle 6"/>
                  <p:cNvSpPr>
                    <a:spLocks noChangeArrowheads="1"/>
                  </p:cNvSpPr>
                  <p:nvPr/>
                </p:nvSpPr>
                <p:spPr bwMode="auto">
                  <a:xfrm>
                    <a:off x="232" y="2465"/>
                    <a:ext cx="864" cy="384"/>
                  </a:xfrm>
                  <a:prstGeom prst="rect">
                    <a:avLst/>
                  </a:prstGeom>
                  <a:solidFill>
                    <a:srgbClr val="9EB3D7"/>
                  </a:solidFill>
                  <a:ln w="1908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GB">
                      <a:solidFill>
                        <a:srgbClr val="333333"/>
                      </a:solidFill>
                      <a:latin typeface="Arial" pitchFamily="34" charset="0"/>
                    </a:endParaRPr>
                  </a:p>
                </p:txBody>
              </p:sp>
              <p:sp>
                <p:nvSpPr>
                  <p:cNvPr id="13" name="Rectangle 7"/>
                  <p:cNvSpPr>
                    <a:spLocks noChangeArrowheads="1"/>
                  </p:cNvSpPr>
                  <p:nvPr/>
                </p:nvSpPr>
                <p:spPr bwMode="auto">
                  <a:xfrm>
                    <a:off x="184" y="2416"/>
                    <a:ext cx="864" cy="384"/>
                  </a:xfrm>
                  <a:prstGeom prst="rect">
                    <a:avLst/>
                  </a:prstGeom>
                  <a:solidFill>
                    <a:srgbClr val="9EB3D7"/>
                  </a:solidFill>
                  <a:ln w="1908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GB">
                      <a:solidFill>
                        <a:srgbClr val="333333"/>
                      </a:solidFill>
                      <a:latin typeface="Arial" pitchFamily="34" charset="0"/>
                    </a:endParaRPr>
                  </a:p>
                </p:txBody>
              </p:sp>
              <p:sp>
                <p:nvSpPr>
                  <p:cNvPr id="14" name="Rectangle 8"/>
                  <p:cNvSpPr>
                    <a:spLocks noChangeArrowheads="1"/>
                  </p:cNvSpPr>
                  <p:nvPr/>
                </p:nvSpPr>
                <p:spPr bwMode="auto">
                  <a:xfrm>
                    <a:off x="137" y="2369"/>
                    <a:ext cx="864" cy="384"/>
                  </a:xfrm>
                  <a:prstGeom prst="rect">
                    <a:avLst/>
                  </a:prstGeom>
                  <a:solidFill>
                    <a:srgbClr val="9EB3D7"/>
                  </a:solidFill>
                  <a:ln w="1908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GB">
                      <a:solidFill>
                        <a:srgbClr val="333333"/>
                      </a:solidFill>
                      <a:latin typeface="Arial" pitchFamily="34" charset="0"/>
                    </a:endParaRPr>
                  </a:p>
                </p:txBody>
              </p:sp>
            </p:grpSp>
            <p:sp>
              <p:nvSpPr>
                <p:cNvPr id="10" name="Text Box 9"/>
                <p:cNvSpPr txBox="1">
                  <a:spLocks noChangeArrowheads="1"/>
                </p:cNvSpPr>
                <p:nvPr/>
              </p:nvSpPr>
              <p:spPr bwMode="auto">
                <a:xfrm>
                  <a:off x="267" y="2352"/>
                  <a:ext cx="640" cy="409"/>
                </a:xfrm>
                <a:prstGeom prst="rect">
                  <a:avLst/>
                </a:prstGeom>
                <a:no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9pPr>
                </a:lstStyle>
                <a:p>
                  <a:pPr algn="ctr" fontAlgn="base">
                    <a:spcBef>
                      <a:spcPct val="0"/>
                    </a:spcBef>
                    <a:spcAft>
                      <a:spcPct val="0"/>
                    </a:spcAft>
                  </a:pPr>
                  <a:r>
                    <a:rPr lang="en-US" dirty="0" smtClean="0">
                      <a:solidFill>
                        <a:srgbClr val="FFFFFF"/>
                      </a:solidFill>
                    </a:rPr>
                    <a:t>Main</a:t>
                  </a:r>
                </a:p>
                <a:p>
                  <a:pPr algn="ctr" fontAlgn="base">
                    <a:spcBef>
                      <a:spcPct val="0"/>
                    </a:spcBef>
                    <a:spcAft>
                      <a:spcPct val="0"/>
                    </a:spcAft>
                  </a:pPr>
                  <a:r>
                    <a:rPr lang="en-US" dirty="0" smtClean="0">
                      <a:solidFill>
                        <a:srgbClr val="FFFFFF"/>
                      </a:solidFill>
                    </a:rPr>
                    <a:t>Memory</a:t>
                  </a:r>
                  <a:endParaRPr lang="en-US" dirty="0">
                    <a:solidFill>
                      <a:srgbClr val="FFFFFF"/>
                    </a:solidFill>
                  </a:endParaRPr>
                </a:p>
              </p:txBody>
            </p:sp>
          </p:grpSp>
          <p:sp>
            <p:nvSpPr>
              <p:cNvPr id="15" name="Text Box 10"/>
              <p:cNvSpPr txBox="1">
                <a:spLocks noChangeArrowheads="1"/>
              </p:cNvSpPr>
              <p:nvPr/>
            </p:nvSpPr>
            <p:spPr bwMode="auto">
              <a:xfrm>
                <a:off x="395536" y="1196752"/>
                <a:ext cx="6619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LGC Sans" charset="0"/>
                    <a:cs typeface="DejaVu LGC Sans" charset="0"/>
                  </a:defRPr>
                </a:lvl9pPr>
              </a:lstStyle>
              <a:p>
                <a:pPr fontAlgn="base">
                  <a:spcBef>
                    <a:spcPct val="0"/>
                  </a:spcBef>
                  <a:spcAft>
                    <a:spcPct val="0"/>
                  </a:spcAft>
                </a:pPr>
                <a:r>
                  <a:rPr lang="en-US">
                    <a:solidFill>
                      <a:srgbClr val="FFFFFF"/>
                    </a:solidFill>
                  </a:rPr>
                  <a:t>CPU</a:t>
                </a:r>
              </a:p>
            </p:txBody>
          </p:sp>
          <p:sp>
            <p:nvSpPr>
              <p:cNvPr id="20" name="Oval 38"/>
              <p:cNvSpPr>
                <a:spLocks noChangeArrowheads="1"/>
              </p:cNvSpPr>
              <p:nvPr/>
            </p:nvSpPr>
            <p:spPr bwMode="auto">
              <a:xfrm>
                <a:off x="810116" y="1506315"/>
                <a:ext cx="914400" cy="523875"/>
              </a:xfrm>
              <a:prstGeom prst="ellipse">
                <a:avLst/>
              </a:prstGeom>
              <a:solidFill>
                <a:srgbClr val="FFFFFF"/>
              </a:solidFill>
              <a:ln w="28440">
                <a:solidFill>
                  <a:srgbClr val="FFFFFF"/>
                </a:solidFill>
                <a:prstDash val="sysDot"/>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r>
                  <a:rPr lang="en-GB" dirty="0" smtClean="0">
                    <a:solidFill>
                      <a:srgbClr val="333333"/>
                    </a:solidFill>
                    <a:latin typeface="Arial" pitchFamily="34" charset="0"/>
                  </a:rPr>
                  <a:t>CPU</a:t>
                </a:r>
              </a:p>
              <a:p>
                <a:pPr fontAlgn="base">
                  <a:spcBef>
                    <a:spcPct val="0"/>
                  </a:spcBef>
                  <a:spcAft>
                    <a:spcPct val="0"/>
                  </a:spcAft>
                </a:pPr>
                <a:r>
                  <a:rPr lang="en-GB" dirty="0" smtClean="0">
                    <a:solidFill>
                      <a:srgbClr val="333333"/>
                    </a:solidFill>
                    <a:latin typeface="Arial" pitchFamily="34" charset="0"/>
                  </a:rPr>
                  <a:t>Code </a:t>
                </a:r>
                <a:endParaRPr lang="en-GB" dirty="0">
                  <a:solidFill>
                    <a:srgbClr val="333333"/>
                  </a:solidFill>
                  <a:latin typeface="Arial" pitchFamily="34" charset="0"/>
                </a:endParaRPr>
              </a:p>
            </p:txBody>
          </p:sp>
        </p:grpSp>
        <p:sp>
          <p:nvSpPr>
            <p:cNvPr id="39" name="TextBox 38"/>
            <p:cNvSpPr txBox="1"/>
            <p:nvPr/>
          </p:nvSpPr>
          <p:spPr>
            <a:xfrm>
              <a:off x="551950" y="4005064"/>
              <a:ext cx="1459054" cy="369332"/>
            </a:xfrm>
            <a:prstGeom prst="rect">
              <a:avLst/>
            </a:prstGeom>
            <a:noFill/>
          </p:spPr>
          <p:txBody>
            <a:bodyPr wrap="none" rtlCol="0">
              <a:spAutoFit/>
            </a:bodyPr>
            <a:lstStyle/>
            <a:p>
              <a:pPr fontAlgn="base">
                <a:spcBef>
                  <a:spcPct val="0"/>
                </a:spcBef>
                <a:spcAft>
                  <a:spcPct val="0"/>
                </a:spcAft>
              </a:pPr>
              <a:r>
                <a:rPr lang="en-GB" dirty="0" smtClean="0">
                  <a:solidFill>
                    <a:srgbClr val="333333"/>
                  </a:solidFill>
                  <a:latin typeface="Arial" pitchFamily="34" charset="0"/>
                </a:rPr>
                <a:t>CPU Code (.c)</a:t>
              </a:r>
              <a:endParaRPr lang="en-GB" dirty="0">
                <a:solidFill>
                  <a:srgbClr val="333333"/>
                </a:solidFill>
                <a:latin typeface="Arial" pitchFamily="34" charset="0"/>
              </a:endParaRPr>
            </a:p>
          </p:txBody>
        </p:sp>
      </p:grpSp>
      <p:sp>
        <p:nvSpPr>
          <p:cNvPr id="2" name="Title 1"/>
          <p:cNvSpPr>
            <a:spLocks noGrp="1"/>
          </p:cNvSpPr>
          <p:nvPr>
            <p:ph type="title"/>
          </p:nvPr>
        </p:nvSpPr>
        <p:spPr>
          <a:xfrm>
            <a:off x="169168" y="130622"/>
            <a:ext cx="8219256" cy="994122"/>
          </a:xfrm>
        </p:spPr>
        <p:txBody>
          <a:bodyPr>
            <a:normAutofit/>
          </a:bodyPr>
          <a:lstStyle/>
          <a:p>
            <a:r>
              <a:rPr lang="en-GB" dirty="0" smtClean="0"/>
              <a:t>2D convolution with </a:t>
            </a:r>
            <a:r>
              <a:rPr lang="en-GB" dirty="0" err="1" smtClean="0"/>
              <a:t>MaxCompiler</a:t>
            </a:r>
            <a:endParaRPr lang="en-GB" dirty="0"/>
          </a:p>
        </p:txBody>
      </p:sp>
      <p:grpSp>
        <p:nvGrpSpPr>
          <p:cNvPr id="23" name="Group 47"/>
          <p:cNvGrpSpPr/>
          <p:nvPr/>
        </p:nvGrpSpPr>
        <p:grpSpPr>
          <a:xfrm>
            <a:off x="416174" y="1854550"/>
            <a:ext cx="1800225" cy="720725"/>
            <a:chOff x="416174" y="2117502"/>
            <a:chExt cx="1800225" cy="720725"/>
          </a:xfrm>
        </p:grpSpPr>
        <p:sp>
          <p:nvSpPr>
            <p:cNvPr id="7" name="AutoShape 2"/>
            <p:cNvSpPr>
              <a:spLocks noChangeArrowheads="1"/>
            </p:cNvSpPr>
            <p:nvPr/>
          </p:nvSpPr>
          <p:spPr bwMode="auto">
            <a:xfrm>
              <a:off x="416174" y="2117502"/>
              <a:ext cx="1800225" cy="720725"/>
            </a:xfrm>
            <a:prstGeom prst="roundRect">
              <a:avLst>
                <a:gd name="adj" fmla="val 218"/>
              </a:avLst>
            </a:prstGeom>
            <a:solidFill>
              <a:srgbClr val="FFD3B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61200" rIns="18000" bIns="45000" anchor="ctr" anchorCtr="1"/>
            <a:lstStyle/>
            <a:p>
              <a:pPr algn="ctr" fontAlgn="base">
                <a:lnSpc>
                  <a:spcPts val="2813"/>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err="1" smtClean="0">
                  <a:solidFill>
                    <a:srgbClr val="000000"/>
                  </a:solidFill>
                  <a:latin typeface="Arial" pitchFamily="34" charset="0"/>
                  <a:ea typeface="DejaVu LGC Sans" charset="0"/>
                  <a:cs typeface="DejaVu LGC Sans" charset="0"/>
                </a:rPr>
                <a:t>SLiC</a:t>
              </a:r>
              <a:endParaRPr lang="en-US" dirty="0">
                <a:solidFill>
                  <a:srgbClr val="000000"/>
                </a:solidFill>
                <a:latin typeface="Arial" pitchFamily="34" charset="0"/>
                <a:ea typeface="DejaVu LGC Sans" charset="0"/>
                <a:cs typeface="DejaVu LGC Sans" charset="0"/>
              </a:endParaRPr>
            </a:p>
            <a:p>
              <a:pPr algn="ctr" fontAlgn="base">
                <a:lnSpc>
                  <a:spcPts val="2813"/>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err="1">
                  <a:solidFill>
                    <a:srgbClr val="000000"/>
                  </a:solidFill>
                  <a:latin typeface="Arial" pitchFamily="34" charset="0"/>
                  <a:ea typeface="DejaVu LGC Sans" charset="0"/>
                  <a:cs typeface="DejaVu LGC Sans" charset="0"/>
                </a:rPr>
                <a:t>MaxelerOS</a:t>
              </a:r>
              <a:endParaRPr lang="en-US" dirty="0">
                <a:solidFill>
                  <a:srgbClr val="000000"/>
                </a:solidFill>
                <a:latin typeface="Arial" pitchFamily="34" charset="0"/>
                <a:ea typeface="DejaVu LGC Sans" charset="0"/>
                <a:cs typeface="DejaVu LGC Sans" charset="0"/>
              </a:endParaRPr>
            </a:p>
          </p:txBody>
        </p:sp>
        <p:sp>
          <p:nvSpPr>
            <p:cNvPr id="21" name="Line 75"/>
            <p:cNvSpPr>
              <a:spLocks noChangeShapeType="1"/>
            </p:cNvSpPr>
            <p:nvPr/>
          </p:nvSpPr>
          <p:spPr bwMode="auto">
            <a:xfrm>
              <a:off x="416174" y="2117502"/>
              <a:ext cx="1800225" cy="1588"/>
            </a:xfrm>
            <a:prstGeom prst="line">
              <a:avLst/>
            </a:prstGeom>
            <a:noFill/>
            <a:ln w="180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GB">
                <a:solidFill>
                  <a:srgbClr val="333333"/>
                </a:solidFill>
                <a:latin typeface="Arial" pitchFamily="34" charset="0"/>
              </a:endParaRPr>
            </a:p>
          </p:txBody>
        </p:sp>
        <p:sp>
          <p:nvSpPr>
            <p:cNvPr id="22" name="Line 76"/>
            <p:cNvSpPr>
              <a:spLocks noChangeShapeType="1"/>
            </p:cNvSpPr>
            <p:nvPr/>
          </p:nvSpPr>
          <p:spPr bwMode="auto">
            <a:xfrm>
              <a:off x="416174" y="2476277"/>
              <a:ext cx="1800225" cy="1588"/>
            </a:xfrm>
            <a:prstGeom prst="line">
              <a:avLst/>
            </a:prstGeom>
            <a:noFill/>
            <a:ln w="180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GB">
                <a:solidFill>
                  <a:srgbClr val="333333"/>
                </a:solidFill>
                <a:latin typeface="Arial" pitchFamily="34" charset="0"/>
              </a:endParaRPr>
            </a:p>
          </p:txBody>
        </p:sp>
      </p:grpSp>
      <p:grpSp>
        <p:nvGrpSpPr>
          <p:cNvPr id="24" name="Group 52"/>
          <p:cNvGrpSpPr/>
          <p:nvPr/>
        </p:nvGrpSpPr>
        <p:grpSpPr>
          <a:xfrm>
            <a:off x="6084168" y="3742112"/>
            <a:ext cx="3672408" cy="2366285"/>
            <a:chOff x="6084168" y="4005064"/>
            <a:chExt cx="3672408" cy="2366285"/>
          </a:xfrm>
        </p:grpSpPr>
        <p:sp>
          <p:nvSpPr>
            <p:cNvPr id="35" name="Rectangle 34"/>
            <p:cNvSpPr/>
            <p:nvPr/>
          </p:nvSpPr>
          <p:spPr>
            <a:xfrm>
              <a:off x="6084168" y="4340024"/>
              <a:ext cx="3672408" cy="2031325"/>
            </a:xfrm>
            <a:prstGeom prst="rect">
              <a:avLst/>
            </a:prstGeom>
          </p:spPr>
          <p:txBody>
            <a:bodyPr wrap="square">
              <a:spAutoFit/>
            </a:bodyPr>
            <a:lstStyle/>
            <a:p>
              <a:pPr defTabSz="360000" fontAlgn="base">
                <a:spcBef>
                  <a:spcPct val="0"/>
                </a:spcBef>
                <a:spcAft>
                  <a:spcPct val="0"/>
                </a:spcAft>
              </a:pPr>
              <a:r>
                <a:rPr lang="en-GB" sz="1400" dirty="0" err="1" smtClean="0">
                  <a:solidFill>
                    <a:srgbClr val="333333"/>
                  </a:solidFill>
                  <a:latin typeface="Arial" pitchFamily="34" charset="0"/>
                </a:rPr>
                <a:t>DFEvar</a:t>
              </a:r>
              <a:r>
                <a:rPr lang="en-GB" sz="1400" dirty="0" smtClean="0">
                  <a:solidFill>
                    <a:srgbClr val="333333"/>
                  </a:solidFill>
                  <a:latin typeface="Arial" pitchFamily="34" charset="0"/>
                </a:rPr>
                <a:t> </a:t>
              </a:r>
              <a:r>
                <a:rPr lang="en-GB" sz="1400" dirty="0">
                  <a:solidFill>
                    <a:srgbClr val="333333"/>
                  </a:solidFill>
                  <a:latin typeface="Arial" pitchFamily="34" charset="0"/>
                </a:rPr>
                <a:t>x = </a:t>
              </a:r>
              <a:r>
                <a:rPr lang="en-GB" sz="1400" dirty="0" err="1">
                  <a:solidFill>
                    <a:srgbClr val="333333"/>
                  </a:solidFill>
                  <a:latin typeface="Arial" pitchFamily="34" charset="0"/>
                </a:rPr>
                <a:t>io.input</a:t>
              </a:r>
              <a:r>
                <a:rPr lang="en-GB" sz="1400" dirty="0">
                  <a:solidFill>
                    <a:srgbClr val="333333"/>
                  </a:solidFill>
                  <a:latin typeface="Arial" pitchFamily="34" charset="0"/>
                </a:rPr>
                <a:t>("x", </a:t>
              </a:r>
              <a:r>
                <a:rPr lang="en-GB" sz="1400" dirty="0" err="1" smtClean="0">
                  <a:solidFill>
                    <a:srgbClr val="333333"/>
                  </a:solidFill>
                  <a:latin typeface="Arial" pitchFamily="34" charset="0"/>
                </a:rPr>
                <a:t>hwInt</a:t>
              </a:r>
              <a:r>
                <a:rPr lang="en-GB" sz="1400" dirty="0" smtClean="0">
                  <a:solidFill>
                    <a:srgbClr val="333333"/>
                  </a:solidFill>
                  <a:latin typeface="Arial" pitchFamily="34" charset="0"/>
                </a:rPr>
                <a:t>(32));</a:t>
              </a:r>
              <a:endParaRPr lang="en-GB" sz="1400" dirty="0">
                <a:solidFill>
                  <a:srgbClr val="333333"/>
                </a:solidFill>
                <a:latin typeface="Arial" pitchFamily="34" charset="0"/>
              </a:endParaRPr>
            </a:p>
            <a:p>
              <a:pPr defTabSz="360000" fontAlgn="base">
                <a:spcBef>
                  <a:spcPct val="0"/>
                </a:spcBef>
                <a:spcAft>
                  <a:spcPct val="0"/>
                </a:spcAft>
              </a:pPr>
              <a:endParaRPr lang="en-GB" sz="1400" dirty="0">
                <a:solidFill>
                  <a:srgbClr val="333333"/>
                </a:solidFill>
                <a:latin typeface="Arial" pitchFamily="34" charset="0"/>
              </a:endParaRPr>
            </a:p>
            <a:p>
              <a:pPr defTabSz="360000" fontAlgn="base">
                <a:spcBef>
                  <a:spcPct val="0"/>
                </a:spcBef>
                <a:spcAft>
                  <a:spcPct val="0"/>
                </a:spcAft>
              </a:pPr>
              <a:r>
                <a:rPr lang="en-GB" sz="1400" dirty="0" err="1" smtClean="0">
                  <a:solidFill>
                    <a:srgbClr val="333333"/>
                  </a:solidFill>
                  <a:latin typeface="Arial" pitchFamily="34" charset="0"/>
                </a:rPr>
                <a:t>DFEvar</a:t>
              </a:r>
              <a:r>
                <a:rPr lang="en-GB" sz="1400" dirty="0" smtClean="0">
                  <a:solidFill>
                    <a:srgbClr val="333333"/>
                  </a:solidFill>
                  <a:latin typeface="Arial" pitchFamily="34" charset="0"/>
                </a:rPr>
                <a:t> </a:t>
              </a:r>
              <a:r>
                <a:rPr lang="en-GB" sz="1400" dirty="0">
                  <a:solidFill>
                    <a:srgbClr val="333333"/>
                  </a:solidFill>
                  <a:latin typeface="Arial" pitchFamily="34" charset="0"/>
                </a:rPr>
                <a:t>result = </a:t>
              </a:r>
              <a:r>
                <a:rPr lang="en-GB" sz="1400" dirty="0" smtClean="0">
                  <a:solidFill>
                    <a:srgbClr val="333333"/>
                  </a:solidFill>
                  <a:latin typeface="Arial" pitchFamily="34" charset="0"/>
                </a:rPr>
                <a:t>c0*FIFO(x,1) +</a:t>
              </a:r>
            </a:p>
            <a:p>
              <a:pPr defTabSz="360000" fontAlgn="base">
                <a:spcBef>
                  <a:spcPct val="0"/>
                </a:spcBef>
                <a:spcAft>
                  <a:spcPct val="0"/>
                </a:spcAft>
              </a:pPr>
              <a:r>
                <a:rPr lang="en-GB" sz="1400" dirty="0">
                  <a:solidFill>
                    <a:srgbClr val="333333"/>
                  </a:solidFill>
                  <a:latin typeface="Arial" pitchFamily="34" charset="0"/>
                </a:rPr>
                <a:t> </a:t>
              </a:r>
              <a:r>
                <a:rPr lang="en-GB" sz="1400" dirty="0" smtClean="0">
                  <a:solidFill>
                    <a:srgbClr val="333333"/>
                  </a:solidFill>
                  <a:latin typeface="Arial" pitchFamily="34" charset="0"/>
                </a:rPr>
                <a:t>                         c1*x + </a:t>
              </a:r>
              <a:br>
                <a:rPr lang="en-GB" sz="1400" dirty="0" smtClean="0">
                  <a:solidFill>
                    <a:srgbClr val="333333"/>
                  </a:solidFill>
                  <a:latin typeface="Arial" pitchFamily="34" charset="0"/>
                </a:rPr>
              </a:br>
              <a:r>
                <a:rPr lang="en-GB" sz="1400" dirty="0" smtClean="0">
                  <a:solidFill>
                    <a:srgbClr val="333333"/>
                  </a:solidFill>
                  <a:latin typeface="Arial" pitchFamily="34" charset="0"/>
                </a:rPr>
                <a:t>                          c2*FIFO(x,-1) +</a:t>
              </a:r>
            </a:p>
            <a:p>
              <a:pPr defTabSz="360000" fontAlgn="base">
                <a:spcBef>
                  <a:spcPct val="0"/>
                </a:spcBef>
                <a:spcAft>
                  <a:spcPct val="0"/>
                </a:spcAft>
              </a:pPr>
              <a:r>
                <a:rPr lang="en-GB" sz="1400" dirty="0">
                  <a:solidFill>
                    <a:srgbClr val="333333"/>
                  </a:solidFill>
                  <a:latin typeface="Arial" pitchFamily="34" charset="0"/>
                </a:rPr>
                <a:t> </a:t>
              </a:r>
              <a:r>
                <a:rPr lang="en-GB" sz="1400" dirty="0" smtClean="0">
                  <a:solidFill>
                    <a:srgbClr val="333333"/>
                  </a:solidFill>
                  <a:latin typeface="Arial" pitchFamily="34" charset="0"/>
                </a:rPr>
                <a:t>                         c3*FIFO(</a:t>
              </a:r>
              <a:r>
                <a:rPr lang="en-GB" sz="1400" dirty="0" err="1" smtClean="0">
                  <a:solidFill>
                    <a:srgbClr val="333333"/>
                  </a:solidFill>
                  <a:latin typeface="Arial" pitchFamily="34" charset="0"/>
                </a:rPr>
                <a:t>x,L</a:t>
              </a:r>
              <a:r>
                <a:rPr lang="en-GB" sz="1400" dirty="0" smtClean="0">
                  <a:solidFill>
                    <a:srgbClr val="333333"/>
                  </a:solidFill>
                  <a:latin typeface="Arial" pitchFamily="34" charset="0"/>
                </a:rPr>
                <a:t>) +</a:t>
              </a:r>
            </a:p>
            <a:p>
              <a:pPr defTabSz="360000" fontAlgn="base">
                <a:spcBef>
                  <a:spcPct val="0"/>
                </a:spcBef>
                <a:spcAft>
                  <a:spcPct val="0"/>
                </a:spcAft>
              </a:pPr>
              <a:r>
                <a:rPr lang="en-GB" sz="1400" dirty="0">
                  <a:solidFill>
                    <a:srgbClr val="333333"/>
                  </a:solidFill>
                  <a:latin typeface="Arial" pitchFamily="34" charset="0"/>
                </a:rPr>
                <a:t> </a:t>
              </a:r>
              <a:r>
                <a:rPr lang="en-GB" sz="1400" dirty="0" smtClean="0">
                  <a:solidFill>
                    <a:srgbClr val="333333"/>
                  </a:solidFill>
                  <a:latin typeface="Arial" pitchFamily="34" charset="0"/>
                </a:rPr>
                <a:t>                         c4*FIFO(x,-L);</a:t>
              </a:r>
            </a:p>
            <a:p>
              <a:pPr defTabSz="360000" fontAlgn="base">
                <a:spcBef>
                  <a:spcPct val="0"/>
                </a:spcBef>
                <a:spcAft>
                  <a:spcPct val="0"/>
                </a:spcAft>
              </a:pPr>
              <a:endParaRPr lang="en-GB" sz="1400" dirty="0">
                <a:solidFill>
                  <a:srgbClr val="333333"/>
                </a:solidFill>
                <a:latin typeface="Arial" pitchFamily="34" charset="0"/>
              </a:endParaRPr>
            </a:p>
            <a:p>
              <a:pPr defTabSz="360000" fontAlgn="base">
                <a:spcBef>
                  <a:spcPct val="0"/>
                </a:spcBef>
                <a:spcAft>
                  <a:spcPct val="0"/>
                </a:spcAft>
              </a:pPr>
              <a:r>
                <a:rPr lang="en-GB" sz="1400" dirty="0" err="1" smtClean="0">
                  <a:solidFill>
                    <a:srgbClr val="333333"/>
                  </a:solidFill>
                  <a:latin typeface="Arial" pitchFamily="34" charset="0"/>
                </a:rPr>
                <a:t>io.output</a:t>
              </a:r>
              <a:r>
                <a:rPr lang="en-GB" sz="1400" dirty="0">
                  <a:solidFill>
                    <a:srgbClr val="333333"/>
                  </a:solidFill>
                  <a:latin typeface="Arial" pitchFamily="34" charset="0"/>
                </a:rPr>
                <a:t>("y", result, </a:t>
              </a:r>
              <a:r>
                <a:rPr lang="en-GB" sz="1400" dirty="0" err="1" smtClean="0">
                  <a:solidFill>
                    <a:srgbClr val="333333"/>
                  </a:solidFill>
                  <a:latin typeface="Arial" pitchFamily="34" charset="0"/>
                </a:rPr>
                <a:t>hwInt</a:t>
              </a:r>
              <a:r>
                <a:rPr lang="en-GB" sz="1400" dirty="0" smtClean="0">
                  <a:solidFill>
                    <a:srgbClr val="333333"/>
                  </a:solidFill>
                  <a:latin typeface="Arial" pitchFamily="34" charset="0"/>
                </a:rPr>
                <a:t>(32));</a:t>
              </a:r>
              <a:endParaRPr lang="en-GB" sz="1400" dirty="0">
                <a:solidFill>
                  <a:srgbClr val="333333"/>
                </a:solidFill>
                <a:latin typeface="Arial" pitchFamily="34" charset="0"/>
              </a:endParaRPr>
            </a:p>
          </p:txBody>
        </p:sp>
        <p:sp>
          <p:nvSpPr>
            <p:cNvPr id="41" name="TextBox 40"/>
            <p:cNvSpPr txBox="1"/>
            <p:nvPr/>
          </p:nvSpPr>
          <p:spPr>
            <a:xfrm>
              <a:off x="6876256" y="4005064"/>
              <a:ext cx="1712135" cy="369332"/>
            </a:xfrm>
            <a:prstGeom prst="rect">
              <a:avLst/>
            </a:prstGeom>
            <a:noFill/>
          </p:spPr>
          <p:txBody>
            <a:bodyPr wrap="none" rtlCol="0">
              <a:spAutoFit/>
            </a:bodyPr>
            <a:lstStyle/>
            <a:p>
              <a:pPr algn="ctr" fontAlgn="base">
                <a:spcBef>
                  <a:spcPct val="0"/>
                </a:spcBef>
                <a:spcAft>
                  <a:spcPct val="0"/>
                </a:spcAft>
              </a:pPr>
              <a:r>
                <a:rPr lang="en-GB" dirty="0" err="1" smtClean="0">
                  <a:solidFill>
                    <a:srgbClr val="333333"/>
                  </a:solidFill>
                  <a:latin typeface="Arial" pitchFamily="34" charset="0"/>
                </a:rPr>
                <a:t>MyKernel</a:t>
              </a:r>
              <a:r>
                <a:rPr lang="en-GB" dirty="0" smtClean="0">
                  <a:solidFill>
                    <a:srgbClr val="333333"/>
                  </a:solidFill>
                  <a:latin typeface="Arial" pitchFamily="34" charset="0"/>
                </a:rPr>
                <a:t> (.java)</a:t>
              </a:r>
              <a:endParaRPr lang="en-GB" dirty="0">
                <a:solidFill>
                  <a:srgbClr val="333333"/>
                </a:solidFill>
                <a:latin typeface="Arial" pitchFamily="34" charset="0"/>
              </a:endParaRPr>
            </a:p>
          </p:txBody>
        </p:sp>
      </p:grpSp>
      <p:sp>
        <p:nvSpPr>
          <p:cNvPr id="102" name="Rectangle 101"/>
          <p:cNvSpPr/>
          <p:nvPr/>
        </p:nvSpPr>
        <p:spPr>
          <a:xfrm>
            <a:off x="107504" y="4156490"/>
            <a:ext cx="3240360" cy="738664"/>
          </a:xfrm>
          <a:prstGeom prst="rect">
            <a:avLst/>
          </a:prstGeom>
        </p:spPr>
        <p:txBody>
          <a:bodyPr wrap="square">
            <a:spAutoFit/>
          </a:bodyPr>
          <a:lstStyle/>
          <a:p>
            <a:pPr fontAlgn="base">
              <a:spcBef>
                <a:spcPct val="0"/>
              </a:spcBef>
              <a:spcAft>
                <a:spcPct val="0"/>
              </a:spcAft>
            </a:pPr>
            <a:endParaRPr lang="en-GB" sz="1400" dirty="0">
              <a:solidFill>
                <a:srgbClr val="333333"/>
              </a:solidFill>
              <a:latin typeface="Arial" pitchFamily="34" charset="0"/>
            </a:endParaRPr>
          </a:p>
          <a:p>
            <a:pPr fontAlgn="base">
              <a:spcBef>
                <a:spcPct val="0"/>
              </a:spcBef>
              <a:spcAft>
                <a:spcPct val="0"/>
              </a:spcAft>
            </a:pPr>
            <a:endParaRPr lang="en-GB" sz="1400" dirty="0" smtClean="0">
              <a:solidFill>
                <a:srgbClr val="333333"/>
              </a:solidFill>
              <a:latin typeface="Arial" pitchFamily="34" charset="0"/>
            </a:endParaRPr>
          </a:p>
          <a:p>
            <a:pPr fontAlgn="base">
              <a:spcBef>
                <a:spcPct val="0"/>
              </a:spcBef>
              <a:spcAft>
                <a:spcPct val="0"/>
              </a:spcAft>
            </a:pPr>
            <a:r>
              <a:rPr lang="en-GB" sz="1400" dirty="0" err="1" smtClean="0">
                <a:solidFill>
                  <a:srgbClr val="333333"/>
                </a:solidFill>
                <a:latin typeface="Arial" pitchFamily="34" charset="0"/>
              </a:rPr>
              <a:t>int</a:t>
            </a:r>
            <a:r>
              <a:rPr lang="en-GB" sz="1400" dirty="0" smtClean="0">
                <a:solidFill>
                  <a:srgbClr val="333333"/>
                </a:solidFill>
                <a:latin typeface="Arial" pitchFamily="34" charset="0"/>
              </a:rPr>
              <a:t> *x, *y;</a:t>
            </a:r>
          </a:p>
        </p:txBody>
      </p:sp>
      <p:sp>
        <p:nvSpPr>
          <p:cNvPr id="70" name="Rectangle 69"/>
          <p:cNvSpPr/>
          <p:nvPr/>
        </p:nvSpPr>
        <p:spPr>
          <a:xfrm>
            <a:off x="142844" y="4077072"/>
            <a:ext cx="3000396" cy="22145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latin typeface="Calibri"/>
            </a:endParaRPr>
          </a:p>
        </p:txBody>
      </p:sp>
      <p:sp>
        <p:nvSpPr>
          <p:cNvPr id="72" name="Rectangle 71"/>
          <p:cNvSpPr/>
          <p:nvPr/>
        </p:nvSpPr>
        <p:spPr>
          <a:xfrm>
            <a:off x="6100092" y="4077072"/>
            <a:ext cx="3000364" cy="22145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latin typeface="Calibri"/>
            </a:endParaRPr>
          </a:p>
        </p:txBody>
      </p:sp>
      <p:sp>
        <p:nvSpPr>
          <p:cNvPr id="95" name="TextBox 94"/>
          <p:cNvSpPr txBox="1"/>
          <p:nvPr/>
        </p:nvSpPr>
        <p:spPr>
          <a:xfrm>
            <a:off x="1316286" y="2835326"/>
            <a:ext cx="288862"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fontAlgn="base">
              <a:spcBef>
                <a:spcPct val="0"/>
              </a:spcBef>
              <a:spcAft>
                <a:spcPct val="0"/>
              </a:spcAft>
            </a:pPr>
            <a:r>
              <a:rPr lang="en-GB" dirty="0">
                <a:solidFill>
                  <a:srgbClr val="FFFFFF"/>
                </a:solidFill>
                <a:latin typeface="Calibri"/>
              </a:rPr>
              <a:t>y</a:t>
            </a:r>
          </a:p>
        </p:txBody>
      </p:sp>
      <p:cxnSp>
        <p:nvCxnSpPr>
          <p:cNvPr id="98" name="Elbow Connector 68"/>
          <p:cNvCxnSpPr/>
          <p:nvPr/>
        </p:nvCxnSpPr>
        <p:spPr>
          <a:xfrm>
            <a:off x="3220543" y="2640646"/>
            <a:ext cx="1891517" cy="564012"/>
          </a:xfrm>
          <a:prstGeom prst="bentConnector4">
            <a:avLst>
              <a:gd name="adj1" fmla="val 33821"/>
              <a:gd name="adj2" fmla="val 140531"/>
            </a:avLst>
          </a:prstGeom>
          <a:ln w="50800">
            <a:solidFill>
              <a:srgbClr val="000000"/>
            </a:solidFill>
            <a:tailEnd type="none"/>
          </a:ln>
        </p:spPr>
        <p:style>
          <a:lnRef idx="3">
            <a:schemeClr val="accent3"/>
          </a:lnRef>
          <a:fillRef idx="0">
            <a:schemeClr val="accent3"/>
          </a:fillRef>
          <a:effectRef idx="2">
            <a:schemeClr val="accent3"/>
          </a:effectRef>
          <a:fontRef idx="minor">
            <a:schemeClr val="tx1"/>
          </a:fontRef>
        </p:style>
      </p:cxnSp>
      <p:cxnSp>
        <p:nvCxnSpPr>
          <p:cNvPr id="96" name="Elbow Connector 63"/>
          <p:cNvCxnSpPr>
            <a:endCxn id="95" idx="0"/>
          </p:cNvCxnSpPr>
          <p:nvPr/>
        </p:nvCxnSpPr>
        <p:spPr>
          <a:xfrm rot="10800000" flipV="1">
            <a:off x="1460717" y="2640646"/>
            <a:ext cx="1759826" cy="194680"/>
          </a:xfrm>
          <a:prstGeom prst="bentConnector2">
            <a:avLst/>
          </a:prstGeom>
          <a:ln w="50800">
            <a:solidFill>
              <a:srgbClr val="000000"/>
            </a:solidFill>
            <a:tailEnd type="triangle"/>
          </a:ln>
        </p:spPr>
        <p:style>
          <a:lnRef idx="3">
            <a:schemeClr val="accent3"/>
          </a:lnRef>
          <a:fillRef idx="0">
            <a:schemeClr val="accent3"/>
          </a:fillRef>
          <a:effectRef idx="2">
            <a:schemeClr val="accent3"/>
          </a:effectRef>
          <a:fontRef idx="minor">
            <a:schemeClr val="tx1"/>
          </a:fontRef>
        </p:style>
      </p:cxnSp>
      <p:grpSp>
        <p:nvGrpSpPr>
          <p:cNvPr id="26" name="Group 98"/>
          <p:cNvGrpSpPr/>
          <p:nvPr/>
        </p:nvGrpSpPr>
        <p:grpSpPr>
          <a:xfrm>
            <a:off x="915731" y="2219091"/>
            <a:ext cx="4214066" cy="985567"/>
            <a:chOff x="915731" y="2482043"/>
            <a:chExt cx="4214066" cy="985567"/>
          </a:xfrm>
        </p:grpSpPr>
        <p:sp>
          <p:nvSpPr>
            <p:cNvPr id="43" name="TextBox 42"/>
            <p:cNvSpPr txBox="1"/>
            <p:nvPr/>
          </p:nvSpPr>
          <p:spPr>
            <a:xfrm>
              <a:off x="915731" y="3098278"/>
              <a:ext cx="284052"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fontAlgn="base">
                <a:spcBef>
                  <a:spcPct val="0"/>
                </a:spcBef>
                <a:spcAft>
                  <a:spcPct val="0"/>
                </a:spcAft>
              </a:pPr>
              <a:r>
                <a:rPr lang="en-GB" dirty="0" smtClean="0">
                  <a:solidFill>
                    <a:srgbClr val="FFFFFF"/>
                  </a:solidFill>
                  <a:latin typeface="Calibri"/>
                </a:rPr>
                <a:t>x</a:t>
              </a:r>
              <a:endParaRPr lang="en-GB" dirty="0">
                <a:solidFill>
                  <a:srgbClr val="FFFFFF"/>
                </a:solidFill>
                <a:latin typeface="Calibri"/>
              </a:endParaRPr>
            </a:p>
          </p:txBody>
        </p:sp>
        <p:cxnSp>
          <p:nvCxnSpPr>
            <p:cNvPr id="93" name="Elbow Connector 55"/>
            <p:cNvCxnSpPr/>
            <p:nvPr/>
          </p:nvCxnSpPr>
          <p:spPr>
            <a:xfrm flipV="1">
              <a:off x="3203848" y="2482043"/>
              <a:ext cx="1925949" cy="226877"/>
            </a:xfrm>
            <a:prstGeom prst="bentConnector4">
              <a:avLst>
                <a:gd name="adj1" fmla="val 43917"/>
                <a:gd name="adj2" fmla="val 200759"/>
              </a:avLst>
            </a:prstGeom>
            <a:ln w="50800">
              <a:solidFill>
                <a:srgbClr val="000000"/>
              </a:solidFill>
              <a:tailEnd type="triangle"/>
            </a:ln>
          </p:spPr>
          <p:style>
            <a:lnRef idx="3">
              <a:schemeClr val="accent3"/>
            </a:lnRef>
            <a:fillRef idx="0">
              <a:schemeClr val="accent3"/>
            </a:fillRef>
            <a:effectRef idx="2">
              <a:schemeClr val="accent3"/>
            </a:effectRef>
            <a:fontRef idx="minor">
              <a:schemeClr val="tx1"/>
            </a:fontRef>
          </p:style>
        </p:cxnSp>
        <p:cxnSp>
          <p:nvCxnSpPr>
            <p:cNvPr id="94" name="Elbow Connector 60"/>
            <p:cNvCxnSpPr/>
            <p:nvPr/>
          </p:nvCxnSpPr>
          <p:spPr>
            <a:xfrm rot="5400000" flipH="1" flipV="1">
              <a:off x="1944469" y="1822208"/>
              <a:ext cx="389358" cy="2162783"/>
            </a:xfrm>
            <a:prstGeom prst="bentConnector2">
              <a:avLst/>
            </a:prstGeom>
            <a:ln w="50800">
              <a:solidFill>
                <a:srgbClr val="000000"/>
              </a:solidFill>
              <a:tailEnd type="none"/>
            </a:ln>
          </p:spPr>
          <p:style>
            <a:lnRef idx="3">
              <a:schemeClr val="accent3"/>
            </a:lnRef>
            <a:fillRef idx="0">
              <a:schemeClr val="accent3"/>
            </a:fillRef>
            <a:effectRef idx="2">
              <a:schemeClr val="accent3"/>
            </a:effectRef>
            <a:fontRef idx="minor">
              <a:schemeClr val="tx1"/>
            </a:fontRef>
          </p:style>
        </p:cxnSp>
      </p:grpSp>
      <p:grpSp>
        <p:nvGrpSpPr>
          <p:cNvPr id="28" name="Group 27"/>
          <p:cNvGrpSpPr/>
          <p:nvPr/>
        </p:nvGrpSpPr>
        <p:grpSpPr>
          <a:xfrm>
            <a:off x="6660232" y="1412776"/>
            <a:ext cx="1656184" cy="1656184"/>
            <a:chOff x="7164288" y="1268760"/>
            <a:chExt cx="1656184" cy="1656184"/>
          </a:xfrm>
        </p:grpSpPr>
        <p:sp>
          <p:nvSpPr>
            <p:cNvPr id="75" name="Rectangle 74"/>
            <p:cNvSpPr/>
            <p:nvPr/>
          </p:nvSpPr>
          <p:spPr>
            <a:xfrm>
              <a:off x="7164288" y="1844824"/>
              <a:ext cx="504056" cy="504056"/>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333333"/>
                  </a:solidFill>
                  <a:latin typeface="+mj-lt"/>
                </a:rPr>
                <a:t>c0</a:t>
              </a:r>
              <a:endParaRPr lang="en-US" b="1" dirty="0">
                <a:solidFill>
                  <a:srgbClr val="333333"/>
                </a:solidFill>
                <a:latin typeface="+mj-lt"/>
              </a:endParaRPr>
            </a:p>
          </p:txBody>
        </p:sp>
        <p:sp>
          <p:nvSpPr>
            <p:cNvPr id="76" name="Rectangle 75"/>
            <p:cNvSpPr/>
            <p:nvPr/>
          </p:nvSpPr>
          <p:spPr>
            <a:xfrm>
              <a:off x="8316416" y="1844824"/>
              <a:ext cx="504056" cy="504056"/>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333333"/>
                  </a:solidFill>
                  <a:latin typeface="+mj-lt"/>
                </a:rPr>
                <a:t>c2</a:t>
              </a:r>
              <a:endParaRPr lang="en-US" b="1" dirty="0">
                <a:solidFill>
                  <a:srgbClr val="333333"/>
                </a:solidFill>
                <a:latin typeface="+mj-lt"/>
              </a:endParaRPr>
            </a:p>
          </p:txBody>
        </p:sp>
        <p:sp>
          <p:nvSpPr>
            <p:cNvPr id="78" name="Rectangle 77"/>
            <p:cNvSpPr/>
            <p:nvPr/>
          </p:nvSpPr>
          <p:spPr>
            <a:xfrm>
              <a:off x="7740352" y="1844824"/>
              <a:ext cx="504056" cy="504056"/>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333333"/>
                  </a:solidFill>
                  <a:latin typeface="+mj-lt"/>
                </a:rPr>
                <a:t>c1</a:t>
              </a:r>
              <a:endParaRPr lang="en-US" b="1" dirty="0">
                <a:solidFill>
                  <a:srgbClr val="333333"/>
                </a:solidFill>
                <a:latin typeface="+mj-lt"/>
              </a:endParaRPr>
            </a:p>
          </p:txBody>
        </p:sp>
        <p:sp>
          <p:nvSpPr>
            <p:cNvPr id="79" name="Rectangle 78"/>
            <p:cNvSpPr/>
            <p:nvPr/>
          </p:nvSpPr>
          <p:spPr>
            <a:xfrm>
              <a:off x="7740352" y="2420888"/>
              <a:ext cx="504056" cy="504056"/>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333333"/>
                  </a:solidFill>
                  <a:latin typeface="+mj-lt"/>
                </a:rPr>
                <a:t>c4</a:t>
              </a:r>
              <a:endParaRPr lang="en-US" b="1" dirty="0">
                <a:solidFill>
                  <a:srgbClr val="333333"/>
                </a:solidFill>
                <a:latin typeface="+mj-lt"/>
              </a:endParaRPr>
            </a:p>
          </p:txBody>
        </p:sp>
        <p:sp>
          <p:nvSpPr>
            <p:cNvPr id="80" name="Rectangle 79"/>
            <p:cNvSpPr/>
            <p:nvPr/>
          </p:nvSpPr>
          <p:spPr>
            <a:xfrm>
              <a:off x="7740352" y="1268760"/>
              <a:ext cx="504056" cy="504056"/>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333333"/>
                  </a:solidFill>
                  <a:latin typeface="+mj-lt"/>
                </a:rPr>
                <a:t>c3</a:t>
              </a:r>
              <a:endParaRPr lang="en-US" b="1" dirty="0">
                <a:solidFill>
                  <a:srgbClr val="333333"/>
                </a:solidFill>
                <a:latin typeface="+mj-lt"/>
              </a:endParaRPr>
            </a:p>
          </p:txBody>
        </p:sp>
      </p:grpSp>
      <p:grpSp>
        <p:nvGrpSpPr>
          <p:cNvPr id="81" name="Group 80"/>
          <p:cNvGrpSpPr/>
          <p:nvPr/>
        </p:nvGrpSpPr>
        <p:grpSpPr>
          <a:xfrm>
            <a:off x="4716016" y="2276872"/>
            <a:ext cx="864096" cy="864096"/>
            <a:chOff x="7164288" y="1268760"/>
            <a:chExt cx="1656184" cy="1656184"/>
          </a:xfrm>
        </p:grpSpPr>
        <p:sp>
          <p:nvSpPr>
            <p:cNvPr id="82" name="Rectangle 81"/>
            <p:cNvSpPr/>
            <p:nvPr/>
          </p:nvSpPr>
          <p:spPr>
            <a:xfrm>
              <a:off x="7164288" y="1844824"/>
              <a:ext cx="504056" cy="504056"/>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smtClean="0">
                  <a:solidFill>
                    <a:srgbClr val="333333"/>
                  </a:solidFill>
                  <a:latin typeface="+mj-lt"/>
                </a:rPr>
                <a:t>c0</a:t>
              </a:r>
              <a:endParaRPr lang="en-US" sz="600" b="1" dirty="0">
                <a:solidFill>
                  <a:srgbClr val="333333"/>
                </a:solidFill>
                <a:latin typeface="+mj-lt"/>
              </a:endParaRPr>
            </a:p>
          </p:txBody>
        </p:sp>
        <p:sp>
          <p:nvSpPr>
            <p:cNvPr id="83" name="Rectangle 82"/>
            <p:cNvSpPr/>
            <p:nvPr/>
          </p:nvSpPr>
          <p:spPr>
            <a:xfrm>
              <a:off x="8316416" y="1844824"/>
              <a:ext cx="504056" cy="504056"/>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smtClean="0">
                  <a:solidFill>
                    <a:srgbClr val="333333"/>
                  </a:solidFill>
                  <a:latin typeface="+mj-lt"/>
                </a:rPr>
                <a:t>c2</a:t>
              </a:r>
              <a:endParaRPr lang="en-US" sz="600" b="1" dirty="0">
                <a:solidFill>
                  <a:srgbClr val="333333"/>
                </a:solidFill>
                <a:latin typeface="+mj-lt"/>
              </a:endParaRPr>
            </a:p>
          </p:txBody>
        </p:sp>
        <p:sp>
          <p:nvSpPr>
            <p:cNvPr id="84" name="Rectangle 83"/>
            <p:cNvSpPr/>
            <p:nvPr/>
          </p:nvSpPr>
          <p:spPr>
            <a:xfrm>
              <a:off x="7740352" y="1844824"/>
              <a:ext cx="504056" cy="504056"/>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smtClean="0">
                  <a:solidFill>
                    <a:srgbClr val="333333"/>
                  </a:solidFill>
                  <a:latin typeface="+mj-lt"/>
                </a:rPr>
                <a:t>c1</a:t>
              </a:r>
              <a:endParaRPr lang="en-US" sz="600" b="1" dirty="0">
                <a:solidFill>
                  <a:srgbClr val="333333"/>
                </a:solidFill>
                <a:latin typeface="+mj-lt"/>
              </a:endParaRPr>
            </a:p>
          </p:txBody>
        </p:sp>
        <p:sp>
          <p:nvSpPr>
            <p:cNvPr id="85" name="Rectangle 84"/>
            <p:cNvSpPr/>
            <p:nvPr/>
          </p:nvSpPr>
          <p:spPr>
            <a:xfrm>
              <a:off x="7740352" y="2420888"/>
              <a:ext cx="504056" cy="504056"/>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smtClean="0">
                  <a:solidFill>
                    <a:srgbClr val="333333"/>
                  </a:solidFill>
                  <a:latin typeface="+mj-lt"/>
                </a:rPr>
                <a:t>c4</a:t>
              </a:r>
              <a:endParaRPr lang="en-US" sz="600" b="1" dirty="0">
                <a:solidFill>
                  <a:srgbClr val="333333"/>
                </a:solidFill>
                <a:latin typeface="+mj-lt"/>
              </a:endParaRPr>
            </a:p>
          </p:txBody>
        </p:sp>
        <p:sp>
          <p:nvSpPr>
            <p:cNvPr id="86" name="Rectangle 85"/>
            <p:cNvSpPr/>
            <p:nvPr/>
          </p:nvSpPr>
          <p:spPr>
            <a:xfrm>
              <a:off x="7740352" y="1268760"/>
              <a:ext cx="504056" cy="504056"/>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smtClean="0">
                  <a:solidFill>
                    <a:srgbClr val="333333"/>
                  </a:solidFill>
                  <a:latin typeface="+mj-lt"/>
                </a:rPr>
                <a:t>c3</a:t>
              </a:r>
              <a:endParaRPr lang="en-US" sz="600" b="1" dirty="0">
                <a:solidFill>
                  <a:srgbClr val="333333"/>
                </a:solidFill>
                <a:latin typeface="+mj-lt"/>
              </a:endParaRPr>
            </a:p>
          </p:txBody>
        </p:sp>
      </p:grpSp>
      <p:sp>
        <p:nvSpPr>
          <p:cNvPr id="68" name="Slide Number Placeholder 6"/>
          <p:cNvSpPr>
            <a:spLocks noGrp="1"/>
          </p:cNvSpPr>
          <p:nvPr>
            <p:ph type="sldNum" sz="quarter" idx="12"/>
          </p:nvPr>
        </p:nvSpPr>
        <p:spPr>
          <a:xfrm>
            <a:off x="25400" y="6557242"/>
            <a:ext cx="2133600" cy="365125"/>
          </a:xfrm>
        </p:spPr>
        <p:txBody>
          <a:bodyPr/>
          <a:lstStyle/>
          <a:p>
            <a:fld id="{F162D9C5-9C72-4C75-A1BC-B4986A40F6AC}" type="slidenum">
              <a:rPr lang="en-GB" smtClean="0"/>
              <a:pPr/>
              <a:t>20</a:t>
            </a:fld>
            <a:r>
              <a:rPr lang="en-GB" dirty="0" smtClean="0"/>
              <a:t> / 28</a:t>
            </a:r>
            <a:endParaRPr lang="en-GB" dirty="0"/>
          </a:p>
        </p:txBody>
      </p:sp>
    </p:spTree>
    <p:extLst>
      <p:ext uri="{BB962C8B-B14F-4D97-AF65-F5344CB8AC3E}">
        <p14:creationId xmlns:p14="http://schemas.microsoft.com/office/powerpoint/2010/main" val="2064112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7"/>
                                        </p:tgtEl>
                                      </p:cBhvr>
                                    </p:animEffect>
                                    <p:set>
                                      <p:cBhvr>
                                        <p:cTn id="15" dur="1" fill="hold">
                                          <p:stCondLst>
                                            <p:cond delay="499"/>
                                          </p:stCondLst>
                                        </p:cTn>
                                        <p:tgtEl>
                                          <p:spTgt spid="3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2000"/>
                                        <p:tgtEl>
                                          <p:spTgt spid="98"/>
                                        </p:tgtEl>
                                      </p:cBhvr>
                                    </p:animEffect>
                                    <p:set>
                                      <p:cBhvr>
                                        <p:cTn id="36" dur="1" fill="hold">
                                          <p:stCondLst>
                                            <p:cond delay="1999"/>
                                          </p:stCondLst>
                                        </p:cTn>
                                        <p:tgtEl>
                                          <p:spTgt spid="98"/>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2000"/>
                                        <p:tgtEl>
                                          <p:spTgt spid="96"/>
                                        </p:tgtEl>
                                      </p:cBhvr>
                                    </p:animEffect>
                                    <p:set>
                                      <p:cBhvr>
                                        <p:cTn id="39" dur="1" fill="hold">
                                          <p:stCondLst>
                                            <p:cond delay="1999"/>
                                          </p:stCondLst>
                                        </p:cTn>
                                        <p:tgtEl>
                                          <p:spTgt spid="9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2000"/>
                                        <p:tgtEl>
                                          <p:spTgt spid="95"/>
                                        </p:tgtEl>
                                      </p:cBhvr>
                                    </p:animEffect>
                                    <p:set>
                                      <p:cBhvr>
                                        <p:cTn id="42" dur="1" fill="hold">
                                          <p:stCondLst>
                                            <p:cond delay="1999"/>
                                          </p:stCondLst>
                                        </p:cTn>
                                        <p:tgtEl>
                                          <p:spTgt spid="9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000"/>
                                        <p:tgtEl>
                                          <p:spTgt spid="77">
                                            <p:txEl>
                                              <p:pRg st="7" end="7"/>
                                            </p:txEl>
                                          </p:spTgt>
                                        </p:tgtEl>
                                      </p:cBhvr>
                                    </p:animEffect>
                                    <p:set>
                                      <p:cBhvr>
                                        <p:cTn id="45" dur="1" fill="hold">
                                          <p:stCondLst>
                                            <p:cond delay="1999"/>
                                          </p:stCondLst>
                                        </p:cTn>
                                        <p:tgtEl>
                                          <p:spTgt spid="77">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24744"/>
            <a:ext cx="8229600" cy="5112568"/>
          </a:xfrm>
        </p:spPr>
        <p:txBody>
          <a:bodyPr>
            <a:normAutofit/>
          </a:bodyPr>
          <a:lstStyle/>
          <a:p>
            <a:r>
              <a:rPr lang="en-GB" dirty="0" err="1" smtClean="0"/>
              <a:t>MaxCompiler</a:t>
            </a:r>
            <a:r>
              <a:rPr lang="en-GB" dirty="0" smtClean="0"/>
              <a:t> gives detailed latency and area annotation back to the programmer inside </a:t>
            </a:r>
            <a:r>
              <a:rPr lang="en-GB" dirty="0" err="1" smtClean="0"/>
              <a:t>MaxIDE</a:t>
            </a:r>
            <a:endParaRPr lang="en-GB" dirty="0" smtClean="0"/>
          </a:p>
          <a:p>
            <a:endParaRPr lang="en-GB" dirty="0" smtClean="0"/>
          </a:p>
          <a:p>
            <a:endParaRPr lang="en-GB" dirty="0" smtClean="0"/>
          </a:p>
          <a:p>
            <a:endParaRPr lang="en-GB" dirty="0" smtClean="0"/>
          </a:p>
          <a:p>
            <a:endParaRPr lang="en-GB" dirty="0" smtClean="0"/>
          </a:p>
          <a:p>
            <a:r>
              <a:rPr lang="en-GB" dirty="0" smtClean="0"/>
              <a:t>Evaluate precise effect of code</a:t>
            </a:r>
          </a:p>
          <a:p>
            <a:pPr>
              <a:buNone/>
            </a:pPr>
            <a:r>
              <a:rPr lang="en-GB" dirty="0" smtClean="0"/>
              <a:t>     on latency and chip area</a:t>
            </a:r>
          </a:p>
          <a:p>
            <a:pPr>
              <a:buNone/>
            </a:pPr>
            <a:endParaRPr lang="en-GB" dirty="0" smtClean="0"/>
          </a:p>
        </p:txBody>
      </p:sp>
      <p:sp>
        <p:nvSpPr>
          <p:cNvPr id="3" name="Slide Number Placeholder 2"/>
          <p:cNvSpPr>
            <a:spLocks noGrp="1"/>
          </p:cNvSpPr>
          <p:nvPr>
            <p:ph type="sldNum" sz="quarter" idx="12"/>
          </p:nvPr>
        </p:nvSpPr>
        <p:spPr/>
        <p:txBody>
          <a:bodyPr/>
          <a:lstStyle/>
          <a:p>
            <a:fld id="{F162D9C5-9C72-4C75-A1BC-B4986A40F6AC}" type="slidenum">
              <a:rPr lang="en-GB" smtClean="0"/>
              <a:pPr/>
              <a:t>21</a:t>
            </a:fld>
            <a:endParaRPr lang="en-GB"/>
          </a:p>
        </p:txBody>
      </p:sp>
      <p:sp>
        <p:nvSpPr>
          <p:cNvPr id="4" name="Title 3"/>
          <p:cNvSpPr>
            <a:spLocks noGrp="1"/>
          </p:cNvSpPr>
          <p:nvPr>
            <p:ph type="title"/>
          </p:nvPr>
        </p:nvSpPr>
        <p:spPr/>
        <p:txBody>
          <a:bodyPr/>
          <a:lstStyle/>
          <a:p>
            <a:r>
              <a:rPr lang="en-GB" dirty="0" smtClean="0"/>
              <a:t>Optimization Feedback inside </a:t>
            </a:r>
            <a:r>
              <a:rPr lang="en-GB" dirty="0" err="1" smtClean="0"/>
              <a:t>MaxIDE</a:t>
            </a:r>
            <a:endParaRPr lang="en-US" dirty="0"/>
          </a:p>
        </p:txBody>
      </p:sp>
      <p:sp>
        <p:nvSpPr>
          <p:cNvPr id="1029" name="AutoShape 5" descr="Inline images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8" descr="latencyanno.png"/>
          <p:cNvPicPr>
            <a:picLocks noChangeAspect="1"/>
          </p:cNvPicPr>
          <p:nvPr/>
        </p:nvPicPr>
        <p:blipFill>
          <a:blip r:embed="rId2" cstate="print"/>
          <a:srcRect t="76384" r="15669" b="8702"/>
          <a:stretch>
            <a:fillRect/>
          </a:stretch>
        </p:blipFill>
        <p:spPr>
          <a:xfrm>
            <a:off x="933872" y="2204864"/>
            <a:ext cx="7300966" cy="1008112"/>
          </a:xfrm>
          <a:prstGeom prst="rect">
            <a:avLst/>
          </a:prstGeom>
        </p:spPr>
      </p:pic>
      <p:sp>
        <p:nvSpPr>
          <p:cNvPr id="76" name="TextBox 75"/>
          <p:cNvSpPr txBox="1"/>
          <p:nvPr/>
        </p:nvSpPr>
        <p:spPr>
          <a:xfrm>
            <a:off x="573832" y="3573016"/>
            <a:ext cx="805029"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smtClean="0"/>
              <a:t>12.8ns</a:t>
            </a:r>
          </a:p>
        </p:txBody>
      </p:sp>
      <p:cxnSp>
        <p:nvCxnSpPr>
          <p:cNvPr id="78" name="Straight Arrow Connector 77"/>
          <p:cNvCxnSpPr>
            <a:stCxn id="76" idx="0"/>
            <a:endCxn id="88" idx="1"/>
          </p:cNvCxnSpPr>
          <p:nvPr/>
        </p:nvCxnSpPr>
        <p:spPr>
          <a:xfrm flipV="1">
            <a:off x="976347" y="2610549"/>
            <a:ext cx="533589" cy="962467"/>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797968" y="3573016"/>
            <a:ext cx="688009"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smtClean="0"/>
              <a:t>6.4ns</a:t>
            </a:r>
          </a:p>
        </p:txBody>
      </p:sp>
      <p:sp>
        <p:nvSpPr>
          <p:cNvPr id="83" name="TextBox 82"/>
          <p:cNvSpPr txBox="1"/>
          <p:nvPr/>
        </p:nvSpPr>
        <p:spPr>
          <a:xfrm>
            <a:off x="1408118" y="3429000"/>
            <a:ext cx="389850" cy="584775"/>
          </a:xfrm>
          <a:prstGeom prst="rect">
            <a:avLst/>
          </a:prstGeom>
          <a:noFill/>
        </p:spPr>
        <p:txBody>
          <a:bodyPr wrap="none" rtlCol="0">
            <a:spAutoFit/>
          </a:bodyPr>
          <a:lstStyle/>
          <a:p>
            <a:r>
              <a:rPr lang="en-GB" sz="3200" dirty="0" smtClean="0"/>
              <a:t>+</a:t>
            </a:r>
            <a:endParaRPr lang="en-US" sz="3200" dirty="0"/>
          </a:p>
        </p:txBody>
      </p:sp>
      <p:sp>
        <p:nvSpPr>
          <p:cNvPr id="84" name="TextBox 83"/>
          <p:cNvSpPr txBox="1"/>
          <p:nvPr/>
        </p:nvSpPr>
        <p:spPr>
          <a:xfrm>
            <a:off x="2518048" y="3429000"/>
            <a:ext cx="389850" cy="584775"/>
          </a:xfrm>
          <a:prstGeom prst="rect">
            <a:avLst/>
          </a:prstGeom>
          <a:noFill/>
        </p:spPr>
        <p:txBody>
          <a:bodyPr wrap="none" rtlCol="0">
            <a:spAutoFit/>
          </a:bodyPr>
          <a:lstStyle/>
          <a:p>
            <a:r>
              <a:rPr lang="en-GB" sz="3200" dirty="0" smtClean="0"/>
              <a:t>=</a:t>
            </a:r>
            <a:endParaRPr lang="en-US" sz="3200" dirty="0"/>
          </a:p>
        </p:txBody>
      </p:sp>
      <p:pic>
        <p:nvPicPr>
          <p:cNvPr id="85" name="Content Placeholder 3" descr="kernel1.png"/>
          <p:cNvPicPr>
            <a:picLocks noChangeAspect="1"/>
          </p:cNvPicPr>
          <p:nvPr/>
        </p:nvPicPr>
        <p:blipFill>
          <a:blip r:embed="rId3" cstate="print"/>
          <a:stretch>
            <a:fillRect/>
          </a:stretch>
        </p:blipFill>
        <p:spPr>
          <a:xfrm>
            <a:off x="6257429" y="3714367"/>
            <a:ext cx="2495475" cy="2336389"/>
          </a:xfrm>
          <a:prstGeom prst="rect">
            <a:avLst/>
          </a:prstGeom>
        </p:spPr>
      </p:pic>
      <p:pic>
        <p:nvPicPr>
          <p:cNvPr id="88" name="Picture 87" descr="latencyanno.png"/>
          <p:cNvPicPr>
            <a:picLocks noChangeAspect="1"/>
          </p:cNvPicPr>
          <p:nvPr/>
        </p:nvPicPr>
        <p:blipFill>
          <a:blip r:embed="rId2" cstate="print"/>
          <a:srcRect l="13332" t="76384" r="81294" b="21455"/>
          <a:stretch>
            <a:fillRect/>
          </a:stretch>
        </p:blipFill>
        <p:spPr>
          <a:xfrm>
            <a:off x="1509936" y="2520562"/>
            <a:ext cx="432048" cy="179973"/>
          </a:xfrm>
          <a:prstGeom prst="rect">
            <a:avLst/>
          </a:prstGeom>
        </p:spPr>
      </p:pic>
      <p:pic>
        <p:nvPicPr>
          <p:cNvPr id="89" name="Picture 88" descr="latencyanno.png"/>
          <p:cNvPicPr>
            <a:picLocks noChangeAspect="1"/>
          </p:cNvPicPr>
          <p:nvPr/>
        </p:nvPicPr>
        <p:blipFill>
          <a:blip r:embed="rId2" cstate="print"/>
          <a:srcRect l="13332" t="76384" r="81294" b="21455"/>
          <a:stretch>
            <a:fillRect/>
          </a:stretch>
        </p:blipFill>
        <p:spPr>
          <a:xfrm>
            <a:off x="1509936" y="2888987"/>
            <a:ext cx="432048" cy="179973"/>
          </a:xfrm>
          <a:prstGeom prst="rect">
            <a:avLst/>
          </a:prstGeom>
        </p:spPr>
      </p:pic>
      <p:cxnSp>
        <p:nvCxnSpPr>
          <p:cNvPr id="80" name="Straight Arrow Connector 79"/>
          <p:cNvCxnSpPr>
            <a:stCxn id="79" idx="0"/>
            <a:endCxn id="89" idx="3"/>
          </p:cNvCxnSpPr>
          <p:nvPr/>
        </p:nvCxnSpPr>
        <p:spPr>
          <a:xfrm flipH="1" flipV="1">
            <a:off x="1941984" y="2978974"/>
            <a:ext cx="199989" cy="594042"/>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937155" y="3573016"/>
            <a:ext cx="3059476"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smtClean="0"/>
              <a:t>19.2ns (total compute latency)</a:t>
            </a:r>
            <a:endParaRPr lang="en-US" dirty="0"/>
          </a:p>
        </p:txBody>
      </p:sp>
    </p:spTree>
    <p:extLst>
      <p:ext uri="{BB962C8B-B14F-4D97-AF65-F5344CB8AC3E}">
        <p14:creationId xmlns:p14="http://schemas.microsoft.com/office/powerpoint/2010/main" val="17045416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686800" cy="994122"/>
          </a:xfrm>
        </p:spPr>
        <p:txBody>
          <a:bodyPr>
            <a:normAutofit/>
          </a:bodyPr>
          <a:lstStyle/>
          <a:p>
            <a:r>
              <a:rPr lang="en-GB" dirty="0" smtClean="0"/>
              <a:t>The CPU-DFE Interface (</a:t>
            </a:r>
            <a:r>
              <a:rPr lang="en-GB" dirty="0" err="1" smtClean="0"/>
              <a:t>SLiC</a:t>
            </a:r>
            <a:r>
              <a:rPr lang="en-GB" dirty="0" smtClean="0"/>
              <a:t>)</a:t>
            </a:r>
            <a:endParaRPr lang="en-GB" dirty="0"/>
          </a:p>
        </p:txBody>
      </p:sp>
      <p:sp>
        <p:nvSpPr>
          <p:cNvPr id="28" name="Content Placeholder 1"/>
          <p:cNvSpPr>
            <a:spLocks noGrp="1"/>
          </p:cNvSpPr>
          <p:nvPr>
            <p:ph idx="1"/>
          </p:nvPr>
        </p:nvSpPr>
        <p:spPr>
          <a:xfrm>
            <a:off x="3571868" y="1249950"/>
            <a:ext cx="5572132" cy="5036570"/>
          </a:xfrm>
        </p:spPr>
        <p:txBody>
          <a:bodyPr>
            <a:normAutofit fontScale="92500" lnSpcReduction="20000"/>
          </a:bodyPr>
          <a:lstStyle/>
          <a:p>
            <a:r>
              <a:rPr lang="en-GB" dirty="0" smtClean="0"/>
              <a:t>Base</a:t>
            </a:r>
          </a:p>
          <a:p>
            <a:pPr lvl="1"/>
            <a:r>
              <a:rPr lang="en-GB" dirty="0" smtClean="0"/>
              <a:t>single </a:t>
            </a:r>
            <a:r>
              <a:rPr lang="en-GB" dirty="0" err="1" smtClean="0"/>
              <a:t>maxfile</a:t>
            </a:r>
            <a:r>
              <a:rPr lang="en-GB" dirty="0" smtClean="0"/>
              <a:t>, single interface, and single user/process</a:t>
            </a:r>
          </a:p>
          <a:p>
            <a:r>
              <a:rPr lang="en-GB" dirty="0" smtClean="0"/>
              <a:t>Multi-interface</a:t>
            </a:r>
          </a:p>
          <a:p>
            <a:pPr lvl="1"/>
            <a:r>
              <a:rPr lang="en-GB" dirty="0" smtClean="0"/>
              <a:t>multiple use cases in one </a:t>
            </a:r>
            <a:r>
              <a:rPr lang="en-GB" dirty="0" err="1" smtClean="0"/>
              <a:t>MaxFile</a:t>
            </a:r>
            <a:endParaRPr lang="en-GB" dirty="0" smtClean="0"/>
          </a:p>
          <a:p>
            <a:r>
              <a:rPr lang="en-GB" dirty="0" smtClean="0"/>
              <a:t>Multi-</a:t>
            </a:r>
            <a:r>
              <a:rPr lang="en-GB" dirty="0" err="1" smtClean="0"/>
              <a:t>MaxFile</a:t>
            </a:r>
            <a:endParaRPr lang="en-GB" dirty="0" smtClean="0"/>
          </a:p>
          <a:p>
            <a:pPr lvl="1"/>
            <a:r>
              <a:rPr lang="en-GB" dirty="0" smtClean="0"/>
              <a:t>multiple </a:t>
            </a:r>
            <a:r>
              <a:rPr lang="en-GB" dirty="0" err="1" smtClean="0"/>
              <a:t>MaxFiles</a:t>
            </a:r>
            <a:r>
              <a:rPr lang="en-GB" dirty="0" smtClean="0"/>
              <a:t> in one application</a:t>
            </a:r>
          </a:p>
          <a:p>
            <a:r>
              <a:rPr lang="en-GB" dirty="0" smtClean="0"/>
              <a:t>Arrays</a:t>
            </a:r>
          </a:p>
          <a:p>
            <a:pPr lvl="1"/>
            <a:r>
              <a:rPr lang="en-GB" dirty="0" smtClean="0"/>
              <a:t>for using </a:t>
            </a:r>
            <a:r>
              <a:rPr lang="en-GB" dirty="0" err="1" smtClean="0"/>
              <a:t>MaxRing</a:t>
            </a:r>
            <a:endParaRPr lang="en-GB" dirty="0" smtClean="0"/>
          </a:p>
          <a:p>
            <a:r>
              <a:rPr lang="en-GB" dirty="0" smtClean="0"/>
              <a:t>Groups</a:t>
            </a:r>
          </a:p>
          <a:p>
            <a:pPr lvl="1"/>
            <a:r>
              <a:rPr lang="en-GB" dirty="0" smtClean="0"/>
              <a:t>share engines across multiple processes</a:t>
            </a:r>
          </a:p>
          <a:p>
            <a:r>
              <a:rPr lang="en-GB" dirty="0" smtClean="0"/>
              <a:t>Non-blocking</a:t>
            </a:r>
          </a:p>
          <a:p>
            <a:pPr lvl="1"/>
            <a:r>
              <a:rPr lang="en-GB" dirty="0" smtClean="0"/>
              <a:t>asynchronous action runs</a:t>
            </a:r>
          </a:p>
          <a:p>
            <a:pPr>
              <a:buNone/>
            </a:pPr>
            <a:endParaRPr lang="en-GB" dirty="0" smtClean="0"/>
          </a:p>
        </p:txBody>
      </p:sp>
      <p:graphicFrame>
        <p:nvGraphicFramePr>
          <p:cNvPr id="15" name="Diagram 14"/>
          <p:cNvGraphicFramePr/>
          <p:nvPr/>
        </p:nvGraphicFramePr>
        <p:xfrm>
          <a:off x="-714412" y="2214554"/>
          <a:ext cx="5143536" cy="3429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TextBox 28"/>
          <p:cNvSpPr txBox="1"/>
          <p:nvPr/>
        </p:nvSpPr>
        <p:spPr>
          <a:xfrm>
            <a:off x="971600" y="5517232"/>
            <a:ext cx="1357322" cy="954107"/>
          </a:xfrm>
          <a:prstGeom prst="rect">
            <a:avLst/>
          </a:prstGeom>
          <a:noFill/>
        </p:spPr>
        <p:txBody>
          <a:bodyPr wrap="square" rtlCol="0">
            <a:spAutoFit/>
          </a:bodyPr>
          <a:lstStyle/>
          <a:p>
            <a:pPr algn="r"/>
            <a:r>
              <a:rPr lang="en-GB" sz="1400" b="1" u="sng" dirty="0" smtClean="0"/>
              <a:t>Interfaces</a:t>
            </a:r>
          </a:p>
          <a:p>
            <a:pPr algn="r"/>
            <a:r>
              <a:rPr lang="en-GB" sz="1400" dirty="0" smtClean="0">
                <a:solidFill>
                  <a:srgbClr val="FF0000"/>
                </a:solidFill>
              </a:rPr>
              <a:t>Basic static</a:t>
            </a:r>
          </a:p>
          <a:p>
            <a:pPr algn="r"/>
            <a:r>
              <a:rPr lang="en-GB" sz="1400" dirty="0" smtClean="0">
                <a:solidFill>
                  <a:srgbClr val="17A6D9"/>
                </a:solidFill>
              </a:rPr>
              <a:t>Advanced static</a:t>
            </a:r>
          </a:p>
          <a:p>
            <a:pPr algn="r"/>
            <a:r>
              <a:rPr lang="en-GB" sz="1400" dirty="0" smtClean="0">
                <a:solidFill>
                  <a:schemeClr val="accent3"/>
                </a:solidFill>
              </a:rPr>
              <a:t>Dynamic</a:t>
            </a:r>
          </a:p>
        </p:txBody>
      </p:sp>
      <p:graphicFrame>
        <p:nvGraphicFramePr>
          <p:cNvPr id="39" name="Diagram 38"/>
          <p:cNvGraphicFramePr/>
          <p:nvPr/>
        </p:nvGraphicFramePr>
        <p:xfrm>
          <a:off x="-714412" y="1916832"/>
          <a:ext cx="5143536" cy="34290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7" name="Diagram 36"/>
          <p:cNvGraphicFramePr/>
          <p:nvPr/>
        </p:nvGraphicFramePr>
        <p:xfrm>
          <a:off x="-714412" y="1643050"/>
          <a:ext cx="5143536" cy="342902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31" name="Straight Arrow Connector 30"/>
          <p:cNvCxnSpPr/>
          <p:nvPr/>
        </p:nvCxnSpPr>
        <p:spPr>
          <a:xfrm flipV="1">
            <a:off x="2257484" y="4437112"/>
            <a:ext cx="658332" cy="14627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2257484" y="4725144"/>
            <a:ext cx="658332" cy="1389006"/>
          </a:xfrm>
          <a:prstGeom prst="straightConnector1">
            <a:avLst/>
          </a:prstGeom>
          <a:ln>
            <a:solidFill>
              <a:srgbClr val="17A6D9"/>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2257484" y="5157192"/>
            <a:ext cx="730340" cy="1171272"/>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F162D9C5-9C72-4C75-A1BC-B4986A40F6AC}" type="slidenum">
              <a:rPr lang="en-GB" smtClean="0"/>
              <a:pPr/>
              <a:t>22</a:t>
            </a:fld>
            <a:endParaRPr lang="en-GB"/>
          </a:p>
        </p:txBody>
      </p:sp>
    </p:spTree>
    <p:extLst>
      <p:ext uri="{BB962C8B-B14F-4D97-AF65-F5344CB8AC3E}">
        <p14:creationId xmlns:p14="http://schemas.microsoft.com/office/powerpoint/2010/main" val="1384956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62D9C5-9C72-4C75-A1BC-B4986A40F6AC}" type="slidenum">
              <a:rPr lang="en-GB" smtClean="0"/>
              <a:pPr/>
              <a:t>23</a:t>
            </a:fld>
            <a:endParaRPr lang="en-GB"/>
          </a:p>
        </p:txBody>
      </p:sp>
      <p:sp>
        <p:nvSpPr>
          <p:cNvPr id="4" name="Title 3"/>
          <p:cNvSpPr>
            <a:spLocks noGrp="1"/>
          </p:cNvSpPr>
          <p:nvPr>
            <p:ph type="title"/>
          </p:nvPr>
        </p:nvSpPr>
        <p:spPr/>
        <p:txBody>
          <a:bodyPr/>
          <a:lstStyle/>
          <a:p>
            <a:r>
              <a:rPr lang="en-GB" dirty="0" err="1" smtClean="0"/>
              <a:t>MaxSkins</a:t>
            </a:r>
            <a:endParaRPr lang="en-GB" dirty="0"/>
          </a:p>
        </p:txBody>
      </p:sp>
      <p:sp>
        <p:nvSpPr>
          <p:cNvPr id="36" name="AutoShape 1"/>
          <p:cNvSpPr>
            <a:spLocks noChangeArrowheads="1"/>
          </p:cNvSpPr>
          <p:nvPr/>
        </p:nvSpPr>
        <p:spPr bwMode="auto">
          <a:xfrm>
            <a:off x="971352" y="1268760"/>
            <a:ext cx="1516186" cy="631130"/>
          </a:xfrm>
          <a:prstGeom prst="flowChartDocument">
            <a:avLst/>
          </a:prstGeom>
          <a:solidFill>
            <a:srgbClr val="FFD3B4"/>
          </a:solidFill>
          <a:ln w="9525">
            <a:noFill/>
            <a:round/>
            <a:headEnd/>
            <a:tailEnd/>
          </a:ln>
          <a:effectLst/>
        </p:spPr>
        <p:txBody>
          <a:bodyPr lIns="64800" tIns="54000" rIns="64800" bIns="54000" anchor="ctr"/>
          <a:lstStyle/>
          <a:p>
            <a:pPr algn="ctr">
              <a:lnSpc>
                <a:spcPct val="100000"/>
              </a:lnSpc>
              <a:buClrTx/>
              <a:buFontTx/>
              <a:buNone/>
              <a:tabLst>
                <a:tab pos="723900" algn="l"/>
              </a:tabLst>
            </a:pPr>
            <a:r>
              <a:rPr lang="en-US" sz="1200" dirty="0">
                <a:solidFill>
                  <a:srgbClr val="000000"/>
                </a:solidFill>
              </a:rPr>
              <a:t>Custom Engine Interfaces</a:t>
            </a:r>
          </a:p>
          <a:p>
            <a:pPr algn="ctr">
              <a:lnSpc>
                <a:spcPct val="100000"/>
              </a:lnSpc>
              <a:buClrTx/>
              <a:buFontTx/>
              <a:buNone/>
              <a:tabLst>
                <a:tab pos="723900" algn="l"/>
              </a:tabLst>
            </a:pPr>
            <a:r>
              <a:rPr lang="en-US" sz="1200" dirty="0">
                <a:solidFill>
                  <a:srgbClr val="000000"/>
                </a:solidFill>
              </a:rPr>
              <a:t>(.c)</a:t>
            </a:r>
          </a:p>
        </p:txBody>
      </p:sp>
      <p:sp>
        <p:nvSpPr>
          <p:cNvPr id="37" name="Oval 3"/>
          <p:cNvSpPr>
            <a:spLocks noChangeArrowheads="1"/>
          </p:cNvSpPr>
          <p:nvPr/>
        </p:nvSpPr>
        <p:spPr bwMode="auto">
          <a:xfrm flipH="1">
            <a:off x="3419624" y="1484784"/>
            <a:ext cx="1371600" cy="625475"/>
          </a:xfrm>
          <a:prstGeom prst="ellipse">
            <a:avLst/>
          </a:prstGeom>
          <a:solidFill>
            <a:srgbClr val="9EB3D7"/>
          </a:solidFill>
          <a:ln w="9525">
            <a:noFill/>
            <a:round/>
            <a:headEnd/>
            <a:tailEnd/>
          </a:ln>
          <a:effectLst/>
        </p:spPr>
        <p:txBody>
          <a:bodyPr wrap="none" lIns="90000" tIns="46800" rIns="90000" bIns="46800" anchor="ctr" anchorCtr="1"/>
          <a:lstStyle/>
          <a:p>
            <a:pPr>
              <a:lnSpc>
                <a:spcPct val="100000"/>
              </a:lnSpc>
              <a:tabLst>
                <a:tab pos="723900" algn="l"/>
              </a:tabLst>
            </a:pPr>
            <a:r>
              <a:rPr lang="en-GB" sz="1500" dirty="0" err="1">
                <a:solidFill>
                  <a:srgbClr val="FFFFFF"/>
                </a:solidFill>
              </a:rPr>
              <a:t>MaxCompiler</a:t>
            </a:r>
            <a:endParaRPr lang="en-GB" sz="1500" dirty="0">
              <a:solidFill>
                <a:srgbClr val="FFFFFF"/>
              </a:solidFill>
            </a:endParaRPr>
          </a:p>
        </p:txBody>
      </p:sp>
      <p:sp>
        <p:nvSpPr>
          <p:cNvPr id="38" name="AutoShape 7"/>
          <p:cNvSpPr>
            <a:spLocks noChangeArrowheads="1"/>
          </p:cNvSpPr>
          <p:nvPr/>
        </p:nvSpPr>
        <p:spPr bwMode="auto">
          <a:xfrm>
            <a:off x="971352" y="2204864"/>
            <a:ext cx="1512020" cy="648072"/>
          </a:xfrm>
          <a:prstGeom prst="flowChartDocument">
            <a:avLst/>
          </a:prstGeom>
          <a:solidFill>
            <a:srgbClr val="FFD3B4"/>
          </a:solidFill>
          <a:ln w="9525">
            <a:noFill/>
            <a:round/>
            <a:headEnd/>
            <a:tailEnd/>
          </a:ln>
          <a:effectLst/>
        </p:spPr>
        <p:txBody>
          <a:bodyPr wrap="none" lIns="99000" tIns="54000" rIns="99000" bIns="54000" anchor="ctr"/>
          <a:lstStyle/>
          <a:p>
            <a:pPr algn="ctr">
              <a:lnSpc>
                <a:spcPct val="100000"/>
              </a:lnSpc>
              <a:buClrTx/>
              <a:buFontTx/>
              <a:buNone/>
              <a:tabLst>
                <a:tab pos="723900" algn="l"/>
              </a:tabLst>
            </a:pPr>
            <a:r>
              <a:rPr lang="en-US" sz="1200" dirty="0" smtClean="0">
                <a:solidFill>
                  <a:srgbClr val="000000"/>
                </a:solidFill>
              </a:rPr>
              <a:t>Dataflow Design</a:t>
            </a:r>
            <a:endParaRPr lang="en-US" sz="1200" dirty="0">
              <a:solidFill>
                <a:srgbClr val="000000"/>
              </a:solidFill>
            </a:endParaRPr>
          </a:p>
          <a:p>
            <a:pPr algn="ctr">
              <a:lnSpc>
                <a:spcPct val="100000"/>
              </a:lnSpc>
              <a:buClrTx/>
              <a:buFontTx/>
              <a:buNone/>
              <a:tabLst>
                <a:tab pos="723900" algn="l"/>
              </a:tabLst>
            </a:pPr>
            <a:r>
              <a:rPr lang="en-US" sz="1200" dirty="0">
                <a:solidFill>
                  <a:srgbClr val="000000"/>
                </a:solidFill>
              </a:rPr>
              <a:t>(.</a:t>
            </a:r>
            <a:r>
              <a:rPr lang="en-US" sz="1200" dirty="0" err="1">
                <a:solidFill>
                  <a:srgbClr val="000000"/>
                </a:solidFill>
              </a:rPr>
              <a:t>maxj</a:t>
            </a:r>
            <a:r>
              <a:rPr lang="en-US" sz="1200" dirty="0">
                <a:solidFill>
                  <a:srgbClr val="000000"/>
                </a:solidFill>
              </a:rPr>
              <a:t>)</a:t>
            </a:r>
          </a:p>
        </p:txBody>
      </p:sp>
      <p:sp>
        <p:nvSpPr>
          <p:cNvPr id="39" name="Line 9"/>
          <p:cNvSpPr>
            <a:spLocks noChangeShapeType="1"/>
          </p:cNvSpPr>
          <p:nvPr/>
        </p:nvSpPr>
        <p:spPr bwMode="auto">
          <a:xfrm flipH="1">
            <a:off x="104676" y="3645024"/>
            <a:ext cx="8859812" cy="1588"/>
          </a:xfrm>
          <a:prstGeom prst="line">
            <a:avLst/>
          </a:prstGeom>
          <a:noFill/>
          <a:ln w="12600">
            <a:solidFill>
              <a:srgbClr val="000000"/>
            </a:solidFill>
            <a:prstDash val="dash"/>
            <a:miter lim="800000"/>
            <a:headEnd/>
            <a:tailEnd/>
          </a:ln>
          <a:effectLst/>
        </p:spPr>
        <p:txBody>
          <a:bodyPr/>
          <a:lstStyle/>
          <a:p>
            <a:endParaRPr lang="en-GB"/>
          </a:p>
        </p:txBody>
      </p:sp>
      <p:sp>
        <p:nvSpPr>
          <p:cNvPr id="40" name="Text Box 10"/>
          <p:cNvSpPr txBox="1">
            <a:spLocks noChangeArrowheads="1"/>
          </p:cNvSpPr>
          <p:nvPr/>
        </p:nvSpPr>
        <p:spPr bwMode="auto">
          <a:xfrm flipH="1">
            <a:off x="104676" y="3212976"/>
            <a:ext cx="2149475" cy="368300"/>
          </a:xfrm>
          <a:prstGeom prst="rect">
            <a:avLst/>
          </a:prstGeom>
          <a:noFill/>
          <a:ln w="9525">
            <a:noFill/>
            <a:round/>
            <a:headEnd/>
            <a:tailEnd/>
          </a:ln>
          <a:effectLst/>
        </p:spPr>
        <p:txBody>
          <a:bodyPr wrap="none" lIns="90000" tIns="46800" rIns="90000" bIns="46800">
            <a:spAutoFit/>
          </a:bodyPr>
          <a:lstStyle/>
          <a:p>
            <a:pPr eaLnBrk="0">
              <a:lnSpc>
                <a:spcPct val="100000"/>
              </a:lnSpc>
              <a:buClrTx/>
              <a:buFontTx/>
              <a:buNone/>
              <a:tabLst>
                <a:tab pos="723900" algn="l"/>
                <a:tab pos="1447800" algn="l"/>
              </a:tabLst>
            </a:pPr>
            <a:r>
              <a:rPr lang="en-US" dirty="0">
                <a:solidFill>
                  <a:srgbClr val="000000"/>
                </a:solidFill>
                <a:latin typeface="Courier New" pitchFamily="49" charset="0"/>
              </a:rPr>
              <a:t>.max</a:t>
            </a:r>
            <a:r>
              <a:rPr lang="en-US" dirty="0">
                <a:solidFill>
                  <a:srgbClr val="000000"/>
                </a:solidFill>
              </a:rPr>
              <a:t> file developer</a:t>
            </a:r>
          </a:p>
        </p:txBody>
      </p:sp>
      <p:sp>
        <p:nvSpPr>
          <p:cNvPr id="41" name="Text Box 11"/>
          <p:cNvSpPr txBox="1">
            <a:spLocks noChangeArrowheads="1"/>
          </p:cNvSpPr>
          <p:nvPr/>
        </p:nvSpPr>
        <p:spPr bwMode="auto">
          <a:xfrm flipH="1">
            <a:off x="104676" y="3717032"/>
            <a:ext cx="1592263" cy="368300"/>
          </a:xfrm>
          <a:prstGeom prst="rect">
            <a:avLst/>
          </a:prstGeom>
          <a:noFill/>
          <a:ln w="9525">
            <a:noFill/>
            <a:round/>
            <a:headEnd/>
            <a:tailEnd/>
          </a:ln>
          <a:effectLst/>
        </p:spPr>
        <p:txBody>
          <a:bodyPr wrap="none" lIns="90000" tIns="46800" rIns="90000" bIns="46800">
            <a:spAutoFit/>
          </a:bodyPr>
          <a:lstStyle/>
          <a:p>
            <a:pPr eaLnBrk="0">
              <a:lnSpc>
                <a:spcPct val="100000"/>
              </a:lnSpc>
              <a:buClrTx/>
              <a:buFontTx/>
              <a:buNone/>
              <a:tabLst>
                <a:tab pos="723900" algn="l"/>
                <a:tab pos="1447800" algn="l"/>
              </a:tabLst>
            </a:pPr>
            <a:r>
              <a:rPr lang="en-US" dirty="0">
                <a:solidFill>
                  <a:srgbClr val="000000"/>
                </a:solidFill>
                <a:latin typeface="Courier New" pitchFamily="49" charset="0"/>
              </a:rPr>
              <a:t>.max</a:t>
            </a:r>
            <a:r>
              <a:rPr lang="en-US" dirty="0">
                <a:solidFill>
                  <a:srgbClr val="000000"/>
                </a:solidFill>
              </a:rPr>
              <a:t> file user</a:t>
            </a:r>
          </a:p>
        </p:txBody>
      </p:sp>
      <p:sp>
        <p:nvSpPr>
          <p:cNvPr id="42" name="AutoShape 12"/>
          <p:cNvSpPr>
            <a:spLocks noChangeArrowheads="1"/>
          </p:cNvSpPr>
          <p:nvPr/>
        </p:nvSpPr>
        <p:spPr bwMode="auto">
          <a:xfrm>
            <a:off x="5291832" y="1412776"/>
            <a:ext cx="828675" cy="755650"/>
          </a:xfrm>
          <a:prstGeom prst="flowChartDocument">
            <a:avLst/>
          </a:prstGeom>
          <a:solidFill>
            <a:srgbClr val="FFD3B4"/>
          </a:solidFill>
          <a:ln w="9525">
            <a:noFill/>
            <a:round/>
            <a:headEnd/>
            <a:tailEnd/>
          </a:ln>
          <a:effectLst/>
        </p:spPr>
        <p:txBody>
          <a:bodyPr wrap="none" lIns="99000" tIns="54000" rIns="99000" bIns="54000" anchor="ctr"/>
          <a:lstStyle/>
          <a:p>
            <a:pPr algn="ctr">
              <a:lnSpc>
                <a:spcPct val="100000"/>
              </a:lnSpc>
              <a:buClrTx/>
              <a:buFontTx/>
              <a:buNone/>
              <a:tabLst>
                <a:tab pos="723900" algn="l"/>
              </a:tabLst>
            </a:pPr>
            <a:r>
              <a:rPr lang="en-US" sz="1200" dirty="0">
                <a:solidFill>
                  <a:srgbClr val="000000"/>
                </a:solidFill>
                <a:latin typeface="Courier New" pitchFamily="49" charset="0"/>
              </a:rPr>
              <a:t>.max</a:t>
            </a:r>
            <a:r>
              <a:rPr lang="en-US" sz="1200" dirty="0">
                <a:solidFill>
                  <a:srgbClr val="000000"/>
                </a:solidFill>
              </a:rPr>
              <a:t> file</a:t>
            </a:r>
          </a:p>
        </p:txBody>
      </p:sp>
      <p:sp>
        <p:nvSpPr>
          <p:cNvPr id="43" name="Oval 14"/>
          <p:cNvSpPr>
            <a:spLocks noChangeArrowheads="1"/>
          </p:cNvSpPr>
          <p:nvPr/>
        </p:nvSpPr>
        <p:spPr bwMode="auto">
          <a:xfrm flipH="1">
            <a:off x="4968156" y="2689895"/>
            <a:ext cx="1547812" cy="696913"/>
          </a:xfrm>
          <a:prstGeom prst="ellipse">
            <a:avLst/>
          </a:prstGeom>
          <a:solidFill>
            <a:srgbClr val="9EB3D7"/>
          </a:solidFill>
          <a:ln w="9525">
            <a:noFill/>
            <a:round/>
            <a:headEnd/>
            <a:tailEnd/>
          </a:ln>
          <a:effectLst/>
        </p:spPr>
        <p:txBody>
          <a:bodyPr lIns="-54000" tIns="10800" rIns="-54000" bIns="10800" anchor="ctr" anchorCtr="1"/>
          <a:lstStyle/>
          <a:p>
            <a:pPr algn="ctr">
              <a:lnSpc>
                <a:spcPct val="100000"/>
              </a:lnSpc>
              <a:tabLst>
                <a:tab pos="723900" algn="l"/>
                <a:tab pos="1447800" algn="l"/>
              </a:tabLst>
            </a:pPr>
            <a:r>
              <a:rPr lang="en-GB" sz="1500">
                <a:solidFill>
                  <a:srgbClr val="FFFFFF"/>
                </a:solidFill>
              </a:rPr>
              <a:t>MaxCompiler</a:t>
            </a:r>
          </a:p>
          <a:p>
            <a:pPr algn="ctr">
              <a:lnSpc>
                <a:spcPct val="100000"/>
              </a:lnSpc>
              <a:tabLst>
                <a:tab pos="723900" algn="l"/>
                <a:tab pos="1447800" algn="l"/>
              </a:tabLst>
            </a:pPr>
            <a:r>
              <a:rPr lang="en-GB" sz="1500">
                <a:solidFill>
                  <a:srgbClr val="FFFFFF"/>
                </a:solidFill>
              </a:rPr>
              <a:t>App Packager</a:t>
            </a:r>
          </a:p>
        </p:txBody>
      </p:sp>
      <p:sp>
        <p:nvSpPr>
          <p:cNvPr id="44" name="Oval 15"/>
          <p:cNvSpPr>
            <a:spLocks noChangeArrowheads="1"/>
          </p:cNvSpPr>
          <p:nvPr/>
        </p:nvSpPr>
        <p:spPr bwMode="auto">
          <a:xfrm flipH="1">
            <a:off x="2375098" y="5161235"/>
            <a:ext cx="1152525" cy="625475"/>
          </a:xfrm>
          <a:prstGeom prst="ellipse">
            <a:avLst/>
          </a:prstGeom>
          <a:solidFill>
            <a:srgbClr val="C95EA4"/>
          </a:solidFill>
          <a:ln w="9525">
            <a:noFill/>
            <a:round/>
            <a:headEnd/>
            <a:tailEnd/>
          </a:ln>
          <a:effectLst/>
        </p:spPr>
        <p:txBody>
          <a:bodyPr lIns="-54000" tIns="10800" rIns="-54000" bIns="10800" anchor="ctr" anchorCtr="1"/>
          <a:lstStyle/>
          <a:p>
            <a:pPr algn="ctr">
              <a:lnSpc>
                <a:spcPct val="100000"/>
              </a:lnSpc>
              <a:tabLst>
                <a:tab pos="723900" algn="l"/>
              </a:tabLst>
            </a:pPr>
            <a:r>
              <a:rPr lang="en-GB" sz="1500">
                <a:solidFill>
                  <a:srgbClr val="FFFFFF"/>
                </a:solidFill>
              </a:rPr>
              <a:t>MATLAB</a:t>
            </a:r>
          </a:p>
        </p:txBody>
      </p:sp>
      <p:sp>
        <p:nvSpPr>
          <p:cNvPr id="45" name="Line 16"/>
          <p:cNvSpPr>
            <a:spLocks noChangeShapeType="1"/>
          </p:cNvSpPr>
          <p:nvPr/>
        </p:nvSpPr>
        <p:spPr bwMode="auto">
          <a:xfrm>
            <a:off x="5723880" y="2204864"/>
            <a:ext cx="1587" cy="432371"/>
          </a:xfrm>
          <a:prstGeom prst="line">
            <a:avLst/>
          </a:prstGeom>
          <a:noFill/>
          <a:ln w="38160">
            <a:solidFill>
              <a:srgbClr val="000000"/>
            </a:solidFill>
            <a:miter lim="800000"/>
            <a:headEnd/>
            <a:tailEnd type="triangle" w="med" len="med"/>
          </a:ln>
          <a:effectLst/>
        </p:spPr>
        <p:txBody>
          <a:bodyPr/>
          <a:lstStyle/>
          <a:p>
            <a:endParaRPr lang="en-GB"/>
          </a:p>
        </p:txBody>
      </p:sp>
      <p:sp>
        <p:nvSpPr>
          <p:cNvPr id="46" name="Oval 17"/>
          <p:cNvSpPr>
            <a:spLocks noChangeArrowheads="1"/>
          </p:cNvSpPr>
          <p:nvPr/>
        </p:nvSpPr>
        <p:spPr bwMode="auto">
          <a:xfrm flipH="1">
            <a:off x="3753048" y="5161235"/>
            <a:ext cx="1152525" cy="625475"/>
          </a:xfrm>
          <a:prstGeom prst="ellipse">
            <a:avLst/>
          </a:prstGeom>
          <a:solidFill>
            <a:srgbClr val="C95EA4"/>
          </a:solidFill>
          <a:ln w="9525">
            <a:noFill/>
            <a:round/>
            <a:headEnd/>
            <a:tailEnd/>
          </a:ln>
          <a:effectLst/>
        </p:spPr>
        <p:txBody>
          <a:bodyPr lIns="-54000" tIns="10800" rIns="-54000" bIns="10800" anchor="ctr" anchorCtr="1"/>
          <a:lstStyle/>
          <a:p>
            <a:pPr algn="ctr">
              <a:lnSpc>
                <a:spcPct val="100000"/>
              </a:lnSpc>
              <a:tabLst>
                <a:tab pos="723900" algn="l"/>
              </a:tabLst>
            </a:pPr>
            <a:r>
              <a:rPr lang="en-GB" sz="1500">
                <a:solidFill>
                  <a:srgbClr val="FFFFFF"/>
                </a:solidFill>
              </a:rPr>
              <a:t>C/C++</a:t>
            </a:r>
          </a:p>
        </p:txBody>
      </p:sp>
      <p:sp>
        <p:nvSpPr>
          <p:cNvPr id="47" name="Oval 18"/>
          <p:cNvSpPr>
            <a:spLocks noChangeArrowheads="1"/>
          </p:cNvSpPr>
          <p:nvPr/>
        </p:nvSpPr>
        <p:spPr bwMode="auto">
          <a:xfrm flipH="1">
            <a:off x="5130998" y="5161235"/>
            <a:ext cx="1152525" cy="625475"/>
          </a:xfrm>
          <a:prstGeom prst="ellipse">
            <a:avLst/>
          </a:prstGeom>
          <a:solidFill>
            <a:srgbClr val="C95EA4"/>
          </a:solidFill>
          <a:ln w="9525">
            <a:noFill/>
            <a:round/>
            <a:headEnd/>
            <a:tailEnd/>
          </a:ln>
          <a:effectLst/>
        </p:spPr>
        <p:txBody>
          <a:bodyPr lIns="-54000" tIns="10800" rIns="-54000" bIns="10800" anchor="ctr" anchorCtr="1"/>
          <a:lstStyle/>
          <a:p>
            <a:pPr algn="ctr">
              <a:lnSpc>
                <a:spcPct val="100000"/>
              </a:lnSpc>
              <a:tabLst>
                <a:tab pos="723900" algn="l"/>
              </a:tabLst>
            </a:pPr>
            <a:r>
              <a:rPr lang="en-GB" sz="1500" dirty="0" smtClean="0">
                <a:solidFill>
                  <a:srgbClr val="FFFFFF"/>
                </a:solidFill>
              </a:rPr>
              <a:t>R</a:t>
            </a:r>
            <a:endParaRPr lang="en-GB" sz="1500" dirty="0">
              <a:solidFill>
                <a:srgbClr val="FFFFFF"/>
              </a:solidFill>
            </a:endParaRPr>
          </a:p>
        </p:txBody>
      </p:sp>
      <p:sp>
        <p:nvSpPr>
          <p:cNvPr id="48" name="Oval 19"/>
          <p:cNvSpPr>
            <a:spLocks noChangeArrowheads="1"/>
          </p:cNvSpPr>
          <p:nvPr/>
        </p:nvSpPr>
        <p:spPr bwMode="auto">
          <a:xfrm flipH="1">
            <a:off x="7883723" y="5161235"/>
            <a:ext cx="1152525" cy="625475"/>
          </a:xfrm>
          <a:prstGeom prst="ellipse">
            <a:avLst/>
          </a:prstGeom>
          <a:solidFill>
            <a:srgbClr val="C95EA4"/>
          </a:solidFill>
          <a:ln w="9525">
            <a:noFill/>
            <a:round/>
            <a:headEnd/>
            <a:tailEnd/>
          </a:ln>
          <a:effectLst/>
        </p:spPr>
        <p:txBody>
          <a:bodyPr lIns="-54000" tIns="10800" rIns="-54000" bIns="10800" anchor="ctr" anchorCtr="1"/>
          <a:lstStyle/>
          <a:p>
            <a:pPr algn="ctr">
              <a:lnSpc>
                <a:spcPct val="100000"/>
              </a:lnSpc>
              <a:tabLst>
                <a:tab pos="723900" algn="l"/>
              </a:tabLst>
            </a:pPr>
            <a:r>
              <a:rPr lang="en-GB" sz="1500">
                <a:solidFill>
                  <a:srgbClr val="FFFFFF"/>
                </a:solidFill>
              </a:rPr>
              <a:t>Python</a:t>
            </a:r>
          </a:p>
        </p:txBody>
      </p:sp>
      <p:sp>
        <p:nvSpPr>
          <p:cNvPr id="49" name="Oval 20"/>
          <p:cNvSpPr>
            <a:spLocks noChangeArrowheads="1"/>
          </p:cNvSpPr>
          <p:nvPr/>
        </p:nvSpPr>
        <p:spPr bwMode="auto">
          <a:xfrm flipH="1">
            <a:off x="6507361" y="5161235"/>
            <a:ext cx="1152525" cy="625475"/>
          </a:xfrm>
          <a:prstGeom prst="ellipse">
            <a:avLst/>
          </a:prstGeom>
          <a:solidFill>
            <a:srgbClr val="C95EA4"/>
          </a:solidFill>
          <a:ln w="9525">
            <a:noFill/>
            <a:round/>
            <a:headEnd/>
            <a:tailEnd/>
          </a:ln>
          <a:effectLst/>
        </p:spPr>
        <p:txBody>
          <a:bodyPr lIns="-54000" tIns="10800" rIns="-54000" bIns="10800" anchor="ctr" anchorCtr="1"/>
          <a:lstStyle/>
          <a:p>
            <a:pPr algn="ctr">
              <a:lnSpc>
                <a:spcPct val="100000"/>
              </a:lnSpc>
              <a:tabLst>
                <a:tab pos="723900" algn="l"/>
              </a:tabLst>
            </a:pPr>
            <a:r>
              <a:rPr lang="en-GB" sz="1500">
                <a:solidFill>
                  <a:srgbClr val="FFFFFF"/>
                </a:solidFill>
              </a:rPr>
              <a:t>Excel</a:t>
            </a:r>
          </a:p>
        </p:txBody>
      </p:sp>
      <p:sp>
        <p:nvSpPr>
          <p:cNvPr id="50" name="AutoShape 21"/>
          <p:cNvSpPr>
            <a:spLocks noChangeArrowheads="1"/>
          </p:cNvSpPr>
          <p:nvPr/>
        </p:nvSpPr>
        <p:spPr bwMode="auto">
          <a:xfrm>
            <a:off x="2267148" y="6129610"/>
            <a:ext cx="539750" cy="539750"/>
          </a:xfrm>
          <a:prstGeom prst="flowChartDocument">
            <a:avLst/>
          </a:prstGeom>
          <a:solidFill>
            <a:srgbClr val="FFD3B4"/>
          </a:solidFill>
          <a:ln w="9525">
            <a:noFill/>
            <a:round/>
            <a:headEnd/>
            <a:tailEnd/>
          </a:ln>
          <a:effectLst/>
        </p:spPr>
        <p:txBody>
          <a:bodyPr wrap="none" lIns="99000" tIns="54000" rIns="99000" bIns="54000" anchor="ctr"/>
          <a:lstStyle/>
          <a:p>
            <a:pPr algn="ctr">
              <a:lnSpc>
                <a:spcPct val="100000"/>
              </a:lnSpc>
              <a:buClrTx/>
              <a:buFontTx/>
              <a:buNone/>
            </a:pPr>
            <a:r>
              <a:rPr lang="en-US" sz="1200">
                <a:solidFill>
                  <a:srgbClr val="000000"/>
                </a:solidFill>
              </a:rPr>
              <a:t>.mex</a:t>
            </a:r>
          </a:p>
        </p:txBody>
      </p:sp>
      <p:sp>
        <p:nvSpPr>
          <p:cNvPr id="51" name="AutoShape 22"/>
          <p:cNvSpPr>
            <a:spLocks noChangeArrowheads="1"/>
          </p:cNvSpPr>
          <p:nvPr/>
        </p:nvSpPr>
        <p:spPr bwMode="auto">
          <a:xfrm>
            <a:off x="3024386" y="6129610"/>
            <a:ext cx="539750" cy="539750"/>
          </a:xfrm>
          <a:prstGeom prst="flowChartDocument">
            <a:avLst/>
          </a:prstGeom>
          <a:solidFill>
            <a:srgbClr val="FFD3B4"/>
          </a:solidFill>
          <a:ln w="9525">
            <a:noFill/>
            <a:round/>
            <a:headEnd/>
            <a:tailEnd/>
          </a:ln>
          <a:effectLst/>
        </p:spPr>
        <p:txBody>
          <a:bodyPr wrap="none" lIns="99000" tIns="54000" rIns="99000" bIns="54000" anchor="ctr"/>
          <a:lstStyle/>
          <a:p>
            <a:pPr algn="ctr">
              <a:lnSpc>
                <a:spcPct val="100000"/>
              </a:lnSpc>
              <a:buClrTx/>
              <a:buFontTx/>
              <a:buNone/>
            </a:pPr>
            <a:r>
              <a:rPr lang="en-US" sz="1200">
                <a:solidFill>
                  <a:srgbClr val="000000"/>
                </a:solidFill>
              </a:rPr>
              <a:t>.m</a:t>
            </a:r>
          </a:p>
        </p:txBody>
      </p:sp>
      <p:sp>
        <p:nvSpPr>
          <p:cNvPr id="52" name="Line 23"/>
          <p:cNvSpPr>
            <a:spLocks noChangeShapeType="1"/>
          </p:cNvSpPr>
          <p:nvPr/>
        </p:nvSpPr>
        <p:spPr bwMode="auto">
          <a:xfrm>
            <a:off x="5720631" y="3464595"/>
            <a:ext cx="1587" cy="360363"/>
          </a:xfrm>
          <a:prstGeom prst="line">
            <a:avLst/>
          </a:prstGeom>
          <a:noFill/>
          <a:ln w="38160">
            <a:solidFill>
              <a:srgbClr val="000000"/>
            </a:solidFill>
            <a:miter lim="800000"/>
            <a:headEnd/>
            <a:tailEnd type="triangle" w="med" len="med"/>
          </a:ln>
          <a:effectLst/>
        </p:spPr>
        <p:txBody>
          <a:bodyPr/>
          <a:lstStyle/>
          <a:p>
            <a:endParaRPr lang="en-GB"/>
          </a:p>
        </p:txBody>
      </p:sp>
      <p:sp>
        <p:nvSpPr>
          <p:cNvPr id="53" name="Line 24"/>
          <p:cNvSpPr>
            <a:spLocks noChangeShapeType="1"/>
          </p:cNvSpPr>
          <p:nvPr/>
        </p:nvSpPr>
        <p:spPr bwMode="auto">
          <a:xfrm>
            <a:off x="5688211" y="4832623"/>
            <a:ext cx="1587" cy="287337"/>
          </a:xfrm>
          <a:prstGeom prst="line">
            <a:avLst/>
          </a:prstGeom>
          <a:noFill/>
          <a:ln w="38160">
            <a:solidFill>
              <a:srgbClr val="000000"/>
            </a:solidFill>
            <a:miter lim="800000"/>
            <a:headEnd/>
            <a:tailEnd type="triangle" w="med" len="med"/>
          </a:ln>
          <a:effectLst/>
        </p:spPr>
        <p:txBody>
          <a:bodyPr/>
          <a:lstStyle/>
          <a:p>
            <a:endParaRPr lang="en-GB"/>
          </a:p>
        </p:txBody>
      </p:sp>
      <p:sp>
        <p:nvSpPr>
          <p:cNvPr id="54" name="Line 25"/>
          <p:cNvSpPr>
            <a:spLocks noChangeShapeType="1"/>
          </p:cNvSpPr>
          <p:nvPr/>
        </p:nvSpPr>
        <p:spPr bwMode="auto">
          <a:xfrm>
            <a:off x="6264473" y="4724673"/>
            <a:ext cx="323850" cy="395287"/>
          </a:xfrm>
          <a:prstGeom prst="line">
            <a:avLst/>
          </a:prstGeom>
          <a:noFill/>
          <a:ln w="38160">
            <a:solidFill>
              <a:srgbClr val="000000"/>
            </a:solidFill>
            <a:miter lim="800000"/>
            <a:headEnd/>
            <a:tailEnd type="triangle" w="med" len="med"/>
          </a:ln>
          <a:effectLst/>
        </p:spPr>
        <p:txBody>
          <a:bodyPr/>
          <a:lstStyle/>
          <a:p>
            <a:endParaRPr lang="en-GB"/>
          </a:p>
        </p:txBody>
      </p:sp>
      <p:sp>
        <p:nvSpPr>
          <p:cNvPr id="55" name="Line 26"/>
          <p:cNvSpPr>
            <a:spLocks noChangeShapeType="1"/>
          </p:cNvSpPr>
          <p:nvPr/>
        </p:nvSpPr>
        <p:spPr bwMode="auto">
          <a:xfrm>
            <a:off x="6515298" y="4581798"/>
            <a:ext cx="1547813" cy="539750"/>
          </a:xfrm>
          <a:prstGeom prst="line">
            <a:avLst/>
          </a:prstGeom>
          <a:noFill/>
          <a:ln w="38160">
            <a:solidFill>
              <a:srgbClr val="000000"/>
            </a:solidFill>
            <a:miter lim="800000"/>
            <a:headEnd/>
            <a:tailEnd type="triangle" w="med" len="med"/>
          </a:ln>
          <a:effectLst/>
        </p:spPr>
        <p:txBody>
          <a:bodyPr/>
          <a:lstStyle/>
          <a:p>
            <a:endParaRPr lang="en-GB"/>
          </a:p>
        </p:txBody>
      </p:sp>
      <p:sp>
        <p:nvSpPr>
          <p:cNvPr id="56" name="Line 27"/>
          <p:cNvSpPr>
            <a:spLocks noChangeShapeType="1"/>
          </p:cNvSpPr>
          <p:nvPr/>
        </p:nvSpPr>
        <p:spPr bwMode="auto">
          <a:xfrm flipH="1">
            <a:off x="4749998" y="4724673"/>
            <a:ext cx="327025" cy="395287"/>
          </a:xfrm>
          <a:prstGeom prst="line">
            <a:avLst/>
          </a:prstGeom>
          <a:noFill/>
          <a:ln w="38160">
            <a:solidFill>
              <a:srgbClr val="000000"/>
            </a:solidFill>
            <a:miter lim="800000"/>
            <a:headEnd/>
            <a:tailEnd type="triangle" w="med" len="med"/>
          </a:ln>
          <a:effectLst/>
        </p:spPr>
        <p:txBody>
          <a:bodyPr/>
          <a:lstStyle/>
          <a:p>
            <a:endParaRPr lang="en-GB"/>
          </a:p>
        </p:txBody>
      </p:sp>
      <p:sp>
        <p:nvSpPr>
          <p:cNvPr id="57" name="Line 28"/>
          <p:cNvSpPr>
            <a:spLocks noChangeShapeType="1"/>
          </p:cNvSpPr>
          <p:nvPr/>
        </p:nvSpPr>
        <p:spPr bwMode="auto">
          <a:xfrm flipH="1">
            <a:off x="3275211" y="4581798"/>
            <a:ext cx="1550987" cy="539750"/>
          </a:xfrm>
          <a:prstGeom prst="line">
            <a:avLst/>
          </a:prstGeom>
          <a:noFill/>
          <a:ln w="38160">
            <a:solidFill>
              <a:srgbClr val="000000"/>
            </a:solidFill>
            <a:miter lim="800000"/>
            <a:headEnd/>
            <a:tailEnd type="triangle" w="med" len="med"/>
          </a:ln>
          <a:effectLst/>
        </p:spPr>
        <p:txBody>
          <a:bodyPr/>
          <a:lstStyle/>
          <a:p>
            <a:endParaRPr lang="en-GB"/>
          </a:p>
        </p:txBody>
      </p:sp>
      <p:sp>
        <p:nvSpPr>
          <p:cNvPr id="58" name="Line 29"/>
          <p:cNvSpPr>
            <a:spLocks noChangeShapeType="1"/>
          </p:cNvSpPr>
          <p:nvPr/>
        </p:nvSpPr>
        <p:spPr bwMode="auto">
          <a:xfrm flipH="1">
            <a:off x="2517973" y="5805760"/>
            <a:ext cx="147638" cy="287338"/>
          </a:xfrm>
          <a:prstGeom prst="line">
            <a:avLst/>
          </a:prstGeom>
          <a:noFill/>
          <a:ln w="38160">
            <a:solidFill>
              <a:srgbClr val="000000"/>
            </a:solidFill>
            <a:miter lim="800000"/>
            <a:headEnd/>
            <a:tailEnd type="triangle" w="med" len="med"/>
          </a:ln>
          <a:effectLst/>
        </p:spPr>
        <p:txBody>
          <a:bodyPr/>
          <a:lstStyle/>
          <a:p>
            <a:endParaRPr lang="en-GB"/>
          </a:p>
        </p:txBody>
      </p:sp>
      <p:sp>
        <p:nvSpPr>
          <p:cNvPr id="59" name="Line 30"/>
          <p:cNvSpPr>
            <a:spLocks noChangeShapeType="1"/>
          </p:cNvSpPr>
          <p:nvPr/>
        </p:nvSpPr>
        <p:spPr bwMode="auto">
          <a:xfrm>
            <a:off x="3167261" y="5805760"/>
            <a:ext cx="144462" cy="287338"/>
          </a:xfrm>
          <a:prstGeom prst="line">
            <a:avLst/>
          </a:prstGeom>
          <a:noFill/>
          <a:ln w="38160">
            <a:solidFill>
              <a:srgbClr val="000000"/>
            </a:solidFill>
            <a:miter lim="800000"/>
            <a:headEnd/>
            <a:tailEnd type="triangle" w="med" len="med"/>
          </a:ln>
          <a:effectLst/>
        </p:spPr>
        <p:txBody>
          <a:bodyPr/>
          <a:lstStyle/>
          <a:p>
            <a:endParaRPr lang="en-GB"/>
          </a:p>
        </p:txBody>
      </p:sp>
      <p:sp>
        <p:nvSpPr>
          <p:cNvPr id="60" name="Line 31"/>
          <p:cNvSpPr>
            <a:spLocks noChangeShapeType="1"/>
          </p:cNvSpPr>
          <p:nvPr/>
        </p:nvSpPr>
        <p:spPr bwMode="auto">
          <a:xfrm>
            <a:off x="4859784" y="1772816"/>
            <a:ext cx="360040" cy="0"/>
          </a:xfrm>
          <a:prstGeom prst="line">
            <a:avLst/>
          </a:prstGeom>
          <a:noFill/>
          <a:ln w="38160">
            <a:solidFill>
              <a:srgbClr val="000000"/>
            </a:solidFill>
            <a:miter lim="800000"/>
            <a:headEnd/>
            <a:tailEnd type="triangle" w="med" len="med"/>
          </a:ln>
          <a:effectLst/>
        </p:spPr>
        <p:txBody>
          <a:bodyPr/>
          <a:lstStyle/>
          <a:p>
            <a:endParaRPr lang="en-GB"/>
          </a:p>
        </p:txBody>
      </p:sp>
      <p:sp>
        <p:nvSpPr>
          <p:cNvPr id="61" name="Text Box 32"/>
          <p:cNvSpPr txBox="1">
            <a:spLocks noChangeArrowheads="1"/>
          </p:cNvSpPr>
          <p:nvPr/>
        </p:nvSpPr>
        <p:spPr bwMode="auto">
          <a:xfrm>
            <a:off x="6731992" y="1484784"/>
            <a:ext cx="2232248" cy="576064"/>
          </a:xfrm>
          <a:prstGeom prst="rect">
            <a:avLst/>
          </a:prstGeom>
          <a:noFill/>
          <a:ln w="9525">
            <a:noFill/>
            <a:round/>
            <a:headEnd/>
            <a:tailEnd/>
          </a:ln>
          <a:effectLst/>
        </p:spPr>
        <p:txBody>
          <a:bodyPr lIns="90000" tIns="59112" rIns="90000" bIns="45000"/>
          <a:lstStyle/>
          <a:p>
            <a:pPr>
              <a:tabLst>
                <a:tab pos="723900" algn="l"/>
                <a:tab pos="1447800" algn="l"/>
                <a:tab pos="2171700" algn="l"/>
              </a:tabLst>
            </a:pPr>
            <a:r>
              <a:rPr lang="en-GB" sz="1600" dirty="0" smtClean="0">
                <a:solidFill>
                  <a:srgbClr val="000000"/>
                </a:solidFill>
              </a:rPr>
              <a:t>Testing </a:t>
            </a:r>
            <a:r>
              <a:rPr lang="en-GB" sz="1600" dirty="0">
                <a:solidFill>
                  <a:srgbClr val="000000"/>
                </a:solidFill>
              </a:rPr>
              <a:t>/</a:t>
            </a:r>
          </a:p>
          <a:p>
            <a:pPr>
              <a:tabLst>
                <a:tab pos="723900" algn="l"/>
                <a:tab pos="1447800" algn="l"/>
                <a:tab pos="2171700" algn="l"/>
              </a:tabLst>
            </a:pPr>
            <a:r>
              <a:rPr lang="en-GB" sz="1600" dirty="0" smtClean="0">
                <a:solidFill>
                  <a:srgbClr val="000000"/>
                </a:solidFill>
              </a:rPr>
              <a:t>Application </a:t>
            </a:r>
            <a:r>
              <a:rPr lang="en-GB" sz="1600" dirty="0">
                <a:solidFill>
                  <a:srgbClr val="000000"/>
                </a:solidFill>
              </a:rPr>
              <a:t>integration</a:t>
            </a:r>
          </a:p>
        </p:txBody>
      </p:sp>
      <p:sp>
        <p:nvSpPr>
          <p:cNvPr id="62" name="AutoShape 33"/>
          <p:cNvSpPr>
            <a:spLocks noChangeArrowheads="1"/>
          </p:cNvSpPr>
          <p:nvPr/>
        </p:nvSpPr>
        <p:spPr bwMode="auto">
          <a:xfrm>
            <a:off x="5291336" y="3842023"/>
            <a:ext cx="831850" cy="919162"/>
          </a:xfrm>
          <a:prstGeom prst="flowChartDocument">
            <a:avLst/>
          </a:prstGeom>
          <a:solidFill>
            <a:srgbClr val="FFD3B4"/>
          </a:solidFill>
          <a:ln w="9525">
            <a:noFill/>
            <a:round/>
            <a:headEnd/>
            <a:tailEnd/>
          </a:ln>
          <a:effectLst/>
        </p:spPr>
        <p:txBody>
          <a:bodyPr lIns="28800" tIns="54000" rIns="28800" bIns="54000" anchor="ctr"/>
          <a:lstStyle/>
          <a:p>
            <a:pPr algn="ctr">
              <a:lnSpc>
                <a:spcPct val="100000"/>
              </a:lnSpc>
              <a:buClrTx/>
              <a:buFontTx/>
              <a:buNone/>
              <a:tabLst>
                <a:tab pos="723900" algn="l"/>
              </a:tabLst>
            </a:pPr>
            <a:r>
              <a:rPr lang="en-US" sz="1200">
                <a:solidFill>
                  <a:srgbClr val="000000"/>
                </a:solidFill>
              </a:rPr>
              <a:t>App Installer</a:t>
            </a:r>
          </a:p>
        </p:txBody>
      </p:sp>
      <p:sp>
        <p:nvSpPr>
          <p:cNvPr id="63" name="Line 31"/>
          <p:cNvSpPr>
            <a:spLocks noChangeShapeType="1"/>
          </p:cNvSpPr>
          <p:nvPr/>
        </p:nvSpPr>
        <p:spPr bwMode="auto">
          <a:xfrm>
            <a:off x="2555528" y="1340768"/>
            <a:ext cx="720080" cy="360040"/>
          </a:xfrm>
          <a:prstGeom prst="line">
            <a:avLst/>
          </a:prstGeom>
          <a:noFill/>
          <a:ln w="38160">
            <a:solidFill>
              <a:srgbClr val="000000"/>
            </a:solidFill>
            <a:miter lim="800000"/>
            <a:headEnd/>
            <a:tailEnd type="triangle" w="med" len="med"/>
          </a:ln>
          <a:effectLst/>
        </p:spPr>
        <p:txBody>
          <a:bodyPr/>
          <a:lstStyle/>
          <a:p>
            <a:endParaRPr lang="en-GB"/>
          </a:p>
        </p:txBody>
      </p:sp>
      <p:sp>
        <p:nvSpPr>
          <p:cNvPr id="64" name="Line 31"/>
          <p:cNvSpPr>
            <a:spLocks noChangeShapeType="1"/>
          </p:cNvSpPr>
          <p:nvPr/>
        </p:nvSpPr>
        <p:spPr bwMode="auto">
          <a:xfrm>
            <a:off x="6299944" y="1772816"/>
            <a:ext cx="360040" cy="0"/>
          </a:xfrm>
          <a:prstGeom prst="line">
            <a:avLst/>
          </a:prstGeom>
          <a:noFill/>
          <a:ln w="38160">
            <a:solidFill>
              <a:srgbClr val="000000"/>
            </a:solidFill>
            <a:miter lim="800000"/>
            <a:headEnd/>
            <a:tailEnd type="triangle" w="med" len="med"/>
          </a:ln>
          <a:effectLst/>
        </p:spPr>
        <p:txBody>
          <a:bodyPr/>
          <a:lstStyle/>
          <a:p>
            <a:endParaRPr lang="en-GB"/>
          </a:p>
        </p:txBody>
      </p:sp>
      <p:sp>
        <p:nvSpPr>
          <p:cNvPr id="65" name="Line 31"/>
          <p:cNvSpPr>
            <a:spLocks noChangeShapeType="1"/>
          </p:cNvSpPr>
          <p:nvPr/>
        </p:nvSpPr>
        <p:spPr bwMode="auto">
          <a:xfrm flipV="1">
            <a:off x="2555528" y="2060848"/>
            <a:ext cx="720080" cy="504056"/>
          </a:xfrm>
          <a:prstGeom prst="line">
            <a:avLst/>
          </a:prstGeom>
          <a:noFill/>
          <a:ln w="38160">
            <a:solidFill>
              <a:srgbClr val="000000"/>
            </a:solidFill>
            <a:miter lim="800000"/>
            <a:headEnd/>
            <a:tailEnd type="triangle" w="med" len="med"/>
          </a:ln>
          <a:effectLst/>
        </p:spPr>
        <p:txBody>
          <a:bodyPr/>
          <a:lstStyle/>
          <a:p>
            <a:endParaRPr lang="en-GB"/>
          </a:p>
        </p:txBody>
      </p:sp>
      <p:sp>
        <p:nvSpPr>
          <p:cNvPr id="2" name="TextBox 1"/>
          <p:cNvSpPr txBox="1"/>
          <p:nvPr/>
        </p:nvSpPr>
        <p:spPr>
          <a:xfrm>
            <a:off x="12700" y="5257800"/>
            <a:ext cx="2382984" cy="369332"/>
          </a:xfrm>
          <a:prstGeom prst="rect">
            <a:avLst/>
          </a:prstGeom>
          <a:noFill/>
        </p:spPr>
        <p:txBody>
          <a:bodyPr wrap="none" rtlCol="0">
            <a:spAutoFit/>
          </a:bodyPr>
          <a:lstStyle/>
          <a:p>
            <a:r>
              <a:rPr lang="en-US" dirty="0" err="1" smtClean="0"/>
              <a:t>SLiC</a:t>
            </a:r>
            <a:r>
              <a:rPr lang="en-US" dirty="0" smtClean="0"/>
              <a:t> level programming</a:t>
            </a:r>
            <a:endParaRPr lang="en-US" dirty="0"/>
          </a:p>
        </p:txBody>
      </p:sp>
    </p:spTree>
    <p:extLst>
      <p:ext uri="{BB962C8B-B14F-4D97-AF65-F5344CB8AC3E}">
        <p14:creationId xmlns:p14="http://schemas.microsoft.com/office/powerpoint/2010/main" val="32272861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36026" y="2311400"/>
            <a:ext cx="4609474" cy="3632200"/>
          </a:xfrm>
          <a:prstGeom prst="rect">
            <a:avLst/>
          </a:prstGeom>
        </p:spPr>
      </p:pic>
      <p:sp>
        <p:nvSpPr>
          <p:cNvPr id="5" name="Subtitle 4"/>
          <p:cNvSpPr txBox="1">
            <a:spLocks/>
          </p:cNvSpPr>
          <p:nvPr/>
        </p:nvSpPr>
        <p:spPr>
          <a:xfrm>
            <a:off x="431800" y="177800"/>
            <a:ext cx="9144000" cy="9652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4000" dirty="0" smtClean="0">
                <a:solidFill>
                  <a:prstClr val="white"/>
                </a:solidFill>
                <a:effectLst>
                  <a:outerShdw blurRad="38100" dist="38100" dir="2700000" algn="tl">
                    <a:srgbClr val="000000">
                      <a:alpha val="43137"/>
                    </a:srgbClr>
                  </a:outerShdw>
                </a:effectLst>
                <a:latin typeface="Arial"/>
                <a:cs typeface="Arial"/>
              </a:rPr>
              <a:t>Maxeler Risk Analytics Software</a:t>
            </a:r>
          </a:p>
        </p:txBody>
      </p:sp>
      <p:sp>
        <p:nvSpPr>
          <p:cNvPr id="7" name="TextBox 6"/>
          <p:cNvSpPr txBox="1"/>
          <p:nvPr/>
        </p:nvSpPr>
        <p:spPr>
          <a:xfrm>
            <a:off x="6870700" y="1333500"/>
            <a:ext cx="1384300" cy="584776"/>
          </a:xfrm>
          <a:prstGeom prst="rect">
            <a:avLst/>
          </a:prstGeom>
          <a:noFill/>
        </p:spPr>
        <p:txBody>
          <a:bodyPr wrap="square" rtlCol="0">
            <a:spAutoFit/>
          </a:bodyPr>
          <a:lstStyle/>
          <a:p>
            <a:pPr algn="ctr" defTabSz="457200"/>
            <a:r>
              <a:rPr lang="en-US" sz="1600" dirty="0" smtClean="0">
                <a:solidFill>
                  <a:srgbClr val="FFFFFF"/>
                </a:solidFill>
                <a:latin typeface="Arial"/>
                <a:cs typeface="Arial"/>
              </a:rPr>
              <a:t>Client</a:t>
            </a:r>
          </a:p>
          <a:p>
            <a:pPr algn="ctr" defTabSz="457200"/>
            <a:r>
              <a:rPr lang="en-US" sz="1600" dirty="0">
                <a:solidFill>
                  <a:srgbClr val="FFFFFF"/>
                </a:solidFill>
                <a:latin typeface="Arial"/>
                <a:cs typeface="Arial"/>
              </a:rPr>
              <a:t>i</a:t>
            </a:r>
            <a:r>
              <a:rPr lang="en-US" sz="1600" dirty="0" smtClean="0">
                <a:solidFill>
                  <a:srgbClr val="FFFFFF"/>
                </a:solidFill>
                <a:latin typeface="Arial"/>
                <a:cs typeface="Arial"/>
              </a:rPr>
              <a:t>nput data</a:t>
            </a:r>
            <a:endParaRPr lang="en-US" sz="1600" dirty="0">
              <a:solidFill>
                <a:srgbClr val="FFFFFF"/>
              </a:solidFill>
              <a:latin typeface="Arial"/>
              <a:cs typeface="Arial"/>
            </a:endParaRPr>
          </a:p>
        </p:txBody>
      </p:sp>
      <p:sp>
        <p:nvSpPr>
          <p:cNvPr id="8" name="Down Arrow 7"/>
          <p:cNvSpPr/>
          <p:nvPr/>
        </p:nvSpPr>
        <p:spPr>
          <a:xfrm>
            <a:off x="7378700" y="1943100"/>
            <a:ext cx="381000" cy="368300"/>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 name="TextBox 8"/>
          <p:cNvSpPr txBox="1"/>
          <p:nvPr/>
        </p:nvSpPr>
        <p:spPr>
          <a:xfrm rot="16200000">
            <a:off x="2349500" y="3654623"/>
            <a:ext cx="1930400" cy="338554"/>
          </a:xfrm>
          <a:prstGeom prst="rect">
            <a:avLst/>
          </a:prstGeom>
          <a:noFill/>
        </p:spPr>
        <p:txBody>
          <a:bodyPr wrap="square" rtlCol="0">
            <a:spAutoFit/>
          </a:bodyPr>
          <a:lstStyle/>
          <a:p>
            <a:pPr algn="ctr" defTabSz="457200"/>
            <a:r>
              <a:rPr lang="en-US" sz="1600" dirty="0" smtClean="0">
                <a:solidFill>
                  <a:srgbClr val="FFFFFF"/>
                </a:solidFill>
                <a:latin typeface="Arial"/>
                <a:cs typeface="Arial"/>
              </a:rPr>
              <a:t>Client input data</a:t>
            </a:r>
            <a:endParaRPr lang="en-US" sz="1600" dirty="0">
              <a:solidFill>
                <a:srgbClr val="FFFFFF"/>
              </a:solidFill>
              <a:latin typeface="Arial"/>
              <a:cs typeface="Arial"/>
            </a:endParaRPr>
          </a:p>
        </p:txBody>
      </p:sp>
      <p:sp>
        <p:nvSpPr>
          <p:cNvPr id="10" name="Down Arrow 9"/>
          <p:cNvSpPr/>
          <p:nvPr/>
        </p:nvSpPr>
        <p:spPr>
          <a:xfrm rot="16200000">
            <a:off x="3493016" y="3721100"/>
            <a:ext cx="381000" cy="368300"/>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TextBox 12"/>
          <p:cNvSpPr txBox="1"/>
          <p:nvPr/>
        </p:nvSpPr>
        <p:spPr>
          <a:xfrm>
            <a:off x="241300" y="965200"/>
            <a:ext cx="2904122" cy="5016758"/>
          </a:xfrm>
          <a:prstGeom prst="rect">
            <a:avLst/>
          </a:prstGeom>
          <a:noFill/>
        </p:spPr>
        <p:txBody>
          <a:bodyPr wrap="square" rtlCol="0">
            <a:spAutoFit/>
          </a:bodyPr>
          <a:lstStyle/>
          <a:p>
            <a:pPr marL="342900" indent="-342900" defTabSz="457200">
              <a:buFont typeface="Arial"/>
              <a:buChar char="•"/>
            </a:pPr>
            <a:r>
              <a:rPr lang="en-US" sz="2000" dirty="0" smtClean="0">
                <a:solidFill>
                  <a:srgbClr val="FFFFFF"/>
                </a:solidFill>
                <a:latin typeface="Arial"/>
                <a:cs typeface="Arial"/>
              </a:rPr>
              <a:t>Maxeler’s finance appliance accepts client input data and generates required risk management data at any and all requested levels of aggregation.</a:t>
            </a:r>
          </a:p>
          <a:p>
            <a:pPr marL="342900" indent="-342900" defTabSz="457200">
              <a:buFont typeface="Arial"/>
              <a:buChar char="•"/>
            </a:pPr>
            <a:r>
              <a:rPr lang="en-US" sz="2000" dirty="0" smtClean="0">
                <a:solidFill>
                  <a:srgbClr val="FFFFFF"/>
                </a:solidFill>
                <a:latin typeface="Arial"/>
                <a:cs typeface="Arial"/>
              </a:rPr>
              <a:t>Scenario </a:t>
            </a:r>
            <a:r>
              <a:rPr lang="en-US" sz="2000" dirty="0" smtClean="0">
                <a:solidFill>
                  <a:srgbClr val="FFFFFF"/>
                </a:solidFill>
                <a:latin typeface="Arial"/>
                <a:cs typeface="Arial"/>
              </a:rPr>
              <a:t>analysis: </a:t>
            </a:r>
            <a:r>
              <a:rPr lang="en-US" sz="2000" dirty="0" smtClean="0">
                <a:solidFill>
                  <a:srgbClr val="FFFFFF"/>
                </a:solidFill>
                <a:latin typeface="Arial"/>
                <a:cs typeface="Arial"/>
              </a:rPr>
              <a:t>permutative, combinatorial, ad- hoc or Monte Carlo.</a:t>
            </a:r>
          </a:p>
          <a:p>
            <a:pPr marL="342900" indent="-342900" defTabSz="457200">
              <a:buFont typeface="Arial"/>
              <a:buChar char="•"/>
            </a:pPr>
            <a:r>
              <a:rPr lang="en-US" sz="2000" dirty="0" smtClean="0">
                <a:solidFill>
                  <a:srgbClr val="FFFFFF"/>
                </a:solidFill>
                <a:latin typeface="Arial"/>
                <a:cs typeface="Arial"/>
              </a:rPr>
              <a:t>The finance appliance is fully scalable to client requirements. </a:t>
            </a:r>
            <a:endParaRPr lang="en-US" sz="2000" dirty="0">
              <a:solidFill>
                <a:srgbClr val="FFFFFF"/>
              </a:solidFill>
              <a:latin typeface="Arial"/>
              <a:cs typeface="Arial"/>
            </a:endParaRPr>
          </a:p>
        </p:txBody>
      </p:sp>
      <p:sp>
        <p:nvSpPr>
          <p:cNvPr id="14" name="TextBox 13"/>
          <p:cNvSpPr txBox="1"/>
          <p:nvPr/>
        </p:nvSpPr>
        <p:spPr>
          <a:xfrm>
            <a:off x="3483976" y="965200"/>
            <a:ext cx="3208924" cy="1323439"/>
          </a:xfrm>
          <a:prstGeom prst="rect">
            <a:avLst/>
          </a:prstGeom>
          <a:noFill/>
        </p:spPr>
        <p:txBody>
          <a:bodyPr wrap="square" rtlCol="0">
            <a:spAutoFit/>
          </a:bodyPr>
          <a:lstStyle/>
          <a:p>
            <a:pPr defTabSz="457200"/>
            <a:r>
              <a:rPr lang="en-US" sz="1600" b="1" dirty="0" smtClean="0">
                <a:solidFill>
                  <a:srgbClr val="FF0000"/>
                </a:solidFill>
                <a:latin typeface="Arial"/>
                <a:cs typeface="Arial"/>
              </a:rPr>
              <a:t>Maxeler’s finance library provides accelerated analytics for valuation and risk management across all major asset classes</a:t>
            </a:r>
            <a:endParaRPr lang="en-US" sz="1600" b="1" dirty="0">
              <a:solidFill>
                <a:srgbClr val="FF0000"/>
              </a:solidFill>
              <a:latin typeface="Arial"/>
              <a:cs typeface="Arial"/>
            </a:endParaRPr>
          </a:p>
        </p:txBody>
      </p:sp>
      <p:sp>
        <p:nvSpPr>
          <p:cNvPr id="2" name="Curved Down Arrow 1"/>
          <p:cNvSpPr/>
          <p:nvPr/>
        </p:nvSpPr>
        <p:spPr>
          <a:xfrm rot="5400000">
            <a:off x="5366350" y="2919318"/>
            <a:ext cx="2653100" cy="444500"/>
          </a:xfrm>
          <a:prstGeom prst="curved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pic>
        <p:nvPicPr>
          <p:cNvPr id="3" name="Picture 2"/>
          <p:cNvPicPr>
            <a:picLocks noChangeAspect="1"/>
          </p:cNvPicPr>
          <p:nvPr/>
        </p:nvPicPr>
        <p:blipFill>
          <a:blip r:embed="rId3"/>
          <a:stretch>
            <a:fillRect/>
          </a:stretch>
        </p:blipFill>
        <p:spPr>
          <a:xfrm>
            <a:off x="0" y="5983137"/>
            <a:ext cx="9144000" cy="874863"/>
          </a:xfrm>
          <a:prstGeom prst="rect">
            <a:avLst/>
          </a:prstGeom>
        </p:spPr>
      </p:pic>
      <p:pic>
        <p:nvPicPr>
          <p:cNvPr id="15" name="Picture 14"/>
          <p:cNvPicPr>
            <a:picLocks noChangeAspect="1"/>
          </p:cNvPicPr>
          <p:nvPr/>
        </p:nvPicPr>
        <p:blipFill>
          <a:blip r:embed="rId4"/>
          <a:stretch>
            <a:fillRect/>
          </a:stretch>
        </p:blipFill>
        <p:spPr>
          <a:xfrm>
            <a:off x="7060558" y="4673600"/>
            <a:ext cx="2083442" cy="1016000"/>
          </a:xfrm>
          <a:prstGeom prst="rect">
            <a:avLst/>
          </a:prstGeom>
        </p:spPr>
      </p:pic>
      <p:sp>
        <p:nvSpPr>
          <p:cNvPr id="16" name="TextBox 15"/>
          <p:cNvSpPr txBox="1"/>
          <p:nvPr/>
        </p:nvSpPr>
        <p:spPr>
          <a:xfrm>
            <a:off x="7061200" y="5689600"/>
            <a:ext cx="2082800" cy="461665"/>
          </a:xfrm>
          <a:prstGeom prst="rect">
            <a:avLst/>
          </a:prstGeom>
          <a:solidFill>
            <a:srgbClr val="FFFFFF"/>
          </a:solidFill>
        </p:spPr>
        <p:txBody>
          <a:bodyPr wrap="square" rtlCol="0">
            <a:spAutoFit/>
          </a:bodyPr>
          <a:lstStyle/>
          <a:p>
            <a:pPr algn="ctr"/>
            <a:r>
              <a:rPr lang="en-US" sz="2400" dirty="0" smtClean="0"/>
              <a:t>2013</a:t>
            </a:r>
            <a:endParaRPr lang="en-US" sz="2400" dirty="0"/>
          </a:p>
        </p:txBody>
      </p:sp>
    </p:spTree>
    <p:extLst>
      <p:ext uri="{BB962C8B-B14F-4D97-AF65-F5344CB8AC3E}">
        <p14:creationId xmlns:p14="http://schemas.microsoft.com/office/powerpoint/2010/main" val="60308861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504055" y="6845274"/>
            <a:ext cx="2133600" cy="365125"/>
          </a:xfrm>
        </p:spPr>
        <p:txBody>
          <a:bodyPr/>
          <a:lstStyle/>
          <a:p>
            <a:fld id="{F162D9C5-9C72-4C75-A1BC-B4986A40F6AC}" type="slidenum">
              <a:rPr lang="en-GB" smtClean="0">
                <a:solidFill>
                  <a:srgbClr val="FFFFFF"/>
                </a:solidFill>
                <a:latin typeface="Calibri"/>
              </a:rPr>
              <a:pPr/>
              <a:t>25</a:t>
            </a:fld>
            <a:endParaRPr lang="en-GB">
              <a:solidFill>
                <a:srgbClr val="FFFFFF"/>
              </a:solidFill>
              <a:latin typeface="Calibri"/>
            </a:endParaRPr>
          </a:p>
        </p:txBody>
      </p:sp>
      <p:sp>
        <p:nvSpPr>
          <p:cNvPr id="4" name="Title 3"/>
          <p:cNvSpPr>
            <a:spLocks noGrp="1"/>
          </p:cNvSpPr>
          <p:nvPr>
            <p:ph type="title"/>
          </p:nvPr>
        </p:nvSpPr>
        <p:spPr>
          <a:xfrm>
            <a:off x="6954812" y="427162"/>
            <a:ext cx="8219256" cy="994122"/>
          </a:xfrm>
        </p:spPr>
        <p:txBody>
          <a:bodyPr>
            <a:normAutofit fontScale="90000"/>
          </a:bodyPr>
          <a:lstStyle/>
          <a:p>
            <a:r>
              <a:rPr lang="en-GB" dirty="0" smtClean="0"/>
              <a:t>High</a:t>
            </a:r>
            <a:br>
              <a:rPr lang="en-GB" dirty="0" smtClean="0"/>
            </a:br>
            <a:r>
              <a:rPr lang="en-GB" dirty="0" smtClean="0"/>
              <a:t>Frequency </a:t>
            </a:r>
            <a:br>
              <a:rPr lang="en-GB" dirty="0" smtClean="0"/>
            </a:br>
            <a:r>
              <a:rPr lang="en-GB" dirty="0" smtClean="0"/>
              <a:t>Trading</a:t>
            </a:r>
            <a:br>
              <a:rPr lang="en-GB" dirty="0" smtClean="0"/>
            </a:br>
            <a:r>
              <a:rPr lang="en-GB" dirty="0" smtClean="0"/>
              <a:t>with </a:t>
            </a:r>
            <a:br>
              <a:rPr lang="en-GB" dirty="0" smtClean="0"/>
            </a:br>
            <a:r>
              <a:rPr lang="en-GB" dirty="0" smtClean="0"/>
              <a:t>Maxeler</a:t>
            </a:r>
            <a:br>
              <a:rPr lang="en-GB" dirty="0" smtClean="0"/>
            </a:br>
            <a:r>
              <a:rPr lang="en-GB" dirty="0" smtClean="0"/>
              <a:t>DFEs</a:t>
            </a:r>
            <a:endParaRPr lang="en-US" dirty="0"/>
          </a:p>
        </p:txBody>
      </p:sp>
      <p:pic>
        <p:nvPicPr>
          <p:cNvPr id="5" name="Picture 4" descr="MPT-Demo-Diagram"/>
          <p:cNvPicPr>
            <a:picLocks noChangeAspect="1" noChangeArrowheads="1"/>
          </p:cNvPicPr>
          <p:nvPr/>
        </p:nvPicPr>
        <p:blipFill>
          <a:blip r:embed="rId2" cstate="print"/>
          <a:srcRect/>
          <a:stretch>
            <a:fillRect/>
          </a:stretch>
        </p:blipFill>
        <p:spPr bwMode="auto">
          <a:xfrm>
            <a:off x="971600" y="4017230"/>
            <a:ext cx="6696744" cy="2652130"/>
          </a:xfrm>
          <a:prstGeom prst="rect">
            <a:avLst/>
          </a:prstGeom>
          <a:noFill/>
          <a:ln w="9525" algn="in">
            <a:noFill/>
            <a:miter lim="800000"/>
            <a:headEnd/>
            <a:tailEnd/>
          </a:ln>
          <a:effectLst/>
        </p:spPr>
      </p:pic>
      <p:sp>
        <p:nvSpPr>
          <p:cNvPr id="6" name="TextBox 5"/>
          <p:cNvSpPr txBox="1"/>
          <p:nvPr/>
        </p:nvSpPr>
        <p:spPr>
          <a:xfrm>
            <a:off x="3419871" y="3573016"/>
            <a:ext cx="2376264" cy="461665"/>
          </a:xfrm>
          <a:prstGeom prst="rect">
            <a:avLst/>
          </a:prstGeom>
          <a:noFill/>
        </p:spPr>
        <p:txBody>
          <a:bodyPr wrap="square" rtlCol="0">
            <a:spAutoFit/>
          </a:bodyPr>
          <a:lstStyle/>
          <a:p>
            <a:r>
              <a:rPr lang="en-GB" sz="2400" b="1" dirty="0" smtClean="0">
                <a:solidFill>
                  <a:srgbClr val="333333"/>
                </a:solidFill>
                <a:latin typeface="Calibri"/>
              </a:rPr>
              <a:t>Architecture</a:t>
            </a:r>
            <a:endParaRPr lang="en-US" sz="2400" b="1" dirty="0">
              <a:solidFill>
                <a:srgbClr val="333333"/>
              </a:solidFill>
              <a:latin typeface="Calibri"/>
            </a:endParaRPr>
          </a:p>
        </p:txBody>
      </p:sp>
      <p:pic>
        <p:nvPicPr>
          <p:cNvPr id="39937" name="Picture 1"/>
          <p:cNvPicPr>
            <a:picLocks noChangeAspect="1" noChangeArrowheads="1"/>
          </p:cNvPicPr>
          <p:nvPr/>
        </p:nvPicPr>
        <p:blipFill>
          <a:blip r:embed="rId3" cstate="print"/>
          <a:srcRect/>
          <a:stretch>
            <a:fillRect/>
          </a:stretch>
        </p:blipFill>
        <p:spPr bwMode="auto">
          <a:xfrm>
            <a:off x="1095027" y="4477692"/>
            <a:ext cx="861294" cy="1690688"/>
          </a:xfrm>
          <a:prstGeom prst="rect">
            <a:avLst/>
          </a:prstGeom>
          <a:noFill/>
          <a:ln w="9525">
            <a:noFill/>
            <a:miter lim="800000"/>
            <a:headEnd/>
            <a:tailEnd/>
          </a:ln>
        </p:spPr>
      </p:pic>
      <p:pic>
        <p:nvPicPr>
          <p:cNvPr id="7" name="Picture 6" descr="TOBHitter_2.png"/>
          <p:cNvPicPr>
            <a:picLocks noChangeAspect="1"/>
          </p:cNvPicPr>
          <p:nvPr/>
        </p:nvPicPr>
        <p:blipFill>
          <a:blip r:embed="rId4" cstate="print"/>
          <a:stretch>
            <a:fillRect/>
          </a:stretch>
        </p:blipFill>
        <p:spPr>
          <a:xfrm>
            <a:off x="323528" y="539388"/>
            <a:ext cx="3476781" cy="2994818"/>
          </a:xfrm>
          <a:prstGeom prst="rect">
            <a:avLst/>
          </a:prstGeom>
        </p:spPr>
      </p:pic>
      <p:sp>
        <p:nvSpPr>
          <p:cNvPr id="8" name="TextBox 7"/>
          <p:cNvSpPr txBox="1"/>
          <p:nvPr/>
        </p:nvSpPr>
        <p:spPr>
          <a:xfrm>
            <a:off x="4150625" y="620688"/>
            <a:ext cx="2219454"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GB" dirty="0" err="1" smtClean="0">
                <a:solidFill>
                  <a:srgbClr val="FFFFFF"/>
                </a:solidFill>
                <a:latin typeface="Calibri"/>
              </a:rPr>
              <a:t>Realtime</a:t>
            </a:r>
            <a:r>
              <a:rPr lang="en-GB" dirty="0" smtClean="0">
                <a:solidFill>
                  <a:srgbClr val="FFFFFF"/>
                </a:solidFill>
                <a:latin typeface="Calibri"/>
              </a:rPr>
              <a:t> market view</a:t>
            </a:r>
          </a:p>
        </p:txBody>
      </p:sp>
      <p:sp>
        <p:nvSpPr>
          <p:cNvPr id="9" name="TextBox 8"/>
          <p:cNvSpPr txBox="1"/>
          <p:nvPr/>
        </p:nvSpPr>
        <p:spPr>
          <a:xfrm>
            <a:off x="4078617" y="1340768"/>
            <a:ext cx="2248693"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GB" dirty="0" smtClean="0">
                <a:solidFill>
                  <a:srgbClr val="FFFFFF"/>
                </a:solidFill>
                <a:latin typeface="Calibri"/>
              </a:rPr>
              <a:t>Position Management</a:t>
            </a:r>
          </a:p>
        </p:txBody>
      </p:sp>
      <p:sp>
        <p:nvSpPr>
          <p:cNvPr id="10" name="TextBox 9"/>
          <p:cNvSpPr txBox="1"/>
          <p:nvPr/>
        </p:nvSpPr>
        <p:spPr>
          <a:xfrm>
            <a:off x="4006609" y="2204864"/>
            <a:ext cx="2726580"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GB" dirty="0" smtClean="0">
                <a:solidFill>
                  <a:srgbClr val="FFFFFF"/>
                </a:solidFill>
                <a:latin typeface="Calibri"/>
              </a:rPr>
              <a:t>Built-in Latency monitoring</a:t>
            </a:r>
          </a:p>
        </p:txBody>
      </p:sp>
      <p:sp>
        <p:nvSpPr>
          <p:cNvPr id="11" name="TextBox 10"/>
          <p:cNvSpPr txBox="1"/>
          <p:nvPr/>
        </p:nvSpPr>
        <p:spPr>
          <a:xfrm>
            <a:off x="3934601" y="2996952"/>
            <a:ext cx="1679755"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GB" dirty="0" smtClean="0">
                <a:solidFill>
                  <a:srgbClr val="FFFFFF"/>
                </a:solidFill>
                <a:latin typeface="Calibri"/>
              </a:rPr>
              <a:t>Executed trades</a:t>
            </a:r>
          </a:p>
        </p:txBody>
      </p:sp>
      <p:cxnSp>
        <p:nvCxnSpPr>
          <p:cNvPr id="12" name="Straight Arrow Connector 11"/>
          <p:cNvCxnSpPr/>
          <p:nvPr/>
        </p:nvCxnSpPr>
        <p:spPr>
          <a:xfrm flipH="1">
            <a:off x="2579243" y="836712"/>
            <a:ext cx="1571382" cy="206732"/>
          </a:xfrm>
          <a:prstGeom prst="straightConnector1">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576173" y="1556792"/>
            <a:ext cx="1502444" cy="422756"/>
          </a:xfrm>
          <a:prstGeom prst="straightConnector1">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584285" y="2420888"/>
            <a:ext cx="422324" cy="350748"/>
          </a:xfrm>
          <a:prstGeom prst="straightConnector1">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1"/>
          </p:cNvCxnSpPr>
          <p:nvPr/>
        </p:nvCxnSpPr>
        <p:spPr>
          <a:xfrm flipH="1">
            <a:off x="2504165" y="3181618"/>
            <a:ext cx="1430436" cy="197440"/>
          </a:xfrm>
          <a:prstGeom prst="straightConnector1">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949" y="95424"/>
            <a:ext cx="4155555" cy="461665"/>
          </a:xfrm>
          <a:prstGeom prst="rect">
            <a:avLst/>
          </a:prstGeom>
          <a:noFill/>
        </p:spPr>
        <p:txBody>
          <a:bodyPr wrap="none" rtlCol="0">
            <a:spAutoFit/>
          </a:bodyPr>
          <a:lstStyle/>
          <a:p>
            <a:r>
              <a:rPr lang="en-GB" sz="2400" b="1" dirty="0" smtClean="0">
                <a:solidFill>
                  <a:srgbClr val="333333"/>
                </a:solidFill>
                <a:latin typeface="Calibri"/>
              </a:rPr>
              <a:t>Maxeler Trading </a:t>
            </a:r>
            <a:r>
              <a:rPr lang="en-GB" sz="2400" b="1" dirty="0" smtClean="0">
                <a:solidFill>
                  <a:srgbClr val="333333"/>
                </a:solidFill>
                <a:latin typeface="Calibri"/>
              </a:rPr>
              <a:t>User Interface</a:t>
            </a:r>
            <a:endParaRPr lang="en-US" sz="2400" b="1" dirty="0">
              <a:solidFill>
                <a:srgbClr val="333333"/>
              </a:solidFill>
              <a:latin typeface="Calibri"/>
            </a:endParaRPr>
          </a:p>
        </p:txBody>
      </p:sp>
    </p:spTree>
    <p:extLst>
      <p:ext uri="{BB962C8B-B14F-4D97-AF65-F5344CB8AC3E}">
        <p14:creationId xmlns:p14="http://schemas.microsoft.com/office/powerpoint/2010/main" val="29572885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62D9C5-9C72-4C75-A1BC-B4986A40F6AC}" type="slidenum">
              <a:rPr lang="en-GB" smtClean="0">
                <a:solidFill>
                  <a:srgbClr val="FFFFFF"/>
                </a:solidFill>
                <a:latin typeface="Calibri"/>
              </a:rPr>
              <a:pPr/>
              <a:t>26</a:t>
            </a:fld>
            <a:endParaRPr lang="en-GB">
              <a:solidFill>
                <a:srgbClr val="FFFFFF"/>
              </a:solidFill>
              <a:latin typeface="Calibri"/>
            </a:endParaRPr>
          </a:p>
        </p:txBody>
      </p:sp>
      <p:sp>
        <p:nvSpPr>
          <p:cNvPr id="4" name="Title 3"/>
          <p:cNvSpPr>
            <a:spLocks noGrp="1"/>
          </p:cNvSpPr>
          <p:nvPr>
            <p:ph type="title"/>
          </p:nvPr>
        </p:nvSpPr>
        <p:spPr/>
        <p:txBody>
          <a:bodyPr>
            <a:normAutofit/>
          </a:bodyPr>
          <a:lstStyle/>
          <a:p>
            <a:r>
              <a:rPr lang="en-US" dirty="0" smtClean="0"/>
              <a:t>Maxeler running Smith Waterman</a:t>
            </a:r>
            <a:endParaRPr lang="en-US" dirty="0"/>
          </a:p>
        </p:txBody>
      </p:sp>
      <p:pic>
        <p:nvPicPr>
          <p:cNvPr id="5" name="Picture 2"/>
          <p:cNvPicPr>
            <a:picLocks noChangeAspect="1" noChangeArrowheads="1"/>
          </p:cNvPicPr>
          <p:nvPr/>
        </p:nvPicPr>
        <p:blipFill>
          <a:blip r:embed="rId2" cstate="print"/>
          <a:srcRect/>
          <a:stretch>
            <a:fillRect/>
          </a:stretch>
        </p:blipFill>
        <p:spPr bwMode="auto">
          <a:xfrm>
            <a:off x="539552" y="980728"/>
            <a:ext cx="8136904" cy="5103275"/>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1588" y="6200888"/>
            <a:ext cx="4712345" cy="680304"/>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591592" y="1271911"/>
            <a:ext cx="2900288" cy="1941065"/>
          </a:xfrm>
          <a:prstGeom prst="rect">
            <a:avLst/>
          </a:prstGeom>
          <a:noFill/>
          <a:ln w="9525">
            <a:noFill/>
            <a:miter lim="800000"/>
            <a:headEnd/>
            <a:tailEnd/>
          </a:ln>
        </p:spPr>
      </p:pic>
    </p:spTree>
    <p:extLst>
      <p:ext uri="{BB962C8B-B14F-4D97-AF65-F5344CB8AC3E}">
        <p14:creationId xmlns:p14="http://schemas.microsoft.com/office/powerpoint/2010/main" val="752140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3" cstate="print"/>
          <a:srcRect/>
          <a:stretch>
            <a:fillRect/>
          </a:stretch>
        </p:blipFill>
        <p:spPr bwMode="auto">
          <a:xfrm>
            <a:off x="1588" y="6200888"/>
            <a:ext cx="4712345" cy="680304"/>
          </a:xfrm>
          <a:prstGeom prst="rect">
            <a:avLst/>
          </a:prstGeom>
          <a:noFill/>
          <a:ln w="9525">
            <a:noFill/>
            <a:miter lim="800000"/>
            <a:headEnd/>
            <a:tailEnd/>
          </a:ln>
        </p:spPr>
      </p:pic>
      <p:sp>
        <p:nvSpPr>
          <p:cNvPr id="2" name="タイトル 1"/>
          <p:cNvSpPr>
            <a:spLocks noGrp="1"/>
          </p:cNvSpPr>
          <p:nvPr>
            <p:ph type="title"/>
          </p:nvPr>
        </p:nvSpPr>
        <p:spPr>
          <a:xfrm>
            <a:off x="457200" y="274638"/>
            <a:ext cx="8686800" cy="994122"/>
          </a:xfrm>
          <a:solidFill>
            <a:schemeClr val="bg2"/>
          </a:solidFill>
          <a:ln>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en-US" altLang="ja-JP" sz="4000" dirty="0" smtClean="0">
                <a:solidFill>
                  <a:srgbClr val="000090"/>
                </a:solidFill>
              </a:rPr>
              <a:t>Comparison </a:t>
            </a:r>
            <a:r>
              <a:rPr lang="en-US" altLang="ja-JP" sz="4000" dirty="0" smtClean="0">
                <a:solidFill>
                  <a:srgbClr val="000090"/>
                </a:solidFill>
              </a:rPr>
              <a:t>CPU, GPU, DFE in a 1U box</a:t>
            </a:r>
            <a:endParaRPr kumimoji="1" lang="ja-JP" altLang="en-US" sz="4000" dirty="0">
              <a:solidFill>
                <a:srgbClr val="000090"/>
              </a:solidFill>
            </a:endParaRPr>
          </a:p>
        </p:txBody>
      </p:sp>
      <p:graphicFrame>
        <p:nvGraphicFramePr>
          <p:cNvPr id="7" name="コンテンツ プレースホルダ 6"/>
          <p:cNvGraphicFramePr>
            <a:graphicFrameLocks noGrp="1"/>
          </p:cNvGraphicFramePr>
          <p:nvPr>
            <p:ph idx="1"/>
            <p:extLst>
              <p:ext uri="{D42A27DB-BD31-4B8C-83A1-F6EECF244321}">
                <p14:modId xmlns:p14="http://schemas.microsoft.com/office/powerpoint/2010/main" val="1924345471"/>
              </p:ext>
            </p:extLst>
          </p:nvPr>
        </p:nvGraphicFramePr>
        <p:xfrm>
          <a:off x="302320" y="993800"/>
          <a:ext cx="8532440" cy="5242560"/>
        </p:xfrm>
        <a:graphic>
          <a:graphicData uri="http://schemas.openxmlformats.org/drawingml/2006/table">
            <a:tbl>
              <a:tblPr firstRow="1" bandRow="1">
                <a:tableStyleId>{5940675A-B579-460E-94D1-54222C63F5DA}</a:tableStyleId>
              </a:tblPr>
              <a:tblGrid>
                <a:gridCol w="4998804"/>
                <a:gridCol w="3533636"/>
              </a:tblGrid>
              <a:tr h="1014113">
                <a:tc>
                  <a:txBody>
                    <a:bodyPr/>
                    <a:lstStyle/>
                    <a:p>
                      <a:pPr algn="ctr"/>
                      <a:r>
                        <a:rPr kumimoji="1" lang="en-US" altLang="ja-JP" sz="2400" b="1" smtClean="0"/>
                        <a:t>CPU Node</a:t>
                      </a:r>
                      <a:endParaRPr kumimoji="1" lang="en-US" altLang="ja-JP" sz="2400" b="1" dirty="0" smtClean="0"/>
                    </a:p>
                    <a:p>
                      <a:pPr algn="ctr"/>
                      <a:r>
                        <a:rPr lang="fr-FR" altLang="ja-JP" sz="2400" dirty="0" smtClean="0"/>
                        <a:t>Intel Xeon X5570 </a:t>
                      </a:r>
                    </a:p>
                    <a:p>
                      <a:pPr algn="ctr"/>
                      <a:r>
                        <a:rPr lang="fr-FR" altLang="ja-JP" sz="2400" smtClean="0"/>
                        <a:t>(2.93GHz, 8</a:t>
                      </a:r>
                      <a:r>
                        <a:rPr lang="fr-FR" altLang="ja-JP" sz="2400" baseline="0" smtClean="0"/>
                        <a:t> </a:t>
                      </a:r>
                      <a:r>
                        <a:rPr lang="fr-FR" altLang="ja-JP" sz="2400" smtClean="0"/>
                        <a:t>cores)</a:t>
                      </a:r>
                      <a:endParaRPr kumimoji="1" lang="en-US" altLang="ja-JP" sz="2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3200" smtClean="0"/>
                        <a:t>1,872[MCUPS]</a:t>
                      </a:r>
                      <a:endParaRPr kumimoji="1" lang="ja-JP" alt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14113">
                <a:tc>
                  <a:txBody>
                    <a:bodyPr/>
                    <a:lstStyle/>
                    <a:p>
                      <a:pPr algn="ctr"/>
                      <a:r>
                        <a:rPr kumimoji="1" lang="en-US" altLang="ja-JP" sz="2400" b="1" dirty="0" smtClean="0"/>
                        <a:t>GPU Node</a:t>
                      </a:r>
                    </a:p>
                    <a:p>
                      <a:pPr algn="ctr"/>
                      <a:r>
                        <a:rPr kumimoji="1" lang="en-US" altLang="ja-JP" sz="2400" dirty="0" smtClean="0"/>
                        <a:t>2x NVIDIA GeForce 8800 GTX</a:t>
                      </a:r>
                    </a:p>
                    <a:p>
                      <a:pPr algn="ctr"/>
                      <a:r>
                        <a:rPr lang="en-US" altLang="ja-JP" sz="2400" dirty="0" smtClean="0"/>
                        <a:t>(575MHz</a:t>
                      </a:r>
                      <a:r>
                        <a:rPr lang="en-US" altLang="ja-JP" sz="2400" dirty="0" smtClean="0"/>
                        <a:t>, 128core</a:t>
                      </a:r>
                      <a:r>
                        <a:rPr lang="en-US" altLang="ja-JP" sz="2400" dirty="0" smtClean="0"/>
                        <a:t>)</a:t>
                      </a:r>
                      <a:endParaRPr kumimoji="1" lang="en-US" altLang="ja-JP" sz="2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3200" smtClean="0"/>
                        <a:t>3,700[MCUPS</a:t>
                      </a:r>
                      <a:r>
                        <a:rPr kumimoji="1" lang="en-US" altLang="ja-JP" sz="3200" dirty="0" smtClean="0"/>
                        <a:t>]</a:t>
                      </a:r>
                      <a:endParaRPr kumimoji="1" lang="ja-JP" alt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141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dirty="0" smtClean="0"/>
                        <a:t>GPU </a:t>
                      </a:r>
                      <a:r>
                        <a:rPr kumimoji="1" lang="en-US" altLang="ja-JP" sz="2400" b="1" dirty="0" smtClean="0"/>
                        <a:t>node</a:t>
                      </a:r>
                    </a:p>
                    <a:p>
                      <a:pPr algn="ctr"/>
                      <a:r>
                        <a:rPr kumimoji="1" lang="en-US" altLang="ja-JP" sz="2400" dirty="0" smtClean="0"/>
                        <a:t>2x NVIDIA</a:t>
                      </a:r>
                      <a:r>
                        <a:rPr kumimoji="1" lang="en-US" altLang="ja-JP" sz="2400" baseline="0" dirty="0" smtClean="0"/>
                        <a:t> </a:t>
                      </a:r>
                      <a:r>
                        <a:rPr kumimoji="1" lang="en-US" altLang="ja-JP" sz="2400" dirty="0" smtClean="0"/>
                        <a:t>Tesla C2050</a:t>
                      </a:r>
                    </a:p>
                    <a:p>
                      <a:pPr algn="ctr"/>
                      <a:r>
                        <a:rPr kumimoji="1" lang="en-US" altLang="ja-JP" sz="2400" dirty="0" smtClean="0"/>
                        <a:t>(1.15GHz</a:t>
                      </a:r>
                      <a:r>
                        <a:rPr kumimoji="1" lang="en-US" altLang="ja-JP" sz="2400" dirty="0" smtClean="0"/>
                        <a:t>, 448core</a:t>
                      </a:r>
                      <a:r>
                        <a:rPr kumimoji="1" lang="en-US" altLang="ja-JP" sz="2400" dirty="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3200" dirty="0" smtClean="0"/>
                        <a:t>25,900</a:t>
                      </a:r>
                      <a:r>
                        <a:rPr kumimoji="1" lang="en-US" altLang="ja-JP" sz="3200" dirty="0" smtClean="0"/>
                        <a:t>[MCUPS]</a:t>
                      </a:r>
                    </a:p>
                    <a:p>
                      <a:pPr algn="ctr"/>
                      <a:r>
                        <a:rPr kumimoji="1" lang="en-US" altLang="ja-JP" sz="1600" dirty="0" smtClean="0"/>
                        <a:t>(=2x 1850*448/128*1150/575)</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2078">
                <a:tc>
                  <a:txBody>
                    <a:bodyPr/>
                    <a:lstStyle/>
                    <a:p>
                      <a:pPr algn="ctr"/>
                      <a:r>
                        <a:rPr kumimoji="1" lang="en-GB" altLang="ja-JP" sz="2400" b="1" i="0" baseline="0" dirty="0" smtClean="0">
                          <a:solidFill>
                            <a:srgbClr val="C00000"/>
                          </a:solidFill>
                        </a:rPr>
                        <a:t>DFE Node: MPC-C</a:t>
                      </a:r>
                      <a:endParaRPr kumimoji="1" lang="en-US" altLang="ja-JP" sz="2400" b="1" i="0" dirty="0" smtClean="0">
                        <a:solidFill>
                          <a:srgbClr val="C00000"/>
                        </a:solidFill>
                      </a:endParaRPr>
                    </a:p>
                    <a:p>
                      <a:pPr algn="ctr"/>
                      <a:r>
                        <a:rPr kumimoji="1" lang="en-US" altLang="ja-JP" sz="2400" b="1" i="0" dirty="0" smtClean="0">
                          <a:solidFill>
                            <a:srgbClr val="C00000"/>
                          </a:solidFill>
                        </a:rPr>
                        <a:t>4x </a:t>
                      </a:r>
                      <a:r>
                        <a:rPr kumimoji="1" lang="en-US" altLang="ja-JP" sz="2400" b="1" i="0" dirty="0" smtClean="0">
                          <a:solidFill>
                            <a:srgbClr val="C00000"/>
                          </a:solidFill>
                        </a:rPr>
                        <a:t>MAX3-vectis (2011)</a:t>
                      </a:r>
                      <a:endParaRPr kumimoji="1" lang="ja-JP" altLang="en-US" sz="2400" b="1" i="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dirty="0" smtClean="0">
                          <a:solidFill>
                            <a:srgbClr val="C00000"/>
                          </a:solidFill>
                        </a:rPr>
                        <a:t>240,000</a:t>
                      </a:r>
                      <a:r>
                        <a:rPr kumimoji="1" lang="en-US" altLang="ja-JP" sz="3200" b="1" dirty="0" smtClean="0">
                          <a:solidFill>
                            <a:srgbClr val="C00000"/>
                          </a:solidFill>
                        </a:rPr>
                        <a:t>[MCUPS]</a:t>
                      </a:r>
                      <a:r>
                        <a:rPr kumimoji="1" lang="en-US" altLang="ja-JP" sz="3200" dirty="0" smtClean="0"/>
                        <a:t> </a:t>
                      </a:r>
                      <a:r>
                        <a:rPr kumimoji="1" lang="en-US" altLang="ja-JP" sz="1800" dirty="0" smtClean="0"/>
                        <a:t>(=4x2x30,000</a:t>
                      </a:r>
                      <a:r>
                        <a:rPr kumimoji="1" lang="en-US" altLang="ja-JP" sz="1600" dirty="0" smtClean="0"/>
                        <a:t>)</a:t>
                      </a:r>
                      <a:endParaRPr kumimoji="1" lang="ja-JP" altLang="en-US" sz="16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2078">
                <a:tc>
                  <a:txBody>
                    <a:bodyPr/>
                    <a:lstStyle/>
                    <a:p>
                      <a:pPr algn="ctr"/>
                      <a:r>
                        <a:rPr kumimoji="1" lang="en-US" altLang="ja-JP" sz="2400" b="1" i="0" dirty="0" smtClean="0">
                          <a:solidFill>
                            <a:srgbClr val="C00000"/>
                          </a:solidFill>
                        </a:rPr>
                        <a:t>DFE Node: MPC-X</a:t>
                      </a:r>
                    </a:p>
                    <a:p>
                      <a:pPr algn="ctr"/>
                      <a:r>
                        <a:rPr kumimoji="1" lang="en-US" altLang="ja-JP" sz="2400" b="1" i="0" dirty="0" smtClean="0">
                          <a:solidFill>
                            <a:srgbClr val="C00000"/>
                          </a:solidFill>
                        </a:rPr>
                        <a:t>8x MAX4-maia (2013)</a:t>
                      </a:r>
                      <a:endParaRPr kumimoji="1" lang="ja-JP" altLang="en-US" sz="2400" b="1" i="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dirty="0" smtClean="0">
                          <a:solidFill>
                            <a:srgbClr val="C00000"/>
                          </a:solidFill>
                        </a:rPr>
                        <a:t>960,000[MCUPS]</a:t>
                      </a:r>
                      <a:r>
                        <a:rPr kumimoji="1" lang="en-US" altLang="ja-JP" sz="1600" dirty="0" smtClean="0"/>
                        <a:t> </a:t>
                      </a:r>
                      <a:endParaRPr kumimoji="1" lang="ja-JP" altLang="en-US" sz="16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テキスト ボックス 4"/>
          <p:cNvSpPr txBox="1"/>
          <p:nvPr/>
        </p:nvSpPr>
        <p:spPr>
          <a:xfrm>
            <a:off x="5702300" y="1521296"/>
            <a:ext cx="4248472" cy="369332"/>
          </a:xfrm>
          <a:prstGeom prst="rect">
            <a:avLst/>
          </a:prstGeom>
          <a:noFill/>
        </p:spPr>
        <p:txBody>
          <a:bodyPr wrap="square" rtlCol="0">
            <a:spAutoFit/>
          </a:bodyPr>
          <a:lstStyle/>
          <a:p>
            <a:r>
              <a:rPr kumimoji="1" lang="en-US" altLang="ja-JP" dirty="0" smtClean="0"/>
              <a:t>CUPS = Cell Updates Per </a:t>
            </a:r>
            <a:r>
              <a:rPr kumimoji="1" lang="en-US" altLang="ja-JP" dirty="0" smtClean="0"/>
              <a:t>Sec</a:t>
            </a:r>
            <a:endParaRPr kumimoji="1" lang="ja-JP" altLang="en-US" dirty="0"/>
          </a:p>
        </p:txBody>
      </p:sp>
    </p:spTree>
    <p:extLst>
      <p:ext uri="{BB962C8B-B14F-4D97-AF65-F5344CB8AC3E}">
        <p14:creationId xmlns:p14="http://schemas.microsoft.com/office/powerpoint/2010/main" val="427417168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21369" y="2750029"/>
            <a:ext cx="5841831" cy="4133371"/>
          </a:xfrm>
          <a:prstGeom prst="rect">
            <a:avLst/>
          </a:prstGeom>
        </p:spPr>
      </p:pic>
      <p:pic>
        <p:nvPicPr>
          <p:cNvPr id="6" name="Picture 5"/>
          <p:cNvPicPr>
            <a:picLocks noChangeAspect="1"/>
          </p:cNvPicPr>
          <p:nvPr/>
        </p:nvPicPr>
        <p:blipFill>
          <a:blip r:embed="rId3"/>
          <a:stretch>
            <a:fillRect/>
          </a:stretch>
        </p:blipFill>
        <p:spPr>
          <a:xfrm>
            <a:off x="0" y="4246266"/>
            <a:ext cx="4610100" cy="2638885"/>
          </a:xfrm>
          <a:prstGeom prst="rect">
            <a:avLst/>
          </a:prstGeom>
        </p:spPr>
      </p:pic>
      <p:pic>
        <p:nvPicPr>
          <p:cNvPr id="7" name="Picture 2" descr="Y:\maxeler\MaxelerInc\salesInc\marketing\Products\Pandora\Front_BoxOpen.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47876" y="5067300"/>
            <a:ext cx="5161688" cy="1854499"/>
          </a:xfrm>
          <a:prstGeom prst="rect">
            <a:avLst/>
          </a:prstGeom>
          <a:noFill/>
        </p:spPr>
      </p:pic>
      <p:pic>
        <p:nvPicPr>
          <p:cNvPr id="9" name="Picture 8"/>
          <p:cNvPicPr>
            <a:picLocks noChangeAspect="1"/>
          </p:cNvPicPr>
          <p:nvPr/>
        </p:nvPicPr>
        <p:blipFill>
          <a:blip r:embed="rId5"/>
          <a:stretch>
            <a:fillRect/>
          </a:stretch>
        </p:blipFill>
        <p:spPr>
          <a:xfrm>
            <a:off x="0" y="165100"/>
            <a:ext cx="3401280" cy="4127500"/>
          </a:xfrm>
          <a:prstGeom prst="rect">
            <a:avLst/>
          </a:prstGeom>
        </p:spPr>
      </p:pic>
      <p:pic>
        <p:nvPicPr>
          <p:cNvPr id="10" name="Picture 9"/>
          <p:cNvPicPr>
            <a:picLocks noChangeAspect="1"/>
          </p:cNvPicPr>
          <p:nvPr/>
        </p:nvPicPr>
        <p:blipFill>
          <a:blip r:embed="rId6"/>
          <a:stretch>
            <a:fillRect/>
          </a:stretch>
        </p:blipFill>
        <p:spPr>
          <a:xfrm>
            <a:off x="4038600" y="381000"/>
            <a:ext cx="4635500" cy="2413000"/>
          </a:xfrm>
          <a:prstGeom prst="rect">
            <a:avLst/>
          </a:prstGeom>
        </p:spPr>
      </p:pic>
      <p:pic>
        <p:nvPicPr>
          <p:cNvPr id="8" name="Picture 7"/>
          <p:cNvPicPr>
            <a:picLocks noChangeAspect="1"/>
          </p:cNvPicPr>
          <p:nvPr/>
        </p:nvPicPr>
        <p:blipFill>
          <a:blip r:embed="rId7"/>
          <a:stretch>
            <a:fillRect/>
          </a:stretch>
        </p:blipFill>
        <p:spPr>
          <a:xfrm>
            <a:off x="2755900" y="2794000"/>
            <a:ext cx="2844800" cy="1462847"/>
          </a:xfrm>
          <a:prstGeom prst="rect">
            <a:avLst/>
          </a:prstGeom>
        </p:spPr>
      </p:pic>
    </p:spTree>
    <p:extLst>
      <p:ext uri="{BB962C8B-B14F-4D97-AF65-F5344CB8AC3E}">
        <p14:creationId xmlns:p14="http://schemas.microsoft.com/office/powerpoint/2010/main" val="6280858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Molecular Correlates of Tumor Signatures from a Large Cohort</a:t>
            </a:r>
            <a:endParaRPr lang="en-US" dirty="0"/>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3" y="1879600"/>
            <a:ext cx="9150287" cy="3772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9100" y="1143000"/>
            <a:ext cx="8255000" cy="1261884"/>
          </a:xfrm>
          <a:prstGeom prst="rect">
            <a:avLst/>
          </a:prstGeom>
          <a:noFill/>
        </p:spPr>
        <p:txBody>
          <a:bodyPr wrap="square" rtlCol="0">
            <a:spAutoFit/>
          </a:bodyPr>
          <a:lstStyle/>
          <a:p>
            <a:pPr algn="ctr" fontAlgn="base">
              <a:spcBef>
                <a:spcPct val="0"/>
              </a:spcBef>
              <a:spcAft>
                <a:spcPct val="0"/>
              </a:spcAft>
            </a:pPr>
            <a:r>
              <a:rPr lang="en-US" sz="2400" b="1" i="1" dirty="0">
                <a:solidFill>
                  <a:srgbClr val="FF3300"/>
                </a:solidFill>
                <a:latin typeface="Helvetica"/>
                <a:ea typeface="宋体"/>
                <a:cs typeface="宋体"/>
              </a:rPr>
              <a:t>From whole slide sections, </a:t>
            </a:r>
            <a:r>
              <a:rPr lang="en-US" sz="2400" b="1" i="1" dirty="0" smtClean="0">
                <a:solidFill>
                  <a:srgbClr val="FF3300"/>
                </a:solidFill>
                <a:latin typeface="Helvetica"/>
                <a:ea typeface="宋体"/>
                <a:cs typeface="宋体"/>
              </a:rPr>
              <a:t>of a </a:t>
            </a:r>
            <a:r>
              <a:rPr lang="en-US" sz="2400" b="1" i="1" dirty="0">
                <a:solidFill>
                  <a:srgbClr val="FF3300"/>
                </a:solidFill>
                <a:latin typeface="Helvetica"/>
                <a:ea typeface="宋体"/>
                <a:cs typeface="宋体"/>
              </a:rPr>
              <a:t>cohort, </a:t>
            </a:r>
            <a:r>
              <a:rPr lang="en-US" sz="2400" b="1" i="1" dirty="0" smtClean="0">
                <a:solidFill>
                  <a:srgbClr val="FF3300"/>
                </a:solidFill>
                <a:latin typeface="Helvetica"/>
                <a:ea typeface="宋体"/>
                <a:cs typeface="宋体"/>
              </a:rPr>
              <a:t/>
            </a:r>
            <a:br>
              <a:rPr lang="en-US" sz="2400" b="1" i="1" dirty="0" smtClean="0">
                <a:solidFill>
                  <a:srgbClr val="FF3300"/>
                </a:solidFill>
                <a:latin typeface="Helvetica"/>
                <a:ea typeface="宋体"/>
                <a:cs typeface="宋体"/>
              </a:rPr>
            </a:br>
            <a:r>
              <a:rPr lang="en-US" sz="2400" b="1" i="1" dirty="0" smtClean="0">
                <a:solidFill>
                  <a:srgbClr val="FF3300"/>
                </a:solidFill>
                <a:latin typeface="Helvetica"/>
                <a:ea typeface="宋体"/>
                <a:cs typeface="宋体"/>
              </a:rPr>
              <a:t>to </a:t>
            </a:r>
            <a:r>
              <a:rPr lang="en-US" sz="2400" b="1" i="1" dirty="0">
                <a:solidFill>
                  <a:srgbClr val="FF3300"/>
                </a:solidFill>
                <a:latin typeface="Helvetica"/>
                <a:ea typeface="宋体"/>
                <a:cs typeface="宋体"/>
              </a:rPr>
              <a:t>pathway analysis </a:t>
            </a:r>
            <a:r>
              <a:rPr lang="en-US" sz="2400" b="1" i="1" dirty="0" smtClean="0">
                <a:solidFill>
                  <a:srgbClr val="FF3300"/>
                </a:solidFill>
                <a:latin typeface="Helvetica"/>
                <a:ea typeface="宋体"/>
                <a:cs typeface="宋体"/>
              </a:rPr>
              <a:t>(Prof </a:t>
            </a:r>
            <a:r>
              <a:rPr lang="en-US" sz="2400" b="1" i="1" dirty="0" err="1" smtClean="0">
                <a:solidFill>
                  <a:srgbClr val="FF3300"/>
                </a:solidFill>
                <a:latin typeface="Helvetica"/>
                <a:ea typeface="宋体"/>
                <a:cs typeface="宋体"/>
              </a:rPr>
              <a:t>Bahram</a:t>
            </a:r>
            <a:r>
              <a:rPr lang="en-US" sz="2400" b="1" i="1" dirty="0" smtClean="0">
                <a:solidFill>
                  <a:srgbClr val="FF3300"/>
                </a:solidFill>
                <a:latin typeface="Helvetica"/>
                <a:ea typeface="宋体"/>
                <a:cs typeface="宋体"/>
              </a:rPr>
              <a:t> </a:t>
            </a:r>
            <a:r>
              <a:rPr lang="en-US" sz="2400" b="1" i="1" dirty="0" err="1" smtClean="0">
                <a:solidFill>
                  <a:srgbClr val="FF3300"/>
                </a:solidFill>
                <a:latin typeface="Helvetica"/>
                <a:ea typeface="宋体"/>
                <a:cs typeface="宋体"/>
              </a:rPr>
              <a:t>Parvin</a:t>
            </a:r>
            <a:r>
              <a:rPr lang="en-US" sz="2400" b="1" i="1" dirty="0" smtClean="0">
                <a:solidFill>
                  <a:srgbClr val="FF3300"/>
                </a:solidFill>
                <a:latin typeface="Helvetica"/>
                <a:ea typeface="宋体"/>
                <a:cs typeface="宋体"/>
              </a:rPr>
              <a:t>, Berkeley)</a:t>
            </a:r>
            <a:endParaRPr lang="en-US" sz="2400" b="1" i="1" dirty="0">
              <a:solidFill>
                <a:srgbClr val="FF3300"/>
              </a:solidFill>
              <a:latin typeface="Helvetica"/>
              <a:ea typeface="宋体"/>
              <a:cs typeface="宋体"/>
            </a:endParaRPr>
          </a:p>
          <a:p>
            <a:pPr algn="ctr" fontAlgn="base">
              <a:spcBef>
                <a:spcPct val="0"/>
              </a:spcBef>
              <a:spcAft>
                <a:spcPct val="0"/>
              </a:spcAft>
            </a:pPr>
            <a:endParaRPr lang="en-US" sz="2800" b="1" i="1" dirty="0">
              <a:solidFill>
                <a:srgbClr val="FF0000"/>
              </a:solidFill>
              <a:latin typeface="Helvetica"/>
              <a:ea typeface="宋体"/>
              <a:cs typeface="宋体"/>
            </a:endParaRPr>
          </a:p>
        </p:txBody>
      </p:sp>
      <p:pic>
        <p:nvPicPr>
          <p:cNvPr id="5" name="Picture 3" descr="MaxNode10G_Rear"/>
          <p:cNvPicPr>
            <a:picLocks noChangeAspect="1" noChangeArrowheads="1"/>
          </p:cNvPicPr>
          <p:nvPr/>
        </p:nvPicPr>
        <p:blipFill>
          <a:blip r:embed="rId3" cstate="print"/>
          <a:srcRect l="755" t="18898" r="2564" b="33584"/>
          <a:stretch>
            <a:fillRect/>
          </a:stretch>
        </p:blipFill>
        <p:spPr bwMode="auto">
          <a:xfrm>
            <a:off x="1862212" y="6221100"/>
            <a:ext cx="5294996" cy="535299"/>
          </a:xfrm>
          <a:prstGeom prst="rect">
            <a:avLst/>
          </a:prstGeom>
          <a:noFill/>
          <a:ln w="9525" algn="in">
            <a:noFill/>
            <a:miter lim="800000"/>
            <a:headEnd/>
            <a:tailEnd/>
          </a:ln>
          <a:effectLst>
            <a:outerShdw blurRad="50800" dist="38100" dir="2700000" algn="tl" rotWithShape="0">
              <a:prstClr val="black">
                <a:alpha val="40000"/>
              </a:prstClr>
            </a:outerShdw>
          </a:effectLst>
        </p:spPr>
      </p:pic>
      <p:sp>
        <p:nvSpPr>
          <p:cNvPr id="3" name="TextBox 2"/>
          <p:cNvSpPr txBox="1"/>
          <p:nvPr/>
        </p:nvSpPr>
        <p:spPr>
          <a:xfrm>
            <a:off x="2286000" y="5765800"/>
            <a:ext cx="4510520" cy="369332"/>
          </a:xfrm>
          <a:prstGeom prst="rect">
            <a:avLst/>
          </a:prstGeom>
          <a:noFill/>
        </p:spPr>
        <p:txBody>
          <a:bodyPr wrap="none" rtlCol="0">
            <a:spAutoFit/>
          </a:bodyPr>
          <a:lstStyle/>
          <a:p>
            <a:r>
              <a:rPr lang="en-US" b="1" dirty="0" smtClean="0">
                <a:solidFill>
                  <a:srgbClr val="622660"/>
                </a:solidFill>
              </a:rPr>
              <a:t>High Content Analysis (HCA) on MPC-X</a:t>
            </a:r>
            <a:endParaRPr lang="en-US" b="1" dirty="0">
              <a:solidFill>
                <a:srgbClr val="622660"/>
              </a:solidFill>
            </a:endParaRPr>
          </a:p>
        </p:txBody>
      </p:sp>
      <p:pic>
        <p:nvPicPr>
          <p:cNvPr id="6" name="Picture 5"/>
          <p:cNvPicPr>
            <a:picLocks noChangeAspect="1"/>
          </p:cNvPicPr>
          <p:nvPr/>
        </p:nvPicPr>
        <p:blipFill>
          <a:blip r:embed="rId4"/>
          <a:stretch>
            <a:fillRect/>
          </a:stretch>
        </p:blipFill>
        <p:spPr>
          <a:xfrm>
            <a:off x="660400" y="5343207"/>
            <a:ext cx="1206500" cy="1480975"/>
          </a:xfrm>
          <a:prstGeom prst="rect">
            <a:avLst/>
          </a:prstGeom>
        </p:spPr>
      </p:pic>
    </p:spTree>
    <p:extLst>
      <p:ext uri="{BB962C8B-B14F-4D97-AF65-F5344CB8AC3E}">
        <p14:creationId xmlns:p14="http://schemas.microsoft.com/office/powerpoint/2010/main" val="2562363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Next Generation</a:t>
            </a:r>
            <a:endParaRPr lang="en-US" dirty="0"/>
          </a:p>
        </p:txBody>
      </p:sp>
      <p:sp>
        <p:nvSpPr>
          <p:cNvPr id="7" name="Slide Number Placeholder 6"/>
          <p:cNvSpPr>
            <a:spLocks noGrp="1"/>
          </p:cNvSpPr>
          <p:nvPr>
            <p:ph type="sldNum" sz="quarter" idx="12"/>
          </p:nvPr>
        </p:nvSpPr>
        <p:spPr>
          <a:xfrm>
            <a:off x="25400" y="6557242"/>
            <a:ext cx="2133600" cy="365125"/>
          </a:xfrm>
        </p:spPr>
        <p:txBody>
          <a:bodyPr/>
          <a:lstStyle/>
          <a:p>
            <a:fld id="{F162D9C5-9C72-4C75-A1BC-B4986A40F6AC}" type="slidenum">
              <a:rPr lang="en-GB" smtClean="0"/>
              <a:pPr/>
              <a:t>3</a:t>
            </a:fld>
            <a:r>
              <a:rPr lang="en-GB" dirty="0" smtClean="0"/>
              <a:t> / 28</a:t>
            </a:r>
            <a:endParaRPr lang="en-GB" dirty="0"/>
          </a:p>
        </p:txBody>
      </p:sp>
      <p:pic>
        <p:nvPicPr>
          <p:cNvPr id="9" name="Picture 8"/>
          <p:cNvPicPr>
            <a:picLocks noChangeAspect="1"/>
          </p:cNvPicPr>
          <p:nvPr/>
        </p:nvPicPr>
        <p:blipFill>
          <a:blip r:embed="rId2"/>
          <a:stretch>
            <a:fillRect/>
          </a:stretch>
        </p:blipFill>
        <p:spPr>
          <a:xfrm>
            <a:off x="7289800" y="508000"/>
            <a:ext cx="1574800" cy="1539009"/>
          </a:xfrm>
          <a:prstGeom prst="rect">
            <a:avLst/>
          </a:prstGeom>
        </p:spPr>
      </p:pic>
      <p:sp>
        <p:nvSpPr>
          <p:cNvPr id="10" name="TextBox 9"/>
          <p:cNvSpPr txBox="1"/>
          <p:nvPr/>
        </p:nvSpPr>
        <p:spPr>
          <a:xfrm>
            <a:off x="7268441" y="1981200"/>
            <a:ext cx="1649122" cy="646331"/>
          </a:xfrm>
          <a:prstGeom prst="rect">
            <a:avLst/>
          </a:prstGeom>
          <a:noFill/>
        </p:spPr>
        <p:txBody>
          <a:bodyPr wrap="none" rtlCol="0">
            <a:spAutoFit/>
          </a:bodyPr>
          <a:lstStyle/>
          <a:p>
            <a:pPr algn="ctr"/>
            <a:r>
              <a:rPr lang="en-US" dirty="0" smtClean="0"/>
              <a:t>Jack Dennis</a:t>
            </a:r>
          </a:p>
          <a:p>
            <a:pPr algn="ctr"/>
            <a:r>
              <a:rPr lang="en-US" b="1" dirty="0" smtClean="0">
                <a:solidFill>
                  <a:srgbClr val="0000FF"/>
                </a:solidFill>
              </a:rPr>
              <a:t>Static Dataflow</a:t>
            </a:r>
            <a:endParaRPr lang="en-US" b="1" dirty="0">
              <a:solidFill>
                <a:srgbClr val="0000FF"/>
              </a:solidFill>
            </a:endParaRPr>
          </a:p>
        </p:txBody>
      </p:sp>
      <p:pic>
        <p:nvPicPr>
          <p:cNvPr id="11" name="Picture 10"/>
          <p:cNvPicPr>
            <a:picLocks noChangeAspect="1"/>
          </p:cNvPicPr>
          <p:nvPr/>
        </p:nvPicPr>
        <p:blipFill>
          <a:blip r:embed="rId3"/>
          <a:stretch>
            <a:fillRect/>
          </a:stretch>
        </p:blipFill>
        <p:spPr>
          <a:xfrm>
            <a:off x="12700" y="2730500"/>
            <a:ext cx="990600" cy="884111"/>
          </a:xfrm>
          <a:prstGeom prst="rect">
            <a:avLst/>
          </a:prstGeom>
        </p:spPr>
      </p:pic>
      <p:sp>
        <p:nvSpPr>
          <p:cNvPr id="12" name="TextBox 11"/>
          <p:cNvSpPr txBox="1"/>
          <p:nvPr/>
        </p:nvSpPr>
        <p:spPr>
          <a:xfrm>
            <a:off x="5445" y="3505200"/>
            <a:ext cx="1062122" cy="923330"/>
          </a:xfrm>
          <a:prstGeom prst="rect">
            <a:avLst/>
          </a:prstGeom>
          <a:noFill/>
        </p:spPr>
        <p:txBody>
          <a:bodyPr wrap="none" rtlCol="0">
            <a:spAutoFit/>
          </a:bodyPr>
          <a:lstStyle/>
          <a:p>
            <a:pPr algn="ctr"/>
            <a:r>
              <a:rPr lang="en-US" dirty="0" err="1" smtClean="0"/>
              <a:t>Arvind</a:t>
            </a:r>
            <a:endParaRPr lang="en-US" dirty="0" smtClean="0"/>
          </a:p>
          <a:p>
            <a:pPr algn="ctr"/>
            <a:r>
              <a:rPr lang="en-US" b="1" dirty="0" smtClean="0">
                <a:solidFill>
                  <a:srgbClr val="0000FF"/>
                </a:solidFill>
              </a:rPr>
              <a:t>Dynamic </a:t>
            </a:r>
            <a:endParaRPr lang="en-US" b="1" dirty="0" smtClean="0">
              <a:solidFill>
                <a:srgbClr val="0000FF"/>
              </a:solidFill>
            </a:endParaRPr>
          </a:p>
          <a:p>
            <a:pPr algn="ctr"/>
            <a:r>
              <a:rPr lang="en-US" b="1" dirty="0" smtClean="0">
                <a:solidFill>
                  <a:srgbClr val="0000FF"/>
                </a:solidFill>
              </a:rPr>
              <a:t>Dataflow</a:t>
            </a:r>
            <a:endParaRPr lang="en-US" b="1" dirty="0">
              <a:solidFill>
                <a:srgbClr val="0000FF"/>
              </a:solidFill>
            </a:endParaRPr>
          </a:p>
        </p:txBody>
      </p:sp>
      <p:pic>
        <p:nvPicPr>
          <p:cNvPr id="13" name="Picture 12"/>
          <p:cNvPicPr>
            <a:picLocks noChangeAspect="1"/>
          </p:cNvPicPr>
          <p:nvPr/>
        </p:nvPicPr>
        <p:blipFill>
          <a:blip r:embed="rId4"/>
          <a:stretch>
            <a:fillRect/>
          </a:stretch>
        </p:blipFill>
        <p:spPr>
          <a:xfrm>
            <a:off x="4241799" y="1257300"/>
            <a:ext cx="1498261" cy="2006600"/>
          </a:xfrm>
          <a:prstGeom prst="rect">
            <a:avLst/>
          </a:prstGeom>
        </p:spPr>
      </p:pic>
      <p:sp>
        <p:nvSpPr>
          <p:cNvPr id="14" name="Rectangle 13"/>
          <p:cNvSpPr/>
          <p:nvPr/>
        </p:nvSpPr>
        <p:spPr>
          <a:xfrm>
            <a:off x="3949700" y="3207435"/>
            <a:ext cx="2082800" cy="646331"/>
          </a:xfrm>
          <a:prstGeom prst="rect">
            <a:avLst/>
          </a:prstGeom>
        </p:spPr>
        <p:txBody>
          <a:bodyPr wrap="square">
            <a:spAutoFit/>
          </a:bodyPr>
          <a:lstStyle/>
          <a:p>
            <a:pPr algn="ctr"/>
            <a:r>
              <a:rPr lang="en-US" dirty="0" err="1" smtClean="0"/>
              <a:t>Tommaso</a:t>
            </a:r>
            <a:r>
              <a:rPr lang="en-US" dirty="0" smtClean="0"/>
              <a:t> </a:t>
            </a:r>
            <a:r>
              <a:rPr lang="en-US" dirty="0" err="1" smtClean="0"/>
              <a:t>Tofoli</a:t>
            </a:r>
            <a:endParaRPr lang="en-US" dirty="0" smtClean="0"/>
          </a:p>
          <a:p>
            <a:pPr algn="ctr"/>
            <a:r>
              <a:rPr lang="en-US" dirty="0" err="1" smtClean="0"/>
              <a:t>Tofoli</a:t>
            </a:r>
            <a:r>
              <a:rPr lang="en-US" dirty="0"/>
              <a:t> </a:t>
            </a:r>
            <a:r>
              <a:rPr lang="en-US" dirty="0" smtClean="0"/>
              <a:t>Gate</a:t>
            </a:r>
            <a:endParaRPr lang="en-US" dirty="0"/>
          </a:p>
        </p:txBody>
      </p:sp>
      <p:sp>
        <p:nvSpPr>
          <p:cNvPr id="16" name="Rectangle 15"/>
          <p:cNvSpPr/>
          <p:nvPr/>
        </p:nvSpPr>
        <p:spPr>
          <a:xfrm>
            <a:off x="3657600" y="4909235"/>
            <a:ext cx="2082800" cy="1200329"/>
          </a:xfrm>
          <a:prstGeom prst="rect">
            <a:avLst/>
          </a:prstGeom>
        </p:spPr>
        <p:txBody>
          <a:bodyPr wrap="square">
            <a:spAutoFit/>
          </a:bodyPr>
          <a:lstStyle/>
          <a:p>
            <a:pPr algn="ctr"/>
            <a:r>
              <a:rPr lang="en-US" dirty="0" smtClean="0"/>
              <a:t>Norman </a:t>
            </a:r>
            <a:r>
              <a:rPr lang="en-US" dirty="0" smtClean="0"/>
              <a:t/>
            </a:r>
            <a:br>
              <a:rPr lang="en-US" dirty="0" smtClean="0"/>
            </a:br>
            <a:r>
              <a:rPr lang="en-US" dirty="0" err="1" smtClean="0"/>
              <a:t>Margolus</a:t>
            </a:r>
            <a:endParaRPr lang="en-US" dirty="0" smtClean="0"/>
          </a:p>
          <a:p>
            <a:pPr algn="ctr"/>
            <a:r>
              <a:rPr lang="en-US" dirty="0" smtClean="0"/>
              <a:t>MIT</a:t>
            </a:r>
          </a:p>
          <a:p>
            <a:pPr algn="ctr"/>
            <a:r>
              <a:rPr lang="en-US" dirty="0" smtClean="0"/>
              <a:t>CAM</a:t>
            </a:r>
            <a:r>
              <a:rPr lang="en-US" dirty="0" smtClean="0"/>
              <a:t>-8</a:t>
            </a:r>
            <a:endParaRPr lang="en-US" dirty="0"/>
          </a:p>
        </p:txBody>
      </p:sp>
      <p:pic>
        <p:nvPicPr>
          <p:cNvPr id="17" name="Picture 16"/>
          <p:cNvPicPr>
            <a:picLocks noChangeAspect="1"/>
          </p:cNvPicPr>
          <p:nvPr/>
        </p:nvPicPr>
        <p:blipFill>
          <a:blip r:embed="rId5"/>
          <a:stretch>
            <a:fillRect/>
          </a:stretch>
        </p:blipFill>
        <p:spPr>
          <a:xfrm>
            <a:off x="5753100" y="1244600"/>
            <a:ext cx="1346200" cy="2032000"/>
          </a:xfrm>
          <a:prstGeom prst="rect">
            <a:avLst/>
          </a:prstGeom>
        </p:spPr>
      </p:pic>
      <p:sp>
        <p:nvSpPr>
          <p:cNvPr id="18" name="Rectangle 17"/>
          <p:cNvSpPr/>
          <p:nvPr/>
        </p:nvSpPr>
        <p:spPr>
          <a:xfrm>
            <a:off x="5384800" y="3207435"/>
            <a:ext cx="2082800" cy="923330"/>
          </a:xfrm>
          <a:prstGeom prst="rect">
            <a:avLst/>
          </a:prstGeom>
        </p:spPr>
        <p:txBody>
          <a:bodyPr wrap="square">
            <a:spAutoFit/>
          </a:bodyPr>
          <a:lstStyle/>
          <a:p>
            <a:pPr algn="ctr"/>
            <a:r>
              <a:rPr lang="en-US" dirty="0" smtClean="0"/>
              <a:t>Ed </a:t>
            </a:r>
            <a:r>
              <a:rPr lang="en-US" dirty="0" err="1" smtClean="0"/>
              <a:t>Fredkin</a:t>
            </a:r>
            <a:endParaRPr lang="en-US" dirty="0" smtClean="0"/>
          </a:p>
          <a:p>
            <a:pPr algn="ctr"/>
            <a:r>
              <a:rPr lang="en-US" dirty="0" err="1" smtClean="0"/>
              <a:t>Fredkin</a:t>
            </a:r>
            <a:r>
              <a:rPr lang="en-US" dirty="0" smtClean="0"/>
              <a:t> Gate</a:t>
            </a:r>
          </a:p>
          <a:p>
            <a:pPr algn="ctr"/>
            <a:endParaRPr lang="en-US" dirty="0"/>
          </a:p>
        </p:txBody>
      </p:sp>
      <p:sp>
        <p:nvSpPr>
          <p:cNvPr id="19" name="TextBox 18"/>
          <p:cNvSpPr txBox="1"/>
          <p:nvPr/>
        </p:nvSpPr>
        <p:spPr>
          <a:xfrm>
            <a:off x="4420112" y="863600"/>
            <a:ext cx="2519790" cy="400110"/>
          </a:xfrm>
          <a:prstGeom prst="rect">
            <a:avLst/>
          </a:prstGeom>
          <a:noFill/>
        </p:spPr>
        <p:txBody>
          <a:bodyPr wrap="none" rtlCol="0">
            <a:spAutoFit/>
          </a:bodyPr>
          <a:lstStyle/>
          <a:p>
            <a:pPr algn="ctr"/>
            <a:r>
              <a:rPr lang="en-US" sz="2000" b="1" dirty="0" smtClean="0">
                <a:solidFill>
                  <a:schemeClr val="tx2">
                    <a:lumMod val="60000"/>
                    <a:lumOff val="40000"/>
                  </a:schemeClr>
                </a:solidFill>
              </a:rPr>
              <a:t>Reversible Computing</a:t>
            </a:r>
            <a:endParaRPr lang="en-US" sz="2000" b="1" dirty="0">
              <a:solidFill>
                <a:schemeClr val="tx2">
                  <a:lumMod val="60000"/>
                  <a:lumOff val="40000"/>
                </a:schemeClr>
              </a:solidFill>
            </a:endParaRPr>
          </a:p>
        </p:txBody>
      </p:sp>
      <p:pic>
        <p:nvPicPr>
          <p:cNvPr id="20" name="Picture 19"/>
          <p:cNvPicPr>
            <a:picLocks noChangeAspect="1"/>
          </p:cNvPicPr>
          <p:nvPr/>
        </p:nvPicPr>
        <p:blipFill>
          <a:blip r:embed="rId6"/>
          <a:stretch>
            <a:fillRect/>
          </a:stretch>
        </p:blipFill>
        <p:spPr>
          <a:xfrm>
            <a:off x="2654300" y="1244600"/>
            <a:ext cx="1473200" cy="1473200"/>
          </a:xfrm>
          <a:prstGeom prst="rect">
            <a:avLst/>
          </a:prstGeom>
        </p:spPr>
      </p:pic>
      <p:sp>
        <p:nvSpPr>
          <p:cNvPr id="21" name="Rectangle 20"/>
          <p:cNvSpPr/>
          <p:nvPr/>
        </p:nvSpPr>
        <p:spPr>
          <a:xfrm>
            <a:off x="2311400" y="2674035"/>
            <a:ext cx="2082800" cy="369332"/>
          </a:xfrm>
          <a:prstGeom prst="rect">
            <a:avLst/>
          </a:prstGeom>
        </p:spPr>
        <p:txBody>
          <a:bodyPr wrap="square">
            <a:spAutoFit/>
          </a:bodyPr>
          <a:lstStyle/>
          <a:p>
            <a:pPr algn="ctr"/>
            <a:r>
              <a:rPr lang="en-US" dirty="0" smtClean="0"/>
              <a:t>H.T. Kung</a:t>
            </a:r>
          </a:p>
        </p:txBody>
      </p:sp>
      <p:pic>
        <p:nvPicPr>
          <p:cNvPr id="22" name="Picture 21"/>
          <p:cNvPicPr>
            <a:picLocks noChangeAspect="1"/>
          </p:cNvPicPr>
          <p:nvPr/>
        </p:nvPicPr>
        <p:blipFill>
          <a:blip r:embed="rId7"/>
          <a:stretch>
            <a:fillRect/>
          </a:stretch>
        </p:blipFill>
        <p:spPr>
          <a:xfrm>
            <a:off x="1536700" y="1257300"/>
            <a:ext cx="1103086" cy="1447800"/>
          </a:xfrm>
          <a:prstGeom prst="rect">
            <a:avLst/>
          </a:prstGeom>
        </p:spPr>
      </p:pic>
      <p:sp>
        <p:nvSpPr>
          <p:cNvPr id="23" name="Rectangle 22"/>
          <p:cNvSpPr/>
          <p:nvPr/>
        </p:nvSpPr>
        <p:spPr>
          <a:xfrm>
            <a:off x="1003300" y="2623235"/>
            <a:ext cx="2082800" cy="369332"/>
          </a:xfrm>
          <a:prstGeom prst="rect">
            <a:avLst/>
          </a:prstGeom>
        </p:spPr>
        <p:txBody>
          <a:bodyPr wrap="square">
            <a:spAutoFit/>
          </a:bodyPr>
          <a:lstStyle/>
          <a:p>
            <a:pPr algn="ctr"/>
            <a:r>
              <a:rPr lang="en-US" dirty="0" smtClean="0"/>
              <a:t>S.Y. Kung</a:t>
            </a:r>
          </a:p>
        </p:txBody>
      </p:sp>
      <p:sp>
        <p:nvSpPr>
          <p:cNvPr id="24" name="TextBox 23"/>
          <p:cNvSpPr txBox="1"/>
          <p:nvPr/>
        </p:nvSpPr>
        <p:spPr>
          <a:xfrm>
            <a:off x="1205022" y="825500"/>
            <a:ext cx="1736373" cy="400110"/>
          </a:xfrm>
          <a:prstGeom prst="rect">
            <a:avLst/>
          </a:prstGeom>
          <a:noFill/>
        </p:spPr>
        <p:txBody>
          <a:bodyPr wrap="none" rtlCol="0">
            <a:spAutoFit/>
          </a:bodyPr>
          <a:lstStyle/>
          <a:p>
            <a:pPr algn="ctr"/>
            <a:r>
              <a:rPr lang="en-US" sz="2000" b="1" dirty="0" smtClean="0">
                <a:solidFill>
                  <a:srgbClr val="008000"/>
                </a:solidFill>
              </a:rPr>
              <a:t>Systolic Arrays</a:t>
            </a:r>
            <a:endParaRPr lang="en-US" sz="2000" b="1" dirty="0">
              <a:solidFill>
                <a:srgbClr val="008000"/>
              </a:solidFill>
            </a:endParaRPr>
          </a:p>
        </p:txBody>
      </p:sp>
      <p:pic>
        <p:nvPicPr>
          <p:cNvPr id="25" name="Picture 24"/>
          <p:cNvPicPr>
            <a:picLocks noChangeAspect="1"/>
          </p:cNvPicPr>
          <p:nvPr/>
        </p:nvPicPr>
        <p:blipFill>
          <a:blip r:embed="rId8"/>
          <a:stretch>
            <a:fillRect/>
          </a:stretch>
        </p:blipFill>
        <p:spPr>
          <a:xfrm>
            <a:off x="266699" y="1206500"/>
            <a:ext cx="1243173" cy="1257300"/>
          </a:xfrm>
          <a:prstGeom prst="rect">
            <a:avLst/>
          </a:prstGeom>
        </p:spPr>
      </p:pic>
      <p:sp>
        <p:nvSpPr>
          <p:cNvPr id="26" name="Rectangle 25"/>
          <p:cNvSpPr/>
          <p:nvPr/>
        </p:nvSpPr>
        <p:spPr>
          <a:xfrm>
            <a:off x="-165100" y="2356535"/>
            <a:ext cx="2082800" cy="369332"/>
          </a:xfrm>
          <a:prstGeom prst="rect">
            <a:avLst/>
          </a:prstGeom>
        </p:spPr>
        <p:txBody>
          <a:bodyPr wrap="square">
            <a:spAutoFit/>
          </a:bodyPr>
          <a:lstStyle/>
          <a:p>
            <a:pPr algn="ctr"/>
            <a:r>
              <a:rPr lang="en-US" dirty="0" smtClean="0"/>
              <a:t>Martin </a:t>
            </a:r>
            <a:r>
              <a:rPr lang="en-US" dirty="0" err="1" smtClean="0"/>
              <a:t>Morf</a:t>
            </a:r>
            <a:endParaRPr lang="en-US" dirty="0" smtClean="0"/>
          </a:p>
        </p:txBody>
      </p:sp>
      <p:pic>
        <p:nvPicPr>
          <p:cNvPr id="27" name="Picture 26"/>
          <p:cNvPicPr>
            <a:picLocks noChangeAspect="1"/>
          </p:cNvPicPr>
          <p:nvPr/>
        </p:nvPicPr>
        <p:blipFill>
          <a:blip r:embed="rId9"/>
          <a:stretch>
            <a:fillRect/>
          </a:stretch>
        </p:blipFill>
        <p:spPr>
          <a:xfrm>
            <a:off x="8003051" y="3479800"/>
            <a:ext cx="1140949" cy="1435100"/>
          </a:xfrm>
          <a:prstGeom prst="rect">
            <a:avLst/>
          </a:prstGeom>
        </p:spPr>
      </p:pic>
      <p:sp>
        <p:nvSpPr>
          <p:cNvPr id="28" name="TextBox 27"/>
          <p:cNvSpPr txBox="1"/>
          <p:nvPr/>
        </p:nvSpPr>
        <p:spPr>
          <a:xfrm>
            <a:off x="7352318" y="2819400"/>
            <a:ext cx="1633781" cy="646331"/>
          </a:xfrm>
          <a:prstGeom prst="rect">
            <a:avLst/>
          </a:prstGeom>
          <a:noFill/>
        </p:spPr>
        <p:txBody>
          <a:bodyPr wrap="none" rtlCol="0">
            <a:spAutoFit/>
          </a:bodyPr>
          <a:lstStyle/>
          <a:p>
            <a:pPr algn="ctr"/>
            <a:r>
              <a:rPr lang="en-US" b="1" dirty="0" smtClean="0">
                <a:solidFill>
                  <a:srgbClr val="FF0000"/>
                </a:solidFill>
              </a:rPr>
              <a:t>Reconfigurable </a:t>
            </a:r>
          </a:p>
          <a:p>
            <a:pPr algn="ctr"/>
            <a:r>
              <a:rPr lang="en-US" b="1" dirty="0" smtClean="0">
                <a:solidFill>
                  <a:srgbClr val="FF0000"/>
                </a:solidFill>
              </a:rPr>
              <a:t>Computing</a:t>
            </a:r>
            <a:endParaRPr lang="en-US" b="1" dirty="0">
              <a:solidFill>
                <a:srgbClr val="FF0000"/>
              </a:solidFill>
            </a:endParaRPr>
          </a:p>
        </p:txBody>
      </p:sp>
      <p:pic>
        <p:nvPicPr>
          <p:cNvPr id="29" name="Picture 28"/>
          <p:cNvPicPr>
            <a:picLocks noChangeAspect="1"/>
          </p:cNvPicPr>
          <p:nvPr/>
        </p:nvPicPr>
        <p:blipFill>
          <a:blip r:embed="rId10"/>
          <a:stretch>
            <a:fillRect/>
          </a:stretch>
        </p:blipFill>
        <p:spPr>
          <a:xfrm>
            <a:off x="7429500" y="4394200"/>
            <a:ext cx="973667" cy="1168400"/>
          </a:xfrm>
          <a:prstGeom prst="rect">
            <a:avLst/>
          </a:prstGeom>
        </p:spPr>
      </p:pic>
      <p:sp>
        <p:nvSpPr>
          <p:cNvPr id="30" name="TextBox 29"/>
          <p:cNvSpPr txBox="1"/>
          <p:nvPr/>
        </p:nvSpPr>
        <p:spPr>
          <a:xfrm>
            <a:off x="6952239" y="5473700"/>
            <a:ext cx="2205351" cy="923330"/>
          </a:xfrm>
          <a:prstGeom prst="rect">
            <a:avLst/>
          </a:prstGeom>
          <a:noFill/>
        </p:spPr>
        <p:txBody>
          <a:bodyPr wrap="none" rtlCol="0">
            <a:spAutoFit/>
          </a:bodyPr>
          <a:lstStyle/>
          <a:p>
            <a:pPr algn="ctr"/>
            <a:r>
              <a:rPr lang="en-US" dirty="0" smtClean="0"/>
              <a:t>Jean </a:t>
            </a:r>
            <a:r>
              <a:rPr lang="en-US" dirty="0" err="1" smtClean="0"/>
              <a:t>Vuillemin</a:t>
            </a:r>
            <a:endParaRPr lang="en-US" dirty="0" smtClean="0"/>
          </a:p>
          <a:p>
            <a:pPr algn="ctr"/>
            <a:r>
              <a:rPr lang="en-US" dirty="0" smtClean="0"/>
              <a:t>Programmable Active </a:t>
            </a:r>
          </a:p>
          <a:p>
            <a:pPr algn="ctr"/>
            <a:r>
              <a:rPr lang="en-US" dirty="0" smtClean="0"/>
              <a:t>Memories</a:t>
            </a:r>
            <a:endParaRPr lang="en-US" dirty="0"/>
          </a:p>
        </p:txBody>
      </p:sp>
      <p:sp>
        <p:nvSpPr>
          <p:cNvPr id="31" name="TextBox 30"/>
          <p:cNvSpPr txBox="1"/>
          <p:nvPr/>
        </p:nvSpPr>
        <p:spPr>
          <a:xfrm>
            <a:off x="8345505" y="4838700"/>
            <a:ext cx="841208" cy="646331"/>
          </a:xfrm>
          <a:prstGeom prst="rect">
            <a:avLst/>
          </a:prstGeom>
          <a:noFill/>
        </p:spPr>
        <p:txBody>
          <a:bodyPr wrap="none" rtlCol="0">
            <a:spAutoFit/>
          </a:bodyPr>
          <a:lstStyle/>
          <a:p>
            <a:pPr algn="ctr"/>
            <a:r>
              <a:rPr lang="en-US" dirty="0" smtClean="0"/>
              <a:t>Wayne </a:t>
            </a:r>
          </a:p>
          <a:p>
            <a:pPr algn="ctr"/>
            <a:r>
              <a:rPr lang="en-US" dirty="0" err="1" smtClean="0"/>
              <a:t>Luk</a:t>
            </a:r>
            <a:endParaRPr lang="en-US" dirty="0"/>
          </a:p>
        </p:txBody>
      </p:sp>
      <p:pic>
        <p:nvPicPr>
          <p:cNvPr id="32" name="Picture 31"/>
          <p:cNvPicPr>
            <a:picLocks noChangeAspect="1"/>
          </p:cNvPicPr>
          <p:nvPr/>
        </p:nvPicPr>
        <p:blipFill>
          <a:blip r:embed="rId11"/>
          <a:stretch>
            <a:fillRect/>
          </a:stretch>
        </p:blipFill>
        <p:spPr>
          <a:xfrm>
            <a:off x="4343400" y="3848100"/>
            <a:ext cx="745067" cy="1117600"/>
          </a:xfrm>
          <a:prstGeom prst="rect">
            <a:avLst/>
          </a:prstGeom>
        </p:spPr>
      </p:pic>
      <p:pic>
        <p:nvPicPr>
          <p:cNvPr id="33" name="Picture 32"/>
          <p:cNvPicPr>
            <a:picLocks noChangeAspect="1"/>
          </p:cNvPicPr>
          <p:nvPr/>
        </p:nvPicPr>
        <p:blipFill>
          <a:blip r:embed="rId12"/>
          <a:stretch>
            <a:fillRect/>
          </a:stretch>
        </p:blipFill>
        <p:spPr>
          <a:xfrm>
            <a:off x="1524000" y="3327400"/>
            <a:ext cx="1254478" cy="1612900"/>
          </a:xfrm>
          <a:prstGeom prst="rect">
            <a:avLst/>
          </a:prstGeom>
        </p:spPr>
      </p:pic>
      <p:sp>
        <p:nvSpPr>
          <p:cNvPr id="34" name="TextBox 33"/>
          <p:cNvSpPr txBox="1"/>
          <p:nvPr/>
        </p:nvSpPr>
        <p:spPr>
          <a:xfrm>
            <a:off x="1380794" y="4864100"/>
            <a:ext cx="1562622" cy="1292662"/>
          </a:xfrm>
          <a:prstGeom prst="rect">
            <a:avLst/>
          </a:prstGeom>
          <a:noFill/>
        </p:spPr>
        <p:txBody>
          <a:bodyPr wrap="none" rtlCol="0">
            <a:spAutoFit/>
          </a:bodyPr>
          <a:lstStyle/>
          <a:p>
            <a:pPr algn="ctr"/>
            <a:r>
              <a:rPr lang="en-US" dirty="0" smtClean="0"/>
              <a:t>Mike Flynn</a:t>
            </a:r>
          </a:p>
          <a:p>
            <a:pPr algn="ctr"/>
            <a:r>
              <a:rPr lang="en-US" sz="2000" b="1" dirty="0" smtClean="0">
                <a:solidFill>
                  <a:srgbClr val="FF6600"/>
                </a:solidFill>
              </a:rPr>
              <a:t>SIMD, SISD</a:t>
            </a:r>
          </a:p>
          <a:p>
            <a:pPr algn="ctr"/>
            <a:r>
              <a:rPr lang="en-US" sz="2000" b="1" dirty="0" smtClean="0">
                <a:solidFill>
                  <a:srgbClr val="FF6600"/>
                </a:solidFill>
              </a:rPr>
              <a:t>MIMD, MISD</a:t>
            </a:r>
          </a:p>
          <a:p>
            <a:pPr algn="ctr"/>
            <a:endParaRPr lang="en-US" sz="2000" b="1" dirty="0" smtClean="0">
              <a:solidFill>
                <a:srgbClr val="FF6600"/>
              </a:solidFill>
            </a:endParaRPr>
          </a:p>
        </p:txBody>
      </p:sp>
      <p:pic>
        <p:nvPicPr>
          <p:cNvPr id="35" name="Picture 34"/>
          <p:cNvPicPr>
            <a:picLocks noChangeAspect="1"/>
          </p:cNvPicPr>
          <p:nvPr/>
        </p:nvPicPr>
        <p:blipFill>
          <a:blip r:embed="rId13"/>
          <a:stretch>
            <a:fillRect/>
          </a:stretch>
        </p:blipFill>
        <p:spPr>
          <a:xfrm>
            <a:off x="2933700" y="3835400"/>
            <a:ext cx="1253289" cy="1587500"/>
          </a:xfrm>
          <a:prstGeom prst="rect">
            <a:avLst/>
          </a:prstGeom>
        </p:spPr>
      </p:pic>
      <p:sp>
        <p:nvSpPr>
          <p:cNvPr id="36" name="TextBox 35"/>
          <p:cNvSpPr txBox="1"/>
          <p:nvPr/>
        </p:nvSpPr>
        <p:spPr>
          <a:xfrm>
            <a:off x="2899010" y="5350470"/>
            <a:ext cx="1345591" cy="923330"/>
          </a:xfrm>
          <a:prstGeom prst="rect">
            <a:avLst/>
          </a:prstGeom>
          <a:noFill/>
        </p:spPr>
        <p:txBody>
          <a:bodyPr wrap="none" rtlCol="0">
            <a:spAutoFit/>
          </a:bodyPr>
          <a:lstStyle/>
          <a:p>
            <a:pPr algn="ctr"/>
            <a:r>
              <a:rPr lang="en-US" dirty="0" smtClean="0"/>
              <a:t>Dan </a:t>
            </a:r>
            <a:r>
              <a:rPr lang="en-US" dirty="0" err="1" smtClean="0"/>
              <a:t>Slotnick</a:t>
            </a:r>
            <a:endParaRPr lang="en-US" dirty="0" smtClean="0"/>
          </a:p>
          <a:p>
            <a:pPr algn="ctr"/>
            <a:r>
              <a:rPr lang="en-US" b="1" dirty="0" smtClean="0">
                <a:solidFill>
                  <a:schemeClr val="accent6">
                    <a:lumMod val="60000"/>
                    <a:lumOff val="40000"/>
                  </a:schemeClr>
                </a:solidFill>
              </a:rPr>
              <a:t>ILLIAC IV</a:t>
            </a:r>
          </a:p>
          <a:p>
            <a:pPr algn="ctr"/>
            <a:r>
              <a:rPr lang="en-US" b="1" dirty="0" smtClean="0">
                <a:solidFill>
                  <a:schemeClr val="accent6">
                    <a:lumMod val="60000"/>
                    <a:lumOff val="40000"/>
                  </a:schemeClr>
                </a:solidFill>
              </a:rPr>
              <a:t>SOLOMON</a:t>
            </a:r>
            <a:endParaRPr lang="en-US" b="1" dirty="0">
              <a:solidFill>
                <a:schemeClr val="accent6">
                  <a:lumMod val="60000"/>
                  <a:lumOff val="40000"/>
                </a:schemeClr>
              </a:solidFill>
            </a:endParaRPr>
          </a:p>
        </p:txBody>
      </p:sp>
      <p:pic>
        <p:nvPicPr>
          <p:cNvPr id="3" name="Picture 2"/>
          <p:cNvPicPr>
            <a:picLocks noChangeAspect="1"/>
          </p:cNvPicPr>
          <p:nvPr/>
        </p:nvPicPr>
        <p:blipFill>
          <a:blip r:embed="rId14"/>
          <a:stretch>
            <a:fillRect/>
          </a:stretch>
        </p:blipFill>
        <p:spPr>
          <a:xfrm>
            <a:off x="215900" y="4381501"/>
            <a:ext cx="1189545" cy="1663700"/>
          </a:xfrm>
          <a:prstGeom prst="rect">
            <a:avLst/>
          </a:prstGeom>
        </p:spPr>
      </p:pic>
      <p:sp>
        <p:nvSpPr>
          <p:cNvPr id="37" name="Rectangle 36"/>
          <p:cNvSpPr/>
          <p:nvPr/>
        </p:nvSpPr>
        <p:spPr>
          <a:xfrm>
            <a:off x="-241300" y="5950635"/>
            <a:ext cx="2082800" cy="646331"/>
          </a:xfrm>
          <a:prstGeom prst="rect">
            <a:avLst/>
          </a:prstGeom>
        </p:spPr>
        <p:txBody>
          <a:bodyPr wrap="square">
            <a:spAutoFit/>
          </a:bodyPr>
          <a:lstStyle/>
          <a:p>
            <a:pPr algn="ctr"/>
            <a:r>
              <a:rPr lang="en-US" dirty="0" smtClean="0"/>
              <a:t>V. </a:t>
            </a:r>
            <a:r>
              <a:rPr lang="en-US" dirty="0" err="1" smtClean="0"/>
              <a:t>Milutinovic</a:t>
            </a:r>
            <a:r>
              <a:rPr lang="en-US" dirty="0" smtClean="0"/>
              <a:t> </a:t>
            </a:r>
            <a:r>
              <a:rPr lang="en-US" dirty="0" smtClean="0"/>
              <a:t/>
            </a:r>
            <a:br>
              <a:rPr lang="en-US" dirty="0" smtClean="0"/>
            </a:br>
            <a:r>
              <a:rPr lang="en-US" b="1" dirty="0" err="1" smtClean="0">
                <a:solidFill>
                  <a:srgbClr val="660066"/>
                </a:solidFill>
              </a:rPr>
              <a:t>GaAs</a:t>
            </a:r>
            <a:r>
              <a:rPr lang="en-US" b="1" dirty="0" smtClean="0">
                <a:solidFill>
                  <a:srgbClr val="660066"/>
                </a:solidFill>
              </a:rPr>
              <a:t> Processors</a:t>
            </a:r>
          </a:p>
        </p:txBody>
      </p:sp>
      <p:pic>
        <p:nvPicPr>
          <p:cNvPr id="5" name="Picture 4"/>
          <p:cNvPicPr>
            <a:picLocks noChangeAspect="1"/>
          </p:cNvPicPr>
          <p:nvPr/>
        </p:nvPicPr>
        <p:blipFill>
          <a:blip r:embed="rId15"/>
          <a:stretch>
            <a:fillRect/>
          </a:stretch>
        </p:blipFill>
        <p:spPr>
          <a:xfrm>
            <a:off x="5156200" y="3937000"/>
            <a:ext cx="1257300" cy="1480113"/>
          </a:xfrm>
          <a:prstGeom prst="rect">
            <a:avLst/>
          </a:prstGeom>
        </p:spPr>
      </p:pic>
      <p:pic>
        <p:nvPicPr>
          <p:cNvPr id="4" name="Picture 3"/>
          <p:cNvPicPr>
            <a:picLocks noChangeAspect="1"/>
          </p:cNvPicPr>
          <p:nvPr/>
        </p:nvPicPr>
        <p:blipFill>
          <a:blip r:embed="rId16"/>
          <a:stretch>
            <a:fillRect/>
          </a:stretch>
        </p:blipFill>
        <p:spPr>
          <a:xfrm>
            <a:off x="6121400" y="4432300"/>
            <a:ext cx="1166813" cy="1244600"/>
          </a:xfrm>
          <a:prstGeom prst="rect">
            <a:avLst/>
          </a:prstGeom>
        </p:spPr>
      </p:pic>
      <p:sp>
        <p:nvSpPr>
          <p:cNvPr id="38" name="TextBox 37"/>
          <p:cNvSpPr txBox="1"/>
          <p:nvPr/>
        </p:nvSpPr>
        <p:spPr>
          <a:xfrm>
            <a:off x="5170900" y="5334000"/>
            <a:ext cx="1018227" cy="646331"/>
          </a:xfrm>
          <a:prstGeom prst="rect">
            <a:avLst/>
          </a:prstGeom>
          <a:noFill/>
        </p:spPr>
        <p:txBody>
          <a:bodyPr wrap="none" rtlCol="0">
            <a:spAutoFit/>
          </a:bodyPr>
          <a:lstStyle/>
          <a:p>
            <a:r>
              <a:rPr lang="en-US" dirty="0" smtClean="0"/>
              <a:t>Seymour </a:t>
            </a:r>
          </a:p>
          <a:p>
            <a:r>
              <a:rPr lang="en-US" dirty="0" smtClean="0"/>
              <a:t>Cray</a:t>
            </a:r>
            <a:endParaRPr lang="en-US" dirty="0"/>
          </a:p>
        </p:txBody>
      </p:sp>
      <p:sp>
        <p:nvSpPr>
          <p:cNvPr id="39" name="TextBox 38"/>
          <p:cNvSpPr txBox="1"/>
          <p:nvPr/>
        </p:nvSpPr>
        <p:spPr>
          <a:xfrm>
            <a:off x="6047200" y="5600700"/>
            <a:ext cx="806493" cy="646331"/>
          </a:xfrm>
          <a:prstGeom prst="rect">
            <a:avLst/>
          </a:prstGeom>
          <a:noFill/>
        </p:spPr>
        <p:txBody>
          <a:bodyPr wrap="none" rtlCol="0">
            <a:spAutoFit/>
          </a:bodyPr>
          <a:lstStyle/>
          <a:p>
            <a:r>
              <a:rPr lang="en-US" dirty="0" smtClean="0"/>
              <a:t>Mateo </a:t>
            </a:r>
          </a:p>
          <a:p>
            <a:r>
              <a:rPr lang="en-US" dirty="0" smtClean="0"/>
              <a:t>Valero</a:t>
            </a:r>
            <a:endParaRPr lang="en-US" dirty="0"/>
          </a:p>
        </p:txBody>
      </p:sp>
      <p:sp>
        <p:nvSpPr>
          <p:cNvPr id="40" name="TextBox 39"/>
          <p:cNvSpPr txBox="1"/>
          <p:nvPr/>
        </p:nvSpPr>
        <p:spPr>
          <a:xfrm>
            <a:off x="5173586" y="5816600"/>
            <a:ext cx="1774845" cy="646331"/>
          </a:xfrm>
          <a:prstGeom prst="rect">
            <a:avLst/>
          </a:prstGeom>
          <a:noFill/>
        </p:spPr>
        <p:txBody>
          <a:bodyPr wrap="none" rtlCol="0">
            <a:spAutoFit/>
          </a:bodyPr>
          <a:lstStyle/>
          <a:p>
            <a:r>
              <a:rPr lang="en-US" b="1" dirty="0" smtClean="0">
                <a:solidFill>
                  <a:srgbClr val="A741A4"/>
                </a:solidFill>
              </a:rPr>
              <a:t>Vector</a:t>
            </a:r>
          </a:p>
          <a:p>
            <a:r>
              <a:rPr lang="en-US" b="1" dirty="0" smtClean="0">
                <a:solidFill>
                  <a:srgbClr val="A741A4"/>
                </a:solidFill>
              </a:rPr>
              <a:t>Superc</a:t>
            </a:r>
            <a:r>
              <a:rPr lang="en-US" b="1" dirty="0" smtClean="0">
                <a:solidFill>
                  <a:srgbClr val="A741A4"/>
                </a:solidFill>
              </a:rPr>
              <a:t>omputing</a:t>
            </a:r>
            <a:endParaRPr lang="en-US" b="1" dirty="0">
              <a:solidFill>
                <a:srgbClr val="A741A4"/>
              </a:solidFill>
            </a:endParaRPr>
          </a:p>
        </p:txBody>
      </p:sp>
    </p:spTree>
    <p:extLst>
      <p:ext uri="{BB962C8B-B14F-4D97-AF65-F5344CB8AC3E}">
        <p14:creationId xmlns:p14="http://schemas.microsoft.com/office/powerpoint/2010/main" val="3860243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MAXUPBanner\Captioned Pictures\UICSliceData_s22_f190.bmp"/>
          <p:cNvPicPr>
            <a:picLocks noGrp="1" noChangeAspect="1" noChangeArrowheads="1"/>
          </p:cNvPicPr>
          <p:nvPr>
            <p:ph idx="1"/>
          </p:nvPr>
        </p:nvPicPr>
        <p:blipFill>
          <a:blip r:embed="rId3" cstate="print"/>
          <a:srcRect/>
          <a:stretch>
            <a:fillRect/>
          </a:stretch>
        </p:blipFill>
        <p:spPr bwMode="auto">
          <a:xfrm>
            <a:off x="467544" y="332656"/>
            <a:ext cx="8229600" cy="4683905"/>
          </a:xfrm>
          <a:prstGeom prst="rect">
            <a:avLst/>
          </a:prstGeom>
          <a:noFill/>
        </p:spPr>
      </p:pic>
      <p:pic>
        <p:nvPicPr>
          <p:cNvPr id="5" name="Picture 6" descr="H:\MAXUPBanner\Captioned Pictures\uic.jpg"/>
          <p:cNvPicPr>
            <a:picLocks noChangeAspect="1" noChangeArrowheads="1"/>
          </p:cNvPicPr>
          <p:nvPr/>
        </p:nvPicPr>
        <p:blipFill>
          <a:blip r:embed="rId4" cstate="print"/>
          <a:srcRect l="10671" t="18555" r="13293" b="38208"/>
          <a:stretch>
            <a:fillRect/>
          </a:stretch>
        </p:blipFill>
        <p:spPr bwMode="auto">
          <a:xfrm>
            <a:off x="467543" y="5229200"/>
            <a:ext cx="3037428" cy="1152128"/>
          </a:xfrm>
          <a:prstGeom prst="rect">
            <a:avLst/>
          </a:prstGeom>
          <a:noFill/>
        </p:spPr>
      </p:pic>
      <p:sp>
        <p:nvSpPr>
          <p:cNvPr id="8" name="TextBox 7"/>
          <p:cNvSpPr txBox="1"/>
          <p:nvPr/>
        </p:nvSpPr>
        <p:spPr>
          <a:xfrm>
            <a:off x="3707904" y="5139769"/>
            <a:ext cx="5184576" cy="1169551"/>
          </a:xfrm>
          <a:prstGeom prst="rect">
            <a:avLst/>
          </a:prstGeom>
          <a:noFill/>
        </p:spPr>
        <p:txBody>
          <a:bodyPr wrap="square" rtlCol="0">
            <a:spAutoFit/>
          </a:bodyPr>
          <a:lstStyle/>
          <a:p>
            <a:r>
              <a:rPr lang="en-GB" sz="1400" b="1" dirty="0" smtClean="0">
                <a:latin typeface="+mj-lt"/>
              </a:rPr>
              <a:t>Brain network analysis</a:t>
            </a:r>
            <a:r>
              <a:rPr lang="en-GB" sz="1400" dirty="0" smtClean="0">
                <a:latin typeface="+mj-lt"/>
              </a:rPr>
              <a:t/>
            </a:r>
            <a:br>
              <a:rPr lang="en-GB" sz="1400" dirty="0" smtClean="0">
                <a:latin typeface="+mj-lt"/>
              </a:rPr>
            </a:br>
            <a:r>
              <a:rPr lang="en-GB" sz="1400" dirty="0" smtClean="0">
                <a:latin typeface="+mj-lt"/>
              </a:rPr>
              <a:t>Dynamic community analysis on corpus </a:t>
            </a:r>
            <a:r>
              <a:rPr lang="en-GB" sz="1400" dirty="0" err="1" smtClean="0">
                <a:latin typeface="+mj-lt"/>
              </a:rPr>
              <a:t>callosum</a:t>
            </a:r>
            <a:r>
              <a:rPr lang="en-GB" sz="1400" dirty="0" smtClean="0">
                <a:latin typeface="+mj-lt"/>
              </a:rPr>
              <a:t> to identify functional regions. By accelerating the linear correlation calculation, Maxeler dataflow engines can build brain networks on-the-fly while the lab experiment is running.</a:t>
            </a:r>
            <a:endParaRPr lang="en-GB" sz="1400" dirty="0">
              <a:latin typeface="+mj-lt"/>
            </a:endParaRPr>
          </a:p>
        </p:txBody>
      </p:sp>
    </p:spTree>
    <p:extLst>
      <p:ext uri="{BB962C8B-B14F-4D97-AF65-F5344CB8AC3E}">
        <p14:creationId xmlns:p14="http://schemas.microsoft.com/office/powerpoint/2010/main" val="27603399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62D9C5-9C72-4C75-A1BC-B4986A40F6AC}" type="slidenum">
              <a:rPr lang="en-GB" smtClean="0">
                <a:solidFill>
                  <a:srgbClr val="FFFFFF"/>
                </a:solidFill>
                <a:latin typeface="Calibri"/>
              </a:rPr>
              <a:pPr/>
              <a:t>31</a:t>
            </a:fld>
            <a:endParaRPr lang="en-GB">
              <a:solidFill>
                <a:srgbClr val="FFFFFF"/>
              </a:solidFill>
              <a:latin typeface="Calibri"/>
            </a:endParaRPr>
          </a:p>
        </p:txBody>
      </p:sp>
      <p:sp>
        <p:nvSpPr>
          <p:cNvPr id="4" name="Title 3"/>
          <p:cNvSpPr>
            <a:spLocks noGrp="1"/>
          </p:cNvSpPr>
          <p:nvPr>
            <p:ph type="title"/>
          </p:nvPr>
        </p:nvSpPr>
        <p:spPr>
          <a:xfrm>
            <a:off x="251520" y="202630"/>
            <a:ext cx="8219256" cy="994122"/>
          </a:xfrm>
        </p:spPr>
        <p:txBody>
          <a:bodyPr/>
          <a:lstStyle/>
          <a:p>
            <a:r>
              <a:rPr lang="en-GB" dirty="0" smtClean="0"/>
              <a:t>Quotes:</a:t>
            </a:r>
            <a:endParaRPr lang="en-US" dirty="0"/>
          </a:p>
        </p:txBody>
      </p:sp>
      <p:sp>
        <p:nvSpPr>
          <p:cNvPr id="6" name="Rectangle 5"/>
          <p:cNvSpPr/>
          <p:nvPr/>
        </p:nvSpPr>
        <p:spPr>
          <a:xfrm>
            <a:off x="292100" y="966738"/>
            <a:ext cx="8699500" cy="646331"/>
          </a:xfrm>
          <a:prstGeom prst="rect">
            <a:avLst/>
          </a:prstGeom>
        </p:spPr>
        <p:txBody>
          <a:bodyPr wrap="square">
            <a:spAutoFit/>
          </a:bodyPr>
          <a:lstStyle/>
          <a:p>
            <a:endParaRPr lang="en-US" i="1" dirty="0"/>
          </a:p>
          <a:p>
            <a:endParaRPr lang="en-US" i="1" dirty="0"/>
          </a:p>
        </p:txBody>
      </p:sp>
      <p:sp>
        <p:nvSpPr>
          <p:cNvPr id="7" name="Rectangle 6"/>
          <p:cNvSpPr/>
          <p:nvPr/>
        </p:nvSpPr>
        <p:spPr>
          <a:xfrm>
            <a:off x="304800" y="948689"/>
            <a:ext cx="8407400" cy="5078314"/>
          </a:xfrm>
          <a:prstGeom prst="rect">
            <a:avLst/>
          </a:prstGeom>
        </p:spPr>
        <p:txBody>
          <a:bodyPr wrap="square">
            <a:spAutoFit/>
          </a:bodyPr>
          <a:lstStyle/>
          <a:p>
            <a:endParaRPr lang="en-US" dirty="0"/>
          </a:p>
          <a:p>
            <a:r>
              <a:rPr lang="en-US" dirty="0"/>
              <a:t>“With the new Maxeler technology, J.P. Morgan’s trading businesses can now compute orders of magnitude more quickly, making it possible to improve our understanding and control of the profile of our complex trading risk.</a:t>
            </a:r>
            <a:r>
              <a:rPr lang="en-US" dirty="0" smtClean="0"/>
              <a:t>”</a:t>
            </a:r>
            <a:br>
              <a:rPr lang="en-US" dirty="0" smtClean="0"/>
            </a:br>
            <a:r>
              <a:rPr lang="en-US" i="1" dirty="0" smtClean="0">
                <a:solidFill>
                  <a:srgbClr val="0000FF"/>
                </a:solidFill>
              </a:rPr>
              <a:t>Peter </a:t>
            </a:r>
            <a:r>
              <a:rPr lang="en-US" i="1" dirty="0" err="1">
                <a:solidFill>
                  <a:srgbClr val="0000FF"/>
                </a:solidFill>
              </a:rPr>
              <a:t>Cherasia</a:t>
            </a:r>
            <a:r>
              <a:rPr lang="en-US" i="1" dirty="0">
                <a:solidFill>
                  <a:srgbClr val="0000FF"/>
                </a:solidFill>
              </a:rPr>
              <a:t>, Head of Markets Strategies, J.P. </a:t>
            </a:r>
            <a:r>
              <a:rPr lang="en-US" i="1" dirty="0" smtClean="0">
                <a:solidFill>
                  <a:srgbClr val="0000FF"/>
                </a:solidFill>
              </a:rPr>
              <a:t>Morgan</a:t>
            </a:r>
          </a:p>
          <a:p>
            <a:endParaRPr lang="en-US" i="1" dirty="0"/>
          </a:p>
          <a:p>
            <a:r>
              <a:rPr lang="en-US" dirty="0"/>
              <a:t>"Maxeler's superfast Dataflow Computers are the next wave of supercomputing for scientific applications and we at Tsinghua and </a:t>
            </a:r>
            <a:r>
              <a:rPr lang="en-US" dirty="0" err="1"/>
              <a:t>PanDing</a:t>
            </a:r>
            <a:r>
              <a:rPr lang="en-US" dirty="0"/>
              <a:t> are ready to take the lead of deploying this exciting new technology across research facilities in China." </a:t>
            </a:r>
          </a:p>
          <a:p>
            <a:r>
              <a:rPr lang="en-US" i="1" dirty="0">
                <a:solidFill>
                  <a:srgbClr val="0000FF"/>
                </a:solidFill>
              </a:rPr>
              <a:t>Prof </a:t>
            </a:r>
            <a:r>
              <a:rPr lang="en-US" i="1" dirty="0" err="1">
                <a:solidFill>
                  <a:srgbClr val="0000FF"/>
                </a:solidFill>
              </a:rPr>
              <a:t>Haohuan</a:t>
            </a:r>
            <a:r>
              <a:rPr lang="en-US" i="1" dirty="0">
                <a:solidFill>
                  <a:srgbClr val="0000FF"/>
                </a:solidFill>
              </a:rPr>
              <a:t> Fu, Tsinghua University, Beijing, and </a:t>
            </a:r>
            <a:r>
              <a:rPr lang="en-US" i="1" dirty="0" err="1">
                <a:solidFill>
                  <a:srgbClr val="0000FF"/>
                </a:solidFill>
              </a:rPr>
              <a:t>PanDing</a:t>
            </a:r>
            <a:r>
              <a:rPr lang="en-US" i="1" dirty="0">
                <a:solidFill>
                  <a:srgbClr val="0000FF"/>
                </a:solidFill>
              </a:rPr>
              <a:t>, </a:t>
            </a:r>
          </a:p>
          <a:p>
            <a:r>
              <a:rPr lang="en-US" i="1" dirty="0">
                <a:solidFill>
                  <a:srgbClr val="0000FF"/>
                </a:solidFill>
              </a:rPr>
              <a:t>http://www.panding.com.cn</a:t>
            </a:r>
            <a:r>
              <a:rPr lang="en-US" i="1" dirty="0" smtClean="0">
                <a:solidFill>
                  <a:srgbClr val="0000FF"/>
                </a:solidFill>
              </a:rPr>
              <a:t>/</a:t>
            </a:r>
            <a:endParaRPr lang="en-US" i="1" dirty="0">
              <a:solidFill>
                <a:srgbClr val="0000FF"/>
              </a:solidFill>
            </a:endParaRPr>
          </a:p>
          <a:p>
            <a:endParaRPr lang="en-US" dirty="0"/>
          </a:p>
          <a:p>
            <a:r>
              <a:rPr lang="en-US" dirty="0" smtClean="0"/>
              <a:t>“</a:t>
            </a:r>
            <a:r>
              <a:rPr lang="en-US" dirty="0" err="1" smtClean="0"/>
              <a:t>WesternGeco</a:t>
            </a:r>
            <a:r>
              <a:rPr lang="en-US" dirty="0" smtClean="0"/>
              <a:t> </a:t>
            </a:r>
            <a:r>
              <a:rPr lang="en-US" dirty="0"/>
              <a:t>wishes to leverage the increased performance available through the Maxeler platform</a:t>
            </a:r>
            <a:r>
              <a:rPr lang="en-US" dirty="0" smtClean="0"/>
              <a:t>.” </a:t>
            </a:r>
            <a:r>
              <a:rPr lang="en-US" dirty="0"/>
              <a:t>Planned commercial availability with Omega 2013. </a:t>
            </a:r>
          </a:p>
          <a:p>
            <a:r>
              <a:rPr lang="en-US" dirty="0">
                <a:solidFill>
                  <a:srgbClr val="0000FF"/>
                </a:solidFill>
              </a:rPr>
              <a:t>Schlumberger, </a:t>
            </a:r>
            <a:r>
              <a:rPr lang="en-US" dirty="0" smtClean="0">
                <a:solidFill>
                  <a:srgbClr val="0000FF"/>
                </a:solidFill>
              </a:rPr>
              <a:t>announcement, </a:t>
            </a:r>
            <a:r>
              <a:rPr lang="en-US" dirty="0" smtClean="0">
                <a:solidFill>
                  <a:srgbClr val="0000FF"/>
                </a:solidFill>
              </a:rPr>
              <a:t>SEG </a:t>
            </a:r>
            <a:r>
              <a:rPr lang="en-US" dirty="0">
                <a:solidFill>
                  <a:srgbClr val="0000FF"/>
                </a:solidFill>
              </a:rPr>
              <a:t>Conference 2013.</a:t>
            </a:r>
          </a:p>
          <a:p>
            <a:endParaRPr lang="en-US" dirty="0">
              <a:solidFill>
                <a:srgbClr val="0000FF"/>
              </a:solidFill>
            </a:endParaRPr>
          </a:p>
          <a:p>
            <a:r>
              <a:rPr lang="en-US" dirty="0"/>
              <a:t>"Ashworth notes that he's </a:t>
            </a:r>
            <a:r>
              <a:rPr lang="en-US" dirty="0" smtClean="0"/>
              <a:t>‘very </a:t>
            </a:r>
            <a:r>
              <a:rPr lang="en-US" dirty="0"/>
              <a:t>keen on </a:t>
            </a:r>
            <a:r>
              <a:rPr lang="en-US" dirty="0" smtClean="0"/>
              <a:t>exploring’ </a:t>
            </a:r>
            <a:r>
              <a:rPr lang="en-US" dirty="0"/>
              <a:t>technology from Maxeler, </a:t>
            </a:r>
            <a:r>
              <a:rPr lang="en-US" dirty="0" smtClean="0"/>
              <a:t>…</a:t>
            </a:r>
            <a:r>
              <a:rPr lang="en-US" dirty="0" smtClean="0"/>
              <a:t>" </a:t>
            </a:r>
            <a:endParaRPr lang="en-US" dirty="0" smtClean="0"/>
          </a:p>
          <a:p>
            <a:r>
              <a:rPr lang="en-US" i="1" dirty="0" smtClean="0">
                <a:solidFill>
                  <a:srgbClr val="0000FF"/>
                </a:solidFill>
              </a:rPr>
              <a:t>Michael </a:t>
            </a:r>
            <a:r>
              <a:rPr lang="en-US" i="1" dirty="0">
                <a:solidFill>
                  <a:srgbClr val="0000FF"/>
                </a:solidFill>
              </a:rPr>
              <a:t>Ashworth, UK </a:t>
            </a:r>
            <a:r>
              <a:rPr lang="en-US" i="1" dirty="0" smtClean="0">
                <a:solidFill>
                  <a:srgbClr val="0000FF"/>
                </a:solidFill>
              </a:rPr>
              <a:t>Science and Technology Facilities Council (STFC)</a:t>
            </a:r>
            <a:endParaRPr lang="en-US" i="1" dirty="0">
              <a:solidFill>
                <a:srgbClr val="0000FF"/>
              </a:solidFill>
            </a:endParaRPr>
          </a:p>
        </p:txBody>
      </p:sp>
    </p:spTree>
    <p:extLst>
      <p:ext uri="{BB962C8B-B14F-4D97-AF65-F5344CB8AC3E}">
        <p14:creationId xmlns:p14="http://schemas.microsoft.com/office/powerpoint/2010/main" val="21807307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As a PhD student at Stanford in 1995 I was told:</a:t>
            </a:r>
            <a:endParaRPr lang="en-US" sz="2800" dirty="0"/>
          </a:p>
        </p:txBody>
      </p:sp>
      <p:sp>
        <p:nvSpPr>
          <p:cNvPr id="7" name="Slide Number Placeholder 6"/>
          <p:cNvSpPr>
            <a:spLocks noGrp="1"/>
          </p:cNvSpPr>
          <p:nvPr>
            <p:ph type="sldNum" sz="quarter" idx="12"/>
          </p:nvPr>
        </p:nvSpPr>
        <p:spPr/>
        <p:txBody>
          <a:bodyPr/>
          <a:lstStyle/>
          <a:p>
            <a:fld id="{F162D9C5-9C72-4C75-A1BC-B4986A40F6AC}" type="slidenum">
              <a:rPr lang="en-GB" smtClean="0"/>
              <a:pPr/>
              <a:t>4</a:t>
            </a:fld>
            <a:endParaRPr lang="en-GB"/>
          </a:p>
        </p:txBody>
      </p:sp>
      <p:pic>
        <p:nvPicPr>
          <p:cNvPr id="8" name="Picture 7"/>
          <p:cNvPicPr>
            <a:picLocks noChangeAspect="1"/>
          </p:cNvPicPr>
          <p:nvPr/>
        </p:nvPicPr>
        <p:blipFill>
          <a:blip r:embed="rId2"/>
          <a:stretch>
            <a:fillRect/>
          </a:stretch>
        </p:blipFill>
        <p:spPr>
          <a:xfrm>
            <a:off x="2222500" y="1638300"/>
            <a:ext cx="4368800" cy="2184400"/>
          </a:xfrm>
          <a:prstGeom prst="rect">
            <a:avLst/>
          </a:prstGeom>
        </p:spPr>
      </p:pic>
      <p:sp>
        <p:nvSpPr>
          <p:cNvPr id="9" name="TextBox 8"/>
          <p:cNvSpPr txBox="1"/>
          <p:nvPr/>
        </p:nvSpPr>
        <p:spPr>
          <a:xfrm>
            <a:off x="342900" y="5130800"/>
            <a:ext cx="8267307" cy="1384995"/>
          </a:xfrm>
          <a:prstGeom prst="rect">
            <a:avLst/>
          </a:prstGeom>
          <a:noFill/>
        </p:spPr>
        <p:txBody>
          <a:bodyPr wrap="none" rtlCol="0">
            <a:spAutoFit/>
          </a:bodyPr>
          <a:lstStyle/>
          <a:p>
            <a:pPr marL="457200" indent="-457200">
              <a:buFont typeface="Symbol" charset="0"/>
              <a:buChar char=""/>
            </a:pPr>
            <a:r>
              <a:rPr lang="en-US" sz="2800" dirty="0" smtClean="0">
                <a:solidFill>
                  <a:srgbClr val="000090"/>
                </a:solidFill>
              </a:rPr>
              <a:t>I concluded than in the long term, </a:t>
            </a:r>
          </a:p>
          <a:p>
            <a:r>
              <a:rPr lang="en-US" sz="2800" dirty="0" smtClean="0">
                <a:solidFill>
                  <a:srgbClr val="000090"/>
                </a:solidFill>
              </a:rPr>
              <a:t>computing will have to change focus from arithmetic to</a:t>
            </a:r>
          </a:p>
          <a:p>
            <a:r>
              <a:rPr lang="en-US" sz="2800" dirty="0" smtClean="0">
                <a:solidFill>
                  <a:srgbClr val="000090"/>
                </a:solidFill>
              </a:rPr>
              <a:t>The choreography of data movement.</a:t>
            </a:r>
            <a:endParaRPr lang="en-US" sz="2800" dirty="0">
              <a:solidFill>
                <a:srgbClr val="000090"/>
              </a:solidFill>
            </a:endParaRPr>
          </a:p>
        </p:txBody>
      </p:sp>
      <p:sp>
        <p:nvSpPr>
          <p:cNvPr id="3" name="TextBox 2"/>
          <p:cNvSpPr txBox="1"/>
          <p:nvPr/>
        </p:nvSpPr>
        <p:spPr>
          <a:xfrm>
            <a:off x="330200" y="1168400"/>
            <a:ext cx="7609776" cy="4678204"/>
          </a:xfrm>
          <a:prstGeom prst="rect">
            <a:avLst/>
          </a:prstGeom>
          <a:noFill/>
        </p:spPr>
        <p:txBody>
          <a:bodyPr wrap="none" rtlCol="0">
            <a:spAutoFit/>
          </a:bodyPr>
          <a:lstStyle/>
          <a:p>
            <a:pPr marL="285750" indent="-285750">
              <a:buFontTx/>
              <a:buChar char="-"/>
            </a:pPr>
            <a:r>
              <a:rPr lang="en-US" sz="2800" dirty="0" smtClean="0"/>
              <a:t>Wires will dominate VLSI</a:t>
            </a:r>
          </a:p>
          <a:p>
            <a:pPr marL="285750" indent="-285750">
              <a:buFontTx/>
              <a:buChar char="-"/>
            </a:pPr>
            <a:endParaRPr lang="en-US" sz="2800" dirty="0" smtClean="0"/>
          </a:p>
          <a:p>
            <a:pPr marL="285750" indent="-285750">
              <a:buFontTx/>
              <a:buChar char="-"/>
            </a:pPr>
            <a:endParaRPr lang="en-US" sz="2800" dirty="0"/>
          </a:p>
          <a:p>
            <a:endParaRPr lang="en-US" sz="2800" dirty="0"/>
          </a:p>
          <a:p>
            <a:endParaRPr lang="en-US" sz="2800" dirty="0" smtClean="0"/>
          </a:p>
          <a:p>
            <a:endParaRPr lang="en-US" sz="2800" dirty="0"/>
          </a:p>
          <a:p>
            <a:pPr marL="285750" indent="-285750">
              <a:buFontTx/>
              <a:buChar char="-"/>
            </a:pPr>
            <a:r>
              <a:rPr lang="en-US" sz="2800" dirty="0" smtClean="0"/>
              <a:t>Clock frequency will stop increasing</a:t>
            </a:r>
          </a:p>
          <a:p>
            <a:pPr marL="285750" indent="-285750">
              <a:buFontTx/>
              <a:buChar char="-"/>
            </a:pPr>
            <a:r>
              <a:rPr lang="en-US" sz="2800" dirty="0" smtClean="0"/>
              <a:t>Power dissipation per unit space will set the limit</a:t>
            </a:r>
            <a:endParaRPr lang="en-US" sz="2800" dirty="0"/>
          </a:p>
          <a:p>
            <a:pPr marL="285750" indent="-285750">
              <a:buFontTx/>
              <a:buChar char="-"/>
            </a:pPr>
            <a:r>
              <a:rPr lang="en-US" sz="2800" dirty="0" smtClean="0"/>
              <a:t>Memory speed grows slower than CPU speed</a:t>
            </a:r>
          </a:p>
          <a:p>
            <a:pPr marL="285750" indent="-285750">
              <a:buFontTx/>
              <a:buChar char="-"/>
            </a:pPr>
            <a:endParaRPr lang="en-US" sz="2800" dirty="0"/>
          </a:p>
          <a:p>
            <a:pPr marL="285750" indent="-285750">
              <a:buFontTx/>
              <a:buChar char="-"/>
            </a:pPr>
            <a:endParaRPr lang="en-US" dirty="0"/>
          </a:p>
        </p:txBody>
      </p:sp>
    </p:spTree>
    <p:extLst>
      <p:ext uri="{BB962C8B-B14F-4D97-AF65-F5344CB8AC3E}">
        <p14:creationId xmlns:p14="http://schemas.microsoft.com/office/powerpoint/2010/main" val="12588037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236538"/>
            <a:ext cx="8219256" cy="994122"/>
          </a:xfrm>
        </p:spPr>
        <p:txBody>
          <a:bodyPr/>
          <a:lstStyle/>
          <a:p>
            <a:r>
              <a:rPr lang="en-US" dirty="0" err="1" smtClean="0"/>
              <a:t>Multiscale</a:t>
            </a:r>
            <a:r>
              <a:rPr lang="en-US" dirty="0" smtClean="0"/>
              <a:t> </a:t>
            </a:r>
            <a:r>
              <a:rPr lang="en-US" sz="2800" dirty="0" smtClean="0"/>
              <a:t>dataflow </a:t>
            </a:r>
            <a:r>
              <a:rPr lang="en-US" sz="1800" dirty="0" smtClean="0"/>
              <a:t>computing</a:t>
            </a:r>
            <a:endParaRPr lang="en-US" sz="1800" dirty="0"/>
          </a:p>
        </p:txBody>
      </p:sp>
      <p:sp>
        <p:nvSpPr>
          <p:cNvPr id="3" name="Text Placeholder 2"/>
          <p:cNvSpPr>
            <a:spLocks noGrp="1"/>
          </p:cNvSpPr>
          <p:nvPr>
            <p:ph type="body" idx="1"/>
          </p:nvPr>
        </p:nvSpPr>
        <p:spPr>
          <a:xfrm>
            <a:off x="378520" y="1107852"/>
            <a:ext cx="8712968" cy="639762"/>
          </a:xfrm>
        </p:spPr>
        <p:txBody>
          <a:bodyPr>
            <a:noAutofit/>
          </a:bodyPr>
          <a:lstStyle/>
          <a:p>
            <a:r>
              <a:rPr lang="en-US" b="1" dirty="0" smtClean="0">
                <a:solidFill>
                  <a:srgbClr val="000090"/>
                </a:solidFill>
                <a:latin typeface="Arial"/>
                <a:cs typeface="Arial"/>
                <a:sym typeface="Wingdings"/>
              </a:rPr>
              <a:t>Dataflow computing requires a change </a:t>
            </a:r>
            <a:br>
              <a:rPr lang="en-US" b="1" dirty="0" smtClean="0">
                <a:solidFill>
                  <a:srgbClr val="000090"/>
                </a:solidFill>
                <a:latin typeface="Arial"/>
                <a:cs typeface="Arial"/>
                <a:sym typeface="Wingdings"/>
              </a:rPr>
            </a:br>
            <a:r>
              <a:rPr lang="en-US" b="1" dirty="0" smtClean="0">
                <a:solidFill>
                  <a:srgbClr val="000090"/>
                </a:solidFill>
                <a:latin typeface="Arial"/>
                <a:cs typeface="Arial"/>
                <a:sym typeface="Wingdings"/>
              </a:rPr>
              <a:t>on all levels </a:t>
            </a:r>
            <a:r>
              <a:rPr lang="en-US" b="1" dirty="0">
                <a:solidFill>
                  <a:srgbClr val="000090"/>
                </a:solidFill>
                <a:latin typeface="Arial"/>
                <a:cs typeface="Arial"/>
                <a:sym typeface="Wingdings"/>
              </a:rPr>
              <a:t>of abstraction  </a:t>
            </a:r>
            <a:endParaRPr lang="en-US" b="1" dirty="0" smtClean="0">
              <a:solidFill>
                <a:srgbClr val="000090"/>
              </a:solidFill>
              <a:latin typeface="Arial"/>
              <a:cs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549213814"/>
              </p:ext>
            </p:extLst>
          </p:nvPr>
        </p:nvGraphicFramePr>
        <p:xfrm>
          <a:off x="467544" y="2204864"/>
          <a:ext cx="8146152" cy="3816424"/>
        </p:xfrm>
        <a:graphic>
          <a:graphicData uri="http://schemas.openxmlformats.org/drawingml/2006/table">
            <a:tbl>
              <a:tblPr firstRow="1" bandRow="1">
                <a:tableStyleId>{85BE263C-DBD7-4A20-BB59-AAB30ACAA65A}</a:tableStyleId>
              </a:tblPr>
              <a:tblGrid>
                <a:gridCol w="3390395"/>
                <a:gridCol w="4755757"/>
              </a:tblGrid>
              <a:tr h="451538">
                <a:tc>
                  <a:txBody>
                    <a:bodyPr/>
                    <a:lstStyle/>
                    <a:p>
                      <a:r>
                        <a:rPr lang="en-US" sz="2000" dirty="0" smtClean="0"/>
                        <a:t>Multiple scales of computing</a:t>
                      </a:r>
                      <a:endParaRPr lang="en-US" sz="2000" dirty="0"/>
                    </a:p>
                  </a:txBody>
                  <a:tcPr>
                    <a:solidFill>
                      <a:srgbClr val="005089"/>
                    </a:solidFill>
                  </a:tcPr>
                </a:tc>
                <a:tc>
                  <a:txBody>
                    <a:bodyPr/>
                    <a:lstStyle/>
                    <a:p>
                      <a:r>
                        <a:rPr lang="en-US" sz="2000" dirty="0" smtClean="0"/>
                        <a:t>Important features for optimization</a:t>
                      </a:r>
                      <a:endParaRPr lang="en-US" sz="2000" dirty="0"/>
                    </a:p>
                  </a:txBody>
                  <a:tcPr>
                    <a:solidFill>
                      <a:srgbClr val="005089"/>
                    </a:solidFill>
                  </a:tcPr>
                </a:tc>
              </a:tr>
              <a:tr h="451538">
                <a:tc>
                  <a:txBody>
                    <a:bodyPr/>
                    <a:lstStyle/>
                    <a:p>
                      <a:r>
                        <a:rPr lang="en-US" sz="2000" dirty="0" smtClean="0"/>
                        <a:t>complete system level</a:t>
                      </a:r>
                      <a:endParaRPr lang="en-US" sz="2000" dirty="0"/>
                    </a:p>
                  </a:txBody>
                  <a:tcPr/>
                </a:tc>
                <a:tc>
                  <a:txBody>
                    <a:bodyPr/>
                    <a:lstStyle/>
                    <a:p>
                      <a:pPr marL="285750" indent="-285750">
                        <a:buFont typeface="Symbol" charset="0"/>
                        <a:buChar char=""/>
                      </a:pPr>
                      <a:r>
                        <a:rPr lang="en-US" sz="2000" dirty="0" smtClean="0"/>
                        <a:t>balance compute,</a:t>
                      </a:r>
                      <a:r>
                        <a:rPr lang="en-US" sz="2000" baseline="0" dirty="0" smtClean="0"/>
                        <a:t> storage and IO</a:t>
                      </a:r>
                    </a:p>
                  </a:txBody>
                  <a:tcPr/>
                </a:tc>
              </a:tr>
              <a:tr h="779367">
                <a:tc>
                  <a:txBody>
                    <a:bodyPr/>
                    <a:lstStyle/>
                    <a:p>
                      <a:r>
                        <a:rPr lang="en-US" sz="2000" dirty="0" smtClean="0"/>
                        <a:t>parallel</a:t>
                      </a:r>
                      <a:r>
                        <a:rPr lang="en-US" sz="2000" baseline="0" dirty="0" smtClean="0"/>
                        <a:t> node level</a:t>
                      </a:r>
                    </a:p>
                  </a:txBody>
                  <a:tcPr/>
                </a:tc>
                <a:tc>
                  <a:txBody>
                    <a:bodyPr/>
                    <a:lstStyle/>
                    <a:p>
                      <a:pPr marL="285750" indent="-285750">
                        <a:buFont typeface="Symbol" charset="0"/>
                        <a:buChar char=""/>
                      </a:pPr>
                      <a:r>
                        <a:rPr lang="en-US" sz="2000" dirty="0" smtClean="0"/>
                        <a:t>maximize utilization of compute and interconnect</a:t>
                      </a:r>
                    </a:p>
                  </a:txBody>
                  <a:tcPr/>
                </a:tc>
              </a:tr>
              <a:tr h="451538">
                <a:tc>
                  <a:txBody>
                    <a:bodyPr/>
                    <a:lstStyle/>
                    <a:p>
                      <a:r>
                        <a:rPr lang="en-US" sz="2000" dirty="0" smtClean="0"/>
                        <a:t>microarchitecture</a:t>
                      </a:r>
                      <a:r>
                        <a:rPr lang="en-US" sz="2000" baseline="0" dirty="0" smtClean="0"/>
                        <a:t> level</a:t>
                      </a:r>
                      <a:endParaRPr lang="en-US" sz="2000" dirty="0"/>
                    </a:p>
                  </a:txBody>
                  <a:tcPr/>
                </a:tc>
                <a:tc>
                  <a:txBody>
                    <a:bodyPr/>
                    <a:lstStyle/>
                    <a:p>
                      <a:pPr marL="285750" indent="-285750">
                        <a:buFont typeface="Symbol" charset="0"/>
                        <a:buChar char=""/>
                      </a:pPr>
                      <a:r>
                        <a:rPr lang="en-US" sz="2000" dirty="0" smtClean="0"/>
                        <a:t>minimize data movement </a:t>
                      </a:r>
                    </a:p>
                  </a:txBody>
                  <a:tcPr/>
                </a:tc>
              </a:tr>
              <a:tr h="779367">
                <a:tc>
                  <a:txBody>
                    <a:bodyPr/>
                    <a:lstStyle/>
                    <a:p>
                      <a:r>
                        <a:rPr lang="en-US" sz="2000" dirty="0" smtClean="0"/>
                        <a:t>arithmetic level</a:t>
                      </a:r>
                      <a:endParaRPr lang="en-US" sz="2000" dirty="0"/>
                    </a:p>
                  </a:txBody>
                  <a:tcPr/>
                </a:tc>
                <a:tc>
                  <a:txBody>
                    <a:bodyPr/>
                    <a:lstStyle/>
                    <a:p>
                      <a:pPr marL="285750" indent="-285750">
                        <a:buFont typeface="Symbol" charset="0"/>
                        <a:buChar char=""/>
                      </a:pPr>
                      <a:r>
                        <a:rPr lang="en-US" sz="2000" dirty="0" smtClean="0"/>
                        <a:t>tradeoff range, precision and accuracy</a:t>
                      </a:r>
                      <a:br>
                        <a:rPr lang="en-US" sz="2000" dirty="0" smtClean="0"/>
                      </a:br>
                      <a:r>
                        <a:rPr lang="en-US" sz="2000" dirty="0" smtClean="0"/>
                        <a:t>= discretize in time, space and value</a:t>
                      </a:r>
                    </a:p>
                  </a:txBody>
                  <a:tcPr/>
                </a:tc>
              </a:tr>
              <a:tr h="451538">
                <a:tc>
                  <a:txBody>
                    <a:bodyPr/>
                    <a:lstStyle/>
                    <a:p>
                      <a:r>
                        <a:rPr lang="en-US" sz="2000" dirty="0" smtClean="0"/>
                        <a:t>bit level</a:t>
                      </a:r>
                      <a:endParaRPr lang="en-US" sz="2000" dirty="0"/>
                    </a:p>
                  </a:txBody>
                  <a:tcPr/>
                </a:tc>
                <a:tc>
                  <a:txBody>
                    <a:bodyPr/>
                    <a:lstStyle/>
                    <a:p>
                      <a:pPr marL="285750" indent="-285750">
                        <a:buFont typeface="Symbol" charset="0"/>
                        <a:buChar char=""/>
                      </a:pPr>
                      <a:r>
                        <a:rPr lang="en-US" sz="2000" dirty="0" smtClean="0"/>
                        <a:t>encode and add redundancy</a:t>
                      </a:r>
                    </a:p>
                  </a:txBody>
                  <a:tcPr/>
                </a:tc>
              </a:tr>
              <a:tr h="451538">
                <a:tc>
                  <a:txBody>
                    <a:bodyPr/>
                    <a:lstStyle/>
                    <a:p>
                      <a:r>
                        <a:rPr lang="en-US" sz="2000" dirty="0" smtClean="0"/>
                        <a:t>transistor level</a:t>
                      </a:r>
                      <a:endParaRPr lang="en-US" sz="2000" dirty="0"/>
                    </a:p>
                  </a:txBody>
                  <a:tcPr/>
                </a:tc>
                <a:tc>
                  <a:txBody>
                    <a:bodyPr/>
                    <a:lstStyle/>
                    <a:p>
                      <a:r>
                        <a:rPr lang="en-US" sz="2000" dirty="0" smtClean="0"/>
                        <a:t>=&gt; create the illusion of ‘0’ and ‘1’</a:t>
                      </a:r>
                      <a:endParaRPr lang="en-US" sz="2000" dirty="0"/>
                    </a:p>
                  </a:txBody>
                  <a:tcPr/>
                </a:tc>
              </a:tr>
            </a:tbl>
          </a:graphicData>
        </a:graphic>
      </p:graphicFrame>
    </p:spTree>
    <p:extLst>
      <p:ext uri="{BB962C8B-B14F-4D97-AF65-F5344CB8AC3E}">
        <p14:creationId xmlns:p14="http://schemas.microsoft.com/office/powerpoint/2010/main" val="12000276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099670332"/>
              </p:ext>
            </p:extLst>
          </p:nvPr>
        </p:nvGraphicFramePr>
        <p:xfrm>
          <a:off x="457200" y="1035720"/>
          <a:ext cx="8229600" cy="5174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F162D9C5-9C72-4C75-A1BC-B4986A40F6AC}" type="slidenum">
              <a:rPr lang="en-GB" smtClean="0">
                <a:solidFill>
                  <a:srgbClr val="FFFFFF"/>
                </a:solidFill>
                <a:latin typeface="Calibri"/>
              </a:rPr>
              <a:pPr/>
              <a:t>6</a:t>
            </a:fld>
            <a:endParaRPr lang="en-GB">
              <a:solidFill>
                <a:srgbClr val="FFFFFF"/>
              </a:solidFill>
              <a:latin typeface="Calibri"/>
            </a:endParaRPr>
          </a:p>
        </p:txBody>
      </p:sp>
      <p:sp>
        <p:nvSpPr>
          <p:cNvPr id="4" name="Title 3"/>
          <p:cNvSpPr>
            <a:spLocks noGrp="1"/>
          </p:cNvSpPr>
          <p:nvPr>
            <p:ph type="title"/>
          </p:nvPr>
        </p:nvSpPr>
        <p:spPr>
          <a:xfrm>
            <a:off x="251520" y="202630"/>
            <a:ext cx="8219256" cy="994122"/>
          </a:xfrm>
        </p:spPr>
        <p:txBody>
          <a:bodyPr/>
          <a:lstStyle/>
          <a:p>
            <a:r>
              <a:rPr lang="en-GB" dirty="0" smtClean="0"/>
              <a:t>Maxeler Technologies</a:t>
            </a:r>
            <a:endParaRPr lang="en-US" dirty="0"/>
          </a:p>
        </p:txBody>
      </p:sp>
    </p:spTree>
    <p:extLst>
      <p:ext uri="{BB962C8B-B14F-4D97-AF65-F5344CB8AC3E}">
        <p14:creationId xmlns:p14="http://schemas.microsoft.com/office/powerpoint/2010/main" val="27934962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62D9C5-9C72-4C75-A1BC-B4986A40F6AC}" type="slidenum">
              <a:rPr lang="en-GB" smtClean="0">
                <a:solidFill>
                  <a:srgbClr val="FFFFFF"/>
                </a:solidFill>
                <a:latin typeface="Calibri"/>
              </a:rPr>
              <a:pPr/>
              <a:t>7</a:t>
            </a:fld>
            <a:endParaRPr lang="en-GB">
              <a:solidFill>
                <a:srgbClr val="FFFFFF"/>
              </a:solidFill>
              <a:latin typeface="Calibri"/>
            </a:endParaRPr>
          </a:p>
        </p:txBody>
      </p:sp>
      <p:pic>
        <p:nvPicPr>
          <p:cNvPr id="7" name="Picture 6"/>
          <p:cNvPicPr>
            <a:picLocks noChangeAspect="1"/>
          </p:cNvPicPr>
          <p:nvPr/>
        </p:nvPicPr>
        <p:blipFill>
          <a:blip r:embed="rId2"/>
          <a:stretch>
            <a:fillRect/>
          </a:stretch>
        </p:blipFill>
        <p:spPr>
          <a:xfrm>
            <a:off x="1623640" y="430188"/>
            <a:ext cx="5778500" cy="5842000"/>
          </a:xfrm>
          <a:prstGeom prst="rect">
            <a:avLst/>
          </a:prstGeom>
        </p:spPr>
      </p:pic>
    </p:spTree>
    <p:extLst>
      <p:ext uri="{BB962C8B-B14F-4D97-AF65-F5344CB8AC3E}">
        <p14:creationId xmlns:p14="http://schemas.microsoft.com/office/powerpoint/2010/main" val="42905671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idx="4294967295"/>
          </p:nvPr>
        </p:nvSpPr>
        <p:spPr>
          <a:xfrm>
            <a:off x="249684" y="205532"/>
            <a:ext cx="8665716" cy="994122"/>
          </a:xfrm>
        </p:spPr>
        <p:txBody>
          <a:bodyPr>
            <a:normAutofit fontScale="90000"/>
          </a:bodyPr>
          <a:lstStyle/>
          <a:p>
            <a:pPr algn="ctr"/>
            <a:r>
              <a:rPr lang="en-GB" sz="2800" dirty="0" smtClean="0"/>
              <a:t>Comparing an x86 based 1U machine </a:t>
            </a:r>
            <a:br>
              <a:rPr lang="en-GB" sz="2800" dirty="0" smtClean="0"/>
            </a:br>
            <a:r>
              <a:rPr lang="en-GB" sz="2800" dirty="0" smtClean="0"/>
              <a:t>with a </a:t>
            </a:r>
            <a:r>
              <a:rPr lang="en-GB" sz="2800" dirty="0" err="1" smtClean="0"/>
              <a:t>Multiscale</a:t>
            </a:r>
            <a:r>
              <a:rPr lang="en-GB" sz="2800" dirty="0" smtClean="0"/>
              <a:t> Dataflow based 1U machine with 8 DFEs</a:t>
            </a:r>
            <a:endParaRPr lang="en-GB" sz="1600" dirty="0" smtClean="0"/>
          </a:p>
        </p:txBody>
      </p:sp>
      <p:sp>
        <p:nvSpPr>
          <p:cNvPr id="56322" name="Rectangle 3"/>
          <p:cNvSpPr>
            <a:spLocks noGrp="1" noChangeArrowheads="1"/>
          </p:cNvSpPr>
          <p:nvPr>
            <p:ph type="body" idx="4294967295"/>
          </p:nvPr>
        </p:nvSpPr>
        <p:spPr>
          <a:xfrm>
            <a:off x="323528" y="3065463"/>
            <a:ext cx="2886397" cy="469900"/>
          </a:xfrm>
        </p:spPr>
        <p:txBody>
          <a:bodyPr>
            <a:noAutofit/>
          </a:bodyPr>
          <a:lstStyle/>
          <a:p>
            <a:pPr algn="ctr">
              <a:buFont typeface="Wingdings" pitchFamily="2" charset="2"/>
              <a:buNone/>
            </a:pPr>
            <a:r>
              <a:rPr lang="en-GB" sz="2000" dirty="0" smtClean="0">
                <a:latin typeface="+mj-lt"/>
              </a:rPr>
              <a:t>Modelling 25x</a:t>
            </a:r>
          </a:p>
        </p:txBody>
      </p:sp>
      <p:pic>
        <p:nvPicPr>
          <p:cNvPr id="56324" name="Picture 4" descr="fixed"/>
          <p:cNvPicPr>
            <a:picLocks noChangeAspect="1" noChangeArrowheads="1"/>
          </p:cNvPicPr>
          <p:nvPr/>
        </p:nvPicPr>
        <p:blipFill>
          <a:blip r:embed="rId3" cstate="print"/>
          <a:srcRect/>
          <a:stretch>
            <a:fillRect/>
          </a:stretch>
        </p:blipFill>
        <p:spPr bwMode="auto">
          <a:xfrm>
            <a:off x="773113" y="1157288"/>
            <a:ext cx="2178050" cy="1800225"/>
          </a:xfrm>
          <a:prstGeom prst="rect">
            <a:avLst/>
          </a:prstGeom>
          <a:noFill/>
        </p:spPr>
      </p:pic>
      <p:sp>
        <p:nvSpPr>
          <p:cNvPr id="56326" name="Rectangle 3"/>
          <p:cNvSpPr>
            <a:spLocks noChangeArrowheads="1"/>
          </p:cNvSpPr>
          <p:nvPr/>
        </p:nvSpPr>
        <p:spPr bwMode="auto">
          <a:xfrm>
            <a:off x="3257153" y="3068960"/>
            <a:ext cx="2466975" cy="762000"/>
          </a:xfrm>
          <a:prstGeom prst="rect">
            <a:avLst/>
          </a:prstGeom>
          <a:noFill/>
          <a:ln w="9525">
            <a:noFill/>
            <a:miter lim="800000"/>
            <a:headEnd/>
            <a:tailEnd/>
          </a:ln>
        </p:spPr>
        <p:txBody>
          <a:bodyPr lIns="0" tIns="0" rIns="0" bIns="0"/>
          <a:lstStyle/>
          <a:p>
            <a:pPr marL="257175" indent="-257175" algn="ctr" defTabSz="728663" eaLnBrk="0" hangingPunct="0">
              <a:lnSpc>
                <a:spcPts val="2800"/>
              </a:lnSpc>
              <a:buClr>
                <a:srgbClr val="333333"/>
              </a:buClr>
              <a:buSzPct val="120000"/>
              <a:buFont typeface="Wingdings" pitchFamily="2" charset="2"/>
              <a:buNone/>
              <a:tabLst>
                <a:tab pos="4286250" algn="l"/>
              </a:tabLst>
            </a:pPr>
            <a:r>
              <a:rPr lang="en-GB" sz="2000" dirty="0" smtClean="0">
                <a:solidFill>
                  <a:srgbClr val="333333"/>
                </a:solidFill>
                <a:latin typeface="+mj-lt"/>
              </a:rPr>
              <a:t>Finite Difference 60x</a:t>
            </a:r>
            <a:endParaRPr lang="en-GB" sz="2000" dirty="0">
              <a:solidFill>
                <a:srgbClr val="333333"/>
              </a:solidFill>
              <a:latin typeface="+mj-lt"/>
            </a:endParaRPr>
          </a:p>
        </p:txBody>
      </p:sp>
      <p:sp>
        <p:nvSpPr>
          <p:cNvPr id="56328" name="Rectangle 3"/>
          <p:cNvSpPr>
            <a:spLocks noChangeArrowheads="1"/>
          </p:cNvSpPr>
          <p:nvPr/>
        </p:nvSpPr>
        <p:spPr bwMode="auto">
          <a:xfrm>
            <a:off x="5687194" y="3046413"/>
            <a:ext cx="2989262" cy="762000"/>
          </a:xfrm>
          <a:prstGeom prst="rect">
            <a:avLst/>
          </a:prstGeom>
          <a:noFill/>
          <a:ln w="9525">
            <a:noFill/>
            <a:miter lim="800000"/>
            <a:headEnd/>
            <a:tailEnd/>
          </a:ln>
        </p:spPr>
        <p:txBody>
          <a:bodyPr lIns="0" tIns="0" rIns="0" bIns="0"/>
          <a:lstStyle/>
          <a:p>
            <a:pPr marL="257175" indent="-257175" algn="ctr" defTabSz="728663" eaLnBrk="0" hangingPunct="0">
              <a:lnSpc>
                <a:spcPts val="2800"/>
              </a:lnSpc>
              <a:buClr>
                <a:srgbClr val="333333"/>
              </a:buClr>
              <a:buSzPct val="120000"/>
              <a:buFont typeface="Wingdings" pitchFamily="2" charset="2"/>
              <a:buNone/>
              <a:tabLst>
                <a:tab pos="4286250" algn="l"/>
              </a:tabLst>
            </a:pPr>
            <a:r>
              <a:rPr lang="en-GB" sz="2000" dirty="0" smtClean="0">
                <a:solidFill>
                  <a:srgbClr val="333333"/>
                </a:solidFill>
                <a:latin typeface="+mj-lt"/>
              </a:rPr>
              <a:t>Data Correlation 22x</a:t>
            </a:r>
            <a:endParaRPr lang="en-GB" sz="2000" dirty="0">
              <a:solidFill>
                <a:srgbClr val="333333"/>
              </a:solidFill>
              <a:latin typeface="+mj-lt"/>
            </a:endParaRPr>
          </a:p>
        </p:txBody>
      </p:sp>
      <p:pic>
        <p:nvPicPr>
          <p:cNvPr id="56330" name="Picture 5" descr="TraceLocations"/>
          <p:cNvPicPr>
            <a:picLocks noChangeAspect="1" noChangeArrowheads="1"/>
          </p:cNvPicPr>
          <p:nvPr/>
        </p:nvPicPr>
        <p:blipFill>
          <a:blip r:embed="rId4" cstate="print"/>
          <a:srcRect/>
          <a:stretch>
            <a:fillRect/>
          </a:stretch>
        </p:blipFill>
        <p:spPr bwMode="auto">
          <a:xfrm>
            <a:off x="5851525" y="1109663"/>
            <a:ext cx="2765425" cy="1936750"/>
          </a:xfrm>
          <a:prstGeom prst="rect">
            <a:avLst/>
          </a:prstGeom>
          <a:noFill/>
          <a:ln w="9525">
            <a:noFill/>
            <a:miter lim="800000"/>
            <a:headEnd/>
            <a:tailEnd/>
          </a:ln>
        </p:spPr>
      </p:pic>
      <p:pic>
        <p:nvPicPr>
          <p:cNvPr id="56329" name="Picture 12" descr="FPGA"/>
          <p:cNvPicPr>
            <a:picLocks noChangeArrowheads="1"/>
          </p:cNvPicPr>
          <p:nvPr/>
        </p:nvPicPr>
        <p:blipFill>
          <a:blip r:embed="rId5" cstate="print"/>
          <a:srcRect b="6395"/>
          <a:stretch>
            <a:fillRect/>
          </a:stretch>
        </p:blipFill>
        <p:spPr bwMode="auto">
          <a:xfrm>
            <a:off x="5686425" y="1158875"/>
            <a:ext cx="736600" cy="1754188"/>
          </a:xfrm>
          <a:prstGeom prst="rect">
            <a:avLst/>
          </a:prstGeom>
          <a:noFill/>
          <a:ln w="9525">
            <a:noFill/>
            <a:miter lim="800000"/>
            <a:headEnd/>
            <a:tailEnd/>
          </a:ln>
        </p:spPr>
      </p:pic>
      <p:sp>
        <p:nvSpPr>
          <p:cNvPr id="56333" name="Rectangle 3"/>
          <p:cNvSpPr>
            <a:spLocks noChangeArrowheads="1"/>
          </p:cNvSpPr>
          <p:nvPr/>
        </p:nvSpPr>
        <p:spPr bwMode="auto">
          <a:xfrm>
            <a:off x="35496" y="5861050"/>
            <a:ext cx="3379787" cy="673100"/>
          </a:xfrm>
          <a:prstGeom prst="rect">
            <a:avLst/>
          </a:prstGeom>
          <a:noFill/>
          <a:ln w="9525">
            <a:noFill/>
            <a:miter lim="800000"/>
            <a:headEnd/>
            <a:tailEnd/>
          </a:ln>
        </p:spPr>
        <p:txBody>
          <a:bodyPr lIns="0" tIns="0" rIns="0" bIns="0"/>
          <a:lstStyle/>
          <a:p>
            <a:pPr marL="257175" indent="-257175" algn="ctr" defTabSz="728663" eaLnBrk="0" hangingPunct="0">
              <a:lnSpc>
                <a:spcPts val="2800"/>
              </a:lnSpc>
              <a:buClr>
                <a:srgbClr val="333333"/>
              </a:buClr>
              <a:buSzPct val="120000"/>
              <a:buFont typeface="Wingdings" pitchFamily="2" charset="2"/>
              <a:buNone/>
              <a:tabLst>
                <a:tab pos="4286250" algn="l"/>
              </a:tabLst>
            </a:pPr>
            <a:r>
              <a:rPr lang="en-GB" sz="2000" dirty="0" smtClean="0">
                <a:solidFill>
                  <a:srgbClr val="333333"/>
                </a:solidFill>
                <a:latin typeface="+mj-lt"/>
              </a:rPr>
              <a:t> Smith-Waterman 16-32x</a:t>
            </a:r>
            <a:endParaRPr lang="en-GB" sz="2000" dirty="0">
              <a:solidFill>
                <a:srgbClr val="333333"/>
              </a:solidFill>
              <a:latin typeface="+mj-lt"/>
            </a:endParaRPr>
          </a:p>
        </p:txBody>
      </p:sp>
      <p:pic>
        <p:nvPicPr>
          <p:cNvPr id="56340" name="Picture 20"/>
          <p:cNvPicPr>
            <a:picLocks noChangeAspect="1" noChangeArrowheads="1"/>
          </p:cNvPicPr>
          <p:nvPr/>
        </p:nvPicPr>
        <p:blipFill>
          <a:blip r:embed="rId6" cstate="print"/>
          <a:srcRect/>
          <a:stretch>
            <a:fillRect/>
          </a:stretch>
        </p:blipFill>
        <p:spPr bwMode="auto">
          <a:xfrm>
            <a:off x="3275856" y="4041775"/>
            <a:ext cx="2551112" cy="1712913"/>
          </a:xfrm>
          <a:prstGeom prst="rect">
            <a:avLst/>
          </a:prstGeom>
          <a:noFill/>
          <a:ln w="9525">
            <a:noFill/>
            <a:miter lim="800000"/>
            <a:headEnd/>
            <a:tailEnd/>
          </a:ln>
          <a:effectLst/>
        </p:spPr>
      </p:pic>
      <p:sp>
        <p:nvSpPr>
          <p:cNvPr id="56341" name="Rectangle 3"/>
          <p:cNvSpPr>
            <a:spLocks noChangeArrowheads="1"/>
          </p:cNvSpPr>
          <p:nvPr/>
        </p:nvSpPr>
        <p:spPr bwMode="auto">
          <a:xfrm>
            <a:off x="3707904" y="5857875"/>
            <a:ext cx="1682750" cy="469900"/>
          </a:xfrm>
          <a:prstGeom prst="rect">
            <a:avLst/>
          </a:prstGeom>
          <a:noFill/>
          <a:ln w="9525">
            <a:noFill/>
            <a:miter lim="800000"/>
            <a:headEnd/>
            <a:tailEnd/>
          </a:ln>
        </p:spPr>
        <p:txBody>
          <a:bodyPr lIns="0" tIns="0" rIns="0" bIns="0"/>
          <a:lstStyle/>
          <a:p>
            <a:pPr marL="257175" indent="-257175" algn="ctr" defTabSz="728663" eaLnBrk="0" hangingPunct="0">
              <a:lnSpc>
                <a:spcPts val="2800"/>
              </a:lnSpc>
              <a:buClr>
                <a:srgbClr val="333333"/>
              </a:buClr>
              <a:buSzPct val="120000"/>
              <a:buFont typeface="Wingdings" pitchFamily="2" charset="2"/>
              <a:buNone/>
              <a:tabLst>
                <a:tab pos="4286250" algn="l"/>
              </a:tabLst>
            </a:pPr>
            <a:r>
              <a:rPr lang="en-GB" sz="2000" dirty="0" smtClean="0">
                <a:solidFill>
                  <a:srgbClr val="333333"/>
                </a:solidFill>
                <a:latin typeface="+mj-lt"/>
              </a:rPr>
              <a:t>Fluid Flow</a:t>
            </a:r>
            <a:r>
              <a:rPr lang="en-GB" sz="2000" dirty="0">
                <a:solidFill>
                  <a:srgbClr val="333333"/>
                </a:solidFill>
                <a:latin typeface="+mj-lt"/>
              </a:rPr>
              <a:t> </a:t>
            </a:r>
            <a:r>
              <a:rPr lang="en-GB" sz="2000" dirty="0" smtClean="0">
                <a:solidFill>
                  <a:srgbClr val="333333"/>
                </a:solidFill>
                <a:latin typeface="+mj-lt"/>
              </a:rPr>
              <a:t>30x</a:t>
            </a:r>
            <a:endParaRPr lang="en-GB" sz="2000" dirty="0">
              <a:solidFill>
                <a:srgbClr val="333333"/>
              </a:solidFill>
              <a:latin typeface="+mj-lt"/>
            </a:endParaRPr>
          </a:p>
        </p:txBody>
      </p:sp>
      <p:sp>
        <p:nvSpPr>
          <p:cNvPr id="56343" name="Rectangle 3"/>
          <p:cNvSpPr>
            <a:spLocks noChangeArrowheads="1"/>
          </p:cNvSpPr>
          <p:nvPr/>
        </p:nvSpPr>
        <p:spPr bwMode="auto">
          <a:xfrm>
            <a:off x="5940152" y="5877272"/>
            <a:ext cx="2843212" cy="469900"/>
          </a:xfrm>
          <a:prstGeom prst="rect">
            <a:avLst/>
          </a:prstGeom>
          <a:noFill/>
          <a:ln w="9525">
            <a:noFill/>
            <a:miter lim="800000"/>
            <a:headEnd/>
            <a:tailEnd/>
          </a:ln>
        </p:spPr>
        <p:txBody>
          <a:bodyPr lIns="0" tIns="0" rIns="0" bIns="0"/>
          <a:lstStyle/>
          <a:p>
            <a:pPr marL="257175" indent="-257175" algn="ctr" defTabSz="728663" eaLnBrk="0" hangingPunct="0">
              <a:buClr>
                <a:srgbClr val="333333"/>
              </a:buClr>
              <a:buSzPct val="120000"/>
              <a:buFont typeface="Wingdings" pitchFamily="2" charset="2"/>
              <a:buNone/>
              <a:tabLst>
                <a:tab pos="4286250" algn="l"/>
              </a:tabLst>
            </a:pPr>
            <a:r>
              <a:rPr lang="en-GB" sz="2000" dirty="0" smtClean="0">
                <a:solidFill>
                  <a:srgbClr val="333333"/>
                </a:solidFill>
                <a:latin typeface="+mj-lt"/>
              </a:rPr>
              <a:t>Imaging 29x</a:t>
            </a:r>
            <a:endParaRPr lang="en-GB" sz="2000" dirty="0">
              <a:solidFill>
                <a:srgbClr val="333333"/>
              </a:solidFill>
              <a:latin typeface="+mj-lt"/>
            </a:endParaRPr>
          </a:p>
        </p:txBody>
      </p:sp>
      <p:sp>
        <p:nvSpPr>
          <p:cNvPr id="16" name="Slide Number Placeholder 15"/>
          <p:cNvSpPr>
            <a:spLocks noGrp="1"/>
          </p:cNvSpPr>
          <p:nvPr>
            <p:ph type="sldNum" sz="quarter" idx="12"/>
          </p:nvPr>
        </p:nvSpPr>
        <p:spPr/>
        <p:txBody>
          <a:bodyPr/>
          <a:lstStyle/>
          <a:p>
            <a:fld id="{C028E7DA-F94B-4684-82D1-1B40ABCED2CB}" type="slidenum">
              <a:rPr lang="en-GB" smtClean="0">
                <a:solidFill>
                  <a:srgbClr val="FFFFFF"/>
                </a:solidFill>
              </a:rPr>
              <a:pPr/>
              <a:t>8</a:t>
            </a:fld>
            <a:endParaRPr lang="en-GB">
              <a:solidFill>
                <a:srgbClr val="FFFFFF"/>
              </a:solidFill>
            </a:endParaRPr>
          </a:p>
        </p:txBody>
      </p:sp>
      <p:pic>
        <p:nvPicPr>
          <p:cNvPr id="17" name="Picture 16" descr="hw_ps_500ts_160x140x32_cropped.png"/>
          <p:cNvPicPr>
            <a:picLocks noChangeAspect="1"/>
          </p:cNvPicPr>
          <p:nvPr/>
        </p:nvPicPr>
        <p:blipFill>
          <a:blip r:embed="rId7" cstate="print"/>
          <a:stretch>
            <a:fillRect/>
          </a:stretch>
        </p:blipFill>
        <p:spPr>
          <a:xfrm>
            <a:off x="3258905" y="1232756"/>
            <a:ext cx="2141187" cy="1692188"/>
          </a:xfrm>
          <a:prstGeom prst="rect">
            <a:avLst/>
          </a:prstGeom>
        </p:spPr>
      </p:pic>
      <p:grpSp>
        <p:nvGrpSpPr>
          <p:cNvPr id="19" name="Group 13"/>
          <p:cNvGrpSpPr>
            <a:grpSpLocks/>
          </p:cNvGrpSpPr>
          <p:nvPr/>
        </p:nvGrpSpPr>
        <p:grpSpPr bwMode="auto">
          <a:xfrm flipV="1">
            <a:off x="6143636" y="4071942"/>
            <a:ext cx="2357454" cy="1714512"/>
            <a:chOff x="0" y="309"/>
            <a:chExt cx="5760" cy="3085"/>
          </a:xfrm>
        </p:grpSpPr>
        <p:pic>
          <p:nvPicPr>
            <p:cNvPr id="20" name="Picture 14" descr="PL211_T1960_OrgSeism"/>
            <p:cNvPicPr>
              <a:picLocks noChangeAspect="1" noChangeArrowheads="1"/>
            </p:cNvPicPr>
            <p:nvPr/>
          </p:nvPicPr>
          <p:blipFill>
            <a:blip r:embed="rId8" cstate="print"/>
            <a:srcRect/>
            <a:stretch>
              <a:fillRect/>
            </a:stretch>
          </p:blipFill>
          <p:spPr bwMode="auto">
            <a:xfrm>
              <a:off x="0" y="309"/>
              <a:ext cx="2992" cy="3085"/>
            </a:xfrm>
            <a:prstGeom prst="rect">
              <a:avLst/>
            </a:prstGeom>
            <a:noFill/>
          </p:spPr>
        </p:pic>
        <p:pic>
          <p:nvPicPr>
            <p:cNvPr id="21" name="Picture 15" descr="PL211_T1960_CRS"/>
            <p:cNvPicPr>
              <a:picLocks noChangeAspect="1" noChangeArrowheads="1"/>
            </p:cNvPicPr>
            <p:nvPr/>
          </p:nvPicPr>
          <p:blipFill>
            <a:blip r:embed="rId9" cstate="print"/>
            <a:srcRect/>
            <a:stretch>
              <a:fillRect/>
            </a:stretch>
          </p:blipFill>
          <p:spPr bwMode="auto">
            <a:xfrm>
              <a:off x="2775" y="311"/>
              <a:ext cx="2985" cy="3082"/>
            </a:xfrm>
            <a:prstGeom prst="rect">
              <a:avLst/>
            </a:prstGeom>
            <a:noFill/>
          </p:spPr>
        </p:pic>
      </p:grpSp>
      <p:pic>
        <p:nvPicPr>
          <p:cNvPr id="22" name="Picture 2"/>
          <p:cNvPicPr>
            <a:picLocks noChangeAspect="1" noChangeArrowheads="1"/>
          </p:cNvPicPr>
          <p:nvPr/>
        </p:nvPicPr>
        <p:blipFill>
          <a:blip r:embed="rId10" cstate="print"/>
          <a:srcRect/>
          <a:stretch>
            <a:fillRect/>
          </a:stretch>
        </p:blipFill>
        <p:spPr bwMode="auto">
          <a:xfrm>
            <a:off x="611560" y="4005064"/>
            <a:ext cx="2304256" cy="1728192"/>
          </a:xfrm>
          <a:prstGeom prst="rect">
            <a:avLst/>
          </a:prstGeom>
          <a:noFill/>
          <a:ln w="9525">
            <a:noFill/>
            <a:miter lim="800000"/>
            <a:headEnd/>
            <a:tailEnd/>
          </a:ln>
        </p:spPr>
      </p:pic>
    </p:spTree>
    <p:extLst>
      <p:ext uri="{BB962C8B-B14F-4D97-AF65-F5344CB8AC3E}">
        <p14:creationId xmlns:p14="http://schemas.microsoft.com/office/powerpoint/2010/main" val="28742355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Finite Difference, Self-parallelizing code</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b="28996"/>
          <a:stretch>
            <a:fillRect/>
          </a:stretch>
        </p:blipFill>
        <p:spPr>
          <a:xfrm>
            <a:off x="4675525" y="2331543"/>
            <a:ext cx="4247693" cy="2665469"/>
          </a:xfrm>
          <a:prstGeom prst="rect">
            <a:avLst/>
          </a:prstGeom>
        </p:spPr>
      </p:pic>
      <p:sp>
        <p:nvSpPr>
          <p:cNvPr id="6" name="TextBox 5"/>
          <p:cNvSpPr txBox="1"/>
          <p:nvPr/>
        </p:nvSpPr>
        <p:spPr>
          <a:xfrm>
            <a:off x="5508104" y="1609636"/>
            <a:ext cx="2473691" cy="523220"/>
          </a:xfrm>
          <a:prstGeom prst="rect">
            <a:avLst/>
          </a:prstGeom>
          <a:noFill/>
        </p:spPr>
        <p:txBody>
          <a:bodyPr wrap="none" rtlCol="0">
            <a:spAutoFit/>
          </a:bodyPr>
          <a:lstStyle/>
          <a:p>
            <a:r>
              <a:rPr lang="en-GB" sz="2800" dirty="0" err="1" smtClean="0">
                <a:solidFill>
                  <a:schemeClr val="tx2"/>
                </a:solidFill>
              </a:rPr>
              <a:t>FDKernel</a:t>
            </a:r>
            <a:r>
              <a:rPr lang="en-GB" sz="2800" dirty="0" smtClean="0">
                <a:solidFill>
                  <a:schemeClr val="tx2"/>
                </a:solidFill>
              </a:rPr>
              <a:t> (.java)</a:t>
            </a:r>
            <a:endParaRPr lang="en-GB" sz="2800" dirty="0">
              <a:solidFill>
                <a:schemeClr val="tx2"/>
              </a:solidFill>
            </a:endParaRPr>
          </a:p>
        </p:txBody>
      </p:sp>
      <p:grpSp>
        <p:nvGrpSpPr>
          <p:cNvPr id="3" name="Group 6"/>
          <p:cNvGrpSpPr/>
          <p:nvPr/>
        </p:nvGrpSpPr>
        <p:grpSpPr>
          <a:xfrm>
            <a:off x="57750" y="1609636"/>
            <a:ext cx="4616400" cy="4123620"/>
            <a:chOff x="4636120" y="1374945"/>
            <a:chExt cx="4616400" cy="412362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6120" y="2031877"/>
              <a:ext cx="4616400" cy="3466688"/>
            </a:xfrm>
            <a:prstGeom prst="rect">
              <a:avLst/>
            </a:prstGeom>
          </p:spPr>
        </p:pic>
        <p:sp>
          <p:nvSpPr>
            <p:cNvPr id="9" name="TextBox 8"/>
            <p:cNvSpPr txBox="1"/>
            <p:nvPr/>
          </p:nvSpPr>
          <p:spPr>
            <a:xfrm>
              <a:off x="5693986" y="1374945"/>
              <a:ext cx="2227661" cy="523220"/>
            </a:xfrm>
            <a:prstGeom prst="rect">
              <a:avLst/>
            </a:prstGeom>
            <a:noFill/>
          </p:spPr>
          <p:txBody>
            <a:bodyPr wrap="none" rtlCol="0">
              <a:spAutoFit/>
            </a:bodyPr>
            <a:lstStyle/>
            <a:p>
              <a:r>
                <a:rPr lang="en-GB" sz="2800" dirty="0" smtClean="0">
                  <a:solidFill>
                    <a:schemeClr val="tx2"/>
                  </a:solidFill>
                </a:rPr>
                <a:t>Host Code (.c)</a:t>
              </a:r>
              <a:endParaRPr lang="en-GB" sz="2800" dirty="0">
                <a:solidFill>
                  <a:schemeClr val="tx2"/>
                </a:solidFill>
              </a:endParaRPr>
            </a:p>
          </p:txBody>
        </p:sp>
      </p:grpSp>
      <p:cxnSp>
        <p:nvCxnSpPr>
          <p:cNvPr id="10" name="Straight Connector 9"/>
          <p:cNvCxnSpPr/>
          <p:nvPr/>
        </p:nvCxnSpPr>
        <p:spPr>
          <a:xfrm rot="5400000">
            <a:off x="2073466" y="4185084"/>
            <a:ext cx="5112568"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4" name="Group 16"/>
          <p:cNvGrpSpPr/>
          <p:nvPr/>
        </p:nvGrpSpPr>
        <p:grpSpPr>
          <a:xfrm>
            <a:off x="4680012" y="4492956"/>
            <a:ext cx="4247693" cy="1196516"/>
            <a:chOff x="4716795" y="4761148"/>
            <a:chExt cx="4247693" cy="1196516"/>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rcRect t="68127"/>
            <a:stretch>
              <a:fillRect/>
            </a:stretch>
          </p:blipFill>
          <p:spPr>
            <a:xfrm>
              <a:off x="4716795" y="4761148"/>
              <a:ext cx="4247693" cy="1196516"/>
            </a:xfrm>
            <a:prstGeom prst="rect">
              <a:avLst/>
            </a:prstGeom>
          </p:spPr>
        </p:pic>
        <p:sp>
          <p:nvSpPr>
            <p:cNvPr id="12" name="Rectangle 11"/>
            <p:cNvSpPr/>
            <p:nvPr/>
          </p:nvSpPr>
          <p:spPr>
            <a:xfrm>
              <a:off x="5220072" y="4977172"/>
              <a:ext cx="324036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Slide Number Placeholder 13"/>
          <p:cNvSpPr>
            <a:spLocks noGrp="1"/>
          </p:cNvSpPr>
          <p:nvPr>
            <p:ph type="sldNum" sz="quarter" idx="12"/>
          </p:nvPr>
        </p:nvSpPr>
        <p:spPr/>
        <p:txBody>
          <a:bodyPr/>
          <a:lstStyle/>
          <a:p>
            <a:fld id="{4131B1F4-F3BB-41FE-885C-9F3FC73505B3}" type="slidenum">
              <a:rPr lang="en-US" smtClean="0"/>
              <a:pPr/>
              <a:t>9</a:t>
            </a:fld>
            <a:r>
              <a:rPr lang="en-US" smtClean="0"/>
              <a:t>/13</a:t>
            </a:r>
            <a:endParaRPr lang="en-US" dirty="0"/>
          </a:p>
        </p:txBody>
      </p:sp>
    </p:spTree>
    <p:extLst>
      <p:ext uri="{BB962C8B-B14F-4D97-AF65-F5344CB8AC3E}">
        <p14:creationId xmlns:p14="http://schemas.microsoft.com/office/powerpoint/2010/main" val="19737994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axelerTemplateJuly2011">
  <a:themeElements>
    <a:clrScheme name="Maxeler">
      <a:dk1>
        <a:srgbClr val="000000"/>
      </a:dk1>
      <a:lt1>
        <a:srgbClr val="FFFFFF"/>
      </a:lt1>
      <a:dk2>
        <a:srgbClr val="535353"/>
      </a:dk2>
      <a:lt2>
        <a:srgbClr val="FFFFFF"/>
      </a:lt2>
      <a:accent1>
        <a:srgbClr val="005089"/>
      </a:accent1>
      <a:accent2>
        <a:srgbClr val="FFFFFF"/>
      </a:accent2>
      <a:accent3>
        <a:srgbClr val="A6A6A6"/>
      </a:accent3>
      <a:accent4>
        <a:srgbClr val="333333"/>
      </a:accent4>
      <a:accent5>
        <a:srgbClr val="000000"/>
      </a:accent5>
      <a:accent6>
        <a:srgbClr val="535353"/>
      </a:accent6>
      <a:hlink>
        <a:srgbClr val="0000FF"/>
      </a:hlink>
      <a:folHlink>
        <a:srgbClr val="800080"/>
      </a:folHlink>
    </a:clrScheme>
    <a:fontScheme name="Maxeler">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master">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bg1"/>
            </a:solidFill>
            <a:effectLst/>
            <a:latin typeface="Helvetica" pitchFamily="34" charset="0"/>
            <a:ea typeface="宋体" charset="-122"/>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bg1"/>
            </a:solidFill>
            <a:effectLst/>
            <a:latin typeface="Helvetica" pitchFamily="34" charset="0"/>
            <a:ea typeface="宋体" charset="-122"/>
          </a:defRPr>
        </a:defPPr>
      </a:lstStyle>
    </a:lnDef>
  </a:objectDefaults>
  <a:extraClrSchemeLst>
    <a:extraClrScheme>
      <a:clrScheme name="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st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st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MaxBlue slides - wave footer">
  <a:themeElements>
    <a:clrScheme name="Maxeler">
      <a:dk1>
        <a:srgbClr val="333333"/>
      </a:dk1>
      <a:lt1>
        <a:srgbClr val="FFFFFF"/>
      </a:lt1>
      <a:dk2>
        <a:srgbClr val="005089"/>
      </a:dk2>
      <a:lt2>
        <a:srgbClr val="FFFFFF"/>
      </a:lt2>
      <a:accent1>
        <a:srgbClr val="A6A6A6"/>
      </a:accent1>
      <a:accent2>
        <a:srgbClr val="FFFFFF"/>
      </a:accent2>
      <a:accent3>
        <a:srgbClr val="005089"/>
      </a:accent3>
      <a:accent4>
        <a:srgbClr val="333333"/>
      </a:accent4>
      <a:accent5>
        <a:srgbClr val="000000"/>
      </a:accent5>
      <a:accent6>
        <a:srgbClr val="535353"/>
      </a:accent6>
      <a:hlink>
        <a:srgbClr val="0000FF"/>
      </a:hlink>
      <a:folHlink>
        <a:srgbClr val="800080"/>
      </a:folHlink>
    </a:clrScheme>
    <a:fontScheme name="Maxeler">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xBlue slides - wave footer">
  <a:themeElements>
    <a:clrScheme name="Maxeler">
      <a:dk1>
        <a:srgbClr val="333333"/>
      </a:dk1>
      <a:lt1>
        <a:srgbClr val="FFFFFF"/>
      </a:lt1>
      <a:dk2>
        <a:srgbClr val="005089"/>
      </a:dk2>
      <a:lt2>
        <a:srgbClr val="FFFFFF"/>
      </a:lt2>
      <a:accent1>
        <a:srgbClr val="A6A6A6"/>
      </a:accent1>
      <a:accent2>
        <a:srgbClr val="FFFFFF"/>
      </a:accent2>
      <a:accent3>
        <a:srgbClr val="005089"/>
      </a:accent3>
      <a:accent4>
        <a:srgbClr val="333333"/>
      </a:accent4>
      <a:accent5>
        <a:srgbClr val="000000"/>
      </a:accent5>
      <a:accent6>
        <a:srgbClr val="535353"/>
      </a:accent6>
      <a:hlink>
        <a:srgbClr val="0000FF"/>
      </a:hlink>
      <a:folHlink>
        <a:srgbClr val="800080"/>
      </a:folHlink>
    </a:clrScheme>
    <a:fontScheme name="Maxeler">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axBlue slides - wave footer">
  <a:themeElements>
    <a:clrScheme name="Maxeler">
      <a:dk1>
        <a:srgbClr val="333333"/>
      </a:dk1>
      <a:lt1>
        <a:srgbClr val="FFFFFF"/>
      </a:lt1>
      <a:dk2>
        <a:srgbClr val="005089"/>
      </a:dk2>
      <a:lt2>
        <a:srgbClr val="FFFFFF"/>
      </a:lt2>
      <a:accent1>
        <a:srgbClr val="A6A6A6"/>
      </a:accent1>
      <a:accent2>
        <a:srgbClr val="FFFFFF"/>
      </a:accent2>
      <a:accent3>
        <a:srgbClr val="005089"/>
      </a:accent3>
      <a:accent4>
        <a:srgbClr val="333333"/>
      </a:accent4>
      <a:accent5>
        <a:srgbClr val="000000"/>
      </a:accent5>
      <a:accent6>
        <a:srgbClr val="535353"/>
      </a:accent6>
      <a:hlink>
        <a:srgbClr val="0000FF"/>
      </a:hlink>
      <a:folHlink>
        <a:srgbClr val="800080"/>
      </a:folHlink>
    </a:clrScheme>
    <a:fontScheme name="Maxeler">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MaxBlue slides - wave footer">
  <a:themeElements>
    <a:clrScheme name="Maxeler">
      <a:dk1>
        <a:srgbClr val="333333"/>
      </a:dk1>
      <a:lt1>
        <a:srgbClr val="FFFFFF"/>
      </a:lt1>
      <a:dk2>
        <a:srgbClr val="005089"/>
      </a:dk2>
      <a:lt2>
        <a:srgbClr val="FFFFFF"/>
      </a:lt2>
      <a:accent1>
        <a:srgbClr val="A6A6A6"/>
      </a:accent1>
      <a:accent2>
        <a:srgbClr val="FFFFFF"/>
      </a:accent2>
      <a:accent3>
        <a:srgbClr val="005089"/>
      </a:accent3>
      <a:accent4>
        <a:srgbClr val="333333"/>
      </a:accent4>
      <a:accent5>
        <a:srgbClr val="000000"/>
      </a:accent5>
      <a:accent6>
        <a:srgbClr val="535353"/>
      </a:accent6>
      <a:hlink>
        <a:srgbClr val="0000FF"/>
      </a:hlink>
      <a:folHlink>
        <a:srgbClr val="800080"/>
      </a:folHlink>
    </a:clrScheme>
    <a:fontScheme name="Maxeler">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MaxBlue slides - wave footer">
  <a:themeElements>
    <a:clrScheme name="Maxeler">
      <a:dk1>
        <a:srgbClr val="333333"/>
      </a:dk1>
      <a:lt1>
        <a:srgbClr val="FFFFFF"/>
      </a:lt1>
      <a:dk2>
        <a:srgbClr val="005089"/>
      </a:dk2>
      <a:lt2>
        <a:srgbClr val="FFFFFF"/>
      </a:lt2>
      <a:accent1>
        <a:srgbClr val="A6A6A6"/>
      </a:accent1>
      <a:accent2>
        <a:srgbClr val="FFFFFF"/>
      </a:accent2>
      <a:accent3>
        <a:srgbClr val="005089"/>
      </a:accent3>
      <a:accent4>
        <a:srgbClr val="333333"/>
      </a:accent4>
      <a:accent5>
        <a:srgbClr val="000000"/>
      </a:accent5>
      <a:accent6>
        <a:srgbClr val="535353"/>
      </a:accent6>
      <a:hlink>
        <a:srgbClr val="0000FF"/>
      </a:hlink>
      <a:folHlink>
        <a:srgbClr val="800080"/>
      </a:folHlink>
    </a:clrScheme>
    <a:fontScheme name="Maxeler">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Presentermedia.com - draw flow cha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MaxBlue slides - wave footer">
  <a:themeElements>
    <a:clrScheme name="Maxeler">
      <a:dk1>
        <a:srgbClr val="333333"/>
      </a:dk1>
      <a:lt1>
        <a:srgbClr val="FFFFFF"/>
      </a:lt1>
      <a:dk2>
        <a:srgbClr val="005089"/>
      </a:dk2>
      <a:lt2>
        <a:srgbClr val="FFFFFF"/>
      </a:lt2>
      <a:accent1>
        <a:srgbClr val="A6A6A6"/>
      </a:accent1>
      <a:accent2>
        <a:srgbClr val="FFFFFF"/>
      </a:accent2>
      <a:accent3>
        <a:srgbClr val="005089"/>
      </a:accent3>
      <a:accent4>
        <a:srgbClr val="333333"/>
      </a:accent4>
      <a:accent5>
        <a:srgbClr val="000000"/>
      </a:accent5>
      <a:accent6>
        <a:srgbClr val="535353"/>
      </a:accent6>
      <a:hlink>
        <a:srgbClr val="0000FF"/>
      </a:hlink>
      <a:folHlink>
        <a:srgbClr val="800080"/>
      </a:folHlink>
    </a:clrScheme>
    <a:fontScheme name="Maxeler">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MaxBlue slides - wave footer">
  <a:themeElements>
    <a:clrScheme name="Maxeler">
      <a:dk1>
        <a:srgbClr val="333333"/>
      </a:dk1>
      <a:lt1>
        <a:srgbClr val="FFFFFF"/>
      </a:lt1>
      <a:dk2>
        <a:srgbClr val="005089"/>
      </a:dk2>
      <a:lt2>
        <a:srgbClr val="FFFFFF"/>
      </a:lt2>
      <a:accent1>
        <a:srgbClr val="A6A6A6"/>
      </a:accent1>
      <a:accent2>
        <a:srgbClr val="FFFFFF"/>
      </a:accent2>
      <a:accent3>
        <a:srgbClr val="005089"/>
      </a:accent3>
      <a:accent4>
        <a:srgbClr val="333333"/>
      </a:accent4>
      <a:accent5>
        <a:srgbClr val="000000"/>
      </a:accent5>
      <a:accent6>
        <a:srgbClr val="535353"/>
      </a:accent6>
      <a:hlink>
        <a:srgbClr val="0000FF"/>
      </a:hlink>
      <a:folHlink>
        <a:srgbClr val="800080"/>
      </a:folHlink>
    </a:clrScheme>
    <a:fontScheme name="Maxeler">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MaxelerTemplateJuly2011</Template>
  <TotalTime>17836</TotalTime>
  <Words>1543</Words>
  <Application>Microsoft Macintosh PowerPoint</Application>
  <PresentationFormat>On-screen Show (4:3)</PresentationFormat>
  <Paragraphs>415</Paragraphs>
  <Slides>31</Slides>
  <Notes>6</Notes>
  <HiddenSlides>0</HiddenSlides>
  <MMClips>1</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31</vt:i4>
      </vt:variant>
    </vt:vector>
  </HeadingPairs>
  <TitlesOfParts>
    <vt:vector size="43" baseType="lpstr">
      <vt:lpstr>MaxelerTemplateJuly2011</vt:lpstr>
      <vt:lpstr>MaxBlue slides - wave footer</vt:lpstr>
      <vt:lpstr>1_MaxBlue slides - wave footer</vt:lpstr>
      <vt:lpstr>2_MaxBlue slides - wave footer</vt:lpstr>
      <vt:lpstr>3_MaxBlue slides - wave footer</vt:lpstr>
      <vt:lpstr>1_Presentermedia.com - draw flow chat</vt:lpstr>
      <vt:lpstr>4_MaxBlue slides - wave footer</vt:lpstr>
      <vt:lpstr>5_MaxBlue slides - wave footer</vt:lpstr>
      <vt:lpstr>Office Theme</vt:lpstr>
      <vt:lpstr>master</vt:lpstr>
      <vt:lpstr>6_MaxBlue slides - wave footer</vt:lpstr>
      <vt:lpstr>Equation</vt:lpstr>
      <vt:lpstr>PowerPoint Presentation</vt:lpstr>
      <vt:lpstr>Richard Feynman on Computation</vt:lpstr>
      <vt:lpstr>The Next Generation</vt:lpstr>
      <vt:lpstr>As a PhD student at Stanford in 1995 I was told:</vt:lpstr>
      <vt:lpstr>Multiscale dataflow computing</vt:lpstr>
      <vt:lpstr>Maxeler Technologies</vt:lpstr>
      <vt:lpstr>PowerPoint Presentation</vt:lpstr>
      <vt:lpstr>Comparing an x86 based 1U machine  with a Multiscale Dataflow based 1U machine with 8 DFEs</vt:lpstr>
      <vt:lpstr>Finite Difference, Self-parallelizing code</vt:lpstr>
      <vt:lpstr>Does Speed Matter?</vt:lpstr>
      <vt:lpstr>3D Finite Difference 2 MaxNodes equiv. to 1,900 Intel CPU cores</vt:lpstr>
      <vt:lpstr>The Difference between computing in time vs computing in space</vt:lpstr>
      <vt:lpstr>Meteorological Modelling </vt:lpstr>
      <vt:lpstr>2 hours to 2 minutes</vt:lpstr>
      <vt:lpstr>PowerPoint Presentation</vt:lpstr>
      <vt:lpstr>What is the most efficient way to move lot’s of stuff?</vt:lpstr>
      <vt:lpstr>Control Flow versus Data Flow</vt:lpstr>
      <vt:lpstr>Maxeler Multiscale Dataflow Computing</vt:lpstr>
      <vt:lpstr>Maxeler Dataflow Engines (DFEs)</vt:lpstr>
      <vt:lpstr>2D convolution with MaxCompiler</vt:lpstr>
      <vt:lpstr>Optimization Feedback inside MaxIDE</vt:lpstr>
      <vt:lpstr>The CPU-DFE Interface (SLiC)</vt:lpstr>
      <vt:lpstr>MaxSkins</vt:lpstr>
      <vt:lpstr>PowerPoint Presentation</vt:lpstr>
      <vt:lpstr>High Frequency  Trading with  Maxeler DFEs</vt:lpstr>
      <vt:lpstr>Maxeler running Smith Waterman</vt:lpstr>
      <vt:lpstr>Comparison CPU, GPU, DFE in a 1U box</vt:lpstr>
      <vt:lpstr>PowerPoint Presentation</vt:lpstr>
      <vt:lpstr>Molecular Correlates of Tumor Signatures from a Large Cohort</vt:lpstr>
      <vt:lpstr>PowerPoint Presentation</vt:lpstr>
      <vt:lpstr>Quotes:</vt:lpstr>
    </vt:vector>
  </TitlesOfParts>
  <Company>Maxeler Technologies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Barry Spooner</dc:creator>
  <cp:lastModifiedBy>Oskar Mencer</cp:lastModifiedBy>
  <cp:revision>187</cp:revision>
  <dcterms:created xsi:type="dcterms:W3CDTF">2011-07-07T10:05:02Z</dcterms:created>
  <dcterms:modified xsi:type="dcterms:W3CDTF">2013-05-27T11:55:07Z</dcterms:modified>
</cp:coreProperties>
</file>