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1" r:id="rId2"/>
    <p:sldMasterId id="2147483682" r:id="rId3"/>
    <p:sldMasterId id="2147483693" r:id="rId4"/>
    <p:sldMasterId id="2147483707" r:id="rId5"/>
  </p:sldMasterIdLst>
  <p:notesMasterIdLst>
    <p:notesMasterId r:id="rId17"/>
  </p:notesMasterIdLst>
  <p:sldIdLst>
    <p:sldId id="281" r:id="rId6"/>
    <p:sldId id="282" r:id="rId7"/>
    <p:sldId id="294" r:id="rId8"/>
    <p:sldId id="290" r:id="rId9"/>
    <p:sldId id="292" r:id="rId10"/>
    <p:sldId id="291" r:id="rId11"/>
    <p:sldId id="295" r:id="rId12"/>
    <p:sldId id="287" r:id="rId13"/>
    <p:sldId id="293" r:id="rId14"/>
    <p:sldId id="288" r:id="rId15"/>
    <p:sldId id="296" r:id="rId16"/>
  </p:sldIdLst>
  <p:sldSz cx="9144000" cy="6858000" type="screen4x3"/>
  <p:notesSz cx="6797675" cy="9874250"/>
  <p:custDataLst>
    <p:tags r:id="rId1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66FF"/>
    <a:srgbClr val="99CCFF"/>
    <a:srgbClr val="6699FF"/>
    <a:srgbClr val="9999FF"/>
    <a:srgbClr val="D5F4FF"/>
    <a:srgbClr val="97E4FF"/>
    <a:srgbClr val="0000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38" autoAdjust="0"/>
    <p:restoredTop sz="93300" autoAdjust="0"/>
  </p:normalViewPr>
  <p:slideViewPr>
    <p:cSldViewPr>
      <p:cViewPr varScale="1">
        <p:scale>
          <a:sx n="72" d="100"/>
          <a:sy n="72" d="100"/>
        </p:scale>
        <p:origin x="-109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ags" Target="tags/tag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77B295-1245-407A-B1E4-ADF8F975DA93}" type="datetimeFigureOut">
              <a:rPr lang="en-GB" smtClean="0"/>
              <a:pPr/>
              <a:t>18/03/2013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04FAFD-65FD-4577-8B2E-BAE14756FE7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1296290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04FAFD-65FD-4577-8B2E-BAE14756FE78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B2AA6-3512-4ABE-9D0F-7B9EB25D8DF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6296" y="260648"/>
            <a:ext cx="1728192" cy="586551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779096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B2AA6-3512-4ABE-9D0F-7B9EB25D8DF8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8E7DA-F94B-4684-82D1-1B40ABCED2CB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2D9C5-9C72-4C75-A1BC-B4986A40F6AC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GB" dirty="0" smtClean="0">
              <a:solidFill>
                <a:srgbClr val="FFFFFF"/>
              </a:solidFill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2D9C5-9C72-4C75-A1BC-B4986A40F6AC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GB" dirty="0" smtClean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68760"/>
            <a:ext cx="4040188" cy="63976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916832"/>
            <a:ext cx="4040188" cy="420933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68760"/>
            <a:ext cx="4041775" cy="63976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916832"/>
            <a:ext cx="4041775" cy="420933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2D9C5-9C72-4C75-A1BC-B4986A40F6AC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GB" dirty="0" smtClean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2D9C5-9C72-4C75-A1BC-B4986A40F6AC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GB" dirty="0" smtClean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2D9C5-9C72-4C75-A1BC-B4986A40F6AC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GB" dirty="0" smtClean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60648"/>
            <a:ext cx="5111750" cy="586551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2D9C5-9C72-4C75-A1BC-B4986A40F6AC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GB" dirty="0" smtClean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2D9C5-9C72-4C75-A1BC-B4986A40F6AC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GB" dirty="0" smtClean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62D9C5-9C72-4C75-A1BC-B4986A40F6AC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GB" dirty="0" smtClean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B2AA6-3512-4ABE-9D0F-7B9EB25D8DF8}" type="slidenum">
              <a:rPr lang="en-GB" smtClean="0"/>
              <a:pPr/>
              <a:t>‹#›</a:t>
            </a:fld>
            <a:r>
              <a:rPr lang="en-GB" dirty="0" smtClean="0"/>
              <a:t>/11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GB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6296" y="260648"/>
            <a:ext cx="1728192" cy="586551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779096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2D9C5-9C72-4C75-A1BC-B4986A40F6AC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GB" dirty="0" smtClean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8E7DA-F94B-4684-82D1-1B40ABCED2CB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95936" y="6599013"/>
            <a:ext cx="3888432" cy="43038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endParaRPr lang="en-GB" dirty="0" smtClean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2D9C5-9C72-4C75-A1BC-B4986A40F6AC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3923928" y="6525344"/>
            <a:ext cx="3888432" cy="43038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Maxeler Technologies, Inc. - Proprietary and Confidential</a:t>
            </a:r>
            <a:endParaRPr lang="en-GB" dirty="0" smtClean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2D9C5-9C72-4C75-A1BC-B4986A40F6AC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95936" y="6599013"/>
            <a:ext cx="3888432" cy="43038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endParaRPr lang="en-GB" dirty="0" smtClean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68760"/>
            <a:ext cx="4040188" cy="63976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916832"/>
            <a:ext cx="4040188" cy="420933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68760"/>
            <a:ext cx="4041775" cy="63976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916832"/>
            <a:ext cx="4041775" cy="420933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2D9C5-9C72-4C75-A1BC-B4986A40F6AC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3995936" y="6599013"/>
            <a:ext cx="3888432" cy="43038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endParaRPr lang="en-GB" dirty="0" smtClean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2D9C5-9C72-4C75-A1BC-B4986A40F6AC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95936" y="6599013"/>
            <a:ext cx="3888432" cy="43038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endParaRPr lang="en-GB" dirty="0" smtClean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2D9C5-9C72-4C75-A1BC-B4986A40F6AC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95936" y="6599013"/>
            <a:ext cx="3888432" cy="43038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endParaRPr lang="en-GB" dirty="0" smtClean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60648"/>
            <a:ext cx="5111750" cy="586551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2D9C5-9C72-4C75-A1BC-B4986A40F6AC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95936" y="6599013"/>
            <a:ext cx="3888432" cy="43038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endParaRPr lang="en-GB" dirty="0" smtClean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2D9C5-9C72-4C75-A1BC-B4986A40F6AC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95936" y="6599013"/>
            <a:ext cx="3888432" cy="43038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endParaRPr lang="en-GB" dirty="0" smtClean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62D9C5-9C72-4C75-A1BC-B4986A40F6AC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95936" y="6599013"/>
            <a:ext cx="3888432" cy="43038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endParaRPr lang="en-GB" dirty="0" smtClean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B2AA6-3512-4ABE-9D0F-7B9EB25D8DF8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6296" y="260648"/>
            <a:ext cx="1728192" cy="586551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779096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2D9C5-9C72-4C75-A1BC-B4986A40F6AC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95936" y="6599013"/>
            <a:ext cx="3888432" cy="43038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endParaRPr lang="en-GB" dirty="0" smtClean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GB" dirty="0" smtClean="0">
              <a:solidFill>
                <a:prstClr val="white"/>
              </a:solidFill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GB" dirty="0" smtClean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68760"/>
            <a:ext cx="4040188" cy="63976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916832"/>
            <a:ext cx="4040188" cy="420933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68760"/>
            <a:ext cx="4041775" cy="63976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916832"/>
            <a:ext cx="4041775" cy="420933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GB" dirty="0" smtClean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GB" dirty="0" smtClean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GB" dirty="0" smtClean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60648"/>
            <a:ext cx="5111750" cy="586551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GB" dirty="0" smtClean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GB" dirty="0" smtClean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GB" dirty="0" smtClean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68760"/>
            <a:ext cx="4040188" cy="63976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916832"/>
            <a:ext cx="4040188" cy="420933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68760"/>
            <a:ext cx="4041775" cy="63976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916832"/>
            <a:ext cx="4041775" cy="420933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B2AA6-3512-4ABE-9D0F-7B9EB25D8DF8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6296" y="260648"/>
            <a:ext cx="1728192" cy="586551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779096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GB" dirty="0" smtClean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onten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 smtClean="0">
              <a:solidFill>
                <a:prstClr val="white"/>
              </a:solidFill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sz="half" idx="1"/>
          </p:nvPr>
        </p:nvSpPr>
        <p:spPr>
          <a:xfrm>
            <a:off x="377780" y="1395020"/>
            <a:ext cx="4176464" cy="24482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1"/>
          </p:nvPr>
        </p:nvSpPr>
        <p:spPr>
          <a:xfrm>
            <a:off x="4554244" y="1395020"/>
            <a:ext cx="4176464" cy="24482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Content Placeholder 2"/>
          <p:cNvSpPr>
            <a:spLocks noGrp="1"/>
          </p:cNvSpPr>
          <p:nvPr>
            <p:ph sz="half" idx="12"/>
          </p:nvPr>
        </p:nvSpPr>
        <p:spPr>
          <a:xfrm>
            <a:off x="377780" y="3843292"/>
            <a:ext cx="4176464" cy="24482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Content Placeholder 2"/>
          <p:cNvSpPr>
            <a:spLocks noGrp="1"/>
          </p:cNvSpPr>
          <p:nvPr>
            <p:ph sz="half" idx="13"/>
          </p:nvPr>
        </p:nvSpPr>
        <p:spPr>
          <a:xfrm>
            <a:off x="4554244" y="3843292"/>
            <a:ext cx="4176464" cy="24482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Max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8584" y="5924872"/>
            <a:ext cx="5752728" cy="528464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Subtitle</a:t>
            </a:r>
            <a:endParaRPr lang="en-GB" dirty="0"/>
          </a:p>
        </p:txBody>
      </p:sp>
      <p:pic>
        <p:nvPicPr>
          <p:cNvPr id="7" name="Picture 6" descr="FullLogoVector_Inverted2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08518" y="4498112"/>
            <a:ext cx="2235290" cy="1019120"/>
          </a:xfrm>
          <a:prstGeom prst="rect">
            <a:avLst/>
          </a:prstGeom>
        </p:spPr>
      </p:pic>
      <p:sp>
        <p:nvSpPr>
          <p:cNvPr id="15" name="Text Placeholder 14"/>
          <p:cNvSpPr>
            <a:spLocks noGrp="1"/>
          </p:cNvSpPr>
          <p:nvPr>
            <p:ph type="body" sz="quarter" idx="14" hasCustomPrompt="1"/>
          </p:nvPr>
        </p:nvSpPr>
        <p:spPr>
          <a:xfrm>
            <a:off x="538584" y="6309320"/>
            <a:ext cx="5689600" cy="647700"/>
          </a:xfrm>
        </p:spPr>
        <p:txBody>
          <a:bodyPr>
            <a:normAutofit/>
          </a:bodyPr>
          <a:lstStyle>
            <a:lvl1pPr>
              <a:buNone/>
              <a:defRPr sz="2000" b="0" baseline="0">
                <a:solidFill>
                  <a:schemeClr val="accent3"/>
                </a:solidFill>
              </a:defRPr>
            </a:lvl1pPr>
            <a:lvl5pPr algn="l">
              <a:buNone/>
              <a:defRPr/>
            </a:lvl5pPr>
          </a:lstStyle>
          <a:p>
            <a:pPr lvl="0"/>
            <a:r>
              <a:rPr lang="en-GB" dirty="0" smtClean="0"/>
              <a:t>Speaker, Month YYYY</a:t>
            </a:r>
            <a:endParaRPr lang="en-GB" dirty="0"/>
          </a:p>
        </p:txBody>
      </p:sp>
      <p:sp>
        <p:nvSpPr>
          <p:cNvPr id="8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1475656" y="1628800"/>
            <a:ext cx="7524328" cy="2088232"/>
          </a:xfrm>
        </p:spPr>
        <p:txBody>
          <a:bodyPr anchor="ctr">
            <a:normAutofit/>
          </a:bodyPr>
          <a:lstStyle>
            <a:lvl1pPr marL="0" indent="0" algn="r">
              <a:buNone/>
              <a:defRPr sz="3600" b="1">
                <a:ln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70000"/>
                    </a:prstClr>
                  </a:outerShdw>
                </a:effectLst>
                <a:latin typeface="+mj-lt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Title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- Max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ullLogoVector_Inverted2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08518" y="4498112"/>
            <a:ext cx="2235290" cy="1019120"/>
          </a:xfrm>
          <a:prstGeom prst="rect">
            <a:avLst/>
          </a:prstGeom>
        </p:spPr>
      </p:pic>
      <p:sp>
        <p:nvSpPr>
          <p:cNvPr id="8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1475656" y="1628800"/>
            <a:ext cx="7524328" cy="2088232"/>
          </a:xfrm>
        </p:spPr>
        <p:txBody>
          <a:bodyPr anchor="ctr">
            <a:normAutofit/>
          </a:bodyPr>
          <a:lstStyle>
            <a:lvl1pPr marL="0" indent="0" algn="r">
              <a:buNone/>
              <a:defRPr sz="3600" b="1">
                <a:ln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70000"/>
                    </a:prstClr>
                  </a:outerShdw>
                </a:effectLst>
                <a:latin typeface="+mj-lt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Title</a:t>
            </a: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GB" dirty="0" smtClean="0">
              <a:solidFill>
                <a:prstClr val="white"/>
              </a:solidFill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GB" dirty="0" smtClean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68760"/>
            <a:ext cx="4040188" cy="63976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916832"/>
            <a:ext cx="4040188" cy="420933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68760"/>
            <a:ext cx="4041775" cy="63976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916832"/>
            <a:ext cx="4041775" cy="420933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GB" dirty="0" smtClean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GB" dirty="0" smtClean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GB" dirty="0" smtClean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B2AA6-3512-4ABE-9D0F-7B9EB25D8DF8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60648"/>
            <a:ext cx="5111750" cy="586551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GB" dirty="0" smtClean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GB" dirty="0" smtClean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GB" dirty="0" smtClean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6296" y="260648"/>
            <a:ext cx="1728192" cy="586551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779096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GB" dirty="0" smtClean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onten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 smtClean="0">
              <a:solidFill>
                <a:prstClr val="white"/>
              </a:solidFill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sz="half" idx="1"/>
          </p:nvPr>
        </p:nvSpPr>
        <p:spPr>
          <a:xfrm>
            <a:off x="377780" y="1395020"/>
            <a:ext cx="4176464" cy="24482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1"/>
          </p:nvPr>
        </p:nvSpPr>
        <p:spPr>
          <a:xfrm>
            <a:off x="4554244" y="1395020"/>
            <a:ext cx="4176464" cy="24482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Content Placeholder 2"/>
          <p:cNvSpPr>
            <a:spLocks noGrp="1"/>
          </p:cNvSpPr>
          <p:nvPr>
            <p:ph sz="half" idx="12"/>
          </p:nvPr>
        </p:nvSpPr>
        <p:spPr>
          <a:xfrm>
            <a:off x="377780" y="3843292"/>
            <a:ext cx="4176464" cy="24482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Content Placeholder 2"/>
          <p:cNvSpPr>
            <a:spLocks noGrp="1"/>
          </p:cNvSpPr>
          <p:nvPr>
            <p:ph sz="half" idx="13"/>
          </p:nvPr>
        </p:nvSpPr>
        <p:spPr>
          <a:xfrm>
            <a:off x="4554244" y="3843292"/>
            <a:ext cx="4176464" cy="24482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Max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8584" y="5924872"/>
            <a:ext cx="5752728" cy="528464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Subtitle</a:t>
            </a:r>
            <a:endParaRPr lang="en-GB" dirty="0"/>
          </a:p>
        </p:txBody>
      </p:sp>
      <p:pic>
        <p:nvPicPr>
          <p:cNvPr id="7" name="Picture 6" descr="FullLogoVector_Inverted2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08518" y="4498112"/>
            <a:ext cx="2235290" cy="1019120"/>
          </a:xfrm>
          <a:prstGeom prst="rect">
            <a:avLst/>
          </a:prstGeom>
        </p:spPr>
      </p:pic>
      <p:sp>
        <p:nvSpPr>
          <p:cNvPr id="15" name="Text Placeholder 14"/>
          <p:cNvSpPr>
            <a:spLocks noGrp="1"/>
          </p:cNvSpPr>
          <p:nvPr>
            <p:ph type="body" sz="quarter" idx="14" hasCustomPrompt="1"/>
          </p:nvPr>
        </p:nvSpPr>
        <p:spPr>
          <a:xfrm>
            <a:off x="538584" y="6309320"/>
            <a:ext cx="5689600" cy="647700"/>
          </a:xfrm>
        </p:spPr>
        <p:txBody>
          <a:bodyPr>
            <a:normAutofit/>
          </a:bodyPr>
          <a:lstStyle>
            <a:lvl1pPr>
              <a:buNone/>
              <a:defRPr sz="2000" b="0" baseline="0">
                <a:solidFill>
                  <a:schemeClr val="accent3"/>
                </a:solidFill>
              </a:defRPr>
            </a:lvl1pPr>
            <a:lvl5pPr algn="l">
              <a:buNone/>
              <a:defRPr/>
            </a:lvl5pPr>
          </a:lstStyle>
          <a:p>
            <a:pPr lvl="0"/>
            <a:r>
              <a:rPr lang="en-GB" dirty="0" smtClean="0"/>
              <a:t>Speaker, Month YYYY</a:t>
            </a:r>
            <a:endParaRPr lang="en-GB" dirty="0"/>
          </a:p>
        </p:txBody>
      </p:sp>
      <p:sp>
        <p:nvSpPr>
          <p:cNvPr id="8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1475656" y="1628800"/>
            <a:ext cx="7524328" cy="2088232"/>
          </a:xfrm>
        </p:spPr>
        <p:txBody>
          <a:bodyPr anchor="ctr">
            <a:normAutofit/>
          </a:bodyPr>
          <a:lstStyle>
            <a:lvl1pPr marL="0" indent="0" algn="r">
              <a:buNone/>
              <a:defRPr sz="3600" b="1">
                <a:ln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70000"/>
                    </a:prstClr>
                  </a:outerShdw>
                </a:effectLst>
                <a:latin typeface="+mj-lt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Title</a:t>
            </a: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- Max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ullLogoVector_Inverted2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08518" y="4498112"/>
            <a:ext cx="2235290" cy="1019120"/>
          </a:xfrm>
          <a:prstGeom prst="rect">
            <a:avLst/>
          </a:prstGeom>
        </p:spPr>
      </p:pic>
      <p:sp>
        <p:nvSpPr>
          <p:cNvPr id="8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1475656" y="1628800"/>
            <a:ext cx="7524328" cy="2088232"/>
          </a:xfrm>
        </p:spPr>
        <p:txBody>
          <a:bodyPr anchor="ctr">
            <a:normAutofit/>
          </a:bodyPr>
          <a:lstStyle>
            <a:lvl1pPr marL="0" indent="0" algn="r">
              <a:buNone/>
              <a:defRPr sz="3600" b="1">
                <a:ln>
                  <a:noFill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70000"/>
                    </a:prstClr>
                  </a:outerShdw>
                </a:effectLst>
                <a:latin typeface="+mj-lt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Title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B2AA6-3512-4ABE-9D0F-7B9EB25D8DF8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60648"/>
            <a:ext cx="5111750" cy="586551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B2AA6-3512-4ABE-9D0F-7B9EB25D8DF8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B2AA6-3512-4ABE-9D0F-7B9EB25D8DF8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1AB2AA6-3512-4ABE-9D0F-7B9EB25D8DF8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42.xml"/><Relationship Id="rId2" Type="http://schemas.openxmlformats.org/officeDocument/2006/relationships/slideLayout" Target="../slideLayouts/slideLayout3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1.xml"/><Relationship Id="rId13" Type="http://schemas.openxmlformats.org/officeDocument/2006/relationships/slideLayout" Target="../slideLayouts/slideLayout56.xml"/><Relationship Id="rId3" Type="http://schemas.openxmlformats.org/officeDocument/2006/relationships/slideLayout" Target="../slideLayouts/slideLayout46.xml"/><Relationship Id="rId7" Type="http://schemas.openxmlformats.org/officeDocument/2006/relationships/slideLayout" Target="../slideLayouts/slideLayout50.xml"/><Relationship Id="rId12" Type="http://schemas.openxmlformats.org/officeDocument/2006/relationships/slideLayout" Target="../slideLayouts/slideLayout55.xml"/><Relationship Id="rId2" Type="http://schemas.openxmlformats.org/officeDocument/2006/relationships/slideLayout" Target="../slideLayouts/slideLayout45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44.xml"/><Relationship Id="rId6" Type="http://schemas.openxmlformats.org/officeDocument/2006/relationships/slideLayout" Target="../slideLayouts/slideLayout49.xml"/><Relationship Id="rId11" Type="http://schemas.openxmlformats.org/officeDocument/2006/relationships/slideLayout" Target="../slideLayouts/slideLayout54.xml"/><Relationship Id="rId5" Type="http://schemas.openxmlformats.org/officeDocument/2006/relationships/slideLayout" Target="../slideLayouts/slideLayout48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53.xml"/><Relationship Id="rId4" Type="http://schemas.openxmlformats.org/officeDocument/2006/relationships/slideLayout" Target="../slideLayouts/slideLayout47.xml"/><Relationship Id="rId9" Type="http://schemas.openxmlformats.org/officeDocument/2006/relationships/slideLayout" Target="../slideLayouts/slideLayout52.xml"/><Relationship Id="rId14" Type="http://schemas.openxmlformats.org/officeDocument/2006/relationships/theme" Target="../theme/theme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ottom-wave3-MaxBlue.png"/>
          <p:cNvPicPr>
            <a:picLocks noChangeAspect="1"/>
          </p:cNvPicPr>
          <p:nvPr/>
        </p:nvPicPr>
        <p:blipFill>
          <a:blip r:embed="rId12" cstate="print"/>
          <a:srcRect t="8984" r="28654" b="31546"/>
          <a:stretch>
            <a:fillRect/>
          </a:stretch>
        </p:blipFill>
        <p:spPr>
          <a:xfrm>
            <a:off x="0" y="6237312"/>
            <a:ext cx="9144000" cy="64807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99412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24744"/>
            <a:ext cx="8229600" cy="50014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pic>
        <p:nvPicPr>
          <p:cNvPr id="9" name="Picture 8" descr="FullLogoVector_Inverted3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7856282" y="6355746"/>
            <a:ext cx="1180214" cy="467540"/>
          </a:xfrm>
          <a:prstGeom prst="rect">
            <a:avLst/>
          </a:prstGeom>
          <a:effectLst>
            <a:outerShdw blurRad="50800" dist="38100" dir="2700000" algn="ctr" rotWithShape="0">
              <a:schemeClr val="accent5">
                <a:alpha val="70000"/>
              </a:schemeClr>
            </a:outerShdw>
          </a:effec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0" y="65572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400" b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70000"/>
                    </a:prstClr>
                  </a:outerShdw>
                </a:effectLst>
              </a:defRPr>
            </a:lvl1pPr>
          </a:lstStyle>
          <a:p>
            <a:fld id="{91AB2AA6-3512-4ABE-9D0F-7B9EB25D8DF8}" type="slidenum">
              <a:rPr lang="en-GB" smtClean="0"/>
              <a:pPr/>
              <a:t>‹#›</a:t>
            </a:fld>
            <a:r>
              <a:rPr lang="en-GB" dirty="0" smtClean="0"/>
              <a:t>/11</a:t>
            </a:r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00736" y="6552076"/>
            <a:ext cx="2895600" cy="43038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ottom-wave3-MaxBlue.png"/>
          <p:cNvPicPr>
            <a:picLocks noChangeAspect="1"/>
          </p:cNvPicPr>
          <p:nvPr/>
        </p:nvPicPr>
        <p:blipFill>
          <a:blip r:embed="rId12" cstate="print"/>
          <a:srcRect t="8984" r="28654" b="31546"/>
          <a:stretch>
            <a:fillRect/>
          </a:stretch>
        </p:blipFill>
        <p:spPr>
          <a:xfrm>
            <a:off x="0" y="6237312"/>
            <a:ext cx="9144000" cy="64807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99412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24744"/>
            <a:ext cx="8229600" cy="50014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pic>
        <p:nvPicPr>
          <p:cNvPr id="9" name="Picture 8" descr="FullLogoVector_Inverted3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7856282" y="6355746"/>
            <a:ext cx="1180214" cy="467540"/>
          </a:xfrm>
          <a:prstGeom prst="rect">
            <a:avLst/>
          </a:prstGeom>
          <a:effectLst>
            <a:outerShdw blurRad="50800" dist="38100" dir="2700000" algn="ctr" rotWithShape="0">
              <a:schemeClr val="accent5">
                <a:alpha val="70000"/>
              </a:schemeClr>
            </a:outerShdw>
          </a:effec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0" y="65572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400" b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70000"/>
                    </a:prstClr>
                  </a:outerShdw>
                </a:effectLst>
              </a:defRPr>
            </a:lvl1pPr>
          </a:lstStyle>
          <a:p>
            <a:fld id="{F162D9C5-9C72-4C75-A1BC-B4986A40F6AC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00736" y="6552076"/>
            <a:ext cx="2895600" cy="43038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endParaRPr lang="en-GB" dirty="0" smtClean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ottom-wave3-MaxBlue.png"/>
          <p:cNvPicPr>
            <a:picLocks noChangeAspect="1"/>
          </p:cNvPicPr>
          <p:nvPr/>
        </p:nvPicPr>
        <p:blipFill>
          <a:blip r:embed="rId12" cstate="print"/>
          <a:srcRect t="8984" r="28654" b="31546"/>
          <a:stretch>
            <a:fillRect/>
          </a:stretch>
        </p:blipFill>
        <p:spPr>
          <a:xfrm>
            <a:off x="0" y="6237312"/>
            <a:ext cx="9144000" cy="64807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99412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24744"/>
            <a:ext cx="8229600" cy="50014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pic>
        <p:nvPicPr>
          <p:cNvPr id="9" name="Picture 8" descr="FullLogoVector_Inverted3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7856282" y="6355746"/>
            <a:ext cx="1180214" cy="467540"/>
          </a:xfrm>
          <a:prstGeom prst="rect">
            <a:avLst/>
          </a:prstGeom>
          <a:effectLst>
            <a:outerShdw blurRad="50800" dist="38100" dir="2700000" algn="ctr" rotWithShape="0">
              <a:schemeClr val="accent5">
                <a:alpha val="70000"/>
              </a:schemeClr>
            </a:outerShdw>
          </a:effec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0" y="65572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400" b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70000"/>
                    </a:prstClr>
                  </a:outerShdw>
                </a:effectLst>
              </a:defRPr>
            </a:lvl1pPr>
          </a:lstStyle>
          <a:p>
            <a:fld id="{F162D9C5-9C72-4C75-A1BC-B4986A40F6AC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ottom-wave3-MaxBlue.png"/>
          <p:cNvPicPr>
            <a:picLocks noChangeAspect="1"/>
          </p:cNvPicPr>
          <p:nvPr/>
        </p:nvPicPr>
        <p:blipFill>
          <a:blip r:embed="rId15" cstate="print"/>
          <a:srcRect t="8984" r="28654" b="31546"/>
          <a:stretch>
            <a:fillRect/>
          </a:stretch>
        </p:blipFill>
        <p:spPr>
          <a:xfrm>
            <a:off x="0" y="6237312"/>
            <a:ext cx="9144000" cy="64807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99412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24744"/>
            <a:ext cx="8229600" cy="50014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pic>
        <p:nvPicPr>
          <p:cNvPr id="9" name="Picture 8" descr="FullLogoVector_Inverted3.png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7856282" y="6355746"/>
            <a:ext cx="1180214" cy="467540"/>
          </a:xfrm>
          <a:prstGeom prst="rect">
            <a:avLst/>
          </a:prstGeom>
          <a:effectLst>
            <a:outerShdw blurRad="50800" dist="38100" dir="2700000" algn="ctr" rotWithShape="0">
              <a:schemeClr val="accent5">
                <a:alpha val="70000"/>
              </a:schemeClr>
            </a:outerShdw>
          </a:effectLst>
        </p:spPr>
      </p:pic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00736" y="6552076"/>
            <a:ext cx="2895600" cy="43038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endParaRPr lang="en-GB" dirty="0" smtClean="0">
              <a:solidFill>
                <a:prstClr val="white"/>
              </a:solidFill>
            </a:endParaRPr>
          </a:p>
        </p:txBody>
      </p:sp>
      <p:sp>
        <p:nvSpPr>
          <p:cNvPr id="17" name="Slide Number Placeholder 5"/>
          <p:cNvSpPr>
            <a:spLocks noGrp="1"/>
          </p:cNvSpPr>
          <p:nvPr/>
        </p:nvSpPr>
        <p:spPr>
          <a:xfrm>
            <a:off x="0" y="6561840"/>
            <a:ext cx="971600" cy="26064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162D9C5-9C72-4C75-A1BC-B4986A40F6AC}" type="slidenum">
              <a:rPr lang="en-GB" sz="1400" b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‹#›</a:t>
            </a:fld>
            <a:endParaRPr lang="en-GB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bg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ottom-wave3-MaxBlue.png"/>
          <p:cNvPicPr>
            <a:picLocks noChangeAspect="1"/>
          </p:cNvPicPr>
          <p:nvPr/>
        </p:nvPicPr>
        <p:blipFill>
          <a:blip r:embed="rId15" cstate="print"/>
          <a:srcRect t="8984" r="28654" b="31546"/>
          <a:stretch>
            <a:fillRect/>
          </a:stretch>
        </p:blipFill>
        <p:spPr>
          <a:xfrm>
            <a:off x="0" y="6237312"/>
            <a:ext cx="9144000" cy="64807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99412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24744"/>
            <a:ext cx="8229600" cy="50014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pic>
        <p:nvPicPr>
          <p:cNvPr id="9" name="Picture 8" descr="FullLogoVector_Inverted3.png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7856282" y="6355746"/>
            <a:ext cx="1180214" cy="467540"/>
          </a:xfrm>
          <a:prstGeom prst="rect">
            <a:avLst/>
          </a:prstGeom>
          <a:effectLst>
            <a:outerShdw blurRad="50800" dist="38100" dir="2700000" algn="ctr" rotWithShape="0">
              <a:schemeClr val="accent5">
                <a:alpha val="70000"/>
              </a:schemeClr>
            </a:outerShdw>
          </a:effectLst>
        </p:spPr>
      </p:pic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00736" y="6552076"/>
            <a:ext cx="2895600" cy="43038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endParaRPr lang="en-GB" dirty="0" smtClean="0">
              <a:solidFill>
                <a:prstClr val="white"/>
              </a:solidFill>
            </a:endParaRPr>
          </a:p>
        </p:txBody>
      </p:sp>
      <p:sp>
        <p:nvSpPr>
          <p:cNvPr id="17" name="Slide Number Placeholder 5"/>
          <p:cNvSpPr>
            <a:spLocks noGrp="1"/>
          </p:cNvSpPr>
          <p:nvPr/>
        </p:nvSpPr>
        <p:spPr>
          <a:xfrm>
            <a:off x="0" y="6561840"/>
            <a:ext cx="971600" cy="26064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162D9C5-9C72-4C75-A1BC-B4986A40F6AC}" type="slidenum">
              <a:rPr lang="en-GB" sz="1400" b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‹#›</a:t>
            </a:fld>
            <a:endParaRPr lang="en-GB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bg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bojic@etf.bg.ac.rs" TargetMode="External"/><Relationship Id="rId2" Type="http://schemas.openxmlformats.org/officeDocument/2006/relationships/hyperlink" Target="mailto:stojsasa@etf.bg.ac.rs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vm@etf.bg.ac.rs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5.png"/><Relationship Id="rId2" Type="http://schemas.openxmlformats.org/officeDocument/2006/relationships/video" Target="file:///C:\Users\F\Desktop\IPSI\ppt\20130318_1323_46.avi" TargetMode="External"/><Relationship Id="rId1" Type="http://schemas.openxmlformats.org/officeDocument/2006/relationships/video" Target="file:///C:\Users\F\Desktop\IPSI\ppt\20130318_1408_47.avi" TargetMode="External"/><Relationship Id="rId6" Type="http://schemas.openxmlformats.org/officeDocument/2006/relationships/hyperlink" Target="mailto:vm@etf.bg.ac.rs" TargetMode="External"/><Relationship Id="rId5" Type="http://schemas.openxmlformats.org/officeDocument/2006/relationships/hyperlink" Target="mailto:bojic@etf.bg.ac.rs" TargetMode="External"/><Relationship Id="rId4" Type="http://schemas.openxmlformats.org/officeDocument/2006/relationships/hyperlink" Target="mailto:stojsasa@etf.bg.ac.rs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2130425"/>
            <a:ext cx="83820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Dataflow Implementation  </a:t>
            </a:r>
            <a:br>
              <a:rPr lang="en-US" dirty="0" smtClean="0"/>
            </a:br>
            <a:r>
              <a:rPr lang="en-US" dirty="0" smtClean="0"/>
              <a:t>of the Gross </a:t>
            </a:r>
            <a:r>
              <a:rPr lang="en-US" dirty="0" err="1" smtClean="0"/>
              <a:t>Pitaevskii</a:t>
            </a:r>
            <a:r>
              <a:rPr lang="en-US" dirty="0" smtClean="0"/>
              <a:t> Equation:</a:t>
            </a:r>
            <a:r>
              <a:rPr lang="sr-Cyrl-RS" dirty="0" smtClean="0"/>
              <a:t/>
            </a:r>
            <a:br>
              <a:rPr lang="sr-Cyrl-RS" dirty="0" smtClean="0"/>
            </a:br>
            <a:r>
              <a:rPr lang="en-US" dirty="0" smtClean="0"/>
              <a:t>The Case of Real Numbers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29200"/>
            <a:ext cx="7315200" cy="1066800"/>
          </a:xfrm>
        </p:spPr>
        <p:txBody>
          <a:bodyPr>
            <a:normAutofit/>
          </a:bodyPr>
          <a:lstStyle/>
          <a:p>
            <a:pPr algn="l"/>
            <a:r>
              <a:rPr lang="sr-Latn-CS" sz="2000" dirty="0" smtClean="0"/>
              <a:t>Saša Stojanović</a:t>
            </a:r>
            <a:r>
              <a:rPr lang="en-US" sz="2000" dirty="0" smtClean="0"/>
              <a:t>                 </a:t>
            </a:r>
            <a:r>
              <a:rPr lang="sr-Latn-CS" sz="2000" dirty="0" smtClean="0"/>
              <a:t> </a:t>
            </a:r>
            <a:r>
              <a:rPr lang="en-US" sz="2000" dirty="0" smtClean="0"/>
              <a:t>     </a:t>
            </a:r>
            <a:r>
              <a:rPr lang="sr-Latn-CS" sz="2000" dirty="0" smtClean="0"/>
              <a:t>Dragan Bojić </a:t>
            </a:r>
            <a:r>
              <a:rPr lang="en-US" sz="2000" dirty="0" smtClean="0"/>
              <a:t>                  </a:t>
            </a:r>
            <a:r>
              <a:rPr lang="sr-Latn-CS" sz="2000" dirty="0" smtClean="0"/>
              <a:t>Veljko Milutinović</a:t>
            </a:r>
            <a:endParaRPr lang="en-US" sz="2000" dirty="0" smtClean="0"/>
          </a:p>
          <a:p>
            <a:pPr algn="l"/>
            <a:r>
              <a:rPr lang="en-US" sz="2000" dirty="0" smtClean="0">
                <a:hlinkClick r:id="rId2"/>
              </a:rPr>
              <a:t>stojsasa@etf.bg.ac.rs</a:t>
            </a:r>
            <a:r>
              <a:rPr lang="en-US" sz="2000" dirty="0" smtClean="0"/>
              <a:t>        </a:t>
            </a:r>
            <a:r>
              <a:rPr lang="sr-Latn-CS" sz="2000" dirty="0" err="1" smtClean="0">
                <a:hlinkClick r:id="rId3"/>
              </a:rPr>
              <a:t>bojic</a:t>
            </a:r>
            <a:r>
              <a:rPr lang="en-US" sz="2000" dirty="0" smtClean="0">
                <a:hlinkClick r:id="rId3"/>
              </a:rPr>
              <a:t>@</a:t>
            </a:r>
            <a:r>
              <a:rPr lang="en-US" sz="2000" dirty="0" err="1" smtClean="0">
                <a:hlinkClick r:id="rId3"/>
              </a:rPr>
              <a:t>etf.bg.ac.rs</a:t>
            </a:r>
            <a:r>
              <a:rPr lang="en-US" sz="2000" dirty="0" smtClean="0"/>
              <a:t>       </a:t>
            </a:r>
            <a:r>
              <a:rPr lang="sr-Latn-CS" sz="2000" dirty="0" smtClean="0"/>
              <a:t>         </a:t>
            </a:r>
            <a:r>
              <a:rPr lang="en-US" sz="2000" dirty="0" smtClean="0">
                <a:hlinkClick r:id="rId4"/>
              </a:rPr>
              <a:t>vm@etf.bg.ac.rs</a:t>
            </a:r>
            <a:endParaRPr lang="en-US" sz="2000" dirty="0" smtClean="0"/>
          </a:p>
          <a:p>
            <a:endParaRPr lang="en-US" sz="2000" dirty="0" smtClean="0"/>
          </a:p>
          <a:p>
            <a:endParaRPr lang="sr-Cyrl-RS" sz="2000" dirty="0" smtClean="0"/>
          </a:p>
          <a:p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B2AA6-3512-4ABE-9D0F-7B9EB25D8DF8}" type="slidenum">
              <a:rPr lang="en-GB" smtClean="0"/>
              <a:pPr/>
              <a:t>1</a:t>
            </a:fld>
            <a:r>
              <a:rPr lang="en-GB" dirty="0" smtClean="0"/>
              <a:t>/11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24744"/>
            <a:ext cx="8458200" cy="5001419"/>
          </a:xfrm>
        </p:spPr>
        <p:txBody>
          <a:bodyPr>
            <a:normAutofit/>
          </a:bodyPr>
          <a:lstStyle/>
          <a:p>
            <a:r>
              <a:rPr lang="en-US" dirty="0" smtClean="0"/>
              <a:t>Speedup:		8.2</a:t>
            </a:r>
          </a:p>
          <a:p>
            <a:endParaRPr lang="en-US" dirty="0" smtClean="0"/>
          </a:p>
          <a:p>
            <a:r>
              <a:rPr lang="en-US" dirty="0" smtClean="0"/>
              <a:t>Consumed energy ratio:	0.189</a:t>
            </a:r>
          </a:p>
          <a:p>
            <a:endParaRPr lang="en-US" dirty="0" smtClean="0"/>
          </a:p>
          <a:p>
            <a:r>
              <a:rPr lang="en-US" dirty="0" smtClean="0"/>
              <a:t>Difference in the electricity bill</a:t>
            </a:r>
            <a:br>
              <a:rPr lang="en-US" dirty="0" smtClean="0"/>
            </a:br>
            <a:r>
              <a:rPr lang="en-US" dirty="0" smtClean="0"/>
              <a:t>for the same amount of results:</a:t>
            </a:r>
          </a:p>
          <a:p>
            <a:pPr lvl="1"/>
            <a:r>
              <a:rPr lang="en-US" dirty="0" smtClean="0"/>
              <a:t> 		CPU		</a:t>
            </a:r>
            <a:r>
              <a:rPr lang="en-US" dirty="0" err="1" smtClean="0"/>
              <a:t>Maxeler</a:t>
            </a:r>
            <a:r>
              <a:rPr lang="en-US" dirty="0" smtClean="0"/>
              <a:t>	Savings</a:t>
            </a:r>
          </a:p>
          <a:p>
            <a:pPr lvl="1">
              <a:buNone/>
            </a:pPr>
            <a:r>
              <a:rPr lang="en-US" dirty="0" smtClean="0"/>
              <a:t>time:	1 year		44.53 days	320.47 days</a:t>
            </a:r>
          </a:p>
          <a:p>
            <a:pPr lvl="1">
              <a:buNone/>
            </a:pPr>
            <a:r>
              <a:rPr lang="en-US" dirty="0" smtClean="0"/>
              <a:t>energy:	665.76 kWh	126.11 kWh	539.65 kWh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sr-Cyrl-RS" dirty="0" smtClean="0"/>
          </a:p>
          <a:p>
            <a:endParaRPr lang="en-US" dirty="0" smtClean="0"/>
          </a:p>
          <a:p>
            <a:pPr lvl="2"/>
            <a:endParaRPr lang="sr-Cyrl-R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B2AA6-3512-4ABE-9D0F-7B9EB25D8DF8}" type="slidenum">
              <a:rPr lang="en-GB" smtClean="0"/>
              <a:pPr/>
              <a:t>10</a:t>
            </a:fld>
            <a:r>
              <a:rPr lang="en-GB" dirty="0" smtClean="0"/>
              <a:t>/11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dirty="0" smtClean="0"/>
              <a:t>Saša Stojanović</a:t>
            </a:r>
            <a:r>
              <a:rPr lang="en-US" dirty="0" smtClean="0"/>
              <a:t> 		e-mail: </a:t>
            </a:r>
            <a:r>
              <a:rPr lang="en-US" dirty="0" smtClean="0">
                <a:hlinkClick r:id="rId4"/>
              </a:rPr>
              <a:t>stojsasa@etf.bg.ac.rs</a:t>
            </a:r>
            <a:endParaRPr lang="en-US" dirty="0" smtClean="0"/>
          </a:p>
          <a:p>
            <a:r>
              <a:rPr lang="en-US" dirty="0" err="1" smtClean="0"/>
              <a:t>Dragan</a:t>
            </a:r>
            <a:r>
              <a:rPr lang="en-US" dirty="0" smtClean="0"/>
              <a:t> </a:t>
            </a:r>
            <a:r>
              <a:rPr lang="en-US" dirty="0" err="1" smtClean="0"/>
              <a:t>Boji</a:t>
            </a:r>
            <a:r>
              <a:rPr lang="sr-Latn-CS" dirty="0" smtClean="0"/>
              <a:t>ć</a:t>
            </a:r>
            <a:r>
              <a:rPr lang="en-US" dirty="0" smtClean="0"/>
              <a:t>		e-mail: </a:t>
            </a:r>
            <a:r>
              <a:rPr lang="en-US" dirty="0" smtClean="0">
                <a:hlinkClick r:id="rId5"/>
              </a:rPr>
              <a:t>bojic@etf.bg.ac.rs</a:t>
            </a:r>
            <a:r>
              <a:rPr lang="en-US" dirty="0" smtClean="0"/>
              <a:t> </a:t>
            </a:r>
          </a:p>
          <a:p>
            <a:r>
              <a:rPr lang="sr-Latn-CS" dirty="0" smtClean="0"/>
              <a:t>Veljko Milutinović</a:t>
            </a:r>
            <a:r>
              <a:rPr lang="en-US" dirty="0" smtClean="0"/>
              <a:t>	e-mail: </a:t>
            </a:r>
            <a:r>
              <a:rPr lang="en-US" dirty="0" smtClean="0">
                <a:hlinkClick r:id="rId6"/>
              </a:rPr>
              <a:t>vm@etf.bg.ac.rs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Q &amp; A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B2AA6-3512-4ABE-9D0F-7B9EB25D8DF8}" type="slidenum">
              <a:rPr lang="en-GB" smtClean="0"/>
              <a:pPr/>
              <a:t>11</a:t>
            </a:fld>
            <a:r>
              <a:rPr lang="en-GB" dirty="0" smtClean="0"/>
              <a:t>/11</a:t>
            </a:r>
            <a:endParaRPr lang="en-GB" dirty="0"/>
          </a:p>
        </p:txBody>
      </p:sp>
      <p:pic>
        <p:nvPicPr>
          <p:cNvPr id="7" name="20130318_1408_47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7"/>
          <a:stretch>
            <a:fillRect/>
          </a:stretch>
        </p:blipFill>
        <p:spPr>
          <a:xfrm>
            <a:off x="4724400" y="3429000"/>
            <a:ext cx="3886200" cy="2666999"/>
          </a:xfrm>
          <a:prstGeom prst="rect">
            <a:avLst/>
          </a:prstGeom>
        </p:spPr>
      </p:pic>
      <p:pic>
        <p:nvPicPr>
          <p:cNvPr id="9" name="20130318_1323_46.avi">
            <a:hlinkClick r:id="" action="ppaction://media"/>
          </p:cNvPr>
          <p:cNvPicPr>
            <a:picLocks noRot="1" noChangeAspect="1"/>
          </p:cNvPicPr>
          <p:nvPr>
            <a:videoFile r:link="rId2"/>
          </p:nvPr>
        </p:nvPicPr>
        <p:blipFill>
          <a:blip r:embed="rId8"/>
          <a:stretch>
            <a:fillRect/>
          </a:stretch>
        </p:blipFill>
        <p:spPr>
          <a:xfrm>
            <a:off x="609600" y="3439886"/>
            <a:ext cx="3886200" cy="26561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353344"/>
            <a:ext cx="8229600" cy="4590256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The Gross </a:t>
            </a:r>
            <a:r>
              <a:rPr lang="en-US" dirty="0" err="1" smtClean="0"/>
              <a:t>Pitaevskii</a:t>
            </a:r>
            <a:r>
              <a:rPr lang="en-US" dirty="0" smtClean="0"/>
              <a:t> equation: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In essence, a linear, partial differential equation,</a:t>
            </a:r>
            <a:br>
              <a:rPr lang="en-US" dirty="0" smtClean="0"/>
            </a:br>
            <a:r>
              <a:rPr lang="en-US" dirty="0" smtClean="0"/>
              <a:t>with applications in physics:</a:t>
            </a:r>
          </a:p>
          <a:p>
            <a:pPr lvl="1"/>
            <a:r>
              <a:rPr lang="en-US" dirty="0" smtClean="0"/>
              <a:t>Bose Einstein condensation,</a:t>
            </a:r>
          </a:p>
          <a:p>
            <a:pPr lvl="1"/>
            <a:r>
              <a:rPr lang="en-US" dirty="0" smtClean="0"/>
              <a:t>On asymptotic stability of ground states</a:t>
            </a:r>
            <a:br>
              <a:rPr lang="en-US" dirty="0" smtClean="0"/>
            </a:br>
            <a:r>
              <a:rPr lang="en-US" dirty="0" smtClean="0"/>
              <a:t>of the Nonlinear </a:t>
            </a:r>
            <a:r>
              <a:rPr lang="en-US" dirty="0" err="1" smtClean="0"/>
              <a:t>Schroedinger</a:t>
            </a:r>
            <a:r>
              <a:rPr lang="en-US" dirty="0" smtClean="0"/>
              <a:t> Equation,</a:t>
            </a:r>
          </a:p>
          <a:p>
            <a:pPr lvl="1"/>
            <a:r>
              <a:rPr lang="en-US" dirty="0" smtClean="0"/>
              <a:t>Etc…</a:t>
            </a:r>
          </a:p>
          <a:p>
            <a:r>
              <a:rPr lang="en-US" dirty="0" smtClean="0"/>
              <a:t>We present a dataflow programmer viewpoint.</a:t>
            </a:r>
            <a:endParaRPr lang="sr-Cyrl-R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Description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2209800"/>
            <a:ext cx="731755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B2AA6-3512-4ABE-9D0F-7B9EB25D8DF8}" type="slidenum">
              <a:rPr lang="en-GB" smtClean="0"/>
              <a:pPr/>
              <a:t>2</a:t>
            </a:fld>
            <a:r>
              <a:rPr lang="en-GB" dirty="0" smtClean="0"/>
              <a:t>/11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Algorithm </a:t>
            </a:r>
            <a:br>
              <a:rPr lang="en-US" dirty="0" smtClean="0"/>
            </a:br>
            <a:r>
              <a:rPr lang="en-US" dirty="0" smtClean="0"/>
              <a:t>and the Direction of Data </a:t>
            </a:r>
            <a:r>
              <a:rPr lang="en-US" dirty="0" err="1" smtClean="0"/>
              <a:t>Dependancies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990600" y="1752600"/>
            <a:ext cx="1295400" cy="457200"/>
          </a:xfrm>
          <a:prstGeom prst="roundRect">
            <a:avLst/>
          </a:prstGeom>
          <a:solidFill>
            <a:srgbClr val="0066FF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calcnu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990600" y="2514600"/>
            <a:ext cx="1295400" cy="457200"/>
          </a:xfrm>
          <a:prstGeom prst="roundRect">
            <a:avLst/>
          </a:prstGeom>
          <a:solidFill>
            <a:srgbClr val="0066FF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calclux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990600" y="3276600"/>
            <a:ext cx="1295400" cy="457200"/>
          </a:xfrm>
          <a:prstGeom prst="roundRect">
            <a:avLst/>
          </a:prstGeom>
          <a:solidFill>
            <a:srgbClr val="0066FF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calcluy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990600" y="4038600"/>
            <a:ext cx="1295400" cy="457200"/>
          </a:xfrm>
          <a:prstGeom prst="roundRect">
            <a:avLst/>
          </a:prstGeom>
          <a:solidFill>
            <a:srgbClr val="0066FF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calcluz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990600" y="4800600"/>
            <a:ext cx="1295400" cy="457200"/>
          </a:xfrm>
          <a:prstGeom prst="roundRect">
            <a:avLst/>
          </a:prstGeom>
          <a:solidFill>
            <a:srgbClr val="0066FF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calcnorm</a:t>
            </a:r>
            <a:endParaRPr lang="en-US" dirty="0"/>
          </a:p>
        </p:txBody>
      </p:sp>
      <p:cxnSp>
        <p:nvCxnSpPr>
          <p:cNvPr id="11" name="Straight Arrow Connector 10"/>
          <p:cNvCxnSpPr>
            <a:stCxn id="4" idx="2"/>
            <a:endCxn id="6" idx="0"/>
          </p:cNvCxnSpPr>
          <p:nvPr/>
        </p:nvCxnSpPr>
        <p:spPr>
          <a:xfrm rot="5400000">
            <a:off x="1485900" y="2362200"/>
            <a:ext cx="304800" cy="1588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6" idx="2"/>
            <a:endCxn id="7" idx="0"/>
          </p:cNvCxnSpPr>
          <p:nvPr/>
        </p:nvCxnSpPr>
        <p:spPr>
          <a:xfrm rot="5400000">
            <a:off x="1485900" y="3124200"/>
            <a:ext cx="3048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7" idx="2"/>
            <a:endCxn id="8" idx="0"/>
          </p:cNvCxnSpPr>
          <p:nvPr/>
        </p:nvCxnSpPr>
        <p:spPr>
          <a:xfrm rot="5400000">
            <a:off x="1485900" y="3886200"/>
            <a:ext cx="3048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8" idx="2"/>
            <a:endCxn id="9" idx="0"/>
          </p:cNvCxnSpPr>
          <p:nvPr/>
        </p:nvCxnSpPr>
        <p:spPr>
          <a:xfrm rot="5400000">
            <a:off x="1485900" y="4648200"/>
            <a:ext cx="3048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hape 21"/>
          <p:cNvCxnSpPr>
            <a:stCxn id="9" idx="2"/>
            <a:endCxn id="4" idx="0"/>
          </p:cNvCxnSpPr>
          <p:nvPr/>
        </p:nvCxnSpPr>
        <p:spPr>
          <a:xfrm rot="5400000" flipH="1">
            <a:off x="-114300" y="3505200"/>
            <a:ext cx="3505200" cy="1588"/>
          </a:xfrm>
          <a:prstGeom prst="bentConnector5">
            <a:avLst>
              <a:gd name="adj1" fmla="val -6522"/>
              <a:gd name="adj2" fmla="val 68534971"/>
              <a:gd name="adj3" fmla="val 106522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743200" y="1764268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 dependencies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2743200" y="4876800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All to all (two passes)</a:t>
            </a:r>
            <a:endParaRPr lang="en-US" dirty="0"/>
          </a:p>
        </p:txBody>
      </p:sp>
      <p:sp>
        <p:nvSpPr>
          <p:cNvPr id="39" name="Cube 38"/>
          <p:cNvSpPr/>
          <p:nvPr/>
        </p:nvSpPr>
        <p:spPr>
          <a:xfrm>
            <a:off x="2438400" y="3124200"/>
            <a:ext cx="1752600" cy="1600200"/>
          </a:xfrm>
          <a:prstGeom prst="cube">
            <a:avLst/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for </a:t>
            </a:r>
            <a:r>
              <a:rPr lang="en-US" dirty="0" err="1" smtClean="0"/>
              <a:t>calclux</a:t>
            </a:r>
            <a:endParaRPr lang="en-US" dirty="0"/>
          </a:p>
        </p:txBody>
      </p:sp>
      <p:sp>
        <p:nvSpPr>
          <p:cNvPr id="40" name="Cube 39"/>
          <p:cNvSpPr/>
          <p:nvPr/>
        </p:nvSpPr>
        <p:spPr>
          <a:xfrm>
            <a:off x="2438400" y="3505199"/>
            <a:ext cx="1371600" cy="142103"/>
          </a:xfrm>
          <a:prstGeom prst="cub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Cube 40"/>
          <p:cNvSpPr/>
          <p:nvPr/>
        </p:nvSpPr>
        <p:spPr>
          <a:xfrm>
            <a:off x="4724400" y="3124200"/>
            <a:ext cx="1752600" cy="1600200"/>
          </a:xfrm>
          <a:prstGeom prst="cube">
            <a:avLst/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for </a:t>
            </a:r>
            <a:r>
              <a:rPr lang="en-US" dirty="0" err="1" smtClean="0"/>
              <a:t>calcluy</a:t>
            </a:r>
            <a:endParaRPr lang="en-US" dirty="0"/>
          </a:p>
        </p:txBody>
      </p:sp>
      <p:sp>
        <p:nvSpPr>
          <p:cNvPr id="42" name="Cube 41"/>
          <p:cNvSpPr/>
          <p:nvPr/>
        </p:nvSpPr>
        <p:spPr>
          <a:xfrm>
            <a:off x="4724400" y="3124201"/>
            <a:ext cx="533400" cy="533400"/>
          </a:xfrm>
          <a:prstGeom prst="cube">
            <a:avLst>
              <a:gd name="adj" fmla="val 73752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Cube 42"/>
          <p:cNvSpPr/>
          <p:nvPr/>
        </p:nvSpPr>
        <p:spPr>
          <a:xfrm>
            <a:off x="7239000" y="3124200"/>
            <a:ext cx="1752600" cy="1600200"/>
          </a:xfrm>
          <a:prstGeom prst="cube">
            <a:avLst/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for </a:t>
            </a:r>
            <a:r>
              <a:rPr lang="en-US" dirty="0" err="1" smtClean="0"/>
              <a:t>calcluz</a:t>
            </a:r>
            <a:endParaRPr lang="en-US" dirty="0"/>
          </a:p>
        </p:txBody>
      </p:sp>
      <p:sp>
        <p:nvSpPr>
          <p:cNvPr id="44" name="Cube 43"/>
          <p:cNvSpPr/>
          <p:nvPr/>
        </p:nvSpPr>
        <p:spPr>
          <a:xfrm>
            <a:off x="7239000" y="3499021"/>
            <a:ext cx="162697" cy="1225377"/>
          </a:xfrm>
          <a:prstGeom prst="cub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ight Arrow 44"/>
          <p:cNvSpPr/>
          <p:nvPr/>
        </p:nvSpPr>
        <p:spPr>
          <a:xfrm>
            <a:off x="2743200" y="2667000"/>
            <a:ext cx="1447800" cy="381000"/>
          </a:xfrm>
          <a:prstGeom prst="rightArrow">
            <a:avLst/>
          </a:prstGeom>
          <a:solidFill>
            <a:srgbClr val="0066FF"/>
          </a:soli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write</a:t>
            </a:r>
            <a:endParaRPr lang="en-US" sz="1400" dirty="0"/>
          </a:p>
        </p:txBody>
      </p:sp>
      <p:sp>
        <p:nvSpPr>
          <p:cNvPr id="46" name="Right Arrow 45"/>
          <p:cNvSpPr/>
          <p:nvPr/>
        </p:nvSpPr>
        <p:spPr>
          <a:xfrm flipH="1">
            <a:off x="2819400" y="2362200"/>
            <a:ext cx="1447800" cy="381000"/>
          </a:xfrm>
          <a:prstGeom prst="rightArrow">
            <a:avLst/>
          </a:prstGeom>
          <a:solidFill>
            <a:srgbClr val="0066FF"/>
          </a:soli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read</a:t>
            </a:r>
            <a:endParaRPr lang="en-US" sz="1400" dirty="0"/>
          </a:p>
        </p:txBody>
      </p:sp>
      <p:sp>
        <p:nvSpPr>
          <p:cNvPr id="47" name="Right Arrow 46"/>
          <p:cNvSpPr/>
          <p:nvPr/>
        </p:nvSpPr>
        <p:spPr>
          <a:xfrm rot="18850305">
            <a:off x="4208709" y="2841118"/>
            <a:ext cx="1447800" cy="381000"/>
          </a:xfrm>
          <a:prstGeom prst="rightArrow">
            <a:avLst/>
          </a:prstGeom>
          <a:solidFill>
            <a:srgbClr val="0066FF"/>
          </a:soli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write</a:t>
            </a:r>
            <a:endParaRPr lang="en-US" sz="1400" dirty="0"/>
          </a:p>
        </p:txBody>
      </p:sp>
      <p:sp>
        <p:nvSpPr>
          <p:cNvPr id="48" name="Right Arrow 47"/>
          <p:cNvSpPr/>
          <p:nvPr/>
        </p:nvSpPr>
        <p:spPr>
          <a:xfrm rot="18850305" flipH="1">
            <a:off x="4284909" y="2383918"/>
            <a:ext cx="1447800" cy="381000"/>
          </a:xfrm>
          <a:prstGeom prst="rightArrow">
            <a:avLst/>
          </a:prstGeom>
          <a:solidFill>
            <a:srgbClr val="0066FF"/>
          </a:soli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read</a:t>
            </a:r>
            <a:endParaRPr lang="en-US" sz="1400" dirty="0"/>
          </a:p>
        </p:txBody>
      </p:sp>
      <p:sp>
        <p:nvSpPr>
          <p:cNvPr id="49" name="Right Arrow 48"/>
          <p:cNvSpPr/>
          <p:nvPr/>
        </p:nvSpPr>
        <p:spPr>
          <a:xfrm rot="16200000">
            <a:off x="6363729" y="3810000"/>
            <a:ext cx="1447800" cy="381000"/>
          </a:xfrm>
          <a:prstGeom prst="rightArrow">
            <a:avLst/>
          </a:prstGeom>
          <a:solidFill>
            <a:srgbClr val="0066FF"/>
          </a:soli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write</a:t>
            </a:r>
            <a:endParaRPr lang="en-US" sz="1400" dirty="0"/>
          </a:p>
        </p:txBody>
      </p:sp>
      <p:sp>
        <p:nvSpPr>
          <p:cNvPr id="50" name="Right Arrow 49"/>
          <p:cNvSpPr/>
          <p:nvPr/>
        </p:nvSpPr>
        <p:spPr>
          <a:xfrm rot="16200000" flipH="1">
            <a:off x="6058929" y="3810000"/>
            <a:ext cx="1447800" cy="381000"/>
          </a:xfrm>
          <a:prstGeom prst="rightArrow">
            <a:avLst/>
          </a:prstGeom>
          <a:solidFill>
            <a:srgbClr val="0066FF"/>
          </a:soli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read</a:t>
            </a:r>
            <a:endParaRPr lang="en-US" sz="1400" dirty="0"/>
          </a:p>
        </p:txBody>
      </p:sp>
      <p:sp>
        <p:nvSpPr>
          <p:cNvPr id="51" name="TextBox 50"/>
          <p:cNvSpPr txBox="1"/>
          <p:nvPr/>
        </p:nvSpPr>
        <p:spPr>
          <a:xfrm rot="16200000">
            <a:off x="-1644134" y="3320534"/>
            <a:ext cx="3962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Results are reused in the next iteration</a:t>
            </a:r>
            <a:endParaRPr lang="en-US" dirty="0"/>
          </a:p>
        </p:txBody>
      </p:sp>
      <p:sp>
        <p:nvSpPr>
          <p:cNvPr id="28" name="Slide Number Placeholder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B2AA6-3512-4ABE-9D0F-7B9EB25D8DF8}" type="slidenum">
              <a:rPr lang="en-GB" smtClean="0"/>
              <a:pPr/>
              <a:t>3</a:t>
            </a:fld>
            <a:r>
              <a:rPr lang="en-GB" dirty="0" smtClean="0"/>
              <a:t>/11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994122"/>
          </a:xfrm>
        </p:spPr>
        <p:txBody>
          <a:bodyPr>
            <a:normAutofit/>
          </a:bodyPr>
          <a:lstStyle/>
          <a:p>
            <a:r>
              <a:rPr lang="en-US" dirty="0" smtClean="0"/>
              <a:t>Data Dependencies in </a:t>
            </a:r>
            <a:r>
              <a:rPr lang="en-US" dirty="0" err="1" smtClean="0"/>
              <a:t>calclu</a:t>
            </a:r>
            <a:r>
              <a:rPr lang="en-US" dirty="0" smtClean="0"/>
              <a:t>{</a:t>
            </a:r>
            <a:r>
              <a:rPr lang="en-US" dirty="0" err="1" smtClean="0"/>
              <a:t>x,y,z</a:t>
            </a:r>
            <a:r>
              <a:rPr lang="en-US" dirty="0" smtClean="0"/>
              <a:t>}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09600" y="1219200"/>
            <a:ext cx="838200" cy="457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PSI[0]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447800" y="1219200"/>
            <a:ext cx="838200" cy="457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PSI[1]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267200" y="1219200"/>
            <a:ext cx="990600" cy="457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PSI[N-3]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257800" y="1219200"/>
            <a:ext cx="990600" cy="457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PSI[N-2]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6248400" y="1219200"/>
            <a:ext cx="990600" cy="457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PSI[N-1]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200400" y="236220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943600" y="3276600"/>
            <a:ext cx="1219200" cy="457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cbeta</a:t>
            </a:r>
            <a:r>
              <a:rPr lang="en-US" dirty="0" smtClean="0"/>
              <a:t>[N-2]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 rot="5400000">
            <a:off x="5943600" y="2209800"/>
            <a:ext cx="1143000" cy="381000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4724400" y="3276600"/>
            <a:ext cx="1219200" cy="457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cbeta</a:t>
            </a:r>
            <a:r>
              <a:rPr lang="en-US" dirty="0" smtClean="0"/>
              <a:t>[N-3]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828800" y="3276600"/>
            <a:ext cx="1219200" cy="457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cbeta</a:t>
            </a:r>
            <a:r>
              <a:rPr lang="en-US" dirty="0" smtClean="0"/>
              <a:t>[1]</a:t>
            </a:r>
            <a:endParaRPr lang="en-US" dirty="0"/>
          </a:p>
        </p:txBody>
      </p:sp>
      <p:sp>
        <p:nvSpPr>
          <p:cNvPr id="39" name="Rectangle 38"/>
          <p:cNvSpPr/>
          <p:nvPr/>
        </p:nvSpPr>
        <p:spPr>
          <a:xfrm>
            <a:off x="609600" y="3276600"/>
            <a:ext cx="1219200" cy="457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cbeta</a:t>
            </a:r>
            <a:r>
              <a:rPr lang="en-US" dirty="0" smtClean="0"/>
              <a:t>[0]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3048000" y="121920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3657600" y="335280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…</a:t>
            </a:r>
            <a:endParaRPr lang="en-US" dirty="0"/>
          </a:p>
        </p:txBody>
      </p:sp>
      <p:cxnSp>
        <p:nvCxnSpPr>
          <p:cNvPr id="30" name="Curved Connector 29"/>
          <p:cNvCxnSpPr/>
          <p:nvPr/>
        </p:nvCxnSpPr>
        <p:spPr>
          <a:xfrm rot="16200000" flipV="1">
            <a:off x="5524500" y="2552700"/>
            <a:ext cx="762000" cy="381000"/>
          </a:xfrm>
          <a:prstGeom prst="curvedConnector3">
            <a:avLst>
              <a:gd name="adj1" fmla="val 116487"/>
            </a:avLst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4953000" y="2362200"/>
            <a:ext cx="762000" cy="381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OP</a:t>
            </a:r>
            <a:endParaRPr lang="en-US" dirty="0"/>
          </a:p>
        </p:txBody>
      </p:sp>
      <p:cxnSp>
        <p:nvCxnSpPr>
          <p:cNvPr id="34" name="Straight Arrow Connector 33"/>
          <p:cNvCxnSpPr/>
          <p:nvPr/>
        </p:nvCxnSpPr>
        <p:spPr>
          <a:xfrm rot="5400000">
            <a:off x="5143500" y="2933700"/>
            <a:ext cx="3810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39" name="Group 138"/>
          <p:cNvGrpSpPr/>
          <p:nvPr/>
        </p:nvGrpSpPr>
        <p:grpSpPr>
          <a:xfrm>
            <a:off x="5029200" y="1752600"/>
            <a:ext cx="1295400" cy="533400"/>
            <a:chOff x="5029200" y="1752600"/>
            <a:chExt cx="1295400" cy="533400"/>
          </a:xfrm>
        </p:grpSpPr>
        <p:cxnSp>
          <p:nvCxnSpPr>
            <p:cNvPr id="21" name="Straight Arrow Connector 20"/>
            <p:cNvCxnSpPr/>
            <p:nvPr/>
          </p:nvCxnSpPr>
          <p:spPr>
            <a:xfrm rot="5400000">
              <a:off x="5257800" y="1981200"/>
              <a:ext cx="457200" cy="1524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1" name="Straight Arrow Connector 50"/>
            <p:cNvCxnSpPr/>
            <p:nvPr/>
          </p:nvCxnSpPr>
          <p:spPr>
            <a:xfrm rot="10800000" flipV="1">
              <a:off x="5562600" y="1752600"/>
              <a:ext cx="762000" cy="5334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7" name="Straight Arrow Connector 56"/>
            <p:cNvCxnSpPr/>
            <p:nvPr/>
          </p:nvCxnSpPr>
          <p:spPr>
            <a:xfrm rot="16200000" flipH="1">
              <a:off x="4953000" y="2133600"/>
              <a:ext cx="228600" cy="762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81" name="Rectangle 80"/>
          <p:cNvSpPr/>
          <p:nvPr/>
        </p:nvSpPr>
        <p:spPr>
          <a:xfrm>
            <a:off x="381000" y="5486400"/>
            <a:ext cx="838200" cy="457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PSI[0]</a:t>
            </a:r>
            <a:endParaRPr lang="en-US" dirty="0"/>
          </a:p>
        </p:txBody>
      </p:sp>
      <p:sp>
        <p:nvSpPr>
          <p:cNvPr id="82" name="Rectangle 81"/>
          <p:cNvSpPr/>
          <p:nvPr/>
        </p:nvSpPr>
        <p:spPr>
          <a:xfrm>
            <a:off x="1219200" y="5486400"/>
            <a:ext cx="838200" cy="457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PSI[1]</a:t>
            </a:r>
            <a:endParaRPr lang="en-US" dirty="0"/>
          </a:p>
        </p:txBody>
      </p:sp>
      <p:sp>
        <p:nvSpPr>
          <p:cNvPr id="83" name="Rectangle 82"/>
          <p:cNvSpPr/>
          <p:nvPr/>
        </p:nvSpPr>
        <p:spPr>
          <a:xfrm>
            <a:off x="4800600" y="5486400"/>
            <a:ext cx="990600" cy="457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PSI[N-3]</a:t>
            </a:r>
            <a:endParaRPr lang="en-US" dirty="0"/>
          </a:p>
        </p:txBody>
      </p:sp>
      <p:sp>
        <p:nvSpPr>
          <p:cNvPr id="84" name="Rectangle 83"/>
          <p:cNvSpPr/>
          <p:nvPr/>
        </p:nvSpPr>
        <p:spPr>
          <a:xfrm>
            <a:off x="5791200" y="5486400"/>
            <a:ext cx="990600" cy="457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PSI[N-2]</a:t>
            </a:r>
            <a:endParaRPr lang="en-US" dirty="0"/>
          </a:p>
        </p:txBody>
      </p:sp>
      <p:sp>
        <p:nvSpPr>
          <p:cNvPr id="85" name="Rectangle 84"/>
          <p:cNvSpPr/>
          <p:nvPr/>
        </p:nvSpPr>
        <p:spPr>
          <a:xfrm>
            <a:off x="6781800" y="5486400"/>
            <a:ext cx="990600" cy="457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PSI[N-1]</a:t>
            </a:r>
            <a:endParaRPr lang="en-US" dirty="0"/>
          </a:p>
        </p:txBody>
      </p:sp>
      <p:sp>
        <p:nvSpPr>
          <p:cNvPr id="86" name="TextBox 85"/>
          <p:cNvSpPr txBox="1"/>
          <p:nvPr/>
        </p:nvSpPr>
        <p:spPr>
          <a:xfrm>
            <a:off x="3581400" y="548640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87" name="Rectangle 86"/>
          <p:cNvSpPr/>
          <p:nvPr/>
        </p:nvSpPr>
        <p:spPr>
          <a:xfrm>
            <a:off x="2057400" y="5486400"/>
            <a:ext cx="838200" cy="457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PSI[2]</a:t>
            </a:r>
            <a:endParaRPr lang="en-US" dirty="0"/>
          </a:p>
        </p:txBody>
      </p:sp>
      <p:cxnSp>
        <p:nvCxnSpPr>
          <p:cNvPr id="90" name="Straight Arrow Connector 89"/>
          <p:cNvCxnSpPr/>
          <p:nvPr/>
        </p:nvCxnSpPr>
        <p:spPr>
          <a:xfrm rot="16200000" flipH="1">
            <a:off x="457200" y="5105400"/>
            <a:ext cx="380206" cy="754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381000" y="45720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cxnSp>
        <p:nvCxnSpPr>
          <p:cNvPr id="97" name="Straight Arrow Connector 96"/>
          <p:cNvCxnSpPr/>
          <p:nvPr/>
        </p:nvCxnSpPr>
        <p:spPr>
          <a:xfrm rot="16200000" flipH="1">
            <a:off x="7086600" y="5105400"/>
            <a:ext cx="380206" cy="754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8" name="TextBox 97"/>
          <p:cNvSpPr txBox="1"/>
          <p:nvPr/>
        </p:nvSpPr>
        <p:spPr>
          <a:xfrm>
            <a:off x="7010400" y="45720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89" name="Oval 88"/>
          <p:cNvSpPr/>
          <p:nvPr/>
        </p:nvSpPr>
        <p:spPr>
          <a:xfrm>
            <a:off x="1143000" y="4572000"/>
            <a:ext cx="762000" cy="381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OP’</a:t>
            </a:r>
            <a:endParaRPr lang="en-US" dirty="0"/>
          </a:p>
        </p:txBody>
      </p:sp>
      <p:cxnSp>
        <p:nvCxnSpPr>
          <p:cNvPr id="93" name="Straight Arrow Connector 92"/>
          <p:cNvCxnSpPr/>
          <p:nvPr/>
        </p:nvCxnSpPr>
        <p:spPr>
          <a:xfrm rot="16200000" flipH="1">
            <a:off x="1257300" y="4152900"/>
            <a:ext cx="4572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9" name="Straight Arrow Connector 98"/>
          <p:cNvCxnSpPr/>
          <p:nvPr/>
        </p:nvCxnSpPr>
        <p:spPr>
          <a:xfrm rot="16200000" flipH="1">
            <a:off x="1447800" y="5181600"/>
            <a:ext cx="380206" cy="754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0" name="Curved Connector 99"/>
          <p:cNvCxnSpPr/>
          <p:nvPr/>
        </p:nvCxnSpPr>
        <p:spPr>
          <a:xfrm rot="5400000" flipH="1" flipV="1">
            <a:off x="762000" y="4724400"/>
            <a:ext cx="838200" cy="381000"/>
          </a:xfrm>
          <a:prstGeom prst="curvedConnector3">
            <a:avLst>
              <a:gd name="adj1" fmla="val 119287"/>
            </a:avLst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3" name="Curved Connector 142"/>
          <p:cNvCxnSpPr/>
          <p:nvPr/>
        </p:nvCxnSpPr>
        <p:spPr>
          <a:xfrm rot="16200000" flipV="1">
            <a:off x="4381500" y="2552700"/>
            <a:ext cx="762000" cy="381000"/>
          </a:xfrm>
          <a:prstGeom prst="curvedConnector3">
            <a:avLst>
              <a:gd name="adj1" fmla="val 116487"/>
            </a:avLst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4" name="Oval 143"/>
          <p:cNvSpPr/>
          <p:nvPr/>
        </p:nvSpPr>
        <p:spPr>
          <a:xfrm>
            <a:off x="3810000" y="2362200"/>
            <a:ext cx="762000" cy="381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OP</a:t>
            </a:r>
            <a:endParaRPr lang="en-US" dirty="0"/>
          </a:p>
        </p:txBody>
      </p:sp>
      <p:cxnSp>
        <p:nvCxnSpPr>
          <p:cNvPr id="145" name="Straight Arrow Connector 144"/>
          <p:cNvCxnSpPr/>
          <p:nvPr/>
        </p:nvCxnSpPr>
        <p:spPr>
          <a:xfrm rot="5400000">
            <a:off x="4000500" y="2933700"/>
            <a:ext cx="3810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46" name="Group 145"/>
          <p:cNvGrpSpPr/>
          <p:nvPr/>
        </p:nvGrpSpPr>
        <p:grpSpPr>
          <a:xfrm>
            <a:off x="3886200" y="1752600"/>
            <a:ext cx="1295400" cy="533400"/>
            <a:chOff x="5029200" y="1752600"/>
            <a:chExt cx="1295400" cy="533400"/>
          </a:xfrm>
        </p:grpSpPr>
        <p:cxnSp>
          <p:nvCxnSpPr>
            <p:cNvPr id="147" name="Straight Arrow Connector 146"/>
            <p:cNvCxnSpPr/>
            <p:nvPr/>
          </p:nvCxnSpPr>
          <p:spPr>
            <a:xfrm rot="5400000">
              <a:off x="5257800" y="1981200"/>
              <a:ext cx="457200" cy="1524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8" name="Straight Arrow Connector 147"/>
            <p:cNvCxnSpPr/>
            <p:nvPr/>
          </p:nvCxnSpPr>
          <p:spPr>
            <a:xfrm rot="10800000" flipV="1">
              <a:off x="5562600" y="1752600"/>
              <a:ext cx="762000" cy="5334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9" name="Straight Arrow Connector 148"/>
            <p:cNvCxnSpPr/>
            <p:nvPr/>
          </p:nvCxnSpPr>
          <p:spPr>
            <a:xfrm rot="16200000" flipH="1">
              <a:off x="4953000" y="2133600"/>
              <a:ext cx="228600" cy="762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150" name="Curved Connector 149"/>
          <p:cNvCxnSpPr/>
          <p:nvPr/>
        </p:nvCxnSpPr>
        <p:spPr>
          <a:xfrm rot="16200000" flipV="1">
            <a:off x="2705100" y="2552700"/>
            <a:ext cx="762000" cy="381000"/>
          </a:xfrm>
          <a:prstGeom prst="curvedConnector3">
            <a:avLst>
              <a:gd name="adj1" fmla="val 116487"/>
            </a:avLst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1" name="Oval 150"/>
          <p:cNvSpPr/>
          <p:nvPr/>
        </p:nvSpPr>
        <p:spPr>
          <a:xfrm>
            <a:off x="2133600" y="2362200"/>
            <a:ext cx="762000" cy="381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OP</a:t>
            </a:r>
            <a:endParaRPr lang="en-US" dirty="0"/>
          </a:p>
        </p:txBody>
      </p:sp>
      <p:cxnSp>
        <p:nvCxnSpPr>
          <p:cNvPr id="152" name="Straight Arrow Connector 151"/>
          <p:cNvCxnSpPr/>
          <p:nvPr/>
        </p:nvCxnSpPr>
        <p:spPr>
          <a:xfrm rot="5400000">
            <a:off x="2324100" y="2933700"/>
            <a:ext cx="3810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53" name="Group 152"/>
          <p:cNvGrpSpPr/>
          <p:nvPr/>
        </p:nvGrpSpPr>
        <p:grpSpPr>
          <a:xfrm>
            <a:off x="2209800" y="1752600"/>
            <a:ext cx="1295400" cy="533400"/>
            <a:chOff x="5029200" y="1752600"/>
            <a:chExt cx="1295400" cy="533400"/>
          </a:xfrm>
        </p:grpSpPr>
        <p:cxnSp>
          <p:nvCxnSpPr>
            <p:cNvPr id="154" name="Straight Arrow Connector 153"/>
            <p:cNvCxnSpPr/>
            <p:nvPr/>
          </p:nvCxnSpPr>
          <p:spPr>
            <a:xfrm rot="5400000">
              <a:off x="5257800" y="1981200"/>
              <a:ext cx="457200" cy="1524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5" name="Straight Arrow Connector 154"/>
            <p:cNvCxnSpPr/>
            <p:nvPr/>
          </p:nvCxnSpPr>
          <p:spPr>
            <a:xfrm rot="10800000" flipV="1">
              <a:off x="5562600" y="1752600"/>
              <a:ext cx="762000" cy="5334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6" name="Straight Arrow Connector 155"/>
            <p:cNvCxnSpPr/>
            <p:nvPr/>
          </p:nvCxnSpPr>
          <p:spPr>
            <a:xfrm rot="16200000" flipH="1">
              <a:off x="4953000" y="2133600"/>
              <a:ext cx="228600" cy="762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157" name="Curved Connector 156"/>
          <p:cNvCxnSpPr/>
          <p:nvPr/>
        </p:nvCxnSpPr>
        <p:spPr>
          <a:xfrm rot="16200000" flipV="1">
            <a:off x="1485900" y="2552700"/>
            <a:ext cx="762000" cy="381000"/>
          </a:xfrm>
          <a:prstGeom prst="curvedConnector3">
            <a:avLst>
              <a:gd name="adj1" fmla="val 116487"/>
            </a:avLst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8" name="Oval 157"/>
          <p:cNvSpPr/>
          <p:nvPr/>
        </p:nvSpPr>
        <p:spPr>
          <a:xfrm>
            <a:off x="914400" y="2362200"/>
            <a:ext cx="762000" cy="381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OP</a:t>
            </a:r>
            <a:endParaRPr lang="en-US" dirty="0"/>
          </a:p>
        </p:txBody>
      </p:sp>
      <p:cxnSp>
        <p:nvCxnSpPr>
          <p:cNvPr id="159" name="Straight Arrow Connector 158"/>
          <p:cNvCxnSpPr/>
          <p:nvPr/>
        </p:nvCxnSpPr>
        <p:spPr>
          <a:xfrm rot="5400000">
            <a:off x="1104900" y="2933700"/>
            <a:ext cx="3810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60" name="Group 159"/>
          <p:cNvGrpSpPr/>
          <p:nvPr/>
        </p:nvGrpSpPr>
        <p:grpSpPr>
          <a:xfrm>
            <a:off x="990600" y="1752600"/>
            <a:ext cx="1295400" cy="533400"/>
            <a:chOff x="5029200" y="1752600"/>
            <a:chExt cx="1295400" cy="533400"/>
          </a:xfrm>
        </p:grpSpPr>
        <p:cxnSp>
          <p:nvCxnSpPr>
            <p:cNvPr id="161" name="Straight Arrow Connector 160"/>
            <p:cNvCxnSpPr/>
            <p:nvPr/>
          </p:nvCxnSpPr>
          <p:spPr>
            <a:xfrm rot="5400000">
              <a:off x="5257800" y="1981200"/>
              <a:ext cx="457200" cy="1524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2" name="Straight Arrow Connector 161"/>
            <p:cNvCxnSpPr/>
            <p:nvPr/>
          </p:nvCxnSpPr>
          <p:spPr>
            <a:xfrm rot="10800000" flipV="1">
              <a:off x="5562600" y="1752600"/>
              <a:ext cx="762000" cy="5334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3" name="Straight Arrow Connector 162"/>
            <p:cNvCxnSpPr/>
            <p:nvPr/>
          </p:nvCxnSpPr>
          <p:spPr>
            <a:xfrm rot="16200000" flipH="1">
              <a:off x="4953000" y="2133600"/>
              <a:ext cx="228600" cy="762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64" name="Oval 163"/>
          <p:cNvSpPr/>
          <p:nvPr/>
        </p:nvSpPr>
        <p:spPr>
          <a:xfrm>
            <a:off x="2057400" y="4572000"/>
            <a:ext cx="762000" cy="381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OP’</a:t>
            </a:r>
            <a:endParaRPr lang="en-US" dirty="0"/>
          </a:p>
        </p:txBody>
      </p:sp>
      <p:cxnSp>
        <p:nvCxnSpPr>
          <p:cNvPr id="165" name="Straight Arrow Connector 164"/>
          <p:cNvCxnSpPr/>
          <p:nvPr/>
        </p:nvCxnSpPr>
        <p:spPr>
          <a:xfrm rot="16200000" flipH="1">
            <a:off x="2171700" y="4152900"/>
            <a:ext cx="4572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6" name="Straight Arrow Connector 165"/>
          <p:cNvCxnSpPr/>
          <p:nvPr/>
        </p:nvCxnSpPr>
        <p:spPr>
          <a:xfrm rot="16200000" flipH="1">
            <a:off x="2362200" y="5181600"/>
            <a:ext cx="380206" cy="754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7" name="Curved Connector 166"/>
          <p:cNvCxnSpPr/>
          <p:nvPr/>
        </p:nvCxnSpPr>
        <p:spPr>
          <a:xfrm rot="5400000" flipH="1" flipV="1">
            <a:off x="1676400" y="4724400"/>
            <a:ext cx="838200" cy="381000"/>
          </a:xfrm>
          <a:prstGeom prst="curvedConnector3">
            <a:avLst>
              <a:gd name="adj1" fmla="val 119287"/>
            </a:avLst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8" name="TextBox 167"/>
          <p:cNvSpPr txBox="1"/>
          <p:nvPr/>
        </p:nvSpPr>
        <p:spPr>
          <a:xfrm>
            <a:off x="3581400" y="457200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169" name="Oval 168"/>
          <p:cNvSpPr/>
          <p:nvPr/>
        </p:nvSpPr>
        <p:spPr>
          <a:xfrm>
            <a:off x="4800600" y="4572000"/>
            <a:ext cx="762000" cy="381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OP’</a:t>
            </a:r>
            <a:endParaRPr lang="en-US" dirty="0"/>
          </a:p>
        </p:txBody>
      </p:sp>
      <p:cxnSp>
        <p:nvCxnSpPr>
          <p:cNvPr id="170" name="Straight Arrow Connector 169"/>
          <p:cNvCxnSpPr/>
          <p:nvPr/>
        </p:nvCxnSpPr>
        <p:spPr>
          <a:xfrm rot="16200000" flipH="1">
            <a:off x="4914900" y="4152900"/>
            <a:ext cx="4572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1" name="Straight Arrow Connector 170"/>
          <p:cNvCxnSpPr/>
          <p:nvPr/>
        </p:nvCxnSpPr>
        <p:spPr>
          <a:xfrm rot="16200000" flipH="1">
            <a:off x="5105400" y="5181600"/>
            <a:ext cx="380206" cy="754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2" name="Curved Connector 171"/>
          <p:cNvCxnSpPr/>
          <p:nvPr/>
        </p:nvCxnSpPr>
        <p:spPr>
          <a:xfrm rot="5400000" flipH="1" flipV="1">
            <a:off x="4419600" y="4724400"/>
            <a:ext cx="838200" cy="381000"/>
          </a:xfrm>
          <a:prstGeom prst="curvedConnector3">
            <a:avLst>
              <a:gd name="adj1" fmla="val 119287"/>
            </a:avLst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3" name="Oval 172"/>
          <p:cNvSpPr/>
          <p:nvPr/>
        </p:nvSpPr>
        <p:spPr>
          <a:xfrm>
            <a:off x="5867400" y="4572000"/>
            <a:ext cx="762000" cy="381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OP’</a:t>
            </a:r>
            <a:endParaRPr lang="en-US" dirty="0"/>
          </a:p>
        </p:txBody>
      </p:sp>
      <p:cxnSp>
        <p:nvCxnSpPr>
          <p:cNvPr id="174" name="Straight Arrow Connector 173"/>
          <p:cNvCxnSpPr/>
          <p:nvPr/>
        </p:nvCxnSpPr>
        <p:spPr>
          <a:xfrm rot="16200000" flipH="1">
            <a:off x="5981700" y="4152900"/>
            <a:ext cx="4572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5" name="Straight Arrow Connector 174"/>
          <p:cNvCxnSpPr/>
          <p:nvPr/>
        </p:nvCxnSpPr>
        <p:spPr>
          <a:xfrm rot="16200000" flipH="1">
            <a:off x="6172200" y="5181600"/>
            <a:ext cx="380206" cy="754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6" name="Curved Connector 175"/>
          <p:cNvCxnSpPr/>
          <p:nvPr/>
        </p:nvCxnSpPr>
        <p:spPr>
          <a:xfrm rot="5400000" flipH="1" flipV="1">
            <a:off x="5486400" y="4724400"/>
            <a:ext cx="838200" cy="381000"/>
          </a:xfrm>
          <a:prstGeom prst="curvedConnector3">
            <a:avLst>
              <a:gd name="adj1" fmla="val 119287"/>
            </a:avLst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2" name="Slide Number Placeholder 7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B2AA6-3512-4ABE-9D0F-7B9EB25D8DF8}" type="slidenum">
              <a:rPr lang="en-GB" smtClean="0"/>
              <a:pPr/>
              <a:t>4</a:t>
            </a:fld>
            <a:r>
              <a:rPr lang="en-GB" dirty="0" smtClean="0"/>
              <a:t>/11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500"/>
                            </p:stCondLst>
                            <p:childTnLst>
                              <p:par>
                                <p:cTn id="5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"/>
                            </p:stCondLst>
                            <p:childTnLst>
                              <p:par>
                                <p:cTn id="7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500"/>
                            </p:stCondLst>
                            <p:childTnLst>
                              <p:par>
                                <p:cTn id="7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6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00"/>
                            </p:stCondLst>
                            <p:childTnLst>
                              <p:par>
                                <p:cTn id="8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3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00"/>
                            </p:stCondLst>
                            <p:childTnLst>
                              <p:par>
                                <p:cTn id="9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500"/>
                            </p:stCondLst>
                            <p:childTnLst>
                              <p:par>
                                <p:cTn id="9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6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500"/>
                            </p:stCondLst>
                            <p:childTnLst>
                              <p:par>
                                <p:cTn id="10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0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3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7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1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500"/>
                            </p:stCondLst>
                            <p:childTnLst>
                              <p:par>
                                <p:cTn id="12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000"/>
                            </p:stCondLst>
                            <p:childTnLst>
                              <p:par>
                                <p:cTn id="13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500"/>
                            </p:stCondLst>
                            <p:childTnLst>
                              <p:par>
                                <p:cTn id="1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1000"/>
                            </p:stCondLst>
                            <p:childTnLst>
                              <p:par>
                                <p:cTn id="14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0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1500"/>
                            </p:stCondLst>
                            <p:childTnLst>
                              <p:par>
                                <p:cTn id="15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9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500"/>
                            </p:stCondLst>
                            <p:childTnLst>
                              <p:par>
                                <p:cTn id="1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3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6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1000"/>
                            </p:stCondLst>
                            <p:childTnLst>
                              <p:par>
                                <p:cTn id="16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0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1500"/>
                            </p:stCondLst>
                            <p:childTnLst>
                              <p:par>
                                <p:cTn id="17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2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7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500"/>
                            </p:stCondLst>
                            <p:childTnLst>
                              <p:par>
                                <p:cTn id="18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1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4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" fill="hold">
                            <p:stCondLst>
                              <p:cond delay="1000"/>
                            </p:stCondLst>
                            <p:childTnLst>
                              <p:par>
                                <p:cTn id="19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8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7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>
                            <p:stCondLst>
                              <p:cond delay="500"/>
                            </p:stCondLst>
                            <p:childTnLst>
                              <p:par>
                                <p:cTn id="20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1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4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" fill="hold">
                            <p:stCondLst>
                              <p:cond delay="1000"/>
                            </p:stCondLst>
                            <p:childTnLst>
                              <p:par>
                                <p:cTn id="2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8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2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" fill="hold">
                      <p:stCondLst>
                        <p:cond delay="indefinite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" fill="hold">
                            <p:stCondLst>
                              <p:cond delay="500"/>
                            </p:stCondLst>
                            <p:childTnLst>
                              <p:par>
                                <p:cTn id="2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9" grpId="0" animBg="1"/>
      <p:bldP spid="10" grpId="0" animBg="1"/>
      <p:bldP spid="11" grpId="0"/>
      <p:bldP spid="12" grpId="0" animBg="1"/>
      <p:bldP spid="15" grpId="0" animBg="1"/>
      <p:bldP spid="38" grpId="0" animBg="1"/>
      <p:bldP spid="39" grpId="0" animBg="1"/>
      <p:bldP spid="40" grpId="0"/>
      <p:bldP spid="41" grpId="0"/>
      <p:bldP spid="16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/>
      <p:bldP spid="87" grpId="0" animBg="1"/>
      <p:bldP spid="96" grpId="0"/>
      <p:bldP spid="98" grpId="0"/>
      <p:bldP spid="89" grpId="0" animBg="1"/>
      <p:bldP spid="144" grpId="0" animBg="1"/>
      <p:bldP spid="151" grpId="0" animBg="1"/>
      <p:bldP spid="158" grpId="0" animBg="1"/>
      <p:bldP spid="164" grpId="0" animBg="1"/>
      <p:bldP spid="168" grpId="0"/>
      <p:bldP spid="169" grpId="0" animBg="1"/>
      <p:bldP spid="17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Pipeline Efficiency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066800" y="2590800"/>
            <a:ext cx="609600" cy="304800"/>
          </a:xfrm>
          <a:prstGeom prst="rect">
            <a:avLst/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066800" y="2895600"/>
            <a:ext cx="609600" cy="304800"/>
          </a:xfrm>
          <a:prstGeom prst="rect">
            <a:avLst/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066800" y="3200400"/>
            <a:ext cx="609600" cy="304800"/>
          </a:xfrm>
          <a:prstGeom prst="rect">
            <a:avLst/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66800" y="3505200"/>
            <a:ext cx="609600" cy="304800"/>
          </a:xfrm>
          <a:prstGeom prst="rect">
            <a:avLst/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066800" y="3810000"/>
            <a:ext cx="609600" cy="304800"/>
          </a:xfrm>
          <a:prstGeom prst="rect">
            <a:avLst/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066800" y="4114800"/>
            <a:ext cx="609600" cy="304800"/>
          </a:xfrm>
          <a:prstGeom prst="rect">
            <a:avLst/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066800" y="4419600"/>
            <a:ext cx="609600" cy="304800"/>
          </a:xfrm>
          <a:prstGeom prst="rect">
            <a:avLst/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66800" y="4724400"/>
            <a:ext cx="609600" cy="304800"/>
          </a:xfrm>
          <a:prstGeom prst="rect">
            <a:avLst/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/>
          <p:cNvCxnSpPr/>
          <p:nvPr/>
        </p:nvCxnSpPr>
        <p:spPr>
          <a:xfrm rot="5400000">
            <a:off x="647700" y="2095500"/>
            <a:ext cx="990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5400000">
            <a:off x="877094" y="5523706"/>
            <a:ext cx="990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1371600" y="5486400"/>
            <a:ext cx="137160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5400000" flipH="1" flipV="1">
            <a:off x="837803" y="3581797"/>
            <a:ext cx="3810794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rot="10800000">
            <a:off x="1752600" y="1676400"/>
            <a:ext cx="99060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rot="5400000">
            <a:off x="1447006" y="2438400"/>
            <a:ext cx="305594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228600" y="21336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X[0,0]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381000" y="25146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[0,0]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228600" y="22860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X[0,1]</a:t>
            </a:r>
            <a:endParaRPr lang="en-US" dirty="0"/>
          </a:p>
        </p:txBody>
      </p:sp>
      <p:sp>
        <p:nvSpPr>
          <p:cNvPr id="37" name="Trapezoid 36"/>
          <p:cNvSpPr/>
          <p:nvPr/>
        </p:nvSpPr>
        <p:spPr>
          <a:xfrm flipV="1">
            <a:off x="1295400" y="1981200"/>
            <a:ext cx="609600" cy="304800"/>
          </a:xfrm>
          <a:prstGeom prst="trapezoid">
            <a:avLst>
              <a:gd name="adj" fmla="val 41216"/>
            </a:avLst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Straight Arrow Connector 37"/>
          <p:cNvCxnSpPr/>
          <p:nvPr/>
        </p:nvCxnSpPr>
        <p:spPr>
          <a:xfrm rot="5400000">
            <a:off x="1600200" y="1828800"/>
            <a:ext cx="305594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rot="5400000">
            <a:off x="1295400" y="1828800"/>
            <a:ext cx="305594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1295400" y="13716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533400" y="51054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R[0,0]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533400" y="51054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R[0,0]</a:t>
            </a:r>
            <a:endParaRPr lang="en-US" dirty="0"/>
          </a:p>
        </p:txBody>
      </p:sp>
      <p:sp>
        <p:nvSpPr>
          <p:cNvPr id="44" name="Rectangle 43"/>
          <p:cNvSpPr/>
          <p:nvPr/>
        </p:nvSpPr>
        <p:spPr>
          <a:xfrm>
            <a:off x="5181600" y="2590800"/>
            <a:ext cx="609600" cy="304800"/>
          </a:xfrm>
          <a:prstGeom prst="rect">
            <a:avLst/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5181600" y="2895600"/>
            <a:ext cx="609600" cy="304800"/>
          </a:xfrm>
          <a:prstGeom prst="rect">
            <a:avLst/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5181600" y="3200400"/>
            <a:ext cx="609600" cy="304800"/>
          </a:xfrm>
          <a:prstGeom prst="rect">
            <a:avLst/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5181600" y="3505200"/>
            <a:ext cx="609600" cy="304800"/>
          </a:xfrm>
          <a:prstGeom prst="rect">
            <a:avLst/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5181600" y="3810000"/>
            <a:ext cx="609600" cy="304800"/>
          </a:xfrm>
          <a:prstGeom prst="rect">
            <a:avLst/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5181600" y="4114800"/>
            <a:ext cx="609600" cy="304800"/>
          </a:xfrm>
          <a:prstGeom prst="rect">
            <a:avLst/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5181600" y="4419600"/>
            <a:ext cx="609600" cy="304800"/>
          </a:xfrm>
          <a:prstGeom prst="rect">
            <a:avLst/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>
            <a:off x="5181600" y="4724400"/>
            <a:ext cx="609600" cy="304800"/>
          </a:xfrm>
          <a:prstGeom prst="rect">
            <a:avLst/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2" name="Straight Arrow Connector 51"/>
          <p:cNvCxnSpPr/>
          <p:nvPr/>
        </p:nvCxnSpPr>
        <p:spPr>
          <a:xfrm rot="5400000">
            <a:off x="4762500" y="2095500"/>
            <a:ext cx="990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rot="5400000">
            <a:off x="4991894" y="5523706"/>
            <a:ext cx="990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5486400" y="5486400"/>
            <a:ext cx="137160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rot="5400000" flipH="1" flipV="1">
            <a:off x="4952603" y="3581797"/>
            <a:ext cx="3810794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rot="10800000">
            <a:off x="5867400" y="1676400"/>
            <a:ext cx="99060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 rot="5400000">
            <a:off x="5561806" y="2438400"/>
            <a:ext cx="305594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8" name="Trapezoid 57"/>
          <p:cNvSpPr/>
          <p:nvPr/>
        </p:nvSpPr>
        <p:spPr>
          <a:xfrm flipV="1">
            <a:off x="5410200" y="1981200"/>
            <a:ext cx="609600" cy="304800"/>
          </a:xfrm>
          <a:prstGeom prst="trapezoid">
            <a:avLst>
              <a:gd name="adj" fmla="val 41216"/>
            </a:avLst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9" name="Straight Arrow Connector 58"/>
          <p:cNvCxnSpPr/>
          <p:nvPr/>
        </p:nvCxnSpPr>
        <p:spPr>
          <a:xfrm rot="5400000">
            <a:off x="5715000" y="1828800"/>
            <a:ext cx="305594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 rot="5400000">
            <a:off x="5410200" y="1828800"/>
            <a:ext cx="305594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5410200" y="13716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62" name="TextBox 61"/>
          <p:cNvSpPr txBox="1"/>
          <p:nvPr/>
        </p:nvSpPr>
        <p:spPr>
          <a:xfrm>
            <a:off x="4343400" y="2514600"/>
            <a:ext cx="6858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[7,0]</a:t>
            </a:r>
          </a:p>
          <a:p>
            <a:r>
              <a:rPr lang="en-US" sz="2000" dirty="0" smtClean="0"/>
              <a:t>[6,0]</a:t>
            </a:r>
          </a:p>
          <a:p>
            <a:r>
              <a:rPr lang="en-US" sz="2000" dirty="0" smtClean="0"/>
              <a:t>[5,0]</a:t>
            </a:r>
          </a:p>
          <a:p>
            <a:r>
              <a:rPr lang="en-US" sz="2000" dirty="0" smtClean="0"/>
              <a:t>[4,0]</a:t>
            </a:r>
          </a:p>
          <a:p>
            <a:r>
              <a:rPr lang="en-US" sz="2000" dirty="0" smtClean="0"/>
              <a:t>[3,0]</a:t>
            </a:r>
          </a:p>
          <a:p>
            <a:r>
              <a:rPr lang="en-US" sz="2000" dirty="0" smtClean="0"/>
              <a:t>[2,0]</a:t>
            </a:r>
          </a:p>
          <a:p>
            <a:r>
              <a:rPr lang="en-US" sz="2000" dirty="0" smtClean="0"/>
              <a:t>[1,0]</a:t>
            </a:r>
          </a:p>
          <a:p>
            <a:r>
              <a:rPr lang="en-US" sz="2000" dirty="0" smtClean="0"/>
              <a:t>[0,0]</a:t>
            </a:r>
            <a:endParaRPr lang="en-US" sz="2000" dirty="0"/>
          </a:p>
        </p:txBody>
      </p:sp>
      <p:sp>
        <p:nvSpPr>
          <p:cNvPr id="63" name="TextBox 62"/>
          <p:cNvSpPr txBox="1"/>
          <p:nvPr/>
        </p:nvSpPr>
        <p:spPr>
          <a:xfrm>
            <a:off x="4343400" y="2514600"/>
            <a:ext cx="6858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[0,1][7,0]</a:t>
            </a:r>
          </a:p>
          <a:p>
            <a:r>
              <a:rPr lang="en-US" sz="2000" dirty="0" smtClean="0"/>
              <a:t>[6,0]</a:t>
            </a:r>
          </a:p>
          <a:p>
            <a:r>
              <a:rPr lang="en-US" sz="2000" dirty="0" smtClean="0"/>
              <a:t>[5,0]</a:t>
            </a:r>
          </a:p>
          <a:p>
            <a:r>
              <a:rPr lang="en-US" sz="2000" dirty="0" smtClean="0"/>
              <a:t>[4,0]</a:t>
            </a:r>
          </a:p>
          <a:p>
            <a:r>
              <a:rPr lang="en-US" sz="2000" dirty="0" smtClean="0"/>
              <a:t>[3,0]</a:t>
            </a:r>
          </a:p>
          <a:p>
            <a:r>
              <a:rPr lang="en-US" sz="2000" dirty="0" smtClean="0"/>
              <a:t>[2,0]</a:t>
            </a:r>
          </a:p>
          <a:p>
            <a:r>
              <a:rPr lang="en-US" sz="2000" dirty="0" smtClean="0"/>
              <a:t>[1,0]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5943600" y="2551671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R[0,0]</a:t>
            </a:r>
            <a:endParaRPr lang="en-US" dirty="0"/>
          </a:p>
        </p:txBody>
      </p:sp>
      <p:sp>
        <p:nvSpPr>
          <p:cNvPr id="65" name="Slide Number Placeholder 6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B2AA6-3512-4ABE-9D0F-7B9EB25D8DF8}" type="slidenum">
              <a:rPr lang="en-GB" smtClean="0"/>
              <a:pPr/>
              <a:t>5</a:t>
            </a:fld>
            <a:r>
              <a:rPr lang="en-GB" dirty="0" smtClean="0"/>
              <a:t>/11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778E-17 2.22222E-6 L 1.38778E-17 0.05092 " pathEditMode="relative" rAng="0" ptsTypes="AA">
                                      <p:cBhvr>
                                        <p:cTn id="2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0.05092 L 3.33333E-6 0.09537 " pathEditMode="relative" rAng="0" ptsTypes="AA">
                                      <p:cBhvr>
                                        <p:cTn id="2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path" presetSubtype="0" accel="50000" decel="5000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778E-17 0.09537 L 1.38778E-17 0.13982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path" presetSubtype="0" accel="50000" decel="5000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0.13982 L 3.33333E-6 0.18287 " pathEditMode="relative" rAng="0" ptsTypes="AA">
                                      <p:cBhvr>
                                        <p:cTn id="3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0" presetClass="path" presetSubtype="0" accel="50000" decel="5000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778E-17 0.18287 L 1.38778E-17 0.2287 " pathEditMode="relative" rAng="0" ptsTypes="AA">
                                      <p:cBhvr>
                                        <p:cTn id="3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0.2287 L 0.00052 0.27431 " pathEditMode="relative" rAng="0" ptsTypes="AA">
                                      <p:cBhvr>
                                        <p:cTn id="4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0" presetClass="path" presetSubtype="0" accel="50000" decel="50000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52 0.27431 L 0.00052 0.31875 " pathEditMode="relative" rAng="0" ptsTypes="AA">
                                      <p:cBhvr>
                                        <p:cTn id="4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xit" presetSubtype="1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4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22222E-6 L 0.23333 2.22222E-6 " pathEditMode="relative" rAng="0" ptsTypes="AA">
                                      <p:cBhvr>
                                        <p:cTn id="65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64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3333 3.7037E-6 L 0.23333 -0.56019 " pathEditMode="relative" rAng="0" ptsTypes="AA">
                                      <p:cBhvr>
                                        <p:cTn id="68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000"/>
                            </p:stCondLst>
                            <p:childTnLst>
                              <p:par>
                                <p:cTn id="70" presetID="35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3333 -0.56019 L 0.125 -0.56019 " pathEditMode="relative" rAng="0" ptsTypes="AA">
                                      <p:cBhvr>
                                        <p:cTn id="71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path" presetSubtype="0" accel="50000" decel="5000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25 -0.56019 L 0.125 -0.41574 " pathEditMode="relative" rAng="0" ptsTypes="AA">
                                      <p:cBhvr>
                                        <p:cTn id="7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2"/>
                                    </p:animMotion>
                                  </p:childTnLst>
                                </p:cTn>
                              </p:par>
                              <p:par>
                                <p:cTn id="76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17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5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0" grpId="1"/>
      <p:bldP spid="31" grpId="0"/>
      <p:bldP spid="31" grpId="1"/>
      <p:bldP spid="31" grpId="2"/>
      <p:bldP spid="31" grpId="3"/>
      <p:bldP spid="31" grpId="4"/>
      <p:bldP spid="31" grpId="5"/>
      <p:bldP spid="31" grpId="6"/>
      <p:bldP spid="31" grpId="7"/>
      <p:bldP spid="31" grpId="8"/>
      <p:bldP spid="32" grpId="0"/>
      <p:bldP spid="42" grpId="0"/>
      <p:bldP spid="42" grpId="1"/>
      <p:bldP spid="43" grpId="0"/>
      <p:bldP spid="43" grpId="1"/>
      <p:bldP spid="43" grpId="2"/>
      <p:bldP spid="43" grpId="3"/>
      <p:bldP spid="43" grpId="4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8" grpId="0" animBg="1"/>
      <p:bldP spid="61" grpId="0"/>
      <p:bldP spid="62" grpId="0"/>
      <p:bldP spid="62" grpId="1"/>
      <p:bldP spid="63" grpId="0"/>
      <p:bldP spid="6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Cube 21"/>
          <p:cNvSpPr/>
          <p:nvPr/>
        </p:nvSpPr>
        <p:spPr>
          <a:xfrm>
            <a:off x="2452689" y="2728911"/>
            <a:ext cx="1486929" cy="1600200"/>
          </a:xfrm>
          <a:prstGeom prst="cube">
            <a:avLst>
              <a:gd name="adj" fmla="val 27560"/>
            </a:avLst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Cube 43"/>
          <p:cNvSpPr/>
          <p:nvPr/>
        </p:nvSpPr>
        <p:spPr>
          <a:xfrm>
            <a:off x="2615514" y="2933700"/>
            <a:ext cx="304800" cy="164757"/>
          </a:xfrm>
          <a:prstGeom prst="cub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Cube 44"/>
          <p:cNvSpPr/>
          <p:nvPr/>
        </p:nvSpPr>
        <p:spPr>
          <a:xfrm>
            <a:off x="2883243" y="2933700"/>
            <a:ext cx="304800" cy="164757"/>
          </a:xfrm>
          <a:prstGeom prst="cub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Cube 45"/>
          <p:cNvSpPr/>
          <p:nvPr/>
        </p:nvSpPr>
        <p:spPr>
          <a:xfrm>
            <a:off x="3148914" y="2933700"/>
            <a:ext cx="304800" cy="164757"/>
          </a:xfrm>
          <a:prstGeom prst="cub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Cube 46"/>
          <p:cNvSpPr/>
          <p:nvPr/>
        </p:nvSpPr>
        <p:spPr>
          <a:xfrm>
            <a:off x="3429000" y="2933700"/>
            <a:ext cx="304800" cy="164757"/>
          </a:xfrm>
          <a:prstGeom prst="cub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5562600"/>
            <a:ext cx="8229600" cy="838199"/>
          </a:xfrm>
        </p:spPr>
        <p:txBody>
          <a:bodyPr numCol="4" spcCol="274320">
            <a:normAutofit fontScale="55000" lnSpcReduction="20000"/>
          </a:bodyPr>
          <a:lstStyle/>
          <a:p>
            <a:pPr>
              <a:buNone/>
            </a:pPr>
            <a:r>
              <a:rPr lang="en-US" dirty="0" smtClean="0"/>
              <a:t>Order of data</a:t>
            </a:r>
          </a:p>
          <a:p>
            <a:pPr>
              <a:buNone/>
            </a:pPr>
            <a:r>
              <a:rPr lang="sr-Cyrl-RS" dirty="0" smtClean="0"/>
              <a:t> </a:t>
            </a:r>
            <a:r>
              <a:rPr lang="en-US" dirty="0" smtClean="0"/>
              <a:t>accesses in</a:t>
            </a:r>
          </a:p>
          <a:p>
            <a:pPr>
              <a:buNone/>
            </a:pPr>
            <a:r>
              <a:rPr lang="en-US" dirty="0" smtClean="0"/>
              <a:t>the memory</a:t>
            </a:r>
            <a:endParaRPr lang="sr-Cyrl-RS" dirty="0" smtClean="0"/>
          </a:p>
          <a:p>
            <a:pPr>
              <a:buNone/>
            </a:pPr>
            <a:r>
              <a:rPr lang="en-US" dirty="0" smtClean="0"/>
              <a:t>   </a:t>
            </a:r>
            <a:r>
              <a:rPr lang="en-US" dirty="0" err="1" smtClean="0"/>
              <a:t>calclux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          </a:t>
            </a:r>
            <a:r>
              <a:rPr lang="en-US" dirty="0" err="1" smtClean="0"/>
              <a:t>calcluy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                </a:t>
            </a:r>
            <a:r>
              <a:rPr lang="en-US" dirty="0" err="1" smtClean="0"/>
              <a:t>calcluz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Choreography</a:t>
            </a:r>
            <a:endParaRPr lang="en-US" dirty="0"/>
          </a:p>
        </p:txBody>
      </p:sp>
      <p:sp>
        <p:nvSpPr>
          <p:cNvPr id="4" name="Cube 3"/>
          <p:cNvSpPr/>
          <p:nvPr/>
        </p:nvSpPr>
        <p:spPr>
          <a:xfrm>
            <a:off x="304800" y="2743200"/>
            <a:ext cx="1486929" cy="1600200"/>
          </a:xfrm>
          <a:prstGeom prst="cube">
            <a:avLst>
              <a:gd name="adj" fmla="val 27560"/>
            </a:avLst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ube 4"/>
          <p:cNvSpPr/>
          <p:nvPr/>
        </p:nvSpPr>
        <p:spPr>
          <a:xfrm>
            <a:off x="304800" y="3111843"/>
            <a:ext cx="304800" cy="164757"/>
          </a:xfrm>
          <a:prstGeom prst="cub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ight Arrow 19"/>
          <p:cNvSpPr/>
          <p:nvPr/>
        </p:nvSpPr>
        <p:spPr>
          <a:xfrm>
            <a:off x="381000" y="1905000"/>
            <a:ext cx="2057400" cy="762000"/>
          </a:xfrm>
          <a:prstGeom prst="rightArrow">
            <a:avLst/>
          </a:prstGeom>
          <a:solidFill>
            <a:srgbClr val="0066FF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Order of data accesses inside of a burst</a:t>
            </a:r>
            <a:endParaRPr lang="en-US" sz="1400" dirty="0"/>
          </a:p>
        </p:txBody>
      </p:sp>
      <p:sp>
        <p:nvSpPr>
          <p:cNvPr id="30" name="Cube 29"/>
          <p:cNvSpPr/>
          <p:nvPr/>
        </p:nvSpPr>
        <p:spPr>
          <a:xfrm>
            <a:off x="572529" y="3111843"/>
            <a:ext cx="304800" cy="164757"/>
          </a:xfrm>
          <a:prstGeom prst="cub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ube 30"/>
          <p:cNvSpPr/>
          <p:nvPr/>
        </p:nvSpPr>
        <p:spPr>
          <a:xfrm>
            <a:off x="838200" y="3111843"/>
            <a:ext cx="304800" cy="164757"/>
          </a:xfrm>
          <a:prstGeom prst="cub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Cube 31"/>
          <p:cNvSpPr/>
          <p:nvPr/>
        </p:nvSpPr>
        <p:spPr>
          <a:xfrm>
            <a:off x="1118286" y="3111843"/>
            <a:ext cx="304800" cy="164757"/>
          </a:xfrm>
          <a:prstGeom prst="cub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Cube 33"/>
          <p:cNvSpPr/>
          <p:nvPr/>
        </p:nvSpPr>
        <p:spPr>
          <a:xfrm>
            <a:off x="4660900" y="2730500"/>
            <a:ext cx="1486929" cy="1600200"/>
          </a:xfrm>
          <a:prstGeom prst="cube">
            <a:avLst>
              <a:gd name="adj" fmla="val 28841"/>
            </a:avLst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Cube 38"/>
          <p:cNvSpPr/>
          <p:nvPr/>
        </p:nvSpPr>
        <p:spPr>
          <a:xfrm>
            <a:off x="7010400" y="2719388"/>
            <a:ext cx="1486929" cy="1624012"/>
          </a:xfrm>
          <a:prstGeom prst="cube">
            <a:avLst>
              <a:gd name="adj" fmla="val 27560"/>
            </a:avLst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Cube 47"/>
          <p:cNvSpPr/>
          <p:nvPr/>
        </p:nvSpPr>
        <p:spPr>
          <a:xfrm>
            <a:off x="2582177" y="2976563"/>
            <a:ext cx="304800" cy="164757"/>
          </a:xfrm>
          <a:prstGeom prst="cub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Cube 48"/>
          <p:cNvSpPr/>
          <p:nvPr/>
        </p:nvSpPr>
        <p:spPr>
          <a:xfrm>
            <a:off x="2849906" y="2976563"/>
            <a:ext cx="304800" cy="164757"/>
          </a:xfrm>
          <a:prstGeom prst="cub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Cube 49"/>
          <p:cNvSpPr/>
          <p:nvPr/>
        </p:nvSpPr>
        <p:spPr>
          <a:xfrm>
            <a:off x="3115577" y="2976563"/>
            <a:ext cx="304800" cy="164757"/>
          </a:xfrm>
          <a:prstGeom prst="cub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Cube 50"/>
          <p:cNvSpPr/>
          <p:nvPr/>
        </p:nvSpPr>
        <p:spPr>
          <a:xfrm>
            <a:off x="3395663" y="2976563"/>
            <a:ext cx="304800" cy="164757"/>
          </a:xfrm>
          <a:prstGeom prst="cub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Cube 51"/>
          <p:cNvSpPr/>
          <p:nvPr/>
        </p:nvSpPr>
        <p:spPr>
          <a:xfrm>
            <a:off x="2534552" y="3019426"/>
            <a:ext cx="304800" cy="164757"/>
          </a:xfrm>
          <a:prstGeom prst="cub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Cube 52"/>
          <p:cNvSpPr/>
          <p:nvPr/>
        </p:nvSpPr>
        <p:spPr>
          <a:xfrm>
            <a:off x="2802281" y="3019426"/>
            <a:ext cx="304800" cy="164757"/>
          </a:xfrm>
          <a:prstGeom prst="cub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Cube 53"/>
          <p:cNvSpPr/>
          <p:nvPr/>
        </p:nvSpPr>
        <p:spPr>
          <a:xfrm>
            <a:off x="3067952" y="3019426"/>
            <a:ext cx="304800" cy="164757"/>
          </a:xfrm>
          <a:prstGeom prst="cub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Cube 54"/>
          <p:cNvSpPr/>
          <p:nvPr/>
        </p:nvSpPr>
        <p:spPr>
          <a:xfrm>
            <a:off x="3348038" y="3019426"/>
            <a:ext cx="304800" cy="164757"/>
          </a:xfrm>
          <a:prstGeom prst="cub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Cube 55"/>
          <p:cNvSpPr/>
          <p:nvPr/>
        </p:nvSpPr>
        <p:spPr>
          <a:xfrm>
            <a:off x="2496452" y="3062289"/>
            <a:ext cx="304800" cy="164757"/>
          </a:xfrm>
          <a:prstGeom prst="cub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Cube 56"/>
          <p:cNvSpPr/>
          <p:nvPr/>
        </p:nvSpPr>
        <p:spPr>
          <a:xfrm>
            <a:off x="2764181" y="3062289"/>
            <a:ext cx="304800" cy="164757"/>
          </a:xfrm>
          <a:prstGeom prst="cub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Cube 57"/>
          <p:cNvSpPr/>
          <p:nvPr/>
        </p:nvSpPr>
        <p:spPr>
          <a:xfrm>
            <a:off x="3029852" y="3062289"/>
            <a:ext cx="304800" cy="164757"/>
          </a:xfrm>
          <a:prstGeom prst="cub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Cube 58"/>
          <p:cNvSpPr/>
          <p:nvPr/>
        </p:nvSpPr>
        <p:spPr>
          <a:xfrm>
            <a:off x="3309938" y="3062289"/>
            <a:ext cx="304800" cy="164757"/>
          </a:xfrm>
          <a:prstGeom prst="cub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Cube 59"/>
          <p:cNvSpPr/>
          <p:nvPr/>
        </p:nvSpPr>
        <p:spPr>
          <a:xfrm>
            <a:off x="2453590" y="3100389"/>
            <a:ext cx="304800" cy="164757"/>
          </a:xfrm>
          <a:prstGeom prst="cub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Cube 60"/>
          <p:cNvSpPr/>
          <p:nvPr/>
        </p:nvSpPr>
        <p:spPr>
          <a:xfrm>
            <a:off x="2721319" y="3100389"/>
            <a:ext cx="304800" cy="164757"/>
          </a:xfrm>
          <a:prstGeom prst="cub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Cube 61"/>
          <p:cNvSpPr/>
          <p:nvPr/>
        </p:nvSpPr>
        <p:spPr>
          <a:xfrm>
            <a:off x="2986990" y="3100389"/>
            <a:ext cx="304800" cy="164757"/>
          </a:xfrm>
          <a:prstGeom prst="cub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Cube 62"/>
          <p:cNvSpPr/>
          <p:nvPr/>
        </p:nvSpPr>
        <p:spPr>
          <a:xfrm>
            <a:off x="3267076" y="3100389"/>
            <a:ext cx="304800" cy="164757"/>
          </a:xfrm>
          <a:prstGeom prst="cub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Cube 73"/>
          <p:cNvSpPr/>
          <p:nvPr/>
        </p:nvSpPr>
        <p:spPr>
          <a:xfrm>
            <a:off x="5038724" y="2728911"/>
            <a:ext cx="304800" cy="164757"/>
          </a:xfrm>
          <a:prstGeom prst="cub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Cube 74"/>
          <p:cNvSpPr/>
          <p:nvPr/>
        </p:nvSpPr>
        <p:spPr>
          <a:xfrm>
            <a:off x="5306453" y="2728911"/>
            <a:ext cx="304800" cy="164757"/>
          </a:xfrm>
          <a:prstGeom prst="cub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Cube 75"/>
          <p:cNvSpPr/>
          <p:nvPr/>
        </p:nvSpPr>
        <p:spPr>
          <a:xfrm>
            <a:off x="5005387" y="2771774"/>
            <a:ext cx="304800" cy="164757"/>
          </a:xfrm>
          <a:prstGeom prst="cub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Cube 76"/>
          <p:cNvSpPr/>
          <p:nvPr/>
        </p:nvSpPr>
        <p:spPr>
          <a:xfrm>
            <a:off x="5273116" y="2771774"/>
            <a:ext cx="304800" cy="164757"/>
          </a:xfrm>
          <a:prstGeom prst="cub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Cube 77"/>
          <p:cNvSpPr/>
          <p:nvPr/>
        </p:nvSpPr>
        <p:spPr>
          <a:xfrm>
            <a:off x="4957762" y="2814637"/>
            <a:ext cx="304800" cy="164757"/>
          </a:xfrm>
          <a:prstGeom prst="cub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Cube 78"/>
          <p:cNvSpPr/>
          <p:nvPr/>
        </p:nvSpPr>
        <p:spPr>
          <a:xfrm>
            <a:off x="5225491" y="2814637"/>
            <a:ext cx="304800" cy="164757"/>
          </a:xfrm>
          <a:prstGeom prst="cub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Cube 79"/>
          <p:cNvSpPr/>
          <p:nvPr/>
        </p:nvSpPr>
        <p:spPr>
          <a:xfrm>
            <a:off x="4919662" y="2857500"/>
            <a:ext cx="304800" cy="164757"/>
          </a:xfrm>
          <a:prstGeom prst="cub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Cube 80"/>
          <p:cNvSpPr/>
          <p:nvPr/>
        </p:nvSpPr>
        <p:spPr>
          <a:xfrm>
            <a:off x="5187391" y="2857500"/>
            <a:ext cx="304800" cy="164757"/>
          </a:xfrm>
          <a:prstGeom prst="cub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Cube 81"/>
          <p:cNvSpPr/>
          <p:nvPr/>
        </p:nvSpPr>
        <p:spPr>
          <a:xfrm>
            <a:off x="4876800" y="2895600"/>
            <a:ext cx="304800" cy="164757"/>
          </a:xfrm>
          <a:prstGeom prst="cub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Cube 82"/>
          <p:cNvSpPr/>
          <p:nvPr/>
        </p:nvSpPr>
        <p:spPr>
          <a:xfrm>
            <a:off x="5144529" y="2895600"/>
            <a:ext cx="304800" cy="164757"/>
          </a:xfrm>
          <a:prstGeom prst="cub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Cube 83"/>
          <p:cNvSpPr/>
          <p:nvPr/>
        </p:nvSpPr>
        <p:spPr>
          <a:xfrm>
            <a:off x="4821795" y="2944811"/>
            <a:ext cx="304800" cy="164757"/>
          </a:xfrm>
          <a:prstGeom prst="cub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Cube 84"/>
          <p:cNvSpPr/>
          <p:nvPr/>
        </p:nvSpPr>
        <p:spPr>
          <a:xfrm>
            <a:off x="5089524" y="2944811"/>
            <a:ext cx="304800" cy="164757"/>
          </a:xfrm>
          <a:prstGeom prst="cub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Cube 85"/>
          <p:cNvSpPr/>
          <p:nvPr/>
        </p:nvSpPr>
        <p:spPr>
          <a:xfrm>
            <a:off x="4788458" y="2987674"/>
            <a:ext cx="304800" cy="164757"/>
          </a:xfrm>
          <a:prstGeom prst="cub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Cube 86"/>
          <p:cNvSpPr/>
          <p:nvPr/>
        </p:nvSpPr>
        <p:spPr>
          <a:xfrm>
            <a:off x="5056187" y="2987674"/>
            <a:ext cx="304800" cy="164757"/>
          </a:xfrm>
          <a:prstGeom prst="cub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Cube 87"/>
          <p:cNvSpPr/>
          <p:nvPr/>
        </p:nvSpPr>
        <p:spPr>
          <a:xfrm>
            <a:off x="4740833" y="3030537"/>
            <a:ext cx="304800" cy="164757"/>
          </a:xfrm>
          <a:prstGeom prst="cub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Cube 88"/>
          <p:cNvSpPr/>
          <p:nvPr/>
        </p:nvSpPr>
        <p:spPr>
          <a:xfrm>
            <a:off x="5008562" y="3030537"/>
            <a:ext cx="304800" cy="164757"/>
          </a:xfrm>
          <a:prstGeom prst="cub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Cube 89"/>
          <p:cNvSpPr/>
          <p:nvPr/>
        </p:nvSpPr>
        <p:spPr>
          <a:xfrm>
            <a:off x="4702733" y="3073400"/>
            <a:ext cx="304800" cy="164757"/>
          </a:xfrm>
          <a:prstGeom prst="cub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Cube 90"/>
          <p:cNvSpPr/>
          <p:nvPr/>
        </p:nvSpPr>
        <p:spPr>
          <a:xfrm>
            <a:off x="4970462" y="3073400"/>
            <a:ext cx="304800" cy="164757"/>
          </a:xfrm>
          <a:prstGeom prst="cub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Cube 91"/>
          <p:cNvSpPr/>
          <p:nvPr/>
        </p:nvSpPr>
        <p:spPr>
          <a:xfrm>
            <a:off x="4659871" y="3111500"/>
            <a:ext cx="304800" cy="164757"/>
          </a:xfrm>
          <a:prstGeom prst="cub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Cube 92"/>
          <p:cNvSpPr/>
          <p:nvPr/>
        </p:nvSpPr>
        <p:spPr>
          <a:xfrm>
            <a:off x="4927600" y="3111500"/>
            <a:ext cx="304800" cy="164757"/>
          </a:xfrm>
          <a:prstGeom prst="cub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TextBox 93"/>
          <p:cNvSpPr txBox="1"/>
          <p:nvPr/>
        </p:nvSpPr>
        <p:spPr>
          <a:xfrm>
            <a:off x="3810000" y="4648200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95" name="TextBox 94"/>
          <p:cNvSpPr txBox="1"/>
          <p:nvPr/>
        </p:nvSpPr>
        <p:spPr>
          <a:xfrm>
            <a:off x="6096000" y="4648200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96" name="Cube 95"/>
          <p:cNvSpPr/>
          <p:nvPr/>
        </p:nvSpPr>
        <p:spPr>
          <a:xfrm>
            <a:off x="7016062" y="4176711"/>
            <a:ext cx="304800" cy="164757"/>
          </a:xfrm>
          <a:prstGeom prst="cub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Cube 96"/>
          <p:cNvSpPr/>
          <p:nvPr/>
        </p:nvSpPr>
        <p:spPr>
          <a:xfrm>
            <a:off x="7281859" y="4176711"/>
            <a:ext cx="304800" cy="164757"/>
          </a:xfrm>
          <a:prstGeom prst="cub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Cube 97"/>
          <p:cNvSpPr/>
          <p:nvPr/>
        </p:nvSpPr>
        <p:spPr>
          <a:xfrm>
            <a:off x="7016062" y="4038600"/>
            <a:ext cx="304800" cy="164757"/>
          </a:xfrm>
          <a:prstGeom prst="cub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Cube 98"/>
          <p:cNvSpPr/>
          <p:nvPr/>
        </p:nvSpPr>
        <p:spPr>
          <a:xfrm>
            <a:off x="7281859" y="4038600"/>
            <a:ext cx="304800" cy="164757"/>
          </a:xfrm>
          <a:prstGeom prst="cub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Cube 99"/>
          <p:cNvSpPr/>
          <p:nvPr/>
        </p:nvSpPr>
        <p:spPr>
          <a:xfrm>
            <a:off x="7016062" y="3905252"/>
            <a:ext cx="304800" cy="164757"/>
          </a:xfrm>
          <a:prstGeom prst="cub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Cube 100"/>
          <p:cNvSpPr/>
          <p:nvPr/>
        </p:nvSpPr>
        <p:spPr>
          <a:xfrm>
            <a:off x="7281859" y="3905252"/>
            <a:ext cx="304800" cy="164757"/>
          </a:xfrm>
          <a:prstGeom prst="cub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Cube 101"/>
          <p:cNvSpPr/>
          <p:nvPr/>
        </p:nvSpPr>
        <p:spPr>
          <a:xfrm>
            <a:off x="7016062" y="3767141"/>
            <a:ext cx="304800" cy="164757"/>
          </a:xfrm>
          <a:prstGeom prst="cub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Cube 102"/>
          <p:cNvSpPr/>
          <p:nvPr/>
        </p:nvSpPr>
        <p:spPr>
          <a:xfrm>
            <a:off x="7281859" y="3767141"/>
            <a:ext cx="304800" cy="164757"/>
          </a:xfrm>
          <a:prstGeom prst="cub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Cube 103"/>
          <p:cNvSpPr/>
          <p:nvPr/>
        </p:nvSpPr>
        <p:spPr>
          <a:xfrm>
            <a:off x="7016062" y="3629022"/>
            <a:ext cx="304800" cy="164757"/>
          </a:xfrm>
          <a:prstGeom prst="cub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Cube 104"/>
          <p:cNvSpPr/>
          <p:nvPr/>
        </p:nvSpPr>
        <p:spPr>
          <a:xfrm>
            <a:off x="7281859" y="3629022"/>
            <a:ext cx="304800" cy="164757"/>
          </a:xfrm>
          <a:prstGeom prst="cub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Cube 105"/>
          <p:cNvSpPr/>
          <p:nvPr/>
        </p:nvSpPr>
        <p:spPr>
          <a:xfrm>
            <a:off x="7016062" y="3490911"/>
            <a:ext cx="304800" cy="164757"/>
          </a:xfrm>
          <a:prstGeom prst="cub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Cube 106"/>
          <p:cNvSpPr/>
          <p:nvPr/>
        </p:nvSpPr>
        <p:spPr>
          <a:xfrm>
            <a:off x="7281859" y="3490911"/>
            <a:ext cx="304800" cy="164757"/>
          </a:xfrm>
          <a:prstGeom prst="cub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Cube 107"/>
          <p:cNvSpPr/>
          <p:nvPr/>
        </p:nvSpPr>
        <p:spPr>
          <a:xfrm>
            <a:off x="7016062" y="3357563"/>
            <a:ext cx="304800" cy="164757"/>
          </a:xfrm>
          <a:prstGeom prst="cub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Cube 108"/>
          <p:cNvSpPr/>
          <p:nvPr/>
        </p:nvSpPr>
        <p:spPr>
          <a:xfrm>
            <a:off x="7281859" y="3357563"/>
            <a:ext cx="304800" cy="164757"/>
          </a:xfrm>
          <a:prstGeom prst="cub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Cube 109"/>
          <p:cNvSpPr/>
          <p:nvPr/>
        </p:nvSpPr>
        <p:spPr>
          <a:xfrm>
            <a:off x="7016062" y="3219452"/>
            <a:ext cx="304800" cy="164757"/>
          </a:xfrm>
          <a:prstGeom prst="cub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Cube 110"/>
          <p:cNvSpPr/>
          <p:nvPr/>
        </p:nvSpPr>
        <p:spPr>
          <a:xfrm>
            <a:off x="7281859" y="3219452"/>
            <a:ext cx="304800" cy="164757"/>
          </a:xfrm>
          <a:prstGeom prst="cub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Cube 111"/>
          <p:cNvSpPr/>
          <p:nvPr/>
        </p:nvSpPr>
        <p:spPr>
          <a:xfrm>
            <a:off x="7016062" y="3081341"/>
            <a:ext cx="304800" cy="164757"/>
          </a:xfrm>
          <a:prstGeom prst="cub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Cube 112"/>
          <p:cNvSpPr/>
          <p:nvPr/>
        </p:nvSpPr>
        <p:spPr>
          <a:xfrm>
            <a:off x="7281859" y="3081341"/>
            <a:ext cx="304800" cy="164757"/>
          </a:xfrm>
          <a:prstGeom prst="cub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TextBox 113"/>
          <p:cNvSpPr txBox="1"/>
          <p:nvPr/>
        </p:nvSpPr>
        <p:spPr>
          <a:xfrm>
            <a:off x="8305800" y="4648200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115" name="Slide Number Placeholder 1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B2AA6-3512-4ABE-9D0F-7B9EB25D8DF8}" type="slidenum">
              <a:rPr lang="en-GB" smtClean="0"/>
              <a:pPr/>
              <a:t>6</a:t>
            </a:fld>
            <a:r>
              <a:rPr lang="en-GB" dirty="0" smtClean="0"/>
              <a:t>/11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81481E-6 L -0.24167 0.2490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1" y="12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8.33333E-7 -4.81481E-6 L -0.20469 0.24283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" y="121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5E-6 -4.81481E-6 L -0.16614 0.23658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" y="118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4.16667E-6 -4.81481E-6 L -0.12865 0.23033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" y="115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1.66667E-6 -3.7037E-7 L -0.09063 0.2247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" y="1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4.81481E-6 L -0.04444 0.24908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" y="125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4.72222E-6 -4.81481E-6 L -0.00747 0.24283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" y="121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3.05556E-6 -4.81481E-6 L 0.03107 0.23658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" y="1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7.40741E-7 L -0.02622 0.22315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112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0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4.44444E-6 -7.40741E-7 L -0.02223 0.22315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" y="1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4.81481E-6 L 0.03577 0.2287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" y="114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0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05556E-6 4.81481E-6 L 0.03976 0.2287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" y="1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81481E-6 L 0.09826 0.23495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" y="1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2.59259E-6 L -0.03403 0.22755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" y="114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0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8.33333E-7 -2.59259E-6 L -0.02969 0.22755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" y="1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1.48148E-6 L 0.03264 0.20741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" y="104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0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8.33333E-7 -1.48148E-6 L 0.03698 0.20741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" y="1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3.7037E-7 L 0.0993 0.18727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" y="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000"/>
                            </p:stCondLst>
                            <p:childTnLst>
                              <p:par>
                                <p:cTn id="6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7" grpId="0" animBg="1"/>
      <p:bldP spid="50" grpId="0" animBg="1"/>
      <p:bldP spid="51" grpId="0" animBg="1"/>
      <p:bldP spid="54" grpId="0" animBg="1"/>
      <p:bldP spid="55" grpId="0" animBg="1"/>
      <p:bldP spid="59" grpId="0" animBg="1"/>
      <p:bldP spid="63" grpId="0" animBg="1"/>
      <p:bldP spid="88" grpId="0" animBg="1"/>
      <p:bldP spid="90" grpId="0" animBg="1"/>
      <p:bldP spid="91" grpId="0" animBg="1"/>
      <p:bldP spid="92" grpId="0" animBg="1"/>
      <p:bldP spid="93" grpId="0" animBg="1"/>
      <p:bldP spid="94" grpId="0"/>
      <p:bldP spid="95" grpId="0"/>
      <p:bldP spid="108" grpId="0" animBg="1"/>
      <p:bldP spid="110" grpId="0" animBg="1"/>
      <p:bldP spid="111" grpId="0" animBg="1"/>
      <p:bldP spid="112" grpId="0" animBg="1"/>
      <p:bldP spid="113" grpId="0" animBg="1"/>
      <p:bldP spid="1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2133600"/>
          <a:ext cx="8229600" cy="2392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6200"/>
                <a:gridCol w="4343400"/>
              </a:tblGrid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Precision</a:t>
                      </a:r>
                      <a:endParaRPr lang="en-US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Result</a:t>
                      </a:r>
                      <a:endParaRPr lang="en-US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0066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double</a:t>
                      </a:r>
                      <a:endParaRPr lang="en-US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6699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same as on CPU, 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cannot fit into a single FPGA chip</a:t>
                      </a:r>
                      <a:endParaRPr lang="en-US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6699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float</a:t>
                      </a:r>
                      <a:endParaRPr lang="en-US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overflow</a:t>
                      </a:r>
                      <a:endParaRPr lang="en-US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99CC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float with 11 bits for exponent</a:t>
                      </a:r>
                      <a:endParaRPr lang="en-US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6699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precision</a:t>
                      </a:r>
                      <a:r>
                        <a:rPr lang="en-US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loss, results are unusable</a:t>
                      </a:r>
                      <a:endParaRPr lang="en-US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6699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double with reduced size of mantissa 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(42 bits)</a:t>
                      </a:r>
                      <a:endParaRPr lang="en-US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the first</a:t>
                      </a:r>
                      <a:r>
                        <a:rPr lang="en-US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8 decimals are the same as in CPU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fits into a single FPGA chip</a:t>
                      </a:r>
                      <a:endParaRPr lang="en-US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99CCFF"/>
                    </a:solidFill>
                  </a:tcPr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Precision Adaptation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B2AA6-3512-4ABE-9D0F-7B9EB25D8DF8}" type="slidenum">
              <a:rPr lang="en-GB" smtClean="0"/>
              <a:pPr/>
              <a:t>7</a:t>
            </a:fld>
            <a:r>
              <a:rPr lang="en-GB" dirty="0" smtClean="0"/>
              <a:t>/11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533400" y="4648200"/>
            <a:ext cx="76962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/>
              <a:t>*This is where the synergy between dataflow programmer and Physicist/Chemist/Physical-Chemist is crucial! </a:t>
            </a:r>
            <a:endParaRPr lang="en-US" sz="1300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Execution time (for 100 iterations):</a:t>
            </a:r>
            <a:endParaRPr lang="sr-Cyrl-RS" dirty="0" smtClean="0"/>
          </a:p>
          <a:p>
            <a:pPr lvl="1"/>
            <a:r>
              <a:rPr lang="en-US" dirty="0" smtClean="0"/>
              <a:t>CPU single-core: 2000s</a:t>
            </a:r>
          </a:p>
          <a:p>
            <a:pPr lvl="1"/>
            <a:r>
              <a:rPr lang="en-US" dirty="0" err="1" smtClean="0"/>
              <a:t>Maxeler</a:t>
            </a:r>
            <a:r>
              <a:rPr lang="en-US" dirty="0" smtClean="0"/>
              <a:t>, one dataflow engine:</a:t>
            </a:r>
            <a:r>
              <a:rPr lang="sr-Cyrl-RS" dirty="0" smtClean="0"/>
              <a:t> </a:t>
            </a:r>
            <a:r>
              <a:rPr lang="en-US" dirty="0" smtClean="0"/>
              <a:t>244</a:t>
            </a:r>
            <a:r>
              <a:rPr lang="sr-Cyrl-RS" dirty="0" smtClean="0"/>
              <a:t>ѕ</a:t>
            </a:r>
            <a:endParaRPr lang="en-US" dirty="0" smtClean="0"/>
          </a:p>
          <a:p>
            <a:pPr lvl="1"/>
            <a:endParaRPr lang="sr-Cyrl-RS" dirty="0" smtClean="0"/>
          </a:p>
          <a:p>
            <a:r>
              <a:rPr lang="en-US" dirty="0" smtClean="0"/>
              <a:t>Achieved speedup</a:t>
            </a:r>
            <a:r>
              <a:rPr lang="sr-Cyrl-RS" dirty="0" smtClean="0"/>
              <a:t>: </a:t>
            </a:r>
            <a:r>
              <a:rPr lang="sr-Cyrl-RS" dirty="0" smtClean="0">
                <a:solidFill>
                  <a:srgbClr val="FF0000"/>
                </a:solidFill>
              </a:rPr>
              <a:t>~</a:t>
            </a:r>
            <a:r>
              <a:rPr lang="en-US" dirty="0" smtClean="0">
                <a:solidFill>
                  <a:srgbClr val="FF0000"/>
                </a:solidFill>
              </a:rPr>
              <a:t>8.2</a:t>
            </a:r>
            <a:r>
              <a:rPr lang="sr-Cyrl-RS" dirty="0" smtClean="0">
                <a:solidFill>
                  <a:srgbClr val="FF0000"/>
                </a:solidFill>
              </a:rPr>
              <a:t>х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Speed-Up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B2AA6-3512-4ABE-9D0F-7B9EB25D8DF8}" type="slidenum">
              <a:rPr lang="en-GB" smtClean="0"/>
              <a:pPr/>
              <a:t>8</a:t>
            </a:fld>
            <a:r>
              <a:rPr lang="en-GB" dirty="0" smtClean="0"/>
              <a:t>/11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2153920"/>
          <a:ext cx="82296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/>
                <a:gridCol w="1828800"/>
                <a:gridCol w="18288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without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Maxeler</a:t>
                      </a:r>
                      <a:endParaRPr lang="en-US" dirty="0"/>
                    </a:p>
                  </a:txBody>
                  <a:tcP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with </a:t>
                      </a:r>
                      <a:r>
                        <a:rPr lang="en-US" dirty="0" err="1" smtClean="0"/>
                        <a:t>Maxeler</a:t>
                      </a:r>
                      <a:endParaRPr lang="en-US" dirty="0"/>
                    </a:p>
                  </a:txBody>
                  <a:tcPr>
                    <a:solidFill>
                      <a:srgbClr val="0066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Idle</a:t>
                      </a:r>
                      <a:endParaRPr lang="en-US" dirty="0"/>
                    </a:p>
                  </a:txBody>
                  <a:tcPr>
                    <a:solidFill>
                      <a:srgbClr val="66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61W</a:t>
                      </a:r>
                      <a:endParaRPr lang="en-US" dirty="0"/>
                    </a:p>
                  </a:txBody>
                  <a:tcPr>
                    <a:solidFill>
                      <a:srgbClr val="66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86W</a:t>
                      </a:r>
                      <a:endParaRPr lang="en-US" dirty="0"/>
                    </a:p>
                  </a:txBody>
                  <a:tcPr>
                    <a:solidFill>
                      <a:srgbClr val="6699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Under</a:t>
                      </a:r>
                      <a:r>
                        <a:rPr lang="en-US" baseline="0" dirty="0" smtClean="0"/>
                        <a:t> workload</a:t>
                      </a:r>
                      <a:endParaRPr lang="en-US" dirty="0"/>
                    </a:p>
                  </a:txBody>
                  <a:tcP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76W</a:t>
                      </a:r>
                      <a:endParaRPr lang="en-US" dirty="0"/>
                    </a:p>
                  </a:txBody>
                  <a:tcP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118W</a:t>
                      </a:r>
                      <a:endParaRPr lang="en-US" dirty="0"/>
                    </a:p>
                  </a:txBody>
                  <a:tcPr>
                    <a:solidFill>
                      <a:srgbClr val="99CC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Execution</a:t>
                      </a:r>
                      <a:r>
                        <a:rPr lang="en-US" baseline="0" dirty="0" smtClean="0"/>
                        <a:t> time per iteration</a:t>
                      </a:r>
                      <a:endParaRPr lang="en-US" dirty="0"/>
                    </a:p>
                  </a:txBody>
                  <a:tcPr>
                    <a:solidFill>
                      <a:srgbClr val="66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</a:t>
                      </a:r>
                      <a:endParaRPr lang="en-US" dirty="0"/>
                    </a:p>
                  </a:txBody>
                  <a:tcPr>
                    <a:solidFill>
                      <a:srgbClr val="66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2.44</a:t>
                      </a:r>
                      <a:endParaRPr lang="en-US" dirty="0"/>
                    </a:p>
                  </a:txBody>
                  <a:tcPr>
                    <a:solidFill>
                      <a:srgbClr val="6699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Number</a:t>
                      </a:r>
                      <a:r>
                        <a:rPr lang="en-US" baseline="0" dirty="0" smtClean="0"/>
                        <a:t> of iterations</a:t>
                      </a:r>
                      <a:endParaRPr lang="en-US" dirty="0"/>
                    </a:p>
                  </a:txBody>
                  <a:tcPr>
                    <a:solidFill>
                      <a:srgbClr val="99CC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</a:t>
                      </a:r>
                      <a:endParaRPr lang="en-US" dirty="0"/>
                    </a:p>
                  </a:txBody>
                  <a:tcPr>
                    <a:solidFill>
                      <a:srgbClr val="99CC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rgbClr val="99CC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Spent energy</a:t>
                      </a:r>
                      <a:endParaRPr lang="en-US" dirty="0"/>
                    </a:p>
                  </a:txBody>
                  <a:tcPr>
                    <a:solidFill>
                      <a:srgbClr val="66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42.222Wh</a:t>
                      </a:r>
                      <a:endParaRPr lang="en-US" dirty="0"/>
                    </a:p>
                  </a:txBody>
                  <a:tcPr>
                    <a:solidFill>
                      <a:srgbClr val="66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7.998Wh</a:t>
                      </a:r>
                      <a:endParaRPr lang="en-US" dirty="0"/>
                    </a:p>
                  </a:txBody>
                  <a:tcPr>
                    <a:solidFill>
                      <a:srgbClr val="6699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Relative</a:t>
                      </a:r>
                      <a:r>
                        <a:rPr lang="en-US" baseline="0" dirty="0" smtClean="0"/>
                        <a:t> energy</a:t>
                      </a:r>
                      <a:endParaRPr lang="en-US" dirty="0"/>
                    </a:p>
                  </a:txBody>
                  <a:tcP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0.189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99CCFF"/>
                    </a:solidFill>
                  </a:tcPr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Efficiency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B2AA6-3512-4ABE-9D0F-7B9EB25D8DF8}" type="slidenum">
              <a:rPr lang="en-GB" smtClean="0"/>
              <a:pPr/>
              <a:t>9</a:t>
            </a:fld>
            <a:r>
              <a:rPr lang="en-GB" dirty="0" smtClean="0"/>
              <a:t>/11</a:t>
            </a:r>
            <a:endParaRPr lang="en-GB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902bab8fc74081ab321294fe27d557ec84189289"/>
</p:tagLst>
</file>

<file path=ppt/theme/theme1.xml><?xml version="1.0" encoding="utf-8"?>
<a:theme xmlns:a="http://schemas.openxmlformats.org/drawingml/2006/main" name="MaxBlue slides - wave footer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Maxeler">
      <a:majorFont>
        <a:latin typeface="Arial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MaxBlue slides - wave footer">
  <a:themeElements>
    <a:clrScheme name="Maxeler">
      <a:dk1>
        <a:srgbClr val="333333"/>
      </a:dk1>
      <a:lt1>
        <a:srgbClr val="FFFFFF"/>
      </a:lt1>
      <a:dk2>
        <a:srgbClr val="005089"/>
      </a:dk2>
      <a:lt2>
        <a:srgbClr val="FFFFFF"/>
      </a:lt2>
      <a:accent1>
        <a:srgbClr val="A6A6A6"/>
      </a:accent1>
      <a:accent2>
        <a:srgbClr val="FFFFFF"/>
      </a:accent2>
      <a:accent3>
        <a:srgbClr val="005089"/>
      </a:accent3>
      <a:accent4>
        <a:srgbClr val="333333"/>
      </a:accent4>
      <a:accent5>
        <a:srgbClr val="000000"/>
      </a:accent5>
      <a:accent6>
        <a:srgbClr val="535353"/>
      </a:accent6>
      <a:hlink>
        <a:srgbClr val="0000FF"/>
      </a:hlink>
      <a:folHlink>
        <a:srgbClr val="800080"/>
      </a:folHlink>
    </a:clrScheme>
    <a:fontScheme name="Maxeler">
      <a:majorFont>
        <a:latin typeface="Arial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MaxBlue slides - wave footer">
  <a:themeElements>
    <a:clrScheme name="Maxeler">
      <a:dk1>
        <a:srgbClr val="333333"/>
      </a:dk1>
      <a:lt1>
        <a:srgbClr val="FFFFFF"/>
      </a:lt1>
      <a:dk2>
        <a:srgbClr val="005089"/>
      </a:dk2>
      <a:lt2>
        <a:srgbClr val="FFFFFF"/>
      </a:lt2>
      <a:accent1>
        <a:srgbClr val="A6A6A6"/>
      </a:accent1>
      <a:accent2>
        <a:srgbClr val="FFFFFF"/>
      </a:accent2>
      <a:accent3>
        <a:srgbClr val="005089"/>
      </a:accent3>
      <a:accent4>
        <a:srgbClr val="333333"/>
      </a:accent4>
      <a:accent5>
        <a:srgbClr val="000000"/>
      </a:accent5>
      <a:accent6>
        <a:srgbClr val="535353"/>
      </a:accent6>
      <a:hlink>
        <a:srgbClr val="0000FF"/>
      </a:hlink>
      <a:folHlink>
        <a:srgbClr val="800080"/>
      </a:folHlink>
    </a:clrScheme>
    <a:fontScheme name="Maxeler">
      <a:majorFont>
        <a:latin typeface="Arial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MaxBlue slides - wave footer">
  <a:themeElements>
    <a:clrScheme name="Maxeler">
      <a:dk1>
        <a:srgbClr val="003760"/>
      </a:dk1>
      <a:lt1>
        <a:sysClr val="window" lastClr="FFFFFF"/>
      </a:lt1>
      <a:dk2>
        <a:srgbClr val="595959"/>
      </a:dk2>
      <a:lt2>
        <a:srgbClr val="EEECE1"/>
      </a:lt2>
      <a:accent1>
        <a:srgbClr val="0070C0"/>
      </a:accent1>
      <a:accent2>
        <a:srgbClr val="C0504D"/>
      </a:accent2>
      <a:accent3>
        <a:srgbClr val="9BBB59"/>
      </a:accent3>
      <a:accent4>
        <a:srgbClr val="8064A2"/>
      </a:accent4>
      <a:accent5>
        <a:srgbClr val="000000"/>
      </a:accent5>
      <a:accent6>
        <a:srgbClr val="97D2FF"/>
      </a:accent6>
      <a:hlink>
        <a:srgbClr val="0000FF"/>
      </a:hlink>
      <a:folHlink>
        <a:srgbClr val="800080"/>
      </a:folHlink>
    </a:clrScheme>
    <a:fontScheme name="Maxeler">
      <a:majorFont>
        <a:latin typeface="Verdana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MaxBlue slides - wave footer">
  <a:themeElements>
    <a:clrScheme name="Maxeler">
      <a:dk1>
        <a:srgbClr val="003760"/>
      </a:dk1>
      <a:lt1>
        <a:sysClr val="window" lastClr="FFFFFF"/>
      </a:lt1>
      <a:dk2>
        <a:srgbClr val="595959"/>
      </a:dk2>
      <a:lt2>
        <a:srgbClr val="EEECE1"/>
      </a:lt2>
      <a:accent1>
        <a:srgbClr val="0070C0"/>
      </a:accent1>
      <a:accent2>
        <a:srgbClr val="C0504D"/>
      </a:accent2>
      <a:accent3>
        <a:srgbClr val="9BBB59"/>
      </a:accent3>
      <a:accent4>
        <a:srgbClr val="8064A2"/>
      </a:accent4>
      <a:accent5>
        <a:srgbClr val="000000"/>
      </a:accent5>
      <a:accent6>
        <a:srgbClr val="97D2FF"/>
      </a:accent6>
      <a:hlink>
        <a:srgbClr val="0000FF"/>
      </a:hlink>
      <a:folHlink>
        <a:srgbClr val="800080"/>
      </a:folHlink>
    </a:clrScheme>
    <a:fontScheme name="Maxeler">
      <a:majorFont>
        <a:latin typeface="Verdana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Grayscale">
    <a:dk1>
      <a:sysClr val="windowText" lastClr="000000"/>
    </a:dk1>
    <a:lt1>
      <a:sysClr val="window" lastClr="FFFFFF"/>
    </a:lt1>
    <a:dk2>
      <a:srgbClr val="000000"/>
    </a:dk2>
    <a:lt2>
      <a:srgbClr val="F8F8F8"/>
    </a:lt2>
    <a:accent1>
      <a:srgbClr val="DDDDDD"/>
    </a:accent1>
    <a:accent2>
      <a:srgbClr val="B2B2B2"/>
    </a:accent2>
    <a:accent3>
      <a:srgbClr val="969696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</a:themeOverride>
</file>

<file path=ppt/theme/themeOverride2.xml><?xml version="1.0" encoding="utf-8"?>
<a:themeOverride xmlns:a="http://schemas.openxmlformats.org/drawingml/2006/main">
  <a:clrScheme name="Grayscale">
    <a:dk1>
      <a:sysClr val="windowText" lastClr="000000"/>
    </a:dk1>
    <a:lt1>
      <a:sysClr val="window" lastClr="FFFFFF"/>
    </a:lt1>
    <a:dk2>
      <a:srgbClr val="000000"/>
    </a:dk2>
    <a:lt2>
      <a:srgbClr val="F8F8F8"/>
    </a:lt2>
    <a:accent1>
      <a:srgbClr val="DDDDDD"/>
    </a:accent1>
    <a:accent2>
      <a:srgbClr val="B2B2B2"/>
    </a:accent2>
    <a:accent3>
      <a:srgbClr val="969696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tmp</Template>
  <TotalTime>9275</TotalTime>
  <Words>357</Words>
  <Application>Microsoft Office PowerPoint</Application>
  <PresentationFormat>On-screen Show (4:3)</PresentationFormat>
  <Paragraphs>173</Paragraphs>
  <Slides>11</Slides>
  <Notes>1</Notes>
  <HiddenSlides>0</HiddenSlides>
  <MMClips>2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MaxBlue slides - wave footer</vt:lpstr>
      <vt:lpstr>1_MaxBlue slides - wave footer</vt:lpstr>
      <vt:lpstr>2_MaxBlue slides - wave footer</vt:lpstr>
      <vt:lpstr>3_MaxBlue slides - wave footer</vt:lpstr>
      <vt:lpstr>4_MaxBlue slides - wave footer</vt:lpstr>
      <vt:lpstr>Dataflow Implementation   of the Gross Pitaevskii Equation: The Case of Real Numbers</vt:lpstr>
      <vt:lpstr>Problem Description</vt:lpstr>
      <vt:lpstr>The Algorithm  and the Direction of Data Dependancies</vt:lpstr>
      <vt:lpstr>Data Dependencies in calclu{x,y,z}</vt:lpstr>
      <vt:lpstr>Pipeline Efficiency</vt:lpstr>
      <vt:lpstr>Data Choreography</vt:lpstr>
      <vt:lpstr>Precision Adaptation</vt:lpstr>
      <vt:lpstr>Speed-Up</vt:lpstr>
      <vt:lpstr>Power Efficiency</vt:lpstr>
      <vt:lpstr>Conclusion</vt:lpstr>
      <vt:lpstr>Q &amp; A </vt:lpstr>
    </vt:vector>
  </TitlesOfParts>
  <Company>Maxeler Technologies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Maxeler</dc:creator>
  <cp:lastModifiedBy>Саша Стојановић</cp:lastModifiedBy>
  <cp:revision>242</cp:revision>
  <dcterms:created xsi:type="dcterms:W3CDTF">2012-01-26T10:52:51Z</dcterms:created>
  <dcterms:modified xsi:type="dcterms:W3CDTF">2013-03-18T20:36:14Z</dcterms:modified>
</cp:coreProperties>
</file>